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26" r:id="rId4"/>
  </p:sldMasterIdLst>
  <p:notesMasterIdLst>
    <p:notesMasterId r:id="rId33"/>
  </p:notesMasterIdLst>
  <p:handoutMasterIdLst>
    <p:handoutMasterId r:id="rId34"/>
  </p:handoutMasterIdLst>
  <p:sldIdLst>
    <p:sldId id="1508" r:id="rId5"/>
    <p:sldId id="1509" r:id="rId6"/>
    <p:sldId id="1458" r:id="rId7"/>
    <p:sldId id="1504" r:id="rId8"/>
    <p:sldId id="1534" r:id="rId9"/>
    <p:sldId id="1512" r:id="rId10"/>
    <p:sldId id="1513" r:id="rId11"/>
    <p:sldId id="1514" r:id="rId12"/>
    <p:sldId id="1515" r:id="rId13"/>
    <p:sldId id="1516" r:id="rId14"/>
    <p:sldId id="1517" r:id="rId15"/>
    <p:sldId id="1537" r:id="rId16"/>
    <p:sldId id="1538" r:id="rId17"/>
    <p:sldId id="1520" r:id="rId18"/>
    <p:sldId id="1535" r:id="rId19"/>
    <p:sldId id="1521" r:id="rId20"/>
    <p:sldId id="1522" r:id="rId21"/>
    <p:sldId id="1523" r:id="rId22"/>
    <p:sldId id="1524" r:id="rId23"/>
    <p:sldId id="1525" r:id="rId24"/>
    <p:sldId id="1526" r:id="rId25"/>
    <p:sldId id="1527" r:id="rId26"/>
    <p:sldId id="1528" r:id="rId27"/>
    <p:sldId id="1529" r:id="rId28"/>
    <p:sldId id="1536" r:id="rId29"/>
    <p:sldId id="1503" r:id="rId30"/>
    <p:sldId id="1459" r:id="rId31"/>
    <p:sldId id="1326"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09"/>
            <p14:sldId id="1458"/>
            <p14:sldId id="1504"/>
            <p14:sldId id="1534"/>
            <p14:sldId id="1512"/>
            <p14:sldId id="1513"/>
            <p14:sldId id="1514"/>
            <p14:sldId id="1515"/>
            <p14:sldId id="1516"/>
            <p14:sldId id="1517"/>
            <p14:sldId id="1537"/>
            <p14:sldId id="1538"/>
            <p14:sldId id="1520"/>
            <p14:sldId id="1535"/>
            <p14:sldId id="1521"/>
            <p14:sldId id="1522"/>
            <p14:sldId id="1523"/>
            <p14:sldId id="1524"/>
            <p14:sldId id="1525"/>
            <p14:sldId id="1526"/>
            <p14:sldId id="1527"/>
            <p14:sldId id="1528"/>
            <p14:sldId id="1529"/>
            <p14:sldId id="1536"/>
            <p14:sldId id="1503"/>
            <p14:sldId id="1459"/>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201E"/>
    <a:srgbClr val="7F4F1F"/>
    <a:srgbClr val="A46632"/>
    <a:srgbClr val="825120"/>
    <a:srgbClr val="573615"/>
    <a:srgbClr val="202024"/>
    <a:srgbClr val="9C6CD2"/>
    <a:srgbClr val="1C1C1C"/>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4656" autoAdjust="0"/>
  </p:normalViewPr>
  <p:slideViewPr>
    <p:cSldViewPr>
      <p:cViewPr varScale="1">
        <p:scale>
          <a:sx n="87" d="100"/>
          <a:sy n="87" d="100"/>
        </p:scale>
        <p:origin x="48" y="67"/>
      </p:cViewPr>
      <p:guideLst/>
    </p:cSldViewPr>
  </p:slideViewPr>
  <p:outlineViewPr>
    <p:cViewPr>
      <p:scale>
        <a:sx n="33" d="100"/>
        <a:sy n="33" d="100"/>
      </p:scale>
      <p:origin x="0" y="-6390"/>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99" d="100"/>
          <a:sy n="99" d="100"/>
        </p:scale>
        <p:origin x="349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FC0BCB-E28F-4AB7-9442-BEF77993F7DD}" type="datetime8">
              <a:rPr lang="en-US" smtClean="0">
                <a:latin typeface="Segoe UI" pitchFamily="34" charset="0"/>
              </a:rPr>
              <a:t>1/21/2016 1:31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43295056-4F7A-41B5-AE5F-3A5E5621A8D2}" type="datetime8">
              <a:rPr lang="en-US" smtClean="0"/>
              <a:t>1/21/2016 1:31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09E7C06-97A3-40E0-8A70-BD49C94E0086}"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1274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0C4683B-545E-4AFD-9D60-F0AA1949F0B5}"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1242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99CFFE-0219-4120-82B4-8A41F2978495}"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1443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6407704-A726-494C-880F-7E78A4353A6C}"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86003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86C3BA9-0F53-49AC-969E-F66F4C6004BA}"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57653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522DFBC-A74D-4B70-BB6B-149844C39A42}"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7271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F5122C-4750-41FD-86AF-21E68A3A69B6}"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35508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259DCD-16FE-4781-92EA-254A6C3D8102}"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81289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B98F12-BFE4-4459-9822-10F59E29938E}"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2108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76911E-989F-481F-8322-BB32950F900D}"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7609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E18CD7-A3FD-450C-96F9-0E02E91578B1}"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55239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1BF15B6-E49D-4E50-8B2D-2D2502E051FA}"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18273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49245C5-CD33-4D1A-BAAD-BD4EC8E44934}"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6302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2AFC083-A037-4885-9CC8-66824CC34B7B}"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116754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57149B5-A550-4C01-9755-75762AC15025}"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2573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3B2E51-B80A-4E32-9B70-3E8F3080FB98}"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04100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73F79805-F0C8-4402-8925-30F0CC8F55AE}" type="datetime8">
              <a:rPr lang="en-US" smtClean="0">
                <a:solidFill>
                  <a:prstClr val="black"/>
                </a:solidFill>
              </a:rPr>
              <a:t>1/21/2016 1:31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8FCFC7C-81BA-4FAE-9CB9-31BD6C38304D}"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7275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9B9CEB-7681-4CFD-AB54-E2F41AC3B315}"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54182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F2604AE-0BA2-4FDB-9213-7D1E75C922E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1/21/2016 1:31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388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18F62CA-B751-4D19-B672-65BAE199C02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1/21/2016 1:31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0039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F0C8532-AD39-43F7-A261-35DE02A466DC}"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7820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0C38EC6-C573-402F-821E-4D43CD9C991D}"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459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B40651-2036-4AAF-BCBD-3A3BAA804A31}" type="datetime8">
              <a:rPr lang="en-US" smtClean="0"/>
              <a:t>1/21/2016 1:31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479521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139488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7521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091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49308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650705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14405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34345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5022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7037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71289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4627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35306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862024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81355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79483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048565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45402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16187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37280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33513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14625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6424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4489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63240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9358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31404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0303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302170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3345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3932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sp>
        <p:nvSpPr>
          <p:cNvPr id="2" name="Footer Placeholder 1"/>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275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23486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FFFFFF"/>
                    </a:gs>
                    <a:gs pos="30000">
                      <a:srgbClr val="FFFFFF"/>
                    </a:gs>
                  </a:gsLst>
                  <a:lin ang="5400000" scaled="0"/>
                </a:gradFill>
              </a:rPr>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538467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9902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60780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8351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150870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7" grpId="0" animBg="1"/>
      <p:bldP spid="137" grpId="1" animBg="1"/>
      <p:bldP spid="139" grpId="0" animBg="1"/>
      <p:bldP spid="139" grpId="1" animBg="1"/>
      <p:bldP spid="141" grpId="0" animBg="1"/>
      <p:bldP spid="141"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28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sp>
        <p:nvSpPr>
          <p:cNvPr id="4" name="Footer Placeholder 3"/>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3640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a:t>
            </a:r>
            <a:r>
              <a:rPr lang="en-US" sz="700" dirty="0" smtClean="0">
                <a:gradFill>
                  <a:gsLst>
                    <a:gs pos="0">
                      <a:srgbClr val="000000"/>
                    </a:gs>
                    <a:gs pos="100000">
                      <a:srgbClr val="000000"/>
                    </a:gs>
                  </a:gsLst>
                  <a:lin ang="5400000" scaled="0"/>
                </a:gradFill>
                <a:cs typeface="Segoe UI" pitchFamily="34" charset="0"/>
              </a:rPr>
              <a:t>2016 </a:t>
            </a:r>
            <a:r>
              <a:rPr lang="en-US" sz="700" dirty="0">
                <a:gradFill>
                  <a:gsLst>
                    <a:gs pos="0">
                      <a:srgbClr val="000000"/>
                    </a:gs>
                    <a:gs pos="100000">
                      <a:srgbClr val="00000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2522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2016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560058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73082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9647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0458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0554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7711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smtClean="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988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dirty="0">
                <a:gradFill>
                  <a:gsLst>
                    <a:gs pos="2917">
                      <a:srgbClr val="000000"/>
                    </a:gs>
                    <a:gs pos="30000">
                      <a:srgbClr val="000000"/>
                    </a:gs>
                  </a:gsLst>
                  <a:lin ang="5400000" scaled="0"/>
                </a:gradFill>
              </a:rPr>
              <a:t>Microsoft Confidential</a:t>
            </a:r>
          </a:p>
        </p:txBody>
      </p:sp>
    </p:spTree>
    <p:extLst>
      <p:ext uri="{BB962C8B-B14F-4D97-AF65-F5344CB8AC3E}">
        <p14:creationId xmlns:p14="http://schemas.microsoft.com/office/powerpoint/2010/main" val="193101192"/>
      </p:ext>
    </p:extLst>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 id="2147484439" r:id="rId13"/>
    <p:sldLayoutId id="2147484440" r:id="rId14"/>
    <p:sldLayoutId id="2147484441" r:id="rId15"/>
    <p:sldLayoutId id="2147484442" r:id="rId16"/>
    <p:sldLayoutId id="2147484443" r:id="rId17"/>
    <p:sldLayoutId id="2147484444" r:id="rId18"/>
    <p:sldLayoutId id="2147484445" r:id="rId19"/>
    <p:sldLayoutId id="2147484446" r:id="rId20"/>
    <p:sldLayoutId id="2147484447" r:id="rId21"/>
    <p:sldLayoutId id="2147484448" r:id="rId22"/>
    <p:sldLayoutId id="2147484449" r:id="rId23"/>
    <p:sldLayoutId id="2147484450" r:id="rId24"/>
    <p:sldLayoutId id="2147484451" r:id="rId25"/>
    <p:sldLayoutId id="2147484452" r:id="rId26"/>
    <p:sldLayoutId id="2147484453" r:id="rId27"/>
    <p:sldLayoutId id="2147484454" r:id="rId28"/>
    <p:sldLayoutId id="2147484455" r:id="rId29"/>
    <p:sldLayoutId id="2147484456" r:id="rId30"/>
    <p:sldLayoutId id="2147484457" r:id="rId31"/>
    <p:sldLayoutId id="2147484458" r:id="rId32"/>
    <p:sldLayoutId id="2147484459" r:id="rId33"/>
    <p:sldLayoutId id="2147484460" r:id="rId34"/>
    <p:sldLayoutId id="2147484461" r:id="rId35"/>
    <p:sldLayoutId id="2147484462" r:id="rId36"/>
    <p:sldLayoutId id="2147484463" r:id="rId37"/>
    <p:sldLayoutId id="2147484464" r:id="rId38"/>
    <p:sldLayoutId id="2147484465" r:id="rId39"/>
    <p:sldLayoutId id="2147484466" r:id="rId40"/>
    <p:sldLayoutId id="2147484467" r:id="rId41"/>
    <p:sldLayoutId id="2147484468" r:id="rId42"/>
    <p:sldLayoutId id="2147484469" r:id="rId43"/>
    <p:sldLayoutId id="2147484470" r:id="rId44"/>
    <p:sldLayoutId id="2147484471" r:id="rId45"/>
    <p:sldLayoutId id="2147484472" r:id="rId46"/>
    <p:sldLayoutId id="214748447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8.emf"/><Relationship Id="rId4" Type="http://schemas.openxmlformats.org/officeDocument/2006/relationships/image" Target="../media/image2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11997" y="1211287"/>
            <a:ext cx="8412480" cy="4226560"/>
          </a:xfrm>
          <a:prstGeom prst="rect">
            <a:avLst/>
          </a:prstGeom>
          <a:solidFill>
            <a:schemeClr val="bg1">
              <a:lumMod val="65000"/>
            </a:schemeClr>
          </a:solidFill>
          <a:ln w="12700">
            <a:solidFill>
              <a:schemeClr val="bg1">
                <a:lumMod val="75000"/>
              </a:schemeClr>
            </a:solidFill>
            <a:miter lim="800000"/>
          </a:ln>
        </p:spPr>
      </p:pic>
      <p:sp>
        <p:nvSpPr>
          <p:cNvPr id="8" name="Footer Placeholder 7"/>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260159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Powered by SharePoint Online </a:t>
            </a:r>
            <a:br>
              <a:rPr lang="en-US" dirty="0" smtClean="0"/>
            </a:br>
            <a:r>
              <a:rPr lang="en-US" dirty="0" smtClean="0"/>
              <a:t>and Azure Media Services</a:t>
            </a:r>
            <a:endParaRPr lang="en-US" dirty="0"/>
          </a:p>
        </p:txBody>
      </p:sp>
      <p:grpSp>
        <p:nvGrpSpPr>
          <p:cNvPr id="22" name="Group 21"/>
          <p:cNvGrpSpPr/>
          <p:nvPr/>
        </p:nvGrpSpPr>
        <p:grpSpPr>
          <a:xfrm>
            <a:off x="6035359" y="2289531"/>
            <a:ext cx="5486399" cy="2569100"/>
            <a:chOff x="6675439" y="2289531"/>
            <a:chExt cx="5486399" cy="2569100"/>
          </a:xfrm>
        </p:grpSpPr>
        <p:sp>
          <p:nvSpPr>
            <p:cNvPr id="12" name="Text Placeholder 5"/>
            <p:cNvSpPr txBox="1">
              <a:spLocks/>
            </p:cNvSpPr>
            <p:nvPr/>
          </p:nvSpPr>
          <p:spPr>
            <a:xfrm>
              <a:off x="6675439" y="2765750"/>
              <a:ext cx="5486399" cy="209288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smtClean="0"/>
                <a:t>Azure Media Services</a:t>
              </a:r>
            </a:p>
            <a:p>
              <a:pPr lvl="1"/>
              <a:r>
                <a:rPr lang="en-US" dirty="0" smtClean="0"/>
                <a:t>Transcoding</a:t>
              </a:r>
            </a:p>
            <a:p>
              <a:pPr lvl="1"/>
              <a:r>
                <a:rPr lang="en-US" dirty="0" smtClean="0"/>
                <a:t>Adaptive streaming</a:t>
              </a:r>
            </a:p>
            <a:p>
              <a:pPr lvl="1"/>
              <a:r>
                <a:rPr lang="en-US" dirty="0" smtClean="0"/>
                <a:t>Secure delivery</a:t>
              </a:r>
            </a:p>
            <a:p>
              <a:pPr lvl="1"/>
              <a:r>
                <a:rPr lang="en-US" dirty="0" smtClean="0"/>
                <a:t>Thumbnails</a:t>
              </a:r>
              <a:endParaRPr lang="en-US" dirty="0"/>
            </a:p>
          </p:txBody>
        </p:sp>
        <p:pic>
          <p:nvPicPr>
            <p:cNvPr id="17" name="Picture 16"/>
            <p:cNvPicPr>
              <a:picLocks noChangeAspect="1"/>
            </p:cNvPicPr>
            <p:nvPr/>
          </p:nvPicPr>
          <p:blipFill>
            <a:blip r:embed="rId3"/>
            <a:stretch>
              <a:fillRect/>
            </a:stretch>
          </p:blipFill>
          <p:spPr>
            <a:xfrm>
              <a:off x="6858000" y="2289531"/>
              <a:ext cx="2011680" cy="244543"/>
            </a:xfrm>
            <a:prstGeom prst="rect">
              <a:avLst/>
            </a:prstGeom>
          </p:spPr>
        </p:pic>
      </p:grpSp>
      <p:grpSp>
        <p:nvGrpSpPr>
          <p:cNvPr id="23" name="Group 22"/>
          <p:cNvGrpSpPr/>
          <p:nvPr/>
        </p:nvGrpSpPr>
        <p:grpSpPr>
          <a:xfrm>
            <a:off x="274639" y="2125677"/>
            <a:ext cx="5486399" cy="2732954"/>
            <a:chOff x="274639" y="2125677"/>
            <a:chExt cx="5486399" cy="2732954"/>
          </a:xfrm>
        </p:grpSpPr>
        <p:sp>
          <p:nvSpPr>
            <p:cNvPr id="11" name="Text Placeholder 4"/>
            <p:cNvSpPr txBox="1">
              <a:spLocks/>
            </p:cNvSpPr>
            <p:nvPr/>
          </p:nvSpPr>
          <p:spPr>
            <a:xfrm>
              <a:off x="274639" y="2765750"/>
              <a:ext cx="5486399" cy="209288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smtClean="0"/>
                <a:t>SharePoint Online</a:t>
              </a:r>
            </a:p>
            <a:p>
              <a:pPr lvl="1"/>
              <a:r>
                <a:rPr lang="en-US" dirty="0" smtClean="0"/>
                <a:t>Content storage</a:t>
              </a:r>
            </a:p>
            <a:p>
              <a:pPr lvl="1"/>
              <a:r>
                <a:rPr lang="en-US" dirty="0" smtClean="0"/>
                <a:t>Metadata</a:t>
              </a:r>
            </a:p>
            <a:p>
              <a:pPr lvl="1"/>
              <a:r>
                <a:rPr lang="en-US" dirty="0" smtClean="0"/>
                <a:t>Security and compliance</a:t>
              </a:r>
            </a:p>
            <a:p>
              <a:pPr lvl="1"/>
              <a:r>
                <a:rPr lang="en-US" dirty="0" smtClean="0"/>
                <a:t>Search</a:t>
              </a:r>
              <a:endParaRPr lang="en-US" dirty="0"/>
            </a:p>
          </p:txBody>
        </p:sp>
        <p:pic>
          <p:nvPicPr>
            <p:cNvPr id="20" name="Picture 19"/>
            <p:cNvPicPr>
              <a:picLocks noChangeAspect="1"/>
            </p:cNvPicPr>
            <p:nvPr/>
          </p:nvPicPr>
          <p:blipFill>
            <a:blip r:embed="rId4"/>
            <a:stretch>
              <a:fillRect/>
            </a:stretch>
          </p:blipFill>
          <p:spPr>
            <a:xfrm>
              <a:off x="457201" y="2125677"/>
              <a:ext cx="1851660" cy="536123"/>
            </a:xfrm>
            <a:prstGeom prst="rect">
              <a:avLst/>
            </a:prstGeom>
          </p:spPr>
        </p:pic>
      </p:grpSp>
      <p:sp>
        <p:nvSpPr>
          <p:cNvPr id="25" name="Footer Placeholder 24"/>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8396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53035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 name="Group 4"/>
          <p:cNvGrpSpPr/>
          <p:nvPr/>
        </p:nvGrpSpPr>
        <p:grpSpPr>
          <a:xfrm>
            <a:off x="0" y="6240432"/>
            <a:ext cx="5303520" cy="754093"/>
            <a:chOff x="0" y="6240432"/>
            <a:chExt cx="5303520" cy="754093"/>
          </a:xfrm>
        </p:grpSpPr>
        <p:sp>
          <p:nvSpPr>
            <p:cNvPr id="8" name="Rectangle 7"/>
            <p:cNvSpPr/>
            <p:nvPr/>
          </p:nvSpPr>
          <p:spPr bwMode="auto">
            <a:xfrm>
              <a:off x="0" y="6240432"/>
              <a:ext cx="5303520" cy="754093"/>
            </a:xfrm>
            <a:prstGeom prst="rect">
              <a:avLst/>
            </a:prstGeom>
            <a:solidFill>
              <a:srgbClr val="FFFFFF">
                <a:alpha val="80000"/>
              </a:srgb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1" name="Content Placeholder 4"/>
          <p:cNvSpPr txBox="1">
            <a:spLocks/>
          </p:cNvSpPr>
          <p:nvPr/>
        </p:nvSpPr>
        <p:spPr>
          <a:xfrm>
            <a:off x="5577840" y="754092"/>
            <a:ext cx="6583680" cy="5486340"/>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400" dirty="0"/>
              <a:t>HTML5 mobile playback in browser—Windows, Android, and iOS</a:t>
            </a:r>
          </a:p>
          <a:p>
            <a:r>
              <a:rPr lang="en-US" sz="2400" dirty="0"/>
              <a:t>Responsive player playback page</a:t>
            </a:r>
          </a:p>
          <a:p>
            <a:r>
              <a:rPr lang="en-US" sz="2400" dirty="0"/>
              <a:t>Office 365 for iPhone app</a:t>
            </a:r>
          </a:p>
          <a:p>
            <a:r>
              <a:rPr lang="en-US" sz="2400" dirty="0"/>
              <a:t>Built-in </a:t>
            </a:r>
            <a:r>
              <a:rPr lang="en-US" sz="2400" dirty="0" smtClean="0"/>
              <a:t>CDN—better playback </a:t>
            </a:r>
            <a:r>
              <a:rPr lang="en-US" sz="2400" dirty="0"/>
              <a:t>performance across </a:t>
            </a:r>
            <a:r>
              <a:rPr lang="en-US" sz="2400" dirty="0" smtClean="0"/>
              <a:t>geographic </a:t>
            </a:r>
            <a:r>
              <a:rPr lang="en-US" sz="2400" dirty="0"/>
              <a:t>locations</a:t>
            </a:r>
          </a:p>
          <a:p>
            <a:r>
              <a:rPr lang="en-US" sz="2400" dirty="0"/>
              <a:t>More granular permissions per </a:t>
            </a:r>
            <a:r>
              <a:rPr lang="en-US" sz="2400" dirty="0" smtClean="0"/>
              <a:t>channel—owners/editors/viewers</a:t>
            </a:r>
          </a:p>
          <a:p>
            <a:r>
              <a:rPr lang="en-US" sz="2400" dirty="0" smtClean="0"/>
              <a:t>Related </a:t>
            </a:r>
            <a:r>
              <a:rPr lang="en-US" sz="2400" dirty="0"/>
              <a:t>videos powered by the Office Graph</a:t>
            </a:r>
          </a:p>
          <a:p>
            <a:r>
              <a:rPr lang="en-US" sz="2400" dirty="0"/>
              <a:t>REST APIs for Office 365 Video (</a:t>
            </a:r>
            <a:r>
              <a:rPr lang="en-US" sz="2400" dirty="0" smtClean="0"/>
              <a:t>in preview</a:t>
            </a:r>
            <a:r>
              <a:rPr lang="en-US" sz="2400" dirty="0"/>
              <a:t>)</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4754563"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7258">
                      <a:schemeClr val="bg1"/>
                    </a:gs>
                    <a:gs pos="29000">
                      <a:schemeClr val="bg1"/>
                    </a:gs>
                  </a:gsLst>
                  <a:lin ang="5400000" scaled="0"/>
                </a:gradFill>
                <a:latin typeface="+mj-lt"/>
                <a:cs typeface="Segoe UI" pitchFamily="34" charset="0"/>
              </a:rPr>
              <a:t>Current Video Portal capabilities</a:t>
            </a:r>
          </a:p>
        </p:txBody>
      </p:sp>
      <p:sp>
        <p:nvSpPr>
          <p:cNvPr id="7" name="Footer Placeholder 6"/>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96291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53035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 name="Group 4"/>
          <p:cNvGrpSpPr/>
          <p:nvPr/>
        </p:nvGrpSpPr>
        <p:grpSpPr>
          <a:xfrm>
            <a:off x="0" y="6240432"/>
            <a:ext cx="5303520" cy="754093"/>
            <a:chOff x="0" y="6240432"/>
            <a:chExt cx="5303520" cy="754093"/>
          </a:xfrm>
        </p:grpSpPr>
        <p:sp>
          <p:nvSpPr>
            <p:cNvPr id="8" name="Rectangle 7"/>
            <p:cNvSpPr/>
            <p:nvPr/>
          </p:nvSpPr>
          <p:spPr bwMode="auto">
            <a:xfrm>
              <a:off x="0" y="6240432"/>
              <a:ext cx="5303520" cy="754093"/>
            </a:xfrm>
            <a:prstGeom prst="rect">
              <a:avLst/>
            </a:prstGeom>
            <a:solidFill>
              <a:srgbClr val="FFFFFF">
                <a:alpha val="80000"/>
              </a:srgb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1" name="Content Placeholder 4"/>
          <p:cNvSpPr txBox="1">
            <a:spLocks/>
          </p:cNvSpPr>
          <p:nvPr/>
        </p:nvSpPr>
        <p:spPr>
          <a:xfrm>
            <a:off x="5577840" y="754092"/>
            <a:ext cx="6583680" cy="5486340"/>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400" dirty="0"/>
              <a:t>Embed into other Office 365 locations </a:t>
            </a:r>
            <a:r>
              <a:rPr lang="en-US" sz="2400" dirty="0" smtClean="0"/>
              <a:t>outside of </a:t>
            </a:r>
            <a:r>
              <a:rPr lang="en-US" sz="2400" dirty="0"/>
              <a:t>the </a:t>
            </a:r>
            <a:r>
              <a:rPr lang="en-US" sz="2400" dirty="0" smtClean="0"/>
              <a:t>Video Portal </a:t>
            </a:r>
            <a:endParaRPr lang="en-US" sz="2400" dirty="0"/>
          </a:p>
          <a:p>
            <a:r>
              <a:rPr lang="en-US" sz="2400" dirty="0"/>
              <a:t>Responsive design for all </a:t>
            </a:r>
            <a:r>
              <a:rPr lang="en-US" sz="2400" dirty="0" smtClean="0"/>
              <a:t>Video Portal pages</a:t>
            </a:r>
            <a:endParaRPr lang="en-US" sz="2400" dirty="0"/>
          </a:p>
          <a:p>
            <a:r>
              <a:rPr lang="en-US" sz="2400" dirty="0"/>
              <a:t>More personalized Home </a:t>
            </a:r>
            <a:r>
              <a:rPr lang="en-US" sz="2400" dirty="0" smtClean="0"/>
              <a:t>Page powered by the </a:t>
            </a:r>
            <a:r>
              <a:rPr lang="en-US" sz="2400" dirty="0"/>
              <a:t>Office Graph </a:t>
            </a:r>
          </a:p>
          <a:p>
            <a:r>
              <a:rPr lang="en-US" sz="2400" dirty="0"/>
              <a:t>Hybrid link to Office 365 Video from SharePoint Server 2016</a:t>
            </a:r>
          </a:p>
          <a:p>
            <a:r>
              <a:rPr lang="en-US" sz="2400" dirty="0"/>
              <a:t>“Publish to” from Skype for Business into </a:t>
            </a:r>
            <a:r>
              <a:rPr lang="en-US" sz="2400" dirty="0" smtClean="0"/>
              <a:t>an Office </a:t>
            </a:r>
            <a:r>
              <a:rPr lang="en-US" sz="2400" dirty="0"/>
              <a:t>365 Video channel</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4754563"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smtClean="0">
                <a:gradFill>
                  <a:gsLst>
                    <a:gs pos="7258">
                      <a:schemeClr val="bg1"/>
                    </a:gs>
                    <a:gs pos="29000">
                      <a:schemeClr val="bg1"/>
                    </a:gs>
                  </a:gsLst>
                  <a:lin ang="5400000" scaled="0"/>
                </a:gradFill>
                <a:latin typeface="+mj-lt"/>
                <a:cs typeface="Segoe UI" pitchFamily="34" charset="0"/>
              </a:rPr>
              <a:t>Future Video </a:t>
            </a:r>
            <a:r>
              <a:rPr lang="en-US" sz="4400" dirty="0">
                <a:gradFill>
                  <a:gsLst>
                    <a:gs pos="7258">
                      <a:schemeClr val="bg1"/>
                    </a:gs>
                    <a:gs pos="29000">
                      <a:schemeClr val="bg1"/>
                    </a:gs>
                  </a:gsLst>
                  <a:lin ang="5400000" scaled="0"/>
                </a:gradFill>
                <a:latin typeface="+mj-lt"/>
                <a:cs typeface="Segoe UI" pitchFamily="34" charset="0"/>
              </a:rPr>
              <a:t>Portal capabilities</a:t>
            </a:r>
          </a:p>
        </p:txBody>
      </p:sp>
      <p:sp>
        <p:nvSpPr>
          <p:cNvPr id="6" name="Footer Placeholder 5"/>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16084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9" y="1209973"/>
            <a:ext cx="10056812" cy="2179058"/>
          </a:xfrm>
        </p:spPr>
        <p:txBody>
          <a:bodyPr/>
          <a:lstStyle/>
          <a:p>
            <a:r>
              <a:rPr lang="en-US" dirty="0"/>
              <a:t>Exploring the </a:t>
            </a:r>
            <a:r>
              <a:rPr lang="en-US" dirty="0" smtClean="0"/>
              <a:t>Office </a:t>
            </a:r>
            <a:r>
              <a:rPr lang="en-US" dirty="0"/>
              <a:t>365 Video Portal</a:t>
            </a:r>
          </a:p>
        </p:txBody>
      </p:sp>
      <p:sp>
        <p:nvSpPr>
          <p:cNvPr id="2" name="Text Placeholder 1"/>
          <p:cNvSpPr>
            <a:spLocks noGrp="1"/>
          </p:cNvSpPr>
          <p:nvPr>
            <p:ph type="body" sz="quarter" idx="12"/>
          </p:nvPr>
        </p:nvSpPr>
        <p:spPr/>
        <p:txBody>
          <a:bodyPr/>
          <a:lstStyle/>
          <a:p>
            <a:pPr marL="0" indent="0">
              <a:buNone/>
            </a:pPr>
            <a:r>
              <a:rPr lang="en-US" dirty="0" smtClean="0"/>
              <a:t>demo</a:t>
            </a:r>
            <a:endParaRPr lang="en-US" dirty="0"/>
          </a:p>
        </p:txBody>
      </p:sp>
      <p:grpSp>
        <p:nvGrpSpPr>
          <p:cNvPr id="7" name="Group 6"/>
          <p:cNvGrpSpPr/>
          <p:nvPr/>
        </p:nvGrpSpPr>
        <p:grpSpPr>
          <a:xfrm>
            <a:off x="8869967" y="1442611"/>
            <a:ext cx="3200365" cy="5255016"/>
            <a:chOff x="8283601" y="479793"/>
            <a:chExt cx="3786732" cy="6217834"/>
          </a:xfrm>
        </p:grpSpPr>
        <p:sp>
          <p:nvSpPr>
            <p:cNvPr id="8" name="Freeform 7"/>
            <p:cNvSpPr>
              <a:spLocks/>
            </p:cNvSpPr>
            <p:nvPr/>
          </p:nvSpPr>
          <p:spPr bwMode="gray">
            <a:xfrm>
              <a:off x="8283601" y="6441554"/>
              <a:ext cx="3685752" cy="256073"/>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gray">
            <a:xfrm>
              <a:off x="9007814" y="5067650"/>
              <a:ext cx="2633357" cy="1576309"/>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gray">
            <a:xfrm>
              <a:off x="9007814" y="5067650"/>
              <a:ext cx="2633357" cy="1576309"/>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gray">
            <a:xfrm>
              <a:off x="10662931" y="5067650"/>
              <a:ext cx="978239" cy="1576309"/>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gray">
            <a:xfrm>
              <a:off x="10662931" y="5067650"/>
              <a:ext cx="978239" cy="1576309"/>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gray">
            <a:xfrm>
              <a:off x="9452755" y="479793"/>
              <a:ext cx="2074814" cy="120983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gray">
            <a:xfrm>
              <a:off x="9698893" y="3753548"/>
              <a:ext cx="1437381" cy="1137764"/>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gray">
            <a:xfrm>
              <a:off x="9597913" y="3753548"/>
              <a:ext cx="1464203" cy="1137764"/>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gray">
            <a:xfrm>
              <a:off x="9670492" y="3824083"/>
              <a:ext cx="1319045" cy="854089"/>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gray">
            <a:xfrm>
              <a:off x="9670492" y="3824083"/>
              <a:ext cx="1319045" cy="8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gray">
            <a:xfrm>
              <a:off x="9597913" y="3897685"/>
              <a:ext cx="1464203" cy="993627"/>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gray">
            <a:xfrm>
              <a:off x="9670492" y="3940619"/>
              <a:ext cx="1270134" cy="737553"/>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gray">
            <a:xfrm>
              <a:off x="9670492" y="3940619"/>
              <a:ext cx="1270134" cy="737553"/>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gray">
            <a:xfrm>
              <a:off x="9779360" y="4665906"/>
              <a:ext cx="247716" cy="230006"/>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gray">
            <a:xfrm>
              <a:off x="9779360" y="4665906"/>
              <a:ext cx="247716" cy="230006"/>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gray">
            <a:xfrm>
              <a:off x="9869296" y="4670506"/>
              <a:ext cx="157781" cy="225406"/>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gray">
            <a:xfrm>
              <a:off x="9869296" y="4670506"/>
              <a:ext cx="157781" cy="225406"/>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gray">
            <a:xfrm>
              <a:off x="8846878" y="4060222"/>
              <a:ext cx="1022418" cy="1449039"/>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gray">
            <a:xfrm>
              <a:off x="8846878" y="4060222"/>
              <a:ext cx="1022418" cy="144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gray">
            <a:xfrm>
              <a:off x="8846878" y="4181360"/>
              <a:ext cx="1022418" cy="1157697"/>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noEditPoints="1"/>
            </p:cNvSpPr>
            <p:nvPr/>
          </p:nvSpPr>
          <p:spPr bwMode="gray">
            <a:xfrm>
              <a:off x="8846878" y="4181360"/>
              <a:ext cx="1022418" cy="1157697"/>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gray">
            <a:xfrm>
              <a:off x="9283929" y="3779615"/>
              <a:ext cx="238249" cy="280607"/>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7"/>
            <p:cNvSpPr>
              <a:spLocks noChangeArrowheads="1"/>
            </p:cNvSpPr>
            <p:nvPr/>
          </p:nvSpPr>
          <p:spPr bwMode="gray">
            <a:xfrm>
              <a:off x="9276041" y="3532742"/>
              <a:ext cx="36290" cy="33734"/>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gray">
            <a:xfrm>
              <a:off x="9233440" y="3339536"/>
              <a:ext cx="239826" cy="157937"/>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gray">
            <a:xfrm>
              <a:off x="9064615" y="3434606"/>
              <a:ext cx="602722" cy="423211"/>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0"/>
            <p:cNvSpPr>
              <a:spLocks noChangeArrowheads="1"/>
            </p:cNvSpPr>
            <p:nvPr/>
          </p:nvSpPr>
          <p:spPr bwMode="gray">
            <a:xfrm>
              <a:off x="9276041" y="3532742"/>
              <a:ext cx="36290" cy="33734"/>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gray">
            <a:xfrm>
              <a:off x="9452755" y="961273"/>
              <a:ext cx="1423180" cy="728353"/>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gray">
            <a:xfrm>
              <a:off x="9654714" y="1563888"/>
              <a:ext cx="905660" cy="2695673"/>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gray">
            <a:xfrm>
              <a:off x="10314237" y="1401351"/>
              <a:ext cx="175137" cy="177871"/>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gray">
            <a:xfrm>
              <a:off x="9432243" y="6407820"/>
              <a:ext cx="441785" cy="239206"/>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gray">
            <a:xfrm>
              <a:off x="9432243" y="6407820"/>
              <a:ext cx="441785" cy="239206"/>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p:cNvSpPr>
              <a:spLocks noChangeArrowheads="1"/>
            </p:cNvSpPr>
            <p:nvPr/>
          </p:nvSpPr>
          <p:spPr bwMode="gray">
            <a:xfrm>
              <a:off x="10001831" y="5378925"/>
              <a:ext cx="250871" cy="1028894"/>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p:cNvSpPr>
              <a:spLocks noChangeArrowheads="1"/>
            </p:cNvSpPr>
            <p:nvPr/>
          </p:nvSpPr>
          <p:spPr bwMode="gray">
            <a:xfrm>
              <a:off x="10001831" y="5378925"/>
              <a:ext cx="250871" cy="102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gray">
            <a:xfrm>
              <a:off x="9432243" y="5335990"/>
              <a:ext cx="247716" cy="107182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gray">
            <a:xfrm>
              <a:off x="9432243" y="5335990"/>
              <a:ext cx="247716" cy="107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gray">
            <a:xfrm>
              <a:off x="9170327" y="5339057"/>
              <a:ext cx="1082374" cy="240739"/>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gray">
            <a:xfrm>
              <a:off x="9170327" y="5339057"/>
              <a:ext cx="1082374" cy="24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p:nvSpPr>
          <p:spPr bwMode="gray">
            <a:xfrm>
              <a:off x="9055148" y="1841430"/>
              <a:ext cx="624811" cy="363409"/>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p:cNvSpPr>
              <a:spLocks/>
            </p:cNvSpPr>
            <p:nvPr/>
          </p:nvSpPr>
          <p:spPr bwMode="gray">
            <a:xfrm>
              <a:off x="11527568" y="700599"/>
              <a:ext cx="542765" cy="306675"/>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p:cNvSpPr>
              <a:spLocks/>
            </p:cNvSpPr>
            <p:nvPr/>
          </p:nvSpPr>
          <p:spPr bwMode="gray">
            <a:xfrm>
              <a:off x="9943452" y="4756375"/>
              <a:ext cx="216160" cy="205472"/>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p:cNvSpPr>
              <a:spLocks noChangeArrowheads="1"/>
            </p:cNvSpPr>
            <p:nvPr/>
          </p:nvSpPr>
          <p:spPr bwMode="gray">
            <a:xfrm>
              <a:off x="8753787" y="4379164"/>
              <a:ext cx="1011374" cy="1350903"/>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p:cNvSpPr>
              <a:spLocks noChangeArrowheads="1"/>
            </p:cNvSpPr>
            <p:nvPr/>
          </p:nvSpPr>
          <p:spPr bwMode="gray">
            <a:xfrm>
              <a:off x="8753787" y="4379164"/>
              <a:ext cx="1011374" cy="135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p:cNvSpPr>
              <a:spLocks noChangeArrowheads="1"/>
            </p:cNvSpPr>
            <p:nvPr/>
          </p:nvSpPr>
          <p:spPr bwMode="gray">
            <a:xfrm>
              <a:off x="8753787" y="5595131"/>
              <a:ext cx="178292"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p:cNvSpPr>
              <a:spLocks noChangeArrowheads="1"/>
            </p:cNvSpPr>
            <p:nvPr/>
          </p:nvSpPr>
          <p:spPr bwMode="gray">
            <a:xfrm>
              <a:off x="8753787" y="5595131"/>
              <a:ext cx="178292"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p:cNvSpPr>
              <a:spLocks/>
            </p:cNvSpPr>
            <p:nvPr/>
          </p:nvSpPr>
          <p:spPr bwMode="gray">
            <a:xfrm>
              <a:off x="10001831" y="6407820"/>
              <a:ext cx="441785" cy="239206"/>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p:cNvSpPr>
              <a:spLocks/>
            </p:cNvSpPr>
            <p:nvPr/>
          </p:nvSpPr>
          <p:spPr bwMode="gray">
            <a:xfrm>
              <a:off x="10001831" y="6407820"/>
              <a:ext cx="441785" cy="239206"/>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p:cNvSpPr>
              <a:spLocks noChangeArrowheads="1"/>
            </p:cNvSpPr>
            <p:nvPr/>
          </p:nvSpPr>
          <p:spPr bwMode="gray">
            <a:xfrm>
              <a:off x="9590024" y="5595131"/>
              <a:ext cx="175137"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2"/>
            <p:cNvSpPr>
              <a:spLocks noChangeArrowheads="1"/>
            </p:cNvSpPr>
            <p:nvPr/>
          </p:nvSpPr>
          <p:spPr bwMode="gray">
            <a:xfrm>
              <a:off x="9590024" y="5595131"/>
              <a:ext cx="175137"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p:cNvSpPr>
              <a:spLocks noChangeArrowheads="1"/>
            </p:cNvSpPr>
            <p:nvPr/>
          </p:nvSpPr>
          <p:spPr bwMode="gray">
            <a:xfrm>
              <a:off x="9154549" y="5595131"/>
              <a:ext cx="176714"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4"/>
            <p:cNvSpPr>
              <a:spLocks noChangeArrowheads="1"/>
            </p:cNvSpPr>
            <p:nvPr/>
          </p:nvSpPr>
          <p:spPr bwMode="gray">
            <a:xfrm>
              <a:off x="9154549" y="5595131"/>
              <a:ext cx="176714"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p:cNvSpPr>
              <a:spLocks noChangeArrowheads="1"/>
            </p:cNvSpPr>
            <p:nvPr/>
          </p:nvSpPr>
          <p:spPr bwMode="gray">
            <a:xfrm>
              <a:off x="9987630" y="5595131"/>
              <a:ext cx="176714"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gray">
            <a:xfrm>
              <a:off x="9987630" y="5595131"/>
              <a:ext cx="176714"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gray">
            <a:xfrm>
              <a:off x="9473266" y="5575197"/>
              <a:ext cx="691079" cy="154870"/>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8"/>
            <p:cNvSpPr>
              <a:spLocks noChangeArrowheads="1"/>
            </p:cNvSpPr>
            <p:nvPr/>
          </p:nvSpPr>
          <p:spPr bwMode="gray">
            <a:xfrm>
              <a:off x="9473266" y="5575197"/>
              <a:ext cx="691079" cy="1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p:cNvSpPr>
              <a:spLocks/>
            </p:cNvSpPr>
            <p:nvPr/>
          </p:nvSpPr>
          <p:spPr bwMode="gray">
            <a:xfrm>
              <a:off x="9678381" y="4379164"/>
              <a:ext cx="86780" cy="1196032"/>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p:cNvSpPr>
            <p:nvPr/>
          </p:nvSpPr>
          <p:spPr bwMode="gray">
            <a:xfrm>
              <a:off x="9678381" y="4379164"/>
              <a:ext cx="86780" cy="1196032"/>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p:cNvSpPr>
              <a:spLocks/>
            </p:cNvSpPr>
            <p:nvPr/>
          </p:nvSpPr>
          <p:spPr bwMode="gray">
            <a:xfrm>
              <a:off x="9678381" y="5730068"/>
              <a:ext cx="86780" cy="916958"/>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p:cNvSpPr>
            <p:nvPr/>
          </p:nvSpPr>
          <p:spPr bwMode="gray">
            <a:xfrm>
              <a:off x="9678381" y="5730068"/>
              <a:ext cx="86780" cy="916958"/>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p:cNvSpPr>
              <a:spLocks/>
            </p:cNvSpPr>
            <p:nvPr/>
          </p:nvSpPr>
          <p:spPr bwMode="gray">
            <a:xfrm>
              <a:off x="9678381" y="5575197"/>
              <a:ext cx="86780" cy="154870"/>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p:cNvSpPr>
            <p:nvPr/>
          </p:nvSpPr>
          <p:spPr bwMode="gray">
            <a:xfrm>
              <a:off x="9678381" y="5575197"/>
              <a:ext cx="86780" cy="154870"/>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5"/>
            <p:cNvSpPr>
              <a:spLocks noChangeArrowheads="1"/>
            </p:cNvSpPr>
            <p:nvPr/>
          </p:nvSpPr>
          <p:spPr bwMode="gray">
            <a:xfrm>
              <a:off x="9987630" y="5730068"/>
              <a:ext cx="88357" cy="916958"/>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6"/>
            <p:cNvSpPr>
              <a:spLocks noChangeArrowheads="1"/>
            </p:cNvSpPr>
            <p:nvPr/>
          </p:nvSpPr>
          <p:spPr bwMode="gray">
            <a:xfrm>
              <a:off x="9987630" y="5730068"/>
              <a:ext cx="88357" cy="91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7"/>
            <p:cNvSpPr>
              <a:spLocks noChangeArrowheads="1"/>
            </p:cNvSpPr>
            <p:nvPr/>
          </p:nvSpPr>
          <p:spPr bwMode="gray">
            <a:xfrm>
              <a:off x="9869296" y="4951114"/>
              <a:ext cx="1006640" cy="116536"/>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8"/>
            <p:cNvSpPr>
              <a:spLocks noChangeArrowheads="1"/>
            </p:cNvSpPr>
            <p:nvPr/>
          </p:nvSpPr>
          <p:spPr bwMode="gray">
            <a:xfrm>
              <a:off x="9869296" y="4951114"/>
              <a:ext cx="1006640" cy="11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p:cNvSpPr>
              <a:spLocks noChangeArrowheads="1"/>
            </p:cNvSpPr>
            <p:nvPr/>
          </p:nvSpPr>
          <p:spPr bwMode="gray">
            <a:xfrm>
              <a:off x="10448349" y="4951114"/>
              <a:ext cx="427586" cy="116536"/>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70"/>
            <p:cNvSpPr>
              <a:spLocks noChangeArrowheads="1"/>
            </p:cNvSpPr>
            <p:nvPr/>
          </p:nvSpPr>
          <p:spPr bwMode="gray">
            <a:xfrm>
              <a:off x="10448349" y="4951114"/>
              <a:ext cx="427586" cy="11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p:cNvSpPr>
              <a:spLocks/>
            </p:cNvSpPr>
            <p:nvPr/>
          </p:nvSpPr>
          <p:spPr bwMode="gray">
            <a:xfrm>
              <a:off x="8753787" y="4756375"/>
              <a:ext cx="924594" cy="97369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2"/>
            <p:cNvSpPr>
              <a:spLocks/>
            </p:cNvSpPr>
            <p:nvPr/>
          </p:nvSpPr>
          <p:spPr bwMode="gray">
            <a:xfrm>
              <a:off x="8753787" y="4756375"/>
              <a:ext cx="924594" cy="97369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3"/>
            <p:cNvSpPr>
              <a:spLocks/>
            </p:cNvSpPr>
            <p:nvPr/>
          </p:nvSpPr>
          <p:spPr bwMode="gray">
            <a:xfrm>
              <a:off x="8753787" y="5595131"/>
              <a:ext cx="178292" cy="105189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4"/>
            <p:cNvSpPr>
              <a:spLocks/>
            </p:cNvSpPr>
            <p:nvPr/>
          </p:nvSpPr>
          <p:spPr bwMode="gray">
            <a:xfrm>
              <a:off x="8753787" y="5595131"/>
              <a:ext cx="178292" cy="105189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5"/>
            <p:cNvSpPr>
              <a:spLocks/>
            </p:cNvSpPr>
            <p:nvPr/>
          </p:nvSpPr>
          <p:spPr bwMode="gray">
            <a:xfrm>
              <a:off x="9154549" y="5595131"/>
              <a:ext cx="176714" cy="105189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6"/>
            <p:cNvSpPr>
              <a:spLocks/>
            </p:cNvSpPr>
            <p:nvPr/>
          </p:nvSpPr>
          <p:spPr bwMode="gray">
            <a:xfrm>
              <a:off x="9154549" y="5595131"/>
              <a:ext cx="176714" cy="105189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77"/>
            <p:cNvSpPr>
              <a:spLocks noChangeArrowheads="1"/>
            </p:cNvSpPr>
            <p:nvPr/>
          </p:nvSpPr>
          <p:spPr bwMode="gray">
            <a:xfrm>
              <a:off x="9473266" y="5575197"/>
              <a:ext cx="205115" cy="154870"/>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78"/>
            <p:cNvSpPr>
              <a:spLocks noChangeArrowheads="1"/>
            </p:cNvSpPr>
            <p:nvPr/>
          </p:nvSpPr>
          <p:spPr bwMode="gray">
            <a:xfrm>
              <a:off x="9473266" y="5575197"/>
              <a:ext cx="205115" cy="1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9"/>
            <p:cNvSpPr>
              <a:spLocks/>
            </p:cNvSpPr>
            <p:nvPr/>
          </p:nvSpPr>
          <p:spPr bwMode="gray">
            <a:xfrm>
              <a:off x="8861078" y="3433073"/>
              <a:ext cx="599566" cy="532081"/>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0"/>
            <p:cNvSpPr>
              <a:spLocks/>
            </p:cNvSpPr>
            <p:nvPr/>
          </p:nvSpPr>
          <p:spPr bwMode="gray">
            <a:xfrm>
              <a:off x="9181373" y="3684546"/>
              <a:ext cx="194071" cy="9506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1"/>
            <p:cNvSpPr>
              <a:spLocks/>
            </p:cNvSpPr>
            <p:nvPr/>
          </p:nvSpPr>
          <p:spPr bwMode="gray">
            <a:xfrm>
              <a:off x="9227128" y="3684546"/>
              <a:ext cx="99402" cy="47534"/>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p:cNvSpPr>
              <a:spLocks/>
            </p:cNvSpPr>
            <p:nvPr/>
          </p:nvSpPr>
          <p:spPr bwMode="gray">
            <a:xfrm>
              <a:off x="10866819" y="2454108"/>
              <a:ext cx="774351" cy="4634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EAEAE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5"/>
            <p:cNvSpPr>
              <a:spLocks noEditPoints="1"/>
            </p:cNvSpPr>
            <p:nvPr/>
          </p:nvSpPr>
          <p:spPr bwMode="auto">
            <a:xfrm>
              <a:off x="10119670" y="4073396"/>
              <a:ext cx="420688" cy="434975"/>
            </a:xfrm>
            <a:custGeom>
              <a:avLst/>
              <a:gdLst>
                <a:gd name="T0" fmla="*/ 40 w 112"/>
                <a:gd name="T1" fmla="*/ 68 h 116"/>
                <a:gd name="T2" fmla="*/ 48 w 112"/>
                <a:gd name="T3" fmla="*/ 60 h 116"/>
                <a:gd name="T4" fmla="*/ 56 w 112"/>
                <a:gd name="T5" fmla="*/ 68 h 116"/>
                <a:gd name="T6" fmla="*/ 48 w 112"/>
                <a:gd name="T7" fmla="*/ 76 h 116"/>
                <a:gd name="T8" fmla="*/ 40 w 112"/>
                <a:gd name="T9" fmla="*/ 68 h 116"/>
                <a:gd name="T10" fmla="*/ 48 w 112"/>
                <a:gd name="T11" fmla="*/ 36 h 116"/>
                <a:gd name="T12" fmla="*/ 56 w 112"/>
                <a:gd name="T13" fmla="*/ 28 h 116"/>
                <a:gd name="T14" fmla="*/ 48 w 112"/>
                <a:gd name="T15" fmla="*/ 20 h 116"/>
                <a:gd name="T16" fmla="*/ 40 w 112"/>
                <a:gd name="T17" fmla="*/ 28 h 116"/>
                <a:gd name="T18" fmla="*/ 48 w 112"/>
                <a:gd name="T19" fmla="*/ 36 h 116"/>
                <a:gd name="T20" fmla="*/ 68 w 112"/>
                <a:gd name="T21" fmla="*/ 56 h 116"/>
                <a:gd name="T22" fmla="*/ 76 w 112"/>
                <a:gd name="T23" fmla="*/ 48 h 116"/>
                <a:gd name="T24" fmla="*/ 68 w 112"/>
                <a:gd name="T25" fmla="*/ 40 h 116"/>
                <a:gd name="T26" fmla="*/ 60 w 112"/>
                <a:gd name="T27" fmla="*/ 48 h 116"/>
                <a:gd name="T28" fmla="*/ 68 w 112"/>
                <a:gd name="T29" fmla="*/ 56 h 116"/>
                <a:gd name="T30" fmla="*/ 28 w 112"/>
                <a:gd name="T31" fmla="*/ 56 h 116"/>
                <a:gd name="T32" fmla="*/ 36 w 112"/>
                <a:gd name="T33" fmla="*/ 48 h 116"/>
                <a:gd name="T34" fmla="*/ 28 w 112"/>
                <a:gd name="T35" fmla="*/ 40 h 116"/>
                <a:gd name="T36" fmla="*/ 20 w 112"/>
                <a:gd name="T37" fmla="*/ 48 h 116"/>
                <a:gd name="T38" fmla="*/ 28 w 112"/>
                <a:gd name="T39" fmla="*/ 56 h 116"/>
                <a:gd name="T40" fmla="*/ 96 w 112"/>
                <a:gd name="T41" fmla="*/ 48 h 116"/>
                <a:gd name="T42" fmla="*/ 96 w 112"/>
                <a:gd name="T43" fmla="*/ 74 h 116"/>
                <a:gd name="T44" fmla="*/ 112 w 112"/>
                <a:gd name="T45" fmla="*/ 72 h 116"/>
                <a:gd name="T46" fmla="*/ 112 w 112"/>
                <a:gd name="T47" fmla="*/ 76 h 116"/>
                <a:gd name="T48" fmla="*/ 112 w 112"/>
                <a:gd name="T49" fmla="*/ 80 h 116"/>
                <a:gd name="T50" fmla="*/ 112 w 112"/>
                <a:gd name="T51" fmla="*/ 92 h 116"/>
                <a:gd name="T52" fmla="*/ 112 w 112"/>
                <a:gd name="T53" fmla="*/ 96 h 116"/>
                <a:gd name="T54" fmla="*/ 112 w 112"/>
                <a:gd name="T55" fmla="*/ 100 h 116"/>
                <a:gd name="T56" fmla="*/ 83 w 112"/>
                <a:gd name="T57" fmla="*/ 108 h 116"/>
                <a:gd name="T58" fmla="*/ 48 w 112"/>
                <a:gd name="T59" fmla="*/ 116 h 116"/>
                <a:gd name="T60" fmla="*/ 0 w 112"/>
                <a:gd name="T61" fmla="*/ 68 h 116"/>
                <a:gd name="T62" fmla="*/ 0 w 112"/>
                <a:gd name="T63" fmla="*/ 44 h 116"/>
                <a:gd name="T64" fmla="*/ 1 w 112"/>
                <a:gd name="T65" fmla="*/ 44 h 116"/>
                <a:gd name="T66" fmla="*/ 48 w 112"/>
                <a:gd name="T67" fmla="*/ 0 h 116"/>
                <a:gd name="T68" fmla="*/ 96 w 112"/>
                <a:gd name="T69" fmla="*/ 48 h 116"/>
                <a:gd name="T70" fmla="*/ 8 w 112"/>
                <a:gd name="T71" fmla="*/ 48 h 116"/>
                <a:gd name="T72" fmla="*/ 48 w 112"/>
                <a:gd name="T73" fmla="*/ 88 h 116"/>
                <a:gd name="T74" fmla="*/ 87 w 112"/>
                <a:gd name="T75" fmla="*/ 58 h 116"/>
                <a:gd name="T76" fmla="*/ 88 w 112"/>
                <a:gd name="T77" fmla="*/ 48 h 116"/>
                <a:gd name="T78" fmla="*/ 48 w 112"/>
                <a:gd name="T79" fmla="*/ 8 h 116"/>
                <a:gd name="T80" fmla="*/ 8 w 112"/>
                <a:gd name="T81" fmla="*/ 48 h 116"/>
                <a:gd name="T82" fmla="*/ 83 w 112"/>
                <a:gd name="T83" fmla="*/ 88 h 116"/>
                <a:gd name="T84" fmla="*/ 48 w 112"/>
                <a:gd name="T85" fmla="*/ 96 h 116"/>
                <a:gd name="T86" fmla="*/ 9 w 112"/>
                <a:gd name="T87" fmla="*/ 76 h 116"/>
                <a:gd name="T88" fmla="*/ 48 w 112"/>
                <a:gd name="T89" fmla="*/ 108 h 116"/>
                <a:gd name="T90" fmla="*/ 78 w 112"/>
                <a:gd name="T91" fmla="*/ 101 h 116"/>
                <a:gd name="T92" fmla="*/ 104 w 112"/>
                <a:gd name="T93" fmla="*/ 93 h 116"/>
                <a:gd name="T94" fmla="*/ 104 w 112"/>
                <a:gd name="T95" fmla="*/ 81 h 116"/>
                <a:gd name="T96" fmla="*/ 83 w 112"/>
                <a:gd name="T97"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6">
                  <a:moveTo>
                    <a:pt x="40" y="68"/>
                  </a:moveTo>
                  <a:cubicBezTo>
                    <a:pt x="40" y="64"/>
                    <a:pt x="44" y="60"/>
                    <a:pt x="48" y="60"/>
                  </a:cubicBezTo>
                  <a:cubicBezTo>
                    <a:pt x="53" y="60"/>
                    <a:pt x="56" y="64"/>
                    <a:pt x="56" y="68"/>
                  </a:cubicBezTo>
                  <a:cubicBezTo>
                    <a:pt x="56" y="73"/>
                    <a:pt x="53" y="76"/>
                    <a:pt x="48" y="76"/>
                  </a:cubicBezTo>
                  <a:cubicBezTo>
                    <a:pt x="44" y="76"/>
                    <a:pt x="40" y="73"/>
                    <a:pt x="40" y="68"/>
                  </a:cubicBezTo>
                  <a:close/>
                  <a:moveTo>
                    <a:pt x="48" y="36"/>
                  </a:moveTo>
                  <a:cubicBezTo>
                    <a:pt x="53" y="36"/>
                    <a:pt x="56" y="33"/>
                    <a:pt x="56" y="28"/>
                  </a:cubicBezTo>
                  <a:cubicBezTo>
                    <a:pt x="56" y="24"/>
                    <a:pt x="53" y="20"/>
                    <a:pt x="48" y="20"/>
                  </a:cubicBezTo>
                  <a:cubicBezTo>
                    <a:pt x="44" y="20"/>
                    <a:pt x="40" y="24"/>
                    <a:pt x="40" y="28"/>
                  </a:cubicBezTo>
                  <a:cubicBezTo>
                    <a:pt x="40" y="33"/>
                    <a:pt x="44" y="36"/>
                    <a:pt x="48" y="36"/>
                  </a:cubicBezTo>
                  <a:close/>
                  <a:moveTo>
                    <a:pt x="68" y="56"/>
                  </a:moveTo>
                  <a:cubicBezTo>
                    <a:pt x="73" y="56"/>
                    <a:pt x="76" y="53"/>
                    <a:pt x="76" y="48"/>
                  </a:cubicBezTo>
                  <a:cubicBezTo>
                    <a:pt x="76" y="44"/>
                    <a:pt x="73" y="40"/>
                    <a:pt x="68" y="40"/>
                  </a:cubicBezTo>
                  <a:cubicBezTo>
                    <a:pt x="64" y="40"/>
                    <a:pt x="60" y="44"/>
                    <a:pt x="60" y="48"/>
                  </a:cubicBezTo>
                  <a:cubicBezTo>
                    <a:pt x="60" y="53"/>
                    <a:pt x="64" y="56"/>
                    <a:pt x="68" y="56"/>
                  </a:cubicBezTo>
                  <a:close/>
                  <a:moveTo>
                    <a:pt x="28" y="56"/>
                  </a:moveTo>
                  <a:cubicBezTo>
                    <a:pt x="33" y="56"/>
                    <a:pt x="36" y="53"/>
                    <a:pt x="36" y="48"/>
                  </a:cubicBezTo>
                  <a:cubicBezTo>
                    <a:pt x="36" y="44"/>
                    <a:pt x="33" y="40"/>
                    <a:pt x="28" y="40"/>
                  </a:cubicBezTo>
                  <a:cubicBezTo>
                    <a:pt x="24" y="40"/>
                    <a:pt x="20" y="44"/>
                    <a:pt x="20" y="48"/>
                  </a:cubicBezTo>
                  <a:cubicBezTo>
                    <a:pt x="20" y="53"/>
                    <a:pt x="24" y="56"/>
                    <a:pt x="28" y="56"/>
                  </a:cubicBezTo>
                  <a:close/>
                  <a:moveTo>
                    <a:pt x="96" y="48"/>
                  </a:moveTo>
                  <a:cubicBezTo>
                    <a:pt x="96" y="74"/>
                    <a:pt x="96" y="74"/>
                    <a:pt x="96" y="74"/>
                  </a:cubicBezTo>
                  <a:cubicBezTo>
                    <a:pt x="102" y="73"/>
                    <a:pt x="107" y="72"/>
                    <a:pt x="112" y="72"/>
                  </a:cubicBezTo>
                  <a:cubicBezTo>
                    <a:pt x="112" y="76"/>
                    <a:pt x="112" y="76"/>
                    <a:pt x="112" y="76"/>
                  </a:cubicBezTo>
                  <a:cubicBezTo>
                    <a:pt x="112" y="80"/>
                    <a:pt x="112" y="80"/>
                    <a:pt x="112" y="80"/>
                  </a:cubicBezTo>
                  <a:cubicBezTo>
                    <a:pt x="112" y="92"/>
                    <a:pt x="112" y="92"/>
                    <a:pt x="112" y="92"/>
                  </a:cubicBezTo>
                  <a:cubicBezTo>
                    <a:pt x="112" y="96"/>
                    <a:pt x="112" y="96"/>
                    <a:pt x="112" y="96"/>
                  </a:cubicBezTo>
                  <a:cubicBezTo>
                    <a:pt x="112" y="100"/>
                    <a:pt x="112" y="100"/>
                    <a:pt x="112" y="100"/>
                  </a:cubicBezTo>
                  <a:cubicBezTo>
                    <a:pt x="101" y="100"/>
                    <a:pt x="90" y="103"/>
                    <a:pt x="83" y="108"/>
                  </a:cubicBezTo>
                  <a:cubicBezTo>
                    <a:pt x="73" y="113"/>
                    <a:pt x="61" y="116"/>
                    <a:pt x="48" y="116"/>
                  </a:cubicBezTo>
                  <a:cubicBezTo>
                    <a:pt x="22" y="116"/>
                    <a:pt x="0" y="95"/>
                    <a:pt x="0" y="68"/>
                  </a:cubicBezTo>
                  <a:cubicBezTo>
                    <a:pt x="0" y="44"/>
                    <a:pt x="0" y="44"/>
                    <a:pt x="0" y="44"/>
                  </a:cubicBezTo>
                  <a:cubicBezTo>
                    <a:pt x="1" y="44"/>
                    <a:pt x="1" y="44"/>
                    <a:pt x="1" y="44"/>
                  </a:cubicBezTo>
                  <a:cubicBezTo>
                    <a:pt x="3" y="20"/>
                    <a:pt x="23" y="0"/>
                    <a:pt x="48" y="0"/>
                  </a:cubicBezTo>
                  <a:cubicBezTo>
                    <a:pt x="75" y="0"/>
                    <a:pt x="96" y="22"/>
                    <a:pt x="96" y="48"/>
                  </a:cubicBezTo>
                  <a:close/>
                  <a:moveTo>
                    <a:pt x="8" y="48"/>
                  </a:moveTo>
                  <a:cubicBezTo>
                    <a:pt x="8" y="70"/>
                    <a:pt x="26" y="88"/>
                    <a:pt x="48" y="88"/>
                  </a:cubicBezTo>
                  <a:cubicBezTo>
                    <a:pt x="67" y="88"/>
                    <a:pt x="83" y="75"/>
                    <a:pt x="87" y="58"/>
                  </a:cubicBezTo>
                  <a:cubicBezTo>
                    <a:pt x="88" y="48"/>
                    <a:pt x="88" y="48"/>
                    <a:pt x="88" y="48"/>
                  </a:cubicBezTo>
                  <a:cubicBezTo>
                    <a:pt x="88" y="26"/>
                    <a:pt x="71" y="8"/>
                    <a:pt x="48" y="8"/>
                  </a:cubicBezTo>
                  <a:cubicBezTo>
                    <a:pt x="26" y="8"/>
                    <a:pt x="8" y="26"/>
                    <a:pt x="8" y="48"/>
                  </a:cubicBezTo>
                  <a:close/>
                  <a:moveTo>
                    <a:pt x="83" y="88"/>
                  </a:moveTo>
                  <a:cubicBezTo>
                    <a:pt x="73" y="93"/>
                    <a:pt x="61" y="96"/>
                    <a:pt x="48" y="96"/>
                  </a:cubicBezTo>
                  <a:cubicBezTo>
                    <a:pt x="32" y="96"/>
                    <a:pt x="18" y="88"/>
                    <a:pt x="9" y="76"/>
                  </a:cubicBezTo>
                  <a:cubicBezTo>
                    <a:pt x="13" y="94"/>
                    <a:pt x="29" y="108"/>
                    <a:pt x="48" y="108"/>
                  </a:cubicBezTo>
                  <a:cubicBezTo>
                    <a:pt x="60" y="108"/>
                    <a:pt x="70" y="106"/>
                    <a:pt x="78" y="101"/>
                  </a:cubicBezTo>
                  <a:cubicBezTo>
                    <a:pt x="86" y="97"/>
                    <a:pt x="95" y="94"/>
                    <a:pt x="104" y="93"/>
                  </a:cubicBezTo>
                  <a:cubicBezTo>
                    <a:pt x="104" y="81"/>
                    <a:pt x="104" y="81"/>
                    <a:pt x="104" y="81"/>
                  </a:cubicBezTo>
                  <a:cubicBezTo>
                    <a:pt x="96" y="82"/>
                    <a:pt x="89" y="84"/>
                    <a:pt x="83" y="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67219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Using the Office 365 Video API</a:t>
            </a:r>
            <a:endParaRPr lang="en-US" dirty="0"/>
          </a:p>
        </p:txBody>
      </p:sp>
      <p:sp>
        <p:nvSpPr>
          <p:cNvPr id="3" name="Text Placeholder 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43589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Video API</a:t>
            </a:r>
            <a:endParaRPr lang="en-US" dirty="0"/>
          </a:p>
        </p:txBody>
      </p:sp>
      <p:grpSp>
        <p:nvGrpSpPr>
          <p:cNvPr id="140" name="Group 139"/>
          <p:cNvGrpSpPr>
            <a:grpSpLocks noChangeAspect="1"/>
          </p:cNvGrpSpPr>
          <p:nvPr/>
        </p:nvGrpSpPr>
        <p:grpSpPr>
          <a:xfrm>
            <a:off x="8255474" y="4503091"/>
            <a:ext cx="3723420" cy="2011658"/>
            <a:chOff x="2419645" y="7973869"/>
            <a:chExt cx="1500599" cy="810731"/>
          </a:xfrm>
        </p:grpSpPr>
        <p:sp>
          <p:nvSpPr>
            <p:cNvPr id="141" name="Freeform 140"/>
            <p:cNvSpPr>
              <a:spLocks noEditPoints="1"/>
            </p:cNvSpPr>
            <p:nvPr/>
          </p:nvSpPr>
          <p:spPr bwMode="auto">
            <a:xfrm>
              <a:off x="2419645" y="7973869"/>
              <a:ext cx="1500599" cy="810731"/>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Rectangle 141"/>
            <p:cNvSpPr>
              <a:spLocks noChangeArrowheads="1"/>
            </p:cNvSpPr>
            <p:nvPr/>
          </p:nvSpPr>
          <p:spPr bwMode="auto">
            <a:xfrm>
              <a:off x="2658654" y="8018683"/>
              <a:ext cx="1026654" cy="631474"/>
            </a:xfrm>
            <a:prstGeom prst="rect">
              <a:avLst/>
            </a:prstGeom>
            <a:solidFill>
              <a:srgbClr val="9C6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142"/>
            <p:cNvSpPr>
              <a:spLocks noChangeAspect="1" noEditPoints="1"/>
            </p:cNvSpPr>
            <p:nvPr/>
          </p:nvSpPr>
          <p:spPr bwMode="auto">
            <a:xfrm>
              <a:off x="3025962" y="8183441"/>
              <a:ext cx="292038" cy="301957"/>
            </a:xfrm>
            <a:custGeom>
              <a:avLst/>
              <a:gdLst>
                <a:gd name="T0" fmla="*/ 40 w 112"/>
                <a:gd name="T1" fmla="*/ 68 h 116"/>
                <a:gd name="T2" fmla="*/ 48 w 112"/>
                <a:gd name="T3" fmla="*/ 60 h 116"/>
                <a:gd name="T4" fmla="*/ 56 w 112"/>
                <a:gd name="T5" fmla="*/ 68 h 116"/>
                <a:gd name="T6" fmla="*/ 48 w 112"/>
                <a:gd name="T7" fmla="*/ 76 h 116"/>
                <a:gd name="T8" fmla="*/ 40 w 112"/>
                <a:gd name="T9" fmla="*/ 68 h 116"/>
                <a:gd name="T10" fmla="*/ 48 w 112"/>
                <a:gd name="T11" fmla="*/ 36 h 116"/>
                <a:gd name="T12" fmla="*/ 56 w 112"/>
                <a:gd name="T13" fmla="*/ 28 h 116"/>
                <a:gd name="T14" fmla="*/ 48 w 112"/>
                <a:gd name="T15" fmla="*/ 20 h 116"/>
                <a:gd name="T16" fmla="*/ 40 w 112"/>
                <a:gd name="T17" fmla="*/ 28 h 116"/>
                <a:gd name="T18" fmla="*/ 48 w 112"/>
                <a:gd name="T19" fmla="*/ 36 h 116"/>
                <a:gd name="T20" fmla="*/ 68 w 112"/>
                <a:gd name="T21" fmla="*/ 56 h 116"/>
                <a:gd name="T22" fmla="*/ 76 w 112"/>
                <a:gd name="T23" fmla="*/ 48 h 116"/>
                <a:gd name="T24" fmla="*/ 68 w 112"/>
                <a:gd name="T25" fmla="*/ 40 h 116"/>
                <a:gd name="T26" fmla="*/ 60 w 112"/>
                <a:gd name="T27" fmla="*/ 48 h 116"/>
                <a:gd name="T28" fmla="*/ 68 w 112"/>
                <a:gd name="T29" fmla="*/ 56 h 116"/>
                <a:gd name="T30" fmla="*/ 28 w 112"/>
                <a:gd name="T31" fmla="*/ 56 h 116"/>
                <a:gd name="T32" fmla="*/ 36 w 112"/>
                <a:gd name="T33" fmla="*/ 48 h 116"/>
                <a:gd name="T34" fmla="*/ 28 w 112"/>
                <a:gd name="T35" fmla="*/ 40 h 116"/>
                <a:gd name="T36" fmla="*/ 20 w 112"/>
                <a:gd name="T37" fmla="*/ 48 h 116"/>
                <a:gd name="T38" fmla="*/ 28 w 112"/>
                <a:gd name="T39" fmla="*/ 56 h 116"/>
                <a:gd name="T40" fmla="*/ 96 w 112"/>
                <a:gd name="T41" fmla="*/ 48 h 116"/>
                <a:gd name="T42" fmla="*/ 96 w 112"/>
                <a:gd name="T43" fmla="*/ 74 h 116"/>
                <a:gd name="T44" fmla="*/ 112 w 112"/>
                <a:gd name="T45" fmla="*/ 72 h 116"/>
                <a:gd name="T46" fmla="*/ 112 w 112"/>
                <a:gd name="T47" fmla="*/ 76 h 116"/>
                <a:gd name="T48" fmla="*/ 112 w 112"/>
                <a:gd name="T49" fmla="*/ 80 h 116"/>
                <a:gd name="T50" fmla="*/ 112 w 112"/>
                <a:gd name="T51" fmla="*/ 92 h 116"/>
                <a:gd name="T52" fmla="*/ 112 w 112"/>
                <a:gd name="T53" fmla="*/ 96 h 116"/>
                <a:gd name="T54" fmla="*/ 112 w 112"/>
                <a:gd name="T55" fmla="*/ 100 h 116"/>
                <a:gd name="T56" fmla="*/ 83 w 112"/>
                <a:gd name="T57" fmla="*/ 108 h 116"/>
                <a:gd name="T58" fmla="*/ 48 w 112"/>
                <a:gd name="T59" fmla="*/ 116 h 116"/>
                <a:gd name="T60" fmla="*/ 0 w 112"/>
                <a:gd name="T61" fmla="*/ 68 h 116"/>
                <a:gd name="T62" fmla="*/ 0 w 112"/>
                <a:gd name="T63" fmla="*/ 44 h 116"/>
                <a:gd name="T64" fmla="*/ 1 w 112"/>
                <a:gd name="T65" fmla="*/ 44 h 116"/>
                <a:gd name="T66" fmla="*/ 48 w 112"/>
                <a:gd name="T67" fmla="*/ 0 h 116"/>
                <a:gd name="T68" fmla="*/ 96 w 112"/>
                <a:gd name="T69" fmla="*/ 48 h 116"/>
                <a:gd name="T70" fmla="*/ 8 w 112"/>
                <a:gd name="T71" fmla="*/ 48 h 116"/>
                <a:gd name="T72" fmla="*/ 48 w 112"/>
                <a:gd name="T73" fmla="*/ 88 h 116"/>
                <a:gd name="T74" fmla="*/ 87 w 112"/>
                <a:gd name="T75" fmla="*/ 58 h 116"/>
                <a:gd name="T76" fmla="*/ 88 w 112"/>
                <a:gd name="T77" fmla="*/ 48 h 116"/>
                <a:gd name="T78" fmla="*/ 48 w 112"/>
                <a:gd name="T79" fmla="*/ 8 h 116"/>
                <a:gd name="T80" fmla="*/ 8 w 112"/>
                <a:gd name="T81" fmla="*/ 48 h 116"/>
                <a:gd name="T82" fmla="*/ 83 w 112"/>
                <a:gd name="T83" fmla="*/ 88 h 116"/>
                <a:gd name="T84" fmla="*/ 48 w 112"/>
                <a:gd name="T85" fmla="*/ 96 h 116"/>
                <a:gd name="T86" fmla="*/ 9 w 112"/>
                <a:gd name="T87" fmla="*/ 76 h 116"/>
                <a:gd name="T88" fmla="*/ 48 w 112"/>
                <a:gd name="T89" fmla="*/ 108 h 116"/>
                <a:gd name="T90" fmla="*/ 78 w 112"/>
                <a:gd name="T91" fmla="*/ 101 h 116"/>
                <a:gd name="T92" fmla="*/ 104 w 112"/>
                <a:gd name="T93" fmla="*/ 93 h 116"/>
                <a:gd name="T94" fmla="*/ 104 w 112"/>
                <a:gd name="T95" fmla="*/ 81 h 116"/>
                <a:gd name="T96" fmla="*/ 83 w 112"/>
                <a:gd name="T97"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6">
                  <a:moveTo>
                    <a:pt x="40" y="68"/>
                  </a:moveTo>
                  <a:cubicBezTo>
                    <a:pt x="40" y="64"/>
                    <a:pt x="44" y="60"/>
                    <a:pt x="48" y="60"/>
                  </a:cubicBezTo>
                  <a:cubicBezTo>
                    <a:pt x="53" y="60"/>
                    <a:pt x="56" y="64"/>
                    <a:pt x="56" y="68"/>
                  </a:cubicBezTo>
                  <a:cubicBezTo>
                    <a:pt x="56" y="73"/>
                    <a:pt x="53" y="76"/>
                    <a:pt x="48" y="76"/>
                  </a:cubicBezTo>
                  <a:cubicBezTo>
                    <a:pt x="44" y="76"/>
                    <a:pt x="40" y="73"/>
                    <a:pt x="40" y="68"/>
                  </a:cubicBezTo>
                  <a:close/>
                  <a:moveTo>
                    <a:pt x="48" y="36"/>
                  </a:moveTo>
                  <a:cubicBezTo>
                    <a:pt x="53" y="36"/>
                    <a:pt x="56" y="33"/>
                    <a:pt x="56" y="28"/>
                  </a:cubicBezTo>
                  <a:cubicBezTo>
                    <a:pt x="56" y="24"/>
                    <a:pt x="53" y="20"/>
                    <a:pt x="48" y="20"/>
                  </a:cubicBezTo>
                  <a:cubicBezTo>
                    <a:pt x="44" y="20"/>
                    <a:pt x="40" y="24"/>
                    <a:pt x="40" y="28"/>
                  </a:cubicBezTo>
                  <a:cubicBezTo>
                    <a:pt x="40" y="33"/>
                    <a:pt x="44" y="36"/>
                    <a:pt x="48" y="36"/>
                  </a:cubicBezTo>
                  <a:close/>
                  <a:moveTo>
                    <a:pt x="68" y="56"/>
                  </a:moveTo>
                  <a:cubicBezTo>
                    <a:pt x="73" y="56"/>
                    <a:pt x="76" y="53"/>
                    <a:pt x="76" y="48"/>
                  </a:cubicBezTo>
                  <a:cubicBezTo>
                    <a:pt x="76" y="44"/>
                    <a:pt x="73" y="40"/>
                    <a:pt x="68" y="40"/>
                  </a:cubicBezTo>
                  <a:cubicBezTo>
                    <a:pt x="64" y="40"/>
                    <a:pt x="60" y="44"/>
                    <a:pt x="60" y="48"/>
                  </a:cubicBezTo>
                  <a:cubicBezTo>
                    <a:pt x="60" y="53"/>
                    <a:pt x="64" y="56"/>
                    <a:pt x="68" y="56"/>
                  </a:cubicBezTo>
                  <a:close/>
                  <a:moveTo>
                    <a:pt x="28" y="56"/>
                  </a:moveTo>
                  <a:cubicBezTo>
                    <a:pt x="33" y="56"/>
                    <a:pt x="36" y="53"/>
                    <a:pt x="36" y="48"/>
                  </a:cubicBezTo>
                  <a:cubicBezTo>
                    <a:pt x="36" y="44"/>
                    <a:pt x="33" y="40"/>
                    <a:pt x="28" y="40"/>
                  </a:cubicBezTo>
                  <a:cubicBezTo>
                    <a:pt x="24" y="40"/>
                    <a:pt x="20" y="44"/>
                    <a:pt x="20" y="48"/>
                  </a:cubicBezTo>
                  <a:cubicBezTo>
                    <a:pt x="20" y="53"/>
                    <a:pt x="24" y="56"/>
                    <a:pt x="28" y="56"/>
                  </a:cubicBezTo>
                  <a:close/>
                  <a:moveTo>
                    <a:pt x="96" y="48"/>
                  </a:moveTo>
                  <a:cubicBezTo>
                    <a:pt x="96" y="74"/>
                    <a:pt x="96" y="74"/>
                    <a:pt x="96" y="74"/>
                  </a:cubicBezTo>
                  <a:cubicBezTo>
                    <a:pt x="102" y="73"/>
                    <a:pt x="107" y="72"/>
                    <a:pt x="112" y="72"/>
                  </a:cubicBezTo>
                  <a:cubicBezTo>
                    <a:pt x="112" y="76"/>
                    <a:pt x="112" y="76"/>
                    <a:pt x="112" y="76"/>
                  </a:cubicBezTo>
                  <a:cubicBezTo>
                    <a:pt x="112" y="80"/>
                    <a:pt x="112" y="80"/>
                    <a:pt x="112" y="80"/>
                  </a:cubicBezTo>
                  <a:cubicBezTo>
                    <a:pt x="112" y="92"/>
                    <a:pt x="112" y="92"/>
                    <a:pt x="112" y="92"/>
                  </a:cubicBezTo>
                  <a:cubicBezTo>
                    <a:pt x="112" y="96"/>
                    <a:pt x="112" y="96"/>
                    <a:pt x="112" y="96"/>
                  </a:cubicBezTo>
                  <a:cubicBezTo>
                    <a:pt x="112" y="100"/>
                    <a:pt x="112" y="100"/>
                    <a:pt x="112" y="100"/>
                  </a:cubicBezTo>
                  <a:cubicBezTo>
                    <a:pt x="101" y="100"/>
                    <a:pt x="90" y="103"/>
                    <a:pt x="83" y="108"/>
                  </a:cubicBezTo>
                  <a:cubicBezTo>
                    <a:pt x="73" y="113"/>
                    <a:pt x="61" y="116"/>
                    <a:pt x="48" y="116"/>
                  </a:cubicBezTo>
                  <a:cubicBezTo>
                    <a:pt x="22" y="116"/>
                    <a:pt x="0" y="95"/>
                    <a:pt x="0" y="68"/>
                  </a:cubicBezTo>
                  <a:cubicBezTo>
                    <a:pt x="0" y="44"/>
                    <a:pt x="0" y="44"/>
                    <a:pt x="0" y="44"/>
                  </a:cubicBezTo>
                  <a:cubicBezTo>
                    <a:pt x="1" y="44"/>
                    <a:pt x="1" y="44"/>
                    <a:pt x="1" y="44"/>
                  </a:cubicBezTo>
                  <a:cubicBezTo>
                    <a:pt x="3" y="20"/>
                    <a:pt x="23" y="0"/>
                    <a:pt x="48" y="0"/>
                  </a:cubicBezTo>
                  <a:cubicBezTo>
                    <a:pt x="75" y="0"/>
                    <a:pt x="96" y="22"/>
                    <a:pt x="96" y="48"/>
                  </a:cubicBezTo>
                  <a:close/>
                  <a:moveTo>
                    <a:pt x="8" y="48"/>
                  </a:moveTo>
                  <a:cubicBezTo>
                    <a:pt x="8" y="70"/>
                    <a:pt x="26" y="88"/>
                    <a:pt x="48" y="88"/>
                  </a:cubicBezTo>
                  <a:cubicBezTo>
                    <a:pt x="67" y="88"/>
                    <a:pt x="83" y="75"/>
                    <a:pt x="87" y="58"/>
                  </a:cubicBezTo>
                  <a:cubicBezTo>
                    <a:pt x="88" y="48"/>
                    <a:pt x="88" y="48"/>
                    <a:pt x="88" y="48"/>
                  </a:cubicBezTo>
                  <a:cubicBezTo>
                    <a:pt x="88" y="26"/>
                    <a:pt x="71" y="8"/>
                    <a:pt x="48" y="8"/>
                  </a:cubicBezTo>
                  <a:cubicBezTo>
                    <a:pt x="26" y="8"/>
                    <a:pt x="8" y="26"/>
                    <a:pt x="8" y="48"/>
                  </a:cubicBezTo>
                  <a:close/>
                  <a:moveTo>
                    <a:pt x="83" y="88"/>
                  </a:moveTo>
                  <a:cubicBezTo>
                    <a:pt x="73" y="93"/>
                    <a:pt x="61" y="96"/>
                    <a:pt x="48" y="96"/>
                  </a:cubicBezTo>
                  <a:cubicBezTo>
                    <a:pt x="32" y="96"/>
                    <a:pt x="18" y="88"/>
                    <a:pt x="9" y="76"/>
                  </a:cubicBezTo>
                  <a:cubicBezTo>
                    <a:pt x="13" y="94"/>
                    <a:pt x="29" y="108"/>
                    <a:pt x="48" y="108"/>
                  </a:cubicBezTo>
                  <a:cubicBezTo>
                    <a:pt x="60" y="108"/>
                    <a:pt x="70" y="106"/>
                    <a:pt x="78" y="101"/>
                  </a:cubicBezTo>
                  <a:cubicBezTo>
                    <a:pt x="86" y="97"/>
                    <a:pt x="95" y="94"/>
                    <a:pt x="104" y="93"/>
                  </a:cubicBezTo>
                  <a:cubicBezTo>
                    <a:pt x="104" y="81"/>
                    <a:pt x="104" y="81"/>
                    <a:pt x="104" y="81"/>
                  </a:cubicBezTo>
                  <a:cubicBezTo>
                    <a:pt x="96" y="82"/>
                    <a:pt x="89" y="84"/>
                    <a:pt x="83" y="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426850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Introducing the Video API</a:t>
            </a:r>
            <a:endParaRPr lang="en-US" dirty="0"/>
          </a:p>
        </p:txBody>
      </p:sp>
      <p:sp>
        <p:nvSpPr>
          <p:cNvPr id="2" name="Text Placeholder 1"/>
          <p:cNvSpPr>
            <a:spLocks noGrp="1"/>
          </p:cNvSpPr>
          <p:nvPr>
            <p:ph type="body" sz="quarter" idx="10"/>
          </p:nvPr>
        </p:nvSpPr>
        <p:spPr>
          <a:xfrm>
            <a:off x="274638" y="1212850"/>
            <a:ext cx="11887200" cy="4339650"/>
          </a:xfrm>
        </p:spPr>
        <p:txBody>
          <a:bodyPr/>
          <a:lstStyle/>
          <a:p>
            <a:r>
              <a:rPr lang="en-US" dirty="0" smtClean="0"/>
              <a:t>Discover and interact with videos in the </a:t>
            </a:r>
            <a:br>
              <a:rPr lang="en-US" dirty="0" smtClean="0"/>
            </a:br>
            <a:r>
              <a:rPr lang="en-US" dirty="0" smtClean="0"/>
              <a:t>Office 365 Video Portal</a:t>
            </a:r>
          </a:p>
          <a:p>
            <a:r>
              <a:rPr lang="en-US" dirty="0" smtClean="0"/>
              <a:t>Provides access to…</a:t>
            </a:r>
          </a:p>
          <a:p>
            <a:pPr lvl="1"/>
            <a:r>
              <a:rPr lang="en-US" dirty="0" smtClean="0"/>
              <a:t>Video Portal</a:t>
            </a:r>
          </a:p>
          <a:p>
            <a:pPr lvl="1"/>
            <a:r>
              <a:rPr lang="en-US" dirty="0" smtClean="0"/>
              <a:t>Channels</a:t>
            </a:r>
          </a:p>
          <a:p>
            <a:pPr lvl="1"/>
            <a:r>
              <a:rPr lang="en-US" dirty="0" smtClean="0"/>
              <a:t>Videos</a:t>
            </a:r>
          </a:p>
          <a:p>
            <a:pPr lvl="1"/>
            <a:endParaRPr lang="en-US" dirty="0" smtClean="0"/>
          </a:p>
          <a:p>
            <a:r>
              <a:rPr lang="en-US" dirty="0" smtClean="0"/>
              <a:t>Video REST API currently in preview</a:t>
            </a:r>
          </a:p>
          <a:p>
            <a:pPr lvl="1"/>
            <a:r>
              <a:rPr lang="en-US" dirty="0" smtClean="0"/>
              <a:t>Some things may be changed, added, and removed</a:t>
            </a:r>
          </a:p>
        </p:txBody>
      </p:sp>
      <p:grpSp>
        <p:nvGrpSpPr>
          <p:cNvPr id="9" name="Group 8"/>
          <p:cNvGrpSpPr>
            <a:grpSpLocks noChangeAspect="1"/>
          </p:cNvGrpSpPr>
          <p:nvPr/>
        </p:nvGrpSpPr>
        <p:grpSpPr>
          <a:xfrm>
            <a:off x="8255474" y="4503091"/>
            <a:ext cx="3723420" cy="2011658"/>
            <a:chOff x="2419645" y="7973869"/>
            <a:chExt cx="1500599" cy="810731"/>
          </a:xfrm>
        </p:grpSpPr>
        <p:sp>
          <p:nvSpPr>
            <p:cNvPr id="10" name="Freeform 9"/>
            <p:cNvSpPr>
              <a:spLocks noEditPoints="1"/>
            </p:cNvSpPr>
            <p:nvPr/>
          </p:nvSpPr>
          <p:spPr bwMode="auto">
            <a:xfrm>
              <a:off x="2419645" y="7973869"/>
              <a:ext cx="1500599" cy="810731"/>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10"/>
            <p:cNvSpPr>
              <a:spLocks noChangeArrowheads="1"/>
            </p:cNvSpPr>
            <p:nvPr/>
          </p:nvSpPr>
          <p:spPr bwMode="auto">
            <a:xfrm>
              <a:off x="2658654" y="8018683"/>
              <a:ext cx="1026654" cy="631474"/>
            </a:xfrm>
            <a:prstGeom prst="rect">
              <a:avLst/>
            </a:prstGeom>
            <a:solidFill>
              <a:srgbClr val="9C6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1"/>
            <p:cNvSpPr>
              <a:spLocks noChangeAspect="1" noEditPoints="1"/>
            </p:cNvSpPr>
            <p:nvPr/>
          </p:nvSpPr>
          <p:spPr bwMode="auto">
            <a:xfrm>
              <a:off x="3025962" y="8183441"/>
              <a:ext cx="292038" cy="301957"/>
            </a:xfrm>
            <a:custGeom>
              <a:avLst/>
              <a:gdLst>
                <a:gd name="T0" fmla="*/ 40 w 112"/>
                <a:gd name="T1" fmla="*/ 68 h 116"/>
                <a:gd name="T2" fmla="*/ 48 w 112"/>
                <a:gd name="T3" fmla="*/ 60 h 116"/>
                <a:gd name="T4" fmla="*/ 56 w 112"/>
                <a:gd name="T5" fmla="*/ 68 h 116"/>
                <a:gd name="T6" fmla="*/ 48 w 112"/>
                <a:gd name="T7" fmla="*/ 76 h 116"/>
                <a:gd name="T8" fmla="*/ 40 w 112"/>
                <a:gd name="T9" fmla="*/ 68 h 116"/>
                <a:gd name="T10" fmla="*/ 48 w 112"/>
                <a:gd name="T11" fmla="*/ 36 h 116"/>
                <a:gd name="T12" fmla="*/ 56 w 112"/>
                <a:gd name="T13" fmla="*/ 28 h 116"/>
                <a:gd name="T14" fmla="*/ 48 w 112"/>
                <a:gd name="T15" fmla="*/ 20 h 116"/>
                <a:gd name="T16" fmla="*/ 40 w 112"/>
                <a:gd name="T17" fmla="*/ 28 h 116"/>
                <a:gd name="T18" fmla="*/ 48 w 112"/>
                <a:gd name="T19" fmla="*/ 36 h 116"/>
                <a:gd name="T20" fmla="*/ 68 w 112"/>
                <a:gd name="T21" fmla="*/ 56 h 116"/>
                <a:gd name="T22" fmla="*/ 76 w 112"/>
                <a:gd name="T23" fmla="*/ 48 h 116"/>
                <a:gd name="T24" fmla="*/ 68 w 112"/>
                <a:gd name="T25" fmla="*/ 40 h 116"/>
                <a:gd name="T26" fmla="*/ 60 w 112"/>
                <a:gd name="T27" fmla="*/ 48 h 116"/>
                <a:gd name="T28" fmla="*/ 68 w 112"/>
                <a:gd name="T29" fmla="*/ 56 h 116"/>
                <a:gd name="T30" fmla="*/ 28 w 112"/>
                <a:gd name="T31" fmla="*/ 56 h 116"/>
                <a:gd name="T32" fmla="*/ 36 w 112"/>
                <a:gd name="T33" fmla="*/ 48 h 116"/>
                <a:gd name="T34" fmla="*/ 28 w 112"/>
                <a:gd name="T35" fmla="*/ 40 h 116"/>
                <a:gd name="T36" fmla="*/ 20 w 112"/>
                <a:gd name="T37" fmla="*/ 48 h 116"/>
                <a:gd name="T38" fmla="*/ 28 w 112"/>
                <a:gd name="T39" fmla="*/ 56 h 116"/>
                <a:gd name="T40" fmla="*/ 96 w 112"/>
                <a:gd name="T41" fmla="*/ 48 h 116"/>
                <a:gd name="T42" fmla="*/ 96 w 112"/>
                <a:gd name="T43" fmla="*/ 74 h 116"/>
                <a:gd name="T44" fmla="*/ 112 w 112"/>
                <a:gd name="T45" fmla="*/ 72 h 116"/>
                <a:gd name="T46" fmla="*/ 112 w 112"/>
                <a:gd name="T47" fmla="*/ 76 h 116"/>
                <a:gd name="T48" fmla="*/ 112 w 112"/>
                <a:gd name="T49" fmla="*/ 80 h 116"/>
                <a:gd name="T50" fmla="*/ 112 w 112"/>
                <a:gd name="T51" fmla="*/ 92 h 116"/>
                <a:gd name="T52" fmla="*/ 112 w 112"/>
                <a:gd name="T53" fmla="*/ 96 h 116"/>
                <a:gd name="T54" fmla="*/ 112 w 112"/>
                <a:gd name="T55" fmla="*/ 100 h 116"/>
                <a:gd name="T56" fmla="*/ 83 w 112"/>
                <a:gd name="T57" fmla="*/ 108 h 116"/>
                <a:gd name="T58" fmla="*/ 48 w 112"/>
                <a:gd name="T59" fmla="*/ 116 h 116"/>
                <a:gd name="T60" fmla="*/ 0 w 112"/>
                <a:gd name="T61" fmla="*/ 68 h 116"/>
                <a:gd name="T62" fmla="*/ 0 w 112"/>
                <a:gd name="T63" fmla="*/ 44 h 116"/>
                <a:gd name="T64" fmla="*/ 1 w 112"/>
                <a:gd name="T65" fmla="*/ 44 h 116"/>
                <a:gd name="T66" fmla="*/ 48 w 112"/>
                <a:gd name="T67" fmla="*/ 0 h 116"/>
                <a:gd name="T68" fmla="*/ 96 w 112"/>
                <a:gd name="T69" fmla="*/ 48 h 116"/>
                <a:gd name="T70" fmla="*/ 8 w 112"/>
                <a:gd name="T71" fmla="*/ 48 h 116"/>
                <a:gd name="T72" fmla="*/ 48 w 112"/>
                <a:gd name="T73" fmla="*/ 88 h 116"/>
                <a:gd name="T74" fmla="*/ 87 w 112"/>
                <a:gd name="T75" fmla="*/ 58 h 116"/>
                <a:gd name="T76" fmla="*/ 88 w 112"/>
                <a:gd name="T77" fmla="*/ 48 h 116"/>
                <a:gd name="T78" fmla="*/ 48 w 112"/>
                <a:gd name="T79" fmla="*/ 8 h 116"/>
                <a:gd name="T80" fmla="*/ 8 w 112"/>
                <a:gd name="T81" fmla="*/ 48 h 116"/>
                <a:gd name="T82" fmla="*/ 83 w 112"/>
                <a:gd name="T83" fmla="*/ 88 h 116"/>
                <a:gd name="T84" fmla="*/ 48 w 112"/>
                <a:gd name="T85" fmla="*/ 96 h 116"/>
                <a:gd name="T86" fmla="*/ 9 w 112"/>
                <a:gd name="T87" fmla="*/ 76 h 116"/>
                <a:gd name="T88" fmla="*/ 48 w 112"/>
                <a:gd name="T89" fmla="*/ 108 h 116"/>
                <a:gd name="T90" fmla="*/ 78 w 112"/>
                <a:gd name="T91" fmla="*/ 101 h 116"/>
                <a:gd name="T92" fmla="*/ 104 w 112"/>
                <a:gd name="T93" fmla="*/ 93 h 116"/>
                <a:gd name="T94" fmla="*/ 104 w 112"/>
                <a:gd name="T95" fmla="*/ 81 h 116"/>
                <a:gd name="T96" fmla="*/ 83 w 112"/>
                <a:gd name="T97"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6">
                  <a:moveTo>
                    <a:pt x="40" y="68"/>
                  </a:moveTo>
                  <a:cubicBezTo>
                    <a:pt x="40" y="64"/>
                    <a:pt x="44" y="60"/>
                    <a:pt x="48" y="60"/>
                  </a:cubicBezTo>
                  <a:cubicBezTo>
                    <a:pt x="53" y="60"/>
                    <a:pt x="56" y="64"/>
                    <a:pt x="56" y="68"/>
                  </a:cubicBezTo>
                  <a:cubicBezTo>
                    <a:pt x="56" y="73"/>
                    <a:pt x="53" y="76"/>
                    <a:pt x="48" y="76"/>
                  </a:cubicBezTo>
                  <a:cubicBezTo>
                    <a:pt x="44" y="76"/>
                    <a:pt x="40" y="73"/>
                    <a:pt x="40" y="68"/>
                  </a:cubicBezTo>
                  <a:close/>
                  <a:moveTo>
                    <a:pt x="48" y="36"/>
                  </a:moveTo>
                  <a:cubicBezTo>
                    <a:pt x="53" y="36"/>
                    <a:pt x="56" y="33"/>
                    <a:pt x="56" y="28"/>
                  </a:cubicBezTo>
                  <a:cubicBezTo>
                    <a:pt x="56" y="24"/>
                    <a:pt x="53" y="20"/>
                    <a:pt x="48" y="20"/>
                  </a:cubicBezTo>
                  <a:cubicBezTo>
                    <a:pt x="44" y="20"/>
                    <a:pt x="40" y="24"/>
                    <a:pt x="40" y="28"/>
                  </a:cubicBezTo>
                  <a:cubicBezTo>
                    <a:pt x="40" y="33"/>
                    <a:pt x="44" y="36"/>
                    <a:pt x="48" y="36"/>
                  </a:cubicBezTo>
                  <a:close/>
                  <a:moveTo>
                    <a:pt x="68" y="56"/>
                  </a:moveTo>
                  <a:cubicBezTo>
                    <a:pt x="73" y="56"/>
                    <a:pt x="76" y="53"/>
                    <a:pt x="76" y="48"/>
                  </a:cubicBezTo>
                  <a:cubicBezTo>
                    <a:pt x="76" y="44"/>
                    <a:pt x="73" y="40"/>
                    <a:pt x="68" y="40"/>
                  </a:cubicBezTo>
                  <a:cubicBezTo>
                    <a:pt x="64" y="40"/>
                    <a:pt x="60" y="44"/>
                    <a:pt x="60" y="48"/>
                  </a:cubicBezTo>
                  <a:cubicBezTo>
                    <a:pt x="60" y="53"/>
                    <a:pt x="64" y="56"/>
                    <a:pt x="68" y="56"/>
                  </a:cubicBezTo>
                  <a:close/>
                  <a:moveTo>
                    <a:pt x="28" y="56"/>
                  </a:moveTo>
                  <a:cubicBezTo>
                    <a:pt x="33" y="56"/>
                    <a:pt x="36" y="53"/>
                    <a:pt x="36" y="48"/>
                  </a:cubicBezTo>
                  <a:cubicBezTo>
                    <a:pt x="36" y="44"/>
                    <a:pt x="33" y="40"/>
                    <a:pt x="28" y="40"/>
                  </a:cubicBezTo>
                  <a:cubicBezTo>
                    <a:pt x="24" y="40"/>
                    <a:pt x="20" y="44"/>
                    <a:pt x="20" y="48"/>
                  </a:cubicBezTo>
                  <a:cubicBezTo>
                    <a:pt x="20" y="53"/>
                    <a:pt x="24" y="56"/>
                    <a:pt x="28" y="56"/>
                  </a:cubicBezTo>
                  <a:close/>
                  <a:moveTo>
                    <a:pt x="96" y="48"/>
                  </a:moveTo>
                  <a:cubicBezTo>
                    <a:pt x="96" y="74"/>
                    <a:pt x="96" y="74"/>
                    <a:pt x="96" y="74"/>
                  </a:cubicBezTo>
                  <a:cubicBezTo>
                    <a:pt x="102" y="73"/>
                    <a:pt x="107" y="72"/>
                    <a:pt x="112" y="72"/>
                  </a:cubicBezTo>
                  <a:cubicBezTo>
                    <a:pt x="112" y="76"/>
                    <a:pt x="112" y="76"/>
                    <a:pt x="112" y="76"/>
                  </a:cubicBezTo>
                  <a:cubicBezTo>
                    <a:pt x="112" y="80"/>
                    <a:pt x="112" y="80"/>
                    <a:pt x="112" y="80"/>
                  </a:cubicBezTo>
                  <a:cubicBezTo>
                    <a:pt x="112" y="92"/>
                    <a:pt x="112" y="92"/>
                    <a:pt x="112" y="92"/>
                  </a:cubicBezTo>
                  <a:cubicBezTo>
                    <a:pt x="112" y="96"/>
                    <a:pt x="112" y="96"/>
                    <a:pt x="112" y="96"/>
                  </a:cubicBezTo>
                  <a:cubicBezTo>
                    <a:pt x="112" y="100"/>
                    <a:pt x="112" y="100"/>
                    <a:pt x="112" y="100"/>
                  </a:cubicBezTo>
                  <a:cubicBezTo>
                    <a:pt x="101" y="100"/>
                    <a:pt x="90" y="103"/>
                    <a:pt x="83" y="108"/>
                  </a:cubicBezTo>
                  <a:cubicBezTo>
                    <a:pt x="73" y="113"/>
                    <a:pt x="61" y="116"/>
                    <a:pt x="48" y="116"/>
                  </a:cubicBezTo>
                  <a:cubicBezTo>
                    <a:pt x="22" y="116"/>
                    <a:pt x="0" y="95"/>
                    <a:pt x="0" y="68"/>
                  </a:cubicBezTo>
                  <a:cubicBezTo>
                    <a:pt x="0" y="44"/>
                    <a:pt x="0" y="44"/>
                    <a:pt x="0" y="44"/>
                  </a:cubicBezTo>
                  <a:cubicBezTo>
                    <a:pt x="1" y="44"/>
                    <a:pt x="1" y="44"/>
                    <a:pt x="1" y="44"/>
                  </a:cubicBezTo>
                  <a:cubicBezTo>
                    <a:pt x="3" y="20"/>
                    <a:pt x="23" y="0"/>
                    <a:pt x="48" y="0"/>
                  </a:cubicBezTo>
                  <a:cubicBezTo>
                    <a:pt x="75" y="0"/>
                    <a:pt x="96" y="22"/>
                    <a:pt x="96" y="48"/>
                  </a:cubicBezTo>
                  <a:close/>
                  <a:moveTo>
                    <a:pt x="8" y="48"/>
                  </a:moveTo>
                  <a:cubicBezTo>
                    <a:pt x="8" y="70"/>
                    <a:pt x="26" y="88"/>
                    <a:pt x="48" y="88"/>
                  </a:cubicBezTo>
                  <a:cubicBezTo>
                    <a:pt x="67" y="88"/>
                    <a:pt x="83" y="75"/>
                    <a:pt x="87" y="58"/>
                  </a:cubicBezTo>
                  <a:cubicBezTo>
                    <a:pt x="88" y="48"/>
                    <a:pt x="88" y="48"/>
                    <a:pt x="88" y="48"/>
                  </a:cubicBezTo>
                  <a:cubicBezTo>
                    <a:pt x="88" y="26"/>
                    <a:pt x="71" y="8"/>
                    <a:pt x="48" y="8"/>
                  </a:cubicBezTo>
                  <a:cubicBezTo>
                    <a:pt x="26" y="8"/>
                    <a:pt x="8" y="26"/>
                    <a:pt x="8" y="48"/>
                  </a:cubicBezTo>
                  <a:close/>
                  <a:moveTo>
                    <a:pt x="83" y="88"/>
                  </a:moveTo>
                  <a:cubicBezTo>
                    <a:pt x="73" y="93"/>
                    <a:pt x="61" y="96"/>
                    <a:pt x="48" y="96"/>
                  </a:cubicBezTo>
                  <a:cubicBezTo>
                    <a:pt x="32" y="96"/>
                    <a:pt x="18" y="88"/>
                    <a:pt x="9" y="76"/>
                  </a:cubicBezTo>
                  <a:cubicBezTo>
                    <a:pt x="13" y="94"/>
                    <a:pt x="29" y="108"/>
                    <a:pt x="48" y="108"/>
                  </a:cubicBezTo>
                  <a:cubicBezTo>
                    <a:pt x="60" y="108"/>
                    <a:pt x="70" y="106"/>
                    <a:pt x="78" y="101"/>
                  </a:cubicBezTo>
                  <a:cubicBezTo>
                    <a:pt x="86" y="97"/>
                    <a:pt x="95" y="94"/>
                    <a:pt x="104" y="93"/>
                  </a:cubicBezTo>
                  <a:cubicBezTo>
                    <a:pt x="104" y="81"/>
                    <a:pt x="104" y="81"/>
                    <a:pt x="104" y="81"/>
                  </a:cubicBezTo>
                  <a:cubicBezTo>
                    <a:pt x="96" y="82"/>
                    <a:pt x="89" y="84"/>
                    <a:pt x="83" y="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 name="Footer Placeholder 12"/>
          <p:cNvSpPr>
            <a:spLocks noGrp="1"/>
          </p:cNvSpPr>
          <p:nvPr>
            <p:ph type="ftr" sz="quarter" idx="11"/>
          </p:nvPr>
        </p:nvSpPr>
        <p:spPr/>
        <p:txBody>
          <a:bodyPr/>
          <a:lstStyle/>
          <a:p>
            <a:pPr>
              <a:defRPr/>
            </a:pPr>
            <a:r>
              <a:rPr lang="en-US" sz="1400" b="1" dirty="0" smtClean="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Using the Office 365 Video API</a:t>
            </a:r>
            <a:endParaRPr lang="en-US" dirty="0">
              <a:solidFill>
                <a:srgbClr val="000000">
                  <a:tint val="75000"/>
                </a:srgbClr>
              </a:solidFill>
            </a:endParaRPr>
          </a:p>
        </p:txBody>
      </p:sp>
    </p:spTree>
    <p:extLst>
      <p:ext uri="{BB962C8B-B14F-4D97-AF65-F5344CB8AC3E}">
        <p14:creationId xmlns:p14="http://schemas.microsoft.com/office/powerpoint/2010/main" val="406559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Video Portal operations</a:t>
            </a:r>
            <a:endParaRPr lang="en-US" dirty="0"/>
          </a:p>
        </p:txBody>
      </p:sp>
      <p:sp>
        <p:nvSpPr>
          <p:cNvPr id="3" name="Text Placeholder 2"/>
          <p:cNvSpPr>
            <a:spLocks noGrp="1"/>
          </p:cNvSpPr>
          <p:nvPr>
            <p:ph type="body" sz="quarter" idx="10"/>
          </p:nvPr>
        </p:nvSpPr>
        <p:spPr/>
        <p:txBody>
          <a:bodyPr/>
          <a:lstStyle/>
          <a:p>
            <a:r>
              <a:rPr lang="en-US" smtClean="0"/>
              <a:t>// get the Video Portal API endpoint</a:t>
            </a:r>
          </a:p>
          <a:p>
            <a:r>
              <a:rPr lang="en-US" smtClean="0"/>
              <a:t>// requires HTTP Authorization header</a:t>
            </a:r>
          </a:p>
          <a:p>
            <a:r>
              <a:rPr lang="en-US" smtClean="0"/>
              <a:t>// for authentication</a:t>
            </a:r>
          </a:p>
          <a:p>
            <a:endParaRPr lang="en-US" smtClean="0"/>
          </a:p>
          <a:p>
            <a:r>
              <a:rPr lang="en-US" smtClean="0"/>
              <a:t>HTTP GET </a:t>
            </a:r>
          </a:p>
          <a:p>
            <a:r>
              <a:rPr lang="en-US" smtClean="0"/>
              <a:t>   https://&lt;tenant&gt;.sharepoint.com/</a:t>
            </a:r>
          </a:p>
          <a:p>
            <a:r>
              <a:rPr lang="en-US" smtClean="0"/>
              <a:t>          _api/VideoService.Discover</a:t>
            </a:r>
            <a:endParaRPr lang="en-US" dirty="0"/>
          </a:p>
        </p:txBody>
      </p:sp>
      <p:sp>
        <p:nvSpPr>
          <p:cNvPr id="12" name="Footer Placeholder 11"/>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Using the Office 365 Video API</a:t>
            </a:r>
            <a:endParaRPr lang="en-US" dirty="0">
              <a:solidFill>
                <a:srgbClr val="000000">
                  <a:tint val="75000"/>
                </a:srgbClr>
              </a:solidFill>
            </a:endParaRPr>
          </a:p>
        </p:txBody>
      </p:sp>
    </p:spTree>
    <p:extLst>
      <p:ext uri="{BB962C8B-B14F-4D97-AF65-F5344CB8AC3E}">
        <p14:creationId xmlns:p14="http://schemas.microsoft.com/office/powerpoint/2010/main" val="5501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Channel operations</a:t>
            </a:r>
            <a:endParaRPr lang="en-US" dirty="0"/>
          </a:p>
        </p:txBody>
      </p:sp>
      <p:sp>
        <p:nvSpPr>
          <p:cNvPr id="4" name="Text Placeholder 3"/>
          <p:cNvSpPr>
            <a:spLocks noGrp="1"/>
          </p:cNvSpPr>
          <p:nvPr>
            <p:ph type="body" sz="quarter" idx="10"/>
          </p:nvPr>
        </p:nvSpPr>
        <p:spPr>
          <a:xfrm>
            <a:off x="274638" y="1212850"/>
            <a:ext cx="11887200" cy="4530471"/>
          </a:xfrm>
        </p:spPr>
        <p:txBody>
          <a:bodyPr/>
          <a:lstStyle/>
          <a:p>
            <a:r>
              <a:rPr lang="en-US" dirty="0" smtClean="0"/>
              <a:t>List all channels user can view and edit</a:t>
            </a:r>
          </a:p>
          <a:p>
            <a:pPr lvl="1"/>
            <a:r>
              <a:rPr lang="en-US" sz="2400" dirty="0">
                <a:latin typeface="Consolas" panose="020B0609020204030204" pitchFamily="49" charset="0"/>
                <a:cs typeface="Consolas" panose="020B0609020204030204" pitchFamily="49" charset="0"/>
              </a:rPr>
              <a:t>HTTP GET: [..]/_</a:t>
            </a:r>
            <a:r>
              <a:rPr lang="en-US" sz="2400" dirty="0" err="1">
                <a:latin typeface="Consolas" panose="020B0609020204030204" pitchFamily="49" charset="0"/>
                <a:cs typeface="Consolas" panose="020B0609020204030204" pitchFamily="49" charset="0"/>
              </a:rPr>
              <a:t>api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VideoService</a:t>
            </a:r>
            <a:r>
              <a:rPr lang="en-US" sz="2400" dirty="0">
                <a:latin typeface="Consolas" panose="020B0609020204030204" pitchFamily="49" charset="0"/>
                <a:cs typeface="Consolas" panose="020B0609020204030204" pitchFamily="49" charset="0"/>
              </a:rPr>
              <a:t>/Channels</a:t>
            </a:r>
          </a:p>
          <a:p>
            <a:pPr lvl="1"/>
            <a:r>
              <a:rPr lang="en-US" sz="2400" dirty="0">
                <a:latin typeface="Consolas" panose="020B0609020204030204" pitchFamily="49" charset="0"/>
                <a:cs typeface="Consolas" panose="020B0609020204030204" pitchFamily="49" charset="0"/>
              </a:rPr>
              <a:t>HTTP GET: [..]/_</a:t>
            </a:r>
            <a:r>
              <a:rPr lang="en-US" sz="2400" dirty="0" err="1">
                <a:latin typeface="Consolas" panose="020B0609020204030204" pitchFamily="49" charset="0"/>
                <a:cs typeface="Consolas" panose="020B0609020204030204" pitchFamily="49" charset="0"/>
              </a:rPr>
              <a:t>api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VideoService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CanEditChannels</a:t>
            </a:r>
            <a:endParaRPr lang="en-US" sz="2400" dirty="0">
              <a:latin typeface="Consolas" panose="020B0609020204030204" pitchFamily="49" charset="0"/>
              <a:cs typeface="Consolas" panose="020B0609020204030204" pitchFamily="49" charset="0"/>
            </a:endParaRPr>
          </a:p>
          <a:p>
            <a:pPr lvl="1"/>
            <a:endParaRPr lang="en-US" sz="2400" dirty="0">
              <a:latin typeface="Consolas" panose="020B0609020204030204" pitchFamily="49" charset="0"/>
              <a:cs typeface="Consolas" panose="020B0609020204030204" pitchFamily="49" charset="0"/>
            </a:endParaRPr>
          </a:p>
          <a:p>
            <a:r>
              <a:rPr lang="en-US" dirty="0" smtClean="0"/>
              <a:t>Details on a specific channel</a:t>
            </a:r>
          </a:p>
          <a:p>
            <a:pPr lvl="1"/>
            <a:r>
              <a:rPr lang="en-US" sz="2400" dirty="0">
                <a:latin typeface="Consolas" panose="020B0609020204030204" pitchFamily="49" charset="0"/>
                <a:cs typeface="Consolas" panose="020B0609020204030204" pitchFamily="49" charset="0"/>
              </a:rPr>
              <a:t>HTTP GET: [..]/_</a:t>
            </a:r>
            <a:r>
              <a:rPr lang="en-US" sz="2400" dirty="0" err="1">
                <a:latin typeface="Consolas" panose="020B0609020204030204" pitchFamily="49" charset="0"/>
                <a:cs typeface="Consolas" panose="020B0609020204030204" pitchFamily="49" charset="0"/>
              </a:rPr>
              <a:t>api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VideoService</a:t>
            </a:r>
            <a:r>
              <a:rPr lang="en-US" sz="2400" dirty="0">
                <a:latin typeface="Consolas" panose="020B0609020204030204" pitchFamily="49" charset="0"/>
                <a:cs typeface="Consolas" panose="020B0609020204030204" pitchFamily="49" charset="0"/>
              </a:rPr>
              <a:t>/Channels('&lt;</a:t>
            </a:r>
            <a:r>
              <a:rPr lang="en-US" sz="2400" dirty="0" err="1">
                <a:latin typeface="Consolas" panose="020B0609020204030204" pitchFamily="49" charset="0"/>
                <a:cs typeface="Consolas" panose="020B0609020204030204" pitchFamily="49" charset="0"/>
              </a:rPr>
              <a:t>guid</a:t>
            </a:r>
            <a:r>
              <a:rPr lang="en-US" sz="2400" dirty="0">
                <a:latin typeface="Consolas" panose="020B0609020204030204" pitchFamily="49" charset="0"/>
                <a:cs typeface="Consolas" panose="020B0609020204030204" pitchFamily="49" charset="0"/>
              </a:rPr>
              <a:t>&gt;')</a:t>
            </a:r>
          </a:p>
          <a:p>
            <a:pPr lvl="1"/>
            <a:endParaRPr lang="en-US" sz="2400" dirty="0">
              <a:latin typeface="Consolas" panose="020B0609020204030204" pitchFamily="49" charset="0"/>
              <a:cs typeface="Consolas" panose="020B0609020204030204" pitchFamily="49" charset="0"/>
            </a:endParaRPr>
          </a:p>
          <a:p>
            <a:r>
              <a:rPr lang="en-US" dirty="0" smtClean="0"/>
              <a:t>All videos in a channel</a:t>
            </a:r>
          </a:p>
          <a:p>
            <a:pPr lvl="1"/>
            <a:r>
              <a:rPr lang="en-US" sz="2400" dirty="0">
                <a:latin typeface="Consolas" panose="020B0609020204030204" pitchFamily="49" charset="0"/>
                <a:cs typeface="Consolas" panose="020B0609020204030204" pitchFamily="49" charset="0"/>
              </a:rPr>
              <a:t>HTTP GET: [..]/_</a:t>
            </a:r>
            <a:r>
              <a:rPr lang="en-US" sz="2400" dirty="0" err="1">
                <a:latin typeface="Consolas" panose="020B0609020204030204" pitchFamily="49" charset="0"/>
                <a:cs typeface="Consolas" panose="020B0609020204030204" pitchFamily="49" charset="0"/>
              </a:rPr>
              <a:t>api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VideoService</a:t>
            </a:r>
            <a:r>
              <a:rPr lang="en-US" sz="2400" dirty="0">
                <a:latin typeface="Consolas" panose="020B0609020204030204" pitchFamily="49" charset="0"/>
                <a:cs typeface="Consolas" panose="020B0609020204030204" pitchFamily="49" charset="0"/>
              </a:rPr>
              <a:t>/Channels('&lt;</a:t>
            </a:r>
            <a:r>
              <a:rPr lang="en-US" sz="2400" dirty="0" err="1">
                <a:latin typeface="Consolas" panose="020B0609020204030204" pitchFamily="49" charset="0"/>
                <a:cs typeface="Consolas" panose="020B0609020204030204" pitchFamily="49" charset="0"/>
              </a:rPr>
              <a:t>guid</a:t>
            </a:r>
            <a:r>
              <a:rPr lang="en-US" sz="2400" dirty="0">
                <a:latin typeface="Consolas" panose="020B0609020204030204" pitchFamily="49" charset="0"/>
                <a:cs typeface="Consolas" panose="020B0609020204030204" pitchFamily="49" charset="0"/>
              </a:rPr>
              <a:t>&gt;')/Videos</a:t>
            </a:r>
          </a:p>
        </p:txBody>
      </p:sp>
      <p:sp>
        <p:nvSpPr>
          <p:cNvPr id="9" name="Footer Placeholder 8"/>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Using the Office 365 Video API</a:t>
            </a:r>
            <a:endParaRPr lang="en-US" dirty="0">
              <a:solidFill>
                <a:srgbClr val="000000">
                  <a:tint val="75000"/>
                </a:srgbClr>
              </a:solidFill>
            </a:endParaRPr>
          </a:p>
        </p:txBody>
      </p:sp>
    </p:spTree>
    <p:extLst>
      <p:ext uri="{BB962C8B-B14F-4D97-AF65-F5344CB8AC3E}">
        <p14:creationId xmlns:p14="http://schemas.microsoft.com/office/powerpoint/2010/main" val="49072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28466"/>
            <a:ext cx="11887200" cy="2179058"/>
          </a:xfrm>
        </p:spPr>
        <p:txBody>
          <a:bodyPr/>
          <a:lstStyle/>
          <a:p>
            <a:r>
              <a:rPr lang="en-GB" dirty="0" smtClean="0"/>
              <a:t>Deep </a:t>
            </a:r>
            <a:r>
              <a:rPr lang="en-GB" dirty="0"/>
              <a:t>d</a:t>
            </a:r>
            <a:r>
              <a:rPr lang="en-GB" dirty="0" smtClean="0"/>
              <a:t>ive </a:t>
            </a:r>
            <a:r>
              <a:rPr lang="en-GB" dirty="0"/>
              <a:t>into the Office 365 Video API</a:t>
            </a:r>
            <a:endParaRPr lang="en-US" dirty="0"/>
          </a:p>
        </p:txBody>
      </p:sp>
      <p:grpSp>
        <p:nvGrpSpPr>
          <p:cNvPr id="5" name="Group 4"/>
          <p:cNvGrpSpPr/>
          <p:nvPr/>
        </p:nvGrpSpPr>
        <p:grpSpPr>
          <a:xfrm>
            <a:off x="6913335" y="3434059"/>
            <a:ext cx="5065940" cy="2992142"/>
            <a:chOff x="5240338" y="3342655"/>
            <a:chExt cx="5516562" cy="3258297"/>
          </a:xfrm>
        </p:grpSpPr>
        <p:grpSp>
          <p:nvGrpSpPr>
            <p:cNvPr id="6" name="Group 5"/>
            <p:cNvGrpSpPr/>
            <p:nvPr/>
          </p:nvGrpSpPr>
          <p:grpSpPr>
            <a:xfrm>
              <a:off x="5240338" y="3342655"/>
              <a:ext cx="5516562" cy="3258297"/>
              <a:chOff x="503238" y="38100"/>
              <a:chExt cx="11425238" cy="6748191"/>
            </a:xfrm>
          </p:grpSpPr>
          <p:sp>
            <p:nvSpPr>
              <p:cNvPr id="8"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smtClean="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274626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smtClean="0"/>
              <a:t>Video API: </a:t>
            </a:r>
            <a:br>
              <a:rPr lang="en-US" dirty="0" smtClean="0"/>
            </a:br>
            <a:r>
              <a:rPr lang="en-US" dirty="0" smtClean="0"/>
              <a:t>Working with channels</a:t>
            </a:r>
            <a:endParaRPr lang="en-US" dirty="0"/>
          </a:p>
        </p:txBody>
      </p:sp>
      <p:sp>
        <p:nvSpPr>
          <p:cNvPr id="2" name="Text Placeholder 1"/>
          <p:cNvSpPr>
            <a:spLocks noGrp="1"/>
          </p:cNvSpPr>
          <p:nvPr>
            <p:ph type="body" sz="quarter" idx="12"/>
          </p:nvPr>
        </p:nvSpPr>
        <p:spPr/>
        <p:txBody>
          <a:bodyPr/>
          <a:lstStyle/>
          <a:p>
            <a:r>
              <a:rPr lang="en-US" dirty="0" smtClean="0"/>
              <a:t>demo</a:t>
            </a:r>
            <a:endParaRPr lang="en-US" dirty="0"/>
          </a:p>
        </p:txBody>
      </p:sp>
      <p:grpSp>
        <p:nvGrpSpPr>
          <p:cNvPr id="73" name="Group 72"/>
          <p:cNvGrpSpPr/>
          <p:nvPr/>
        </p:nvGrpSpPr>
        <p:grpSpPr>
          <a:xfrm>
            <a:off x="7772700" y="2948628"/>
            <a:ext cx="4459083" cy="3566121"/>
            <a:chOff x="6527800" y="2483620"/>
            <a:chExt cx="5473700" cy="4377555"/>
          </a:xfrm>
        </p:grpSpPr>
        <p:grpSp>
          <p:nvGrpSpPr>
            <p:cNvPr id="74" name="Group 73"/>
            <p:cNvGrpSpPr/>
            <p:nvPr/>
          </p:nvGrpSpPr>
          <p:grpSpPr>
            <a:xfrm flipH="1">
              <a:off x="8613773" y="2483620"/>
              <a:ext cx="1958976" cy="4377555"/>
              <a:chOff x="8956675" y="449263"/>
              <a:chExt cx="2063751" cy="4611687"/>
            </a:xfrm>
          </p:grpSpPr>
          <p:sp>
            <p:nvSpPr>
              <p:cNvPr id="11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5" name="Group 74"/>
            <p:cNvGrpSpPr/>
            <p:nvPr/>
          </p:nvGrpSpPr>
          <p:grpSpPr>
            <a:xfrm>
              <a:off x="6527800" y="3994753"/>
              <a:ext cx="3240121" cy="2863247"/>
              <a:chOff x="7045326" y="4452083"/>
              <a:chExt cx="2722595" cy="2405917"/>
            </a:xfrm>
          </p:grpSpPr>
          <p:sp>
            <p:nvSpPr>
              <p:cNvPr id="101" name="Rectangle 21"/>
              <p:cNvSpPr>
                <a:spLocks noChangeArrowheads="1"/>
              </p:cNvSpPr>
              <p:nvPr/>
            </p:nvSpPr>
            <p:spPr bwMode="auto">
              <a:xfrm>
                <a:off x="7045326" y="5357845"/>
                <a:ext cx="2124953" cy="148747"/>
              </a:xfrm>
              <a:prstGeom prst="rect">
                <a:avLst/>
              </a:prstGeom>
              <a:solidFill>
                <a:srgbClr val="A466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22"/>
              <p:cNvSpPr>
                <a:spLocks noChangeArrowheads="1"/>
              </p:cNvSpPr>
              <p:nvPr/>
            </p:nvSpPr>
            <p:spPr bwMode="auto">
              <a:xfrm>
                <a:off x="8431858" y="5498622"/>
                <a:ext cx="140777" cy="1359378"/>
              </a:xfrm>
              <a:prstGeom prst="rect">
                <a:avLst/>
              </a:prstGeom>
              <a:solidFill>
                <a:srgbClr val="3620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7F4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24"/>
              <p:cNvSpPr>
                <a:spLocks noChangeArrowheads="1"/>
              </p:cNvSpPr>
              <p:nvPr/>
            </p:nvSpPr>
            <p:spPr bwMode="auto">
              <a:xfrm>
                <a:off x="8822317" y="5357845"/>
                <a:ext cx="945604" cy="148747"/>
              </a:xfrm>
              <a:prstGeom prst="rect">
                <a:avLst/>
              </a:prstGeom>
              <a:solidFill>
                <a:srgbClr val="8251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6" name="Group 75"/>
            <p:cNvGrpSpPr/>
            <p:nvPr/>
          </p:nvGrpSpPr>
          <p:grpSpPr>
            <a:xfrm>
              <a:off x="10091976" y="4361890"/>
              <a:ext cx="1909524" cy="2419674"/>
              <a:chOff x="10091976" y="4967384"/>
              <a:chExt cx="1431688" cy="1814179"/>
            </a:xfrm>
          </p:grpSpPr>
          <p:sp>
            <p:nvSpPr>
              <p:cNvPr id="77"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138648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Video operations</a:t>
            </a:r>
            <a:endParaRPr lang="en-US" dirty="0"/>
          </a:p>
        </p:txBody>
      </p:sp>
      <p:sp>
        <p:nvSpPr>
          <p:cNvPr id="5" name="Text Placeholder 4"/>
          <p:cNvSpPr>
            <a:spLocks noGrp="1"/>
          </p:cNvSpPr>
          <p:nvPr>
            <p:ph type="body" sz="quarter" idx="10"/>
          </p:nvPr>
        </p:nvSpPr>
        <p:spPr>
          <a:xfrm>
            <a:off x="274638" y="1212850"/>
            <a:ext cx="11887200" cy="4518160"/>
          </a:xfrm>
        </p:spPr>
        <p:txBody>
          <a:bodyPr/>
          <a:lstStyle/>
          <a:p>
            <a:r>
              <a:rPr lang="en-US" dirty="0" smtClean="0"/>
              <a:t>Details on a video</a:t>
            </a:r>
          </a:p>
          <a:p>
            <a:pPr lvl="1"/>
            <a:r>
              <a:rPr lang="en-US" sz="2400" dirty="0">
                <a:latin typeface="Consolas" panose="020B0609020204030204" pitchFamily="49" charset="0"/>
                <a:cs typeface="Consolas" panose="020B0609020204030204" pitchFamily="49" charset="0"/>
              </a:rPr>
              <a:t>HTTP GET: [..]/_</a:t>
            </a:r>
            <a:r>
              <a:rPr lang="en-US" sz="2400" dirty="0" err="1">
                <a:latin typeface="Consolas" panose="020B0609020204030204" pitchFamily="49" charset="0"/>
                <a:cs typeface="Consolas" panose="020B0609020204030204" pitchFamily="49" charset="0"/>
              </a:rPr>
              <a:t>api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VideoService</a:t>
            </a:r>
            <a:r>
              <a:rPr lang="en-US" sz="2400" dirty="0">
                <a:latin typeface="Consolas" panose="020B0609020204030204" pitchFamily="49" charset="0"/>
                <a:cs typeface="Consolas" panose="020B0609020204030204" pitchFamily="49" charset="0"/>
              </a:rPr>
              <a:t>/Channels('&lt;</a:t>
            </a:r>
            <a:r>
              <a:rPr lang="en-US" sz="2400" dirty="0" err="1">
                <a:latin typeface="Consolas" panose="020B0609020204030204" pitchFamily="49" charset="0"/>
                <a:cs typeface="Consolas" panose="020B0609020204030204" pitchFamily="49" charset="0"/>
              </a:rPr>
              <a:t>guid</a:t>
            </a:r>
            <a:r>
              <a:rPr lang="en-US" sz="2400" dirty="0">
                <a:latin typeface="Consolas" panose="020B0609020204030204" pitchFamily="49" charset="0"/>
                <a:cs typeface="Consolas" panose="020B0609020204030204" pitchFamily="49" charset="0"/>
              </a:rPr>
              <a:t>&gt;')/Videos('&lt;</a:t>
            </a:r>
            <a:r>
              <a:rPr lang="en-US" sz="2400" dirty="0" err="1">
                <a:latin typeface="Consolas" panose="020B0609020204030204" pitchFamily="49" charset="0"/>
                <a:cs typeface="Consolas" panose="020B0609020204030204" pitchFamily="49" charset="0"/>
              </a:rPr>
              <a:t>guid</a:t>
            </a:r>
            <a:r>
              <a:rPr lang="en-US" sz="2400" dirty="0">
                <a:latin typeface="Consolas" panose="020B0609020204030204" pitchFamily="49" charset="0"/>
                <a:cs typeface="Consolas" panose="020B0609020204030204" pitchFamily="49" charset="0"/>
              </a:rPr>
              <a:t>&gt;')</a:t>
            </a:r>
          </a:p>
          <a:p>
            <a:pPr lvl="1"/>
            <a:endParaRPr lang="en-US" sz="2400" dirty="0">
              <a:latin typeface="Consolas" panose="020B0609020204030204" pitchFamily="49" charset="0"/>
              <a:cs typeface="Consolas" panose="020B0609020204030204" pitchFamily="49" charset="0"/>
            </a:endParaRPr>
          </a:p>
          <a:p>
            <a:r>
              <a:rPr lang="en-US" dirty="0" smtClean="0"/>
              <a:t>Details on playing a video</a:t>
            </a:r>
          </a:p>
          <a:p>
            <a:pPr lvl="1"/>
            <a:r>
              <a:rPr lang="en-US" sz="2400" dirty="0">
                <a:latin typeface="Consolas" panose="020B0609020204030204" pitchFamily="49" charset="0"/>
                <a:cs typeface="Consolas" panose="020B0609020204030204" pitchFamily="49" charset="0"/>
              </a:rPr>
              <a:t>HTTP GET: [..]/_</a:t>
            </a:r>
            <a:r>
              <a:rPr lang="en-US" sz="2400" dirty="0" err="1">
                <a:latin typeface="Consolas" panose="020B0609020204030204" pitchFamily="49" charset="0"/>
                <a:cs typeface="Consolas" panose="020B0609020204030204" pitchFamily="49" charset="0"/>
              </a:rPr>
              <a:t>api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VideoService</a:t>
            </a:r>
            <a:r>
              <a:rPr lang="en-US" sz="2400" dirty="0">
                <a:latin typeface="Consolas" panose="020B0609020204030204" pitchFamily="49" charset="0"/>
                <a:cs typeface="Consolas" panose="020B0609020204030204" pitchFamily="49" charset="0"/>
              </a:rPr>
              <a:t>/Channels('&lt;</a:t>
            </a:r>
            <a:r>
              <a:rPr lang="en-US" sz="2400" dirty="0" err="1">
                <a:latin typeface="Consolas" panose="020B0609020204030204" pitchFamily="49" charset="0"/>
                <a:cs typeface="Consolas" panose="020B0609020204030204" pitchFamily="49" charset="0"/>
              </a:rPr>
              <a:t>guid</a:t>
            </a:r>
            <a:r>
              <a:rPr lang="en-US" sz="2400" dirty="0">
                <a:latin typeface="Consolas" panose="020B0609020204030204" pitchFamily="49" charset="0"/>
                <a:cs typeface="Consolas" panose="020B0609020204030204" pitchFamily="49" charset="0"/>
              </a:rPr>
              <a:t>&gt;')/Videos('&lt;</a:t>
            </a:r>
            <a:r>
              <a:rPr lang="en-US" sz="2400" dirty="0" err="1">
                <a:latin typeface="Consolas" panose="020B0609020204030204" pitchFamily="49" charset="0"/>
                <a:cs typeface="Consolas" panose="020B0609020204030204" pitchFamily="49" charset="0"/>
              </a:rPr>
              <a:t>guid</a:t>
            </a:r>
            <a:r>
              <a:rPr lang="en-US" sz="2400" dirty="0" smtClean="0">
                <a:latin typeface="Consolas" panose="020B0609020204030204" pitchFamily="49" charset="0"/>
                <a:cs typeface="Consolas" panose="020B0609020204030204" pitchFamily="49" charset="0"/>
              </a:rPr>
              <a:t>&gt;')/</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GetPlaybackUrl</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playbacktype</a:t>
            </a:r>
            <a:r>
              <a:rPr lang="en-US" sz="2400" dirty="0">
                <a:latin typeface="Consolas" panose="020B0609020204030204" pitchFamily="49" charset="0"/>
                <a:cs typeface="Consolas" panose="020B0609020204030204" pitchFamily="49" charset="0"/>
              </a:rPr>
              <a:t>&gt;')</a:t>
            </a:r>
          </a:p>
          <a:p>
            <a:pPr lvl="1"/>
            <a:endParaRPr lang="en-US" sz="2400" dirty="0">
              <a:latin typeface="Consolas" panose="020B0609020204030204" pitchFamily="49" charset="0"/>
              <a:cs typeface="Consolas" panose="020B0609020204030204" pitchFamily="49" charset="0"/>
            </a:endParaRPr>
          </a:p>
          <a:p>
            <a:pPr lvl="1"/>
            <a:r>
              <a:rPr lang="en-US" sz="2400" dirty="0">
                <a:latin typeface="Consolas" panose="020B0609020204030204" pitchFamily="49" charset="0"/>
                <a:cs typeface="Consolas" panose="020B0609020204030204" pitchFamily="49" charset="0"/>
              </a:rPr>
              <a:t>// Playback type 0 = smooth streaming / MPEG-DASH</a:t>
            </a:r>
          </a:p>
          <a:p>
            <a:pPr lvl="1"/>
            <a:r>
              <a:rPr lang="en-US" sz="2400" dirty="0">
                <a:latin typeface="Consolas" panose="020B0609020204030204" pitchFamily="49" charset="0"/>
                <a:cs typeface="Consolas" panose="020B0609020204030204" pitchFamily="49" charset="0"/>
              </a:rPr>
              <a:t>// Playback type 1 = HLS streaming</a:t>
            </a:r>
          </a:p>
        </p:txBody>
      </p:sp>
      <p:sp>
        <p:nvSpPr>
          <p:cNvPr id="9" name="Footer Placeholder 8"/>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Using the Office 365 Video API</a:t>
            </a:r>
            <a:endParaRPr lang="en-US" dirty="0">
              <a:solidFill>
                <a:srgbClr val="000000">
                  <a:tint val="75000"/>
                </a:srgbClr>
              </a:solidFill>
            </a:endParaRPr>
          </a:p>
        </p:txBody>
      </p:sp>
    </p:spTree>
    <p:extLst>
      <p:ext uri="{BB962C8B-B14F-4D97-AF65-F5344CB8AC3E}">
        <p14:creationId xmlns:p14="http://schemas.microsoft.com/office/powerpoint/2010/main" val="10391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 API: </a:t>
            </a:r>
            <a:br>
              <a:rPr lang="en-US" dirty="0" smtClean="0"/>
            </a:br>
            <a:r>
              <a:rPr lang="en-US" dirty="0" smtClean="0"/>
              <a:t>Working with videos</a:t>
            </a:r>
            <a:endParaRPr lang="en-US" dirty="0"/>
          </a:p>
        </p:txBody>
      </p:sp>
      <p:sp>
        <p:nvSpPr>
          <p:cNvPr id="2" name="Text Placeholder 1"/>
          <p:cNvSpPr>
            <a:spLocks noGrp="1"/>
          </p:cNvSpPr>
          <p:nvPr>
            <p:ph type="body" sz="quarter" idx="12"/>
          </p:nvPr>
        </p:nvSpPr>
        <p:spPr/>
        <p:txBody>
          <a:bodyPr/>
          <a:lstStyle/>
          <a:p>
            <a:r>
              <a:rPr lang="en-US" smtClean="0"/>
              <a:t>demo</a:t>
            </a:r>
            <a:endParaRPr lang="en-US" dirty="0"/>
          </a:p>
        </p:txBody>
      </p:sp>
      <p:grpSp>
        <p:nvGrpSpPr>
          <p:cNvPr id="4" name="Group 3"/>
          <p:cNvGrpSpPr/>
          <p:nvPr/>
        </p:nvGrpSpPr>
        <p:grpSpPr>
          <a:xfrm>
            <a:off x="8988142" y="2593424"/>
            <a:ext cx="3670581" cy="4927154"/>
            <a:chOff x="8988142" y="2593424"/>
            <a:chExt cx="3670581" cy="4927154"/>
          </a:xfrm>
        </p:grpSpPr>
        <p:sp>
          <p:nvSpPr>
            <p:cNvPr id="8" name="Rectangle 7"/>
            <p:cNvSpPr/>
            <p:nvPr/>
          </p:nvSpPr>
          <p:spPr bwMode="auto">
            <a:xfrm>
              <a:off x="9072130" y="2653033"/>
              <a:ext cx="2129617" cy="1381812"/>
            </a:xfrm>
            <a:prstGeom prst="rect">
              <a:avLst/>
            </a:prstGeom>
            <a:solidFill>
              <a:srgbClr val="9C6C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9947354" y="5029824"/>
              <a:ext cx="1598687" cy="1605083"/>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6"/>
            <p:cNvSpPr>
              <a:spLocks/>
            </p:cNvSpPr>
            <p:nvPr/>
          </p:nvSpPr>
          <p:spPr bwMode="auto">
            <a:xfrm>
              <a:off x="10145589" y="4831585"/>
              <a:ext cx="1598687" cy="1605083"/>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9"/>
            <p:cNvSpPr>
              <a:spLocks noEditPoints="1"/>
            </p:cNvSpPr>
            <p:nvPr/>
          </p:nvSpPr>
          <p:spPr bwMode="auto">
            <a:xfrm>
              <a:off x="11379777" y="3111400"/>
              <a:ext cx="601106" cy="1215002"/>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1C1C1C"/>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
            <p:cNvSpPr>
              <a:spLocks noEditPoints="1"/>
            </p:cNvSpPr>
            <p:nvPr/>
          </p:nvSpPr>
          <p:spPr bwMode="auto">
            <a:xfrm>
              <a:off x="8988142" y="2593424"/>
              <a:ext cx="2257344" cy="1732977"/>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1C1C1C"/>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4"/>
            <p:cNvSpPr>
              <a:spLocks/>
            </p:cNvSpPr>
            <p:nvPr/>
          </p:nvSpPr>
          <p:spPr bwMode="auto">
            <a:xfrm>
              <a:off x="10196747" y="5317586"/>
              <a:ext cx="1771344" cy="1541136"/>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5"/>
            <p:cNvSpPr>
              <a:spLocks/>
            </p:cNvSpPr>
            <p:nvPr/>
          </p:nvSpPr>
          <p:spPr bwMode="auto">
            <a:xfrm>
              <a:off x="9755513" y="4083402"/>
              <a:ext cx="2634636" cy="972001"/>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3"/>
            <p:cNvSpPr>
              <a:spLocks/>
            </p:cNvSpPr>
            <p:nvPr/>
          </p:nvSpPr>
          <p:spPr bwMode="auto">
            <a:xfrm>
              <a:off x="11328616" y="6196865"/>
              <a:ext cx="1330107" cy="132371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noChangeAspect="1" noEditPoints="1"/>
            </p:cNvSpPr>
            <p:nvPr/>
          </p:nvSpPr>
          <p:spPr bwMode="auto">
            <a:xfrm>
              <a:off x="9862618" y="3060302"/>
              <a:ext cx="548640" cy="567274"/>
            </a:xfrm>
            <a:custGeom>
              <a:avLst/>
              <a:gdLst>
                <a:gd name="T0" fmla="*/ 40 w 112"/>
                <a:gd name="T1" fmla="*/ 68 h 116"/>
                <a:gd name="T2" fmla="*/ 48 w 112"/>
                <a:gd name="T3" fmla="*/ 60 h 116"/>
                <a:gd name="T4" fmla="*/ 56 w 112"/>
                <a:gd name="T5" fmla="*/ 68 h 116"/>
                <a:gd name="T6" fmla="*/ 48 w 112"/>
                <a:gd name="T7" fmla="*/ 76 h 116"/>
                <a:gd name="T8" fmla="*/ 40 w 112"/>
                <a:gd name="T9" fmla="*/ 68 h 116"/>
                <a:gd name="T10" fmla="*/ 48 w 112"/>
                <a:gd name="T11" fmla="*/ 36 h 116"/>
                <a:gd name="T12" fmla="*/ 56 w 112"/>
                <a:gd name="T13" fmla="*/ 28 h 116"/>
                <a:gd name="T14" fmla="*/ 48 w 112"/>
                <a:gd name="T15" fmla="*/ 20 h 116"/>
                <a:gd name="T16" fmla="*/ 40 w 112"/>
                <a:gd name="T17" fmla="*/ 28 h 116"/>
                <a:gd name="T18" fmla="*/ 48 w 112"/>
                <a:gd name="T19" fmla="*/ 36 h 116"/>
                <a:gd name="T20" fmla="*/ 68 w 112"/>
                <a:gd name="T21" fmla="*/ 56 h 116"/>
                <a:gd name="T22" fmla="*/ 76 w 112"/>
                <a:gd name="T23" fmla="*/ 48 h 116"/>
                <a:gd name="T24" fmla="*/ 68 w 112"/>
                <a:gd name="T25" fmla="*/ 40 h 116"/>
                <a:gd name="T26" fmla="*/ 60 w 112"/>
                <a:gd name="T27" fmla="*/ 48 h 116"/>
                <a:gd name="T28" fmla="*/ 68 w 112"/>
                <a:gd name="T29" fmla="*/ 56 h 116"/>
                <a:gd name="T30" fmla="*/ 28 w 112"/>
                <a:gd name="T31" fmla="*/ 56 h 116"/>
                <a:gd name="T32" fmla="*/ 36 w 112"/>
                <a:gd name="T33" fmla="*/ 48 h 116"/>
                <a:gd name="T34" fmla="*/ 28 w 112"/>
                <a:gd name="T35" fmla="*/ 40 h 116"/>
                <a:gd name="T36" fmla="*/ 20 w 112"/>
                <a:gd name="T37" fmla="*/ 48 h 116"/>
                <a:gd name="T38" fmla="*/ 28 w 112"/>
                <a:gd name="T39" fmla="*/ 56 h 116"/>
                <a:gd name="T40" fmla="*/ 96 w 112"/>
                <a:gd name="T41" fmla="*/ 48 h 116"/>
                <a:gd name="T42" fmla="*/ 96 w 112"/>
                <a:gd name="T43" fmla="*/ 74 h 116"/>
                <a:gd name="T44" fmla="*/ 112 w 112"/>
                <a:gd name="T45" fmla="*/ 72 h 116"/>
                <a:gd name="T46" fmla="*/ 112 w 112"/>
                <a:gd name="T47" fmla="*/ 76 h 116"/>
                <a:gd name="T48" fmla="*/ 112 w 112"/>
                <a:gd name="T49" fmla="*/ 80 h 116"/>
                <a:gd name="T50" fmla="*/ 112 w 112"/>
                <a:gd name="T51" fmla="*/ 92 h 116"/>
                <a:gd name="T52" fmla="*/ 112 w 112"/>
                <a:gd name="T53" fmla="*/ 96 h 116"/>
                <a:gd name="T54" fmla="*/ 112 w 112"/>
                <a:gd name="T55" fmla="*/ 100 h 116"/>
                <a:gd name="T56" fmla="*/ 83 w 112"/>
                <a:gd name="T57" fmla="*/ 108 h 116"/>
                <a:gd name="T58" fmla="*/ 48 w 112"/>
                <a:gd name="T59" fmla="*/ 116 h 116"/>
                <a:gd name="T60" fmla="*/ 0 w 112"/>
                <a:gd name="T61" fmla="*/ 68 h 116"/>
                <a:gd name="T62" fmla="*/ 0 w 112"/>
                <a:gd name="T63" fmla="*/ 44 h 116"/>
                <a:gd name="T64" fmla="*/ 1 w 112"/>
                <a:gd name="T65" fmla="*/ 44 h 116"/>
                <a:gd name="T66" fmla="*/ 48 w 112"/>
                <a:gd name="T67" fmla="*/ 0 h 116"/>
                <a:gd name="T68" fmla="*/ 96 w 112"/>
                <a:gd name="T69" fmla="*/ 48 h 116"/>
                <a:gd name="T70" fmla="*/ 8 w 112"/>
                <a:gd name="T71" fmla="*/ 48 h 116"/>
                <a:gd name="T72" fmla="*/ 48 w 112"/>
                <a:gd name="T73" fmla="*/ 88 h 116"/>
                <a:gd name="T74" fmla="*/ 87 w 112"/>
                <a:gd name="T75" fmla="*/ 58 h 116"/>
                <a:gd name="T76" fmla="*/ 88 w 112"/>
                <a:gd name="T77" fmla="*/ 48 h 116"/>
                <a:gd name="T78" fmla="*/ 48 w 112"/>
                <a:gd name="T79" fmla="*/ 8 h 116"/>
                <a:gd name="T80" fmla="*/ 8 w 112"/>
                <a:gd name="T81" fmla="*/ 48 h 116"/>
                <a:gd name="T82" fmla="*/ 83 w 112"/>
                <a:gd name="T83" fmla="*/ 88 h 116"/>
                <a:gd name="T84" fmla="*/ 48 w 112"/>
                <a:gd name="T85" fmla="*/ 96 h 116"/>
                <a:gd name="T86" fmla="*/ 9 w 112"/>
                <a:gd name="T87" fmla="*/ 76 h 116"/>
                <a:gd name="T88" fmla="*/ 48 w 112"/>
                <a:gd name="T89" fmla="*/ 108 h 116"/>
                <a:gd name="T90" fmla="*/ 78 w 112"/>
                <a:gd name="T91" fmla="*/ 101 h 116"/>
                <a:gd name="T92" fmla="*/ 104 w 112"/>
                <a:gd name="T93" fmla="*/ 93 h 116"/>
                <a:gd name="T94" fmla="*/ 104 w 112"/>
                <a:gd name="T95" fmla="*/ 81 h 116"/>
                <a:gd name="T96" fmla="*/ 83 w 112"/>
                <a:gd name="T97"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6">
                  <a:moveTo>
                    <a:pt x="40" y="68"/>
                  </a:moveTo>
                  <a:cubicBezTo>
                    <a:pt x="40" y="64"/>
                    <a:pt x="44" y="60"/>
                    <a:pt x="48" y="60"/>
                  </a:cubicBezTo>
                  <a:cubicBezTo>
                    <a:pt x="53" y="60"/>
                    <a:pt x="56" y="64"/>
                    <a:pt x="56" y="68"/>
                  </a:cubicBezTo>
                  <a:cubicBezTo>
                    <a:pt x="56" y="73"/>
                    <a:pt x="53" y="76"/>
                    <a:pt x="48" y="76"/>
                  </a:cubicBezTo>
                  <a:cubicBezTo>
                    <a:pt x="44" y="76"/>
                    <a:pt x="40" y="73"/>
                    <a:pt x="40" y="68"/>
                  </a:cubicBezTo>
                  <a:close/>
                  <a:moveTo>
                    <a:pt x="48" y="36"/>
                  </a:moveTo>
                  <a:cubicBezTo>
                    <a:pt x="53" y="36"/>
                    <a:pt x="56" y="33"/>
                    <a:pt x="56" y="28"/>
                  </a:cubicBezTo>
                  <a:cubicBezTo>
                    <a:pt x="56" y="24"/>
                    <a:pt x="53" y="20"/>
                    <a:pt x="48" y="20"/>
                  </a:cubicBezTo>
                  <a:cubicBezTo>
                    <a:pt x="44" y="20"/>
                    <a:pt x="40" y="24"/>
                    <a:pt x="40" y="28"/>
                  </a:cubicBezTo>
                  <a:cubicBezTo>
                    <a:pt x="40" y="33"/>
                    <a:pt x="44" y="36"/>
                    <a:pt x="48" y="36"/>
                  </a:cubicBezTo>
                  <a:close/>
                  <a:moveTo>
                    <a:pt x="68" y="56"/>
                  </a:moveTo>
                  <a:cubicBezTo>
                    <a:pt x="73" y="56"/>
                    <a:pt x="76" y="53"/>
                    <a:pt x="76" y="48"/>
                  </a:cubicBezTo>
                  <a:cubicBezTo>
                    <a:pt x="76" y="44"/>
                    <a:pt x="73" y="40"/>
                    <a:pt x="68" y="40"/>
                  </a:cubicBezTo>
                  <a:cubicBezTo>
                    <a:pt x="64" y="40"/>
                    <a:pt x="60" y="44"/>
                    <a:pt x="60" y="48"/>
                  </a:cubicBezTo>
                  <a:cubicBezTo>
                    <a:pt x="60" y="53"/>
                    <a:pt x="64" y="56"/>
                    <a:pt x="68" y="56"/>
                  </a:cubicBezTo>
                  <a:close/>
                  <a:moveTo>
                    <a:pt x="28" y="56"/>
                  </a:moveTo>
                  <a:cubicBezTo>
                    <a:pt x="33" y="56"/>
                    <a:pt x="36" y="53"/>
                    <a:pt x="36" y="48"/>
                  </a:cubicBezTo>
                  <a:cubicBezTo>
                    <a:pt x="36" y="44"/>
                    <a:pt x="33" y="40"/>
                    <a:pt x="28" y="40"/>
                  </a:cubicBezTo>
                  <a:cubicBezTo>
                    <a:pt x="24" y="40"/>
                    <a:pt x="20" y="44"/>
                    <a:pt x="20" y="48"/>
                  </a:cubicBezTo>
                  <a:cubicBezTo>
                    <a:pt x="20" y="53"/>
                    <a:pt x="24" y="56"/>
                    <a:pt x="28" y="56"/>
                  </a:cubicBezTo>
                  <a:close/>
                  <a:moveTo>
                    <a:pt x="96" y="48"/>
                  </a:moveTo>
                  <a:cubicBezTo>
                    <a:pt x="96" y="74"/>
                    <a:pt x="96" y="74"/>
                    <a:pt x="96" y="74"/>
                  </a:cubicBezTo>
                  <a:cubicBezTo>
                    <a:pt x="102" y="73"/>
                    <a:pt x="107" y="72"/>
                    <a:pt x="112" y="72"/>
                  </a:cubicBezTo>
                  <a:cubicBezTo>
                    <a:pt x="112" y="76"/>
                    <a:pt x="112" y="76"/>
                    <a:pt x="112" y="76"/>
                  </a:cubicBezTo>
                  <a:cubicBezTo>
                    <a:pt x="112" y="80"/>
                    <a:pt x="112" y="80"/>
                    <a:pt x="112" y="80"/>
                  </a:cubicBezTo>
                  <a:cubicBezTo>
                    <a:pt x="112" y="92"/>
                    <a:pt x="112" y="92"/>
                    <a:pt x="112" y="92"/>
                  </a:cubicBezTo>
                  <a:cubicBezTo>
                    <a:pt x="112" y="96"/>
                    <a:pt x="112" y="96"/>
                    <a:pt x="112" y="96"/>
                  </a:cubicBezTo>
                  <a:cubicBezTo>
                    <a:pt x="112" y="100"/>
                    <a:pt x="112" y="100"/>
                    <a:pt x="112" y="100"/>
                  </a:cubicBezTo>
                  <a:cubicBezTo>
                    <a:pt x="101" y="100"/>
                    <a:pt x="90" y="103"/>
                    <a:pt x="83" y="108"/>
                  </a:cubicBezTo>
                  <a:cubicBezTo>
                    <a:pt x="73" y="113"/>
                    <a:pt x="61" y="116"/>
                    <a:pt x="48" y="116"/>
                  </a:cubicBezTo>
                  <a:cubicBezTo>
                    <a:pt x="22" y="116"/>
                    <a:pt x="0" y="95"/>
                    <a:pt x="0" y="68"/>
                  </a:cubicBezTo>
                  <a:cubicBezTo>
                    <a:pt x="0" y="44"/>
                    <a:pt x="0" y="44"/>
                    <a:pt x="0" y="44"/>
                  </a:cubicBezTo>
                  <a:cubicBezTo>
                    <a:pt x="1" y="44"/>
                    <a:pt x="1" y="44"/>
                    <a:pt x="1" y="44"/>
                  </a:cubicBezTo>
                  <a:cubicBezTo>
                    <a:pt x="3" y="20"/>
                    <a:pt x="23" y="0"/>
                    <a:pt x="48" y="0"/>
                  </a:cubicBezTo>
                  <a:cubicBezTo>
                    <a:pt x="75" y="0"/>
                    <a:pt x="96" y="22"/>
                    <a:pt x="96" y="48"/>
                  </a:cubicBezTo>
                  <a:close/>
                  <a:moveTo>
                    <a:pt x="8" y="48"/>
                  </a:moveTo>
                  <a:cubicBezTo>
                    <a:pt x="8" y="70"/>
                    <a:pt x="26" y="88"/>
                    <a:pt x="48" y="88"/>
                  </a:cubicBezTo>
                  <a:cubicBezTo>
                    <a:pt x="67" y="88"/>
                    <a:pt x="83" y="75"/>
                    <a:pt x="87" y="58"/>
                  </a:cubicBezTo>
                  <a:cubicBezTo>
                    <a:pt x="88" y="48"/>
                    <a:pt x="88" y="48"/>
                    <a:pt x="88" y="48"/>
                  </a:cubicBezTo>
                  <a:cubicBezTo>
                    <a:pt x="88" y="26"/>
                    <a:pt x="71" y="8"/>
                    <a:pt x="48" y="8"/>
                  </a:cubicBezTo>
                  <a:cubicBezTo>
                    <a:pt x="26" y="8"/>
                    <a:pt x="8" y="26"/>
                    <a:pt x="8" y="48"/>
                  </a:cubicBezTo>
                  <a:close/>
                  <a:moveTo>
                    <a:pt x="83" y="88"/>
                  </a:moveTo>
                  <a:cubicBezTo>
                    <a:pt x="73" y="93"/>
                    <a:pt x="61" y="96"/>
                    <a:pt x="48" y="96"/>
                  </a:cubicBezTo>
                  <a:cubicBezTo>
                    <a:pt x="32" y="96"/>
                    <a:pt x="18" y="88"/>
                    <a:pt x="9" y="76"/>
                  </a:cubicBezTo>
                  <a:cubicBezTo>
                    <a:pt x="13" y="94"/>
                    <a:pt x="29" y="108"/>
                    <a:pt x="48" y="108"/>
                  </a:cubicBezTo>
                  <a:cubicBezTo>
                    <a:pt x="60" y="108"/>
                    <a:pt x="70" y="106"/>
                    <a:pt x="78" y="101"/>
                  </a:cubicBezTo>
                  <a:cubicBezTo>
                    <a:pt x="86" y="97"/>
                    <a:pt x="95" y="94"/>
                    <a:pt x="104" y="93"/>
                  </a:cubicBezTo>
                  <a:cubicBezTo>
                    <a:pt x="104" y="81"/>
                    <a:pt x="104" y="81"/>
                    <a:pt x="104" y="81"/>
                  </a:cubicBezTo>
                  <a:cubicBezTo>
                    <a:pt x="96" y="82"/>
                    <a:pt x="89" y="84"/>
                    <a:pt x="83" y="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6"/>
            <p:cNvSpPr>
              <a:spLocks/>
            </p:cNvSpPr>
            <p:nvPr/>
          </p:nvSpPr>
          <p:spPr bwMode="auto">
            <a:xfrm>
              <a:off x="10295365" y="3380644"/>
              <a:ext cx="345316" cy="34531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0293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Managing videos</a:t>
            </a:r>
            <a:endParaRPr lang="en-US" dirty="0"/>
          </a:p>
        </p:txBody>
      </p:sp>
      <p:sp>
        <p:nvSpPr>
          <p:cNvPr id="5" name="Text Placeholder 4"/>
          <p:cNvSpPr>
            <a:spLocks noGrp="1"/>
          </p:cNvSpPr>
          <p:nvPr>
            <p:ph type="body" sz="quarter" idx="10"/>
          </p:nvPr>
        </p:nvSpPr>
        <p:spPr>
          <a:xfrm>
            <a:off x="274638" y="1212850"/>
            <a:ext cx="11887200" cy="4124206"/>
          </a:xfrm>
        </p:spPr>
        <p:txBody>
          <a:bodyPr/>
          <a:lstStyle/>
          <a:p>
            <a:r>
              <a:rPr lang="en-US" dirty="0" smtClean="0"/>
              <a:t>Creating videos</a:t>
            </a:r>
          </a:p>
          <a:p>
            <a:pPr lvl="1"/>
            <a:r>
              <a:rPr lang="en-US" dirty="0" smtClean="0"/>
              <a:t>First create placeholder—does not include the file</a:t>
            </a:r>
          </a:p>
          <a:p>
            <a:pPr lvl="1"/>
            <a:r>
              <a:rPr lang="en-US" dirty="0" smtClean="0"/>
              <a:t>Then upload the file</a:t>
            </a:r>
          </a:p>
          <a:p>
            <a:pPr lvl="2"/>
            <a:r>
              <a:rPr lang="en-US" dirty="0" smtClean="0"/>
              <a:t>Upload in a single upload (ideal for small videos)</a:t>
            </a:r>
          </a:p>
          <a:p>
            <a:pPr lvl="2"/>
            <a:r>
              <a:rPr lang="en-US" dirty="0" smtClean="0"/>
              <a:t>Upload in chunks to avoid timeouts (suited for large videos)</a:t>
            </a:r>
          </a:p>
          <a:p>
            <a:pPr lvl="1"/>
            <a:endParaRPr lang="en-US" dirty="0" smtClean="0"/>
          </a:p>
          <a:p>
            <a:r>
              <a:rPr lang="en-US" dirty="0" smtClean="0"/>
              <a:t>Update video metadata</a:t>
            </a:r>
          </a:p>
          <a:p>
            <a:pPr lvl="1"/>
            <a:endParaRPr lang="en-US" dirty="0" smtClean="0"/>
          </a:p>
          <a:p>
            <a:r>
              <a:rPr lang="en-US" dirty="0" smtClean="0"/>
              <a:t>Delete videos</a:t>
            </a:r>
            <a:endParaRPr lang="en-US" dirty="0"/>
          </a:p>
        </p:txBody>
      </p:sp>
      <p:grpSp>
        <p:nvGrpSpPr>
          <p:cNvPr id="9" name="Group 8"/>
          <p:cNvGrpSpPr/>
          <p:nvPr/>
        </p:nvGrpSpPr>
        <p:grpSpPr>
          <a:xfrm>
            <a:off x="7686519" y="2673960"/>
            <a:ext cx="4566692" cy="3840789"/>
            <a:chOff x="8443913" y="4611688"/>
            <a:chExt cx="2676525" cy="2251075"/>
          </a:xfrm>
        </p:grpSpPr>
        <p:sp>
          <p:nvSpPr>
            <p:cNvPr id="10"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6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6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6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21"/>
            <p:cNvSpPr>
              <a:spLocks noChangeArrowheads="1"/>
            </p:cNvSpPr>
            <p:nvPr/>
          </p:nvSpPr>
          <p:spPr bwMode="auto">
            <a:xfrm>
              <a:off x="8443913" y="5954713"/>
              <a:ext cx="1270000" cy="88900"/>
            </a:xfrm>
            <a:prstGeom prst="rect">
              <a:avLst/>
            </a:prstGeom>
            <a:solidFill>
              <a:srgbClr val="A466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22"/>
            <p:cNvSpPr>
              <a:spLocks noChangeArrowheads="1"/>
            </p:cNvSpPr>
            <p:nvPr/>
          </p:nvSpPr>
          <p:spPr bwMode="auto">
            <a:xfrm>
              <a:off x="9272588" y="6038850"/>
              <a:ext cx="84137" cy="812446"/>
            </a:xfrm>
            <a:prstGeom prst="rect">
              <a:avLst/>
            </a:prstGeom>
            <a:solidFill>
              <a:srgbClr val="3620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7F4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a:off x="9505950" y="5954713"/>
              <a:ext cx="565150" cy="88900"/>
            </a:xfrm>
            <a:prstGeom prst="rect">
              <a:avLst/>
            </a:prstGeom>
            <a:solidFill>
              <a:srgbClr val="8251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2" name="Footer Placeholder 131"/>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smtClean="0">
                <a:gradFill>
                  <a:gsLst>
                    <a:gs pos="8367">
                      <a:srgbClr val="000000"/>
                    </a:gs>
                    <a:gs pos="31000">
                      <a:srgbClr val="000000"/>
                    </a:gs>
                  </a:gsLst>
                  <a:lin ang="5400000" scaled="0"/>
                </a:gradFill>
              </a:rPr>
              <a:t> Using the Office 365 Video API</a:t>
            </a:r>
            <a:endParaRPr lang="en-US" dirty="0">
              <a:solidFill>
                <a:srgbClr val="000000">
                  <a:tint val="75000"/>
                </a:srgbClr>
              </a:solidFill>
            </a:endParaRPr>
          </a:p>
        </p:txBody>
      </p:sp>
    </p:spTree>
    <p:extLst>
      <p:ext uri="{BB962C8B-B14F-4D97-AF65-F5344CB8AC3E}">
        <p14:creationId xmlns:p14="http://schemas.microsoft.com/office/powerpoint/2010/main" val="356894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Video API: </a:t>
            </a:r>
            <a:br>
              <a:rPr lang="en-US" dirty="0" smtClean="0"/>
            </a:br>
            <a:r>
              <a:rPr lang="en-US" dirty="0" smtClean="0"/>
              <a:t>Managing videos</a:t>
            </a:r>
            <a:endParaRPr lang="en-US" dirty="0"/>
          </a:p>
        </p:txBody>
      </p:sp>
      <p:sp>
        <p:nvSpPr>
          <p:cNvPr id="2" name="Text Placeholder 1"/>
          <p:cNvSpPr>
            <a:spLocks noGrp="1"/>
          </p:cNvSpPr>
          <p:nvPr>
            <p:ph type="body" sz="quarter" idx="12"/>
          </p:nvPr>
        </p:nvSpPr>
        <p:spPr/>
        <p:txBody>
          <a:bodyPr/>
          <a:lstStyle/>
          <a:p>
            <a:r>
              <a:rPr lang="en-US" smtClean="0"/>
              <a:t>demo</a:t>
            </a:r>
            <a:endParaRPr lang="en-US" dirty="0"/>
          </a:p>
        </p:txBody>
      </p:sp>
      <p:grpSp>
        <p:nvGrpSpPr>
          <p:cNvPr id="6" name="Group 5"/>
          <p:cNvGrpSpPr/>
          <p:nvPr/>
        </p:nvGrpSpPr>
        <p:grpSpPr>
          <a:xfrm>
            <a:off x="7686519" y="2673960"/>
            <a:ext cx="4566692" cy="3840789"/>
            <a:chOff x="8443913" y="4611688"/>
            <a:chExt cx="2676525" cy="2251075"/>
          </a:xfrm>
        </p:grpSpPr>
        <p:sp>
          <p:nvSpPr>
            <p:cNvPr id="8"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6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6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62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1"/>
            <p:cNvSpPr>
              <a:spLocks noChangeArrowheads="1"/>
            </p:cNvSpPr>
            <p:nvPr/>
          </p:nvSpPr>
          <p:spPr bwMode="auto">
            <a:xfrm>
              <a:off x="8443913" y="5954713"/>
              <a:ext cx="1270000" cy="88900"/>
            </a:xfrm>
            <a:prstGeom prst="rect">
              <a:avLst/>
            </a:prstGeom>
            <a:solidFill>
              <a:srgbClr val="A466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2"/>
            <p:cNvSpPr>
              <a:spLocks noChangeArrowheads="1"/>
            </p:cNvSpPr>
            <p:nvPr/>
          </p:nvSpPr>
          <p:spPr bwMode="auto">
            <a:xfrm>
              <a:off x="9272588" y="6038850"/>
              <a:ext cx="84137" cy="812446"/>
            </a:xfrm>
            <a:prstGeom prst="rect">
              <a:avLst/>
            </a:prstGeom>
            <a:solidFill>
              <a:srgbClr val="3620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7F4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24"/>
            <p:cNvSpPr>
              <a:spLocks noChangeArrowheads="1"/>
            </p:cNvSpPr>
            <p:nvPr/>
          </p:nvSpPr>
          <p:spPr bwMode="auto">
            <a:xfrm>
              <a:off x="9505950" y="5954713"/>
              <a:ext cx="565150" cy="88900"/>
            </a:xfrm>
            <a:prstGeom prst="rect">
              <a:avLst/>
            </a:prstGeom>
            <a:solidFill>
              <a:srgbClr val="8251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45664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176048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Introducing Video Portal</a:t>
            </a:r>
          </a:p>
          <a:p>
            <a:pPr marL="690563">
              <a:lnSpc>
                <a:spcPct val="150000"/>
              </a:lnSpc>
            </a:pPr>
            <a:r>
              <a:rPr lang="en-US" sz="3200" dirty="0" smtClean="0"/>
              <a:t>Video </a:t>
            </a:r>
            <a:r>
              <a:rPr lang="en-US" sz="3200" dirty="0"/>
              <a:t>API</a:t>
            </a:r>
          </a:p>
        </p:txBody>
      </p:sp>
      <p:grpSp>
        <p:nvGrpSpPr>
          <p:cNvPr id="12" name="Group 11"/>
          <p:cNvGrpSpPr/>
          <p:nvPr/>
        </p:nvGrpSpPr>
        <p:grpSpPr>
          <a:xfrm>
            <a:off x="8283601" y="479793"/>
            <a:ext cx="3786732" cy="6217834"/>
            <a:chOff x="8283601" y="479793"/>
            <a:chExt cx="3786732" cy="6217834"/>
          </a:xfrm>
        </p:grpSpPr>
        <p:sp>
          <p:nvSpPr>
            <p:cNvPr id="13" name="Freeform 12"/>
            <p:cNvSpPr>
              <a:spLocks/>
            </p:cNvSpPr>
            <p:nvPr/>
          </p:nvSpPr>
          <p:spPr bwMode="gray">
            <a:xfrm>
              <a:off x="8283601" y="6441554"/>
              <a:ext cx="3685752" cy="256073"/>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gray">
            <a:xfrm>
              <a:off x="9007814" y="5067650"/>
              <a:ext cx="2633357" cy="1576309"/>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gray">
            <a:xfrm>
              <a:off x="9007814" y="5067650"/>
              <a:ext cx="2633357" cy="1576309"/>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gray">
            <a:xfrm>
              <a:off x="10662931" y="5067650"/>
              <a:ext cx="978239" cy="1576309"/>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gray">
            <a:xfrm>
              <a:off x="10662931" y="5067650"/>
              <a:ext cx="978239" cy="1576309"/>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gray">
            <a:xfrm>
              <a:off x="9452755" y="479793"/>
              <a:ext cx="2074814" cy="120983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gray">
            <a:xfrm>
              <a:off x="9698893" y="3753548"/>
              <a:ext cx="1437381" cy="1137764"/>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gray">
            <a:xfrm>
              <a:off x="9597913" y="3753548"/>
              <a:ext cx="1464203" cy="1137764"/>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3"/>
            <p:cNvSpPr>
              <a:spLocks noChangeArrowheads="1"/>
            </p:cNvSpPr>
            <p:nvPr/>
          </p:nvSpPr>
          <p:spPr bwMode="gray">
            <a:xfrm>
              <a:off x="9670492" y="3824083"/>
              <a:ext cx="1319045" cy="854089"/>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4"/>
            <p:cNvSpPr>
              <a:spLocks noChangeArrowheads="1"/>
            </p:cNvSpPr>
            <p:nvPr/>
          </p:nvSpPr>
          <p:spPr bwMode="gray">
            <a:xfrm>
              <a:off x="9670492" y="3824083"/>
              <a:ext cx="1319045" cy="8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noEditPoints="1"/>
            </p:cNvSpPr>
            <p:nvPr/>
          </p:nvSpPr>
          <p:spPr bwMode="gray">
            <a:xfrm>
              <a:off x="9597913" y="3897685"/>
              <a:ext cx="1464203" cy="993627"/>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p:nvSpPr>
          <p:spPr bwMode="gray">
            <a:xfrm>
              <a:off x="9670492" y="3940619"/>
              <a:ext cx="1270134" cy="737553"/>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p:nvSpPr>
          <p:spPr bwMode="gray">
            <a:xfrm>
              <a:off x="9670492" y="3940619"/>
              <a:ext cx="1270134" cy="737553"/>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gray">
            <a:xfrm>
              <a:off x="9779360" y="4665906"/>
              <a:ext cx="247716" cy="230006"/>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p:cNvSpPr>
              <a:spLocks/>
            </p:cNvSpPr>
            <p:nvPr/>
          </p:nvSpPr>
          <p:spPr bwMode="gray">
            <a:xfrm>
              <a:off x="9779360" y="4665906"/>
              <a:ext cx="247716" cy="230006"/>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p:cNvSpPr>
              <a:spLocks/>
            </p:cNvSpPr>
            <p:nvPr/>
          </p:nvSpPr>
          <p:spPr bwMode="gray">
            <a:xfrm>
              <a:off x="9869296" y="4670506"/>
              <a:ext cx="157781" cy="225406"/>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p:cNvSpPr>
            <p:nvPr/>
          </p:nvSpPr>
          <p:spPr bwMode="gray">
            <a:xfrm>
              <a:off x="9869296" y="4670506"/>
              <a:ext cx="157781" cy="225406"/>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2"/>
            <p:cNvSpPr>
              <a:spLocks noChangeArrowheads="1"/>
            </p:cNvSpPr>
            <p:nvPr/>
          </p:nvSpPr>
          <p:spPr bwMode="gray">
            <a:xfrm>
              <a:off x="8846878" y="4060222"/>
              <a:ext cx="1022418" cy="1449039"/>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3"/>
            <p:cNvSpPr>
              <a:spLocks noChangeArrowheads="1"/>
            </p:cNvSpPr>
            <p:nvPr/>
          </p:nvSpPr>
          <p:spPr bwMode="gray">
            <a:xfrm>
              <a:off x="8846878" y="4060222"/>
              <a:ext cx="1022418" cy="144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p:cNvSpPr>
              <a:spLocks noEditPoints="1"/>
            </p:cNvSpPr>
            <p:nvPr/>
          </p:nvSpPr>
          <p:spPr bwMode="gray">
            <a:xfrm>
              <a:off x="8846878" y="4181360"/>
              <a:ext cx="1022418" cy="1157697"/>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p:cNvSpPr>
              <a:spLocks noEditPoints="1"/>
            </p:cNvSpPr>
            <p:nvPr/>
          </p:nvSpPr>
          <p:spPr bwMode="gray">
            <a:xfrm>
              <a:off x="8846878" y="4181360"/>
              <a:ext cx="1022418" cy="1157697"/>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p:cNvSpPr>
              <a:spLocks/>
            </p:cNvSpPr>
            <p:nvPr/>
          </p:nvSpPr>
          <p:spPr bwMode="gray">
            <a:xfrm>
              <a:off x="9283929" y="3779615"/>
              <a:ext cx="238249" cy="280607"/>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27"/>
            <p:cNvSpPr>
              <a:spLocks noChangeArrowheads="1"/>
            </p:cNvSpPr>
            <p:nvPr/>
          </p:nvSpPr>
          <p:spPr bwMode="gray">
            <a:xfrm>
              <a:off x="9276041" y="3532742"/>
              <a:ext cx="36290" cy="33734"/>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p:cNvSpPr>
              <a:spLocks/>
            </p:cNvSpPr>
            <p:nvPr/>
          </p:nvSpPr>
          <p:spPr bwMode="gray">
            <a:xfrm>
              <a:off x="9233440" y="3339536"/>
              <a:ext cx="239826" cy="157937"/>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p:cNvSpPr>
              <a:spLocks/>
            </p:cNvSpPr>
            <p:nvPr/>
          </p:nvSpPr>
          <p:spPr bwMode="gray">
            <a:xfrm>
              <a:off x="9064615" y="3434606"/>
              <a:ext cx="602722" cy="423211"/>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30"/>
            <p:cNvSpPr>
              <a:spLocks noChangeArrowheads="1"/>
            </p:cNvSpPr>
            <p:nvPr/>
          </p:nvSpPr>
          <p:spPr bwMode="gray">
            <a:xfrm>
              <a:off x="9276041" y="3532742"/>
              <a:ext cx="36290" cy="33734"/>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p:nvSpPr>
          <p:spPr bwMode="gray">
            <a:xfrm>
              <a:off x="9452755" y="961273"/>
              <a:ext cx="1423180" cy="728353"/>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p:nvSpPr>
          <p:spPr bwMode="gray">
            <a:xfrm>
              <a:off x="9654714" y="1563888"/>
              <a:ext cx="905660" cy="2695673"/>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p:nvSpPr>
          <p:spPr bwMode="gray">
            <a:xfrm>
              <a:off x="10314237" y="1401351"/>
              <a:ext cx="175137" cy="177871"/>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gray">
            <a:xfrm>
              <a:off x="9432243" y="6407820"/>
              <a:ext cx="441785" cy="239206"/>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gray">
            <a:xfrm>
              <a:off x="9432243" y="6407820"/>
              <a:ext cx="441785" cy="239206"/>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6"/>
            <p:cNvSpPr>
              <a:spLocks noChangeArrowheads="1"/>
            </p:cNvSpPr>
            <p:nvPr/>
          </p:nvSpPr>
          <p:spPr bwMode="gray">
            <a:xfrm>
              <a:off x="10001831" y="5378925"/>
              <a:ext cx="250871" cy="1028894"/>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7"/>
            <p:cNvSpPr>
              <a:spLocks noChangeArrowheads="1"/>
            </p:cNvSpPr>
            <p:nvPr/>
          </p:nvSpPr>
          <p:spPr bwMode="gray">
            <a:xfrm>
              <a:off x="10001831" y="5378925"/>
              <a:ext cx="250871" cy="102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8"/>
            <p:cNvSpPr>
              <a:spLocks noChangeArrowheads="1"/>
            </p:cNvSpPr>
            <p:nvPr/>
          </p:nvSpPr>
          <p:spPr bwMode="gray">
            <a:xfrm>
              <a:off x="9432243" y="5335990"/>
              <a:ext cx="247716" cy="107182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39"/>
            <p:cNvSpPr>
              <a:spLocks noChangeArrowheads="1"/>
            </p:cNvSpPr>
            <p:nvPr/>
          </p:nvSpPr>
          <p:spPr bwMode="gray">
            <a:xfrm>
              <a:off x="9432243" y="5335990"/>
              <a:ext cx="247716" cy="107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0"/>
            <p:cNvSpPr>
              <a:spLocks noChangeArrowheads="1"/>
            </p:cNvSpPr>
            <p:nvPr/>
          </p:nvSpPr>
          <p:spPr bwMode="gray">
            <a:xfrm>
              <a:off x="9170327" y="5339057"/>
              <a:ext cx="1082374" cy="240739"/>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1"/>
            <p:cNvSpPr>
              <a:spLocks noChangeArrowheads="1"/>
            </p:cNvSpPr>
            <p:nvPr/>
          </p:nvSpPr>
          <p:spPr bwMode="gray">
            <a:xfrm>
              <a:off x="9170327" y="5339057"/>
              <a:ext cx="1082374" cy="24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p:nvSpPr>
          <p:spPr bwMode="gray">
            <a:xfrm>
              <a:off x="9055148" y="1841430"/>
              <a:ext cx="624811" cy="363409"/>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p:nvSpPr>
          <p:spPr bwMode="gray">
            <a:xfrm>
              <a:off x="11527568" y="700599"/>
              <a:ext cx="542765" cy="306675"/>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p:nvSpPr>
          <p:spPr bwMode="gray">
            <a:xfrm>
              <a:off x="9943452" y="4756375"/>
              <a:ext cx="216160" cy="205472"/>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45"/>
            <p:cNvSpPr>
              <a:spLocks noChangeArrowheads="1"/>
            </p:cNvSpPr>
            <p:nvPr/>
          </p:nvSpPr>
          <p:spPr bwMode="gray">
            <a:xfrm>
              <a:off x="8753787" y="4379164"/>
              <a:ext cx="1011374" cy="1350903"/>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46"/>
            <p:cNvSpPr>
              <a:spLocks noChangeArrowheads="1"/>
            </p:cNvSpPr>
            <p:nvPr/>
          </p:nvSpPr>
          <p:spPr bwMode="gray">
            <a:xfrm>
              <a:off x="8753787" y="4379164"/>
              <a:ext cx="1011374" cy="135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p:cNvSpPr>
              <a:spLocks noChangeArrowheads="1"/>
            </p:cNvSpPr>
            <p:nvPr/>
          </p:nvSpPr>
          <p:spPr bwMode="gray">
            <a:xfrm>
              <a:off x="8753787" y="5595131"/>
              <a:ext cx="178292"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48"/>
            <p:cNvSpPr>
              <a:spLocks noChangeArrowheads="1"/>
            </p:cNvSpPr>
            <p:nvPr/>
          </p:nvSpPr>
          <p:spPr bwMode="gray">
            <a:xfrm>
              <a:off x="8753787" y="5595131"/>
              <a:ext cx="178292"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p:cNvSpPr>
            <p:nvPr/>
          </p:nvSpPr>
          <p:spPr bwMode="gray">
            <a:xfrm>
              <a:off x="10001831" y="6407820"/>
              <a:ext cx="441785" cy="239206"/>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p:nvSpPr>
          <p:spPr bwMode="gray">
            <a:xfrm>
              <a:off x="10001831" y="6407820"/>
              <a:ext cx="441785" cy="239206"/>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1"/>
            <p:cNvSpPr>
              <a:spLocks noChangeArrowheads="1"/>
            </p:cNvSpPr>
            <p:nvPr/>
          </p:nvSpPr>
          <p:spPr bwMode="gray">
            <a:xfrm>
              <a:off x="9590024" y="5595131"/>
              <a:ext cx="175137"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2"/>
            <p:cNvSpPr>
              <a:spLocks noChangeArrowheads="1"/>
            </p:cNvSpPr>
            <p:nvPr/>
          </p:nvSpPr>
          <p:spPr bwMode="gray">
            <a:xfrm>
              <a:off x="9590024" y="5595131"/>
              <a:ext cx="175137"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3"/>
            <p:cNvSpPr>
              <a:spLocks noChangeArrowheads="1"/>
            </p:cNvSpPr>
            <p:nvPr/>
          </p:nvSpPr>
          <p:spPr bwMode="gray">
            <a:xfrm>
              <a:off x="9154549" y="5595131"/>
              <a:ext cx="176714"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54"/>
            <p:cNvSpPr>
              <a:spLocks noChangeArrowheads="1"/>
            </p:cNvSpPr>
            <p:nvPr/>
          </p:nvSpPr>
          <p:spPr bwMode="gray">
            <a:xfrm>
              <a:off x="9154549" y="5595131"/>
              <a:ext cx="176714"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55"/>
            <p:cNvSpPr>
              <a:spLocks noChangeArrowheads="1"/>
            </p:cNvSpPr>
            <p:nvPr/>
          </p:nvSpPr>
          <p:spPr bwMode="gray">
            <a:xfrm>
              <a:off x="9987630" y="5595131"/>
              <a:ext cx="176714"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6"/>
            <p:cNvSpPr>
              <a:spLocks noChangeArrowheads="1"/>
            </p:cNvSpPr>
            <p:nvPr/>
          </p:nvSpPr>
          <p:spPr bwMode="gray">
            <a:xfrm>
              <a:off x="9987630" y="5595131"/>
              <a:ext cx="176714"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7"/>
            <p:cNvSpPr>
              <a:spLocks noChangeArrowheads="1"/>
            </p:cNvSpPr>
            <p:nvPr/>
          </p:nvSpPr>
          <p:spPr bwMode="gray">
            <a:xfrm>
              <a:off x="9473266" y="5575197"/>
              <a:ext cx="691079" cy="154870"/>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58"/>
            <p:cNvSpPr>
              <a:spLocks noChangeArrowheads="1"/>
            </p:cNvSpPr>
            <p:nvPr/>
          </p:nvSpPr>
          <p:spPr bwMode="gray">
            <a:xfrm>
              <a:off x="9473266" y="5575197"/>
              <a:ext cx="691079" cy="1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9"/>
            <p:cNvSpPr>
              <a:spLocks/>
            </p:cNvSpPr>
            <p:nvPr/>
          </p:nvSpPr>
          <p:spPr bwMode="gray">
            <a:xfrm>
              <a:off x="9678381" y="4379164"/>
              <a:ext cx="86780" cy="1196032"/>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0"/>
            <p:cNvSpPr>
              <a:spLocks/>
            </p:cNvSpPr>
            <p:nvPr/>
          </p:nvSpPr>
          <p:spPr bwMode="gray">
            <a:xfrm>
              <a:off x="9678381" y="4379164"/>
              <a:ext cx="86780" cy="1196032"/>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1"/>
            <p:cNvSpPr>
              <a:spLocks/>
            </p:cNvSpPr>
            <p:nvPr/>
          </p:nvSpPr>
          <p:spPr bwMode="gray">
            <a:xfrm>
              <a:off x="9678381" y="5730068"/>
              <a:ext cx="86780" cy="916958"/>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2"/>
            <p:cNvSpPr>
              <a:spLocks/>
            </p:cNvSpPr>
            <p:nvPr/>
          </p:nvSpPr>
          <p:spPr bwMode="gray">
            <a:xfrm>
              <a:off x="9678381" y="5730068"/>
              <a:ext cx="86780" cy="916958"/>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3"/>
            <p:cNvSpPr>
              <a:spLocks/>
            </p:cNvSpPr>
            <p:nvPr/>
          </p:nvSpPr>
          <p:spPr bwMode="gray">
            <a:xfrm>
              <a:off x="9678381" y="5575197"/>
              <a:ext cx="86780" cy="154870"/>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4"/>
            <p:cNvSpPr>
              <a:spLocks/>
            </p:cNvSpPr>
            <p:nvPr/>
          </p:nvSpPr>
          <p:spPr bwMode="gray">
            <a:xfrm>
              <a:off x="9678381" y="5575197"/>
              <a:ext cx="86780" cy="154870"/>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5"/>
            <p:cNvSpPr>
              <a:spLocks noChangeArrowheads="1"/>
            </p:cNvSpPr>
            <p:nvPr/>
          </p:nvSpPr>
          <p:spPr bwMode="gray">
            <a:xfrm>
              <a:off x="9987630" y="5730068"/>
              <a:ext cx="88357" cy="916958"/>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6"/>
            <p:cNvSpPr>
              <a:spLocks noChangeArrowheads="1"/>
            </p:cNvSpPr>
            <p:nvPr/>
          </p:nvSpPr>
          <p:spPr bwMode="gray">
            <a:xfrm>
              <a:off x="9987630" y="5730068"/>
              <a:ext cx="88357" cy="91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67"/>
            <p:cNvSpPr>
              <a:spLocks noChangeArrowheads="1"/>
            </p:cNvSpPr>
            <p:nvPr/>
          </p:nvSpPr>
          <p:spPr bwMode="gray">
            <a:xfrm>
              <a:off x="9869296" y="4951114"/>
              <a:ext cx="1006640" cy="116536"/>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68"/>
            <p:cNvSpPr>
              <a:spLocks noChangeArrowheads="1"/>
            </p:cNvSpPr>
            <p:nvPr/>
          </p:nvSpPr>
          <p:spPr bwMode="gray">
            <a:xfrm>
              <a:off x="9869296" y="4951114"/>
              <a:ext cx="1006640" cy="11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69"/>
            <p:cNvSpPr>
              <a:spLocks noChangeArrowheads="1"/>
            </p:cNvSpPr>
            <p:nvPr/>
          </p:nvSpPr>
          <p:spPr bwMode="gray">
            <a:xfrm>
              <a:off x="10448349" y="4951114"/>
              <a:ext cx="427586" cy="116536"/>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0"/>
            <p:cNvSpPr>
              <a:spLocks noChangeArrowheads="1"/>
            </p:cNvSpPr>
            <p:nvPr/>
          </p:nvSpPr>
          <p:spPr bwMode="gray">
            <a:xfrm>
              <a:off x="10448349" y="4951114"/>
              <a:ext cx="427586" cy="11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p:cNvSpPr>
              <a:spLocks/>
            </p:cNvSpPr>
            <p:nvPr/>
          </p:nvSpPr>
          <p:spPr bwMode="gray">
            <a:xfrm>
              <a:off x="8753787" y="4756375"/>
              <a:ext cx="924594" cy="97369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p:cNvSpPr>
              <a:spLocks/>
            </p:cNvSpPr>
            <p:nvPr/>
          </p:nvSpPr>
          <p:spPr bwMode="gray">
            <a:xfrm>
              <a:off x="8753787" y="4756375"/>
              <a:ext cx="924594" cy="97369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3"/>
            <p:cNvSpPr>
              <a:spLocks/>
            </p:cNvSpPr>
            <p:nvPr/>
          </p:nvSpPr>
          <p:spPr bwMode="gray">
            <a:xfrm>
              <a:off x="8753787" y="5595131"/>
              <a:ext cx="178292" cy="105189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4"/>
            <p:cNvSpPr>
              <a:spLocks/>
            </p:cNvSpPr>
            <p:nvPr/>
          </p:nvSpPr>
          <p:spPr bwMode="gray">
            <a:xfrm>
              <a:off x="8753787" y="5595131"/>
              <a:ext cx="178292" cy="105189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p:cNvSpPr>
              <a:spLocks/>
            </p:cNvSpPr>
            <p:nvPr/>
          </p:nvSpPr>
          <p:spPr bwMode="gray">
            <a:xfrm>
              <a:off x="9154549" y="5595131"/>
              <a:ext cx="176714" cy="105189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6"/>
            <p:cNvSpPr>
              <a:spLocks/>
            </p:cNvSpPr>
            <p:nvPr/>
          </p:nvSpPr>
          <p:spPr bwMode="gray">
            <a:xfrm>
              <a:off x="9154549" y="5595131"/>
              <a:ext cx="176714" cy="105189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7"/>
            <p:cNvSpPr>
              <a:spLocks noChangeArrowheads="1"/>
            </p:cNvSpPr>
            <p:nvPr/>
          </p:nvSpPr>
          <p:spPr bwMode="gray">
            <a:xfrm>
              <a:off x="9473266" y="5575197"/>
              <a:ext cx="205115" cy="154870"/>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8"/>
            <p:cNvSpPr>
              <a:spLocks noChangeArrowheads="1"/>
            </p:cNvSpPr>
            <p:nvPr/>
          </p:nvSpPr>
          <p:spPr bwMode="gray">
            <a:xfrm>
              <a:off x="9473266" y="5575197"/>
              <a:ext cx="205115" cy="1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9"/>
            <p:cNvSpPr>
              <a:spLocks/>
            </p:cNvSpPr>
            <p:nvPr/>
          </p:nvSpPr>
          <p:spPr bwMode="gray">
            <a:xfrm>
              <a:off x="8861078" y="3433073"/>
              <a:ext cx="599566" cy="532081"/>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0"/>
            <p:cNvSpPr>
              <a:spLocks/>
            </p:cNvSpPr>
            <p:nvPr/>
          </p:nvSpPr>
          <p:spPr bwMode="gray">
            <a:xfrm>
              <a:off x="9181373" y="3684546"/>
              <a:ext cx="194071" cy="9506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1"/>
            <p:cNvSpPr>
              <a:spLocks/>
            </p:cNvSpPr>
            <p:nvPr/>
          </p:nvSpPr>
          <p:spPr bwMode="gray">
            <a:xfrm>
              <a:off x="9227128" y="3684546"/>
              <a:ext cx="99402" cy="47534"/>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gray">
            <a:xfrm>
              <a:off x="10866819" y="2454108"/>
              <a:ext cx="774351" cy="4634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EAEAE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1"/>
            <p:cNvSpPr>
              <a:spLocks noEditPoints="1"/>
            </p:cNvSpPr>
            <p:nvPr/>
          </p:nvSpPr>
          <p:spPr bwMode="auto">
            <a:xfrm>
              <a:off x="10119670" y="4073396"/>
              <a:ext cx="420688" cy="434975"/>
            </a:xfrm>
            <a:custGeom>
              <a:avLst/>
              <a:gdLst>
                <a:gd name="T0" fmla="*/ 40 w 112"/>
                <a:gd name="T1" fmla="*/ 68 h 116"/>
                <a:gd name="T2" fmla="*/ 48 w 112"/>
                <a:gd name="T3" fmla="*/ 60 h 116"/>
                <a:gd name="T4" fmla="*/ 56 w 112"/>
                <a:gd name="T5" fmla="*/ 68 h 116"/>
                <a:gd name="T6" fmla="*/ 48 w 112"/>
                <a:gd name="T7" fmla="*/ 76 h 116"/>
                <a:gd name="T8" fmla="*/ 40 w 112"/>
                <a:gd name="T9" fmla="*/ 68 h 116"/>
                <a:gd name="T10" fmla="*/ 48 w 112"/>
                <a:gd name="T11" fmla="*/ 36 h 116"/>
                <a:gd name="T12" fmla="*/ 56 w 112"/>
                <a:gd name="T13" fmla="*/ 28 h 116"/>
                <a:gd name="T14" fmla="*/ 48 w 112"/>
                <a:gd name="T15" fmla="*/ 20 h 116"/>
                <a:gd name="T16" fmla="*/ 40 w 112"/>
                <a:gd name="T17" fmla="*/ 28 h 116"/>
                <a:gd name="T18" fmla="*/ 48 w 112"/>
                <a:gd name="T19" fmla="*/ 36 h 116"/>
                <a:gd name="T20" fmla="*/ 68 w 112"/>
                <a:gd name="T21" fmla="*/ 56 h 116"/>
                <a:gd name="T22" fmla="*/ 76 w 112"/>
                <a:gd name="T23" fmla="*/ 48 h 116"/>
                <a:gd name="T24" fmla="*/ 68 w 112"/>
                <a:gd name="T25" fmla="*/ 40 h 116"/>
                <a:gd name="T26" fmla="*/ 60 w 112"/>
                <a:gd name="T27" fmla="*/ 48 h 116"/>
                <a:gd name="T28" fmla="*/ 68 w 112"/>
                <a:gd name="T29" fmla="*/ 56 h 116"/>
                <a:gd name="T30" fmla="*/ 28 w 112"/>
                <a:gd name="T31" fmla="*/ 56 h 116"/>
                <a:gd name="T32" fmla="*/ 36 w 112"/>
                <a:gd name="T33" fmla="*/ 48 h 116"/>
                <a:gd name="T34" fmla="*/ 28 w 112"/>
                <a:gd name="T35" fmla="*/ 40 h 116"/>
                <a:gd name="T36" fmla="*/ 20 w 112"/>
                <a:gd name="T37" fmla="*/ 48 h 116"/>
                <a:gd name="T38" fmla="*/ 28 w 112"/>
                <a:gd name="T39" fmla="*/ 56 h 116"/>
                <a:gd name="T40" fmla="*/ 96 w 112"/>
                <a:gd name="T41" fmla="*/ 48 h 116"/>
                <a:gd name="T42" fmla="*/ 96 w 112"/>
                <a:gd name="T43" fmla="*/ 74 h 116"/>
                <a:gd name="T44" fmla="*/ 112 w 112"/>
                <a:gd name="T45" fmla="*/ 72 h 116"/>
                <a:gd name="T46" fmla="*/ 112 w 112"/>
                <a:gd name="T47" fmla="*/ 76 h 116"/>
                <a:gd name="T48" fmla="*/ 112 w 112"/>
                <a:gd name="T49" fmla="*/ 80 h 116"/>
                <a:gd name="T50" fmla="*/ 112 w 112"/>
                <a:gd name="T51" fmla="*/ 92 h 116"/>
                <a:gd name="T52" fmla="*/ 112 w 112"/>
                <a:gd name="T53" fmla="*/ 96 h 116"/>
                <a:gd name="T54" fmla="*/ 112 w 112"/>
                <a:gd name="T55" fmla="*/ 100 h 116"/>
                <a:gd name="T56" fmla="*/ 83 w 112"/>
                <a:gd name="T57" fmla="*/ 108 h 116"/>
                <a:gd name="T58" fmla="*/ 48 w 112"/>
                <a:gd name="T59" fmla="*/ 116 h 116"/>
                <a:gd name="T60" fmla="*/ 0 w 112"/>
                <a:gd name="T61" fmla="*/ 68 h 116"/>
                <a:gd name="T62" fmla="*/ 0 w 112"/>
                <a:gd name="T63" fmla="*/ 44 h 116"/>
                <a:gd name="T64" fmla="*/ 1 w 112"/>
                <a:gd name="T65" fmla="*/ 44 h 116"/>
                <a:gd name="T66" fmla="*/ 48 w 112"/>
                <a:gd name="T67" fmla="*/ 0 h 116"/>
                <a:gd name="T68" fmla="*/ 96 w 112"/>
                <a:gd name="T69" fmla="*/ 48 h 116"/>
                <a:gd name="T70" fmla="*/ 8 w 112"/>
                <a:gd name="T71" fmla="*/ 48 h 116"/>
                <a:gd name="T72" fmla="*/ 48 w 112"/>
                <a:gd name="T73" fmla="*/ 88 h 116"/>
                <a:gd name="T74" fmla="*/ 87 w 112"/>
                <a:gd name="T75" fmla="*/ 58 h 116"/>
                <a:gd name="T76" fmla="*/ 88 w 112"/>
                <a:gd name="T77" fmla="*/ 48 h 116"/>
                <a:gd name="T78" fmla="*/ 48 w 112"/>
                <a:gd name="T79" fmla="*/ 8 h 116"/>
                <a:gd name="T80" fmla="*/ 8 w 112"/>
                <a:gd name="T81" fmla="*/ 48 h 116"/>
                <a:gd name="T82" fmla="*/ 83 w 112"/>
                <a:gd name="T83" fmla="*/ 88 h 116"/>
                <a:gd name="T84" fmla="*/ 48 w 112"/>
                <a:gd name="T85" fmla="*/ 96 h 116"/>
                <a:gd name="T86" fmla="*/ 9 w 112"/>
                <a:gd name="T87" fmla="*/ 76 h 116"/>
                <a:gd name="T88" fmla="*/ 48 w 112"/>
                <a:gd name="T89" fmla="*/ 108 h 116"/>
                <a:gd name="T90" fmla="*/ 78 w 112"/>
                <a:gd name="T91" fmla="*/ 101 h 116"/>
                <a:gd name="T92" fmla="*/ 104 w 112"/>
                <a:gd name="T93" fmla="*/ 93 h 116"/>
                <a:gd name="T94" fmla="*/ 104 w 112"/>
                <a:gd name="T95" fmla="*/ 81 h 116"/>
                <a:gd name="T96" fmla="*/ 83 w 112"/>
                <a:gd name="T97"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6">
                  <a:moveTo>
                    <a:pt x="40" y="68"/>
                  </a:moveTo>
                  <a:cubicBezTo>
                    <a:pt x="40" y="64"/>
                    <a:pt x="44" y="60"/>
                    <a:pt x="48" y="60"/>
                  </a:cubicBezTo>
                  <a:cubicBezTo>
                    <a:pt x="53" y="60"/>
                    <a:pt x="56" y="64"/>
                    <a:pt x="56" y="68"/>
                  </a:cubicBezTo>
                  <a:cubicBezTo>
                    <a:pt x="56" y="73"/>
                    <a:pt x="53" y="76"/>
                    <a:pt x="48" y="76"/>
                  </a:cubicBezTo>
                  <a:cubicBezTo>
                    <a:pt x="44" y="76"/>
                    <a:pt x="40" y="73"/>
                    <a:pt x="40" y="68"/>
                  </a:cubicBezTo>
                  <a:close/>
                  <a:moveTo>
                    <a:pt x="48" y="36"/>
                  </a:moveTo>
                  <a:cubicBezTo>
                    <a:pt x="53" y="36"/>
                    <a:pt x="56" y="33"/>
                    <a:pt x="56" y="28"/>
                  </a:cubicBezTo>
                  <a:cubicBezTo>
                    <a:pt x="56" y="24"/>
                    <a:pt x="53" y="20"/>
                    <a:pt x="48" y="20"/>
                  </a:cubicBezTo>
                  <a:cubicBezTo>
                    <a:pt x="44" y="20"/>
                    <a:pt x="40" y="24"/>
                    <a:pt x="40" y="28"/>
                  </a:cubicBezTo>
                  <a:cubicBezTo>
                    <a:pt x="40" y="33"/>
                    <a:pt x="44" y="36"/>
                    <a:pt x="48" y="36"/>
                  </a:cubicBezTo>
                  <a:close/>
                  <a:moveTo>
                    <a:pt x="68" y="56"/>
                  </a:moveTo>
                  <a:cubicBezTo>
                    <a:pt x="73" y="56"/>
                    <a:pt x="76" y="53"/>
                    <a:pt x="76" y="48"/>
                  </a:cubicBezTo>
                  <a:cubicBezTo>
                    <a:pt x="76" y="44"/>
                    <a:pt x="73" y="40"/>
                    <a:pt x="68" y="40"/>
                  </a:cubicBezTo>
                  <a:cubicBezTo>
                    <a:pt x="64" y="40"/>
                    <a:pt x="60" y="44"/>
                    <a:pt x="60" y="48"/>
                  </a:cubicBezTo>
                  <a:cubicBezTo>
                    <a:pt x="60" y="53"/>
                    <a:pt x="64" y="56"/>
                    <a:pt x="68" y="56"/>
                  </a:cubicBezTo>
                  <a:close/>
                  <a:moveTo>
                    <a:pt x="28" y="56"/>
                  </a:moveTo>
                  <a:cubicBezTo>
                    <a:pt x="33" y="56"/>
                    <a:pt x="36" y="53"/>
                    <a:pt x="36" y="48"/>
                  </a:cubicBezTo>
                  <a:cubicBezTo>
                    <a:pt x="36" y="44"/>
                    <a:pt x="33" y="40"/>
                    <a:pt x="28" y="40"/>
                  </a:cubicBezTo>
                  <a:cubicBezTo>
                    <a:pt x="24" y="40"/>
                    <a:pt x="20" y="44"/>
                    <a:pt x="20" y="48"/>
                  </a:cubicBezTo>
                  <a:cubicBezTo>
                    <a:pt x="20" y="53"/>
                    <a:pt x="24" y="56"/>
                    <a:pt x="28" y="56"/>
                  </a:cubicBezTo>
                  <a:close/>
                  <a:moveTo>
                    <a:pt x="96" y="48"/>
                  </a:moveTo>
                  <a:cubicBezTo>
                    <a:pt x="96" y="74"/>
                    <a:pt x="96" y="74"/>
                    <a:pt x="96" y="74"/>
                  </a:cubicBezTo>
                  <a:cubicBezTo>
                    <a:pt x="102" y="73"/>
                    <a:pt x="107" y="72"/>
                    <a:pt x="112" y="72"/>
                  </a:cubicBezTo>
                  <a:cubicBezTo>
                    <a:pt x="112" y="76"/>
                    <a:pt x="112" y="76"/>
                    <a:pt x="112" y="76"/>
                  </a:cubicBezTo>
                  <a:cubicBezTo>
                    <a:pt x="112" y="80"/>
                    <a:pt x="112" y="80"/>
                    <a:pt x="112" y="80"/>
                  </a:cubicBezTo>
                  <a:cubicBezTo>
                    <a:pt x="112" y="92"/>
                    <a:pt x="112" y="92"/>
                    <a:pt x="112" y="92"/>
                  </a:cubicBezTo>
                  <a:cubicBezTo>
                    <a:pt x="112" y="96"/>
                    <a:pt x="112" y="96"/>
                    <a:pt x="112" y="96"/>
                  </a:cubicBezTo>
                  <a:cubicBezTo>
                    <a:pt x="112" y="100"/>
                    <a:pt x="112" y="100"/>
                    <a:pt x="112" y="100"/>
                  </a:cubicBezTo>
                  <a:cubicBezTo>
                    <a:pt x="101" y="100"/>
                    <a:pt x="90" y="103"/>
                    <a:pt x="83" y="108"/>
                  </a:cubicBezTo>
                  <a:cubicBezTo>
                    <a:pt x="73" y="113"/>
                    <a:pt x="61" y="116"/>
                    <a:pt x="48" y="116"/>
                  </a:cubicBezTo>
                  <a:cubicBezTo>
                    <a:pt x="22" y="116"/>
                    <a:pt x="0" y="95"/>
                    <a:pt x="0" y="68"/>
                  </a:cubicBezTo>
                  <a:cubicBezTo>
                    <a:pt x="0" y="44"/>
                    <a:pt x="0" y="44"/>
                    <a:pt x="0" y="44"/>
                  </a:cubicBezTo>
                  <a:cubicBezTo>
                    <a:pt x="1" y="44"/>
                    <a:pt x="1" y="44"/>
                    <a:pt x="1" y="44"/>
                  </a:cubicBezTo>
                  <a:cubicBezTo>
                    <a:pt x="3" y="20"/>
                    <a:pt x="23" y="0"/>
                    <a:pt x="48" y="0"/>
                  </a:cubicBezTo>
                  <a:cubicBezTo>
                    <a:pt x="75" y="0"/>
                    <a:pt x="96" y="22"/>
                    <a:pt x="96" y="48"/>
                  </a:cubicBezTo>
                  <a:close/>
                  <a:moveTo>
                    <a:pt x="8" y="48"/>
                  </a:moveTo>
                  <a:cubicBezTo>
                    <a:pt x="8" y="70"/>
                    <a:pt x="26" y="88"/>
                    <a:pt x="48" y="88"/>
                  </a:cubicBezTo>
                  <a:cubicBezTo>
                    <a:pt x="67" y="88"/>
                    <a:pt x="83" y="75"/>
                    <a:pt x="87" y="58"/>
                  </a:cubicBezTo>
                  <a:cubicBezTo>
                    <a:pt x="88" y="48"/>
                    <a:pt x="88" y="48"/>
                    <a:pt x="88" y="48"/>
                  </a:cubicBezTo>
                  <a:cubicBezTo>
                    <a:pt x="88" y="26"/>
                    <a:pt x="71" y="8"/>
                    <a:pt x="48" y="8"/>
                  </a:cubicBezTo>
                  <a:cubicBezTo>
                    <a:pt x="26" y="8"/>
                    <a:pt x="8" y="26"/>
                    <a:pt x="8" y="48"/>
                  </a:cubicBezTo>
                  <a:close/>
                  <a:moveTo>
                    <a:pt x="83" y="88"/>
                  </a:moveTo>
                  <a:cubicBezTo>
                    <a:pt x="73" y="93"/>
                    <a:pt x="61" y="96"/>
                    <a:pt x="48" y="96"/>
                  </a:cubicBezTo>
                  <a:cubicBezTo>
                    <a:pt x="32" y="96"/>
                    <a:pt x="18" y="88"/>
                    <a:pt x="9" y="76"/>
                  </a:cubicBezTo>
                  <a:cubicBezTo>
                    <a:pt x="13" y="94"/>
                    <a:pt x="29" y="108"/>
                    <a:pt x="48" y="108"/>
                  </a:cubicBezTo>
                  <a:cubicBezTo>
                    <a:pt x="60" y="108"/>
                    <a:pt x="70" y="106"/>
                    <a:pt x="78" y="101"/>
                  </a:cubicBezTo>
                  <a:cubicBezTo>
                    <a:pt x="86" y="97"/>
                    <a:pt x="95" y="94"/>
                    <a:pt x="104" y="93"/>
                  </a:cubicBezTo>
                  <a:cubicBezTo>
                    <a:pt x="104" y="81"/>
                    <a:pt x="104" y="81"/>
                    <a:pt x="104" y="81"/>
                  </a:cubicBezTo>
                  <a:cubicBezTo>
                    <a:pt x="96" y="82"/>
                    <a:pt x="89" y="84"/>
                    <a:pt x="83" y="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180889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smtClean="0"/>
              <a:t>Engage</a:t>
            </a:r>
            <a:endParaRPr lang="en-US" dirty="0"/>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166872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Introducing Video Portal</a:t>
            </a:r>
          </a:p>
          <a:p>
            <a:pPr marL="690563">
              <a:lnSpc>
                <a:spcPct val="150000"/>
              </a:lnSpc>
            </a:pPr>
            <a:r>
              <a:rPr lang="en-US" sz="3200" dirty="0" smtClean="0"/>
              <a:t>Using </a:t>
            </a:r>
            <a:r>
              <a:rPr lang="en-US" sz="3200" dirty="0"/>
              <a:t>the Office 365 Video API</a:t>
            </a:r>
          </a:p>
        </p:txBody>
      </p:sp>
      <p:grpSp>
        <p:nvGrpSpPr>
          <p:cNvPr id="5" name="Group 4"/>
          <p:cNvGrpSpPr/>
          <p:nvPr/>
        </p:nvGrpSpPr>
        <p:grpSpPr>
          <a:xfrm>
            <a:off x="8283601" y="479793"/>
            <a:ext cx="3786732" cy="6217834"/>
            <a:chOff x="8283601" y="479793"/>
            <a:chExt cx="3786732" cy="6217834"/>
          </a:xfrm>
        </p:grpSpPr>
        <p:sp>
          <p:nvSpPr>
            <p:cNvPr id="13" name="Freeform 12"/>
            <p:cNvSpPr>
              <a:spLocks/>
            </p:cNvSpPr>
            <p:nvPr/>
          </p:nvSpPr>
          <p:spPr bwMode="gray">
            <a:xfrm>
              <a:off x="8283601" y="6441554"/>
              <a:ext cx="3685752" cy="256073"/>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gray">
            <a:xfrm>
              <a:off x="9007814" y="5067650"/>
              <a:ext cx="2633357" cy="1576309"/>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gray">
            <a:xfrm>
              <a:off x="9007814" y="5067650"/>
              <a:ext cx="2633357" cy="1576309"/>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gray">
            <a:xfrm>
              <a:off x="10662931" y="5067650"/>
              <a:ext cx="978239" cy="1576309"/>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gray">
            <a:xfrm>
              <a:off x="10662931" y="5067650"/>
              <a:ext cx="978239" cy="1576309"/>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gray">
            <a:xfrm>
              <a:off x="9452755" y="479793"/>
              <a:ext cx="2074814" cy="120983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gray">
            <a:xfrm>
              <a:off x="9698893" y="3753548"/>
              <a:ext cx="1437381" cy="1137764"/>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gray">
            <a:xfrm>
              <a:off x="9597913" y="3753548"/>
              <a:ext cx="1464203" cy="1137764"/>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3"/>
            <p:cNvSpPr>
              <a:spLocks noChangeArrowheads="1"/>
            </p:cNvSpPr>
            <p:nvPr/>
          </p:nvSpPr>
          <p:spPr bwMode="gray">
            <a:xfrm>
              <a:off x="9670492" y="3824083"/>
              <a:ext cx="1319045" cy="854089"/>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4"/>
            <p:cNvSpPr>
              <a:spLocks noChangeArrowheads="1"/>
            </p:cNvSpPr>
            <p:nvPr/>
          </p:nvSpPr>
          <p:spPr bwMode="gray">
            <a:xfrm>
              <a:off x="9670492" y="3824083"/>
              <a:ext cx="1319045" cy="8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noEditPoints="1"/>
            </p:cNvSpPr>
            <p:nvPr/>
          </p:nvSpPr>
          <p:spPr bwMode="gray">
            <a:xfrm>
              <a:off x="9597913" y="3897685"/>
              <a:ext cx="1464203" cy="993627"/>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p:nvSpPr>
          <p:spPr bwMode="gray">
            <a:xfrm>
              <a:off x="9670492" y="3940619"/>
              <a:ext cx="1270134" cy="737553"/>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p:nvSpPr>
          <p:spPr bwMode="gray">
            <a:xfrm>
              <a:off x="9670492" y="3940619"/>
              <a:ext cx="1270134" cy="737553"/>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gray">
            <a:xfrm>
              <a:off x="9779360" y="4665906"/>
              <a:ext cx="247716" cy="230006"/>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p:cNvSpPr>
              <a:spLocks/>
            </p:cNvSpPr>
            <p:nvPr/>
          </p:nvSpPr>
          <p:spPr bwMode="gray">
            <a:xfrm>
              <a:off x="9779360" y="4665906"/>
              <a:ext cx="247716" cy="230006"/>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p:cNvSpPr>
              <a:spLocks/>
            </p:cNvSpPr>
            <p:nvPr/>
          </p:nvSpPr>
          <p:spPr bwMode="gray">
            <a:xfrm>
              <a:off x="9869296" y="4670506"/>
              <a:ext cx="157781" cy="225406"/>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p:cNvSpPr>
            <p:nvPr/>
          </p:nvSpPr>
          <p:spPr bwMode="gray">
            <a:xfrm>
              <a:off x="9869296" y="4670506"/>
              <a:ext cx="157781" cy="225406"/>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2"/>
            <p:cNvSpPr>
              <a:spLocks noChangeArrowheads="1"/>
            </p:cNvSpPr>
            <p:nvPr/>
          </p:nvSpPr>
          <p:spPr bwMode="gray">
            <a:xfrm>
              <a:off x="8846878" y="4060222"/>
              <a:ext cx="1022418" cy="1449039"/>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3"/>
            <p:cNvSpPr>
              <a:spLocks noChangeArrowheads="1"/>
            </p:cNvSpPr>
            <p:nvPr/>
          </p:nvSpPr>
          <p:spPr bwMode="gray">
            <a:xfrm>
              <a:off x="8846878" y="4060222"/>
              <a:ext cx="1022418" cy="144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p:cNvSpPr>
              <a:spLocks noEditPoints="1"/>
            </p:cNvSpPr>
            <p:nvPr/>
          </p:nvSpPr>
          <p:spPr bwMode="gray">
            <a:xfrm>
              <a:off x="8846878" y="4181360"/>
              <a:ext cx="1022418" cy="1157697"/>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p:cNvSpPr>
              <a:spLocks noEditPoints="1"/>
            </p:cNvSpPr>
            <p:nvPr/>
          </p:nvSpPr>
          <p:spPr bwMode="gray">
            <a:xfrm>
              <a:off x="8846878" y="4181360"/>
              <a:ext cx="1022418" cy="1157697"/>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p:cNvSpPr>
              <a:spLocks/>
            </p:cNvSpPr>
            <p:nvPr/>
          </p:nvSpPr>
          <p:spPr bwMode="gray">
            <a:xfrm>
              <a:off x="9283929" y="3779615"/>
              <a:ext cx="238249" cy="280607"/>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27"/>
            <p:cNvSpPr>
              <a:spLocks noChangeArrowheads="1"/>
            </p:cNvSpPr>
            <p:nvPr/>
          </p:nvSpPr>
          <p:spPr bwMode="gray">
            <a:xfrm>
              <a:off x="9276041" y="3532742"/>
              <a:ext cx="36290" cy="33734"/>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p:cNvSpPr>
              <a:spLocks/>
            </p:cNvSpPr>
            <p:nvPr/>
          </p:nvSpPr>
          <p:spPr bwMode="gray">
            <a:xfrm>
              <a:off x="9233440" y="3339536"/>
              <a:ext cx="239826" cy="157937"/>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p:cNvSpPr>
              <a:spLocks/>
            </p:cNvSpPr>
            <p:nvPr/>
          </p:nvSpPr>
          <p:spPr bwMode="gray">
            <a:xfrm>
              <a:off x="9064615" y="3434606"/>
              <a:ext cx="602722" cy="423211"/>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30"/>
            <p:cNvSpPr>
              <a:spLocks noChangeArrowheads="1"/>
            </p:cNvSpPr>
            <p:nvPr/>
          </p:nvSpPr>
          <p:spPr bwMode="gray">
            <a:xfrm>
              <a:off x="9276041" y="3532742"/>
              <a:ext cx="36290" cy="33734"/>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p:nvSpPr>
          <p:spPr bwMode="gray">
            <a:xfrm>
              <a:off x="9452755" y="961273"/>
              <a:ext cx="1423180" cy="728353"/>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p:nvSpPr>
          <p:spPr bwMode="gray">
            <a:xfrm>
              <a:off x="9654714" y="1563888"/>
              <a:ext cx="905660" cy="2695673"/>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p:nvSpPr>
          <p:spPr bwMode="gray">
            <a:xfrm>
              <a:off x="10314237" y="1401351"/>
              <a:ext cx="175137" cy="177871"/>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gray">
            <a:xfrm>
              <a:off x="9432243" y="6407820"/>
              <a:ext cx="441785" cy="239206"/>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gray">
            <a:xfrm>
              <a:off x="9432243" y="6407820"/>
              <a:ext cx="441785" cy="239206"/>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6"/>
            <p:cNvSpPr>
              <a:spLocks noChangeArrowheads="1"/>
            </p:cNvSpPr>
            <p:nvPr/>
          </p:nvSpPr>
          <p:spPr bwMode="gray">
            <a:xfrm>
              <a:off x="10001831" y="5378925"/>
              <a:ext cx="250871" cy="1028894"/>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7"/>
            <p:cNvSpPr>
              <a:spLocks noChangeArrowheads="1"/>
            </p:cNvSpPr>
            <p:nvPr/>
          </p:nvSpPr>
          <p:spPr bwMode="gray">
            <a:xfrm>
              <a:off x="10001831" y="5378925"/>
              <a:ext cx="250871" cy="102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8"/>
            <p:cNvSpPr>
              <a:spLocks noChangeArrowheads="1"/>
            </p:cNvSpPr>
            <p:nvPr/>
          </p:nvSpPr>
          <p:spPr bwMode="gray">
            <a:xfrm>
              <a:off x="9432243" y="5335990"/>
              <a:ext cx="247716" cy="107182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39"/>
            <p:cNvSpPr>
              <a:spLocks noChangeArrowheads="1"/>
            </p:cNvSpPr>
            <p:nvPr/>
          </p:nvSpPr>
          <p:spPr bwMode="gray">
            <a:xfrm>
              <a:off x="9432243" y="5335990"/>
              <a:ext cx="247716" cy="107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0"/>
            <p:cNvSpPr>
              <a:spLocks noChangeArrowheads="1"/>
            </p:cNvSpPr>
            <p:nvPr/>
          </p:nvSpPr>
          <p:spPr bwMode="gray">
            <a:xfrm>
              <a:off x="9170327" y="5339057"/>
              <a:ext cx="1082374" cy="240739"/>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1"/>
            <p:cNvSpPr>
              <a:spLocks noChangeArrowheads="1"/>
            </p:cNvSpPr>
            <p:nvPr/>
          </p:nvSpPr>
          <p:spPr bwMode="gray">
            <a:xfrm>
              <a:off x="9170327" y="5339057"/>
              <a:ext cx="1082374" cy="24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p:nvSpPr>
          <p:spPr bwMode="gray">
            <a:xfrm>
              <a:off x="9055148" y="1841430"/>
              <a:ext cx="624811" cy="363409"/>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p:nvSpPr>
          <p:spPr bwMode="gray">
            <a:xfrm>
              <a:off x="11527568" y="700599"/>
              <a:ext cx="542765" cy="306675"/>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p:nvSpPr>
          <p:spPr bwMode="gray">
            <a:xfrm>
              <a:off x="9943452" y="4756375"/>
              <a:ext cx="216160" cy="205472"/>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45"/>
            <p:cNvSpPr>
              <a:spLocks noChangeArrowheads="1"/>
            </p:cNvSpPr>
            <p:nvPr/>
          </p:nvSpPr>
          <p:spPr bwMode="gray">
            <a:xfrm>
              <a:off x="8753787" y="4379164"/>
              <a:ext cx="1011374" cy="1350903"/>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46"/>
            <p:cNvSpPr>
              <a:spLocks noChangeArrowheads="1"/>
            </p:cNvSpPr>
            <p:nvPr/>
          </p:nvSpPr>
          <p:spPr bwMode="gray">
            <a:xfrm>
              <a:off x="8753787" y="4379164"/>
              <a:ext cx="1011374" cy="135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p:cNvSpPr>
              <a:spLocks noChangeArrowheads="1"/>
            </p:cNvSpPr>
            <p:nvPr/>
          </p:nvSpPr>
          <p:spPr bwMode="gray">
            <a:xfrm>
              <a:off x="8753787" y="5595131"/>
              <a:ext cx="178292"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48"/>
            <p:cNvSpPr>
              <a:spLocks noChangeArrowheads="1"/>
            </p:cNvSpPr>
            <p:nvPr/>
          </p:nvSpPr>
          <p:spPr bwMode="gray">
            <a:xfrm>
              <a:off x="8753787" y="5595131"/>
              <a:ext cx="178292"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p:cNvSpPr>
            <p:nvPr/>
          </p:nvSpPr>
          <p:spPr bwMode="gray">
            <a:xfrm>
              <a:off x="10001831" y="6407820"/>
              <a:ext cx="441785" cy="239206"/>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p:nvSpPr>
          <p:spPr bwMode="gray">
            <a:xfrm>
              <a:off x="10001831" y="6407820"/>
              <a:ext cx="441785" cy="239206"/>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1"/>
            <p:cNvSpPr>
              <a:spLocks noChangeArrowheads="1"/>
            </p:cNvSpPr>
            <p:nvPr/>
          </p:nvSpPr>
          <p:spPr bwMode="gray">
            <a:xfrm>
              <a:off x="9590024" y="5595131"/>
              <a:ext cx="175137"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2"/>
            <p:cNvSpPr>
              <a:spLocks noChangeArrowheads="1"/>
            </p:cNvSpPr>
            <p:nvPr/>
          </p:nvSpPr>
          <p:spPr bwMode="gray">
            <a:xfrm>
              <a:off x="9590024" y="5595131"/>
              <a:ext cx="175137"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3"/>
            <p:cNvSpPr>
              <a:spLocks noChangeArrowheads="1"/>
            </p:cNvSpPr>
            <p:nvPr/>
          </p:nvSpPr>
          <p:spPr bwMode="gray">
            <a:xfrm>
              <a:off x="9154549" y="5595131"/>
              <a:ext cx="176714"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54"/>
            <p:cNvSpPr>
              <a:spLocks noChangeArrowheads="1"/>
            </p:cNvSpPr>
            <p:nvPr/>
          </p:nvSpPr>
          <p:spPr bwMode="gray">
            <a:xfrm>
              <a:off x="9154549" y="5595131"/>
              <a:ext cx="176714"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55"/>
            <p:cNvSpPr>
              <a:spLocks noChangeArrowheads="1"/>
            </p:cNvSpPr>
            <p:nvPr/>
          </p:nvSpPr>
          <p:spPr bwMode="gray">
            <a:xfrm>
              <a:off x="9987630" y="5595131"/>
              <a:ext cx="176714" cy="105189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6"/>
            <p:cNvSpPr>
              <a:spLocks noChangeArrowheads="1"/>
            </p:cNvSpPr>
            <p:nvPr/>
          </p:nvSpPr>
          <p:spPr bwMode="gray">
            <a:xfrm>
              <a:off x="9987630" y="5595131"/>
              <a:ext cx="176714" cy="105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7"/>
            <p:cNvSpPr>
              <a:spLocks noChangeArrowheads="1"/>
            </p:cNvSpPr>
            <p:nvPr/>
          </p:nvSpPr>
          <p:spPr bwMode="gray">
            <a:xfrm>
              <a:off x="9473266" y="5575197"/>
              <a:ext cx="691079" cy="154870"/>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58"/>
            <p:cNvSpPr>
              <a:spLocks noChangeArrowheads="1"/>
            </p:cNvSpPr>
            <p:nvPr/>
          </p:nvSpPr>
          <p:spPr bwMode="gray">
            <a:xfrm>
              <a:off x="9473266" y="5575197"/>
              <a:ext cx="691079" cy="1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9"/>
            <p:cNvSpPr>
              <a:spLocks/>
            </p:cNvSpPr>
            <p:nvPr/>
          </p:nvSpPr>
          <p:spPr bwMode="gray">
            <a:xfrm>
              <a:off x="9678381" y="4379164"/>
              <a:ext cx="86780" cy="1196032"/>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0"/>
            <p:cNvSpPr>
              <a:spLocks/>
            </p:cNvSpPr>
            <p:nvPr/>
          </p:nvSpPr>
          <p:spPr bwMode="gray">
            <a:xfrm>
              <a:off x="9678381" y="4379164"/>
              <a:ext cx="86780" cy="1196032"/>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1"/>
            <p:cNvSpPr>
              <a:spLocks/>
            </p:cNvSpPr>
            <p:nvPr/>
          </p:nvSpPr>
          <p:spPr bwMode="gray">
            <a:xfrm>
              <a:off x="9678381" y="5730068"/>
              <a:ext cx="86780" cy="916958"/>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2"/>
            <p:cNvSpPr>
              <a:spLocks/>
            </p:cNvSpPr>
            <p:nvPr/>
          </p:nvSpPr>
          <p:spPr bwMode="gray">
            <a:xfrm>
              <a:off x="9678381" y="5730068"/>
              <a:ext cx="86780" cy="916958"/>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3"/>
            <p:cNvSpPr>
              <a:spLocks/>
            </p:cNvSpPr>
            <p:nvPr/>
          </p:nvSpPr>
          <p:spPr bwMode="gray">
            <a:xfrm>
              <a:off x="9678381" y="5575197"/>
              <a:ext cx="86780" cy="154870"/>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4"/>
            <p:cNvSpPr>
              <a:spLocks/>
            </p:cNvSpPr>
            <p:nvPr/>
          </p:nvSpPr>
          <p:spPr bwMode="gray">
            <a:xfrm>
              <a:off x="9678381" y="5575197"/>
              <a:ext cx="86780" cy="154870"/>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5"/>
            <p:cNvSpPr>
              <a:spLocks noChangeArrowheads="1"/>
            </p:cNvSpPr>
            <p:nvPr/>
          </p:nvSpPr>
          <p:spPr bwMode="gray">
            <a:xfrm>
              <a:off x="9987630" y="5730068"/>
              <a:ext cx="88357" cy="916958"/>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6"/>
            <p:cNvSpPr>
              <a:spLocks noChangeArrowheads="1"/>
            </p:cNvSpPr>
            <p:nvPr/>
          </p:nvSpPr>
          <p:spPr bwMode="gray">
            <a:xfrm>
              <a:off x="9987630" y="5730068"/>
              <a:ext cx="88357" cy="91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67"/>
            <p:cNvSpPr>
              <a:spLocks noChangeArrowheads="1"/>
            </p:cNvSpPr>
            <p:nvPr/>
          </p:nvSpPr>
          <p:spPr bwMode="gray">
            <a:xfrm>
              <a:off x="9869296" y="4951114"/>
              <a:ext cx="1006640" cy="116536"/>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68"/>
            <p:cNvSpPr>
              <a:spLocks noChangeArrowheads="1"/>
            </p:cNvSpPr>
            <p:nvPr/>
          </p:nvSpPr>
          <p:spPr bwMode="gray">
            <a:xfrm>
              <a:off x="9869296" y="4951114"/>
              <a:ext cx="1006640" cy="11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69"/>
            <p:cNvSpPr>
              <a:spLocks noChangeArrowheads="1"/>
            </p:cNvSpPr>
            <p:nvPr/>
          </p:nvSpPr>
          <p:spPr bwMode="gray">
            <a:xfrm>
              <a:off x="10448349" y="4951114"/>
              <a:ext cx="427586" cy="116536"/>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0"/>
            <p:cNvSpPr>
              <a:spLocks noChangeArrowheads="1"/>
            </p:cNvSpPr>
            <p:nvPr/>
          </p:nvSpPr>
          <p:spPr bwMode="gray">
            <a:xfrm>
              <a:off x="10448349" y="4951114"/>
              <a:ext cx="427586" cy="11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p:cNvSpPr>
              <a:spLocks/>
            </p:cNvSpPr>
            <p:nvPr/>
          </p:nvSpPr>
          <p:spPr bwMode="gray">
            <a:xfrm>
              <a:off x="8753787" y="4756375"/>
              <a:ext cx="924594" cy="97369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p:cNvSpPr>
              <a:spLocks/>
            </p:cNvSpPr>
            <p:nvPr/>
          </p:nvSpPr>
          <p:spPr bwMode="gray">
            <a:xfrm>
              <a:off x="8753787" y="4756375"/>
              <a:ext cx="924594" cy="97369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3"/>
            <p:cNvSpPr>
              <a:spLocks/>
            </p:cNvSpPr>
            <p:nvPr/>
          </p:nvSpPr>
          <p:spPr bwMode="gray">
            <a:xfrm>
              <a:off x="8753787" y="5595131"/>
              <a:ext cx="178292" cy="105189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4"/>
            <p:cNvSpPr>
              <a:spLocks/>
            </p:cNvSpPr>
            <p:nvPr/>
          </p:nvSpPr>
          <p:spPr bwMode="gray">
            <a:xfrm>
              <a:off x="8753787" y="5595131"/>
              <a:ext cx="178292" cy="105189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p:cNvSpPr>
              <a:spLocks/>
            </p:cNvSpPr>
            <p:nvPr/>
          </p:nvSpPr>
          <p:spPr bwMode="gray">
            <a:xfrm>
              <a:off x="9154549" y="5595131"/>
              <a:ext cx="176714" cy="105189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6"/>
            <p:cNvSpPr>
              <a:spLocks/>
            </p:cNvSpPr>
            <p:nvPr/>
          </p:nvSpPr>
          <p:spPr bwMode="gray">
            <a:xfrm>
              <a:off x="9154549" y="5595131"/>
              <a:ext cx="176714" cy="105189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7"/>
            <p:cNvSpPr>
              <a:spLocks noChangeArrowheads="1"/>
            </p:cNvSpPr>
            <p:nvPr/>
          </p:nvSpPr>
          <p:spPr bwMode="gray">
            <a:xfrm>
              <a:off x="9473266" y="5575197"/>
              <a:ext cx="205115" cy="154870"/>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78"/>
            <p:cNvSpPr>
              <a:spLocks noChangeArrowheads="1"/>
            </p:cNvSpPr>
            <p:nvPr/>
          </p:nvSpPr>
          <p:spPr bwMode="gray">
            <a:xfrm>
              <a:off x="9473266" y="5575197"/>
              <a:ext cx="205115" cy="15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9"/>
            <p:cNvSpPr>
              <a:spLocks/>
            </p:cNvSpPr>
            <p:nvPr/>
          </p:nvSpPr>
          <p:spPr bwMode="gray">
            <a:xfrm>
              <a:off x="8861078" y="3433073"/>
              <a:ext cx="599566" cy="532081"/>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0"/>
            <p:cNvSpPr>
              <a:spLocks/>
            </p:cNvSpPr>
            <p:nvPr/>
          </p:nvSpPr>
          <p:spPr bwMode="gray">
            <a:xfrm>
              <a:off x="9181373" y="3684546"/>
              <a:ext cx="194071" cy="9506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1"/>
            <p:cNvSpPr>
              <a:spLocks/>
            </p:cNvSpPr>
            <p:nvPr/>
          </p:nvSpPr>
          <p:spPr bwMode="gray">
            <a:xfrm>
              <a:off x="9227128" y="3684546"/>
              <a:ext cx="99402" cy="47534"/>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gray">
            <a:xfrm>
              <a:off x="10866819" y="2454108"/>
              <a:ext cx="774351" cy="4634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EAEAE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1"/>
            <p:cNvSpPr>
              <a:spLocks noEditPoints="1"/>
            </p:cNvSpPr>
            <p:nvPr/>
          </p:nvSpPr>
          <p:spPr bwMode="auto">
            <a:xfrm>
              <a:off x="10119670" y="4073396"/>
              <a:ext cx="420688" cy="434975"/>
            </a:xfrm>
            <a:custGeom>
              <a:avLst/>
              <a:gdLst>
                <a:gd name="T0" fmla="*/ 40 w 112"/>
                <a:gd name="T1" fmla="*/ 68 h 116"/>
                <a:gd name="T2" fmla="*/ 48 w 112"/>
                <a:gd name="T3" fmla="*/ 60 h 116"/>
                <a:gd name="T4" fmla="*/ 56 w 112"/>
                <a:gd name="T5" fmla="*/ 68 h 116"/>
                <a:gd name="T6" fmla="*/ 48 w 112"/>
                <a:gd name="T7" fmla="*/ 76 h 116"/>
                <a:gd name="T8" fmla="*/ 40 w 112"/>
                <a:gd name="T9" fmla="*/ 68 h 116"/>
                <a:gd name="T10" fmla="*/ 48 w 112"/>
                <a:gd name="T11" fmla="*/ 36 h 116"/>
                <a:gd name="T12" fmla="*/ 56 w 112"/>
                <a:gd name="T13" fmla="*/ 28 h 116"/>
                <a:gd name="T14" fmla="*/ 48 w 112"/>
                <a:gd name="T15" fmla="*/ 20 h 116"/>
                <a:gd name="T16" fmla="*/ 40 w 112"/>
                <a:gd name="T17" fmla="*/ 28 h 116"/>
                <a:gd name="T18" fmla="*/ 48 w 112"/>
                <a:gd name="T19" fmla="*/ 36 h 116"/>
                <a:gd name="T20" fmla="*/ 68 w 112"/>
                <a:gd name="T21" fmla="*/ 56 h 116"/>
                <a:gd name="T22" fmla="*/ 76 w 112"/>
                <a:gd name="T23" fmla="*/ 48 h 116"/>
                <a:gd name="T24" fmla="*/ 68 w 112"/>
                <a:gd name="T25" fmla="*/ 40 h 116"/>
                <a:gd name="T26" fmla="*/ 60 w 112"/>
                <a:gd name="T27" fmla="*/ 48 h 116"/>
                <a:gd name="T28" fmla="*/ 68 w 112"/>
                <a:gd name="T29" fmla="*/ 56 h 116"/>
                <a:gd name="T30" fmla="*/ 28 w 112"/>
                <a:gd name="T31" fmla="*/ 56 h 116"/>
                <a:gd name="T32" fmla="*/ 36 w 112"/>
                <a:gd name="T33" fmla="*/ 48 h 116"/>
                <a:gd name="T34" fmla="*/ 28 w 112"/>
                <a:gd name="T35" fmla="*/ 40 h 116"/>
                <a:gd name="T36" fmla="*/ 20 w 112"/>
                <a:gd name="T37" fmla="*/ 48 h 116"/>
                <a:gd name="T38" fmla="*/ 28 w 112"/>
                <a:gd name="T39" fmla="*/ 56 h 116"/>
                <a:gd name="T40" fmla="*/ 96 w 112"/>
                <a:gd name="T41" fmla="*/ 48 h 116"/>
                <a:gd name="T42" fmla="*/ 96 w 112"/>
                <a:gd name="T43" fmla="*/ 74 h 116"/>
                <a:gd name="T44" fmla="*/ 112 w 112"/>
                <a:gd name="T45" fmla="*/ 72 h 116"/>
                <a:gd name="T46" fmla="*/ 112 w 112"/>
                <a:gd name="T47" fmla="*/ 76 h 116"/>
                <a:gd name="T48" fmla="*/ 112 w 112"/>
                <a:gd name="T49" fmla="*/ 80 h 116"/>
                <a:gd name="T50" fmla="*/ 112 w 112"/>
                <a:gd name="T51" fmla="*/ 92 h 116"/>
                <a:gd name="T52" fmla="*/ 112 w 112"/>
                <a:gd name="T53" fmla="*/ 96 h 116"/>
                <a:gd name="T54" fmla="*/ 112 w 112"/>
                <a:gd name="T55" fmla="*/ 100 h 116"/>
                <a:gd name="T56" fmla="*/ 83 w 112"/>
                <a:gd name="T57" fmla="*/ 108 h 116"/>
                <a:gd name="T58" fmla="*/ 48 w 112"/>
                <a:gd name="T59" fmla="*/ 116 h 116"/>
                <a:gd name="T60" fmla="*/ 0 w 112"/>
                <a:gd name="T61" fmla="*/ 68 h 116"/>
                <a:gd name="T62" fmla="*/ 0 w 112"/>
                <a:gd name="T63" fmla="*/ 44 h 116"/>
                <a:gd name="T64" fmla="*/ 1 w 112"/>
                <a:gd name="T65" fmla="*/ 44 h 116"/>
                <a:gd name="T66" fmla="*/ 48 w 112"/>
                <a:gd name="T67" fmla="*/ 0 h 116"/>
                <a:gd name="T68" fmla="*/ 96 w 112"/>
                <a:gd name="T69" fmla="*/ 48 h 116"/>
                <a:gd name="T70" fmla="*/ 8 w 112"/>
                <a:gd name="T71" fmla="*/ 48 h 116"/>
                <a:gd name="T72" fmla="*/ 48 w 112"/>
                <a:gd name="T73" fmla="*/ 88 h 116"/>
                <a:gd name="T74" fmla="*/ 87 w 112"/>
                <a:gd name="T75" fmla="*/ 58 h 116"/>
                <a:gd name="T76" fmla="*/ 88 w 112"/>
                <a:gd name="T77" fmla="*/ 48 h 116"/>
                <a:gd name="T78" fmla="*/ 48 w 112"/>
                <a:gd name="T79" fmla="*/ 8 h 116"/>
                <a:gd name="T80" fmla="*/ 8 w 112"/>
                <a:gd name="T81" fmla="*/ 48 h 116"/>
                <a:gd name="T82" fmla="*/ 83 w 112"/>
                <a:gd name="T83" fmla="*/ 88 h 116"/>
                <a:gd name="T84" fmla="*/ 48 w 112"/>
                <a:gd name="T85" fmla="*/ 96 h 116"/>
                <a:gd name="T86" fmla="*/ 9 w 112"/>
                <a:gd name="T87" fmla="*/ 76 h 116"/>
                <a:gd name="T88" fmla="*/ 48 w 112"/>
                <a:gd name="T89" fmla="*/ 108 h 116"/>
                <a:gd name="T90" fmla="*/ 78 w 112"/>
                <a:gd name="T91" fmla="*/ 101 h 116"/>
                <a:gd name="T92" fmla="*/ 104 w 112"/>
                <a:gd name="T93" fmla="*/ 93 h 116"/>
                <a:gd name="T94" fmla="*/ 104 w 112"/>
                <a:gd name="T95" fmla="*/ 81 h 116"/>
                <a:gd name="T96" fmla="*/ 83 w 112"/>
                <a:gd name="T97"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6">
                  <a:moveTo>
                    <a:pt x="40" y="68"/>
                  </a:moveTo>
                  <a:cubicBezTo>
                    <a:pt x="40" y="64"/>
                    <a:pt x="44" y="60"/>
                    <a:pt x="48" y="60"/>
                  </a:cubicBezTo>
                  <a:cubicBezTo>
                    <a:pt x="53" y="60"/>
                    <a:pt x="56" y="64"/>
                    <a:pt x="56" y="68"/>
                  </a:cubicBezTo>
                  <a:cubicBezTo>
                    <a:pt x="56" y="73"/>
                    <a:pt x="53" y="76"/>
                    <a:pt x="48" y="76"/>
                  </a:cubicBezTo>
                  <a:cubicBezTo>
                    <a:pt x="44" y="76"/>
                    <a:pt x="40" y="73"/>
                    <a:pt x="40" y="68"/>
                  </a:cubicBezTo>
                  <a:close/>
                  <a:moveTo>
                    <a:pt x="48" y="36"/>
                  </a:moveTo>
                  <a:cubicBezTo>
                    <a:pt x="53" y="36"/>
                    <a:pt x="56" y="33"/>
                    <a:pt x="56" y="28"/>
                  </a:cubicBezTo>
                  <a:cubicBezTo>
                    <a:pt x="56" y="24"/>
                    <a:pt x="53" y="20"/>
                    <a:pt x="48" y="20"/>
                  </a:cubicBezTo>
                  <a:cubicBezTo>
                    <a:pt x="44" y="20"/>
                    <a:pt x="40" y="24"/>
                    <a:pt x="40" y="28"/>
                  </a:cubicBezTo>
                  <a:cubicBezTo>
                    <a:pt x="40" y="33"/>
                    <a:pt x="44" y="36"/>
                    <a:pt x="48" y="36"/>
                  </a:cubicBezTo>
                  <a:close/>
                  <a:moveTo>
                    <a:pt x="68" y="56"/>
                  </a:moveTo>
                  <a:cubicBezTo>
                    <a:pt x="73" y="56"/>
                    <a:pt x="76" y="53"/>
                    <a:pt x="76" y="48"/>
                  </a:cubicBezTo>
                  <a:cubicBezTo>
                    <a:pt x="76" y="44"/>
                    <a:pt x="73" y="40"/>
                    <a:pt x="68" y="40"/>
                  </a:cubicBezTo>
                  <a:cubicBezTo>
                    <a:pt x="64" y="40"/>
                    <a:pt x="60" y="44"/>
                    <a:pt x="60" y="48"/>
                  </a:cubicBezTo>
                  <a:cubicBezTo>
                    <a:pt x="60" y="53"/>
                    <a:pt x="64" y="56"/>
                    <a:pt x="68" y="56"/>
                  </a:cubicBezTo>
                  <a:close/>
                  <a:moveTo>
                    <a:pt x="28" y="56"/>
                  </a:moveTo>
                  <a:cubicBezTo>
                    <a:pt x="33" y="56"/>
                    <a:pt x="36" y="53"/>
                    <a:pt x="36" y="48"/>
                  </a:cubicBezTo>
                  <a:cubicBezTo>
                    <a:pt x="36" y="44"/>
                    <a:pt x="33" y="40"/>
                    <a:pt x="28" y="40"/>
                  </a:cubicBezTo>
                  <a:cubicBezTo>
                    <a:pt x="24" y="40"/>
                    <a:pt x="20" y="44"/>
                    <a:pt x="20" y="48"/>
                  </a:cubicBezTo>
                  <a:cubicBezTo>
                    <a:pt x="20" y="53"/>
                    <a:pt x="24" y="56"/>
                    <a:pt x="28" y="56"/>
                  </a:cubicBezTo>
                  <a:close/>
                  <a:moveTo>
                    <a:pt x="96" y="48"/>
                  </a:moveTo>
                  <a:cubicBezTo>
                    <a:pt x="96" y="74"/>
                    <a:pt x="96" y="74"/>
                    <a:pt x="96" y="74"/>
                  </a:cubicBezTo>
                  <a:cubicBezTo>
                    <a:pt x="102" y="73"/>
                    <a:pt x="107" y="72"/>
                    <a:pt x="112" y="72"/>
                  </a:cubicBezTo>
                  <a:cubicBezTo>
                    <a:pt x="112" y="76"/>
                    <a:pt x="112" y="76"/>
                    <a:pt x="112" y="76"/>
                  </a:cubicBezTo>
                  <a:cubicBezTo>
                    <a:pt x="112" y="80"/>
                    <a:pt x="112" y="80"/>
                    <a:pt x="112" y="80"/>
                  </a:cubicBezTo>
                  <a:cubicBezTo>
                    <a:pt x="112" y="92"/>
                    <a:pt x="112" y="92"/>
                    <a:pt x="112" y="92"/>
                  </a:cubicBezTo>
                  <a:cubicBezTo>
                    <a:pt x="112" y="96"/>
                    <a:pt x="112" y="96"/>
                    <a:pt x="112" y="96"/>
                  </a:cubicBezTo>
                  <a:cubicBezTo>
                    <a:pt x="112" y="100"/>
                    <a:pt x="112" y="100"/>
                    <a:pt x="112" y="100"/>
                  </a:cubicBezTo>
                  <a:cubicBezTo>
                    <a:pt x="101" y="100"/>
                    <a:pt x="90" y="103"/>
                    <a:pt x="83" y="108"/>
                  </a:cubicBezTo>
                  <a:cubicBezTo>
                    <a:pt x="73" y="113"/>
                    <a:pt x="61" y="116"/>
                    <a:pt x="48" y="116"/>
                  </a:cubicBezTo>
                  <a:cubicBezTo>
                    <a:pt x="22" y="116"/>
                    <a:pt x="0" y="95"/>
                    <a:pt x="0" y="68"/>
                  </a:cubicBezTo>
                  <a:cubicBezTo>
                    <a:pt x="0" y="44"/>
                    <a:pt x="0" y="44"/>
                    <a:pt x="0" y="44"/>
                  </a:cubicBezTo>
                  <a:cubicBezTo>
                    <a:pt x="1" y="44"/>
                    <a:pt x="1" y="44"/>
                    <a:pt x="1" y="44"/>
                  </a:cubicBezTo>
                  <a:cubicBezTo>
                    <a:pt x="3" y="20"/>
                    <a:pt x="23" y="0"/>
                    <a:pt x="48" y="0"/>
                  </a:cubicBezTo>
                  <a:cubicBezTo>
                    <a:pt x="75" y="0"/>
                    <a:pt x="96" y="22"/>
                    <a:pt x="96" y="48"/>
                  </a:cubicBezTo>
                  <a:close/>
                  <a:moveTo>
                    <a:pt x="8" y="48"/>
                  </a:moveTo>
                  <a:cubicBezTo>
                    <a:pt x="8" y="70"/>
                    <a:pt x="26" y="88"/>
                    <a:pt x="48" y="88"/>
                  </a:cubicBezTo>
                  <a:cubicBezTo>
                    <a:pt x="67" y="88"/>
                    <a:pt x="83" y="75"/>
                    <a:pt x="87" y="58"/>
                  </a:cubicBezTo>
                  <a:cubicBezTo>
                    <a:pt x="88" y="48"/>
                    <a:pt x="88" y="48"/>
                    <a:pt x="88" y="48"/>
                  </a:cubicBezTo>
                  <a:cubicBezTo>
                    <a:pt x="88" y="26"/>
                    <a:pt x="71" y="8"/>
                    <a:pt x="48" y="8"/>
                  </a:cubicBezTo>
                  <a:cubicBezTo>
                    <a:pt x="26" y="8"/>
                    <a:pt x="8" y="26"/>
                    <a:pt x="8" y="48"/>
                  </a:cubicBezTo>
                  <a:close/>
                  <a:moveTo>
                    <a:pt x="83" y="88"/>
                  </a:moveTo>
                  <a:cubicBezTo>
                    <a:pt x="73" y="93"/>
                    <a:pt x="61" y="96"/>
                    <a:pt x="48" y="96"/>
                  </a:cubicBezTo>
                  <a:cubicBezTo>
                    <a:pt x="32" y="96"/>
                    <a:pt x="18" y="88"/>
                    <a:pt x="9" y="76"/>
                  </a:cubicBezTo>
                  <a:cubicBezTo>
                    <a:pt x="13" y="94"/>
                    <a:pt x="29" y="108"/>
                    <a:pt x="48" y="108"/>
                  </a:cubicBezTo>
                  <a:cubicBezTo>
                    <a:pt x="60" y="108"/>
                    <a:pt x="70" y="106"/>
                    <a:pt x="78" y="101"/>
                  </a:cubicBezTo>
                  <a:cubicBezTo>
                    <a:pt x="86" y="97"/>
                    <a:pt x="95" y="94"/>
                    <a:pt x="104" y="93"/>
                  </a:cubicBezTo>
                  <a:cubicBezTo>
                    <a:pt x="104" y="81"/>
                    <a:pt x="104" y="81"/>
                    <a:pt x="104" y="81"/>
                  </a:cubicBezTo>
                  <a:cubicBezTo>
                    <a:pt x="96" y="82"/>
                    <a:pt x="89" y="84"/>
                    <a:pt x="83" y="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405092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Introducing Video Portal</a:t>
            </a:r>
            <a:endParaRPr lang="en-US" dirty="0"/>
          </a:p>
        </p:txBody>
      </p:sp>
      <p:sp>
        <p:nvSpPr>
          <p:cNvPr id="3" name="Text Placeholder 2"/>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367605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731520" y="546465"/>
            <a:ext cx="6583680" cy="4173450"/>
          </a:xfrm>
          <a:prstGeom prst="rect">
            <a:avLst/>
          </a:prstGeom>
        </p:spPr>
        <p:txBody>
          <a:bodyPr vert="horz" wrap="square" lIns="146304" tIns="91440" rIns="146304" bIns="91440" rtlCol="0" anchor="b" anchorCtr="0">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smtClean="0">
                <a:gradFill>
                  <a:gsLst>
                    <a:gs pos="0">
                      <a:schemeClr val="tx1"/>
                    </a:gs>
                    <a:gs pos="100000">
                      <a:schemeClr val="tx1"/>
                    </a:gs>
                  </a:gsLst>
                  <a:lin ang="5400000" scaled="0"/>
                </a:gradFill>
              </a:rPr>
              <a:t>Gartner “projects that, by 2016, large companies will stream more than 16 hours of video per worker, per month.”</a:t>
            </a:r>
            <a:endParaRPr lang="en-US" dirty="0">
              <a:gradFill>
                <a:gsLst>
                  <a:gs pos="0">
                    <a:schemeClr val="tx1"/>
                  </a:gs>
                  <a:gs pos="100000">
                    <a:schemeClr val="tx1"/>
                  </a:gs>
                </a:gsLst>
                <a:lin ang="5400000" scaled="0"/>
              </a:gradFill>
            </a:endParaRPr>
          </a:p>
        </p:txBody>
      </p:sp>
      <p:grpSp>
        <p:nvGrpSpPr>
          <p:cNvPr id="13" name="Group 12"/>
          <p:cNvGrpSpPr/>
          <p:nvPr/>
        </p:nvGrpSpPr>
        <p:grpSpPr>
          <a:xfrm>
            <a:off x="8046720" y="0"/>
            <a:ext cx="4389120" cy="6994525"/>
            <a:chOff x="8046720" y="0"/>
            <a:chExt cx="4389120" cy="6994525"/>
          </a:xfrm>
        </p:grpSpPr>
        <p:sp>
          <p:nvSpPr>
            <p:cNvPr id="12" name="Rectangle 11"/>
            <p:cNvSpPr/>
            <p:nvPr/>
          </p:nvSpPr>
          <p:spPr bwMode="auto">
            <a:xfrm>
              <a:off x="8046720" y="0"/>
              <a:ext cx="4389120" cy="6994525"/>
            </a:xfrm>
            <a:prstGeom prst="rect">
              <a:avLst/>
            </a:prstGeom>
            <a:solidFill>
              <a:schemeClr val="accent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ext Placeholder 5"/>
            <p:cNvSpPr txBox="1">
              <a:spLocks/>
            </p:cNvSpPr>
            <p:nvPr/>
          </p:nvSpPr>
          <p:spPr>
            <a:xfrm>
              <a:off x="8321334" y="3094855"/>
              <a:ext cx="3840186" cy="1625060"/>
            </a:xfrm>
            <a:prstGeom prst="rect">
              <a:avLst/>
            </a:prstGeom>
          </p:spPr>
          <p:txBody>
            <a:bodyPr vert="horz" wrap="square" lIns="182880" tIns="146304" rIns="182880" bIns="146304" rtlCol="0" anchor="b"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SOURCE: </a:t>
              </a:r>
              <a:r>
                <a:rPr lang="en-US" sz="2000" dirty="0" smtClean="0">
                  <a:gradFill>
                    <a:gsLst>
                      <a:gs pos="0">
                        <a:schemeClr val="tx1"/>
                      </a:gs>
                      <a:gs pos="100000">
                        <a:schemeClr val="tx1"/>
                      </a:gs>
                    </a:gsLst>
                    <a:lin ang="5400000" scaled="0"/>
                  </a:gradFill>
                  <a:latin typeface="+mn-lt"/>
                </a:rPr>
                <a:t/>
              </a:r>
              <a:br>
                <a:rPr lang="en-US" sz="2000" dirty="0" smtClean="0">
                  <a:gradFill>
                    <a:gsLst>
                      <a:gs pos="0">
                        <a:schemeClr val="tx1"/>
                      </a:gs>
                      <a:gs pos="100000">
                        <a:schemeClr val="tx1"/>
                      </a:gs>
                    </a:gsLst>
                    <a:lin ang="5400000" scaled="0"/>
                  </a:gradFill>
                  <a:latin typeface="+mn-lt"/>
                </a:rPr>
              </a:br>
              <a:r>
                <a:rPr lang="en-US" sz="2000" dirty="0" smtClean="0">
                  <a:gradFill>
                    <a:gsLst>
                      <a:gs pos="0">
                        <a:schemeClr val="tx1"/>
                      </a:gs>
                      <a:gs pos="100000">
                        <a:schemeClr val="tx1"/>
                      </a:gs>
                    </a:gsLst>
                    <a:lin ang="5400000" scaled="0"/>
                  </a:gradFill>
                  <a:latin typeface="+mn-lt"/>
                </a:rPr>
                <a:t>Gartner Magic Quadrant for Enterprise Video Content Management, Whit Andrews, September 2013</a:t>
              </a:r>
              <a:endParaRPr lang="en-US" sz="2000" dirty="0">
                <a:gradFill>
                  <a:gsLst>
                    <a:gs pos="0">
                      <a:schemeClr val="tx1"/>
                    </a:gs>
                    <a:gs pos="100000">
                      <a:schemeClr val="tx1"/>
                    </a:gs>
                  </a:gsLst>
                  <a:lin ang="5400000" scaled="0"/>
                </a:gradFill>
                <a:latin typeface="+mn-lt"/>
              </a:endParaRPr>
            </a:p>
          </p:txBody>
        </p:sp>
      </p:grpSp>
    </p:spTree>
    <p:extLst>
      <p:ext uri="{BB962C8B-B14F-4D97-AF65-F5344CB8AC3E}">
        <p14:creationId xmlns:p14="http://schemas.microsoft.com/office/powerpoint/2010/main" val="130324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35" presetClass="path" presetSubtype="0" decel="100000" fill="hold" grpId="1" nodeType="withEffect">
                                  <p:stCondLst>
                                    <p:cond delay="0"/>
                                  </p:stCondLst>
                                  <p:childTnLst>
                                    <p:animMotion origin="layout" path="M -1.83304E-6 4.96142E-6 L -0.04416 4.96142E-6 " pathEditMode="relative" rAng="0" ptsTypes="AA">
                                      <p:cBhvr>
                                        <p:cTn id="9" dur="500" spd="-100000" fill="hold"/>
                                        <p:tgtEl>
                                          <p:spTgt spid="7"/>
                                        </p:tgtEl>
                                        <p:attrNameLst>
                                          <p:attrName>ppt_x</p:attrName>
                                          <p:attrName>ppt_y</p:attrName>
                                        </p:attrNameLst>
                                      </p:cBhvr>
                                      <p:rCtr x="-2208" y="0"/>
                                    </p:animMotion>
                                  </p:childTnLst>
                                </p:cTn>
                              </p:par>
                            </p:childTnLst>
                          </p:cTn>
                        </p:par>
                        <p:par>
                          <p:cTn id="10" fill="hold">
                            <p:stCondLst>
                              <p:cond delay="500"/>
                            </p:stCondLst>
                            <p:childTnLst>
                              <p:par>
                                <p:cTn id="11" presetID="2" presetClass="entr" presetSubtype="2" decel="10000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Office 365 Video Portal</a:t>
            </a:r>
            <a:endParaRPr lang="en-US" dirty="0"/>
          </a:p>
        </p:txBody>
      </p:sp>
      <p:grpSp>
        <p:nvGrpSpPr>
          <p:cNvPr id="13" name="Group 12"/>
          <p:cNvGrpSpPr/>
          <p:nvPr/>
        </p:nvGrpSpPr>
        <p:grpSpPr>
          <a:xfrm>
            <a:off x="3309990" y="3222945"/>
            <a:ext cx="5305330" cy="3095512"/>
            <a:chOff x="3309990" y="3608557"/>
            <a:chExt cx="5305330" cy="3095512"/>
          </a:xfrm>
        </p:grpSpPr>
        <p:grpSp>
          <p:nvGrpSpPr>
            <p:cNvPr id="4" name="Group 3"/>
            <p:cNvGrpSpPr/>
            <p:nvPr/>
          </p:nvGrpSpPr>
          <p:grpSpPr>
            <a:xfrm>
              <a:off x="3309990" y="3608557"/>
              <a:ext cx="5305330" cy="3095512"/>
              <a:chOff x="3308406" y="3535715"/>
              <a:chExt cx="5308217" cy="3097196"/>
            </a:xfrm>
          </p:grpSpPr>
          <p:pic>
            <p:nvPicPr>
              <p:cNvPr id="17" name="Picture 1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8339" t="5696" r="50572" b="17287"/>
              <a:stretch/>
            </p:blipFill>
            <p:spPr>
              <a:xfrm>
                <a:off x="3308406" y="3535715"/>
                <a:ext cx="930659" cy="1897113"/>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0020" y="3838067"/>
                <a:ext cx="786049" cy="1324700"/>
              </a:xfrm>
              <a:prstGeom prst="rect">
                <a:avLst/>
              </a:prstGeom>
            </p:spPr>
          </p:pic>
          <p:grpSp>
            <p:nvGrpSpPr>
              <p:cNvPr id="21" name="Group 20"/>
              <p:cNvGrpSpPr/>
              <p:nvPr/>
            </p:nvGrpSpPr>
            <p:grpSpPr>
              <a:xfrm>
                <a:off x="3730760" y="3706863"/>
                <a:ext cx="4885863" cy="2926048"/>
                <a:chOff x="3730760" y="3706863"/>
                <a:chExt cx="4885863" cy="2926048"/>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0760" y="3706863"/>
                  <a:ext cx="4885863" cy="2926048"/>
                </a:xfrm>
                <a:prstGeom prst="rect">
                  <a:avLst/>
                </a:prstGeom>
              </p:spPr>
            </p:pic>
            <p:pic>
              <p:nvPicPr>
                <p:cNvPr id="20" name="Picture 19"/>
                <p:cNvPicPr>
                  <a:picLocks noChangeAspect="1"/>
                </p:cNvPicPr>
                <p:nvPr/>
              </p:nvPicPr>
              <p:blipFill>
                <a:blip r:embed="rId6"/>
                <a:stretch>
                  <a:fillRect/>
                </a:stretch>
              </p:blipFill>
              <p:spPr>
                <a:xfrm>
                  <a:off x="4432875" y="3815081"/>
                  <a:ext cx="3438932" cy="2031019"/>
                </a:xfrm>
                <a:prstGeom prst="rect">
                  <a:avLst/>
                </a:prstGeom>
              </p:spPr>
            </p:pic>
          </p:grpSp>
        </p:grpSp>
        <p:pic>
          <p:nvPicPr>
            <p:cNvPr id="5" name="Picture 4"/>
            <p:cNvPicPr>
              <a:picLocks noChangeAspect="1"/>
            </p:cNvPicPr>
            <p:nvPr/>
          </p:nvPicPr>
          <p:blipFill>
            <a:blip r:embed="rId7"/>
            <a:stretch>
              <a:fillRect/>
            </a:stretch>
          </p:blipFill>
          <p:spPr>
            <a:xfrm>
              <a:off x="4407705" y="3799840"/>
              <a:ext cx="3463204" cy="2207704"/>
            </a:xfrm>
            <a:prstGeom prst="rect">
              <a:avLst/>
            </a:prstGeom>
          </p:spPr>
        </p:pic>
      </p:grpSp>
      <p:grpSp>
        <p:nvGrpSpPr>
          <p:cNvPr id="12" name="Group 11"/>
          <p:cNvGrpSpPr/>
          <p:nvPr/>
        </p:nvGrpSpPr>
        <p:grpSpPr>
          <a:xfrm>
            <a:off x="0" y="1302726"/>
            <a:ext cx="12435840" cy="2215889"/>
            <a:chOff x="0" y="1211287"/>
            <a:chExt cx="12435840" cy="2215889"/>
          </a:xfrm>
        </p:grpSpPr>
        <p:sp>
          <p:nvSpPr>
            <p:cNvPr id="22" name="Text Placeholder 7"/>
            <p:cNvSpPr txBox="1">
              <a:spLocks/>
            </p:cNvSpPr>
            <p:nvPr/>
          </p:nvSpPr>
          <p:spPr>
            <a:xfrm>
              <a:off x="274702" y="1851360"/>
              <a:ext cx="3657600" cy="1575816"/>
            </a:xfrm>
            <a:prstGeom prst="rect">
              <a:avLst/>
            </a:prstGeom>
          </p:spPr>
          <p:txBody>
            <a:bodyPr vert="horz" wrap="square" lIns="182880" tIns="146304" rIns="182880" bIns="1463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smtClean="0">
                  <a:gradFill>
                    <a:gsLst>
                      <a:gs pos="2917">
                        <a:schemeClr val="tx2"/>
                      </a:gs>
                      <a:gs pos="30000">
                        <a:schemeClr val="tx2"/>
                      </a:gs>
                    </a:gsLst>
                    <a:lin ang="5400000" scaled="0"/>
                  </a:gradFill>
                  <a:latin typeface="Segoe UI Semilight" panose="020B0402040204020203" pitchFamily="34" charset="0"/>
                  <a:cs typeface="Segoe UI Semilight" panose="020B0402040204020203" pitchFamily="34" charset="0"/>
                </a:rPr>
                <a:t>Easily consume video</a:t>
              </a:r>
            </a:p>
            <a:p>
              <a:pPr marL="0" indent="0">
                <a:buFont typeface="Arial" pitchFamily="34" charset="0"/>
                <a:buNone/>
              </a:pPr>
              <a:r>
                <a:rPr lang="en-US" sz="2000" smtClean="0">
                  <a:gradFill>
                    <a:gsLst>
                      <a:gs pos="92515">
                        <a:schemeClr val="tx1"/>
                      </a:gs>
                      <a:gs pos="75000">
                        <a:schemeClr val="tx1"/>
                      </a:gs>
                    </a:gsLst>
                    <a:lin ang="5400000" scaled="0"/>
                  </a:gradFill>
                  <a:latin typeface="+mn-lt"/>
                  <a:cs typeface="Segoe UI Semilight" panose="020B0402040204020203" pitchFamily="34" charset="0"/>
                </a:rPr>
                <a:t>Modern, mobile, “everything in one place” video destination</a:t>
              </a:r>
              <a:endParaRPr lang="en-US" sz="2000" dirty="0">
                <a:gradFill>
                  <a:gsLst>
                    <a:gs pos="92515">
                      <a:schemeClr val="tx1"/>
                    </a:gs>
                    <a:gs pos="75000">
                      <a:schemeClr val="tx1"/>
                    </a:gs>
                  </a:gsLst>
                  <a:lin ang="5400000" scaled="0"/>
                </a:gradFill>
                <a:latin typeface="+mn-lt"/>
                <a:cs typeface="Segoe UI Semilight" panose="020B0402040204020203" pitchFamily="34" charset="0"/>
              </a:endParaRPr>
            </a:p>
          </p:txBody>
        </p:sp>
        <p:sp>
          <p:nvSpPr>
            <p:cNvPr id="23" name="Text Placeholder 7"/>
            <p:cNvSpPr txBox="1">
              <a:spLocks/>
            </p:cNvSpPr>
            <p:nvPr/>
          </p:nvSpPr>
          <p:spPr>
            <a:xfrm>
              <a:off x="4024892" y="1851360"/>
              <a:ext cx="3383280" cy="1298817"/>
            </a:xfrm>
            <a:prstGeom prst="rect">
              <a:avLst/>
            </a:prstGeom>
          </p:spPr>
          <p:txBody>
            <a:bodyPr vert="horz" wrap="square" lIns="182880" tIns="146304" rIns="182880" bIns="1463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gradFill>
                    <a:gsLst>
                      <a:gs pos="2917">
                        <a:schemeClr val="tx2"/>
                      </a:gs>
                      <a:gs pos="30000">
                        <a:schemeClr val="tx2"/>
                      </a:gs>
                    </a:gsLst>
                    <a:lin ang="5400000" scaled="0"/>
                  </a:gradFill>
                  <a:latin typeface="Segoe UI Semilight" panose="020B0402040204020203" pitchFamily="34" charset="0"/>
                  <a:cs typeface="Segoe UI Semilight" panose="020B0402040204020203" pitchFamily="34" charset="0"/>
                </a:rPr>
                <a:t>Share ideas broadly</a:t>
              </a:r>
            </a:p>
            <a:p>
              <a:pPr marL="0" indent="0">
                <a:buFont typeface="Arial" pitchFamily="34" charset="0"/>
                <a:buNone/>
              </a:pPr>
              <a:r>
                <a:rPr lang="en-US" sz="2000" dirty="0" smtClean="0">
                  <a:gradFill>
                    <a:gsLst>
                      <a:gs pos="92515">
                        <a:schemeClr val="tx1"/>
                      </a:gs>
                      <a:gs pos="75000">
                        <a:schemeClr val="tx1"/>
                      </a:gs>
                    </a:gsLst>
                    <a:lin ang="5400000" scaled="0"/>
                  </a:gradFill>
                  <a:latin typeface="+mn-lt"/>
                  <a:cs typeface="Segoe UI Semilight" panose="020B0402040204020203" pitchFamily="34" charset="0"/>
                </a:rPr>
                <a:t>Rich, discoverable, social video across devices</a:t>
              </a:r>
              <a:endParaRPr lang="en-US" sz="2000" dirty="0">
                <a:gradFill>
                  <a:gsLst>
                    <a:gs pos="92515">
                      <a:schemeClr val="tx1"/>
                    </a:gs>
                    <a:gs pos="75000">
                      <a:schemeClr val="tx1"/>
                    </a:gs>
                  </a:gsLst>
                  <a:lin ang="5400000" scaled="0"/>
                </a:gradFill>
                <a:latin typeface="+mn-lt"/>
                <a:cs typeface="Segoe UI Semilight" panose="020B0402040204020203" pitchFamily="34" charset="0"/>
              </a:endParaRPr>
            </a:p>
          </p:txBody>
        </p:sp>
        <p:sp>
          <p:nvSpPr>
            <p:cNvPr id="24" name="Text Placeholder 7"/>
            <p:cNvSpPr txBox="1">
              <a:spLocks/>
            </p:cNvSpPr>
            <p:nvPr/>
          </p:nvSpPr>
          <p:spPr>
            <a:xfrm>
              <a:off x="7500763" y="1851360"/>
              <a:ext cx="4663440" cy="1298817"/>
            </a:xfrm>
            <a:prstGeom prst="rect">
              <a:avLst/>
            </a:prstGeom>
          </p:spPr>
          <p:txBody>
            <a:bodyPr vert="horz" wrap="square" lIns="182880" tIns="146304" rIns="182880" bIns="1463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smtClean="0">
                  <a:gradFill>
                    <a:gsLst>
                      <a:gs pos="2917">
                        <a:schemeClr val="tx2"/>
                      </a:gs>
                      <a:gs pos="30000">
                        <a:schemeClr val="tx2"/>
                      </a:gs>
                    </a:gsLst>
                    <a:lin ang="5400000" scaled="0"/>
                  </a:gradFill>
                  <a:latin typeface="Segoe UI Semilight" panose="020B0402040204020203" pitchFamily="34" charset="0"/>
                  <a:cs typeface="Segoe UI Semilight" panose="020B0402040204020203" pitchFamily="34" charset="0"/>
                </a:rPr>
                <a:t>Secure and easy to manage</a:t>
              </a:r>
            </a:p>
            <a:p>
              <a:pPr marL="0" indent="0">
                <a:buFont typeface="Arial" pitchFamily="34" charset="0"/>
                <a:buNone/>
              </a:pPr>
              <a:r>
                <a:rPr lang="en-US" sz="2000" smtClean="0">
                  <a:gradFill>
                    <a:gsLst>
                      <a:gs pos="92515">
                        <a:schemeClr val="tx1"/>
                      </a:gs>
                      <a:gs pos="75000">
                        <a:schemeClr val="tx1"/>
                      </a:gs>
                    </a:gsLst>
                    <a:lin ang="5400000" scaled="0"/>
                  </a:gradFill>
                  <a:latin typeface="+mn-lt"/>
                  <a:cs typeface="Segoe UI Semilight" panose="020B0402040204020203" pitchFamily="34" charset="0"/>
                </a:rPr>
                <a:t>Scalable, encrypted, cross-geo video streaming service</a:t>
              </a:r>
              <a:endParaRPr lang="en-US" sz="2000" dirty="0">
                <a:gradFill>
                  <a:gsLst>
                    <a:gs pos="92515">
                      <a:schemeClr val="tx1"/>
                    </a:gs>
                    <a:gs pos="75000">
                      <a:schemeClr val="tx1"/>
                    </a:gs>
                  </a:gsLst>
                  <a:lin ang="5400000" scaled="0"/>
                </a:gradFill>
                <a:latin typeface="+mn-lt"/>
                <a:cs typeface="Segoe UI Semilight" panose="020B0402040204020203" pitchFamily="34" charset="0"/>
              </a:endParaRPr>
            </a:p>
          </p:txBody>
        </p:sp>
        <p:sp>
          <p:nvSpPr>
            <p:cNvPr id="25" name="TextBox 24"/>
            <p:cNvSpPr txBox="1"/>
            <p:nvPr/>
          </p:nvSpPr>
          <p:spPr>
            <a:xfrm>
              <a:off x="0" y="1211287"/>
              <a:ext cx="12435840" cy="602952"/>
            </a:xfrm>
            <a:prstGeom prst="rect">
              <a:avLst/>
            </a:prstGeom>
            <a:solidFill>
              <a:schemeClr val="tx2"/>
            </a:solidFill>
          </p:spPr>
          <p:txBody>
            <a:bodyPr wrap="square" lIns="182781" tIns="146224" rIns="182781" bIns="146224" rtlCol="0" anchor="t" anchorCtr="0">
              <a:spAutoFit/>
            </a:bodyPr>
            <a:lstStyle/>
            <a:p>
              <a:pPr algn="ctr" defTabSz="932194">
                <a:defRPr/>
              </a:pPr>
              <a:r>
                <a:rPr lang="en-US" sz="1999" dirty="0" smtClean="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SIMPLE | FAST | MOBILE | SECURE</a:t>
              </a:r>
              <a:endParaRPr lang="en-US" sz="1999"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endParaRPr>
            </a:p>
          </p:txBody>
        </p:sp>
      </p:grpSp>
      <p:sp>
        <p:nvSpPr>
          <p:cNvPr id="27" name="Footer Placeholder 26"/>
          <p:cNvSpPr>
            <a:spLocks noGrp="1"/>
          </p:cNvSpPr>
          <p:nvPr>
            <p:ph type="ftr" sz="quarter" idx="10"/>
          </p:nvPr>
        </p:nvSpPr>
        <p:spPr/>
        <p:txBody>
          <a:bodyPr/>
          <a:lstStyle/>
          <a:p>
            <a:pPr>
              <a:defRPr/>
            </a:pPr>
            <a:r>
              <a:rPr lang="en-US" sz="1400" b="1" dirty="0" smtClean="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340209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Key uses</a:t>
            </a:r>
            <a:endParaRPr lang="en-US" dirty="0"/>
          </a:p>
        </p:txBody>
      </p:sp>
      <p:sp>
        <p:nvSpPr>
          <p:cNvPr id="10" name="Text Placeholder 4"/>
          <p:cNvSpPr txBox="1">
            <a:spLocks/>
          </p:cNvSpPr>
          <p:nvPr/>
        </p:nvSpPr>
        <p:spPr>
          <a:xfrm>
            <a:off x="274638" y="1212850"/>
            <a:ext cx="7498062" cy="325473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spcBef>
                <a:spcPts val="300"/>
              </a:spcBef>
            </a:pPr>
            <a:r>
              <a:rPr lang="en-US" sz="3200" dirty="0"/>
              <a:t>Training</a:t>
            </a:r>
          </a:p>
          <a:p>
            <a:pPr marL="690563">
              <a:lnSpc>
                <a:spcPct val="150000"/>
              </a:lnSpc>
              <a:spcBef>
                <a:spcPts val="300"/>
              </a:spcBef>
            </a:pPr>
            <a:r>
              <a:rPr lang="en-US" sz="3200" dirty="0"/>
              <a:t>Corporate messages</a:t>
            </a:r>
          </a:p>
          <a:p>
            <a:pPr marL="690563">
              <a:lnSpc>
                <a:spcPct val="150000"/>
              </a:lnSpc>
              <a:spcBef>
                <a:spcPts val="300"/>
              </a:spcBef>
            </a:pPr>
            <a:r>
              <a:rPr lang="en-US" sz="3200" dirty="0"/>
              <a:t>Community</a:t>
            </a:r>
          </a:p>
          <a:p>
            <a:pPr marL="690563">
              <a:lnSpc>
                <a:spcPct val="150000"/>
              </a:lnSpc>
              <a:spcBef>
                <a:spcPts val="300"/>
              </a:spcBef>
            </a:pPr>
            <a:r>
              <a:rPr lang="en-US" sz="3200" dirty="0"/>
              <a:t>Help and </a:t>
            </a:r>
            <a:r>
              <a:rPr lang="en-US" sz="3200" dirty="0" smtClean="0"/>
              <a:t>how </a:t>
            </a:r>
            <a:r>
              <a:rPr lang="en-US" sz="3200" dirty="0"/>
              <a:t>t</a:t>
            </a:r>
            <a:r>
              <a:rPr lang="en-US" sz="3200" dirty="0" smtClean="0"/>
              <a:t>o</a:t>
            </a:r>
            <a:endParaRPr lang="en-US" sz="3200" dirty="0"/>
          </a:p>
        </p:txBody>
      </p:sp>
      <p:grpSp>
        <p:nvGrpSpPr>
          <p:cNvPr id="11" name="Group 10"/>
          <p:cNvGrpSpPr/>
          <p:nvPr/>
        </p:nvGrpSpPr>
        <p:grpSpPr>
          <a:xfrm>
            <a:off x="457580" y="2318735"/>
            <a:ext cx="364194" cy="364194"/>
            <a:chOff x="457580" y="2341896"/>
            <a:chExt cx="364194" cy="364194"/>
          </a:xfrm>
        </p:grpSpPr>
        <p:sp>
          <p:nvSpPr>
            <p:cNvPr id="12" name="Oval 1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457580" y="1550121"/>
            <a:ext cx="364194" cy="364194"/>
            <a:chOff x="457580" y="2341896"/>
            <a:chExt cx="364194" cy="364194"/>
          </a:xfrm>
        </p:grpSpPr>
        <p:sp>
          <p:nvSpPr>
            <p:cNvPr id="15" name="Oval 1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ight Arrow 1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457580" y="3087349"/>
            <a:ext cx="364194" cy="364194"/>
            <a:chOff x="457580" y="2341896"/>
            <a:chExt cx="364194" cy="364194"/>
          </a:xfrm>
        </p:grpSpPr>
        <p:sp>
          <p:nvSpPr>
            <p:cNvPr id="18" name="Oval 1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Right Arrow 1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457580" y="3855963"/>
            <a:ext cx="364194" cy="36419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7687929" y="1903377"/>
            <a:ext cx="4287482" cy="4794250"/>
            <a:chOff x="6050319" y="1944688"/>
            <a:chExt cx="4287482" cy="4794250"/>
          </a:xfrm>
        </p:grpSpPr>
        <p:grpSp>
          <p:nvGrpSpPr>
            <p:cNvPr id="24" name="Group 23"/>
            <p:cNvGrpSpPr/>
            <p:nvPr/>
          </p:nvGrpSpPr>
          <p:grpSpPr>
            <a:xfrm>
              <a:off x="6050319" y="1944688"/>
              <a:ext cx="4287482" cy="4794250"/>
              <a:chOff x="6050319" y="1944688"/>
              <a:chExt cx="4287482" cy="4794250"/>
            </a:xfrm>
          </p:grpSpPr>
          <p:sp>
            <p:nvSpPr>
              <p:cNvPr id="32" name="Freeform 46"/>
              <p:cNvSpPr>
                <a:spLocks/>
              </p:cNvSpPr>
              <p:nvPr/>
            </p:nvSpPr>
            <p:spPr bwMode="auto">
              <a:xfrm flipH="1">
                <a:off x="9940924" y="4710774"/>
                <a:ext cx="238125" cy="477838"/>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AutoShape 34"/>
              <p:cNvSpPr>
                <a:spLocks noChangeAspect="1" noChangeArrowheads="1" noTextEdit="1"/>
              </p:cNvSpPr>
              <p:nvPr/>
            </p:nvSpPr>
            <p:spPr bwMode="auto">
              <a:xfrm>
                <a:off x="8572500" y="1944688"/>
                <a:ext cx="176053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Rectangle 36"/>
              <p:cNvSpPr>
                <a:spLocks noChangeArrowheads="1"/>
              </p:cNvSpPr>
              <p:nvPr/>
            </p:nvSpPr>
            <p:spPr bwMode="auto">
              <a:xfrm>
                <a:off x="9126538" y="2770188"/>
                <a:ext cx="660400" cy="396875"/>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37"/>
              <p:cNvSpPr>
                <a:spLocks noChangeArrowheads="1"/>
              </p:cNvSpPr>
              <p:nvPr/>
            </p:nvSpPr>
            <p:spPr bwMode="auto">
              <a:xfrm>
                <a:off x="9191625" y="2921001"/>
                <a:ext cx="533400" cy="1762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8"/>
              <p:cNvSpPr>
                <a:spLocks/>
              </p:cNvSpPr>
              <p:nvPr/>
            </p:nvSpPr>
            <p:spPr bwMode="auto">
              <a:xfrm>
                <a:off x="9051925" y="2390776"/>
                <a:ext cx="804863" cy="166688"/>
              </a:xfrm>
              <a:custGeom>
                <a:avLst/>
                <a:gdLst>
                  <a:gd name="T0" fmla="*/ 196 w 196"/>
                  <a:gd name="T1" fmla="*/ 31 h 41"/>
                  <a:gd name="T2" fmla="*/ 186 w 196"/>
                  <a:gd name="T3" fmla="*/ 41 h 41"/>
                  <a:gd name="T4" fmla="*/ 10 w 196"/>
                  <a:gd name="T5" fmla="*/ 41 h 41"/>
                  <a:gd name="T6" fmla="*/ 0 w 196"/>
                  <a:gd name="T7" fmla="*/ 31 h 41"/>
                  <a:gd name="T8" fmla="*/ 0 w 196"/>
                  <a:gd name="T9" fmla="*/ 10 h 41"/>
                  <a:gd name="T10" fmla="*/ 10 w 196"/>
                  <a:gd name="T11" fmla="*/ 0 h 41"/>
                  <a:gd name="T12" fmla="*/ 186 w 196"/>
                  <a:gd name="T13" fmla="*/ 0 h 41"/>
                  <a:gd name="T14" fmla="*/ 196 w 196"/>
                  <a:gd name="T15" fmla="*/ 10 h 41"/>
                  <a:gd name="T16" fmla="*/ 196 w 196"/>
                  <a:gd name="T17" fmla="*/ 3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41">
                    <a:moveTo>
                      <a:pt x="196" y="31"/>
                    </a:moveTo>
                    <a:cubicBezTo>
                      <a:pt x="196" y="37"/>
                      <a:pt x="192" y="41"/>
                      <a:pt x="186" y="41"/>
                    </a:cubicBezTo>
                    <a:cubicBezTo>
                      <a:pt x="10" y="41"/>
                      <a:pt x="10" y="41"/>
                      <a:pt x="10" y="41"/>
                    </a:cubicBezTo>
                    <a:cubicBezTo>
                      <a:pt x="5" y="41"/>
                      <a:pt x="0" y="37"/>
                      <a:pt x="0" y="31"/>
                    </a:cubicBezTo>
                    <a:cubicBezTo>
                      <a:pt x="0" y="10"/>
                      <a:pt x="0" y="10"/>
                      <a:pt x="0" y="10"/>
                    </a:cubicBezTo>
                    <a:cubicBezTo>
                      <a:pt x="0" y="4"/>
                      <a:pt x="5" y="0"/>
                      <a:pt x="10" y="0"/>
                    </a:cubicBezTo>
                    <a:cubicBezTo>
                      <a:pt x="186" y="0"/>
                      <a:pt x="186" y="0"/>
                      <a:pt x="186" y="0"/>
                    </a:cubicBezTo>
                    <a:cubicBezTo>
                      <a:pt x="192" y="0"/>
                      <a:pt x="196" y="4"/>
                      <a:pt x="196" y="10"/>
                    </a:cubicBezTo>
                    <a:lnTo>
                      <a:pt x="196" y="3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39"/>
              <p:cNvSpPr>
                <a:spLocks noChangeArrowheads="1"/>
              </p:cNvSpPr>
              <p:nvPr/>
            </p:nvSpPr>
            <p:spPr bwMode="auto">
              <a:xfrm>
                <a:off x="9043988" y="3014663"/>
                <a:ext cx="812800" cy="6461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40"/>
              <p:cNvSpPr>
                <a:spLocks/>
              </p:cNvSpPr>
              <p:nvPr/>
            </p:nvSpPr>
            <p:spPr bwMode="auto">
              <a:xfrm>
                <a:off x="8756650" y="4589463"/>
                <a:ext cx="484188" cy="1879600"/>
              </a:xfrm>
              <a:custGeom>
                <a:avLst/>
                <a:gdLst>
                  <a:gd name="T0" fmla="*/ 305 w 305"/>
                  <a:gd name="T1" fmla="*/ 1184 h 1184"/>
                  <a:gd name="T2" fmla="*/ 0 w 305"/>
                  <a:gd name="T3" fmla="*/ 1184 h 1184"/>
                  <a:gd name="T4" fmla="*/ 161 w 305"/>
                  <a:gd name="T5" fmla="*/ 0 h 1184"/>
                  <a:gd name="T6" fmla="*/ 305 w 305"/>
                  <a:gd name="T7" fmla="*/ 0 h 1184"/>
                  <a:gd name="T8" fmla="*/ 305 w 305"/>
                  <a:gd name="T9" fmla="*/ 1184 h 1184"/>
                </a:gdLst>
                <a:ahLst/>
                <a:cxnLst>
                  <a:cxn ang="0">
                    <a:pos x="T0" y="T1"/>
                  </a:cxn>
                  <a:cxn ang="0">
                    <a:pos x="T2" y="T3"/>
                  </a:cxn>
                  <a:cxn ang="0">
                    <a:pos x="T4" y="T5"/>
                  </a:cxn>
                  <a:cxn ang="0">
                    <a:pos x="T6" y="T7"/>
                  </a:cxn>
                  <a:cxn ang="0">
                    <a:pos x="T8" y="T9"/>
                  </a:cxn>
                </a:cxnLst>
                <a:rect l="0" t="0" r="r" b="b"/>
                <a:pathLst>
                  <a:path w="305" h="1184">
                    <a:moveTo>
                      <a:pt x="305" y="1184"/>
                    </a:moveTo>
                    <a:lnTo>
                      <a:pt x="0" y="1184"/>
                    </a:lnTo>
                    <a:lnTo>
                      <a:pt x="161" y="0"/>
                    </a:lnTo>
                    <a:lnTo>
                      <a:pt x="305" y="0"/>
                    </a:lnTo>
                    <a:lnTo>
                      <a:pt x="305"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41"/>
              <p:cNvSpPr>
                <a:spLocks/>
              </p:cNvSpPr>
              <p:nvPr/>
            </p:nvSpPr>
            <p:spPr bwMode="auto">
              <a:xfrm>
                <a:off x="9409113" y="4589463"/>
                <a:ext cx="481013" cy="1879600"/>
              </a:xfrm>
              <a:custGeom>
                <a:avLst/>
                <a:gdLst>
                  <a:gd name="T0" fmla="*/ 303 w 303"/>
                  <a:gd name="T1" fmla="*/ 1184 h 1184"/>
                  <a:gd name="T2" fmla="*/ 0 w 303"/>
                  <a:gd name="T3" fmla="*/ 1184 h 1184"/>
                  <a:gd name="T4" fmla="*/ 161 w 303"/>
                  <a:gd name="T5" fmla="*/ 0 h 1184"/>
                  <a:gd name="T6" fmla="*/ 303 w 303"/>
                  <a:gd name="T7" fmla="*/ 0 h 1184"/>
                  <a:gd name="T8" fmla="*/ 303 w 303"/>
                  <a:gd name="T9" fmla="*/ 1184 h 1184"/>
                </a:gdLst>
                <a:ahLst/>
                <a:cxnLst>
                  <a:cxn ang="0">
                    <a:pos x="T0" y="T1"/>
                  </a:cxn>
                  <a:cxn ang="0">
                    <a:pos x="T2" y="T3"/>
                  </a:cxn>
                  <a:cxn ang="0">
                    <a:pos x="T4" y="T5"/>
                  </a:cxn>
                  <a:cxn ang="0">
                    <a:pos x="T6" y="T7"/>
                  </a:cxn>
                  <a:cxn ang="0">
                    <a:pos x="T8" y="T9"/>
                  </a:cxn>
                </a:cxnLst>
                <a:rect l="0" t="0" r="r" b="b"/>
                <a:pathLst>
                  <a:path w="303" h="1184">
                    <a:moveTo>
                      <a:pt x="303" y="1184"/>
                    </a:moveTo>
                    <a:lnTo>
                      <a:pt x="0" y="1184"/>
                    </a:lnTo>
                    <a:lnTo>
                      <a:pt x="161" y="0"/>
                    </a:lnTo>
                    <a:lnTo>
                      <a:pt x="303" y="0"/>
                    </a:lnTo>
                    <a:lnTo>
                      <a:pt x="303" y="118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42"/>
              <p:cNvSpPr>
                <a:spLocks/>
              </p:cNvSpPr>
              <p:nvPr/>
            </p:nvSpPr>
            <p:spPr bwMode="auto">
              <a:xfrm>
                <a:off x="87122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4"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43"/>
              <p:cNvSpPr>
                <a:spLocks noChangeArrowheads="1"/>
              </p:cNvSpPr>
              <p:nvPr/>
            </p:nvSpPr>
            <p:spPr bwMode="auto">
              <a:xfrm>
                <a:off x="9934575" y="3608388"/>
                <a:ext cx="238125" cy="14065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44"/>
              <p:cNvSpPr>
                <a:spLocks/>
              </p:cNvSpPr>
              <p:nvPr/>
            </p:nvSpPr>
            <p:spPr bwMode="auto">
              <a:xfrm rot="5400000">
                <a:off x="8655997" y="4101452"/>
                <a:ext cx="221941" cy="398463"/>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47"/>
              <p:cNvSpPr>
                <a:spLocks/>
              </p:cNvSpPr>
              <p:nvPr/>
            </p:nvSpPr>
            <p:spPr bwMode="auto">
              <a:xfrm>
                <a:off x="9315450" y="2687638"/>
                <a:ext cx="279400" cy="461963"/>
              </a:xfrm>
              <a:custGeom>
                <a:avLst/>
                <a:gdLst>
                  <a:gd name="T0" fmla="*/ 88 w 176"/>
                  <a:gd name="T1" fmla="*/ 291 h 291"/>
                  <a:gd name="T2" fmla="*/ 0 w 176"/>
                  <a:gd name="T3" fmla="*/ 284 h 291"/>
                  <a:gd name="T4" fmla="*/ 0 w 176"/>
                  <a:gd name="T5" fmla="*/ 0 h 291"/>
                  <a:gd name="T6" fmla="*/ 176 w 176"/>
                  <a:gd name="T7" fmla="*/ 0 h 291"/>
                  <a:gd name="T8" fmla="*/ 176 w 176"/>
                  <a:gd name="T9" fmla="*/ 291 h 291"/>
                  <a:gd name="T10" fmla="*/ 88 w 176"/>
                  <a:gd name="T11" fmla="*/ 291 h 291"/>
                </a:gdLst>
                <a:ahLst/>
                <a:cxnLst>
                  <a:cxn ang="0">
                    <a:pos x="T0" y="T1"/>
                  </a:cxn>
                  <a:cxn ang="0">
                    <a:pos x="T2" y="T3"/>
                  </a:cxn>
                  <a:cxn ang="0">
                    <a:pos x="T4" y="T5"/>
                  </a:cxn>
                  <a:cxn ang="0">
                    <a:pos x="T6" y="T7"/>
                  </a:cxn>
                  <a:cxn ang="0">
                    <a:pos x="T8" y="T9"/>
                  </a:cxn>
                  <a:cxn ang="0">
                    <a:pos x="T10" y="T11"/>
                  </a:cxn>
                </a:cxnLst>
                <a:rect l="0" t="0" r="r" b="b"/>
                <a:pathLst>
                  <a:path w="176" h="291">
                    <a:moveTo>
                      <a:pt x="88" y="291"/>
                    </a:moveTo>
                    <a:lnTo>
                      <a:pt x="0" y="284"/>
                    </a:lnTo>
                    <a:lnTo>
                      <a:pt x="0" y="0"/>
                    </a:lnTo>
                    <a:lnTo>
                      <a:pt x="176" y="0"/>
                    </a:lnTo>
                    <a:lnTo>
                      <a:pt x="176" y="291"/>
                    </a:lnTo>
                    <a:lnTo>
                      <a:pt x="88" y="29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48"/>
              <p:cNvSpPr>
                <a:spLocks/>
              </p:cNvSpPr>
              <p:nvPr/>
            </p:nvSpPr>
            <p:spPr bwMode="auto">
              <a:xfrm>
                <a:off x="9315450" y="2687638"/>
                <a:ext cx="279400" cy="246063"/>
              </a:xfrm>
              <a:custGeom>
                <a:avLst/>
                <a:gdLst>
                  <a:gd name="T0" fmla="*/ 0 w 68"/>
                  <a:gd name="T1" fmla="*/ 55 h 60"/>
                  <a:gd name="T2" fmla="*/ 34 w 68"/>
                  <a:gd name="T3" fmla="*/ 60 h 60"/>
                  <a:gd name="T4" fmla="*/ 68 w 68"/>
                  <a:gd name="T5" fmla="*/ 55 h 60"/>
                  <a:gd name="T6" fmla="*/ 68 w 68"/>
                  <a:gd name="T7" fmla="*/ 0 h 60"/>
                  <a:gd name="T8" fmla="*/ 0 w 68"/>
                  <a:gd name="T9" fmla="*/ 0 h 60"/>
                  <a:gd name="T10" fmla="*/ 0 w 68"/>
                  <a:gd name="T11" fmla="*/ 55 h 60"/>
                </a:gdLst>
                <a:ahLst/>
                <a:cxnLst>
                  <a:cxn ang="0">
                    <a:pos x="T0" y="T1"/>
                  </a:cxn>
                  <a:cxn ang="0">
                    <a:pos x="T2" y="T3"/>
                  </a:cxn>
                  <a:cxn ang="0">
                    <a:pos x="T4" y="T5"/>
                  </a:cxn>
                  <a:cxn ang="0">
                    <a:pos x="T6" y="T7"/>
                  </a:cxn>
                  <a:cxn ang="0">
                    <a:pos x="T8" y="T9"/>
                  </a:cxn>
                  <a:cxn ang="0">
                    <a:pos x="T10" y="T11"/>
                  </a:cxn>
                </a:cxnLst>
                <a:rect l="0" t="0" r="r" b="b"/>
                <a:pathLst>
                  <a:path w="68" h="60">
                    <a:moveTo>
                      <a:pt x="0" y="55"/>
                    </a:moveTo>
                    <a:cubicBezTo>
                      <a:pt x="11" y="58"/>
                      <a:pt x="22" y="60"/>
                      <a:pt x="34" y="60"/>
                    </a:cubicBezTo>
                    <a:cubicBezTo>
                      <a:pt x="46" y="60"/>
                      <a:pt x="57" y="58"/>
                      <a:pt x="68" y="55"/>
                    </a:cubicBezTo>
                    <a:cubicBezTo>
                      <a:pt x="68" y="0"/>
                      <a:pt x="68" y="0"/>
                      <a:pt x="68" y="0"/>
                    </a:cubicBezTo>
                    <a:cubicBezTo>
                      <a:pt x="0" y="0"/>
                      <a:pt x="0" y="0"/>
                      <a:pt x="0" y="0"/>
                    </a:cubicBezTo>
                    <a:lnTo>
                      <a:pt x="0" y="55"/>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49"/>
              <p:cNvSpPr>
                <a:spLocks/>
              </p:cNvSpPr>
              <p:nvPr/>
            </p:nvSpPr>
            <p:spPr bwMode="auto">
              <a:xfrm>
                <a:off x="9126538" y="2259013"/>
                <a:ext cx="660400" cy="617538"/>
              </a:xfrm>
              <a:custGeom>
                <a:avLst/>
                <a:gdLst>
                  <a:gd name="T0" fmla="*/ 0 w 161"/>
                  <a:gd name="T1" fmla="*/ 0 h 151"/>
                  <a:gd name="T2" fmla="*/ 0 w 161"/>
                  <a:gd name="T3" fmla="*/ 125 h 151"/>
                  <a:gd name="T4" fmla="*/ 0 w 161"/>
                  <a:gd name="T5" fmla="*/ 125 h 151"/>
                  <a:gd name="T6" fmla="*/ 80 w 161"/>
                  <a:gd name="T7" fmla="*/ 151 h 151"/>
                  <a:gd name="T8" fmla="*/ 161 w 161"/>
                  <a:gd name="T9" fmla="*/ 125 h 151"/>
                  <a:gd name="T10" fmla="*/ 161 w 161"/>
                  <a:gd name="T11" fmla="*/ 0 h 151"/>
                  <a:gd name="T12" fmla="*/ 0 w 161"/>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61" h="151">
                    <a:moveTo>
                      <a:pt x="0" y="0"/>
                    </a:moveTo>
                    <a:cubicBezTo>
                      <a:pt x="0" y="125"/>
                      <a:pt x="0" y="125"/>
                      <a:pt x="0" y="125"/>
                    </a:cubicBezTo>
                    <a:cubicBezTo>
                      <a:pt x="0" y="125"/>
                      <a:pt x="0" y="125"/>
                      <a:pt x="0" y="125"/>
                    </a:cubicBezTo>
                    <a:cubicBezTo>
                      <a:pt x="22" y="142"/>
                      <a:pt x="50" y="151"/>
                      <a:pt x="80" y="151"/>
                    </a:cubicBezTo>
                    <a:cubicBezTo>
                      <a:pt x="110" y="151"/>
                      <a:pt x="139" y="142"/>
                      <a:pt x="161" y="125"/>
                    </a:cubicBezTo>
                    <a:cubicBezTo>
                      <a:pt x="161" y="0"/>
                      <a:pt x="161" y="0"/>
                      <a:pt x="161"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50"/>
              <p:cNvSpPr>
                <a:spLocks/>
              </p:cNvSpPr>
              <p:nvPr/>
            </p:nvSpPr>
            <p:spPr bwMode="auto">
              <a:xfrm>
                <a:off x="9126538" y="1944688"/>
                <a:ext cx="468313" cy="493713"/>
              </a:xfrm>
              <a:custGeom>
                <a:avLst/>
                <a:gdLst>
                  <a:gd name="T0" fmla="*/ 114 w 114"/>
                  <a:gd name="T1" fmla="*/ 7 h 121"/>
                  <a:gd name="T2" fmla="*/ 81 w 114"/>
                  <a:gd name="T3" fmla="*/ 0 h 121"/>
                  <a:gd name="T4" fmla="*/ 0 w 114"/>
                  <a:gd name="T5" fmla="*/ 81 h 121"/>
                  <a:gd name="T6" fmla="*/ 0 w 114"/>
                  <a:gd name="T7" fmla="*/ 121 h 121"/>
                  <a:gd name="T8" fmla="*/ 114 w 114"/>
                  <a:gd name="T9" fmla="*/ 7 h 121"/>
                </a:gdLst>
                <a:ahLst/>
                <a:cxnLst>
                  <a:cxn ang="0">
                    <a:pos x="T0" y="T1"/>
                  </a:cxn>
                  <a:cxn ang="0">
                    <a:pos x="T2" y="T3"/>
                  </a:cxn>
                  <a:cxn ang="0">
                    <a:pos x="T4" y="T5"/>
                  </a:cxn>
                  <a:cxn ang="0">
                    <a:pos x="T6" y="T7"/>
                  </a:cxn>
                  <a:cxn ang="0">
                    <a:pos x="T8" y="T9"/>
                  </a:cxn>
                </a:cxnLst>
                <a:rect l="0" t="0" r="r" b="b"/>
                <a:pathLst>
                  <a:path w="114" h="121">
                    <a:moveTo>
                      <a:pt x="114" y="7"/>
                    </a:moveTo>
                    <a:cubicBezTo>
                      <a:pt x="104" y="3"/>
                      <a:pt x="92" y="0"/>
                      <a:pt x="81" y="0"/>
                    </a:cubicBezTo>
                    <a:cubicBezTo>
                      <a:pt x="36" y="0"/>
                      <a:pt x="0" y="36"/>
                      <a:pt x="0" y="81"/>
                    </a:cubicBezTo>
                    <a:cubicBezTo>
                      <a:pt x="0" y="121"/>
                      <a:pt x="0" y="121"/>
                      <a:pt x="0" y="121"/>
                    </a:cubicBezTo>
                    <a:cubicBezTo>
                      <a:pt x="59" y="114"/>
                      <a:pt x="107" y="67"/>
                      <a:pt x="114"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51"/>
              <p:cNvSpPr>
                <a:spLocks/>
              </p:cNvSpPr>
              <p:nvPr/>
            </p:nvSpPr>
            <p:spPr bwMode="auto">
              <a:xfrm>
                <a:off x="9318625" y="1944688"/>
                <a:ext cx="468313" cy="493713"/>
              </a:xfrm>
              <a:custGeom>
                <a:avLst/>
                <a:gdLst>
                  <a:gd name="T0" fmla="*/ 0 w 114"/>
                  <a:gd name="T1" fmla="*/ 7 h 121"/>
                  <a:gd name="T2" fmla="*/ 33 w 114"/>
                  <a:gd name="T3" fmla="*/ 0 h 121"/>
                  <a:gd name="T4" fmla="*/ 114 w 114"/>
                  <a:gd name="T5" fmla="*/ 81 h 121"/>
                  <a:gd name="T6" fmla="*/ 114 w 114"/>
                  <a:gd name="T7" fmla="*/ 121 h 121"/>
                  <a:gd name="T8" fmla="*/ 0 w 114"/>
                  <a:gd name="T9" fmla="*/ 7 h 121"/>
                </a:gdLst>
                <a:ahLst/>
                <a:cxnLst>
                  <a:cxn ang="0">
                    <a:pos x="T0" y="T1"/>
                  </a:cxn>
                  <a:cxn ang="0">
                    <a:pos x="T2" y="T3"/>
                  </a:cxn>
                  <a:cxn ang="0">
                    <a:pos x="T4" y="T5"/>
                  </a:cxn>
                  <a:cxn ang="0">
                    <a:pos x="T6" y="T7"/>
                  </a:cxn>
                  <a:cxn ang="0">
                    <a:pos x="T8" y="T9"/>
                  </a:cxn>
                </a:cxnLst>
                <a:rect l="0" t="0" r="r" b="b"/>
                <a:pathLst>
                  <a:path w="114" h="121">
                    <a:moveTo>
                      <a:pt x="0" y="7"/>
                    </a:moveTo>
                    <a:cubicBezTo>
                      <a:pt x="10" y="3"/>
                      <a:pt x="21" y="0"/>
                      <a:pt x="33" y="0"/>
                    </a:cubicBezTo>
                    <a:cubicBezTo>
                      <a:pt x="78" y="0"/>
                      <a:pt x="114" y="36"/>
                      <a:pt x="114" y="81"/>
                    </a:cubicBezTo>
                    <a:cubicBezTo>
                      <a:pt x="114" y="121"/>
                      <a:pt x="114" y="121"/>
                      <a:pt x="114" y="121"/>
                    </a:cubicBezTo>
                    <a:cubicBezTo>
                      <a:pt x="54" y="114"/>
                      <a:pt x="7" y="67"/>
                      <a:pt x="0" y="7"/>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52"/>
              <p:cNvSpPr>
                <a:spLocks/>
              </p:cNvSpPr>
              <p:nvPr/>
            </p:nvSpPr>
            <p:spPr bwMode="auto">
              <a:xfrm>
                <a:off x="8683625" y="3014663"/>
                <a:ext cx="1535113" cy="18891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53"/>
              <p:cNvSpPr>
                <a:spLocks/>
              </p:cNvSpPr>
              <p:nvPr/>
            </p:nvSpPr>
            <p:spPr bwMode="auto">
              <a:xfrm>
                <a:off x="8761413" y="6469063"/>
                <a:ext cx="479425" cy="134938"/>
              </a:xfrm>
              <a:custGeom>
                <a:avLst/>
                <a:gdLst>
                  <a:gd name="T0" fmla="*/ 61 w 117"/>
                  <a:gd name="T1" fmla="*/ 0 h 33"/>
                  <a:gd name="T2" fmla="*/ 0 w 117"/>
                  <a:gd name="T3" fmla="*/ 33 h 33"/>
                  <a:gd name="T4" fmla="*/ 79 w 117"/>
                  <a:gd name="T5" fmla="*/ 33 h 33"/>
                  <a:gd name="T6" fmla="*/ 117 w 117"/>
                  <a:gd name="T7" fmla="*/ 0 h 33"/>
                  <a:gd name="T8" fmla="*/ 61 w 117"/>
                  <a:gd name="T9" fmla="*/ 0 h 33"/>
                </a:gdLst>
                <a:ahLst/>
                <a:cxnLst>
                  <a:cxn ang="0">
                    <a:pos x="T0" y="T1"/>
                  </a:cxn>
                  <a:cxn ang="0">
                    <a:pos x="T2" y="T3"/>
                  </a:cxn>
                  <a:cxn ang="0">
                    <a:pos x="T4" y="T5"/>
                  </a:cxn>
                  <a:cxn ang="0">
                    <a:pos x="T6" y="T7"/>
                  </a:cxn>
                  <a:cxn ang="0">
                    <a:pos x="T8" y="T9"/>
                  </a:cxn>
                </a:cxnLst>
                <a:rect l="0" t="0" r="r" b="b"/>
                <a:pathLst>
                  <a:path w="117" h="33">
                    <a:moveTo>
                      <a:pt x="61" y="0"/>
                    </a:moveTo>
                    <a:cubicBezTo>
                      <a:pt x="36" y="0"/>
                      <a:pt x="13" y="13"/>
                      <a:pt x="0" y="33"/>
                    </a:cubicBezTo>
                    <a:cubicBezTo>
                      <a:pt x="79" y="33"/>
                      <a:pt x="79" y="33"/>
                      <a:pt x="79" y="33"/>
                    </a:cubicBezTo>
                    <a:cubicBezTo>
                      <a:pt x="99" y="33"/>
                      <a:pt x="114" y="18"/>
                      <a:pt x="117" y="0"/>
                    </a:cubicBezTo>
                    <a:lnTo>
                      <a:pt x="61"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54"/>
              <p:cNvSpPr>
                <a:spLocks/>
              </p:cNvSpPr>
              <p:nvPr/>
            </p:nvSpPr>
            <p:spPr bwMode="auto">
              <a:xfrm>
                <a:off x="9372600" y="6469063"/>
                <a:ext cx="528638" cy="269875"/>
              </a:xfrm>
              <a:custGeom>
                <a:avLst/>
                <a:gdLst>
                  <a:gd name="T0" fmla="*/ 73 w 129"/>
                  <a:gd name="T1" fmla="*/ 0 h 66"/>
                  <a:gd name="T2" fmla="*/ 0 w 129"/>
                  <a:gd name="T3" fmla="*/ 66 h 66"/>
                  <a:gd name="T4" fmla="*/ 73 w 129"/>
                  <a:gd name="T5" fmla="*/ 66 h 66"/>
                  <a:gd name="T6" fmla="*/ 129 w 129"/>
                  <a:gd name="T7" fmla="*/ 66 h 66"/>
                  <a:gd name="T8" fmla="*/ 129 w 129"/>
                  <a:gd name="T9" fmla="*/ 0 h 66"/>
                  <a:gd name="T10" fmla="*/ 73 w 129"/>
                  <a:gd name="T11" fmla="*/ 0 h 66"/>
                </a:gdLst>
                <a:ahLst/>
                <a:cxnLst>
                  <a:cxn ang="0">
                    <a:pos x="T0" y="T1"/>
                  </a:cxn>
                  <a:cxn ang="0">
                    <a:pos x="T2" y="T3"/>
                  </a:cxn>
                  <a:cxn ang="0">
                    <a:pos x="T4" y="T5"/>
                  </a:cxn>
                  <a:cxn ang="0">
                    <a:pos x="T6" y="T7"/>
                  </a:cxn>
                  <a:cxn ang="0">
                    <a:pos x="T8" y="T9"/>
                  </a:cxn>
                  <a:cxn ang="0">
                    <a:pos x="T10" y="T11"/>
                  </a:cxn>
                </a:cxnLst>
                <a:rect l="0" t="0" r="r" b="b"/>
                <a:pathLst>
                  <a:path w="129" h="66">
                    <a:moveTo>
                      <a:pt x="73" y="0"/>
                    </a:moveTo>
                    <a:cubicBezTo>
                      <a:pt x="35" y="0"/>
                      <a:pt x="3" y="29"/>
                      <a:pt x="0" y="66"/>
                    </a:cubicBezTo>
                    <a:cubicBezTo>
                      <a:pt x="73" y="66"/>
                      <a:pt x="73" y="66"/>
                      <a:pt x="73" y="66"/>
                    </a:cubicBezTo>
                    <a:cubicBezTo>
                      <a:pt x="129" y="66"/>
                      <a:pt x="129" y="66"/>
                      <a:pt x="129" y="66"/>
                    </a:cubicBezTo>
                    <a:cubicBezTo>
                      <a:pt x="129" y="0"/>
                      <a:pt x="129" y="0"/>
                      <a:pt x="129" y="0"/>
                    </a:cubicBezTo>
                    <a:lnTo>
                      <a:pt x="73" y="0"/>
                    </a:lnTo>
                    <a:close/>
                  </a:path>
                </a:pathLst>
              </a:custGeom>
              <a:solidFill>
                <a:srgbClr val="514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55"/>
              <p:cNvSpPr>
                <a:spLocks/>
              </p:cNvSpPr>
              <p:nvPr/>
            </p:nvSpPr>
            <p:spPr bwMode="auto">
              <a:xfrm>
                <a:off x="9417050" y="6469063"/>
                <a:ext cx="481013" cy="134938"/>
              </a:xfrm>
              <a:custGeom>
                <a:avLst/>
                <a:gdLst>
                  <a:gd name="T0" fmla="*/ 62 w 117"/>
                  <a:gd name="T1" fmla="*/ 0 h 33"/>
                  <a:gd name="T2" fmla="*/ 0 w 117"/>
                  <a:gd name="T3" fmla="*/ 33 h 33"/>
                  <a:gd name="T4" fmla="*/ 80 w 117"/>
                  <a:gd name="T5" fmla="*/ 33 h 33"/>
                  <a:gd name="T6" fmla="*/ 117 w 117"/>
                  <a:gd name="T7" fmla="*/ 0 h 33"/>
                  <a:gd name="T8" fmla="*/ 62 w 117"/>
                  <a:gd name="T9" fmla="*/ 0 h 33"/>
                </a:gdLst>
                <a:ahLst/>
                <a:cxnLst>
                  <a:cxn ang="0">
                    <a:pos x="T0" y="T1"/>
                  </a:cxn>
                  <a:cxn ang="0">
                    <a:pos x="T2" y="T3"/>
                  </a:cxn>
                  <a:cxn ang="0">
                    <a:pos x="T4" y="T5"/>
                  </a:cxn>
                  <a:cxn ang="0">
                    <a:pos x="T6" y="T7"/>
                  </a:cxn>
                  <a:cxn ang="0">
                    <a:pos x="T8" y="T9"/>
                  </a:cxn>
                </a:cxnLst>
                <a:rect l="0" t="0" r="r" b="b"/>
                <a:pathLst>
                  <a:path w="117" h="33">
                    <a:moveTo>
                      <a:pt x="62" y="0"/>
                    </a:moveTo>
                    <a:cubicBezTo>
                      <a:pt x="36" y="0"/>
                      <a:pt x="14" y="13"/>
                      <a:pt x="0" y="33"/>
                    </a:cubicBezTo>
                    <a:cubicBezTo>
                      <a:pt x="80" y="33"/>
                      <a:pt x="80" y="33"/>
                      <a:pt x="80" y="33"/>
                    </a:cubicBezTo>
                    <a:cubicBezTo>
                      <a:pt x="99" y="33"/>
                      <a:pt x="115" y="18"/>
                      <a:pt x="117" y="0"/>
                    </a:cubicBezTo>
                    <a:lnTo>
                      <a:pt x="62"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Oval 56"/>
              <p:cNvSpPr>
                <a:spLocks noChangeArrowheads="1"/>
              </p:cNvSpPr>
              <p:nvPr/>
            </p:nvSpPr>
            <p:spPr bwMode="auto">
              <a:xfrm>
                <a:off x="9898063" y="4818063"/>
                <a:ext cx="90488"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Oval 57"/>
              <p:cNvSpPr>
                <a:spLocks noChangeArrowheads="1"/>
              </p:cNvSpPr>
              <p:nvPr/>
            </p:nvSpPr>
            <p:spPr bwMode="auto">
              <a:xfrm>
                <a:off x="10004425" y="4818063"/>
                <a:ext cx="85725"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Oval 58"/>
              <p:cNvSpPr>
                <a:spLocks noChangeArrowheads="1"/>
              </p:cNvSpPr>
              <p:nvPr/>
            </p:nvSpPr>
            <p:spPr bwMode="auto">
              <a:xfrm>
                <a:off x="10110788" y="4818063"/>
                <a:ext cx="87313" cy="85725"/>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59"/>
              <p:cNvSpPr>
                <a:spLocks/>
              </p:cNvSpPr>
              <p:nvPr/>
            </p:nvSpPr>
            <p:spPr bwMode="auto">
              <a:xfrm>
                <a:off x="8945563" y="2921001"/>
                <a:ext cx="509588" cy="666750"/>
              </a:xfrm>
              <a:custGeom>
                <a:avLst/>
                <a:gdLst>
                  <a:gd name="T0" fmla="*/ 181 w 321"/>
                  <a:gd name="T1" fmla="*/ 155 h 420"/>
                  <a:gd name="T2" fmla="*/ 122 w 321"/>
                  <a:gd name="T3" fmla="*/ 196 h 420"/>
                  <a:gd name="T4" fmla="*/ 321 w 321"/>
                  <a:gd name="T5" fmla="*/ 420 h 420"/>
                  <a:gd name="T6" fmla="*/ 155 w 321"/>
                  <a:gd name="T7" fmla="*/ 0 h 420"/>
                  <a:gd name="T8" fmla="*/ 0 w 321"/>
                  <a:gd name="T9" fmla="*/ 59 h 420"/>
                  <a:gd name="T10" fmla="*/ 83 w 321"/>
                  <a:gd name="T11" fmla="*/ 155 h 420"/>
                  <a:gd name="T12" fmla="*/ 181 w 321"/>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1" h="420">
                    <a:moveTo>
                      <a:pt x="181" y="155"/>
                    </a:moveTo>
                    <a:lnTo>
                      <a:pt x="122" y="196"/>
                    </a:lnTo>
                    <a:lnTo>
                      <a:pt x="321" y="420"/>
                    </a:lnTo>
                    <a:lnTo>
                      <a:pt x="155" y="0"/>
                    </a:lnTo>
                    <a:lnTo>
                      <a:pt x="0" y="59"/>
                    </a:lnTo>
                    <a:lnTo>
                      <a:pt x="83" y="155"/>
                    </a:lnTo>
                    <a:lnTo>
                      <a:pt x="181" y="155"/>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60"/>
              <p:cNvSpPr>
                <a:spLocks/>
              </p:cNvSpPr>
              <p:nvPr/>
            </p:nvSpPr>
            <p:spPr bwMode="auto">
              <a:xfrm>
                <a:off x="9455150" y="2921001"/>
                <a:ext cx="512763" cy="666750"/>
              </a:xfrm>
              <a:custGeom>
                <a:avLst/>
                <a:gdLst>
                  <a:gd name="T0" fmla="*/ 142 w 323"/>
                  <a:gd name="T1" fmla="*/ 155 h 420"/>
                  <a:gd name="T2" fmla="*/ 201 w 323"/>
                  <a:gd name="T3" fmla="*/ 196 h 420"/>
                  <a:gd name="T4" fmla="*/ 0 w 323"/>
                  <a:gd name="T5" fmla="*/ 420 h 420"/>
                  <a:gd name="T6" fmla="*/ 170 w 323"/>
                  <a:gd name="T7" fmla="*/ 0 h 420"/>
                  <a:gd name="T8" fmla="*/ 323 w 323"/>
                  <a:gd name="T9" fmla="*/ 59 h 420"/>
                  <a:gd name="T10" fmla="*/ 238 w 323"/>
                  <a:gd name="T11" fmla="*/ 155 h 420"/>
                  <a:gd name="T12" fmla="*/ 142 w 323"/>
                  <a:gd name="T13" fmla="*/ 155 h 420"/>
                </a:gdLst>
                <a:ahLst/>
                <a:cxnLst>
                  <a:cxn ang="0">
                    <a:pos x="T0" y="T1"/>
                  </a:cxn>
                  <a:cxn ang="0">
                    <a:pos x="T2" y="T3"/>
                  </a:cxn>
                  <a:cxn ang="0">
                    <a:pos x="T4" y="T5"/>
                  </a:cxn>
                  <a:cxn ang="0">
                    <a:pos x="T6" y="T7"/>
                  </a:cxn>
                  <a:cxn ang="0">
                    <a:pos x="T8" y="T9"/>
                  </a:cxn>
                  <a:cxn ang="0">
                    <a:pos x="T10" y="T11"/>
                  </a:cxn>
                  <a:cxn ang="0">
                    <a:pos x="T12" y="T13"/>
                  </a:cxn>
                </a:cxnLst>
                <a:rect l="0" t="0" r="r" b="b"/>
                <a:pathLst>
                  <a:path w="323" h="420">
                    <a:moveTo>
                      <a:pt x="142" y="155"/>
                    </a:moveTo>
                    <a:lnTo>
                      <a:pt x="201" y="196"/>
                    </a:lnTo>
                    <a:lnTo>
                      <a:pt x="0" y="420"/>
                    </a:lnTo>
                    <a:lnTo>
                      <a:pt x="170" y="0"/>
                    </a:lnTo>
                    <a:lnTo>
                      <a:pt x="323" y="59"/>
                    </a:lnTo>
                    <a:lnTo>
                      <a:pt x="238" y="155"/>
                    </a:lnTo>
                    <a:lnTo>
                      <a:pt x="142" y="155"/>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Oval 61"/>
              <p:cNvSpPr>
                <a:spLocks noChangeArrowheads="1"/>
              </p:cNvSpPr>
              <p:nvPr/>
            </p:nvSpPr>
            <p:spPr bwMode="auto">
              <a:xfrm>
                <a:off x="9064625" y="2630488"/>
                <a:ext cx="46038"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62"/>
              <p:cNvSpPr>
                <a:spLocks noChangeArrowheads="1"/>
              </p:cNvSpPr>
              <p:nvPr/>
            </p:nvSpPr>
            <p:spPr bwMode="auto">
              <a:xfrm>
                <a:off x="9799638" y="2630488"/>
                <a:ext cx="44450" cy="4603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63"/>
              <p:cNvSpPr>
                <a:spLocks/>
              </p:cNvSpPr>
              <p:nvPr/>
            </p:nvSpPr>
            <p:spPr bwMode="auto">
              <a:xfrm>
                <a:off x="8552679" y="4078288"/>
                <a:ext cx="442866" cy="204788"/>
              </a:xfrm>
              <a:custGeom>
                <a:avLst/>
                <a:gdLst>
                  <a:gd name="T0" fmla="*/ 0 w 251"/>
                  <a:gd name="T1" fmla="*/ 129 h 129"/>
                  <a:gd name="T2" fmla="*/ 251 w 251"/>
                  <a:gd name="T3" fmla="*/ 129 h 129"/>
                  <a:gd name="T4" fmla="*/ 251 w 251"/>
                  <a:gd name="T5" fmla="*/ 0 h 129"/>
                  <a:gd name="T6" fmla="*/ 119 w 251"/>
                  <a:gd name="T7" fmla="*/ 0 h 129"/>
                  <a:gd name="T8" fmla="*/ 73 w 251"/>
                  <a:gd name="T9" fmla="*/ 54 h 129"/>
                  <a:gd name="T10" fmla="*/ 73 w 251"/>
                  <a:gd name="T11" fmla="*/ 0 h 129"/>
                  <a:gd name="T12" fmla="*/ 0 w 251"/>
                  <a:gd name="T13" fmla="*/ 0 h 129"/>
                  <a:gd name="T14" fmla="*/ 0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0" y="129"/>
                    </a:moveTo>
                    <a:lnTo>
                      <a:pt x="251" y="129"/>
                    </a:lnTo>
                    <a:lnTo>
                      <a:pt x="251" y="0"/>
                    </a:lnTo>
                    <a:lnTo>
                      <a:pt x="119" y="0"/>
                    </a:lnTo>
                    <a:lnTo>
                      <a:pt x="73" y="54"/>
                    </a:lnTo>
                    <a:lnTo>
                      <a:pt x="73" y="0"/>
                    </a:lnTo>
                    <a:lnTo>
                      <a:pt x="0" y="0"/>
                    </a:lnTo>
                    <a:lnTo>
                      <a:pt x="0" y="129"/>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64"/>
              <p:cNvSpPr>
                <a:spLocks/>
              </p:cNvSpPr>
              <p:nvPr/>
            </p:nvSpPr>
            <p:spPr bwMode="auto">
              <a:xfrm>
                <a:off x="9921381" y="4069059"/>
                <a:ext cx="416420" cy="214017"/>
              </a:xfrm>
              <a:custGeom>
                <a:avLst/>
                <a:gdLst>
                  <a:gd name="T0" fmla="*/ 251 w 251"/>
                  <a:gd name="T1" fmla="*/ 129 h 129"/>
                  <a:gd name="T2" fmla="*/ 0 w 251"/>
                  <a:gd name="T3" fmla="*/ 129 h 129"/>
                  <a:gd name="T4" fmla="*/ 0 w 251"/>
                  <a:gd name="T5" fmla="*/ 0 h 129"/>
                  <a:gd name="T6" fmla="*/ 132 w 251"/>
                  <a:gd name="T7" fmla="*/ 0 h 129"/>
                  <a:gd name="T8" fmla="*/ 179 w 251"/>
                  <a:gd name="T9" fmla="*/ 54 h 129"/>
                  <a:gd name="T10" fmla="*/ 179 w 251"/>
                  <a:gd name="T11" fmla="*/ 0 h 129"/>
                  <a:gd name="T12" fmla="*/ 251 w 251"/>
                  <a:gd name="T13" fmla="*/ 0 h 129"/>
                  <a:gd name="T14" fmla="*/ 251 w 251"/>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129">
                    <a:moveTo>
                      <a:pt x="251" y="129"/>
                    </a:moveTo>
                    <a:lnTo>
                      <a:pt x="0" y="129"/>
                    </a:lnTo>
                    <a:lnTo>
                      <a:pt x="0" y="0"/>
                    </a:lnTo>
                    <a:lnTo>
                      <a:pt x="132" y="0"/>
                    </a:lnTo>
                    <a:lnTo>
                      <a:pt x="179" y="54"/>
                    </a:lnTo>
                    <a:lnTo>
                      <a:pt x="179" y="0"/>
                    </a:lnTo>
                    <a:lnTo>
                      <a:pt x="251" y="0"/>
                    </a:lnTo>
                    <a:lnTo>
                      <a:pt x="251" y="129"/>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Oval 65"/>
              <p:cNvSpPr>
                <a:spLocks noChangeArrowheads="1"/>
              </p:cNvSpPr>
              <p:nvPr/>
            </p:nvSpPr>
            <p:spPr bwMode="auto">
              <a:xfrm>
                <a:off x="959485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Oval 66"/>
              <p:cNvSpPr>
                <a:spLocks noChangeArrowheads="1"/>
              </p:cNvSpPr>
              <p:nvPr/>
            </p:nvSpPr>
            <p:spPr bwMode="auto">
              <a:xfrm>
                <a:off x="9664700"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Oval 67"/>
              <p:cNvSpPr>
                <a:spLocks noChangeArrowheads="1"/>
              </p:cNvSpPr>
              <p:nvPr/>
            </p:nvSpPr>
            <p:spPr bwMode="auto">
              <a:xfrm>
                <a:off x="9631363" y="2627313"/>
                <a:ext cx="23813"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Oval 68"/>
              <p:cNvSpPr>
                <a:spLocks noChangeArrowheads="1"/>
              </p:cNvSpPr>
              <p:nvPr/>
            </p:nvSpPr>
            <p:spPr bwMode="auto">
              <a:xfrm>
                <a:off x="920908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Oval 69"/>
              <p:cNvSpPr>
                <a:spLocks noChangeArrowheads="1"/>
              </p:cNvSpPr>
              <p:nvPr/>
            </p:nvSpPr>
            <p:spPr bwMode="auto">
              <a:xfrm>
                <a:off x="9278938" y="255746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Oval 70"/>
              <p:cNvSpPr>
                <a:spLocks noChangeArrowheads="1"/>
              </p:cNvSpPr>
              <p:nvPr/>
            </p:nvSpPr>
            <p:spPr bwMode="auto">
              <a:xfrm>
                <a:off x="9245600" y="2627313"/>
                <a:ext cx="28575" cy="28575"/>
              </a:xfrm>
              <a:prstGeom prst="ellipse">
                <a:avLst/>
              </a:prstGeom>
              <a:solidFill>
                <a:srgbClr val="EFD5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Oval 71"/>
              <p:cNvSpPr>
                <a:spLocks noChangeArrowheads="1"/>
              </p:cNvSpPr>
              <p:nvPr/>
            </p:nvSpPr>
            <p:spPr bwMode="auto">
              <a:xfrm>
                <a:off x="9237663" y="2479676"/>
                <a:ext cx="44450"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Oval 72"/>
              <p:cNvSpPr>
                <a:spLocks noChangeArrowheads="1"/>
              </p:cNvSpPr>
              <p:nvPr/>
            </p:nvSpPr>
            <p:spPr bwMode="auto">
              <a:xfrm>
                <a:off x="9623425" y="2479676"/>
                <a:ext cx="41275" cy="4445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73"/>
              <p:cNvSpPr>
                <a:spLocks/>
              </p:cNvSpPr>
              <p:nvPr/>
            </p:nvSpPr>
            <p:spPr bwMode="auto">
              <a:xfrm>
                <a:off x="9393238" y="2606676"/>
                <a:ext cx="114300" cy="49213"/>
              </a:xfrm>
              <a:custGeom>
                <a:avLst/>
                <a:gdLst>
                  <a:gd name="T0" fmla="*/ 0 w 28"/>
                  <a:gd name="T1" fmla="*/ 0 h 12"/>
                  <a:gd name="T2" fmla="*/ 14 w 28"/>
                  <a:gd name="T3" fmla="*/ 12 h 12"/>
                  <a:gd name="T4" fmla="*/ 28 w 28"/>
                  <a:gd name="T5" fmla="*/ 0 h 12"/>
                  <a:gd name="T6" fmla="*/ 0 w 28"/>
                  <a:gd name="T7" fmla="*/ 0 h 12"/>
                </a:gdLst>
                <a:ahLst/>
                <a:cxnLst>
                  <a:cxn ang="0">
                    <a:pos x="T0" y="T1"/>
                  </a:cxn>
                  <a:cxn ang="0">
                    <a:pos x="T2" y="T3"/>
                  </a:cxn>
                  <a:cxn ang="0">
                    <a:pos x="T4" y="T5"/>
                  </a:cxn>
                  <a:cxn ang="0">
                    <a:pos x="T6" y="T7"/>
                  </a:cxn>
                </a:cxnLst>
                <a:rect l="0" t="0" r="r" b="b"/>
                <a:pathLst>
                  <a:path w="28" h="12">
                    <a:moveTo>
                      <a:pt x="0" y="0"/>
                    </a:moveTo>
                    <a:cubicBezTo>
                      <a:pt x="1" y="7"/>
                      <a:pt x="7" y="12"/>
                      <a:pt x="14" y="12"/>
                    </a:cubicBezTo>
                    <a:cubicBezTo>
                      <a:pt x="21" y="12"/>
                      <a:pt x="27" y="7"/>
                      <a:pt x="28" y="0"/>
                    </a:cubicBezTo>
                    <a:lnTo>
                      <a:pt x="0" y="0"/>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Line 74"/>
              <p:cNvSpPr>
                <a:spLocks noChangeShapeType="1"/>
              </p:cNvSpPr>
              <p:nvPr/>
            </p:nvSpPr>
            <p:spPr bwMode="auto">
              <a:xfrm>
                <a:off x="9377363" y="2736851"/>
                <a:ext cx="163513"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rot="18233731">
                <a:off x="8446037" y="3838281"/>
                <a:ext cx="238125" cy="73524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6"/>
              <p:cNvSpPr>
                <a:spLocks/>
              </p:cNvSpPr>
              <p:nvPr/>
            </p:nvSpPr>
            <p:spPr bwMode="auto">
              <a:xfrm rot="17982575">
                <a:off x="8534664" y="3993017"/>
                <a:ext cx="238125" cy="541662"/>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73" name="Group 72"/>
              <p:cNvGrpSpPr/>
              <p:nvPr/>
            </p:nvGrpSpPr>
            <p:grpSpPr>
              <a:xfrm>
                <a:off x="6050319" y="3471036"/>
                <a:ext cx="2443057" cy="3226627"/>
                <a:chOff x="7570788" y="2762251"/>
                <a:chExt cx="2855913" cy="3771900"/>
              </a:xfrm>
            </p:grpSpPr>
            <p:sp>
              <p:nvSpPr>
                <p:cNvPr id="74" name="Rectangle 73"/>
                <p:cNvSpPr>
                  <a:spLocks noChangeArrowheads="1"/>
                </p:cNvSpPr>
                <p:nvPr/>
              </p:nvSpPr>
              <p:spPr bwMode="auto">
                <a:xfrm>
                  <a:off x="8805863" y="4391026"/>
                  <a:ext cx="366713" cy="21431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75"/>
                <p:cNvSpPr>
                  <a:spLocks/>
                </p:cNvSpPr>
                <p:nvPr/>
              </p:nvSpPr>
              <p:spPr bwMode="auto">
                <a:xfrm>
                  <a:off x="8181975" y="3762376"/>
                  <a:ext cx="1636713" cy="628650"/>
                </a:xfrm>
                <a:custGeom>
                  <a:avLst/>
                  <a:gdLst>
                    <a:gd name="T0" fmla="*/ 228 w 375"/>
                    <a:gd name="T1" fmla="*/ 144 h 144"/>
                    <a:gd name="T2" fmla="*/ 375 w 375"/>
                    <a:gd name="T3" fmla="*/ 0 h 144"/>
                    <a:gd name="T4" fmla="*/ 0 w 375"/>
                    <a:gd name="T5" fmla="*/ 0 h 144"/>
                    <a:gd name="T6" fmla="*/ 143 w 375"/>
                    <a:gd name="T7" fmla="*/ 144 h 144"/>
                    <a:gd name="T8" fmla="*/ 228 w 375"/>
                    <a:gd name="T9" fmla="*/ 144 h 144"/>
                  </a:gdLst>
                  <a:ahLst/>
                  <a:cxnLst>
                    <a:cxn ang="0">
                      <a:pos x="T0" y="T1"/>
                    </a:cxn>
                    <a:cxn ang="0">
                      <a:pos x="T2" y="T3"/>
                    </a:cxn>
                    <a:cxn ang="0">
                      <a:pos x="T4" y="T5"/>
                    </a:cxn>
                    <a:cxn ang="0">
                      <a:pos x="T6" y="T7"/>
                    </a:cxn>
                    <a:cxn ang="0">
                      <a:pos x="T8" y="T9"/>
                    </a:cxn>
                  </a:cxnLst>
                  <a:rect l="0" t="0" r="r" b="b"/>
                  <a:pathLst>
                    <a:path w="375" h="144">
                      <a:moveTo>
                        <a:pt x="228" y="144"/>
                      </a:moveTo>
                      <a:cubicBezTo>
                        <a:pt x="228" y="64"/>
                        <a:pt x="294" y="0"/>
                        <a:pt x="375" y="0"/>
                      </a:cubicBezTo>
                      <a:cubicBezTo>
                        <a:pt x="0" y="0"/>
                        <a:pt x="0" y="0"/>
                        <a:pt x="0" y="0"/>
                      </a:cubicBezTo>
                      <a:cubicBezTo>
                        <a:pt x="79" y="0"/>
                        <a:pt x="143" y="64"/>
                        <a:pt x="143" y="144"/>
                      </a:cubicBezTo>
                      <a:lnTo>
                        <a:pt x="228" y="14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76"/>
                <p:cNvSpPr>
                  <a:spLocks noEditPoints="1"/>
                </p:cNvSpPr>
                <p:nvPr/>
              </p:nvSpPr>
              <p:spPr bwMode="auto">
                <a:xfrm>
                  <a:off x="8051800" y="2762251"/>
                  <a:ext cx="1754188" cy="947738"/>
                </a:xfrm>
                <a:custGeom>
                  <a:avLst/>
                  <a:gdLst>
                    <a:gd name="T0" fmla="*/ 342 w 402"/>
                    <a:gd name="T1" fmla="*/ 0 h 217"/>
                    <a:gd name="T2" fmla="*/ 61 w 402"/>
                    <a:gd name="T3" fmla="*/ 0 h 217"/>
                    <a:gd name="T4" fmla="*/ 51 w 402"/>
                    <a:gd name="T5" fmla="*/ 11 h 217"/>
                    <a:gd name="T6" fmla="*/ 51 w 402"/>
                    <a:gd name="T7" fmla="*/ 183 h 217"/>
                    <a:gd name="T8" fmla="*/ 61 w 402"/>
                    <a:gd name="T9" fmla="*/ 194 h 217"/>
                    <a:gd name="T10" fmla="*/ 342 w 402"/>
                    <a:gd name="T11" fmla="*/ 194 h 217"/>
                    <a:gd name="T12" fmla="*/ 352 w 402"/>
                    <a:gd name="T13" fmla="*/ 183 h 217"/>
                    <a:gd name="T14" fmla="*/ 352 w 402"/>
                    <a:gd name="T15" fmla="*/ 11 h 217"/>
                    <a:gd name="T16" fmla="*/ 342 w 402"/>
                    <a:gd name="T17" fmla="*/ 0 h 217"/>
                    <a:gd name="T18" fmla="*/ 339 w 402"/>
                    <a:gd name="T19" fmla="*/ 181 h 217"/>
                    <a:gd name="T20" fmla="*/ 64 w 402"/>
                    <a:gd name="T21" fmla="*/ 181 h 217"/>
                    <a:gd name="T22" fmla="*/ 64 w 402"/>
                    <a:gd name="T23" fmla="*/ 12 h 217"/>
                    <a:gd name="T24" fmla="*/ 339 w 402"/>
                    <a:gd name="T25" fmla="*/ 12 h 217"/>
                    <a:gd name="T26" fmla="*/ 339 w 402"/>
                    <a:gd name="T27" fmla="*/ 181 h 217"/>
                    <a:gd name="T28" fmla="*/ 229 w 402"/>
                    <a:gd name="T29" fmla="*/ 201 h 217"/>
                    <a:gd name="T30" fmla="*/ 229 w 402"/>
                    <a:gd name="T31" fmla="*/ 203 h 217"/>
                    <a:gd name="T32" fmla="*/ 225 w 402"/>
                    <a:gd name="T33" fmla="*/ 206 h 217"/>
                    <a:gd name="T34" fmla="*/ 178 w 402"/>
                    <a:gd name="T35" fmla="*/ 206 h 217"/>
                    <a:gd name="T36" fmla="*/ 174 w 402"/>
                    <a:gd name="T37" fmla="*/ 203 h 217"/>
                    <a:gd name="T38" fmla="*/ 174 w 402"/>
                    <a:gd name="T39" fmla="*/ 201 h 217"/>
                    <a:gd name="T40" fmla="*/ 0 w 402"/>
                    <a:gd name="T41" fmla="*/ 201 h 217"/>
                    <a:gd name="T42" fmla="*/ 0 w 402"/>
                    <a:gd name="T43" fmla="*/ 211 h 217"/>
                    <a:gd name="T44" fmla="*/ 13 w 402"/>
                    <a:gd name="T45" fmla="*/ 217 h 217"/>
                    <a:gd name="T46" fmla="*/ 13 w 402"/>
                    <a:gd name="T47" fmla="*/ 217 h 217"/>
                    <a:gd name="T48" fmla="*/ 389 w 402"/>
                    <a:gd name="T49" fmla="*/ 217 h 217"/>
                    <a:gd name="T50" fmla="*/ 389 w 402"/>
                    <a:gd name="T51" fmla="*/ 217 h 217"/>
                    <a:gd name="T52" fmla="*/ 402 w 402"/>
                    <a:gd name="T53" fmla="*/ 211 h 217"/>
                    <a:gd name="T54" fmla="*/ 402 w 402"/>
                    <a:gd name="T55" fmla="*/ 201 h 217"/>
                    <a:gd name="T56" fmla="*/ 229 w 402"/>
                    <a:gd name="T57" fmla="*/ 201 h 217"/>
                    <a:gd name="T58" fmla="*/ 229 w 402"/>
                    <a:gd name="T5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217">
                      <a:moveTo>
                        <a:pt x="342" y="0"/>
                      </a:moveTo>
                      <a:cubicBezTo>
                        <a:pt x="61" y="0"/>
                        <a:pt x="61" y="0"/>
                        <a:pt x="61" y="0"/>
                      </a:cubicBezTo>
                      <a:cubicBezTo>
                        <a:pt x="56" y="0"/>
                        <a:pt x="51" y="5"/>
                        <a:pt x="51" y="11"/>
                      </a:cubicBezTo>
                      <a:cubicBezTo>
                        <a:pt x="51" y="183"/>
                        <a:pt x="51" y="183"/>
                        <a:pt x="51" y="183"/>
                      </a:cubicBezTo>
                      <a:cubicBezTo>
                        <a:pt x="51" y="190"/>
                        <a:pt x="56" y="194"/>
                        <a:pt x="61" y="194"/>
                      </a:cubicBezTo>
                      <a:cubicBezTo>
                        <a:pt x="342" y="194"/>
                        <a:pt x="342" y="194"/>
                        <a:pt x="342" y="194"/>
                      </a:cubicBezTo>
                      <a:cubicBezTo>
                        <a:pt x="348" y="194"/>
                        <a:pt x="352" y="190"/>
                        <a:pt x="352" y="183"/>
                      </a:cubicBezTo>
                      <a:cubicBezTo>
                        <a:pt x="352" y="11"/>
                        <a:pt x="352" y="11"/>
                        <a:pt x="352" y="11"/>
                      </a:cubicBezTo>
                      <a:cubicBezTo>
                        <a:pt x="352" y="5"/>
                        <a:pt x="348" y="0"/>
                        <a:pt x="342" y="0"/>
                      </a:cubicBezTo>
                      <a:close/>
                      <a:moveTo>
                        <a:pt x="339" y="181"/>
                      </a:moveTo>
                      <a:cubicBezTo>
                        <a:pt x="64" y="181"/>
                        <a:pt x="64" y="181"/>
                        <a:pt x="64" y="181"/>
                      </a:cubicBezTo>
                      <a:cubicBezTo>
                        <a:pt x="64" y="12"/>
                        <a:pt x="64" y="12"/>
                        <a:pt x="64" y="12"/>
                      </a:cubicBezTo>
                      <a:cubicBezTo>
                        <a:pt x="339" y="12"/>
                        <a:pt x="339" y="12"/>
                        <a:pt x="339" y="12"/>
                      </a:cubicBezTo>
                      <a:cubicBezTo>
                        <a:pt x="339" y="181"/>
                        <a:pt x="339" y="181"/>
                        <a:pt x="339" y="181"/>
                      </a:cubicBezTo>
                      <a:close/>
                      <a:moveTo>
                        <a:pt x="229" y="201"/>
                      </a:moveTo>
                      <a:cubicBezTo>
                        <a:pt x="229" y="203"/>
                        <a:pt x="229" y="203"/>
                        <a:pt x="229" y="203"/>
                      </a:cubicBezTo>
                      <a:cubicBezTo>
                        <a:pt x="229" y="205"/>
                        <a:pt x="227" y="206"/>
                        <a:pt x="225" y="206"/>
                      </a:cubicBezTo>
                      <a:cubicBezTo>
                        <a:pt x="178" y="206"/>
                        <a:pt x="178" y="206"/>
                        <a:pt x="178" y="206"/>
                      </a:cubicBezTo>
                      <a:cubicBezTo>
                        <a:pt x="176" y="206"/>
                        <a:pt x="174" y="205"/>
                        <a:pt x="174" y="203"/>
                      </a:cubicBezTo>
                      <a:cubicBezTo>
                        <a:pt x="174" y="201"/>
                        <a:pt x="174" y="201"/>
                        <a:pt x="174" y="201"/>
                      </a:cubicBezTo>
                      <a:cubicBezTo>
                        <a:pt x="0" y="201"/>
                        <a:pt x="0" y="201"/>
                        <a:pt x="0" y="201"/>
                      </a:cubicBezTo>
                      <a:cubicBezTo>
                        <a:pt x="0" y="211"/>
                        <a:pt x="0" y="211"/>
                        <a:pt x="0" y="211"/>
                      </a:cubicBezTo>
                      <a:cubicBezTo>
                        <a:pt x="0" y="211"/>
                        <a:pt x="9" y="217"/>
                        <a:pt x="13" y="217"/>
                      </a:cubicBezTo>
                      <a:cubicBezTo>
                        <a:pt x="13" y="217"/>
                        <a:pt x="13" y="217"/>
                        <a:pt x="13" y="217"/>
                      </a:cubicBezTo>
                      <a:cubicBezTo>
                        <a:pt x="389" y="217"/>
                        <a:pt x="389" y="217"/>
                        <a:pt x="389" y="217"/>
                      </a:cubicBezTo>
                      <a:cubicBezTo>
                        <a:pt x="389" y="217"/>
                        <a:pt x="389" y="217"/>
                        <a:pt x="389" y="217"/>
                      </a:cubicBezTo>
                      <a:cubicBezTo>
                        <a:pt x="393" y="217"/>
                        <a:pt x="402" y="211"/>
                        <a:pt x="402" y="211"/>
                      </a:cubicBezTo>
                      <a:cubicBezTo>
                        <a:pt x="402" y="201"/>
                        <a:pt x="402" y="201"/>
                        <a:pt x="402" y="201"/>
                      </a:cubicBezTo>
                      <a:cubicBezTo>
                        <a:pt x="229" y="201"/>
                        <a:pt x="229" y="201"/>
                        <a:pt x="229" y="201"/>
                      </a:cubicBezTo>
                      <a:cubicBezTo>
                        <a:pt x="229" y="201"/>
                        <a:pt x="229" y="201"/>
                        <a:pt x="229" y="20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94"/>
                <p:cNvSpPr>
                  <a:spLocks noChangeArrowheads="1"/>
                </p:cNvSpPr>
                <p:nvPr/>
              </p:nvSpPr>
              <p:spPr bwMode="auto">
                <a:xfrm>
                  <a:off x="7570788" y="3709988"/>
                  <a:ext cx="285591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Rectangle 95"/>
                <p:cNvSpPr>
                  <a:spLocks noChangeArrowheads="1"/>
                </p:cNvSpPr>
                <p:nvPr/>
              </p:nvSpPr>
              <p:spPr bwMode="auto">
                <a:xfrm>
                  <a:off x="9993313" y="3160713"/>
                  <a:ext cx="301625"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96"/>
                <p:cNvSpPr>
                  <a:spLocks/>
                </p:cNvSpPr>
                <p:nvPr/>
              </p:nvSpPr>
              <p:spPr bwMode="auto">
                <a:xfrm>
                  <a:off x="9993313" y="3255963"/>
                  <a:ext cx="301625" cy="454025"/>
                </a:xfrm>
                <a:custGeom>
                  <a:avLst/>
                  <a:gdLst>
                    <a:gd name="T0" fmla="*/ 53 w 190"/>
                    <a:gd name="T1" fmla="*/ 0 h 286"/>
                    <a:gd name="T2" fmla="*/ 0 w 190"/>
                    <a:gd name="T3" fmla="*/ 0 h 286"/>
                    <a:gd name="T4" fmla="*/ 17 w 190"/>
                    <a:gd name="T5" fmla="*/ 286 h 286"/>
                    <a:gd name="T6" fmla="*/ 69 w 190"/>
                    <a:gd name="T7" fmla="*/ 286 h 286"/>
                    <a:gd name="T8" fmla="*/ 174 w 190"/>
                    <a:gd name="T9" fmla="*/ 286 h 286"/>
                    <a:gd name="T10" fmla="*/ 190 w 190"/>
                    <a:gd name="T11" fmla="*/ 0 h 286"/>
                    <a:gd name="T12" fmla="*/ 53 w 190"/>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190" h="286">
                      <a:moveTo>
                        <a:pt x="53" y="0"/>
                      </a:moveTo>
                      <a:lnTo>
                        <a:pt x="0" y="0"/>
                      </a:lnTo>
                      <a:lnTo>
                        <a:pt x="17" y="286"/>
                      </a:lnTo>
                      <a:lnTo>
                        <a:pt x="69" y="286"/>
                      </a:lnTo>
                      <a:lnTo>
                        <a:pt x="174" y="286"/>
                      </a:lnTo>
                      <a:lnTo>
                        <a:pt x="190" y="0"/>
                      </a:lnTo>
                      <a:lnTo>
                        <a:pt x="53"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Rectangle 97"/>
                <p:cNvSpPr>
                  <a:spLocks noChangeArrowheads="1"/>
                </p:cNvSpPr>
                <p:nvPr/>
              </p:nvSpPr>
              <p:spPr bwMode="auto">
                <a:xfrm>
                  <a:off x="9958388" y="3216276"/>
                  <a:ext cx="371475" cy="3968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Rectangle 98"/>
                <p:cNvSpPr>
                  <a:spLocks noChangeArrowheads="1"/>
                </p:cNvSpPr>
                <p:nvPr/>
              </p:nvSpPr>
              <p:spPr bwMode="auto">
                <a:xfrm>
                  <a:off x="8331200" y="2814638"/>
                  <a:ext cx="1200150" cy="7381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99"/>
                <p:cNvSpPr>
                  <a:spLocks/>
                </p:cNvSpPr>
                <p:nvPr/>
              </p:nvSpPr>
              <p:spPr bwMode="auto">
                <a:xfrm>
                  <a:off x="9993313" y="3255963"/>
                  <a:ext cx="84138" cy="454025"/>
                </a:xfrm>
                <a:custGeom>
                  <a:avLst/>
                  <a:gdLst>
                    <a:gd name="T0" fmla="*/ 0 w 53"/>
                    <a:gd name="T1" fmla="*/ 0 h 286"/>
                    <a:gd name="T2" fmla="*/ 17 w 53"/>
                    <a:gd name="T3" fmla="*/ 286 h 286"/>
                    <a:gd name="T4" fmla="*/ 53 w 53"/>
                    <a:gd name="T5" fmla="*/ 286 h 286"/>
                    <a:gd name="T6" fmla="*/ 53 w 53"/>
                    <a:gd name="T7" fmla="*/ 0 h 286"/>
                    <a:gd name="T8" fmla="*/ 0 w 53"/>
                    <a:gd name="T9" fmla="*/ 0 h 286"/>
                  </a:gdLst>
                  <a:ahLst/>
                  <a:cxnLst>
                    <a:cxn ang="0">
                      <a:pos x="T0" y="T1"/>
                    </a:cxn>
                    <a:cxn ang="0">
                      <a:pos x="T2" y="T3"/>
                    </a:cxn>
                    <a:cxn ang="0">
                      <a:pos x="T4" y="T5"/>
                    </a:cxn>
                    <a:cxn ang="0">
                      <a:pos x="T6" y="T7"/>
                    </a:cxn>
                    <a:cxn ang="0">
                      <a:pos x="T8" y="T9"/>
                    </a:cxn>
                  </a:cxnLst>
                  <a:rect l="0" t="0" r="r" b="b"/>
                  <a:pathLst>
                    <a:path w="53" h="286">
                      <a:moveTo>
                        <a:pt x="0" y="0"/>
                      </a:moveTo>
                      <a:lnTo>
                        <a:pt x="17" y="286"/>
                      </a:lnTo>
                      <a:lnTo>
                        <a:pt x="53" y="286"/>
                      </a:lnTo>
                      <a:lnTo>
                        <a:pt x="5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31" name="Freeform 103"/>
            <p:cNvSpPr>
              <a:spLocks/>
            </p:cNvSpPr>
            <p:nvPr/>
          </p:nvSpPr>
          <p:spPr bwMode="auto">
            <a:xfrm>
              <a:off x="7034516" y="3725581"/>
              <a:ext cx="116984" cy="228709"/>
            </a:xfrm>
            <a:custGeom>
              <a:avLst/>
              <a:gdLst>
                <a:gd name="T0" fmla="*/ 31 w 75"/>
                <a:gd name="T1" fmla="*/ 1 h 146"/>
                <a:gd name="T2" fmla="*/ 16 w 75"/>
                <a:gd name="T3" fmla="*/ 8 h 146"/>
                <a:gd name="T4" fmla="*/ 6 w 75"/>
                <a:gd name="T5" fmla="*/ 20 h 146"/>
                <a:gd name="T6" fmla="*/ 0 w 75"/>
                <a:gd name="T7" fmla="*/ 35 h 146"/>
                <a:gd name="T8" fmla="*/ 1 w 75"/>
                <a:gd name="T9" fmla="*/ 55 h 146"/>
                <a:gd name="T10" fmla="*/ 14 w 75"/>
                <a:gd name="T11" fmla="*/ 75 h 146"/>
                <a:gd name="T12" fmla="*/ 30 w 75"/>
                <a:gd name="T13" fmla="*/ 87 h 146"/>
                <a:gd name="T14" fmla="*/ 38 w 75"/>
                <a:gd name="T15" fmla="*/ 92 h 146"/>
                <a:gd name="T16" fmla="*/ 43 w 75"/>
                <a:gd name="T17" fmla="*/ 98 h 146"/>
                <a:gd name="T18" fmla="*/ 46 w 75"/>
                <a:gd name="T19" fmla="*/ 104 h 146"/>
                <a:gd name="T20" fmla="*/ 46 w 75"/>
                <a:gd name="T21" fmla="*/ 110 h 146"/>
                <a:gd name="T22" fmla="*/ 44 w 75"/>
                <a:gd name="T23" fmla="*/ 115 h 146"/>
                <a:gd name="T24" fmla="*/ 40 w 75"/>
                <a:gd name="T25" fmla="*/ 119 h 146"/>
                <a:gd name="T26" fmla="*/ 33 w 75"/>
                <a:gd name="T27" fmla="*/ 121 h 146"/>
                <a:gd name="T28" fmla="*/ 21 w 75"/>
                <a:gd name="T29" fmla="*/ 120 h 146"/>
                <a:gd name="T30" fmla="*/ 7 w 75"/>
                <a:gd name="T31" fmla="*/ 112 h 146"/>
                <a:gd name="T32" fmla="*/ 0 w 75"/>
                <a:gd name="T33" fmla="*/ 137 h 146"/>
                <a:gd name="T34" fmla="*/ 13 w 75"/>
                <a:gd name="T35" fmla="*/ 143 h 146"/>
                <a:gd name="T36" fmla="*/ 29 w 75"/>
                <a:gd name="T37" fmla="*/ 146 h 146"/>
                <a:gd name="T38" fmla="*/ 50 w 75"/>
                <a:gd name="T39" fmla="*/ 144 h 146"/>
                <a:gd name="T40" fmla="*/ 65 w 75"/>
                <a:gd name="T41" fmla="*/ 134 h 146"/>
                <a:gd name="T42" fmla="*/ 72 w 75"/>
                <a:gd name="T43" fmla="*/ 122 h 146"/>
                <a:gd name="T44" fmla="*/ 75 w 75"/>
                <a:gd name="T45" fmla="*/ 105 h 146"/>
                <a:gd name="T46" fmla="*/ 73 w 75"/>
                <a:gd name="T47" fmla="*/ 91 h 146"/>
                <a:gd name="T48" fmla="*/ 66 w 75"/>
                <a:gd name="T49" fmla="*/ 79 h 146"/>
                <a:gd name="T50" fmla="*/ 57 w 75"/>
                <a:gd name="T51" fmla="*/ 70 h 146"/>
                <a:gd name="T52" fmla="*/ 44 w 75"/>
                <a:gd name="T53" fmla="*/ 61 h 146"/>
                <a:gd name="T54" fmla="*/ 35 w 75"/>
                <a:gd name="T55" fmla="*/ 56 h 146"/>
                <a:gd name="T56" fmla="*/ 30 w 75"/>
                <a:gd name="T57" fmla="*/ 51 h 146"/>
                <a:gd name="T58" fmla="*/ 27 w 75"/>
                <a:gd name="T59" fmla="*/ 46 h 146"/>
                <a:gd name="T60" fmla="*/ 26 w 75"/>
                <a:gd name="T61" fmla="*/ 40 h 146"/>
                <a:gd name="T62" fmla="*/ 27 w 75"/>
                <a:gd name="T63" fmla="*/ 34 h 146"/>
                <a:gd name="T64" fmla="*/ 30 w 75"/>
                <a:gd name="T65" fmla="*/ 30 h 146"/>
                <a:gd name="T66" fmla="*/ 35 w 75"/>
                <a:gd name="T67" fmla="*/ 26 h 146"/>
                <a:gd name="T68" fmla="*/ 42 w 75"/>
                <a:gd name="T69" fmla="*/ 25 h 146"/>
                <a:gd name="T70" fmla="*/ 56 w 75"/>
                <a:gd name="T71" fmla="*/ 27 h 146"/>
                <a:gd name="T72" fmla="*/ 72 w 75"/>
                <a:gd name="T73" fmla="*/ 36 h 146"/>
                <a:gd name="T74" fmla="*/ 63 w 75"/>
                <a:gd name="T75" fmla="*/ 2 h 146"/>
                <a:gd name="T76" fmla="*/ 49 w 75"/>
                <a:gd name="T7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146">
                  <a:moveTo>
                    <a:pt x="40" y="0"/>
                  </a:moveTo>
                  <a:cubicBezTo>
                    <a:pt x="37" y="0"/>
                    <a:pt x="34" y="1"/>
                    <a:pt x="31" y="1"/>
                  </a:cubicBezTo>
                  <a:cubicBezTo>
                    <a:pt x="29" y="2"/>
                    <a:pt x="26" y="3"/>
                    <a:pt x="23" y="4"/>
                  </a:cubicBezTo>
                  <a:cubicBezTo>
                    <a:pt x="21" y="5"/>
                    <a:pt x="19" y="6"/>
                    <a:pt x="16" y="8"/>
                  </a:cubicBezTo>
                  <a:cubicBezTo>
                    <a:pt x="14" y="10"/>
                    <a:pt x="12" y="11"/>
                    <a:pt x="10" y="13"/>
                  </a:cubicBezTo>
                  <a:cubicBezTo>
                    <a:pt x="9" y="15"/>
                    <a:pt x="7" y="17"/>
                    <a:pt x="6" y="20"/>
                  </a:cubicBezTo>
                  <a:cubicBezTo>
                    <a:pt x="4" y="22"/>
                    <a:pt x="3" y="24"/>
                    <a:pt x="2" y="27"/>
                  </a:cubicBezTo>
                  <a:cubicBezTo>
                    <a:pt x="1" y="29"/>
                    <a:pt x="1" y="32"/>
                    <a:pt x="0" y="35"/>
                  </a:cubicBezTo>
                  <a:cubicBezTo>
                    <a:pt x="0" y="37"/>
                    <a:pt x="0" y="40"/>
                    <a:pt x="0" y="43"/>
                  </a:cubicBezTo>
                  <a:cubicBezTo>
                    <a:pt x="0" y="48"/>
                    <a:pt x="0" y="52"/>
                    <a:pt x="1" y="55"/>
                  </a:cubicBezTo>
                  <a:cubicBezTo>
                    <a:pt x="2" y="59"/>
                    <a:pt x="4" y="63"/>
                    <a:pt x="6" y="66"/>
                  </a:cubicBezTo>
                  <a:cubicBezTo>
                    <a:pt x="8" y="69"/>
                    <a:pt x="11" y="72"/>
                    <a:pt x="14" y="75"/>
                  </a:cubicBezTo>
                  <a:cubicBezTo>
                    <a:pt x="17" y="78"/>
                    <a:pt x="21" y="81"/>
                    <a:pt x="25" y="84"/>
                  </a:cubicBezTo>
                  <a:cubicBezTo>
                    <a:pt x="27" y="85"/>
                    <a:pt x="29" y="86"/>
                    <a:pt x="30" y="87"/>
                  </a:cubicBezTo>
                  <a:cubicBezTo>
                    <a:pt x="32" y="88"/>
                    <a:pt x="33" y="89"/>
                    <a:pt x="35" y="90"/>
                  </a:cubicBezTo>
                  <a:cubicBezTo>
                    <a:pt x="36" y="91"/>
                    <a:pt x="37" y="92"/>
                    <a:pt x="38" y="92"/>
                  </a:cubicBezTo>
                  <a:cubicBezTo>
                    <a:pt x="39" y="93"/>
                    <a:pt x="40" y="94"/>
                    <a:pt x="41" y="95"/>
                  </a:cubicBezTo>
                  <a:cubicBezTo>
                    <a:pt x="42" y="96"/>
                    <a:pt x="42" y="97"/>
                    <a:pt x="43" y="98"/>
                  </a:cubicBezTo>
                  <a:cubicBezTo>
                    <a:pt x="44" y="99"/>
                    <a:pt x="44" y="100"/>
                    <a:pt x="45" y="101"/>
                  </a:cubicBezTo>
                  <a:cubicBezTo>
                    <a:pt x="45" y="102"/>
                    <a:pt x="46" y="103"/>
                    <a:pt x="46" y="104"/>
                  </a:cubicBezTo>
                  <a:cubicBezTo>
                    <a:pt x="46" y="105"/>
                    <a:pt x="46" y="106"/>
                    <a:pt x="46" y="107"/>
                  </a:cubicBezTo>
                  <a:cubicBezTo>
                    <a:pt x="46" y="108"/>
                    <a:pt x="46" y="109"/>
                    <a:pt x="46" y="110"/>
                  </a:cubicBezTo>
                  <a:cubicBezTo>
                    <a:pt x="46" y="111"/>
                    <a:pt x="46" y="112"/>
                    <a:pt x="45" y="113"/>
                  </a:cubicBezTo>
                  <a:cubicBezTo>
                    <a:pt x="45" y="113"/>
                    <a:pt x="45" y="114"/>
                    <a:pt x="44" y="115"/>
                  </a:cubicBezTo>
                  <a:cubicBezTo>
                    <a:pt x="44" y="116"/>
                    <a:pt x="43" y="116"/>
                    <a:pt x="42" y="117"/>
                  </a:cubicBezTo>
                  <a:cubicBezTo>
                    <a:pt x="42" y="118"/>
                    <a:pt x="41" y="118"/>
                    <a:pt x="40" y="119"/>
                  </a:cubicBezTo>
                  <a:cubicBezTo>
                    <a:pt x="39" y="119"/>
                    <a:pt x="38" y="120"/>
                    <a:pt x="37" y="120"/>
                  </a:cubicBezTo>
                  <a:cubicBezTo>
                    <a:pt x="36" y="121"/>
                    <a:pt x="35" y="121"/>
                    <a:pt x="33" y="121"/>
                  </a:cubicBezTo>
                  <a:cubicBezTo>
                    <a:pt x="32" y="121"/>
                    <a:pt x="31" y="121"/>
                    <a:pt x="29" y="121"/>
                  </a:cubicBezTo>
                  <a:cubicBezTo>
                    <a:pt x="27" y="121"/>
                    <a:pt x="24" y="121"/>
                    <a:pt x="21" y="120"/>
                  </a:cubicBezTo>
                  <a:cubicBezTo>
                    <a:pt x="19" y="119"/>
                    <a:pt x="16" y="118"/>
                    <a:pt x="14" y="117"/>
                  </a:cubicBezTo>
                  <a:cubicBezTo>
                    <a:pt x="11" y="116"/>
                    <a:pt x="9" y="114"/>
                    <a:pt x="7" y="112"/>
                  </a:cubicBezTo>
                  <a:cubicBezTo>
                    <a:pt x="4" y="111"/>
                    <a:pt x="2" y="108"/>
                    <a:pt x="0" y="106"/>
                  </a:cubicBezTo>
                  <a:cubicBezTo>
                    <a:pt x="0" y="137"/>
                    <a:pt x="0" y="137"/>
                    <a:pt x="0" y="137"/>
                  </a:cubicBezTo>
                  <a:cubicBezTo>
                    <a:pt x="2" y="138"/>
                    <a:pt x="4" y="139"/>
                    <a:pt x="6" y="140"/>
                  </a:cubicBezTo>
                  <a:cubicBezTo>
                    <a:pt x="8" y="141"/>
                    <a:pt x="10" y="142"/>
                    <a:pt x="13" y="143"/>
                  </a:cubicBezTo>
                  <a:cubicBezTo>
                    <a:pt x="15" y="144"/>
                    <a:pt x="18" y="144"/>
                    <a:pt x="20" y="145"/>
                  </a:cubicBezTo>
                  <a:cubicBezTo>
                    <a:pt x="23" y="145"/>
                    <a:pt x="26" y="146"/>
                    <a:pt x="29" y="146"/>
                  </a:cubicBezTo>
                  <a:cubicBezTo>
                    <a:pt x="33" y="146"/>
                    <a:pt x="36" y="146"/>
                    <a:pt x="40" y="146"/>
                  </a:cubicBezTo>
                  <a:cubicBezTo>
                    <a:pt x="43" y="145"/>
                    <a:pt x="47" y="145"/>
                    <a:pt x="50" y="144"/>
                  </a:cubicBezTo>
                  <a:cubicBezTo>
                    <a:pt x="53" y="143"/>
                    <a:pt x="55" y="142"/>
                    <a:pt x="58" y="140"/>
                  </a:cubicBezTo>
                  <a:cubicBezTo>
                    <a:pt x="60" y="138"/>
                    <a:pt x="63" y="136"/>
                    <a:pt x="65" y="134"/>
                  </a:cubicBezTo>
                  <a:cubicBezTo>
                    <a:pt x="66" y="132"/>
                    <a:pt x="68" y="131"/>
                    <a:pt x="69" y="128"/>
                  </a:cubicBezTo>
                  <a:cubicBezTo>
                    <a:pt x="70" y="126"/>
                    <a:pt x="71" y="124"/>
                    <a:pt x="72" y="122"/>
                  </a:cubicBezTo>
                  <a:cubicBezTo>
                    <a:pt x="73" y="119"/>
                    <a:pt x="74" y="117"/>
                    <a:pt x="74" y="114"/>
                  </a:cubicBezTo>
                  <a:cubicBezTo>
                    <a:pt x="74" y="111"/>
                    <a:pt x="75" y="108"/>
                    <a:pt x="75" y="105"/>
                  </a:cubicBezTo>
                  <a:cubicBezTo>
                    <a:pt x="75" y="103"/>
                    <a:pt x="74" y="100"/>
                    <a:pt x="74" y="98"/>
                  </a:cubicBezTo>
                  <a:cubicBezTo>
                    <a:pt x="74" y="95"/>
                    <a:pt x="73" y="93"/>
                    <a:pt x="73" y="91"/>
                  </a:cubicBezTo>
                  <a:cubicBezTo>
                    <a:pt x="72" y="89"/>
                    <a:pt x="71" y="87"/>
                    <a:pt x="70" y="85"/>
                  </a:cubicBezTo>
                  <a:cubicBezTo>
                    <a:pt x="69" y="83"/>
                    <a:pt x="68" y="81"/>
                    <a:pt x="66" y="79"/>
                  </a:cubicBezTo>
                  <a:cubicBezTo>
                    <a:pt x="65" y="78"/>
                    <a:pt x="64" y="76"/>
                    <a:pt x="62" y="75"/>
                  </a:cubicBezTo>
                  <a:cubicBezTo>
                    <a:pt x="61" y="73"/>
                    <a:pt x="59" y="72"/>
                    <a:pt x="57" y="70"/>
                  </a:cubicBezTo>
                  <a:cubicBezTo>
                    <a:pt x="55" y="69"/>
                    <a:pt x="53" y="67"/>
                    <a:pt x="51" y="66"/>
                  </a:cubicBezTo>
                  <a:cubicBezTo>
                    <a:pt x="49" y="64"/>
                    <a:pt x="46" y="63"/>
                    <a:pt x="44" y="61"/>
                  </a:cubicBezTo>
                  <a:cubicBezTo>
                    <a:pt x="42" y="60"/>
                    <a:pt x="40" y="59"/>
                    <a:pt x="39" y="58"/>
                  </a:cubicBezTo>
                  <a:cubicBezTo>
                    <a:pt x="37" y="57"/>
                    <a:pt x="36" y="57"/>
                    <a:pt x="35" y="56"/>
                  </a:cubicBezTo>
                  <a:cubicBezTo>
                    <a:pt x="34" y="55"/>
                    <a:pt x="33" y="54"/>
                    <a:pt x="32" y="53"/>
                  </a:cubicBezTo>
                  <a:cubicBezTo>
                    <a:pt x="31" y="53"/>
                    <a:pt x="30" y="52"/>
                    <a:pt x="30" y="51"/>
                  </a:cubicBezTo>
                  <a:cubicBezTo>
                    <a:pt x="29" y="50"/>
                    <a:pt x="28" y="50"/>
                    <a:pt x="28" y="49"/>
                  </a:cubicBezTo>
                  <a:cubicBezTo>
                    <a:pt x="28" y="48"/>
                    <a:pt x="27" y="47"/>
                    <a:pt x="27" y="46"/>
                  </a:cubicBezTo>
                  <a:cubicBezTo>
                    <a:pt x="26" y="45"/>
                    <a:pt x="26" y="44"/>
                    <a:pt x="26" y="43"/>
                  </a:cubicBezTo>
                  <a:cubicBezTo>
                    <a:pt x="26" y="42"/>
                    <a:pt x="26" y="41"/>
                    <a:pt x="26" y="40"/>
                  </a:cubicBezTo>
                  <a:cubicBezTo>
                    <a:pt x="26" y="39"/>
                    <a:pt x="26" y="38"/>
                    <a:pt x="26" y="37"/>
                  </a:cubicBezTo>
                  <a:cubicBezTo>
                    <a:pt x="26" y="36"/>
                    <a:pt x="27" y="35"/>
                    <a:pt x="27" y="34"/>
                  </a:cubicBezTo>
                  <a:cubicBezTo>
                    <a:pt x="27" y="33"/>
                    <a:pt x="28" y="33"/>
                    <a:pt x="28" y="32"/>
                  </a:cubicBezTo>
                  <a:cubicBezTo>
                    <a:pt x="29" y="31"/>
                    <a:pt x="29" y="30"/>
                    <a:pt x="30" y="30"/>
                  </a:cubicBezTo>
                  <a:cubicBezTo>
                    <a:pt x="31" y="29"/>
                    <a:pt x="32" y="28"/>
                    <a:pt x="33" y="28"/>
                  </a:cubicBezTo>
                  <a:cubicBezTo>
                    <a:pt x="33" y="27"/>
                    <a:pt x="34" y="27"/>
                    <a:pt x="35" y="26"/>
                  </a:cubicBezTo>
                  <a:cubicBezTo>
                    <a:pt x="36" y="26"/>
                    <a:pt x="37" y="26"/>
                    <a:pt x="38" y="26"/>
                  </a:cubicBezTo>
                  <a:cubicBezTo>
                    <a:pt x="39" y="25"/>
                    <a:pt x="41" y="25"/>
                    <a:pt x="42" y="25"/>
                  </a:cubicBezTo>
                  <a:cubicBezTo>
                    <a:pt x="44" y="25"/>
                    <a:pt x="47" y="25"/>
                    <a:pt x="49" y="26"/>
                  </a:cubicBezTo>
                  <a:cubicBezTo>
                    <a:pt x="52" y="26"/>
                    <a:pt x="54" y="26"/>
                    <a:pt x="56" y="27"/>
                  </a:cubicBezTo>
                  <a:cubicBezTo>
                    <a:pt x="59" y="28"/>
                    <a:pt x="61" y="29"/>
                    <a:pt x="63" y="30"/>
                  </a:cubicBezTo>
                  <a:cubicBezTo>
                    <a:pt x="65" y="31"/>
                    <a:pt x="70" y="35"/>
                    <a:pt x="72" y="36"/>
                  </a:cubicBezTo>
                  <a:cubicBezTo>
                    <a:pt x="72" y="7"/>
                    <a:pt x="72" y="7"/>
                    <a:pt x="72" y="7"/>
                  </a:cubicBezTo>
                  <a:cubicBezTo>
                    <a:pt x="70" y="6"/>
                    <a:pt x="65" y="2"/>
                    <a:pt x="63" y="2"/>
                  </a:cubicBezTo>
                  <a:cubicBezTo>
                    <a:pt x="61" y="1"/>
                    <a:pt x="59" y="1"/>
                    <a:pt x="56" y="1"/>
                  </a:cubicBezTo>
                  <a:cubicBezTo>
                    <a:pt x="54" y="0"/>
                    <a:pt x="51" y="0"/>
                    <a:pt x="49" y="0"/>
                  </a:cubicBezTo>
                  <a:cubicBezTo>
                    <a:pt x="46" y="0"/>
                    <a:pt x="43" y="0"/>
                    <a:pt x="4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2" name="Footer Placeholder 10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350528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 b="828"/>
          <a:stretch/>
        </p:blipFill>
        <p:spPr>
          <a:xfrm>
            <a:off x="2011997" y="1211287"/>
            <a:ext cx="8412480" cy="4299245"/>
          </a:xfrm>
          <a:prstGeom prst="rect">
            <a:avLst/>
          </a:prstGeom>
          <a:solidFill>
            <a:schemeClr val="bg1">
              <a:lumMod val="65000"/>
            </a:schemeClr>
          </a:solidFill>
          <a:ln w="12700">
            <a:solidFill>
              <a:schemeClr val="bg1">
                <a:lumMod val="75000"/>
              </a:schemeClr>
            </a:solidFill>
            <a:miter lim="800000"/>
          </a:ln>
        </p:spPr>
      </p:pic>
      <p:sp>
        <p:nvSpPr>
          <p:cNvPr id="6" name="Footer Placeholder 5"/>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smtClean="0">
                <a:gradFill>
                  <a:gsLst>
                    <a:gs pos="8367">
                      <a:srgbClr val="000000"/>
                    </a:gs>
                    <a:gs pos="31000">
                      <a:srgbClr val="000000"/>
                    </a:gs>
                  </a:gsLst>
                  <a:lin ang="5400000" scaled="0"/>
                </a:gradFill>
              </a:rPr>
              <a:t> Introducing Video Portal</a:t>
            </a:r>
            <a:endParaRPr lang="en-US" dirty="0">
              <a:solidFill>
                <a:srgbClr val="000000">
                  <a:tint val="75000"/>
                </a:srgbClr>
              </a:solidFill>
            </a:endParaRPr>
          </a:p>
        </p:txBody>
      </p:sp>
    </p:spTree>
    <p:extLst>
      <p:ext uri="{BB962C8B-B14F-4D97-AF65-F5344CB8AC3E}">
        <p14:creationId xmlns:p14="http://schemas.microsoft.com/office/powerpoint/2010/main" val="329950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O3653-9 Deep dive into the Office 365 Groups API v02</Template>
  <TotalTime>177</TotalTime>
  <Words>1418</Words>
  <Application>Microsoft Office PowerPoint</Application>
  <PresentationFormat>Custom</PresentationFormat>
  <Paragraphs>225</Paragraphs>
  <Slides>28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1_6-30540_Office_365_CloudRoadShow</vt:lpstr>
      <vt:lpstr>Office 365 development</vt:lpstr>
      <vt:lpstr>Deep dive into the Office 365 Video API</vt:lpstr>
      <vt:lpstr>Developer vision</vt:lpstr>
      <vt:lpstr>Agenda</vt:lpstr>
      <vt:lpstr>PowerPoint Presentation</vt:lpstr>
      <vt:lpstr>PowerPoint Presentation</vt:lpstr>
      <vt:lpstr>Office 365 Video Portal</vt:lpstr>
      <vt:lpstr>Key uses</vt:lpstr>
      <vt:lpstr>PowerPoint Presentation</vt:lpstr>
      <vt:lpstr>PowerPoint Presentation</vt:lpstr>
      <vt:lpstr>Powered by SharePoint Online  and Azure Media Services</vt:lpstr>
      <vt:lpstr>PowerPoint Presentation</vt:lpstr>
      <vt:lpstr>PowerPoint Presentation</vt:lpstr>
      <vt:lpstr>Exploring the Office 365 Video Portal</vt:lpstr>
      <vt:lpstr>PowerPoint Presentation</vt:lpstr>
      <vt:lpstr>Office 365 Video API</vt:lpstr>
      <vt:lpstr>Introducing the Video API</vt:lpstr>
      <vt:lpstr>Video Portal operations</vt:lpstr>
      <vt:lpstr>Channel operations</vt:lpstr>
      <vt:lpstr>Video API:  Working with channels</vt:lpstr>
      <vt:lpstr>Video operations</vt:lpstr>
      <vt:lpstr>Video API:  Working with videos</vt:lpstr>
      <vt:lpstr>Managing videos</vt:lpstr>
      <vt:lpstr>Video API:  Managing videos</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Raquel Romano</dc:creator>
  <cp:keywords>MSVID, Brand Guidelines, Branding, Visual Identity, grid</cp:keywords>
  <dc:description>Template: _x000d_
Formatting: _x000d_
Audience Type:</dc:description>
  <cp:lastModifiedBy>Alyssa Jones</cp:lastModifiedBy>
  <cp:revision>22</cp:revision>
  <dcterms:created xsi:type="dcterms:W3CDTF">2016-01-19T21:27:16Z</dcterms:created>
  <dcterms:modified xsi:type="dcterms:W3CDTF">2016-01-21T21:33:19Z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