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32"/>
  </p:notesMasterIdLst>
  <p:handoutMasterIdLst>
    <p:handoutMasterId r:id="rId33"/>
  </p:handoutMasterIdLst>
  <p:sldIdLst>
    <p:sldId id="901" r:id="rId5"/>
    <p:sldId id="780" r:id="rId6"/>
    <p:sldId id="949" r:id="rId7"/>
    <p:sldId id="950" r:id="rId8"/>
    <p:sldId id="951" r:id="rId9"/>
    <p:sldId id="952" r:id="rId10"/>
    <p:sldId id="953" r:id="rId11"/>
    <p:sldId id="977" r:id="rId12"/>
    <p:sldId id="982" r:id="rId13"/>
    <p:sldId id="932" r:id="rId14"/>
    <p:sldId id="973" r:id="rId15"/>
    <p:sldId id="974" r:id="rId16"/>
    <p:sldId id="978" r:id="rId17"/>
    <p:sldId id="975" r:id="rId18"/>
    <p:sldId id="979" r:id="rId19"/>
    <p:sldId id="976" r:id="rId20"/>
    <p:sldId id="980" r:id="rId21"/>
    <p:sldId id="937" r:id="rId22"/>
    <p:sldId id="938" r:id="rId23"/>
    <p:sldId id="961" r:id="rId24"/>
    <p:sldId id="962" r:id="rId25"/>
    <p:sldId id="964" r:id="rId26"/>
    <p:sldId id="965" r:id="rId27"/>
    <p:sldId id="969" r:id="rId28"/>
    <p:sldId id="970" r:id="rId29"/>
    <p:sldId id="971" r:id="rId30"/>
    <p:sldId id="972" r:id="rId3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52"/>
            <p14:sldId id="953"/>
            <p14:sldId id="977"/>
            <p14:sldId id="982"/>
          </p14:sldIdLst>
        </p14:section>
        <p14:section name="rest" id="{32D052E9-F6FE-3447-977F-00A42A624758}">
          <p14:sldIdLst>
            <p14:sldId id="932"/>
            <p14:sldId id="973"/>
            <p14:sldId id="974"/>
            <p14:sldId id="978"/>
            <p14:sldId id="975"/>
            <p14:sldId id="979"/>
            <p14:sldId id="976"/>
            <p14:sldId id="980"/>
            <p14:sldId id="937"/>
          </p14:sldIdLst>
        </p14:section>
        <p14:section name="batching support" id="{20B8071E-05DA-5F49-9776-649DF12FE79C}">
          <p14:sldIdLst>
            <p14:sldId id="938"/>
            <p14:sldId id="961"/>
            <p14:sldId id="962"/>
            <p14:sldId id="964"/>
            <p14:sldId id="965"/>
          </p14:sldIdLst>
        </p14:section>
        <p14:section name="conclusion" id="{E0CC2DC8-15E4-5A48-8382-8A77AE268B98}">
          <p14:sldIdLst>
            <p14:sldId id="969"/>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9" autoAdjust="0"/>
    <p:restoredTop sz="82041" autoAdjust="0"/>
  </p:normalViewPr>
  <p:slideViewPr>
    <p:cSldViewPr snapToGrid="0">
      <p:cViewPr varScale="1">
        <p:scale>
          <a:sx n="83" d="100"/>
          <a:sy n="83" d="100"/>
        </p:scale>
        <p:origin x="48" y="466"/>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2/11/2016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2/11/2016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2/11/2016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2/11/2016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2/11/2016</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7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2/11/2016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927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2/11/2016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012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D7D99DD-42F4-4C7D-84BA-06FAF998BE25}" type="datetime1">
              <a:rPr lang="en-US" smtClean="0"/>
              <a:t>2/11/2016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440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D7D99DD-42F4-4C7D-84BA-06FAF998BE25}" type="datetime1">
              <a:rPr lang="en-US" smtClean="0"/>
              <a:t>2/11/2016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46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2/11/2016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510767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 id="214748436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smtClean="0"/>
              <a:t>Plans/Tasks </a:t>
            </a:r>
            <a:r>
              <a:rPr lang="en-US" dirty="0"/>
              <a:t>operations </a:t>
            </a:r>
            <a:br>
              <a:rPr lang="en-US" dirty="0"/>
            </a:br>
            <a:r>
              <a:rPr lang="en-US" dirty="0"/>
              <a:t>with </a:t>
            </a:r>
            <a:r>
              <a:rPr lang="en-US" dirty="0" smtClean="0"/>
              <a:t>Microsoft Graph</a:t>
            </a:r>
            <a:endParaRPr lang="en-US" dirty="0"/>
          </a:p>
        </p:txBody>
      </p:sp>
      <p:sp>
        <p:nvSpPr>
          <p:cNvPr id="6" name="Text Placeholder 5"/>
          <p:cNvSpPr>
            <a:spLocks noGrp="1"/>
          </p:cNvSpPr>
          <p:nvPr>
            <p:ph type="body" sz="quarter" idx="12"/>
          </p:nvPr>
        </p:nvSpPr>
        <p:spPr/>
        <p:txBody>
          <a:bodyPr/>
          <a:lstStyle/>
          <a:p>
            <a:r>
              <a:rPr lang="en-US" dirty="0"/>
              <a:t>2</a:t>
            </a:r>
            <a:endParaRPr lang="en-US" dirty="0"/>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a:t>
            </a:r>
          </a:p>
        </p:txBody>
      </p:sp>
      <p:sp>
        <p:nvSpPr>
          <p:cNvPr id="5" name="Text Placeholder 4"/>
          <p:cNvSpPr>
            <a:spLocks noGrp="1"/>
          </p:cNvSpPr>
          <p:nvPr>
            <p:ph type="body" sz="quarter" idx="10"/>
          </p:nvPr>
        </p:nvSpPr>
        <p:spPr>
          <a:xfrm>
            <a:off x="567952" y="1488893"/>
            <a:ext cx="11374199" cy="1681807"/>
          </a:xfrm>
        </p:spPr>
        <p:txBody>
          <a:bodyPr/>
          <a:lstStyle/>
          <a:p>
            <a:r>
              <a:rPr lang="en-US" sz="1836" dirty="0"/>
              <a:t>https://</a:t>
            </a:r>
            <a:r>
              <a:rPr lang="en-US" sz="1836" dirty="0" smtClean="0"/>
              <a:t>graph.microsoft.com/beta/plans</a:t>
            </a:r>
            <a:endParaRPr lang="en-GB" sz="1836" dirty="0"/>
          </a:p>
          <a:p>
            <a:r>
              <a:rPr lang="en-US" sz="1836" dirty="0"/>
              <a:t>https://</a:t>
            </a:r>
            <a:r>
              <a:rPr lang="en-US" sz="1836" dirty="0" smtClean="0"/>
              <a:t>graph.microsoft.com/beta</a:t>
            </a:r>
            <a:r>
              <a:rPr lang="en-GB" sz="1836" dirty="0" smtClean="0"/>
              <a:t>/plans/{</a:t>
            </a:r>
            <a:r>
              <a:rPr lang="en-GB" sz="1836" dirty="0" err="1" smtClean="0"/>
              <a:t>plan_id</a:t>
            </a:r>
            <a:r>
              <a:rPr lang="en-GB" sz="1836" dirty="0" smtClean="0"/>
              <a:t>}</a:t>
            </a:r>
            <a:endParaRPr lang="en-GB" sz="1836" dirty="0"/>
          </a:p>
          <a:p>
            <a:endParaRPr lang="en-GB" sz="1836" dirty="0"/>
          </a:p>
          <a:p>
            <a:r>
              <a:rPr lang="en-US" sz="1836" dirty="0"/>
              <a:t>https://</a:t>
            </a:r>
            <a:r>
              <a:rPr lang="en-US" sz="1836" dirty="0" smtClean="0"/>
              <a:t>graph.microsoft.com/beta</a:t>
            </a:r>
            <a:r>
              <a:rPr lang="en-GB" sz="1836" dirty="0" smtClean="0"/>
              <a:t>/plans/{</a:t>
            </a:r>
            <a:r>
              <a:rPr lang="en-GB" sz="1836" dirty="0" err="1" smtClean="0"/>
              <a:t>plan_id</a:t>
            </a:r>
            <a:r>
              <a:rPr lang="en-GB" sz="1836" dirty="0" smtClean="0"/>
              <a:t>}</a:t>
            </a:r>
            <a:r>
              <a:rPr lang="en-US" sz="1836" dirty="0" smtClean="0"/>
              <a:t>/tasks</a:t>
            </a:r>
            <a:endParaRPr lang="en-US" sz="1836" dirty="0"/>
          </a:p>
          <a:p>
            <a:r>
              <a:rPr lang="en-US" sz="1836" dirty="0"/>
              <a:t>https://</a:t>
            </a:r>
            <a:r>
              <a:rPr lang="en-US" sz="1836" dirty="0" smtClean="0"/>
              <a:t>graph.microsoft.com/beta</a:t>
            </a:r>
            <a:r>
              <a:rPr lang="en-GB" sz="1836" dirty="0" smtClean="0"/>
              <a:t>/tasks</a:t>
            </a:r>
            <a:r>
              <a:rPr lang="en-US" sz="1836" dirty="0" smtClean="0"/>
              <a:t>/{</a:t>
            </a:r>
            <a:r>
              <a:rPr lang="en-US" sz="1836" dirty="0" err="1" smtClean="0"/>
              <a:t>task_id</a:t>
            </a:r>
            <a:r>
              <a:rPr lang="en-US" sz="1836" dirty="0" smtClean="0"/>
              <a:t>}</a:t>
            </a:r>
            <a:endParaRPr lang="en-US" sz="1836" dirty="0"/>
          </a:p>
        </p:txBody>
      </p:sp>
    </p:spTree>
    <p:extLst>
      <p:ext uri="{BB962C8B-B14F-4D97-AF65-F5344CB8AC3E}">
        <p14:creationId xmlns:p14="http://schemas.microsoft.com/office/powerpoint/2010/main" val="4053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a:t>
            </a:r>
            <a:r>
              <a:rPr lang="en-US" dirty="0" smtClean="0"/>
              <a:t>Plans </a:t>
            </a:r>
            <a:r>
              <a:rPr lang="en-US" dirty="0"/>
              <a:t>using REST</a:t>
            </a:r>
          </a:p>
        </p:txBody>
      </p:sp>
      <p:sp>
        <p:nvSpPr>
          <p:cNvPr id="9" name="Text Placeholder 8"/>
          <p:cNvSpPr>
            <a:spLocks noGrp="1"/>
          </p:cNvSpPr>
          <p:nvPr>
            <p:ph type="body" sz="quarter" idx="10"/>
          </p:nvPr>
        </p:nvSpPr>
        <p:spPr>
          <a:xfrm>
            <a:off x="531948" y="1204175"/>
            <a:ext cx="11370961" cy="738664"/>
          </a:xfrm>
        </p:spPr>
        <p:txBody>
          <a:bodyPr/>
          <a:lstStyle/>
          <a:p>
            <a:r>
              <a:rPr lang="en-US" sz="1800" dirty="0"/>
              <a:t>HTTP GET request to collection or entity endpoint</a:t>
            </a:r>
          </a:p>
          <a:p>
            <a:r>
              <a:rPr lang="en-US" sz="1800" dirty="0"/>
              <a:t>Microsoft Graph only returns JSON </a:t>
            </a:r>
            <a:r>
              <a:rPr lang="en-US" sz="1800" dirty="0" smtClean="0"/>
              <a:t>responses</a:t>
            </a:r>
            <a:endParaRPr lang="en-US" sz="1800" dirty="0"/>
          </a:p>
        </p:txBody>
      </p:sp>
      <p:sp>
        <p:nvSpPr>
          <p:cNvPr id="5" name="Rectangle 4"/>
          <p:cNvSpPr/>
          <p:nvPr/>
        </p:nvSpPr>
        <p:spPr>
          <a:xfrm>
            <a:off x="226032" y="1846759"/>
            <a:ext cx="12427134" cy="5078313"/>
          </a:xfrm>
          <a:prstGeom prst="rect">
            <a:avLst/>
          </a:prstGeom>
        </p:spPr>
        <p:txBody>
          <a:bodyPr wrap="square">
            <a:spAutoFit/>
          </a:bodyPr>
          <a:lstStyle/>
          <a:p>
            <a:r>
              <a:rPr lang="en-US" sz="900" dirty="0" smtClean="0">
                <a:solidFill>
                  <a:srgbClr val="0000FF"/>
                </a:solidFill>
                <a:highlight>
                  <a:srgbClr val="FFFFFF"/>
                </a:highlight>
                <a:latin typeface="Consolas" panose="020B0609020204030204" pitchFamily="49" charset="0"/>
              </a:rPr>
              <a:t>        public</a:t>
            </a:r>
            <a:r>
              <a:rPr lang="en-US" sz="900" dirty="0" smtClean="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async</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Task</a:t>
            </a:r>
            <a:r>
              <a:rPr lang="en-US" sz="900" dirty="0">
                <a:solidFill>
                  <a:srgbClr val="000000"/>
                </a:solidFill>
                <a:highlight>
                  <a:srgbClr val="FFFFFF"/>
                </a:highlight>
                <a:latin typeface="Consolas" panose="020B0609020204030204" pitchFamily="49" charset="0"/>
              </a:rPr>
              <a:t>&lt;</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MyPlan</a:t>
            </a:r>
            <a:r>
              <a:rPr lang="en-US" sz="900" dirty="0">
                <a:solidFill>
                  <a:srgbClr val="000000"/>
                </a:solidFill>
                <a:highlight>
                  <a:srgbClr val="FFFFFF"/>
                </a:highlight>
                <a:latin typeface="Consolas" panose="020B0609020204030204" pitchFamily="49" charset="0"/>
              </a:rPr>
              <a:t>&gt;&gt; </a:t>
            </a:r>
            <a:r>
              <a:rPr lang="en-US" sz="900" dirty="0" err="1">
                <a:solidFill>
                  <a:srgbClr val="000000"/>
                </a:solidFill>
                <a:highlight>
                  <a:srgbClr val="FFFFFF"/>
                </a:highlight>
                <a:latin typeface="Consolas" panose="020B0609020204030204" pitchFamily="49" charset="0"/>
              </a:rPr>
              <a:t>GetPlans</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MyPlan</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GetGraphAccessTokenAsync</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.Format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"{0}me/plans/"</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SettingsHelper</a:t>
            </a:r>
            <a:r>
              <a:rPr lang="en-US" sz="900" dirty="0" err="1">
                <a:solidFill>
                  <a:srgbClr val="000000"/>
                </a:solidFill>
                <a:highlight>
                  <a:srgbClr val="FFFFFF"/>
                </a:highlight>
                <a:latin typeface="Consolas" panose="020B0609020204030204" pitchFamily="49" charset="0"/>
              </a:rPr>
              <a:t>.GraphResourceUrl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 client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accept = </a:t>
            </a:r>
            <a:r>
              <a:rPr lang="en-US" sz="900" dirty="0">
                <a:solidFill>
                  <a:srgbClr val="A31515"/>
                </a:solidFill>
                <a:highlight>
                  <a:srgbClr val="FFFFFF"/>
                </a:highlight>
                <a:latin typeface="Consolas" panose="020B0609020204030204" pitchFamily="49" charset="0"/>
              </a:rPr>
              <a:t>"application/</a:t>
            </a:r>
            <a:r>
              <a:rPr lang="en-US" sz="900" dirty="0" err="1">
                <a:solidFill>
                  <a:srgbClr val="A31515"/>
                </a:solidFill>
                <a:highlight>
                  <a:srgbClr val="FFFFFF"/>
                </a:highlight>
                <a:latin typeface="Consolas" panose="020B0609020204030204" pitchFamily="49" charset="0"/>
              </a:rPr>
              <a:t>json</a:t>
            </a:r>
            <a:r>
              <a:rPr lang="en-US" sz="900" dirty="0" smtClean="0">
                <a:solidFill>
                  <a:srgbClr val="A31515"/>
                </a:solidFill>
                <a:highlight>
                  <a:srgbClr val="FFFFFF"/>
                </a:highlight>
                <a:latin typeface="Consolas" panose="020B0609020204030204" pitchFamily="49" charset="0"/>
              </a:rPr>
              <a:t>"</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client.DefaultRequestHeaders.Add</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"Accept"</a:t>
            </a:r>
            <a:r>
              <a:rPr lang="en-US" sz="900" dirty="0">
                <a:solidFill>
                  <a:srgbClr val="000000"/>
                </a:solidFill>
                <a:highlight>
                  <a:srgbClr val="FFFFFF"/>
                </a:highlight>
                <a:latin typeface="Consolas" panose="020B0609020204030204" pitchFamily="49" charset="0"/>
              </a:rPr>
              <a:t>, accept);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client.DefaultRequestHeaders.Authorization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AuthenticationHeaderValue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"Bearer"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client.GetAsync</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response.IsSuccessStatusCode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 = </a:t>
            </a:r>
            <a:r>
              <a:rPr lang="en-US" sz="900" dirty="0" err="1">
                <a:solidFill>
                  <a:srgbClr val="2B91AF"/>
                </a:solidFill>
                <a:highlight>
                  <a:srgbClr val="FFFFFF"/>
                </a:highlight>
                <a:latin typeface="Consolas" panose="020B0609020204030204" pitchFamily="49" charset="0"/>
              </a:rPr>
              <a:t>JObject</a:t>
            </a:r>
            <a:r>
              <a:rPr lang="en-US" sz="900" dirty="0" err="1">
                <a:solidFill>
                  <a:srgbClr val="000000"/>
                </a:solidFill>
                <a:highlight>
                  <a:srgbClr val="FFFFFF"/>
                </a:highlight>
                <a:latin typeface="Consolas" panose="020B0609020204030204" pitchFamily="49" charset="0"/>
              </a:rPr>
              <a:t>.Parse</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response.Content.ReadAsStringAsync</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item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"value"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plansResult.Add</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MyPlan</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//TO DO</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catch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Exception</a:t>
            </a:r>
            <a:r>
              <a:rPr lang="en-US" sz="900" dirty="0">
                <a:solidFill>
                  <a:srgbClr val="000000"/>
                </a:solidFill>
                <a:highlight>
                  <a:srgbClr val="FFFFFF"/>
                </a:highlight>
                <a:latin typeface="Consolas" panose="020B0609020204030204" pitchFamily="49" charset="0"/>
              </a:rPr>
              <a:t> el)</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plansResult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endParaRPr lang="en-US" sz="900" dirty="0"/>
          </a:p>
        </p:txBody>
      </p:sp>
    </p:spTree>
    <p:extLst>
      <p:ext uri="{BB962C8B-B14F-4D97-AF65-F5344CB8AC3E}">
        <p14:creationId xmlns:p14="http://schemas.microsoft.com/office/powerpoint/2010/main" val="35314539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a:t>
            </a:r>
            <a:r>
              <a:rPr lang="en-US" dirty="0" smtClean="0"/>
              <a:t>Tasks </a:t>
            </a:r>
            <a:r>
              <a:rPr lang="en-US" dirty="0"/>
              <a:t>using REST</a:t>
            </a:r>
          </a:p>
        </p:txBody>
      </p:sp>
      <p:sp>
        <p:nvSpPr>
          <p:cNvPr id="2" name="Rectangle 1"/>
          <p:cNvSpPr/>
          <p:nvPr/>
        </p:nvSpPr>
        <p:spPr>
          <a:xfrm>
            <a:off x="107486" y="995937"/>
            <a:ext cx="12328989" cy="5909310"/>
          </a:xfrm>
          <a:prstGeom prst="rect">
            <a:avLst/>
          </a:prstGeom>
        </p:spPr>
        <p:txBody>
          <a:bodyPr wrap="square">
            <a:spAutoFit/>
          </a:bodyPr>
          <a:lstStyle/>
          <a:p>
            <a:r>
              <a:rPr lang="en-US" sz="900" dirty="0" smtClean="0">
                <a:solidFill>
                  <a:srgbClr val="0000FF"/>
                </a:solidFill>
                <a:highlight>
                  <a:srgbClr val="FFFFFF"/>
                </a:highlight>
                <a:latin typeface="Consolas" panose="020B0609020204030204" pitchFamily="49" charset="0"/>
              </a:rPr>
              <a:t>        public</a:t>
            </a:r>
            <a:r>
              <a:rPr lang="en-US" sz="900" dirty="0" smtClean="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async</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Task</a:t>
            </a:r>
            <a:r>
              <a:rPr lang="en-US" sz="900" dirty="0">
                <a:solidFill>
                  <a:srgbClr val="000000"/>
                </a:solidFill>
                <a:highlight>
                  <a:srgbClr val="FFFFFF"/>
                </a:highlight>
                <a:latin typeface="Consolas" panose="020B0609020204030204" pitchFamily="49" charset="0"/>
              </a:rPr>
              <a:t>&lt;</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MyTask</a:t>
            </a:r>
            <a:r>
              <a:rPr lang="en-US" sz="900" dirty="0">
                <a:solidFill>
                  <a:srgbClr val="000000"/>
                </a:solidFill>
                <a:highlight>
                  <a:srgbClr val="FFFFFF"/>
                </a:highlight>
                <a:latin typeface="Consolas" panose="020B0609020204030204" pitchFamily="49" charset="0"/>
              </a:rPr>
              <a:t>&gt;&gt; </a:t>
            </a:r>
            <a:r>
              <a:rPr lang="en-US" sz="900" dirty="0" err="1">
                <a:solidFill>
                  <a:srgbClr val="000000"/>
                </a:solidFill>
                <a:highlight>
                  <a:srgbClr val="FFFFFF"/>
                </a:highlight>
                <a:latin typeface="Consolas" panose="020B0609020204030204" pitchFamily="49" charset="0"/>
              </a:rPr>
              <a:t>GetTasks</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err="1">
                <a:solidFill>
                  <a:srgbClr val="2B91AF"/>
                </a:solidFill>
                <a:highlight>
                  <a:srgbClr val="FFFFFF"/>
                </a:highlight>
                <a:latin typeface="Consolas" panose="020B0609020204030204" pitchFamily="49" charset="0"/>
              </a:rPr>
              <a:t>MyTask</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GetGraphAccessTokenAsync</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.Format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"{0}plans/{1}/tasks"</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SettingsHelper</a:t>
            </a:r>
            <a:r>
              <a:rPr lang="en-US" sz="900" dirty="0" err="1">
                <a:solidFill>
                  <a:srgbClr val="000000"/>
                </a:solidFill>
                <a:highlight>
                  <a:srgbClr val="FFFFFF"/>
                </a:highlight>
                <a:latin typeface="Consolas" panose="020B0609020204030204" pitchFamily="49" charset="0"/>
              </a:rPr>
              <a:t>.GraphResourceUrl</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try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 client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HttpClient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accept = </a:t>
            </a:r>
            <a:r>
              <a:rPr lang="en-US" sz="900" dirty="0">
                <a:solidFill>
                  <a:srgbClr val="A31515"/>
                </a:solidFill>
                <a:highlight>
                  <a:srgbClr val="FFFFFF"/>
                </a:highlight>
                <a:latin typeface="Consolas" panose="020B0609020204030204" pitchFamily="49" charset="0"/>
              </a:rPr>
              <a:t>"application/</a:t>
            </a:r>
            <a:r>
              <a:rPr lang="en-US" sz="900" dirty="0" err="1">
                <a:solidFill>
                  <a:srgbClr val="A31515"/>
                </a:solidFill>
                <a:highlight>
                  <a:srgbClr val="FFFFFF"/>
                </a:highlight>
                <a:latin typeface="Consolas" panose="020B0609020204030204" pitchFamily="49" charset="0"/>
              </a:rPr>
              <a:t>json</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client.DefaultRequestHeaders.Add</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"Accept"</a:t>
            </a:r>
            <a:r>
              <a:rPr lang="en-US" sz="900" dirty="0">
                <a:solidFill>
                  <a:srgbClr val="000000"/>
                </a:solidFill>
                <a:highlight>
                  <a:srgbClr val="FFFFFF"/>
                </a:highlight>
                <a:latin typeface="Consolas" panose="020B0609020204030204" pitchFamily="49" charset="0"/>
              </a:rPr>
              <a:t>, accept);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client.DefaultRequestHeaders.Authorization</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AuthenticationHeaderValue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"Bearer"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accessToken</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using</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response = </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client.GetAsync</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restURL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response.IsSuccessStatusCode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 = </a:t>
            </a:r>
            <a:r>
              <a:rPr lang="en-US" sz="900" dirty="0" err="1">
                <a:solidFill>
                  <a:srgbClr val="2B91AF"/>
                </a:solidFill>
                <a:highlight>
                  <a:srgbClr val="FFFFFF"/>
                </a:highlight>
                <a:latin typeface="Consolas" panose="020B0609020204030204" pitchFamily="49" charset="0"/>
              </a:rPr>
              <a:t>JObject</a:t>
            </a:r>
            <a:r>
              <a:rPr lang="en-US" sz="900" dirty="0" err="1">
                <a:solidFill>
                  <a:srgbClr val="000000"/>
                </a:solidFill>
                <a:highlight>
                  <a:srgbClr val="FFFFFF"/>
                </a:highlight>
                <a:latin typeface="Consolas" panose="020B0609020204030204" pitchFamily="49" charset="0"/>
              </a:rPr>
              <a:t>.Parse</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await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response.Content.ReadAsStringAsync</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item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jsonresult</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"value"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tasksResult.Add</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MyTask</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id = item[</a:t>
            </a:r>
            <a:r>
              <a:rPr lang="en-US" sz="900" dirty="0">
                <a:solidFill>
                  <a:srgbClr val="A31515"/>
                </a:solidFill>
                <a:highlight>
                  <a:srgbClr val="FFFFFF"/>
                </a:highlight>
                <a:latin typeface="Consolas" panose="020B0609020204030204" pitchFamily="49" charset="0"/>
              </a:rPr>
              <a:t>"id"</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title = item[</a:t>
            </a:r>
            <a:r>
              <a:rPr lang="en-US" sz="900" dirty="0">
                <a:solidFill>
                  <a:srgbClr val="A31515"/>
                </a:solidFill>
                <a:highlight>
                  <a:srgbClr val="FFFFFF"/>
                </a:highlight>
                <a:latin typeface="Consolas" panose="020B0609020204030204" pitchFamily="49" charset="0"/>
              </a:rPr>
              <a:t>"title"</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percentComplete</a:t>
            </a:r>
            <a:r>
              <a:rPr lang="en-US" sz="900" dirty="0">
                <a:solidFill>
                  <a:srgbClr val="000000"/>
                </a:solidFill>
                <a:highlight>
                  <a:srgbClr val="FFFFFF"/>
                </a:highlight>
                <a:latin typeface="Consolas" panose="020B0609020204030204" pitchFamily="49" charset="0"/>
              </a:rPr>
              <a:t> = !</a:t>
            </a:r>
            <a:r>
              <a:rPr lang="en-US" sz="900" dirty="0" err="1">
                <a:solidFill>
                  <a:srgbClr val="0000FF"/>
                </a:solidFill>
                <a:highlight>
                  <a:srgbClr val="FFFFFF"/>
                </a:highlight>
                <a:latin typeface="Consolas" panose="020B0609020204030204" pitchFamily="49" charset="0"/>
              </a:rPr>
              <a:t>string</a:t>
            </a:r>
            <a:r>
              <a:rPr lang="en-US" sz="900" dirty="0" err="1">
                <a:solidFill>
                  <a:srgbClr val="000000"/>
                </a:solidFill>
                <a:highlight>
                  <a:srgbClr val="FFFFFF"/>
                </a:highlight>
                <a:latin typeface="Consolas" panose="020B0609020204030204" pitchFamily="49" charset="0"/>
              </a:rPr>
              <a:t>.IsNullOrEmpty</a:t>
            </a:r>
            <a:r>
              <a:rPr lang="en-US" sz="900" dirty="0">
                <a:solidFill>
                  <a:srgbClr val="000000"/>
                </a:solidFill>
                <a:highlight>
                  <a:srgbClr val="FFFFFF"/>
                </a:highlight>
                <a:latin typeface="Consolas" panose="020B0609020204030204" pitchFamily="49" charset="0"/>
              </a:rPr>
              <a:t>(item[</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percentComplete</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 ? </a:t>
            </a:r>
            <a:r>
              <a:rPr lang="en-US" sz="900" dirty="0">
                <a:solidFill>
                  <a:srgbClr val="2B91AF"/>
                </a:solidFill>
                <a:highlight>
                  <a:srgbClr val="FFFFFF"/>
                </a:highlight>
                <a:latin typeface="Consolas" panose="020B0609020204030204" pitchFamily="49" charset="0"/>
              </a:rPr>
              <a:t>Convert</a:t>
            </a:r>
            <a:r>
              <a:rPr lang="en-US" sz="900" dirty="0">
                <a:solidFill>
                  <a:srgbClr val="000000"/>
                </a:solidFill>
                <a:highlight>
                  <a:srgbClr val="FFFFFF"/>
                </a:highlight>
                <a:latin typeface="Consolas" panose="020B0609020204030204" pitchFamily="49" charset="0"/>
              </a:rPr>
              <a:t>.ToInt32(item[</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percentComplete</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r>
              <a:rPr lang="en-US" sz="900" dirty="0" err="1">
                <a:solidFill>
                  <a:srgbClr val="000000"/>
                </a:solidFill>
                <a:highlight>
                  <a:srgbClr val="FFFFFF"/>
                </a:highlight>
                <a:latin typeface="Consolas" panose="020B0609020204030204" pitchFamily="49" charset="0"/>
              </a:rPr>
              <a:t>ToString</a:t>
            </a:r>
            <a:r>
              <a:rPr lang="en-US" sz="900" dirty="0">
                <a:solidFill>
                  <a:srgbClr val="000000"/>
                </a:solidFill>
                <a:highlight>
                  <a:srgbClr val="FFFFFF"/>
                </a:highlight>
                <a:latin typeface="Consolas" panose="020B0609020204030204" pitchFamily="49" charset="0"/>
              </a:rPr>
              <a:t>()) : 0,</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planid</a:t>
            </a:r>
            <a:r>
              <a:rPr lang="en-US" sz="900" dirty="0">
                <a:solidFill>
                  <a:srgbClr val="000000"/>
                </a:solidFill>
                <a:highlight>
                  <a:srgbClr val="FFFFFF"/>
                </a:highlight>
                <a:latin typeface="Consolas" panose="020B0609020204030204" pitchFamily="49" charset="0"/>
              </a:rPr>
              <a:t>,</a:t>
            </a:r>
          </a:p>
          <a:p>
            <a:r>
              <a:rPr lang="sv-SE" sz="900" dirty="0">
                <a:solidFill>
                  <a:srgbClr val="000000"/>
                </a:solidFill>
                <a:highlight>
                  <a:srgbClr val="FFFFFF"/>
                </a:highlight>
                <a:latin typeface="Consolas" panose="020B0609020204030204" pitchFamily="49" charset="0"/>
              </a:rPr>
              <a:t>                                    Etag = !</a:t>
            </a:r>
            <a:r>
              <a:rPr lang="sv-SE" sz="900" dirty="0">
                <a:solidFill>
                  <a:srgbClr val="0000FF"/>
                </a:solidFill>
                <a:highlight>
                  <a:srgbClr val="FFFFFF"/>
                </a:highlight>
                <a:latin typeface="Consolas" panose="020B0609020204030204" pitchFamily="49" charset="0"/>
              </a:rPr>
              <a:t>string</a:t>
            </a:r>
            <a:r>
              <a:rPr lang="sv-SE" sz="900" dirty="0">
                <a:solidFill>
                  <a:srgbClr val="000000"/>
                </a:solidFill>
                <a:highlight>
                  <a:srgbClr val="FFFFFF"/>
                </a:highlight>
                <a:latin typeface="Consolas" panose="020B0609020204030204" pitchFamily="49" charset="0"/>
              </a:rPr>
              <a:t>.IsNullOrEmpty(item[</a:t>
            </a:r>
            <a:r>
              <a:rPr lang="sv-SE" sz="900" dirty="0">
                <a:solidFill>
                  <a:srgbClr val="A31515"/>
                </a:solidFill>
                <a:highlight>
                  <a:srgbClr val="FFFFFF"/>
                </a:highlight>
                <a:latin typeface="Consolas" panose="020B0609020204030204" pitchFamily="49" charset="0"/>
              </a:rPr>
              <a:t>"@odata.etag"</a:t>
            </a:r>
            <a:r>
              <a:rPr lang="sv-SE" sz="900" dirty="0">
                <a:solidFill>
                  <a:srgbClr val="000000"/>
                </a:solidFill>
                <a:highlight>
                  <a:srgbClr val="FFFFFF"/>
                </a:highlight>
                <a:latin typeface="Consolas" panose="020B0609020204030204" pitchFamily="49" charset="0"/>
              </a:rPr>
              <a:t>].ToString()) ? item[</a:t>
            </a:r>
            <a:r>
              <a:rPr lang="sv-SE" sz="900" dirty="0">
                <a:solidFill>
                  <a:srgbClr val="A31515"/>
                </a:solidFill>
                <a:highlight>
                  <a:srgbClr val="FFFFFF"/>
                </a:highlight>
                <a:latin typeface="Consolas" panose="020B0609020204030204" pitchFamily="49" charset="0"/>
              </a:rPr>
              <a:t>"@odata.etag"</a:t>
            </a:r>
            <a:r>
              <a:rPr lang="sv-SE" sz="900" dirty="0">
                <a:solidFill>
                  <a:srgbClr val="000000"/>
                </a:solidFill>
                <a:highlight>
                  <a:srgbClr val="FFFFFF"/>
                </a:highlight>
                <a:latin typeface="Consolas" panose="020B0609020204030204" pitchFamily="49" charset="0"/>
              </a:rPr>
              <a:t>].ToString() : </a:t>
            </a:r>
            <a:r>
              <a:rPr lang="sv-SE" sz="900" dirty="0">
                <a:solidFill>
                  <a:srgbClr val="A31515"/>
                </a:solidFill>
                <a:highlight>
                  <a:srgbClr val="FFFFFF"/>
                </a:highlight>
                <a:latin typeface="Consolas" panose="020B0609020204030204" pitchFamily="49" charset="0"/>
              </a:rPr>
              <a:t>""</a:t>
            </a:r>
            <a:endParaRPr lang="sv-SE"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catch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Exception</a:t>
            </a:r>
            <a:r>
              <a:rPr lang="en-US" sz="900" dirty="0">
                <a:solidFill>
                  <a:srgbClr val="000000"/>
                </a:solidFill>
                <a:highlight>
                  <a:srgbClr val="FFFFFF"/>
                </a:highlight>
                <a:latin typeface="Consolas" panose="020B0609020204030204" pitchFamily="49" charset="0"/>
              </a:rPr>
              <a:t> el)</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el.ToString</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tasksResult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endParaRPr lang="en-US" sz="900" dirty="0"/>
          </a:p>
        </p:txBody>
      </p:sp>
    </p:spTree>
    <p:extLst>
      <p:ext uri="{BB962C8B-B14F-4D97-AF65-F5344CB8AC3E}">
        <p14:creationId xmlns:p14="http://schemas.microsoft.com/office/powerpoint/2010/main" val="3566423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t>
            </a:r>
            <a:r>
              <a:rPr lang="en-US" dirty="0" smtClean="0"/>
              <a:t>an </a:t>
            </a:r>
            <a:r>
              <a:rPr lang="en-US" dirty="0"/>
              <a:t>new </a:t>
            </a:r>
            <a:r>
              <a:rPr lang="en-US" dirty="0" smtClean="0"/>
              <a:t>Plan</a:t>
            </a:r>
            <a:endParaRPr lang="en-US" dirty="0"/>
          </a:p>
        </p:txBody>
      </p:sp>
      <p:sp>
        <p:nvSpPr>
          <p:cNvPr id="2" name="Text Placeholder 1"/>
          <p:cNvSpPr>
            <a:spLocks noGrp="1"/>
          </p:cNvSpPr>
          <p:nvPr>
            <p:ph type="body" sz="quarter" idx="10"/>
          </p:nvPr>
        </p:nvSpPr>
        <p:spPr>
          <a:xfrm>
            <a:off x="529660" y="1139423"/>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14</a:t>
            </a:fld>
            <a:endParaRPr lang="en-US" dirty="0">
              <a:gradFill>
                <a:gsLst>
                  <a:gs pos="100000">
                    <a:srgbClr val="797A7D"/>
                  </a:gs>
                  <a:gs pos="0">
                    <a:srgbClr val="797A7D"/>
                  </a:gs>
                </a:gsLst>
                <a:lin ang="5400000" scaled="0"/>
              </a:gradFill>
            </a:endParaRPr>
          </a:p>
        </p:txBody>
      </p:sp>
      <p:sp>
        <p:nvSpPr>
          <p:cNvPr id="5" name="Rectangle 4"/>
          <p:cNvSpPr/>
          <p:nvPr/>
        </p:nvSpPr>
        <p:spPr>
          <a:xfrm>
            <a:off x="147699" y="1932363"/>
            <a:ext cx="12139457" cy="4862870"/>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private</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CreatePlan</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MyPlan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myPlan</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groupId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"{0}plans/"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JObject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postPlanJSON.title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myPlan.title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postPlanJSON.owner</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groupId</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MediaTypeWithQualityHeaderValue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HttpRequestMessage</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HttpMethod</a:t>
            </a:r>
            <a:r>
              <a:rPr lang="en-US" sz="1000" dirty="0" err="1">
                <a:solidFill>
                  <a:srgbClr val="000000"/>
                </a:solidFill>
                <a:highlight>
                  <a:srgbClr val="FFFFFF"/>
                </a:highlight>
                <a:latin typeface="Consolas" panose="020B0609020204030204" pitchFamily="49" charset="0"/>
              </a:rPr>
              <a:t>.Post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requestMessage.Content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StringContent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postPlanJSON.ToString</a:t>
            </a:r>
            <a:r>
              <a:rPr lang="en-US" sz="1000" dirty="0">
                <a:solidFill>
                  <a:srgbClr val="000000"/>
                </a:solidFill>
                <a:highlight>
                  <a:srgbClr val="FFFFFF"/>
                </a:highlight>
                <a:latin typeface="Consolas" panose="020B0609020204030204" pitchFamily="49" charset="0"/>
              </a:rPr>
              <a:t>(), System.Text.</a:t>
            </a:r>
            <a:r>
              <a:rPr lang="en-US" sz="1000" dirty="0">
                <a:solidFill>
                  <a:srgbClr val="2B91AF"/>
                </a:solidFill>
                <a:highlight>
                  <a:srgbClr val="FFFFFF"/>
                </a:highlight>
                <a:latin typeface="Consolas" panose="020B0609020204030204" pitchFamily="49" charset="0"/>
              </a:rPr>
              <a:t>Encoding</a:t>
            </a:r>
            <a:r>
              <a:rPr lang="en-US" sz="1000" dirty="0">
                <a:solidFill>
                  <a:srgbClr val="000000"/>
                </a:solidFill>
                <a:highlight>
                  <a:srgbClr val="FFFFFF"/>
                </a:highlight>
                <a:latin typeface="Consolas" panose="020B0609020204030204" pitchFamily="49" charset="0"/>
              </a:rPr>
              <a:t>.UTF8,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client.SendAsync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"add plan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29261773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t>
            </a:r>
            <a:r>
              <a:rPr lang="en-US" dirty="0" smtClean="0"/>
              <a:t>an </a:t>
            </a:r>
            <a:r>
              <a:rPr lang="en-US" dirty="0"/>
              <a:t>new </a:t>
            </a:r>
            <a:r>
              <a:rPr lang="en-US" dirty="0" smtClean="0"/>
              <a:t>Task</a:t>
            </a:r>
            <a:endParaRPr lang="en-US" dirty="0"/>
          </a:p>
        </p:txBody>
      </p:sp>
      <p:sp>
        <p:nvSpPr>
          <p:cNvPr id="2" name="Text Placeholder 1"/>
          <p:cNvSpPr>
            <a:spLocks noGrp="1"/>
          </p:cNvSpPr>
          <p:nvPr>
            <p:ph type="body" sz="quarter" idx="10"/>
          </p:nvPr>
        </p:nvSpPr>
        <p:spPr>
          <a:xfrm>
            <a:off x="529660" y="995937"/>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15</a:t>
            </a:fld>
            <a:endParaRPr lang="en-US" dirty="0">
              <a:gradFill>
                <a:gsLst>
                  <a:gs pos="100000">
                    <a:srgbClr val="797A7D"/>
                  </a:gs>
                  <a:gs pos="0">
                    <a:srgbClr val="797A7D"/>
                  </a:gs>
                </a:gsLst>
                <a:lin ang="5400000" scaled="0"/>
              </a:gradFill>
            </a:endParaRPr>
          </a:p>
        </p:txBody>
      </p:sp>
      <p:sp>
        <p:nvSpPr>
          <p:cNvPr id="6" name="Rectangle 5"/>
          <p:cNvSpPr/>
          <p:nvPr/>
        </p:nvSpPr>
        <p:spPr>
          <a:xfrm>
            <a:off x="0" y="1607802"/>
            <a:ext cx="11601993" cy="5170646"/>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CreateTask</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myTask</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"{0}/tasks"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dynamic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JObject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postTaskJSON.title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myTask.title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postTaskJSON.percentComplete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myTask.percentComplete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postTaskJSON.planId</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myTask.planId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client.DefaultRequestHeaders.Accept.Add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MediaTypeWithQualityHeaderValue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HttpRequestMessage</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HttpMethod</a:t>
            </a:r>
            <a:r>
              <a:rPr lang="en-US" sz="1000" dirty="0" err="1">
                <a:solidFill>
                  <a:srgbClr val="000000"/>
                </a:solidFill>
                <a:highlight>
                  <a:srgbClr val="FFFFFF"/>
                </a:highlight>
                <a:latin typeface="Consolas" panose="020B0609020204030204" pitchFamily="49" charset="0"/>
              </a:rPr>
              <a:t>.Post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requestMessage.Content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StringContent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postTaskJSON.ToString</a:t>
            </a:r>
            <a:r>
              <a:rPr lang="en-US" sz="1000" dirty="0">
                <a:solidFill>
                  <a:srgbClr val="000000"/>
                </a:solidFill>
                <a:highlight>
                  <a:srgbClr val="FFFFFF"/>
                </a:highlight>
                <a:latin typeface="Consolas" panose="020B0609020204030204" pitchFamily="49" charset="0"/>
              </a:rPr>
              <a:t>(), System.Text.</a:t>
            </a:r>
            <a:r>
              <a:rPr lang="en-US" sz="1000" dirty="0">
                <a:solidFill>
                  <a:srgbClr val="2B91AF"/>
                </a:solidFill>
                <a:highlight>
                  <a:srgbClr val="FFFFFF"/>
                </a:highlight>
                <a:latin typeface="Consolas" panose="020B0609020204030204" pitchFamily="49" charset="0"/>
              </a:rPr>
              <a:t>Encoding</a:t>
            </a:r>
            <a:r>
              <a:rPr lang="en-US" sz="1000" dirty="0">
                <a:solidFill>
                  <a:srgbClr val="000000"/>
                </a:solidFill>
                <a:highlight>
                  <a:srgbClr val="FFFFFF"/>
                </a:highlight>
                <a:latin typeface="Consolas" panose="020B0609020204030204" pitchFamily="49" charset="0"/>
              </a:rPr>
              <a:t>.UTF8,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client.SendAsync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requestMessage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"add task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3957365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t>
            </a:r>
            <a:r>
              <a:rPr lang="en-US" dirty="0" smtClean="0"/>
              <a:t>a Plan</a:t>
            </a:r>
            <a:endParaRPr lang="en-US" dirty="0"/>
          </a:p>
        </p:txBody>
      </p:sp>
      <p:sp>
        <p:nvSpPr>
          <p:cNvPr id="2" name="Text Placeholder 1"/>
          <p:cNvSpPr>
            <a:spLocks noGrp="1"/>
          </p:cNvSpPr>
          <p:nvPr>
            <p:ph type="body" sz="quarter" idx="10"/>
          </p:nvPr>
        </p:nvSpPr>
        <p:spPr>
          <a:xfrm>
            <a:off x="529660" y="1476621"/>
            <a:ext cx="11375536" cy="4401205"/>
          </a:xfrm>
        </p:spPr>
        <p:txBody>
          <a:bodyPr/>
          <a:lstStyle/>
          <a:p>
            <a:pPr marL="0" indent="0">
              <a:buNone/>
            </a:pPr>
            <a:r>
              <a:rPr lang="en-US" sz="4000" dirty="0">
                <a:gradFill>
                  <a:gsLst>
                    <a:gs pos="1250">
                      <a:schemeClr val="tx2"/>
                    </a:gs>
                    <a:gs pos="99000">
                      <a:schemeClr val="tx2"/>
                    </a:gs>
                  </a:gsLst>
                  <a:lin ang="5400000" scaled="0"/>
                </a:gradFill>
              </a:rPr>
              <a:t>All Plans</a:t>
            </a:r>
          </a:p>
          <a:p>
            <a:pPr marL="0" indent="0">
              <a:buNone/>
            </a:pPr>
            <a:r>
              <a:rPr lang="en-US" sz="2000" dirty="0">
                <a:latin typeface="+mn-lt"/>
              </a:rPr>
              <a:t>Plans can only be deleted by their </a:t>
            </a:r>
            <a:r>
              <a:rPr lang="en-US" sz="2000" dirty="0" smtClean="0">
                <a:latin typeface="+mn-lt"/>
              </a:rPr>
              <a:t>owners</a:t>
            </a:r>
            <a:endParaRPr lang="en-US" sz="2000" dirty="0">
              <a:latin typeface="+mn-lt"/>
            </a:endParaRPr>
          </a:p>
          <a:p>
            <a:pPr marL="0" indent="0">
              <a:buNone/>
            </a:pPr>
            <a:r>
              <a:rPr lang="en-US" sz="4000" dirty="0">
                <a:gradFill>
                  <a:gsLst>
                    <a:gs pos="1250">
                      <a:schemeClr val="tx2"/>
                    </a:gs>
                    <a:gs pos="99000">
                      <a:schemeClr val="tx2"/>
                    </a:gs>
                  </a:gsLst>
                  <a:lin ang="5400000" scaled="0"/>
                </a:gradFill>
              </a:rPr>
              <a:t>Plans outside of Office 365 Groups</a:t>
            </a:r>
          </a:p>
          <a:p>
            <a:pPr marL="0" indent="0">
              <a:buNone/>
            </a:pPr>
            <a:r>
              <a:rPr lang="en-US" sz="2000" dirty="0">
                <a:latin typeface="+mn-lt"/>
              </a:rPr>
              <a:t>Authenticate with the plan owner to delete a </a:t>
            </a:r>
            <a:r>
              <a:rPr lang="en-US" sz="2000" dirty="0" smtClean="0">
                <a:latin typeface="+mn-lt"/>
              </a:rPr>
              <a:t>plan</a:t>
            </a:r>
            <a:endParaRPr lang="en-US" sz="2000" dirty="0">
              <a:latin typeface="+mn-lt"/>
            </a:endParaRPr>
          </a:p>
          <a:p>
            <a:pPr marL="0" indent="0">
              <a:buNone/>
            </a:pPr>
            <a:r>
              <a:rPr lang="en-US" sz="4000" dirty="0" smtClean="0">
                <a:gradFill>
                  <a:gsLst>
                    <a:gs pos="1250">
                      <a:schemeClr val="tx2"/>
                    </a:gs>
                    <a:gs pos="99000">
                      <a:schemeClr val="tx2"/>
                    </a:gs>
                  </a:gsLst>
                  <a:lin ang="5400000" scaled="0"/>
                </a:gradFill>
              </a:rPr>
              <a:t>Plans inside </a:t>
            </a:r>
            <a:r>
              <a:rPr lang="en-US" sz="4000" dirty="0">
                <a:gradFill>
                  <a:gsLst>
                    <a:gs pos="1250">
                      <a:schemeClr val="tx2"/>
                    </a:gs>
                    <a:gs pos="99000">
                      <a:schemeClr val="tx2"/>
                    </a:gs>
                  </a:gsLst>
                  <a:lin ang="5400000" scaled="0"/>
                </a:gradFill>
              </a:rPr>
              <a:t>of Office 365 </a:t>
            </a:r>
            <a:r>
              <a:rPr lang="en-US" sz="4000" dirty="0" smtClean="0">
                <a:gradFill>
                  <a:gsLst>
                    <a:gs pos="1250">
                      <a:schemeClr val="tx2"/>
                    </a:gs>
                    <a:gs pos="99000">
                      <a:schemeClr val="tx2"/>
                    </a:gs>
                  </a:gsLst>
                  <a:lin ang="5400000" scaled="0"/>
                </a:gradFill>
              </a:rPr>
              <a:t>Groups</a:t>
            </a:r>
            <a:endParaRPr lang="en-US" sz="4000" dirty="0">
              <a:gradFill>
                <a:gsLst>
                  <a:gs pos="1250">
                    <a:schemeClr val="tx2"/>
                  </a:gs>
                  <a:gs pos="99000">
                    <a:schemeClr val="tx2"/>
                  </a:gs>
                </a:gsLst>
                <a:lin ang="5400000" scaled="0"/>
              </a:gradFill>
            </a:endParaRPr>
          </a:p>
          <a:p>
            <a:pPr marL="0" indent="0">
              <a:buNone/>
            </a:pPr>
            <a:r>
              <a:rPr lang="en-US" sz="2000" dirty="0" smtClean="0">
                <a:latin typeface="+mn-lt"/>
              </a:rPr>
              <a:t>The plan in an Office 365 Group is created when you create an Office 365 group</a:t>
            </a:r>
          </a:p>
          <a:p>
            <a:pPr marL="0" indent="0">
              <a:buNone/>
            </a:pPr>
            <a:r>
              <a:rPr lang="en-US" sz="2000" dirty="0" smtClean="0">
                <a:latin typeface="+mn-lt"/>
              </a:rPr>
              <a:t>Plans in Office 365 Groups are owned by the Office 365 Group itself</a:t>
            </a:r>
          </a:p>
          <a:p>
            <a:pPr marL="0" indent="0">
              <a:buNone/>
            </a:pPr>
            <a:r>
              <a:rPr lang="en-US" sz="2000" dirty="0" smtClean="0">
                <a:latin typeface="+mn-lt"/>
              </a:rPr>
              <a:t>An Office 365 Group owner does not own the plans in an Office 365 Group</a:t>
            </a:r>
          </a:p>
          <a:p>
            <a:pPr marL="0" indent="0">
              <a:buNone/>
            </a:pPr>
            <a:r>
              <a:rPr lang="en-US" sz="2000" dirty="0" smtClean="0">
                <a:latin typeface="+mn-lt"/>
              </a:rPr>
              <a:t>You cannot authenticate </a:t>
            </a:r>
            <a:r>
              <a:rPr lang="en-US" sz="2000" dirty="0">
                <a:latin typeface="+mn-lt"/>
              </a:rPr>
              <a:t>as an Office 365 Group, so it is not possible to delete a plan owned by an Office 365 </a:t>
            </a:r>
            <a:r>
              <a:rPr lang="en-US" sz="2000" dirty="0" smtClean="0">
                <a:latin typeface="+mn-lt"/>
              </a:rPr>
              <a:t>Group</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7937914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t>
            </a:r>
            <a:r>
              <a:rPr lang="en-US" dirty="0" smtClean="0"/>
              <a:t>a Task</a:t>
            </a:r>
            <a:endParaRPr lang="en-US" dirty="0"/>
          </a:p>
        </p:txBody>
      </p:sp>
      <p:sp>
        <p:nvSpPr>
          <p:cNvPr id="2" name="Text Placeholder 1"/>
          <p:cNvSpPr>
            <a:spLocks noGrp="1"/>
          </p:cNvSpPr>
          <p:nvPr>
            <p:ph type="body" sz="quarter" idx="10"/>
          </p:nvPr>
        </p:nvSpPr>
        <p:spPr>
          <a:xfrm>
            <a:off x="529660" y="994003"/>
            <a:ext cx="11375536" cy="749757"/>
          </a:xfrm>
        </p:spPr>
        <p:txBody>
          <a:bodyPr/>
          <a:lstStyle/>
          <a:p>
            <a:r>
              <a:rPr lang="en-US" dirty="0"/>
              <a:t>HTTP DELETE to specific entity </a:t>
            </a:r>
            <a:r>
              <a:rPr lang="en-US" dirty="0" smtClean="0"/>
              <a:t>endpoint</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
        <p:nvSpPr>
          <p:cNvPr id="5" name="Rectangle 4"/>
          <p:cNvSpPr/>
          <p:nvPr/>
        </p:nvSpPr>
        <p:spPr>
          <a:xfrm>
            <a:off x="221436" y="1756789"/>
            <a:ext cx="11517330" cy="4401205"/>
          </a:xfrm>
          <a:prstGeom prst="rect">
            <a:avLst/>
          </a:prstGeom>
        </p:spPr>
        <p:txBody>
          <a:bodyPr wrap="square">
            <a:spAutoFit/>
          </a:bodyPr>
          <a:lstStyle/>
          <a:p>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DeleteTask</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eTag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GetGraphAccessTokenAsync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.Format</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"{0}tasks/{1}"</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SettingsHelper</a:t>
            </a:r>
            <a:r>
              <a:rPr lang="en-US" sz="1000" dirty="0" err="1">
                <a:solidFill>
                  <a:srgbClr val="000000"/>
                </a:solidFill>
                <a:highlight>
                  <a:srgbClr val="FFFFFF"/>
                </a:highlight>
                <a:latin typeface="Consolas" panose="020B0609020204030204" pitchFamily="49" charset="0"/>
              </a:rPr>
              <a:t>.GraphResourceUrl</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 client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HttpClient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accept = </a:t>
            </a:r>
            <a:r>
              <a:rPr lang="en-US" sz="1000" dirty="0">
                <a:solidFill>
                  <a:srgbClr val="A31515"/>
                </a:solidFill>
                <a:highlight>
                  <a:srgbClr val="FFFFFF"/>
                </a:highlight>
                <a:latin typeface="Consolas" panose="020B0609020204030204" pitchFamily="49" charset="0"/>
              </a:rPr>
              <a:t>"application/</a:t>
            </a:r>
            <a:r>
              <a:rPr lang="en-US" sz="1000" dirty="0" err="1">
                <a:solidFill>
                  <a:srgbClr val="A31515"/>
                </a:solidFill>
                <a:highlight>
                  <a:srgbClr val="FFFFFF"/>
                </a:highlight>
                <a:latin typeface="Consolas" panose="020B0609020204030204" pitchFamily="49" charset="0"/>
              </a:rPr>
              <a:t>json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"Accept"</a:t>
            </a:r>
            <a:r>
              <a:rPr lang="en-US" sz="1000" dirty="0">
                <a:solidFill>
                  <a:srgbClr val="000000"/>
                </a:solidFill>
                <a:highlight>
                  <a:srgbClr val="FFFFFF"/>
                </a:highlight>
                <a:latin typeface="Consolas" panose="020B0609020204030204" pitchFamily="49" charset="0"/>
              </a:rPr>
              <a:t>, accept);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client.DefaultRequestHeaders.Authorization</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AuthenticationHeaderValue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"Bearer"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accessToken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client.DefaultRequestHeaders.Add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"If-Match"</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eTag</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response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client.DeleteAsync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restURL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response.IsSuccessStatusCode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throw</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"delete task error: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response.StatusCode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el.ToString</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18468735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1846659"/>
          </a:xfrm>
        </p:spPr>
        <p:txBody>
          <a:bodyPr/>
          <a:lstStyle/>
          <a:p>
            <a:r>
              <a:rPr lang="en-US" sz="6000" dirty="0" smtClean="0"/>
              <a:t>Plans/Tasks </a:t>
            </a:r>
            <a:r>
              <a:rPr lang="en-US" sz="6000" dirty="0"/>
              <a:t>operations using </a:t>
            </a:r>
            <a:br>
              <a:rPr lang="en-US" sz="6000" dirty="0"/>
            </a:br>
            <a:r>
              <a:rPr lang="en-US" sz="6000" dirty="0"/>
              <a:t>the </a:t>
            </a:r>
            <a:r>
              <a:rPr lang="en-US" sz="6000" dirty="0" smtClean="0"/>
              <a:t>Microsoft Graph</a:t>
            </a:r>
            <a:endParaRPr lang="en-US" sz="6000" dirty="0"/>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 </a:t>
            </a:r>
            <a:r>
              <a:rPr kumimoji="0" lang="en-US" sz="1400" b="0" i="0" u="none" strike="noStrike" kern="1200" cap="none" spc="0" normalizeH="0" baseline="0" noProof="0" dirty="0" smtClean="0">
                <a:ln>
                  <a:noFill/>
                </a:ln>
                <a:gradFill>
                  <a:gsLst>
                    <a:gs pos="24779">
                      <a:schemeClr val="tx1"/>
                    </a:gs>
                    <a:gs pos="73000">
                      <a:schemeClr val="tx1"/>
                    </a:gs>
                  </a:gsLst>
                  <a:lin ang="5400000" scaled="0"/>
                </a:gradFill>
                <a:effectLst/>
                <a:uLnTx/>
                <a:uFillTx/>
                <a:latin typeface="Segoe UI"/>
                <a:ea typeface="+mn-ea"/>
                <a:cs typeface="+mn-cs"/>
              </a:rPr>
              <a:t>Plans/Tasks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3</a:t>
            </a:r>
            <a:endParaRPr lang="en-US" dirty="0"/>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91979"/>
            <a:ext cx="11887200" cy="4173450"/>
          </a:xfrm>
        </p:spPr>
        <p:txBody>
          <a:bodyPr/>
          <a:lstStyle/>
          <a:p>
            <a:r>
              <a:rPr lang="en-US" dirty="0"/>
              <a:t>Deep dive into </a:t>
            </a:r>
            <a:br>
              <a:rPr lang="en-US" dirty="0"/>
            </a:br>
            <a:r>
              <a:rPr lang="en-US" dirty="0" smtClean="0"/>
              <a:t>Microsoft Graph  </a:t>
            </a:r>
            <a:r>
              <a:rPr lang="en-US" dirty="0"/>
              <a:t/>
            </a:r>
            <a:br>
              <a:rPr lang="en-US" dirty="0"/>
            </a:br>
            <a:r>
              <a:rPr lang="en-US" dirty="0"/>
              <a:t>for </a:t>
            </a:r>
            <a:r>
              <a:rPr lang="en-US" dirty="0" smtClean="0"/>
              <a:t>Plans and </a:t>
            </a:r>
            <a:br>
              <a:rPr lang="en-US" dirty="0" smtClean="0"/>
            </a:br>
            <a:r>
              <a:rPr lang="en-US" dirty="0" smtClean="0"/>
              <a:t>Tasks</a:t>
            </a:r>
            <a:endParaRPr lang="en-US" dirty="0"/>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62815"/>
          </a:xfrm>
        </p:spPr>
        <p:txBody>
          <a:bodyPr/>
          <a:lstStyle/>
          <a:p>
            <a:pPr>
              <a:spcBef>
                <a:spcPts val="3000"/>
              </a:spcBef>
            </a:pPr>
            <a:r>
              <a:rPr lang="en-US" sz="3600" dirty="0"/>
              <a:t>Microsoft Graph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8121215" cy="2129814"/>
          </a:xfrm>
        </p:spPr>
        <p:txBody>
          <a:bodyPr vert="horz" wrap="square" lIns="146304" tIns="91440" rIns="146304" bIns="91440" rtlCol="0">
            <a:spAutoFit/>
          </a:bodyPr>
          <a:lstStyle/>
          <a:p>
            <a:pPr marL="690563">
              <a:spcBef>
                <a:spcPts val="2400"/>
              </a:spcBef>
            </a:pPr>
            <a:r>
              <a:rPr lang="en-US" sz="3200" dirty="0" smtClean="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Plans/Tasks operations using REST</a:t>
            </a:r>
          </a:p>
          <a:p>
            <a:pPr marL="690563">
              <a:spcBef>
                <a:spcPts val="2400"/>
              </a:spcBef>
            </a:pPr>
            <a:r>
              <a:rPr lang="en-US" sz="3200" dirty="0" smtClean="0">
                <a:gradFill>
                  <a:gsLst>
                    <a:gs pos="1250">
                      <a:schemeClr val="tx1"/>
                    </a:gs>
                    <a:gs pos="99000">
                      <a:schemeClr val="tx1"/>
                    </a:gs>
                  </a:gsLst>
                  <a:lin ang="5400000" scaled="0"/>
                </a:gradFill>
              </a:rPr>
              <a:t>Batching support</a:t>
            </a:r>
            <a:endParaRPr lang="en-US" sz="3200" dirty="0" smtClean="0">
              <a:gradFill>
                <a:gsLst>
                  <a:gs pos="1250">
                    <a:schemeClr val="tx1"/>
                  </a:gs>
                  <a:gs pos="99000">
                    <a:schemeClr val="tx1"/>
                  </a:gs>
                </a:gsLst>
                <a:lin ang="5400000" scaled="0"/>
              </a:gradFill>
            </a:endParaRP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2129814"/>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Plans/Tasks operations using REST</a:t>
            </a:r>
          </a:p>
          <a:p>
            <a:pPr marL="690563">
              <a:spcBef>
                <a:spcPts val="2400"/>
              </a:spcBef>
            </a:pPr>
            <a:r>
              <a:rPr lang="en-US" sz="3200" dirty="0" smtClean="0">
                <a:gradFill>
                  <a:gsLst>
                    <a:gs pos="1250">
                      <a:schemeClr val="tx1"/>
                    </a:gs>
                    <a:gs pos="99000">
                      <a:schemeClr val="tx1"/>
                    </a:gs>
                  </a:gsLst>
                  <a:lin ang="5400000" scaled="0"/>
                </a:gradFill>
              </a:rPr>
              <a:t>Batching support</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t>
            </a:r>
            <a:r>
              <a:rPr lang="en-US" dirty="0" smtClean="0"/>
              <a:t>for Plans and Tasks </a:t>
            </a:r>
            <a:endParaRPr lang="en-US" dirty="0"/>
          </a:p>
        </p:txBody>
      </p:sp>
      <p:sp>
        <p:nvSpPr>
          <p:cNvPr id="7" name="Text Placeholder 6"/>
          <p:cNvSpPr>
            <a:spLocks noGrp="1"/>
          </p:cNvSpPr>
          <p:nvPr>
            <p:ph type="body" sz="quarter" idx="10"/>
          </p:nvPr>
        </p:nvSpPr>
        <p:spPr>
          <a:xfrm>
            <a:off x="274638" y="1973263"/>
            <a:ext cx="11887200" cy="3216265"/>
          </a:xfrm>
        </p:spPr>
        <p:txBody>
          <a:bodyPr/>
          <a:lstStyle/>
          <a:p>
            <a:r>
              <a:rPr lang="en-US" sz="3600" dirty="0"/>
              <a:t>Microsoft Graph</a:t>
            </a:r>
          </a:p>
          <a:p>
            <a:pPr lvl="1"/>
            <a:r>
              <a:rPr lang="en-US" dirty="0" smtClean="0"/>
              <a:t>Plans</a:t>
            </a:r>
            <a:endParaRPr lang="en-US" dirty="0"/>
          </a:p>
          <a:p>
            <a:pPr lvl="1"/>
            <a:r>
              <a:rPr lang="en-US" dirty="0" smtClean="0"/>
              <a:t>Tasks</a:t>
            </a:r>
          </a:p>
          <a:p>
            <a:pPr>
              <a:lnSpc>
                <a:spcPct val="150000"/>
              </a:lnSpc>
            </a:pPr>
            <a:r>
              <a:rPr lang="en-US" sz="3600" dirty="0" smtClean="0"/>
              <a:t>Microsoft Graph accessible through REST</a:t>
            </a:r>
          </a:p>
          <a:p>
            <a:pPr lvl="1"/>
            <a:r>
              <a:rPr lang="en-US" sz="1800" dirty="0" smtClean="0"/>
              <a:t>https</a:t>
            </a:r>
            <a:r>
              <a:rPr lang="en-US" sz="1800" dirty="0"/>
              <a:t>://</a:t>
            </a:r>
            <a:r>
              <a:rPr lang="en-US" sz="1800" dirty="0" smtClean="0"/>
              <a:t>graph.microsoft.com/beta/me/plans</a:t>
            </a:r>
            <a:endParaRPr lang="en-US" sz="1800" dirty="0"/>
          </a:p>
          <a:p>
            <a:pPr lvl="1"/>
            <a:r>
              <a:rPr lang="en-US" sz="1800" dirty="0" smtClean="0"/>
              <a:t>https</a:t>
            </a:r>
            <a:r>
              <a:rPr lang="en-US" sz="1800" dirty="0"/>
              <a:t>://</a:t>
            </a:r>
            <a:r>
              <a:rPr lang="en-US" sz="1800" dirty="0" smtClean="0"/>
              <a:t>graph.microsoft.com/beta/me/tasks</a:t>
            </a:r>
          </a:p>
          <a:p>
            <a:pPr lvl="1"/>
            <a:r>
              <a:rPr lang="en-US" sz="1800" dirty="0"/>
              <a:t>https://graph.microsoft.com/beta/plans</a:t>
            </a:r>
            <a:r>
              <a:rPr lang="en-US" sz="1800" dirty="0" smtClean="0"/>
              <a:t>/&lt;planId</a:t>
            </a:r>
            <a:r>
              <a:rPr lang="en-US" sz="1800" dirty="0"/>
              <a:t>&gt;/</a:t>
            </a:r>
            <a:r>
              <a:rPr lang="en-US" sz="1800" dirty="0" smtClean="0"/>
              <a:t>tasks</a:t>
            </a:r>
            <a:endParaRPr lang="en-US" sz="1800" dirty="0"/>
          </a:p>
        </p:txBody>
      </p:sp>
      <p:sp>
        <p:nvSpPr>
          <p:cNvPr id="6" name="Footer Placeholder 5"/>
          <p:cNvSpPr>
            <a:spLocks noGrp="1"/>
          </p:cNvSpPr>
          <p:nvPr>
            <p:ph type="ftr" sz="quarter" idx="11"/>
          </p:nvPr>
        </p:nvSpPr>
        <p:spPr/>
        <p:txBody>
          <a:bodyPr/>
          <a:lstStyle/>
          <a:p>
            <a:pPr>
              <a:defRPr/>
            </a:pPr>
            <a:r>
              <a:rPr lang="en-US" sz="1400" dirty="0">
                <a:gradFill>
                  <a:gsLst>
                    <a:gs pos="49558">
                      <a:schemeClr val="accent3"/>
                    </a:gs>
                    <a:gs pos="71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chemeClr val="tx1"/>
                    </a:gs>
                    <a:gs pos="71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chemeClr val="tx1"/>
                    </a:gs>
                    <a:gs pos="71000">
                      <a:schemeClr val="tx1"/>
                    </a:gs>
                  </a:gsLst>
                  <a:lin ang="5400000" scaled="0"/>
                </a:gradFill>
              </a:rPr>
              <a:t>Overview</a:t>
            </a:r>
          </a:p>
          <a:p>
            <a:endParaRPr lang="en-US" dirty="0">
              <a:gradFill>
                <a:gsLst>
                  <a:gs pos="84956">
                    <a:schemeClr val="tx1"/>
                  </a:gs>
                  <a:gs pos="71000">
                    <a:schemeClr val="tx1"/>
                  </a:gs>
                </a:gsLst>
                <a:lin ang="5400000" scaled="0"/>
              </a:gradFill>
            </a:endParaRPr>
          </a:p>
        </p:txBody>
      </p:sp>
    </p:spTree>
    <p:extLst>
      <p:ext uri="{BB962C8B-B14F-4D97-AF65-F5344CB8AC3E}">
        <p14:creationId xmlns:p14="http://schemas.microsoft.com/office/powerpoint/2010/main" val="6801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a:t>
            </a:r>
            <a:endParaRPr lang="en-US" dirty="0"/>
          </a:p>
        </p:txBody>
      </p:sp>
      <p:sp>
        <p:nvSpPr>
          <p:cNvPr id="3" name="Text Placeholder 2"/>
          <p:cNvSpPr>
            <a:spLocks noGrp="1"/>
          </p:cNvSpPr>
          <p:nvPr>
            <p:ph type="body" sz="quarter" idx="10"/>
          </p:nvPr>
        </p:nvSpPr>
        <p:spPr>
          <a:xfrm>
            <a:off x="274638" y="1212850"/>
            <a:ext cx="11887200" cy="1754326"/>
          </a:xfrm>
        </p:spPr>
        <p:txBody>
          <a:bodyPr/>
          <a:lstStyle/>
          <a:p>
            <a:r>
              <a:rPr lang="en-US" dirty="0"/>
              <a:t>Common API </a:t>
            </a:r>
            <a:r>
              <a:rPr lang="en-US" dirty="0" smtClean="0"/>
              <a:t>operations</a:t>
            </a:r>
            <a:endParaRPr lang="en-US" dirty="0"/>
          </a:p>
          <a:p>
            <a:pPr lvl="1"/>
            <a:r>
              <a:rPr lang="en-US" dirty="0"/>
              <a:t>Getting Plans</a:t>
            </a:r>
          </a:p>
          <a:p>
            <a:pPr lvl="1"/>
            <a:r>
              <a:rPr lang="en-US" dirty="0" smtClean="0"/>
              <a:t>Creating plans</a:t>
            </a:r>
          </a:p>
          <a:p>
            <a:pPr lvl="1"/>
            <a:r>
              <a:rPr lang="en-US" dirty="0" smtClean="0"/>
              <a:t>Editing plans</a:t>
            </a:r>
            <a:endParaRPr lang="en-US" dirty="0"/>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055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a:t>Common API </a:t>
            </a:r>
            <a:r>
              <a:rPr lang="en-US" dirty="0" smtClean="0"/>
              <a:t>operations</a:t>
            </a:r>
            <a:endParaRPr lang="en-US" dirty="0"/>
          </a:p>
          <a:p>
            <a:pPr lvl="1"/>
            <a:r>
              <a:rPr lang="en-US" dirty="0"/>
              <a:t>Getting tasks</a:t>
            </a:r>
          </a:p>
          <a:p>
            <a:pPr lvl="1"/>
            <a:r>
              <a:rPr lang="en-US" dirty="0" smtClean="0"/>
              <a:t>Creating tasks</a:t>
            </a:r>
          </a:p>
          <a:p>
            <a:pPr lvl="1"/>
            <a:r>
              <a:rPr lang="en-US" dirty="0"/>
              <a:t>Editing tasks</a:t>
            </a:r>
          </a:p>
          <a:p>
            <a:pPr lvl="1"/>
            <a:r>
              <a:rPr lang="en-US" dirty="0" smtClean="0"/>
              <a:t>Deleting tasks</a:t>
            </a:r>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06788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Plan Notes</a:t>
            </a:r>
            <a:endParaRPr lang="en-US" dirty="0"/>
          </a:p>
        </p:txBody>
      </p:sp>
      <p:sp>
        <p:nvSpPr>
          <p:cNvPr id="3" name="Text Placeholder 2"/>
          <p:cNvSpPr>
            <a:spLocks noGrp="1"/>
          </p:cNvSpPr>
          <p:nvPr>
            <p:ph type="body" sz="quarter" idx="10"/>
          </p:nvPr>
        </p:nvSpPr>
        <p:spPr>
          <a:xfrm>
            <a:off x="274638" y="1212850"/>
            <a:ext cx="11887200" cy="5109091"/>
          </a:xfrm>
        </p:spPr>
        <p:txBody>
          <a:bodyPr/>
          <a:lstStyle/>
          <a:p>
            <a:r>
              <a:rPr lang="en-US" dirty="0" smtClean="0"/>
              <a:t>When you create an Office </a:t>
            </a:r>
            <a:r>
              <a:rPr lang="en-US" dirty="0"/>
              <a:t>365 </a:t>
            </a:r>
            <a:r>
              <a:rPr lang="en-US" dirty="0" smtClean="0"/>
              <a:t>Group a plan is created automatically</a:t>
            </a:r>
          </a:p>
          <a:p>
            <a:r>
              <a:rPr lang="en-US" dirty="0" smtClean="0"/>
              <a:t>This process can take up to 48 hours to complete</a:t>
            </a:r>
          </a:p>
          <a:p>
            <a:r>
              <a:rPr lang="en-US" dirty="0" smtClean="0"/>
              <a:t>The plan in an Office 365 Group is named the same as the Office 365 Group and you cannot modify the name</a:t>
            </a:r>
          </a:p>
          <a:p>
            <a:r>
              <a:rPr lang="en-US" dirty="0" smtClean="0"/>
              <a:t>Only one plan can exist in an Office 365 Group</a:t>
            </a:r>
          </a:p>
          <a:p>
            <a:endParaRPr lang="en-US" dirty="0"/>
          </a:p>
        </p:txBody>
      </p:sp>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98188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2249</Words>
  <Application>Microsoft Office PowerPoint</Application>
  <PresentationFormat>Custom</PresentationFormat>
  <Paragraphs>323</Paragraphs>
  <Slides>27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Consolas</vt:lpstr>
      <vt:lpstr>Segoe Light</vt:lpstr>
      <vt:lpstr>Segoe UI</vt:lpstr>
      <vt:lpstr>Segoe UI Black</vt:lpstr>
      <vt:lpstr>Segoe UI Light</vt:lpstr>
      <vt:lpstr>Segoe UI Semibold</vt:lpstr>
      <vt:lpstr>Wingdings</vt:lpstr>
      <vt:lpstr>1_6-30540_Office_365_CloudRoadShow</vt:lpstr>
      <vt:lpstr>Office 365 development</vt:lpstr>
      <vt:lpstr>Deep dive into  Microsoft Graph   for Plans and  Tasks</vt:lpstr>
      <vt:lpstr>Agenda</vt:lpstr>
      <vt:lpstr>Developer vision</vt:lpstr>
      <vt:lpstr>PowerPoint Presentation</vt:lpstr>
      <vt:lpstr>Microsoft Graph for Plans and Tasks </vt:lpstr>
      <vt:lpstr>Plans</vt:lpstr>
      <vt:lpstr>Tasks</vt:lpstr>
      <vt:lpstr>General Plan Notes</vt:lpstr>
      <vt:lpstr>PowerPoint Presentation</vt:lpstr>
      <vt:lpstr>Microsoft Graph</vt:lpstr>
      <vt:lpstr>Reading Plans using REST</vt:lpstr>
      <vt:lpstr>Reading Tasks using REST</vt:lpstr>
      <vt:lpstr>Adding an new Plan</vt:lpstr>
      <vt:lpstr>Adding an new Task</vt:lpstr>
      <vt:lpstr>Deleting a Plan</vt:lpstr>
      <vt:lpstr>Deleting a Task</vt:lpstr>
      <vt:lpstr>Plans/Tasks operations using  the Microsoft Graph</vt:lpstr>
      <vt:lpstr>PowerPoint Presentation</vt:lpstr>
      <vt:lpstr>REST is more chatty than CSOM</vt:lpstr>
      <vt:lpstr>Batching support added to O365</vt:lpstr>
      <vt:lpstr>Overview—Batch request</vt:lpstr>
      <vt:lpstr>Overview—Batch response</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2016-02-11T15:00:45Z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