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31"/>
  </p:notesMasterIdLst>
  <p:handoutMasterIdLst>
    <p:handoutMasterId r:id="rId32"/>
  </p:handoutMasterIdLst>
  <p:sldIdLst>
    <p:sldId id="901" r:id="rId5"/>
    <p:sldId id="780" r:id="rId6"/>
    <p:sldId id="949" r:id="rId7"/>
    <p:sldId id="950" r:id="rId8"/>
    <p:sldId id="951" r:id="rId9"/>
    <p:sldId id="981" r:id="rId10"/>
    <p:sldId id="982" r:id="rId11"/>
    <p:sldId id="983" r:id="rId12"/>
    <p:sldId id="932" r:id="rId13"/>
    <p:sldId id="986" r:id="rId14"/>
    <p:sldId id="987" r:id="rId15"/>
    <p:sldId id="985" r:id="rId16"/>
    <p:sldId id="974" r:id="rId17"/>
    <p:sldId id="975" r:id="rId18"/>
    <p:sldId id="979" r:id="rId19"/>
    <p:sldId id="937" r:id="rId20"/>
    <p:sldId id="938" r:id="rId21"/>
    <p:sldId id="961" r:id="rId22"/>
    <p:sldId id="962" r:id="rId23"/>
    <p:sldId id="964" r:id="rId24"/>
    <p:sldId id="965" r:id="rId25"/>
    <p:sldId id="969" r:id="rId26"/>
    <p:sldId id="984" r:id="rId27"/>
    <p:sldId id="970" r:id="rId28"/>
    <p:sldId id="971" r:id="rId29"/>
    <p:sldId id="972" r:id="rId30"/>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81"/>
            <p14:sldId id="982"/>
            <p14:sldId id="983"/>
          </p14:sldIdLst>
        </p14:section>
        <p14:section name="rest" id="{32D052E9-F6FE-3447-977F-00A42A624758}">
          <p14:sldIdLst>
            <p14:sldId id="932"/>
            <p14:sldId id="986"/>
            <p14:sldId id="987"/>
            <p14:sldId id="985"/>
            <p14:sldId id="974"/>
            <p14:sldId id="975"/>
            <p14:sldId id="979"/>
            <p14:sldId id="937"/>
          </p14:sldIdLst>
        </p14:section>
        <p14:section name="batching support" id="{20B8071E-05DA-5F49-9776-649DF12FE79C}">
          <p14:sldIdLst>
            <p14:sldId id="938"/>
            <p14:sldId id="961"/>
            <p14:sldId id="962"/>
            <p14:sldId id="964"/>
            <p14:sldId id="965"/>
          </p14:sldIdLst>
        </p14:section>
        <p14:section name="conclusion" id="{E0CC2DC8-15E4-5A48-8382-8A77AE268B98}">
          <p14:sldIdLst>
            <p14:sldId id="969"/>
            <p14:sldId id="984"/>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9" autoAdjust="0"/>
    <p:restoredTop sz="82041" autoAdjust="0"/>
  </p:normalViewPr>
  <p:slideViewPr>
    <p:cSldViewPr snapToGrid="0">
      <p:cViewPr>
        <p:scale>
          <a:sx n="70" d="100"/>
          <a:sy n="70" d="100"/>
        </p:scale>
        <p:origin x="571" y="773"/>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3/2/2016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3/2/2016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3/2/2016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3/2/2016 9:55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349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3/2/2016 9:55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9219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3/2/2016 9:55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8186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3/2/2016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411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3/2/2016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9274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3/2/2016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6972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510767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 id="214748436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Table Rows</a:t>
            </a:r>
          </a:p>
        </p:txBody>
      </p:sp>
      <p:sp>
        <p:nvSpPr>
          <p:cNvPr id="3" name="Text Placeholder 2"/>
          <p:cNvSpPr>
            <a:spLocks noGrp="1"/>
          </p:cNvSpPr>
          <p:nvPr>
            <p:ph type="body" sz="quarter" idx="10"/>
          </p:nvPr>
        </p:nvSpPr>
        <p:spPr>
          <a:xfrm>
            <a:off x="274638" y="1212850"/>
            <a:ext cx="11887200" cy="1754326"/>
          </a:xfrm>
        </p:spPr>
        <p:txBody>
          <a:bodyPr/>
          <a:lstStyle/>
          <a:p>
            <a:r>
              <a:rPr lang="en-US" dirty="0"/>
              <a:t>Common API operations</a:t>
            </a:r>
          </a:p>
          <a:p>
            <a:pPr lvl="1"/>
            <a:r>
              <a:rPr lang="en-US" dirty="0"/>
              <a:t>Getting Excel Table Rows</a:t>
            </a:r>
          </a:p>
          <a:p>
            <a:pPr lvl="1"/>
            <a:r>
              <a:rPr lang="en-US" dirty="0"/>
              <a:t>Creating Excel Table Rows</a:t>
            </a:r>
          </a:p>
          <a:p>
            <a:pPr lvl="1"/>
            <a:r>
              <a:rPr lang="en-US" dirty="0"/>
              <a:t>Formatting Excel Table Rows</a:t>
            </a:r>
          </a:p>
        </p:txBody>
      </p:sp>
      <p:sp>
        <p:nvSpPr>
          <p:cNvPr id="8" name="Footer Placeholder 7"/>
          <p:cNvSpPr>
            <a:spLocks noGrp="1"/>
          </p:cNvSpPr>
          <p:nvPr>
            <p:ph type="ftr" sz="quarter" idx="11"/>
          </p:nvPr>
        </p:nvSpPr>
        <p:spPr>
          <a:xfrm>
            <a:off x="6204857" y="295272"/>
            <a:ext cx="5956981" cy="371475"/>
          </a:xfr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1250">
                      <a:schemeClr val="tx1"/>
                    </a:gs>
                    <a:gs pos="99000">
                      <a:schemeClr val="tx1"/>
                    </a:gs>
                  </a:gsLst>
                  <a:lin ang="5400000" scaled="0"/>
                </a:gradFill>
              </a:rPr>
              <a:t>Table row and chart operations using the Microsoft Graph</a:t>
            </a:r>
            <a:endParaRPr lang="en-US" dirty="0">
              <a:gradFill>
                <a:gsLst>
                  <a:gs pos="84956">
                    <a:srgbClr val="000000"/>
                  </a:gs>
                  <a:gs pos="71000">
                    <a:srgbClr val="000000"/>
                  </a:gs>
                </a:gsLst>
                <a:lin ang="5400000" scaled="0"/>
              </a:gradFill>
            </a:endParaRPr>
          </a:p>
        </p:txBody>
      </p:sp>
      <p:pic>
        <p:nvPicPr>
          <p:cNvPr id="4" name="Picture 3"/>
          <p:cNvPicPr>
            <a:picLocks noChangeAspect="1"/>
          </p:cNvPicPr>
          <p:nvPr/>
        </p:nvPicPr>
        <p:blipFill>
          <a:blip r:embed="rId2"/>
          <a:stretch>
            <a:fillRect/>
          </a:stretch>
        </p:blipFill>
        <p:spPr>
          <a:xfrm>
            <a:off x="1120016" y="4166902"/>
            <a:ext cx="10196444" cy="2141406"/>
          </a:xfrm>
          <a:prstGeom prst="rect">
            <a:avLst/>
          </a:prstGeom>
        </p:spPr>
      </p:pic>
      <p:pic>
        <p:nvPicPr>
          <p:cNvPr id="5" name="Picture 4"/>
          <p:cNvPicPr>
            <a:picLocks noChangeAspect="1"/>
          </p:cNvPicPr>
          <p:nvPr/>
        </p:nvPicPr>
        <p:blipFill>
          <a:blip r:embed="rId3"/>
          <a:stretch>
            <a:fillRect/>
          </a:stretch>
        </p:blipFill>
        <p:spPr>
          <a:xfrm>
            <a:off x="6096000" y="1300591"/>
            <a:ext cx="6065838" cy="2479830"/>
          </a:xfrm>
          <a:prstGeom prst="rect">
            <a:avLst/>
          </a:prstGeom>
        </p:spPr>
      </p:pic>
      <p:cxnSp>
        <p:nvCxnSpPr>
          <p:cNvPr id="7" name="Straight Arrow Connector 6"/>
          <p:cNvCxnSpPr/>
          <p:nvPr/>
        </p:nvCxnSpPr>
        <p:spPr>
          <a:xfrm flipV="1">
            <a:off x="5523345" y="3713018"/>
            <a:ext cx="572655" cy="453884"/>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Chart</a:t>
            </a:r>
          </a:p>
        </p:txBody>
      </p:sp>
      <p:sp>
        <p:nvSpPr>
          <p:cNvPr id="3" name="Text Placeholder 2"/>
          <p:cNvSpPr>
            <a:spLocks noGrp="1"/>
          </p:cNvSpPr>
          <p:nvPr>
            <p:ph type="body" sz="quarter" idx="10"/>
          </p:nvPr>
        </p:nvSpPr>
        <p:spPr>
          <a:xfrm>
            <a:off x="274638" y="1212850"/>
            <a:ext cx="11887200" cy="1415772"/>
          </a:xfrm>
        </p:spPr>
        <p:txBody>
          <a:bodyPr/>
          <a:lstStyle/>
          <a:p>
            <a:r>
              <a:rPr lang="en-US" dirty="0"/>
              <a:t>Common API operations</a:t>
            </a:r>
          </a:p>
          <a:p>
            <a:pPr lvl="1"/>
            <a:r>
              <a:rPr lang="en-US" dirty="0"/>
              <a:t>Getting Charts</a:t>
            </a:r>
          </a:p>
          <a:p>
            <a:pPr lvl="1"/>
            <a:r>
              <a:rPr lang="en-US" dirty="0"/>
              <a:t>Formatting Charts</a:t>
            </a:r>
          </a:p>
        </p:txBody>
      </p:sp>
      <p:sp>
        <p:nvSpPr>
          <p:cNvPr id="8" name="Footer Placeholder 7"/>
          <p:cNvSpPr>
            <a:spLocks noGrp="1"/>
          </p:cNvSpPr>
          <p:nvPr>
            <p:ph type="ftr" sz="quarter" idx="11"/>
          </p:nvPr>
        </p:nvSpPr>
        <p:spPr>
          <a:xfrm>
            <a:off x="6792686" y="295272"/>
            <a:ext cx="5369152" cy="371475"/>
          </a:xfr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1250">
                      <a:schemeClr val="tx1"/>
                    </a:gs>
                    <a:gs pos="99000">
                      <a:schemeClr val="tx1"/>
                    </a:gs>
                  </a:gsLst>
                  <a:lin ang="5400000" scaled="0"/>
                </a:gradFill>
              </a:rPr>
              <a:t>Table row and chart operations using the Microsoft Graph</a:t>
            </a:r>
            <a:endParaRPr lang="en-US" sz="1400" dirty="0">
              <a:gradFill>
                <a:gsLst>
                  <a:gs pos="84956">
                    <a:srgbClr val="000000"/>
                  </a:gs>
                  <a:gs pos="71000">
                    <a:srgbClr val="000000"/>
                  </a:gs>
                </a:gsLst>
                <a:lin ang="5400000" scaled="0"/>
              </a:gradFill>
            </a:endParaRPr>
          </a:p>
        </p:txBody>
      </p:sp>
      <p:pic>
        <p:nvPicPr>
          <p:cNvPr id="4" name="Picture 3"/>
          <p:cNvPicPr>
            <a:picLocks noChangeAspect="1"/>
          </p:cNvPicPr>
          <p:nvPr/>
        </p:nvPicPr>
        <p:blipFill>
          <a:blip r:embed="rId2"/>
          <a:stretch>
            <a:fillRect/>
          </a:stretch>
        </p:blipFill>
        <p:spPr>
          <a:xfrm>
            <a:off x="2838268" y="2203649"/>
            <a:ext cx="4755292" cy="3939881"/>
          </a:xfrm>
          <a:prstGeom prst="rect">
            <a:avLst/>
          </a:prstGeom>
        </p:spPr>
      </p:pic>
      <p:pic>
        <p:nvPicPr>
          <p:cNvPr id="6" name="Picture 5"/>
          <p:cNvPicPr>
            <a:picLocks noChangeAspect="1"/>
          </p:cNvPicPr>
          <p:nvPr/>
        </p:nvPicPr>
        <p:blipFill>
          <a:blip r:embed="rId3"/>
          <a:stretch>
            <a:fillRect/>
          </a:stretch>
        </p:blipFill>
        <p:spPr>
          <a:xfrm>
            <a:off x="8058929" y="2348441"/>
            <a:ext cx="4008467" cy="3650296"/>
          </a:xfrm>
          <a:prstGeom prst="rect">
            <a:avLst/>
          </a:prstGeom>
        </p:spPr>
      </p:pic>
      <p:cxnSp>
        <p:nvCxnSpPr>
          <p:cNvPr id="9" name="Straight Arrow Connector 8"/>
          <p:cNvCxnSpPr>
            <a:stCxn id="4" idx="3"/>
          </p:cNvCxnSpPr>
          <p:nvPr/>
        </p:nvCxnSpPr>
        <p:spPr>
          <a:xfrm flipV="1">
            <a:off x="7593560" y="4173589"/>
            <a:ext cx="592497"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0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row and Chart operation REST APIs</a:t>
            </a:r>
          </a:p>
        </p:txBody>
      </p:sp>
      <p:sp>
        <p:nvSpPr>
          <p:cNvPr id="7" name="Text Placeholder 6"/>
          <p:cNvSpPr>
            <a:spLocks noGrp="1"/>
          </p:cNvSpPr>
          <p:nvPr>
            <p:ph type="body" sz="quarter" idx="10"/>
          </p:nvPr>
        </p:nvSpPr>
        <p:spPr>
          <a:xfrm>
            <a:off x="274638" y="1212849"/>
            <a:ext cx="11887200" cy="5214771"/>
          </a:xfrm>
        </p:spPr>
        <p:txBody>
          <a:bodyPr/>
          <a:lstStyle/>
          <a:p>
            <a:pPr>
              <a:lnSpc>
                <a:spcPct val="150000"/>
              </a:lnSpc>
            </a:pPr>
            <a:r>
              <a:rPr lang="en-US" sz="3600" dirty="0"/>
              <a:t>Row operations</a:t>
            </a:r>
          </a:p>
          <a:p>
            <a:pPr lvl="1"/>
            <a:r>
              <a:rPr lang="en-US" sz="1800" dirty="0"/>
              <a:t>https://graph.microsoft.com/testexcel/me/drive/items/{</a:t>
            </a:r>
            <a:r>
              <a:rPr lang="en-US" sz="1800" b="1" dirty="0"/>
              <a:t>ExcelFileId</a:t>
            </a:r>
            <a:r>
              <a:rPr lang="en-US" sz="1800" dirty="0"/>
              <a:t>}/workbook/worksheets</a:t>
            </a:r>
          </a:p>
          <a:p>
            <a:pPr lvl="1"/>
            <a:endParaRPr lang="en-US" sz="1800" dirty="0"/>
          </a:p>
          <a:p>
            <a:pPr lvl="1"/>
            <a:r>
              <a:rPr lang="en-US" sz="1800" dirty="0"/>
              <a:t>https://graph.microsoft.com/</a:t>
            </a:r>
            <a:r>
              <a:rPr lang="en-US" sz="1800" dirty="0" err="1"/>
              <a:t>testexcel</a:t>
            </a:r>
            <a:r>
              <a:rPr lang="en-US" sz="1800" dirty="0"/>
              <a:t>/me/drive/items/{</a:t>
            </a:r>
            <a:r>
              <a:rPr lang="en-US" sz="1800" b="1" dirty="0" err="1"/>
              <a:t>ExcelFileId</a:t>
            </a:r>
            <a:r>
              <a:rPr lang="en-US" sz="1800" dirty="0"/>
              <a:t>}/workbook/worksheets(‘{</a:t>
            </a:r>
            <a:r>
              <a:rPr lang="en-US" sz="1800" b="1" dirty="0" err="1"/>
              <a:t>SheetName</a:t>
            </a:r>
            <a:r>
              <a:rPr lang="en-US" sz="1800" dirty="0"/>
              <a:t>}’)</a:t>
            </a:r>
          </a:p>
          <a:p>
            <a:pPr lvl="1"/>
            <a:endParaRPr lang="en-US" sz="1800" dirty="0"/>
          </a:p>
          <a:p>
            <a:pPr lvl="1"/>
            <a:r>
              <a:rPr lang="en-US" sz="1800" dirty="0"/>
              <a:t>https://graph.microsoft.com/</a:t>
            </a:r>
            <a:r>
              <a:rPr lang="en-US" sz="1800" dirty="0" err="1"/>
              <a:t>testexcel</a:t>
            </a:r>
            <a:r>
              <a:rPr lang="en-US" sz="1800" dirty="0"/>
              <a:t>/me/drive/items/{</a:t>
            </a:r>
            <a:r>
              <a:rPr lang="en-US" sz="1800" b="1" dirty="0" err="1"/>
              <a:t>ExcelFileId</a:t>
            </a:r>
            <a:r>
              <a:rPr lang="en-US" sz="1800" dirty="0"/>
              <a:t>}/workbook/worksheets(‘{</a:t>
            </a:r>
            <a:r>
              <a:rPr lang="en-US" sz="1800" b="1" dirty="0" err="1"/>
              <a:t>SheetName</a:t>
            </a:r>
            <a:r>
              <a:rPr lang="en-US" sz="1800" dirty="0"/>
              <a:t>}’)/tables(‘{</a:t>
            </a:r>
            <a:r>
              <a:rPr lang="en-US" sz="1800" b="1" dirty="0" err="1"/>
              <a:t>TableName</a:t>
            </a:r>
            <a:r>
              <a:rPr lang="en-US" sz="1800" dirty="0"/>
              <a:t>}')/Rows</a:t>
            </a:r>
          </a:p>
          <a:p>
            <a:pPr lvl="1"/>
            <a:endParaRPr lang="en-US" sz="1800" dirty="0"/>
          </a:p>
          <a:p>
            <a:pPr lvl="1"/>
            <a:r>
              <a:rPr lang="en-US" sz="3600" dirty="0">
                <a:gradFill>
                  <a:gsLst>
                    <a:gs pos="1250">
                      <a:schemeClr val="tx2"/>
                    </a:gs>
                    <a:gs pos="99000">
                      <a:schemeClr val="tx2"/>
                    </a:gs>
                  </a:gsLst>
                  <a:lin ang="5400000" scaled="0"/>
                </a:gradFill>
                <a:latin typeface="+mj-lt"/>
              </a:rPr>
              <a:t>Chart operations</a:t>
            </a:r>
            <a:endParaRPr lang="en-US" sz="1800" dirty="0"/>
          </a:p>
          <a:p>
            <a:pPr lvl="1"/>
            <a:r>
              <a:rPr lang="en-US" sz="1800" dirty="0"/>
              <a:t>https://graph.microsoft.com/</a:t>
            </a:r>
            <a:r>
              <a:rPr lang="en-US" sz="1800" dirty="0" err="1"/>
              <a:t>testexcel</a:t>
            </a:r>
            <a:r>
              <a:rPr lang="en-US" sz="1800" dirty="0"/>
              <a:t>/me/drive/items/{</a:t>
            </a:r>
            <a:r>
              <a:rPr lang="en-US" sz="1800" b="1" dirty="0" err="1"/>
              <a:t>ExcelFileId</a:t>
            </a:r>
            <a:r>
              <a:rPr lang="en-US" sz="1800" dirty="0"/>
              <a:t>}/workbook/worksheets(‘{</a:t>
            </a:r>
            <a:r>
              <a:rPr lang="en-US" sz="1800" b="1" dirty="0" err="1"/>
              <a:t>SheetName</a:t>
            </a:r>
            <a:r>
              <a:rPr lang="en-US" sz="1800" dirty="0"/>
              <a:t>}’)/charts</a:t>
            </a:r>
          </a:p>
          <a:p>
            <a:pPr lvl="1"/>
            <a:endParaRPr lang="en-US" sz="1800" dirty="0"/>
          </a:p>
          <a:p>
            <a:pPr lvl="1"/>
            <a:r>
              <a:rPr lang="en-US" sz="1800" dirty="0"/>
              <a:t>https://graph.microsoft.com/</a:t>
            </a:r>
            <a:r>
              <a:rPr lang="en-US" sz="1800" dirty="0" err="1"/>
              <a:t>testexcel</a:t>
            </a:r>
            <a:r>
              <a:rPr lang="en-US" sz="1800" dirty="0"/>
              <a:t>/me/drive/items/{</a:t>
            </a:r>
            <a:r>
              <a:rPr lang="en-US" sz="1800" b="1" dirty="0" err="1"/>
              <a:t>ExcelFileId</a:t>
            </a:r>
            <a:r>
              <a:rPr lang="en-US" sz="1800" dirty="0"/>
              <a:t>}/workbook/worksheets(‘{</a:t>
            </a:r>
            <a:r>
              <a:rPr lang="en-US" sz="1800" b="1" dirty="0" err="1"/>
              <a:t>SheetName</a:t>
            </a:r>
            <a:r>
              <a:rPr lang="en-US" sz="1800" dirty="0"/>
              <a:t>}’)/charts(‘{</a:t>
            </a:r>
            <a:r>
              <a:rPr lang="en-US" sz="1800" b="1" dirty="0" err="1"/>
              <a:t>ChartId</a:t>
            </a:r>
            <a:r>
              <a:rPr lang="en-US" sz="1800" dirty="0"/>
              <a:t>}’)/Image(width=0,height=0,fittingMode='fit')</a:t>
            </a:r>
          </a:p>
        </p:txBody>
      </p:sp>
      <p:sp>
        <p:nvSpPr>
          <p:cNvPr id="6" name="Footer Placeholder 5"/>
          <p:cNvSpPr>
            <a:spLocks noGrp="1"/>
          </p:cNvSpPr>
          <p:nvPr>
            <p:ph type="ftr" sz="quarter" idx="11"/>
          </p:nvPr>
        </p:nvSpPr>
        <p:spPr>
          <a:xfrm>
            <a:off x="7075714" y="109536"/>
            <a:ext cx="5086124" cy="371475"/>
          </a:xfr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1250">
                      <a:schemeClr val="tx1"/>
                    </a:gs>
                    <a:gs pos="99000">
                      <a:schemeClr val="tx1"/>
                    </a:gs>
                  </a:gsLst>
                  <a:lin ang="5400000" scaled="0"/>
                </a:gradFill>
              </a:rPr>
              <a:t>Table row and chart operations using the Microsoft Graph</a:t>
            </a:r>
            <a:endParaRPr lang="en-US" sz="1400"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42909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Excel Table Rows using REST</a:t>
            </a:r>
          </a:p>
        </p:txBody>
      </p:sp>
      <p:sp>
        <p:nvSpPr>
          <p:cNvPr id="9" name="Text Placeholder 8"/>
          <p:cNvSpPr>
            <a:spLocks noGrp="1"/>
          </p:cNvSpPr>
          <p:nvPr>
            <p:ph type="body" sz="quarter" idx="10"/>
          </p:nvPr>
        </p:nvSpPr>
        <p:spPr>
          <a:xfrm>
            <a:off x="531948" y="995937"/>
            <a:ext cx="11370961" cy="738664"/>
          </a:xfrm>
        </p:spPr>
        <p:txBody>
          <a:bodyPr/>
          <a:lstStyle/>
          <a:p>
            <a:r>
              <a:rPr lang="en-US" sz="1800" dirty="0"/>
              <a:t>HTTP GET request to collection or entity endpoint</a:t>
            </a:r>
          </a:p>
          <a:p>
            <a:r>
              <a:rPr lang="en-US" sz="1800" dirty="0"/>
              <a:t>Microsoft Graph only returns JSON responses</a:t>
            </a:r>
          </a:p>
        </p:txBody>
      </p:sp>
      <p:sp>
        <p:nvSpPr>
          <p:cNvPr id="2" name="Rectangle 1"/>
          <p:cNvSpPr/>
          <p:nvPr/>
        </p:nvSpPr>
        <p:spPr>
          <a:xfrm>
            <a:off x="539691" y="1817869"/>
            <a:ext cx="11363218" cy="5078313"/>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async</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Task</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err="1">
                <a:solidFill>
                  <a:srgbClr val="2B91AF"/>
                </a:solidFill>
                <a:highlight>
                  <a:srgbClr val="FFFFFF"/>
                </a:highlight>
                <a:latin typeface="Consolas" panose="020B0609020204030204" pitchFamily="49" charset="0"/>
              </a:rPr>
              <a:t>ToDoItem</a:t>
            </a:r>
            <a:r>
              <a:rPr lang="en-US" sz="1200" dirty="0">
                <a:solidFill>
                  <a:srgbClr val="000000"/>
                </a:solidFill>
                <a:highlight>
                  <a:srgbClr val="FFFFFF"/>
                </a:highlight>
                <a:latin typeface="Consolas" panose="020B0609020204030204" pitchFamily="49" charset="0"/>
              </a:rPr>
              <a:t>&gt;&gt; </a:t>
            </a:r>
            <a:r>
              <a:rPr lang="en-US" sz="1200" dirty="0" err="1">
                <a:solidFill>
                  <a:srgbClr val="000000"/>
                </a:solidFill>
                <a:highlight>
                  <a:srgbClr val="FFFFFF"/>
                </a:highlight>
                <a:latin typeface="Consolas" panose="020B0609020204030204" pitchFamily="49" charset="0"/>
              </a:rPr>
              <a:t>GetToDoItems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FF"/>
                </a:solidFill>
                <a:highlight>
                  <a:srgbClr val="FFFFFF"/>
                </a:highlight>
                <a:latin typeface="Consolas" panose="020B0609020204030204" pitchFamily="49" charset="0"/>
              </a:rPr>
              <a:t>    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accessToken</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GetGraphAccessTokenAsync</a:t>
            </a:r>
            <a:r>
              <a:rPr lang="en-US" sz="1200" dirty="0">
                <a:solidFill>
                  <a:srgbClr val="000000"/>
                </a:solidFill>
                <a:highlight>
                  <a:srgbClr val="FFFFFF"/>
                </a:highlight>
                <a:latin typeface="Consolas" panose="020B0609020204030204" pitchFamily="49" charset="0"/>
              </a:rPr>
              <a:t>();</a:t>
            </a:r>
          </a:p>
          <a:p>
            <a:r>
              <a:rPr lang="en-US" sz="1200" dirty="0">
                <a:solidFill>
                  <a:srgbClr val="0000FF"/>
                </a:solidFill>
                <a:highlight>
                  <a:srgbClr val="FFFFFF"/>
                </a:highlight>
                <a:latin typeface="Consolas" panose="020B0609020204030204" pitchFamily="49" charset="0"/>
              </a:rPr>
              <a:t>    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fileId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GetFileId</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accessToken</a:t>
            </a:r>
            <a:r>
              <a:rPr lang="en-US" sz="1200" dirty="0">
                <a:solidFill>
                  <a:srgbClr val="000000"/>
                </a:solidFill>
                <a:highlight>
                  <a:srgbClr val="FFFFFF"/>
                </a:highlight>
                <a:latin typeface="Consolas" panose="020B0609020204030204" pitchFamily="49" charset="0"/>
              </a:rPr>
              <a:t>);</a:t>
            </a:r>
          </a:p>
          <a:p>
            <a:r>
              <a:rPr lang="en-US" sz="1200" dirty="0">
                <a:solidFill>
                  <a:srgbClr val="2B91AF"/>
                </a:solidFill>
                <a:highlight>
                  <a:srgbClr val="FFFFFF"/>
                </a:highlight>
                <a:latin typeface="Consolas" panose="020B0609020204030204" pitchFamily="49" charset="0"/>
              </a:rPr>
              <a:t>    List</a:t>
            </a:r>
            <a:r>
              <a:rPr lang="en-US" sz="1200" dirty="0">
                <a:solidFill>
                  <a:srgbClr val="000000"/>
                </a:solidFill>
                <a:highlight>
                  <a:srgbClr val="FFFFFF"/>
                </a:highlight>
                <a:latin typeface="Consolas" panose="020B0609020204030204" pitchFamily="49" charset="0"/>
              </a:rPr>
              <a:t>&lt;</a:t>
            </a:r>
            <a:r>
              <a:rPr lang="en-US" sz="1200" dirty="0" err="1">
                <a:solidFill>
                  <a:srgbClr val="2B91AF"/>
                </a:solidFill>
                <a:highlight>
                  <a:srgbClr val="FFFFFF"/>
                </a:highlight>
                <a:latin typeface="Consolas" panose="020B0609020204030204" pitchFamily="49" charset="0"/>
              </a:rPr>
              <a:t>ToDoItem</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todoItems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err="1">
                <a:solidFill>
                  <a:srgbClr val="2B91AF"/>
                </a:solidFill>
                <a:highlight>
                  <a:srgbClr val="FFFFFF"/>
                </a:highlight>
                <a:latin typeface="Consolas" panose="020B0609020204030204" pitchFamily="49" charset="0"/>
              </a:rPr>
              <a:t>ToDoItem</a:t>
            </a:r>
            <a:r>
              <a:rPr lang="en-US" sz="1200" dirty="0">
                <a:solidFill>
                  <a:srgbClr val="000000"/>
                </a:solidFill>
                <a:highlight>
                  <a:srgbClr val="FFFFFF"/>
                </a:highlight>
                <a:latin typeface="Consolas" panose="020B0609020204030204" pitchFamily="49" charset="0"/>
              </a:rPr>
              <a:t>&gt;();</a:t>
            </a:r>
          </a:p>
          <a:p>
            <a:r>
              <a:rPr lang="en-US" sz="1200" dirty="0">
                <a:solidFill>
                  <a:srgbClr val="0000FF"/>
                </a:solidFill>
                <a:highlight>
                  <a:srgbClr val="FFFFFF"/>
                </a:highlight>
                <a:latin typeface="Consolas" panose="020B0609020204030204" pitchFamily="49" charset="0"/>
              </a:rPr>
              <a:t>    using</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client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HttpClient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client.BaseAddress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Uri</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"https://graph.microsoft.com/</a:t>
            </a:r>
            <a:r>
              <a:rPr lang="en-US" sz="1200" dirty="0" err="1">
                <a:solidFill>
                  <a:srgbClr val="A31515"/>
                </a:solidFill>
                <a:highlight>
                  <a:srgbClr val="FFFFFF"/>
                </a:highlight>
                <a:latin typeface="Consolas" panose="020B0609020204030204" pitchFamily="49" charset="0"/>
              </a:rPr>
              <a:t>testexcel</a:t>
            </a:r>
            <a:r>
              <a:rPr lang="en-US" sz="1200" dirty="0">
                <a:solidFill>
                  <a:srgbClr val="A31515"/>
                </a:solidFill>
                <a:highlight>
                  <a:srgbClr val="FFFFFF"/>
                </a:highlight>
                <a:latin typeface="Consolas" panose="020B0609020204030204" pitchFamily="49" charset="0"/>
              </a:rPr>
              <a:t>/me/drive/items/"</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fileId</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"/workbook/worksheets('</a:t>
            </a:r>
            <a:r>
              <a:rPr lang="en-US" sz="1200" dirty="0" err="1">
                <a:solidFill>
                  <a:srgbClr val="A31515"/>
                </a:solidFill>
                <a:highlight>
                  <a:srgbClr val="FFFFFF"/>
                </a:highlight>
                <a:latin typeface="Consolas" panose="020B0609020204030204" pitchFamily="49" charset="0"/>
              </a:rPr>
              <a:t>ToDoList</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client.DefaultRequestHeaders.Accept.Clear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client.DefaultRequestHeaders.Authorization</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AuthenticationHeaderValue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"Bearer"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accessToken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client.DefaultRequestHeaders.Accept.Add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MediaTypeWithQualityHeaderValue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"application/</a:t>
            </a:r>
            <a:r>
              <a:rPr lang="en-US" sz="1200" dirty="0" err="1">
                <a:solidFill>
                  <a:srgbClr val="A31515"/>
                </a:solidFill>
                <a:highlight>
                  <a:srgbClr val="FFFFFF"/>
                </a:highlight>
                <a:latin typeface="Consolas" panose="020B0609020204030204" pitchFamily="49" charset="0"/>
              </a:rPr>
              <a:t>json</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2B91AF"/>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HttpResponseMessage</a:t>
            </a:r>
            <a:r>
              <a:rPr lang="en-US" sz="1200" dirty="0">
                <a:solidFill>
                  <a:srgbClr val="000000"/>
                </a:solidFill>
                <a:highlight>
                  <a:srgbClr val="FFFFFF"/>
                </a:highlight>
                <a:latin typeface="Consolas" panose="020B0609020204030204" pitchFamily="49" charset="0"/>
              </a:rPr>
              <a:t> response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client.GetAsync</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"tables('</a:t>
            </a:r>
            <a:r>
              <a:rPr lang="en-US" sz="1200" dirty="0" err="1">
                <a:solidFill>
                  <a:srgbClr val="A31515"/>
                </a:solidFill>
                <a:highlight>
                  <a:srgbClr val="FFFFFF"/>
                </a:highlight>
                <a:latin typeface="Consolas" panose="020B0609020204030204" pitchFamily="49" charset="0"/>
              </a:rPr>
              <a:t>ToDoList</a:t>
            </a:r>
            <a:r>
              <a:rPr lang="en-US" sz="1200" dirty="0">
                <a:solidFill>
                  <a:srgbClr val="A31515"/>
                </a:solidFill>
                <a:highlight>
                  <a:srgbClr val="FFFFFF"/>
                </a:highlight>
                <a:latin typeface="Consolas" panose="020B0609020204030204" pitchFamily="49" charset="0"/>
              </a:rPr>
              <a:t>')/Rows"</a:t>
            </a:r>
            <a:r>
              <a:rPr lang="en-US" sz="1200" dirty="0">
                <a:solidFill>
                  <a:srgbClr val="000000"/>
                </a:solidFill>
                <a:highlight>
                  <a:srgbClr val="FFFFFF"/>
                </a:highlight>
                <a:latin typeface="Consolas" panose="020B0609020204030204" pitchFamily="49" charset="0"/>
              </a:rPr>
              <a:t>);</a:t>
            </a:r>
          </a:p>
          <a:p>
            <a:r>
              <a:rPr lang="en-US" sz="1200" dirty="0">
                <a:solidFill>
                  <a:srgbClr val="0000FF"/>
                </a:solidFill>
                <a:highlight>
                  <a:srgbClr val="FFFFFF"/>
                </a:highlight>
                <a:latin typeface="Consolas" panose="020B0609020204030204" pitchFamily="49" charset="0"/>
              </a:rPr>
              <a:t>        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response.IsSuccessStatusCode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            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resultString</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response.Content.ReadAsStringAsync</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dynamic</a:t>
            </a:r>
            <a:r>
              <a:rPr lang="en-US" sz="1200" dirty="0">
                <a:solidFill>
                  <a:srgbClr val="000000"/>
                </a:solidFill>
                <a:highlight>
                  <a:srgbClr val="FFFFFF"/>
                </a:highlight>
                <a:latin typeface="Consolas" panose="020B0609020204030204" pitchFamily="49" charset="0"/>
              </a:rPr>
              <a:t> x = </a:t>
            </a:r>
            <a:r>
              <a:rPr lang="en-US" sz="1200" dirty="0" err="1">
                <a:solidFill>
                  <a:srgbClr val="000000"/>
                </a:solidFill>
                <a:highlight>
                  <a:srgbClr val="FFFFFF"/>
                </a:highlight>
                <a:latin typeface="Consolas" panose="020B0609020204030204" pitchFamily="49" charset="0"/>
              </a:rPr>
              <a:t>Newtonsoft.Json.</a:t>
            </a:r>
            <a:r>
              <a:rPr lang="en-US" sz="1200" dirty="0" err="1">
                <a:solidFill>
                  <a:srgbClr val="2B91AF"/>
                </a:solidFill>
                <a:highlight>
                  <a:srgbClr val="FFFFFF"/>
                </a:highlight>
                <a:latin typeface="Consolas" panose="020B0609020204030204" pitchFamily="49" charset="0"/>
              </a:rPr>
              <a:t>JsonConvert</a:t>
            </a:r>
            <a:r>
              <a:rPr lang="en-US" sz="1200" dirty="0" err="1">
                <a:solidFill>
                  <a:srgbClr val="000000"/>
                </a:solidFill>
                <a:highlight>
                  <a:srgbClr val="FFFFFF"/>
                </a:highlight>
                <a:latin typeface="Consolas" panose="020B0609020204030204" pitchFamily="49" charset="0"/>
              </a:rPr>
              <a:t>.DeserializeObject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resultString</a:t>
            </a:r>
            <a:r>
              <a:rPr lang="en-US" sz="1200" dirty="0">
                <a:solidFill>
                  <a:srgbClr val="000000"/>
                </a:solidFill>
                <a:highlight>
                  <a:srgbClr val="FFFFFF"/>
                </a:highlight>
                <a:latin typeface="Consolas" panose="020B0609020204030204" pitchFamily="49" charset="0"/>
              </a:rPr>
              <a:t>);</a:t>
            </a:r>
          </a:p>
          <a:p>
            <a:r>
              <a:rPr lang="en-US" sz="1200" dirty="0">
                <a:solidFill>
                  <a:srgbClr val="2B91AF"/>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JArray</a:t>
            </a:r>
            <a:r>
              <a:rPr lang="en-US" sz="1200" dirty="0">
                <a:solidFill>
                  <a:srgbClr val="000000"/>
                </a:solidFill>
                <a:highlight>
                  <a:srgbClr val="FFFFFF"/>
                </a:highlight>
                <a:latin typeface="Consolas" panose="020B0609020204030204" pitchFamily="49" charset="0"/>
              </a:rPr>
              <a:t> y = </a:t>
            </a:r>
            <a:r>
              <a:rPr lang="en-US" sz="1200" dirty="0" err="1">
                <a:solidFill>
                  <a:srgbClr val="000000"/>
                </a:solidFill>
                <a:highlight>
                  <a:srgbClr val="FFFFFF"/>
                </a:highlight>
                <a:latin typeface="Consolas" panose="020B0609020204030204" pitchFamily="49" charset="0"/>
              </a:rPr>
              <a:t>x.value</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todoItems</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BuildList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todoItems</a:t>
            </a:r>
            <a:r>
              <a:rPr lang="en-US" sz="1200" dirty="0">
                <a:solidFill>
                  <a:srgbClr val="000000"/>
                </a:solidFill>
                <a:highlight>
                  <a:srgbClr val="FFFFFF"/>
                </a:highlight>
                <a:latin typeface="Consolas" panose="020B0609020204030204" pitchFamily="49" charset="0"/>
              </a:rPr>
              <a:t>, y);</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todoItems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US" sz="1200" dirty="0"/>
          </a:p>
        </p:txBody>
      </p:sp>
    </p:spTree>
    <p:extLst>
      <p:ext uri="{BB962C8B-B14F-4D97-AF65-F5344CB8AC3E}">
        <p14:creationId xmlns:p14="http://schemas.microsoft.com/office/powerpoint/2010/main" val="35314539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an table row</a:t>
            </a:r>
          </a:p>
        </p:txBody>
      </p:sp>
      <p:sp>
        <p:nvSpPr>
          <p:cNvPr id="2" name="Text Placeholder 1"/>
          <p:cNvSpPr>
            <a:spLocks noGrp="1"/>
          </p:cNvSpPr>
          <p:nvPr>
            <p:ph type="body" sz="quarter" idx="10"/>
          </p:nvPr>
        </p:nvSpPr>
        <p:spPr>
          <a:xfrm>
            <a:off x="529660" y="1139423"/>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14</a:t>
            </a:fld>
            <a:endParaRPr lang="en-US" dirty="0">
              <a:gradFill>
                <a:gsLst>
                  <a:gs pos="100000">
                    <a:srgbClr val="797A7D"/>
                  </a:gs>
                  <a:gs pos="0">
                    <a:srgbClr val="797A7D"/>
                  </a:gs>
                </a:gsLst>
                <a:lin ang="5400000" scaled="0"/>
              </a:gradFill>
            </a:endParaRPr>
          </a:p>
        </p:txBody>
      </p:sp>
      <p:sp>
        <p:nvSpPr>
          <p:cNvPr id="6" name="Rectangle 5"/>
          <p:cNvSpPr/>
          <p:nvPr/>
        </p:nvSpPr>
        <p:spPr>
          <a:xfrm>
            <a:off x="529660" y="1695403"/>
            <a:ext cx="11706861" cy="4862870"/>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CreateToDoItem</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title,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priority,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status,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percentComplete</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startDate</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endDate</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notes)</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fileId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GetFileId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client.BaseAddress</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Uri</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"https://graph.microsoft.com/</a:t>
            </a:r>
            <a:r>
              <a:rPr lang="en-US" sz="1000" dirty="0" err="1">
                <a:solidFill>
                  <a:srgbClr val="A31515"/>
                </a:solidFill>
                <a:highlight>
                  <a:srgbClr val="FFFFFF"/>
                </a:highlight>
                <a:latin typeface="Consolas" panose="020B0609020204030204" pitchFamily="49" charset="0"/>
              </a:rPr>
              <a:t>testexcel</a:t>
            </a:r>
            <a:r>
              <a:rPr lang="en-US" sz="1000" dirty="0">
                <a:solidFill>
                  <a:srgbClr val="A31515"/>
                </a:solidFill>
                <a:highlight>
                  <a:srgbClr val="FFFFFF"/>
                </a:highlight>
                <a:latin typeface="Consolas" panose="020B0609020204030204" pitchFamily="49" charset="0"/>
              </a:rPr>
              <a:t>/me/drive/items/"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fileId</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"/workbook/worksheets('</a:t>
            </a:r>
            <a:r>
              <a:rPr lang="en-US" sz="1000" dirty="0" err="1">
                <a:solidFill>
                  <a:srgbClr val="A31515"/>
                </a:solidFill>
                <a:highlight>
                  <a:srgbClr val="FFFFFF"/>
                </a:highlight>
                <a:latin typeface="Consolas" panose="020B0609020204030204" pitchFamily="49" charset="0"/>
              </a:rPr>
              <a:t>ToDoList</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request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HttpRequestMessage</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HttpMethod</a:t>
            </a:r>
            <a:r>
              <a:rPr lang="en-US" sz="1000" dirty="0" err="1">
                <a:solidFill>
                  <a:srgbClr val="000000"/>
                </a:solidFill>
                <a:highlight>
                  <a:srgbClr val="FFFFFF"/>
                </a:highlight>
                <a:latin typeface="Consolas" panose="020B0609020204030204" pitchFamily="49" charset="0"/>
              </a:rPr>
              <a:t>.Post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client.BaseAddress</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object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valuesArray</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object</a:t>
            </a:r>
            <a:r>
              <a:rPr lang="en-US" sz="1000" dirty="0">
                <a:solidFill>
                  <a:srgbClr val="000000"/>
                </a:solidFill>
                <a:highlight>
                  <a:srgbClr val="FFFFFF"/>
                </a:highlight>
                <a:latin typeface="Consolas" panose="020B0609020204030204" pitchFamily="49" charset="0"/>
              </a:rPr>
              <a:t>[1, 8] { { id, title, </a:t>
            </a:r>
            <a:r>
              <a:rPr lang="en-US" sz="1000" dirty="0" err="1">
                <a:solidFill>
                  <a:srgbClr val="000000"/>
                </a:solidFill>
                <a:highlight>
                  <a:srgbClr val="FFFFFF"/>
                </a:highlight>
                <a:latin typeface="Consolas" panose="020B0609020204030204" pitchFamily="49" charset="0"/>
              </a:rPr>
              <a:t>percentComplete.ToString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priorityString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statusString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startDate</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endDate</a:t>
            </a:r>
            <a:r>
              <a:rPr lang="en-US" sz="1000" dirty="0">
                <a:solidFill>
                  <a:srgbClr val="000000"/>
                </a:solidFill>
                <a:highlight>
                  <a:srgbClr val="FFFFFF"/>
                </a:highlight>
                <a:latin typeface="Consolas" panose="020B0609020204030204" pitchFamily="49" charset="0"/>
              </a:rPr>
              <a:t>, notes }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RequestBodyHelper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requestBodyHelper</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RequestBodyHelper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requestBodyHelper.index</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null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requestBodyHelper.values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valuesArray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postPayload</a:t>
            </a:r>
            <a:r>
              <a:rPr lang="en-US" sz="1000" dirty="0">
                <a:solidFill>
                  <a:srgbClr val="000000"/>
                </a:solidFill>
                <a:highlight>
                  <a:srgbClr val="FFFFFF"/>
                </a:highlight>
                <a:latin typeface="Consolas" panose="020B0609020204030204" pitchFamily="49" charset="0"/>
              </a:rPr>
              <a:t> = </a:t>
            </a:r>
            <a:r>
              <a:rPr lang="en-US" sz="1000" dirty="0" err="1">
                <a:solidFill>
                  <a:srgbClr val="2B91AF"/>
                </a:solidFill>
                <a:highlight>
                  <a:srgbClr val="FFFFFF"/>
                </a:highlight>
                <a:latin typeface="Consolas" panose="020B0609020204030204" pitchFamily="49" charset="0"/>
              </a:rPr>
              <a:t>JsonConvert</a:t>
            </a:r>
            <a:r>
              <a:rPr lang="en-US" sz="1000" dirty="0" err="1">
                <a:solidFill>
                  <a:srgbClr val="000000"/>
                </a:solidFill>
                <a:highlight>
                  <a:srgbClr val="FFFFFF"/>
                </a:highlight>
                <a:latin typeface="Consolas" panose="020B0609020204030204" pitchFamily="49" charset="0"/>
              </a:rPr>
              <a:t>.SerializeObject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requestBodyHelper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StringContent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postPayload</a:t>
            </a:r>
            <a:r>
              <a:rPr lang="en-US" sz="1000" dirty="0">
                <a:solidFill>
                  <a:srgbClr val="000000"/>
                </a:solidFill>
                <a:highlight>
                  <a:srgbClr val="FFFFFF"/>
                </a:highlight>
                <a:latin typeface="Consolas" panose="020B0609020204030204" pitchFamily="49" charset="0"/>
              </a:rPr>
              <a:t>, System.Text.</a:t>
            </a:r>
            <a:r>
              <a:rPr lang="en-US" sz="1000" dirty="0">
                <a:solidFill>
                  <a:srgbClr val="2B91AF"/>
                </a:solidFill>
                <a:highlight>
                  <a:srgbClr val="FFFFFF"/>
                </a:highlight>
                <a:latin typeface="Consolas" panose="020B0609020204030204" pitchFamily="49" charset="0"/>
              </a:rPr>
              <a:t>Encoding</a:t>
            </a:r>
            <a:r>
              <a:rPr lang="en-US" sz="1000" dirty="0">
                <a:solidFill>
                  <a:srgbClr val="000000"/>
                </a:solidFill>
                <a:highlight>
                  <a:srgbClr val="FFFFFF"/>
                </a:highlight>
                <a:latin typeface="Consolas" panose="020B0609020204030204" pitchFamily="49" charset="0"/>
              </a:rPr>
              <a:t>.UTF8);</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HttpResponseMessage</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client.PostAsync</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"tables('</a:t>
            </a:r>
            <a:r>
              <a:rPr lang="en-US" sz="1000" dirty="0" err="1">
                <a:solidFill>
                  <a:srgbClr val="A31515"/>
                </a:solidFill>
                <a:highlight>
                  <a:srgbClr val="FFFFFF"/>
                </a:highlight>
                <a:latin typeface="Consolas" panose="020B0609020204030204" pitchFamily="49" charset="0"/>
              </a:rPr>
              <a:t>ToDoList</a:t>
            </a:r>
            <a:r>
              <a:rPr lang="en-US" sz="1000" dirty="0">
                <a:solidFill>
                  <a:srgbClr val="A31515"/>
                </a:solidFill>
                <a:highlight>
                  <a:srgbClr val="FFFFFF"/>
                </a:highlight>
                <a:latin typeface="Consolas" panose="020B0609020204030204" pitchFamily="49" charset="0"/>
              </a:rPr>
              <a:t>')/rows"</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resultString</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response.Content.ReadAsStringAsync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x = </a:t>
            </a:r>
            <a:r>
              <a:rPr lang="en-US" sz="1000" dirty="0" err="1">
                <a:solidFill>
                  <a:srgbClr val="2B91AF"/>
                </a:solidFill>
                <a:highlight>
                  <a:srgbClr val="FFFFFF"/>
                </a:highlight>
                <a:latin typeface="Consolas" panose="020B0609020204030204" pitchFamily="49" charset="0"/>
              </a:rPr>
              <a:t>JsonConvert</a:t>
            </a:r>
            <a:r>
              <a:rPr lang="en-US" sz="1000" dirty="0" err="1">
                <a:solidFill>
                  <a:srgbClr val="000000"/>
                </a:solidFill>
                <a:highlight>
                  <a:srgbClr val="FFFFFF"/>
                </a:highlight>
                <a:latin typeface="Consolas" panose="020B0609020204030204" pitchFamily="49" charset="0"/>
              </a:rPr>
              <a:t>.DeserializeObject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resultString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29261773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Excel Chart</a:t>
            </a:r>
          </a:p>
        </p:txBody>
      </p:sp>
      <p:sp>
        <p:nvSpPr>
          <p:cNvPr id="2" name="Text Placeholder 1"/>
          <p:cNvSpPr>
            <a:spLocks noGrp="1"/>
          </p:cNvSpPr>
          <p:nvPr>
            <p:ph type="body" sz="quarter" idx="10"/>
          </p:nvPr>
        </p:nvSpPr>
        <p:spPr>
          <a:xfrm>
            <a:off x="529660" y="910145"/>
            <a:ext cx="11601993" cy="1292662"/>
          </a:xfrm>
        </p:spPr>
        <p:txBody>
          <a:bodyPr/>
          <a:lstStyle/>
          <a:p>
            <a:r>
              <a:rPr lang="en-US" sz="3600" dirty="0"/>
              <a:t>HTTP GET request to collection or entity endpoint</a:t>
            </a:r>
          </a:p>
          <a:p>
            <a:r>
              <a:rPr lang="en-US" sz="3600" dirty="0"/>
              <a:t>Microsoft Graph only returns JSON responses</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15</a:t>
            </a:fld>
            <a:endParaRPr lang="en-US" dirty="0">
              <a:gradFill>
                <a:gsLst>
                  <a:gs pos="100000">
                    <a:srgbClr val="797A7D"/>
                  </a:gs>
                  <a:gs pos="0">
                    <a:srgbClr val="797A7D"/>
                  </a:gs>
                </a:gsLst>
                <a:lin ang="5400000" scaled="0"/>
              </a:gradFill>
            </a:endParaRPr>
          </a:p>
        </p:txBody>
      </p:sp>
      <p:sp>
        <p:nvSpPr>
          <p:cNvPr id="5" name="Rectangle 4"/>
          <p:cNvSpPr/>
          <p:nvPr/>
        </p:nvSpPr>
        <p:spPr>
          <a:xfrm>
            <a:off x="123289" y="2202807"/>
            <a:ext cx="12113231" cy="4555093"/>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        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&lt;</a:t>
            </a:r>
            <a:r>
              <a:rPr lang="en-US" sz="1000" dirty="0" err="1">
                <a:solidFill>
                  <a:srgbClr val="2B91AF"/>
                </a:solidFill>
                <a:highlight>
                  <a:srgbClr val="FFFFFF"/>
                </a:highlight>
                <a:latin typeface="Consolas" panose="020B0609020204030204" pitchFamily="49" charset="0"/>
              </a:rPr>
              <a:t>FileContentResult</a:t>
            </a:r>
            <a:r>
              <a:rPr lang="en-US" sz="1000" dirty="0">
                <a:solidFill>
                  <a:srgbClr val="000000"/>
                </a:solidFill>
                <a:highlight>
                  <a:srgbClr val="FFFFFF"/>
                </a:highlight>
                <a:latin typeface="Consolas" panose="020B0609020204030204" pitchFamily="49" charset="0"/>
              </a:rPr>
              <a:t>&gt; </a:t>
            </a:r>
            <a:r>
              <a:rPr lang="en-US" sz="1000" dirty="0" err="1">
                <a:solidFill>
                  <a:srgbClr val="000000"/>
                </a:solidFill>
                <a:highlight>
                  <a:srgbClr val="FFFFFF"/>
                </a:highlight>
                <a:latin typeface="Consolas" panose="020B0609020204030204" pitchFamily="49" charset="0"/>
              </a:rPr>
              <a:t>getChartImage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fileId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GetFileId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chartId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GetCharId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fileId</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"Chart 1"</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FileContentResult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returnValue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null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client.BaseAddress</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Uri</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"https://graph.microsoft.com/</a:t>
            </a:r>
            <a:r>
              <a:rPr lang="en-US" sz="1000" dirty="0" err="1">
                <a:solidFill>
                  <a:srgbClr val="A31515"/>
                </a:solidFill>
                <a:highlight>
                  <a:srgbClr val="FFFFFF"/>
                </a:highlight>
                <a:latin typeface="Consolas" panose="020B0609020204030204" pitchFamily="49" charset="0"/>
              </a:rPr>
              <a:t>testexcel</a:t>
            </a:r>
            <a:r>
              <a:rPr lang="en-US" sz="1000" dirty="0">
                <a:solidFill>
                  <a:srgbClr val="A31515"/>
                </a:solidFill>
                <a:highlight>
                  <a:srgbClr val="FFFFFF"/>
                </a:highlight>
                <a:latin typeface="Consolas" panose="020B0609020204030204" pitchFamily="49" charset="0"/>
              </a:rPr>
              <a:t>/me/drive/items/"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fileId</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"/workbook/worksheets('Summary')/"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client.DefaultRequestHeaders.Accept.Clear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MediaTypeWithQualityHeaderValue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HttpResponseMessage</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client.GetAsync</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"charts('"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chartId</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"')/Image(width=0,height=0,fittingMode='fit')"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resultString</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response.Content.ReadAsStringAsync</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x = </a:t>
            </a:r>
            <a:r>
              <a:rPr lang="en-US" sz="1000" dirty="0" err="1">
                <a:solidFill>
                  <a:srgbClr val="2B91AF"/>
                </a:solidFill>
                <a:highlight>
                  <a:srgbClr val="FFFFFF"/>
                </a:highlight>
                <a:latin typeface="Consolas" panose="020B0609020204030204" pitchFamily="49" charset="0"/>
              </a:rPr>
              <a:t>JsonConvert</a:t>
            </a:r>
            <a:r>
              <a:rPr lang="en-US" sz="1000" dirty="0" err="1">
                <a:solidFill>
                  <a:srgbClr val="000000"/>
                </a:solidFill>
                <a:highlight>
                  <a:srgbClr val="FFFFFF"/>
                </a:highlight>
                <a:latin typeface="Consolas" panose="020B0609020204030204" pitchFamily="49" charset="0"/>
              </a:rPr>
              <a:t>.DeserializeObject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resultString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JToken</a:t>
            </a:r>
            <a:r>
              <a:rPr lang="en-US" sz="1000" dirty="0">
                <a:solidFill>
                  <a:srgbClr val="000000"/>
                </a:solidFill>
                <a:highlight>
                  <a:srgbClr val="FFFFFF"/>
                </a:highlight>
                <a:latin typeface="Consolas" panose="020B0609020204030204" pitchFamily="49" charset="0"/>
              </a:rPr>
              <a:t> y = </a:t>
            </a:r>
            <a:r>
              <a:rPr lang="en-US" sz="1000" dirty="0" err="1">
                <a:solidFill>
                  <a:srgbClr val="000000"/>
                </a:solidFill>
                <a:highlight>
                  <a:srgbClr val="FFFFFF"/>
                </a:highlight>
                <a:latin typeface="Consolas" panose="020B0609020204030204" pitchFamily="49" charset="0"/>
              </a:rPr>
              <a:t>x.Last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Bitmap</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imageBitmap</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StringToBitmap</a:t>
            </a:r>
            <a:r>
              <a:rPr lang="en-US" sz="1000" dirty="0">
                <a:solidFill>
                  <a:srgbClr val="000000"/>
                </a:solidFill>
                <a:highlight>
                  <a:srgbClr val="FFFFFF"/>
                </a:highlight>
                <a:latin typeface="Consolas" panose="020B0609020204030204" pitchFamily="49" charset="0"/>
              </a:rPr>
              <a:t>(x[</a:t>
            </a:r>
            <a:r>
              <a:rPr lang="en-US" sz="1000" dirty="0">
                <a:solidFill>
                  <a:srgbClr val="A31515"/>
                </a:solidFill>
                <a:highlight>
                  <a:srgbClr val="FFFFFF"/>
                </a:highlight>
                <a:latin typeface="Consolas" panose="020B0609020204030204" pitchFamily="49" charset="0"/>
              </a:rPr>
              <a:t>"value"</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ImageConverter</a:t>
            </a:r>
            <a:r>
              <a:rPr lang="en-US" sz="1000" dirty="0">
                <a:solidFill>
                  <a:srgbClr val="000000"/>
                </a:solidFill>
                <a:highlight>
                  <a:srgbClr val="FFFFFF"/>
                </a:highlight>
                <a:latin typeface="Consolas" panose="020B0609020204030204" pitchFamily="49" charset="0"/>
              </a:rPr>
              <a:t> converter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ImageConverter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byte</a:t>
            </a:r>
            <a:r>
              <a:rPr lang="en-US" sz="1000" dirty="0">
                <a:solidFill>
                  <a:srgbClr val="000000"/>
                </a:solidFill>
                <a:highlight>
                  <a:srgbClr val="FFFFFF"/>
                </a:highlight>
                <a:latin typeface="Consolas" panose="020B0609020204030204" pitchFamily="49" charset="0"/>
              </a:rPr>
              <a:t>[] bytes = (</a:t>
            </a:r>
            <a:r>
              <a:rPr lang="en-US" sz="1000" dirty="0">
                <a:solidFill>
                  <a:srgbClr val="0000FF"/>
                </a:solidFill>
                <a:highlight>
                  <a:srgbClr val="FFFFFF"/>
                </a:highlight>
                <a:latin typeface="Consolas" panose="020B0609020204030204" pitchFamily="49" charset="0"/>
              </a:rPr>
              <a:t>byte</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converter.ConvertTo</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imageBitmap</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typeof</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byte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returnValue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FileContentResult</a:t>
            </a:r>
            <a:r>
              <a:rPr lang="en-US" sz="1000" dirty="0">
                <a:solidFill>
                  <a:srgbClr val="000000"/>
                </a:solidFill>
                <a:highlight>
                  <a:srgbClr val="FFFFFF"/>
                </a:highlight>
                <a:latin typeface="Consolas" panose="020B0609020204030204" pitchFamily="49" charset="0"/>
              </a:rPr>
              <a:t>(bytes, </a:t>
            </a:r>
            <a:r>
              <a:rPr lang="en-US" sz="1000" dirty="0">
                <a:solidFill>
                  <a:srgbClr val="A31515"/>
                </a:solidFill>
                <a:highlight>
                  <a:srgbClr val="FFFFFF"/>
                </a:highlight>
                <a:latin typeface="Consolas" panose="020B0609020204030204" pitchFamily="49" charset="0"/>
              </a:rPr>
              <a:t>"image/bmp"</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returnValue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3957365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1704636" cy="2677656"/>
          </a:xfrm>
        </p:spPr>
        <p:txBody>
          <a:bodyPr/>
          <a:lstStyle/>
          <a:p>
            <a:r>
              <a:rPr lang="en-US" sz="6000" dirty="0">
                <a:gradFill>
                  <a:gsLst>
                    <a:gs pos="1250">
                      <a:schemeClr val="tx1"/>
                    </a:gs>
                    <a:gs pos="99000">
                      <a:schemeClr val="tx1"/>
                    </a:gs>
                  </a:gsLst>
                  <a:lin ang="5400000" scaled="0"/>
                </a:gradFill>
              </a:rPr>
              <a:t>Table row and chart</a:t>
            </a:r>
            <a:r>
              <a:rPr lang="en-US" sz="6000" dirty="0"/>
              <a:t> operations using </a:t>
            </a:r>
            <a:br>
              <a:rPr lang="en-US" sz="6000" dirty="0"/>
            </a:br>
            <a:r>
              <a:rPr lang="en-US" sz="6000" dirty="0"/>
              <a:t>the Microsoft Graph</a:t>
            </a:r>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dirty="0">
                <a:gradFill>
                  <a:gsLst>
                    <a:gs pos="24779">
                      <a:schemeClr val="tx1"/>
                    </a:gs>
                    <a:gs pos="7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Exchange 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62815"/>
          </a:xfrm>
        </p:spPr>
        <p:txBody>
          <a:bodyPr/>
          <a:lstStyle/>
          <a:p>
            <a:pPr>
              <a:spcBef>
                <a:spcPts val="3000"/>
              </a:spcBef>
            </a:pPr>
            <a:r>
              <a:rPr lang="en-US" sz="3600" dirty="0"/>
              <a:t>Microsoft Graph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563054"/>
            <a:ext cx="11887200" cy="2179058"/>
          </a:xfrm>
        </p:spPr>
        <p:txBody>
          <a:bodyPr/>
          <a:lstStyle/>
          <a:p>
            <a:r>
              <a:rPr lang="en-US" dirty="0"/>
              <a:t>Deep dive into </a:t>
            </a:r>
            <a:br>
              <a:rPr lang="en-US" dirty="0"/>
            </a:br>
            <a:r>
              <a:rPr lang="en-US" dirty="0"/>
              <a:t>Excel </a:t>
            </a:r>
            <a:r>
              <a:rPr lang="en-US" altLang="zh-CN" dirty="0"/>
              <a:t>- </a:t>
            </a:r>
            <a:r>
              <a:rPr lang="en-US" dirty="0"/>
              <a:t>Microsoft Graph</a:t>
            </a:r>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11381652" cy="2129814"/>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Table row and chart operations using the Microsoft Graph</a:t>
            </a:r>
          </a:p>
          <a:p>
            <a:pPr marL="690563">
              <a:spcBef>
                <a:spcPts val="2400"/>
              </a:spcBef>
            </a:pPr>
            <a:r>
              <a:rPr lang="en-US" sz="3200" dirty="0">
                <a:gradFill>
                  <a:gsLst>
                    <a:gs pos="1250">
                      <a:schemeClr val="tx1"/>
                    </a:gs>
                    <a:gs pos="99000">
                      <a:schemeClr val="tx1"/>
                    </a:gs>
                  </a:gsLst>
                  <a:lin ang="5400000" scaled="0"/>
                </a:gradFill>
              </a:rPr>
              <a:t>Batching support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4294967295"/>
          </p:nvPr>
        </p:nvSpPr>
        <p:spPr>
          <a:xfrm>
            <a:off x="343242" y="2757818"/>
            <a:ext cx="12055475" cy="1627347"/>
          </a:xfrm>
        </p:spPr>
        <p:txBody>
          <a:bodyPr vert="horz" wrap="square" lIns="146136" tIns="91334" rIns="146136" bIns="91334" rtlCol="0" anchor="t">
            <a:spAutoFit/>
          </a:bodyPr>
          <a:lstStyle/>
          <a:p>
            <a:pPr>
              <a:spcBef>
                <a:spcPts val="2397"/>
              </a:spcBef>
              <a:buClr>
                <a:schemeClr val="tx2"/>
              </a:buClr>
              <a:buBlip>
                <a:blip r:embed="rId3"/>
              </a:buBlip>
            </a:pPr>
            <a:r>
              <a:rPr lang="en-US" sz="3796" dirty="0">
                <a:gradFill>
                  <a:gsLst>
                    <a:gs pos="1250">
                      <a:schemeClr val="tx1"/>
                    </a:gs>
                    <a:gs pos="100000">
                      <a:schemeClr val="tx1"/>
                    </a:gs>
                  </a:gsLst>
                  <a:lin ang="5400000" scaled="0"/>
                </a:gradFill>
              </a:rPr>
              <a:t>Docs, samples:</a:t>
            </a:r>
          </a:p>
          <a:p>
            <a:pPr marL="0" indent="0">
              <a:spcBef>
                <a:spcPts val="2397"/>
              </a:spcBef>
              <a:buClr>
                <a:schemeClr val="tx2"/>
              </a:buClr>
              <a:buNone/>
            </a:pPr>
            <a:r>
              <a:rPr lang="en-US" sz="2800" dirty="0">
                <a:gradFill>
                  <a:gsLst>
                    <a:gs pos="1250">
                      <a:schemeClr val="tx1"/>
                    </a:gs>
                    <a:gs pos="100000">
                      <a:schemeClr val="tx1"/>
                    </a:gs>
                  </a:gsLst>
                  <a:lin ang="5400000" scaled="0"/>
                </a:gradFill>
              </a:rPr>
              <a:t>	</a:t>
            </a:r>
            <a:r>
              <a:rPr lang="en-US" sz="4400" dirty="0">
                <a:gradFill>
                  <a:gsLst>
                    <a:gs pos="1250">
                      <a:schemeClr val="tx1"/>
                    </a:gs>
                    <a:gs pos="100000">
                      <a:schemeClr val="tx1"/>
                    </a:gs>
                  </a:gsLst>
                  <a:lin ang="5400000" scaled="0"/>
                </a:gradFill>
              </a:rPr>
              <a:t>https://graph.microsoft.io/</a:t>
            </a:r>
          </a:p>
        </p:txBody>
      </p:sp>
      <p:sp>
        <p:nvSpPr>
          <p:cNvPr id="2" name="Title 1"/>
          <p:cNvSpPr>
            <a:spLocks noGrp="1"/>
          </p:cNvSpPr>
          <p:nvPr>
            <p:ph type="title" idx="4294967295"/>
          </p:nvPr>
        </p:nvSpPr>
        <p:spPr>
          <a:xfrm>
            <a:off x="273051" y="308768"/>
            <a:ext cx="11888787" cy="915988"/>
          </a:xfrm>
        </p:spPr>
        <p:txBody>
          <a:bodyPr/>
          <a:lstStyle/>
          <a:p>
            <a:r>
              <a:rPr lang="en-US" dirty="0">
                <a:solidFill>
                  <a:schemeClr val="tx1"/>
                </a:solidFill>
              </a:rPr>
              <a:t>Related content</a:t>
            </a:r>
          </a:p>
        </p:txBody>
      </p:sp>
      <p:sp>
        <p:nvSpPr>
          <p:cNvPr id="13" name="Text Placeholder 7"/>
          <p:cNvSpPr txBox="1">
            <a:spLocks/>
          </p:cNvSpPr>
          <p:nvPr/>
        </p:nvSpPr>
        <p:spPr>
          <a:xfrm>
            <a:off x="306536" y="4716463"/>
            <a:ext cx="12056144" cy="710173"/>
          </a:xfrm>
          <a:prstGeom prst="rect">
            <a:avLst/>
          </a:prstGeom>
        </p:spPr>
        <p:txBody>
          <a:bodyPr vert="horz" wrap="square" lIns="146136" tIns="91334" rIns="146136" bIns="91334" rtlCol="0">
            <a:spAutoFit/>
          </a:bodyPr>
          <a:lstStyle>
            <a:lvl1pPr marL="342900" marR="0" indent="-342900" algn="l" defTabSz="932742" rtl="0" eaLnBrk="1" fontAlgn="auto" latinLnBrk="0" hangingPunct="1">
              <a:lnSpc>
                <a:spcPct val="90000"/>
              </a:lnSpc>
              <a:spcBef>
                <a:spcPct val="20000"/>
              </a:spcBef>
              <a:spcAft>
                <a:spcPts val="0"/>
              </a:spcAft>
              <a:buClr>
                <a:schemeClr val="tx2"/>
              </a:buClr>
              <a:buSzPct val="100000"/>
              <a:buFontTx/>
              <a:buBlip>
                <a:blip r:embed="rId3"/>
              </a:buBlip>
              <a:tabLst/>
              <a:defRPr sz="4000" kern="1200" spc="0" baseline="0">
                <a:gradFill>
                  <a:gsLst>
                    <a:gs pos="13869">
                      <a:schemeClr val="tx2"/>
                    </a:gs>
                    <a:gs pos="42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397"/>
              </a:spcBef>
            </a:pPr>
            <a:r>
              <a:rPr lang="en-US" sz="3796" dirty="0">
                <a:gradFill>
                  <a:gsLst>
                    <a:gs pos="1250">
                      <a:schemeClr val="tx1"/>
                    </a:gs>
                    <a:gs pos="100000">
                      <a:schemeClr val="tx1"/>
                    </a:gs>
                  </a:gsLst>
                  <a:lin ang="5400000" scaled="0"/>
                </a:gradFill>
              </a:rPr>
              <a:t>Stack overflow</a:t>
            </a:r>
            <a:r>
              <a:rPr lang="en-US" sz="3796">
                <a:gradFill>
                  <a:gsLst>
                    <a:gs pos="1250">
                      <a:schemeClr val="tx1"/>
                    </a:gs>
                    <a:gs pos="100000">
                      <a:schemeClr val="tx1"/>
                    </a:gs>
                  </a:gsLst>
                  <a:lin ang="5400000" scaled="0"/>
                </a:gradFill>
              </a:rPr>
              <a:t>: </a:t>
            </a:r>
            <a:r>
              <a:rPr lang="en-US" sz="3796" dirty="0">
                <a:gradFill>
                  <a:gsLst>
                    <a:gs pos="1250">
                      <a:schemeClr val="tx1"/>
                    </a:gs>
                    <a:gs pos="100000">
                      <a:schemeClr val="tx1"/>
                    </a:gs>
                  </a:gsLst>
                  <a:lin ang="5400000" scaled="0"/>
                </a:gradFill>
              </a:rPr>
              <a:t>[</a:t>
            </a:r>
            <a:r>
              <a:rPr lang="en-US" sz="3796">
                <a:gradFill>
                  <a:gsLst>
                    <a:gs pos="1250">
                      <a:schemeClr val="tx1"/>
                    </a:gs>
                    <a:gs pos="100000">
                      <a:schemeClr val="tx1"/>
                    </a:gs>
                  </a:gsLst>
                  <a:lin ang="5400000" scaled="0"/>
                </a:gradFill>
              </a:rPr>
              <a:t>MicrosoftGraph] and [ Office365</a:t>
            </a:r>
            <a:r>
              <a:rPr lang="en-US" sz="3796" dirty="0">
                <a:gradFill>
                  <a:gsLst>
                    <a:gs pos="1250">
                      <a:schemeClr val="tx1"/>
                    </a:gs>
                    <a:gs pos="100000">
                      <a:schemeClr val="tx1"/>
                    </a:gs>
                  </a:gsLst>
                  <a:lin ang="5400000" scaled="0"/>
                </a:gradFill>
              </a:rPr>
              <a:t>]</a:t>
            </a:r>
          </a:p>
        </p:txBody>
      </p:sp>
      <p:sp>
        <p:nvSpPr>
          <p:cNvPr id="9" name="Text Placeholder 7"/>
          <p:cNvSpPr txBox="1">
            <a:spLocks/>
          </p:cNvSpPr>
          <p:nvPr/>
        </p:nvSpPr>
        <p:spPr>
          <a:xfrm>
            <a:off x="306536" y="5749795"/>
            <a:ext cx="12056144" cy="710173"/>
          </a:xfrm>
          <a:prstGeom prst="rect">
            <a:avLst/>
          </a:prstGeom>
        </p:spPr>
        <p:txBody>
          <a:bodyPr vert="horz" wrap="square" lIns="146136" tIns="91334" rIns="146136" bIns="91334" rtlCol="0" anchor="t">
            <a:spAutoFit/>
          </a:bodyPr>
          <a:lstStyle>
            <a:lvl1pPr marL="342900" marR="0" indent="-342900" algn="l" defTabSz="932742" rtl="0" eaLnBrk="1" fontAlgn="auto" latinLnBrk="0" hangingPunct="1">
              <a:lnSpc>
                <a:spcPct val="90000"/>
              </a:lnSpc>
              <a:spcBef>
                <a:spcPct val="20000"/>
              </a:spcBef>
              <a:spcAft>
                <a:spcPts val="0"/>
              </a:spcAft>
              <a:buClr>
                <a:schemeClr val="tx2"/>
              </a:buClr>
              <a:buSzPct val="100000"/>
              <a:buFontTx/>
              <a:buBlip>
                <a:blip r:embed="rId3"/>
              </a:buBlip>
              <a:tabLst/>
              <a:defRPr sz="4000" kern="1200" spc="0" baseline="0">
                <a:gradFill>
                  <a:gsLst>
                    <a:gs pos="13869">
                      <a:schemeClr val="tx2"/>
                    </a:gs>
                    <a:gs pos="42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397"/>
              </a:spcBef>
            </a:pPr>
            <a:r>
              <a:rPr lang="en-US" sz="3796" dirty="0">
                <a:gradFill>
                  <a:gsLst>
                    <a:gs pos="1250">
                      <a:schemeClr val="tx1"/>
                    </a:gs>
                    <a:gs pos="100000">
                      <a:schemeClr val="tx1"/>
                    </a:gs>
                  </a:gsLst>
                  <a:lin ang="5400000" scaled="0"/>
                </a:gradFill>
              </a:rPr>
              <a:t>Twitter</a:t>
            </a:r>
            <a:r>
              <a:rPr lang="en-US" sz="3796">
                <a:gradFill>
                  <a:gsLst>
                    <a:gs pos="1250">
                      <a:schemeClr val="tx1"/>
                    </a:gs>
                    <a:gs pos="100000">
                      <a:schemeClr val="tx1"/>
                    </a:gs>
                  </a:gsLst>
                  <a:lin ang="5400000" scaled="0"/>
                </a:gradFill>
              </a:rPr>
              <a:t>: #MicrosoftGraph and #Office365dev</a:t>
            </a:r>
            <a:endParaRPr lang="en-US" sz="3796" dirty="0">
              <a:gradFill>
                <a:gsLst>
                  <a:gs pos="1250">
                    <a:schemeClr val="tx1"/>
                  </a:gs>
                  <a:gs pos="100000">
                    <a:schemeClr val="tx1"/>
                  </a:gs>
                </a:gsLst>
                <a:lin ang="5400000" scaled="0"/>
              </a:gradFill>
            </a:endParaRPr>
          </a:p>
        </p:txBody>
      </p:sp>
      <p:sp>
        <p:nvSpPr>
          <p:cNvPr id="6" name="Text Placeholder 7"/>
          <p:cNvSpPr txBox="1">
            <a:spLocks/>
          </p:cNvSpPr>
          <p:nvPr/>
        </p:nvSpPr>
        <p:spPr>
          <a:xfrm>
            <a:off x="343558" y="1636201"/>
            <a:ext cx="12056144" cy="710173"/>
          </a:xfrm>
          <a:prstGeom prst="rect">
            <a:avLst/>
          </a:prstGeom>
        </p:spPr>
        <p:txBody>
          <a:bodyPr vert="horz" wrap="square" lIns="146136" tIns="91334" rIns="146136" bIns="91334" rtlCol="0">
            <a:spAutoFit/>
          </a:bodyPr>
          <a:lstStyle>
            <a:lvl1pPr marL="342900" marR="0" indent="-342900" algn="l" defTabSz="932742" rtl="0" eaLnBrk="1" fontAlgn="auto" latinLnBrk="0" hangingPunct="1">
              <a:lnSpc>
                <a:spcPct val="90000"/>
              </a:lnSpc>
              <a:spcBef>
                <a:spcPct val="20000"/>
              </a:spcBef>
              <a:spcAft>
                <a:spcPts val="0"/>
              </a:spcAft>
              <a:buClr>
                <a:schemeClr val="tx2"/>
              </a:buClr>
              <a:buSzPct val="100000"/>
              <a:buFontTx/>
              <a:buBlip>
                <a:blip r:embed="rId3"/>
              </a:buBlip>
              <a:tabLst/>
              <a:defRPr sz="4000" kern="1200" spc="0" baseline="0">
                <a:gradFill>
                  <a:gsLst>
                    <a:gs pos="13869">
                      <a:schemeClr val="tx2"/>
                    </a:gs>
                    <a:gs pos="42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397"/>
              </a:spcBef>
            </a:pPr>
            <a:r>
              <a:rPr lang="en-US" sz="3796" dirty="0">
                <a:gradFill>
                  <a:gsLst>
                    <a:gs pos="1250">
                      <a:schemeClr val="tx1"/>
                    </a:gs>
                    <a:gs pos="100000">
                      <a:schemeClr val="tx1"/>
                    </a:gs>
                  </a:gsLst>
                  <a:lin ang="5400000" scaled="0"/>
                </a:gradFill>
              </a:rPr>
              <a:t>Find more on dev.office.com</a:t>
            </a:r>
          </a:p>
        </p:txBody>
      </p:sp>
    </p:spTree>
    <p:extLst>
      <p:ext uri="{BB962C8B-B14F-4D97-AF65-F5344CB8AC3E}">
        <p14:creationId xmlns:p14="http://schemas.microsoft.com/office/powerpoint/2010/main" val="4788122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decel="100000" fill="hold" grpId="1" nodeType="withEffect">
                                  <p:stCondLst>
                                    <p:cond delay="0"/>
                                  </p:stCondLst>
                                  <p:childTnLst>
                                    <p:animMotion origin="layout" path="M -0.02413 -9.99773E-7 L 1.64412E-6 -9.99773E-7 " pathEditMode="relative" rAng="0" ptsTypes="AA">
                                      <p:cBhvr>
                                        <p:cTn id="9" dur="500" fill="hold"/>
                                        <p:tgtEl>
                                          <p:spTgt spid="8"/>
                                        </p:tgtEl>
                                        <p:attrNameLst>
                                          <p:attrName>ppt_x</p:attrName>
                                          <p:attrName>ppt_y</p:attrName>
                                        </p:attrNameLst>
                                      </p:cBhvr>
                                      <p:rCtr x="1200" y="0"/>
                                    </p:animMotion>
                                  </p:childTnLst>
                                </p:cTn>
                              </p:par>
                              <p:par>
                                <p:cTn id="10" presetID="10" presetClass="entr" presetSubtype="0" fill="hold" grpId="0" nodeType="withEffect">
                                  <p:stCondLst>
                                    <p:cond delay="10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63" presetClass="path" presetSubtype="0" decel="100000" fill="hold" grpId="1" nodeType="withEffect">
                                  <p:stCondLst>
                                    <p:cond delay="1000"/>
                                  </p:stCondLst>
                                  <p:childTnLst>
                                    <p:animMotion origin="layout" path="M -0.02412 -1.37469E-6 L -4.27623E-6 -1.37469E-6 " pathEditMode="relative" rAng="0" ptsTypes="AA">
                                      <p:cBhvr>
                                        <p:cTn id="14" dur="500" fill="hold"/>
                                        <p:tgtEl>
                                          <p:spTgt spid="13"/>
                                        </p:tgtEl>
                                        <p:attrNameLst>
                                          <p:attrName>ppt_x</p:attrName>
                                          <p:attrName>ppt_y</p:attrName>
                                        </p:attrNameLst>
                                      </p:cBhvr>
                                      <p:rCtr x="1200" y="0"/>
                                    </p:animMotion>
                                  </p:childTnLst>
                                </p:cTn>
                              </p:par>
                              <p:par>
                                <p:cTn id="15" presetID="10" presetClass="entr" presetSubtype="0" fill="hold" grpId="0"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63" presetClass="path" presetSubtype="0" decel="100000" fill="hold" grpId="1" nodeType="withEffect">
                                  <p:stCondLst>
                                    <p:cond delay="1000"/>
                                  </p:stCondLst>
                                  <p:childTnLst>
                                    <p:animMotion origin="layout" path="M -0.02412 -2.70393E-7 L -4.27623E-6 -2.70393E-7 " pathEditMode="relative" rAng="0" ptsTypes="AA">
                                      <p:cBhvr>
                                        <p:cTn id="19" dur="500" fill="hold"/>
                                        <p:tgtEl>
                                          <p:spTgt spid="9"/>
                                        </p:tgtEl>
                                        <p:attrNameLst>
                                          <p:attrName>ppt_x</p:attrName>
                                          <p:attrName>ppt_y</p:attrName>
                                        </p:attrNameLst>
                                      </p:cBhvr>
                                      <p:rCtr x="1200" y="0"/>
                                    </p:animMotion>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63" presetClass="path" presetSubtype="0" decel="100000" fill="hold" grpId="1" nodeType="withEffect">
                                  <p:stCondLst>
                                    <p:cond delay="250"/>
                                  </p:stCondLst>
                                  <p:childTnLst>
                                    <p:animMotion origin="layout" path="M -0.02413 4.37855E-6 L 4.61833E-6 4.37855E-6 " pathEditMode="relative" rAng="0" ptsTypes="AA">
                                      <p:cBhvr>
                                        <p:cTn id="24" dur="500" fill="hold"/>
                                        <p:tgtEl>
                                          <p:spTgt spid="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9" grpId="0"/>
      <p:bldP spid="9" grpId="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11095325" cy="2129814"/>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Table row and chart operations using the Microsoft Graph</a:t>
            </a:r>
          </a:p>
          <a:p>
            <a:pPr marL="690563">
              <a:spcBef>
                <a:spcPts val="2400"/>
              </a:spcBef>
            </a:pPr>
            <a:r>
              <a:rPr lang="en-US" sz="3200" dirty="0">
                <a:gradFill>
                  <a:gsLst>
                    <a:gs pos="1250">
                      <a:schemeClr val="tx1"/>
                    </a:gs>
                    <a:gs pos="99000">
                      <a:schemeClr val="tx1"/>
                    </a:gs>
                  </a:gsLst>
                  <a:lin ang="5400000" scaled="0"/>
                </a:gradFill>
              </a:rPr>
              <a:t>Batching with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383" y="2659062"/>
            <a:ext cx="11873710" cy="3443700"/>
          </a:xfrm>
        </p:spPr>
        <p:txBody>
          <a:bodyPr/>
          <a:lstStyle/>
          <a:p>
            <a:pPr marL="342523" lvl="1" indent="-342523"/>
            <a:r>
              <a:rPr lang="en-US" sz="3996" dirty="0">
                <a:latin typeface="+mj-lt"/>
              </a:rPr>
              <a:t>Read and modify data in Excel documents</a:t>
            </a:r>
          </a:p>
          <a:p>
            <a:pPr marL="342523" lvl="1" indent="-342523"/>
            <a:r>
              <a:rPr lang="en-US" sz="3996" dirty="0">
                <a:latin typeface="+mj-lt"/>
              </a:rPr>
              <a:t>Rich set of features </a:t>
            </a:r>
          </a:p>
          <a:p>
            <a:pPr marL="342523" lvl="1" indent="-342523"/>
            <a:r>
              <a:rPr lang="en-US" sz="3996" dirty="0">
                <a:latin typeface="+mj-lt"/>
              </a:rPr>
              <a:t>Use analytical power of Excel</a:t>
            </a:r>
          </a:p>
          <a:p>
            <a:pPr marL="0" lvl="1" indent="0">
              <a:buNone/>
            </a:pPr>
            <a:endParaRPr lang="en-US" sz="3996" dirty="0">
              <a:latin typeface="+mj-lt"/>
            </a:endParaRPr>
          </a:p>
          <a:p>
            <a:pPr marL="342523" lvl="1" indent="-342523"/>
            <a:endParaRPr lang="en-US" sz="3996" dirty="0">
              <a:latin typeface="+mj-lt"/>
            </a:endParaRPr>
          </a:p>
        </p:txBody>
      </p:sp>
      <p:sp>
        <p:nvSpPr>
          <p:cNvPr id="2" name="Title 1"/>
          <p:cNvSpPr>
            <a:spLocks noGrp="1"/>
          </p:cNvSpPr>
          <p:nvPr>
            <p:ph type="title"/>
          </p:nvPr>
        </p:nvSpPr>
        <p:spPr>
          <a:xfrm>
            <a:off x="255765" y="298907"/>
            <a:ext cx="11889564" cy="916534"/>
          </a:xfrm>
        </p:spPr>
        <p:txBody>
          <a:bodyPr/>
          <a:lstStyle/>
          <a:p>
            <a:r>
              <a:rPr lang="en-US" dirty="0"/>
              <a:t>Overview</a:t>
            </a:r>
            <a:br>
              <a:rPr lang="en-US" dirty="0"/>
            </a:br>
            <a:br>
              <a:rPr lang="en-US" dirty="0"/>
            </a:br>
            <a:r>
              <a:rPr lang="en-US" sz="3996" dirty="0">
                <a:gradFill>
                  <a:gsLst>
                    <a:gs pos="0">
                      <a:schemeClr val="tx2"/>
                    </a:gs>
                    <a:gs pos="100000">
                      <a:schemeClr val="tx2"/>
                    </a:gs>
                  </a:gsLst>
                  <a:lin ang="5400000" scaled="0"/>
                </a:gradFill>
              </a:rPr>
              <a:t>Build smart productivity apps</a:t>
            </a:r>
          </a:p>
        </p:txBody>
      </p:sp>
    </p:spTree>
    <p:extLst>
      <p:ext uri="{BB962C8B-B14F-4D97-AF65-F5344CB8AC3E}">
        <p14:creationId xmlns:p14="http://schemas.microsoft.com/office/powerpoint/2010/main" val="119116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5765" y="1439862"/>
            <a:ext cx="11873710" cy="4961358"/>
          </a:xfrm>
        </p:spPr>
        <p:txBody>
          <a:bodyPr vert="horz" wrap="square" lIns="146304" tIns="91440" rIns="146304" bIns="91440" rtlCol="0" anchor="t">
            <a:spAutoFit/>
          </a:bodyPr>
          <a:lstStyle/>
          <a:p>
            <a:pPr marL="342523" lvl="1" indent="-342523"/>
            <a:r>
              <a:rPr lang="en-US" sz="3200" dirty="0">
                <a:latin typeface="+mj-lt"/>
              </a:rPr>
              <a:t>Access to worksheets, tables, ranges, charts, named items</a:t>
            </a:r>
          </a:p>
          <a:p>
            <a:pPr marL="342523" lvl="1" indent="-342523"/>
            <a:r>
              <a:rPr lang="en-US" sz="3200" dirty="0">
                <a:latin typeface="+mj-lt"/>
              </a:rPr>
              <a:t>Rich formatting of ranges, tables and charts</a:t>
            </a:r>
          </a:p>
          <a:p>
            <a:pPr marL="342523" lvl="1" indent="-342523"/>
            <a:r>
              <a:rPr lang="en-US" sz="3200" dirty="0">
                <a:latin typeface="+mj-lt"/>
              </a:rPr>
              <a:t>Create Excel charts and download as images</a:t>
            </a:r>
          </a:p>
          <a:p>
            <a:pPr marL="342523" lvl="1" indent="-342523"/>
            <a:r>
              <a:rPr lang="en-US" sz="3200" dirty="0">
                <a:latin typeface="+mj-lt"/>
              </a:rPr>
              <a:t>Call large set of worksheet functions </a:t>
            </a:r>
          </a:p>
          <a:p>
            <a:pPr marL="342523" lvl="1" indent="-342523"/>
            <a:r>
              <a:rPr lang="en-US" sz="3200" dirty="0">
                <a:latin typeface="+mj-lt"/>
              </a:rPr>
              <a:t>Sort and filter data</a:t>
            </a:r>
          </a:p>
          <a:p>
            <a:pPr marL="342523" lvl="1" indent="-342523"/>
            <a:r>
              <a:rPr lang="en-US" sz="3200" dirty="0">
                <a:latin typeface="+mj-lt"/>
              </a:rPr>
              <a:t>Range and worksheet protection </a:t>
            </a:r>
          </a:p>
          <a:p>
            <a:pPr marL="342523" lvl="1" indent="-342523"/>
            <a:r>
              <a:rPr lang="en-US" sz="3200" dirty="0">
                <a:latin typeface="+mj-lt"/>
              </a:rPr>
              <a:t>Save changes or interact without saving</a:t>
            </a:r>
          </a:p>
          <a:p>
            <a:pPr marL="342523" lvl="1" indent="-342523"/>
            <a:r>
              <a:rPr lang="en-US" sz="3200" dirty="0">
                <a:latin typeface="+mj-lt"/>
              </a:rPr>
              <a:t>More features to come</a:t>
            </a:r>
          </a:p>
          <a:p>
            <a:pPr marL="342523" lvl="1" indent="-342523"/>
            <a:endParaRPr lang="en-US" sz="3200" dirty="0">
              <a:latin typeface="+mj-lt"/>
            </a:endParaRPr>
          </a:p>
        </p:txBody>
      </p:sp>
      <p:sp>
        <p:nvSpPr>
          <p:cNvPr id="2" name="Title 1"/>
          <p:cNvSpPr>
            <a:spLocks noGrp="1"/>
          </p:cNvSpPr>
          <p:nvPr>
            <p:ph type="title"/>
          </p:nvPr>
        </p:nvSpPr>
        <p:spPr>
          <a:xfrm>
            <a:off x="255765" y="298907"/>
            <a:ext cx="11889564" cy="916534"/>
          </a:xfrm>
        </p:spPr>
        <p:txBody>
          <a:bodyPr/>
          <a:lstStyle/>
          <a:p>
            <a:r>
              <a:rPr lang="en-US" dirty="0"/>
              <a:t>Features</a:t>
            </a:r>
            <a:br>
              <a:rPr lang="en-US" dirty="0"/>
            </a:br>
            <a:endParaRPr lang="en-US" sz="3996"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12812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383" y="1944563"/>
            <a:ext cx="11873710" cy="3443700"/>
          </a:xfrm>
        </p:spPr>
        <p:txBody>
          <a:bodyPr/>
          <a:lstStyle/>
          <a:p>
            <a:pPr marL="342523" lvl="1" indent="-342523"/>
            <a:r>
              <a:rPr lang="en-US" sz="3996" dirty="0">
                <a:latin typeface="+mj-lt"/>
              </a:rPr>
              <a:t>Works with OneDrive Files API</a:t>
            </a:r>
          </a:p>
          <a:p>
            <a:pPr marL="342523" lvl="1" indent="-342523"/>
            <a:r>
              <a:rPr lang="en-US" sz="3996" dirty="0">
                <a:latin typeface="+mj-lt"/>
              </a:rPr>
              <a:t>Integrate with other Office services </a:t>
            </a:r>
          </a:p>
          <a:p>
            <a:pPr marL="342523" lvl="1" indent="-342523"/>
            <a:r>
              <a:rPr lang="en-US" sz="3996" dirty="0">
                <a:latin typeface="+mj-lt"/>
              </a:rPr>
              <a:t>GA to come</a:t>
            </a:r>
          </a:p>
          <a:p>
            <a:pPr marL="342523" lvl="1" indent="-342523"/>
            <a:endParaRPr lang="en-US" sz="3996" dirty="0">
              <a:latin typeface="+mj-lt"/>
            </a:endParaRPr>
          </a:p>
          <a:p>
            <a:pPr marL="342523" lvl="1" indent="-342523"/>
            <a:endParaRPr lang="en-US" sz="3996" dirty="0">
              <a:latin typeface="+mj-lt"/>
            </a:endParaRPr>
          </a:p>
        </p:txBody>
      </p:sp>
      <p:sp>
        <p:nvSpPr>
          <p:cNvPr id="2" name="Title 1"/>
          <p:cNvSpPr>
            <a:spLocks noGrp="1"/>
          </p:cNvSpPr>
          <p:nvPr>
            <p:ph type="title"/>
          </p:nvPr>
        </p:nvSpPr>
        <p:spPr>
          <a:xfrm>
            <a:off x="255765" y="298907"/>
            <a:ext cx="11889564" cy="916534"/>
          </a:xfrm>
        </p:spPr>
        <p:txBody>
          <a:bodyPr/>
          <a:lstStyle/>
          <a:p>
            <a:r>
              <a:rPr lang="en-US" dirty="0"/>
              <a:t>Part of Microsoft Graph API</a:t>
            </a:r>
            <a:br>
              <a:rPr lang="en-US" dirty="0"/>
            </a:br>
            <a:r>
              <a:rPr lang="en-US" sz="3996" dirty="0">
                <a:gradFill>
                  <a:gsLst>
                    <a:gs pos="0">
                      <a:schemeClr val="tx2"/>
                    </a:gs>
                    <a:gs pos="100000">
                      <a:schemeClr val="tx2"/>
                    </a:gs>
                  </a:gsLst>
                  <a:lin ang="5400000" scaled="0"/>
                </a:gradFill>
              </a:rPr>
              <a:t>Currently available in /beta version</a:t>
            </a:r>
          </a:p>
        </p:txBody>
      </p:sp>
      <p:pic>
        <p:nvPicPr>
          <p:cNvPr id="4" name="Picture 3"/>
          <p:cNvPicPr>
            <a:picLocks noChangeAspect="1"/>
          </p:cNvPicPr>
          <p:nvPr/>
        </p:nvPicPr>
        <p:blipFill>
          <a:blip r:embed="rId3"/>
          <a:stretch>
            <a:fillRect/>
          </a:stretch>
        </p:blipFill>
        <p:spPr>
          <a:xfrm>
            <a:off x="4160837" y="2735262"/>
            <a:ext cx="7832652" cy="3810000"/>
          </a:xfrm>
          <a:prstGeom prst="rect">
            <a:avLst/>
          </a:prstGeom>
        </p:spPr>
      </p:pic>
    </p:spTree>
    <p:extLst>
      <p:ext uri="{BB962C8B-B14F-4D97-AF65-F5344CB8AC3E}">
        <p14:creationId xmlns:p14="http://schemas.microsoft.com/office/powerpoint/2010/main" val="392285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1461332"/>
            <a:ext cx="5938838" cy="2523768"/>
          </a:xfrm>
        </p:spPr>
        <p:txBody>
          <a:bodyPr/>
          <a:lstStyle/>
          <a:p>
            <a:r>
              <a:rPr lang="en-US" dirty="0">
                <a:gradFill>
                  <a:gsLst>
                    <a:gs pos="1250">
                      <a:schemeClr val="tx1"/>
                    </a:gs>
                    <a:gs pos="99000">
                      <a:schemeClr val="tx1"/>
                    </a:gs>
                  </a:gsLst>
                  <a:lin ang="5400000" scaled="0"/>
                </a:gradFill>
              </a:rPr>
              <a:t>Table row and chart operations using the Microsoft Graph</a:t>
            </a:r>
          </a:p>
          <a:p>
            <a:endParaRPr lang="en-US" dirty="0"/>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1688</Words>
  <Application>Microsoft Office PowerPoint</Application>
  <PresentationFormat>Custom</PresentationFormat>
  <Paragraphs>232</Paragraphs>
  <Slides>26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Consolas</vt:lpstr>
      <vt:lpstr>Segoe Light</vt:lpstr>
      <vt:lpstr>Segoe UI</vt:lpstr>
      <vt:lpstr>Segoe UI Black</vt:lpstr>
      <vt:lpstr>Segoe UI Light</vt:lpstr>
      <vt:lpstr>Segoe UI Semibold</vt:lpstr>
      <vt:lpstr>Wingdings</vt:lpstr>
      <vt:lpstr>1_6-30540_Office_365_CloudRoadShow</vt:lpstr>
      <vt:lpstr>Office 365 development</vt:lpstr>
      <vt:lpstr>Deep dive into  Excel - Microsoft Graph</vt:lpstr>
      <vt:lpstr>Agenda</vt:lpstr>
      <vt:lpstr>Developer vision</vt:lpstr>
      <vt:lpstr>PowerPoint Presentation</vt:lpstr>
      <vt:lpstr>Overview  Build smart productivity apps</vt:lpstr>
      <vt:lpstr>Features </vt:lpstr>
      <vt:lpstr>Part of Microsoft Graph API Currently available in /beta version</vt:lpstr>
      <vt:lpstr>PowerPoint Presentation</vt:lpstr>
      <vt:lpstr>Excel Table Rows</vt:lpstr>
      <vt:lpstr>Excel Chart</vt:lpstr>
      <vt:lpstr>Table row and Chart operation REST APIs</vt:lpstr>
      <vt:lpstr>Reading Excel Table Rows using REST</vt:lpstr>
      <vt:lpstr>Adding an table row</vt:lpstr>
      <vt:lpstr>Reading Excel Chart</vt:lpstr>
      <vt:lpstr>Table row and chart operations using  the Microsoft Graph</vt:lpstr>
      <vt:lpstr>PowerPoint Presentation</vt:lpstr>
      <vt:lpstr>REST is more chatty than CSOM</vt:lpstr>
      <vt:lpstr>Batching support added to O365</vt:lpstr>
      <vt:lpstr>Overview—Batch request</vt:lpstr>
      <vt:lpstr>Overview—Batch response</vt:lpstr>
      <vt:lpstr>Summary </vt:lpstr>
      <vt:lpstr>Related content</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2016-03-02T16:50:22Z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