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4"/>
  </p:notesMasterIdLst>
  <p:handoutMasterIdLst>
    <p:handoutMasterId r:id="rId35"/>
  </p:handoutMasterIdLst>
  <p:sldIdLst>
    <p:sldId id="256" r:id="rId5"/>
    <p:sldId id="257" r:id="rId6"/>
    <p:sldId id="302" r:id="rId7"/>
    <p:sldId id="308" r:id="rId8"/>
    <p:sldId id="260" r:id="rId9"/>
    <p:sldId id="309" r:id="rId10"/>
    <p:sldId id="310" r:id="rId11"/>
    <p:sldId id="265" r:id="rId12"/>
    <p:sldId id="311" r:id="rId13"/>
    <p:sldId id="312" r:id="rId14"/>
    <p:sldId id="313" r:id="rId15"/>
    <p:sldId id="314" r:id="rId16"/>
    <p:sldId id="291" r:id="rId17"/>
    <p:sldId id="292" r:id="rId18"/>
    <p:sldId id="315" r:id="rId19"/>
    <p:sldId id="316" r:id="rId20"/>
    <p:sldId id="317" r:id="rId21"/>
    <p:sldId id="318" r:id="rId22"/>
    <p:sldId id="295" r:id="rId23"/>
    <p:sldId id="319" r:id="rId24"/>
    <p:sldId id="320" r:id="rId25"/>
    <p:sldId id="323" r:id="rId26"/>
    <p:sldId id="324" r:id="rId27"/>
    <p:sldId id="325" r:id="rId28"/>
    <p:sldId id="321" r:id="rId29"/>
    <p:sldId id="322" r:id="rId30"/>
    <p:sldId id="298" r:id="rId31"/>
    <p:sldId id="300" r:id="rId32"/>
    <p:sldId id="301" r:id="rId3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Brittany Hart" initials="BH" lastIdx="6" clrIdx="4">
    <p:extLst>
      <p:ext uri="{19B8F6BF-5375-455C-9EA6-DF929625EA0E}">
        <p15:presenceInfo xmlns:p15="http://schemas.microsoft.com/office/powerpoint/2012/main" userId="S-1-5-21-383413107-1061881802-891584314-100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8D7"/>
    <a:srgbClr val="505050"/>
    <a:srgbClr val="D83B01"/>
    <a:srgbClr val="FFFFFF"/>
    <a:srgbClr val="262626"/>
    <a:srgbClr val="99ADD0"/>
    <a:srgbClr val="00BCF2"/>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2" autoAdjust="0"/>
  </p:normalViewPr>
  <p:slideViewPr>
    <p:cSldViewPr snapToGrid="0">
      <p:cViewPr>
        <p:scale>
          <a:sx n="100" d="100"/>
          <a:sy n="100" d="100"/>
        </p:scale>
        <p:origin x="858" y="480"/>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EBA5A7-AA8F-4687-A967-D9A1B764C84B}" type="datetime8">
              <a:rPr lang="en-US" smtClean="0">
                <a:latin typeface="Segoe UI" pitchFamily="34" charset="0"/>
              </a:rPr>
              <a:t>1/3/2017 4:04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8C890F7A-235E-47B2-A09E-E09517EFCF7B}" type="datetime8">
              <a:rPr lang="en-US" smtClean="0"/>
              <a:t>1/3/2017 4:03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593699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A286CF7-BB83-4FDF-AC68-569118A3F32E}"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8387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723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1/3/2017 4:14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09929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2509E05-EE16-4049-9E8B-594D0A26CE65}" type="datetime8">
              <a:rPr lang="en-US" smtClean="0"/>
              <a:t>1/3/2017 4:03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151442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03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A3A851C-AA3C-40AF-999F-42D3A983DAA5}" type="datetime8">
              <a:rPr lang="en-US" smtClean="0"/>
              <a:t>1/3/2017 4:04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243032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a:t>
            </a:r>
            <a:r>
              <a:rPr lang="en-US" baseline="0" dirty="0"/>
              <a:t> module is to show how you can access the complete SharePoint REST API</a:t>
            </a:r>
          </a:p>
          <a:p>
            <a:r>
              <a:rPr lang="en-US" baseline="0" dirty="0"/>
              <a:t>The </a:t>
            </a:r>
            <a:r>
              <a:rPr lang="en-US" baseline="0" dirty="0" err="1"/>
              <a:t>SharePointClient</a:t>
            </a:r>
            <a:r>
              <a:rPr lang="en-US" baseline="0" dirty="0"/>
              <a:t> only has access to Files, but we can get an Access Token via the Discovery Service for use with REST calls.</a:t>
            </a:r>
            <a:endParaRPr lang="en-US" dirty="0"/>
          </a:p>
        </p:txBody>
      </p:sp>
      <p:sp>
        <p:nvSpPr>
          <p:cNvPr id="4" name="Date Placeholder 3"/>
          <p:cNvSpPr>
            <a:spLocks noGrp="1"/>
          </p:cNvSpPr>
          <p:nvPr>
            <p:ph type="dt" idx="10"/>
          </p:nvPr>
        </p:nvSpPr>
        <p:spPr/>
        <p:txBody>
          <a:bodyPr/>
          <a:lstStyle/>
          <a:p>
            <a:fld id="{BD31152A-8F7C-408D-9061-F291D3F7D7A4}"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7237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show the various permissions that are available</a:t>
            </a:r>
          </a:p>
        </p:txBody>
      </p:sp>
      <p:sp>
        <p:nvSpPr>
          <p:cNvPr id="4" name="Date Placeholder 3"/>
          <p:cNvSpPr>
            <a:spLocks noGrp="1"/>
          </p:cNvSpPr>
          <p:nvPr>
            <p:ph type="dt" idx="10"/>
          </p:nvPr>
        </p:nvSpPr>
        <p:spPr/>
        <p:txBody>
          <a:bodyPr/>
          <a:lstStyle/>
          <a:p>
            <a:fld id="{6559E235-6933-4AAE-8A0A-F0BAC5F37D5D}"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50975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768B217-95E3-443D-88D8-7A16ADD5BDCE}" type="datetime8">
              <a:rPr lang="en-US" smtClean="0"/>
              <a:t>1/3/2017 4:07 PM</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7807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discovery service discovers the SharePoint</a:t>
            </a:r>
            <a:r>
              <a:rPr lang="en-US" baseline="0" dirty="0"/>
              <a:t> resource</a:t>
            </a:r>
            <a:r>
              <a:rPr lang="en-US" dirty="0"/>
              <a:t>,</a:t>
            </a:r>
            <a:r>
              <a:rPr lang="en-US" baseline="0" dirty="0"/>
              <a:t> which we can use to access document libraries</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3631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t>No support for $skip</a:t>
            </a:r>
            <a:r>
              <a:rPr lang="en-US" baseline="0" dirty="0"/>
              <a:t> and $</a:t>
            </a:r>
            <a:r>
              <a:rPr lang="en-US" baseline="0" dirty="0" err="1"/>
              <a:t>orderby</a:t>
            </a:r>
            <a:r>
              <a:rPr lang="en-US" baseline="0" dirty="0"/>
              <a:t> so paging is post-query</a:t>
            </a:r>
            <a:endParaRPr lang="en-US" dirty="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80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support for $skip</a:t>
            </a:r>
            <a:r>
              <a:rPr lang="en-US" baseline="0" dirty="0"/>
              <a:t> and $</a:t>
            </a:r>
            <a:r>
              <a:rPr lang="en-US" baseline="0" dirty="0" err="1"/>
              <a:t>orderby</a:t>
            </a:r>
            <a:r>
              <a:rPr lang="en-US" baseline="0" dirty="0"/>
              <a:t> so paging is post-query</a:t>
            </a:r>
            <a:endParaRPr lang="en-US" dirty="0"/>
          </a:p>
        </p:txBody>
      </p:sp>
      <p:sp>
        <p:nvSpPr>
          <p:cNvPr id="4" name="Date Placeholder 3"/>
          <p:cNvSpPr>
            <a:spLocks noGrp="1"/>
          </p:cNvSpPr>
          <p:nvPr>
            <p:ph type="dt" idx="10"/>
          </p:nvPr>
        </p:nvSpPr>
        <p:spPr/>
        <p:txBody>
          <a:bodyPr/>
          <a:lstStyle/>
          <a:p>
            <a:fld id="{9F6C2A45-62A9-453C-B1A0-E9BD4232256A}"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6002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how the </a:t>
            </a:r>
            <a:r>
              <a:rPr lang="en-US" dirty="0" err="1"/>
              <a:t>FormDigest</a:t>
            </a:r>
            <a:r>
              <a:rPr lang="en-US" baseline="0" dirty="0"/>
              <a:t> isn’t passed</a:t>
            </a:r>
          </a:p>
          <a:p>
            <a:r>
              <a:rPr lang="en-US" baseline="0" dirty="0"/>
              <a:t>We get all the permissions we need from Azure Active Directory</a:t>
            </a:r>
            <a:endParaRPr lang="en-US" dirty="0"/>
          </a:p>
        </p:txBody>
      </p:sp>
      <p:sp>
        <p:nvSpPr>
          <p:cNvPr id="4" name="Date Placeholder 3"/>
          <p:cNvSpPr>
            <a:spLocks noGrp="1"/>
          </p:cNvSpPr>
          <p:nvPr>
            <p:ph type="dt" idx="10"/>
          </p:nvPr>
        </p:nvSpPr>
        <p:spPr/>
        <p:txBody>
          <a:bodyPr/>
          <a:lstStyle/>
          <a:p>
            <a:fld id="{5F4BE20B-7B75-4971-AE6D-9106933A5A3B}" type="datetime1">
              <a:rPr lang="en-US" smtClean="0"/>
              <a:t>1/3/2017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61589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9660" y="1476621"/>
            <a:ext cx="11375536" cy="2130904"/>
          </a:xfrm>
          <a:prstGeom prst="rect">
            <a:avLst/>
          </a:prstGeom>
        </p:spPr>
        <p:txBody>
          <a:bodyPr/>
          <a:lstStyle>
            <a:lvl1pPr marL="0" indent="0">
              <a:spcBef>
                <a:spcPts val="2448"/>
              </a:spcBef>
              <a:buNone/>
              <a:defRPr sz="4080">
                <a:gradFill>
                  <a:gsLst>
                    <a:gs pos="100000">
                      <a:schemeClr val="bg2"/>
                    </a:gs>
                    <a:gs pos="0">
                      <a:schemeClr val="bg2"/>
                    </a:gs>
                  </a:gsLst>
                  <a:lin ang="5400000" scaled="0"/>
                </a:gradFill>
                <a:latin typeface="+mj-lt"/>
              </a:defRPr>
            </a:lvl1pPr>
            <a:lvl2pPr marL="0" indent="0">
              <a:buNone/>
              <a:defRPr sz="2040">
                <a:gradFill>
                  <a:gsLst>
                    <a:gs pos="100000">
                      <a:schemeClr val="bg2"/>
                    </a:gs>
                    <a:gs pos="0">
                      <a:schemeClr val="bg2"/>
                    </a:gs>
                  </a:gsLst>
                  <a:lin ang="5400000" scaled="0"/>
                </a:gradFill>
              </a:defRPr>
            </a:lvl2pPr>
            <a:lvl3pPr marL="236387" indent="0">
              <a:buNone/>
              <a:defRPr sz="2040">
                <a:gradFill>
                  <a:gsLst>
                    <a:gs pos="100000">
                      <a:schemeClr val="bg2"/>
                    </a:gs>
                    <a:gs pos="0">
                      <a:schemeClr val="bg2"/>
                    </a:gs>
                  </a:gsLst>
                  <a:lin ang="5400000" scaled="0"/>
                </a:gradFill>
              </a:defRPr>
            </a:lvl3pPr>
            <a:lvl4pPr marL="466298" indent="0">
              <a:buNone/>
              <a:defRPr sz="2040">
                <a:gradFill>
                  <a:gsLst>
                    <a:gs pos="100000">
                      <a:schemeClr val="bg2"/>
                    </a:gs>
                    <a:gs pos="0">
                      <a:schemeClr val="bg2"/>
                    </a:gs>
                  </a:gsLst>
                  <a:lin ang="5400000" scaled="0"/>
                </a:gradFill>
              </a:defRPr>
            </a:lvl4pPr>
            <a:lvl5pPr marL="707543" indent="0">
              <a:buNone/>
              <a:defRPr sz="204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93844835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762786"/>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29660" y="1476621"/>
            <a:ext cx="11375536" cy="2084319"/>
          </a:xfrm>
          <a:prstGeom prst="rect">
            <a:avLst/>
          </a:prstGeom>
        </p:spPr>
        <p:txBody>
          <a:bodyPr/>
          <a:lstStyle>
            <a:lvl1pPr marL="289818" indent="-289818">
              <a:buFont typeface="Wingdings" pitchFamily="2" charset="2"/>
              <a:buChar char=""/>
              <a:defRPr sz="4080"/>
            </a:lvl1pPr>
            <a:lvl2pPr marL="527824" indent="-238007">
              <a:buFont typeface="Wingdings" pitchFamily="2" charset="2"/>
              <a:buChar char=""/>
              <a:defRPr>
                <a:latin typeface="+mn-lt"/>
              </a:defRPr>
            </a:lvl2pPr>
            <a:lvl3pPr marL="756116" indent="-228292">
              <a:buFont typeface="Wingdings" pitchFamily="2" charset="2"/>
              <a:buChar char=""/>
              <a:tabLst/>
              <a:defRPr>
                <a:latin typeface="+mn-lt"/>
              </a:defRPr>
            </a:lvl3pPr>
            <a:lvl4pPr marL="932597" indent="-176481">
              <a:buFont typeface="Wingdings" pitchFamily="2" charset="2"/>
              <a:buChar char=""/>
              <a:defRPr>
                <a:latin typeface="+mn-lt"/>
              </a:defRPr>
            </a:lvl4pPr>
            <a:lvl5pPr marL="1109078" indent="-176481">
              <a:buFont typeface="Wingdings" pitchFamily="2" charset="2"/>
              <a:buChar char=""/>
              <a:tabL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9"/>
          <p:cNvSpPr>
            <a:spLocks noGrp="1"/>
          </p:cNvSpPr>
          <p:nvPr>
            <p:ph type="sldNum" sz="quarter" idx="12"/>
          </p:nvPr>
        </p:nvSpPr>
        <p:spPr>
          <a:xfrm>
            <a:off x="531279" y="6526955"/>
            <a:ext cx="572078" cy="223825"/>
          </a:xfrm>
          <a:prstGeom prst="rect">
            <a:avLst/>
          </a:prstGeom>
        </p:spPr>
        <p:txBody>
          <a:bodyPr lIns="121899" tIns="60949" rIns="121899" bIns="60949" anchor="ctr"/>
          <a:lstStyle>
            <a:lvl1pPr algn="l">
              <a:defRPr sz="1632">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87103" y="6141008"/>
            <a:ext cx="1799094" cy="830017"/>
          </a:xfrm>
          <a:prstGeom prst="rect">
            <a:avLst/>
          </a:prstGeom>
        </p:spPr>
      </p:pic>
    </p:spTree>
    <p:extLst>
      <p:ext uri="{BB962C8B-B14F-4D97-AF65-F5344CB8AC3E}">
        <p14:creationId xmlns:p14="http://schemas.microsoft.com/office/powerpoint/2010/main" val="8644095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1"/>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 id="2147484322" r:id="rId48"/>
    <p:sldLayoutId id="2147484323" r:id="rId4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hyperlink" Target="https://aka.ms/sppnp-samples" TargetMode="External"/><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hyperlink" Target="https://msdn.microsoft.com/en-us/pnp_articles/office-365-development-patterns-and-practices-solution-guidance"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37.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5543834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Read Files collection</a:t>
            </a:r>
          </a:p>
          <a:p>
            <a:r>
              <a:rPr lang="en-US" dirty="0"/>
              <a:t>Can also read an individual Folder</a:t>
            </a:r>
          </a:p>
          <a:p>
            <a:r>
              <a:rPr lang="en-US" dirty="0"/>
              <a:t>Paging is accomplished post-query using LINQ</a:t>
            </a:r>
          </a:p>
        </p:txBody>
      </p:sp>
      <p:sp>
        <p:nvSpPr>
          <p:cNvPr id="3" name="Title 2"/>
          <p:cNvSpPr>
            <a:spLocks noGrp="1"/>
          </p:cNvSpPr>
          <p:nvPr>
            <p:ph type="title"/>
          </p:nvPr>
        </p:nvSpPr>
        <p:spPr/>
        <p:txBody>
          <a:bodyPr/>
          <a:lstStyle/>
          <a:p>
            <a:r>
              <a:rPr lang="en-US" dirty="0"/>
              <a:t>Reading File Metadata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47" y="3969192"/>
            <a:ext cx="11555691" cy="1174308"/>
          </a:xfrm>
          <a:prstGeom prst="rect">
            <a:avLst/>
          </a:prstGeom>
        </p:spPr>
      </p:pic>
      <p:sp>
        <p:nvSpPr>
          <p:cNvPr id="6"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File operations</a:t>
            </a:r>
          </a:p>
          <a:p>
            <a:pPr>
              <a:defRPr/>
            </a:pPr>
            <a:endParaRPr lang="en-US" dirty="0"/>
          </a:p>
        </p:txBody>
      </p:sp>
    </p:spTree>
    <p:extLst>
      <p:ext uri="{BB962C8B-B14F-4D97-AF65-F5344CB8AC3E}">
        <p14:creationId xmlns:p14="http://schemas.microsoft.com/office/powerpoint/2010/main" val="36096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a:t>
            </a:r>
            <a:r>
              <a:rPr lang="en-US" dirty="0" err="1"/>
              <a:t>AddItemAsync</a:t>
            </a:r>
            <a:r>
              <a:rPr lang="en-US" dirty="0"/>
              <a:t> method</a:t>
            </a:r>
          </a:p>
          <a:p>
            <a:r>
              <a:rPr lang="en-US" dirty="0"/>
              <a:t>Provide a file name and the file stream</a:t>
            </a:r>
          </a:p>
        </p:txBody>
      </p:sp>
      <p:sp>
        <p:nvSpPr>
          <p:cNvPr id="3" name="Title 2"/>
          <p:cNvSpPr>
            <a:spLocks noGrp="1"/>
          </p:cNvSpPr>
          <p:nvPr>
            <p:ph type="title"/>
          </p:nvPr>
        </p:nvSpPr>
        <p:spPr/>
        <p:txBody>
          <a:bodyPr/>
          <a:lstStyle/>
          <a:p>
            <a:r>
              <a:rPr lang="en-US" dirty="0"/>
              <a:t>Uploading a new File</a:t>
            </a:r>
          </a:p>
        </p:txBody>
      </p:sp>
      <p:pic>
        <p:nvPicPr>
          <p:cNvPr id="5" name="Picture 4"/>
          <p:cNvPicPr>
            <a:picLocks noChangeAspect="1"/>
          </p:cNvPicPr>
          <p:nvPr/>
        </p:nvPicPr>
        <p:blipFill>
          <a:blip r:embed="rId2"/>
          <a:stretch>
            <a:fillRect/>
          </a:stretch>
        </p:blipFill>
        <p:spPr>
          <a:xfrm>
            <a:off x="1138699" y="3091361"/>
            <a:ext cx="9571682" cy="2518863"/>
          </a:xfrm>
          <a:prstGeom prst="rect">
            <a:avLst/>
          </a:prstGeom>
        </p:spPr>
      </p:pic>
      <p:sp>
        <p:nvSpPr>
          <p:cNvPr id="6"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File operations</a:t>
            </a:r>
          </a:p>
          <a:p>
            <a:pPr>
              <a:defRPr/>
            </a:pPr>
            <a:endParaRPr lang="en-US" dirty="0"/>
          </a:p>
        </p:txBody>
      </p:sp>
    </p:spTree>
    <p:extLst>
      <p:ext uri="{BB962C8B-B14F-4D97-AF65-F5344CB8AC3E}">
        <p14:creationId xmlns:p14="http://schemas.microsoft.com/office/powerpoint/2010/main" val="384410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Get the target file using </a:t>
            </a:r>
            <a:r>
              <a:rPr lang="en-US" dirty="0" err="1"/>
              <a:t>GetByAsync</a:t>
            </a:r>
            <a:r>
              <a:rPr lang="en-US" dirty="0"/>
              <a:t> method</a:t>
            </a:r>
          </a:p>
          <a:p>
            <a:r>
              <a:rPr lang="en-US" dirty="0"/>
              <a:t>Delete using </a:t>
            </a:r>
            <a:r>
              <a:rPr lang="en-US" dirty="0" err="1"/>
              <a:t>DeleteAsync</a:t>
            </a:r>
            <a:r>
              <a:rPr lang="en-US" dirty="0"/>
              <a:t> method</a:t>
            </a:r>
          </a:p>
        </p:txBody>
      </p:sp>
      <p:sp>
        <p:nvSpPr>
          <p:cNvPr id="3" name="Title 2"/>
          <p:cNvSpPr>
            <a:spLocks noGrp="1"/>
          </p:cNvSpPr>
          <p:nvPr>
            <p:ph type="title"/>
          </p:nvPr>
        </p:nvSpPr>
        <p:spPr/>
        <p:txBody>
          <a:bodyPr/>
          <a:lstStyle/>
          <a:p>
            <a:r>
              <a:rPr lang="en-US" dirty="0"/>
              <a:t>Deleting a File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16" y="3522197"/>
            <a:ext cx="10863795" cy="1135528"/>
          </a:xfrm>
          <a:prstGeom prst="rect">
            <a:avLst/>
          </a:prstGeom>
        </p:spPr>
      </p:pic>
      <p:sp>
        <p:nvSpPr>
          <p:cNvPr id="6"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File operations</a:t>
            </a:r>
          </a:p>
          <a:p>
            <a:pPr>
              <a:defRPr/>
            </a:pPr>
            <a:endParaRPr lang="en-US" dirty="0"/>
          </a:p>
        </p:txBody>
      </p:sp>
    </p:spTree>
    <p:extLst>
      <p:ext uri="{BB962C8B-B14F-4D97-AF65-F5344CB8AC3E}">
        <p14:creationId xmlns:p14="http://schemas.microsoft.com/office/powerpoint/2010/main" val="403403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File operations with the </a:t>
            </a:r>
            <a:r>
              <a:rPr lang="en-US" dirty="0" err="1"/>
              <a:t>SharePointClient</a:t>
            </a:r>
            <a:endParaRPr lang="en-US" dirty="0"/>
          </a:p>
        </p:txBody>
      </p:sp>
      <p:sp>
        <p:nvSpPr>
          <p:cNvPr id="2" name="Text Placeholder 1"/>
          <p:cNvSpPr>
            <a:spLocks noGrp="1"/>
          </p:cNvSpPr>
          <p:nvPr>
            <p:ph type="body" sz="quarter" idx="12"/>
          </p:nvPr>
        </p:nvSpPr>
        <p:spPr/>
        <p:txBody>
          <a:bodyPr/>
          <a:lstStyle/>
          <a:p>
            <a:r>
              <a:rPr lang="en-US"/>
              <a:t>Demo</a:t>
            </a:r>
            <a:endParaRPr lang="en-US" dirty="0"/>
          </a:p>
        </p:txBody>
      </p:sp>
      <p:sp>
        <p:nvSpPr>
          <p:cNvPr id="5"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t> File operations</a:t>
            </a:r>
          </a:p>
          <a:p>
            <a:pPr algn="r"/>
            <a:endParaRPr lang="en-US" dirty="0"/>
          </a:p>
        </p:txBody>
      </p:sp>
    </p:spTree>
    <p:extLst>
      <p:ext uri="{BB962C8B-B14F-4D97-AF65-F5344CB8AC3E}">
        <p14:creationId xmlns:p14="http://schemas.microsoft.com/office/powerpoint/2010/main" val="142375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List operations with REST</a:t>
            </a:r>
          </a:p>
        </p:txBody>
      </p:sp>
      <p:sp>
        <p:nvSpPr>
          <p:cNvPr id="3" name="Text Placeholder 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211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Access the SharePoint REST API with the Access Token</a:t>
            </a:r>
            <a:endParaRPr lang="en-US" dirty="0"/>
          </a:p>
        </p:txBody>
      </p:sp>
      <p:sp>
        <p:nvSpPr>
          <p:cNvPr id="3" name="Title 2"/>
          <p:cNvSpPr>
            <a:spLocks noGrp="1"/>
          </p:cNvSpPr>
          <p:nvPr>
            <p:ph type="title"/>
          </p:nvPr>
        </p:nvSpPr>
        <p:spPr/>
        <p:txBody>
          <a:bodyPr/>
          <a:lstStyle/>
          <a:p>
            <a:r>
              <a:rPr lang="en-US" dirty="0"/>
              <a:t>Reading List Items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14" y="2599209"/>
            <a:ext cx="9625818" cy="2576227"/>
          </a:xfrm>
          <a:prstGeom prst="rect">
            <a:avLst/>
          </a:prstGeom>
        </p:spPr>
      </p:pic>
      <p:sp>
        <p:nvSpPr>
          <p:cNvPr id="12"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List operations with REST</a:t>
            </a:r>
          </a:p>
        </p:txBody>
      </p:sp>
    </p:spTree>
    <p:extLst>
      <p:ext uri="{BB962C8B-B14F-4D97-AF65-F5344CB8AC3E}">
        <p14:creationId xmlns:p14="http://schemas.microsoft.com/office/powerpoint/2010/main" val="28454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Create message with list item data</a:t>
            </a:r>
          </a:p>
          <a:p>
            <a:r>
              <a:rPr lang="en-US"/>
              <a:t>POST to list items endpoint</a:t>
            </a:r>
            <a:endParaRPr lang="en-US" dirty="0"/>
          </a:p>
        </p:txBody>
      </p:sp>
      <p:sp>
        <p:nvSpPr>
          <p:cNvPr id="3" name="Title 2"/>
          <p:cNvSpPr>
            <a:spLocks noGrp="1"/>
          </p:cNvSpPr>
          <p:nvPr>
            <p:ph type="title"/>
          </p:nvPr>
        </p:nvSpPr>
        <p:spPr/>
        <p:txBody>
          <a:bodyPr/>
          <a:lstStyle/>
          <a:p>
            <a:r>
              <a:rPr lang="en-US"/>
              <a:t>Adding a New List Item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337" y="3357656"/>
            <a:ext cx="9987162" cy="2863115"/>
          </a:xfrm>
          <a:prstGeom prst="rect">
            <a:avLst/>
          </a:prstGeom>
        </p:spPr>
      </p:pic>
      <p:sp>
        <p:nvSpPr>
          <p:cNvPr id="10"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List operations with REST</a:t>
            </a:r>
          </a:p>
        </p:txBody>
      </p:sp>
    </p:spTree>
    <p:extLst>
      <p:ext uri="{BB962C8B-B14F-4D97-AF65-F5344CB8AC3E}">
        <p14:creationId xmlns:p14="http://schemas.microsoft.com/office/powerpoint/2010/main" val="248480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Create message with list item data</a:t>
            </a:r>
          </a:p>
          <a:p>
            <a:r>
              <a:rPr lang="en-US" dirty="0"/>
              <a:t>POST to target item ID</a:t>
            </a:r>
          </a:p>
          <a:p>
            <a:endParaRPr lang="en-US" dirty="0"/>
          </a:p>
        </p:txBody>
      </p:sp>
      <p:sp>
        <p:nvSpPr>
          <p:cNvPr id="3" name="Title 2"/>
          <p:cNvSpPr>
            <a:spLocks noGrp="1"/>
          </p:cNvSpPr>
          <p:nvPr>
            <p:ph type="title"/>
          </p:nvPr>
        </p:nvSpPr>
        <p:spPr/>
        <p:txBody>
          <a:bodyPr/>
          <a:lstStyle/>
          <a:p>
            <a:r>
              <a:rPr lang="en-US" dirty="0"/>
              <a:t>Updating a List Item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672" y="3084013"/>
            <a:ext cx="9219631" cy="3442942"/>
          </a:xfrm>
          <a:prstGeom prst="rect">
            <a:avLst/>
          </a:prstGeom>
        </p:spPr>
      </p:pic>
      <p:sp>
        <p:nvSpPr>
          <p:cNvPr id="6"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List operations with REST</a:t>
            </a:r>
          </a:p>
        </p:txBody>
      </p:sp>
    </p:spTree>
    <p:extLst>
      <p:ext uri="{BB962C8B-B14F-4D97-AF65-F5344CB8AC3E}">
        <p14:creationId xmlns:p14="http://schemas.microsoft.com/office/powerpoint/2010/main" val="362222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DELETE the target item by ID</a:t>
            </a:r>
          </a:p>
          <a:p>
            <a:r>
              <a:rPr lang="en-US" dirty="0"/>
              <a:t>Supports the use of </a:t>
            </a:r>
            <a:r>
              <a:rPr lang="en-US" dirty="0" err="1"/>
              <a:t>eTags</a:t>
            </a:r>
            <a:endParaRPr lang="en-US" dirty="0"/>
          </a:p>
        </p:txBody>
      </p:sp>
      <p:sp>
        <p:nvSpPr>
          <p:cNvPr id="3" name="Title 2"/>
          <p:cNvSpPr>
            <a:spLocks noGrp="1"/>
          </p:cNvSpPr>
          <p:nvPr>
            <p:ph type="title"/>
          </p:nvPr>
        </p:nvSpPr>
        <p:spPr/>
        <p:txBody>
          <a:bodyPr/>
          <a:lstStyle/>
          <a:p>
            <a:r>
              <a:rPr lang="en-US" dirty="0"/>
              <a:t>Deleting a List Item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15" y="3192582"/>
            <a:ext cx="9588547" cy="2833470"/>
          </a:xfrm>
          <a:prstGeom prst="rect">
            <a:avLst/>
          </a:prstGeom>
        </p:spPr>
      </p:pic>
      <p:sp>
        <p:nvSpPr>
          <p:cNvPr id="6"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List operations with REST</a:t>
            </a:r>
          </a:p>
        </p:txBody>
      </p:sp>
    </p:spTree>
    <p:extLst>
      <p:ext uri="{BB962C8B-B14F-4D97-AF65-F5344CB8AC3E}">
        <p14:creationId xmlns:p14="http://schemas.microsoft.com/office/powerpoint/2010/main" val="59088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List Operations with REST</a:t>
            </a:r>
            <a:endParaRPr lang="en-US" dirty="0"/>
          </a:p>
        </p:txBody>
      </p:sp>
      <p:sp>
        <p:nvSpPr>
          <p:cNvPr id="2" name="Text Placeholder 1"/>
          <p:cNvSpPr>
            <a:spLocks noGrp="1"/>
          </p:cNvSpPr>
          <p:nvPr>
            <p:ph type="body" sz="quarter" idx="12"/>
          </p:nvPr>
        </p:nvSpPr>
        <p:spPr/>
        <p:txBody>
          <a:bodyPr/>
          <a:lstStyle/>
          <a:p>
            <a:r>
              <a:rPr lang="en-US"/>
              <a:t>Demo</a:t>
            </a:r>
            <a:endParaRPr lang="en-US" dirty="0"/>
          </a:p>
        </p:txBody>
      </p:sp>
      <p:sp>
        <p:nvSpPr>
          <p:cNvPr id="6"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List operations with REST</a:t>
            </a:r>
            <a:endParaRPr lang="en-US" dirty="0"/>
          </a:p>
        </p:txBody>
      </p:sp>
    </p:spTree>
    <p:extLst>
      <p:ext uri="{BB962C8B-B14F-4D97-AF65-F5344CB8AC3E}">
        <p14:creationId xmlns:p14="http://schemas.microsoft.com/office/powerpoint/2010/main" val="388052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2179058"/>
          </a:xfrm>
        </p:spPr>
        <p:txBody>
          <a:bodyPr anchor="t"/>
          <a:lstStyle/>
          <a:p>
            <a:r>
              <a:rPr lang="en-US" b="1" dirty="0"/>
              <a:t>Deep Dive into Office 365 APIs for SharePoint Site services</a:t>
            </a:r>
            <a:endParaRPr lang="en-US" dirty="0"/>
          </a:p>
        </p:txBody>
      </p:sp>
    </p:spTree>
    <p:extLst>
      <p:ext uri="{BB962C8B-B14F-4D97-AF65-F5344CB8AC3E}">
        <p14:creationId xmlns:p14="http://schemas.microsoft.com/office/powerpoint/2010/main" val="7479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Azure AD &amp; CSOM</a:t>
            </a:r>
            <a:endParaRPr lang="en-US" dirty="0"/>
          </a:p>
        </p:txBody>
      </p:sp>
      <p:sp>
        <p:nvSpPr>
          <p:cNvPr id="3" name="Text Placeholder 2"/>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34508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Access the SharePoint REST API with the Access Token</a:t>
            </a:r>
            <a:endParaRPr lang="en-US" dirty="0"/>
          </a:p>
        </p:txBody>
      </p:sp>
      <p:sp>
        <p:nvSpPr>
          <p:cNvPr id="3" name="Title 2"/>
          <p:cNvSpPr>
            <a:spLocks noGrp="1"/>
          </p:cNvSpPr>
          <p:nvPr>
            <p:ph type="title"/>
          </p:nvPr>
        </p:nvSpPr>
        <p:spPr/>
        <p:txBody>
          <a:bodyPr/>
          <a:lstStyle/>
          <a:p>
            <a:r>
              <a:rPr lang="en-US" dirty="0"/>
              <a:t>Reading List Items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414" y="2599209"/>
            <a:ext cx="9625818" cy="2576227"/>
          </a:xfrm>
          <a:prstGeom prst="rect">
            <a:avLst/>
          </a:prstGeom>
        </p:spPr>
      </p:pic>
      <p:sp>
        <p:nvSpPr>
          <p:cNvPr id="12"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5"/>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Azure AD &amp; CSOM</a:t>
            </a:r>
          </a:p>
        </p:txBody>
      </p:sp>
    </p:spTree>
    <p:extLst>
      <p:ext uri="{BB962C8B-B14F-4D97-AF65-F5344CB8AC3E}">
        <p14:creationId xmlns:p14="http://schemas.microsoft.com/office/powerpoint/2010/main" val="254177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Most common workloads permissions supported in Azure AD applications</a:t>
            </a:r>
          </a:p>
          <a:p>
            <a:endParaRPr lang="en-US" dirty="0"/>
          </a:p>
          <a:p>
            <a:r>
              <a:rPr lang="en-US" dirty="0"/>
              <a:t>Additional workloads (aka: scopes) constantly being added to Azure AD</a:t>
            </a:r>
          </a:p>
          <a:p>
            <a:pPr lvl="1"/>
            <a:r>
              <a:rPr lang="en-US" dirty="0"/>
              <a:t>Managed Metadata</a:t>
            </a:r>
          </a:p>
          <a:p>
            <a:pPr lvl="1"/>
            <a:r>
              <a:rPr lang="en-US" dirty="0"/>
              <a:t>Search</a:t>
            </a:r>
          </a:p>
        </p:txBody>
      </p:sp>
      <p:sp>
        <p:nvSpPr>
          <p:cNvPr id="2" name="Title 1"/>
          <p:cNvSpPr>
            <a:spLocks noGrp="1"/>
          </p:cNvSpPr>
          <p:nvPr>
            <p:ph type="title"/>
          </p:nvPr>
        </p:nvSpPr>
        <p:spPr/>
        <p:txBody>
          <a:bodyPr/>
          <a:lstStyle/>
          <a:p>
            <a:r>
              <a:rPr lang="en-US"/>
              <a:t>SharePoint Scope Convergence</a:t>
            </a:r>
            <a:endParaRPr lang="en-US" dirty="0"/>
          </a:p>
        </p:txBody>
      </p:sp>
      <p:sp>
        <p:nvSpPr>
          <p:cNvPr id="8"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5"/>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Azure AD &amp; CSOM</a:t>
            </a:r>
          </a:p>
        </p:txBody>
      </p:sp>
    </p:spTree>
    <p:extLst>
      <p:ext uri="{BB962C8B-B14F-4D97-AF65-F5344CB8AC3E}">
        <p14:creationId xmlns:p14="http://schemas.microsoft.com/office/powerpoint/2010/main" val="174834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SharePoint offers two APIs</a:t>
            </a:r>
          </a:p>
          <a:p>
            <a:pPr lvl="1"/>
            <a:r>
              <a:rPr lang="en-US" dirty="0"/>
              <a:t>REST API</a:t>
            </a:r>
          </a:p>
          <a:p>
            <a:pPr lvl="1"/>
            <a:r>
              <a:rPr lang="en-US" dirty="0"/>
              <a:t>CSOM</a:t>
            </a:r>
          </a:p>
          <a:p>
            <a:endParaRPr lang="en-US" dirty="0"/>
          </a:p>
          <a:p>
            <a:r>
              <a:rPr lang="en-US" dirty="0"/>
              <a:t>Both APIs accept </a:t>
            </a:r>
            <a:r>
              <a:rPr lang="en-US" dirty="0" err="1"/>
              <a:t>OAuth</a:t>
            </a:r>
            <a:r>
              <a:rPr lang="en-US" dirty="0"/>
              <a:t> access tokens from Azure AD</a:t>
            </a:r>
          </a:p>
          <a:p>
            <a:endParaRPr lang="en-US" dirty="0"/>
          </a:p>
          <a:p>
            <a:endParaRPr lang="en-US" dirty="0"/>
          </a:p>
        </p:txBody>
      </p:sp>
      <p:sp>
        <p:nvSpPr>
          <p:cNvPr id="6" name="Title 5"/>
          <p:cNvSpPr>
            <a:spLocks noGrp="1"/>
          </p:cNvSpPr>
          <p:nvPr>
            <p:ph type="title"/>
          </p:nvPr>
        </p:nvSpPr>
        <p:spPr/>
        <p:txBody>
          <a:bodyPr/>
          <a:lstStyle/>
          <a:p>
            <a:r>
              <a:rPr lang="en-US" dirty="0"/>
              <a:t>SharePoint APIs</a:t>
            </a:r>
          </a:p>
        </p:txBody>
      </p:sp>
      <p:sp>
        <p:nvSpPr>
          <p:cNvPr id="4"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5"/>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Azure AD &amp; CSOM</a:t>
            </a:r>
          </a:p>
        </p:txBody>
      </p:sp>
    </p:spTree>
    <p:extLst>
      <p:ext uri="{BB962C8B-B14F-4D97-AF65-F5344CB8AC3E}">
        <p14:creationId xmlns:p14="http://schemas.microsoft.com/office/powerpoint/2010/main" val="105741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Managed metadata only exposed in CSOM, </a:t>
            </a:r>
            <a:br>
              <a:rPr lang="en-US" dirty="0"/>
            </a:br>
            <a:r>
              <a:rPr lang="en-US" dirty="0"/>
              <a:t>not in REST API</a:t>
            </a:r>
          </a:p>
          <a:p>
            <a:endParaRPr lang="en-US" dirty="0"/>
          </a:p>
          <a:p>
            <a:r>
              <a:rPr lang="en-US" dirty="0"/>
              <a:t>Can use Azure AD based access tokens in CSOM calls</a:t>
            </a:r>
          </a:p>
        </p:txBody>
      </p:sp>
      <p:sp>
        <p:nvSpPr>
          <p:cNvPr id="2" name="Title 1"/>
          <p:cNvSpPr>
            <a:spLocks noGrp="1"/>
          </p:cNvSpPr>
          <p:nvPr>
            <p:ph type="title"/>
          </p:nvPr>
        </p:nvSpPr>
        <p:spPr/>
        <p:txBody>
          <a:bodyPr/>
          <a:lstStyle/>
          <a:p>
            <a:r>
              <a:rPr lang="en-US" dirty="0"/>
              <a:t>Some Scopes only Supported in CSOM</a:t>
            </a:r>
          </a:p>
        </p:txBody>
      </p:sp>
      <p:pic>
        <p:nvPicPr>
          <p:cNvPr id="5" name="Picture 4"/>
          <p:cNvPicPr>
            <a:picLocks noChangeAspect="1"/>
          </p:cNvPicPr>
          <p:nvPr/>
        </p:nvPicPr>
        <p:blipFill rotWithShape="1">
          <a:blip r:embed="rId2"/>
          <a:srcRect t="5424"/>
          <a:stretch/>
        </p:blipFill>
        <p:spPr>
          <a:xfrm>
            <a:off x="889247" y="4380409"/>
            <a:ext cx="10657982" cy="1314123"/>
          </a:xfrm>
          <a:prstGeom prst="rect">
            <a:avLst/>
          </a:prstGeom>
        </p:spPr>
      </p:pic>
      <p:sp>
        <p:nvSpPr>
          <p:cNvPr id="6" name="Footer Placeholder 1"/>
          <p:cNvSpPr>
            <a:spLocks noGrp="1"/>
          </p:cNvSpPr>
          <p:nvPr>
            <p:ph type="ftr" sz="quarter" idx="10"/>
          </p:nvPr>
        </p:nvSpPr>
        <p:spPr>
          <a:xfrm>
            <a:off x="7964488" y="295272"/>
            <a:ext cx="4197350" cy="378565"/>
          </a:xfrm>
        </p:spPr>
        <p:txBody>
          <a:bodyPr/>
          <a:lstStyle/>
          <a:p>
            <a:pPr marL="0" indent="0" algn="r">
              <a:buNone/>
              <a:defRPr/>
            </a:pPr>
            <a:r>
              <a:rPr lang="en-US" sz="1400" dirty="0">
                <a:solidFill>
                  <a:schemeClr val="accent5"/>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a:t>
            </a:r>
            <a:r>
              <a:rPr lang="en-US" sz="1400" b="1" dirty="0">
                <a:gradFill>
                  <a:gsLst>
                    <a:gs pos="8367">
                      <a:srgbClr val="000000"/>
                    </a:gs>
                    <a:gs pos="31000">
                      <a:srgbClr val="000000"/>
                    </a:gs>
                  </a:gsLst>
                  <a:lin ang="5400000" scaled="0"/>
                </a:gradFill>
              </a:rPr>
              <a:t>Azure AD &amp; CSOM</a:t>
            </a:r>
          </a:p>
        </p:txBody>
      </p:sp>
    </p:spTree>
    <p:extLst>
      <p:ext uri="{BB962C8B-B14F-4D97-AF65-F5344CB8AC3E}">
        <p14:creationId xmlns:p14="http://schemas.microsoft.com/office/powerpoint/2010/main" val="77297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1846659"/>
          </a:xfrm>
        </p:spPr>
        <p:txBody>
          <a:bodyPr/>
          <a:lstStyle/>
          <a:p>
            <a:r>
              <a:rPr lang="en-US" sz="6000" dirty="0"/>
              <a:t>Working with Managed Metadata, Azure AD &amp; CSOM</a:t>
            </a:r>
          </a:p>
        </p:txBody>
      </p:sp>
      <p:sp>
        <p:nvSpPr>
          <p:cNvPr id="2" name="Text Placeholder 1"/>
          <p:cNvSpPr>
            <a:spLocks noGrp="1"/>
          </p:cNvSpPr>
          <p:nvPr>
            <p:ph type="body" sz="quarter" idx="12"/>
          </p:nvPr>
        </p:nvSpPr>
        <p:spPr/>
        <p:txBody>
          <a:bodyPr/>
          <a:lstStyle/>
          <a:p>
            <a:r>
              <a:rPr lang="en-US"/>
              <a:t>Demo</a:t>
            </a:r>
            <a:endParaRPr lang="en-US" dirty="0"/>
          </a:p>
        </p:txBody>
      </p:sp>
      <p:sp>
        <p:nvSpPr>
          <p:cNvPr id="6" name="Footer Placeholder 4"/>
          <p:cNvSpPr txBox="1">
            <a:spLocks/>
          </p:cNvSpPr>
          <p:nvPr/>
        </p:nvSpPr>
        <p:spPr>
          <a:xfrm>
            <a:off x="7894150" y="238611"/>
            <a:ext cx="4197350" cy="371475"/>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t> List operations with REST</a:t>
            </a:r>
            <a:endParaRPr lang="en-US" dirty="0"/>
          </a:p>
        </p:txBody>
      </p:sp>
    </p:spTree>
    <p:extLst>
      <p:ext uri="{BB962C8B-B14F-4D97-AF65-F5344CB8AC3E}">
        <p14:creationId xmlns:p14="http://schemas.microsoft.com/office/powerpoint/2010/main" val="327963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br>
              <a:rPr lang="en-US" dirty="0"/>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Overview</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10415506"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File operations with </a:t>
            </a:r>
            <a:r>
              <a:rPr lang="en-US" dirty="0" err="1"/>
              <a:t>SharePointClient</a:t>
            </a:r>
            <a:r>
              <a:rPr lang="en-US" dirty="0"/>
              <a:t> class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List operations with REST</a:t>
            </a:r>
          </a:p>
        </p:txBody>
      </p:sp>
      <p:grpSp>
        <p:nvGrpSpPr>
          <p:cNvPr id="21" name="Group 20"/>
          <p:cNvGrpSpPr/>
          <p:nvPr/>
        </p:nvGrpSpPr>
        <p:grpSpPr>
          <a:xfrm>
            <a:off x="457580" y="4780026"/>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 name="Text Placeholder 1"/>
          <p:cNvSpPr txBox="1">
            <a:spLocks/>
          </p:cNvSpPr>
          <p:nvPr/>
        </p:nvSpPr>
        <p:spPr>
          <a:xfrm>
            <a:off x="1039432" y="4592791"/>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Azure AD &amp; CSOM</a:t>
            </a:r>
          </a:p>
        </p:txBody>
      </p:sp>
    </p:spTree>
    <p:extLst>
      <p:ext uri="{BB962C8B-B14F-4D97-AF65-F5344CB8AC3E}">
        <p14:creationId xmlns:p14="http://schemas.microsoft.com/office/powerpoint/2010/main" val="234708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6675439" y="2241533"/>
            <a:ext cx="5514975" cy="3139321"/>
          </a:xfrm>
        </p:spPr>
        <p:txBody>
          <a:bodyPr/>
          <a:lstStyle/>
          <a:p>
            <a:pPr>
              <a:buClr>
                <a:schemeClr val="accent5"/>
              </a:buClr>
            </a:pPr>
            <a:r>
              <a:rPr lang="en-US" sz="3200" dirty="0">
                <a:solidFill>
                  <a:schemeClr val="bg1">
                    <a:lumMod val="85000"/>
                    <a:lumOff val="15000"/>
                  </a:schemeClr>
                </a:solidFill>
                <a:hlinkClick r:id="rId3"/>
              </a:rPr>
              <a:t>SharePoint Code Samples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4"/>
              </a:rPr>
              <a:t>SharePoint Training videos &amp; hands on labs </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5"/>
              </a:rPr>
              <a:t>SharePoint documentation</a:t>
            </a:r>
            <a:endParaRPr lang="en-US" sz="3200" dirty="0">
              <a:solidFill>
                <a:schemeClr val="bg1">
                  <a:lumMod val="85000"/>
                  <a:lumOff val="15000"/>
                </a:schemeClr>
              </a:solidFill>
            </a:endParaRPr>
          </a:p>
          <a:p>
            <a:pPr>
              <a:buClr>
                <a:schemeClr val="accent5"/>
              </a:buClr>
            </a:pPr>
            <a:r>
              <a:rPr lang="en-US" sz="3200" dirty="0">
                <a:solidFill>
                  <a:schemeClr val="bg1">
                    <a:lumMod val="85000"/>
                    <a:lumOff val="15000"/>
                  </a:schemeClr>
                </a:solidFill>
                <a:hlinkClick r:id="rId6"/>
              </a:rPr>
              <a:t>SharePoint patterns and practices solution guidance</a:t>
            </a:r>
            <a:endParaRPr lang="en-US" sz="3200" dirty="0">
              <a:solidFill>
                <a:schemeClr val="bg1">
                  <a:lumMod val="85000"/>
                  <a:lumOff val="15000"/>
                </a:schemeClr>
              </a:solidFill>
            </a:endParaRPr>
          </a:p>
        </p:txBody>
      </p:sp>
      <p:sp>
        <p:nvSpPr>
          <p:cNvPr id="2" name="Title 1"/>
          <p:cNvSpPr>
            <a:spLocks noGrp="1"/>
          </p:cNvSpPr>
          <p:nvPr>
            <p:ph type="title" idx="4294967295"/>
          </p:nvPr>
        </p:nvSpPr>
        <p:spPr>
          <a:xfrm>
            <a:off x="289782" y="304800"/>
            <a:ext cx="5922963" cy="920750"/>
          </a:xfrm>
        </p:spPr>
        <p:txBody>
          <a:bodyPr>
            <a:normAutofit fontScale="90000"/>
          </a:bodyPr>
          <a:lstStyle/>
          <a:p>
            <a:r>
              <a:rPr lang="en-US" sz="5507" spc="-102" dirty="0">
                <a:ln w="3175">
                  <a:noFill/>
                </a:ln>
                <a:gradFill>
                  <a:gsLst>
                    <a:gs pos="1250">
                      <a:schemeClr val="tx1"/>
                    </a:gs>
                    <a:gs pos="100000">
                      <a:schemeClr val="tx1"/>
                    </a:gs>
                  </a:gsLst>
                  <a:lin ang="5400000" scaled="0"/>
                </a:gradFill>
                <a:ea typeface="+mn-ea"/>
                <a:cs typeface="Arial" charset="0"/>
              </a:rPr>
              <a:t>Further reading…</a:t>
            </a:r>
          </a:p>
        </p:txBody>
      </p:sp>
      <p:grpSp>
        <p:nvGrpSpPr>
          <p:cNvPr id="20" name="Group 19"/>
          <p:cNvGrpSpPr/>
          <p:nvPr/>
        </p:nvGrpSpPr>
        <p:grpSpPr>
          <a:xfrm>
            <a:off x="1117600" y="1605529"/>
            <a:ext cx="3809180" cy="5105091"/>
            <a:chOff x="990600" y="1605529"/>
            <a:chExt cx="3809180" cy="5105091"/>
          </a:xfrm>
        </p:grpSpPr>
        <p:sp>
          <p:nvSpPr>
            <p:cNvPr id="19" name="Rectangle 18"/>
            <p:cNvSpPr/>
            <p:nvPr/>
          </p:nvSpPr>
          <p:spPr bwMode="auto">
            <a:xfrm>
              <a:off x="3438424" y="2178861"/>
              <a:ext cx="602134" cy="1051826"/>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ectangle 13"/>
            <p:cNvSpPr/>
            <p:nvPr/>
          </p:nvSpPr>
          <p:spPr bwMode="auto">
            <a:xfrm>
              <a:off x="1005840" y="1636009"/>
              <a:ext cx="2255520" cy="1503431"/>
            </a:xfrm>
            <a:prstGeom prst="rect">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4" name="Group 3"/>
            <p:cNvGrpSpPr/>
            <p:nvPr/>
          </p:nvGrpSpPr>
          <p:grpSpPr>
            <a:xfrm>
              <a:off x="990600" y="1605529"/>
              <a:ext cx="3809180" cy="5105091"/>
              <a:chOff x="7841294" y="1339954"/>
              <a:chExt cx="4032250" cy="5404051"/>
            </a:xfrm>
          </p:grpSpPr>
          <p:sp>
            <p:nvSpPr>
              <p:cNvPr id="7"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22A4D8"/>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8"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18769C"/>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accent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rgbClr val="0090B7"/>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8"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5" name="Freeform 13"/>
              <p:cNvSpPr>
                <a:spLocks/>
              </p:cNvSpPr>
              <p:nvPr/>
            </p:nvSpPr>
            <p:spPr bwMode="auto">
              <a:xfrm>
                <a:off x="10357960" y="5270636"/>
                <a:ext cx="1515584" cy="1473369"/>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spTree>
    <p:extLst>
      <p:ext uri="{BB962C8B-B14F-4D97-AF65-F5344CB8AC3E}">
        <p14:creationId xmlns:p14="http://schemas.microsoft.com/office/powerpoint/2010/main" val="389376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Freeform 210"/>
          <p:cNvSpPr/>
          <p:nvPr/>
        </p:nvSpPr>
        <p:spPr bwMode="auto">
          <a:xfrm>
            <a:off x="-19409" y="-4542"/>
            <a:ext cx="12476924" cy="7078135"/>
          </a:xfrm>
          <a:custGeom>
            <a:avLst/>
            <a:gdLst>
              <a:gd name="connsiteX0" fmla="*/ 483815 w 12476924"/>
              <a:gd name="connsiteY0" fmla="*/ 1220019 h 7078135"/>
              <a:gd name="connsiteX1" fmla="*/ 483815 w 12476924"/>
              <a:gd name="connsiteY1" fmla="*/ 6518143 h 7078135"/>
              <a:gd name="connsiteX2" fmla="*/ 11993109 w 12476924"/>
              <a:gd name="connsiteY2" fmla="*/ 6518143 h 7078135"/>
              <a:gd name="connsiteX3" fmla="*/ 11993109 w 12476924"/>
              <a:gd name="connsiteY3" fmla="*/ 1220019 h 7078135"/>
              <a:gd name="connsiteX4" fmla="*/ 0 w 12476924"/>
              <a:gd name="connsiteY4" fmla="*/ 0 h 7078135"/>
              <a:gd name="connsiteX5" fmla="*/ 12476923 w 12476924"/>
              <a:gd name="connsiteY5" fmla="*/ 0 h 7078135"/>
              <a:gd name="connsiteX6" fmla="*/ 12476923 w 12476924"/>
              <a:gd name="connsiteY6" fmla="*/ 1220019 h 7078135"/>
              <a:gd name="connsiteX7" fmla="*/ 12476922 w 12476924"/>
              <a:gd name="connsiteY7" fmla="*/ 1220019 h 7078135"/>
              <a:gd name="connsiteX8" fmla="*/ 12476922 w 12476924"/>
              <a:gd name="connsiteY8" fmla="*/ 6518143 h 7078135"/>
              <a:gd name="connsiteX9" fmla="*/ 12476924 w 12476924"/>
              <a:gd name="connsiteY9" fmla="*/ 6518143 h 7078135"/>
              <a:gd name="connsiteX10" fmla="*/ 12476924 w 12476924"/>
              <a:gd name="connsiteY10" fmla="*/ 7078135 h 7078135"/>
              <a:gd name="connsiteX11" fmla="*/ 2 w 12476924"/>
              <a:gd name="connsiteY11" fmla="*/ 7078135 h 7078135"/>
              <a:gd name="connsiteX12" fmla="*/ 2 w 12476924"/>
              <a:gd name="connsiteY12" fmla="*/ 6851694 h 7078135"/>
              <a:gd name="connsiteX13" fmla="*/ 2 w 12476924"/>
              <a:gd name="connsiteY13" fmla="*/ 6851694 h 7078135"/>
              <a:gd name="connsiteX14" fmla="*/ 2 w 12476924"/>
              <a:gd name="connsiteY14" fmla="*/ 1220019 h 7078135"/>
              <a:gd name="connsiteX15" fmla="*/ 0 w 12476924"/>
              <a:gd name="connsiteY15" fmla="*/ 1220019 h 70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76924" h="7078135">
                <a:moveTo>
                  <a:pt x="483815" y="1220019"/>
                </a:moveTo>
                <a:lnTo>
                  <a:pt x="483815" y="6518143"/>
                </a:lnTo>
                <a:lnTo>
                  <a:pt x="11993109" y="6518143"/>
                </a:lnTo>
                <a:lnTo>
                  <a:pt x="11993109" y="1220019"/>
                </a:lnTo>
                <a:close/>
                <a:moveTo>
                  <a:pt x="0" y="0"/>
                </a:moveTo>
                <a:lnTo>
                  <a:pt x="12476923" y="0"/>
                </a:lnTo>
                <a:lnTo>
                  <a:pt x="12476923" y="1220019"/>
                </a:lnTo>
                <a:lnTo>
                  <a:pt x="12476922" y="1220019"/>
                </a:lnTo>
                <a:lnTo>
                  <a:pt x="12476922" y="6518143"/>
                </a:lnTo>
                <a:lnTo>
                  <a:pt x="12476924" y="6518143"/>
                </a:lnTo>
                <a:lnTo>
                  <a:pt x="12476924" y="7078135"/>
                </a:lnTo>
                <a:lnTo>
                  <a:pt x="2" y="7078135"/>
                </a:lnTo>
                <a:lnTo>
                  <a:pt x="2" y="6851694"/>
                </a:lnTo>
                <a:lnTo>
                  <a:pt x="2" y="6851694"/>
                </a:lnTo>
                <a:lnTo>
                  <a:pt x="2" y="1220019"/>
                </a:lnTo>
                <a:lnTo>
                  <a:pt x="0" y="122001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6" tIns="89606" rIns="33607" bIns="33607" numCol="1" spcCol="0" rtlCol="0" fromWordArt="0" anchor="b" anchorCtr="0" forceAA="0" compatLnSpc="1">
            <a:prstTxWarp prst="textNoShape">
              <a:avLst/>
            </a:prstTxWarp>
            <a:noAutofit/>
          </a:bodyPr>
          <a:lstStyle/>
          <a:p>
            <a:pPr algn="ctr" defTabSz="913676">
              <a:defRPr/>
            </a:pPr>
            <a:endParaRPr lang="en-US" sz="78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294743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5175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Agenda</a:t>
            </a:r>
            <a:br>
              <a:rPr lang="en-US"/>
            </a:br>
            <a:endParaRPr lang="en-US" dirty="0"/>
          </a:p>
        </p:txBody>
      </p:sp>
      <p:sp>
        <p:nvSpPr>
          <p:cNvPr id="2" name="Text Placeholder 1"/>
          <p:cNvSpPr>
            <a:spLocks noGrp="1"/>
          </p:cNvSpPr>
          <p:nvPr>
            <p:ph type="body" sz="quarter" idx="4294967295"/>
          </p:nvPr>
        </p:nvSpPr>
        <p:spPr>
          <a:xfrm>
            <a:off x="1039432" y="1681288"/>
            <a:ext cx="7315200" cy="738664"/>
          </a:xfrm>
        </p:spPr>
        <p:txBody>
          <a:bodyPr/>
          <a:lstStyle/>
          <a:p>
            <a:pPr marL="0" indent="0">
              <a:buNone/>
            </a:pPr>
            <a:r>
              <a:rPr lang="en-US" dirty="0"/>
              <a:t>Overview</a:t>
            </a:r>
          </a:p>
        </p:txBody>
      </p:sp>
      <p:grpSp>
        <p:nvGrpSpPr>
          <p:cNvPr id="10" name="Group 9"/>
          <p:cNvGrpSpPr/>
          <p:nvPr/>
        </p:nvGrpSpPr>
        <p:grpSpPr>
          <a:xfrm>
            <a:off x="457580" y="2883492"/>
            <a:ext cx="364194" cy="36419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457580" y="1868523"/>
            <a:ext cx="364194" cy="36419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457580" y="3829190"/>
            <a:ext cx="364194" cy="36419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19" name="Text Placeholder 1"/>
          <p:cNvSpPr txBox="1">
            <a:spLocks/>
          </p:cNvSpPr>
          <p:nvPr/>
        </p:nvSpPr>
        <p:spPr>
          <a:xfrm>
            <a:off x="1039432" y="2696257"/>
            <a:ext cx="10415506"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File operations with </a:t>
            </a:r>
            <a:r>
              <a:rPr lang="en-US" dirty="0" err="1"/>
              <a:t>SharePointClient</a:t>
            </a:r>
            <a:r>
              <a:rPr lang="en-US" dirty="0"/>
              <a:t> class</a:t>
            </a:r>
          </a:p>
        </p:txBody>
      </p:sp>
      <p:sp>
        <p:nvSpPr>
          <p:cNvPr id="20" name="Text Placeholder 1"/>
          <p:cNvSpPr txBox="1">
            <a:spLocks/>
          </p:cNvSpPr>
          <p:nvPr/>
        </p:nvSpPr>
        <p:spPr>
          <a:xfrm>
            <a:off x="1039432" y="3641955"/>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List operations with REST</a:t>
            </a:r>
          </a:p>
        </p:txBody>
      </p:sp>
      <p:grpSp>
        <p:nvGrpSpPr>
          <p:cNvPr id="21" name="Group 20"/>
          <p:cNvGrpSpPr/>
          <p:nvPr/>
        </p:nvGrpSpPr>
        <p:grpSpPr>
          <a:xfrm>
            <a:off x="457580" y="4780026"/>
            <a:ext cx="364194" cy="364194"/>
            <a:chOff x="457580" y="2341896"/>
            <a:chExt cx="364194" cy="364194"/>
          </a:xfrm>
        </p:grpSpPr>
        <p:sp>
          <p:nvSpPr>
            <p:cNvPr id="22" name="Oval 21"/>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 name="Right Arrow 17"/>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4" name="Text Placeholder 1"/>
          <p:cNvSpPr txBox="1">
            <a:spLocks/>
          </p:cNvSpPr>
          <p:nvPr/>
        </p:nvSpPr>
        <p:spPr>
          <a:xfrm>
            <a:off x="1039432" y="4592791"/>
            <a:ext cx="7315200" cy="7386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Azure AD &amp; CSOM</a:t>
            </a:r>
          </a:p>
        </p:txBody>
      </p:sp>
    </p:spTree>
    <p:extLst>
      <p:ext uri="{BB962C8B-B14F-4D97-AF65-F5344CB8AC3E}">
        <p14:creationId xmlns:p14="http://schemas.microsoft.com/office/powerpoint/2010/main" val="166215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4" name="Picture 3"/>
          <p:cNvPicPr>
            <a:picLocks noChangeAspect="1"/>
          </p:cNvPicPr>
          <p:nvPr/>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3" name="Picture 2"/>
          <p:cNvPicPr>
            <a:picLocks noChangeAspect="1"/>
          </p:cNvPicPr>
          <p:nvPr/>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5" name="Rectangle 4"/>
          <p:cNvSpPr/>
          <p:nvPr/>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p:cNvSpPr txBox="1">
            <a:spLocks/>
          </p:cNvSpPr>
          <p:nvPr/>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0" name="Title 2"/>
          <p:cNvSpPr txBox="1">
            <a:spLocks/>
          </p:cNvSpPr>
          <p:nvPr/>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4" name="Freeform 131"/>
          <p:cNvSpPr>
            <a:spLocks noChangeAspect="1"/>
          </p:cNvSpPr>
          <p:nvPr/>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5" name="Freeform 5"/>
          <p:cNvSpPr>
            <a:spLocks noChangeAspect="1"/>
          </p:cNvSpPr>
          <p:nvPr/>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6" name="Group 15"/>
          <p:cNvGrpSpPr/>
          <p:nvPr/>
        </p:nvGrpSpPr>
        <p:grpSpPr>
          <a:xfrm>
            <a:off x="10065030" y="1680068"/>
            <a:ext cx="624747" cy="631712"/>
            <a:chOff x="4420977" y="3337861"/>
            <a:chExt cx="889375" cy="899290"/>
          </a:xfrm>
          <a:solidFill>
            <a:srgbClr val="F8F8F8"/>
          </a:solidFill>
        </p:grpSpPr>
        <p:sp>
          <p:nvSpPr>
            <p:cNvPr id="17" name="Oval 16"/>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 name="Oval 17"/>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Oval 18"/>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1" name="Straight Arrow Connector 20"/>
          <p:cNvCxnSpPr/>
          <p:nvPr/>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24" name="TextBox 23"/>
          <p:cNvSpPr txBox="1"/>
          <p:nvPr/>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25" name="TextBox 24"/>
          <p:cNvSpPr txBox="1"/>
          <p:nvPr/>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26" name="Isosceles Triangle 25"/>
          <p:cNvSpPr/>
          <p:nvPr/>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7" name="Isosceles Triangle 26"/>
          <p:cNvSpPr/>
          <p:nvPr/>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8" name="Isosceles Triangle 27"/>
          <p:cNvSpPr/>
          <p:nvPr/>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248257" y="6469577"/>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0" name="Rectangle 29"/>
          <p:cNvSpPr/>
          <p:nvPr/>
        </p:nvSpPr>
        <p:spPr bwMode="auto">
          <a:xfrm>
            <a:off x="6000179" y="6507284"/>
            <a:ext cx="1734959" cy="346002"/>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54814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1+#ppt_w/2"/>
                                          </p:val>
                                        </p:tav>
                                        <p:tav tm="100000">
                                          <p:val>
                                            <p:strVal val="#ppt_x"/>
                                          </p:val>
                                        </p:tav>
                                      </p:tavLst>
                                    </p:anim>
                                    <p:anim calcmode="lin" valueType="num">
                                      <p:cBhvr additive="base">
                                        <p:cTn id="8" dur="75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p:tgtEl>
                                          <p:spTgt spid="26"/>
                                        </p:tgtEl>
                                        <p:attrNameLst>
                                          <p:attrName>ppt_y</p:attrName>
                                        </p:attrNameLst>
                                      </p:cBhvr>
                                      <p:tavLst>
                                        <p:tav tm="0">
                                          <p:val>
                                            <p:strVal val="#ppt_y-#ppt_h*1.125000"/>
                                          </p:val>
                                        </p:tav>
                                        <p:tav tm="100000">
                                          <p:val>
                                            <p:strVal val="#ppt_y"/>
                                          </p:val>
                                        </p:tav>
                                      </p:tavLst>
                                    </p:anim>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ppt_x"/>
                                          </p:val>
                                        </p:tav>
                                        <p:tav tm="100000">
                                          <p:val>
                                            <p:strVal val="#ppt_x"/>
                                          </p:val>
                                        </p:tav>
                                      </p:tavLst>
                                    </p:anim>
                                    <p:anim calcmode="lin" valueType="num">
                                      <p:cBhvr additive="base">
                                        <p:cTn id="26" dur="75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750" fill="hold"/>
                                        <p:tgtEl>
                                          <p:spTgt spid="24"/>
                                        </p:tgtEl>
                                        <p:attrNameLst>
                                          <p:attrName>ppt_x</p:attrName>
                                        </p:attrNameLst>
                                      </p:cBhvr>
                                      <p:tavLst>
                                        <p:tav tm="0">
                                          <p:val>
                                            <p:strVal val="1+#ppt_w/2"/>
                                          </p:val>
                                        </p:tav>
                                        <p:tav tm="100000">
                                          <p:val>
                                            <p:strVal val="#ppt_x"/>
                                          </p:val>
                                        </p:tav>
                                      </p:tavLst>
                                    </p:anim>
                                    <p:anim calcmode="lin" valueType="num">
                                      <p:cBhvr additive="base">
                                        <p:cTn id="30" dur="750" fill="hold"/>
                                        <p:tgtEl>
                                          <p:spTgt spid="24"/>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750"/>
                                        <p:tgtEl>
                                          <p:spTgt spid="21"/>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p:tgtEl>
                                          <p:spTgt spid="15"/>
                                        </p:tgtEl>
                                        <p:attrNameLst>
                                          <p:attrName>ppt_y</p:attrName>
                                        </p:attrNameLst>
                                      </p:cBhvr>
                                      <p:tavLst>
                                        <p:tav tm="0">
                                          <p:val>
                                            <p:strVal val="#ppt_y+#ppt_h*1.125000"/>
                                          </p:val>
                                        </p:tav>
                                        <p:tav tm="100000">
                                          <p:val>
                                            <p:strVal val="#ppt_y"/>
                                          </p:val>
                                        </p:tav>
                                      </p:tavLst>
                                    </p:anim>
                                    <p:animEffect transition="in" filter="wipe(up)">
                                      <p:cBhvr>
                                        <p:cTn id="37" dur="500"/>
                                        <p:tgtEl>
                                          <p:spTgt spid="15"/>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p:tgtEl>
                                          <p:spTgt spid="27"/>
                                        </p:tgtEl>
                                        <p:attrNameLst>
                                          <p:attrName>ppt_y</p:attrName>
                                        </p:attrNameLst>
                                      </p:cBhvr>
                                      <p:tavLst>
                                        <p:tav tm="0">
                                          <p:val>
                                            <p:strVal val="#ppt_y-#ppt_h*1.125000"/>
                                          </p:val>
                                        </p:tav>
                                        <p:tav tm="100000">
                                          <p:val>
                                            <p:strVal val="#ppt_y"/>
                                          </p:val>
                                        </p:tav>
                                      </p:tavLst>
                                    </p:anim>
                                    <p:animEffect transition="in" filter="wipe(down)">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750" fill="hold"/>
                                        <p:tgtEl>
                                          <p:spTgt spid="4"/>
                                        </p:tgtEl>
                                        <p:attrNameLst>
                                          <p:attrName>ppt_x</p:attrName>
                                        </p:attrNameLst>
                                      </p:cBhvr>
                                      <p:tavLst>
                                        <p:tav tm="0">
                                          <p:val>
                                            <p:strVal val="#ppt_x"/>
                                          </p:val>
                                        </p:tav>
                                        <p:tav tm="100000">
                                          <p:val>
                                            <p:strVal val="#ppt_x"/>
                                          </p:val>
                                        </p:tav>
                                      </p:tavLst>
                                    </p:anim>
                                    <p:anim calcmode="lin" valueType="num">
                                      <p:cBhvr additive="base">
                                        <p:cTn id="47" dur="750" fill="hold"/>
                                        <p:tgtEl>
                                          <p:spTgt spid="4"/>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750" fill="hold"/>
                                        <p:tgtEl>
                                          <p:spTgt spid="25"/>
                                        </p:tgtEl>
                                        <p:attrNameLst>
                                          <p:attrName>ppt_x</p:attrName>
                                        </p:attrNameLst>
                                      </p:cBhvr>
                                      <p:tavLst>
                                        <p:tav tm="0">
                                          <p:val>
                                            <p:strVal val="1+#ppt_w/2"/>
                                          </p:val>
                                        </p:tav>
                                        <p:tav tm="100000">
                                          <p:val>
                                            <p:strVal val="#ppt_x"/>
                                          </p:val>
                                        </p:tav>
                                      </p:tavLst>
                                    </p:anim>
                                    <p:anim calcmode="lin" valueType="num">
                                      <p:cBhvr additive="base">
                                        <p:cTn id="51" dur="750" fill="hold"/>
                                        <p:tgtEl>
                                          <p:spTgt spid="25"/>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750"/>
                                        <p:tgtEl>
                                          <p:spTgt spid="22"/>
                                        </p:tgtEl>
                                      </p:cBhvr>
                                    </p:animEffect>
                                  </p:childTnLst>
                                </p:cTn>
                              </p:par>
                              <p:par>
                                <p:cTn id="55" presetID="12" presetClass="entr" presetSubtype="4" fill="hold" nodeType="withEffect">
                                  <p:stCondLst>
                                    <p:cond delay="25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p:tgtEl>
                                          <p:spTgt spid="16"/>
                                        </p:tgtEl>
                                        <p:attrNameLst>
                                          <p:attrName>ppt_y</p:attrName>
                                        </p:attrNameLst>
                                      </p:cBhvr>
                                      <p:tavLst>
                                        <p:tav tm="0">
                                          <p:val>
                                            <p:strVal val="#ppt_y+#ppt_h*1.125000"/>
                                          </p:val>
                                        </p:tav>
                                        <p:tav tm="100000">
                                          <p:val>
                                            <p:strVal val="#ppt_y"/>
                                          </p:val>
                                        </p:tav>
                                      </p:tavLst>
                                    </p:anim>
                                    <p:animEffect transition="in" filter="wipe(up)">
                                      <p:cBhvr>
                                        <p:cTn id="58" dur="500"/>
                                        <p:tgtEl>
                                          <p:spTgt spid="16"/>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28"/>
                                        </p:tgtEl>
                                        <p:attrNameLst>
                                          <p:attrName>style.visibility</p:attrName>
                                        </p:attrNameLst>
                                      </p:cBhvr>
                                      <p:to>
                                        <p:strVal val="visible"/>
                                      </p:to>
                                    </p:set>
                                    <p:anim calcmode="lin" valueType="num">
                                      <p:cBhvr additive="base">
                                        <p:cTn id="61" dur="500"/>
                                        <p:tgtEl>
                                          <p:spTgt spid="28"/>
                                        </p:tgtEl>
                                        <p:attrNameLst>
                                          <p:attrName>ppt_y</p:attrName>
                                        </p:attrNameLst>
                                      </p:cBhvr>
                                      <p:tavLst>
                                        <p:tav tm="0">
                                          <p:val>
                                            <p:strVal val="#ppt_y-#ppt_h*1.125000"/>
                                          </p:val>
                                        </p:tav>
                                        <p:tav tm="100000">
                                          <p:val>
                                            <p:strVal val="#ppt_y"/>
                                          </p:val>
                                        </p:tav>
                                      </p:tavLst>
                                    </p:anim>
                                    <p:animEffect transition="in" filter="wipe(down)">
                                      <p:cBhvr>
                                        <p:cTn id="6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Overview</a:t>
            </a:r>
          </a:p>
        </p:txBody>
      </p:sp>
      <p:sp>
        <p:nvSpPr>
          <p:cNvPr id="3" name="Text Placeholder 2"/>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9308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Provides access to SharePoint online REST API</a:t>
            </a:r>
          </a:p>
          <a:p>
            <a:r>
              <a:rPr lang="en-US"/>
              <a:t>SharePointClient class simplifies programming, but limited functionality</a:t>
            </a:r>
          </a:p>
          <a:p>
            <a:r>
              <a:rPr lang="en-US"/>
              <a:t>Direct REST API calls more complex, but exposes more functionality</a:t>
            </a:r>
            <a:endParaRPr lang="en-US" dirty="0"/>
          </a:p>
        </p:txBody>
      </p:sp>
      <p:sp>
        <p:nvSpPr>
          <p:cNvPr id="3" name="Title 2"/>
          <p:cNvSpPr>
            <a:spLocks noGrp="1"/>
          </p:cNvSpPr>
          <p:nvPr>
            <p:ph type="title"/>
          </p:nvPr>
        </p:nvSpPr>
        <p:spPr/>
        <p:txBody>
          <a:bodyPr/>
          <a:lstStyle/>
          <a:p>
            <a:r>
              <a:rPr lang="en-US"/>
              <a:t>SharePoint Sites Services</a:t>
            </a:r>
            <a:endParaRPr lang="en-US" dirty="0"/>
          </a:p>
        </p:txBody>
      </p:sp>
      <p:sp>
        <p:nvSpPr>
          <p:cNvPr id="8" name="Footer Placeholder 3"/>
          <p:cNvSpPr>
            <a:spLocks noGrp="1"/>
          </p:cNvSpPr>
          <p:nvPr>
            <p:ph type="ftr" sz="quarter" idx="11"/>
          </p:nvPr>
        </p:nvSpPr>
        <p:spPr>
          <a:xfrm>
            <a:off x="7964488" y="295272"/>
            <a:ext cx="4197350" cy="371475"/>
          </a:xfrm>
          <a:gradFill>
            <a:gsLst>
              <a:gs pos="93305">
                <a:srgbClr val="FFFFFF"/>
              </a:gs>
              <a:gs pos="83000">
                <a:srgbClr val="FFFFFF"/>
              </a:gs>
            </a:gsLst>
            <a:lin ang="5400000" scaled="0"/>
          </a:gradFill>
        </p:spPr>
        <p:txBody>
          <a:bodyPr/>
          <a:lstStyle/>
          <a:p>
            <a:pPr>
              <a:defRPr/>
            </a:pPr>
            <a:r>
              <a:rPr lang="en-US" sz="1400" dirty="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93305">
                      <a:schemeClr val="accent2"/>
                    </a:gs>
                    <a:gs pos="11000">
                      <a:schemeClr val="accent2"/>
                    </a:gs>
                  </a:gsLst>
                  <a:lin ang="5400000" scaled="0"/>
                </a:gradFill>
              </a:rPr>
              <a:t> </a:t>
            </a:r>
            <a:r>
              <a:rPr lang="en-US" sz="1400" dirty="0">
                <a:gradFill>
                  <a:gsLst>
                    <a:gs pos="8367">
                      <a:srgbClr val="000000"/>
                    </a:gs>
                    <a:gs pos="31000">
                      <a:srgbClr val="000000"/>
                    </a:gs>
                  </a:gsLst>
                  <a:lin ang="5400000" scaled="0"/>
                </a:gradFill>
              </a:rPr>
              <a:t>Overview</a:t>
            </a:r>
          </a:p>
          <a:p>
            <a:pPr>
              <a:defRPr/>
            </a:pPr>
            <a:endParaRPr lang="en-US" dirty="0"/>
          </a:p>
        </p:txBody>
      </p:sp>
    </p:spTree>
    <p:extLst>
      <p:ext uri="{BB962C8B-B14F-4D97-AF65-F5344CB8AC3E}">
        <p14:creationId xmlns:p14="http://schemas.microsoft.com/office/powerpoint/2010/main" val="44682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Permissions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876" y="1075435"/>
            <a:ext cx="7770723" cy="53423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5426" y="3308706"/>
            <a:ext cx="3885362" cy="2350644"/>
          </a:xfrm>
          <a:prstGeom prst="rect">
            <a:avLst/>
          </a:prstGeom>
        </p:spPr>
      </p:pic>
      <p:sp>
        <p:nvSpPr>
          <p:cNvPr id="9" name="Footer Placeholder 3"/>
          <p:cNvSpPr>
            <a:spLocks noGrp="1"/>
          </p:cNvSpPr>
          <p:nvPr>
            <p:ph type="ftr" sz="quarter" idx="4294967295"/>
          </p:nvPr>
        </p:nvSpPr>
        <p:spPr>
          <a:xfrm>
            <a:off x="7964488" y="295272"/>
            <a:ext cx="4197350" cy="371475"/>
          </a:xfrm>
          <a:prstGeom prst="rect">
            <a:avLst/>
          </a:prstGeom>
          <a:gradFill>
            <a:gsLst>
              <a:gs pos="93305">
                <a:srgbClr val="FFFFFF"/>
              </a:gs>
              <a:gs pos="83000">
                <a:srgbClr val="FFFFFF"/>
              </a:gs>
            </a:gsLst>
            <a:lin ang="5400000" scaled="0"/>
          </a:gradFill>
        </p:spPr>
        <p:txBody>
          <a:bodyPr/>
          <a:lstStyle/>
          <a:p>
            <a:pPr algn="r">
              <a:defRPr/>
            </a:pPr>
            <a:r>
              <a:rPr lang="en-US" sz="1400">
                <a:gradFill>
                  <a:gsLst>
                    <a:gs pos="93305">
                      <a:schemeClr val="accent2"/>
                    </a:gs>
                    <a:gs pos="11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a:gradFill>
                  <a:gsLst>
                    <a:gs pos="93305">
                      <a:schemeClr val="accent2"/>
                    </a:gs>
                    <a:gs pos="11000">
                      <a:schemeClr val="accent2"/>
                    </a:gs>
                  </a:gsLst>
                  <a:lin ang="5400000" scaled="0"/>
                </a:gradFill>
              </a:rPr>
              <a:t> </a:t>
            </a:r>
            <a:r>
              <a:rPr lang="en-US" sz="1400">
                <a:gradFill>
                  <a:gsLst>
                    <a:gs pos="8367">
                      <a:srgbClr val="000000"/>
                    </a:gs>
                    <a:gs pos="31000">
                      <a:srgbClr val="000000"/>
                    </a:gs>
                  </a:gsLst>
                  <a:lin ang="5400000" scaled="0"/>
                </a:gradFill>
              </a:rPr>
              <a:t>Overview</a:t>
            </a:r>
          </a:p>
          <a:p>
            <a:pPr algn="r">
              <a:defRPr/>
            </a:pPr>
            <a:endParaRPr lang="en-US" dirty="0"/>
          </a:p>
        </p:txBody>
      </p:sp>
    </p:spTree>
    <p:extLst>
      <p:ext uri="{BB962C8B-B14F-4D97-AF65-F5344CB8AC3E}">
        <p14:creationId xmlns:p14="http://schemas.microsoft.com/office/powerpoint/2010/main" val="291723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8" y="2076884"/>
            <a:ext cx="5938838" cy="1292662"/>
          </a:xfrm>
        </p:spPr>
        <p:txBody>
          <a:bodyPr/>
          <a:lstStyle/>
          <a:p>
            <a:r>
              <a:rPr lang="en-US" dirty="0"/>
              <a:t>File Operations with </a:t>
            </a:r>
            <a:r>
              <a:rPr lang="en-US" dirty="0" err="1"/>
              <a:t>SharePointClient</a:t>
            </a:r>
            <a:endParaRPr lang="en-US" dirty="0"/>
          </a:p>
        </p:txBody>
      </p:sp>
      <p:sp>
        <p:nvSpPr>
          <p:cNvPr id="3" name="Text Placeholder 2"/>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148138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Get an Access Token for the specific resource</a:t>
            </a:r>
          </a:p>
          <a:p>
            <a:r>
              <a:rPr lang="en-US" dirty="0"/>
              <a:t>Create </a:t>
            </a:r>
            <a:r>
              <a:rPr lang="en-US" dirty="0" err="1"/>
              <a:t>SharePointClient</a:t>
            </a:r>
            <a:r>
              <a:rPr lang="en-US" dirty="0"/>
              <a:t> instance</a:t>
            </a:r>
          </a:p>
          <a:p>
            <a:r>
              <a:rPr lang="en-US" dirty="0" err="1"/>
              <a:t>SharePointClient.Files</a:t>
            </a:r>
            <a:r>
              <a:rPr lang="en-US" dirty="0"/>
              <a:t> abstracts Files API</a:t>
            </a:r>
          </a:p>
        </p:txBody>
      </p:sp>
      <p:sp>
        <p:nvSpPr>
          <p:cNvPr id="3" name="Title 2"/>
          <p:cNvSpPr>
            <a:spLocks noGrp="1"/>
          </p:cNvSpPr>
          <p:nvPr>
            <p:ph type="title"/>
          </p:nvPr>
        </p:nvSpPr>
        <p:spPr/>
        <p:txBody>
          <a:bodyPr/>
          <a:lstStyle/>
          <a:p>
            <a:r>
              <a:rPr lang="en-US" dirty="0" err="1"/>
              <a:t>SharePointClient</a:t>
            </a:r>
            <a:r>
              <a:rPr lang="en-US" dirty="0"/>
              <a:t> class</a:t>
            </a:r>
          </a:p>
        </p:txBody>
      </p:sp>
      <p:sp>
        <p:nvSpPr>
          <p:cNvPr id="6" name="Footer Placeholder 3"/>
          <p:cNvSpPr>
            <a:spLocks noGrp="1"/>
          </p:cNvSpPr>
          <p:nvPr>
            <p:ph type="ftr" sz="quarter" idx="11"/>
          </p:nvPr>
        </p:nvSpPr>
        <p:spPr>
          <a:xfrm>
            <a:off x="7964488" y="295272"/>
            <a:ext cx="4197350" cy="371475"/>
          </a:xfr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File operations</a:t>
            </a:r>
          </a:p>
          <a:p>
            <a:pPr>
              <a:defRPr/>
            </a:pPr>
            <a:endParaRPr lang="en-US" dirty="0"/>
          </a:p>
        </p:txBody>
      </p:sp>
    </p:spTree>
    <p:extLst>
      <p:ext uri="{BB962C8B-B14F-4D97-AF65-F5344CB8AC3E}">
        <p14:creationId xmlns:p14="http://schemas.microsoft.com/office/powerpoint/2010/main" val="288941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F641FFA9-60F5-425A-951B-2A09A356B4B6}" vid="{860243B6-CAC4-416C-B01D-AF95AE15F3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208</TotalTime>
  <Words>1987</Words>
  <Application>Microsoft Office PowerPoint</Application>
  <PresentationFormat>Custom</PresentationFormat>
  <Paragraphs>173</Paragraphs>
  <Slides>29</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Calibri</vt:lpstr>
      <vt:lpstr>Consolas</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Deep Dive into Office 365 APIs for SharePoint Site services</vt:lpstr>
      <vt:lpstr>Agenda </vt:lpstr>
      <vt:lpstr>PowerPoint Presentation</vt:lpstr>
      <vt:lpstr>PowerPoint Presentation</vt:lpstr>
      <vt:lpstr>SharePoint Sites Services</vt:lpstr>
      <vt:lpstr>Permissions</vt:lpstr>
      <vt:lpstr>PowerPoint Presentation</vt:lpstr>
      <vt:lpstr>SharePointClient class</vt:lpstr>
      <vt:lpstr>Reading File Metadata</vt:lpstr>
      <vt:lpstr>Uploading a new File</vt:lpstr>
      <vt:lpstr>Deleting a File</vt:lpstr>
      <vt:lpstr>File operations with the SharePointClient</vt:lpstr>
      <vt:lpstr>PowerPoint Presentation</vt:lpstr>
      <vt:lpstr>Reading List Items</vt:lpstr>
      <vt:lpstr>Adding a New List Item</vt:lpstr>
      <vt:lpstr>Updating a List Item</vt:lpstr>
      <vt:lpstr>Deleting a List Item</vt:lpstr>
      <vt:lpstr>List Operations with REST</vt:lpstr>
      <vt:lpstr>PowerPoint Presentation</vt:lpstr>
      <vt:lpstr>Reading List Items</vt:lpstr>
      <vt:lpstr>SharePoint Scope Convergence</vt:lpstr>
      <vt:lpstr>SharePoint APIs</vt:lpstr>
      <vt:lpstr>Some Scopes only Supported in CSOM</vt:lpstr>
      <vt:lpstr>Working with Managed Metadata, Azure AD &amp; CSOM</vt:lpstr>
      <vt:lpstr>Summary </vt:lpstr>
      <vt:lpstr>Further reading…</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Taylor Denning</dc:creator>
  <cp:keywords>MSVID, Brand Guidelines, Branding, Visual Identity, grid</cp:keywords>
  <dc:description>Template: _x000d_
Formatting: _x000d_
Audience Type:</dc:description>
  <cp:lastModifiedBy>Vesa Juvonen</cp:lastModifiedBy>
  <cp:revision>59</cp:revision>
  <dcterms:created xsi:type="dcterms:W3CDTF">2016-01-18T21:46:24Z</dcterms:created>
  <dcterms:modified xsi:type="dcterms:W3CDTF">2017-01-03T14:16:14Z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