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0"/>
  </p:notesMasterIdLst>
  <p:handoutMasterIdLst>
    <p:handoutMasterId r:id="rId41"/>
  </p:handoutMasterIdLst>
  <p:sldIdLst>
    <p:sldId id="1338" r:id="rId5"/>
    <p:sldId id="1384" r:id="rId6"/>
    <p:sldId id="1385" r:id="rId7"/>
    <p:sldId id="1386" r:id="rId8"/>
    <p:sldId id="1387" r:id="rId9"/>
    <p:sldId id="1388" r:id="rId10"/>
    <p:sldId id="1389" r:id="rId11"/>
    <p:sldId id="1390" r:id="rId12"/>
    <p:sldId id="1391" r:id="rId13"/>
    <p:sldId id="1392" r:id="rId14"/>
    <p:sldId id="1393" r:id="rId15"/>
    <p:sldId id="1394" r:id="rId16"/>
    <p:sldId id="1395" r:id="rId17"/>
    <p:sldId id="1396" r:id="rId18"/>
    <p:sldId id="1397" r:id="rId19"/>
    <p:sldId id="1398" r:id="rId20"/>
    <p:sldId id="1399" r:id="rId21"/>
    <p:sldId id="1400" r:id="rId22"/>
    <p:sldId id="1401" r:id="rId23"/>
    <p:sldId id="1402" r:id="rId24"/>
    <p:sldId id="1403" r:id="rId25"/>
    <p:sldId id="1404" r:id="rId26"/>
    <p:sldId id="1405" r:id="rId27"/>
    <p:sldId id="1406" r:id="rId28"/>
    <p:sldId id="1407" r:id="rId29"/>
    <p:sldId id="1408" r:id="rId30"/>
    <p:sldId id="1409" r:id="rId31"/>
    <p:sldId id="1410" r:id="rId32"/>
    <p:sldId id="1411" r:id="rId33"/>
    <p:sldId id="1412" r:id="rId34"/>
    <p:sldId id="1413" r:id="rId35"/>
    <p:sldId id="1417" r:id="rId36"/>
    <p:sldId id="1415" r:id="rId37"/>
    <p:sldId id="1416" r:id="rId38"/>
    <p:sldId id="1383"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72" autoAdjust="0"/>
  </p:normalViewPr>
  <p:slideViewPr>
    <p:cSldViewPr snapToGrid="0">
      <p:cViewPr varScale="1">
        <p:scale>
          <a:sx n="113" d="100"/>
          <a:sy n="113" d="100"/>
        </p:scale>
        <p:origin x="84" y="39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A70C18-885C-4C0F-B97E-0D96AEF9BCA6}" type="datetime8">
              <a:rPr lang="en-US" smtClean="0">
                <a:latin typeface="Segoe UI" pitchFamily="34" charset="0"/>
              </a:rPr>
              <a:t>9/16/2016 2:07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62DA93E-B7D7-4993-885E-281F7C033A25}" type="datetime8">
              <a:rPr lang="en-US" smtClean="0"/>
              <a:t>9/16/2016 2:07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B68B8D-6E94-44D5-90C4-EFB5C7BF2D5B}"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42ED40-5671-435A-84AD-DF9631D26469}"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6659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DC026-1C03-4889-916C-8810DF3A63C0}"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6699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213D2C-02BC-420B-94AC-ECC0484F8CC3}"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7981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23DB156-0E13-497A-A94E-4FC8A07A1ABE}"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2722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71C85565-EA42-4904-9A2B-8CB6042AD4FB}" type="datetime8">
              <a:rPr lang="en-US" smtClean="0">
                <a:solidFill>
                  <a:prstClr val="black"/>
                </a:solidFill>
              </a:rPr>
              <a:t>9/16/2016 2:07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51959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12B48B-B790-432B-8B76-F52ADE1E0B37}" type="datetime8">
              <a:rPr lang="en-US" smtClean="0">
                <a:solidFill>
                  <a:prstClr val="black"/>
                </a:solidFill>
              </a:rPr>
              <a:t>9/16/2016 2:07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46144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559D93-7647-44B9-92D4-8ED86D7F5597}"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2270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23DFC5-80DC-4187-8884-D1E595FEE637}"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0400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FB7B0D-5D60-4F27-8ED4-AD02B4A50EA6}"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49443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FC8FE44-4798-4990-9F7D-208A17B95E58}"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6886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F648D0-D530-4A97-804C-FD4FFBCCE722}"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3971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FB51BE-2D68-4E57-922F-DEC96DD24255}"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6932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0BFB42-782A-4C26-A68B-FA579B03FFBD}" type="datetime8">
              <a:rPr lang="en-US" smtClean="0"/>
              <a:t>9/16/2016 2:07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805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1FC5AD-C726-4C35-81FA-66068200B297}"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7543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688FDFB-C700-4EEE-B80D-5F2E54AF0E97}"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70985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9C47AEA-07A6-4DF2-9D5C-787E9D239678}"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64719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CA5D98-3C95-4F88-B52E-73486FF50E9E}"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8032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2DC86-6D8E-440A-86A7-7B86AF593ACB}"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12351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F3D91D-25AA-47AE-B0BA-89EB9BA84D1F}"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38316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AD34C9B9-69DB-4B1C-A9DE-E41EF0FAF67D}" type="datetime8">
              <a:rPr lang="en-US" smtClean="0">
                <a:solidFill>
                  <a:prstClr val="black"/>
                </a:solidFill>
              </a:rPr>
              <a:t>9/16/2016 2:07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971242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68B8989-5CFB-4ED7-A22B-6BD8251EB7AA}" type="datetime8">
              <a:rPr lang="en-US" smtClean="0">
                <a:solidFill>
                  <a:prstClr val="black"/>
                </a:solidFill>
              </a:rPr>
              <a:t>9/16/2016 2:07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64040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9985CF-E680-4B3A-9317-EA794E7481A3}"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29822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784DF09-1C9B-4A77-B35B-EE3D0C3D5A92}"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564130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35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D9429CA-B65C-43E3-BB40-5B94EE3FEEED}"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12833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108FC080-9659-497E-9335-9634AEF1EAE8}" type="datetime8">
              <a:rPr lang="en-US" smtClean="0">
                <a:solidFill>
                  <a:prstClr val="black"/>
                </a:solidFill>
              </a:rPr>
              <a:t>9/16/2016 2:07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4D43F04-4D11-4053-8FD9-6D3E0818601E}"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957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latin typeface="+mn-lt"/>
            </a:endParaRPr>
          </a:p>
          <a:p>
            <a:r>
              <a:rPr lang="en-US" sz="900" dirty="0">
                <a:latin typeface="+mn-lt"/>
              </a:rPr>
              <a:t>Platform convergence has been a journey which ends today with Windows 10</a:t>
            </a:r>
          </a:p>
          <a:p>
            <a:pPr marL="171450" indent="-171450">
              <a:buFont typeface="Arial" panose="020B0604020202020204" pitchFamily="34" charset="0"/>
              <a:buChar char="•"/>
            </a:pPr>
            <a:r>
              <a:rPr lang="en-US" sz="900" dirty="0">
                <a:latin typeface="+mn-lt"/>
              </a:rPr>
              <a:t>We started by using the same Internet Explorer code</a:t>
            </a:r>
            <a:r>
              <a:rPr lang="en-US" sz="900" baseline="0" dirty="0">
                <a:latin typeface="+mn-lt"/>
              </a:rPr>
              <a:t> + engine on </a:t>
            </a:r>
            <a:r>
              <a:rPr lang="en-US" sz="900" dirty="0">
                <a:latin typeface="+mn-lt"/>
              </a:rPr>
              <a:t>Windows Phone 7.5 and Xbox 360;</a:t>
            </a:r>
            <a:r>
              <a:rPr lang="en-US" sz="900" baseline="0" dirty="0">
                <a:latin typeface="+mn-lt"/>
              </a:rPr>
              <a:t> and we started implementing the Microsoft modern design language.</a:t>
            </a:r>
            <a:endParaRPr lang="en-US" sz="900" dirty="0">
              <a:latin typeface="+mn-lt"/>
            </a:endParaRPr>
          </a:p>
          <a:p>
            <a:pPr marL="171450" indent="-171450">
              <a:buFont typeface="Arial" panose="020B0604020202020204" pitchFamily="34" charset="0"/>
              <a:buChar char="•"/>
            </a:pPr>
            <a:r>
              <a:rPr lang="en-US" sz="900" dirty="0">
                <a:latin typeface="+mn-lt"/>
              </a:rPr>
              <a:t>With the release of Windows 8, we converged the Windows kernel</a:t>
            </a:r>
            <a:r>
              <a:rPr lang="en-US" sz="900" baseline="0" dirty="0">
                <a:latin typeface="+mn-lt"/>
              </a:rPr>
              <a:t> (which aligns, among other things, the HAL and driver models)</a:t>
            </a:r>
            <a:r>
              <a:rPr lang="en-US" sz="900" dirty="0">
                <a:latin typeface="+mn-lt"/>
              </a:rPr>
              <a:t>. Windows Phone 8 took advantage of new</a:t>
            </a:r>
            <a:r>
              <a:rPr lang="en-US" sz="900" baseline="0" dirty="0">
                <a:latin typeface="+mn-lt"/>
              </a:rPr>
              <a:t> lighter-weight kernel to enable multiple CPUs and other improvements, and the</a:t>
            </a:r>
            <a:r>
              <a:rPr lang="en-US" sz="900" dirty="0">
                <a:latin typeface="+mn-lt"/>
              </a:rPr>
              <a:t> Xbox One was built on top of Windows 8.</a:t>
            </a:r>
            <a:br>
              <a:rPr lang="en-US" sz="900" dirty="0">
                <a:latin typeface="+mn-lt"/>
              </a:rPr>
            </a:br>
            <a:r>
              <a:rPr lang="en-US" sz="900" dirty="0">
                <a:latin typeface="+mn-lt"/>
              </a:rPr>
              <a:t>Xbox also introduced xJS,</a:t>
            </a:r>
            <a:r>
              <a:rPr lang="en-US" sz="900" baseline="0" dirty="0">
                <a:latin typeface="+mn-lt"/>
              </a:rPr>
              <a:t> Xbox’s version of WinJS </a:t>
            </a:r>
            <a:r>
              <a:rPr lang="en-US" sz="900" dirty="0">
                <a:latin typeface="+mn-lt"/>
              </a:rPr>
              <a:t>so developers could write apps in HTML/WinJS the same framework as available on Windows 8.</a:t>
            </a:r>
          </a:p>
          <a:p>
            <a:pPr marL="171450" indent="-171450">
              <a:buFont typeface="Arial" panose="020B0604020202020204" pitchFamily="34" charset="0"/>
              <a:buChar char="•"/>
            </a:pPr>
            <a:r>
              <a:rPr lang="en-US" sz="900" dirty="0">
                <a:latin typeface="+mn-lt"/>
              </a:rPr>
              <a:t>With the release of Windows Phone 8.1 the runtimes from Windows 8.1 and phone came together as well – continuing up the Windows stack</a:t>
            </a:r>
            <a:r>
              <a:rPr lang="en-US" sz="900" baseline="0" dirty="0">
                <a:latin typeface="+mn-lt"/>
              </a:rPr>
              <a:t> and building upon the kernel convergence that happened in 8.0 – aligning the app models and API set, bringing </a:t>
            </a:r>
            <a:r>
              <a:rPr lang="en-US" sz="900" dirty="0">
                <a:latin typeface="+mn-lt"/>
              </a:rPr>
              <a:t>90%+ API convergence and unification/convergence</a:t>
            </a:r>
            <a:r>
              <a:rPr lang="en-US" sz="900" baseline="0" dirty="0">
                <a:latin typeface="+mn-lt"/>
              </a:rPr>
              <a:t> of </a:t>
            </a:r>
            <a:r>
              <a:rPr lang="en-US" sz="900" dirty="0">
                <a:latin typeface="+mn-lt"/>
              </a:rPr>
              <a:t>things like Windows Notification Services, back-stack behavior, sharing contracts, live tiles, etc.</a:t>
            </a:r>
          </a:p>
          <a:p>
            <a:pPr marL="171450" indent="-171450">
              <a:buFont typeface="Arial" panose="020B0604020202020204" pitchFamily="34" charset="0"/>
              <a:buChar char="•"/>
            </a:pPr>
            <a:r>
              <a:rPr lang="en-US" sz="900" dirty="0">
                <a:latin typeface="+mn-lt"/>
              </a:rPr>
              <a:t>With Windows 10, we bring complete the unification</a:t>
            </a:r>
            <a:r>
              <a:rPr lang="en-US" sz="900" baseline="0" dirty="0">
                <a:latin typeface="+mn-lt"/>
              </a:rPr>
              <a:t> of Windows families, and now provide a Windows core that can be used on embedded and IoT devices.</a:t>
            </a:r>
            <a:endParaRPr lang="en-US" sz="900" dirty="0">
              <a:latin typeface="+mn-lt"/>
            </a:endParaRPr>
          </a:p>
          <a:p>
            <a:pPr defTabSz="894250">
              <a:lnSpc>
                <a:spcPct val="100000"/>
              </a:lnSpc>
              <a:spcAft>
                <a:spcPts val="0"/>
              </a:spcAft>
              <a:defRPr/>
            </a:pPr>
            <a:endParaRPr lang="en-US" dirty="0"/>
          </a:p>
          <a:p>
            <a:pPr defTabSz="894250">
              <a:lnSpc>
                <a:spcPct val="100000"/>
              </a:lnSpc>
              <a:spcAft>
                <a:spcPts val="0"/>
              </a:spcAft>
              <a:defRPr/>
            </a:pPr>
            <a:endParaRPr lang="en-US" dirty="0"/>
          </a:p>
          <a:p>
            <a:pPr defTabSz="894250">
              <a:lnSpc>
                <a:spcPct val="100000"/>
              </a:lnSpc>
              <a:spcAft>
                <a:spcPts val="0"/>
              </a:spcAft>
              <a:defRPr/>
            </a:pPr>
            <a:r>
              <a:rPr lang="en-US" baseline="0" dirty="0"/>
              <a:t>Background data:</a:t>
            </a:r>
            <a:endParaRPr lang="en-US" dirty="0"/>
          </a:p>
          <a:p>
            <a:pPr defTabSz="894250">
              <a:lnSpc>
                <a:spcPct val="100000"/>
              </a:lnSpc>
              <a:spcAft>
                <a:spcPts val="0"/>
              </a:spcAft>
              <a:defRPr/>
            </a:pPr>
            <a:r>
              <a:rPr lang="en-US" baseline="0" dirty="0"/>
              <a:t>9/15/11 Windows Phone 7.5</a:t>
            </a:r>
            <a:endParaRPr lang="en-US" dirty="0"/>
          </a:p>
          <a:p>
            <a:r>
              <a:rPr lang="en-US" dirty="0"/>
              <a:t>10/26/12 Windows</a:t>
            </a:r>
            <a:r>
              <a:rPr lang="en-US" baseline="0" dirty="0"/>
              <a:t> 8</a:t>
            </a:r>
          </a:p>
          <a:p>
            <a:pPr defTabSz="894250">
              <a:lnSpc>
                <a:spcPct val="100000"/>
              </a:lnSpc>
              <a:spcAft>
                <a:spcPts val="0"/>
              </a:spcAft>
              <a:defRPr/>
            </a:pPr>
            <a:r>
              <a:rPr lang="en-US" baseline="0" dirty="0"/>
              <a:t>10/29/12 Windows Phone 8</a:t>
            </a:r>
            <a:endParaRPr lang="en-US" dirty="0"/>
          </a:p>
          <a:p>
            <a:r>
              <a:rPr lang="en-US" baseline="0" dirty="0"/>
              <a:t>10/18/13 Windows 8.1</a:t>
            </a:r>
          </a:p>
          <a:p>
            <a:r>
              <a:rPr lang="en-US" baseline="0" dirty="0"/>
              <a:t>11/22/13 Xbox One</a:t>
            </a:r>
          </a:p>
          <a:p>
            <a:r>
              <a:rPr lang="en-US" baseline="0" dirty="0"/>
              <a:t>4/8/14 Windows 8.1 Update</a:t>
            </a:r>
          </a:p>
          <a:p>
            <a:r>
              <a:rPr lang="en-US" baseline="0" dirty="0"/>
              <a:t>3/26/14 Windows Phone 8.1</a:t>
            </a:r>
          </a:p>
          <a:p>
            <a:endParaRPr lang="en-US" dirty="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6</a:t>
            </a:fld>
            <a:endParaRPr lang="en-US" dirty="0">
              <a:solidFill>
                <a:prstClr val="black"/>
              </a:solidFill>
              <a:latin typeface="Arial"/>
            </a:endParaRPr>
          </a:p>
        </p:txBody>
      </p:sp>
    </p:spTree>
    <p:extLst>
      <p:ext uri="{BB962C8B-B14F-4D97-AF65-F5344CB8AC3E}">
        <p14:creationId xmlns:p14="http://schemas.microsoft.com/office/powerpoint/2010/main" val="2172145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bring the family</a:t>
            </a:r>
            <a:r>
              <a:rPr lang="en-US" baseline="0" dirty="0"/>
              <a:t> together, Windows 10 is built upon a unified core (the Windows core) and a unified app platform (Universal Windows platform), meaning that all of our device families run Windows at their core. This provides the consistency that users need and the tailored experiences desire.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Gone are the days of Microsoft maintaining a number of code-bases that works to build bridges across silos; Windows has evolved to do that itself. And gone are the days of ISVs doing this as well – targeting Windows provides a single roadmap to the billion+ Windows screens.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Enabling</a:t>
            </a:r>
            <a:r>
              <a:rPr lang="en-US" baseline="0" dirty="0"/>
              <a:t> this consistent, yet tailored, Windows experience are a number of services:</a:t>
            </a:r>
            <a:endParaRPr lang="en-US" dirty="0"/>
          </a:p>
          <a:p>
            <a:pPr marL="514350" lvl="1" indent="-171450">
              <a:buFont typeface="Arial" panose="020B0604020202020204" pitchFamily="34" charset="0"/>
              <a:buChar char="•"/>
            </a:pPr>
            <a:r>
              <a:rPr lang="en-US" sz="800" dirty="0"/>
              <a:t>Adaptive UX:</a:t>
            </a:r>
            <a:r>
              <a:rPr lang="en-US" sz="800" baseline="0" dirty="0"/>
              <a:t> User interface design that adapts and reacts to the device family it’s running on</a:t>
            </a:r>
          </a:p>
          <a:p>
            <a:pPr marL="514350" lvl="1" indent="-171450">
              <a:buFont typeface="Arial" panose="020B0604020202020204" pitchFamily="34" charset="0"/>
              <a:buChar char="•"/>
            </a:pPr>
            <a:r>
              <a:rPr lang="en-US" sz="800" baseline="0" dirty="0"/>
              <a:t>Natural user inputs: Speech, natural ink, gesture and facial recognition</a:t>
            </a:r>
          </a:p>
          <a:p>
            <a:pPr marL="514350" lvl="1" indent="-171450">
              <a:buFont typeface="Arial" panose="020B0604020202020204" pitchFamily="34" charset="0"/>
              <a:buChar char="•"/>
            </a:pPr>
            <a:r>
              <a:rPr lang="en-US" sz="800" baseline="0" dirty="0"/>
              <a:t>Cloud-based intelligent services: Cortana AI, personal hubs, OneDrive, Office 365, Windows notification services, credential locker</a:t>
            </a:r>
          </a:p>
          <a:p>
            <a:pPr marL="514350" lvl="1" indent="-171450">
              <a:buFont typeface="Arial" panose="020B0604020202020204" pitchFamily="34" charset="0"/>
              <a:buChar char="•"/>
            </a:pPr>
            <a:r>
              <a:rPr lang="en-US" sz="800" baseline="0" dirty="0"/>
              <a:t>Windows Store: Universally available apps and games, digital media</a:t>
            </a:r>
          </a:p>
          <a:p>
            <a:pPr marL="0" indent="0">
              <a:buFont typeface="Arial" panose="020B0604020202020204" pitchFamily="34" charset="0"/>
              <a:buNone/>
            </a:pPr>
            <a:endParaRPr lang="en-US" sz="800" baseline="0" dirty="0"/>
          </a:p>
          <a:p>
            <a:pPr marL="0" indent="0">
              <a:buFont typeface="Arial" panose="020B0604020202020204" pitchFamily="34" charset="0"/>
              <a:buNone/>
            </a:pPr>
            <a:r>
              <a:rPr lang="en-US" sz="800" baseline="0" dirty="0"/>
              <a:t>For the app builder, this also means that you can build one Windows solution that runs across all of the Windows device families, and use these Windows services to tailor your experience at runtime.</a:t>
            </a:r>
            <a:endParaRPr lang="en-US" sz="800"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7</a:t>
            </a:fld>
            <a:endParaRPr lang="en-US" dirty="0">
              <a:solidFill>
                <a:prstClr val="black"/>
              </a:solidFill>
              <a:latin typeface="Arial"/>
            </a:endParaRPr>
          </a:p>
        </p:txBody>
      </p:sp>
    </p:spTree>
    <p:extLst>
      <p:ext uri="{BB962C8B-B14F-4D97-AF65-F5344CB8AC3E}">
        <p14:creationId xmlns:p14="http://schemas.microsoft.com/office/powerpoint/2010/main" val="95682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FF1589-6F49-4C57-8FF6-CDAD7C0A191A}"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8618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BABD5E-AC01-4D11-BC9D-576CA8D50D63}"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3283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27C7D-3932-4A42-9B27-37D16E2CA4F4}" type="datetime8">
              <a:rPr lang="en-US" smtClean="0"/>
              <a:t>9/16/2016 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4650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09"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0"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1"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2"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3"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4"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5"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16" name="Group 215"/>
          <p:cNvGrpSpPr/>
          <p:nvPr userDrawn="1"/>
        </p:nvGrpSpPr>
        <p:grpSpPr>
          <a:xfrm>
            <a:off x="449017" y="1212184"/>
            <a:ext cx="5522617" cy="1864634"/>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219" name="Group 218"/>
          <p:cNvGrpSpPr/>
          <p:nvPr userDrawn="1"/>
        </p:nvGrpSpPr>
        <p:grpSpPr>
          <a:xfrm>
            <a:off x="8205829" y="1218557"/>
            <a:ext cx="3782426" cy="3620806"/>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221381" y="3155932"/>
            <a:ext cx="1835475" cy="1683431"/>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293" name="Group 292"/>
          <p:cNvGrpSpPr/>
          <p:nvPr userDrawn="1"/>
        </p:nvGrpSpPr>
        <p:grpSpPr>
          <a:xfrm>
            <a:off x="4423075" y="4916478"/>
            <a:ext cx="1777011" cy="1604991"/>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6055136" y="1212184"/>
            <a:ext cx="2072415" cy="1863601"/>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4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4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4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8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8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8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389" name="Group 388"/>
          <p:cNvGrpSpPr/>
          <p:nvPr userDrawn="1"/>
        </p:nvGrpSpPr>
        <p:grpSpPr>
          <a:xfrm>
            <a:off x="449017" y="3155933"/>
            <a:ext cx="3893183" cy="3355959"/>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400" name="Group 399"/>
          <p:cNvGrpSpPr/>
          <p:nvPr userDrawn="1"/>
        </p:nvGrpSpPr>
        <p:grpSpPr>
          <a:xfrm>
            <a:off x="10132721" y="4916033"/>
            <a:ext cx="1844238" cy="1597854"/>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403" name="Group 402"/>
          <p:cNvGrpSpPr/>
          <p:nvPr userDrawn="1"/>
        </p:nvGrpSpPr>
        <p:grpSpPr>
          <a:xfrm>
            <a:off x="2399409" y="3155336"/>
            <a:ext cx="1942791" cy="1681580"/>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406" name="Group 405"/>
          <p:cNvGrpSpPr/>
          <p:nvPr userDrawn="1"/>
        </p:nvGrpSpPr>
        <p:grpSpPr>
          <a:xfrm>
            <a:off x="4426635" y="3160646"/>
            <a:ext cx="3702219" cy="1678717"/>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275951" y="4916033"/>
            <a:ext cx="3780906" cy="1597853"/>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411" name="Picture 410"/>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dev.office.com/getting-started/addins" TargetMode="External"/><Relationship Id="rId7" Type="http://schemas.openxmlformats.org/officeDocument/2006/relationships/hyperlink" Target="https://msdn.microsoft.com/en-us/library/office/jj220060.aspx"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dev.office.com/snack-videos" TargetMode="External"/><Relationship Id="rId5" Type="http://schemas.openxmlformats.org/officeDocument/2006/relationships/hyperlink" Target="http://dev.office.com/training#?filters=deep%20dive%20into%20the%20office%20365%20add-in%20model" TargetMode="External"/><Relationship Id="rId4" Type="http://schemas.openxmlformats.org/officeDocument/2006/relationships/hyperlink" Target="http://dev.office.com/codesamples#?filters=office%20add-in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57.emf"/><Relationship Id="rId4" Type="http://schemas.openxmlformats.org/officeDocument/2006/relationships/image" Target="../media/image5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1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753" y="0"/>
            <a:ext cx="5232335" cy="1828786"/>
          </a:xfrm>
        </p:spPr>
        <p:txBody>
          <a:bodyPr/>
          <a:lstStyle/>
          <a:p>
            <a:r>
              <a:rPr lang="en-US" dirty="0"/>
              <a:t>Advanced Windows 10 development with the Microsoft Graph API</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Tailored experiences</a:t>
            </a:r>
            <a:br>
              <a:rPr lang="en-US" dirty="0"/>
            </a:br>
            <a:r>
              <a:rPr lang="en-US" sz="2400" dirty="0">
                <a:latin typeface="+mn-lt"/>
              </a:rPr>
              <a:t>Based on a set of adaptive control and enable an experience tailored to the device</a:t>
            </a:r>
            <a:endParaRPr lang="en-US" sz="4400" dirty="0">
              <a:latin typeface="+mn-lt"/>
            </a:endParaRPr>
          </a:p>
        </p:txBody>
      </p:sp>
      <p:grpSp>
        <p:nvGrpSpPr>
          <p:cNvPr id="10" name="Group 9"/>
          <p:cNvGrpSpPr/>
          <p:nvPr/>
        </p:nvGrpSpPr>
        <p:grpSpPr>
          <a:xfrm>
            <a:off x="30838" y="1298905"/>
            <a:ext cx="12405251" cy="5314955"/>
            <a:chOff x="30838" y="1438605"/>
            <a:chExt cx="12405251" cy="5314955"/>
          </a:xfrm>
        </p:grpSpPr>
        <p:pic>
          <p:nvPicPr>
            <p:cNvPr id="9" name="Picture 8"/>
            <p:cNvPicPr/>
            <p:nvPr/>
          </p:nvPicPr>
          <p:blipFill rotWithShape="1">
            <a:blip r:embed="rId3"/>
            <a:srcRect t="27500" b="1925"/>
            <a:stretch/>
          </p:blipFill>
          <p:spPr>
            <a:xfrm>
              <a:off x="30838" y="1828800"/>
              <a:ext cx="12405251" cy="4924760"/>
            </a:xfrm>
            <a:prstGeom prst="rect">
              <a:avLst/>
            </a:prstGeom>
          </p:spPr>
        </p:pic>
        <p:grpSp>
          <p:nvGrpSpPr>
            <p:cNvPr id="8" name="Group 7"/>
            <p:cNvGrpSpPr/>
            <p:nvPr/>
          </p:nvGrpSpPr>
          <p:grpSpPr>
            <a:xfrm>
              <a:off x="1146215" y="1438605"/>
              <a:ext cx="7998070" cy="633744"/>
              <a:chOff x="1146215" y="1438605"/>
              <a:chExt cx="7998070" cy="633744"/>
            </a:xfrm>
          </p:grpSpPr>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Tablet (landscape)/desktop</a:t>
                </a:r>
              </a:p>
            </p:txBody>
          </p:sp>
        </p:grpSp>
      </p:grpSp>
      <p:sp>
        <p:nvSpPr>
          <p:cNvPr id="5" name="Footer Placeholder 4"/>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14" name="Freeform 1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2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Windows 8.1 apps</a:t>
            </a:r>
          </a:p>
        </p:txBody>
      </p:sp>
      <p:pic>
        <p:nvPicPr>
          <p:cNvPr id="4" name="Picture 3"/>
          <p:cNvPicPr>
            <a:picLocks noChangeAspect="1"/>
          </p:cNvPicPr>
          <p:nvPr/>
        </p:nvPicPr>
        <p:blipFill>
          <a:blip r:embed="rId3"/>
          <a:stretch>
            <a:fillRect/>
          </a:stretch>
        </p:blipFill>
        <p:spPr>
          <a:xfrm>
            <a:off x="449263" y="1223963"/>
            <a:ext cx="2894435" cy="4978429"/>
          </a:xfrm>
          <a:prstGeom prst="rect">
            <a:avLst/>
          </a:prstGeom>
        </p:spPr>
      </p:pic>
      <p:sp>
        <p:nvSpPr>
          <p:cNvPr id="5" name="Rectangle 4"/>
          <p:cNvSpPr/>
          <p:nvPr/>
        </p:nvSpPr>
        <p:spPr>
          <a:xfrm>
            <a:off x="3614738" y="1223963"/>
            <a:ext cx="8378629" cy="3045449"/>
          </a:xfrm>
          <a:prstGeom prst="rect">
            <a:avLst/>
          </a:prstGeom>
        </p:spPr>
        <p:txBody>
          <a:bodyPr wrap="square">
            <a:spAutoFit/>
          </a:bodyPr>
          <a:lstStyle/>
          <a:p>
            <a:r>
              <a:rPr lang="en-US" sz="1599" dirty="0">
                <a:solidFill>
                  <a:srgbClr val="0000FF"/>
                </a:solidFill>
                <a:highlight>
                  <a:srgbClr val="FFFFFF"/>
                </a:highlight>
                <a:latin typeface="Consolas" panose="020B0609020204030204" pitchFamily="49" charset="0"/>
              </a:rPr>
              <a:t>#if</a:t>
            </a:r>
            <a:r>
              <a:rPr lang="en-US" sz="1599" dirty="0">
                <a:solidFill>
                  <a:srgbClr val="000000"/>
                </a:solidFill>
                <a:highlight>
                  <a:srgbClr val="FFFFFF"/>
                </a:highlight>
                <a:latin typeface="Consolas" panose="020B0609020204030204" pitchFamily="49" charset="0"/>
              </a:rPr>
              <a:t> WINDOWS_APP</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 loader = </a:t>
            </a:r>
            <a:r>
              <a:rPr lang="en-US" sz="1599" dirty="0">
                <a:solidFill>
                  <a:srgbClr val="0000FF"/>
                </a:solidFill>
                <a:highlight>
                  <a:srgbClr val="FFFFFF"/>
                </a:highlight>
                <a:latin typeface="Consolas" panose="020B0609020204030204" pitchFamily="49" charset="0"/>
              </a:rPr>
              <a:t>new</a:t>
            </a:r>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about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SettingsLabel</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privacy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PrivacySettings</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options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"Settings/Text"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ISettingsService</a:t>
            </a:r>
            <a:r>
              <a:rPr lang="en-US" sz="1599" dirty="0">
                <a:solidFill>
                  <a:srgbClr val="000000"/>
                </a:solidFill>
                <a:highlight>
                  <a:srgbClr val="FFFFFF"/>
                </a:highlight>
                <a:latin typeface="Consolas" panose="020B0609020204030204" pitchFamily="49" charset="0"/>
              </a:rPr>
              <a:t> settings = </a:t>
            </a:r>
            <a:r>
              <a:rPr lang="en-US" sz="1599" dirty="0" err="1">
                <a:solidFill>
                  <a:srgbClr val="000000"/>
                </a:solidFill>
                <a:highlight>
                  <a:srgbClr val="FFFFFF"/>
                </a:highlight>
                <a:latin typeface="Consolas" panose="020B0609020204030204" pitchFamily="49" charset="0"/>
              </a:rPr>
              <a:t>container.RegisterSettingsService</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AboutViewModel</a:t>
            </a:r>
            <a:r>
              <a:rPr lang="en-US" sz="1599" dirty="0">
                <a:solidFill>
                  <a:srgbClr val="000000"/>
                </a:solidFill>
                <a:highlight>
                  <a:srgbClr val="FFFFFF"/>
                </a:highlight>
                <a:latin typeface="Consolas" panose="020B0609020204030204" pitchFamily="49" charset="0"/>
              </a:rPr>
              <a:t>&gt;(about);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PrivacyPolicyViewModel</a:t>
            </a:r>
            <a:r>
              <a:rPr lang="en-US" sz="1599" dirty="0">
                <a:solidFill>
                  <a:srgbClr val="000000"/>
                </a:solidFill>
                <a:highlight>
                  <a:srgbClr val="FFFFFF"/>
                </a:highlight>
                <a:latin typeface="Consolas" panose="020B0609020204030204" pitchFamily="49" charset="0"/>
              </a:rPr>
              <a:t>&gt;(privacy);</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SettingsViewModel</a:t>
            </a:r>
            <a:r>
              <a:rPr lang="en-US" sz="1599" dirty="0">
                <a:solidFill>
                  <a:srgbClr val="000000"/>
                </a:solidFill>
                <a:highlight>
                  <a:srgbClr val="FFFFFF"/>
                </a:highlight>
                <a:latin typeface="Consolas" panose="020B0609020204030204" pitchFamily="49" charset="0"/>
              </a:rPr>
              <a:t>&gt;(options);</a:t>
            </a:r>
          </a:p>
          <a:p>
            <a:r>
              <a:rPr lang="en-US" sz="1599" dirty="0">
                <a:solidFill>
                  <a:srgbClr val="0000FF"/>
                </a:solidFill>
                <a:highlight>
                  <a:srgbClr val="FFFFFF"/>
                </a:highlight>
                <a:latin typeface="Consolas" panose="020B0609020204030204" pitchFamily="49" charset="0"/>
              </a:rPr>
              <a:t>#</a:t>
            </a:r>
            <a:r>
              <a:rPr lang="en-US" sz="1599" dirty="0" err="1">
                <a:solidFill>
                  <a:srgbClr val="0000FF"/>
                </a:solidFill>
                <a:highlight>
                  <a:srgbClr val="FFFFFF"/>
                </a:highlight>
                <a:latin typeface="Consolas" panose="020B0609020204030204" pitchFamily="49" charset="0"/>
              </a:rPr>
              <a:t>endif</a:t>
            </a:r>
            <a:endParaRPr lang="en-US" sz="1599" dirty="0"/>
          </a:p>
        </p:txBody>
      </p:sp>
      <p:sp>
        <p:nvSpPr>
          <p:cNvPr id="9" name="Footer Placeholder 8"/>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152078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8288696" cy="3637919"/>
          </a:xfrm>
        </p:spPr>
        <p:txBody>
          <a:bodyPr/>
          <a:lstStyle/>
          <a:p>
            <a:pPr>
              <a:spcBef>
                <a:spcPts val="1200"/>
              </a:spcBef>
            </a:pPr>
            <a:r>
              <a:rPr lang="en-US" sz="3600" dirty="0"/>
              <a:t>No more shared project and specific platforms project</a:t>
            </a:r>
          </a:p>
          <a:p>
            <a:pPr>
              <a:spcBef>
                <a:spcPts val="1200"/>
              </a:spcBef>
            </a:pPr>
            <a:r>
              <a:rPr lang="en-US" sz="3600" dirty="0"/>
              <a:t>No more conditional code</a:t>
            </a:r>
          </a:p>
          <a:p>
            <a:pPr>
              <a:spcBef>
                <a:spcPts val="1200"/>
              </a:spcBef>
            </a:pPr>
            <a:r>
              <a:rPr lang="en-US" sz="3600" dirty="0"/>
              <a:t>Only one store</a:t>
            </a:r>
          </a:p>
          <a:p>
            <a:pPr>
              <a:spcBef>
                <a:spcPts val="1200"/>
              </a:spcBef>
            </a:pPr>
            <a:r>
              <a:rPr lang="en-US" sz="3600" dirty="0"/>
              <a:t>The Universal Windows Platform is available on every Windows 10 device</a:t>
            </a:r>
          </a:p>
        </p:txBody>
      </p:sp>
      <p:sp>
        <p:nvSpPr>
          <p:cNvPr id="3" name="Title 2"/>
          <p:cNvSpPr>
            <a:spLocks noGrp="1"/>
          </p:cNvSpPr>
          <p:nvPr>
            <p:ph type="title"/>
          </p:nvPr>
        </p:nvSpPr>
        <p:spPr/>
        <p:txBody>
          <a:bodyPr/>
          <a:lstStyle/>
          <a:p>
            <a:r>
              <a:rPr lang="en-US" dirty="0"/>
              <a:t>One binary for every device</a:t>
            </a:r>
          </a:p>
        </p:txBody>
      </p:sp>
      <p:grpSp>
        <p:nvGrpSpPr>
          <p:cNvPr id="6" name="Group 5"/>
          <p:cNvGrpSpPr/>
          <p:nvPr/>
        </p:nvGrpSpPr>
        <p:grpSpPr>
          <a:xfrm>
            <a:off x="8504238" y="1211263"/>
            <a:ext cx="3672556" cy="5303837"/>
            <a:chOff x="8504238" y="1211263"/>
            <a:chExt cx="3672556" cy="5303837"/>
          </a:xfrm>
        </p:grpSpPr>
        <p:sp>
          <p:nvSpPr>
            <p:cNvPr id="5" name="Rectangle 4"/>
            <p:cNvSpPr/>
            <p:nvPr/>
          </p:nvSpPr>
          <p:spPr bwMode="auto">
            <a:xfrm>
              <a:off x="8504238" y="1211263"/>
              <a:ext cx="3672556" cy="5303837"/>
            </a:xfrm>
            <a:prstGeom prst="rect">
              <a:avLst/>
            </a:prstGeom>
            <a:solidFill>
              <a:srgbClr val="F5F5F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rotWithShape="1">
            <a:blip r:embed="rId3"/>
            <a:srcRect l="1859" r="2401"/>
            <a:stretch/>
          </p:blipFill>
          <p:spPr>
            <a:xfrm>
              <a:off x="8504238" y="1212850"/>
              <a:ext cx="3613460" cy="4570414"/>
            </a:xfrm>
            <a:prstGeom prst="rect">
              <a:avLst/>
            </a:prstGeom>
            <a:noFill/>
            <a:ln>
              <a:noFill/>
            </a:ln>
          </p:spPr>
        </p:pic>
      </p:grpSp>
      <p:sp>
        <p:nvSpPr>
          <p:cNvPr id="11" name="Footer Placeholder 10"/>
          <p:cNvSpPr>
            <a:spLocks noGrp="1"/>
          </p:cNvSpPr>
          <p:nvPr>
            <p:ph type="ftr" sz="quarter" idx="11"/>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296892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704637" cy="1969770"/>
          </a:xfrm>
        </p:spPr>
        <p:txBody>
          <a:bodyPr/>
          <a:lstStyle/>
          <a:p>
            <a:r>
              <a:rPr lang="en-US" dirty="0"/>
              <a:t>It’s a collection of contracts and extensions</a:t>
            </a:r>
          </a:p>
          <a:p>
            <a:r>
              <a:rPr lang="en-US" dirty="0"/>
              <a:t>When you create an app you target a version of the UWP, not of the operating system</a:t>
            </a:r>
          </a:p>
        </p:txBody>
      </p:sp>
      <p:sp>
        <p:nvSpPr>
          <p:cNvPr id="3" name="Title 2"/>
          <p:cNvSpPr>
            <a:spLocks noGrp="1"/>
          </p:cNvSpPr>
          <p:nvPr>
            <p:ph type="title"/>
          </p:nvPr>
        </p:nvSpPr>
        <p:spPr/>
        <p:txBody>
          <a:bodyPr/>
          <a:lstStyle/>
          <a:p>
            <a:r>
              <a:rPr lang="en-US" dirty="0"/>
              <a:t>Universal Windows Platform</a:t>
            </a:r>
          </a:p>
        </p:txBody>
      </p:sp>
      <p:sp>
        <p:nvSpPr>
          <p:cNvPr id="4" name="TextBox 3"/>
          <p:cNvSpPr txBox="1"/>
          <p:nvPr/>
        </p:nvSpPr>
        <p:spPr>
          <a:xfrm>
            <a:off x="274638" y="3314384"/>
            <a:ext cx="11864165" cy="1280351"/>
          </a:xfrm>
          <a:prstGeom prst="rect">
            <a:avLst/>
          </a:prstGeom>
          <a:noFill/>
        </p:spPr>
        <p:txBody>
          <a:bodyPr wrap="square" lIns="182880" tIns="146304" rIns="182880" bIns="146304" rtlCol="0">
            <a:spAutoFit/>
          </a:bodyPr>
          <a:lstStyle/>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TargetDeviceFamily</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Windows.Universal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MinVersion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10.0.10069.0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MaxVersionTested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10.0.10166.0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a:solidFill>
                  <a:srgbClr val="0000FF"/>
                </a:solidFill>
                <a:highlight>
                  <a:srgbClr val="FFFFFF"/>
                </a:highlight>
                <a:latin typeface="Consolas" panose="020B0609020204030204" pitchFamily="49" charset="0"/>
              </a:rPr>
              <a:t>&gt;</a:t>
            </a:r>
            <a:endParaRPr lang="en-US" sz="1600" dirty="0"/>
          </a:p>
        </p:txBody>
      </p:sp>
      <p:sp>
        <p:nvSpPr>
          <p:cNvPr id="9" name="Footer Placeholder 8"/>
          <p:cNvSpPr>
            <a:spLocks noGrp="1"/>
          </p:cNvSpPr>
          <p:nvPr>
            <p:ph type="ftr" sz="quarter" idx="11"/>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60624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Platform extensions</a:t>
            </a:r>
            <a:endParaRPr lang="en-US" dirty="0"/>
          </a:p>
        </p:txBody>
      </p:sp>
      <p:sp>
        <p:nvSpPr>
          <p:cNvPr id="2" name="Text Placeholder 1"/>
          <p:cNvSpPr>
            <a:spLocks noGrp="1"/>
          </p:cNvSpPr>
          <p:nvPr>
            <p:ph type="body" sz="quarter" idx="10"/>
          </p:nvPr>
        </p:nvSpPr>
        <p:spPr>
          <a:xfrm>
            <a:off x="274638" y="1212850"/>
            <a:ext cx="11887200" cy="1181862"/>
          </a:xfrm>
        </p:spPr>
        <p:txBody>
          <a:bodyPr/>
          <a:lstStyle/>
          <a:p>
            <a:r>
              <a:rPr lang="en-US" sz="3600" dirty="0"/>
              <a:t>SDKs to add specific platform APIs on top of the Universal Windows Platform</a:t>
            </a:r>
          </a:p>
        </p:txBody>
      </p:sp>
      <p:pic>
        <p:nvPicPr>
          <p:cNvPr id="5" name="Picture 4"/>
          <p:cNvPicPr>
            <a:picLocks noChangeAspect="1"/>
          </p:cNvPicPr>
          <p:nvPr/>
        </p:nvPicPr>
        <p:blipFill rotWithShape="1">
          <a:blip r:embed="rId3"/>
          <a:srcRect t="800"/>
          <a:stretch/>
        </p:blipFill>
        <p:spPr>
          <a:xfrm>
            <a:off x="436563" y="2517583"/>
            <a:ext cx="5985864" cy="2873759"/>
          </a:xfrm>
          <a:prstGeom prst="rect">
            <a:avLst/>
          </a:prstGeom>
          <a:ln w="6350" cap="sq">
            <a:solidFill>
              <a:schemeClr val="tx1"/>
            </a:solidFill>
            <a:miter lim="800000"/>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85" t="1196" r="1132" b="1567"/>
          <a:stretch/>
        </p:blipFill>
        <p:spPr>
          <a:xfrm>
            <a:off x="1410018" y="2834687"/>
            <a:ext cx="6019800" cy="3489960"/>
          </a:xfrm>
          <a:prstGeom prst="rect">
            <a:avLst/>
          </a:prstGeom>
        </p:spPr>
      </p:pic>
      <p:pic>
        <p:nvPicPr>
          <p:cNvPr id="7" name="Picture 6"/>
          <p:cNvPicPr>
            <a:picLocks noChangeAspect="1"/>
          </p:cNvPicPr>
          <p:nvPr/>
        </p:nvPicPr>
        <p:blipFill rotWithShape="1">
          <a:blip r:embed="rId5"/>
          <a:srcRect l="558" r="3158"/>
          <a:stretch/>
        </p:blipFill>
        <p:spPr>
          <a:xfrm>
            <a:off x="7429818" y="3347680"/>
            <a:ext cx="3813570" cy="2976967"/>
          </a:xfrm>
          <a:prstGeom prst="rect">
            <a:avLst/>
          </a:prstGeom>
        </p:spPr>
      </p:pic>
      <p:sp>
        <p:nvSpPr>
          <p:cNvPr id="8" name="Footer Placeholder 7"/>
          <p:cNvSpPr>
            <a:spLocks noGrp="1"/>
          </p:cNvSpPr>
          <p:nvPr>
            <p:ph type="ftr" sz="quarter" idx="16"/>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11244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br>
              <a:rPr lang="en-US" dirty="0"/>
            </a:br>
            <a:r>
              <a:rPr lang="en-US" dirty="0"/>
              <a:t>Universal App template</a:t>
            </a:r>
          </a:p>
        </p:txBody>
      </p:sp>
    </p:spTree>
    <p:extLst>
      <p:ext uri="{BB962C8B-B14F-4D97-AF65-F5344CB8AC3E}">
        <p14:creationId xmlns:p14="http://schemas.microsoft.com/office/powerpoint/2010/main" val="341865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a:t>Integrating Office 365</a:t>
            </a:r>
            <a:endParaRPr lang="en-US" dirty="0"/>
          </a:p>
        </p:txBody>
      </p:sp>
      <p:sp>
        <p:nvSpPr>
          <p:cNvPr id="114" name="Text Placeholder 113"/>
          <p:cNvSpPr>
            <a:spLocks noGrp="1"/>
          </p:cNvSpPr>
          <p:nvPr>
            <p:ph type="body" sz="quarter" idx="12"/>
          </p:nvPr>
        </p:nvSpPr>
        <p:spPr/>
        <p:txBody>
          <a:bodyPr/>
          <a:lstStyle/>
          <a:p>
            <a:r>
              <a:rPr lang="en-US" dirty="0"/>
              <a:t>2</a:t>
            </a:r>
          </a:p>
        </p:txBody>
      </p:sp>
      <p:sp>
        <p:nvSpPr>
          <p:cNvPr id="3" name="Freeform 5" hidden="1"/>
          <p:cNvSpPr>
            <a:spLocks/>
          </p:cNvSpPr>
          <p:nvPr/>
        </p:nvSpPr>
        <p:spPr bwMode="auto">
          <a:xfrm>
            <a:off x="712788" y="1439905"/>
            <a:ext cx="851856" cy="1679575"/>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11" name="Group 110"/>
          <p:cNvGrpSpPr/>
          <p:nvPr/>
        </p:nvGrpSpPr>
        <p:grpSpPr>
          <a:xfrm>
            <a:off x="8283412" y="3040062"/>
            <a:ext cx="3695862" cy="3475037"/>
            <a:chOff x="5112327" y="274302"/>
            <a:chExt cx="6858207" cy="6448435"/>
          </a:xfrm>
        </p:grpSpPr>
        <p:grpSp>
          <p:nvGrpSpPr>
            <p:cNvPr id="6" name="Group 5"/>
            <p:cNvGrpSpPr/>
            <p:nvPr/>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5"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29" name="Group 28"/>
            <p:cNvGrpSpPr/>
            <p:nvPr/>
          </p:nvGrpSpPr>
          <p:grpSpPr>
            <a:xfrm>
              <a:off x="6825497" y="1378359"/>
              <a:ext cx="1264708" cy="1505127"/>
              <a:chOff x="6825497" y="1378359"/>
              <a:chExt cx="1264708" cy="1505127"/>
            </a:xfrm>
          </p:grpSpPr>
          <p:grpSp>
            <p:nvGrpSpPr>
              <p:cNvPr id="30" name="Group 29"/>
              <p:cNvGrpSpPr/>
              <p:nvPr/>
            </p:nvGrpSpPr>
            <p:grpSpPr>
              <a:xfrm>
                <a:off x="6825497" y="1378359"/>
                <a:ext cx="1251014" cy="1505127"/>
                <a:chOff x="6825497" y="1378359"/>
                <a:chExt cx="1251014" cy="1505127"/>
              </a:xfrm>
            </p:grpSpPr>
            <p:sp>
              <p:nvSpPr>
                <p:cNvPr id="33"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31"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1"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45" name="Group 44"/>
            <p:cNvGrpSpPr/>
            <p:nvPr/>
          </p:nvGrpSpPr>
          <p:grpSpPr>
            <a:xfrm>
              <a:off x="5112327" y="1406878"/>
              <a:ext cx="6646956" cy="5315859"/>
              <a:chOff x="6527800" y="2483620"/>
              <a:chExt cx="5473700" cy="4377555"/>
            </a:xfrm>
          </p:grpSpPr>
          <p:grpSp>
            <p:nvGrpSpPr>
              <p:cNvPr id="46" name="Group 45"/>
              <p:cNvGrpSpPr/>
              <p:nvPr/>
            </p:nvGrpSpPr>
            <p:grpSpPr>
              <a:xfrm>
                <a:off x="10091976" y="4361890"/>
                <a:ext cx="1909524" cy="2419674"/>
                <a:chOff x="10091976" y="4967384"/>
                <a:chExt cx="1431688" cy="1814179"/>
              </a:xfrm>
            </p:grpSpPr>
            <p:sp>
              <p:nvSpPr>
                <p:cNvPr id="87"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7" name="Group 46"/>
              <p:cNvGrpSpPr/>
              <p:nvPr/>
            </p:nvGrpSpPr>
            <p:grpSpPr>
              <a:xfrm flipH="1">
                <a:off x="8613773" y="2483620"/>
                <a:ext cx="1958976" cy="4377555"/>
                <a:chOff x="8956675" y="449263"/>
                <a:chExt cx="2063751" cy="4611687"/>
              </a:xfrm>
            </p:grpSpPr>
            <p:sp>
              <p:nvSpPr>
                <p:cNvPr id="60"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8" name="Group 47"/>
              <p:cNvGrpSpPr/>
              <p:nvPr/>
            </p:nvGrpSpPr>
            <p:grpSpPr>
              <a:xfrm>
                <a:off x="6527800" y="3994753"/>
                <a:ext cx="3240121" cy="2863247"/>
                <a:chOff x="7045326" y="4452083"/>
                <a:chExt cx="2722595" cy="2405917"/>
              </a:xfrm>
            </p:grpSpPr>
            <p:sp>
              <p:nvSpPr>
                <p:cNvPr id="49"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Tree>
    <p:extLst>
      <p:ext uri="{BB962C8B-B14F-4D97-AF65-F5344CB8AC3E}">
        <p14:creationId xmlns:p14="http://schemas.microsoft.com/office/powerpoint/2010/main" val="201172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a:t>
            </a:r>
            <a:r>
              <a:rPr lang="en-US" baseline="0" dirty="0"/>
              <a:t> Office 365 to Universal App</a:t>
            </a:r>
            <a:endParaRPr lang="en-US" dirty="0"/>
          </a:p>
        </p:txBody>
      </p:sp>
      <p:sp>
        <p:nvSpPr>
          <p:cNvPr id="8" name="Text Placeholder 7"/>
          <p:cNvSpPr>
            <a:spLocks noGrp="1"/>
          </p:cNvSpPr>
          <p:nvPr>
            <p:ph type="body" sz="quarter" idx="10"/>
          </p:nvPr>
        </p:nvSpPr>
        <p:spPr>
          <a:xfrm>
            <a:off x="274638" y="1212850"/>
            <a:ext cx="11887200" cy="4124206"/>
          </a:xfrm>
        </p:spPr>
        <p:txBody>
          <a:bodyPr/>
          <a:lstStyle/>
          <a:p>
            <a:pPr lvl="0">
              <a:spcBef>
                <a:spcPts val="1200"/>
              </a:spcBef>
            </a:pPr>
            <a:r>
              <a:rPr lang="en-US" dirty="0"/>
              <a:t>Create Azure Active Directory application</a:t>
            </a:r>
          </a:p>
          <a:p>
            <a:pPr lvl="1">
              <a:spcBef>
                <a:spcPts val="300"/>
              </a:spcBef>
            </a:pPr>
            <a:r>
              <a:rPr lang="en-US" dirty="0"/>
              <a:t>Register application in Azure AD and set the appropriate Office 365 permissions</a:t>
            </a:r>
          </a:p>
          <a:p>
            <a:pPr lvl="0">
              <a:spcBef>
                <a:spcPts val="1200"/>
              </a:spcBef>
            </a:pPr>
            <a:r>
              <a:rPr lang="en-US" dirty="0"/>
              <a:t>Add ADAL and Graph </a:t>
            </a:r>
            <a:r>
              <a:rPr lang="en-US" dirty="0" err="1"/>
              <a:t>Nuget</a:t>
            </a:r>
            <a:r>
              <a:rPr lang="en-US" dirty="0"/>
              <a:t> Packages</a:t>
            </a:r>
          </a:p>
          <a:p>
            <a:pPr lvl="1">
              <a:spcBef>
                <a:spcPts val="300"/>
              </a:spcBef>
            </a:pPr>
            <a:r>
              <a:rPr lang="en-US" dirty="0"/>
              <a:t>Import necessary assemblies</a:t>
            </a:r>
            <a:endParaRPr lang="en-US" baseline="0" dirty="0"/>
          </a:p>
          <a:p>
            <a:pPr lvl="0">
              <a:spcBef>
                <a:spcPts val="1200"/>
              </a:spcBef>
            </a:pPr>
            <a:r>
              <a:rPr lang="en-US" dirty="0"/>
              <a:t>Create a data source</a:t>
            </a:r>
          </a:p>
          <a:p>
            <a:pPr lvl="1">
              <a:spcBef>
                <a:spcPts val="300"/>
              </a:spcBef>
            </a:pPr>
            <a:r>
              <a:rPr lang="en-US" dirty="0"/>
              <a:t>XAML makes heavy use of data binding, embrace that paradigm</a:t>
            </a:r>
          </a:p>
          <a:p>
            <a:pPr lvl="0">
              <a:spcBef>
                <a:spcPts val="1200"/>
              </a:spcBef>
            </a:pPr>
            <a:r>
              <a:rPr lang="en-US" dirty="0" err="1"/>
              <a:t>Stateful</a:t>
            </a:r>
            <a:r>
              <a:rPr lang="en-US" dirty="0"/>
              <a:t> client</a:t>
            </a:r>
          </a:p>
          <a:p>
            <a:pPr lvl="1">
              <a:spcBef>
                <a:spcPts val="300"/>
              </a:spcBef>
            </a:pPr>
            <a:r>
              <a:rPr lang="en-US" dirty="0"/>
              <a:t>Initiate login/consent and store Discovery Context</a:t>
            </a:r>
          </a:p>
        </p:txBody>
      </p:sp>
      <p:grpSp>
        <p:nvGrpSpPr>
          <p:cNvPr id="2" name="Group 1"/>
          <p:cNvGrpSpPr/>
          <p:nvPr/>
        </p:nvGrpSpPr>
        <p:grpSpPr>
          <a:xfrm>
            <a:off x="7752505" y="3878281"/>
            <a:ext cx="4226770" cy="2636819"/>
            <a:chOff x="7118316" y="4204245"/>
            <a:chExt cx="3525533" cy="2199361"/>
          </a:xfrm>
        </p:grpSpPr>
        <p:sp>
          <p:nvSpPr>
            <p:cNvPr id="14" name="Freeform 6"/>
            <p:cNvSpPr>
              <a:spLocks noEditPoints="1"/>
            </p:cNvSpPr>
            <p:nvPr/>
          </p:nvSpPr>
          <p:spPr bwMode="auto">
            <a:xfrm>
              <a:off x="7486425" y="4204245"/>
              <a:ext cx="2793143" cy="1956505"/>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7118316" y="6232416"/>
              <a:ext cx="3525533" cy="171190"/>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7617438" y="4334171"/>
              <a:ext cx="2529485" cy="1695565"/>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bwMode="auto">
            <a:xfrm>
              <a:off x="7705265" y="4435364"/>
              <a:ext cx="1324704" cy="14989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640"/>
            <p:cNvSpPr/>
            <p:nvPr/>
          </p:nvSpPr>
          <p:spPr>
            <a:xfrm>
              <a:off x="7740636" y="4448195"/>
              <a:ext cx="2310805" cy="1497320"/>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p:cNvSpPr/>
            <p:nvPr/>
          </p:nvSpPr>
          <p:spPr>
            <a:xfrm>
              <a:off x="7709650" y="4437869"/>
              <a:ext cx="2341791" cy="203202"/>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0" name="Rectangle 19"/>
            <p:cNvSpPr/>
            <p:nvPr/>
          </p:nvSpPr>
          <p:spPr>
            <a:xfrm>
              <a:off x="7709650" y="4641070"/>
              <a:ext cx="2341791" cy="1293276"/>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 name="TextBox 20"/>
            <p:cNvSpPr txBox="1"/>
            <p:nvPr/>
          </p:nvSpPr>
          <p:spPr>
            <a:xfrm>
              <a:off x="7626778" y="4600390"/>
              <a:ext cx="2520145" cy="1222308"/>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Office 365</a:t>
              </a:r>
              <a:endParaRPr kumimoji="0" lang="en-US" sz="2400" b="1" i="0" u="none" strike="noStrike" kern="1200" cap="none" spc="0" normalizeH="0" baseline="0" noProof="0" dirty="0">
                <a:ln>
                  <a:noFill/>
                </a:ln>
                <a:gradFill>
                  <a:gsLst>
                    <a:gs pos="2917">
                      <a:schemeClr val="tx1"/>
                    </a:gs>
                    <a:gs pos="100000">
                      <a:schemeClr val="tx1"/>
                    </a:gs>
                  </a:gsLst>
                  <a:lin ang="5400000" scaled="0"/>
                </a:gradFill>
                <a:effectLst/>
                <a:uLnTx/>
                <a:uFillTx/>
              </a:endParaRPr>
            </a:p>
          </p:txBody>
        </p:sp>
      </p:grpSp>
      <p:sp>
        <p:nvSpPr>
          <p:cNvPr id="4" name="Footer Placeholder 3"/>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93779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AAD Application</a:t>
            </a:r>
          </a:p>
        </p:txBody>
      </p:sp>
      <p:sp>
        <p:nvSpPr>
          <p:cNvPr id="5" name="Text Placeholder 4"/>
          <p:cNvSpPr>
            <a:spLocks noGrp="1"/>
          </p:cNvSpPr>
          <p:nvPr>
            <p:ph type="body" sz="quarter" idx="10"/>
          </p:nvPr>
        </p:nvSpPr>
        <p:spPr>
          <a:xfrm>
            <a:off x="429410" y="1212850"/>
            <a:ext cx="2600613" cy="517065"/>
          </a:xfrm>
        </p:spPr>
        <p:txBody>
          <a:bodyPr/>
          <a:lstStyle/>
          <a:p>
            <a:r>
              <a:rPr lang="en-US" sz="2400" dirty="0">
                <a:latin typeface="+mn-lt"/>
              </a:rPr>
              <a:t>Name app</a:t>
            </a:r>
          </a:p>
        </p:txBody>
      </p:sp>
      <p:sp>
        <p:nvSpPr>
          <p:cNvPr id="16" name="Circular Arrow 15"/>
          <p:cNvSpPr/>
          <p:nvPr/>
        </p:nvSpPr>
        <p:spPr bwMode="auto">
          <a:xfrm>
            <a:off x="3114354" y="1638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1</a:t>
            </a:r>
          </a:p>
        </p:txBody>
      </p:sp>
      <p:sp>
        <p:nvSpPr>
          <p:cNvPr id="23" name="Circular Arrow 22"/>
          <p:cNvSpPr/>
          <p:nvPr/>
        </p:nvSpPr>
        <p:spPr bwMode="auto">
          <a:xfrm>
            <a:off x="7033486" y="2779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4"/>
          <p:cNvSpPr txBox="1">
            <a:spLocks/>
          </p:cNvSpPr>
          <p:nvPr/>
        </p:nvSpPr>
        <p:spPr>
          <a:xfrm>
            <a:off x="4324096" y="2346656"/>
            <a:ext cx="2600613"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Set Redirect URI</a:t>
            </a:r>
          </a:p>
        </p:txBody>
      </p:sp>
      <p:sp>
        <p:nvSpPr>
          <p:cNvPr id="13" name="Oval 12"/>
          <p:cNvSpPr/>
          <p:nvPr/>
        </p:nvSpPr>
        <p:spPr bwMode="auto">
          <a:xfrm>
            <a:off x="4022344" y="2434389"/>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2</a:t>
            </a:r>
          </a:p>
        </p:txBody>
      </p:sp>
      <p:sp>
        <p:nvSpPr>
          <p:cNvPr id="14" name="Text Placeholder 4"/>
          <p:cNvSpPr txBox="1">
            <a:spLocks/>
          </p:cNvSpPr>
          <p:nvPr/>
        </p:nvSpPr>
        <p:spPr>
          <a:xfrm>
            <a:off x="8250848" y="3487857"/>
            <a:ext cx="3390099"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Finished</a:t>
            </a:r>
          </a:p>
        </p:txBody>
      </p:sp>
      <p:sp>
        <p:nvSpPr>
          <p:cNvPr id="15" name="Oval 14"/>
          <p:cNvSpPr/>
          <p:nvPr/>
        </p:nvSpPr>
        <p:spPr bwMode="auto">
          <a:xfrm>
            <a:off x="7949096" y="3575590"/>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3</a:t>
            </a:r>
          </a:p>
        </p:txBody>
      </p:sp>
      <p:pic>
        <p:nvPicPr>
          <p:cNvPr id="4" name="Picture 3"/>
          <p:cNvPicPr>
            <a:picLocks noChangeAspect="1"/>
          </p:cNvPicPr>
          <p:nvPr/>
        </p:nvPicPr>
        <p:blipFill>
          <a:blip r:embed="rId3"/>
          <a:stretch>
            <a:fillRect/>
          </a:stretch>
        </p:blipFill>
        <p:spPr>
          <a:xfrm>
            <a:off x="7963491" y="4037800"/>
            <a:ext cx="4298613" cy="2277623"/>
          </a:xfrm>
          <a:prstGeom prst="rect">
            <a:avLst/>
          </a:prstGeom>
        </p:spPr>
      </p:pic>
      <p:pic>
        <p:nvPicPr>
          <p:cNvPr id="7" name="Picture 6"/>
          <p:cNvPicPr>
            <a:picLocks noChangeAspect="1"/>
          </p:cNvPicPr>
          <p:nvPr/>
        </p:nvPicPr>
        <p:blipFill>
          <a:blip r:embed="rId4"/>
          <a:stretch>
            <a:fillRect/>
          </a:stretch>
        </p:blipFill>
        <p:spPr>
          <a:xfrm>
            <a:off x="178046" y="1690068"/>
            <a:ext cx="3513178" cy="2532888"/>
          </a:xfrm>
          <a:prstGeom prst="rect">
            <a:avLst/>
          </a:prstGeom>
        </p:spPr>
      </p:pic>
      <p:pic>
        <p:nvPicPr>
          <p:cNvPr id="9" name="Picture 8"/>
          <p:cNvPicPr>
            <a:picLocks noChangeAspect="1"/>
          </p:cNvPicPr>
          <p:nvPr/>
        </p:nvPicPr>
        <p:blipFill>
          <a:blip r:embed="rId5"/>
          <a:stretch>
            <a:fillRect/>
          </a:stretch>
        </p:blipFill>
        <p:spPr>
          <a:xfrm>
            <a:off x="4022344" y="2863721"/>
            <a:ext cx="3527951" cy="2532888"/>
          </a:xfrm>
          <a:prstGeom prst="rect">
            <a:avLst/>
          </a:prstGeom>
        </p:spPr>
      </p:pic>
      <p:sp>
        <p:nvSpPr>
          <p:cNvPr id="6" name="Footer Placeholder 5"/>
          <p:cNvSpPr>
            <a:spLocks noGrp="1"/>
          </p:cNvSpPr>
          <p:nvPr>
            <p:ph type="ftr" sz="quarter" idx="16"/>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2182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29410" y="1699369"/>
            <a:ext cx="5761750" cy="1322816"/>
          </a:xfrm>
          <a:prstGeom prst="rect">
            <a:avLst/>
          </a:prstGeom>
        </p:spPr>
      </p:pic>
      <p:sp>
        <p:nvSpPr>
          <p:cNvPr id="2" name="Title 1"/>
          <p:cNvSpPr>
            <a:spLocks noGrp="1"/>
          </p:cNvSpPr>
          <p:nvPr>
            <p:ph type="title"/>
          </p:nvPr>
        </p:nvSpPr>
        <p:spPr/>
        <p:txBody>
          <a:bodyPr/>
          <a:lstStyle/>
          <a:p>
            <a:r>
              <a:rPr lang="en-US" dirty="0"/>
              <a:t>Configure Permissions for AAD Application</a:t>
            </a:r>
          </a:p>
        </p:txBody>
      </p:sp>
      <p:sp>
        <p:nvSpPr>
          <p:cNvPr id="5" name="Text Placeholder 4"/>
          <p:cNvSpPr>
            <a:spLocks noGrp="1"/>
          </p:cNvSpPr>
          <p:nvPr>
            <p:ph type="body" sz="quarter" idx="10"/>
          </p:nvPr>
        </p:nvSpPr>
        <p:spPr>
          <a:xfrm>
            <a:off x="429410" y="1212850"/>
            <a:ext cx="5610874" cy="1181862"/>
          </a:xfrm>
        </p:spPr>
        <p:txBody>
          <a:bodyPr/>
          <a:lstStyle/>
          <a:p>
            <a:r>
              <a:rPr lang="en-US" sz="2400" dirty="0">
                <a:latin typeface="+mn-lt"/>
              </a:rPr>
              <a:t>Add O365 applications to AAD app</a:t>
            </a:r>
          </a:p>
        </p:txBody>
      </p:sp>
      <p:sp>
        <p:nvSpPr>
          <p:cNvPr id="16" name="Circular Arrow 15"/>
          <p:cNvSpPr/>
          <p:nvPr/>
        </p:nvSpPr>
        <p:spPr bwMode="auto">
          <a:xfrm>
            <a:off x="5345976" y="1950259"/>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1</a:t>
            </a:r>
          </a:p>
        </p:txBody>
      </p:sp>
      <p:sp>
        <p:nvSpPr>
          <p:cNvPr id="12" name="Text Placeholder 4"/>
          <p:cNvSpPr txBox="1">
            <a:spLocks/>
          </p:cNvSpPr>
          <p:nvPr/>
        </p:nvSpPr>
        <p:spPr>
          <a:xfrm>
            <a:off x="6587909" y="2638691"/>
            <a:ext cx="4127470"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Select applications</a:t>
            </a:r>
          </a:p>
        </p:txBody>
      </p:sp>
      <p:sp>
        <p:nvSpPr>
          <p:cNvPr id="13" name="Oval 12"/>
          <p:cNvSpPr/>
          <p:nvPr/>
        </p:nvSpPr>
        <p:spPr bwMode="auto">
          <a:xfrm>
            <a:off x="6253966" y="2746348"/>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2</a:t>
            </a:r>
          </a:p>
        </p:txBody>
      </p:sp>
      <p:pic>
        <p:nvPicPr>
          <p:cNvPr id="3" name="Picture 2"/>
          <p:cNvPicPr>
            <a:picLocks noChangeAspect="1"/>
          </p:cNvPicPr>
          <p:nvPr/>
        </p:nvPicPr>
        <p:blipFill>
          <a:blip r:embed="rId4"/>
          <a:stretch>
            <a:fillRect/>
          </a:stretch>
        </p:blipFill>
        <p:spPr>
          <a:xfrm>
            <a:off x="6777896" y="3155756"/>
            <a:ext cx="5351763" cy="3365757"/>
          </a:xfrm>
          <a:prstGeom prst="rect">
            <a:avLst/>
          </a:prstGeom>
        </p:spPr>
      </p:pic>
      <p:sp>
        <p:nvSpPr>
          <p:cNvPr id="7" name="Footer Placeholder 6"/>
          <p:cNvSpPr>
            <a:spLocks noGrp="1"/>
          </p:cNvSpPr>
          <p:nvPr>
            <p:ph type="ftr" sz="quarter" idx="16"/>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14635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32496"/>
            <a:ext cx="11887200" cy="1846659"/>
          </a:xfrm>
        </p:spPr>
        <p:txBody>
          <a:bodyPr/>
          <a:lstStyle/>
          <a:p>
            <a:r>
              <a:rPr lang="en-US" sz="6000" dirty="0"/>
              <a:t>Advanced Windows 10 development with the Microsoft Graph API</a:t>
            </a:r>
          </a:p>
        </p:txBody>
      </p:sp>
      <p:grpSp>
        <p:nvGrpSpPr>
          <p:cNvPr id="23" name="Group 22"/>
          <p:cNvGrpSpPr/>
          <p:nvPr/>
        </p:nvGrpSpPr>
        <p:grpSpPr>
          <a:xfrm>
            <a:off x="6462713" y="3239714"/>
            <a:ext cx="5516562" cy="325829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9" name="Freeform 8"/>
              <p:cNvSpPr>
                <a:spLocks/>
              </p:cNvSpPr>
              <p:nvPr/>
            </p:nvSpPr>
            <p:spPr bwMode="auto">
              <a:xfrm>
                <a:off x="2522538" y="417511"/>
                <a:ext cx="7386637" cy="4951414"/>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22" name="TextBox 21"/>
            <p:cNvSpPr txBox="1"/>
            <p:nvPr/>
          </p:nvSpPr>
          <p:spPr>
            <a:xfrm>
              <a:off x="7235590" y="4777460"/>
              <a:ext cx="1526059" cy="914096"/>
            </a:xfrm>
            <a:prstGeom prst="rect">
              <a:avLst/>
            </a:prstGeom>
            <a:noFill/>
          </p:spPr>
          <p:txBody>
            <a:bodyPr wrap="none" lIns="0" tIns="0" rIns="0" bIns="0" rtlCol="0">
              <a:spAutoFit/>
            </a:bodyPr>
            <a:lstStyle/>
            <a:p>
              <a:pPr>
                <a:lnSpc>
                  <a:spcPct val="90000"/>
                </a:lnSpc>
              </a:pPr>
              <a:r>
                <a:rPr lang="en-US" sz="6600" dirty="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55" name="Group 54"/>
          <p:cNvGrpSpPr/>
          <p:nvPr/>
        </p:nvGrpSpPr>
        <p:grpSpPr>
          <a:xfrm>
            <a:off x="7473726" y="4058106"/>
            <a:ext cx="3469487" cy="645369"/>
            <a:chOff x="-2540000" y="-2501900"/>
            <a:chExt cx="17478376" cy="3251200"/>
          </a:xfrm>
        </p:grpSpPr>
        <p:grpSp>
          <p:nvGrpSpPr>
            <p:cNvPr id="53" name="Group 52"/>
            <p:cNvGrpSpPr/>
            <p:nvPr/>
          </p:nvGrpSpPr>
          <p:grpSpPr>
            <a:xfrm>
              <a:off x="-2540000" y="-2501900"/>
              <a:ext cx="3243263" cy="3251200"/>
              <a:chOff x="-2540000" y="-2501900"/>
              <a:chExt cx="3243263" cy="3251200"/>
            </a:xfrm>
          </p:grpSpPr>
          <p:sp>
            <p:nvSpPr>
              <p:cNvPr id="39" name="Freeform 22"/>
              <p:cNvSpPr>
                <a:spLocks/>
              </p:cNvSpPr>
              <p:nvPr/>
            </p:nvSpPr>
            <p:spPr bwMode="auto">
              <a:xfrm>
                <a:off x="-1101725" y="-2501900"/>
                <a:ext cx="1804988"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a:off x="-2540000" y="-2238375"/>
                <a:ext cx="1385888" cy="1335088"/>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p:cNvSpPr>
              <p:nvPr/>
            </p:nvSpPr>
            <p:spPr bwMode="auto">
              <a:xfrm>
                <a:off x="-2540000" y="-846138"/>
                <a:ext cx="1385888" cy="1335088"/>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5"/>
              <p:cNvSpPr>
                <a:spLocks/>
              </p:cNvSpPr>
              <p:nvPr/>
            </p:nvSpPr>
            <p:spPr bwMode="auto">
              <a:xfrm>
                <a:off x="-1101725" y="-846138"/>
                <a:ext cx="1804988" cy="1595438"/>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1674813" y="-1966913"/>
              <a:ext cx="13263563" cy="2098675"/>
              <a:chOff x="1674813" y="-1966913"/>
              <a:chExt cx="13263563" cy="2098675"/>
            </a:xfrm>
          </p:grpSpPr>
          <p:sp>
            <p:nvSpPr>
              <p:cNvPr id="43"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5273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Assemblies</a:t>
            </a:r>
          </a:p>
        </p:txBody>
      </p:sp>
      <p:sp>
        <p:nvSpPr>
          <p:cNvPr id="2" name="Text Placeholder 1"/>
          <p:cNvSpPr>
            <a:spLocks noGrp="1"/>
          </p:cNvSpPr>
          <p:nvPr>
            <p:ph type="body" sz="quarter" idx="10"/>
          </p:nvPr>
        </p:nvSpPr>
        <p:spPr>
          <a:xfrm>
            <a:off x="274638" y="1212850"/>
            <a:ext cx="11887200" cy="683264"/>
          </a:xfrm>
        </p:spPr>
        <p:txBody>
          <a:bodyPr/>
          <a:lstStyle/>
          <a:p>
            <a:r>
              <a:rPr lang="en-US" sz="3600" dirty="0"/>
              <a:t>Install </a:t>
            </a:r>
            <a:r>
              <a:rPr lang="en-US" sz="3600" dirty="0" err="1"/>
              <a:t>NuGet</a:t>
            </a:r>
            <a:r>
              <a:rPr lang="en-US" sz="3600" dirty="0"/>
              <a:t> Packages for ADAL </a:t>
            </a:r>
            <a:r>
              <a:rPr lang="en-US" sz="3600"/>
              <a:t>and Graph</a:t>
            </a:r>
            <a:endParaRPr lang="en-US" sz="3600" dirty="0"/>
          </a:p>
        </p:txBody>
      </p:sp>
      <p:sp>
        <p:nvSpPr>
          <p:cNvPr id="8" name="Footer Placeholder 7"/>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pic>
        <p:nvPicPr>
          <p:cNvPr id="7" name="Picture 6"/>
          <p:cNvPicPr>
            <a:picLocks noChangeAspect="1"/>
          </p:cNvPicPr>
          <p:nvPr/>
        </p:nvPicPr>
        <p:blipFill>
          <a:blip r:embed="rId3"/>
          <a:stretch>
            <a:fillRect/>
          </a:stretch>
        </p:blipFill>
        <p:spPr>
          <a:xfrm>
            <a:off x="2698067" y="1914087"/>
            <a:ext cx="6953250" cy="4181475"/>
          </a:xfrm>
          <a:prstGeom prst="rect">
            <a:avLst/>
          </a:prstGeom>
        </p:spPr>
      </p:pic>
    </p:spTree>
    <p:extLst>
      <p:ext uri="{BB962C8B-B14F-4D97-AF65-F5344CB8AC3E}">
        <p14:creationId xmlns:p14="http://schemas.microsoft.com/office/powerpoint/2010/main" val="269818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implementation</a:t>
            </a:r>
          </a:p>
        </p:txBody>
      </p:sp>
      <p:sp>
        <p:nvSpPr>
          <p:cNvPr id="2" name="Text Placeholder 1"/>
          <p:cNvSpPr>
            <a:spLocks noGrp="1"/>
          </p:cNvSpPr>
          <p:nvPr>
            <p:ph type="body" sz="quarter" idx="10"/>
          </p:nvPr>
        </p:nvSpPr>
        <p:spPr>
          <a:xfrm>
            <a:off x="274638" y="1212850"/>
            <a:ext cx="8229600" cy="1335174"/>
          </a:xfrm>
        </p:spPr>
        <p:txBody>
          <a:bodyPr/>
          <a:lstStyle/>
          <a:p>
            <a:r>
              <a:rPr lang="en-US" sz="3672" dirty="0"/>
              <a:t>Use Web Account Manager when…</a:t>
            </a:r>
          </a:p>
          <a:p>
            <a:pPr lvl="1"/>
            <a:r>
              <a:rPr lang="en-US" sz="1836" dirty="0"/>
              <a:t>In most scenarios as this is the default for connected service wizard</a:t>
            </a:r>
          </a:p>
          <a:p>
            <a:pPr lvl="1">
              <a:spcBef>
                <a:spcPts val="600"/>
              </a:spcBef>
            </a:pPr>
            <a:r>
              <a:rPr lang="en-US" sz="1836" dirty="0"/>
              <a:t>Your app targets Windows 10 and/or multiple logins (see example)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8351" b="28268"/>
          <a:stretch/>
        </p:blipFill>
        <p:spPr>
          <a:xfrm>
            <a:off x="8504238" y="3954463"/>
            <a:ext cx="3478212" cy="22753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238" y="1212849"/>
            <a:ext cx="2053611" cy="2137249"/>
          </a:xfrm>
          <a:prstGeom prst="rect">
            <a:avLst/>
          </a:prstGeom>
        </p:spPr>
      </p:pic>
      <p:sp>
        <p:nvSpPr>
          <p:cNvPr id="7" name="Text Placeholder 1"/>
          <p:cNvSpPr txBox="1">
            <a:spLocks/>
          </p:cNvSpPr>
          <p:nvPr/>
        </p:nvSpPr>
        <p:spPr>
          <a:xfrm>
            <a:off x="274638" y="3803104"/>
            <a:ext cx="8229600" cy="166635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72" dirty="0"/>
              <a:t>Use Web Authentication Broker when…</a:t>
            </a:r>
          </a:p>
          <a:p>
            <a:pPr lvl="1"/>
            <a:r>
              <a:rPr lang="en-US" sz="1836" dirty="0"/>
              <a:t>Your app uses AAD and ADFS only</a:t>
            </a:r>
          </a:p>
          <a:p>
            <a:pPr lvl="1">
              <a:spcBef>
                <a:spcPts val="600"/>
              </a:spcBef>
            </a:pPr>
            <a:r>
              <a:rPr lang="en-US" sz="1836" dirty="0"/>
              <a:t>Your app targets Win7 and/or iOS/Android (via </a:t>
            </a:r>
            <a:r>
              <a:rPr lang="en-US" sz="1836" dirty="0" err="1"/>
              <a:t>Xamarin</a:t>
            </a:r>
            <a:r>
              <a:rPr lang="en-US" sz="1836" dirty="0"/>
              <a:t>)</a:t>
            </a:r>
          </a:p>
          <a:p>
            <a:pPr lvl="1">
              <a:spcBef>
                <a:spcPts val="600"/>
              </a:spcBef>
            </a:pPr>
            <a:r>
              <a:rPr lang="en-US" sz="1836" dirty="0"/>
              <a:t>You need to target authentication flows not supported by WAM</a:t>
            </a:r>
          </a:p>
        </p:txBody>
      </p:sp>
      <p:sp>
        <p:nvSpPr>
          <p:cNvPr id="11" name="Footer Placeholder 10"/>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94141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compared</a:t>
            </a:r>
          </a:p>
        </p:txBody>
      </p:sp>
      <p:sp>
        <p:nvSpPr>
          <p:cNvPr id="2" name="Text Placeholder 1"/>
          <p:cNvSpPr>
            <a:spLocks noGrp="1"/>
          </p:cNvSpPr>
          <p:nvPr>
            <p:ph type="body" sz="quarter" idx="10"/>
          </p:nvPr>
        </p:nvSpPr>
        <p:spPr>
          <a:xfrm>
            <a:off x="274638" y="1212850"/>
            <a:ext cx="11887200" cy="3374578"/>
          </a:xfrm>
        </p:spPr>
        <p:txBody>
          <a:bodyPr/>
          <a:lstStyle/>
          <a:p>
            <a:r>
              <a:rPr lang="en-US" dirty="0"/>
              <a:t>Web Account Manager</a:t>
            </a:r>
          </a:p>
          <a:p>
            <a:r>
              <a:rPr lang="en-US" sz="1632" dirty="0" err="1">
                <a:solidFill>
                  <a:srgbClr val="0000FF"/>
                </a:solidFill>
                <a:highlight>
                  <a:srgbClr val="FFFFFF"/>
                </a:highlight>
                <a:latin typeface="Consolas" panose="020B0609020204030204" pitchFamily="49" charset="0"/>
              </a:rPr>
              <a:t>var</a:t>
            </a:r>
            <a:r>
              <a:rPr lang="en-US" sz="1632" dirty="0">
                <a:solidFill>
                  <a:srgbClr val="0000FF"/>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new</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aadAccountProvider</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String</a:t>
            </a:r>
            <a:r>
              <a:rPr lang="en-US" sz="1632" dirty="0" err="1">
                <a:solidFill>
                  <a:srgbClr val="000000"/>
                </a:solidFill>
                <a:highlight>
                  <a:srgbClr val="FFFFFF"/>
                </a:highlight>
                <a:latin typeface="Consolas" panose="020B0609020204030204" pitchFamily="49" charset="0"/>
              </a:rPr>
              <a:t>.Empty</a:t>
            </a:r>
            <a:r>
              <a:rPr lang="en-US" sz="1632" dirty="0">
                <a:solidFill>
                  <a:srgbClr val="000000"/>
                </a:solidFill>
                <a:highlight>
                  <a:srgbClr val="FFFFFF"/>
                </a:highlight>
                <a:latin typeface="Consolas" panose="020B0609020204030204" pitchFamily="49" charset="0"/>
              </a:rPr>
              <a:t>, CLIENT_ID, 	</a:t>
            </a:r>
            <a:r>
              <a:rPr lang="en-US" sz="1632" dirty="0" err="1">
                <a:solidFill>
                  <a:srgbClr val="2B91AF"/>
                </a:solidFill>
                <a:highlight>
                  <a:srgbClr val="FFFFFF"/>
                </a:highlight>
                <a:latin typeface="Consolas" panose="020B0609020204030204" pitchFamily="49" charset="0"/>
              </a:rPr>
              <a:t>WebTokenRequestPromptType</a:t>
            </a:r>
            <a:r>
              <a:rPr lang="en-US" sz="1632" dirty="0" err="1">
                <a:solidFill>
                  <a:srgbClr val="000000"/>
                </a:solidFill>
                <a:highlight>
                  <a:srgbClr val="FFFFFF"/>
                </a:highlight>
                <a:latin typeface="Consolas" panose="020B0609020204030204" pitchFamily="49" charset="0"/>
              </a:rPr>
              <a:t>.ForceAuthentication</a:t>
            </a:r>
            <a:r>
              <a:rPr lang="en-US" sz="1632" dirty="0">
                <a:solidFill>
                  <a:srgbClr val="000000"/>
                </a:solidFill>
                <a:highlight>
                  <a:srgbClr val="FFFFFF"/>
                </a:highlight>
                <a:latin typeface="Consolas" panose="020B0609020204030204" pitchFamily="49" charset="0"/>
              </a:rPr>
              <a:t>);</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"authority"</a:t>
            </a:r>
            <a:r>
              <a:rPr lang="en-US" sz="1632" dirty="0">
                <a:solidFill>
                  <a:srgbClr val="000000"/>
                </a:solidFill>
                <a:highlight>
                  <a:srgbClr val="FFFFFF"/>
                </a:highlight>
                <a:latin typeface="Consolas" panose="020B0609020204030204" pitchFamily="49" charset="0"/>
              </a:rPr>
              <a:t>, AUTHORITY);</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"resource"</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resourceId</a:t>
            </a:r>
            <a:r>
              <a:rPr lang="en-US" sz="1632" dirty="0">
                <a:solidFill>
                  <a:srgbClr val="000000"/>
                </a:solidFill>
                <a:highlight>
                  <a:srgbClr val="FFFFFF"/>
                </a:highlight>
                <a:latin typeface="Consolas" panose="020B0609020204030204" pitchFamily="49" charset="0"/>
              </a:rPr>
              <a:t>);</a:t>
            </a:r>
          </a:p>
          <a:p>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webTokenRequestResult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WebAuthenticationCoreManager</a:t>
            </a:r>
            <a:r>
              <a:rPr lang="en-US" sz="1632" dirty="0" err="1">
                <a:solidFill>
                  <a:srgbClr val="000000"/>
                </a:solidFill>
                <a:highlight>
                  <a:srgbClr val="FFFFFF"/>
                </a:highlight>
                <a:latin typeface="Consolas" panose="020B0609020204030204" pitchFamily="49" charset="0"/>
              </a:rPr>
              <a:t>.RequestTokenAsync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endParaRPr lang="en-US" dirty="0"/>
          </a:p>
          <a:p>
            <a:r>
              <a:rPr lang="en-US" dirty="0"/>
              <a:t>Web Authentication Broker</a:t>
            </a:r>
          </a:p>
          <a:p>
            <a:r>
              <a:rPr lang="en-US" sz="1632" dirty="0" err="1">
                <a:solidFill>
                  <a:srgbClr val="0000FF"/>
                </a:solidFill>
                <a:highlight>
                  <a:srgbClr val="FFFFFF"/>
                </a:highlight>
                <a:latin typeface="Consolas" panose="020B0609020204030204" pitchFamily="49" charset="0"/>
              </a:rPr>
              <a:t>var</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authenticationContext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new</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AuthenticationContext</a:t>
            </a:r>
            <a:r>
              <a:rPr lang="en-US" sz="1632" dirty="0">
                <a:solidFill>
                  <a:srgbClr val="000000"/>
                </a:solidFill>
                <a:highlight>
                  <a:srgbClr val="FFFFFF"/>
                </a:highlight>
                <a:latin typeface="Consolas" panose="020B0609020204030204" pitchFamily="49" charset="0"/>
              </a:rPr>
              <a:t>(</a:t>
            </a:r>
            <a:r>
              <a:rPr lang="en-US" sz="1632" dirty="0" err="1">
                <a:solidFill>
                  <a:srgbClr val="2B91AF"/>
                </a:solidFill>
                <a:highlight>
                  <a:srgbClr val="FFFFFF"/>
                </a:highlight>
                <a:latin typeface="Consolas" panose="020B0609020204030204" pitchFamily="49" charset="0"/>
              </a:rPr>
              <a:t>String</a:t>
            </a:r>
            <a:r>
              <a:rPr lang="en-US" sz="1632" dirty="0" err="1">
                <a:solidFill>
                  <a:srgbClr val="000000"/>
                </a:solidFill>
                <a:highlight>
                  <a:srgbClr val="FFFFFF"/>
                </a:highlight>
                <a:latin typeface="Consolas" panose="020B0609020204030204" pitchFamily="49" charset="0"/>
              </a:rPr>
              <a:t>.Format</a:t>
            </a:r>
            <a:r>
              <a:rPr lang="en-US" sz="1632" dirty="0">
                <a:solidFill>
                  <a:srgbClr val="000000"/>
                </a:solidFill>
                <a:highlight>
                  <a:srgbClr val="FFFFFF"/>
                </a:highlight>
                <a:latin typeface="Consolas" panose="020B0609020204030204" pitchFamily="49" charset="0"/>
              </a:rPr>
              <a:t>(AUTHORITY, TENANT));</a:t>
            </a:r>
            <a:br>
              <a:rPr lang="en-US" sz="1632" dirty="0">
                <a:solidFill>
                  <a:srgbClr val="000000"/>
                </a:solidFill>
                <a:highlight>
                  <a:srgbClr val="FFFFFF"/>
                </a:highlight>
                <a:latin typeface="Consolas" panose="020B0609020204030204" pitchFamily="49" charset="0"/>
              </a:rPr>
            </a:br>
            <a:r>
              <a:rPr lang="en-US" sz="1632" dirty="0" err="1">
                <a:solidFill>
                  <a:srgbClr val="0000FF"/>
                </a:solidFill>
                <a:highlight>
                  <a:srgbClr val="FFFFFF"/>
                </a:highlight>
                <a:latin typeface="Consolas" panose="020B0609020204030204" pitchFamily="49" charset="0"/>
              </a:rPr>
              <a:t>var</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context.AcquireTokenAsync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resourceId</a:t>
            </a:r>
            <a:r>
              <a:rPr lang="en-US" sz="1632" dirty="0">
                <a:solidFill>
                  <a:srgbClr val="000000"/>
                </a:solidFill>
                <a:highlight>
                  <a:srgbClr val="FFFFFF"/>
                </a:highlight>
                <a:latin typeface="Consolas" panose="020B0609020204030204" pitchFamily="49" charset="0"/>
              </a:rPr>
              <a:t>, CLIENT_ID, RETURN_URI)).</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a:t>
            </a:r>
            <a:endParaRPr lang="en-US" dirty="0"/>
          </a:p>
        </p:txBody>
      </p:sp>
      <p:sp>
        <p:nvSpPr>
          <p:cNvPr id="8" name="Footer Placeholder 7"/>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4942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Office 365 Direct Service </a:t>
            </a:r>
            <a:br>
              <a:rPr lang="en-US" sz="4400" dirty="0"/>
            </a:br>
            <a:r>
              <a:rPr lang="en-US" sz="4400" dirty="0"/>
              <a:t>Endpoint Communication</a:t>
            </a:r>
          </a:p>
        </p:txBody>
      </p:sp>
      <p:sp>
        <p:nvSpPr>
          <p:cNvPr id="2" name="Text Placeholder 1"/>
          <p:cNvSpPr>
            <a:spLocks noGrp="1"/>
          </p:cNvSpPr>
          <p:nvPr>
            <p:ph type="body" sz="quarter" idx="10"/>
          </p:nvPr>
        </p:nvSpPr>
        <p:spPr>
          <a:xfrm>
            <a:off x="274638" y="1746250"/>
            <a:ext cx="11887200" cy="2785378"/>
          </a:xfrm>
        </p:spPr>
        <p:txBody>
          <a:bodyPr/>
          <a:lstStyle/>
          <a:p>
            <a:r>
              <a:rPr lang="en-US" dirty="0"/>
              <a:t>Direct endpoint “Client” objects for each service</a:t>
            </a:r>
          </a:p>
          <a:p>
            <a:pPr lvl="1"/>
            <a:r>
              <a:rPr lang="en-US" dirty="0" err="1"/>
              <a:t>ExchangeClient</a:t>
            </a:r>
            <a:endParaRPr lang="en-US" dirty="0"/>
          </a:p>
          <a:p>
            <a:pPr lvl="1">
              <a:spcBef>
                <a:spcPts val="600"/>
              </a:spcBef>
            </a:pPr>
            <a:r>
              <a:rPr lang="en-US" dirty="0" err="1"/>
              <a:t>SharePointClient</a:t>
            </a:r>
            <a:endParaRPr lang="en-US" dirty="0"/>
          </a:p>
          <a:p>
            <a:pPr lvl="0"/>
            <a:r>
              <a:rPr lang="en-US" dirty="0"/>
              <a:t>Constructor takes</a:t>
            </a:r>
            <a:r>
              <a:rPr lang="en-US" baseline="0" dirty="0"/>
              <a:t> a “token getter” function</a:t>
            </a:r>
          </a:p>
          <a:p>
            <a:pPr lvl="1"/>
            <a:r>
              <a:rPr lang="en-US" dirty="0" err="1"/>
              <a:t>DiscoveryContext</a:t>
            </a:r>
            <a:r>
              <a:rPr lang="en-US" dirty="0"/>
              <a:t> wraps an </a:t>
            </a:r>
            <a:r>
              <a:rPr lang="en-US" dirty="0" err="1"/>
              <a:t>AuthenticationContext</a:t>
            </a:r>
            <a:endParaRPr lang="en-US" dirty="0"/>
          </a:p>
          <a:p>
            <a:pPr lvl="1">
              <a:spcBef>
                <a:spcPts val="600"/>
              </a:spcBef>
            </a:pPr>
            <a:r>
              <a:rPr lang="en-US" dirty="0" err="1"/>
              <a:t>AuthenticationContext</a:t>
            </a:r>
            <a:r>
              <a:rPr lang="en-US" dirty="0"/>
              <a:t> has methods for getting tokens</a:t>
            </a:r>
          </a:p>
        </p:txBody>
      </p:sp>
      <p:sp>
        <p:nvSpPr>
          <p:cNvPr id="9" name="Footer Placeholder 8"/>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88692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Direct endpoint “Client” object </a:t>
            </a:r>
            <a:br>
              <a:rPr lang="en-US" sz="4400" dirty="0"/>
            </a:br>
            <a:r>
              <a:rPr lang="en-US" sz="4400" dirty="0"/>
              <a:t>constructor example</a:t>
            </a:r>
          </a:p>
        </p:txBody>
      </p:sp>
      <p:sp>
        <p:nvSpPr>
          <p:cNvPr id="5" name="TextBox 4"/>
          <p:cNvSpPr txBox="1"/>
          <p:nvPr/>
        </p:nvSpPr>
        <p:spPr>
          <a:xfrm>
            <a:off x="467945" y="1833563"/>
            <a:ext cx="11804690" cy="3600986"/>
          </a:xfrm>
          <a:prstGeom prst="rect">
            <a:avLst/>
          </a:prstGeom>
          <a:noFill/>
        </p:spPr>
        <p:txBody>
          <a:bodyPr wrap="square" lIns="0" tIns="0" rIns="0" bIns="0" rtlCol="0">
            <a:spAutoFit/>
          </a:bodyPr>
          <a:lstStyle/>
          <a:p>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ExchangeClient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ExchangeServiceEndpointUri</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async</a:t>
            </a:r>
            <a:r>
              <a:rPr lang="en-US" sz="1800" dirty="0">
                <a:solidFill>
                  <a:srgbClr val="000000"/>
                </a:solidFill>
                <a:highlight>
                  <a:srgbClr val="FFFFFF"/>
                </a:highlight>
                <a:latin typeface="Consolas" panose="020B0609020204030204" pitchFamily="49" charset="0"/>
              </a:rPr>
              <a:t> () =&gt;</a:t>
            </a:r>
          </a:p>
          <a:p>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  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discoveryContext.AuthenticationContext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AcquireTokenSilentAsync</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ExchangeServiceResourceId</a:t>
            </a:r>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discoveryContext.AppIdentity.ClientId</a:t>
            </a:r>
            <a:r>
              <a:rPr lang="en-US" sz="1800" dirty="0">
                <a:solidFill>
                  <a:srgbClr val="000000"/>
                </a:solidFill>
                <a:highlight>
                  <a:srgbClr val="FFFFFF"/>
                </a:highlight>
                <a:latin typeface="Consolas" panose="020B0609020204030204" pitchFamily="49" charset="0"/>
              </a:rPr>
              <a:t>, </a:t>
            </a:r>
          </a:p>
          <a:p>
            <a:r>
              <a:rPr lang="en-US" sz="1800" dirty="0">
                <a:solidFill>
                  <a:srgbClr val="0000FF"/>
                </a:solidFill>
                <a:highlight>
                  <a:srgbClr val="FFFFFF"/>
                </a:highlight>
                <a:latin typeface="Consolas" panose="020B0609020204030204" pitchFamily="49" charset="0"/>
              </a:rPr>
              <a:t>                     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ActiveDirectory.</a:t>
            </a:r>
            <a:r>
              <a:rPr lang="en-US" sz="1800" dirty="0" err="1">
                <a:solidFill>
                  <a:srgbClr val="2B91AF"/>
                </a:solidFill>
                <a:highlight>
                  <a:srgbClr val="FFFFFF"/>
                </a:highlight>
                <a:latin typeface="Consolas" panose="020B0609020204030204" pitchFamily="49" charset="0"/>
              </a:rPr>
              <a:t>UserIdentifier</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dcr.UserId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UserIdentifierType</a:t>
            </a:r>
            <a:r>
              <a:rPr lang="en-US" sz="1800" dirty="0" err="1">
                <a:solidFill>
                  <a:srgbClr val="000000"/>
                </a:solidFill>
                <a:highlight>
                  <a:srgbClr val="FFFFFF"/>
                </a:highlight>
                <a:latin typeface="Consolas" panose="020B0609020204030204" pitchFamily="49" charset="0"/>
              </a:rPr>
              <a:t>.UniqueId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AccessToken</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p>
          <a:p>
            <a:endParaRPr lang="en-US" sz="1800" spc="-71" dirty="0">
              <a:gradFill>
                <a:gsLst>
                  <a:gs pos="2917">
                    <a:schemeClr val="bg2"/>
                  </a:gs>
                  <a:gs pos="95000">
                    <a:schemeClr val="bg2"/>
                  </a:gs>
                </a:gsLst>
                <a:lin ang="5400000" scaled="0"/>
              </a:gradFill>
            </a:endParaRPr>
          </a:p>
        </p:txBody>
      </p:sp>
      <p:sp>
        <p:nvSpPr>
          <p:cNvPr id="4" name="Footer Placeholder 3"/>
          <p:cNvSpPr>
            <a:spLocks noGrp="1"/>
          </p:cNvSpPr>
          <p:nvPr>
            <p:ph type="ftr" sz="quarter" idx="10"/>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139197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Direct Endpoint Office 365 </a:t>
            </a:r>
            <a:br>
              <a:rPr lang="en-US" sz="4400" dirty="0"/>
            </a:br>
            <a:r>
              <a:rPr lang="en-US" sz="4400" dirty="0"/>
              <a:t>Service communication</a:t>
            </a:r>
          </a:p>
        </p:txBody>
      </p:sp>
      <p:sp>
        <p:nvSpPr>
          <p:cNvPr id="2" name="Text Placeholder 1"/>
          <p:cNvSpPr>
            <a:spLocks noGrp="1"/>
          </p:cNvSpPr>
          <p:nvPr>
            <p:ph type="body" sz="quarter" idx="10"/>
          </p:nvPr>
        </p:nvSpPr>
        <p:spPr>
          <a:xfrm>
            <a:off x="274638" y="1743708"/>
            <a:ext cx="11887200" cy="2025170"/>
          </a:xfrm>
        </p:spPr>
        <p:txBody>
          <a:bodyPr/>
          <a:lstStyle/>
          <a:p>
            <a:r>
              <a:rPr lang="en-US" dirty="0"/>
              <a:t>Client Object exposes properties</a:t>
            </a:r>
          </a:p>
          <a:p>
            <a:pPr lvl="1"/>
            <a:r>
              <a:rPr lang="en-US" dirty="0"/>
              <a:t>Most are </a:t>
            </a:r>
            <a:r>
              <a:rPr lang="en-US" dirty="0" err="1"/>
              <a:t>IEnumerable</a:t>
            </a:r>
            <a:r>
              <a:rPr lang="en-US" dirty="0"/>
              <a:t>&lt;T&gt; collections</a:t>
            </a:r>
          </a:p>
          <a:p>
            <a:pPr lvl="0"/>
            <a:r>
              <a:rPr lang="en-US" dirty="0"/>
              <a:t>Designed much like Entity Framework</a:t>
            </a:r>
          </a:p>
          <a:p>
            <a:pPr lvl="1"/>
            <a:r>
              <a:rPr lang="en-US" dirty="0"/>
              <a:t>Client == </a:t>
            </a:r>
            <a:r>
              <a:rPr lang="en-US" dirty="0" err="1"/>
              <a:t>DataContext</a:t>
            </a:r>
            <a:endParaRPr lang="en-US" dirty="0"/>
          </a:p>
          <a:p>
            <a:pPr lvl="1"/>
            <a:r>
              <a:rPr lang="en-US" dirty="0" err="1"/>
              <a:t>IEnumerable</a:t>
            </a:r>
            <a:r>
              <a:rPr lang="en-US" dirty="0"/>
              <a:t>&lt;T&gt; entities</a:t>
            </a:r>
          </a:p>
          <a:p>
            <a:pPr lvl="0"/>
            <a:r>
              <a:rPr lang="en-US" dirty="0"/>
              <a:t>Includes common CRUD operations</a:t>
            </a:r>
          </a:p>
        </p:txBody>
      </p:sp>
      <p:grpSp>
        <p:nvGrpSpPr>
          <p:cNvPr id="12" name="Group 11"/>
          <p:cNvGrpSpPr/>
          <p:nvPr/>
        </p:nvGrpSpPr>
        <p:grpSpPr>
          <a:xfrm>
            <a:off x="8503692" y="1894521"/>
            <a:ext cx="3666083" cy="3598862"/>
            <a:chOff x="8503692" y="1363663"/>
            <a:chExt cx="3666083" cy="3598862"/>
          </a:xfrm>
        </p:grpSpPr>
        <p:grpSp>
          <p:nvGrpSpPr>
            <p:cNvPr id="9" name="Group 8"/>
            <p:cNvGrpSpPr/>
            <p:nvPr/>
          </p:nvGrpSpPr>
          <p:grpSpPr>
            <a:xfrm>
              <a:off x="8503692" y="1363663"/>
              <a:ext cx="2795587" cy="3290864"/>
              <a:chOff x="4613463" y="1497713"/>
              <a:chExt cx="2963583" cy="3488624"/>
            </a:xfrm>
          </p:grpSpPr>
          <p:pic>
            <p:nvPicPr>
              <p:cNvPr id="10" name="Picture 9"/>
              <p:cNvPicPr>
                <a:picLocks noChangeAspect="1"/>
              </p:cNvPicPr>
              <p:nvPr/>
            </p:nvPicPr>
            <p:blipFill>
              <a:blip r:embed="rId3"/>
              <a:stretch>
                <a:fillRect/>
              </a:stretch>
            </p:blipFill>
            <p:spPr>
              <a:xfrm>
                <a:off x="4618037" y="1871662"/>
                <a:ext cx="2952750" cy="3114675"/>
              </a:xfrm>
              <a:prstGeom prst="rect">
                <a:avLst/>
              </a:prstGeom>
              <a:ln cap="sq">
                <a:solidFill>
                  <a:schemeClr val="bg1">
                    <a:lumMod val="50000"/>
                  </a:schemeClr>
                </a:solidFill>
                <a:miter lim="800000"/>
              </a:ln>
            </p:spPr>
          </p:pic>
          <p:sp>
            <p:nvSpPr>
              <p:cNvPr id="11" name="Rectangle 10"/>
              <p:cNvSpPr/>
              <p:nvPr/>
            </p:nvSpPr>
            <p:spPr bwMode="auto">
              <a:xfrm>
                <a:off x="4613463" y="1497713"/>
                <a:ext cx="2963583"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10211689" y="2358038"/>
              <a:ext cx="1958086" cy="2604487"/>
              <a:chOff x="8106123" y="2853438"/>
              <a:chExt cx="2075754" cy="2761000"/>
            </a:xfrm>
          </p:grpSpPr>
          <p:pic>
            <p:nvPicPr>
              <p:cNvPr id="7" name="Picture 6"/>
              <p:cNvPicPr>
                <a:picLocks noChangeAspect="1"/>
              </p:cNvPicPr>
              <p:nvPr/>
            </p:nvPicPr>
            <p:blipFill>
              <a:blip r:embed="rId4"/>
              <a:stretch>
                <a:fillRect/>
              </a:stretch>
            </p:blipFill>
            <p:spPr>
              <a:xfrm>
                <a:off x="8117411" y="3223663"/>
                <a:ext cx="2057400" cy="2390775"/>
              </a:xfrm>
              <a:prstGeom prst="rect">
                <a:avLst/>
              </a:prstGeom>
              <a:ln cap="sq">
                <a:solidFill>
                  <a:schemeClr val="bg1">
                    <a:lumMod val="50000"/>
                  </a:schemeClr>
                </a:solidFill>
                <a:miter lim="800000"/>
              </a:ln>
            </p:spPr>
          </p:pic>
          <p:sp>
            <p:nvSpPr>
              <p:cNvPr id="8" name="Rectangle 7"/>
              <p:cNvSpPr/>
              <p:nvPr/>
            </p:nvSpPr>
            <p:spPr bwMode="auto">
              <a:xfrm>
                <a:off x="8106123" y="2853438"/>
                <a:ext cx="2075754"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grpSp>
      <p:sp>
        <p:nvSpPr>
          <p:cNvPr id="5" name="Footer Placeholder 4"/>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402713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01260"/>
          </a:xfrm>
        </p:spPr>
        <p:txBody>
          <a:bodyPr/>
          <a:lstStyle/>
          <a:p>
            <a:r>
              <a:rPr lang="en-US" sz="2800" dirty="0"/>
              <a:t>Get Graph Service Client</a:t>
            </a: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err="1">
                <a:solidFill>
                  <a:srgbClr val="2B91AF"/>
                </a:solidFill>
                <a:highlight>
                  <a:srgbClr val="FFFFFF"/>
                </a:highlight>
                <a:latin typeface="Consolas" panose="020B0609020204030204" pitchFamily="49" charset="0"/>
              </a:rPr>
              <a:t>GraphServiceClient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GetGraphServiceClientAsync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GetGraphAccessTokenAsync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authenticationProvider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DelegateAuthenticationProvider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requestMessage</a:t>
            </a:r>
            <a:r>
              <a:rPr lang="en-US" sz="1400" dirty="0">
                <a:solidFill>
                  <a:srgbClr val="000000"/>
                </a:solidFill>
                <a:highlight>
                  <a:srgbClr val="FFFFFF"/>
                </a:highlight>
                <a:latin typeface="Consolas" panose="020B0609020204030204" pitchFamily="49" charset="0"/>
              </a:rPr>
              <a:t>)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requestMessage.Headers.Authorization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"Bearer"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Task</a:t>
            </a:r>
            <a:r>
              <a:rPr lang="en-US" sz="1400" dirty="0" err="1">
                <a:solidFill>
                  <a:srgbClr val="000000"/>
                </a:solidFill>
                <a:highlight>
                  <a:srgbClr val="FFFFFF"/>
                </a:highlight>
                <a:latin typeface="Consolas" panose="020B0609020204030204" pitchFamily="49" charset="0"/>
              </a:rPr>
              <a:t>.FromResult</a:t>
            </a:r>
            <a:r>
              <a:rPr lang="en-US" sz="1400" dirty="0">
                <a:solidFill>
                  <a:srgbClr val="000000"/>
                </a:solidFill>
                <a:highlight>
                  <a:srgbClr val="FFFFFF"/>
                </a:highlight>
                <a:latin typeface="Consolas" panose="020B0609020204030204" pitchFamily="49" charset="0"/>
              </a:rPr>
              <a:t>(0);</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GraphServiceClient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authenticationProvider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endParaRPr lang="en-US" sz="1400" dirty="0">
              <a:latin typeface="Consolas" panose="020B0609020204030204" pitchFamily="49" charset="0"/>
            </a:endParaRPr>
          </a:p>
          <a:p>
            <a:pPr lvl="1"/>
            <a:r>
              <a:rPr lang="en-US" sz="2800" dirty="0">
                <a:gradFill>
                  <a:gsLst>
                    <a:gs pos="1250">
                      <a:schemeClr val="tx2"/>
                    </a:gs>
                    <a:gs pos="99000">
                      <a:schemeClr val="tx2"/>
                    </a:gs>
                  </a:gsLst>
                  <a:lin ang="5400000" scaled="0"/>
                </a:gradFill>
                <a:latin typeface="+mj-lt"/>
              </a:rPr>
              <a:t>Token acquired via ADAL</a:t>
            </a:r>
          </a:p>
          <a:p>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(authority);</a:t>
            </a:r>
          </a:p>
          <a:p>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token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GetTokenHelperAsync</a:t>
            </a:r>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ResourceUrl</a:t>
            </a:r>
            <a:r>
              <a:rPr lang="en-US" sz="1400" dirty="0">
                <a:solidFill>
                  <a:srgbClr val="000000"/>
                </a:solidFill>
                <a:highlight>
                  <a:srgbClr val="FFFFFF"/>
                </a:highlight>
                <a:latin typeface="Consolas" panose="020B0609020204030204" pitchFamily="49" charset="0"/>
              </a:rPr>
              <a:t>);</a:t>
            </a:r>
          </a:p>
          <a:p>
            <a:pPr lvl="1"/>
            <a:endParaRPr lang="en-US" sz="1400" dirty="0">
              <a:latin typeface="Consolas" panose="020B0609020204030204" pitchFamily="49" charset="0"/>
            </a:endParaRPr>
          </a:p>
        </p:txBody>
      </p:sp>
      <p:sp>
        <p:nvSpPr>
          <p:cNvPr id="9" name="Footer Placeholder 8"/>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
        <p:nvSpPr>
          <p:cNvPr id="3" name="Title 2"/>
          <p:cNvSpPr>
            <a:spLocks noGrp="1"/>
          </p:cNvSpPr>
          <p:nvPr>
            <p:ph type="title"/>
          </p:nvPr>
        </p:nvSpPr>
        <p:spPr/>
        <p:txBody>
          <a:bodyPr/>
          <a:lstStyle/>
          <a:p>
            <a:r>
              <a:rPr lang="en-US" sz="4400" dirty="0"/>
              <a:t>Office 365 Microsoft Graph API Communication</a:t>
            </a:r>
          </a:p>
        </p:txBody>
      </p:sp>
    </p:spTree>
    <p:extLst>
      <p:ext uri="{BB962C8B-B14F-4D97-AF65-F5344CB8AC3E}">
        <p14:creationId xmlns:p14="http://schemas.microsoft.com/office/powerpoint/2010/main" val="52886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Microsoft Graph API “Client” object </a:t>
            </a:r>
            <a:br>
              <a:rPr lang="en-US" sz="4400" dirty="0"/>
            </a:br>
            <a:r>
              <a:rPr lang="en-US" sz="4400" dirty="0"/>
              <a:t>constructor example</a:t>
            </a:r>
          </a:p>
        </p:txBody>
      </p:sp>
      <p:sp>
        <p:nvSpPr>
          <p:cNvPr id="9" name="Rectangle 8"/>
          <p:cNvSpPr/>
          <p:nvPr/>
        </p:nvSpPr>
        <p:spPr>
          <a:xfrm>
            <a:off x="344075" y="1772805"/>
            <a:ext cx="11699891" cy="4616648"/>
          </a:xfrm>
          <a:prstGeom prst="rect">
            <a:avLst/>
          </a:prstGeom>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GetTokenHelperAsync</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context,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AuthenticationResult</a:t>
            </a:r>
            <a:r>
              <a:rPr lang="en-US" sz="1400" dirty="0">
                <a:solidFill>
                  <a:srgbClr val="000000"/>
                </a:solidFill>
                <a:highlight>
                  <a:srgbClr val="FFFFFF"/>
                </a:highlight>
                <a:latin typeface="Consolas" panose="020B0609020204030204" pitchFamily="49" charset="0"/>
              </a:rPr>
              <a:t> result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result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context.AcquireTokenAsync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redirectUri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PlatformParameters</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PromptBehavior</a:t>
            </a:r>
            <a:r>
              <a:rPr lang="en-US" sz="1400" dirty="0" err="1">
                <a:solidFill>
                  <a:srgbClr val="000000"/>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string</a:t>
            </a:r>
            <a:r>
              <a:rPr lang="en-US" sz="1400" dirty="0" err="1">
                <a:solidFill>
                  <a:srgbClr val="000000"/>
                </a:solidFill>
                <a:highlight>
                  <a:srgbClr val="FFFFFF"/>
                </a:highlight>
                <a:latin typeface="Consolas" panose="020B0609020204030204" pitchFamily="49" charset="0"/>
              </a:rPr>
              <a:t>.IsNullOrEmpty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//Store values for logged-in user, tenant id, and authority, so that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//they can be re-used if the user re-opens the app without disconnecting.</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result.UserInfo.GivenName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LoggedInUserEmail</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result.UserInfo.DisplayableId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TenantId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result.TenantId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LastAuthority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context.Authority</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4" name="Footer Placeholder 3"/>
          <p:cNvSpPr>
            <a:spLocks noGrp="1"/>
          </p:cNvSpPr>
          <p:nvPr>
            <p:ph type="ftr" sz="quarter" idx="10"/>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6628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Microsoft Graph API Office 365 Service communication</a:t>
            </a:r>
          </a:p>
        </p:txBody>
      </p:sp>
      <p:sp>
        <p:nvSpPr>
          <p:cNvPr id="2" name="Text Placeholder 1"/>
          <p:cNvSpPr>
            <a:spLocks noGrp="1"/>
          </p:cNvSpPr>
          <p:nvPr>
            <p:ph type="body" sz="quarter" idx="10"/>
          </p:nvPr>
        </p:nvSpPr>
        <p:spPr>
          <a:xfrm>
            <a:off x="274638" y="938530"/>
            <a:ext cx="11887200" cy="572464"/>
          </a:xfrm>
        </p:spPr>
        <p:txBody>
          <a:bodyPr/>
          <a:lstStyle/>
          <a:p>
            <a:r>
              <a:rPr lang="en-US" sz="2800" dirty="0"/>
              <a:t>Graph API returns information</a:t>
            </a:r>
          </a:p>
        </p:txBody>
      </p:sp>
      <p:sp>
        <p:nvSpPr>
          <p:cNvPr id="4" name="Rectangle 3"/>
          <p:cNvSpPr/>
          <p:nvPr/>
        </p:nvSpPr>
        <p:spPr>
          <a:xfrm>
            <a:off x="338646" y="1442148"/>
            <a:ext cx="11868912" cy="4339650"/>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internal</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async</a:t>
            </a:r>
            <a:r>
              <a:rPr lang="en-US" sz="1200" dirty="0">
                <a:solidFill>
                  <a:srgbClr val="000000"/>
                </a:solidFill>
                <a:highlight>
                  <a:srgbClr val="FFFFFF"/>
                </a:highlight>
                <a:latin typeface="Consolas" panose="020B0609020204030204" pitchFamily="49" charset="0"/>
              </a:rPr>
              <a:t> Task&lt;List&lt;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&gt;&gt; </a:t>
            </a:r>
            <a:r>
              <a:rPr lang="en-US" sz="1200" dirty="0" err="1">
                <a:solidFill>
                  <a:srgbClr val="000000"/>
                </a:solidFill>
                <a:highlight>
                  <a:srgbClr val="FFFFFF"/>
                </a:highlight>
                <a:latin typeface="Consolas" panose="020B0609020204030204" pitchFamily="49" charset="0"/>
              </a:rPr>
              <a:t>GetCalendarEvents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List&lt;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graphClient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AuthenticationHelper</a:t>
            </a:r>
            <a:r>
              <a:rPr lang="en-US" sz="1200" dirty="0" err="1">
                <a:solidFill>
                  <a:srgbClr val="000000"/>
                </a:solidFill>
                <a:highlight>
                  <a:srgbClr val="FFFFFF"/>
                </a:highlight>
                <a:latin typeface="Consolas" panose="020B0609020204030204" pitchFamily="49" charset="0"/>
              </a:rPr>
              <a:t>.GetGraphServiceClientAsync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eventsPage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graphClient.Me.Calendar.Events.Request</a:t>
            </a:r>
            <a:r>
              <a:rPr lang="en-US" sz="1200" dirty="0">
                <a:solidFill>
                  <a:srgbClr val="000000"/>
                </a:solidFill>
                <a:highlight>
                  <a:srgbClr val="FFFFFF"/>
                </a:highlight>
                <a:latin typeface="Consolas" panose="020B0609020204030204" pitchFamily="49" charset="0"/>
              </a:rPr>
              <a:t>().Top(10).Filter(</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"End/</a:t>
            </a:r>
            <a:r>
              <a:rPr lang="en-US" sz="1200" dirty="0" err="1">
                <a:solidFill>
                  <a:srgbClr val="A31515"/>
                </a:solidFill>
                <a:highlight>
                  <a:srgbClr val="FFFFFF"/>
                </a:highlight>
                <a:latin typeface="Consolas" panose="020B0609020204030204" pitchFamily="49" charset="0"/>
              </a:rPr>
              <a:t>DateTime</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ge</a:t>
            </a:r>
            <a:r>
              <a:rPr lang="en-US" sz="1200" dirty="0">
                <a:solidFill>
                  <a:srgbClr val="A31515"/>
                </a:solidFill>
                <a:highlight>
                  <a:srgbClr val="FFFFFF"/>
                </a:highlight>
                <a:latin typeface="Consolas" panose="020B0609020204030204" pitchFamily="49" charset="0"/>
              </a:rPr>
              <a:t>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DateTime.Now.ToString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yyyy</a:t>
            </a:r>
            <a:r>
              <a:rPr lang="en-US" sz="1200" dirty="0">
                <a:solidFill>
                  <a:srgbClr val="A31515"/>
                </a:solidFill>
                <a:highlight>
                  <a:srgbClr val="FFFFFF"/>
                </a:highlight>
                <a:latin typeface="Consolas" panose="020B0609020204030204" pitchFamily="49" charset="0"/>
              </a:rPr>
              <a:t>/MM/</a:t>
            </a:r>
            <a:r>
              <a:rPr lang="en-US" sz="1200" dirty="0" err="1">
                <a:solidFill>
                  <a:srgbClr val="A31515"/>
                </a:solidFill>
                <a:highlight>
                  <a:srgbClr val="FFFFFF"/>
                </a:highlight>
                <a:latin typeface="Consolas" panose="020B0609020204030204" pitchFamily="49" charset="0"/>
              </a:rPr>
              <a:t>dd</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HH:mm</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GetAsync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events = </a:t>
            </a:r>
            <a:r>
              <a:rPr lang="en-US" sz="1200" dirty="0" err="1">
                <a:solidFill>
                  <a:srgbClr val="000000"/>
                </a:solidFill>
                <a:highlight>
                  <a:srgbClr val="FFFFFF"/>
                </a:highlight>
                <a:latin typeface="Consolas" panose="020B0609020204030204" pitchFamily="49" charset="0"/>
              </a:rPr>
              <a:t>eventsPage.CurrentPage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item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events)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calendarEventModel</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calendarEventModel.Subject</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item.Subject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catch</a:t>
            </a:r>
            <a:r>
              <a:rPr lang="en-US" sz="1200" dirty="0">
                <a:solidFill>
                  <a:srgbClr val="000000"/>
                </a:solidFill>
                <a:highlight>
                  <a:srgbClr val="FFFFFF"/>
                </a:highlight>
                <a:latin typeface="Consolas" panose="020B0609020204030204" pitchFamily="49" charset="0"/>
              </a:rPr>
              <a:t> (Exception el)</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el.ToString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eventsResults.OrderBy</a:t>
            </a:r>
            <a:r>
              <a:rPr lang="en-US" sz="1200" dirty="0">
                <a:solidFill>
                  <a:srgbClr val="000000"/>
                </a:solidFill>
                <a:highlight>
                  <a:srgbClr val="FFFFFF"/>
                </a:highlight>
                <a:latin typeface="Consolas" panose="020B0609020204030204" pitchFamily="49" charset="0"/>
              </a:rPr>
              <a:t>(e =&gt; </a:t>
            </a:r>
            <a:r>
              <a:rPr lang="en-US" sz="1200" dirty="0" err="1">
                <a:solidFill>
                  <a:srgbClr val="000000"/>
                </a:solidFill>
                <a:highlight>
                  <a:srgbClr val="FFFFFF"/>
                </a:highlight>
                <a:latin typeface="Consolas" panose="020B0609020204030204" pitchFamily="49" charset="0"/>
              </a:rPr>
              <a:t>e.Start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ToList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US" sz="1200" dirty="0">
              <a:latin typeface="Consolas" panose="020B0609020204030204" pitchFamily="49" charset="0"/>
            </a:endParaRPr>
          </a:p>
        </p:txBody>
      </p:sp>
      <p:sp>
        <p:nvSpPr>
          <p:cNvPr id="6" name="Footer Placeholder 5"/>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412796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br>
              <a:rPr lang="en-US"/>
            </a:br>
            <a:r>
              <a:rPr lang="en-US"/>
              <a:t>Office 365 UWP App</a:t>
            </a:r>
            <a:endParaRPr lang="en-US" dirty="0"/>
          </a:p>
        </p:txBody>
      </p:sp>
    </p:spTree>
    <p:extLst>
      <p:ext uri="{BB962C8B-B14F-4D97-AF65-F5344CB8AC3E}">
        <p14:creationId xmlns:p14="http://schemas.microsoft.com/office/powerpoint/2010/main" val="223720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11" name="Text Placeholder 4"/>
          <p:cNvSpPr>
            <a:spLocks noGrp="1"/>
          </p:cNvSpPr>
          <p:nvPr>
            <p:ph type="body" sz="quarter" idx="10"/>
          </p:nvPr>
        </p:nvSpPr>
        <p:spPr>
          <a:xfrm>
            <a:off x="274638" y="1212850"/>
            <a:ext cx="11887200" cy="1760482"/>
          </a:xfrm>
        </p:spPr>
        <p:txBody>
          <a:bodyPr vert="horz" wrap="square" lIns="146304" tIns="91440" rIns="146304" bIns="91440" rtlCol="0">
            <a:spAutoFit/>
          </a:bodyPr>
          <a:lstStyle/>
          <a:p>
            <a:pPr marL="690563">
              <a:lnSpc>
                <a:spcPct val="150000"/>
              </a:lnSpc>
            </a:pPr>
            <a:r>
              <a:rPr lang="en-US" sz="3200" dirty="0"/>
              <a:t>Introduction to Universal Windows Platform</a:t>
            </a:r>
          </a:p>
          <a:p>
            <a:pPr marL="690563">
              <a:lnSpc>
                <a:spcPct val="150000"/>
              </a:lnSpc>
            </a:pPr>
            <a:r>
              <a:rPr lang="en-US" sz="3200" dirty="0"/>
              <a:t>Integrating Office 365</a:t>
            </a:r>
          </a:p>
        </p:txBody>
      </p:sp>
      <p:grpSp>
        <p:nvGrpSpPr>
          <p:cNvPr id="12" name="Group 11"/>
          <p:cNvGrpSpPr/>
          <p:nvPr/>
        </p:nvGrpSpPr>
        <p:grpSpPr>
          <a:xfrm>
            <a:off x="457580" y="2374267"/>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1548323"/>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92072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gradFill>
                  <a:gsLst>
                    <a:gs pos="3892">
                      <a:schemeClr val="tx1"/>
                    </a:gs>
                    <a:gs pos="13174">
                      <a:schemeClr val="tx1"/>
                    </a:gs>
                  </a:gsLst>
                  <a:lin ang="5400000" scaled="0"/>
                </a:gradFill>
              </a:rPr>
              <a:t>Summary</a:t>
            </a:r>
          </a:p>
        </p:txBody>
      </p:sp>
      <p:sp>
        <p:nvSpPr>
          <p:cNvPr id="6" name="Text Placeholder 5"/>
          <p:cNvSpPr>
            <a:spLocks noGrp="1"/>
          </p:cNvSpPr>
          <p:nvPr>
            <p:ph type="body" sz="quarter" idx="10"/>
          </p:nvPr>
        </p:nvSpPr>
        <p:spPr/>
        <p:txBody>
          <a:bodyPr/>
          <a:lstStyle/>
          <a:p>
            <a:pPr>
              <a:spcBef>
                <a:spcPts val="1200"/>
              </a:spcBef>
            </a:pPr>
            <a:r>
              <a:rPr lang="en-US" sz="3200" dirty="0"/>
              <a:t>Universal Windows Platform</a:t>
            </a:r>
          </a:p>
          <a:p>
            <a:pPr>
              <a:spcBef>
                <a:spcPts val="1200"/>
              </a:spcBef>
            </a:pPr>
            <a:r>
              <a:rPr lang="en-US" sz="3200" dirty="0"/>
              <a:t>Integrating Office 365</a:t>
            </a:r>
          </a:p>
        </p:txBody>
      </p:sp>
      <p:grpSp>
        <p:nvGrpSpPr>
          <p:cNvPr id="4" name="Group 3"/>
          <p:cNvGrpSpPr/>
          <p:nvPr/>
        </p:nvGrpSpPr>
        <p:grpSpPr>
          <a:xfrm>
            <a:off x="5761038" y="1874249"/>
            <a:ext cx="6218237" cy="453032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205" name="Rectangle 204"/>
              <p:cNvSpPr/>
              <p:nvPr/>
            </p:nvSpPr>
            <p:spPr bwMode="auto">
              <a:xfrm>
                <a:off x="5389063" y="3195487"/>
                <a:ext cx="2211887" cy="127053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0" name="Rectangle 11"/>
              <p:cNvSpPr>
                <a:spLocks noChangeArrowheads="1"/>
              </p:cNvSpPr>
              <p:nvPr/>
            </p:nvSpPr>
            <p:spPr bwMode="auto">
              <a:xfrm>
                <a:off x="6129338" y="5232400"/>
                <a:ext cx="11113" cy="29210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420" name="Rounded Rectangle 419"/>
              <p:cNvSpPr/>
              <p:nvPr/>
            </p:nvSpPr>
            <p:spPr bwMode="auto">
              <a:xfrm>
                <a:off x="9727138" y="13206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262626"/>
                    </a:solidFill>
                  </a:endParaRPr>
                </a:p>
              </p:txBody>
            </p:sp>
            <p:cxnSp>
              <p:nvCxnSpPr>
                <p:cNvPr id="454" name="Straight Connector 453"/>
                <p:cNvCxnSpPr>
                  <a:stCxn id="452" idx="2"/>
                </p:cNvCxnSpPr>
                <p:nvPr/>
              </p:nvCxnSpPr>
              <p:spPr>
                <a:xfrm flipH="1" flipV="1">
                  <a:off x="8478839" y="1329161"/>
                  <a:ext cx="953" cy="20229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grpSp>
      </p:grpSp>
      <p:grpSp>
        <p:nvGrpSpPr>
          <p:cNvPr id="273" name="Group 272" hidden="1"/>
          <p:cNvGrpSpPr/>
          <p:nvPr/>
        </p:nvGrpSpPr>
        <p:grpSpPr>
          <a:xfrm>
            <a:off x="6475333" y="2436019"/>
            <a:ext cx="5656342" cy="4120953"/>
            <a:chOff x="5308651" y="1710037"/>
            <a:chExt cx="6843741" cy="4986038"/>
          </a:xfrm>
        </p:grpSpPr>
        <p:grpSp>
          <p:nvGrpSpPr>
            <p:cNvPr id="296" name="Group 295"/>
            <p:cNvGrpSpPr/>
            <p:nvPr/>
          </p:nvGrpSpPr>
          <p:grpSpPr>
            <a:xfrm>
              <a:off x="8356600" y="5895975"/>
              <a:ext cx="2466975" cy="800100"/>
              <a:chOff x="8356600" y="5222875"/>
              <a:chExt cx="2466975" cy="800100"/>
            </a:xfrm>
          </p:grpSpPr>
          <p:sp>
            <p:nvSpPr>
              <p:cNvPr id="628" name="Rectangle 62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29" name="Group 628"/>
              <p:cNvGrpSpPr/>
              <p:nvPr/>
            </p:nvGrpSpPr>
            <p:grpSpPr>
              <a:xfrm>
                <a:off x="8415948" y="5283201"/>
                <a:ext cx="2344108" cy="678908"/>
                <a:chOff x="8415948" y="5283201"/>
                <a:chExt cx="2344108" cy="678908"/>
              </a:xfrm>
            </p:grpSpPr>
            <p:sp>
              <p:nvSpPr>
                <p:cNvPr id="630" name="Rectangle 62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1" name="Rectangle 63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2" name="Rectangle 63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3" name="Rectangle 63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4" name="Rectangle 63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5" name="Rectangle 63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6" name="Rectangle 63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7" name="Rectangle 63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8" name="Rectangle 63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9" name="Rectangle 63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0" name="Rectangle 63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1" name="Rectangle 64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2" name="Rectangle 64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3" name="Rectangle 64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4" name="Rectangle 64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5" name="Rectangle 64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6" name="Rectangle 64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7" name="Rectangle 64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8" name="Rectangle 64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9" name="Rectangle 64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0" name="Rectangle 64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1" name="Rectangle 65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2" name="Rectangle 65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3" name="Rectangle 65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4" name="Rectangle 65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5" name="Rectangle 65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6" name="Rectangle 65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7" name="Rectangle 65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8" name="Rectangle 65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9" name="Rectangle 65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0" name="Rectangle 65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1" name="Rectangle 66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2" name="Rectangle 66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3" name="Rectangle 66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4" name="Rectangle 66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5" name="Rectangle 66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6" name="Rectangle 66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7" name="Rectangle 66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8" name="Rectangle 66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9" name="Rectangle 66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0" name="Rectangle 66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1" name="Rectangle 67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2" name="Rectangle 67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3" name="Rectangle 67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4" name="Rectangle 67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5" name="Rectangle 67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6" name="Rectangle 67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9" name="Group 298"/>
            <p:cNvGrpSpPr/>
            <p:nvPr/>
          </p:nvGrpSpPr>
          <p:grpSpPr>
            <a:xfrm>
              <a:off x="5308651" y="3794814"/>
              <a:ext cx="2367066" cy="1665498"/>
              <a:chOff x="5308651" y="3121714"/>
              <a:chExt cx="2367066" cy="1665498"/>
            </a:xfrm>
          </p:grpSpPr>
          <p:sp>
            <p:nvSpPr>
              <p:cNvPr id="62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Rectangle 62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0" name="Group 299"/>
            <p:cNvGrpSpPr/>
            <p:nvPr/>
          </p:nvGrpSpPr>
          <p:grpSpPr>
            <a:xfrm>
              <a:off x="7740650" y="3804195"/>
              <a:ext cx="1476375" cy="1967955"/>
              <a:chOff x="7740650" y="3131095"/>
              <a:chExt cx="1476375" cy="1967955"/>
            </a:xfrm>
          </p:grpSpPr>
          <p:grpSp>
            <p:nvGrpSpPr>
              <p:cNvPr id="578" name="Group 577"/>
              <p:cNvGrpSpPr/>
              <p:nvPr/>
            </p:nvGrpSpPr>
            <p:grpSpPr>
              <a:xfrm>
                <a:off x="7740650" y="3131095"/>
                <a:ext cx="1476375" cy="1967955"/>
                <a:chOff x="7740650" y="3131095"/>
                <a:chExt cx="1476375" cy="1967955"/>
              </a:xfrm>
            </p:grpSpPr>
            <p:sp>
              <p:nvSpPr>
                <p:cNvPr id="624" name="Rectangle 62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5" name="Rectangle 62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79" name="Group 578"/>
              <p:cNvGrpSpPr/>
              <p:nvPr/>
            </p:nvGrpSpPr>
            <p:grpSpPr>
              <a:xfrm>
                <a:off x="7861286" y="3300413"/>
                <a:ext cx="182880" cy="90578"/>
                <a:chOff x="7861286" y="3300413"/>
                <a:chExt cx="182880" cy="90578"/>
              </a:xfrm>
            </p:grpSpPr>
            <p:sp>
              <p:nvSpPr>
                <p:cNvPr id="622" name="Rectangle 62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3" name="Rectangle 62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0" name="Group 579"/>
              <p:cNvGrpSpPr/>
              <p:nvPr/>
            </p:nvGrpSpPr>
            <p:grpSpPr>
              <a:xfrm>
                <a:off x="7923541" y="3475943"/>
                <a:ext cx="1158557" cy="228744"/>
                <a:chOff x="7923541" y="3488009"/>
                <a:chExt cx="1158557" cy="228744"/>
              </a:xfrm>
            </p:grpSpPr>
            <p:sp>
              <p:nvSpPr>
                <p:cNvPr id="613" name="Rectangle 61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4" name="Rectangle 61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5" name="Rectangle 61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6" name="Rectangle 61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7" name="Rectangle 61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8" name="Rectangle 61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9" name="Rectangle 61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0" name="Rectangle 61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1" name="Rectangle 62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1" name="Group 580"/>
              <p:cNvGrpSpPr/>
              <p:nvPr/>
            </p:nvGrpSpPr>
            <p:grpSpPr>
              <a:xfrm>
                <a:off x="7861286" y="3789639"/>
                <a:ext cx="303354" cy="90756"/>
                <a:chOff x="7861286" y="3793332"/>
                <a:chExt cx="303354" cy="90756"/>
              </a:xfrm>
            </p:grpSpPr>
            <p:sp>
              <p:nvSpPr>
                <p:cNvPr id="611" name="Rectangle 61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2" name="Rectangle 61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2" name="Group 581"/>
              <p:cNvGrpSpPr/>
              <p:nvPr/>
            </p:nvGrpSpPr>
            <p:grpSpPr>
              <a:xfrm>
                <a:off x="7861286" y="3965347"/>
                <a:ext cx="977279" cy="294462"/>
                <a:chOff x="7861286" y="3976867"/>
                <a:chExt cx="977279" cy="294462"/>
              </a:xfrm>
            </p:grpSpPr>
            <p:sp>
              <p:nvSpPr>
                <p:cNvPr id="602" name="Rectangle 60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3" name="Rectangle 60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4" name="Rectangle 60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5" name="Rectangle 60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6" name="Rectangle 60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7" name="Rectangle 60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8" name="Rectangle 60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9" name="Rectangle 60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0" name="Rectangle 60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3" name="Group 582"/>
              <p:cNvGrpSpPr/>
              <p:nvPr/>
            </p:nvGrpSpPr>
            <p:grpSpPr>
              <a:xfrm>
                <a:off x="7861286" y="4344761"/>
                <a:ext cx="1102374" cy="228744"/>
                <a:chOff x="7861286" y="4351628"/>
                <a:chExt cx="1102374" cy="228744"/>
              </a:xfrm>
            </p:grpSpPr>
            <p:sp>
              <p:nvSpPr>
                <p:cNvPr id="596" name="Rectangle 59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7" name="Rectangle 59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8" name="Rectangle 59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9" name="Rectangle 59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0" name="Rectangle 59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1" name="Rectangle 60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4" name="Group 583"/>
              <p:cNvGrpSpPr/>
              <p:nvPr/>
            </p:nvGrpSpPr>
            <p:grpSpPr>
              <a:xfrm>
                <a:off x="7983513" y="4658457"/>
                <a:ext cx="1116116" cy="161449"/>
                <a:chOff x="7983513" y="4654652"/>
                <a:chExt cx="1116116" cy="161449"/>
              </a:xfrm>
            </p:grpSpPr>
            <p:sp>
              <p:nvSpPr>
                <p:cNvPr id="589" name="Rectangle 58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0" name="Rectangle 58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1" name="Rectangle 59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2" name="Rectangle 59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3" name="Rectangle 59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4" name="Rectangle 59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5" name="Rectangle 59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5" name="Group 584"/>
              <p:cNvGrpSpPr/>
              <p:nvPr/>
            </p:nvGrpSpPr>
            <p:grpSpPr>
              <a:xfrm>
                <a:off x="7861286" y="4904857"/>
                <a:ext cx="613124" cy="95731"/>
                <a:chOff x="7861286" y="4904857"/>
                <a:chExt cx="613124" cy="95731"/>
              </a:xfrm>
            </p:grpSpPr>
            <p:sp>
              <p:nvSpPr>
                <p:cNvPr id="586" name="Rectangle 58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7" name="Rectangle 58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8" name="Rectangle 58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1" name="Group 300"/>
            <p:cNvGrpSpPr/>
            <p:nvPr/>
          </p:nvGrpSpPr>
          <p:grpSpPr>
            <a:xfrm>
              <a:off x="9345911" y="3797978"/>
              <a:ext cx="1476375" cy="1967955"/>
              <a:chOff x="9345911" y="3124878"/>
              <a:chExt cx="1476375" cy="1967955"/>
            </a:xfrm>
          </p:grpSpPr>
          <p:grpSp>
            <p:nvGrpSpPr>
              <p:cNvPr id="532" name="Group 531"/>
              <p:cNvGrpSpPr/>
              <p:nvPr/>
            </p:nvGrpSpPr>
            <p:grpSpPr>
              <a:xfrm>
                <a:off x="9345911" y="3124878"/>
                <a:ext cx="1476375" cy="1967955"/>
                <a:chOff x="7740650" y="3131095"/>
                <a:chExt cx="1476375" cy="1967955"/>
              </a:xfrm>
            </p:grpSpPr>
            <p:sp>
              <p:nvSpPr>
                <p:cNvPr id="576" name="Rectangle 57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7" name="Rectangle 57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33" name="Rectangle 53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4" name="Rectangle 53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5" name="Rectangle 53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36" name="Group 535"/>
              <p:cNvGrpSpPr/>
              <p:nvPr/>
            </p:nvGrpSpPr>
            <p:grpSpPr>
              <a:xfrm>
                <a:off x="9437493" y="3559175"/>
                <a:ext cx="1288985" cy="117474"/>
                <a:chOff x="9437493" y="3559175"/>
                <a:chExt cx="1288985" cy="117474"/>
              </a:xfrm>
            </p:grpSpPr>
            <p:sp>
              <p:nvSpPr>
                <p:cNvPr id="569" name="Rectangle 56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0" name="Rectangle 56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1" name="Rectangle 57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2" name="Rectangle 57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3" name="Rectangle 57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4" name="Rectangle 57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5" name="Rectangle 57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7" name="Group 536"/>
              <p:cNvGrpSpPr/>
              <p:nvPr/>
            </p:nvGrpSpPr>
            <p:grpSpPr>
              <a:xfrm>
                <a:off x="9465450" y="3797545"/>
                <a:ext cx="1188720" cy="146051"/>
                <a:chOff x="9465450" y="3797545"/>
                <a:chExt cx="1188720" cy="146051"/>
              </a:xfrm>
            </p:grpSpPr>
            <p:sp>
              <p:nvSpPr>
                <p:cNvPr id="563" name="Rectangle 56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4" name="Rectangle 56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5" name="Rectangle 56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6" name="Rectangle 56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7" name="Rectangle 56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8" name="Rectangle 56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8" name="Group 537"/>
              <p:cNvGrpSpPr/>
              <p:nvPr/>
            </p:nvGrpSpPr>
            <p:grpSpPr>
              <a:xfrm>
                <a:off x="9465719" y="3362734"/>
                <a:ext cx="731520" cy="88380"/>
                <a:chOff x="9465719" y="3362734"/>
                <a:chExt cx="731520" cy="88380"/>
              </a:xfrm>
            </p:grpSpPr>
            <p:sp>
              <p:nvSpPr>
                <p:cNvPr id="561" name="Rectangle 56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2" name="Rectangle 56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9" name="Group 538"/>
              <p:cNvGrpSpPr/>
              <p:nvPr/>
            </p:nvGrpSpPr>
            <p:grpSpPr>
              <a:xfrm>
                <a:off x="9434530" y="4405572"/>
                <a:ext cx="356616" cy="212071"/>
                <a:chOff x="9434530" y="4405572"/>
                <a:chExt cx="356616" cy="212071"/>
              </a:xfrm>
            </p:grpSpPr>
            <p:sp>
              <p:nvSpPr>
                <p:cNvPr id="556" name="Rectangle 55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7" name="Rectangle 55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8" name="Rectangle 55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9" name="Rectangle 55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0" name="Rectangle 55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0" name="Rectangle 53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41" name="Group 540"/>
              <p:cNvGrpSpPr/>
              <p:nvPr/>
            </p:nvGrpSpPr>
            <p:grpSpPr>
              <a:xfrm>
                <a:off x="9898578" y="4405572"/>
                <a:ext cx="365760" cy="212071"/>
                <a:chOff x="9898578" y="4405572"/>
                <a:chExt cx="365760" cy="212071"/>
              </a:xfrm>
            </p:grpSpPr>
            <p:grpSp>
              <p:nvGrpSpPr>
                <p:cNvPr id="550" name="Group 549"/>
                <p:cNvGrpSpPr/>
                <p:nvPr/>
              </p:nvGrpSpPr>
              <p:grpSpPr>
                <a:xfrm>
                  <a:off x="9898578" y="4405572"/>
                  <a:ext cx="365760" cy="212071"/>
                  <a:chOff x="9434530" y="4405572"/>
                  <a:chExt cx="365760" cy="212071"/>
                </a:xfrm>
              </p:grpSpPr>
              <p:sp>
                <p:nvSpPr>
                  <p:cNvPr id="552" name="Rectangle 55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3" name="Rectangle 55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4" name="Rectangle 55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5" name="Rectangle 55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51" name="Rectangle 55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2" name="Group 541"/>
              <p:cNvGrpSpPr/>
              <p:nvPr/>
            </p:nvGrpSpPr>
            <p:grpSpPr>
              <a:xfrm>
                <a:off x="10358034" y="4405249"/>
                <a:ext cx="365760" cy="212071"/>
                <a:chOff x="10358034" y="4405249"/>
                <a:chExt cx="365760" cy="212071"/>
              </a:xfrm>
            </p:grpSpPr>
            <p:sp>
              <p:nvSpPr>
                <p:cNvPr id="544" name="Rectangle 54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5" name="Rectangle 54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6" name="Rectangle 54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7" name="Rectangle 54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8" name="Rectangle 54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9" name="Rectangle 54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3" name="Rectangle 54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2" name="Group 301"/>
            <p:cNvGrpSpPr/>
            <p:nvPr/>
          </p:nvGrpSpPr>
          <p:grpSpPr>
            <a:xfrm>
              <a:off x="10915566" y="4874213"/>
              <a:ext cx="536092" cy="799475"/>
              <a:chOff x="5951537" y="5232400"/>
              <a:chExt cx="365126" cy="544513"/>
            </a:xfrm>
          </p:grpSpPr>
          <p:sp>
            <p:nvSpPr>
              <p:cNvPr id="52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3" name="Group 302"/>
            <p:cNvGrpSpPr/>
            <p:nvPr/>
          </p:nvGrpSpPr>
          <p:grpSpPr>
            <a:xfrm>
              <a:off x="10929938" y="2701925"/>
              <a:ext cx="1168400" cy="1011238"/>
              <a:chOff x="10929938" y="2028825"/>
              <a:chExt cx="1168400" cy="1011238"/>
            </a:xfrm>
          </p:grpSpPr>
          <p:sp>
            <p:nvSpPr>
              <p:cNvPr id="51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4" name="Group 303"/>
            <p:cNvGrpSpPr/>
            <p:nvPr/>
          </p:nvGrpSpPr>
          <p:grpSpPr>
            <a:xfrm>
              <a:off x="9311043" y="1715016"/>
              <a:ext cx="1509358" cy="1959682"/>
              <a:chOff x="9311043" y="1041916"/>
              <a:chExt cx="1509358" cy="1959682"/>
            </a:xfrm>
          </p:grpSpPr>
          <p:grpSp>
            <p:nvGrpSpPr>
              <p:cNvPr id="497" name="Group 496"/>
              <p:cNvGrpSpPr/>
              <p:nvPr/>
            </p:nvGrpSpPr>
            <p:grpSpPr>
              <a:xfrm>
                <a:off x="9311043" y="1041916"/>
                <a:ext cx="1509358" cy="1959682"/>
                <a:chOff x="2699562" y="3794641"/>
                <a:chExt cx="1412658" cy="1813061"/>
              </a:xfrm>
            </p:grpSpPr>
            <p:sp>
              <p:nvSpPr>
                <p:cNvPr id="50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8" name="Rounded Rectangle 49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9" name="Rounded Rectangle 49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0" name="Rounded Rectangle 49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5" name="Group 304"/>
            <p:cNvGrpSpPr/>
            <p:nvPr/>
          </p:nvGrpSpPr>
          <p:grpSpPr>
            <a:xfrm>
              <a:off x="7202936" y="2137601"/>
              <a:ext cx="434396" cy="1567623"/>
              <a:chOff x="7202936" y="1464501"/>
              <a:chExt cx="434396" cy="1567623"/>
            </a:xfrm>
          </p:grpSpPr>
          <p:pic>
            <p:nvPicPr>
              <p:cNvPr id="486" name="Picture 485"/>
              <p:cNvPicPr>
                <a:picLocks noChangeAspect="1"/>
              </p:cNvPicPr>
              <p:nvPr/>
            </p:nvPicPr>
            <p:blipFill>
              <a:blip r:embed="rId3"/>
              <a:stretch>
                <a:fillRect/>
              </a:stretch>
            </p:blipFill>
            <p:spPr>
              <a:xfrm>
                <a:off x="7509783" y="1515955"/>
                <a:ext cx="127549" cy="1513579"/>
              </a:xfrm>
              <a:prstGeom prst="rect">
                <a:avLst/>
              </a:prstGeom>
            </p:spPr>
          </p:pic>
          <p:grpSp>
            <p:nvGrpSpPr>
              <p:cNvPr id="487" name="Group 486"/>
              <p:cNvGrpSpPr/>
              <p:nvPr/>
            </p:nvGrpSpPr>
            <p:grpSpPr>
              <a:xfrm flipV="1">
                <a:off x="7202936" y="1464501"/>
                <a:ext cx="164653" cy="1567623"/>
                <a:chOff x="7138988" y="855663"/>
                <a:chExt cx="228601" cy="2176462"/>
              </a:xfrm>
            </p:grpSpPr>
            <p:sp>
              <p:nvSpPr>
                <p:cNvPr id="48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0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7" name="Group 306"/>
            <p:cNvGrpSpPr/>
            <p:nvPr/>
          </p:nvGrpSpPr>
          <p:grpSpPr>
            <a:xfrm>
              <a:off x="7743520" y="1710037"/>
              <a:ext cx="1470634" cy="1974359"/>
              <a:chOff x="7743520" y="1036937"/>
              <a:chExt cx="1470634" cy="1974359"/>
            </a:xfrm>
          </p:grpSpPr>
          <p:grpSp>
            <p:nvGrpSpPr>
              <p:cNvPr id="471" name="Group 470"/>
              <p:cNvGrpSpPr/>
              <p:nvPr/>
            </p:nvGrpSpPr>
            <p:grpSpPr>
              <a:xfrm>
                <a:off x="7743520" y="1036937"/>
                <a:ext cx="1470634" cy="1974359"/>
                <a:chOff x="7740650" y="1041915"/>
                <a:chExt cx="1470634" cy="1974359"/>
              </a:xfrm>
            </p:grpSpPr>
            <p:sp>
              <p:nvSpPr>
                <p:cNvPr id="484" name="Freeform 48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5" name="Right Triangle 48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72" name="Group 471"/>
              <p:cNvGrpSpPr/>
              <p:nvPr/>
            </p:nvGrpSpPr>
            <p:grpSpPr>
              <a:xfrm>
                <a:off x="7912042" y="1158011"/>
                <a:ext cx="1133265" cy="1611524"/>
                <a:chOff x="7912042" y="1158011"/>
                <a:chExt cx="1133265" cy="1611524"/>
              </a:xfrm>
            </p:grpSpPr>
            <p:sp>
              <p:nvSpPr>
                <p:cNvPr id="473" name="Right Bracket 47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4" name="Straight Connector 473"/>
                <p:cNvCxnSpPr>
                  <a:stCxn id="47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75" name="Oval 47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6" name="Oval 47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7" name="Flowchart: Decision 47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8" name="Flowchart: Decision 47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9" name="Flowchart: Process 47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0" name="Flowchart: Process 47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1" name="Flowchart: Process 48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2" name="Flowchart: Process 48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3" name="Flowchart: Process 48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8" name="Group 307"/>
            <p:cNvGrpSpPr/>
            <p:nvPr/>
          </p:nvGrpSpPr>
          <p:grpSpPr>
            <a:xfrm>
              <a:off x="7983513" y="1945650"/>
              <a:ext cx="989927" cy="1378516"/>
              <a:chOff x="7983513" y="1272550"/>
              <a:chExt cx="989927" cy="1378516"/>
            </a:xfrm>
          </p:grpSpPr>
          <p:sp>
            <p:nvSpPr>
              <p:cNvPr id="438" name="Rectangle 43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9" name="Rectangle 43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1" name="Rectangle 440"/>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2" name="Rectangle 441"/>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3" name="Rectangle 442"/>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4" name="Rectangle 443"/>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5" name="Rectangle 444"/>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6" name="Rectangle 445"/>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8" name="Rectangle 447"/>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9" name="Rectangle 448"/>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3" name="Rectangle 45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5" name="Rectangle 46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6" name="Rectangle 46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7" name="Rectangle 46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8" name="Rectangle 46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9" name="Rectangle 46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0" name="Rectangle 46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9" name="Group 308"/>
            <p:cNvGrpSpPr/>
            <p:nvPr/>
          </p:nvGrpSpPr>
          <p:grpSpPr>
            <a:xfrm>
              <a:off x="5895503" y="1955025"/>
              <a:ext cx="1229051" cy="1725027"/>
              <a:chOff x="5895503" y="1281925"/>
              <a:chExt cx="1229051" cy="1725027"/>
            </a:xfrm>
          </p:grpSpPr>
          <p:grpSp>
            <p:nvGrpSpPr>
              <p:cNvPr id="310" name="Group 309"/>
              <p:cNvGrpSpPr/>
              <p:nvPr/>
            </p:nvGrpSpPr>
            <p:grpSpPr>
              <a:xfrm>
                <a:off x="5895503" y="1281925"/>
                <a:ext cx="1229051" cy="1725027"/>
                <a:chOff x="5895503" y="1281925"/>
                <a:chExt cx="1229051" cy="1725027"/>
              </a:xfrm>
            </p:grpSpPr>
            <p:sp>
              <p:nvSpPr>
                <p:cNvPr id="426" name="Freeform 42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7" name="Right Triangle 43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1" name="Group 310"/>
              <p:cNvGrpSpPr/>
              <p:nvPr/>
            </p:nvGrpSpPr>
            <p:grpSpPr>
              <a:xfrm>
                <a:off x="5996740" y="1640587"/>
                <a:ext cx="1000052" cy="1136612"/>
                <a:chOff x="5996740" y="1640587"/>
                <a:chExt cx="1000052" cy="1136612"/>
              </a:xfrm>
            </p:grpSpPr>
            <p:grpSp>
              <p:nvGrpSpPr>
                <p:cNvPr id="312" name="Group 311"/>
                <p:cNvGrpSpPr/>
                <p:nvPr/>
              </p:nvGrpSpPr>
              <p:grpSpPr>
                <a:xfrm>
                  <a:off x="6265272" y="1646040"/>
                  <a:ext cx="731520" cy="87880"/>
                  <a:chOff x="6265272" y="1646040"/>
                  <a:chExt cx="731520" cy="87880"/>
                </a:xfrm>
              </p:grpSpPr>
              <p:sp>
                <p:nvSpPr>
                  <p:cNvPr id="402" name="Rectangle 401"/>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8" name="Rectangle 41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5" name="Rectangle 42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3" name="Group 312"/>
                <p:cNvGrpSpPr/>
                <p:nvPr/>
              </p:nvGrpSpPr>
              <p:grpSpPr>
                <a:xfrm>
                  <a:off x="6265272" y="1889531"/>
                  <a:ext cx="731520" cy="87880"/>
                  <a:chOff x="6265272" y="1889531"/>
                  <a:chExt cx="731520" cy="87880"/>
                </a:xfrm>
              </p:grpSpPr>
              <p:sp>
                <p:nvSpPr>
                  <p:cNvPr id="400" name="Rectangle 39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1" name="Rectangle 40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4" name="Group 313"/>
                <p:cNvGrpSpPr/>
                <p:nvPr/>
              </p:nvGrpSpPr>
              <p:grpSpPr>
                <a:xfrm>
                  <a:off x="6265272" y="2130746"/>
                  <a:ext cx="709184" cy="87880"/>
                  <a:chOff x="6265272" y="2130746"/>
                  <a:chExt cx="709184" cy="87880"/>
                </a:xfrm>
              </p:grpSpPr>
              <p:sp>
                <p:nvSpPr>
                  <p:cNvPr id="384" name="Rectangle 38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8" name="Rectangle 397"/>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9" name="Rectangle 398"/>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5" name="Group 314"/>
                <p:cNvGrpSpPr/>
                <p:nvPr/>
              </p:nvGrpSpPr>
              <p:grpSpPr>
                <a:xfrm>
                  <a:off x="6265272" y="2374770"/>
                  <a:ext cx="731520" cy="87880"/>
                  <a:chOff x="6265272" y="2374770"/>
                  <a:chExt cx="731520" cy="87880"/>
                </a:xfrm>
              </p:grpSpPr>
              <p:sp>
                <p:nvSpPr>
                  <p:cNvPr id="382" name="Rectangle 38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3" name="Rectangle 38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6" name="Group 315"/>
                <p:cNvGrpSpPr/>
                <p:nvPr/>
              </p:nvGrpSpPr>
              <p:grpSpPr>
                <a:xfrm>
                  <a:off x="6265272" y="2623634"/>
                  <a:ext cx="731520" cy="87880"/>
                  <a:chOff x="6265272" y="2623634"/>
                  <a:chExt cx="731520" cy="87880"/>
                </a:xfrm>
              </p:grpSpPr>
              <p:sp>
                <p:nvSpPr>
                  <p:cNvPr id="365" name="Rectangle 364"/>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5" name="Rectangle 374"/>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6" name="Rectangle 375"/>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17" name="Rectangle 31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8" name="Rectangle 31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9" name="Group 318"/>
                <p:cNvGrpSpPr/>
                <p:nvPr/>
              </p:nvGrpSpPr>
              <p:grpSpPr>
                <a:xfrm>
                  <a:off x="5996740" y="1640587"/>
                  <a:ext cx="154817" cy="154817"/>
                  <a:chOff x="5996740" y="1640587"/>
                  <a:chExt cx="154817" cy="154817"/>
                </a:xfrm>
              </p:grpSpPr>
              <p:sp>
                <p:nvSpPr>
                  <p:cNvPr id="359" name="Rectangle 358"/>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64"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996740" y="1886036"/>
                  <a:ext cx="154817" cy="154817"/>
                  <a:chOff x="5996740" y="1886036"/>
                  <a:chExt cx="154817" cy="154817"/>
                </a:xfrm>
              </p:grpSpPr>
              <p:sp>
                <p:nvSpPr>
                  <p:cNvPr id="344" name="Rectangle 34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48"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1" name="Group 320"/>
                <p:cNvGrpSpPr/>
                <p:nvPr/>
              </p:nvGrpSpPr>
              <p:grpSpPr>
                <a:xfrm>
                  <a:off x="5996740" y="2376934"/>
                  <a:ext cx="154817" cy="154817"/>
                  <a:chOff x="5996740" y="2376934"/>
                  <a:chExt cx="154817" cy="154817"/>
                </a:xfrm>
              </p:grpSpPr>
              <p:sp>
                <p:nvSpPr>
                  <p:cNvPr id="322" name="Rectangle 32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2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81662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Further reading…</a:t>
            </a:r>
            <a:endParaRPr lang="en-US" dirty="0"/>
          </a:p>
        </p:txBody>
      </p:sp>
      <p:sp>
        <p:nvSpPr>
          <p:cNvPr id="3" name="Text Placeholder 2"/>
          <p:cNvSpPr>
            <a:spLocks noGrp="1"/>
          </p:cNvSpPr>
          <p:nvPr>
            <p:ph type="body" sz="quarter" idx="10"/>
          </p:nvPr>
        </p:nvSpPr>
        <p:spPr/>
        <p:txBody>
          <a:bodyPr/>
          <a:lstStyle/>
          <a:p>
            <a:pPr marL="0" indent="0">
              <a:spcBef>
                <a:spcPts val="1200"/>
              </a:spcBef>
              <a:buNone/>
            </a:pPr>
            <a:r>
              <a:rPr lang="en-US" sz="3200" dirty="0">
                <a:hlinkClick r:id="rId3"/>
              </a:rPr>
              <a:t>Getting Started with Office Add-ins</a:t>
            </a:r>
            <a:endParaRPr lang="en-US" sz="3200" dirty="0"/>
          </a:p>
          <a:p>
            <a:pPr marL="0" indent="0">
              <a:spcBef>
                <a:spcPts val="1200"/>
              </a:spcBef>
              <a:buNone/>
            </a:pPr>
            <a:r>
              <a:rPr lang="en-US" sz="3200" dirty="0">
                <a:hlinkClick r:id="rId4"/>
              </a:rPr>
              <a:t>Office Add-in Code Samples</a:t>
            </a:r>
            <a:r>
              <a:rPr lang="en-US" sz="3200" dirty="0"/>
              <a:t>  </a:t>
            </a:r>
          </a:p>
          <a:p>
            <a:pPr marL="0" indent="0">
              <a:spcBef>
                <a:spcPts val="1200"/>
              </a:spcBef>
              <a:buNone/>
            </a:pPr>
            <a:r>
              <a:rPr lang="en-US" sz="3200" dirty="0">
                <a:hlinkClick r:id="rId5"/>
              </a:rPr>
              <a:t>Office Add-in Training videos &amp; hands on labs </a:t>
            </a:r>
            <a:endParaRPr lang="en-US" sz="3200" dirty="0"/>
          </a:p>
          <a:p>
            <a:pPr marL="0" indent="0">
              <a:spcBef>
                <a:spcPts val="1200"/>
              </a:spcBef>
              <a:buNone/>
            </a:pPr>
            <a:r>
              <a:rPr lang="en-US" sz="3200" dirty="0">
                <a:hlinkClick r:id="rId6"/>
              </a:rPr>
              <a:t>Office Add-in Snack videos</a:t>
            </a:r>
            <a:endParaRPr lang="en-US" sz="3200" dirty="0"/>
          </a:p>
          <a:p>
            <a:pPr marL="0" indent="0">
              <a:spcBef>
                <a:spcPts val="1200"/>
              </a:spcBef>
              <a:buNone/>
            </a:pPr>
            <a:r>
              <a:rPr lang="en-US" sz="3200" dirty="0">
                <a:hlinkClick r:id="rId7"/>
              </a:rPr>
              <a:t>Office Add-in documentation</a:t>
            </a:r>
            <a:endParaRPr lang="en-US" sz="3200" dirty="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grpSp>
    </p:spTree>
    <p:extLst>
      <p:ext uri="{BB962C8B-B14F-4D97-AF65-F5344CB8AC3E}">
        <p14:creationId xmlns:p14="http://schemas.microsoft.com/office/powerpoint/2010/main" val="238499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265545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051" y="295275"/>
            <a:ext cx="11888787" cy="917575"/>
          </a:xfrm>
        </p:spPr>
        <p:txBody>
          <a:bodyPr/>
          <a:lstStyle/>
          <a:p>
            <a:r>
              <a:rPr lang="en-US" dirty="0"/>
              <a:t>Engage</a:t>
            </a:r>
          </a:p>
        </p:txBody>
      </p:sp>
    </p:spTree>
    <p:extLst>
      <p:ext uri="{BB962C8B-B14F-4D97-AF65-F5344CB8AC3E}">
        <p14:creationId xmlns:p14="http://schemas.microsoft.com/office/powerpoint/2010/main" val="364222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270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71244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ext Placeholder 5"/>
          <p:cNvSpPr>
            <a:spLocks noGrp="1"/>
          </p:cNvSpPr>
          <p:nvPr>
            <p:ph type="body" sz="quarter" idx="11"/>
          </p:nvPr>
        </p:nvSpPr>
        <p:spPr>
          <a:xfrm>
            <a:off x="2103438" y="2076884"/>
            <a:ext cx="5938838" cy="1292662"/>
          </a:xfrm>
        </p:spPr>
        <p:txBody>
          <a:bodyPr/>
          <a:lstStyle/>
          <a:p>
            <a:r>
              <a:rPr lang="en-US" dirty="0"/>
              <a:t>Universal </a:t>
            </a:r>
            <a:br>
              <a:rPr lang="en-US" dirty="0"/>
            </a:br>
            <a:r>
              <a:rPr lang="en-US" dirty="0"/>
              <a:t>Windows Platform</a:t>
            </a:r>
          </a:p>
        </p:txBody>
      </p:sp>
      <p:sp>
        <p:nvSpPr>
          <p:cNvPr id="9" name="Text Placeholder 8"/>
          <p:cNvSpPr>
            <a:spLocks noGrp="1"/>
          </p:cNvSpPr>
          <p:nvPr>
            <p:ph type="body" sz="quarter" idx="12"/>
          </p:nvPr>
        </p:nvSpPr>
        <p:spPr/>
        <p:txBody>
          <a:bodyPr/>
          <a:lstStyle/>
          <a:p>
            <a:r>
              <a:rPr lang="en-US" dirty="0"/>
              <a:t>1</a:t>
            </a:r>
          </a:p>
        </p:txBody>
      </p:sp>
      <p:pic>
        <p:nvPicPr>
          <p:cNvPr id="4" name="Picture 3"/>
          <p:cNvPicPr>
            <a:picLocks noChangeAspect="1"/>
          </p:cNvPicPr>
          <p:nvPr/>
        </p:nvPicPr>
        <p:blipFill>
          <a:blip r:embed="rId3"/>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2561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flipV="1">
            <a:off x="2657021" y="3571053"/>
            <a:ext cx="472328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4997" y="3571053"/>
            <a:ext cx="261023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40" y="5517322"/>
            <a:ext cx="1242971" cy="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997" y="1735000"/>
            <a:ext cx="1242971" cy="0"/>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Line Callout 1 (Accent Bar) 48"/>
          <p:cNvSpPr/>
          <p:nvPr/>
        </p:nvSpPr>
        <p:spPr bwMode="auto">
          <a:xfrm>
            <a:off x="10030012" y="4676641"/>
            <a:ext cx="1952800" cy="437605"/>
          </a:xfrm>
          <a:prstGeom prst="accentCallout1">
            <a:avLst>
              <a:gd name="adj1" fmla="val 45693"/>
              <a:gd name="adj2" fmla="val 102517"/>
              <a:gd name="adj3" fmla="val -186019"/>
              <a:gd name="adj4" fmla="val 117910"/>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Easy for users to </a:t>
            </a:r>
            <a:br>
              <a:rPr lang="en-US" sz="1495" dirty="0">
                <a:gradFill>
                  <a:gsLst>
                    <a:gs pos="17699">
                      <a:schemeClr val="tx1"/>
                    </a:gs>
                    <a:gs pos="42000">
                      <a:schemeClr val="tx1"/>
                    </a:gs>
                  </a:gsLst>
                  <a:lin ang="5400000" scaled="0"/>
                </a:gradFill>
                <a:ea typeface="Segoe UI" pitchFamily="34" charset="0"/>
                <a:cs typeface="Segoe UI" pitchFamily="34" charset="0"/>
              </a:rPr>
            </a:br>
            <a:r>
              <a:rPr lang="en-US" sz="1495" dirty="0">
                <a:gradFill>
                  <a:gsLst>
                    <a:gs pos="17699">
                      <a:schemeClr val="tx1"/>
                    </a:gs>
                    <a:gs pos="42000">
                      <a:schemeClr val="tx1"/>
                    </a:gs>
                  </a:gsLst>
                  <a:lin ang="5400000" scaled="0"/>
                </a:gradFill>
                <a:ea typeface="Segoe UI" pitchFamily="34" charset="0"/>
                <a:cs typeface="Segoe UI" pitchFamily="34" charset="0"/>
              </a:rPr>
              <a:t>get and stay current</a:t>
            </a:r>
          </a:p>
        </p:txBody>
      </p:sp>
      <p:sp>
        <p:nvSpPr>
          <p:cNvPr id="47" name="Line Callout 1 (Accent Bar) 46"/>
          <p:cNvSpPr/>
          <p:nvPr/>
        </p:nvSpPr>
        <p:spPr bwMode="auto">
          <a:xfrm>
            <a:off x="10537544" y="1766151"/>
            <a:ext cx="1895548" cy="621573"/>
          </a:xfrm>
          <a:prstGeom prst="accentCallout1">
            <a:avLst>
              <a:gd name="adj1" fmla="val 54459"/>
              <a:gd name="adj2" fmla="val -3321"/>
              <a:gd name="adj3" fmla="val 199837"/>
              <a:gd name="adj4" fmla="val -22801"/>
            </a:avLst>
          </a:prstGeom>
          <a:noFill/>
          <a:ln>
            <a:solidFill>
              <a:srgbClr val="26262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core </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app platform</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One Store</a:t>
            </a:r>
          </a:p>
        </p:txBody>
      </p:sp>
      <p:sp>
        <p:nvSpPr>
          <p:cNvPr id="2" name="Title 1"/>
          <p:cNvSpPr>
            <a:spLocks noGrp="1"/>
          </p:cNvSpPr>
          <p:nvPr>
            <p:ph type="title"/>
          </p:nvPr>
        </p:nvSpPr>
        <p:spPr/>
        <p:txBody>
          <a:bodyPr/>
          <a:lstStyle/>
          <a:p>
            <a:r>
              <a:rPr lang="en-US" dirty="0"/>
              <a:t>A bigger opportunity with one Windows… </a:t>
            </a:r>
          </a:p>
        </p:txBody>
      </p:sp>
      <p:sp>
        <p:nvSpPr>
          <p:cNvPr id="3" name="Rectangle 2"/>
          <p:cNvSpPr/>
          <p:nvPr/>
        </p:nvSpPr>
        <p:spPr bwMode="auto">
          <a:xfrm>
            <a:off x="9533027" y="3483582"/>
            <a:ext cx="2900066" cy="186337"/>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cxnSp>
        <p:nvCxnSpPr>
          <p:cNvPr id="9" name="Straight Connector 8"/>
          <p:cNvCxnSpPr/>
          <p:nvPr/>
        </p:nvCxnSpPr>
        <p:spPr>
          <a:xfrm>
            <a:off x="1259303" y="1718229"/>
            <a:ext cx="1251774" cy="754456"/>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488209" y="4181689"/>
            <a:ext cx="4887942" cy="438924"/>
            <a:chOff x="1827979" y="3075252"/>
            <a:chExt cx="3595848" cy="322898"/>
          </a:xfrm>
        </p:grpSpPr>
        <p:cxnSp>
          <p:nvCxnSpPr>
            <p:cNvPr id="10" name="Straight Connector 9"/>
            <p:cNvCxnSpPr/>
            <p:nvPr/>
          </p:nvCxnSpPr>
          <p:spPr>
            <a:xfrm flipV="1">
              <a:off x="5004522" y="3075252"/>
              <a:ext cx="419305" cy="31064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27979" y="3389642"/>
              <a:ext cx="3157298" cy="850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000375" y="5639583"/>
            <a:ext cx="339997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7.5</a:t>
            </a:r>
            <a:endParaRPr lang="en-US" sz="2447" dirty="0">
              <a:gradFill>
                <a:gsLst>
                  <a:gs pos="17699">
                    <a:schemeClr val="tx1"/>
                  </a:gs>
                  <a:gs pos="47000">
                    <a:schemeClr val="tx1"/>
                  </a:gs>
                </a:gsLst>
                <a:lin ang="5400000" scaled="0"/>
              </a:gradFill>
            </a:endParaRPr>
          </a:p>
        </p:txBody>
      </p:sp>
      <p:sp>
        <p:nvSpPr>
          <p:cNvPr id="14" name="TextBox 13"/>
          <p:cNvSpPr txBox="1"/>
          <p:nvPr/>
        </p:nvSpPr>
        <p:spPr>
          <a:xfrm>
            <a:off x="2333219" y="4773627"/>
            <a:ext cx="3427819"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a:t>
            </a:r>
            <a:endParaRPr lang="en-US" sz="2447" dirty="0">
              <a:gradFill>
                <a:gsLst>
                  <a:gs pos="17699">
                    <a:schemeClr val="tx1"/>
                  </a:gs>
                  <a:gs pos="47000">
                    <a:schemeClr val="tx1"/>
                  </a:gs>
                </a:gsLst>
                <a:lin ang="5400000" scaled="0"/>
              </a:gradFill>
            </a:endParaRPr>
          </a:p>
        </p:txBody>
      </p:sp>
      <p:sp>
        <p:nvSpPr>
          <p:cNvPr id="15" name="TextBox 14"/>
          <p:cNvSpPr txBox="1"/>
          <p:nvPr/>
        </p:nvSpPr>
        <p:spPr>
          <a:xfrm>
            <a:off x="7133804" y="4346606"/>
            <a:ext cx="1790224" cy="787139"/>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8.1</a:t>
            </a:r>
            <a:endParaRPr lang="en-US" sz="2447" dirty="0">
              <a:gradFill>
                <a:gsLst>
                  <a:gs pos="17699">
                    <a:schemeClr val="tx1"/>
                  </a:gs>
                  <a:gs pos="47000">
                    <a:schemeClr val="tx1"/>
                  </a:gs>
                </a:gsLst>
                <a:lin ang="5400000" scaled="0"/>
              </a:gradFill>
            </a:endParaRPr>
          </a:p>
        </p:txBody>
      </p:sp>
      <p:sp>
        <p:nvSpPr>
          <p:cNvPr id="16" name="TextBox 15"/>
          <p:cNvSpPr txBox="1"/>
          <p:nvPr/>
        </p:nvSpPr>
        <p:spPr>
          <a:xfrm>
            <a:off x="2700362" y="3031235"/>
            <a:ext cx="1937458"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a:t>
            </a:r>
            <a:endParaRPr lang="en-US" sz="2447" dirty="0">
              <a:gradFill>
                <a:gsLst>
                  <a:gs pos="17699">
                    <a:schemeClr val="tx1"/>
                  </a:gs>
                  <a:gs pos="47000">
                    <a:schemeClr val="tx1"/>
                  </a:gs>
                </a:gsLst>
                <a:lin ang="5400000" scaled="0"/>
              </a:gradFill>
            </a:endParaRPr>
          </a:p>
        </p:txBody>
      </p:sp>
      <p:sp>
        <p:nvSpPr>
          <p:cNvPr id="17" name="TextBox 16"/>
          <p:cNvSpPr txBox="1"/>
          <p:nvPr/>
        </p:nvSpPr>
        <p:spPr>
          <a:xfrm>
            <a:off x="2367237" y="1870927"/>
            <a:ext cx="179022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Xbox One</a:t>
            </a:r>
            <a:endParaRPr lang="en-US" sz="2447" dirty="0">
              <a:gradFill>
                <a:gsLst>
                  <a:gs pos="17699">
                    <a:schemeClr val="tx1"/>
                  </a:gs>
                  <a:gs pos="47000">
                    <a:schemeClr val="tx1"/>
                  </a:gs>
                </a:gsLst>
                <a:lin ang="5400000" scaled="0"/>
              </a:gradFill>
            </a:endParaRPr>
          </a:p>
        </p:txBody>
      </p:sp>
      <p:sp>
        <p:nvSpPr>
          <p:cNvPr id="18" name="TextBox 17"/>
          <p:cNvSpPr txBox="1"/>
          <p:nvPr/>
        </p:nvSpPr>
        <p:spPr>
          <a:xfrm>
            <a:off x="8038653" y="5632073"/>
            <a:ext cx="343831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on devices</a:t>
            </a:r>
            <a:endParaRPr lang="en-US" sz="2447" dirty="0">
              <a:gradFill>
                <a:gsLst>
                  <a:gs pos="17699">
                    <a:schemeClr val="tx1"/>
                  </a:gs>
                  <a:gs pos="47000">
                    <a:schemeClr val="tx1"/>
                  </a:gs>
                </a:gsLst>
                <a:lin ang="5400000" scaled="0"/>
              </a:gradFill>
            </a:endParaRPr>
          </a:p>
        </p:txBody>
      </p:sp>
      <p:sp>
        <p:nvSpPr>
          <p:cNvPr id="19" name="TextBox 18"/>
          <p:cNvSpPr txBox="1"/>
          <p:nvPr/>
        </p:nvSpPr>
        <p:spPr>
          <a:xfrm>
            <a:off x="1216500" y="1198279"/>
            <a:ext cx="1790224" cy="427705"/>
          </a:xfrm>
          <a:prstGeom prst="rect">
            <a:avLst/>
          </a:prstGeom>
          <a:noFill/>
        </p:spPr>
        <p:txBody>
          <a:bodyPr wrap="square" lIns="146304" tIns="91440" rIns="146304" bIns="91440" rtlCol="0">
            <a:noAutofit/>
          </a:bodyPr>
          <a:lstStyle/>
          <a:p>
            <a:pPr defTabSz="932250">
              <a:lnSpc>
                <a:spcPct val="90000"/>
              </a:lnSpc>
            </a:pPr>
            <a:r>
              <a:rPr lang="en-US" sz="2175" dirty="0">
                <a:gradFill>
                  <a:gsLst>
                    <a:gs pos="17699">
                      <a:schemeClr val="tx1"/>
                    </a:gs>
                    <a:gs pos="47000">
                      <a:schemeClr val="tx1"/>
                    </a:gs>
                  </a:gsLst>
                  <a:lin ang="5400000" scaled="0"/>
                </a:gradFill>
              </a:rPr>
              <a:t>Xbox 360</a:t>
            </a:r>
            <a:endParaRPr lang="en-US" sz="2447" dirty="0">
              <a:gradFill>
                <a:gsLst>
                  <a:gs pos="17699">
                    <a:schemeClr val="tx1"/>
                  </a:gs>
                  <a:gs pos="47000">
                    <a:schemeClr val="tx1"/>
                  </a:gs>
                </a:gsLst>
                <a:lin ang="5400000" scaled="0"/>
              </a:gradFill>
            </a:endParaRPr>
          </a:p>
        </p:txBody>
      </p:sp>
      <p:sp>
        <p:nvSpPr>
          <p:cNvPr id="20" name="Oval 19"/>
          <p:cNvSpPr/>
          <p:nvPr/>
        </p:nvSpPr>
        <p:spPr>
          <a:xfrm>
            <a:off x="1114150" y="1598655"/>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2" name="Rectangle 21"/>
          <p:cNvSpPr/>
          <p:nvPr/>
        </p:nvSpPr>
        <p:spPr bwMode="auto">
          <a:xfrm>
            <a:off x="9533027" y="3283985"/>
            <a:ext cx="2900066" cy="193627"/>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3" name="Rectangle 22"/>
          <p:cNvSpPr/>
          <p:nvPr/>
        </p:nvSpPr>
        <p:spPr bwMode="auto">
          <a:xfrm>
            <a:off x="9533025" y="3675890"/>
            <a:ext cx="2900067" cy="195751"/>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4" name="Rectangle 23"/>
          <p:cNvSpPr/>
          <p:nvPr/>
        </p:nvSpPr>
        <p:spPr bwMode="auto">
          <a:xfrm>
            <a:off x="9799026" y="3872851"/>
            <a:ext cx="2634067" cy="195751"/>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grpSp>
        <p:nvGrpSpPr>
          <p:cNvPr id="61" name="Group 60"/>
          <p:cNvGrpSpPr/>
          <p:nvPr/>
        </p:nvGrpSpPr>
        <p:grpSpPr>
          <a:xfrm>
            <a:off x="2526997" y="2476243"/>
            <a:ext cx="7017547" cy="1704747"/>
            <a:chOff x="1856514" y="1820629"/>
            <a:chExt cx="5162506" cy="1254109"/>
          </a:xfrm>
        </p:grpSpPr>
        <p:cxnSp>
          <p:nvCxnSpPr>
            <p:cNvPr id="60" name="Straight Connector 59"/>
            <p:cNvCxnSpPr/>
            <p:nvPr/>
          </p:nvCxnSpPr>
          <p:spPr>
            <a:xfrm flipV="1">
              <a:off x="5464540" y="2626035"/>
              <a:ext cx="1554480"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856514" y="1820629"/>
              <a:ext cx="5154033" cy="665444"/>
              <a:chOff x="1856514" y="1820629"/>
              <a:chExt cx="5154033" cy="665444"/>
            </a:xfrm>
          </p:grpSpPr>
          <p:cxnSp>
            <p:nvCxnSpPr>
              <p:cNvPr id="11" name="Straight Connector 10"/>
              <p:cNvCxnSpPr/>
              <p:nvPr/>
            </p:nvCxnSpPr>
            <p:spPr>
              <a:xfrm flipV="1">
                <a:off x="1856514" y="1820629"/>
                <a:ext cx="4194863" cy="121"/>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1"/>
              </p:cNvCxnSpPr>
              <p:nvPr/>
            </p:nvCxnSpPr>
            <p:spPr>
              <a:xfrm>
                <a:off x="6051378" y="1820629"/>
                <a:ext cx="959169" cy="665444"/>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419781" y="2775161"/>
              <a:ext cx="1590764" cy="299577"/>
              <a:chOff x="5419781" y="2775161"/>
              <a:chExt cx="1590764" cy="299577"/>
            </a:xfrm>
          </p:grpSpPr>
          <p:cxnSp>
            <p:nvCxnSpPr>
              <p:cNvPr id="25" name="Straight Connector 24"/>
              <p:cNvCxnSpPr>
                <a:endCxn id="23" idx="1"/>
              </p:cNvCxnSpPr>
              <p:nvPr/>
            </p:nvCxnSpPr>
            <p:spPr>
              <a:xfrm flipV="1">
                <a:off x="6369651" y="2775161"/>
                <a:ext cx="640894" cy="29701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19781" y="3072170"/>
                <a:ext cx="949870" cy="256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26"/>
          <p:cNvCxnSpPr/>
          <p:nvPr/>
        </p:nvCxnSpPr>
        <p:spPr>
          <a:xfrm flipV="1">
            <a:off x="1314778" y="4631013"/>
            <a:ext cx="1173431" cy="869354"/>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114150" y="5361927"/>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9" name="Rounded Rectangle 28"/>
          <p:cNvSpPr/>
          <p:nvPr/>
        </p:nvSpPr>
        <p:spPr bwMode="auto">
          <a:xfrm>
            <a:off x="2399187" y="2281745"/>
            <a:ext cx="357667" cy="2547550"/>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0" name="Oval 29"/>
          <p:cNvSpPr/>
          <p:nvPr/>
        </p:nvSpPr>
        <p:spPr>
          <a:xfrm>
            <a:off x="2444876" y="2334287"/>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1" name="Oval 30"/>
          <p:cNvSpPr/>
          <p:nvPr/>
        </p:nvSpPr>
        <p:spPr>
          <a:xfrm>
            <a:off x="2444876" y="3447334"/>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2" name="Oval 31"/>
          <p:cNvSpPr/>
          <p:nvPr/>
        </p:nvSpPr>
        <p:spPr>
          <a:xfrm>
            <a:off x="2444876" y="4514633"/>
            <a:ext cx="266291" cy="25953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nvGrpSpPr>
          <p:cNvPr id="57" name="Group 56"/>
          <p:cNvGrpSpPr/>
          <p:nvPr/>
        </p:nvGrpSpPr>
        <p:grpSpPr>
          <a:xfrm>
            <a:off x="7223478" y="3400937"/>
            <a:ext cx="357667" cy="976285"/>
            <a:chOff x="5311512" y="2500887"/>
            <a:chExt cx="263120" cy="718211"/>
          </a:xfrm>
        </p:grpSpPr>
        <p:sp>
          <p:nvSpPr>
            <p:cNvPr id="33" name="Rounded Rectangle 32"/>
            <p:cNvSpPr/>
            <p:nvPr/>
          </p:nvSpPr>
          <p:spPr bwMode="auto">
            <a:xfrm>
              <a:off x="5311512" y="2500887"/>
              <a:ext cx="263120" cy="718211"/>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4" name="Oval 33"/>
            <p:cNvSpPr/>
            <p:nvPr/>
          </p:nvSpPr>
          <p:spPr>
            <a:xfrm>
              <a:off x="5345122" y="2535019"/>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5" name="Oval 34"/>
            <p:cNvSpPr/>
            <p:nvPr/>
          </p:nvSpPr>
          <p:spPr>
            <a:xfrm>
              <a:off x="5344542" y="2985984"/>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sp>
        <p:nvSpPr>
          <p:cNvPr id="36" name="TextBox 35"/>
          <p:cNvSpPr txBox="1"/>
          <p:nvPr/>
        </p:nvSpPr>
        <p:spPr>
          <a:xfrm>
            <a:off x="6577708" y="3032417"/>
            <a:ext cx="222444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8.1</a:t>
            </a:r>
            <a:endParaRPr lang="en-US" sz="2447" dirty="0">
              <a:gradFill>
                <a:gsLst>
                  <a:gs pos="17699">
                    <a:schemeClr val="tx1"/>
                  </a:gs>
                  <a:gs pos="47000">
                    <a:schemeClr val="tx1"/>
                  </a:gs>
                </a:gsLst>
                <a:lin ang="5400000" scaled="0"/>
              </a:gradFill>
            </a:endParaRPr>
          </a:p>
        </p:txBody>
      </p:sp>
      <p:cxnSp>
        <p:nvCxnSpPr>
          <p:cNvPr id="37" name="Straight Connector 36"/>
          <p:cNvCxnSpPr/>
          <p:nvPr/>
        </p:nvCxnSpPr>
        <p:spPr>
          <a:xfrm flipV="1">
            <a:off x="7798796" y="3959896"/>
            <a:ext cx="2231215" cy="1868102"/>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676053" y="5666581"/>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44" name="Line Callout 1 (Accent Bar) 43"/>
          <p:cNvSpPr/>
          <p:nvPr/>
        </p:nvSpPr>
        <p:spPr bwMode="auto">
          <a:xfrm>
            <a:off x="492883" y="2481718"/>
            <a:ext cx="1432326" cy="570276"/>
          </a:xfrm>
          <a:prstGeom prst="accentCallout1">
            <a:avLst>
              <a:gd name="adj1" fmla="val 45693"/>
              <a:gd name="adj2" fmla="val 102517"/>
              <a:gd name="adj3" fmla="val 71188"/>
              <a:gd name="adj4" fmla="val 132589"/>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OS kernel</a:t>
            </a:r>
          </a:p>
        </p:txBody>
      </p:sp>
      <p:sp>
        <p:nvSpPr>
          <p:cNvPr id="45" name="Line Callout 1 (Accent Bar) 44"/>
          <p:cNvSpPr/>
          <p:nvPr/>
        </p:nvSpPr>
        <p:spPr bwMode="auto">
          <a:xfrm>
            <a:off x="5267262" y="3773957"/>
            <a:ext cx="1432326" cy="437605"/>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app model</a:t>
            </a:r>
          </a:p>
        </p:txBody>
      </p:sp>
      <p:grpSp>
        <p:nvGrpSpPr>
          <p:cNvPr id="7" name="Group 6"/>
          <p:cNvGrpSpPr/>
          <p:nvPr/>
        </p:nvGrpSpPr>
        <p:grpSpPr>
          <a:xfrm>
            <a:off x="8990028" y="2852405"/>
            <a:ext cx="1843098" cy="1843098"/>
            <a:chOff x="8990028" y="2852405"/>
            <a:chExt cx="1843098" cy="1843098"/>
          </a:xfrm>
        </p:grpSpPr>
        <p:sp>
          <p:nvSpPr>
            <p:cNvPr id="76" name="Oval 33"/>
            <p:cNvSpPr/>
            <p:nvPr/>
          </p:nvSpPr>
          <p:spPr>
            <a:xfrm>
              <a:off x="8990028" y="2852405"/>
              <a:ext cx="1843098" cy="1843098"/>
            </a:xfrm>
            <a:prstGeom prst="ellipse">
              <a:avLst/>
            </a:prstGeom>
            <a:solidFill>
              <a:schemeClr val="bg1"/>
            </a:solidFill>
            <a:ln w="88900" cmpd="thickThi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0"/>
              <a:endParaRPr lang="en-US" sz="2447" dirty="0">
                <a:solidFill>
                  <a:srgbClr val="FFFFFF"/>
                </a:solidFill>
              </a:endParaRPr>
            </a:p>
          </p:txBody>
        </p:sp>
        <p:grpSp>
          <p:nvGrpSpPr>
            <p:cNvPr id="63" name="Group 62"/>
            <p:cNvGrpSpPr/>
            <p:nvPr/>
          </p:nvGrpSpPr>
          <p:grpSpPr>
            <a:xfrm>
              <a:off x="9072207" y="3625368"/>
              <a:ext cx="1681272" cy="315573"/>
              <a:chOff x="-2382990" y="-2501900"/>
              <a:chExt cx="17321366" cy="3251200"/>
            </a:xfrm>
          </p:grpSpPr>
          <p:grpSp>
            <p:nvGrpSpPr>
              <p:cNvPr id="64" name="Group 63"/>
              <p:cNvGrpSpPr/>
              <p:nvPr/>
            </p:nvGrpSpPr>
            <p:grpSpPr>
              <a:xfrm>
                <a:off x="-2382990" y="-2501900"/>
                <a:ext cx="3243263" cy="3251200"/>
                <a:chOff x="-2382990" y="-2501900"/>
                <a:chExt cx="3243263" cy="3251200"/>
              </a:xfrm>
            </p:grpSpPr>
            <p:sp>
              <p:nvSpPr>
                <p:cNvPr id="79" name="Freeform 22"/>
                <p:cNvSpPr>
                  <a:spLocks/>
                </p:cNvSpPr>
                <p:nvPr/>
              </p:nvSpPr>
              <p:spPr bwMode="auto">
                <a:xfrm>
                  <a:off x="-944713" y="-2501900"/>
                  <a:ext cx="1804986"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3"/>
                <p:cNvSpPr>
                  <a:spLocks/>
                </p:cNvSpPr>
                <p:nvPr/>
              </p:nvSpPr>
              <p:spPr bwMode="auto">
                <a:xfrm>
                  <a:off x="-2382990" y="-2238372"/>
                  <a:ext cx="1385888" cy="1335084"/>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4"/>
                <p:cNvSpPr>
                  <a:spLocks/>
                </p:cNvSpPr>
                <p:nvPr/>
              </p:nvSpPr>
              <p:spPr bwMode="auto">
                <a:xfrm>
                  <a:off x="-2382990" y="-846139"/>
                  <a:ext cx="1385888" cy="1335084"/>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5"/>
                <p:cNvSpPr>
                  <a:spLocks/>
                </p:cNvSpPr>
                <p:nvPr/>
              </p:nvSpPr>
              <p:spPr bwMode="auto">
                <a:xfrm>
                  <a:off x="-944713" y="-846139"/>
                  <a:ext cx="1804986" cy="1595439"/>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1674813" y="-1966913"/>
                <a:ext cx="13263563" cy="2098675"/>
                <a:chOff x="1674813" y="-1966913"/>
                <a:chExt cx="13263563" cy="2098675"/>
              </a:xfrm>
            </p:grpSpPr>
            <p:sp>
              <p:nvSpPr>
                <p:cNvPr id="66"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grpSp>
      <p:sp>
        <p:nvSpPr>
          <p:cNvPr id="5" name="Footer Placeholder 4"/>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73587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50"/>
                                        <p:tgtEl>
                                          <p:spTgt spid="2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250"/>
                                        <p:tgtEl>
                                          <p:spTgt spid="29"/>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50"/>
                                        <p:tgtEl>
                                          <p:spTgt spid="30"/>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250"/>
                                        <p:tgtEl>
                                          <p:spTgt spid="31"/>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250"/>
                                        <p:tgtEl>
                                          <p:spTgt spid="3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750"/>
                                        <p:tgtEl>
                                          <p:spTgt spid="55"/>
                                        </p:tgtEl>
                                      </p:cBhvr>
                                    </p:animEffect>
                                  </p:childTnLst>
                                </p:cTn>
                              </p:par>
                              <p:par>
                                <p:cTn id="63" presetID="22" presetClass="entr" presetSubtype="8"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left)">
                                      <p:cBhvr>
                                        <p:cTn id="65" dur="750"/>
                                        <p:tgtEl>
                                          <p:spTgt spid="56"/>
                                        </p:tgtEl>
                                      </p:cBhvr>
                                    </p:animEffect>
                                  </p:childTnLst>
                                </p:cTn>
                              </p:par>
                              <p:par>
                                <p:cTn id="66" presetID="10" presetClass="entr" presetSubtype="0" fill="hold" nodeType="withEffect">
                                  <p:stCondLst>
                                    <p:cond delay="50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250"/>
                                        <p:tgtEl>
                                          <p:spTgt spid="57"/>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1000"/>
                                        <p:tgtEl>
                                          <p:spTgt spid="61"/>
                                        </p:tgtEl>
                                      </p:cBhvr>
                                    </p:animEffect>
                                  </p:childTnLst>
                                </p:cTn>
                              </p:par>
                              <p:par>
                                <p:cTn id="83" presetID="10" presetClass="entr" presetSubtype="0" fill="hold" nodeType="withEffect">
                                  <p:stCondLst>
                                    <p:cond delay="50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25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250"/>
                                        <p:tgtEl>
                                          <p:spTgt spid="4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22" presetClass="entr" presetSubtype="8" fill="hold" nodeType="withEffect">
                                  <p:stCondLst>
                                    <p:cond delay="25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7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left)">
                                      <p:cBhvr>
                                        <p:cTn id="103" dur="500"/>
                                        <p:tgtEl>
                                          <p:spTgt spid="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par>
                                <p:cTn id="110" presetID="10" presetClass="entr" presetSubtype="0" fill="hold" grpId="0" nodeType="withEffect">
                                  <p:stCondLst>
                                    <p:cond delay="25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3"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6" grpId="0"/>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for icon editing" hidden="1"/>
          <p:cNvSpPr/>
          <p:nvPr/>
        </p:nvSpPr>
        <p:spPr>
          <a:xfrm>
            <a:off x="3384" y="4338080"/>
            <a:ext cx="12429709" cy="1906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2" name="Title 1"/>
          <p:cNvSpPr>
            <a:spLocks noGrp="1"/>
          </p:cNvSpPr>
          <p:nvPr>
            <p:ph type="title"/>
          </p:nvPr>
        </p:nvSpPr>
        <p:spPr/>
        <p:txBody>
          <a:bodyPr/>
          <a:lstStyle/>
          <a:p>
            <a:r>
              <a:rPr lang="en-US" b="0" dirty="0"/>
              <a:t>…</a:t>
            </a:r>
            <a:r>
              <a:rPr lang="en-US" dirty="0"/>
              <a:t>and </a:t>
            </a:r>
            <a:r>
              <a:rPr lang="en-US" b="0" dirty="0"/>
              <a:t>one app platform</a:t>
            </a:r>
          </a:p>
        </p:txBody>
      </p:sp>
      <p:grpSp>
        <p:nvGrpSpPr>
          <p:cNvPr id="6" name="Metro rails"/>
          <p:cNvGrpSpPr/>
          <p:nvPr/>
        </p:nvGrpSpPr>
        <p:grpSpPr>
          <a:xfrm>
            <a:off x="3384" y="3283986"/>
            <a:ext cx="12425529" cy="786531"/>
            <a:chOff x="0" y="2414851"/>
            <a:chExt cx="9144000" cy="578617"/>
          </a:xfrm>
        </p:grpSpPr>
        <p:sp>
          <p:nvSpPr>
            <p:cNvPr id="3" name="Rectangle 2"/>
            <p:cNvSpPr/>
            <p:nvPr/>
          </p:nvSpPr>
          <p:spPr bwMode="auto">
            <a:xfrm>
              <a:off x="0" y="2561686"/>
              <a:ext cx="9144000" cy="137080"/>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0" y="2414851"/>
              <a:ext cx="9144000" cy="142443"/>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0" y="2703158"/>
              <a:ext cx="9144000" cy="144006"/>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0" y="2847164"/>
              <a:ext cx="9144000" cy="1463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Back"/>
          <p:cNvSpPr/>
          <p:nvPr/>
        </p:nvSpPr>
        <p:spPr>
          <a:xfrm>
            <a:off x="1416373" y="3570919"/>
            <a:ext cx="10933235" cy="1409582"/>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8" name="Base"/>
          <p:cNvSpPr/>
          <p:nvPr/>
        </p:nvSpPr>
        <p:spPr bwMode="auto">
          <a:xfrm>
            <a:off x="1416267" y="2445645"/>
            <a:ext cx="10929161" cy="230697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endParaRPr lang="en-US" sz="2719" dirty="0">
              <a:gradFill>
                <a:gsLst>
                  <a:gs pos="0">
                    <a:srgbClr val="FFFFFF"/>
                  </a:gs>
                  <a:gs pos="100000">
                    <a:srgbClr val="FFFFFF"/>
                  </a:gs>
                </a:gsLst>
                <a:lin ang="5400000" scaled="0"/>
              </a:gradFill>
              <a:ea typeface="Segoe UI" pitchFamily="34" charset="0"/>
              <a:cs typeface="Segoe UI" pitchFamily="34" charset="0"/>
            </a:endParaRPr>
          </a:p>
        </p:txBody>
      </p:sp>
      <p:sp>
        <p:nvSpPr>
          <p:cNvPr id="9" name="Windows Universal Platform"/>
          <p:cNvSpPr/>
          <p:nvPr/>
        </p:nvSpPr>
        <p:spPr bwMode="auto">
          <a:xfrm>
            <a:off x="1416373" y="2445645"/>
            <a:ext cx="10929161" cy="2306977"/>
          </a:xfrm>
          <a:prstGeom prst="ellipse">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124297"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Universal </a:t>
            </a:r>
            <a:r>
              <a:rPr lang="en-US" sz="36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Windows</a:t>
            </a: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platform</a:t>
            </a:r>
          </a:p>
        </p:txBody>
      </p:sp>
      <p:grpSp>
        <p:nvGrpSpPr>
          <p:cNvPr id="46" name="Store"/>
          <p:cNvGrpSpPr/>
          <p:nvPr/>
        </p:nvGrpSpPr>
        <p:grpSpPr>
          <a:xfrm>
            <a:off x="8035999" y="4900424"/>
            <a:ext cx="2289338" cy="762274"/>
            <a:chOff x="7574900" y="3506973"/>
            <a:chExt cx="1688884" cy="617615"/>
          </a:xfrm>
          <a:noFill/>
        </p:grpSpPr>
        <p:sp>
          <p:nvSpPr>
            <p:cNvPr id="47" name="TextBox 46"/>
            <p:cNvSpPr txBox="1"/>
            <p:nvPr/>
          </p:nvSpPr>
          <p:spPr>
            <a:xfrm>
              <a:off x="7853238" y="3506973"/>
              <a:ext cx="1410546" cy="617615"/>
            </a:xfrm>
            <a:prstGeom prst="rect">
              <a:avLst/>
            </a:prstGeom>
            <a:grp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One store +</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one dev center</a:t>
              </a: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900" y="3586074"/>
              <a:ext cx="398014" cy="398014"/>
            </a:xfrm>
            <a:prstGeom prst="rect">
              <a:avLst/>
            </a:prstGeom>
            <a:grpFill/>
          </p:spPr>
        </p:pic>
      </p:grpSp>
      <p:grpSp>
        <p:nvGrpSpPr>
          <p:cNvPr id="53" name="Legacy"/>
          <p:cNvGrpSpPr/>
          <p:nvPr/>
        </p:nvGrpSpPr>
        <p:grpSpPr>
          <a:xfrm>
            <a:off x="10272207" y="4471578"/>
            <a:ext cx="2002691" cy="762274"/>
            <a:chOff x="5616311" y="3984572"/>
            <a:chExt cx="1622637" cy="617615"/>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6311" y="4141357"/>
              <a:ext cx="310772" cy="310772"/>
            </a:xfrm>
            <a:prstGeom prst="rect">
              <a:avLst/>
            </a:prstGeom>
          </p:spPr>
        </p:pic>
        <p:sp>
          <p:nvSpPr>
            <p:cNvPr id="55" name="TextBox 54"/>
            <p:cNvSpPr txBox="1"/>
            <p:nvPr/>
          </p:nvSpPr>
          <p:spPr>
            <a:xfrm>
              <a:off x="5867291" y="3984572"/>
              <a:ext cx="1371657" cy="617615"/>
            </a:xfrm>
            <a:prstGeom prst="rect">
              <a:avLst/>
            </a:prstGeom>
            <a:noFill/>
          </p:spPr>
          <p:txBody>
            <a:bodyPr wrap="square" lIns="124297" tIns="149157" rIns="0"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Full support for existing code</a:t>
              </a:r>
            </a:p>
          </p:txBody>
        </p:sp>
      </p:grpSp>
      <p:grpSp>
        <p:nvGrpSpPr>
          <p:cNvPr id="10" name="One SDK"/>
          <p:cNvGrpSpPr/>
          <p:nvPr/>
        </p:nvGrpSpPr>
        <p:grpSpPr>
          <a:xfrm>
            <a:off x="5940132" y="5224441"/>
            <a:ext cx="1844736" cy="762274"/>
            <a:chOff x="4428826" y="3733778"/>
            <a:chExt cx="1357092" cy="560772"/>
          </a:xfrm>
        </p:grpSpPr>
        <p:sp>
          <p:nvSpPr>
            <p:cNvPr id="57" name="TextBox 56"/>
            <p:cNvSpPr txBox="1"/>
            <p:nvPr/>
          </p:nvSpPr>
          <p:spPr>
            <a:xfrm>
              <a:off x="4608153" y="3733778"/>
              <a:ext cx="117776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SDK +  services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826" y="3870990"/>
              <a:ext cx="283272" cy="283272"/>
            </a:xfrm>
            <a:prstGeom prst="rect">
              <a:avLst/>
            </a:prstGeom>
          </p:spPr>
        </p:pic>
      </p:grpSp>
      <p:grpSp>
        <p:nvGrpSpPr>
          <p:cNvPr id="112" name="Adaptive UI"/>
          <p:cNvGrpSpPr/>
          <p:nvPr/>
        </p:nvGrpSpPr>
        <p:grpSpPr>
          <a:xfrm>
            <a:off x="1652724" y="4438134"/>
            <a:ext cx="2097218" cy="762274"/>
            <a:chOff x="1274764" y="3263907"/>
            <a:chExt cx="1542833" cy="560772"/>
          </a:xfrm>
        </p:grpSpPr>
        <p:sp>
          <p:nvSpPr>
            <p:cNvPr id="50" name="TextBox 49"/>
            <p:cNvSpPr txBox="1"/>
            <p:nvPr/>
          </p:nvSpPr>
          <p:spPr>
            <a:xfrm>
              <a:off x="1592022" y="3263907"/>
              <a:ext cx="122557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Adaptive </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user interface</a:t>
              </a:r>
            </a:p>
          </p:txBody>
        </p:sp>
        <p:grpSp>
          <p:nvGrpSpPr>
            <p:cNvPr id="111" name="Group 110"/>
            <p:cNvGrpSpPr/>
            <p:nvPr/>
          </p:nvGrpSpPr>
          <p:grpSpPr>
            <a:xfrm>
              <a:off x="1274764" y="3378776"/>
              <a:ext cx="394464" cy="314583"/>
              <a:chOff x="1274764" y="3378776"/>
              <a:chExt cx="394464" cy="314583"/>
            </a:xfrm>
          </p:grpSpPr>
          <p:pic>
            <p:nvPicPr>
              <p:cNvPr id="21" name="Picture 20"/>
              <p:cNvPicPr>
                <a:picLocks noChangeAspect="1"/>
              </p:cNvPicPr>
              <p:nvPr/>
            </p:nvPicPr>
            <p:blipFill>
              <a:blip r:embed="rId6"/>
              <a:stretch>
                <a:fillRect/>
              </a:stretch>
            </p:blipFill>
            <p:spPr>
              <a:xfrm>
                <a:off x="1274764" y="3467787"/>
                <a:ext cx="201185" cy="225572"/>
              </a:xfrm>
              <a:prstGeom prst="rect">
                <a:avLst/>
              </a:prstGeom>
            </p:spPr>
          </p:pic>
          <p:grpSp>
            <p:nvGrpSpPr>
              <p:cNvPr id="110" name="Group 109"/>
              <p:cNvGrpSpPr/>
              <p:nvPr/>
            </p:nvGrpSpPr>
            <p:grpSpPr>
              <a:xfrm>
                <a:off x="1382420" y="3378776"/>
                <a:ext cx="254030" cy="217742"/>
                <a:chOff x="1344320" y="3386396"/>
                <a:chExt cx="254030" cy="217742"/>
              </a:xfrm>
            </p:grpSpPr>
            <p:sp>
              <p:nvSpPr>
                <p:cNvPr id="51" name="Freeform 50"/>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4297" tIns="62149" rIns="124297" bIns="62149"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4320" y="3386396"/>
                  <a:ext cx="254030" cy="151623"/>
                </a:xfrm>
                <a:prstGeom prst="rect">
                  <a:avLst/>
                </a:prstGeom>
              </p:spPr>
            </p:pic>
          </p:gr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1506" y="3565510"/>
                <a:ext cx="117722" cy="117722"/>
              </a:xfrm>
              <a:prstGeom prst="rect">
                <a:avLst/>
              </a:prstGeom>
            </p:spPr>
          </p:pic>
        </p:grpSp>
      </p:grpSp>
      <p:grpSp>
        <p:nvGrpSpPr>
          <p:cNvPr id="109" name="NUI"/>
          <p:cNvGrpSpPr/>
          <p:nvPr/>
        </p:nvGrpSpPr>
        <p:grpSpPr>
          <a:xfrm>
            <a:off x="3740423" y="4944250"/>
            <a:ext cx="1956962" cy="762274"/>
            <a:chOff x="2810595" y="3636234"/>
            <a:chExt cx="1439652" cy="560772"/>
          </a:xfrm>
        </p:grpSpPr>
        <p:sp>
          <p:nvSpPr>
            <p:cNvPr id="42" name="TextBox 41"/>
            <p:cNvSpPr txBox="1"/>
            <p:nvPr/>
          </p:nvSpPr>
          <p:spPr>
            <a:xfrm>
              <a:off x="2988031" y="3636234"/>
              <a:ext cx="1262216"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Natural</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user inputs</a:t>
              </a:r>
            </a:p>
          </p:txBody>
        </p:sp>
        <p:grpSp>
          <p:nvGrpSpPr>
            <p:cNvPr id="43" name="Group 42"/>
            <p:cNvGrpSpPr/>
            <p:nvPr/>
          </p:nvGrpSpPr>
          <p:grpSpPr>
            <a:xfrm>
              <a:off x="2872036" y="3696660"/>
              <a:ext cx="228182" cy="328156"/>
              <a:chOff x="2027902" y="3831543"/>
              <a:chExt cx="251312" cy="361419"/>
            </a:xfrm>
          </p:grpSpPr>
          <p:sp>
            <p:nvSpPr>
              <p:cNvPr id="44" name="Freeform 43"/>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6796" tIns="63397" rIns="126796" bIns="6339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7902" y="3831543"/>
                <a:ext cx="238516" cy="238516"/>
              </a:xfrm>
              <a:prstGeom prst="rect">
                <a:avLst/>
              </a:prstGeom>
            </p:spPr>
          </p:pic>
        </p:grpSp>
        <p:pic>
          <p:nvPicPr>
            <p:cNvPr id="107" name="Picture 106"/>
            <p:cNvPicPr>
              <a:picLocks noChangeAspect="1"/>
            </p:cNvPicPr>
            <p:nvPr/>
          </p:nvPicPr>
          <p:blipFill>
            <a:blip r:embed="rId10"/>
            <a:stretch>
              <a:fillRect/>
            </a:stretch>
          </p:blipFill>
          <p:spPr>
            <a:xfrm>
              <a:off x="2810595" y="3879352"/>
              <a:ext cx="172085" cy="142585"/>
            </a:xfrm>
            <a:prstGeom prst="rect">
              <a:avLst/>
            </a:prstGeom>
          </p:spPr>
        </p:pic>
      </p:grpSp>
      <p:grpSp>
        <p:nvGrpSpPr>
          <p:cNvPr id="90" name="Holographic"/>
          <p:cNvGrpSpPr/>
          <p:nvPr/>
        </p:nvGrpSpPr>
        <p:grpSpPr>
          <a:xfrm>
            <a:off x="6916044" y="2350261"/>
            <a:ext cx="1876780" cy="765708"/>
            <a:chOff x="7601900" y="2295957"/>
            <a:chExt cx="1517269" cy="619029"/>
          </a:xfrm>
        </p:grpSpPr>
        <p:sp>
          <p:nvSpPr>
            <p:cNvPr id="91" name="Oval 90"/>
            <p:cNvSpPr/>
            <p:nvPr/>
          </p:nvSpPr>
          <p:spPr bwMode="auto">
            <a:xfrm>
              <a:off x="7601900" y="2391194"/>
              <a:ext cx="1517269" cy="523792"/>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Holographic</a:t>
              </a:r>
            </a:p>
          </p:txBody>
        </p:sp>
        <p:pic>
          <p:nvPicPr>
            <p:cNvPr id="97" name="Picture 96" descr="141215_B-hero_01.png"/>
            <p:cNvPicPr>
              <a:picLocks noChangeAspect="1"/>
            </p:cNvPicPr>
            <p:nvPr/>
          </p:nvPicPr>
          <p:blipFill rotWithShape="1">
            <a:blip r:embed="rId11" cstate="print">
              <a:extLst>
                <a:ext uri="{28A0092B-C50C-407E-A947-70E740481C1C}">
                  <a14:useLocalDpi xmlns:a14="http://schemas.microsoft.com/office/drawing/2010/main" val="0"/>
                </a:ext>
              </a:extLst>
            </a:blip>
            <a:srcRect l="12333" t="23140" r="7378" b="17105"/>
            <a:stretch/>
          </p:blipFill>
          <p:spPr>
            <a:xfrm>
              <a:off x="7988398" y="2295957"/>
              <a:ext cx="744273" cy="293703"/>
            </a:xfrm>
            <a:prstGeom prst="rect">
              <a:avLst/>
            </a:prstGeom>
            <a:noFill/>
            <a:ln>
              <a:noFill/>
            </a:ln>
          </p:spPr>
        </p:pic>
      </p:grpSp>
      <p:grpSp>
        <p:nvGrpSpPr>
          <p:cNvPr id="99" name="Xbox"/>
          <p:cNvGrpSpPr/>
          <p:nvPr/>
        </p:nvGrpSpPr>
        <p:grpSpPr>
          <a:xfrm>
            <a:off x="8773563" y="2246534"/>
            <a:ext cx="1864453" cy="1138519"/>
            <a:chOff x="6521231" y="1616581"/>
            <a:chExt cx="1507304" cy="920425"/>
          </a:xfrm>
        </p:grpSpPr>
        <p:sp>
          <p:nvSpPr>
            <p:cNvPr id="100" name="Oval 99"/>
            <p:cNvSpPr/>
            <p:nvPr/>
          </p:nvSpPr>
          <p:spPr bwMode="auto">
            <a:xfrm>
              <a:off x="6521231" y="2031997"/>
              <a:ext cx="1507304" cy="505009"/>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Console</a:t>
              </a:r>
            </a:p>
          </p:txBody>
        </p:sp>
        <p:grpSp>
          <p:nvGrpSpPr>
            <p:cNvPr id="108" name="Group 107"/>
            <p:cNvGrpSpPr/>
            <p:nvPr/>
          </p:nvGrpSpPr>
          <p:grpSpPr>
            <a:xfrm>
              <a:off x="6756767" y="1616581"/>
              <a:ext cx="1235372" cy="764328"/>
              <a:chOff x="7766687" y="2003258"/>
              <a:chExt cx="1235372" cy="764328"/>
            </a:xfrm>
          </p:grpSpPr>
          <p:pic>
            <p:nvPicPr>
              <p:cNvPr id="113" name="Xbox"/>
              <p:cNvPicPr>
                <a:picLocks noChangeAspect="1"/>
              </p:cNvPicPr>
              <p:nvPr/>
            </p:nvPicPr>
            <p:blipFill rotWithShape="1">
              <a:blip r:embed="rId12">
                <a:extLst>
                  <a:ext uri="{28A0092B-C50C-407E-A947-70E740481C1C}">
                    <a14:useLocalDpi xmlns:a14="http://schemas.microsoft.com/office/drawing/2010/main" val="0"/>
                  </a:ext>
                </a:extLst>
              </a:blip>
              <a:srcRect l="10802" r="3931" b="25990"/>
              <a:stretch/>
            </p:blipFill>
            <p:spPr>
              <a:xfrm>
                <a:off x="7766687" y="2003258"/>
                <a:ext cx="1235372" cy="661905"/>
              </a:xfrm>
              <a:prstGeom prst="rect">
                <a:avLst/>
              </a:prstGeom>
            </p:spPr>
          </p:pic>
          <p:pic>
            <p:nvPicPr>
              <p:cNvPr id="114" name="Picture 1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8502096" y="2604092"/>
                <a:ext cx="351341" cy="91700"/>
              </a:xfrm>
              <a:prstGeom prst="rect">
                <a:avLst/>
              </a:prstGeom>
            </p:spPr>
          </p:pic>
          <p:pic>
            <p:nvPicPr>
              <p:cNvPr id="115" name="Xbox"/>
              <p:cNvPicPr>
                <a:picLocks noChangeAspect="1"/>
              </p:cNvPicPr>
              <p:nvPr/>
            </p:nvPicPr>
            <p:blipFill rotWithShape="1">
              <a:blip r:embed="rId12">
                <a:extLst>
                  <a:ext uri="{28A0092B-C50C-407E-A947-70E740481C1C}">
                    <a14:useLocalDpi xmlns:a14="http://schemas.microsoft.com/office/drawing/2010/main" val="0"/>
                  </a:ext>
                </a:extLst>
              </a:blip>
              <a:srcRect l="67417" t="74434" r="12990" b="6110"/>
              <a:stretch/>
            </p:blipFill>
            <p:spPr>
              <a:xfrm>
                <a:off x="8677765" y="2616191"/>
                <a:ext cx="246987" cy="151395"/>
              </a:xfrm>
              <a:prstGeom prst="rect">
                <a:avLst/>
              </a:prstGeom>
            </p:spPr>
          </p:pic>
        </p:grpSp>
      </p:grpSp>
      <p:grpSp>
        <p:nvGrpSpPr>
          <p:cNvPr id="116" name="Surface Hub"/>
          <p:cNvGrpSpPr/>
          <p:nvPr/>
        </p:nvGrpSpPr>
        <p:grpSpPr>
          <a:xfrm>
            <a:off x="10404413" y="2713556"/>
            <a:ext cx="1870482" cy="1163911"/>
            <a:chOff x="3640580" y="1428515"/>
            <a:chExt cx="1512176" cy="940951"/>
          </a:xfrm>
        </p:grpSpPr>
        <p:sp>
          <p:nvSpPr>
            <p:cNvPr id="117" name="Oval 116"/>
            <p:cNvSpPr/>
            <p:nvPr/>
          </p:nvSpPr>
          <p:spPr bwMode="auto">
            <a:xfrm>
              <a:off x="3640580" y="1862835"/>
              <a:ext cx="1512176" cy="506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pic>
          <p:nvPicPr>
            <p:cNvPr id="118" name="Picture 2" descr="https://compass-ssl.surface.com/assets/3e/22/3e22a8d7-25bd-473d-815a-f49e27c515cb.png#desktop-engagingmeetings-new.png"/>
            <p:cNvPicPr>
              <a:picLocks noChangeAspect="1" noChangeArrowheads="1"/>
            </p:cNvPicPr>
            <p:nvPr/>
          </p:nvPicPr>
          <p:blipFill rotWithShape="1">
            <a:blip r:embed="rId14">
              <a:extLst>
                <a:ext uri="{28A0092B-C50C-407E-A947-70E740481C1C}">
                  <a14:useLocalDpi xmlns:a14="http://schemas.microsoft.com/office/drawing/2010/main" val="0"/>
                </a:ext>
              </a:extLst>
            </a:blip>
            <a:srcRect t="11376"/>
            <a:stretch/>
          </p:blipFill>
          <p:spPr bwMode="auto">
            <a:xfrm>
              <a:off x="3784126" y="1428515"/>
              <a:ext cx="1244722" cy="6987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Mobile"/>
          <p:cNvGrpSpPr/>
          <p:nvPr/>
        </p:nvGrpSpPr>
        <p:grpSpPr>
          <a:xfrm>
            <a:off x="3019744" y="2513116"/>
            <a:ext cx="1865480" cy="897497"/>
            <a:chOff x="2215390" y="1852418"/>
            <a:chExt cx="1508136" cy="725576"/>
          </a:xfrm>
        </p:grpSpPr>
        <p:sp>
          <p:nvSpPr>
            <p:cNvPr id="120" name="Oval 119"/>
            <p:cNvSpPr/>
            <p:nvPr/>
          </p:nvSpPr>
          <p:spPr bwMode="auto">
            <a:xfrm>
              <a:off x="2215390" y="2031998"/>
              <a:ext cx="1508136" cy="545996"/>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nvGrpSpPr>
            <p:cNvPr id="121" name="Group 120"/>
            <p:cNvGrpSpPr/>
            <p:nvPr/>
          </p:nvGrpSpPr>
          <p:grpSpPr>
            <a:xfrm>
              <a:off x="2364417" y="1852418"/>
              <a:ext cx="1315282" cy="529185"/>
              <a:chOff x="2735582" y="1816942"/>
              <a:chExt cx="1315282" cy="529185"/>
            </a:xfrm>
          </p:grpSpPr>
          <p:pic>
            <p:nvPicPr>
              <p:cNvPr id="122"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2914948" y="1816942"/>
                <a:ext cx="872345" cy="526533"/>
              </a:xfrm>
              <a:prstGeom prst="rect">
                <a:avLst/>
              </a:prstGeom>
            </p:spPr>
          </p:pic>
          <p:pic>
            <p:nvPicPr>
              <p:cNvPr id="123" name="Small Tablet"/>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89286" y="2045444"/>
                  <a:ext cx="331735" cy="325110"/>
                </a:xfrm>
                <a:prstGeom prst="rect">
                  <a:avLst/>
                </a:prstGeom>
              </p:spPr>
            </p:pic>
          </p:grpSp>
        </p:grpSp>
      </p:grpSp>
      <p:grpSp>
        <p:nvGrpSpPr>
          <p:cNvPr id="127" name="Devices"/>
          <p:cNvGrpSpPr/>
          <p:nvPr/>
        </p:nvGrpSpPr>
        <p:grpSpPr>
          <a:xfrm>
            <a:off x="1534789" y="3122470"/>
            <a:ext cx="1868531" cy="755013"/>
            <a:chOff x="1130940" y="2287005"/>
            <a:chExt cx="1510601" cy="610381"/>
          </a:xfrm>
        </p:grpSpPr>
        <p:sp>
          <p:nvSpPr>
            <p:cNvPr id="128" name="Oval 127"/>
            <p:cNvSpPr/>
            <p:nvPr/>
          </p:nvSpPr>
          <p:spPr bwMode="auto">
            <a:xfrm>
              <a:off x="1130940" y="2391195"/>
              <a:ext cx="1510601" cy="50619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Devices +IoT</a:t>
              </a:r>
            </a:p>
          </p:txBody>
        </p:sp>
        <p:grpSp>
          <p:nvGrpSpPr>
            <p:cNvPr id="129" name="Group 128"/>
            <p:cNvGrpSpPr/>
            <p:nvPr/>
          </p:nvGrpSpPr>
          <p:grpSpPr>
            <a:xfrm>
              <a:off x="1498148" y="2287005"/>
              <a:ext cx="758694" cy="370332"/>
              <a:chOff x="1509697" y="2312976"/>
              <a:chExt cx="758694" cy="370332"/>
            </a:xfrm>
          </p:grpSpPr>
          <p:pic>
            <p:nvPicPr>
              <p:cNvPr id="130"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09697" y="2340864"/>
                <a:ext cx="378950" cy="274863"/>
              </a:xfrm>
              <a:prstGeom prst="rect">
                <a:avLst/>
              </a:prstGeom>
            </p:spPr>
          </p:pic>
          <p:pic>
            <p:nvPicPr>
              <p:cNvPr id="131"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89442" y="2312976"/>
                <a:ext cx="378949" cy="274864"/>
              </a:xfrm>
              <a:prstGeom prst="rect">
                <a:avLst/>
              </a:prstGeom>
            </p:spPr>
          </p:pic>
          <p:pic>
            <p:nvPicPr>
              <p:cNvPr id="132" name="Picture 131"/>
              <p:cNvPicPr>
                <a:picLocks noChangeAspect="1"/>
              </p:cNvPicPr>
              <p:nvPr/>
            </p:nvPicPr>
            <p:blipFill>
              <a:blip r:embed="rId20"/>
              <a:stretch>
                <a:fillRect/>
              </a:stretch>
            </p:blipFill>
            <p:spPr>
              <a:xfrm>
                <a:off x="1707793" y="2407353"/>
                <a:ext cx="411595" cy="275955"/>
              </a:xfrm>
              <a:prstGeom prst="rect">
                <a:avLst/>
              </a:prstGeom>
            </p:spPr>
          </p:pic>
        </p:grpSp>
      </p:grpSp>
      <p:grpSp>
        <p:nvGrpSpPr>
          <p:cNvPr id="133" name="Desktop"/>
          <p:cNvGrpSpPr/>
          <p:nvPr/>
        </p:nvGrpSpPr>
        <p:grpSpPr>
          <a:xfrm>
            <a:off x="4969398" y="2103052"/>
            <a:ext cx="1864457" cy="1082474"/>
            <a:chOff x="5155761" y="1530344"/>
            <a:chExt cx="1507307" cy="875119"/>
          </a:xfrm>
        </p:grpSpPr>
        <p:sp>
          <p:nvSpPr>
            <p:cNvPr id="134" name="Oval 133"/>
            <p:cNvSpPr/>
            <p:nvPr/>
          </p:nvSpPr>
          <p:spPr bwMode="auto">
            <a:xfrm>
              <a:off x="5155761" y="1862832"/>
              <a:ext cx="1507307" cy="542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nvGrpSpPr>
            <p:cNvPr id="135" name="Group 134"/>
            <p:cNvGrpSpPr/>
            <p:nvPr/>
          </p:nvGrpSpPr>
          <p:grpSpPr>
            <a:xfrm>
              <a:off x="5298392" y="1530344"/>
              <a:ext cx="1278677" cy="726073"/>
              <a:chOff x="4538410" y="1456930"/>
              <a:chExt cx="1278677" cy="726073"/>
            </a:xfrm>
          </p:grpSpPr>
          <p:pic>
            <p:nvPicPr>
              <p:cNvPr id="136" name="Desktop"/>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565527" y="1456930"/>
                <a:ext cx="980237" cy="562600"/>
              </a:xfrm>
              <a:prstGeom prst="rect">
                <a:avLst/>
              </a:prstGeom>
            </p:spPr>
          </p:pic>
          <p:pic>
            <p:nvPicPr>
              <p:cNvPr id="137"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5017491" y="1700384"/>
                <a:ext cx="799596" cy="482619"/>
              </a:xfrm>
              <a:prstGeom prst="rect">
                <a:avLst/>
              </a:prstGeom>
            </p:spPr>
          </p:pic>
          <p:pic>
            <p:nvPicPr>
              <p:cNvPr id="138" name="Laptop"/>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538410" y="1714822"/>
                <a:ext cx="623613" cy="375988"/>
              </a:xfrm>
              <a:prstGeom prst="rect">
                <a:avLst/>
              </a:prstGeom>
            </p:spPr>
          </p:pic>
        </p:grpSp>
      </p:grpSp>
      <p:sp>
        <p:nvSpPr>
          <p:cNvPr id="12" name="Footer Placeholder 11"/>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2156766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fade">
                                      <p:cBhvr>
                                        <p:cTn id="11" dur="200"/>
                                        <p:tgtEl>
                                          <p:spTgt spid="127"/>
                                        </p:tgtEl>
                                      </p:cBhvr>
                                    </p:animEffect>
                                  </p:childTnLst>
                                </p:cTn>
                              </p:par>
                              <p:par>
                                <p:cTn id="12" presetID="10" presetClass="entr" presetSubtype="0" fill="hold" nodeType="withEffect">
                                  <p:stCondLst>
                                    <p:cond delay="50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200"/>
                                        <p:tgtEl>
                                          <p:spTgt spid="119"/>
                                        </p:tgtEl>
                                      </p:cBhvr>
                                    </p:animEffect>
                                  </p:childTnLst>
                                </p:cTn>
                              </p:par>
                              <p:par>
                                <p:cTn id="15" presetID="10" presetClass="entr" presetSubtype="0" fill="hold" nodeType="withEffect">
                                  <p:stCondLst>
                                    <p:cond delay="100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200"/>
                                        <p:tgtEl>
                                          <p:spTgt spid="133"/>
                                        </p:tgtEl>
                                      </p:cBhvr>
                                    </p:animEffect>
                                  </p:childTnLst>
                                </p:cTn>
                              </p:par>
                              <p:par>
                                <p:cTn id="18" presetID="10" presetClass="entr" presetSubtype="0" fill="hold" nodeType="withEffect">
                                  <p:stCondLst>
                                    <p:cond delay="150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200"/>
                                        <p:tgtEl>
                                          <p:spTgt spid="90"/>
                                        </p:tgtEl>
                                      </p:cBhvr>
                                    </p:animEffect>
                                  </p:childTnLst>
                                </p:cTn>
                              </p:par>
                              <p:par>
                                <p:cTn id="21" presetID="10" presetClass="entr" presetSubtype="0" fill="hold" nodeType="withEffect">
                                  <p:stCondLst>
                                    <p:cond delay="200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par>
                                <p:cTn id="24" presetID="10" presetClass="entr" presetSubtype="0" fill="hold" nodeType="withEffect">
                                  <p:stCondLst>
                                    <p:cond delay="250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2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
                                        <p:tgtEl>
                                          <p:spTgt spid="8"/>
                                        </p:tgtEl>
                                      </p:cBhvr>
                                    </p:animEffect>
                                  </p:childTnLst>
                                </p:cTn>
                              </p:par>
                              <p:par>
                                <p:cTn id="32" presetID="42" presetClass="path" presetSubtype="0" accel="50000" decel="50000" fill="hold" grpId="0" nodeType="withEffect">
                                  <p:stCondLst>
                                    <p:cond delay="0"/>
                                  </p:stCondLst>
                                  <p:childTnLst>
                                    <p:animMotion origin="layout" path="M 1.38889E-6 3.82716E-6 L 1.38889E-6 0.19444 " pathEditMode="relative" rAng="0" ptsTypes="AA">
                                      <p:cBhvr>
                                        <p:cTn id="33" dur="1000" fill="hold"/>
                                        <p:tgtEl>
                                          <p:spTgt spid="8"/>
                                        </p:tgtEl>
                                        <p:attrNameLst>
                                          <p:attrName>ppt_x</p:attrName>
                                          <p:attrName>ppt_y</p:attrName>
                                        </p:attrNameLst>
                                      </p:cBhvr>
                                      <p:rCtr x="0" y="9722"/>
                                    </p:animMotion>
                                  </p:childTnLst>
                                </p:cTn>
                              </p:par>
                              <p:par>
                                <p:cTn id="34" presetID="2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10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fade">
                                      <p:cBhvr>
                                        <p:cTn id="44" dur="500"/>
                                        <p:tgtEl>
                                          <p:spTgt spid="109"/>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39554" y="1668482"/>
            <a:ext cx="3022283" cy="3108960"/>
          </a:xfrm>
          <a:prstGeom prst="rect">
            <a:avLst/>
          </a:prstGeom>
          <a:solidFill>
            <a:schemeClr val="accent5"/>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a:t>
            </a:r>
          </a:p>
          <a:p>
            <a:pPr algn="ctr">
              <a:lnSpc>
                <a:spcPct val="90000"/>
              </a:lnSpc>
              <a:spcBef>
                <a:spcPts val="900"/>
              </a:spcBef>
            </a:pPr>
            <a:r>
              <a:rPr lang="en-US" sz="1600" dirty="0">
                <a:gradFill>
                  <a:gsLst>
                    <a:gs pos="5310">
                      <a:schemeClr val="bg1"/>
                    </a:gs>
                    <a:gs pos="39000">
                      <a:schemeClr val="bg1"/>
                    </a:gs>
                  </a:gsLst>
                  <a:lin ang="5400000" scaled="0"/>
                </a:gradFill>
              </a:rPr>
              <a:t>Form factor-appropriate </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shell experience</a:t>
            </a:r>
          </a:p>
          <a:p>
            <a:pPr algn="ctr">
              <a:lnSpc>
                <a:spcPct val="90000"/>
              </a:lnSpc>
              <a:spcBef>
                <a:spcPts val="600"/>
              </a:spcBef>
            </a:pPr>
            <a:r>
              <a:rPr lang="en-US" sz="1600" dirty="0">
                <a:gradFill>
                  <a:gsLst>
                    <a:gs pos="5310">
                      <a:schemeClr val="bg1"/>
                    </a:gs>
                    <a:gs pos="39000">
                      <a:schemeClr val="bg1"/>
                    </a:gs>
                  </a:gsLst>
                  <a:lin ang="5400000" scaled="0"/>
                </a:gradFill>
              </a:rPr>
              <a:t>Device-specific </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scenario support</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grpSp>
        <p:nvGrpSpPr>
          <p:cNvPr id="13" name="Group 12"/>
          <p:cNvGrpSpPr/>
          <p:nvPr/>
        </p:nvGrpSpPr>
        <p:grpSpPr>
          <a:xfrm>
            <a:off x="238972" y="1668483"/>
            <a:ext cx="2926080" cy="3108960"/>
            <a:chOff x="238972" y="1668483"/>
            <a:chExt cx="2926080" cy="3108960"/>
          </a:xfrm>
        </p:grpSpPr>
        <p:sp>
          <p:nvSpPr>
            <p:cNvPr id="3" name="TextBox 2"/>
            <p:cNvSpPr txBox="1"/>
            <p:nvPr/>
          </p:nvSpPr>
          <p:spPr>
            <a:xfrm>
              <a:off x="238972" y="1668483"/>
              <a:ext cx="2926080" cy="3108960"/>
            </a:xfrm>
            <a:prstGeom prst="rect">
              <a:avLst/>
            </a:prstGeom>
            <a:solidFill>
              <a:schemeClr val="accent6"/>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PCs</a:t>
              </a:r>
            </a:p>
            <a:p>
              <a:pPr algn="ctr">
                <a:lnSpc>
                  <a:spcPct val="90000"/>
                </a:lnSpc>
                <a:spcBef>
                  <a:spcPts val="900"/>
                </a:spcBef>
              </a:pPr>
              <a:r>
                <a:rPr lang="en-US" sz="1600" dirty="0">
                  <a:gradFill>
                    <a:gsLst>
                      <a:gs pos="5310">
                        <a:schemeClr val="bg1"/>
                      </a:gs>
                      <a:gs pos="39000">
                        <a:schemeClr val="bg1"/>
                      </a:gs>
                    </a:gsLst>
                    <a:lin ang="5400000" scaled="0"/>
                  </a:gradFill>
                </a:rPr>
                <a:t>Familiar desktop shell</a:t>
              </a:r>
            </a:p>
            <a:p>
              <a:pPr algn="ctr">
                <a:lnSpc>
                  <a:spcPct val="90000"/>
                </a:lnSpc>
                <a:spcBef>
                  <a:spcPts val="600"/>
                </a:spcBef>
              </a:pPr>
              <a:r>
                <a:rPr lang="en-US" sz="1600" dirty="0">
                  <a:gradFill>
                    <a:gsLst>
                      <a:gs pos="5310">
                        <a:schemeClr val="bg1"/>
                      </a:gs>
                      <a:gs pos="39000">
                        <a:schemeClr val="bg1"/>
                      </a:gs>
                    </a:gsLst>
                    <a:lin ang="5400000" scaled="0"/>
                  </a:gradFill>
                </a:rPr>
                <a:t>Broad hardware ecosystem</a:t>
              </a:r>
            </a:p>
            <a:p>
              <a:pPr algn="ctr">
                <a:lnSpc>
                  <a:spcPct val="90000"/>
                </a:lnSpc>
                <a:spcBef>
                  <a:spcPts val="600"/>
                </a:spcBef>
              </a:pPr>
              <a:r>
                <a:rPr lang="en-US" sz="1600" dirty="0">
                  <a:gradFill>
                    <a:gsLst>
                      <a:gs pos="5310">
                        <a:schemeClr val="bg1"/>
                      </a:gs>
                      <a:gs pos="39000">
                        <a:schemeClr val="bg1"/>
                      </a:gs>
                    </a:gsLst>
                    <a:lin ang="5400000" scaled="0"/>
                  </a:gradFill>
                </a:rPr>
                <a:t>Windows desktop application compatibility</a:t>
              </a:r>
            </a:p>
          </p:txBody>
        </p:sp>
        <p:sp>
          <p:nvSpPr>
            <p:cNvPr id="12" name="Freeform 5"/>
            <p:cNvSpPr>
              <a:spLocks noEditPoints="1"/>
            </p:cNvSpPr>
            <p:nvPr/>
          </p:nvSpPr>
          <p:spPr bwMode="auto">
            <a:xfrm>
              <a:off x="856047" y="3705540"/>
              <a:ext cx="1691930" cy="907702"/>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207421" y="1668483"/>
            <a:ext cx="2926080" cy="3108960"/>
            <a:chOff x="3207421" y="1668483"/>
            <a:chExt cx="2926080" cy="3108960"/>
          </a:xfrm>
        </p:grpSpPr>
        <p:sp>
          <p:nvSpPr>
            <p:cNvPr id="4" name="TextBox 3"/>
            <p:cNvSpPr txBox="1"/>
            <p:nvPr/>
          </p:nvSpPr>
          <p:spPr>
            <a:xfrm>
              <a:off x="3207421" y="1668483"/>
              <a:ext cx="2926080" cy="3108960"/>
            </a:xfrm>
            <a:prstGeom prst="rect">
              <a:avLst/>
            </a:prstGeom>
            <a:solidFill>
              <a:schemeClr val="accent1"/>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phones</a:t>
              </a:r>
            </a:p>
            <a:p>
              <a:pPr algn="ctr">
                <a:lnSpc>
                  <a:spcPct val="90000"/>
                </a:lnSpc>
                <a:spcBef>
                  <a:spcPts val="900"/>
                </a:spcBef>
              </a:pPr>
              <a:r>
                <a:rPr lang="en-US" sz="1600" dirty="0">
                  <a:gradFill>
                    <a:gsLst>
                      <a:gs pos="5310">
                        <a:schemeClr val="bg1"/>
                      </a:gs>
                      <a:gs pos="39000">
                        <a:schemeClr val="bg1"/>
                      </a:gs>
                    </a:gsLst>
                    <a:lin ang="5400000" scaled="0"/>
                  </a:gradFill>
                </a:rPr>
                <a:t>Familiar mobile shell</a:t>
              </a:r>
            </a:p>
            <a:p>
              <a:pPr algn="ctr">
                <a:lnSpc>
                  <a:spcPct val="90000"/>
                </a:lnSpc>
                <a:spcBef>
                  <a:spcPts val="600"/>
                </a:spcBef>
              </a:pPr>
              <a:r>
                <a:rPr lang="en-US" sz="1600" dirty="0">
                  <a:gradFill>
                    <a:gsLst>
                      <a:gs pos="5310">
                        <a:schemeClr val="bg1"/>
                      </a:gs>
                      <a:gs pos="39000">
                        <a:schemeClr val="bg1"/>
                      </a:gs>
                    </a:gsLst>
                    <a:lin ang="5400000" scaled="0"/>
                  </a:gradFill>
                </a:rPr>
                <a:t>Rich telephony</a:t>
              </a:r>
            </a:p>
            <a:p>
              <a:pPr algn="ctr">
                <a:lnSpc>
                  <a:spcPct val="90000"/>
                </a:lnSpc>
                <a:spcBef>
                  <a:spcPts val="600"/>
                </a:spcBef>
              </a:pPr>
              <a:r>
                <a:rPr lang="en-US" sz="1600" dirty="0">
                  <a:gradFill>
                    <a:gsLst>
                      <a:gs pos="5310">
                        <a:schemeClr val="bg1"/>
                      </a:gs>
                      <a:gs pos="39000">
                        <a:schemeClr val="bg1"/>
                      </a:gs>
                    </a:gsLst>
                    <a:lin ang="5400000" scaled="0"/>
                  </a:gradFill>
                </a:rPr>
                <a:t>Windows Phone</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app compatibility</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sp>
          <p:nvSpPr>
            <p:cNvPr id="17" name="Freeform 9"/>
            <p:cNvSpPr>
              <a:spLocks noEditPoints="1"/>
            </p:cNvSpPr>
            <p:nvPr/>
          </p:nvSpPr>
          <p:spPr bwMode="auto">
            <a:xfrm>
              <a:off x="4398121" y="3705540"/>
              <a:ext cx="544681" cy="907702"/>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6175870" y="1668483"/>
            <a:ext cx="2926080" cy="3108960"/>
            <a:chOff x="6175870" y="1668483"/>
            <a:chExt cx="2926080" cy="3108960"/>
          </a:xfrm>
        </p:grpSpPr>
        <p:sp>
          <p:nvSpPr>
            <p:cNvPr id="5" name="TextBox 4"/>
            <p:cNvSpPr txBox="1"/>
            <p:nvPr/>
          </p:nvSpPr>
          <p:spPr>
            <a:xfrm>
              <a:off x="6175870" y="1668483"/>
              <a:ext cx="2926080" cy="3108960"/>
            </a:xfrm>
            <a:prstGeom prst="rect">
              <a:avLst/>
            </a:prstGeom>
            <a:solidFill>
              <a:schemeClr val="accent4"/>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 Xbox</a:t>
              </a:r>
            </a:p>
            <a:p>
              <a:pPr algn="ctr">
                <a:lnSpc>
                  <a:spcPct val="90000"/>
                </a:lnSpc>
                <a:spcBef>
                  <a:spcPts val="900"/>
                </a:spcBef>
              </a:pPr>
              <a:r>
                <a:rPr lang="en-US" sz="1600" dirty="0">
                  <a:gradFill>
                    <a:gsLst>
                      <a:gs pos="5310">
                        <a:schemeClr val="bg1"/>
                      </a:gs>
                      <a:gs pos="39000">
                        <a:schemeClr val="bg1"/>
                      </a:gs>
                    </a:gsLst>
                    <a:lin ang="5400000" scaled="0"/>
                  </a:gradFill>
                </a:rPr>
                <a:t>10’ shell experience</a:t>
              </a:r>
            </a:p>
            <a:p>
              <a:pPr algn="ctr">
                <a:lnSpc>
                  <a:spcPct val="90000"/>
                </a:lnSpc>
                <a:spcBef>
                  <a:spcPts val="600"/>
                </a:spcBef>
              </a:pPr>
              <a:r>
                <a:rPr lang="en-US" sz="1600" dirty="0">
                  <a:gradFill>
                    <a:gsLst>
                      <a:gs pos="5310">
                        <a:schemeClr val="bg1"/>
                      </a:gs>
                      <a:gs pos="39000">
                        <a:schemeClr val="bg1"/>
                      </a:gs>
                    </a:gsLst>
                    <a:lin ang="5400000" scaled="0"/>
                  </a:gradFill>
                </a:rPr>
                <a:t>Shared gaming experiences</a:t>
              </a:r>
            </a:p>
            <a:p>
              <a:pPr algn="ctr">
                <a:lnSpc>
                  <a:spcPct val="90000"/>
                </a:lnSpc>
                <a:spcBef>
                  <a:spcPts val="600"/>
                </a:spcBef>
              </a:pPr>
              <a:r>
                <a:rPr lang="en-US" sz="1600" dirty="0">
                  <a:gradFill>
                    <a:gsLst>
                      <a:gs pos="5310">
                        <a:schemeClr val="bg1"/>
                      </a:gs>
                      <a:gs pos="39000">
                        <a:schemeClr val="bg1"/>
                      </a:gs>
                    </a:gsLst>
                    <a:lin ang="5400000" scaled="0"/>
                  </a:gradFill>
                </a:rPr>
                <a:t>Game and app compatibility</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sp>
          <p:nvSpPr>
            <p:cNvPr id="18" name="Freeform 13"/>
            <p:cNvSpPr>
              <a:spLocks noEditPoints="1"/>
            </p:cNvSpPr>
            <p:nvPr/>
          </p:nvSpPr>
          <p:spPr bwMode="auto">
            <a:xfrm>
              <a:off x="6932098" y="3705540"/>
              <a:ext cx="1413625" cy="925165"/>
            </a:xfrm>
            <a:custGeom>
              <a:avLst/>
              <a:gdLst>
                <a:gd name="T0" fmla="*/ 801 w 922"/>
                <a:gd name="T1" fmla="*/ 63 h 602"/>
                <a:gd name="T2" fmla="*/ 790 w 922"/>
                <a:gd name="T3" fmla="*/ 39 h 602"/>
                <a:gd name="T4" fmla="*/ 731 w 922"/>
                <a:gd name="T5" fmla="*/ 16 h 602"/>
                <a:gd name="T6" fmla="*/ 670 w 922"/>
                <a:gd name="T7" fmla="*/ 8 h 602"/>
                <a:gd name="T8" fmla="*/ 644 w 922"/>
                <a:gd name="T9" fmla="*/ 18 h 602"/>
                <a:gd name="T10" fmla="*/ 454 w 922"/>
                <a:gd name="T11" fmla="*/ 58 h 602"/>
                <a:gd name="T12" fmla="*/ 347 w 922"/>
                <a:gd name="T13" fmla="*/ 47 h 602"/>
                <a:gd name="T14" fmla="*/ 305 w 922"/>
                <a:gd name="T15" fmla="*/ 29 h 602"/>
                <a:gd name="T16" fmla="*/ 274 w 922"/>
                <a:gd name="T17" fmla="*/ 10 h 602"/>
                <a:gd name="T18" fmla="*/ 174 w 922"/>
                <a:gd name="T19" fmla="*/ 21 h 602"/>
                <a:gd name="T20" fmla="*/ 120 w 922"/>
                <a:gd name="T21" fmla="*/ 73 h 602"/>
                <a:gd name="T22" fmla="*/ 5 w 922"/>
                <a:gd name="T23" fmla="*/ 484 h 602"/>
                <a:gd name="T24" fmla="*/ 92 w 922"/>
                <a:gd name="T25" fmla="*/ 592 h 602"/>
                <a:gd name="T26" fmla="*/ 266 w 922"/>
                <a:gd name="T27" fmla="*/ 484 h 602"/>
                <a:gd name="T28" fmla="*/ 493 w 922"/>
                <a:gd name="T29" fmla="*/ 439 h 602"/>
                <a:gd name="T30" fmla="*/ 715 w 922"/>
                <a:gd name="T31" fmla="*/ 528 h 602"/>
                <a:gd name="T32" fmla="*/ 857 w 922"/>
                <a:gd name="T33" fmla="*/ 594 h 602"/>
                <a:gd name="T34" fmla="*/ 922 w 922"/>
                <a:gd name="T35" fmla="*/ 463 h 602"/>
                <a:gd name="T36" fmla="*/ 801 w 922"/>
                <a:gd name="T37" fmla="*/ 63 h 602"/>
                <a:gd name="T38" fmla="*/ 201 w 922"/>
                <a:gd name="T39" fmla="*/ 233 h 602"/>
                <a:gd name="T40" fmla="*/ 146 w 922"/>
                <a:gd name="T41" fmla="*/ 181 h 602"/>
                <a:gd name="T42" fmla="*/ 201 w 922"/>
                <a:gd name="T43" fmla="*/ 128 h 602"/>
                <a:gd name="T44" fmla="*/ 255 w 922"/>
                <a:gd name="T45" fmla="*/ 181 h 602"/>
                <a:gd name="T46" fmla="*/ 201 w 922"/>
                <a:gd name="T47" fmla="*/ 233 h 602"/>
                <a:gd name="T48" fmla="*/ 389 w 922"/>
                <a:gd name="T49" fmla="*/ 355 h 602"/>
                <a:gd name="T50" fmla="*/ 337 w 922"/>
                <a:gd name="T51" fmla="*/ 355 h 602"/>
                <a:gd name="T52" fmla="*/ 337 w 922"/>
                <a:gd name="T53" fmla="*/ 405 h 602"/>
                <a:gd name="T54" fmla="*/ 299 w 922"/>
                <a:gd name="T55" fmla="*/ 405 h 602"/>
                <a:gd name="T56" fmla="*/ 299 w 922"/>
                <a:gd name="T57" fmla="*/ 355 h 602"/>
                <a:gd name="T58" fmla="*/ 246 w 922"/>
                <a:gd name="T59" fmla="*/ 355 h 602"/>
                <a:gd name="T60" fmla="*/ 246 w 922"/>
                <a:gd name="T61" fmla="*/ 319 h 602"/>
                <a:gd name="T62" fmla="*/ 299 w 922"/>
                <a:gd name="T63" fmla="*/ 319 h 602"/>
                <a:gd name="T64" fmla="*/ 299 w 922"/>
                <a:gd name="T65" fmla="*/ 268 h 602"/>
                <a:gd name="T66" fmla="*/ 337 w 922"/>
                <a:gd name="T67" fmla="*/ 268 h 602"/>
                <a:gd name="T68" fmla="*/ 337 w 922"/>
                <a:gd name="T69" fmla="*/ 319 h 602"/>
                <a:gd name="T70" fmla="*/ 389 w 922"/>
                <a:gd name="T71" fmla="*/ 319 h 602"/>
                <a:gd name="T72" fmla="*/ 389 w 922"/>
                <a:gd name="T73" fmla="*/ 355 h 602"/>
                <a:gd name="T74" fmla="*/ 591 w 922"/>
                <a:gd name="T75" fmla="*/ 390 h 602"/>
                <a:gd name="T76" fmla="*/ 536 w 922"/>
                <a:gd name="T77" fmla="*/ 337 h 602"/>
                <a:gd name="T78" fmla="*/ 591 w 922"/>
                <a:gd name="T79" fmla="*/ 285 h 602"/>
                <a:gd name="T80" fmla="*/ 645 w 922"/>
                <a:gd name="T81" fmla="*/ 337 h 602"/>
                <a:gd name="T82" fmla="*/ 591 w 922"/>
                <a:gd name="T83" fmla="*/ 390 h 602"/>
                <a:gd name="T84" fmla="*/ 627 w 922"/>
                <a:gd name="T85" fmla="*/ 216 h 602"/>
                <a:gd name="T86" fmla="*/ 598 w 922"/>
                <a:gd name="T87" fmla="*/ 188 h 602"/>
                <a:gd name="T88" fmla="*/ 627 w 922"/>
                <a:gd name="T89" fmla="*/ 160 h 602"/>
                <a:gd name="T90" fmla="*/ 656 w 922"/>
                <a:gd name="T91" fmla="*/ 188 h 602"/>
                <a:gd name="T92" fmla="*/ 627 w 922"/>
                <a:gd name="T93" fmla="*/ 216 h 602"/>
                <a:gd name="T94" fmla="*/ 696 w 922"/>
                <a:gd name="T95" fmla="*/ 281 h 602"/>
                <a:gd name="T96" fmla="*/ 666 w 922"/>
                <a:gd name="T97" fmla="*/ 253 h 602"/>
                <a:gd name="T98" fmla="*/ 696 w 922"/>
                <a:gd name="T99" fmla="*/ 225 h 602"/>
                <a:gd name="T100" fmla="*/ 725 w 922"/>
                <a:gd name="T101" fmla="*/ 253 h 602"/>
                <a:gd name="T102" fmla="*/ 696 w 922"/>
                <a:gd name="T103" fmla="*/ 281 h 602"/>
                <a:gd name="T104" fmla="*/ 696 w 922"/>
                <a:gd name="T105" fmla="*/ 150 h 602"/>
                <a:gd name="T106" fmla="*/ 666 w 922"/>
                <a:gd name="T107" fmla="*/ 122 h 602"/>
                <a:gd name="T108" fmla="*/ 696 w 922"/>
                <a:gd name="T109" fmla="*/ 94 h 602"/>
                <a:gd name="T110" fmla="*/ 725 w 922"/>
                <a:gd name="T111" fmla="*/ 122 h 602"/>
                <a:gd name="T112" fmla="*/ 696 w 922"/>
                <a:gd name="T113" fmla="*/ 150 h 602"/>
                <a:gd name="T114" fmla="*/ 763 w 922"/>
                <a:gd name="T115" fmla="*/ 216 h 602"/>
                <a:gd name="T116" fmla="*/ 734 w 922"/>
                <a:gd name="T117" fmla="*/ 188 h 602"/>
                <a:gd name="T118" fmla="*/ 763 w 922"/>
                <a:gd name="T119" fmla="*/ 160 h 602"/>
                <a:gd name="T120" fmla="*/ 792 w 922"/>
                <a:gd name="T121" fmla="*/ 188 h 602"/>
                <a:gd name="T122" fmla="*/ 763 w 922"/>
                <a:gd name="T123" fmla="*/ 21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2" h="602">
                  <a:moveTo>
                    <a:pt x="801" y="63"/>
                  </a:moveTo>
                  <a:cubicBezTo>
                    <a:pt x="796" y="55"/>
                    <a:pt x="799" y="44"/>
                    <a:pt x="790" y="39"/>
                  </a:cubicBezTo>
                  <a:cubicBezTo>
                    <a:pt x="771" y="29"/>
                    <a:pt x="754" y="21"/>
                    <a:pt x="731" y="16"/>
                  </a:cubicBezTo>
                  <a:cubicBezTo>
                    <a:pt x="712" y="8"/>
                    <a:pt x="692" y="8"/>
                    <a:pt x="670" y="8"/>
                  </a:cubicBezTo>
                  <a:cubicBezTo>
                    <a:pt x="647" y="8"/>
                    <a:pt x="661" y="13"/>
                    <a:pt x="644" y="18"/>
                  </a:cubicBezTo>
                  <a:cubicBezTo>
                    <a:pt x="580" y="50"/>
                    <a:pt x="527" y="58"/>
                    <a:pt x="454" y="58"/>
                  </a:cubicBezTo>
                  <a:cubicBezTo>
                    <a:pt x="417" y="58"/>
                    <a:pt x="381" y="60"/>
                    <a:pt x="347" y="47"/>
                  </a:cubicBezTo>
                  <a:cubicBezTo>
                    <a:pt x="333" y="42"/>
                    <a:pt x="319" y="34"/>
                    <a:pt x="305" y="29"/>
                  </a:cubicBezTo>
                  <a:cubicBezTo>
                    <a:pt x="294" y="23"/>
                    <a:pt x="283" y="13"/>
                    <a:pt x="274" y="10"/>
                  </a:cubicBezTo>
                  <a:cubicBezTo>
                    <a:pt x="246" y="0"/>
                    <a:pt x="202" y="10"/>
                    <a:pt x="174" y="21"/>
                  </a:cubicBezTo>
                  <a:cubicBezTo>
                    <a:pt x="140" y="37"/>
                    <a:pt x="134" y="44"/>
                    <a:pt x="120" y="73"/>
                  </a:cubicBezTo>
                  <a:cubicBezTo>
                    <a:pt x="59" y="194"/>
                    <a:pt x="0" y="347"/>
                    <a:pt x="5" y="484"/>
                  </a:cubicBezTo>
                  <a:cubicBezTo>
                    <a:pt x="8" y="536"/>
                    <a:pt x="25" y="602"/>
                    <a:pt x="92" y="592"/>
                  </a:cubicBezTo>
                  <a:cubicBezTo>
                    <a:pt x="165" y="584"/>
                    <a:pt x="210" y="523"/>
                    <a:pt x="266" y="484"/>
                  </a:cubicBezTo>
                  <a:cubicBezTo>
                    <a:pt x="331" y="439"/>
                    <a:pt x="415" y="436"/>
                    <a:pt x="493" y="439"/>
                  </a:cubicBezTo>
                  <a:cubicBezTo>
                    <a:pt x="586" y="442"/>
                    <a:pt x="647" y="471"/>
                    <a:pt x="715" y="528"/>
                  </a:cubicBezTo>
                  <a:cubicBezTo>
                    <a:pt x="754" y="560"/>
                    <a:pt x="804" y="600"/>
                    <a:pt x="857" y="594"/>
                  </a:cubicBezTo>
                  <a:cubicBezTo>
                    <a:pt x="919" y="586"/>
                    <a:pt x="922" y="507"/>
                    <a:pt x="922" y="463"/>
                  </a:cubicBezTo>
                  <a:cubicBezTo>
                    <a:pt x="916" y="323"/>
                    <a:pt x="860" y="192"/>
                    <a:pt x="801" y="63"/>
                  </a:cubicBezTo>
                  <a:close/>
                  <a:moveTo>
                    <a:pt x="201" y="233"/>
                  </a:moveTo>
                  <a:cubicBezTo>
                    <a:pt x="170" y="233"/>
                    <a:pt x="146" y="210"/>
                    <a:pt x="146" y="181"/>
                  </a:cubicBezTo>
                  <a:cubicBezTo>
                    <a:pt x="146" y="152"/>
                    <a:pt x="170" y="128"/>
                    <a:pt x="201" y="128"/>
                  </a:cubicBezTo>
                  <a:cubicBezTo>
                    <a:pt x="231" y="128"/>
                    <a:pt x="255" y="152"/>
                    <a:pt x="255" y="181"/>
                  </a:cubicBezTo>
                  <a:cubicBezTo>
                    <a:pt x="255" y="210"/>
                    <a:pt x="231" y="233"/>
                    <a:pt x="201" y="233"/>
                  </a:cubicBezTo>
                  <a:close/>
                  <a:moveTo>
                    <a:pt x="389" y="355"/>
                  </a:moveTo>
                  <a:cubicBezTo>
                    <a:pt x="337" y="355"/>
                    <a:pt x="337" y="355"/>
                    <a:pt x="337" y="355"/>
                  </a:cubicBezTo>
                  <a:cubicBezTo>
                    <a:pt x="337" y="405"/>
                    <a:pt x="337" y="405"/>
                    <a:pt x="337" y="405"/>
                  </a:cubicBezTo>
                  <a:cubicBezTo>
                    <a:pt x="299" y="405"/>
                    <a:pt x="299" y="405"/>
                    <a:pt x="299" y="405"/>
                  </a:cubicBezTo>
                  <a:cubicBezTo>
                    <a:pt x="299" y="355"/>
                    <a:pt x="299" y="355"/>
                    <a:pt x="299" y="355"/>
                  </a:cubicBezTo>
                  <a:cubicBezTo>
                    <a:pt x="246" y="355"/>
                    <a:pt x="246" y="355"/>
                    <a:pt x="246" y="355"/>
                  </a:cubicBezTo>
                  <a:cubicBezTo>
                    <a:pt x="246" y="319"/>
                    <a:pt x="246" y="319"/>
                    <a:pt x="246" y="319"/>
                  </a:cubicBezTo>
                  <a:cubicBezTo>
                    <a:pt x="299" y="319"/>
                    <a:pt x="299" y="319"/>
                    <a:pt x="299" y="319"/>
                  </a:cubicBezTo>
                  <a:cubicBezTo>
                    <a:pt x="299" y="268"/>
                    <a:pt x="299" y="268"/>
                    <a:pt x="299" y="268"/>
                  </a:cubicBezTo>
                  <a:cubicBezTo>
                    <a:pt x="337" y="268"/>
                    <a:pt x="337" y="268"/>
                    <a:pt x="337" y="268"/>
                  </a:cubicBezTo>
                  <a:cubicBezTo>
                    <a:pt x="337" y="319"/>
                    <a:pt x="337" y="319"/>
                    <a:pt x="337" y="319"/>
                  </a:cubicBezTo>
                  <a:cubicBezTo>
                    <a:pt x="389" y="319"/>
                    <a:pt x="389" y="319"/>
                    <a:pt x="389" y="319"/>
                  </a:cubicBezTo>
                  <a:lnTo>
                    <a:pt x="389" y="355"/>
                  </a:lnTo>
                  <a:close/>
                  <a:moveTo>
                    <a:pt x="591" y="390"/>
                  </a:moveTo>
                  <a:cubicBezTo>
                    <a:pt x="561" y="390"/>
                    <a:pt x="536" y="367"/>
                    <a:pt x="536" y="337"/>
                  </a:cubicBezTo>
                  <a:cubicBezTo>
                    <a:pt x="536" y="308"/>
                    <a:pt x="561" y="285"/>
                    <a:pt x="591" y="285"/>
                  </a:cubicBezTo>
                  <a:cubicBezTo>
                    <a:pt x="621" y="285"/>
                    <a:pt x="645" y="308"/>
                    <a:pt x="645" y="337"/>
                  </a:cubicBezTo>
                  <a:cubicBezTo>
                    <a:pt x="645" y="367"/>
                    <a:pt x="621" y="390"/>
                    <a:pt x="591" y="390"/>
                  </a:cubicBezTo>
                  <a:close/>
                  <a:moveTo>
                    <a:pt x="627" y="216"/>
                  </a:moveTo>
                  <a:cubicBezTo>
                    <a:pt x="612" y="216"/>
                    <a:pt x="598" y="203"/>
                    <a:pt x="598" y="188"/>
                  </a:cubicBezTo>
                  <a:cubicBezTo>
                    <a:pt x="598" y="172"/>
                    <a:pt x="612" y="160"/>
                    <a:pt x="627" y="160"/>
                  </a:cubicBezTo>
                  <a:cubicBezTo>
                    <a:pt x="643" y="160"/>
                    <a:pt x="656" y="172"/>
                    <a:pt x="656" y="188"/>
                  </a:cubicBezTo>
                  <a:cubicBezTo>
                    <a:pt x="656" y="203"/>
                    <a:pt x="643" y="216"/>
                    <a:pt x="627" y="216"/>
                  </a:cubicBezTo>
                  <a:close/>
                  <a:moveTo>
                    <a:pt x="696" y="281"/>
                  </a:moveTo>
                  <a:cubicBezTo>
                    <a:pt x="679" y="281"/>
                    <a:pt x="666" y="269"/>
                    <a:pt x="666" y="253"/>
                  </a:cubicBezTo>
                  <a:cubicBezTo>
                    <a:pt x="666" y="238"/>
                    <a:pt x="679" y="225"/>
                    <a:pt x="696" y="225"/>
                  </a:cubicBezTo>
                  <a:cubicBezTo>
                    <a:pt x="711" y="225"/>
                    <a:pt x="725" y="238"/>
                    <a:pt x="725" y="253"/>
                  </a:cubicBezTo>
                  <a:cubicBezTo>
                    <a:pt x="725" y="269"/>
                    <a:pt x="711" y="281"/>
                    <a:pt x="696" y="281"/>
                  </a:cubicBezTo>
                  <a:close/>
                  <a:moveTo>
                    <a:pt x="696" y="150"/>
                  </a:moveTo>
                  <a:cubicBezTo>
                    <a:pt x="679" y="150"/>
                    <a:pt x="666" y="138"/>
                    <a:pt x="666" y="122"/>
                  </a:cubicBezTo>
                  <a:cubicBezTo>
                    <a:pt x="666" y="107"/>
                    <a:pt x="679" y="94"/>
                    <a:pt x="696" y="94"/>
                  </a:cubicBezTo>
                  <a:cubicBezTo>
                    <a:pt x="711" y="94"/>
                    <a:pt x="725" y="107"/>
                    <a:pt x="725" y="122"/>
                  </a:cubicBezTo>
                  <a:cubicBezTo>
                    <a:pt x="725" y="138"/>
                    <a:pt x="711" y="150"/>
                    <a:pt x="696" y="150"/>
                  </a:cubicBezTo>
                  <a:close/>
                  <a:moveTo>
                    <a:pt x="763" y="216"/>
                  </a:moveTo>
                  <a:cubicBezTo>
                    <a:pt x="747" y="216"/>
                    <a:pt x="734" y="203"/>
                    <a:pt x="734" y="188"/>
                  </a:cubicBezTo>
                  <a:cubicBezTo>
                    <a:pt x="734" y="172"/>
                    <a:pt x="747" y="160"/>
                    <a:pt x="763" y="160"/>
                  </a:cubicBezTo>
                  <a:cubicBezTo>
                    <a:pt x="779" y="160"/>
                    <a:pt x="792" y="172"/>
                    <a:pt x="792" y="188"/>
                  </a:cubicBezTo>
                  <a:cubicBezTo>
                    <a:pt x="792" y="203"/>
                    <a:pt x="779" y="216"/>
                    <a:pt x="763" y="21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2497"/>
            </a:p>
          </p:txBody>
        </p:sp>
      </p:grpSp>
      <p:sp>
        <p:nvSpPr>
          <p:cNvPr id="25" name="Rectangle 24"/>
          <p:cNvSpPr/>
          <p:nvPr/>
        </p:nvSpPr>
        <p:spPr bwMode="auto">
          <a:xfrm>
            <a:off x="0" y="4777442"/>
            <a:ext cx="12436475" cy="2217083"/>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Tuned to each form factor</a:t>
            </a:r>
          </a:p>
        </p:txBody>
      </p:sp>
      <p:grpSp>
        <p:nvGrpSpPr>
          <p:cNvPr id="24" name="Group 23"/>
          <p:cNvGrpSpPr/>
          <p:nvPr/>
        </p:nvGrpSpPr>
        <p:grpSpPr>
          <a:xfrm>
            <a:off x="238972" y="4813319"/>
            <a:ext cx="11922865" cy="1701781"/>
            <a:chOff x="238972" y="4813319"/>
            <a:chExt cx="11922865" cy="1701781"/>
          </a:xfrm>
        </p:grpSpPr>
        <p:sp>
          <p:nvSpPr>
            <p:cNvPr id="7" name="TextBox 6"/>
            <p:cNvSpPr txBox="1"/>
            <p:nvPr/>
          </p:nvSpPr>
          <p:spPr>
            <a:xfrm>
              <a:off x="238972" y="4813319"/>
              <a:ext cx="11922865" cy="1701430"/>
            </a:xfrm>
            <a:prstGeom prst="rect">
              <a:avLst/>
            </a:prstGeom>
            <a:solidFill>
              <a:schemeClr val="accent2"/>
            </a:solidFill>
          </p:spPr>
          <p:txBody>
            <a:bodyPr wrap="square" lIns="146304" tIns="91440" rIns="146304" bIns="91440" rtlCol="0">
              <a:noAutofit/>
            </a:bodyPr>
            <a:lstStyle/>
            <a:p>
              <a:pPr algn="ctr">
                <a:lnSpc>
                  <a:spcPct val="90000"/>
                </a:lnSpc>
                <a:spcBef>
                  <a:spcPts val="600"/>
                </a:spcBef>
              </a:pPr>
              <a:endParaRPr lang="en-US" sz="1600" dirty="0">
                <a:gradFill>
                  <a:gsLst>
                    <a:gs pos="5310">
                      <a:schemeClr val="bg1"/>
                    </a:gs>
                    <a:gs pos="39000">
                      <a:schemeClr val="bg1"/>
                    </a:gs>
                  </a:gsLst>
                  <a:lin ang="5400000" scaled="0"/>
                </a:gradFill>
              </a:endParaRPr>
            </a:p>
          </p:txBody>
        </p:sp>
        <p:grpSp>
          <p:nvGrpSpPr>
            <p:cNvPr id="23" name="Group 22"/>
            <p:cNvGrpSpPr/>
            <p:nvPr/>
          </p:nvGrpSpPr>
          <p:grpSpPr>
            <a:xfrm>
              <a:off x="4278968" y="4870820"/>
              <a:ext cx="3771860" cy="1644280"/>
              <a:chOff x="4732338" y="4870820"/>
              <a:chExt cx="3771860" cy="1644280"/>
            </a:xfrm>
          </p:grpSpPr>
          <p:sp>
            <p:nvSpPr>
              <p:cNvPr id="21" name="TextBox 20"/>
              <p:cNvSpPr txBox="1"/>
              <p:nvPr/>
            </p:nvSpPr>
            <p:spPr>
              <a:xfrm>
                <a:off x="6085329" y="4870820"/>
                <a:ext cx="2418869" cy="1644280"/>
              </a:xfrm>
              <a:prstGeom prst="rect">
                <a:avLst/>
              </a:prstGeom>
              <a:noFill/>
            </p:spPr>
            <p:txBody>
              <a:bodyPr wrap="non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One core OS</a:t>
                </a:r>
              </a:p>
              <a:p>
                <a:pPr algn="ctr">
                  <a:lnSpc>
                    <a:spcPct val="90000"/>
                  </a:lnSpc>
                  <a:spcBef>
                    <a:spcPts val="900"/>
                  </a:spcBef>
                </a:pPr>
                <a:r>
                  <a:rPr lang="en-US" sz="1600" dirty="0">
                    <a:gradFill>
                      <a:gsLst>
                        <a:gs pos="5310">
                          <a:schemeClr val="bg1"/>
                        </a:gs>
                        <a:gs pos="39000">
                          <a:schemeClr val="bg1"/>
                        </a:gs>
                      </a:gsLst>
                      <a:lin ang="5400000" scaled="0"/>
                    </a:gradFill>
                  </a:rPr>
                  <a:t>Base OS</a:t>
                </a:r>
              </a:p>
              <a:p>
                <a:pPr algn="ctr">
                  <a:lnSpc>
                    <a:spcPct val="90000"/>
                  </a:lnSpc>
                  <a:spcBef>
                    <a:spcPts val="900"/>
                  </a:spcBef>
                </a:pPr>
                <a:r>
                  <a:rPr lang="en-US" sz="1600" dirty="0">
                    <a:gradFill>
                      <a:gsLst>
                        <a:gs pos="5310">
                          <a:schemeClr val="bg1"/>
                        </a:gs>
                        <a:gs pos="39000">
                          <a:schemeClr val="bg1"/>
                        </a:gs>
                      </a:gsLst>
                      <a:lin ang="5400000" scaled="0"/>
                    </a:gradFill>
                  </a:rPr>
                  <a:t>App and device platform</a:t>
                </a:r>
              </a:p>
              <a:p>
                <a:pPr algn="ctr">
                  <a:lnSpc>
                    <a:spcPct val="90000"/>
                  </a:lnSpc>
                  <a:spcBef>
                    <a:spcPts val="900"/>
                  </a:spcBef>
                </a:pPr>
                <a:r>
                  <a:rPr lang="en-US" sz="1600" dirty="0">
                    <a:gradFill>
                      <a:gsLst>
                        <a:gs pos="5310">
                          <a:schemeClr val="bg1"/>
                        </a:gs>
                        <a:gs pos="39000">
                          <a:schemeClr val="bg1"/>
                        </a:gs>
                      </a:gsLst>
                      <a:lin ang="5400000" scaled="0"/>
                    </a:gradFill>
                  </a:rPr>
                  <a:t>Runtimes and frameworks</a:t>
                </a:r>
              </a:p>
            </p:txBody>
          </p:sp>
          <p:sp>
            <p:nvSpPr>
              <p:cNvPr id="22" name="Freeform 21"/>
              <p:cNvSpPr>
                <a:spLocks noChangeAspect="1" noEditPoints="1"/>
              </p:cNvSpPr>
              <p:nvPr/>
            </p:nvSpPr>
            <p:spPr bwMode="black">
              <a:xfrm>
                <a:off x="4732338" y="5017436"/>
                <a:ext cx="1238691" cy="123365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9" name="Footer Placeholder 8"/>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29" name="TextBox 28"/>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Tree>
    <p:extLst>
      <p:ext uri="{BB962C8B-B14F-4D97-AF65-F5344CB8AC3E}">
        <p14:creationId xmlns:p14="http://schemas.microsoft.com/office/powerpoint/2010/main" val="270775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650" fill="hold"/>
                                        <p:tgtEl>
                                          <p:spTgt spid="13"/>
                                        </p:tgtEl>
                                        <p:attrNameLst>
                                          <p:attrName>ppt_x</p:attrName>
                                        </p:attrNameLst>
                                      </p:cBhvr>
                                      <p:tavLst>
                                        <p:tav tm="0">
                                          <p:val>
                                            <p:strVal val="#ppt_x"/>
                                          </p:val>
                                        </p:tav>
                                        <p:tav tm="100000">
                                          <p:val>
                                            <p:strVal val="#ppt_x"/>
                                          </p:val>
                                        </p:tav>
                                      </p:tavLst>
                                    </p:anim>
                                    <p:anim calcmode="lin" valueType="num">
                                      <p:cBhvr additive="base">
                                        <p:cTn id="8" dur="6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650" fill="hold"/>
                                        <p:tgtEl>
                                          <p:spTgt spid="19"/>
                                        </p:tgtEl>
                                        <p:attrNameLst>
                                          <p:attrName>ppt_x</p:attrName>
                                        </p:attrNameLst>
                                      </p:cBhvr>
                                      <p:tavLst>
                                        <p:tav tm="0">
                                          <p:val>
                                            <p:strVal val="#ppt_x"/>
                                          </p:val>
                                        </p:tav>
                                        <p:tav tm="100000">
                                          <p:val>
                                            <p:strVal val="#ppt_x"/>
                                          </p:val>
                                        </p:tav>
                                      </p:tavLst>
                                    </p:anim>
                                    <p:anim calcmode="lin" valueType="num">
                                      <p:cBhvr additive="base">
                                        <p:cTn id="12" dur="65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650" fill="hold"/>
                                        <p:tgtEl>
                                          <p:spTgt spid="20"/>
                                        </p:tgtEl>
                                        <p:attrNameLst>
                                          <p:attrName>ppt_x</p:attrName>
                                        </p:attrNameLst>
                                      </p:cBhvr>
                                      <p:tavLst>
                                        <p:tav tm="0">
                                          <p:val>
                                            <p:strVal val="#ppt_x"/>
                                          </p:val>
                                        </p:tav>
                                        <p:tav tm="100000">
                                          <p:val>
                                            <p:strVal val="#ppt_x"/>
                                          </p:val>
                                        </p:tav>
                                      </p:tavLst>
                                    </p:anim>
                                    <p:anim calcmode="lin" valueType="num">
                                      <p:cBhvr additive="base">
                                        <p:cTn id="16" dur="6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7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ppt_x"/>
                                          </p:val>
                                        </p:tav>
                                        <p:tav tm="100000">
                                          <p:val>
                                            <p:strVal val="#ppt_x"/>
                                          </p:val>
                                        </p:tav>
                                      </p:tavLst>
                                    </p:anim>
                                    <p:anim calcmode="lin" valueType="num">
                                      <p:cBhvr additive="base">
                                        <p:cTn id="20" dur="65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350"/>
                            </p:stCondLst>
                            <p:childTnLst>
                              <p:par>
                                <p:cTn id="22" presetID="2" presetClass="entr" presetSubtype="4"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UX</a:t>
            </a:r>
            <a:br>
              <a:rPr lang="en-US" dirty="0"/>
            </a:br>
            <a:r>
              <a:rPr lang="en-US" sz="2400" dirty="0">
                <a:latin typeface="+mn-lt"/>
              </a:rPr>
              <a:t>Same code, same controls, optimized layout</a:t>
            </a:r>
            <a:endParaRPr lang="en-US" sz="4400" dirty="0">
              <a:latin typeface="+mn-lt"/>
            </a:endParaRPr>
          </a:p>
        </p:txBody>
      </p:sp>
      <p:grpSp>
        <p:nvGrpSpPr>
          <p:cNvPr id="8" name="Group 7"/>
          <p:cNvGrpSpPr/>
          <p:nvPr/>
        </p:nvGrpSpPr>
        <p:grpSpPr>
          <a:xfrm>
            <a:off x="12700" y="1298905"/>
            <a:ext cx="12436089" cy="5287016"/>
            <a:chOff x="0" y="1438605"/>
            <a:chExt cx="12436089" cy="5287016"/>
          </a:xfrm>
        </p:grpSpPr>
        <p:grpSp>
          <p:nvGrpSpPr>
            <p:cNvPr id="5" name="Group 4"/>
            <p:cNvGrpSpPr/>
            <p:nvPr/>
          </p:nvGrpSpPr>
          <p:grpSpPr>
            <a:xfrm>
              <a:off x="0" y="1772621"/>
              <a:ext cx="12436089" cy="4953000"/>
              <a:chOff x="0" y="1772621"/>
              <a:chExt cx="12436089" cy="4953000"/>
            </a:xfrm>
          </p:grpSpPr>
          <p:pic>
            <p:nvPicPr>
              <p:cNvPr id="3" name="Picture 2"/>
              <p:cNvPicPr/>
              <p:nvPr/>
            </p:nvPicPr>
            <p:blipFill rotWithShape="1">
              <a:blip r:embed="rId3"/>
              <a:srcRect l="-1" t="26843" r="4" b="2355"/>
              <a:stretch/>
            </p:blipFill>
            <p:spPr>
              <a:xfrm>
                <a:off x="0" y="1772621"/>
                <a:ext cx="12436089" cy="4953000"/>
              </a:xfrm>
              <a:prstGeom prst="rect">
                <a:avLst/>
              </a:prstGeom>
              <a:noFill/>
              <a:ln>
                <a:noFill/>
              </a:ln>
            </p:spPr>
          </p:pic>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Tablet (landscape)/desktop</a:t>
              </a:r>
            </a:p>
          </p:txBody>
        </p:sp>
      </p:grpSp>
      <p:sp>
        <p:nvSpPr>
          <p:cNvPr id="13" name="Footer Placeholder 12"/>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14" name="Freeform 1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337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27">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125</TotalTime>
  <Words>2751</Words>
  <Application>Microsoft Office PowerPoint</Application>
  <PresentationFormat>Custom</PresentationFormat>
  <Paragraphs>418</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6-30540_Office_365_CloudRoadShow</vt:lpstr>
      <vt:lpstr>Advanced Windows 10 development with the Microsoft Graph API</vt:lpstr>
      <vt:lpstr>Advanced Windows 10 development with the Microsoft Graph API</vt:lpstr>
      <vt:lpstr>Agenda</vt:lpstr>
      <vt:lpstr>Developer vision</vt:lpstr>
      <vt:lpstr>PowerPoint Presentation</vt:lpstr>
      <vt:lpstr>A bigger opportunity with one Windows… </vt:lpstr>
      <vt:lpstr>…and one app platform</vt:lpstr>
      <vt:lpstr>Tuned to each form factor</vt:lpstr>
      <vt:lpstr>Adaptive UX Same code, same controls, optimized layout</vt:lpstr>
      <vt:lpstr>Tailored experiences Based on a set of adaptive control and enable an experience tailored to the device</vt:lpstr>
      <vt:lpstr>Universal Windows 8.1 apps</vt:lpstr>
      <vt:lpstr>One binary for every device</vt:lpstr>
      <vt:lpstr>Universal Windows Platform</vt:lpstr>
      <vt:lpstr>Platform extensions</vt:lpstr>
      <vt:lpstr>Demo: Universal App template</vt:lpstr>
      <vt:lpstr>PowerPoint Presentation</vt:lpstr>
      <vt:lpstr>Add Office 365 to Universal App</vt:lpstr>
      <vt:lpstr>Registering AAD Application</vt:lpstr>
      <vt:lpstr>Configure Permissions for AAD Application</vt:lpstr>
      <vt:lpstr>Add Assemblies</vt:lpstr>
      <vt:lpstr>OAuth implementation</vt:lpstr>
      <vt:lpstr>Authentication compared</vt:lpstr>
      <vt:lpstr>Office 365 Direct Service  Endpoint Communication</vt:lpstr>
      <vt:lpstr>Direct endpoint “Client” object  constructor example</vt:lpstr>
      <vt:lpstr>Direct Endpoint Office 365  Service communication</vt:lpstr>
      <vt:lpstr>Office 365 Microsoft Graph API Communication</vt:lpstr>
      <vt:lpstr>Microsoft Graph API “Client” object  constructor example</vt:lpstr>
      <vt:lpstr>Microsoft Graph API Office 365 Service communication</vt:lpstr>
      <vt:lpstr>Demo: Office 365 UWP App</vt:lpstr>
      <vt:lpstr>Summary</vt:lpstr>
      <vt:lpstr>Further reading…</vt:lpstr>
      <vt:lpstr>Developer Program launch</vt:lpstr>
      <vt:lpstr>Engage</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Damian Gibbs</cp:lastModifiedBy>
  <cp:revision>23</cp:revision>
  <dcterms:created xsi:type="dcterms:W3CDTF">2016-01-18T19:34:32Z</dcterms:created>
  <dcterms:modified xsi:type="dcterms:W3CDTF">2016-09-16T21:07:32Z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