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6.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79" r:id="rId7"/>
    <p:sldMasterId id="2147484216" r:id="rId8"/>
    <p:sldMasterId id="2147484227" r:id="rId9"/>
    <p:sldMasterId id="2147484238" r:id="rId10"/>
  </p:sldMasterIdLst>
  <p:notesMasterIdLst>
    <p:notesMasterId r:id="rId41"/>
  </p:notesMasterIdLst>
  <p:handoutMasterIdLst>
    <p:handoutMasterId r:id="rId42"/>
  </p:handoutMasterIdLst>
  <p:sldIdLst>
    <p:sldId id="970" r:id="rId11"/>
    <p:sldId id="971" r:id="rId12"/>
    <p:sldId id="972" r:id="rId13"/>
    <p:sldId id="1005" r:id="rId14"/>
    <p:sldId id="974" r:id="rId15"/>
    <p:sldId id="953" r:id="rId16"/>
    <p:sldId id="998" r:id="rId17"/>
    <p:sldId id="1002" r:id="rId18"/>
    <p:sldId id="1003" r:id="rId19"/>
    <p:sldId id="980" r:id="rId20"/>
    <p:sldId id="966" r:id="rId21"/>
    <p:sldId id="997" r:id="rId22"/>
    <p:sldId id="967" r:id="rId23"/>
    <p:sldId id="999" r:id="rId24"/>
    <p:sldId id="981" r:id="rId25"/>
    <p:sldId id="969" r:id="rId26"/>
    <p:sldId id="982" r:id="rId27"/>
    <p:sldId id="983" r:id="rId28"/>
    <p:sldId id="985" r:id="rId29"/>
    <p:sldId id="992" r:id="rId30"/>
    <p:sldId id="989" r:id="rId31"/>
    <p:sldId id="991" r:id="rId32"/>
    <p:sldId id="990" r:id="rId33"/>
    <p:sldId id="995" r:id="rId34"/>
    <p:sldId id="996" r:id="rId35"/>
    <p:sldId id="988" r:id="rId36"/>
    <p:sldId id="1004" r:id="rId37"/>
    <p:sldId id="1006" r:id="rId38"/>
    <p:sldId id="1007" r:id="rId39"/>
    <p:sldId id="1008" r:id="rId4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5742" autoAdjust="0"/>
  </p:normalViewPr>
  <p:slideViewPr>
    <p:cSldViewPr snapToGrid="0">
      <p:cViewPr varScale="1">
        <p:scale>
          <a:sx n="43" d="100"/>
          <a:sy n="43" d="100"/>
        </p:scale>
        <p:origin x="921" y="45"/>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10/7/2015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10/7/2015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48046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37595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0159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7019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260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40450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6249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7099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94159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59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Validate the license</a:t>
            </a:r>
          </a:p>
          <a:p>
            <a:r>
              <a:rPr lang="en-US" dirty="0" smtClean="0">
                <a:effectLst/>
              </a:rPr>
              <a:t>After the app receives the app license token, the app must pass it to the Office Store verification web service to determine that the license is valid and the information it contains is accurate. The verification service returns whether the license is valid and the license attribute values. The app code can then take appropriate action, based on whether the license is valid and on the license information.</a:t>
            </a:r>
          </a:p>
          <a:p>
            <a:endParaRPr lang="en-US" dirty="0" smtClean="0">
              <a:effectLst/>
            </a:endParaRPr>
          </a:p>
          <a:p>
            <a:r>
              <a:rPr lang="en-US" dirty="0" smtClean="0">
                <a:effectLst/>
              </a:rPr>
              <a:t>Note:</a:t>
            </a:r>
            <a:r>
              <a:rPr lang="en-US" baseline="0" dirty="0" smtClean="0">
                <a:effectLst/>
              </a:rPr>
              <a:t> </a:t>
            </a:r>
            <a:r>
              <a:rPr lang="en-US" dirty="0" smtClean="0">
                <a:effectLst/>
              </a:rPr>
              <a:t>The Office Store verification service does not support being called from client-side code. For apps for Office, you are required to use server-side code to query the Office Store verification web service. For apps for SharePoint, if you are hosting your app pages on SharePoint, you can use the SharePoint web proxy to make JavaScript calls to the Office Store verification service. However, for security reasons we strongly recommend that you only use server-side code.</a:t>
            </a:r>
            <a:endParaRPr lang="en-US" dirty="0"/>
          </a:p>
        </p:txBody>
      </p:sp>
      <p:sp>
        <p:nvSpPr>
          <p:cNvPr id="4" name="Date Placeholder 3"/>
          <p:cNvSpPr>
            <a:spLocks noGrp="1"/>
          </p:cNvSpPr>
          <p:nvPr>
            <p:ph type="dt" idx="10"/>
          </p:nvPr>
        </p:nvSpPr>
        <p:spPr/>
        <p:txBody>
          <a:bodyPr/>
          <a:lstStyle/>
          <a:p>
            <a:fld id="{EEAEB0D6-B30A-4B75-BCC8-4968FDFFC3D3}"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410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right</a:t>
            </a:r>
            <a:r>
              <a:rPr lang="en-US" baseline="0" dirty="0" smtClean="0">
                <a:effectLst/>
              </a:rPr>
              <a:t> </a:t>
            </a:r>
            <a:r>
              <a:rPr lang="en-US" dirty="0" smtClean="0">
                <a:effectLst/>
              </a:rPr>
              <a:t>figure shows the app license query and validation process for apps for SharePoint. </a:t>
            </a:r>
          </a:p>
          <a:p>
            <a:pPr marL="228600" indent="-228600">
              <a:buFont typeface="+mj-lt"/>
              <a:buAutoNum type="arabicPeriod"/>
            </a:pPr>
            <a:r>
              <a:rPr lang="en-US" dirty="0" smtClean="0">
                <a:effectLst/>
              </a:rPr>
              <a:t>The user launches the app from within SharePoint.</a:t>
            </a:r>
          </a:p>
          <a:p>
            <a:pPr marL="228600" indent="-228600">
              <a:buFont typeface="+mj-lt"/>
              <a:buAutoNum type="arabicPeriod"/>
            </a:pPr>
            <a:r>
              <a:rPr lang="en-US" dirty="0" smtClean="0">
                <a:effectLst/>
              </a:rPr>
              <a:t>This launches the app code in the cloud.</a:t>
            </a:r>
          </a:p>
          <a:p>
            <a:pPr marL="228600" indent="-228600">
              <a:buFont typeface="+mj-lt"/>
              <a:buAutoNum type="arabicPeriod"/>
            </a:pPr>
            <a:r>
              <a:rPr lang="en-US" dirty="0" smtClean="0">
                <a:effectLst/>
              </a:rPr>
              <a:t>When the app needs to verify a user’s app license, it uses server-side code to query SharePoint, via the client object model, for the app license token.</a:t>
            </a:r>
          </a:p>
          <a:p>
            <a:pPr marL="228600" indent="-228600">
              <a:buFont typeface="+mj-lt"/>
              <a:buAutoNum type="arabicPeriod"/>
            </a:pPr>
            <a:r>
              <a:rPr lang="en-US" dirty="0" smtClean="0">
                <a:effectLst/>
              </a:rPr>
              <a:t>It then passes that token to the Office Store verification service.</a:t>
            </a:r>
          </a:p>
          <a:p>
            <a:pPr marL="228600" indent="-228600">
              <a:buFont typeface="+mj-lt"/>
              <a:buAutoNum type="arabicPeriod"/>
            </a:pPr>
            <a:r>
              <a:rPr lang="en-US" dirty="0" smtClean="0">
                <a:effectLst/>
              </a:rPr>
              <a:t>The verification service returns whether the license token is valid, and if it is, also returns the license properties.</a:t>
            </a:r>
          </a:p>
          <a:p>
            <a:pPr marL="228600" indent="-228600">
              <a:buFont typeface="+mj-lt"/>
              <a:buAutoNum type="arabicPeriod"/>
            </a:pPr>
            <a:r>
              <a:rPr lang="en-US" dirty="0" smtClean="0">
                <a:effectLst/>
              </a:rPr>
              <a:t>The app can then take action, based on the validity of the license and its properties.</a:t>
            </a:r>
          </a:p>
          <a:p>
            <a:endParaRPr lang="en-US" dirty="0"/>
          </a:p>
        </p:txBody>
      </p:sp>
      <p:sp>
        <p:nvSpPr>
          <p:cNvPr id="4" name="Date Placeholder 3"/>
          <p:cNvSpPr>
            <a:spLocks noGrp="1"/>
          </p:cNvSpPr>
          <p:nvPr>
            <p:ph type="dt" idx="10"/>
          </p:nvPr>
        </p:nvSpPr>
        <p:spPr/>
        <p:txBody>
          <a:bodyPr/>
          <a:lstStyle/>
          <a:p>
            <a:fld id="{EEAEB0D6-B30A-4B75-BCC8-4968FDFFC3D3}"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14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AEB0D6-B30A-4B75-BCC8-4968FDFFC3D3}"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820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07D4DB3-B3CB-4876-B55F-BFEEA7DBDAB4}"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5888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7707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10/7/2015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1835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156503"/>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marL="0" marR="0" lvl="0" indent="0" algn="ctr" defTabSz="913843"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70"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2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0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325268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4" y="1070"/>
            <a:ext cx="12182674" cy="6855512"/>
          </a:xfrm>
          <a:prstGeom prst="rect">
            <a:avLst/>
          </a:prstGeom>
        </p:spPr>
      </p:pic>
      <p:sp>
        <p:nvSpPr>
          <p:cNvPr id="2" name="Title 1"/>
          <p:cNvSpPr>
            <a:spLocks noGrp="1"/>
          </p:cNvSpPr>
          <p:nvPr>
            <p:ph type="title" hasCustomPrompt="1"/>
          </p:nvPr>
        </p:nvSpPr>
        <p:spPr>
          <a:xfrm>
            <a:off x="269171" y="2095070"/>
            <a:ext cx="9856549" cy="1158793"/>
          </a:xfrm>
          <a:noFill/>
        </p:spPr>
        <p:txBody>
          <a:bodyPr tIns="91440" bIns="91440" anchor="t" anchorCtr="0">
            <a:spAutoFit/>
          </a:bodyPr>
          <a:lstStyle>
            <a:lvl1pPr>
              <a:defRPr sz="7053"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4785989"/>
            <a:ext cx="9858106"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1" y="6409724"/>
            <a:ext cx="12188203"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marL="0" marR="0" lvl="0" indent="0" algn="ctr" defTabSz="913481"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13" y="6547868"/>
            <a:ext cx="806563" cy="171991"/>
          </a:xfrm>
          <a:prstGeom prst="rect">
            <a:avLst/>
          </a:prstGeom>
        </p:spPr>
      </p:pic>
    </p:spTree>
    <p:extLst>
      <p:ext uri="{BB962C8B-B14F-4D97-AF65-F5344CB8AC3E}">
        <p14:creationId xmlns:p14="http://schemas.microsoft.com/office/powerpoint/2010/main" val="9451711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3" indent="0">
              <a:buNone/>
              <a:defRPr/>
            </a:lvl3pPr>
            <a:lvl4pPr marL="448065" indent="0">
              <a:buNone/>
              <a:defRPr/>
            </a:lvl4pPr>
            <a:lvl5pPr marL="67209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051955"/>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8"/>
            <a:ext cx="11650488" cy="2052030"/>
          </a:xfrm>
        </p:spPr>
        <p:txBody>
          <a:bodyPr>
            <a:spAutoFit/>
          </a:bodyPr>
          <a:lstStyle>
            <a:lvl1pPr>
              <a:defRPr sz="392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315617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531444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8964350"/>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1051982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5674547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1"/>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2328794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81624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marL="0" marR="0" lvl="0" indent="0" algn="ctr" defTabSz="913843"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70"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2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0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989152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4" y="1070"/>
            <a:ext cx="12182674" cy="6855512"/>
          </a:xfrm>
          <a:prstGeom prst="rect">
            <a:avLst/>
          </a:prstGeom>
        </p:spPr>
      </p:pic>
      <p:sp>
        <p:nvSpPr>
          <p:cNvPr id="2" name="Title 1"/>
          <p:cNvSpPr>
            <a:spLocks noGrp="1"/>
          </p:cNvSpPr>
          <p:nvPr>
            <p:ph type="title" hasCustomPrompt="1"/>
          </p:nvPr>
        </p:nvSpPr>
        <p:spPr>
          <a:xfrm>
            <a:off x="269171" y="2095070"/>
            <a:ext cx="9856549" cy="1158793"/>
          </a:xfrm>
          <a:noFill/>
        </p:spPr>
        <p:txBody>
          <a:bodyPr tIns="91440" bIns="91440" anchor="t" anchorCtr="0">
            <a:spAutoFit/>
          </a:bodyPr>
          <a:lstStyle>
            <a:lvl1pPr>
              <a:defRPr sz="7053"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4785989"/>
            <a:ext cx="9858106"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1" y="6409724"/>
            <a:ext cx="12188203"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marL="0" marR="0" lvl="0" indent="0" algn="ctr" defTabSz="913481"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13" y="6547868"/>
            <a:ext cx="806563" cy="171991"/>
          </a:xfrm>
          <a:prstGeom prst="rect">
            <a:avLst/>
          </a:prstGeom>
        </p:spPr>
      </p:pic>
    </p:spTree>
    <p:extLst>
      <p:ext uri="{BB962C8B-B14F-4D97-AF65-F5344CB8AC3E}">
        <p14:creationId xmlns:p14="http://schemas.microsoft.com/office/powerpoint/2010/main" val="35152482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5" y="2109542"/>
            <a:ext cx="10237787" cy="997196"/>
          </a:xfrm>
        </p:spPr>
        <p:txBody>
          <a:bodyPr anchor="b" anchorCtr="0"/>
          <a:lstStyle>
            <a:lvl1pPr>
              <a:defRPr sz="7197"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5"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4"/>
            <a:ext cx="4362138" cy="2046779"/>
          </a:xfrm>
          <a:prstGeom prst="rect">
            <a:avLst/>
          </a:prstGeom>
        </p:spPr>
      </p:pic>
    </p:spTree>
    <p:extLst>
      <p:ext uri="{BB962C8B-B14F-4D97-AF65-F5344CB8AC3E}">
        <p14:creationId xmlns:p14="http://schemas.microsoft.com/office/powerpoint/2010/main" val="2011108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p:spPr>
        <p:txBody>
          <a:bodyPr anchor="b" anchorCtr="0"/>
          <a:lstStyle>
            <a:lvl1pPr>
              <a:defRPr sz="8796"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2411382269"/>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pPr marL="0" marR="0" lvl="0" indent="0" algn="l" defTabSz="91400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6"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7" spc="-150"/>
            </a:lvl1pPr>
          </a:lstStyle>
          <a:p>
            <a:pPr lvl="0"/>
            <a:r>
              <a:rPr lang="en-US" smtClean="0"/>
              <a:t>Click to edit Master text styles</a:t>
            </a:r>
          </a:p>
        </p:txBody>
      </p:sp>
    </p:spTree>
    <p:extLst>
      <p:ext uri="{BB962C8B-B14F-4D97-AF65-F5344CB8AC3E}">
        <p14:creationId xmlns:p14="http://schemas.microsoft.com/office/powerpoint/2010/main" val="14851627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683" indent="0">
              <a:buNone/>
              <a:defRPr sz="1999">
                <a:gradFill>
                  <a:gsLst>
                    <a:gs pos="100000">
                      <a:schemeClr val="bg2"/>
                    </a:gs>
                    <a:gs pos="6000">
                      <a:schemeClr val="bg2"/>
                    </a:gs>
                  </a:gsLst>
                  <a:lin ang="5400000" scaled="0"/>
                </a:gradFill>
              </a:defRPr>
            </a:lvl3pPr>
            <a:lvl4pPr marL="457019" indent="0">
              <a:buNone/>
              <a:defRPr sz="1999">
                <a:gradFill>
                  <a:gsLst>
                    <a:gs pos="100000">
                      <a:schemeClr val="bg2"/>
                    </a:gs>
                    <a:gs pos="6000">
                      <a:schemeClr val="bg2"/>
                    </a:gs>
                  </a:gsLst>
                  <a:lin ang="5400000" scaled="0"/>
                </a:gradFill>
              </a:defRPr>
            </a:lvl4pPr>
            <a:lvl5pPr marL="693463"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396885256"/>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599165197"/>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51" indent="-284051">
              <a:buFont typeface="Wingdings" pitchFamily="2" charset="2"/>
              <a:buChar char=""/>
              <a:defRPr sz="3999"/>
            </a:lvl1pPr>
            <a:lvl2pPr marL="517320" indent="-233271">
              <a:buFont typeface="Wingdings" pitchFamily="2" charset="2"/>
              <a:buChar char=""/>
              <a:defRPr>
                <a:latin typeface="+mn-lt"/>
              </a:defRPr>
            </a:lvl2pPr>
            <a:lvl3pPr marL="741069" indent="-223749">
              <a:buFont typeface="Wingdings" pitchFamily="2" charset="2"/>
              <a:buChar char=""/>
              <a:tabLst/>
              <a:defRPr>
                <a:latin typeface="+mn-lt"/>
              </a:defRPr>
            </a:lvl3pPr>
            <a:lvl4pPr marL="914038" indent="-172969">
              <a:buFont typeface="Wingdings" pitchFamily="2" charset="2"/>
              <a:buChar char=""/>
              <a:defRPr>
                <a:latin typeface="+mn-lt"/>
              </a:defRPr>
            </a:lvl4pPr>
            <a:lvl5pPr marL="1087007" indent="-17296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6416682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1"/>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71" indent="0">
              <a:buNone/>
              <a:defRPr sz="1999"/>
            </a:lvl3pPr>
            <a:lvl4pPr marL="457019" indent="0">
              <a:buNone/>
              <a:defRPr sz="1999"/>
            </a:lvl4pPr>
            <a:lvl5pPr marL="693463"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71"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192"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16"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7847415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1"/>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71" indent="0">
              <a:buNone/>
              <a:defRPr sz="1999">
                <a:gradFill>
                  <a:gsLst>
                    <a:gs pos="1000">
                      <a:schemeClr val="bg2"/>
                    </a:gs>
                    <a:gs pos="98000">
                      <a:schemeClr val="bg2"/>
                    </a:gs>
                  </a:gsLst>
                  <a:lin ang="5400000" scaled="0"/>
                </a:gradFill>
              </a:defRPr>
            </a:lvl3pPr>
            <a:lvl4pPr marL="457019" indent="0">
              <a:buNone/>
              <a:defRPr sz="1999">
                <a:gradFill>
                  <a:gsLst>
                    <a:gs pos="1000">
                      <a:schemeClr val="bg2"/>
                    </a:gs>
                    <a:gs pos="98000">
                      <a:schemeClr val="bg2"/>
                    </a:gs>
                  </a:gsLst>
                  <a:lin ang="5400000" scaled="0"/>
                </a:gradFill>
              </a:defRPr>
            </a:lvl4pPr>
            <a:lvl5pPr marL="693463"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71"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192"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16"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41977802"/>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1985" indent="-291985">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494" indent="-228509">
              <a:defRPr sz="1999"/>
            </a:lvl2pPr>
            <a:lvl3pPr marL="685528" indent="-165034">
              <a:tabLst/>
              <a:defRPr sz="1999"/>
            </a:lvl3pPr>
            <a:lvl4pPr marL="863258" indent="-177729">
              <a:defRPr/>
            </a:lvl4pPr>
            <a:lvl5pPr marL="1028292" indent="-165034">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762808"/>
          </a:xfrm>
        </p:spPr>
        <p:txBody>
          <a:bodyPr>
            <a:spAutoFit/>
          </a:bodyPr>
          <a:lstStyle>
            <a:lvl1pPr marL="339591" indent="-339591">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749" indent="-342764">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258" indent="-342764">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292" indent="-342764">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022" indent="-342764">
              <a:defRPr lang="en-US" sz="1999" kern="1200" spc="0" baseline="0" dirty="0">
                <a:gradFill>
                  <a:gsLst>
                    <a:gs pos="1250">
                      <a:schemeClr val="bg2"/>
                    </a:gs>
                    <a:gs pos="100000">
                      <a:schemeClr val="bg2"/>
                    </a:gs>
                  </a:gsLst>
                  <a:lin ang="5400000" scaled="0"/>
                </a:gradFill>
                <a:latin typeface="+mn-lt"/>
                <a:ea typeface="+mn-ea"/>
                <a:cs typeface="+mn-cs"/>
              </a:defRPr>
            </a:lvl5pPr>
          </a:lstStyle>
          <a:p>
            <a:pPr marL="291985" marR="0" lvl="0"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1985" marR="0" lvl="1"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1985" marR="0" lvl="2"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1985" marR="0" lvl="3"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1985" marR="0" lvl="4"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35260096"/>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5"/>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47493989"/>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009997649"/>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83468315"/>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1"/>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5"/>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40254669"/>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93120722"/>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1174574022"/>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4"/>
            <a:ext cx="11152188" cy="2863073"/>
          </a:xfrm>
          <a:prstGeom prst="rect">
            <a:avLst/>
          </a:prstGeom>
        </p:spPr>
        <p:txBody>
          <a:bodyPr>
            <a:normAutofit/>
          </a:bodyPr>
          <a:lstStyle>
            <a:lvl1pPr marL="0" indent="0">
              <a:lnSpc>
                <a:spcPct val="90000"/>
              </a:lnSpc>
              <a:buNone/>
              <a:defRPr sz="6397">
                <a:gradFill>
                  <a:gsLst>
                    <a:gs pos="100000">
                      <a:schemeClr val="bg1"/>
                    </a:gs>
                    <a:gs pos="0">
                      <a:schemeClr val="bg1"/>
                    </a:gs>
                  </a:gsLst>
                  <a:lin ang="5400000" scaled="0"/>
                </a:gradFill>
                <a:latin typeface="+mj-lt"/>
              </a:defRPr>
            </a:lvl1pPr>
            <a:lvl2pPr>
              <a:defRPr sz="639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1"/>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7">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952523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234134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655082"/>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5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8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19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8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3028041"/>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64" indent="-3427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01" indent="-2856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038" indent="-2856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548" indent="-2285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057" indent="-2285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23357006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4103347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6" y="2312128"/>
            <a:ext cx="11122924" cy="1933979"/>
          </a:xfrm>
          <a:prstGeom prst="rect">
            <a:avLst/>
          </a:prstGeom>
        </p:spPr>
        <p:txBody>
          <a:bodyPr anchor="ctr">
            <a:noAutofit/>
          </a:bodyPr>
          <a:lstStyle>
            <a:lvl1pPr algn="l">
              <a:lnSpc>
                <a:spcPct val="90000"/>
              </a:lnSpc>
              <a:defRPr sz="4798"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8" b="1" cap="none" baseline="0">
                <a:solidFill>
                  <a:schemeClr val="bg1">
                    <a:lumMod val="95000"/>
                    <a:alpha val="99000"/>
                  </a:schemeClr>
                </a:solidFill>
                <a:latin typeface="Segoe UI Light" pitchFamily="34" charset="0"/>
              </a:defRPr>
            </a:lvl1pPr>
            <a:lvl2pPr marL="456820" indent="0" algn="ctr">
              <a:buNone/>
              <a:defRPr>
                <a:solidFill>
                  <a:schemeClr val="tx1">
                    <a:tint val="75000"/>
                  </a:schemeClr>
                </a:solidFill>
              </a:defRPr>
            </a:lvl2pPr>
            <a:lvl3pPr marL="913639" indent="0" algn="ctr">
              <a:buNone/>
              <a:defRPr>
                <a:solidFill>
                  <a:schemeClr val="tx1">
                    <a:tint val="75000"/>
                  </a:schemeClr>
                </a:solidFill>
              </a:defRPr>
            </a:lvl3pPr>
            <a:lvl4pPr marL="1370459" indent="0" algn="ctr">
              <a:buNone/>
              <a:defRPr>
                <a:solidFill>
                  <a:schemeClr val="tx1">
                    <a:tint val="75000"/>
                  </a:schemeClr>
                </a:solidFill>
              </a:defRPr>
            </a:lvl4pPr>
            <a:lvl5pPr marL="1827279" indent="0" algn="ctr">
              <a:buNone/>
              <a:defRPr>
                <a:solidFill>
                  <a:schemeClr val="tx1">
                    <a:tint val="75000"/>
                  </a:schemeClr>
                </a:solidFill>
              </a:defRPr>
            </a:lvl5pPr>
            <a:lvl6pPr marL="2284100" indent="0" algn="ctr">
              <a:buNone/>
              <a:defRPr>
                <a:solidFill>
                  <a:schemeClr val="tx1">
                    <a:tint val="75000"/>
                  </a:schemeClr>
                </a:solidFill>
              </a:defRPr>
            </a:lvl6pPr>
            <a:lvl7pPr marL="2740917" indent="0" algn="ctr">
              <a:buNone/>
              <a:defRPr>
                <a:solidFill>
                  <a:schemeClr val="tx1">
                    <a:tint val="75000"/>
                  </a:schemeClr>
                </a:solidFill>
              </a:defRPr>
            </a:lvl7pPr>
            <a:lvl8pPr marL="3197737" indent="0" algn="ctr">
              <a:buNone/>
              <a:defRPr>
                <a:solidFill>
                  <a:schemeClr val="tx1">
                    <a:tint val="75000"/>
                  </a:schemeClr>
                </a:solidFill>
              </a:defRPr>
            </a:lvl8pPr>
            <a:lvl9pPr marL="365455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306957203"/>
      </p:ext>
    </p:extLst>
  </p:cSld>
  <p:clrMapOvr>
    <a:masterClrMapping/>
  </p:clrMapOvr>
  <p:transition>
    <p:fade/>
  </p:transition>
  <p:timing>
    <p:tnLst>
      <p:par>
        <p:cTn id="1" dur="indefinite" restart="never" nodeType="tmRoot"/>
      </p:par>
    </p:tnLst>
  </p:timing>
  <p:hf hdr="0"/>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40260"/>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3818" rtl="0" eaLnBrk="1" latinLnBrk="0" hangingPunct="1">
              <a:lnSpc>
                <a:spcPct val="90000"/>
              </a:lnSpc>
              <a:spcBef>
                <a:spcPct val="0"/>
              </a:spcBef>
              <a:buNone/>
              <a:defRPr lang="en-US" sz="8622"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585054034"/>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25162921"/>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3" y="2922747"/>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marR="0" lvl="1" indent="0" algn="l" defTabSz="91336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85000"/>
                  </a:prstClr>
                </a:solidFill>
                <a:effectLst/>
                <a:uLnTx/>
                <a:uFillTx/>
                <a:latin typeface="Calibri"/>
                <a:ea typeface="+mn-ea"/>
                <a:cs typeface="+mn-c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803222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193158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08542057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426597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76730200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7534572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3953268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9105579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907488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61976613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94249809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5021014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754264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83250532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23163118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124789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00837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10414803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95499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770979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50365378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4166620905"/>
      </p:ext>
    </p:extLst>
  </p:cSld>
  <p:clrMapOvr>
    <a:masterClrMapping/>
  </p:clrMapOvr>
  <p:transition>
    <p:fade/>
  </p:transition>
  <p:timing>
    <p:tnLst>
      <p:par>
        <p:cTn id="1" dur="indefinite" restart="never" nodeType="tmRoot"/>
      </p:par>
    </p:tnLst>
  </p:timing>
  <p:hf hdr="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00058006"/>
      </p:ext>
    </p:extLst>
  </p:cSld>
  <p:clrMapOvr>
    <a:masterClrMapping/>
  </p:clrMapOvr>
  <p:transition>
    <p:fade/>
  </p:transition>
  <p:timing>
    <p:tnLst>
      <p:par>
        <p:cTn id="1" dur="indefinite" restart="never" nodeType="tmRoot"/>
      </p:par>
    </p:tnLst>
  </p:timing>
  <p:hf hdr="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8027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8859344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6096984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1203781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1844888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992650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329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64584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6606837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22975165"/>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633572874"/>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91483269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932260"/>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524589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8347583"/>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4315328"/>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653037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3210839"/>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714881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834940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402998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22555561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66305883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09530766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98251818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74882497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64703699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cstate="screen">
            <a:extLst>
              <a:ext uri="{28A0092B-C50C-407E-A947-70E740481C1C}">
                <a14:useLocalDpi xmlns:a14="http://schemas.microsoft.com/office/drawing/2010/main"/>
              </a:ext>
            </a:extLst>
          </a:blip>
          <a:srcRect l="-503" b="-1"/>
          <a:stretch/>
        </p:blipFill>
        <p:spPr>
          <a:xfrm>
            <a:off x="6145398" y="-7783"/>
            <a:ext cx="6072988" cy="6873565"/>
          </a:xfrm>
          <a:prstGeom prst="rect">
            <a:avLst/>
          </a:prstGeom>
        </p:spPr>
      </p:pic>
    </p:spTree>
    <p:extLst>
      <p:ext uri="{BB962C8B-B14F-4D97-AF65-F5344CB8AC3E}">
        <p14:creationId xmlns:p14="http://schemas.microsoft.com/office/powerpoint/2010/main" val="389679127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cstate="screen">
            <a:extLst>
              <a:ext uri="{28A0092B-C50C-407E-A947-70E740481C1C}">
                <a14:useLocalDpi xmlns:a14="http://schemas.microsoft.com/office/drawing/2010/main"/>
              </a:ext>
            </a:extLst>
          </a:blip>
          <a:srcRect b="-114"/>
          <a:stretch/>
        </p:blipFill>
        <p:spPr>
          <a:xfrm>
            <a:off x="6169094" y="2"/>
            <a:ext cx="6049292" cy="6857999"/>
          </a:xfrm>
          <a:prstGeom prst="rect">
            <a:avLst/>
          </a:prstGeom>
        </p:spPr>
      </p:pic>
    </p:spTree>
    <p:extLst>
      <p:ext uri="{BB962C8B-B14F-4D97-AF65-F5344CB8AC3E}">
        <p14:creationId xmlns:p14="http://schemas.microsoft.com/office/powerpoint/2010/main" val="98052615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75012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88063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49606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64659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476761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479711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276772443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598533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3" indent="0">
              <a:buNone/>
              <a:defRPr/>
            </a:lvl3pPr>
            <a:lvl4pPr marL="448065" indent="0">
              <a:buNone/>
              <a:defRPr/>
            </a:lvl4pPr>
            <a:lvl5pPr marL="67209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2981369"/>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8"/>
            <a:ext cx="11650488" cy="2052030"/>
          </a:xfrm>
        </p:spPr>
        <p:txBody>
          <a:bodyPr>
            <a:spAutoFit/>
          </a:bodyPr>
          <a:lstStyle>
            <a:lvl1pPr>
              <a:defRPr sz="392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4050511"/>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378601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618540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7890336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91133605"/>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1"/>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80505708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theme" Target="../theme/theme3.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slideLayout" Target="../slideLayouts/slideLayout87.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image" Target="../media/image6.png"/><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image" Target="../media/image5.png"/><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image" Target="../media/image15.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theme" Target="../theme/theme5.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image" Target="../media/image15.png"/><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theme" Target="../theme/theme6.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 Type="http://schemas.openxmlformats.org/officeDocument/2006/relationships/slideLayout" Target="../slideLayouts/slideLayout115.xml"/><Relationship Id="rId21" Type="http://schemas.openxmlformats.org/officeDocument/2006/relationships/slideLayout" Target="../slideLayouts/slideLayout133.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5561595"/>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4" r:id="rId22"/>
    <p:sldLayoutId id="2147484175" r:id="rId23"/>
    <p:sldLayoutId id="2147484176" r:id="rId24"/>
    <p:sldLayoutId id="214748417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3701460284"/>
      </p:ext>
    </p:extLst>
  </p:cSld>
  <p:clrMap bg1="dk1" tx1="lt1" bg2="dk2"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 id="2147484192" r:id="rId13"/>
    <p:sldLayoutId id="2147484193" r:id="rId14"/>
    <p:sldLayoutId id="2147484194" r:id="rId15"/>
    <p:sldLayoutId id="2147484195" r:id="rId16"/>
    <p:sldLayoutId id="2147484196" r:id="rId17"/>
    <p:sldLayoutId id="2147484197" r:id="rId18"/>
    <p:sldLayoutId id="2147484198" r:id="rId19"/>
    <p:sldLayoutId id="2147484199" r:id="rId20"/>
    <p:sldLayoutId id="2147484200" r:id="rId21"/>
    <p:sldLayoutId id="2147484201" r:id="rId22"/>
    <p:sldLayoutId id="2147484202" r:id="rId23"/>
    <p:sldLayoutId id="2147484203" r:id="rId24"/>
    <p:sldLayoutId id="2147484204" r:id="rId25"/>
    <p:sldLayoutId id="2147484205" r:id="rId26"/>
    <p:sldLayoutId id="2147484206" r:id="rId27"/>
    <p:sldLayoutId id="2147484207" r:id="rId28"/>
    <p:sldLayoutId id="2147484208" r:id="rId29"/>
    <p:sldLayoutId id="2147484209" r:id="rId30"/>
    <p:sldLayoutId id="2147484210" r:id="rId31"/>
    <p:sldLayoutId id="2147484211" r:id="rId32"/>
    <p:sldLayoutId id="2147484212" r:id="rId33"/>
    <p:sldLayoutId id="2147484213"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6"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2710346601"/>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8149"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50"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07" rtl="0" eaLnBrk="1" latinLnBrk="0" hangingPunct="1">
        <a:defRPr sz="1764" kern="1200">
          <a:solidFill>
            <a:schemeClr val="tx1"/>
          </a:solidFill>
          <a:latin typeface="+mn-lt"/>
          <a:ea typeface="+mn-ea"/>
          <a:cs typeface="+mn-cs"/>
        </a:defRPr>
      </a:lvl1pPr>
      <a:lvl2pPr marL="457054" algn="l" defTabSz="914107" rtl="0" eaLnBrk="1" latinLnBrk="0" hangingPunct="1">
        <a:defRPr sz="1764" kern="1200">
          <a:solidFill>
            <a:schemeClr val="tx1"/>
          </a:solidFill>
          <a:latin typeface="+mn-lt"/>
          <a:ea typeface="+mn-ea"/>
          <a:cs typeface="+mn-cs"/>
        </a:defRPr>
      </a:lvl2pPr>
      <a:lvl3pPr marL="914107" algn="l" defTabSz="914107" rtl="0" eaLnBrk="1" latinLnBrk="0" hangingPunct="1">
        <a:defRPr sz="1764" kern="1200">
          <a:solidFill>
            <a:schemeClr val="tx1"/>
          </a:solidFill>
          <a:latin typeface="+mn-lt"/>
          <a:ea typeface="+mn-ea"/>
          <a:cs typeface="+mn-cs"/>
        </a:defRPr>
      </a:lvl3pPr>
      <a:lvl4pPr marL="1371161" algn="l" defTabSz="914107" rtl="0" eaLnBrk="1" latinLnBrk="0" hangingPunct="1">
        <a:defRPr sz="1764" kern="1200">
          <a:solidFill>
            <a:schemeClr val="tx1"/>
          </a:solidFill>
          <a:latin typeface="+mn-lt"/>
          <a:ea typeface="+mn-ea"/>
          <a:cs typeface="+mn-cs"/>
        </a:defRPr>
      </a:lvl4pPr>
      <a:lvl5pPr marL="1828214" algn="l" defTabSz="914107" rtl="0" eaLnBrk="1" latinLnBrk="0" hangingPunct="1">
        <a:defRPr sz="1764" kern="1200">
          <a:solidFill>
            <a:schemeClr val="tx1"/>
          </a:solidFill>
          <a:latin typeface="+mn-lt"/>
          <a:ea typeface="+mn-ea"/>
          <a:cs typeface="+mn-cs"/>
        </a:defRPr>
      </a:lvl5pPr>
      <a:lvl6pPr marL="2285270" algn="l" defTabSz="914107" rtl="0" eaLnBrk="1" latinLnBrk="0" hangingPunct="1">
        <a:defRPr sz="1764" kern="1200">
          <a:solidFill>
            <a:schemeClr val="tx1"/>
          </a:solidFill>
          <a:latin typeface="+mn-lt"/>
          <a:ea typeface="+mn-ea"/>
          <a:cs typeface="+mn-cs"/>
        </a:defRPr>
      </a:lvl6pPr>
      <a:lvl7pPr marL="2742322" algn="l" defTabSz="914107" rtl="0" eaLnBrk="1" latinLnBrk="0" hangingPunct="1">
        <a:defRPr sz="1764" kern="1200">
          <a:solidFill>
            <a:schemeClr val="tx1"/>
          </a:solidFill>
          <a:latin typeface="+mn-lt"/>
          <a:ea typeface="+mn-ea"/>
          <a:cs typeface="+mn-cs"/>
        </a:defRPr>
      </a:lvl7pPr>
      <a:lvl8pPr marL="3199376" algn="l" defTabSz="914107" rtl="0" eaLnBrk="1" latinLnBrk="0" hangingPunct="1">
        <a:defRPr sz="1764" kern="1200">
          <a:solidFill>
            <a:schemeClr val="tx1"/>
          </a:solidFill>
          <a:latin typeface="+mn-lt"/>
          <a:ea typeface="+mn-ea"/>
          <a:cs typeface="+mn-cs"/>
        </a:defRPr>
      </a:lvl8pPr>
      <a:lvl9pPr marL="3656430" algn="l" defTabSz="914107"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6"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2300338187"/>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8149"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50"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07" rtl="0" eaLnBrk="1" latinLnBrk="0" hangingPunct="1">
        <a:defRPr sz="1764" kern="1200">
          <a:solidFill>
            <a:schemeClr val="tx1"/>
          </a:solidFill>
          <a:latin typeface="+mn-lt"/>
          <a:ea typeface="+mn-ea"/>
          <a:cs typeface="+mn-cs"/>
        </a:defRPr>
      </a:lvl1pPr>
      <a:lvl2pPr marL="457054" algn="l" defTabSz="914107" rtl="0" eaLnBrk="1" latinLnBrk="0" hangingPunct="1">
        <a:defRPr sz="1764" kern="1200">
          <a:solidFill>
            <a:schemeClr val="tx1"/>
          </a:solidFill>
          <a:latin typeface="+mn-lt"/>
          <a:ea typeface="+mn-ea"/>
          <a:cs typeface="+mn-cs"/>
        </a:defRPr>
      </a:lvl2pPr>
      <a:lvl3pPr marL="914107" algn="l" defTabSz="914107" rtl="0" eaLnBrk="1" latinLnBrk="0" hangingPunct="1">
        <a:defRPr sz="1764" kern="1200">
          <a:solidFill>
            <a:schemeClr val="tx1"/>
          </a:solidFill>
          <a:latin typeface="+mn-lt"/>
          <a:ea typeface="+mn-ea"/>
          <a:cs typeface="+mn-cs"/>
        </a:defRPr>
      </a:lvl3pPr>
      <a:lvl4pPr marL="1371161" algn="l" defTabSz="914107" rtl="0" eaLnBrk="1" latinLnBrk="0" hangingPunct="1">
        <a:defRPr sz="1764" kern="1200">
          <a:solidFill>
            <a:schemeClr val="tx1"/>
          </a:solidFill>
          <a:latin typeface="+mn-lt"/>
          <a:ea typeface="+mn-ea"/>
          <a:cs typeface="+mn-cs"/>
        </a:defRPr>
      </a:lvl4pPr>
      <a:lvl5pPr marL="1828214" algn="l" defTabSz="914107" rtl="0" eaLnBrk="1" latinLnBrk="0" hangingPunct="1">
        <a:defRPr sz="1764" kern="1200">
          <a:solidFill>
            <a:schemeClr val="tx1"/>
          </a:solidFill>
          <a:latin typeface="+mn-lt"/>
          <a:ea typeface="+mn-ea"/>
          <a:cs typeface="+mn-cs"/>
        </a:defRPr>
      </a:lvl5pPr>
      <a:lvl6pPr marL="2285270" algn="l" defTabSz="914107" rtl="0" eaLnBrk="1" latinLnBrk="0" hangingPunct="1">
        <a:defRPr sz="1764" kern="1200">
          <a:solidFill>
            <a:schemeClr val="tx1"/>
          </a:solidFill>
          <a:latin typeface="+mn-lt"/>
          <a:ea typeface="+mn-ea"/>
          <a:cs typeface="+mn-cs"/>
        </a:defRPr>
      </a:lvl6pPr>
      <a:lvl7pPr marL="2742322" algn="l" defTabSz="914107" rtl="0" eaLnBrk="1" latinLnBrk="0" hangingPunct="1">
        <a:defRPr sz="1764" kern="1200">
          <a:solidFill>
            <a:schemeClr val="tx1"/>
          </a:solidFill>
          <a:latin typeface="+mn-lt"/>
          <a:ea typeface="+mn-ea"/>
          <a:cs typeface="+mn-cs"/>
        </a:defRPr>
      </a:lvl7pPr>
      <a:lvl8pPr marL="3199376" algn="l" defTabSz="914107" rtl="0" eaLnBrk="1" latinLnBrk="0" hangingPunct="1">
        <a:defRPr sz="1764" kern="1200">
          <a:solidFill>
            <a:schemeClr val="tx1"/>
          </a:solidFill>
          <a:latin typeface="+mn-lt"/>
          <a:ea typeface="+mn-ea"/>
          <a:cs typeface="+mn-cs"/>
        </a:defRPr>
      </a:lvl8pPr>
      <a:lvl9pPr marL="3656430" algn="l" defTabSz="914107"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7710227"/>
      </p:ext>
    </p:extLst>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 id="2147484250" r:id="rId12"/>
    <p:sldLayoutId id="2147484251" r:id="rId13"/>
    <p:sldLayoutId id="2147484252" r:id="rId14"/>
    <p:sldLayoutId id="2147484253" r:id="rId15"/>
    <p:sldLayoutId id="2147484254" r:id="rId16"/>
    <p:sldLayoutId id="2147484255" r:id="rId17"/>
    <p:sldLayoutId id="2147484256" r:id="rId18"/>
    <p:sldLayoutId id="2147484257" r:id="rId19"/>
    <p:sldLayoutId id="2147484258" r:id="rId20"/>
    <p:sldLayoutId id="2147484259" r:id="rId21"/>
    <p:sldLayoutId id="2147484260" r:id="rId22"/>
    <p:sldLayoutId id="2147484261" r:id="rId23"/>
    <p:sldLayoutId id="2147484262" r:id="rId24"/>
    <p:sldLayoutId id="2147484263" r:id="rId25"/>
    <p:sldLayoutId id="2147484264" r:id="rId26"/>
  </p:sldLayoutIdLst>
  <p:transition>
    <p:fade/>
  </p:transition>
  <p:timing>
    <p:tnLst>
      <p:par>
        <p:cTn id="1" dur="indefinite" restart="never" nodeType="tmRoot"/>
      </p:par>
    </p:tnLst>
  </p:timing>
  <p:hf hdr="0" ftr="0" dt="0"/>
  <p:txStyles>
    <p:titleStyle>
      <a:lvl1pPr algn="l" defTabSz="914001" rtl="0" eaLnBrk="1" latinLnBrk="0" hangingPunct="1">
        <a:lnSpc>
          <a:spcPct val="90000"/>
        </a:lnSpc>
        <a:spcBef>
          <a:spcPct val="0"/>
        </a:spcBef>
        <a:buNone/>
        <a:defRPr lang="en-US" sz="5397"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591" marR="0" indent="-339591" algn="l" defTabSz="914001"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861" marR="0" indent="-233271" algn="l" defTabSz="914001"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19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798196" algn="l"/>
        </a:tabLst>
        <a:defRPr sz="2399" kern="1200" spc="0" baseline="0">
          <a:gradFill>
            <a:gsLst>
              <a:gs pos="1250">
                <a:schemeClr val="bg2"/>
              </a:gs>
              <a:gs pos="100000">
                <a:schemeClr val="bg2"/>
              </a:gs>
            </a:gsLst>
            <a:lin ang="5400000" scaled="0"/>
          </a:gradFill>
          <a:latin typeface="+mn-lt"/>
          <a:ea typeface="+mn-ea"/>
          <a:cs typeface="+mn-cs"/>
        </a:defRPr>
      </a:lvl3pPr>
      <a:lvl4pPr marL="1029880" marR="0" indent="-231683" algn="l" defTabSz="914001"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21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1255216" algn="l"/>
        </a:tabLst>
        <a:defRPr sz="1999" kern="1200" spc="0" baseline="0">
          <a:gradFill>
            <a:gsLst>
              <a:gs pos="1250">
                <a:schemeClr val="bg2"/>
              </a:gs>
              <a:gs pos="100000">
                <a:schemeClr val="bg2"/>
              </a:gs>
            </a:gsLst>
            <a:lin ang="5400000" scaled="0"/>
          </a:gra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6.xml"/><Relationship Id="rId1" Type="http://schemas.openxmlformats.org/officeDocument/2006/relationships/video" Target="https://www.youtube.com/embed/DHnmHAS7I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dev.windows.com/en-us/develop/app-certification-kit" TargetMode="External"/><Relationship Id="rId2" Type="http://schemas.openxmlformats.org/officeDocument/2006/relationships/hyperlink" Target="http://dev.windows.com/en-us" TargetMode="Externa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hyperlink" Target="https://appdev.microsoft.com/StorePortals/en-US/Account/Signup/SelectAccountTyp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ev.windows.com/en-us/dashboard"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www.microsoftgotomarket.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ellerdashboard.microsoft.com/Registration"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hyperlink" Target="https://publish.windowsazure.com/workspac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5.xml"/><Relationship Id="rId1" Type="http://schemas.openxmlformats.org/officeDocument/2006/relationships/slideLayout" Target="../slideLayouts/slideLayout107.xml"/><Relationship Id="rId5" Type="http://schemas.openxmlformats.org/officeDocument/2006/relationships/image" Target="../media/image46.emf"/><Relationship Id="rId4" Type="http://schemas.openxmlformats.org/officeDocument/2006/relationships/image" Target="../media/image45.emf"/></Relationships>
</file>

<file path=ppt/slides/_rels/slide29.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16.xml"/><Relationship Id="rId1" Type="http://schemas.openxmlformats.org/officeDocument/2006/relationships/slideLayout" Target="../slideLayouts/slideLayout107.xml"/><Relationship Id="rId6" Type="http://schemas.openxmlformats.org/officeDocument/2006/relationships/image" Target="../media/image48.emf"/><Relationship Id="rId11" Type="http://schemas.openxmlformats.org/officeDocument/2006/relationships/image" Target="../media/image50.png"/><Relationship Id="rId5" Type="http://schemas.openxmlformats.org/officeDocument/2006/relationships/image" Target="../media/image47.emf"/><Relationship Id="rId10" Type="http://schemas.openxmlformats.org/officeDocument/2006/relationships/image" Target="../media/image49.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97.x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msdn.microsoft.com/en-us/library/office/jj163257(v=office.15).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09542"/>
            <a:ext cx="11016661" cy="997196"/>
          </a:xfrm>
        </p:spPr>
        <p:txBody>
          <a:bodyPr/>
          <a:lstStyle/>
          <a:p>
            <a:r>
              <a:rPr lang="en-US" sz="6000" dirty="0" smtClean="0"/>
              <a:t>Building Apps for the Office Store</a:t>
            </a:r>
            <a:endParaRPr lang="en-US" sz="6000" dirty="0"/>
          </a:p>
        </p:txBody>
      </p:sp>
      <p:sp>
        <p:nvSpPr>
          <p:cNvPr id="3" name="Text Placeholder 2"/>
          <p:cNvSpPr>
            <a:spLocks noGrp="1"/>
          </p:cNvSpPr>
          <p:nvPr>
            <p:ph type="body" sz="quarter" idx="12"/>
          </p:nvPr>
        </p:nvSpPr>
        <p:spPr>
          <a:xfrm>
            <a:off x="978694" y="3425824"/>
            <a:ext cx="10237787" cy="968045"/>
          </a:xfrm>
        </p:spPr>
        <p:txBody>
          <a:bodyPr/>
          <a:lstStyle/>
          <a:p>
            <a:r>
              <a:rPr lang="en-US" sz="3200" dirty="0" smtClean="0"/>
              <a:t>Jim Epes, Office Store Product Marketing Manager</a:t>
            </a:r>
          </a:p>
          <a:p>
            <a:r>
              <a:rPr lang="en-US" sz="3200" dirty="0" smtClean="0"/>
              <a:t>Scot Hillier, Office 365 MVP</a:t>
            </a:r>
            <a:endParaRPr lang="en-US" sz="3200" dirty="0"/>
          </a:p>
        </p:txBody>
      </p:sp>
    </p:spTree>
    <p:extLst>
      <p:ext uri="{BB962C8B-B14F-4D97-AF65-F5344CB8AC3E}">
        <p14:creationId xmlns:p14="http://schemas.microsoft.com/office/powerpoint/2010/main" val="2080489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Constraints and Considerations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3588969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Constraints</a:t>
            </a:r>
            <a:endParaRPr lang="en-US" sz="4800" dirty="0"/>
          </a:p>
        </p:txBody>
      </p:sp>
      <p:sp>
        <p:nvSpPr>
          <p:cNvPr id="3" name="Text Placeholder 2"/>
          <p:cNvSpPr>
            <a:spLocks noGrp="1"/>
          </p:cNvSpPr>
          <p:nvPr>
            <p:ph type="body" sz="quarter" idx="10"/>
          </p:nvPr>
        </p:nvSpPr>
        <p:spPr>
          <a:xfrm>
            <a:off x="519111" y="1128821"/>
            <a:ext cx="11442517" cy="5091226"/>
          </a:xfrm>
        </p:spPr>
        <p:txBody>
          <a:bodyPr/>
          <a:lstStyle/>
          <a:p>
            <a:r>
              <a:rPr lang="en-US" sz="2400" dirty="0" smtClean="0"/>
              <a:t>App onboarding to Store takes time and careful planning</a:t>
            </a:r>
          </a:p>
          <a:p>
            <a:pPr lvl="1"/>
            <a:r>
              <a:rPr lang="en-US" sz="1400" dirty="0" smtClean="0"/>
              <a:t>Module 3 of this course walks through the requirements in detail</a:t>
            </a:r>
          </a:p>
          <a:p>
            <a:pPr lvl="1"/>
            <a:r>
              <a:rPr lang="en-US" sz="1400" dirty="0" smtClean="0"/>
              <a:t>Must have formal Privacy and Support policies, and provide various marketing assets</a:t>
            </a:r>
          </a:p>
          <a:p>
            <a:pPr lvl="1"/>
            <a:r>
              <a:rPr lang="en-US" sz="1400" dirty="0" smtClean="0"/>
              <a:t>Must comply with strict rules around your account profile, app versioning, app localization process, etc.</a:t>
            </a:r>
          </a:p>
          <a:p>
            <a:pPr lvl="1"/>
            <a:endParaRPr lang="en-US" sz="1400" dirty="0" smtClean="0"/>
          </a:p>
          <a:p>
            <a:r>
              <a:rPr lang="en-US" sz="2400" dirty="0" smtClean="0"/>
              <a:t>SharePoint Apps </a:t>
            </a:r>
            <a:r>
              <a:rPr lang="en-US" sz="2400" u="sng" dirty="0" smtClean="0"/>
              <a:t>cannot</a:t>
            </a:r>
            <a:r>
              <a:rPr lang="en-US" sz="2400" dirty="0"/>
              <a:t> </a:t>
            </a:r>
            <a:r>
              <a:rPr lang="en-US" sz="2400" dirty="0" smtClean="0"/>
              <a:t>require or bestow Full Control privileges on users who lack them</a:t>
            </a:r>
          </a:p>
          <a:p>
            <a:pPr lvl="1"/>
            <a:r>
              <a:rPr lang="en-US" sz="1400" dirty="0" smtClean="0"/>
              <a:t>Any such app will be rejected during validation as a security risk</a:t>
            </a:r>
          </a:p>
          <a:p>
            <a:pPr lvl="1"/>
            <a:endParaRPr lang="en-US" sz="1400" dirty="0" smtClean="0"/>
          </a:p>
          <a:p>
            <a:r>
              <a:rPr lang="en-US" sz="2400" dirty="0" smtClean="0"/>
              <a:t>Commerce options are limited</a:t>
            </a:r>
            <a:endParaRPr lang="en-US" sz="2400" dirty="0"/>
          </a:p>
          <a:p>
            <a:pPr lvl="1"/>
            <a:r>
              <a:rPr lang="en-US" sz="1400" dirty="0" smtClean="0"/>
              <a:t>Many ISVs have complex, tiered and one-off pricing models; the Store does not support every flavor</a:t>
            </a:r>
          </a:p>
          <a:p>
            <a:pPr lvl="2"/>
            <a:r>
              <a:rPr lang="en-US" sz="1400" b="1" dirty="0" smtClean="0"/>
              <a:t>Task Pane &amp; Content apps</a:t>
            </a:r>
            <a:r>
              <a:rPr lang="en-US" sz="1400" dirty="0" smtClean="0"/>
              <a:t>: licensable only per-user; </a:t>
            </a:r>
            <a:r>
              <a:rPr lang="en-US" sz="1400" b="1" dirty="0" smtClean="0"/>
              <a:t>SharePoint and Mail apps</a:t>
            </a:r>
            <a:r>
              <a:rPr lang="en-US" sz="1400" dirty="0" smtClean="0"/>
              <a:t>: per user or site/org wide</a:t>
            </a:r>
          </a:p>
          <a:p>
            <a:pPr lvl="1"/>
            <a:r>
              <a:rPr lang="en-US" sz="1400" dirty="0" smtClean="0"/>
              <a:t>Some ISVs use the Store for lead generation, then close sales on their own platforms</a:t>
            </a:r>
          </a:p>
          <a:p>
            <a:pPr lvl="1"/>
            <a:r>
              <a:rPr lang="en-US" sz="1400" dirty="0" smtClean="0"/>
              <a:t>The Store is adding significant upsell and Trial-conversion tools in 2015 to help with this, and considering edits to its Commerce model</a:t>
            </a:r>
          </a:p>
          <a:p>
            <a:pPr lvl="1"/>
            <a:endParaRPr lang="en-US" sz="1400" dirty="0"/>
          </a:p>
          <a:p>
            <a:r>
              <a:rPr lang="en-US" sz="2400" dirty="0" smtClean="0"/>
              <a:t>Not all app types are marketable via the Office Store (yet)</a:t>
            </a:r>
          </a:p>
          <a:p>
            <a:pPr lvl="1"/>
            <a:r>
              <a:rPr lang="en-US" sz="1400" dirty="0" smtClean="0"/>
              <a:t>Office 365 apps, registered at the tenancy (</a:t>
            </a:r>
            <a:r>
              <a:rPr lang="en-US" sz="1400" dirty="0" err="1" smtClean="0"/>
              <a:t>OrgID</a:t>
            </a:r>
            <a:r>
              <a:rPr lang="en-US" sz="1400" dirty="0" smtClean="0"/>
              <a:t>) level with Azure AD, are not yet in the Store (this is coming)</a:t>
            </a:r>
          </a:p>
          <a:p>
            <a:pPr lvl="1"/>
            <a:r>
              <a:rPr lang="en-US" sz="1400" dirty="0" smtClean="0"/>
              <a:t>Mobile apps that talk to Office are today found in device-specific stores</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406933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 calcmode="lin" valueType="num">
                                      <p:cBhvr additive="base">
                                        <p:cTn id="6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Store Dev Considerations</a:t>
            </a:r>
            <a:endParaRPr lang="en-US" sz="4800" dirty="0"/>
          </a:p>
        </p:txBody>
      </p:sp>
      <p:sp>
        <p:nvSpPr>
          <p:cNvPr id="3" name="Text Placeholder 2"/>
          <p:cNvSpPr>
            <a:spLocks noGrp="1"/>
          </p:cNvSpPr>
          <p:nvPr>
            <p:ph type="body" sz="quarter" idx="10"/>
          </p:nvPr>
        </p:nvSpPr>
        <p:spPr>
          <a:xfrm>
            <a:off x="519111" y="1391868"/>
            <a:ext cx="11669714" cy="4520417"/>
          </a:xfrm>
        </p:spPr>
        <p:txBody>
          <a:bodyPr/>
          <a:lstStyle/>
          <a:p>
            <a:r>
              <a:rPr lang="en-US" sz="2400" dirty="0" smtClean="0"/>
              <a:t>Be mindful of consistent app naming during submission</a:t>
            </a:r>
          </a:p>
          <a:p>
            <a:pPr lvl="1"/>
            <a:r>
              <a:rPr lang="en-US" sz="1400" dirty="0" smtClean="0"/>
              <a:t>Match App Name in Manifest and Seller Dashboard EXACTLY to avoid user confusion</a:t>
            </a:r>
          </a:p>
          <a:p>
            <a:pPr lvl="1"/>
            <a:endParaRPr lang="en-US" sz="1400" dirty="0"/>
          </a:p>
          <a:p>
            <a:r>
              <a:rPr lang="en-US" sz="2400" dirty="0" smtClean="0"/>
              <a:t>Remember you must submit icons twice (for Store and in-app experiences)</a:t>
            </a:r>
          </a:p>
          <a:p>
            <a:pPr lvl="1"/>
            <a:endParaRPr lang="en-US" sz="1400" dirty="0"/>
          </a:p>
          <a:p>
            <a:r>
              <a:rPr lang="en-US" sz="2400" dirty="0" smtClean="0"/>
              <a:t>Provider-hosted SharePoint Store apps require use of Seller Dash for Client IDs &amp; Secrets</a:t>
            </a:r>
          </a:p>
          <a:p>
            <a:pPr lvl="1"/>
            <a:r>
              <a:rPr lang="en-US" sz="1400" dirty="0" smtClean="0"/>
              <a:t>Client IDs and Secrets enable remote app components to gain access to SharePoint data without user credentials</a:t>
            </a:r>
          </a:p>
          <a:p>
            <a:pPr lvl="1"/>
            <a:r>
              <a:rPr lang="en-US" sz="1400" dirty="0" smtClean="0"/>
              <a:t>When building for the Store, you CANNOT use SharePoint to create IDs and Secrets (OK for side-loaded apps)</a:t>
            </a:r>
          </a:p>
          <a:p>
            <a:pPr lvl="1"/>
            <a:r>
              <a:rPr lang="en-US" sz="1400" dirty="0" smtClean="0"/>
              <a:t>These SD-created elements are then entered into </a:t>
            </a:r>
            <a:r>
              <a:rPr lang="en-US" sz="1400" dirty="0"/>
              <a:t>the </a:t>
            </a:r>
            <a:r>
              <a:rPr lang="en-US" sz="1400" dirty="0" smtClean="0"/>
              <a:t>app’s </a:t>
            </a:r>
            <a:r>
              <a:rPr lang="en-US" sz="1400" dirty="0" err="1" smtClean="0"/>
              <a:t>web.config</a:t>
            </a:r>
            <a:r>
              <a:rPr lang="en-US" sz="1400" dirty="0" smtClean="0"/>
              <a:t> </a:t>
            </a:r>
            <a:r>
              <a:rPr lang="en-US" sz="1400" dirty="0"/>
              <a:t>and </a:t>
            </a:r>
            <a:r>
              <a:rPr lang="en-US" sz="1400" dirty="0" smtClean="0"/>
              <a:t>Manifest </a:t>
            </a:r>
            <a:r>
              <a:rPr lang="en-US" sz="1400" dirty="0"/>
              <a:t>files file in your Visual Studio </a:t>
            </a:r>
            <a:r>
              <a:rPr lang="en-US" sz="1400" dirty="0" smtClean="0"/>
              <a:t>project </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191848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Store Marketing Considerations</a:t>
            </a:r>
            <a:endParaRPr lang="en-US" sz="4800" dirty="0"/>
          </a:p>
        </p:txBody>
      </p:sp>
      <p:sp>
        <p:nvSpPr>
          <p:cNvPr id="3" name="Text Placeholder 2"/>
          <p:cNvSpPr>
            <a:spLocks noGrp="1"/>
          </p:cNvSpPr>
          <p:nvPr>
            <p:ph type="body" sz="quarter" idx="10"/>
          </p:nvPr>
        </p:nvSpPr>
        <p:spPr>
          <a:xfrm>
            <a:off x="519112" y="1433936"/>
            <a:ext cx="9717418" cy="4015740"/>
          </a:xfrm>
        </p:spPr>
        <p:txBody>
          <a:bodyPr/>
          <a:lstStyle/>
          <a:p>
            <a:r>
              <a:rPr lang="en-US" sz="2400" dirty="0" smtClean="0"/>
              <a:t>Think like a marketer</a:t>
            </a:r>
          </a:p>
          <a:p>
            <a:pPr lvl="1"/>
            <a:r>
              <a:rPr lang="en-US" sz="1600" dirty="0" smtClean="0"/>
              <a:t>Offer Free/Trial app versions – let customers Try Before they Buy</a:t>
            </a:r>
          </a:p>
          <a:p>
            <a:pPr lvl="1"/>
            <a:r>
              <a:rPr lang="en-US" sz="1600" dirty="0"/>
              <a:t>Enable in-app </a:t>
            </a:r>
            <a:r>
              <a:rPr lang="en-US" sz="1600" dirty="0" smtClean="0"/>
              <a:t>purchase of data, tools, or services on your site</a:t>
            </a:r>
          </a:p>
          <a:p>
            <a:pPr lvl="1"/>
            <a:endParaRPr lang="en-US" sz="1400" dirty="0"/>
          </a:p>
          <a:p>
            <a:r>
              <a:rPr lang="en-US" sz="2400" dirty="0" smtClean="0"/>
              <a:t>Hint at “premium” features in Free/Trial apps</a:t>
            </a:r>
          </a:p>
          <a:p>
            <a:pPr lvl="1"/>
            <a:r>
              <a:rPr lang="en-US" sz="1600" dirty="0" smtClean="0"/>
              <a:t>Gray out, don’t hide Premium features (with call to upgrade)</a:t>
            </a:r>
          </a:p>
          <a:p>
            <a:pPr lvl="1"/>
            <a:r>
              <a:rPr lang="en-US" sz="1600" dirty="0" smtClean="0"/>
              <a:t>Allow limited number of Premium-feature uses before upsell</a:t>
            </a:r>
          </a:p>
          <a:p>
            <a:pPr lvl="1"/>
            <a:r>
              <a:rPr lang="en-US" sz="1600" b="1" dirty="0" smtClean="0"/>
              <a:t>Watch Module 5 </a:t>
            </a:r>
            <a:r>
              <a:rPr lang="en-US" sz="1600" dirty="0" smtClean="0"/>
              <a:t>of this MVA (demos Trial-app code to use)</a:t>
            </a:r>
            <a:endParaRPr lang="en-US" sz="1600" dirty="0"/>
          </a:p>
          <a:p>
            <a:pPr lvl="1"/>
            <a:endParaRPr lang="en-US" sz="1400" dirty="0"/>
          </a:p>
          <a:p>
            <a:r>
              <a:rPr lang="en-US" sz="2400" dirty="0" smtClean="0"/>
              <a:t>Use rich media in app listing to capture buyers’ eye</a:t>
            </a:r>
            <a:endParaRPr lang="en-US" sz="2400" dirty="0"/>
          </a:p>
          <a:p>
            <a:pPr lvl="1"/>
            <a:r>
              <a:rPr lang="en-US" sz="1600" dirty="0" smtClean="0"/>
              <a:t>Killer Screen shots, compelling video</a:t>
            </a:r>
          </a:p>
          <a:p>
            <a:pPr lvl="1"/>
            <a:endParaRPr lang="en-US" sz="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874468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PicHit.Me</a:t>
            </a:r>
            <a:r>
              <a:rPr lang="en-US" dirty="0" smtClean="0"/>
              <a:t> Video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DHnmHAS7IEs"/>
          <p:cNvPicPr>
            <a:picLocks noRot="1" noChangeAspect="1"/>
          </p:cNvPicPr>
          <p:nvPr>
            <a:videoFile r:link="rId1"/>
          </p:nvPr>
        </p:nvPicPr>
        <p:blipFill>
          <a:blip r:embed="rId3"/>
          <a:stretch>
            <a:fillRect/>
          </a:stretch>
        </p:blipFill>
        <p:spPr>
          <a:xfrm>
            <a:off x="801043" y="1192674"/>
            <a:ext cx="8709988" cy="4899368"/>
          </a:xfrm>
          <a:prstGeom prst="rect">
            <a:avLst/>
          </a:prstGeom>
        </p:spPr>
      </p:pic>
      <p:sp>
        <p:nvSpPr>
          <p:cNvPr id="6" name="TextBox 5"/>
          <p:cNvSpPr txBox="1"/>
          <p:nvPr/>
        </p:nvSpPr>
        <p:spPr>
          <a:xfrm>
            <a:off x="3984533" y="6153336"/>
            <a:ext cx="2343007" cy="246221"/>
          </a:xfrm>
          <a:prstGeom prst="rect">
            <a:avLst/>
          </a:prstGeom>
          <a:noFill/>
        </p:spPr>
        <p:txBody>
          <a:bodyPr wrap="square" lIns="0" tIns="0" rIns="0" bIns="0" rtlCol="0">
            <a:spAutoFit/>
          </a:bodyPr>
          <a:lstStyle/>
          <a:p>
            <a:r>
              <a:rPr lang="en-US" sz="1600" i="1" spc="-70" dirty="0" err="1" smtClean="0">
                <a:gradFill>
                  <a:gsLst>
                    <a:gs pos="2917">
                      <a:schemeClr val="bg2"/>
                    </a:gs>
                    <a:gs pos="95000">
                      <a:schemeClr val="bg2"/>
                    </a:gs>
                  </a:gsLst>
                  <a:lin ang="5400000" scaled="0"/>
                </a:gradFill>
              </a:rPr>
              <a:t>PicHitMe</a:t>
            </a:r>
            <a:r>
              <a:rPr lang="en-US" sz="1600" i="1" spc="-70" dirty="0" smtClean="0">
                <a:gradFill>
                  <a:gsLst>
                    <a:gs pos="2917">
                      <a:schemeClr val="bg2"/>
                    </a:gs>
                    <a:gs pos="95000">
                      <a:schemeClr val="bg2"/>
                    </a:gs>
                  </a:gsLst>
                  <a:lin ang="5400000" scaled="0"/>
                </a:gradFill>
              </a:rPr>
              <a:t> video on YouTube</a:t>
            </a:r>
          </a:p>
        </p:txBody>
      </p:sp>
    </p:spTree>
    <p:extLst>
      <p:ext uri="{BB962C8B-B14F-4D97-AF65-F5344CB8AC3E}">
        <p14:creationId xmlns:p14="http://schemas.microsoft.com/office/powerpoint/2010/main" val="67168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Building for Other Stores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7435363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433860" y="1520691"/>
            <a:ext cx="5664883" cy="4206347"/>
          </a:xfrm>
          <a:prstGeom prst="rect">
            <a:avLst/>
          </a:prstGeom>
        </p:spPr>
      </p:pic>
      <p:sp>
        <p:nvSpPr>
          <p:cNvPr id="2" name="Title 1"/>
          <p:cNvSpPr>
            <a:spLocks noGrp="1"/>
          </p:cNvSpPr>
          <p:nvPr>
            <p:ph type="title"/>
          </p:nvPr>
        </p:nvSpPr>
        <p:spPr>
          <a:xfrm>
            <a:off x="520700" y="142804"/>
            <a:ext cx="11149013" cy="747897"/>
          </a:xfrm>
        </p:spPr>
        <p:txBody>
          <a:bodyPr/>
          <a:lstStyle/>
          <a:p>
            <a:r>
              <a:rPr lang="en-US" sz="4800" dirty="0" smtClean="0"/>
              <a:t>Windows Runtime Apps (</a:t>
            </a:r>
            <a:r>
              <a:rPr lang="en-US" sz="4800" dirty="0" err="1" smtClean="0"/>
              <a:t>WinRT</a:t>
            </a:r>
            <a:r>
              <a:rPr lang="en-US" sz="4800" dirty="0" smtClean="0"/>
              <a:t>)</a:t>
            </a:r>
            <a:endParaRPr lang="en-US" sz="4800" dirty="0"/>
          </a:p>
        </p:txBody>
      </p:sp>
      <p:sp>
        <p:nvSpPr>
          <p:cNvPr id="3" name="Text Placeholder 2"/>
          <p:cNvSpPr>
            <a:spLocks noGrp="1"/>
          </p:cNvSpPr>
          <p:nvPr>
            <p:ph type="body" sz="quarter" idx="10"/>
          </p:nvPr>
        </p:nvSpPr>
        <p:spPr>
          <a:xfrm>
            <a:off x="520700" y="1254367"/>
            <a:ext cx="6129482" cy="5008209"/>
          </a:xfrm>
        </p:spPr>
        <p:txBody>
          <a:bodyPr/>
          <a:lstStyle/>
          <a:p>
            <a:r>
              <a:rPr lang="en-US" sz="2400" dirty="0" smtClean="0"/>
              <a:t>Run on Windows PCs, tablets &amp; Phones</a:t>
            </a:r>
          </a:p>
          <a:p>
            <a:endParaRPr lang="en-US" sz="1400" dirty="0"/>
          </a:p>
          <a:p>
            <a:r>
              <a:rPr lang="en-US" sz="2400" dirty="0" smtClean="0"/>
              <a:t>Licensed in Windows/Windows Phone Stores</a:t>
            </a:r>
          </a:p>
          <a:p>
            <a:pPr lvl="1"/>
            <a:r>
              <a:rPr lang="en-US" sz="1600" dirty="0"/>
              <a:t>7</a:t>
            </a:r>
            <a:r>
              <a:rPr lang="en-US" sz="1600" dirty="0" smtClean="0"/>
              <a:t>0% standard revenue share if sold via Store</a:t>
            </a:r>
          </a:p>
          <a:p>
            <a:endParaRPr lang="en-US" sz="1400" dirty="0" smtClean="0"/>
          </a:p>
          <a:p>
            <a:r>
              <a:rPr lang="en-US" sz="2400" dirty="0" smtClean="0"/>
              <a:t>Broader </a:t>
            </a:r>
            <a:r>
              <a:rPr lang="en-US" sz="2400" dirty="0"/>
              <a:t>Commerce </a:t>
            </a:r>
            <a:r>
              <a:rPr lang="en-US" sz="2400" dirty="0" smtClean="0"/>
              <a:t>Model</a:t>
            </a:r>
            <a:endParaRPr lang="en-US" sz="2400" dirty="0"/>
          </a:p>
          <a:p>
            <a:pPr lvl="1"/>
            <a:r>
              <a:rPr lang="en-US" sz="1600" dirty="0"/>
              <a:t>Store fronts for 200+ </a:t>
            </a:r>
            <a:r>
              <a:rPr lang="en-US" sz="1600" dirty="0" smtClean="0"/>
              <a:t>countries/regions, in </a:t>
            </a:r>
            <a:r>
              <a:rPr lang="en-US" sz="1600" dirty="0"/>
              <a:t>100+ </a:t>
            </a:r>
            <a:r>
              <a:rPr lang="en-US" sz="1600" dirty="0" smtClean="0"/>
              <a:t>languages</a:t>
            </a:r>
          </a:p>
          <a:p>
            <a:pPr lvl="1"/>
            <a:r>
              <a:rPr lang="en-US" sz="1600" dirty="0" smtClean="0"/>
              <a:t>Support for In-App Ads</a:t>
            </a:r>
            <a:endParaRPr lang="en-US" sz="1400" dirty="0" smtClean="0"/>
          </a:p>
          <a:p>
            <a:pPr lvl="1"/>
            <a:r>
              <a:rPr lang="en-US" sz="1600" dirty="0" smtClean="0"/>
              <a:t>User billing via mobile operators</a:t>
            </a:r>
          </a:p>
          <a:p>
            <a:pPr lvl="1"/>
            <a:r>
              <a:rPr lang="en-US" sz="1600" dirty="0" smtClean="0"/>
              <a:t>“On-sale” app promotions (1hour-30 days)</a:t>
            </a:r>
          </a:p>
          <a:p>
            <a:pPr lvl="2"/>
            <a:endParaRPr lang="en-US" sz="1400" dirty="0" smtClean="0"/>
          </a:p>
          <a:p>
            <a:r>
              <a:rPr lang="en-US" sz="2400" dirty="0" smtClean="0"/>
              <a:t>Advanced tools</a:t>
            </a:r>
          </a:p>
          <a:p>
            <a:pPr lvl="1"/>
            <a:r>
              <a:rPr lang="en-US" sz="1600" dirty="0" smtClean="0"/>
              <a:t>Data shared across Stores</a:t>
            </a:r>
            <a:r>
              <a:rPr lang="en-US" sz="1600" dirty="0"/>
              <a:t>; </a:t>
            </a:r>
            <a:r>
              <a:rPr lang="en-US" sz="1600" dirty="0" smtClean="0"/>
              <a:t>download app </a:t>
            </a:r>
            <a:r>
              <a:rPr lang="en-US" sz="1600" dirty="0"/>
              <a:t>from either </a:t>
            </a:r>
            <a:r>
              <a:rPr lang="en-US" sz="1600" dirty="0" smtClean="0"/>
              <a:t>place</a:t>
            </a:r>
          </a:p>
          <a:p>
            <a:pPr lvl="1"/>
            <a:r>
              <a:rPr lang="en-US" sz="1600" dirty="0" smtClean="0"/>
              <a:t>Apply app “Badges” to signal status or new events </a:t>
            </a:r>
          </a:p>
          <a:p>
            <a:pPr lvl="1"/>
            <a:r>
              <a:rPr lang="en-US" sz="1600" dirty="0" smtClean="0"/>
              <a:t>Link in-app data to Bing Searches</a:t>
            </a:r>
          </a:p>
          <a:p>
            <a:pPr lvl="1"/>
            <a:r>
              <a:rPr lang="en-US" sz="1600" dirty="0" smtClean="0"/>
              <a:t>App-localization toolkit in Visual Studio</a:t>
            </a:r>
          </a:p>
          <a:p>
            <a:pPr lvl="1"/>
            <a:r>
              <a:rPr lang="en-US" sz="1600" dirty="0" smtClean="0"/>
              <a:t>Automated app testing</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8077374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 calcmode="lin" valueType="num">
                                      <p:cBhvr additive="base">
                                        <p:cTn id="6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42804"/>
            <a:ext cx="11149013" cy="747897"/>
          </a:xfrm>
        </p:spPr>
        <p:txBody>
          <a:bodyPr/>
          <a:lstStyle/>
          <a:p>
            <a:r>
              <a:rPr lang="en-US" sz="4800" dirty="0" smtClean="0"/>
              <a:t>Build </a:t>
            </a:r>
            <a:r>
              <a:rPr lang="en-US" sz="4800" dirty="0" err="1" smtClean="0"/>
              <a:t>WinRT</a:t>
            </a:r>
            <a:r>
              <a:rPr lang="en-US" sz="4800" dirty="0"/>
              <a:t> </a:t>
            </a:r>
            <a:r>
              <a:rPr lang="en-US" sz="4800" dirty="0" smtClean="0"/>
              <a:t>Apps</a:t>
            </a:r>
            <a:endParaRPr lang="en-US" sz="4800" dirty="0"/>
          </a:p>
        </p:txBody>
      </p:sp>
      <p:sp>
        <p:nvSpPr>
          <p:cNvPr id="3" name="Text Placeholder 2"/>
          <p:cNvSpPr>
            <a:spLocks noGrp="1"/>
          </p:cNvSpPr>
          <p:nvPr>
            <p:ph type="body" sz="quarter" idx="10"/>
          </p:nvPr>
        </p:nvSpPr>
        <p:spPr>
          <a:xfrm>
            <a:off x="520700" y="1563129"/>
            <a:ext cx="9272228" cy="3823757"/>
          </a:xfrm>
        </p:spPr>
        <p:txBody>
          <a:bodyPr/>
          <a:lstStyle/>
          <a:p>
            <a:r>
              <a:rPr lang="en-US" sz="2400" dirty="0" err="1" smtClean="0"/>
              <a:t>WinRT</a:t>
            </a:r>
            <a:r>
              <a:rPr lang="en-US" sz="2400" dirty="0" smtClean="0"/>
              <a:t> </a:t>
            </a:r>
            <a:r>
              <a:rPr lang="en-US" sz="2400" dirty="0" err="1" smtClean="0"/>
              <a:t>dev</a:t>
            </a:r>
            <a:r>
              <a:rPr lang="en-US" sz="2400" dirty="0" smtClean="0"/>
              <a:t> center found </a:t>
            </a:r>
            <a:r>
              <a:rPr lang="en-US" sz="2400" dirty="0"/>
              <a:t>here: </a:t>
            </a:r>
            <a:r>
              <a:rPr lang="en-US" sz="1800" dirty="0">
                <a:hlinkClick r:id="rId2"/>
              </a:rPr>
              <a:t>http://</a:t>
            </a:r>
            <a:r>
              <a:rPr lang="en-US" sz="1800" dirty="0" smtClean="0">
                <a:hlinkClick r:id="rId2"/>
              </a:rPr>
              <a:t>dev.windows.com/en-us</a:t>
            </a:r>
            <a:endParaRPr lang="en-US" sz="2400" dirty="0" smtClean="0"/>
          </a:p>
          <a:p>
            <a:pPr lvl="2"/>
            <a:r>
              <a:rPr lang="en-US" sz="1600" dirty="0" smtClean="0"/>
              <a:t>Build in many languages, incl. HTML5/JavaScript (see graphic)</a:t>
            </a:r>
          </a:p>
          <a:p>
            <a:pPr lvl="2"/>
            <a:r>
              <a:rPr lang="en-US" sz="1600" dirty="0" smtClean="0"/>
              <a:t>Build for both Stores within same Visual Studio project template</a:t>
            </a:r>
          </a:p>
          <a:p>
            <a:pPr lvl="2"/>
            <a:r>
              <a:rPr lang="en-US" sz="1600" dirty="0" smtClean="0"/>
              <a:t>Android and iOS apps can be ported to </a:t>
            </a:r>
            <a:r>
              <a:rPr lang="en-US" sz="1600" dirty="0" err="1" smtClean="0"/>
              <a:t>WinRT</a:t>
            </a:r>
            <a:endParaRPr lang="en-US" sz="1600" dirty="0" smtClean="0"/>
          </a:p>
          <a:p>
            <a:pPr lvl="2"/>
            <a:r>
              <a:rPr lang="en-US" sz="1600" dirty="0" smtClean="0">
                <a:hlinkClick r:id="rId3"/>
              </a:rPr>
              <a:t>App Certification Kit </a:t>
            </a:r>
            <a:r>
              <a:rPr lang="en-US" sz="1600" dirty="0" smtClean="0"/>
              <a:t>(in Win 8.1 SDK) helps w/ app testing</a:t>
            </a:r>
            <a:endParaRPr lang="en-US" sz="1600" dirty="0"/>
          </a:p>
          <a:p>
            <a:pPr lvl="1"/>
            <a:endParaRPr lang="en-US" sz="1600" dirty="0"/>
          </a:p>
          <a:p>
            <a:r>
              <a:rPr lang="en-US" sz="2400" dirty="0" smtClean="0"/>
              <a:t>‘Getting Started’ process</a:t>
            </a:r>
          </a:p>
          <a:p>
            <a:pPr lvl="2"/>
            <a:r>
              <a:rPr lang="en-US" sz="1600" dirty="0" smtClean="0"/>
              <a:t>Acquire Windows 8.1 &amp; Visual Studio Phone </a:t>
            </a:r>
            <a:r>
              <a:rPr lang="en-US" sz="1600" dirty="0" err="1" smtClean="0"/>
              <a:t>dev</a:t>
            </a:r>
            <a:r>
              <a:rPr lang="en-US" sz="1600" dirty="0" smtClean="0"/>
              <a:t> tools</a:t>
            </a:r>
          </a:p>
          <a:p>
            <a:pPr lvl="2"/>
            <a:r>
              <a:rPr lang="en-US" sz="1600" dirty="0" smtClean="0"/>
              <a:t>Install free Win Phone 8.1 emulator</a:t>
            </a:r>
          </a:p>
          <a:p>
            <a:pPr lvl="2"/>
            <a:r>
              <a:rPr lang="en-US" sz="1600" dirty="0" smtClean="0"/>
              <a:t>Register your phone for development (to test your apps)</a:t>
            </a:r>
          </a:p>
          <a:p>
            <a:pPr lvl="2"/>
            <a:r>
              <a:rPr lang="en-US" sz="1600" dirty="0" smtClean="0"/>
              <a:t>Register a Windows-specific Dev Account (</a:t>
            </a:r>
            <a:r>
              <a:rPr lang="en-US" sz="1600" dirty="0" smtClean="0">
                <a:hlinkClick r:id="rId4"/>
              </a:rPr>
              <a:t>US Registration Site</a:t>
            </a:r>
            <a:r>
              <a:rPr lang="en-US" sz="1600" dirty="0" smtClean="0"/>
              <a:t>)</a:t>
            </a:r>
          </a:p>
          <a:p>
            <a:pPr lvl="2"/>
            <a:r>
              <a:rPr lang="en-US" sz="1600" dirty="0" smtClean="0"/>
              <a:t>Register an Individual ($19) or Company ($99) account; latter enables more powerful apps</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528053" y="1740212"/>
            <a:ext cx="4529750" cy="2879079"/>
          </a:xfrm>
          <a:prstGeom prst="rect">
            <a:avLst/>
          </a:prstGeom>
        </p:spPr>
      </p:pic>
    </p:spTree>
    <p:extLst>
      <p:ext uri="{BB962C8B-B14F-4D97-AF65-F5344CB8AC3E}">
        <p14:creationId xmlns:p14="http://schemas.microsoft.com/office/powerpoint/2010/main" val="491527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42804"/>
            <a:ext cx="11149013" cy="747897"/>
          </a:xfrm>
        </p:spPr>
        <p:txBody>
          <a:bodyPr/>
          <a:lstStyle/>
          <a:p>
            <a:r>
              <a:rPr lang="en-US" sz="4800" dirty="0" smtClean="0"/>
              <a:t>Submit </a:t>
            </a:r>
            <a:r>
              <a:rPr lang="en-US" sz="4800" dirty="0" err="1" smtClean="0"/>
              <a:t>WinRT</a:t>
            </a:r>
            <a:r>
              <a:rPr lang="en-US" sz="4800" dirty="0"/>
              <a:t> </a:t>
            </a:r>
            <a:r>
              <a:rPr lang="en-US" sz="4800" dirty="0" smtClean="0"/>
              <a:t>Apps</a:t>
            </a:r>
            <a:endParaRPr lang="en-US" sz="4800" dirty="0"/>
          </a:p>
        </p:txBody>
      </p:sp>
      <p:sp>
        <p:nvSpPr>
          <p:cNvPr id="3" name="Text Placeholder 2"/>
          <p:cNvSpPr>
            <a:spLocks noGrp="1"/>
          </p:cNvSpPr>
          <p:nvPr>
            <p:ph type="body" sz="quarter" idx="10"/>
          </p:nvPr>
        </p:nvSpPr>
        <p:spPr>
          <a:xfrm>
            <a:off x="520700" y="1560695"/>
            <a:ext cx="5060139" cy="4584923"/>
          </a:xfrm>
        </p:spPr>
        <p:txBody>
          <a:bodyPr/>
          <a:lstStyle/>
          <a:p>
            <a:r>
              <a:rPr lang="en-US" sz="2400" dirty="0" smtClean="0"/>
              <a:t>Submit via </a:t>
            </a:r>
            <a:r>
              <a:rPr lang="en-US" sz="1600" i="1" dirty="0" smtClean="0">
                <a:hlinkClick r:id="rId2"/>
              </a:rPr>
              <a:t>Windows </a:t>
            </a:r>
            <a:r>
              <a:rPr lang="en-US" sz="1600" dirty="0" smtClean="0">
                <a:hlinkClick r:id="rId2"/>
              </a:rPr>
              <a:t>&amp;</a:t>
            </a:r>
            <a:r>
              <a:rPr lang="en-US" sz="1600" i="1" dirty="0" smtClean="0">
                <a:hlinkClick r:id="rId2"/>
              </a:rPr>
              <a:t> Windows Phone Dashboards</a:t>
            </a:r>
            <a:endParaRPr lang="en-US" sz="1600" dirty="0" smtClean="0"/>
          </a:p>
          <a:p>
            <a:pPr lvl="2"/>
            <a:endParaRPr lang="en-US" sz="1600" dirty="0" smtClean="0"/>
          </a:p>
          <a:p>
            <a:r>
              <a:rPr lang="en-US" sz="2400" dirty="0" smtClean="0"/>
              <a:t>Reserve an App Name</a:t>
            </a:r>
          </a:p>
          <a:p>
            <a:pPr lvl="1"/>
            <a:r>
              <a:rPr lang="en-US" sz="1600" dirty="0" smtClean="0"/>
              <a:t>Honored </a:t>
            </a:r>
            <a:r>
              <a:rPr lang="en-US" sz="1600" dirty="0"/>
              <a:t>across both </a:t>
            </a:r>
            <a:r>
              <a:rPr lang="en-US" sz="1600" dirty="0" smtClean="0"/>
              <a:t>Stores</a:t>
            </a:r>
          </a:p>
          <a:p>
            <a:pPr lvl="1"/>
            <a:r>
              <a:rPr lang="en-US" sz="1600" dirty="0" smtClean="0"/>
              <a:t>Important, due to high volume of submissions</a:t>
            </a:r>
          </a:p>
          <a:p>
            <a:pPr lvl="1"/>
            <a:endParaRPr lang="en-US" sz="1600" dirty="0" smtClean="0"/>
          </a:p>
          <a:p>
            <a:r>
              <a:rPr lang="en-US" sz="2400" dirty="0" smtClean="0"/>
              <a:t>Follow Store-specific submission rules </a:t>
            </a:r>
          </a:p>
          <a:p>
            <a:pPr lvl="1"/>
            <a:r>
              <a:rPr lang="en-US" sz="1600" dirty="0" smtClean="0"/>
              <a:t>E.g., image sizes, Age Ratings for Windows Apps</a:t>
            </a:r>
          </a:p>
          <a:p>
            <a:pPr lvl="1"/>
            <a:endParaRPr lang="en-US" sz="1600" dirty="0" smtClean="0"/>
          </a:p>
          <a:p>
            <a:r>
              <a:rPr lang="en-US" sz="2400" dirty="0" smtClean="0"/>
              <a:t>Use relevant Dashboard to: </a:t>
            </a:r>
          </a:p>
          <a:p>
            <a:pPr lvl="1"/>
            <a:r>
              <a:rPr lang="en-US" sz="1600" dirty="0" smtClean="0"/>
              <a:t>Review download &amp; sales metrics</a:t>
            </a:r>
          </a:p>
          <a:p>
            <a:pPr lvl="1"/>
            <a:r>
              <a:rPr lang="en-US" sz="1600" dirty="0" smtClean="0"/>
              <a:t>Track app-crash reports</a:t>
            </a:r>
          </a:p>
          <a:p>
            <a:pPr lvl="1"/>
            <a:r>
              <a:rPr lang="en-US" sz="1600" dirty="0" smtClean="0"/>
              <a:t>Respond to reviews</a:t>
            </a:r>
          </a:p>
          <a:p>
            <a:pPr lvl="1"/>
            <a:r>
              <a:rPr lang="en-US" sz="1600" dirty="0" smtClean="0"/>
              <a:t>Submit </a:t>
            </a:r>
            <a:r>
              <a:rPr lang="en-US" sz="1600" dirty="0"/>
              <a:t>Payout and </a:t>
            </a:r>
            <a:r>
              <a:rPr lang="en-US" sz="1600" dirty="0" smtClean="0"/>
              <a:t>Tax forms</a:t>
            </a:r>
            <a:endParaRPr lang="en-US" sz="16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6" name="Picture 5"/>
          <p:cNvPicPr>
            <a:picLocks noChangeAspect="1"/>
          </p:cNvPicPr>
          <p:nvPr/>
        </p:nvPicPr>
        <p:blipFill>
          <a:blip r:embed="rId3"/>
          <a:stretch>
            <a:fillRect/>
          </a:stretch>
        </p:blipFill>
        <p:spPr>
          <a:xfrm>
            <a:off x="5813611" y="1560695"/>
            <a:ext cx="6375214" cy="4170253"/>
          </a:xfrm>
          <a:prstGeom prst="rect">
            <a:avLst/>
          </a:prstGeom>
        </p:spPr>
      </p:pic>
    </p:spTree>
    <p:extLst>
      <p:ext uri="{BB962C8B-B14F-4D97-AF65-F5344CB8AC3E}">
        <p14:creationId xmlns:p14="http://schemas.microsoft.com/office/powerpoint/2010/main" val="46386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63586"/>
            <a:ext cx="8550564" cy="747897"/>
          </a:xfrm>
        </p:spPr>
        <p:txBody>
          <a:bodyPr/>
          <a:lstStyle/>
          <a:p>
            <a:r>
              <a:rPr lang="en-US" sz="4800" dirty="0" smtClean="0"/>
              <a:t>Microsoft Azure Marketplace</a:t>
            </a:r>
            <a:endParaRPr lang="en-US" sz="4800" dirty="0"/>
          </a:p>
        </p:txBody>
      </p:sp>
      <p:sp>
        <p:nvSpPr>
          <p:cNvPr id="3" name="Text Placeholder 2"/>
          <p:cNvSpPr>
            <a:spLocks noGrp="1"/>
          </p:cNvSpPr>
          <p:nvPr>
            <p:ph type="body" sz="quarter" idx="10"/>
          </p:nvPr>
        </p:nvSpPr>
        <p:spPr>
          <a:xfrm>
            <a:off x="520699" y="1269751"/>
            <a:ext cx="7189941" cy="4897134"/>
          </a:xfrm>
        </p:spPr>
        <p:txBody>
          <a:bodyPr/>
          <a:lstStyle/>
          <a:p>
            <a:pPr marL="0" indent="0">
              <a:buNone/>
            </a:pPr>
            <a:r>
              <a:rPr lang="en-US" sz="2400" dirty="0" smtClean="0"/>
              <a:t>Single place to offer Azure-based solutions worldwide</a:t>
            </a:r>
          </a:p>
          <a:p>
            <a:pPr lvl="1"/>
            <a:r>
              <a:rPr lang="en-US" sz="1600" b="1" dirty="0" smtClean="0"/>
              <a:t>Virtual Machines: </a:t>
            </a:r>
            <a:r>
              <a:rPr lang="en-US" sz="1600" dirty="0" smtClean="0"/>
              <a:t>Solutions configured to run in Azure VMs</a:t>
            </a:r>
          </a:p>
          <a:p>
            <a:pPr lvl="1"/>
            <a:r>
              <a:rPr lang="en-US" sz="1600" b="1" dirty="0" smtClean="0">
                <a:solidFill>
                  <a:srgbClr val="C00000"/>
                </a:solidFill>
              </a:rPr>
              <a:t>Application Services:</a:t>
            </a:r>
            <a:r>
              <a:rPr lang="en-US" sz="1600" dirty="0" smtClean="0">
                <a:solidFill>
                  <a:srgbClr val="C00000"/>
                </a:solidFill>
              </a:rPr>
              <a:t> For-sale 3</a:t>
            </a:r>
            <a:r>
              <a:rPr lang="en-US" sz="1600" baseline="30000" dirty="0" smtClean="0">
                <a:solidFill>
                  <a:srgbClr val="C00000"/>
                </a:solidFill>
              </a:rPr>
              <a:t>rd</a:t>
            </a:r>
            <a:r>
              <a:rPr lang="en-US" sz="1600" dirty="0" smtClean="0">
                <a:solidFill>
                  <a:srgbClr val="C00000"/>
                </a:solidFill>
              </a:rPr>
              <a:t> party </a:t>
            </a:r>
            <a:r>
              <a:rPr lang="en-US" sz="1600" dirty="0" err="1" smtClean="0">
                <a:solidFill>
                  <a:srgbClr val="C00000"/>
                </a:solidFill>
              </a:rPr>
              <a:t>dev</a:t>
            </a:r>
            <a:r>
              <a:rPr lang="en-US" sz="1600" dirty="0" smtClean="0">
                <a:solidFill>
                  <a:srgbClr val="C00000"/>
                </a:solidFill>
              </a:rPr>
              <a:t> services (build/manage tools)</a:t>
            </a:r>
          </a:p>
          <a:p>
            <a:pPr lvl="1"/>
            <a:r>
              <a:rPr lang="en-US" sz="1600" b="1" dirty="0" smtClean="0">
                <a:solidFill>
                  <a:srgbClr val="C00000"/>
                </a:solidFill>
              </a:rPr>
              <a:t>Azure AD apps: </a:t>
            </a:r>
            <a:r>
              <a:rPr lang="en-US" sz="1600" dirty="0" smtClean="0">
                <a:solidFill>
                  <a:srgbClr val="C00000"/>
                </a:solidFill>
              </a:rPr>
              <a:t>Pre-integrated Single Sign On SaaS apps</a:t>
            </a:r>
          </a:p>
          <a:p>
            <a:pPr lvl="1"/>
            <a:r>
              <a:rPr lang="en-US" sz="1600" b="1" dirty="0" smtClean="0"/>
              <a:t>Web Apps</a:t>
            </a:r>
            <a:r>
              <a:rPr lang="en-US" sz="1600" dirty="0" smtClean="0"/>
              <a:t>: Free open-source apps configured to run on Azure Websites</a:t>
            </a:r>
          </a:p>
          <a:p>
            <a:pPr lvl="1"/>
            <a:r>
              <a:rPr lang="en-US" sz="1600" b="1" dirty="0" smtClean="0"/>
              <a:t>Data Services</a:t>
            </a:r>
            <a:r>
              <a:rPr lang="en-US" sz="1600" dirty="0" smtClean="0"/>
              <a:t>: Licensable Data Sets &amp; APIs for custom apps on Azure</a:t>
            </a:r>
          </a:p>
          <a:p>
            <a:pPr lvl="1"/>
            <a:endParaRPr lang="en-US" sz="1600" dirty="0"/>
          </a:p>
          <a:p>
            <a:pPr marL="50800" indent="0">
              <a:buNone/>
            </a:pPr>
            <a:r>
              <a:rPr lang="en-US" sz="2400" dirty="0" smtClean="0"/>
              <a:t>Can transact across much of world</a:t>
            </a:r>
          </a:p>
          <a:p>
            <a:pPr lvl="1"/>
            <a:r>
              <a:rPr lang="en-US" sz="1600" dirty="0" smtClean="0"/>
              <a:t>87 countries (web-direct) / 23 countries (EA customers)</a:t>
            </a:r>
          </a:p>
          <a:p>
            <a:pPr lvl="1"/>
            <a:r>
              <a:rPr lang="en-US" sz="1600" dirty="0" smtClean="0"/>
              <a:t>Handles billing, reporting &amp; account management</a:t>
            </a:r>
          </a:p>
          <a:p>
            <a:pPr lvl="1"/>
            <a:r>
              <a:rPr lang="en-US" sz="1600" dirty="0" smtClean="0"/>
              <a:t>List of approved “sell from” countries is more limited</a:t>
            </a:r>
          </a:p>
          <a:p>
            <a:pPr marL="50800" indent="0">
              <a:buNone/>
            </a:pPr>
            <a:endParaRPr lang="en-US" sz="1600" dirty="0" smtClean="0"/>
          </a:p>
          <a:p>
            <a:pPr marL="50800" indent="0">
              <a:buNone/>
            </a:pPr>
            <a:r>
              <a:rPr lang="en-US" sz="2400" dirty="0" smtClean="0"/>
              <a:t>Marketplace consolidates older Azure portals</a:t>
            </a:r>
          </a:p>
          <a:p>
            <a:pPr lvl="1"/>
            <a:endParaRPr lang="en-US" sz="1600" dirty="0" smtClean="0"/>
          </a:p>
          <a:p>
            <a:pPr marL="0" indent="0">
              <a:buNone/>
            </a:pPr>
            <a:r>
              <a:rPr lang="en-US" sz="2400" dirty="0" smtClean="0">
                <a:solidFill>
                  <a:srgbClr val="C00000"/>
                </a:solidFill>
              </a:rPr>
              <a:t>We’ll focus on the items in red</a:t>
            </a:r>
            <a:endParaRPr lang="en-US" sz="2400" b="1" dirty="0" smtClean="0">
              <a:solidFill>
                <a:srgbClr val="C00000"/>
              </a:solidFill>
            </a:endParaRPr>
          </a:p>
          <a:p>
            <a:pPr lvl="1"/>
            <a:r>
              <a:rPr lang="en-US" sz="1600" dirty="0" smtClean="0"/>
              <a:t>App Services: Must </a:t>
            </a:r>
            <a:r>
              <a:rPr lang="en-US" sz="1600" dirty="0"/>
              <a:t>be Built On / Deployable To </a:t>
            </a:r>
            <a:r>
              <a:rPr lang="en-US" sz="1600" dirty="0" smtClean="0"/>
              <a:t>Azure</a:t>
            </a:r>
          </a:p>
          <a:p>
            <a:pPr lvl="1"/>
            <a:endParaRPr lang="en-US" sz="16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r="17905"/>
          <a:stretch/>
        </p:blipFill>
        <p:spPr>
          <a:xfrm>
            <a:off x="7710641" y="1269751"/>
            <a:ext cx="4478184" cy="5606464"/>
          </a:xfrm>
          <a:prstGeom prst="rect">
            <a:avLst/>
          </a:prstGeom>
        </p:spPr>
      </p:pic>
      <p:sp>
        <p:nvSpPr>
          <p:cNvPr id="8" name="TextBox 7"/>
          <p:cNvSpPr txBox="1"/>
          <p:nvPr/>
        </p:nvSpPr>
        <p:spPr>
          <a:xfrm>
            <a:off x="9588685" y="960732"/>
            <a:ext cx="2498651" cy="246221"/>
          </a:xfrm>
          <a:prstGeom prst="rect">
            <a:avLst/>
          </a:prstGeom>
          <a:noFill/>
        </p:spPr>
        <p:txBody>
          <a:bodyPr wrap="square" lIns="0" tIns="0" rIns="0" bIns="0" rtlCol="0">
            <a:spAutoFit/>
          </a:bodyPr>
          <a:lstStyle/>
          <a:p>
            <a:r>
              <a:rPr lang="en-US" sz="1600" i="1" spc="-70" dirty="0">
                <a:gradFill>
                  <a:gsLst>
                    <a:gs pos="2917">
                      <a:schemeClr val="bg2"/>
                    </a:gs>
                    <a:gs pos="95000">
                      <a:schemeClr val="bg2"/>
                    </a:gs>
                  </a:gsLst>
                  <a:lin ang="5400000" scaled="0"/>
                </a:gradFill>
              </a:rPr>
              <a:t>http://</a:t>
            </a:r>
            <a:r>
              <a:rPr lang="en-US" sz="1600" i="1" spc="-70" dirty="0" smtClean="0">
                <a:gradFill>
                  <a:gsLst>
                    <a:gs pos="2917">
                      <a:schemeClr val="bg2"/>
                    </a:gs>
                    <a:gs pos="95000">
                      <a:schemeClr val="bg2"/>
                    </a:gs>
                  </a:gsLst>
                  <a:lin ang="5400000" scaled="0"/>
                </a:gradFill>
              </a:rPr>
              <a:t>azure.com/marketplace</a:t>
            </a:r>
            <a:r>
              <a:rPr lang="en-US" sz="1600" i="1" spc="-70" dirty="0">
                <a:gradFill>
                  <a:gsLst>
                    <a:gs pos="2917">
                      <a:schemeClr val="bg2"/>
                    </a:gs>
                    <a:gs pos="95000">
                      <a:schemeClr val="bg2"/>
                    </a:gs>
                  </a:gsLst>
                  <a:lin ang="5400000" scaled="0"/>
                </a:gradFill>
              </a:rPr>
              <a:t>/</a:t>
            </a:r>
            <a:endParaRPr lang="en-US" sz="1600" i="1"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6060002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defTabSz="896167">
              <a:lnSpc>
                <a:spcPct val="100000"/>
              </a:lnSpc>
              <a:spcBef>
                <a:spcPts val="0"/>
              </a:spcBef>
              <a:defRPr/>
            </a:pPr>
            <a:r>
              <a:rPr lang="en-US" sz="5293" dirty="0" smtClean="0"/>
              <a:t>How Store Apps are Different</a:t>
            </a:r>
            <a:endParaRPr lang="en-US" sz="5293" dirty="0"/>
          </a:p>
        </p:txBody>
      </p:sp>
      <p:sp>
        <p:nvSpPr>
          <p:cNvPr id="5" name="Subtitle 4"/>
          <p:cNvSpPr>
            <a:spLocks noGrp="1"/>
          </p:cNvSpPr>
          <p:nvPr>
            <p:ph type="subTitle" idx="1"/>
          </p:nvPr>
        </p:nvSpPr>
        <p:spPr>
          <a:xfrm>
            <a:off x="532265" y="4735249"/>
            <a:ext cx="7640611" cy="1878025"/>
          </a:xfrm>
        </p:spPr>
        <p:txBody>
          <a:bodyPr/>
          <a:lstStyle/>
          <a:p>
            <a:r>
              <a:rPr lang="en-US" dirty="0" smtClean="0"/>
              <a:t>Module 4</a:t>
            </a:r>
            <a:endParaRPr lang="en-US" dirty="0"/>
          </a:p>
        </p:txBody>
      </p:sp>
    </p:spTree>
    <p:extLst>
      <p:ext uri="{BB962C8B-B14F-4D97-AF65-F5344CB8AC3E}">
        <p14:creationId xmlns:p14="http://schemas.microsoft.com/office/powerpoint/2010/main" val="319155181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9" y="142804"/>
            <a:ext cx="11355867" cy="747897"/>
          </a:xfrm>
        </p:spPr>
        <p:txBody>
          <a:bodyPr/>
          <a:lstStyle/>
          <a:p>
            <a:r>
              <a:rPr lang="en-US" sz="4400" dirty="0" smtClean="0"/>
              <a:t>App Services &amp; “Certified for Azure” program</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
        <p:nvSpPr>
          <p:cNvPr id="7" name="Text Placeholder 6"/>
          <p:cNvSpPr>
            <a:spLocks noGrp="1"/>
          </p:cNvSpPr>
          <p:nvPr>
            <p:ph type="body" sz="quarter" idx="10"/>
          </p:nvPr>
        </p:nvSpPr>
        <p:spPr>
          <a:xfrm>
            <a:off x="520699" y="1399617"/>
            <a:ext cx="6817650" cy="5121443"/>
          </a:xfrm>
        </p:spPr>
        <p:txBody>
          <a:bodyPr/>
          <a:lstStyle/>
          <a:p>
            <a:r>
              <a:rPr lang="en-US" sz="2400" dirty="0" smtClean="0"/>
              <a:t>Program Benefits</a:t>
            </a:r>
          </a:p>
          <a:p>
            <a:pPr lvl="1"/>
            <a:r>
              <a:rPr lang="en-US" sz="1600" dirty="0" smtClean="0"/>
              <a:t>Publishers can sell in the Marketplace and access EA customers</a:t>
            </a:r>
          </a:p>
          <a:p>
            <a:pPr lvl="1"/>
            <a:r>
              <a:rPr lang="en-US" sz="1600" dirty="0" smtClean="0"/>
              <a:t>Can tout their solution’s “Certified” status in their own channel</a:t>
            </a:r>
          </a:p>
          <a:p>
            <a:pPr lvl="1"/>
            <a:r>
              <a:rPr lang="en-US" sz="1600" dirty="0" smtClean="0">
                <a:latin typeface="+mn-lt"/>
              </a:rPr>
              <a:t>Easy customer deployment from </a:t>
            </a:r>
            <a:r>
              <a:rPr lang="en-US" sz="1600" dirty="0" smtClean="0">
                <a:solidFill>
                  <a:schemeClr val="accent1">
                    <a:lumMod val="50000"/>
                  </a:schemeClr>
                </a:solidFill>
                <a:cs typeface="Segoe UI Semibold" panose="020B0702040204020203" pitchFamily="34" charset="0"/>
                <a:hlinkClick r:id="rId3"/>
              </a:rPr>
              <a:t>Azure Management Portal</a:t>
            </a:r>
            <a:endParaRPr lang="en-US" dirty="0">
              <a:solidFill>
                <a:schemeClr val="accent1">
                  <a:lumMod val="50000"/>
                </a:schemeClr>
              </a:solidFill>
              <a:cs typeface="Segoe UI Semibold" panose="020B0702040204020203" pitchFamily="34" charset="0"/>
            </a:endParaRPr>
          </a:p>
          <a:p>
            <a:pPr lvl="1"/>
            <a:r>
              <a:rPr lang="en-US" sz="1600" dirty="0" smtClean="0"/>
              <a:t>Marketing help via Azure </a:t>
            </a:r>
            <a:r>
              <a:rPr lang="en-US" sz="1600" dirty="0" smtClean="0">
                <a:hlinkClick r:id="rId4"/>
              </a:rPr>
              <a:t>self-service marketing portal/</a:t>
            </a:r>
            <a:endParaRPr lang="en-US" sz="1600" dirty="0" smtClean="0"/>
          </a:p>
          <a:p>
            <a:pPr lvl="2"/>
            <a:endParaRPr lang="en-US" sz="1200" dirty="0" smtClean="0"/>
          </a:p>
          <a:p>
            <a:r>
              <a:rPr lang="en-US" sz="2400" dirty="0" smtClean="0"/>
              <a:t>Two Go To Market options</a:t>
            </a:r>
          </a:p>
          <a:p>
            <a:pPr lvl="1"/>
            <a:r>
              <a:rPr lang="en-US" sz="1600" b="1" dirty="0" smtClean="0"/>
              <a:t>Integrated billing</a:t>
            </a:r>
            <a:r>
              <a:rPr lang="en-US" sz="1600" dirty="0" smtClean="0"/>
              <a:t> w/ Azure through customers’ Azure subscriptions</a:t>
            </a:r>
          </a:p>
          <a:p>
            <a:pPr lvl="2"/>
            <a:r>
              <a:rPr lang="en-US" sz="1600" dirty="0" smtClean="0"/>
              <a:t>Monthly or Free pricing tiers (usage-based option coming)</a:t>
            </a:r>
          </a:p>
          <a:p>
            <a:pPr marL="803275" lvl="2" indent="-285750"/>
            <a:r>
              <a:rPr lang="en-US" sz="1600" dirty="0"/>
              <a:t>Azure takes 20% Service </a:t>
            </a:r>
            <a:r>
              <a:rPr lang="en-US" sz="1600" dirty="0" smtClean="0"/>
              <a:t>Fee</a:t>
            </a:r>
            <a:endParaRPr lang="en-US" sz="1600" dirty="0"/>
          </a:p>
          <a:p>
            <a:pPr marL="803275" lvl="2" indent="-285750"/>
            <a:r>
              <a:rPr lang="en-US" sz="1600" dirty="0"/>
              <a:t>ISV net share paid quarterly, if minimum of $250 earned</a:t>
            </a:r>
          </a:p>
          <a:p>
            <a:pPr lvl="1"/>
            <a:r>
              <a:rPr lang="en-US" sz="1600" b="1" dirty="0" smtClean="0"/>
              <a:t>“BYO License” </a:t>
            </a:r>
            <a:r>
              <a:rPr lang="en-US" sz="1600" dirty="0" smtClean="0"/>
              <a:t>model: customer moves existing licenses to Azure</a:t>
            </a:r>
          </a:p>
          <a:p>
            <a:pPr lvl="1"/>
            <a:endParaRPr lang="en-US" sz="1200" dirty="0" smtClean="0"/>
          </a:p>
          <a:p>
            <a:r>
              <a:rPr lang="en-US" sz="2400" dirty="0" smtClean="0"/>
              <a:t>Requirements*</a:t>
            </a:r>
          </a:p>
          <a:p>
            <a:pPr lvl="1"/>
            <a:r>
              <a:rPr lang="en-US" sz="1600" dirty="0" smtClean="0"/>
              <a:t>Onboard in Publishing Portal; sign Marketplace Publisher Agreement</a:t>
            </a:r>
          </a:p>
          <a:p>
            <a:pPr lvl="1"/>
            <a:r>
              <a:rPr lang="en-US" sz="1600" dirty="0" smtClean="0"/>
              <a:t>Pass validation tests and conform to Azure Resource Provider API</a:t>
            </a:r>
          </a:p>
          <a:p>
            <a:pPr lvl="1"/>
            <a:r>
              <a:rPr lang="en-US" sz="1600" dirty="0" smtClean="0"/>
              <a:t>Provide customer Technical Support (free, paid, Community)</a:t>
            </a:r>
          </a:p>
        </p:txBody>
      </p:sp>
      <p:pic>
        <p:nvPicPr>
          <p:cNvPr id="8" name="Picture 7"/>
          <p:cNvPicPr>
            <a:picLocks noChangeAspect="1"/>
          </p:cNvPicPr>
          <p:nvPr/>
        </p:nvPicPr>
        <p:blipFill>
          <a:blip r:embed="rId5"/>
          <a:stretch>
            <a:fillRect/>
          </a:stretch>
        </p:blipFill>
        <p:spPr>
          <a:xfrm>
            <a:off x="11065880" y="0"/>
            <a:ext cx="1122945" cy="1122945"/>
          </a:xfrm>
          <a:prstGeom prst="rect">
            <a:avLst/>
          </a:prstGeom>
        </p:spPr>
      </p:pic>
      <p:pic>
        <p:nvPicPr>
          <p:cNvPr id="9" name="Picture 8"/>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442521" y="1973508"/>
            <a:ext cx="4746303" cy="3610879"/>
          </a:xfrm>
          <a:prstGeom prst="rect">
            <a:avLst/>
          </a:prstGeom>
        </p:spPr>
      </p:pic>
      <p:sp>
        <p:nvSpPr>
          <p:cNvPr id="3" name="TextBox 2"/>
          <p:cNvSpPr txBox="1"/>
          <p:nvPr/>
        </p:nvSpPr>
        <p:spPr>
          <a:xfrm>
            <a:off x="2390091" y="6477704"/>
            <a:ext cx="3078865" cy="184666"/>
          </a:xfrm>
          <a:prstGeom prst="rect">
            <a:avLst/>
          </a:prstGeom>
          <a:noFill/>
        </p:spPr>
        <p:txBody>
          <a:bodyPr wrap="square" lIns="0" tIns="0" rIns="0" bIns="0" rtlCol="0">
            <a:spAutoFit/>
          </a:bodyPr>
          <a:lstStyle/>
          <a:p>
            <a:r>
              <a:rPr lang="en-US" sz="1200" i="1" spc="-70" dirty="0" smtClean="0">
                <a:solidFill>
                  <a:schemeClr val="bg1">
                    <a:lumMod val="50000"/>
                  </a:schemeClr>
                </a:solidFill>
              </a:rPr>
              <a:t>*</a:t>
            </a:r>
            <a:r>
              <a:rPr lang="en-US" sz="1200" i="1" dirty="0">
                <a:solidFill>
                  <a:schemeClr val="bg1">
                    <a:lumMod val="50000"/>
                  </a:schemeClr>
                </a:solidFill>
              </a:rPr>
              <a:t>P</a:t>
            </a:r>
            <a:r>
              <a:rPr lang="en-US" sz="1200" i="1" dirty="0" smtClean="0">
                <a:solidFill>
                  <a:schemeClr val="bg1">
                    <a:lumMod val="50000"/>
                  </a:schemeClr>
                </a:solidFill>
              </a:rPr>
              <a:t>artial </a:t>
            </a:r>
            <a:r>
              <a:rPr lang="en-US" sz="1200" i="1" dirty="0">
                <a:solidFill>
                  <a:schemeClr val="bg1">
                    <a:lumMod val="50000"/>
                  </a:schemeClr>
                </a:solidFill>
              </a:rPr>
              <a:t>list – full list </a:t>
            </a:r>
            <a:r>
              <a:rPr lang="en-US" sz="1200" i="1" dirty="0" smtClean="0">
                <a:solidFill>
                  <a:schemeClr val="bg1">
                    <a:lumMod val="50000"/>
                  </a:schemeClr>
                </a:solidFill>
              </a:rPr>
              <a:t>at azure.com/certified</a:t>
            </a:r>
            <a:endParaRPr lang="en-US" sz="2400" i="1" spc="-70" dirty="0" smtClean="0">
              <a:solidFill>
                <a:schemeClr val="bg1">
                  <a:lumMod val="50000"/>
                </a:schemeClr>
              </a:solidFill>
            </a:endParaRPr>
          </a:p>
        </p:txBody>
      </p:sp>
    </p:spTree>
    <p:extLst>
      <p:ext uri="{BB962C8B-B14F-4D97-AF65-F5344CB8AC3E}">
        <p14:creationId xmlns:p14="http://schemas.microsoft.com/office/powerpoint/2010/main" val="292709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1000"/>
                                        <p:tgtEl>
                                          <p:spTgt spid="7">
                                            <p:txEl>
                                              <p:pRg st="1" end="1"/>
                                            </p:txEl>
                                          </p:spTgt>
                                        </p:tgtEl>
                                      </p:cBhvr>
                                    </p:animEffect>
                                    <p:anim calcmode="lin" valueType="num">
                                      <p:cBhvr>
                                        <p:cTn id="1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1000"/>
                                        <p:tgtEl>
                                          <p:spTgt spid="7">
                                            <p:txEl>
                                              <p:pRg st="2" end="2"/>
                                            </p:txEl>
                                          </p:spTgt>
                                        </p:tgtEl>
                                      </p:cBhvr>
                                    </p:animEffect>
                                    <p:anim calcmode="lin" valueType="num">
                                      <p:cBhvr>
                                        <p:cTn id="1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1000"/>
                                        <p:tgtEl>
                                          <p:spTgt spid="7">
                                            <p:txEl>
                                              <p:pRg st="4" end="4"/>
                                            </p:txEl>
                                          </p:spTgt>
                                        </p:tgtEl>
                                      </p:cBhvr>
                                    </p:animEffect>
                                    <p:anim calcmode="lin" valueType="num">
                                      <p:cBhvr>
                                        <p:cTn id="2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1000"/>
                                        <p:tgtEl>
                                          <p:spTgt spid="7">
                                            <p:txEl>
                                              <p:pRg st="7" end="7"/>
                                            </p:txEl>
                                          </p:spTgt>
                                        </p:tgtEl>
                                      </p:cBhvr>
                                    </p:animEffect>
                                    <p:anim calcmode="lin" valueType="num">
                                      <p:cBhvr>
                                        <p:cTn id="3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1000"/>
                                        <p:tgtEl>
                                          <p:spTgt spid="7">
                                            <p:txEl>
                                              <p:pRg st="8" end="8"/>
                                            </p:txEl>
                                          </p:spTgt>
                                        </p:tgtEl>
                                      </p:cBhvr>
                                    </p:animEffect>
                                    <p:anim calcmode="lin" valueType="num">
                                      <p:cBhvr>
                                        <p:cTn id="4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1000"/>
                                        <p:tgtEl>
                                          <p:spTgt spid="7">
                                            <p:txEl>
                                              <p:pRg st="9" end="9"/>
                                            </p:txEl>
                                          </p:spTgt>
                                        </p:tgtEl>
                                      </p:cBhvr>
                                    </p:animEffect>
                                    <p:anim calcmode="lin" valueType="num">
                                      <p:cBhvr>
                                        <p:cTn id="4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1000"/>
                                        <p:tgtEl>
                                          <p:spTgt spid="7">
                                            <p:txEl>
                                              <p:pRg st="10" end="10"/>
                                            </p:txEl>
                                          </p:spTgt>
                                        </p:tgtEl>
                                      </p:cBhvr>
                                    </p:animEffect>
                                    <p:anim calcmode="lin" valueType="num">
                                      <p:cBhvr>
                                        <p:cTn id="5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animEffect transition="in" filter="fade">
                                      <p:cBhvr>
                                        <p:cTn id="59" dur="1000"/>
                                        <p:tgtEl>
                                          <p:spTgt spid="7">
                                            <p:txEl>
                                              <p:pRg st="11" end="11"/>
                                            </p:txEl>
                                          </p:spTgt>
                                        </p:tgtEl>
                                      </p:cBhvr>
                                    </p:animEffect>
                                    <p:anim calcmode="lin" valueType="num">
                                      <p:cBhvr>
                                        <p:cTn id="6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
                                            <p:txEl>
                                              <p:pRg st="13" end="1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animEffect transition="in" filter="fade">
                                      <p:cBhvr>
                                        <p:cTn id="72" dur="1000"/>
                                        <p:tgtEl>
                                          <p:spTgt spid="7">
                                            <p:txEl>
                                              <p:pRg st="14" end="14"/>
                                            </p:txEl>
                                          </p:spTgt>
                                        </p:tgtEl>
                                      </p:cBhvr>
                                    </p:animEffect>
                                    <p:anim calcmode="lin" valueType="num">
                                      <p:cBhvr>
                                        <p:cTn id="73"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
                                            <p:txEl>
                                              <p:pRg st="15" end="15"/>
                                            </p:txEl>
                                          </p:spTgt>
                                        </p:tgtEl>
                                        <p:attrNameLst>
                                          <p:attrName>style.visibility</p:attrName>
                                        </p:attrNameLst>
                                      </p:cBhvr>
                                      <p:to>
                                        <p:strVal val="visible"/>
                                      </p:to>
                                    </p:set>
                                    <p:animEffect transition="in" filter="fade">
                                      <p:cBhvr>
                                        <p:cTn id="77" dur="1000"/>
                                        <p:tgtEl>
                                          <p:spTgt spid="7">
                                            <p:txEl>
                                              <p:pRg st="15" end="15"/>
                                            </p:txEl>
                                          </p:spTgt>
                                        </p:tgtEl>
                                      </p:cBhvr>
                                    </p:animEffect>
                                    <p:anim calcmode="lin" valueType="num">
                                      <p:cBhvr>
                                        <p:cTn id="7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7">
                                            <p:txEl>
                                              <p:pRg st="16" end="16"/>
                                            </p:txEl>
                                          </p:spTgt>
                                        </p:tgtEl>
                                        <p:attrNameLst>
                                          <p:attrName>style.visibility</p:attrName>
                                        </p:attrNameLst>
                                      </p:cBhvr>
                                      <p:to>
                                        <p:strVal val="visible"/>
                                      </p:to>
                                    </p:set>
                                    <p:animEffect transition="in" filter="fade">
                                      <p:cBhvr>
                                        <p:cTn id="82" dur="1000"/>
                                        <p:tgtEl>
                                          <p:spTgt spid="7">
                                            <p:txEl>
                                              <p:pRg st="16" end="16"/>
                                            </p:txEl>
                                          </p:spTgt>
                                        </p:tgtEl>
                                      </p:cBhvr>
                                    </p:animEffect>
                                    <p:anim calcmode="lin" valueType="num">
                                      <p:cBhvr>
                                        <p:cTn id="8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9" y="142804"/>
            <a:ext cx="11355867" cy="747897"/>
          </a:xfrm>
        </p:spPr>
        <p:txBody>
          <a:bodyPr/>
          <a:lstStyle/>
          <a:p>
            <a:r>
              <a:rPr lang="en-US" sz="4800" dirty="0" smtClean="0"/>
              <a:t>Submit Azure Application Services</a:t>
            </a:r>
            <a:endParaRPr lang="en-US" sz="3200" dirty="0"/>
          </a:p>
        </p:txBody>
      </p:sp>
      <p:sp>
        <p:nvSpPr>
          <p:cNvPr id="3" name="Text Placeholder 2"/>
          <p:cNvSpPr>
            <a:spLocks noGrp="1"/>
          </p:cNvSpPr>
          <p:nvPr>
            <p:ph type="body" sz="quarter" idx="10"/>
          </p:nvPr>
        </p:nvSpPr>
        <p:spPr>
          <a:xfrm>
            <a:off x="520699" y="1114127"/>
            <a:ext cx="10785475" cy="4584923"/>
          </a:xfrm>
        </p:spPr>
        <p:txBody>
          <a:bodyPr/>
          <a:lstStyle/>
          <a:p>
            <a:pPr marL="346075" indent="-285750"/>
            <a:r>
              <a:rPr lang="en-US" sz="2400" dirty="0" smtClean="0"/>
              <a:t>Register as a merchant in </a:t>
            </a:r>
            <a:r>
              <a:rPr lang="en-US" sz="2400" dirty="0" smtClean="0">
                <a:hlinkClick r:id="rId3"/>
              </a:rPr>
              <a:t>Seller Dashboard</a:t>
            </a:r>
            <a:r>
              <a:rPr lang="en-US" sz="2400" dirty="0" smtClean="0"/>
              <a:t> (reuse Office account!)</a:t>
            </a:r>
          </a:p>
          <a:p>
            <a:pPr marL="346075" indent="-285750"/>
            <a:endParaRPr lang="en-US" sz="1600" dirty="0" smtClean="0"/>
          </a:p>
          <a:p>
            <a:pPr marL="346075" indent="-285750"/>
            <a:r>
              <a:rPr lang="en-US" sz="2400" dirty="0" smtClean="0"/>
              <a:t>Then </a:t>
            </a:r>
            <a:r>
              <a:rPr lang="en-US" sz="2400" dirty="0"/>
              <a:t>c</a:t>
            </a:r>
            <a:r>
              <a:rPr lang="en-US" sz="2400" dirty="0" smtClean="0"/>
              <a:t>reate offers via </a:t>
            </a:r>
            <a:r>
              <a:rPr lang="en-US" sz="2400" dirty="0" smtClean="0">
                <a:hlinkClick r:id="rId4"/>
              </a:rPr>
              <a:t>Azure </a:t>
            </a:r>
            <a:r>
              <a:rPr lang="en-US" sz="2400" dirty="0">
                <a:hlinkClick r:id="rId4"/>
              </a:rPr>
              <a:t>Publishing </a:t>
            </a:r>
            <a:r>
              <a:rPr lang="en-US" sz="2400" dirty="0" smtClean="0">
                <a:hlinkClick r:id="rId4"/>
              </a:rPr>
              <a:t>Portal</a:t>
            </a:r>
            <a:r>
              <a:rPr lang="en-US" sz="2400" dirty="0" smtClean="0"/>
              <a:t> (below)</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436281" y="2371437"/>
            <a:ext cx="8505227" cy="3551039"/>
          </a:xfrm>
          <a:prstGeom prst="rect">
            <a:avLst/>
          </a:prstGeom>
        </p:spPr>
      </p:pic>
      <p:sp>
        <p:nvSpPr>
          <p:cNvPr id="5" name="Rectangle 4"/>
          <p:cNvSpPr/>
          <p:nvPr/>
        </p:nvSpPr>
        <p:spPr bwMode="auto">
          <a:xfrm>
            <a:off x="3356264" y="3252355"/>
            <a:ext cx="6494318" cy="477981"/>
          </a:xfrm>
          <a:prstGeom prst="rect">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8303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47315" y="793886"/>
            <a:ext cx="7741510" cy="6055241"/>
          </a:xfrm>
          <a:prstGeom prst="rect">
            <a:avLst/>
          </a:prstGeom>
        </p:spPr>
      </p:pic>
      <p:sp>
        <p:nvSpPr>
          <p:cNvPr id="2" name="Title 1"/>
          <p:cNvSpPr>
            <a:spLocks noGrp="1"/>
          </p:cNvSpPr>
          <p:nvPr>
            <p:ph type="title"/>
          </p:nvPr>
        </p:nvSpPr>
        <p:spPr>
          <a:xfrm>
            <a:off x="176406" y="154150"/>
            <a:ext cx="11873632" cy="664872"/>
          </a:xfrm>
        </p:spPr>
        <p:txBody>
          <a:bodyPr/>
          <a:lstStyle/>
          <a:p>
            <a:r>
              <a:rPr lang="en-US" sz="4800" dirty="0" smtClean="0"/>
              <a:t>Publishing Portal: Azure-specific listing steps </a:t>
            </a:r>
            <a:endParaRPr lang="en-US" sz="4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grpSp>
        <p:nvGrpSpPr>
          <p:cNvPr id="22" name="Group 21"/>
          <p:cNvGrpSpPr/>
          <p:nvPr/>
        </p:nvGrpSpPr>
        <p:grpSpPr>
          <a:xfrm>
            <a:off x="187046" y="1367002"/>
            <a:ext cx="4565258" cy="654981"/>
            <a:chOff x="187046" y="1367002"/>
            <a:chExt cx="4565258" cy="654981"/>
          </a:xfrm>
        </p:grpSpPr>
        <p:sp>
          <p:nvSpPr>
            <p:cNvPr id="19" name="Rectangle 18"/>
            <p:cNvSpPr/>
            <p:nvPr/>
          </p:nvSpPr>
          <p:spPr bwMode="auto">
            <a:xfrm>
              <a:off x="187046" y="1367002"/>
              <a:ext cx="4068202" cy="461799"/>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Multiple “service plans” possible with Plan Migration, Trial &amp; Promo Code options</a:t>
              </a:r>
            </a:p>
          </p:txBody>
        </p:sp>
        <p:cxnSp>
          <p:nvCxnSpPr>
            <p:cNvPr id="21" name="Straight Connector 20"/>
            <p:cNvCxnSpPr>
              <a:stCxn id="19" idx="3"/>
            </p:cNvCxnSpPr>
            <p:nvPr/>
          </p:nvCxnSpPr>
          <p:spPr>
            <a:xfrm>
              <a:off x="4255248" y="1597902"/>
              <a:ext cx="497056" cy="424081"/>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90654" y="1925392"/>
            <a:ext cx="4541554" cy="296214"/>
            <a:chOff x="187046" y="1532587"/>
            <a:chExt cx="4541554" cy="296214"/>
          </a:xfrm>
        </p:grpSpPr>
        <p:sp>
          <p:nvSpPr>
            <p:cNvPr id="24" name="Rectangle 23"/>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Usage meters for VMs now; App </a:t>
              </a:r>
              <a:r>
                <a:rPr lang="en-US" sz="1600" dirty="0" err="1" smtClean="0">
                  <a:gradFill>
                    <a:gsLst>
                      <a:gs pos="0">
                        <a:srgbClr val="FFFFFF"/>
                      </a:gs>
                      <a:gs pos="100000">
                        <a:srgbClr val="FFFFFF"/>
                      </a:gs>
                    </a:gsLst>
                    <a:lin ang="5400000" scaled="0"/>
                  </a:gradFill>
                  <a:ea typeface="Segoe UI" pitchFamily="34" charset="0"/>
                  <a:cs typeface="Segoe UI" pitchFamily="34" charset="0"/>
                </a:rPr>
                <a:t>Svces</a:t>
              </a:r>
              <a:r>
                <a:rPr lang="en-US" sz="1600" dirty="0" smtClean="0">
                  <a:gradFill>
                    <a:gsLst>
                      <a:gs pos="0">
                        <a:srgbClr val="FFFFFF"/>
                      </a:gs>
                      <a:gs pos="100000">
                        <a:srgbClr val="FFFFFF"/>
                      </a:gs>
                    </a:gsLst>
                    <a:lin ang="5400000" scaled="0"/>
                  </a:gradFill>
                  <a:ea typeface="Segoe UI" pitchFamily="34" charset="0"/>
                  <a:cs typeface="Segoe UI" pitchFamily="34" charset="0"/>
                </a:rPr>
                <a:t> soon</a:t>
              </a:r>
            </a:p>
          </p:txBody>
        </p:sp>
        <p:cxnSp>
          <p:nvCxnSpPr>
            <p:cNvPr id="25" name="Straight Connector 24"/>
            <p:cNvCxnSpPr>
              <a:stCxn id="24" idx="3"/>
            </p:cNvCxnSpPr>
            <p:nvPr/>
          </p:nvCxnSpPr>
          <p:spPr>
            <a:xfrm>
              <a:off x="4255248" y="1680694"/>
              <a:ext cx="473352" cy="96591"/>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190415" y="2318197"/>
            <a:ext cx="4561889" cy="296214"/>
            <a:chOff x="187046" y="1532587"/>
            <a:chExt cx="4561889" cy="296214"/>
          </a:xfrm>
        </p:grpSpPr>
        <p:sp>
          <p:nvSpPr>
            <p:cNvPr id="28" name="Rectangle 27"/>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Azure-specific metadata &amp; logos per plan</a:t>
              </a:r>
            </a:p>
          </p:txBody>
        </p:sp>
        <p:cxnSp>
          <p:nvCxnSpPr>
            <p:cNvPr id="29" name="Straight Connector 28"/>
            <p:cNvCxnSpPr>
              <a:stCxn id="28" idx="3"/>
            </p:cNvCxnSpPr>
            <p:nvPr/>
          </p:nvCxnSpPr>
          <p:spPr>
            <a:xfrm flipV="1">
              <a:off x="4255248" y="1532587"/>
              <a:ext cx="493687" cy="1481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76406" y="2437105"/>
            <a:ext cx="4575898" cy="570943"/>
            <a:chOff x="187046" y="1287057"/>
            <a:chExt cx="4575898" cy="541744"/>
          </a:xfrm>
        </p:grpSpPr>
        <p:sp>
          <p:nvSpPr>
            <p:cNvPr id="33" name="Rectangle 32"/>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Pricing &amp; currency settings by country</a:t>
              </a:r>
            </a:p>
          </p:txBody>
        </p:sp>
        <p:cxnSp>
          <p:nvCxnSpPr>
            <p:cNvPr id="34" name="Straight Connector 33"/>
            <p:cNvCxnSpPr>
              <a:stCxn id="33" idx="3"/>
            </p:cNvCxnSpPr>
            <p:nvPr/>
          </p:nvCxnSpPr>
          <p:spPr>
            <a:xfrm flipV="1">
              <a:off x="4255248" y="1287057"/>
              <a:ext cx="507696" cy="39363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76406" y="2737176"/>
            <a:ext cx="4575898" cy="664509"/>
            <a:chOff x="187046" y="1164292"/>
            <a:chExt cx="4575898" cy="664509"/>
          </a:xfrm>
        </p:grpSpPr>
        <p:sp>
          <p:nvSpPr>
            <p:cNvPr id="37" name="Rectangle 36"/>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Azure Categories unique; to refresh soon</a:t>
              </a:r>
            </a:p>
          </p:txBody>
        </p:sp>
        <p:cxnSp>
          <p:nvCxnSpPr>
            <p:cNvPr id="38" name="Straight Connector 37"/>
            <p:cNvCxnSpPr>
              <a:stCxn id="37" idx="3"/>
            </p:cNvCxnSpPr>
            <p:nvPr/>
          </p:nvCxnSpPr>
          <p:spPr>
            <a:xfrm flipV="1">
              <a:off x="4255248" y="1164292"/>
              <a:ext cx="507696" cy="516402"/>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175895" y="2872760"/>
            <a:ext cx="4565258" cy="1252539"/>
            <a:chOff x="175895" y="909663"/>
            <a:chExt cx="4565258" cy="910037"/>
          </a:xfrm>
        </p:grpSpPr>
        <p:sp>
          <p:nvSpPr>
            <p:cNvPr id="41" name="Rectangle 40"/>
            <p:cNvSpPr/>
            <p:nvPr/>
          </p:nvSpPr>
          <p:spPr bwMode="auto">
            <a:xfrm>
              <a:off x="175895" y="1391130"/>
              <a:ext cx="4068202" cy="428570"/>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b="1" dirty="0" smtClean="0">
                  <a:gradFill>
                    <a:gsLst>
                      <a:gs pos="0">
                        <a:srgbClr val="FFFFFF"/>
                      </a:gs>
                      <a:gs pos="100000">
                        <a:srgbClr val="FFFFFF"/>
                      </a:gs>
                    </a:gsLst>
                    <a:lin ang="5400000" scaled="0"/>
                  </a:gradFill>
                  <a:ea typeface="Segoe UI" pitchFamily="34" charset="0"/>
                  <a:cs typeface="Segoe UI" pitchFamily="34" charset="0"/>
                </a:rPr>
                <a:t>Resource Provider</a:t>
              </a:r>
              <a:r>
                <a:rPr lang="en-US" sz="1600" dirty="0" smtClean="0">
                  <a:gradFill>
                    <a:gsLst>
                      <a:gs pos="0">
                        <a:srgbClr val="FFFFFF"/>
                      </a:gs>
                      <a:gs pos="100000">
                        <a:srgbClr val="FFFFFF"/>
                      </a:gs>
                    </a:gsLst>
                    <a:lin ang="5400000" scaled="0"/>
                  </a:gradFill>
                  <a:ea typeface="Segoe UI" pitchFamily="34" charset="0"/>
                  <a:cs typeface="Segoe UI" pitchFamily="34" charset="0"/>
                </a:rPr>
                <a:t>: define Provisioning &amp; SSO endpoints and User feedback keys</a:t>
              </a:r>
            </a:p>
          </p:txBody>
        </p:sp>
        <p:cxnSp>
          <p:nvCxnSpPr>
            <p:cNvPr id="42" name="Straight Connector 41"/>
            <p:cNvCxnSpPr>
              <a:stCxn id="41" idx="3"/>
            </p:cNvCxnSpPr>
            <p:nvPr/>
          </p:nvCxnSpPr>
          <p:spPr>
            <a:xfrm flipV="1">
              <a:off x="4244097" y="909663"/>
              <a:ext cx="497056" cy="695753"/>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187046" y="3033390"/>
            <a:ext cx="4565258" cy="1492977"/>
            <a:chOff x="201979" y="333359"/>
            <a:chExt cx="4565258" cy="1492977"/>
          </a:xfrm>
        </p:grpSpPr>
        <p:sp>
          <p:nvSpPr>
            <p:cNvPr id="48" name="Rectangle 47"/>
            <p:cNvSpPr/>
            <p:nvPr/>
          </p:nvSpPr>
          <p:spPr bwMode="auto">
            <a:xfrm>
              <a:off x="201979" y="1530122"/>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List Azure Data Centers hosting your app</a:t>
              </a:r>
            </a:p>
          </p:txBody>
        </p:sp>
        <p:cxnSp>
          <p:nvCxnSpPr>
            <p:cNvPr id="49" name="Straight Connector 48"/>
            <p:cNvCxnSpPr/>
            <p:nvPr/>
          </p:nvCxnSpPr>
          <p:spPr>
            <a:xfrm flipV="1">
              <a:off x="4255248" y="333359"/>
              <a:ext cx="511989" cy="1319528"/>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210750" y="880686"/>
            <a:ext cx="3665791" cy="215444"/>
          </a:xfrm>
          <a:prstGeom prst="rect">
            <a:avLst/>
          </a:prstGeom>
          <a:noFill/>
        </p:spPr>
        <p:txBody>
          <a:bodyPr wrap="square" lIns="0" tIns="0" rIns="0" bIns="0" rtlCol="0">
            <a:spAutoFit/>
          </a:bodyPr>
          <a:lstStyle/>
          <a:p>
            <a:r>
              <a:rPr lang="en-US" sz="1400" i="1" spc="-70" dirty="0">
                <a:gradFill>
                  <a:gsLst>
                    <a:gs pos="2917">
                      <a:schemeClr val="bg2"/>
                    </a:gs>
                    <a:gs pos="95000">
                      <a:schemeClr val="bg2"/>
                    </a:gs>
                  </a:gsLst>
                  <a:lin ang="5400000" scaled="0"/>
                </a:gradFill>
              </a:rPr>
              <a:t>https://publish.windowsazure.com/workspace/</a:t>
            </a:r>
            <a:endParaRPr lang="en-US" sz="1400" i="1" spc="-70" dirty="0" smtClean="0">
              <a:gradFill>
                <a:gsLst>
                  <a:gs pos="2917">
                    <a:schemeClr val="bg2"/>
                  </a:gs>
                  <a:gs pos="95000">
                    <a:schemeClr val="bg2"/>
                  </a:gs>
                </a:gsLst>
                <a:lin ang="5400000" scaled="0"/>
              </a:gradFill>
            </a:endParaRPr>
          </a:p>
        </p:txBody>
      </p:sp>
      <p:grpSp>
        <p:nvGrpSpPr>
          <p:cNvPr id="55" name="Group 54"/>
          <p:cNvGrpSpPr/>
          <p:nvPr/>
        </p:nvGrpSpPr>
        <p:grpSpPr>
          <a:xfrm>
            <a:off x="187046" y="3152302"/>
            <a:ext cx="4638976" cy="1778667"/>
            <a:chOff x="187046" y="50134"/>
            <a:chExt cx="4638976" cy="1778667"/>
          </a:xfrm>
        </p:grpSpPr>
        <p:sp>
          <p:nvSpPr>
            <p:cNvPr id="56" name="Rectangle 55"/>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Publish to Staging or Production</a:t>
              </a:r>
            </a:p>
          </p:txBody>
        </p:sp>
        <p:cxnSp>
          <p:nvCxnSpPr>
            <p:cNvPr id="57" name="Straight Connector 56"/>
            <p:cNvCxnSpPr>
              <a:stCxn id="56" idx="3"/>
            </p:cNvCxnSpPr>
            <p:nvPr/>
          </p:nvCxnSpPr>
          <p:spPr>
            <a:xfrm flipV="1">
              <a:off x="4255248" y="50134"/>
              <a:ext cx="570774" cy="1630560"/>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4888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9" y="142804"/>
            <a:ext cx="11355867" cy="747897"/>
          </a:xfrm>
        </p:spPr>
        <p:txBody>
          <a:bodyPr/>
          <a:lstStyle/>
          <a:p>
            <a:r>
              <a:rPr lang="en-US" sz="4800" dirty="0" smtClean="0"/>
              <a:t>Azure AD apps: the big Office win</a:t>
            </a:r>
            <a:endParaRPr lang="en-US" sz="3200" dirty="0"/>
          </a:p>
        </p:txBody>
      </p:sp>
      <p:sp>
        <p:nvSpPr>
          <p:cNvPr id="3" name="Text Placeholder 2"/>
          <p:cNvSpPr>
            <a:spLocks noGrp="1"/>
          </p:cNvSpPr>
          <p:nvPr>
            <p:ph type="body" sz="quarter" idx="10"/>
          </p:nvPr>
        </p:nvSpPr>
        <p:spPr>
          <a:xfrm>
            <a:off x="520700" y="1114127"/>
            <a:ext cx="11149932" cy="771823"/>
          </a:xfrm>
        </p:spPr>
        <p:txBody>
          <a:bodyPr/>
          <a:lstStyle/>
          <a:p>
            <a:pPr marL="346075" indent="-285750"/>
            <a:r>
              <a:rPr lang="en-US" sz="2400" dirty="0" smtClean="0"/>
              <a:t>Apps registered w/Azure AD can integrate into O365 tenant experience via App Launcher</a:t>
            </a:r>
          </a:p>
          <a:p>
            <a:pPr marL="579437" lvl="1" indent="-285750"/>
            <a:r>
              <a:rPr lang="en-US" sz="1600" dirty="0" smtClean="0"/>
              <a:t>Do not have to run on Azure; simply be registered with AAD  </a:t>
            </a:r>
          </a:p>
          <a:p>
            <a:pPr marL="346075" indent="-285750"/>
            <a:endParaRPr lang="en-US" sz="2400" dirty="0" smtClean="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81398" y="1977088"/>
            <a:ext cx="1588634" cy="4880912"/>
          </a:xfrm>
          <a:prstGeom prst="rect">
            <a:avLst/>
          </a:prstGeom>
        </p:spPr>
      </p:pic>
      <p:sp>
        <p:nvSpPr>
          <p:cNvPr id="8" name="Rectangular Callout 7"/>
          <p:cNvSpPr/>
          <p:nvPr/>
        </p:nvSpPr>
        <p:spPr bwMode="auto">
          <a:xfrm>
            <a:off x="222519" y="4523874"/>
            <a:ext cx="1588169" cy="1566234"/>
          </a:xfrm>
          <a:prstGeom prst="wedgeRectCallout">
            <a:avLst>
              <a:gd name="adj1" fmla="val 91288"/>
              <a:gd name="adj2" fmla="val 81798"/>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Step 1: Admin launches Azure AD account from O365 Admin Portal &amp; signs into Azure w/ 365 credentials</a:t>
            </a:r>
          </a:p>
        </p:txBody>
      </p:sp>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799622" y="2316567"/>
            <a:ext cx="6243989" cy="3773541"/>
          </a:xfrm>
          <a:prstGeom prst="rect">
            <a:avLst/>
          </a:prstGeom>
        </p:spPr>
      </p:pic>
      <p:sp>
        <p:nvSpPr>
          <p:cNvPr id="10" name="Rectangular Callout 9"/>
          <p:cNvSpPr/>
          <p:nvPr/>
        </p:nvSpPr>
        <p:spPr bwMode="auto">
          <a:xfrm>
            <a:off x="3801980" y="3272589"/>
            <a:ext cx="1790746" cy="855904"/>
          </a:xfrm>
          <a:prstGeom prst="wedgeRectCallout">
            <a:avLst>
              <a:gd name="adj1" fmla="val 150075"/>
              <a:gd name="adj2" fmla="val -32076"/>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Step 2: Admin selects relevant Azure  AD Account (if &gt;1)</a:t>
            </a:r>
          </a:p>
        </p:txBody>
      </p:sp>
    </p:spTree>
    <p:extLst>
      <p:ext uri="{BB962C8B-B14F-4D97-AF65-F5344CB8AC3E}">
        <p14:creationId xmlns:p14="http://schemas.microsoft.com/office/powerpoint/2010/main" val="4086070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42539" y="2469652"/>
            <a:ext cx="4384966" cy="3346639"/>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0909" y="2469216"/>
            <a:ext cx="5551246" cy="3347075"/>
          </a:xfrm>
          <a:prstGeom prst="rect">
            <a:avLst/>
          </a:prstGeom>
        </p:spPr>
      </p:pic>
      <p:sp>
        <p:nvSpPr>
          <p:cNvPr id="2" name="Title 1"/>
          <p:cNvSpPr>
            <a:spLocks noGrp="1"/>
          </p:cNvSpPr>
          <p:nvPr>
            <p:ph type="title"/>
          </p:nvPr>
        </p:nvSpPr>
        <p:spPr>
          <a:xfrm>
            <a:off x="520699" y="142804"/>
            <a:ext cx="11522912" cy="747897"/>
          </a:xfrm>
        </p:spPr>
        <p:txBody>
          <a:bodyPr/>
          <a:lstStyle/>
          <a:p>
            <a:r>
              <a:rPr lang="en-US" sz="4800" dirty="0" smtClean="0"/>
              <a:t>Surfacing Azure AD apps in the 365 experience</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
        <p:nvSpPr>
          <p:cNvPr id="8" name="Rectangular Callout 7"/>
          <p:cNvSpPr/>
          <p:nvPr/>
        </p:nvSpPr>
        <p:spPr bwMode="auto">
          <a:xfrm>
            <a:off x="1574123" y="4093653"/>
            <a:ext cx="1932409" cy="605249"/>
          </a:xfrm>
          <a:prstGeom prst="wedgeRectCallout">
            <a:avLst>
              <a:gd name="adj1" fmla="val 15061"/>
              <a:gd name="adj2" fmla="val -215231"/>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3: Admin Selects “Applications” tab at top to show existing Azure apps</a:t>
            </a:r>
          </a:p>
        </p:txBody>
      </p:sp>
      <p:sp>
        <p:nvSpPr>
          <p:cNvPr id="10" name="Rectangular Callout 9"/>
          <p:cNvSpPr/>
          <p:nvPr/>
        </p:nvSpPr>
        <p:spPr bwMode="auto">
          <a:xfrm>
            <a:off x="9764456" y="1518278"/>
            <a:ext cx="1663049" cy="735343"/>
          </a:xfrm>
          <a:prstGeom prst="wedgeRectCallout">
            <a:avLst>
              <a:gd name="adj1" fmla="val -101901"/>
              <a:gd name="adj2" fmla="val 335736"/>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5: Admin chooses app from App Gallery (assumes existing subscription)</a:t>
            </a:r>
          </a:p>
        </p:txBody>
      </p:sp>
      <p:sp>
        <p:nvSpPr>
          <p:cNvPr id="11" name="Rectangular Callout 10"/>
          <p:cNvSpPr/>
          <p:nvPr/>
        </p:nvSpPr>
        <p:spPr bwMode="auto">
          <a:xfrm>
            <a:off x="3621151" y="3942069"/>
            <a:ext cx="2306721" cy="908419"/>
          </a:xfrm>
          <a:prstGeom prst="wedgeRectCallout">
            <a:avLst>
              <a:gd name="adj1" fmla="val -56106"/>
              <a:gd name="adj2" fmla="val 134006"/>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4: Admin clicks “ADD” button on bottom to add new app and then “add an application from the Gallery” in the resulting dialog box</a:t>
            </a:r>
          </a:p>
        </p:txBody>
      </p:sp>
    </p:spTree>
    <p:extLst>
      <p:ext uri="{BB962C8B-B14F-4D97-AF65-F5344CB8AC3E}">
        <p14:creationId xmlns:p14="http://schemas.microsoft.com/office/powerpoint/2010/main" val="2594545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4637" y="2611481"/>
            <a:ext cx="6239113" cy="3289590"/>
          </a:xfrm>
          <a:prstGeom prst="rect">
            <a:avLst/>
          </a:prstGeom>
          <a:ln w="15875">
            <a:solidFill>
              <a:schemeClr val="bg1">
                <a:lumMod val="50000"/>
              </a:schemeClr>
            </a:solidFill>
          </a:ln>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59221" y="2568950"/>
            <a:ext cx="5444137" cy="3799619"/>
          </a:xfrm>
          <a:prstGeom prst="rect">
            <a:avLst/>
          </a:prstGeom>
        </p:spPr>
      </p:pic>
      <p:sp>
        <p:nvSpPr>
          <p:cNvPr id="2" name="Title 1"/>
          <p:cNvSpPr>
            <a:spLocks noGrp="1"/>
          </p:cNvSpPr>
          <p:nvPr>
            <p:ph type="title"/>
          </p:nvPr>
        </p:nvSpPr>
        <p:spPr>
          <a:xfrm>
            <a:off x="520699" y="142804"/>
            <a:ext cx="11522912" cy="747897"/>
          </a:xfrm>
        </p:spPr>
        <p:txBody>
          <a:bodyPr/>
          <a:lstStyle/>
          <a:p>
            <a:r>
              <a:rPr lang="en-US" sz="4800" dirty="0" smtClean="0"/>
              <a:t>Configuring and Launching apps</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
        <p:nvSpPr>
          <p:cNvPr id="8" name="Rectangular Callout 7"/>
          <p:cNvSpPr/>
          <p:nvPr/>
        </p:nvSpPr>
        <p:spPr bwMode="auto">
          <a:xfrm>
            <a:off x="1438924" y="1274690"/>
            <a:ext cx="4400774" cy="952801"/>
          </a:xfrm>
          <a:prstGeom prst="wedgeRectCallout">
            <a:avLst>
              <a:gd name="adj1" fmla="val -29892"/>
              <a:gd name="adj2" fmla="val 19542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6: </a:t>
            </a:r>
            <a:r>
              <a:rPr lang="en-US" sz="1200" b="1" dirty="0" smtClean="0">
                <a:gradFill>
                  <a:gsLst>
                    <a:gs pos="0">
                      <a:srgbClr val="FFFFFF"/>
                    </a:gs>
                    <a:gs pos="100000">
                      <a:srgbClr val="FFFFFF"/>
                    </a:gs>
                  </a:gsLst>
                  <a:lin ang="5400000" scaled="0"/>
                </a:gradFill>
                <a:ea typeface="Segoe UI" pitchFamily="34" charset="0"/>
                <a:cs typeface="Segoe UI" pitchFamily="34" charset="0"/>
              </a:rPr>
              <a:t>Admin configures</a:t>
            </a:r>
            <a:r>
              <a:rPr lang="en-US" sz="1200" dirty="0" smtClean="0">
                <a:gradFill>
                  <a:gsLst>
                    <a:gs pos="0">
                      <a:srgbClr val="FFFFFF"/>
                    </a:gs>
                    <a:gs pos="100000">
                      <a:srgbClr val="FFFFFF"/>
                    </a:gs>
                  </a:gsLst>
                  <a:lin ang="5400000" scaled="0"/>
                </a:gradFill>
                <a:ea typeface="Segoe UI" pitchFamily="34" charset="0"/>
                <a:cs typeface="Segoe UI" pitchFamily="34" charset="0"/>
              </a:rPr>
              <a:t>:</a:t>
            </a:r>
          </a:p>
          <a:p>
            <a:pPr marL="171450" indent="-171450" defTabSz="914099" fontAlgn="base">
              <a:spcBef>
                <a:spcPct val="0"/>
              </a:spcBef>
              <a:spcAft>
                <a:spcPct val="0"/>
              </a:spcAft>
              <a:buFont typeface="Arial" panose="020B0604020202020204" pitchFamily="34" charset="0"/>
              <a:buChar char="•"/>
            </a:pPr>
            <a:r>
              <a:rPr lang="en-US" sz="1200" dirty="0" smtClean="0">
                <a:gradFill>
                  <a:gsLst>
                    <a:gs pos="0">
                      <a:srgbClr val="FFFFFF"/>
                    </a:gs>
                    <a:gs pos="100000">
                      <a:srgbClr val="FFFFFF"/>
                    </a:gs>
                  </a:gsLst>
                  <a:lin ang="5400000" scaled="0"/>
                </a:gradFill>
                <a:ea typeface="Segoe UI" pitchFamily="34" charset="0"/>
                <a:cs typeface="Segoe UI" pitchFamily="34" charset="0"/>
              </a:rPr>
              <a:t>SSO method (Azure AD)</a:t>
            </a:r>
          </a:p>
          <a:p>
            <a:pPr marL="171450" indent="-171450" defTabSz="914099" fontAlgn="base">
              <a:spcBef>
                <a:spcPct val="0"/>
              </a:spcBef>
              <a:spcAft>
                <a:spcPct val="0"/>
              </a:spcAft>
              <a:buFont typeface="Arial" panose="020B0604020202020204" pitchFamily="34" charset="0"/>
              <a:buChar char="•"/>
            </a:pPr>
            <a:r>
              <a:rPr lang="en-US" sz="1200" dirty="0" smtClean="0">
                <a:gradFill>
                  <a:gsLst>
                    <a:gs pos="0">
                      <a:srgbClr val="FFFFFF"/>
                    </a:gs>
                    <a:gs pos="100000">
                      <a:srgbClr val="FFFFFF"/>
                    </a:gs>
                  </a:gsLst>
                  <a:lin ang="5400000" scaled="0"/>
                </a:gradFill>
                <a:ea typeface="Segoe UI" pitchFamily="34" charset="0"/>
                <a:cs typeface="Segoe UI" pitchFamily="34" charset="0"/>
              </a:rPr>
              <a:t>URL of the Admin’s 3</a:t>
            </a:r>
            <a:r>
              <a:rPr lang="en-US" sz="1200" baseline="30000" dirty="0" smtClean="0">
                <a:gradFill>
                  <a:gsLst>
                    <a:gs pos="0">
                      <a:srgbClr val="FFFFFF"/>
                    </a:gs>
                    <a:gs pos="100000">
                      <a:srgbClr val="FFFFFF"/>
                    </a:gs>
                  </a:gsLst>
                  <a:lin ang="5400000" scaled="0"/>
                </a:gradFill>
                <a:ea typeface="Segoe UI" pitchFamily="34" charset="0"/>
                <a:cs typeface="Segoe UI" pitchFamily="34" charset="0"/>
              </a:rPr>
              <a:t>rd</a:t>
            </a:r>
            <a:r>
              <a:rPr lang="en-US" sz="1200" dirty="0" smtClean="0">
                <a:gradFill>
                  <a:gsLst>
                    <a:gs pos="0">
                      <a:srgbClr val="FFFFFF"/>
                    </a:gs>
                    <a:gs pos="100000">
                      <a:srgbClr val="FFFFFF"/>
                    </a:gs>
                  </a:gsLst>
                  <a:lin ang="5400000" scaled="0"/>
                </a:gradFill>
                <a:ea typeface="Segoe UI" pitchFamily="34" charset="0"/>
                <a:cs typeface="Segoe UI" pitchFamily="34" charset="0"/>
              </a:rPr>
              <a:t> party (DocuSign) tenancy</a:t>
            </a:r>
          </a:p>
          <a:p>
            <a:pPr marL="171450" indent="-171450" defTabSz="914099" fontAlgn="base">
              <a:spcBef>
                <a:spcPct val="0"/>
              </a:spcBef>
              <a:spcAft>
                <a:spcPct val="0"/>
              </a:spcAft>
              <a:buFont typeface="Arial" panose="020B0604020202020204" pitchFamily="34" charset="0"/>
              <a:buChar char="•"/>
            </a:pPr>
            <a:r>
              <a:rPr lang="en-US" sz="1200" dirty="0" smtClean="0">
                <a:gradFill>
                  <a:gsLst>
                    <a:gs pos="0">
                      <a:srgbClr val="FFFFFF"/>
                    </a:gs>
                    <a:gs pos="100000">
                      <a:srgbClr val="FFFFFF"/>
                    </a:gs>
                  </a:gsLst>
                  <a:lin ang="5400000" scaled="0"/>
                </a:gradFill>
                <a:ea typeface="Segoe UI" pitchFamily="34" charset="0"/>
                <a:cs typeface="Segoe UI" pitchFamily="34" charset="0"/>
              </a:rPr>
              <a:t>Admin’s creds from 3</a:t>
            </a:r>
            <a:r>
              <a:rPr lang="en-US" sz="1200" baseline="30000" dirty="0" smtClean="0">
                <a:gradFill>
                  <a:gsLst>
                    <a:gs pos="0">
                      <a:srgbClr val="FFFFFF"/>
                    </a:gs>
                    <a:gs pos="100000">
                      <a:srgbClr val="FFFFFF"/>
                    </a:gs>
                  </a:gsLst>
                  <a:lin ang="5400000" scaled="0"/>
                </a:gradFill>
                <a:ea typeface="Segoe UI" pitchFamily="34" charset="0"/>
                <a:cs typeface="Segoe UI" pitchFamily="34" charset="0"/>
              </a:rPr>
              <a:t>rd</a:t>
            </a:r>
            <a:r>
              <a:rPr lang="en-US" sz="1200" dirty="0" smtClean="0">
                <a:gradFill>
                  <a:gsLst>
                    <a:gs pos="0">
                      <a:srgbClr val="FFFFFF"/>
                    </a:gs>
                    <a:gs pos="100000">
                      <a:srgbClr val="FFFFFF"/>
                    </a:gs>
                  </a:gsLst>
                  <a:lin ang="5400000" scaled="0"/>
                </a:gradFill>
                <a:ea typeface="Segoe UI" pitchFamily="34" charset="0"/>
                <a:cs typeface="Segoe UI" pitchFamily="34" charset="0"/>
              </a:rPr>
              <a:t> party app (enables user provisioning)</a:t>
            </a:r>
          </a:p>
          <a:p>
            <a:pPr marL="171450" indent="-171450" defTabSz="914099" fontAlgn="base">
              <a:spcBef>
                <a:spcPct val="0"/>
              </a:spcBef>
              <a:spcAft>
                <a:spcPct val="0"/>
              </a:spcAft>
              <a:buFont typeface="Arial" panose="020B0604020202020204" pitchFamily="34" charset="0"/>
              <a:buChar char="•"/>
            </a:pPr>
            <a:r>
              <a:rPr lang="en-US" sz="1200" dirty="0" smtClean="0">
                <a:gradFill>
                  <a:gsLst>
                    <a:gs pos="0">
                      <a:srgbClr val="FFFFFF"/>
                    </a:gs>
                    <a:gs pos="100000">
                      <a:srgbClr val="FFFFFF"/>
                    </a:gs>
                  </a:gsLst>
                  <a:lin ang="5400000" scaled="0"/>
                </a:gradFill>
                <a:ea typeface="Segoe UI" pitchFamily="34" charset="0"/>
                <a:cs typeface="Segoe UI" pitchFamily="34" charset="0"/>
              </a:rPr>
              <a:t>List of 365 users assigned access to app (from Azure AD)</a:t>
            </a:r>
          </a:p>
        </p:txBody>
      </p:sp>
      <p:sp>
        <p:nvSpPr>
          <p:cNvPr id="11" name="Rectangular Callout 10"/>
          <p:cNvSpPr/>
          <p:nvPr/>
        </p:nvSpPr>
        <p:spPr bwMode="auto">
          <a:xfrm>
            <a:off x="9329742" y="4739174"/>
            <a:ext cx="2664008" cy="811022"/>
          </a:xfrm>
          <a:prstGeom prst="wedgeRectCallout">
            <a:avLst>
              <a:gd name="adj1" fmla="val -63401"/>
              <a:gd name="adj2" fmla="val 10824"/>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7: Return to O365 App Launcher, select “My Apps” to launch app &amp; do first-run Common Consent to give the app O365 data access</a:t>
            </a:r>
          </a:p>
        </p:txBody>
      </p:sp>
    </p:spTree>
    <p:extLst>
      <p:ext uri="{BB962C8B-B14F-4D97-AF65-F5344CB8AC3E}">
        <p14:creationId xmlns:p14="http://schemas.microsoft.com/office/powerpoint/2010/main" val="2452960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9" y="142804"/>
            <a:ext cx="11355867" cy="747897"/>
          </a:xfrm>
        </p:spPr>
        <p:txBody>
          <a:bodyPr/>
          <a:lstStyle/>
          <a:p>
            <a:r>
              <a:rPr lang="en-US" sz="4800" dirty="0" smtClean="0"/>
              <a:t>The Azure + Office 365 Story: Stay tuned</a:t>
            </a:r>
            <a:endParaRPr lang="en-US" sz="3200" dirty="0"/>
          </a:p>
        </p:txBody>
      </p:sp>
      <p:sp>
        <p:nvSpPr>
          <p:cNvPr id="3" name="Text Placeholder 2"/>
          <p:cNvSpPr>
            <a:spLocks noGrp="1"/>
          </p:cNvSpPr>
          <p:nvPr>
            <p:ph type="body" sz="quarter" idx="10"/>
          </p:nvPr>
        </p:nvSpPr>
        <p:spPr>
          <a:xfrm>
            <a:off x="801043" y="1368791"/>
            <a:ext cx="11355866" cy="3447239"/>
          </a:xfrm>
        </p:spPr>
        <p:txBody>
          <a:bodyPr/>
          <a:lstStyle/>
          <a:p>
            <a:r>
              <a:rPr lang="en-US" sz="2400" dirty="0"/>
              <a:t>Look for increased integration of Azure and 365 </a:t>
            </a:r>
            <a:r>
              <a:rPr lang="en-US" sz="2400" dirty="0" smtClean="0"/>
              <a:t>app-management tools</a:t>
            </a:r>
          </a:p>
          <a:p>
            <a:endParaRPr lang="en-US" sz="2400" dirty="0"/>
          </a:p>
          <a:p>
            <a:r>
              <a:rPr lang="en-US" sz="2400" dirty="0" smtClean="0"/>
              <a:t>Increased integration of </a:t>
            </a:r>
            <a:r>
              <a:rPr lang="en-US" sz="2400" dirty="0" err="1" smtClean="0"/>
              <a:t>dev</a:t>
            </a:r>
            <a:r>
              <a:rPr lang="en-US" sz="2400" dirty="0" smtClean="0"/>
              <a:t> onboarding tools</a:t>
            </a:r>
          </a:p>
          <a:p>
            <a:endParaRPr lang="en-US" sz="2400" dirty="0" smtClean="0"/>
          </a:p>
          <a:p>
            <a:r>
              <a:rPr lang="en-US" sz="2400" dirty="0" smtClean="0"/>
              <a:t>Addition of many SharePoint-scoped apps to the Azure AD tenant-wide story</a:t>
            </a:r>
          </a:p>
          <a:p>
            <a:endParaRPr lang="en-US" sz="2400" dirty="0" smtClean="0"/>
          </a:p>
          <a:p>
            <a:r>
              <a:rPr lang="en-US" sz="2400" dirty="0" smtClean="0"/>
              <a:t>Long-term push for a true B2B Store experience across all productivity services</a:t>
            </a:r>
          </a:p>
          <a:p>
            <a:endParaRPr lang="en-US" sz="2400" dirty="0"/>
          </a:p>
          <a:p>
            <a:r>
              <a:rPr lang="en-US" sz="2400" b="1" dirty="0" smtClean="0"/>
              <a:t>We’ve heard your asks on this, and are working on it!</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290484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47036" y="2050274"/>
            <a:ext cx="7346043" cy="2576052"/>
          </a:xfrm>
        </p:spPr>
        <p:txBody>
          <a:bodyPr/>
          <a:lstStyle/>
          <a:p>
            <a:pPr>
              <a:spcBef>
                <a:spcPts val="2399"/>
              </a:spcBef>
            </a:pPr>
            <a:r>
              <a:rPr lang="en-US" dirty="0" smtClean="0">
                <a:gradFill>
                  <a:gsLst>
                    <a:gs pos="100000">
                      <a:schemeClr val="bg2"/>
                    </a:gs>
                    <a:gs pos="0">
                      <a:schemeClr val="bg2"/>
                    </a:gs>
                  </a:gsLst>
                  <a:lin ang="5400000" scaled="0"/>
                </a:gradFill>
              </a:rPr>
              <a:t>Building for the Store: What Devs Gain</a:t>
            </a:r>
            <a:endParaRPr lang="en-US" dirty="0">
              <a:gradFill>
                <a:gsLst>
                  <a:gs pos="100000">
                    <a:schemeClr val="bg2"/>
                  </a:gs>
                  <a:gs pos="0">
                    <a:schemeClr val="bg2"/>
                  </a:gs>
                </a:gsLst>
                <a:lin ang="5400000" scaled="0"/>
              </a:gradFill>
            </a:endParaRPr>
          </a:p>
          <a:p>
            <a:pPr>
              <a:spcBef>
                <a:spcPts val="2399"/>
              </a:spcBef>
            </a:pPr>
            <a:r>
              <a:rPr lang="en-US" dirty="0" smtClean="0">
                <a:gradFill>
                  <a:gsLst>
                    <a:gs pos="100000">
                      <a:schemeClr val="bg2"/>
                    </a:gs>
                    <a:gs pos="0">
                      <a:schemeClr val="bg2"/>
                    </a:gs>
                  </a:gsLst>
                  <a:lin ang="5400000" scaled="0"/>
                </a:gradFill>
              </a:rPr>
              <a:t>Constraints and Considerations</a:t>
            </a:r>
            <a:endParaRPr lang="en-US" dirty="0">
              <a:gradFill>
                <a:gsLst>
                  <a:gs pos="100000">
                    <a:schemeClr val="bg2"/>
                  </a:gs>
                  <a:gs pos="0">
                    <a:schemeClr val="bg2"/>
                  </a:gs>
                </a:gsLst>
                <a:lin ang="5400000" scaled="0"/>
              </a:gradFill>
            </a:endParaRPr>
          </a:p>
          <a:p>
            <a:pPr>
              <a:spcBef>
                <a:spcPts val="2399"/>
              </a:spcBef>
            </a:pPr>
            <a:r>
              <a:rPr lang="en-US" dirty="0" smtClean="0">
                <a:gradFill>
                  <a:gsLst>
                    <a:gs pos="100000">
                      <a:schemeClr val="bg2"/>
                    </a:gs>
                    <a:gs pos="0">
                      <a:schemeClr val="bg2"/>
                    </a:gs>
                  </a:gsLst>
                  <a:lin ang="5400000" scaled="0"/>
                </a:gradFill>
              </a:rPr>
              <a:t>Building for Other Stores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24133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0" y="5095357"/>
            <a:ext cx="11949218" cy="610552"/>
          </a:xfrm>
          <a:prstGeom prst="rect">
            <a:avLst/>
          </a:prstGeom>
        </p:spPr>
        <p:txBody>
          <a:bodyPr/>
          <a:lstStyle/>
          <a:p>
            <a:pPr marL="0" indent="0" algn="ctr">
              <a:buNone/>
            </a:pPr>
            <a:r>
              <a:rPr lang="en-US" sz="3075" dirty="0">
                <a:hlinkClick r:id="rId3"/>
              </a:rPr>
              <a:t>http://dev.office.com/devprogram</a:t>
            </a:r>
            <a:r>
              <a:rPr lang="en-US" sz="3075" dirty="0"/>
              <a:t> </a:t>
            </a:r>
          </a:p>
        </p:txBody>
      </p:sp>
      <p:grpSp>
        <p:nvGrpSpPr>
          <p:cNvPr id="83" name="Group 82"/>
          <p:cNvGrpSpPr/>
          <p:nvPr/>
        </p:nvGrpSpPr>
        <p:grpSpPr>
          <a:xfrm>
            <a:off x="4599617" y="3142245"/>
            <a:ext cx="2992644" cy="3668351"/>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grpSp>
      <p:grpSp>
        <p:nvGrpSpPr>
          <p:cNvPr id="294" name="Group 293"/>
          <p:cNvGrpSpPr/>
          <p:nvPr/>
        </p:nvGrpSpPr>
        <p:grpSpPr>
          <a:xfrm>
            <a:off x="567900" y="2283703"/>
            <a:ext cx="2244709" cy="1862096"/>
            <a:chOff x="457200" y="2260433"/>
            <a:chExt cx="2290317" cy="1899930"/>
          </a:xfrm>
        </p:grpSpPr>
        <p:sp>
          <p:nvSpPr>
            <p:cNvPr id="67" name="Rectangle 66"/>
            <p:cNvSpPr/>
            <p:nvPr/>
          </p:nvSpPr>
          <p:spPr>
            <a:xfrm>
              <a:off x="457200" y="3466393"/>
              <a:ext cx="2290317"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E-mail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6435" y="2305651"/>
            <a:ext cx="1578419" cy="2137715"/>
            <a:chOff x="3320378" y="2282825"/>
            <a:chExt cx="1610489" cy="2181149"/>
          </a:xfrm>
        </p:grpSpPr>
        <p:sp>
          <p:nvSpPr>
            <p:cNvPr id="1041" name="Rectangle 1040"/>
            <p:cNvSpPr/>
            <p:nvPr/>
          </p:nvSpPr>
          <p:spPr>
            <a:xfrm>
              <a:off x="3320378" y="3466393"/>
              <a:ext cx="1610489" cy="997581"/>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91" rIns="0" bIns="143391" rtlCol="0" anchor="ctr" anchorCtr="0">
                <a:spAutoFit/>
              </a:bodyPr>
              <a:lstStyle/>
              <a:p>
                <a:pPr algn="ctr" defTabSz="914128">
                  <a:lnSpc>
                    <a:spcPct val="90000"/>
                  </a:lnSpc>
                  <a:spcAft>
                    <a:spcPts val="588"/>
                  </a:spcAft>
                </a:pPr>
                <a:r>
                  <a:rPr lang="en-US" sz="1372"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38681" y="2237731"/>
            <a:ext cx="1578419" cy="1908068"/>
            <a:chOff x="5503728" y="2213527"/>
            <a:chExt cx="1610489" cy="1946836"/>
          </a:xfrm>
        </p:grpSpPr>
        <p:sp>
          <p:nvSpPr>
            <p:cNvPr id="134" name="Rectangle 133"/>
            <p:cNvSpPr/>
            <p:nvPr/>
          </p:nvSpPr>
          <p:spPr>
            <a:xfrm>
              <a:off x="5503728" y="3466393"/>
              <a:ext cx="1610489"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0924" y="2237583"/>
            <a:ext cx="1710257" cy="1908218"/>
            <a:chOff x="7453007" y="2213374"/>
            <a:chExt cx="1745006" cy="1946989"/>
          </a:xfrm>
        </p:grpSpPr>
        <p:sp>
          <p:nvSpPr>
            <p:cNvPr id="142" name="Rectangle 141"/>
            <p:cNvSpPr/>
            <p:nvPr/>
          </p:nvSpPr>
          <p:spPr>
            <a:xfrm>
              <a:off x="7520266" y="3466393"/>
              <a:ext cx="1610489"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5009" y="2240303"/>
            <a:ext cx="1578419" cy="1757640"/>
            <a:chOff x="9851377" y="2216150"/>
            <a:chExt cx="1610489" cy="1793351"/>
          </a:xfrm>
        </p:grpSpPr>
        <p:sp>
          <p:nvSpPr>
            <p:cNvPr id="177" name="Rectangle 176"/>
            <p:cNvSpPr/>
            <p:nvPr/>
          </p:nvSpPr>
          <p:spPr>
            <a:xfrm>
              <a:off x="9851377" y="3617256"/>
              <a:ext cx="1610489" cy="392245"/>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4172621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057477" y="1470513"/>
            <a:ext cx="3572258" cy="325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67" name="AutoShape 151"/>
          <p:cNvSpPr>
            <a:spLocks noChangeAspect="1" noChangeArrowheads="1" noTextEdit="1"/>
          </p:cNvSpPr>
          <p:nvPr/>
        </p:nvSpPr>
        <p:spPr bwMode="auto">
          <a:xfrm>
            <a:off x="8046801" y="4823129"/>
            <a:ext cx="3582935"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82" name="AutoShape 167"/>
          <p:cNvSpPr>
            <a:spLocks noChangeAspect="1" noChangeArrowheads="1" noTextEdit="1"/>
          </p:cNvSpPr>
          <p:nvPr/>
        </p:nvSpPr>
        <p:spPr bwMode="auto">
          <a:xfrm>
            <a:off x="6190507" y="4823129"/>
            <a:ext cx="1665630"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91" name="AutoShape 177"/>
          <p:cNvSpPr>
            <a:spLocks noChangeAspect="1" noChangeArrowheads="1" noTextEdit="1"/>
          </p:cNvSpPr>
          <p:nvPr/>
        </p:nvSpPr>
        <p:spPr bwMode="auto">
          <a:xfrm>
            <a:off x="4312859" y="4823129"/>
            <a:ext cx="1676307"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231" name="AutoShape 219"/>
          <p:cNvSpPr>
            <a:spLocks noChangeAspect="1" noChangeArrowheads="1" noTextEdit="1"/>
          </p:cNvSpPr>
          <p:nvPr/>
        </p:nvSpPr>
        <p:spPr bwMode="auto">
          <a:xfrm>
            <a:off x="2435214" y="3177326"/>
            <a:ext cx="1676308"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268" name="AutoShape 257"/>
          <p:cNvSpPr>
            <a:spLocks noChangeAspect="1" noChangeArrowheads="1" noTextEdit="1"/>
          </p:cNvSpPr>
          <p:nvPr/>
        </p:nvSpPr>
        <p:spPr bwMode="auto">
          <a:xfrm>
            <a:off x="569770" y="3177326"/>
            <a:ext cx="1664104"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9" name="AutoShape 3"/>
          <p:cNvSpPr>
            <a:spLocks noChangeAspect="1" noChangeArrowheads="1" noTextEdit="1"/>
          </p:cNvSpPr>
          <p:nvPr/>
        </p:nvSpPr>
        <p:spPr bwMode="auto">
          <a:xfrm>
            <a:off x="569769" y="1470512"/>
            <a:ext cx="1664105" cy="1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96" name="AutoShape 77"/>
          <p:cNvSpPr>
            <a:spLocks noChangeAspect="1" noChangeArrowheads="1" noTextEdit="1"/>
          </p:cNvSpPr>
          <p:nvPr/>
        </p:nvSpPr>
        <p:spPr bwMode="auto">
          <a:xfrm>
            <a:off x="4312861" y="1470515"/>
            <a:ext cx="1676306" cy="15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20" name="Group 19"/>
          <p:cNvGrpSpPr/>
          <p:nvPr/>
        </p:nvGrpSpPr>
        <p:grpSpPr>
          <a:xfrm>
            <a:off x="437800" y="1188523"/>
            <a:ext cx="5414822" cy="1828239"/>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6"/>
            </a:solidFill>
            <a:ln>
              <a:noFill/>
            </a:ln>
          </p:spPr>
          <p:txBody>
            <a:bodyPr vert="horz" wrap="square" lIns="179238" tIns="43928" rIns="87857" bIns="43928" numCol="1" anchor="ctr" anchorCtr="0" compatLnSpc="1">
              <a:prstTxWarp prst="textNoShape">
                <a:avLst/>
              </a:prstTxWarp>
            </a:bodyPr>
            <a:lstStyle/>
            <a:p>
              <a:pPr defTabSz="896171">
                <a:lnSpc>
                  <a:spcPct val="80000"/>
                </a:lnSpc>
                <a:spcBef>
                  <a:spcPts val="576"/>
                </a:spcBef>
                <a:spcAft>
                  <a:spcPts val="576"/>
                </a:spcAft>
                <a:defRPr/>
              </a:pPr>
              <a:r>
                <a:rPr lang="en-US" sz="3920" b="1" dirty="0">
                  <a:gradFill>
                    <a:gsLst>
                      <a:gs pos="0">
                        <a:srgbClr val="FFFFFF"/>
                      </a:gs>
                      <a:gs pos="100000">
                        <a:srgbClr val="FFFFFF"/>
                      </a:gs>
                    </a:gsLst>
                    <a:lin ang="5400000" scaled="0"/>
                  </a:gradFill>
                  <a:latin typeface="Segoe UI Light"/>
                </a:rPr>
                <a:t>Office 365 </a:t>
              </a:r>
              <a:r>
                <a:rPr lang="en-US" sz="3920" b="1" dirty="0">
                  <a:gradFill>
                    <a:gsLst>
                      <a:gs pos="0">
                        <a:srgbClr val="FFFFFF"/>
                      </a:gs>
                      <a:gs pos="100000">
                        <a:srgbClr val="FFFFFF"/>
                      </a:gs>
                    </a:gsLst>
                    <a:lin ang="5400000" scaled="0"/>
                  </a:gradFill>
                  <a:latin typeface="Segoe UI Light"/>
                </a:rPr>
                <a:t>Network</a:t>
              </a:r>
            </a:p>
            <a:p>
              <a:pPr defTabSz="896171">
                <a:lnSpc>
                  <a:spcPct val="80000"/>
                </a:lnSpc>
                <a:spcBef>
                  <a:spcPts val="576"/>
                </a:spcBef>
                <a:spcAft>
                  <a:spcPts val="576"/>
                </a:spcAft>
                <a:defRPr/>
              </a:pPr>
              <a:r>
                <a:rPr lang="en-US" sz="1764" dirty="0">
                  <a:solidFill>
                    <a:srgbClr val="404040"/>
                  </a:solidFill>
                  <a:latin typeface="Segoe UI"/>
                  <a:hlinkClick r:id="rId3"/>
                </a:rPr>
                <a:t>https://www.yammer.com/itpronetwork</a:t>
              </a:r>
              <a:r>
                <a:rPr lang="en-US" sz="1764" dirty="0">
                  <a:solidFill>
                    <a:srgbClr val="404040"/>
                  </a:solidFill>
                  <a:latin typeface="Segoe UI"/>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7857" tIns="43928" rIns="87857" bIns="43928" numCol="1" anchor="t" anchorCtr="0" compatLnSpc="1">
              <a:prstTxWarp prst="textNoShape">
                <a:avLst/>
              </a:prstTxWarp>
            </a:bodyPr>
            <a:lstStyle/>
            <a:p>
              <a:pPr defTabSz="914128">
                <a:defRPr/>
              </a:pPr>
              <a:endParaRPr lang="en-US" sz="1730" kern="0" dirty="0">
                <a:solidFill>
                  <a:srgbClr val="505050"/>
                </a:solidFill>
                <a:latin typeface="Segoe UI"/>
              </a:endParaRPr>
            </a:p>
          </p:txBody>
        </p:sp>
      </p:grpSp>
      <p:grpSp>
        <p:nvGrpSpPr>
          <p:cNvPr id="22" name="Group 21"/>
          <p:cNvGrpSpPr/>
          <p:nvPr/>
        </p:nvGrpSpPr>
        <p:grpSpPr>
          <a:xfrm>
            <a:off x="8043208" y="1194773"/>
            <a:ext cx="3708597" cy="3550132"/>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43" name="Rectangle 103"/>
              <p:cNvSpPr/>
              <p:nvPr/>
            </p:nvSpPr>
            <p:spPr>
              <a:xfrm>
                <a:off x="8232083" y="2240200"/>
                <a:ext cx="3633944" cy="358283"/>
              </a:xfrm>
              <a:prstGeom prst="rect">
                <a:avLst/>
              </a:prstGeom>
            </p:spPr>
            <p:txBody>
              <a:bodyPr wrap="square" lIns="0" rIns="0" bIns="87857" anchor="b" anchorCtr="0">
                <a:spAutoFit/>
              </a:bodyPr>
              <a:lstStyle/>
              <a:p>
                <a:pPr algn="ctr" defTabSz="896171">
                  <a:lnSpc>
                    <a:spcPct val="80000"/>
                  </a:lnSpc>
                  <a:spcBef>
                    <a:spcPts val="576"/>
                  </a:spcBef>
                  <a:spcAft>
                    <a:spcPts val="576"/>
                  </a:spcAft>
                  <a:defRPr/>
                </a:pPr>
                <a:r>
                  <a:rPr lang="en-US" sz="1764" dirty="0">
                    <a:solidFill>
                      <a:srgbClr val="404040"/>
                    </a:solidFill>
                    <a:latin typeface="Segoe UI"/>
                    <a:hlinkClick r:id="rId4"/>
                  </a:rPr>
                  <a:t>@</a:t>
                </a:r>
                <a:r>
                  <a:rPr lang="en-US" sz="1764" dirty="0" err="1">
                    <a:solidFill>
                      <a:srgbClr val="404040"/>
                    </a:solidFill>
                    <a:latin typeface="Segoe UI"/>
                    <a:hlinkClick r:id="rId4"/>
                  </a:rPr>
                  <a:t>OfficeDev</a:t>
                </a:r>
                <a:r>
                  <a:rPr lang="en-US" sz="1764" dirty="0">
                    <a:solidFill>
                      <a:srgbClr val="404040"/>
                    </a:solidFill>
                    <a:latin typeface="Segoe UI"/>
                  </a:rPr>
                  <a:t> </a:t>
                </a:r>
              </a:p>
            </p:txBody>
          </p:sp>
          <p:sp>
            <p:nvSpPr>
              <p:cNvPr id="344" name="Rectangle 104"/>
              <p:cNvSpPr/>
              <p:nvPr/>
            </p:nvSpPr>
            <p:spPr>
              <a:xfrm>
                <a:off x="8247644" y="1490659"/>
                <a:ext cx="3644837" cy="850899"/>
              </a:xfrm>
              <a:prstGeom prst="rect">
                <a:avLst/>
              </a:prstGeom>
            </p:spPr>
            <p:txBody>
              <a:bodyPr wrap="square" lIns="175715" tIns="140572" rIns="175715" bIns="87857">
                <a:spAutoFit/>
              </a:bodyPr>
              <a:lstStyle/>
              <a:p>
                <a:pPr algn="ctr" defTabSz="896171">
                  <a:spcBef>
                    <a:spcPts val="576"/>
                  </a:spcBef>
                  <a:spcAft>
                    <a:spcPts val="576"/>
                  </a:spcAft>
                  <a:defRPr/>
                </a:pPr>
                <a:r>
                  <a:rPr lang="en-US" sz="3920"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058456" y="3094333"/>
            <a:ext cx="1799649" cy="1650572"/>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grpSp>
      <p:grpSp>
        <p:nvGrpSpPr>
          <p:cNvPr id="558" name="Group 557"/>
          <p:cNvGrpSpPr/>
          <p:nvPr/>
        </p:nvGrpSpPr>
        <p:grpSpPr>
          <a:xfrm>
            <a:off x="4334289" y="4820514"/>
            <a:ext cx="1742326" cy="1573663"/>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5934494" y="1188524"/>
            <a:ext cx="2031964" cy="1827226"/>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1" name="Rectangle 461"/>
              <p:cNvSpPr>
                <a:spLocks noChangeArrowheads="1"/>
              </p:cNvSpPr>
              <p:nvPr/>
            </p:nvSpPr>
            <p:spPr bwMode="auto">
              <a:xfrm>
                <a:off x="6865938" y="1868488"/>
                <a:ext cx="2090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S</a:t>
                </a:r>
                <a:endParaRPr lang="en-US" altLang="en-US" sz="1730">
                  <a:solidFill>
                    <a:srgbClr val="404040"/>
                  </a:solidFill>
                </a:endParaRPr>
              </a:p>
            </p:txBody>
          </p:sp>
          <p:sp>
            <p:nvSpPr>
              <p:cNvPr id="502" name="Rectangle 462"/>
              <p:cNvSpPr>
                <a:spLocks noChangeArrowheads="1"/>
              </p:cNvSpPr>
              <p:nvPr/>
            </p:nvSpPr>
            <p:spPr bwMode="auto">
              <a:xfrm>
                <a:off x="6888163"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03" name="Rectangle 463"/>
              <p:cNvSpPr>
                <a:spLocks noChangeArrowheads="1"/>
              </p:cNvSpPr>
              <p:nvPr/>
            </p:nvSpPr>
            <p:spPr bwMode="auto">
              <a:xfrm>
                <a:off x="6902451" y="1868488"/>
                <a:ext cx="1811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a</a:t>
                </a:r>
                <a:endParaRPr lang="en-US" altLang="en-US" sz="1730">
                  <a:solidFill>
                    <a:srgbClr val="404040"/>
                  </a:solidFill>
                </a:endParaRPr>
              </a:p>
            </p:txBody>
          </p:sp>
          <p:sp>
            <p:nvSpPr>
              <p:cNvPr id="504" name="Rectangle 464"/>
              <p:cNvSpPr>
                <a:spLocks noChangeArrowheads="1"/>
              </p:cNvSpPr>
              <p:nvPr/>
            </p:nvSpPr>
            <p:spPr bwMode="auto">
              <a:xfrm>
                <a:off x="6923088" y="1868488"/>
                <a:ext cx="1114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r</a:t>
                </a:r>
                <a:endParaRPr lang="en-US" altLang="en-US" sz="1730">
                  <a:solidFill>
                    <a:srgbClr val="404040"/>
                  </a:solidFill>
                </a:endParaRPr>
              </a:p>
            </p:txBody>
          </p:sp>
          <p:sp>
            <p:nvSpPr>
              <p:cNvPr id="505" name="Rectangle 465"/>
              <p:cNvSpPr>
                <a:spLocks noChangeArrowheads="1"/>
              </p:cNvSpPr>
              <p:nvPr/>
            </p:nvSpPr>
            <p:spPr bwMode="auto">
              <a:xfrm>
                <a:off x="6940551"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9" name="Rectangle 499"/>
              <p:cNvSpPr>
                <a:spLocks noChangeArrowheads="1"/>
              </p:cNvSpPr>
              <p:nvPr/>
            </p:nvSpPr>
            <p:spPr bwMode="auto">
              <a:xfrm>
                <a:off x="6865938" y="1868488"/>
                <a:ext cx="2090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S</a:t>
                </a:r>
                <a:endParaRPr lang="en-US" altLang="en-US" sz="1730">
                  <a:solidFill>
                    <a:srgbClr val="404040"/>
                  </a:solidFill>
                </a:endParaRPr>
              </a:p>
            </p:txBody>
          </p:sp>
          <p:sp>
            <p:nvSpPr>
              <p:cNvPr id="540" name="Rectangle 500"/>
              <p:cNvSpPr>
                <a:spLocks noChangeArrowheads="1"/>
              </p:cNvSpPr>
              <p:nvPr/>
            </p:nvSpPr>
            <p:spPr bwMode="auto">
              <a:xfrm>
                <a:off x="6888163"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41" name="Rectangle 501"/>
              <p:cNvSpPr>
                <a:spLocks noChangeArrowheads="1"/>
              </p:cNvSpPr>
              <p:nvPr/>
            </p:nvSpPr>
            <p:spPr bwMode="auto">
              <a:xfrm>
                <a:off x="6902451" y="1868488"/>
                <a:ext cx="1811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a</a:t>
                </a:r>
                <a:endParaRPr lang="en-US" altLang="en-US" sz="1730">
                  <a:solidFill>
                    <a:srgbClr val="404040"/>
                  </a:solidFill>
                </a:endParaRPr>
              </a:p>
            </p:txBody>
          </p:sp>
          <p:sp>
            <p:nvSpPr>
              <p:cNvPr id="542" name="Rectangle 502"/>
              <p:cNvSpPr>
                <a:spLocks noChangeArrowheads="1"/>
              </p:cNvSpPr>
              <p:nvPr/>
            </p:nvSpPr>
            <p:spPr bwMode="auto">
              <a:xfrm>
                <a:off x="6923088" y="1868488"/>
                <a:ext cx="1114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r</a:t>
                </a:r>
                <a:endParaRPr lang="en-US" altLang="en-US" sz="1730">
                  <a:solidFill>
                    <a:srgbClr val="404040"/>
                  </a:solidFill>
                </a:endParaRPr>
              </a:p>
            </p:txBody>
          </p:sp>
          <p:sp>
            <p:nvSpPr>
              <p:cNvPr id="543" name="Rectangle 503"/>
              <p:cNvSpPr>
                <a:spLocks noChangeArrowheads="1"/>
              </p:cNvSpPr>
              <p:nvPr/>
            </p:nvSpPr>
            <p:spPr bwMode="auto">
              <a:xfrm>
                <a:off x="6940551"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grpSp>
        <p:nvGrpSpPr>
          <p:cNvPr id="21" name="Group 20"/>
          <p:cNvGrpSpPr/>
          <p:nvPr/>
        </p:nvGrpSpPr>
        <p:grpSpPr>
          <a:xfrm>
            <a:off x="437800" y="3094333"/>
            <a:ext cx="3817193" cy="3290455"/>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rgbClr val="8346C6"/>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sp>
          <p:nvSpPr>
            <p:cNvPr id="215" name="Rectangle 203"/>
            <p:cNvSpPr>
              <a:spLocks noChangeArrowheads="1"/>
            </p:cNvSpPr>
            <p:nvPr/>
          </p:nvSpPr>
          <p:spPr bwMode="auto">
            <a:xfrm>
              <a:off x="461603" y="4916603"/>
              <a:ext cx="3879842" cy="1596502"/>
            </a:xfrm>
            <a:prstGeom prst="rect">
              <a:avLst/>
            </a:prstGeom>
            <a:solidFill>
              <a:srgbClr val="8346C6"/>
            </a:solidFill>
            <a:ln>
              <a:noFill/>
            </a:ln>
          </p:spPr>
          <p:txBody>
            <a:bodyPr vert="horz" wrap="square" lIns="87857" tIns="43928" rIns="87857" bIns="43928" numCol="1" anchor="ctr" anchorCtr="0" compatLnSpc="1">
              <a:prstTxWarp prst="textNoShape">
                <a:avLst/>
              </a:prstTxWarp>
            </a:bodyPr>
            <a:lstStyle/>
            <a:p>
              <a:pPr algn="ctr" defTabSz="896171">
                <a:defRPr/>
              </a:pPr>
              <a:r>
                <a:rPr lang="en-US" sz="3920" b="1" dirty="0">
                  <a:gradFill>
                    <a:gsLst>
                      <a:gs pos="0">
                        <a:srgbClr val="FFFFFF"/>
                      </a:gs>
                      <a:gs pos="100000">
                        <a:srgbClr val="FFFFFF"/>
                      </a:gs>
                    </a:gsLst>
                    <a:lin ang="5400000" scaled="0"/>
                  </a:gradFill>
                  <a:latin typeface="Segoe UI Light"/>
                </a:rPr>
                <a:t>Podcasts</a:t>
              </a:r>
              <a:r>
                <a:rPr lang="en-US" sz="1730" dirty="0">
                  <a:solidFill>
                    <a:srgbClr val="404040"/>
                  </a:solidFill>
                  <a:latin typeface="Segoe UI"/>
                </a:rPr>
                <a:t/>
              </a:r>
              <a:br>
                <a:rPr lang="en-US" sz="1730" dirty="0">
                  <a:solidFill>
                    <a:srgbClr val="404040"/>
                  </a:solidFill>
                  <a:latin typeface="Segoe UI"/>
                </a:rPr>
              </a:br>
              <a:r>
                <a:rPr lang="en-US" sz="1764" spc="-49" dirty="0">
                  <a:solidFill>
                    <a:srgbClr val="404040"/>
                  </a:solidFill>
                  <a:latin typeface="Segoe UI"/>
                  <a:hlinkClick r:id="rId7"/>
                </a:rPr>
                <a:t>http://</a:t>
              </a:r>
              <a:r>
                <a:rPr lang="en-US" sz="1764" dirty="0">
                  <a:solidFill>
                    <a:srgbClr val="404040"/>
                  </a:solidFill>
                  <a:latin typeface="Segoe UI"/>
                  <a:hlinkClick r:id="rId7"/>
                </a:rPr>
                <a:t>dev.office.com/podcasts</a:t>
              </a:r>
              <a:r>
                <a:rPr lang="en-US" sz="1764" spc="-49" dirty="0">
                  <a:solidFill>
                    <a:srgbClr val="404040"/>
                  </a:solidFill>
                  <a:latin typeface="Segoe UI"/>
                </a:rPr>
                <a:t> </a:t>
              </a:r>
            </a:p>
            <a:p>
              <a:pPr algn="ctr" defTabSz="896171">
                <a:defRPr/>
              </a:pPr>
              <a:endParaRPr lang="en-US" sz="1730" dirty="0">
                <a:solidFill>
                  <a:srgbClr val="404040"/>
                </a:solidFill>
                <a:latin typeface="Segoe UI"/>
              </a:endParaRPr>
            </a:p>
          </p:txBody>
        </p:sp>
      </p:grpSp>
      <p:grpSp>
        <p:nvGrpSpPr>
          <p:cNvPr id="15" name="Group 14"/>
          <p:cNvGrpSpPr/>
          <p:nvPr/>
        </p:nvGrpSpPr>
        <p:grpSpPr>
          <a:xfrm>
            <a:off x="9932489" y="4820078"/>
            <a:ext cx="1808241" cy="1566666"/>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rgbClr val="008272"/>
            </a:solidFill>
            <a:ln>
              <a:noFill/>
            </a:ln>
          </p:spPr>
          <p:txBody>
            <a:bodyPr vert="horz" wrap="square" lIns="87857" tIns="43928" rIns="87857" bIns="43928" numCol="1" anchor="t" anchorCtr="0" compatLnSpc="1">
              <a:prstTxWarp prst="textNoShape">
                <a:avLst/>
              </a:prstTxWarp>
            </a:bodyPr>
            <a:lstStyle/>
            <a:p>
              <a:pPr defTabSz="896171">
                <a:defRPr/>
              </a:pPr>
              <a:r>
                <a:rPr lang="en-US" sz="1764" b="1" dirty="0" err="1">
                  <a:gradFill>
                    <a:gsLst>
                      <a:gs pos="0">
                        <a:srgbClr val="FFFFFF"/>
                      </a:gs>
                      <a:gs pos="100000">
                        <a:srgbClr val="FFFFFF"/>
                      </a:gs>
                    </a:gsLst>
                    <a:lin ang="5400000" scaled="0"/>
                  </a:gradFill>
                  <a:latin typeface="Segoe UI Light"/>
                </a:rPr>
                <a:t>UserVoice</a:t>
              </a: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r>
                <a:rPr lang="en-US" sz="1176" dirty="0">
                  <a:solidFill>
                    <a:srgbClr val="404040"/>
                  </a:solidFill>
                  <a:latin typeface="Segoe UI"/>
                  <a:hlinkClick r:id="rId8"/>
                </a:rPr>
                <a:t>http://officespdev.uservoice.com/</a:t>
              </a:r>
              <a:r>
                <a:rPr lang="en-US" sz="1176" dirty="0">
                  <a:solidFill>
                    <a:srgbClr val="404040"/>
                  </a:solidFill>
                  <a:latin typeface="Segoe UI"/>
                </a:rPr>
                <a:t> </a:t>
              </a:r>
            </a:p>
            <a:p>
              <a:pPr defTabSz="896171">
                <a:defRPr/>
              </a:pPr>
              <a:endParaRPr lang="en-US" sz="1764"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0666" tIns="40334" rIns="80666" bIns="40334" numCol="1" anchor="t" anchorCtr="0" compatLnSpc="1">
              <a:prstTxWarp prst="textNoShape">
                <a:avLst/>
              </a:prstTxWarp>
            </a:bodyPr>
            <a:lstStyle/>
            <a:p>
              <a:pPr defTabSz="914128">
                <a:defRPr/>
              </a:pPr>
              <a:endParaRPr lang="en-US" sz="1568">
                <a:solidFill>
                  <a:srgbClr val="000000"/>
                </a:solidFill>
                <a:latin typeface="Segoe UI"/>
              </a:endParaRPr>
            </a:p>
          </p:txBody>
        </p:sp>
      </p:grpSp>
      <p:grpSp>
        <p:nvGrpSpPr>
          <p:cNvPr id="18" name="Group 17"/>
          <p:cNvGrpSpPr/>
          <p:nvPr/>
        </p:nvGrpSpPr>
        <p:grpSpPr>
          <a:xfrm>
            <a:off x="2350123" y="3093748"/>
            <a:ext cx="1904870" cy="1648758"/>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chemeClr val="accent5"/>
            </a:solidFill>
            <a:ln>
              <a:noFill/>
            </a:ln>
          </p:spPr>
          <p:txBody>
            <a:bodyPr vert="horz" wrap="square" lIns="87857" tIns="43928" rIns="87857" bIns="43928" numCol="1" anchor="t" anchorCtr="0" compatLnSpc="1">
              <a:prstTxWarp prst="textNoShape">
                <a:avLst/>
              </a:prstTxWarp>
            </a:bodyPr>
            <a:lstStyle/>
            <a:p>
              <a:pPr defTabSz="896171">
                <a:lnSpc>
                  <a:spcPct val="95000"/>
                </a:lnSpc>
                <a:defRPr/>
              </a:pPr>
              <a:r>
                <a:rPr lang="en-US" sz="1730" dirty="0">
                  <a:gradFill>
                    <a:gsLst>
                      <a:gs pos="0">
                        <a:srgbClr val="505050"/>
                      </a:gs>
                      <a:gs pos="100000">
                        <a:srgbClr val="505050"/>
                      </a:gs>
                    </a:gsLst>
                    <a:lin ang="5400000" scaled="0"/>
                  </a:gradFill>
                  <a:latin typeface="Segoe UI"/>
                </a:rPr>
                <a:t>Stack overflow</a:t>
              </a: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r>
                <a:rPr lang="en-US" sz="1730" dirty="0">
                  <a:gradFill>
                    <a:gsLst>
                      <a:gs pos="0">
                        <a:srgbClr val="505050"/>
                      </a:gs>
                      <a:gs pos="100000">
                        <a:srgbClr val="505050"/>
                      </a:gs>
                    </a:gsLst>
                    <a:lin ang="5400000" scaled="0"/>
                  </a:gradFill>
                  <a:latin typeface="Segoe UI"/>
                </a:rPr>
                <a:t>[</a:t>
              </a:r>
              <a:r>
                <a:rPr lang="en-US" sz="1730" dirty="0" err="1">
                  <a:gradFill>
                    <a:gsLst>
                      <a:gs pos="0">
                        <a:srgbClr val="505050"/>
                      </a:gs>
                      <a:gs pos="100000">
                        <a:srgbClr val="505050"/>
                      </a:gs>
                    </a:gsLst>
                    <a:lin ang="5400000" scaled="0"/>
                  </a:gradFill>
                  <a:latin typeface="Segoe UI"/>
                </a:rPr>
                <a:t>ms</a:t>
              </a:r>
              <a:r>
                <a:rPr lang="en-US" sz="1730" dirty="0">
                  <a:gradFill>
                    <a:gsLst>
                      <a:gs pos="0">
                        <a:srgbClr val="505050"/>
                      </a:gs>
                      <a:gs pos="100000">
                        <a:srgbClr val="505050"/>
                      </a:gs>
                    </a:gsLst>
                    <a:lin ang="5400000" scaled="0"/>
                  </a:gradFill>
                  <a:latin typeface="Segoe UI"/>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0334" rIns="80666" bIns="40334" numCol="1" anchor="t" anchorCtr="0" compatLnSpc="1">
              <a:prstTxWarp prst="textNoShape">
                <a:avLst/>
              </a:prstTxWarp>
            </a:bodyPr>
            <a:lstStyle/>
            <a:p>
              <a:pPr algn="ctr" defTabSz="896167">
                <a:defRPr/>
              </a:pPr>
              <a:endParaRPr lang="en-US" sz="1568">
                <a:gradFill>
                  <a:gsLst>
                    <a:gs pos="0">
                      <a:srgbClr val="FFFFFF"/>
                    </a:gs>
                    <a:gs pos="100000">
                      <a:srgbClr val="FFFFFF"/>
                    </a:gs>
                  </a:gsLst>
                  <a:lin ang="5400000" scaled="0"/>
                </a:gradFill>
                <a:latin typeface="Segoe UI"/>
              </a:endParaRPr>
            </a:p>
          </p:txBody>
        </p:sp>
      </p:grpSp>
      <p:grpSp>
        <p:nvGrpSpPr>
          <p:cNvPr id="17" name="Group 16"/>
          <p:cNvGrpSpPr/>
          <p:nvPr/>
        </p:nvGrpSpPr>
        <p:grpSpPr>
          <a:xfrm>
            <a:off x="4337780" y="3098955"/>
            <a:ext cx="3629956" cy="1645950"/>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65049" tIns="43928" rIns="87857" bIns="43928" numCol="1" anchor="ctr" anchorCtr="0" compatLnSpc="1">
              <a:prstTxWarp prst="textNoShape">
                <a:avLst/>
              </a:prstTxWarp>
            </a:bodyPr>
            <a:lstStyle/>
            <a:p>
              <a:pPr defTabSz="896171">
                <a:lnSpc>
                  <a:spcPct val="90000"/>
                </a:lnSpc>
                <a:spcBef>
                  <a:spcPts val="576"/>
                </a:spcBef>
                <a:spcAft>
                  <a:spcPts val="576"/>
                </a:spcAft>
                <a:defRPr/>
              </a:pPr>
              <a:r>
                <a:rPr lang="en-US" sz="3920" b="1" dirty="0">
                  <a:gradFill>
                    <a:gsLst>
                      <a:gs pos="0">
                        <a:srgbClr val="FFFFFF"/>
                      </a:gs>
                      <a:gs pos="100000">
                        <a:srgbClr val="FFFFFF"/>
                      </a:gs>
                    </a:gsLst>
                    <a:lin ang="5400000" scaled="0"/>
                  </a:gradFill>
                  <a:latin typeface="Segoe UI Light"/>
                </a:rPr>
                <a:t>Channel 9 </a:t>
              </a:r>
              <a:br>
                <a:rPr lang="en-US" sz="3920" b="1" dirty="0">
                  <a:gradFill>
                    <a:gsLst>
                      <a:gs pos="0">
                        <a:srgbClr val="FFFFFF"/>
                      </a:gs>
                      <a:gs pos="100000">
                        <a:srgbClr val="FFFFFF"/>
                      </a:gs>
                    </a:gsLst>
                    <a:lin ang="5400000" scaled="0"/>
                  </a:gradFill>
                  <a:latin typeface="Segoe UI Light"/>
                </a:rPr>
              </a:br>
              <a:r>
                <a:rPr lang="en-US" sz="3920" b="1" dirty="0">
                  <a:gradFill>
                    <a:gsLst>
                      <a:gs pos="0">
                        <a:srgbClr val="FFFFFF"/>
                      </a:gs>
                      <a:gs pos="100000">
                        <a:srgbClr val="FFFFFF"/>
                      </a:gs>
                    </a:gsLst>
                    <a:lin ang="5400000" scaled="0"/>
                  </a:gradFill>
                  <a:latin typeface="Segoe UI Light"/>
                </a:rPr>
                <a:t>Dev Show</a:t>
              </a:r>
            </a:p>
            <a:p>
              <a:pPr defTabSz="896171">
                <a:lnSpc>
                  <a:spcPct val="90000"/>
                </a:lnSpc>
                <a:spcBef>
                  <a:spcPts val="576"/>
                </a:spcBef>
                <a:spcAft>
                  <a:spcPts val="576"/>
                </a:spcAft>
                <a:defRPr/>
              </a:pPr>
              <a:r>
                <a:rPr lang="en-US" sz="1372" dirty="0">
                  <a:solidFill>
                    <a:srgbClr val="FFFFFF"/>
                  </a:solidFill>
                  <a:latin typeface="Segoe UI"/>
                  <a:hlinkClick r:id="rId9"/>
                </a:rPr>
                <a:t>http://aka.ms/O365DevShow</a:t>
              </a:r>
              <a:r>
                <a:rPr lang="en-US" sz="1372" dirty="0">
                  <a:solidFill>
                    <a:srgbClr val="FFFFFF"/>
                  </a:solidFill>
                  <a:latin typeface="Segoe UI"/>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16" name="Group 15"/>
          <p:cNvGrpSpPr/>
          <p:nvPr/>
        </p:nvGrpSpPr>
        <p:grpSpPr>
          <a:xfrm>
            <a:off x="6150999" y="4820078"/>
            <a:ext cx="3707107" cy="1566665"/>
            <a:chOff x="6275973" y="4916604"/>
            <a:chExt cx="3782427" cy="1598496"/>
          </a:xfrm>
        </p:grpSpPr>
        <p:sp>
          <p:nvSpPr>
            <p:cNvPr id="229" name="Rectangle 153"/>
            <p:cNvSpPr>
              <a:spLocks noChangeArrowheads="1"/>
            </p:cNvSpPr>
            <p:nvPr/>
          </p:nvSpPr>
          <p:spPr bwMode="auto">
            <a:xfrm>
              <a:off x="6275973" y="4916604"/>
              <a:ext cx="3782427" cy="1598496"/>
            </a:xfrm>
            <a:prstGeom prst="rect">
              <a:avLst/>
            </a:prstGeom>
            <a:solidFill>
              <a:schemeClr val="accent5"/>
            </a:solidFill>
            <a:ln>
              <a:noFill/>
            </a:ln>
          </p:spPr>
          <p:txBody>
            <a:bodyPr vert="horz" wrap="square" lIns="87857" tIns="43928" rIns="87857" bIns="43928" numCol="1" anchor="t" anchorCtr="0" compatLnSpc="1">
              <a:prstTxWarp prst="textNoShape">
                <a:avLst/>
              </a:prstTxWarp>
            </a:bodyPr>
            <a:lstStyle/>
            <a:p>
              <a:pPr defTabSz="896171">
                <a:defRPr/>
              </a:pPr>
              <a:r>
                <a:rPr lang="en-US" sz="3136" b="1" dirty="0">
                  <a:gradFill>
                    <a:gsLst>
                      <a:gs pos="0">
                        <a:srgbClr val="505050"/>
                      </a:gs>
                      <a:gs pos="100000">
                        <a:srgbClr val="505050"/>
                      </a:gs>
                    </a:gsLst>
                    <a:lin ang="5400000" scaled="0"/>
                  </a:gradFill>
                  <a:latin typeface="Segoe UI Light"/>
                </a:rPr>
                <a:t>Snack </a:t>
              </a:r>
              <a:r>
                <a:rPr lang="en-US" sz="3136" b="1" dirty="0">
                  <a:gradFill>
                    <a:gsLst>
                      <a:gs pos="0">
                        <a:srgbClr val="505050"/>
                      </a:gs>
                      <a:gs pos="100000">
                        <a:srgbClr val="505050"/>
                      </a:gs>
                    </a:gsLst>
                    <a:lin ang="5400000" scaled="0"/>
                  </a:gradFill>
                  <a:latin typeface="Segoe UI Light"/>
                </a:rPr>
                <a:t>Demos</a:t>
              </a:r>
            </a:p>
            <a:p>
              <a:pPr defTabSz="896171">
                <a:defRPr/>
              </a:pPr>
              <a:endParaRPr lang="en-US" sz="3136" b="1" dirty="0">
                <a:gradFill>
                  <a:gsLst>
                    <a:gs pos="0">
                      <a:srgbClr val="505050"/>
                    </a:gs>
                    <a:gs pos="100000">
                      <a:srgbClr val="505050"/>
                    </a:gs>
                  </a:gsLst>
                  <a:lin ang="5400000" scaled="0"/>
                </a:gradFill>
                <a:latin typeface="Segoe UI Light"/>
              </a:endParaRPr>
            </a:p>
            <a:p>
              <a:pPr defTabSz="896171">
                <a:defRPr/>
              </a:pPr>
              <a:endParaRPr lang="en-US" sz="1568" u="sng" dirty="0">
                <a:gradFill>
                  <a:gsLst>
                    <a:gs pos="0">
                      <a:srgbClr val="505050"/>
                    </a:gs>
                    <a:gs pos="100000">
                      <a:srgbClr val="505050"/>
                    </a:gs>
                  </a:gsLst>
                  <a:lin ang="5400000" scaled="0"/>
                </a:gradFill>
                <a:latin typeface="Segoe UI"/>
              </a:endParaRPr>
            </a:p>
            <a:p>
              <a:pPr defTabSz="896171">
                <a:defRPr/>
              </a:pPr>
              <a:r>
                <a:rPr lang="en-US" sz="1568" u="sng" dirty="0">
                  <a:gradFill>
                    <a:gsLst>
                      <a:gs pos="0">
                        <a:srgbClr val="505050"/>
                      </a:gs>
                      <a:gs pos="100000">
                        <a:srgbClr val="505050"/>
                      </a:gs>
                    </a:gsLst>
                    <a:lin ang="5400000" scaled="0"/>
                  </a:gradFill>
                  <a:latin typeface="Segoe UI"/>
                </a:rPr>
                <a:t>http</a:t>
              </a:r>
              <a:r>
                <a:rPr lang="en-US" sz="1568" u="sng" dirty="0">
                  <a:gradFill>
                    <a:gsLst>
                      <a:gs pos="0">
                        <a:srgbClr val="505050"/>
                      </a:gs>
                      <a:gs pos="100000">
                        <a:srgbClr val="505050"/>
                      </a:gs>
                    </a:gsLst>
                    <a:lin ang="5400000" scaled="0"/>
                  </a:gradFill>
                  <a:latin typeface="Segoe UI"/>
                </a:rPr>
                <a:t>://aka.ms/o365DevSnackDemos </a:t>
              </a:r>
            </a:p>
          </p:txBody>
        </p:sp>
        <p:pic>
          <p:nvPicPr>
            <p:cNvPr id="12" name="Picture 11"/>
            <p:cNvPicPr>
              <a:picLocks noChangeAspect="1"/>
            </p:cNvPicPr>
            <p:nvPr/>
          </p:nvPicPr>
          <p:blipFill rotWithShape="1">
            <a:blip r:embed="rId11" cstate="print">
              <a:extLst>
                <a:ext uri="{28A0092B-C50C-407E-A947-70E740481C1C}">
                  <a14:useLocalDpi xmlns:a14="http://schemas.microsoft.com/office/drawing/2010/main" val="0"/>
                </a:ext>
              </a:extLst>
            </a:blip>
            <a:srcRect t="23734" b="21850"/>
            <a:stretch/>
          </p:blipFill>
          <p:spPr>
            <a:xfrm>
              <a:off x="7214100" y="5441795"/>
              <a:ext cx="1883962" cy="724830"/>
            </a:xfrm>
            <a:prstGeom prst="rect">
              <a:avLst/>
            </a:prstGeom>
          </p:spPr>
        </p:pic>
      </p:grpSp>
      <p:sp>
        <p:nvSpPr>
          <p:cNvPr id="561" name="Rectangle 560"/>
          <p:cNvSpPr/>
          <p:nvPr/>
        </p:nvSpPr>
        <p:spPr bwMode="auto">
          <a:xfrm>
            <a:off x="-21481" y="-4453"/>
            <a:ext cx="12233388" cy="119620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2" name="Rectangle 561"/>
          <p:cNvSpPr/>
          <p:nvPr/>
        </p:nvSpPr>
        <p:spPr bwMode="auto">
          <a:xfrm>
            <a:off x="-21480" y="6386463"/>
            <a:ext cx="12233387" cy="549062"/>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4" name="Rectangle 563"/>
          <p:cNvSpPr/>
          <p:nvPr/>
        </p:nvSpPr>
        <p:spPr bwMode="auto">
          <a:xfrm>
            <a:off x="11737536" y="974024"/>
            <a:ext cx="474370" cy="573948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Engage</a:t>
            </a:r>
            <a:endParaRPr lang="en-US" dirty="0"/>
          </a:p>
        </p:txBody>
      </p:sp>
      <p:sp>
        <p:nvSpPr>
          <p:cNvPr id="233" name="Rectangle 232"/>
          <p:cNvSpPr/>
          <p:nvPr/>
        </p:nvSpPr>
        <p:spPr bwMode="auto">
          <a:xfrm>
            <a:off x="-21481" y="974024"/>
            <a:ext cx="474370" cy="573948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670530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750" fill="hold"/>
                                        <p:tgtEl>
                                          <p:spTgt spid="16"/>
                                        </p:tgtEl>
                                        <p:attrNameLst>
                                          <p:attrName>ppt_x</p:attrName>
                                        </p:attrNameLst>
                                      </p:cBhvr>
                                      <p:tavLst>
                                        <p:tav tm="0">
                                          <p:val>
                                            <p:strVal val="#ppt_x"/>
                                          </p:val>
                                        </p:tav>
                                        <p:tav tm="100000">
                                          <p:val>
                                            <p:strVal val="#ppt_x"/>
                                          </p:val>
                                        </p:tav>
                                      </p:tavLst>
                                    </p:anim>
                                    <p:anim calcmode="lin" valueType="num">
                                      <p:cBhvr additive="base">
                                        <p:cTn id="32" dur="75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34336" y="1905492"/>
            <a:ext cx="7346043" cy="2576052"/>
          </a:xfrm>
        </p:spPr>
        <p:txBody>
          <a:bodyPr/>
          <a:lstStyle/>
          <a:p>
            <a:pPr>
              <a:spcBef>
                <a:spcPts val="2399"/>
              </a:spcBef>
            </a:pPr>
            <a:r>
              <a:rPr lang="en-US" dirty="0" smtClean="0">
                <a:gradFill>
                  <a:gsLst>
                    <a:gs pos="100000">
                      <a:schemeClr val="bg2"/>
                    </a:gs>
                    <a:gs pos="0">
                      <a:schemeClr val="bg2"/>
                    </a:gs>
                  </a:gsLst>
                  <a:lin ang="5400000" scaled="0"/>
                </a:gradFill>
              </a:rPr>
              <a:t>Building for the Store: What Devs Gain</a:t>
            </a:r>
            <a:endParaRPr lang="en-US" dirty="0">
              <a:gradFill>
                <a:gsLst>
                  <a:gs pos="100000">
                    <a:schemeClr val="bg2"/>
                  </a:gs>
                  <a:gs pos="0">
                    <a:schemeClr val="bg2"/>
                  </a:gs>
                </a:gsLst>
                <a:lin ang="5400000" scaled="0"/>
              </a:gradFill>
            </a:endParaRPr>
          </a:p>
          <a:p>
            <a:pPr>
              <a:spcBef>
                <a:spcPts val="2399"/>
              </a:spcBef>
            </a:pPr>
            <a:r>
              <a:rPr lang="en-US" dirty="0" smtClean="0">
                <a:gradFill>
                  <a:gsLst>
                    <a:gs pos="100000">
                      <a:schemeClr val="bg2"/>
                    </a:gs>
                    <a:gs pos="0">
                      <a:schemeClr val="bg2"/>
                    </a:gs>
                  </a:gsLst>
                  <a:lin ang="5400000" scaled="0"/>
                </a:gradFill>
              </a:rPr>
              <a:t>Constraints and Considerations</a:t>
            </a:r>
            <a:endParaRPr lang="en-US" dirty="0">
              <a:gradFill>
                <a:gsLst>
                  <a:gs pos="100000">
                    <a:schemeClr val="bg2"/>
                  </a:gs>
                  <a:gs pos="0">
                    <a:schemeClr val="bg2"/>
                  </a:gs>
                </a:gsLst>
                <a:lin ang="5400000" scaled="0"/>
              </a:gradFill>
            </a:endParaRPr>
          </a:p>
          <a:p>
            <a:pPr>
              <a:spcBef>
                <a:spcPts val="2399"/>
              </a:spcBef>
            </a:pPr>
            <a:r>
              <a:rPr lang="en-US" dirty="0" smtClean="0">
                <a:gradFill>
                  <a:gsLst>
                    <a:gs pos="100000">
                      <a:schemeClr val="bg2"/>
                    </a:gs>
                    <a:gs pos="0">
                      <a:schemeClr val="bg2"/>
                    </a:gs>
                  </a:gsLst>
                  <a:lin ang="5400000" scaled="0"/>
                </a:gradFill>
              </a:rPr>
              <a:t>Building for Other Stores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71518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8532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45806" y="2156691"/>
            <a:ext cx="5162062" cy="1007860"/>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Developer vision</a:t>
            </a:r>
            <a:endParaRPr lang="en-US" dirty="0"/>
          </a:p>
        </p:txBody>
      </p:sp>
      <p:sp>
        <p:nvSpPr>
          <p:cNvPr id="1210" name="Data"/>
          <p:cNvSpPr/>
          <p:nvPr/>
        </p:nvSpPr>
        <p:spPr bwMode="auto">
          <a:xfrm>
            <a:off x="6348429" y="1267873"/>
            <a:ext cx="5520539" cy="712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pPr>
            <a:r>
              <a:rPr lang="en-US" sz="5293"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567899" y="1267873"/>
            <a:ext cx="5521178" cy="712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pPr>
            <a:r>
              <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649224" y="2863046"/>
            <a:ext cx="5157546" cy="2708828"/>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endParaRPr lang="en-US" sz="1729">
                <a:solidFill>
                  <a:srgbClr val="FFFFFF"/>
                </a:solidFill>
                <a:latin typeface="Segoe UI"/>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endParaRPr lang="en-US" sz="1729">
                <a:solidFill>
                  <a:srgbClr val="FFFFFF"/>
                </a:solidFill>
                <a:latin typeface="Segoe UI"/>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19" tIns="140495" rIns="175619" bIns="140495" numCol="1" spcCol="0" rtlCol="0" fromWordArt="0" anchor="t" anchorCtr="0" forceAA="0" compatLnSpc="1">
              <a:prstTxWarp prst="textNoShape">
                <a:avLst/>
              </a:prstTxWarp>
              <a:noAutofit/>
            </a:bodyPr>
            <a:lstStyle/>
            <a:p>
              <a:pPr algn="ctr" defTabSz="89530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26322" y="5032011"/>
            <a:ext cx="485920" cy="22631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endParaRPr lang="en-US" sz="1798">
              <a:solidFill>
                <a:srgbClr val="000000"/>
              </a:solidFill>
              <a:latin typeface="Segoe UI"/>
            </a:endParaRPr>
          </a:p>
        </p:txBody>
      </p:sp>
      <p:sp>
        <p:nvSpPr>
          <p:cNvPr id="574" name="Rectangle 573"/>
          <p:cNvSpPr/>
          <p:nvPr/>
        </p:nvSpPr>
        <p:spPr bwMode="auto">
          <a:xfrm>
            <a:off x="2847512" y="3525280"/>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5" name="Rectangle 574"/>
          <p:cNvSpPr/>
          <p:nvPr/>
        </p:nvSpPr>
        <p:spPr bwMode="auto">
          <a:xfrm>
            <a:off x="3325409" y="3790513"/>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9" name="Rectangle 558"/>
          <p:cNvSpPr/>
          <p:nvPr/>
        </p:nvSpPr>
        <p:spPr>
          <a:xfrm>
            <a:off x="3983404" y="4330577"/>
            <a:ext cx="835443" cy="20275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endParaRPr lang="en-US" sz="1798">
              <a:solidFill>
                <a:srgbClr val="000000"/>
              </a:solidFill>
              <a:latin typeface="Segoe UI"/>
            </a:endParaRPr>
          </a:p>
        </p:txBody>
      </p:sp>
      <p:sp>
        <p:nvSpPr>
          <p:cNvPr id="537" name="Rectangle 536"/>
          <p:cNvSpPr/>
          <p:nvPr/>
        </p:nvSpPr>
        <p:spPr bwMode="auto">
          <a:xfrm flipH="1">
            <a:off x="1758417" y="4602946"/>
            <a:ext cx="207970" cy="26826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5" name="Rectangle 514"/>
          <p:cNvSpPr/>
          <p:nvPr/>
        </p:nvSpPr>
        <p:spPr bwMode="auto">
          <a:xfrm>
            <a:off x="1028773" y="4877910"/>
            <a:ext cx="90492" cy="47665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7" name="Rectangle 496"/>
          <p:cNvSpPr/>
          <p:nvPr/>
        </p:nvSpPr>
        <p:spPr bwMode="auto">
          <a:xfrm>
            <a:off x="1252942" y="4971155"/>
            <a:ext cx="211207" cy="15486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Oval 23"/>
          <p:cNvSpPr/>
          <p:nvPr/>
        </p:nvSpPr>
        <p:spPr bwMode="auto">
          <a:xfrm>
            <a:off x="6890629"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2" name="Freeform 18"/>
          <p:cNvSpPr>
            <a:spLocks noChangeAspect="1" noEditPoints="1"/>
          </p:cNvSpPr>
          <p:nvPr/>
        </p:nvSpPr>
        <p:spPr bwMode="auto">
          <a:xfrm>
            <a:off x="7035406" y="2453068"/>
            <a:ext cx="546607" cy="40351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49" tIns="43888" rIns="0" bIns="43888" numCol="1" spcCol="0" rtlCol="0" fromWordArt="0" anchor="ctr" anchorCtr="0" forceAA="0" compatLnSpc="1">
            <a:prstTxWarp prst="textNoShape">
              <a:avLst/>
            </a:prstTxWarp>
            <a:noAutofit/>
          </a:bodyPr>
          <a:lstStyle/>
          <a:p>
            <a:pPr defTabSz="895119">
              <a:lnSpc>
                <a:spcPct val="90000"/>
              </a:lnSpc>
              <a:spcAft>
                <a:spcPts val="576"/>
              </a:spcAft>
            </a:pPr>
            <a:endParaRPr lang="en-US" sz="1342" b="1" dirty="0">
              <a:gradFill>
                <a:gsLst>
                  <a:gs pos="50427">
                    <a:srgbClr val="FFFFFF"/>
                  </a:gs>
                  <a:gs pos="30000">
                    <a:srgbClr val="FFFFFF"/>
                  </a:gs>
                </a:gsLst>
                <a:lin ang="5400000" scaled="0"/>
              </a:gradFill>
              <a:latin typeface="Segoe UI"/>
            </a:endParaRPr>
          </a:p>
        </p:txBody>
      </p:sp>
      <p:sp>
        <p:nvSpPr>
          <p:cNvPr id="333" name="Oval 332"/>
          <p:cNvSpPr/>
          <p:nvPr/>
        </p:nvSpPr>
        <p:spPr bwMode="auto">
          <a:xfrm>
            <a:off x="8093680"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Freeform 17"/>
          <p:cNvSpPr>
            <a:spLocks noEditPoints="1"/>
          </p:cNvSpPr>
          <p:nvPr/>
        </p:nvSpPr>
        <p:spPr bwMode="auto">
          <a:xfrm>
            <a:off x="8281458" y="2362151"/>
            <a:ext cx="460602" cy="585348"/>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337" name="Oval 336"/>
          <p:cNvSpPr/>
          <p:nvPr/>
        </p:nvSpPr>
        <p:spPr bwMode="auto">
          <a:xfrm>
            <a:off x="9296732"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8" name="Freeform 337"/>
          <p:cNvSpPr>
            <a:spLocks noEditPoints="1"/>
          </p:cNvSpPr>
          <p:nvPr/>
        </p:nvSpPr>
        <p:spPr bwMode="auto">
          <a:xfrm>
            <a:off x="9425667" y="2406876"/>
            <a:ext cx="578291" cy="495893"/>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340" name="Oval 339"/>
          <p:cNvSpPr/>
          <p:nvPr/>
        </p:nvSpPr>
        <p:spPr bwMode="auto">
          <a:xfrm>
            <a:off x="10499783"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10"/>
          <p:cNvGrpSpPr/>
          <p:nvPr/>
        </p:nvGrpSpPr>
        <p:grpSpPr>
          <a:xfrm>
            <a:off x="10645472" y="2417361"/>
            <a:ext cx="544782" cy="474928"/>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79" name="Group 678"/>
          <p:cNvGrpSpPr/>
          <p:nvPr/>
        </p:nvGrpSpPr>
        <p:grpSpPr>
          <a:xfrm>
            <a:off x="10199756" y="4530966"/>
            <a:ext cx="1317611" cy="1040907"/>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grpSp>
        <p:sp>
          <p:nvSpPr>
            <p:cNvPr id="673" name="TextBox 672"/>
            <p:cNvSpPr txBox="1"/>
            <p:nvPr/>
          </p:nvSpPr>
          <p:spPr>
            <a:xfrm>
              <a:off x="9972097" y="4577624"/>
              <a:ext cx="1344382" cy="859622"/>
            </a:xfrm>
            <a:prstGeom prst="rect">
              <a:avLst/>
            </a:prstGeom>
            <a:noFill/>
          </p:spPr>
          <p:txBody>
            <a:bodyPr wrap="square" lIns="179238" tIns="143391" rIns="179238" bIns="143391" rtlCol="0" anchor="ctr" anchorCtr="0">
              <a:noAutofit/>
            </a:bodyPr>
            <a:lstStyle/>
            <a:p>
              <a:pPr algn="ctr" defTabSz="914128">
                <a:lnSpc>
                  <a:spcPct val="90000"/>
                </a:lnSpc>
                <a:spcAft>
                  <a:spcPts val="588"/>
                </a:spcAft>
              </a:pPr>
              <a:r>
                <a:rPr lang="en-US" sz="2940"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36952" y="4284025"/>
            <a:ext cx="881657" cy="1287848"/>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386237" y="3082039"/>
            <a:ext cx="1036221" cy="80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nvGrpSpPr>
          <p:cNvPr id="668" name="Group 667"/>
          <p:cNvGrpSpPr/>
          <p:nvPr/>
        </p:nvGrpSpPr>
        <p:grpSpPr>
          <a:xfrm>
            <a:off x="8387290" y="3126432"/>
            <a:ext cx="857796" cy="694958"/>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69" name="Group 668"/>
          <p:cNvGrpSpPr/>
          <p:nvPr/>
        </p:nvGrpSpPr>
        <p:grpSpPr>
          <a:xfrm>
            <a:off x="9245082" y="3126432"/>
            <a:ext cx="594199" cy="701685"/>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80" name="Group 679"/>
          <p:cNvGrpSpPr/>
          <p:nvPr/>
        </p:nvGrpSpPr>
        <p:grpSpPr>
          <a:xfrm>
            <a:off x="8251820" y="3756911"/>
            <a:ext cx="1304935" cy="1814962"/>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695370" y="3126432"/>
            <a:ext cx="444984" cy="1415835"/>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71" name="Group 670"/>
          <p:cNvGrpSpPr/>
          <p:nvPr/>
        </p:nvGrpSpPr>
        <p:grpSpPr>
          <a:xfrm>
            <a:off x="7121298" y="3126432"/>
            <a:ext cx="374969" cy="1777550"/>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spTree>
    <p:extLst>
      <p:ext uri="{BB962C8B-B14F-4D97-AF65-F5344CB8AC3E}">
        <p14:creationId xmlns:p14="http://schemas.microsoft.com/office/powerpoint/2010/main" val="1688003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Developers Gain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53275178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Value-added Store services</a:t>
            </a:r>
            <a:endParaRPr lang="en-US" sz="4800" dirty="0"/>
          </a:p>
        </p:txBody>
      </p:sp>
      <p:sp>
        <p:nvSpPr>
          <p:cNvPr id="3" name="Text Placeholder 2"/>
          <p:cNvSpPr>
            <a:spLocks noGrp="1"/>
          </p:cNvSpPr>
          <p:nvPr>
            <p:ph type="body" sz="quarter" idx="10"/>
          </p:nvPr>
        </p:nvSpPr>
        <p:spPr>
          <a:xfrm>
            <a:off x="607602" y="1142414"/>
            <a:ext cx="11442517" cy="5091226"/>
          </a:xfrm>
        </p:spPr>
        <p:txBody>
          <a:bodyPr/>
          <a:lstStyle/>
          <a:p>
            <a:r>
              <a:rPr lang="en-US" sz="2400" dirty="0" smtClean="0"/>
              <a:t>Multi-tenant Support for SharePoint apps</a:t>
            </a:r>
          </a:p>
          <a:p>
            <a:pPr lvl="1"/>
            <a:r>
              <a:rPr lang="en-US" sz="1400" dirty="0" smtClean="0"/>
              <a:t>Registering through Seller Dashboard enables multi-tenant &amp; multi-site/farm deployment</a:t>
            </a:r>
          </a:p>
          <a:p>
            <a:pPr lvl="1"/>
            <a:r>
              <a:rPr lang="en-US" sz="1400" dirty="0" smtClean="0"/>
              <a:t>Side-loading into SharePoint (the alternative) forces each </a:t>
            </a:r>
            <a:r>
              <a:rPr lang="en-US" sz="1400" dirty="0"/>
              <a:t>Site Admin to register the app </a:t>
            </a:r>
            <a:r>
              <a:rPr lang="en-US" sz="1400" dirty="0" smtClean="0"/>
              <a:t>in each SharePoint site</a:t>
            </a:r>
            <a:endParaRPr lang="en-US" sz="1400" dirty="0"/>
          </a:p>
          <a:p>
            <a:pPr lvl="1"/>
            <a:endParaRPr lang="en-US" sz="1400" dirty="0"/>
          </a:p>
          <a:p>
            <a:r>
              <a:rPr lang="en-US" sz="2400" dirty="0" smtClean="0"/>
              <a:t>App Management in Seller Dashboard*</a:t>
            </a:r>
          </a:p>
          <a:p>
            <a:pPr lvl="1"/>
            <a:r>
              <a:rPr lang="en-US" sz="1400" dirty="0" smtClean="0"/>
              <a:t>Gives developers a place to store, edit, track and deploy all their apps, in one place</a:t>
            </a:r>
          </a:p>
          <a:p>
            <a:pPr lvl="1"/>
            <a:r>
              <a:rPr lang="en-US" sz="1400" dirty="0" smtClean="0"/>
              <a:t>Provides central management </a:t>
            </a:r>
            <a:r>
              <a:rPr lang="en-US" sz="1400" dirty="0"/>
              <a:t>of Client </a:t>
            </a:r>
            <a:r>
              <a:rPr lang="en-US" sz="1400" dirty="0" smtClean="0"/>
              <a:t>IDs &amp; Secrets, </a:t>
            </a:r>
            <a:r>
              <a:rPr lang="en-US" sz="1400" dirty="0"/>
              <a:t>and options for longer-lasting Secrets, for provider-hosted SharePoint </a:t>
            </a:r>
            <a:r>
              <a:rPr lang="en-US" sz="1400" dirty="0" smtClean="0"/>
              <a:t>apps</a:t>
            </a:r>
          </a:p>
          <a:p>
            <a:pPr lvl="1"/>
            <a:r>
              <a:rPr lang="en-US" sz="1400" dirty="0" smtClean="0"/>
              <a:t>Can get download, trial and conversion metrics as well as sales reports</a:t>
            </a:r>
            <a:endParaRPr lang="en-US" sz="1400" dirty="0"/>
          </a:p>
          <a:p>
            <a:pPr lvl="1"/>
            <a:endParaRPr lang="en-US" sz="1400" dirty="0"/>
          </a:p>
          <a:p>
            <a:r>
              <a:rPr lang="en-US" sz="2400" dirty="0"/>
              <a:t>Quality Control</a:t>
            </a:r>
          </a:p>
          <a:p>
            <a:pPr lvl="1"/>
            <a:r>
              <a:rPr lang="en-US" sz="1400" dirty="0" smtClean="0"/>
              <a:t>Store </a:t>
            </a:r>
            <a:r>
              <a:rPr lang="en-US" sz="1400" dirty="0"/>
              <a:t>team provides FREE quality check to </a:t>
            </a:r>
            <a:r>
              <a:rPr lang="en-US" sz="1400" dirty="0" smtClean="0"/>
              <a:t>ensure </a:t>
            </a:r>
            <a:r>
              <a:rPr lang="en-US" sz="1400" dirty="0"/>
              <a:t>your app is well performing, has quality marketing images, descriptions and screen shots</a:t>
            </a:r>
          </a:p>
          <a:p>
            <a:pPr lvl="1"/>
            <a:endParaRPr lang="en-US" sz="1400" dirty="0"/>
          </a:p>
          <a:p>
            <a:r>
              <a:rPr lang="en-US" sz="2400" dirty="0"/>
              <a:t>Sales &amp; Tax tracking and payout</a:t>
            </a:r>
          </a:p>
          <a:p>
            <a:pPr lvl="1"/>
            <a:r>
              <a:rPr lang="en-US" sz="1400" dirty="0"/>
              <a:t>Microsoft handles all transactions conducted via the Store, including tax collection and payout across all applicable </a:t>
            </a:r>
            <a:r>
              <a:rPr lang="en-US" sz="1400" dirty="0" smtClean="0"/>
              <a:t>jurisdictions</a:t>
            </a:r>
          </a:p>
          <a:p>
            <a:pPr lvl="1"/>
            <a:endParaRPr lang="en-US" sz="1400" dirty="0"/>
          </a:p>
          <a:p>
            <a:r>
              <a:rPr lang="en-US" sz="2400" dirty="0"/>
              <a:t>Global </a:t>
            </a:r>
            <a:r>
              <a:rPr lang="en-US" sz="2400" dirty="0" smtClean="0"/>
              <a:t>Presence</a:t>
            </a:r>
          </a:p>
          <a:p>
            <a:pPr lvl="1"/>
            <a:r>
              <a:rPr lang="en-US" sz="1400" dirty="0" smtClean="0"/>
              <a:t>By early 2015, Store will be localized in all 60 Office.com markets worldwide</a:t>
            </a:r>
            <a:endParaRPr lang="en-US" sz="1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
        <p:nvSpPr>
          <p:cNvPr id="5" name="TextBox 4"/>
          <p:cNvSpPr txBox="1"/>
          <p:nvPr/>
        </p:nvSpPr>
        <p:spPr>
          <a:xfrm>
            <a:off x="2025445" y="6434347"/>
            <a:ext cx="7580671" cy="184666"/>
          </a:xfrm>
          <a:prstGeom prst="rect">
            <a:avLst/>
          </a:prstGeom>
          <a:noFill/>
        </p:spPr>
        <p:txBody>
          <a:bodyPr wrap="square" lIns="0" tIns="0" rIns="0" bIns="0" rtlCol="0">
            <a:spAutoFit/>
          </a:bodyPr>
          <a:lstStyle/>
          <a:p>
            <a:r>
              <a:rPr lang="en-US" sz="1200" spc="-70" dirty="0" smtClean="0">
                <a:gradFill>
                  <a:gsLst>
                    <a:gs pos="2917">
                      <a:schemeClr val="bg2"/>
                    </a:gs>
                    <a:gs pos="95000">
                      <a:schemeClr val="bg2"/>
                    </a:gs>
                  </a:gsLst>
                  <a:lin ang="5400000" scaled="0"/>
                </a:gradFill>
              </a:rPr>
              <a:t>* Office Developers can use many Seller Dashboard services even if not submitting to the Store</a:t>
            </a:r>
          </a:p>
        </p:txBody>
      </p:sp>
    </p:spTree>
    <p:extLst>
      <p:ext uri="{BB962C8B-B14F-4D97-AF65-F5344CB8AC3E}">
        <p14:creationId xmlns:p14="http://schemas.microsoft.com/office/powerpoint/2010/main" val="333536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pp purchase process from Office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465095"/>
            <a:ext cx="5716325" cy="32011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28727" y="134268"/>
            <a:ext cx="11720190" cy="747897"/>
          </a:xfrm>
        </p:spPr>
        <p:txBody>
          <a:bodyPr/>
          <a:lstStyle/>
          <a:p>
            <a:r>
              <a:rPr lang="en-US" sz="4000" dirty="0" smtClean="0"/>
              <a:t>Store Licensing Services (sold directly or via app catalog)</a:t>
            </a:r>
            <a:endParaRPr lang="en-US" sz="4000" dirty="0"/>
          </a:p>
        </p:txBody>
      </p:sp>
      <p:sp>
        <p:nvSpPr>
          <p:cNvPr id="3" name="Text Placeholder 2"/>
          <p:cNvSpPr>
            <a:spLocks noGrp="1"/>
          </p:cNvSpPr>
          <p:nvPr>
            <p:ph type="body" sz="quarter" idx="10"/>
          </p:nvPr>
        </p:nvSpPr>
        <p:spPr>
          <a:xfrm>
            <a:off x="328725" y="946941"/>
            <a:ext cx="11860099" cy="2260116"/>
          </a:xfrm>
        </p:spPr>
        <p:txBody>
          <a:bodyPr/>
          <a:lstStyle/>
          <a:p>
            <a:pPr marL="0" indent="0">
              <a:buNone/>
            </a:pPr>
            <a:r>
              <a:rPr lang="en-US" sz="2400" dirty="0" smtClean="0"/>
              <a:t>Access to </a:t>
            </a:r>
            <a:r>
              <a:rPr lang="en-US" sz="2400" b="1" dirty="0" smtClean="0"/>
              <a:t>App Licensing Framework </a:t>
            </a:r>
            <a:r>
              <a:rPr lang="en-US" sz="2400" dirty="0" smtClean="0"/>
              <a:t>(saves ISV work)</a:t>
            </a:r>
          </a:p>
          <a:p>
            <a:r>
              <a:rPr lang="en-US" sz="1600" dirty="0" smtClean="0"/>
              <a:t>Store </a:t>
            </a:r>
            <a:r>
              <a:rPr lang="en-US" sz="1600" dirty="0"/>
              <a:t>retains a record of each </a:t>
            </a:r>
            <a:r>
              <a:rPr lang="en-US" sz="1600" dirty="0" smtClean="0"/>
              <a:t>license </a:t>
            </a:r>
            <a:r>
              <a:rPr lang="en-US" sz="1600" dirty="0"/>
              <a:t>for verification </a:t>
            </a:r>
            <a:r>
              <a:rPr lang="en-US" sz="1600" dirty="0" smtClean="0"/>
              <a:t>&amp; disaster recovery; has license APIs and verification web service</a:t>
            </a:r>
          </a:p>
          <a:p>
            <a:r>
              <a:rPr lang="en-US" sz="1600" dirty="0" smtClean="0"/>
              <a:t>Apps for Office users can refresh/recover licenses from “My Apps” in ribbon; roam apps across PCs via MSA login</a:t>
            </a:r>
          </a:p>
          <a:p>
            <a:endParaRPr lang="en-US" sz="1600" dirty="0" smtClean="0"/>
          </a:p>
          <a:p>
            <a:pPr marL="0" indent="0">
              <a:buNone/>
            </a:pPr>
            <a:r>
              <a:rPr lang="en-US" sz="2400" dirty="0" smtClean="0"/>
              <a:t>Devs can </a:t>
            </a:r>
            <a:r>
              <a:rPr lang="en-US" sz="2400" b="1" dirty="0" smtClean="0"/>
              <a:t>vary their apps’ behavior </a:t>
            </a:r>
            <a:r>
              <a:rPr lang="en-US" sz="2400" dirty="0" smtClean="0"/>
              <a:t>based on user status or license type</a:t>
            </a:r>
          </a:p>
          <a:p>
            <a:r>
              <a:rPr lang="en-US" sz="1600" dirty="0" smtClean="0"/>
              <a:t>Anonymous users can now access Free / Unlimited Trial Office &amp; SP apps by default; up to </a:t>
            </a:r>
            <a:r>
              <a:rPr lang="en-US" sz="1600" dirty="0" err="1" smtClean="0"/>
              <a:t>dev’s</a:t>
            </a:r>
            <a:r>
              <a:rPr lang="en-US" sz="1600" dirty="0" smtClean="0"/>
              <a:t> code to enforce sign-in or present alternate experience</a:t>
            </a:r>
          </a:p>
          <a:p>
            <a:r>
              <a:rPr lang="en-US" sz="1600" dirty="0" smtClean="0"/>
              <a:t>Trial apps for all app types can be used to expose a different/more limited experience</a:t>
            </a:r>
            <a:endParaRPr lang="en-US" sz="1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
        <p:nvSpPr>
          <p:cNvPr id="9" name="Rectangle 8"/>
          <p:cNvSpPr/>
          <p:nvPr/>
        </p:nvSpPr>
        <p:spPr bwMode="auto">
          <a:xfrm>
            <a:off x="328726" y="4620126"/>
            <a:ext cx="2113685" cy="8301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86740" y="5186148"/>
            <a:ext cx="1597655" cy="10101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Acquire App for Office</a:t>
            </a:r>
          </a:p>
        </p:txBody>
      </p:sp>
      <p:pic>
        <p:nvPicPr>
          <p:cNvPr id="1036" name="Picture 12" descr="Office app license verification pro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9059" y="3169955"/>
            <a:ext cx="4296109" cy="36880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bwMode="auto">
          <a:xfrm>
            <a:off x="6972737" y="5547296"/>
            <a:ext cx="1551488" cy="8522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Use App for Office</a:t>
            </a:r>
          </a:p>
        </p:txBody>
      </p:sp>
    </p:spTree>
    <p:extLst>
      <p:ext uri="{BB962C8B-B14F-4D97-AF65-F5344CB8AC3E}">
        <p14:creationId xmlns:p14="http://schemas.microsoft.com/office/powerpoint/2010/main" val="71793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36"/>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27" y="134268"/>
            <a:ext cx="11720190" cy="747897"/>
          </a:xfrm>
        </p:spPr>
        <p:txBody>
          <a:bodyPr/>
          <a:lstStyle/>
          <a:p>
            <a:r>
              <a:rPr lang="en-US" sz="4000" dirty="0" smtClean="0"/>
              <a:t>SharePoint Licensing</a:t>
            </a:r>
            <a:endParaRPr lang="en-US" sz="4000" dirty="0"/>
          </a:p>
        </p:txBody>
      </p:sp>
      <p:sp>
        <p:nvSpPr>
          <p:cNvPr id="3" name="Text Placeholder 2"/>
          <p:cNvSpPr>
            <a:spLocks noGrp="1"/>
          </p:cNvSpPr>
          <p:nvPr>
            <p:ph type="body" sz="quarter" idx="10"/>
          </p:nvPr>
        </p:nvSpPr>
        <p:spPr>
          <a:xfrm>
            <a:off x="328726" y="1024505"/>
            <a:ext cx="11546442" cy="960706"/>
          </a:xfrm>
        </p:spPr>
        <p:txBody>
          <a:bodyPr/>
          <a:lstStyle/>
          <a:p>
            <a:r>
              <a:rPr lang="en-US" sz="1800" dirty="0" smtClean="0"/>
              <a:t>Site / farm admin must acquire licenses</a:t>
            </a:r>
          </a:p>
          <a:p>
            <a:r>
              <a:rPr lang="en-US" sz="1800" dirty="0" smtClean="0"/>
              <a:t>Can use SharePoint app catalog to assign licenses or delegate license management</a:t>
            </a:r>
          </a:p>
          <a:p>
            <a:r>
              <a:rPr lang="en-US" sz="1800" dirty="0" smtClean="0"/>
              <a:t>SP-hosted apps can use the SP Web Proxy to call the verification service, but server-side code is far more secure method</a:t>
            </a:r>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
        <p:nvSpPr>
          <p:cNvPr id="9" name="Rectangle 8"/>
          <p:cNvSpPr/>
          <p:nvPr/>
        </p:nvSpPr>
        <p:spPr bwMode="auto">
          <a:xfrm>
            <a:off x="328726" y="4620126"/>
            <a:ext cx="2113685" cy="8301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34" name="Picture 10" descr="SharePoint app purchase from Office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63" y="2523286"/>
            <a:ext cx="6404716" cy="373444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bwMode="auto">
          <a:xfrm>
            <a:off x="369063" y="5694865"/>
            <a:ext cx="2166374" cy="5628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Acquire SP apps</a:t>
            </a:r>
          </a:p>
        </p:txBody>
      </p:sp>
      <p:pic>
        <p:nvPicPr>
          <p:cNvPr id="2050" name="Picture 2" descr="SharePoint app license verification pro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292" y="2523286"/>
            <a:ext cx="5031364" cy="433471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auto">
          <a:xfrm>
            <a:off x="6972737" y="5547296"/>
            <a:ext cx="1551488" cy="8522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Use SP Apps</a:t>
            </a:r>
          </a:p>
        </p:txBody>
      </p:sp>
    </p:spTree>
    <p:extLst>
      <p:ext uri="{BB962C8B-B14F-4D97-AF65-F5344CB8AC3E}">
        <p14:creationId xmlns:p14="http://schemas.microsoft.com/office/powerpoint/2010/main" val="2158721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27" y="134268"/>
            <a:ext cx="11720190" cy="747897"/>
          </a:xfrm>
        </p:spPr>
        <p:txBody>
          <a:bodyPr/>
          <a:lstStyle/>
          <a:p>
            <a:r>
              <a:rPr lang="en-US" sz="4000" dirty="0" smtClean="0"/>
              <a:t>Mail app licenses</a:t>
            </a:r>
            <a:endParaRPr lang="en-US" sz="4000" dirty="0"/>
          </a:p>
        </p:txBody>
      </p:sp>
      <p:sp>
        <p:nvSpPr>
          <p:cNvPr id="3" name="Text Placeholder 2"/>
          <p:cNvSpPr>
            <a:spLocks noGrp="1"/>
          </p:cNvSpPr>
          <p:nvPr>
            <p:ph type="body" sz="quarter" idx="10"/>
          </p:nvPr>
        </p:nvSpPr>
        <p:spPr>
          <a:xfrm>
            <a:off x="328726" y="1024506"/>
            <a:ext cx="11546442" cy="419284"/>
          </a:xfrm>
        </p:spPr>
        <p:txBody>
          <a:bodyPr/>
          <a:lstStyle/>
          <a:p>
            <a:r>
              <a:rPr lang="en-US" sz="2400" dirty="0" smtClean="0"/>
              <a:t>Mail apps can be acquired at the individual or site (Exchange) levels; tokens stored differently</a:t>
            </a:r>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1032" name="Picture 8" descr="Mail app purchase from the Office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33" y="1586131"/>
            <a:ext cx="4577306" cy="498011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328726" y="4620126"/>
            <a:ext cx="2113685" cy="8301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586740" y="3837621"/>
            <a:ext cx="1597655" cy="7825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Mail Apps</a:t>
            </a:r>
          </a:p>
        </p:txBody>
      </p:sp>
      <p:sp>
        <p:nvSpPr>
          <p:cNvPr id="5" name="Rectangle 4"/>
          <p:cNvSpPr/>
          <p:nvPr/>
        </p:nvSpPr>
        <p:spPr>
          <a:xfrm>
            <a:off x="6968450" y="2245117"/>
            <a:ext cx="4618796" cy="2652008"/>
          </a:xfrm>
          <a:prstGeom prst="rect">
            <a:avLst/>
          </a:prstGeom>
        </p:spPr>
        <p:txBody>
          <a:bodyPr wrap="square">
            <a:spAutoFit/>
          </a:bodyPr>
          <a:lstStyle/>
          <a:p>
            <a:pPr>
              <a:spcBef>
                <a:spcPts val="2941"/>
              </a:spcBef>
              <a:spcAft>
                <a:spcPts val="588"/>
              </a:spcAft>
            </a:pPr>
            <a:r>
              <a:rPr lang="en-US" b="1" dirty="0" smtClean="0">
                <a:solidFill>
                  <a:schemeClr val="bg1">
                    <a:lumMod val="50000"/>
                  </a:schemeClr>
                </a:solidFill>
              </a:rPr>
              <a:t>For License Schemas, detailed Best Practices, and How-</a:t>
            </a:r>
            <a:r>
              <a:rPr lang="en-US" b="1" dirty="0" err="1" smtClean="0">
                <a:solidFill>
                  <a:schemeClr val="bg1">
                    <a:lumMod val="50000"/>
                  </a:schemeClr>
                </a:solidFill>
              </a:rPr>
              <a:t>To’s</a:t>
            </a:r>
            <a:r>
              <a:rPr lang="en-US" b="1" dirty="0" smtClean="0">
                <a:solidFill>
                  <a:schemeClr val="bg1">
                    <a:lumMod val="50000"/>
                  </a:schemeClr>
                </a:solidFill>
              </a:rPr>
              <a:t> on adding License Checks to Your App:</a:t>
            </a:r>
          </a:p>
          <a:p>
            <a:pPr>
              <a:spcBef>
                <a:spcPts val="2941"/>
              </a:spcBef>
              <a:spcAft>
                <a:spcPts val="588"/>
              </a:spcAft>
            </a:pPr>
            <a:r>
              <a:rPr lang="en-US" dirty="0">
                <a:hlinkClick r:id="rId4"/>
              </a:rPr>
              <a:t>http://msdn.microsoft.com/en-us/library/office/jj163257(v=office.15).</a:t>
            </a:r>
            <a:r>
              <a:rPr lang="en-US" dirty="0" smtClean="0">
                <a:hlinkClick r:id="rId4"/>
              </a:rPr>
              <a:t>aspx</a:t>
            </a:r>
            <a:endParaRPr lang="en-US" dirty="0" smtClean="0"/>
          </a:p>
          <a:p>
            <a:pPr>
              <a:spcBef>
                <a:spcPts val="2941"/>
              </a:spcBef>
              <a:spcAft>
                <a:spcPts val="588"/>
              </a:spcAft>
            </a:pPr>
            <a:endParaRPr lang="en-US" dirty="0"/>
          </a:p>
        </p:txBody>
      </p:sp>
    </p:spTree>
    <p:extLst>
      <p:ext uri="{BB962C8B-B14F-4D97-AF65-F5344CB8AC3E}">
        <p14:creationId xmlns:p14="http://schemas.microsoft.com/office/powerpoint/2010/main" val="94868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5.xml><?xml version="1.0" encoding="utf-8"?>
<a:theme xmlns:a="http://schemas.openxmlformats.org/drawingml/2006/main" name="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6.xml><?xml version="1.0" encoding="utf-8"?>
<a:theme xmlns:a="http://schemas.openxmlformats.org/drawingml/2006/main" name="1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7.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32428EE7265043868E7DD21109D3E2" ma:contentTypeVersion="1" ma:contentTypeDescription="Create a new document." ma:contentTypeScope="" ma:versionID="61eed57a0e9f88bcc0426c7636e8b3f9">
  <xsd:schema xmlns:xsd="http://www.w3.org/2001/XMLSchema" xmlns:xs="http://www.w3.org/2001/XMLSchema" xmlns:p="http://schemas.microsoft.com/office/2006/metadata/properties" xmlns:ns3="63b8f2d0-1919-4f72-bb90-3c866a37a410" targetNamespace="http://schemas.microsoft.com/office/2006/metadata/properties" ma:root="true" ma:fieldsID="6713438f86376cc12dc926ba0c1b7c2e" ns3:_="">
    <xsd:import namespace="63b8f2d0-1919-4f72-bb90-3c866a37a41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b8f2d0-1919-4f72-bb90-3c866a37a4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00ADA0D-038D-4D86-BB01-B2E492691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b8f2d0-1919-4f72-bb90-3c866a37a4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3620</Words>
  <Application>Microsoft Office PowerPoint</Application>
  <PresentationFormat>Custom</PresentationFormat>
  <Paragraphs>358</Paragraphs>
  <Slides>30</Slides>
  <Notes>16</Notes>
  <HiddenSlides>0</HiddenSlides>
  <MMClips>1</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30</vt:i4>
      </vt:variant>
    </vt:vector>
  </HeadingPairs>
  <TitlesOfParts>
    <vt:vector size="45" baseType="lpstr">
      <vt:lpstr>Arial</vt:lpstr>
      <vt:lpstr>Calibri</vt:lpstr>
      <vt:lpstr>Consolas</vt:lpstr>
      <vt:lpstr>Segoe Light</vt:lpstr>
      <vt:lpstr>Segoe UI</vt:lpstr>
      <vt:lpstr>Segoe UI Light</vt:lpstr>
      <vt:lpstr>Segoe UI Semibold</vt:lpstr>
      <vt:lpstr>Wingdings</vt:lpstr>
      <vt:lpstr>5-30055_Office Template 2012 - 16x9 - White Background</vt:lpstr>
      <vt:lpstr>5-30055_Office Template 2012 - 16x9 - Colored Accent Slides</vt:lpstr>
      <vt:lpstr>1_5-30055_Office Template 2012 - 16x9 - White Background</vt:lpstr>
      <vt:lpstr>2_TEE14 Speaker PPT Template</vt:lpstr>
      <vt:lpstr>5-30610_Microsoft_Ignite_Keynote_Template_CUSTOM_LIGHT</vt:lpstr>
      <vt:lpstr>1_5-30610_Microsoft_Ignite_Keynote_Template_CUSTOM_LIGHT</vt:lpstr>
      <vt:lpstr>2_5-30055_Office Template 2012 - 16x9 - White Background</vt:lpstr>
      <vt:lpstr>Building Apps for the Office Store</vt:lpstr>
      <vt:lpstr>How Store Apps are Different</vt:lpstr>
      <vt:lpstr>Agenda</vt:lpstr>
      <vt:lpstr>Developer vision</vt:lpstr>
      <vt:lpstr>What Developers Gain</vt:lpstr>
      <vt:lpstr>Value-added Store services</vt:lpstr>
      <vt:lpstr>Store Licensing Services (sold directly or via app catalog)</vt:lpstr>
      <vt:lpstr>SharePoint Licensing</vt:lpstr>
      <vt:lpstr>Mail app licenses</vt:lpstr>
      <vt:lpstr>Constraints and Considerations</vt:lpstr>
      <vt:lpstr>Constraints</vt:lpstr>
      <vt:lpstr>Store Dev Considerations</vt:lpstr>
      <vt:lpstr>Store Marketing Considerations</vt:lpstr>
      <vt:lpstr>PicHit.Me Video</vt:lpstr>
      <vt:lpstr>Building for Other Stores</vt:lpstr>
      <vt:lpstr>Windows Runtime Apps (WinRT)</vt:lpstr>
      <vt:lpstr>Build WinRT Apps</vt:lpstr>
      <vt:lpstr>Submit WinRT Apps</vt:lpstr>
      <vt:lpstr>Microsoft Azure Marketplace</vt:lpstr>
      <vt:lpstr>App Services &amp; “Certified for Azure” program</vt:lpstr>
      <vt:lpstr>Submit Azure Application Services</vt:lpstr>
      <vt:lpstr>Publishing Portal: Azure-specific listing steps </vt:lpstr>
      <vt:lpstr>Azure AD apps: the big Office win</vt:lpstr>
      <vt:lpstr>Surfacing Azure AD apps in the 365 experience</vt:lpstr>
      <vt:lpstr>Configuring and Launching apps</vt:lpstr>
      <vt:lpstr>The Azure + Office 365 Story: Stay tuned</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2015-10-07T23:15:39Z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0x0101001032428EE7265043868E7DD21109D3E2</vt:lpwstr>
  </property>
</Properties>
</file>