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5"/>
  </p:notesMasterIdLst>
  <p:handoutMasterIdLst>
    <p:handoutMasterId r:id="rId36"/>
  </p:handoutMasterIdLst>
  <p:sldIdLst>
    <p:sldId id="1436" r:id="rId5"/>
    <p:sldId id="1462" r:id="rId6"/>
    <p:sldId id="1463" r:id="rId7"/>
    <p:sldId id="1544" r:id="rId8"/>
    <p:sldId id="1465" r:id="rId9"/>
    <p:sldId id="1503" r:id="rId10"/>
    <p:sldId id="1529" r:id="rId11"/>
    <p:sldId id="1530" r:id="rId12"/>
    <p:sldId id="1531" r:id="rId13"/>
    <p:sldId id="1532" r:id="rId14"/>
    <p:sldId id="1533" r:id="rId15"/>
    <p:sldId id="1472" r:id="rId16"/>
    <p:sldId id="1534" r:id="rId17"/>
    <p:sldId id="1535" r:id="rId18"/>
    <p:sldId id="1479" r:id="rId19"/>
    <p:sldId id="1536" r:id="rId20"/>
    <p:sldId id="1488" r:id="rId21"/>
    <p:sldId id="1489" r:id="rId22"/>
    <p:sldId id="1537" r:id="rId23"/>
    <p:sldId id="1538" r:id="rId24"/>
    <p:sldId id="1539" r:id="rId25"/>
    <p:sldId id="1540" r:id="rId26"/>
    <p:sldId id="1541" r:id="rId27"/>
    <p:sldId id="1542" r:id="rId28"/>
    <p:sldId id="1523" r:id="rId29"/>
    <p:sldId id="1543" r:id="rId30"/>
    <p:sldId id="1528" r:id="rId31"/>
    <p:sldId id="1498" r:id="rId32"/>
    <p:sldId id="1499" r:id="rId33"/>
    <p:sldId id="1383" r:id="rId3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6187" autoAdjust="0"/>
  </p:normalViewPr>
  <p:slideViewPr>
    <p:cSldViewPr snapToGrid="0">
      <p:cViewPr varScale="1">
        <p:scale>
          <a:sx n="102" d="100"/>
          <a:sy n="102" d="100"/>
        </p:scale>
        <p:origin x="522"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10:26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10:26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10:26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kern="1200" dirty="0">
                <a:solidFill>
                  <a:schemeClr val="tx1"/>
                </a:solidFill>
                <a:latin typeface="Segoe UI Light" pitchFamily="34" charset="0"/>
                <a:ea typeface="+mn-ea"/>
                <a:cs typeface="+mn-cs"/>
              </a:rPr>
              <a:t>Introduced in SharePoint 2010</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/_</a:t>
            </a:r>
            <a:r>
              <a:rPr lang="en-US" sz="900" kern="1200" dirty="0" err="1">
                <a:solidFill>
                  <a:schemeClr val="tx1"/>
                </a:solidFill>
                <a:latin typeface="Segoe UI Light" pitchFamily="34" charset="0"/>
                <a:ea typeface="+mn-ea"/>
                <a:cs typeface="+mn-cs"/>
              </a:rPr>
              <a:t>vit_bin</a:t>
            </a:r>
            <a:r>
              <a:rPr lang="en-US" sz="900" kern="1200" dirty="0">
                <a:solidFill>
                  <a:schemeClr val="tx1"/>
                </a:solidFill>
                <a:latin typeface="Segoe UI Light" pitchFamily="34" charset="0"/>
                <a:ea typeface="+mn-ea"/>
                <a:cs typeface="+mn-cs"/>
              </a:rPr>
              <a:t>/</a:t>
            </a:r>
            <a:r>
              <a:rPr lang="en-US" sz="900" kern="1200" dirty="0" err="1">
                <a:solidFill>
                  <a:schemeClr val="tx1"/>
                </a:solidFill>
                <a:latin typeface="Segoe UI Light" pitchFamily="34" charset="0"/>
                <a:ea typeface="+mn-ea"/>
                <a:cs typeface="+mn-cs"/>
              </a:rPr>
              <a:t>listdata.svc</a:t>
            </a:r>
            <a:endParaRPr lang="en-US" sz="900" kern="1200" dirty="0">
              <a:solidFill>
                <a:schemeClr val="tx1"/>
              </a:solidFill>
              <a:latin typeface="Segoe UI Light" pitchFamily="34" charset="0"/>
              <a:ea typeface="+mn-ea"/>
              <a:cs typeface="+mn-cs"/>
            </a:endParaRP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provided read/write access to SharePoint lists</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still present but only for </a:t>
            </a:r>
            <a:r>
              <a:rPr lang="en-US" sz="900" kern="1200" dirty="0" err="1">
                <a:solidFill>
                  <a:schemeClr val="tx1"/>
                </a:solidFill>
                <a:latin typeface="Segoe UI Light" pitchFamily="34" charset="0"/>
                <a:ea typeface="+mn-ea"/>
                <a:cs typeface="+mn-cs"/>
              </a:rPr>
              <a:t>backcompat</a:t>
            </a:r>
            <a:r>
              <a:rPr lang="en-US" sz="900" kern="1200" dirty="0">
                <a:solidFill>
                  <a:schemeClr val="tx1"/>
                </a:solidFill>
                <a:latin typeface="Segoe UI Light" pitchFamily="34" charset="0"/>
                <a:ea typeface="+mn-ea"/>
                <a:cs typeface="+mn-cs"/>
              </a:rPr>
              <a:t> reasons… don’t use this in greenfield </a:t>
            </a:r>
            <a:r>
              <a:rPr lang="en-US" sz="900" kern="1200" dirty="0" err="1">
                <a:solidFill>
                  <a:schemeClr val="tx1"/>
                </a:solidFill>
                <a:latin typeface="Segoe UI Light" pitchFamily="34" charset="0"/>
                <a:ea typeface="+mn-ea"/>
                <a:cs typeface="+mn-cs"/>
              </a:rPr>
              <a:t>dev</a:t>
            </a:r>
            <a:endParaRPr lang="en-US" sz="900" kern="1200" dirty="0">
              <a:solidFill>
                <a:schemeClr val="tx1"/>
              </a:solidFill>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Revamped in SharePoint 2013</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/_</a:t>
            </a:r>
            <a:r>
              <a:rPr lang="en-US" sz="900" kern="1200" dirty="0" err="1">
                <a:solidFill>
                  <a:schemeClr val="tx1"/>
                </a:solidFill>
                <a:latin typeface="Segoe UI Light" pitchFamily="34" charset="0"/>
                <a:ea typeface="+mn-ea"/>
                <a:cs typeface="+mn-cs"/>
              </a:rPr>
              <a:t>api</a:t>
            </a:r>
            <a:endParaRPr lang="en-US" sz="900" kern="1200" dirty="0">
              <a:solidFill>
                <a:schemeClr val="tx1"/>
              </a:solidFill>
              <a:latin typeface="Segoe UI Light" pitchFamily="34" charset="0"/>
              <a:ea typeface="+mn-ea"/>
              <a:cs typeface="+mn-cs"/>
            </a:endParaRP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Expanded from read/write on SharePoint lists to do more with lists, sites &amp; artifacts</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Supports the OAuth2 authentication &amp; app permissions</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REST API is one of two endpoints available for remotely interacting with SharePoint </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Can be called from client-side solutions (browser) or server-side solutions off the SharePoint server</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Enables low-level interaction with SharePoint services</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Includes most of the same things CSOM includes</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lacking - Taxonomy &amp; Workflow Services</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Founded on OData v3.0 spec </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predictable </a:t>
            </a:r>
            <a:endParaRPr lang="en-US" dirty="0"/>
          </a:p>
        </p:txBody>
      </p:sp>
      <p:sp>
        <p:nvSpPr>
          <p:cNvPr id="4" name="Date Placeholder 3"/>
          <p:cNvSpPr>
            <a:spLocks noGrp="1"/>
          </p:cNvSpPr>
          <p:nvPr>
            <p:ph type="dt" idx="10"/>
          </p:nvPr>
        </p:nvSpPr>
        <p:spPr/>
        <p:txBody>
          <a:bodyPr/>
          <a:lstStyle/>
          <a:p>
            <a:fld id="{8FA1A5E1-1EDE-40B4-96BB-A68ECBE59613}"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69040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kern="1200" dirty="0">
                <a:solidFill>
                  <a:schemeClr val="tx1"/>
                </a:solidFill>
                <a:latin typeface="Segoe UI Light" pitchFamily="34" charset="0"/>
                <a:ea typeface="+mn-ea"/>
                <a:cs typeface="+mn-cs"/>
              </a:rPr>
              <a:t>Why two options for remote endpoints</a:t>
            </a:r>
          </a:p>
          <a:p>
            <a:pPr marL="171450" indent="-171450">
              <a:buFont typeface="Arial" panose="020B0604020202020204" pitchFamily="34" charset="0"/>
              <a:buChar char="•"/>
            </a:pPr>
            <a:r>
              <a:rPr lang="en-US" sz="900" kern="1200" dirty="0">
                <a:solidFill>
                  <a:schemeClr val="tx1"/>
                </a:solidFill>
                <a:latin typeface="Segoe UI Light" pitchFamily="34" charset="0"/>
                <a:ea typeface="+mn-ea"/>
                <a:cs typeface="+mn-cs"/>
              </a:rPr>
              <a:t>CSOM &amp; REST?CSOM implementations</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Managed - .NET &amp; Silverlight</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JSOM</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Implementations in the form of SDK libraries (.DLL &amp; *.JS)</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Not all tech has a SDK</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Mobile platforms (iOS, Windows Phone, Android)</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Common server platforms (Java, PHP, </a:t>
            </a:r>
            <a:r>
              <a:rPr lang="en-US" sz="900" kern="1200" dirty="0" err="1">
                <a:solidFill>
                  <a:schemeClr val="tx1"/>
                </a:solidFill>
                <a:latin typeface="Segoe UI Light" pitchFamily="34" charset="0"/>
                <a:ea typeface="+mn-ea"/>
                <a:cs typeface="+mn-cs"/>
              </a:rPr>
              <a:t>NodeJS</a:t>
            </a:r>
            <a:r>
              <a:rPr lang="en-US" sz="900" kern="1200" dirty="0">
                <a:solidFill>
                  <a:schemeClr val="tx1"/>
                </a:solidFill>
                <a:latin typeface="Segoe UI Light" pitchFamily="34" charset="0"/>
                <a:ea typeface="+mn-ea"/>
                <a:cs typeface="+mn-cs"/>
              </a:rPr>
              <a:t>)</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CSOM requires some knowledge of SharePoint specific concepts</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Client context</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load &amp; </a:t>
            </a:r>
            <a:r>
              <a:rPr lang="en-US" sz="900" kern="1200" dirty="0" err="1">
                <a:solidFill>
                  <a:schemeClr val="tx1"/>
                </a:solidFill>
                <a:latin typeface="Segoe UI Light" pitchFamily="34" charset="0"/>
                <a:ea typeface="+mn-ea"/>
                <a:cs typeface="+mn-cs"/>
              </a:rPr>
              <a:t>loadquery</a:t>
            </a:r>
            <a:endParaRPr lang="en-US" sz="900" kern="1200" dirty="0">
              <a:solidFill>
                <a:schemeClr val="tx1"/>
              </a:solidFill>
              <a:latin typeface="Segoe UI Light" pitchFamily="34" charset="0"/>
              <a:ea typeface="+mn-ea"/>
              <a:cs typeface="+mn-cs"/>
            </a:endParaRP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execution scopes</a:t>
            </a:r>
          </a:p>
          <a:p>
            <a:pPr marL="171450" lvl="0" indent="-171450">
              <a:buFont typeface="Arial" panose="020B0604020202020204" pitchFamily="34" charset="0"/>
              <a:buChar char="•"/>
            </a:pPr>
            <a:r>
              <a:rPr lang="en-US" sz="900" kern="1200" dirty="0">
                <a:solidFill>
                  <a:schemeClr val="tx1"/>
                </a:solidFill>
                <a:latin typeface="Segoe UI Light" pitchFamily="34" charset="0"/>
                <a:ea typeface="+mn-ea"/>
                <a:cs typeface="+mn-cs"/>
              </a:rPr>
              <a:t>REST is a web standard so any developer familiar with REST should be good</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minimal SharePoint requirements</a:t>
            </a:r>
          </a:p>
          <a:p>
            <a:pPr marL="499520" lvl="2" indent="-171450">
              <a:buFont typeface="Arial" panose="020B0604020202020204" pitchFamily="34" charset="0"/>
              <a:buChar char="•"/>
            </a:pPr>
            <a:r>
              <a:rPr lang="en-US" sz="900" kern="1200" dirty="0">
                <a:solidFill>
                  <a:schemeClr val="tx1"/>
                </a:solidFill>
                <a:latin typeface="Segoe UI Light" pitchFamily="34" charset="0"/>
                <a:ea typeface="+mn-ea"/>
                <a:cs typeface="+mn-cs"/>
              </a:rPr>
              <a:t>form digest</a:t>
            </a:r>
          </a:p>
          <a:p>
            <a:pPr marL="384431" lvl="1" indent="-171450">
              <a:buFont typeface="Arial" panose="020B0604020202020204" pitchFamily="34" charset="0"/>
              <a:buChar char="•"/>
            </a:pPr>
            <a:r>
              <a:rPr lang="en-US" sz="900" kern="1200" dirty="0">
                <a:solidFill>
                  <a:schemeClr val="tx1"/>
                </a:solidFill>
                <a:latin typeface="Segoe UI Light" pitchFamily="34" charset="0"/>
                <a:ea typeface="+mn-ea"/>
                <a:cs typeface="+mn-cs"/>
              </a:rPr>
              <a:t>predictable queries using OData grammar</a:t>
            </a:r>
            <a:endParaRPr lang="en-US" dirty="0"/>
          </a:p>
        </p:txBody>
      </p:sp>
      <p:sp>
        <p:nvSpPr>
          <p:cNvPr id="4" name="Date Placeholder 3"/>
          <p:cNvSpPr>
            <a:spLocks noGrp="1"/>
          </p:cNvSpPr>
          <p:nvPr>
            <p:ph type="dt" idx="10"/>
          </p:nvPr>
        </p:nvSpPr>
        <p:spPr/>
        <p:txBody>
          <a:bodyPr/>
          <a:lstStyle/>
          <a:p>
            <a:fld id="{31DD792D-5F1A-479E-B759-E87300294B29}"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1005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1/4/2017 10:26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10:26 AM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91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10:26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399557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10:26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10:26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6592014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49696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 id="2147484321" r:id="rId46"/>
    <p:sldLayoutId id="214748432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en.wikipedia.org/wiki/Representational_state_transf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_api/web/lists/getbytitle(&#8216;Contacts&#8217;)" TargetMode="External"/><Relationship Id="rId2" Type="http://schemas.openxmlformats.org/officeDocument/2006/relationships/hyperlink" Target="http://[..]/_api/web/lists/list(&#8216;guid&#8217;)"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hyperlink" Target="http://[..]/_api/contextinfo" TargetMode="External"/><Relationship Id="rId2" Type="http://schemas.openxmlformats.org/officeDocument/2006/relationships/hyperlink" Target="http://en.wikipedia.org/wiki/Replay_attack"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msdn.microsoft.com/en-us/library/office/jj860569(v=office.15).aspx" TargetMode="External"/><Relationship Id="rId1" Type="http://schemas.openxmlformats.org/officeDocument/2006/relationships/slideLayout" Target="../slideLayouts/slideLayout6.xml"/><Relationship Id="rId4" Type="http://schemas.openxmlformats.org/officeDocument/2006/relationships/hyperlink" Target="http://www.odata.org/documentation/odata-version-3-0/url-convention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11.xml"/><Relationship Id="rId6" Type="http://schemas.openxmlformats.org/officeDocument/2006/relationships/image" Target="../media/image24.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&amp; OData</a:t>
            </a:r>
          </a:p>
        </p:txBody>
      </p:sp>
      <p:sp>
        <p:nvSpPr>
          <p:cNvPr id="3" name="Text Placeholder 2"/>
          <p:cNvSpPr>
            <a:spLocks noGrp="1"/>
          </p:cNvSpPr>
          <p:nvPr>
            <p:ph type="body" sz="quarter" idx="10"/>
          </p:nvPr>
        </p:nvSpPr>
        <p:spPr>
          <a:xfrm>
            <a:off x="274638" y="1212850"/>
            <a:ext cx="11887200" cy="4664675"/>
          </a:xfrm>
        </p:spPr>
        <p:txBody>
          <a:bodyPr/>
          <a:lstStyle/>
          <a:p>
            <a:r>
              <a:rPr lang="en-US" dirty="0"/>
              <a:t>REST is a concept, introduced in 1970s</a:t>
            </a:r>
          </a:p>
          <a:p>
            <a:pPr lvl="1"/>
            <a:r>
              <a:rPr lang="en-US" dirty="0">
                <a:hlinkClick r:id="rId2"/>
              </a:rPr>
              <a:t>http://en.wikipedia.org/wiki/Representational_state_transfer</a:t>
            </a:r>
            <a:endParaRPr lang="en-US" dirty="0"/>
          </a:p>
          <a:p>
            <a:pPr lvl="1"/>
            <a:r>
              <a:rPr lang="en-US" dirty="0"/>
              <a:t>Outlines how data can be exchanged over the World Wide Web</a:t>
            </a:r>
          </a:p>
          <a:p>
            <a:r>
              <a:rPr lang="en-US" dirty="0"/>
              <a:t>OData is an open &amp; ratified protocol based on REST</a:t>
            </a:r>
          </a:p>
          <a:p>
            <a:pPr lvl="1"/>
            <a:r>
              <a:rPr lang="en-US" dirty="0">
                <a:hlinkClick r:id="rId3"/>
              </a:rPr>
              <a:t>http://www.odata.org</a:t>
            </a:r>
            <a:endParaRPr lang="en-US" dirty="0"/>
          </a:p>
          <a:p>
            <a:pPr lvl="1"/>
            <a:r>
              <a:rPr lang="en-US" dirty="0"/>
              <a:t>Defines specific data format submissions &amp; responses</a:t>
            </a:r>
          </a:p>
          <a:p>
            <a:pPr lvl="1"/>
            <a:r>
              <a:rPr lang="en-US" dirty="0"/>
              <a:t>Defines set grammar &amp; vocabularies for communicating with services</a:t>
            </a:r>
          </a:p>
          <a:p>
            <a:pPr lvl="1"/>
            <a:r>
              <a:rPr lang="en-US" dirty="0"/>
              <a:t>Self describing with dynamic metadata endpoint</a:t>
            </a:r>
          </a:p>
          <a:p>
            <a:pPr lvl="1"/>
            <a:endParaRPr lang="en-US" dirty="0"/>
          </a:p>
          <a:p>
            <a:pPr marL="0" indent="0">
              <a:buNone/>
            </a:pPr>
            <a:r>
              <a:rPr lang="en-US" sz="2856" i="1" dirty="0"/>
              <a:t>SharePoint 2013, 2016 &amp; SharePoint Online mostly support the entire OData 3.0 protocol spec</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10</a:t>
            </a:fld>
            <a:endParaRPr lang="en-US" dirty="0">
              <a:gradFill>
                <a:gsLst>
                  <a:gs pos="100000">
                    <a:srgbClr val="797A7D"/>
                  </a:gs>
                  <a:gs pos="0">
                    <a:srgbClr val="797A7D"/>
                  </a:gs>
                </a:gsLst>
                <a:lin ang="5400000" scaled="0"/>
              </a:gradFill>
            </a:endParaRP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118889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All endpoints are canonical URLs</a:t>
            </a:r>
          </a:p>
          <a:p>
            <a:pPr lvl="1"/>
            <a:r>
              <a:rPr lang="en-US" dirty="0"/>
              <a:t>Absolute URL endpoint to a collection (</a:t>
            </a:r>
            <a:r>
              <a:rPr lang="en-US" i="1" dirty="0" err="1"/>
              <a:t>entitySet</a:t>
            </a:r>
            <a:r>
              <a:rPr lang="en-US" dirty="0"/>
              <a:t>) or item (</a:t>
            </a:r>
            <a:r>
              <a:rPr lang="en-US" i="1" dirty="0"/>
              <a:t>entity</a:t>
            </a:r>
            <a:r>
              <a:rPr lang="en-US" dirty="0"/>
              <a:t>)</a:t>
            </a:r>
          </a:p>
          <a:p>
            <a:r>
              <a:rPr lang="en-US" dirty="0"/>
              <a:t>Sometimes multiple paths lead to the same thing</a:t>
            </a:r>
          </a:p>
          <a:p>
            <a:pPr lvl="1"/>
            <a:r>
              <a:rPr lang="en-US" dirty="0">
                <a:hlinkClick r:id="rId2"/>
              </a:rPr>
              <a:t>http://[..]/_</a:t>
            </a:r>
            <a:r>
              <a:rPr lang="en-US" dirty="0" err="1">
                <a:hlinkClick r:id="rId2"/>
              </a:rPr>
              <a:t>api</a:t>
            </a:r>
            <a:r>
              <a:rPr lang="en-US" dirty="0">
                <a:hlinkClick r:id="rId2"/>
              </a:rPr>
              <a:t>/web/lists/list(‘</a:t>
            </a:r>
            <a:r>
              <a:rPr lang="en-US" dirty="0" err="1">
                <a:hlinkClick r:id="rId2"/>
              </a:rPr>
              <a:t>guid</a:t>
            </a:r>
            <a:r>
              <a:rPr lang="en-US" dirty="0">
                <a:hlinkClick r:id="rId2"/>
              </a:rPr>
              <a:t>’)</a:t>
            </a:r>
            <a:endParaRPr lang="en-US" dirty="0"/>
          </a:p>
          <a:p>
            <a:pPr lvl="1"/>
            <a:r>
              <a:rPr lang="en-US" dirty="0">
                <a:hlinkClick r:id="rId3"/>
              </a:rPr>
              <a:t>http://[..]/_</a:t>
            </a:r>
            <a:r>
              <a:rPr lang="en-US" dirty="0" err="1">
                <a:hlinkClick r:id="rId3"/>
              </a:rPr>
              <a:t>api</a:t>
            </a:r>
            <a:r>
              <a:rPr lang="en-US" dirty="0">
                <a:hlinkClick r:id="rId3"/>
              </a:rPr>
              <a:t>/web/lists/</a:t>
            </a:r>
            <a:r>
              <a:rPr lang="en-US" dirty="0" err="1">
                <a:hlinkClick r:id="rId3"/>
              </a:rPr>
              <a:t>getbytitle</a:t>
            </a:r>
            <a:r>
              <a:rPr lang="en-US" dirty="0">
                <a:hlinkClick r:id="rId3"/>
              </a:rPr>
              <a:t>(‘Contacts’)</a:t>
            </a:r>
            <a:endParaRPr lang="en-US" dirty="0"/>
          </a:p>
          <a:p>
            <a:r>
              <a:rPr lang="en-US" dirty="0"/>
              <a:t>Responses are self describing</a:t>
            </a:r>
          </a:p>
          <a:p>
            <a:pPr lvl="1"/>
            <a:r>
              <a:rPr lang="en-US" dirty="0"/>
              <a:t>Show relationships between other entities or child collections</a:t>
            </a:r>
          </a:p>
        </p:txBody>
      </p:sp>
      <p:sp>
        <p:nvSpPr>
          <p:cNvPr id="2" name="Title 1"/>
          <p:cNvSpPr>
            <a:spLocks noGrp="1"/>
          </p:cNvSpPr>
          <p:nvPr>
            <p:ph type="title"/>
          </p:nvPr>
        </p:nvSpPr>
        <p:spPr/>
        <p:txBody>
          <a:bodyPr/>
          <a:lstStyle/>
          <a:p>
            <a:r>
              <a:rPr lang="en-US" dirty="0"/>
              <a:t>OData in SharePoint</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11</a:t>
            </a:fld>
            <a:endParaRPr lang="en-US" dirty="0">
              <a:gradFill>
                <a:gsLst>
                  <a:gs pos="100000">
                    <a:srgbClr val="797A7D"/>
                  </a:gs>
                  <a:gs pos="0">
                    <a:srgbClr val="797A7D"/>
                  </a:gs>
                </a:gsLst>
                <a:lin ang="5400000" scaled="0"/>
              </a:gradFill>
            </a:endParaRP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105016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076884"/>
            <a:ext cx="8535987" cy="1292662"/>
          </a:xfrm>
        </p:spPr>
        <p:txBody>
          <a:bodyPr/>
          <a:lstStyle/>
          <a:p>
            <a:r>
              <a:rPr lang="en-US" dirty="0"/>
              <a:t>REST API &amp; Supported Data Formats</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Supported REST Data Formats</a:t>
            </a:r>
          </a:p>
        </p:txBody>
      </p:sp>
      <p:sp>
        <p:nvSpPr>
          <p:cNvPr id="5" name="Text Placeholder 4"/>
          <p:cNvSpPr>
            <a:spLocks noGrp="1"/>
          </p:cNvSpPr>
          <p:nvPr>
            <p:ph type="body" sz="quarter" idx="10"/>
          </p:nvPr>
        </p:nvSpPr>
        <p:spPr/>
        <p:txBody>
          <a:bodyPr/>
          <a:lstStyle/>
          <a:p>
            <a:r>
              <a:rPr lang="en-US" dirty="0"/>
              <a:t>XML</a:t>
            </a:r>
          </a:p>
          <a:p>
            <a:pPr lvl="1"/>
            <a:r>
              <a:rPr lang="en-US" dirty="0"/>
              <a:t>Mime type: </a:t>
            </a:r>
            <a:r>
              <a:rPr lang="en-US" b="1" dirty="0"/>
              <a:t>application/</a:t>
            </a:r>
            <a:r>
              <a:rPr lang="en-US" b="1" dirty="0" err="1"/>
              <a:t>atom+xml</a:t>
            </a:r>
            <a:endParaRPr lang="en-US" b="1" dirty="0"/>
          </a:p>
          <a:p>
            <a:pPr lvl="1"/>
            <a:r>
              <a:rPr lang="en-US" dirty="0"/>
              <a:t>Typically larger payload response than JSON</a:t>
            </a:r>
          </a:p>
          <a:p>
            <a:pPr lvl="1"/>
            <a:r>
              <a:rPr lang="en-US" dirty="0"/>
              <a:t>Can be used to submit or retrieve data</a:t>
            </a:r>
          </a:p>
          <a:p>
            <a:pPr lvl="1"/>
            <a:r>
              <a:rPr lang="en-US" dirty="0"/>
              <a:t>Client-side &amp; server-side SDKs available to help in parsing &amp; construction</a:t>
            </a:r>
          </a:p>
          <a:p>
            <a:r>
              <a:rPr lang="en-US" dirty="0"/>
              <a:t>JSON</a:t>
            </a:r>
          </a:p>
          <a:p>
            <a:pPr lvl="1"/>
            <a:r>
              <a:rPr lang="en-US" dirty="0"/>
              <a:t>Mime type: </a:t>
            </a:r>
            <a:r>
              <a:rPr lang="en-US" b="1" dirty="0"/>
              <a:t>application/</a:t>
            </a:r>
            <a:r>
              <a:rPr lang="en-US" b="1" dirty="0" err="1"/>
              <a:t>json;odata</a:t>
            </a:r>
            <a:r>
              <a:rPr lang="en-US" b="1" dirty="0"/>
              <a:t>=verbose</a:t>
            </a:r>
          </a:p>
          <a:p>
            <a:pPr lvl="1"/>
            <a:r>
              <a:rPr lang="en-US" dirty="0"/>
              <a:t>OData 3.0 protocol supports the JSON verbose format</a:t>
            </a:r>
          </a:p>
          <a:p>
            <a:pPr lvl="1"/>
            <a:r>
              <a:rPr lang="en-US" dirty="0"/>
              <a:t>OData 4.0 protocol supports JSON light &amp; minimal </a:t>
            </a:r>
            <a:r>
              <a:rPr lang="en-US" dirty="0" err="1"/>
              <a:t>medata</a:t>
            </a:r>
            <a:endParaRPr lang="en-US" dirty="0"/>
          </a:p>
          <a:p>
            <a:pPr lvl="1"/>
            <a:r>
              <a:rPr lang="en-US" dirty="0"/>
              <a:t>Typically smaller payload response than XML</a:t>
            </a:r>
          </a:p>
          <a:p>
            <a:pPr lvl="1"/>
            <a:r>
              <a:rPr lang="en-US" dirty="0"/>
              <a:t>Can be used to submit or retrieve data</a:t>
            </a:r>
          </a:p>
          <a:p>
            <a:pPr lvl="1"/>
            <a:r>
              <a:rPr lang="en-US" dirty="0"/>
              <a:t>Client-side &amp; server-side SDKs available to help in parsing &amp; construction</a:t>
            </a: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REST API &amp; Supported Data Formats</a:t>
            </a:r>
          </a:p>
          <a:p>
            <a:pPr algn="r"/>
            <a:endParaRPr lang="en-US" dirty="0"/>
          </a:p>
        </p:txBody>
      </p:sp>
    </p:spTree>
    <p:extLst>
      <p:ext uri="{BB962C8B-B14F-4D97-AF65-F5344CB8AC3E}">
        <p14:creationId xmlns:p14="http://schemas.microsoft.com/office/powerpoint/2010/main" val="248921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Specify data format sent to the service:</a:t>
            </a:r>
          </a:p>
          <a:p>
            <a:pPr lvl="1"/>
            <a:r>
              <a:rPr lang="en-US" dirty="0"/>
              <a:t>Content-Type: application/</a:t>
            </a:r>
            <a:r>
              <a:rPr lang="en-US" dirty="0" err="1"/>
              <a:t>atom+xml</a:t>
            </a:r>
            <a:endParaRPr lang="en-US" dirty="0"/>
          </a:p>
          <a:p>
            <a:pPr lvl="1"/>
            <a:r>
              <a:rPr lang="en-US" dirty="0"/>
              <a:t>Content-Type: application/</a:t>
            </a:r>
            <a:r>
              <a:rPr lang="en-US" dirty="0" err="1"/>
              <a:t>json;odata</a:t>
            </a:r>
            <a:r>
              <a:rPr lang="en-US" dirty="0"/>
              <a:t>=verbose</a:t>
            </a:r>
          </a:p>
          <a:p>
            <a:endParaRPr lang="en-US" dirty="0"/>
          </a:p>
          <a:p>
            <a:r>
              <a:rPr lang="en-US" dirty="0"/>
              <a:t>Specify data format returned when submitting requests:</a:t>
            </a:r>
          </a:p>
          <a:p>
            <a:pPr lvl="1"/>
            <a:r>
              <a:rPr lang="en-US" dirty="0"/>
              <a:t>Accept: application/</a:t>
            </a:r>
            <a:r>
              <a:rPr lang="en-US" dirty="0" err="1"/>
              <a:t>atom+xml</a:t>
            </a:r>
            <a:endParaRPr lang="en-US" dirty="0"/>
          </a:p>
          <a:p>
            <a:pPr lvl="1"/>
            <a:r>
              <a:rPr lang="en-US" dirty="0"/>
              <a:t>Accept: application/</a:t>
            </a:r>
            <a:r>
              <a:rPr lang="en-US" dirty="0" err="1"/>
              <a:t>json;odata</a:t>
            </a:r>
            <a:r>
              <a:rPr lang="en-US" dirty="0"/>
              <a:t>=verbose</a:t>
            </a:r>
          </a:p>
          <a:p>
            <a:pPr lvl="1"/>
            <a:endParaRPr lang="en-US" dirty="0"/>
          </a:p>
        </p:txBody>
      </p:sp>
      <p:sp>
        <p:nvSpPr>
          <p:cNvPr id="2" name="Title 1"/>
          <p:cNvSpPr>
            <a:spLocks noGrp="1"/>
          </p:cNvSpPr>
          <p:nvPr>
            <p:ph type="title"/>
          </p:nvPr>
        </p:nvSpPr>
        <p:spPr/>
        <p:txBody>
          <a:bodyPr/>
          <a:lstStyle/>
          <a:p>
            <a:r>
              <a:rPr lang="en-US" dirty="0"/>
              <a:t>Controlling Data Submitted / Requested</a:t>
            </a:r>
          </a:p>
        </p:txBody>
      </p:sp>
      <p:sp>
        <p:nvSpPr>
          <p:cNvPr id="4" name="Slide Number Placeholder 3"/>
          <p:cNvSpPr>
            <a:spLocks noGrp="1"/>
          </p:cNvSpPr>
          <p:nvPr>
            <p:ph type="sldNum" sz="quarter" idx="4294967295"/>
          </p:nvPr>
        </p:nvSpPr>
        <p:spPr>
          <a:xfrm>
            <a:off x="0" y="6526213"/>
            <a:ext cx="571500" cy="223837"/>
          </a:xfrm>
          <a:prstGeom prst="rect">
            <a:avLst/>
          </a:prstGeom>
        </p:spPr>
        <p:txBody>
          <a:bodyPr/>
          <a:lstStyle/>
          <a:p>
            <a:fld id="{727B4C2D-45E2-4621-8491-2995EB46A674}" type="slidenum">
              <a:rPr lang="en-US" smtClean="0">
                <a:gradFill>
                  <a:gsLst>
                    <a:gs pos="100000">
                      <a:srgbClr val="797A7D"/>
                    </a:gs>
                    <a:gs pos="0">
                      <a:srgbClr val="797A7D"/>
                    </a:gs>
                  </a:gsLst>
                  <a:lin ang="5400000" scaled="0"/>
                </a:gradFill>
              </a:rPr>
              <a:pPr/>
              <a:t>14</a:t>
            </a:fld>
            <a:endParaRPr lang="en-US" dirty="0">
              <a:gradFill>
                <a:gsLst>
                  <a:gs pos="100000">
                    <a:srgbClr val="797A7D"/>
                  </a:gs>
                  <a:gs pos="0">
                    <a:srgbClr val="797A7D"/>
                  </a:gs>
                </a:gsLst>
                <a:lin ang="5400000" scaled="0"/>
              </a:gradFill>
            </a:endParaRP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REST API &amp; Supported Data Formats</a:t>
            </a:r>
          </a:p>
          <a:p>
            <a:pPr algn="r"/>
            <a:endParaRPr lang="en-US" dirty="0"/>
          </a:p>
        </p:txBody>
      </p:sp>
    </p:spTree>
    <p:extLst>
      <p:ext uri="{BB962C8B-B14F-4D97-AF65-F5344CB8AC3E}">
        <p14:creationId xmlns:p14="http://schemas.microsoft.com/office/powerpoint/2010/main" val="316666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353883"/>
            <a:ext cx="7844895" cy="738664"/>
          </a:xfrm>
        </p:spPr>
        <p:txBody>
          <a:bodyPr/>
          <a:lstStyle/>
          <a:p>
            <a:r>
              <a:rPr lang="en-US" dirty="0"/>
              <a:t>Querying Data from REST Services</a:t>
            </a:r>
          </a:p>
        </p:txBody>
      </p:sp>
      <p:sp>
        <p:nvSpPr>
          <p:cNvPr id="43" name="Text Placeholder 4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Always include:</a:t>
            </a:r>
          </a:p>
          <a:p>
            <a:pPr lvl="1"/>
            <a:r>
              <a:rPr lang="en-US" dirty="0"/>
              <a:t>HTTP GET</a:t>
            </a:r>
          </a:p>
          <a:p>
            <a:pPr lvl="1"/>
            <a:r>
              <a:rPr lang="en-US" dirty="0"/>
              <a:t>Endpoint of the resource to return</a:t>
            </a:r>
          </a:p>
          <a:p>
            <a:pPr lvl="1"/>
            <a:r>
              <a:rPr lang="en-US" dirty="0"/>
              <a:t>Headers for authentication &amp; data format requested</a:t>
            </a:r>
          </a:p>
          <a:p>
            <a:r>
              <a:rPr lang="en-US" dirty="0"/>
              <a:t>Control the query using OData operators on the query string:</a:t>
            </a:r>
          </a:p>
          <a:p>
            <a:pPr lvl="1"/>
            <a:r>
              <a:rPr lang="en-US" b="1" dirty="0"/>
              <a:t>$select: </a:t>
            </a:r>
            <a:r>
              <a:rPr lang="en-US" dirty="0"/>
              <a:t>tell the service to only return specific fields</a:t>
            </a:r>
          </a:p>
          <a:p>
            <a:pPr lvl="1"/>
            <a:r>
              <a:rPr lang="en-US" b="1" dirty="0"/>
              <a:t>$</a:t>
            </a:r>
            <a:r>
              <a:rPr lang="en-US" b="1" dirty="0" err="1"/>
              <a:t>orderby</a:t>
            </a:r>
            <a:r>
              <a:rPr lang="en-US" b="1" dirty="0"/>
              <a:t>:</a:t>
            </a:r>
            <a:r>
              <a:rPr lang="en-US" dirty="0"/>
              <a:t> sort the returned data by a specific field</a:t>
            </a:r>
          </a:p>
          <a:p>
            <a:pPr lvl="1"/>
            <a:r>
              <a:rPr lang="en-US" b="1" dirty="0"/>
              <a:t>$filter:</a:t>
            </a:r>
            <a:r>
              <a:rPr lang="en-US" dirty="0"/>
              <a:t> use like a where clause</a:t>
            </a:r>
          </a:p>
          <a:p>
            <a:pPr lvl="2"/>
            <a:r>
              <a:rPr lang="en-US" b="1" dirty="0"/>
              <a:t>$filter=</a:t>
            </a:r>
            <a:r>
              <a:rPr lang="en-US" b="1" dirty="0" err="1"/>
              <a:t>CompanyName</a:t>
            </a:r>
            <a:r>
              <a:rPr lang="en-US" b="1" dirty="0"/>
              <a:t> </a:t>
            </a:r>
            <a:r>
              <a:rPr lang="en-US" b="1" dirty="0" err="1"/>
              <a:t>eq</a:t>
            </a:r>
            <a:r>
              <a:rPr lang="en-US" b="1" dirty="0"/>
              <a:t> ‘Contoso’</a:t>
            </a:r>
          </a:p>
          <a:p>
            <a:pPr lvl="2"/>
            <a:r>
              <a:rPr lang="en-US" b="1" dirty="0"/>
              <a:t>$filter=substring(CompanyName,1,2) </a:t>
            </a:r>
            <a:r>
              <a:rPr lang="en-US" b="1" dirty="0" err="1"/>
              <a:t>eq</a:t>
            </a:r>
            <a:r>
              <a:rPr lang="en-US" b="1" dirty="0"/>
              <a:t> ‘Co’</a:t>
            </a:r>
          </a:p>
        </p:txBody>
      </p:sp>
      <p:sp>
        <p:nvSpPr>
          <p:cNvPr id="4" name="Title 3"/>
          <p:cNvSpPr>
            <a:spLocks noGrp="1"/>
          </p:cNvSpPr>
          <p:nvPr>
            <p:ph type="title"/>
          </p:nvPr>
        </p:nvSpPr>
        <p:spPr/>
        <p:txBody>
          <a:bodyPr/>
          <a:lstStyle/>
          <a:p>
            <a:r>
              <a:rPr lang="en-US" dirty="0"/>
              <a:t>Querying Data from REST Services</a:t>
            </a: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Querying Data from REST Services</a:t>
            </a:r>
          </a:p>
          <a:p>
            <a:pPr algn="r"/>
            <a:endParaRPr lang="en-US" dirty="0"/>
          </a:p>
        </p:txBody>
      </p:sp>
    </p:spTree>
    <p:extLst>
      <p:ext uri="{BB962C8B-B14F-4D97-AF65-F5344CB8AC3E}">
        <p14:creationId xmlns:p14="http://schemas.microsoft.com/office/powerpoint/2010/main" val="226088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9" y="3954463"/>
            <a:ext cx="6058780" cy="1181862"/>
          </a:xfrm>
        </p:spPr>
        <p:txBody>
          <a:bodyPr/>
          <a:lstStyle/>
          <a:p>
            <a:r>
              <a:rPr lang="en-US" dirty="0"/>
              <a:t>Querying Data from </a:t>
            </a:r>
            <a:r>
              <a:rPr lang="en-US" dirty="0" err="1"/>
              <a:t>ReST</a:t>
            </a:r>
            <a:r>
              <a:rPr lang="en-US" dirty="0"/>
              <a:t> Services</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Querying Data from REST Services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7021512" cy="1292662"/>
          </a:xfrm>
        </p:spPr>
        <p:txBody>
          <a:bodyPr/>
          <a:lstStyle/>
          <a:p>
            <a:r>
              <a:rPr lang="en-US" dirty="0"/>
              <a:t>Creating, Updating &amp; Deleting Data with REST Services</a:t>
            </a:r>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SharePoint includes protection from the replay attack</a:t>
            </a:r>
          </a:p>
          <a:p>
            <a:pPr lvl="1"/>
            <a:r>
              <a:rPr lang="en-US" dirty="0">
                <a:hlinkClick r:id="rId2"/>
              </a:rPr>
              <a:t>http://en.wikipedia.org/wiki/Replay_attack</a:t>
            </a:r>
            <a:endParaRPr lang="en-US" dirty="0"/>
          </a:p>
          <a:p>
            <a:r>
              <a:rPr lang="en-US" dirty="0"/>
              <a:t>Must include a security digest in all non-GET HTTP requests in the </a:t>
            </a:r>
            <a:r>
              <a:rPr lang="en-US" b="1" dirty="0"/>
              <a:t>X-</a:t>
            </a:r>
            <a:r>
              <a:rPr lang="en-US" b="1" dirty="0" err="1"/>
              <a:t>RequestDigest</a:t>
            </a:r>
            <a:r>
              <a:rPr lang="en-US" dirty="0"/>
              <a:t> header</a:t>
            </a:r>
          </a:p>
          <a:p>
            <a:r>
              <a:rPr lang="en-US" dirty="0"/>
              <a:t>Digest is good for 30 minutes before expiring</a:t>
            </a:r>
          </a:p>
          <a:p>
            <a:r>
              <a:rPr lang="en-US" dirty="0"/>
              <a:t>Obtaining the digest</a:t>
            </a:r>
          </a:p>
          <a:p>
            <a:pPr lvl="1"/>
            <a:r>
              <a:rPr lang="en-US" dirty="0"/>
              <a:t>Included in hidden form field </a:t>
            </a:r>
            <a:r>
              <a:rPr lang="en-US" b="1" dirty="0"/>
              <a:t>__</a:t>
            </a:r>
            <a:r>
              <a:rPr lang="en-US" b="1" dirty="0" err="1"/>
              <a:t>RequestDigest</a:t>
            </a:r>
            <a:r>
              <a:rPr lang="en-US" dirty="0"/>
              <a:t> on all SharePoint pages</a:t>
            </a:r>
          </a:p>
          <a:p>
            <a:pPr lvl="1"/>
            <a:r>
              <a:rPr lang="en-US" dirty="0"/>
              <a:t>Submit HTTP POST to </a:t>
            </a:r>
            <a:r>
              <a:rPr lang="en-US" dirty="0">
                <a:hlinkClick r:id="rId3"/>
              </a:rPr>
              <a:t>http://[..]/_</a:t>
            </a:r>
            <a:r>
              <a:rPr lang="en-US" dirty="0" err="1">
                <a:hlinkClick r:id="rId3"/>
              </a:rPr>
              <a:t>api</a:t>
            </a:r>
            <a:r>
              <a:rPr lang="en-US" dirty="0">
                <a:hlinkClick r:id="rId3"/>
              </a:rPr>
              <a:t>/</a:t>
            </a:r>
            <a:r>
              <a:rPr lang="en-US" dirty="0" err="1">
                <a:hlinkClick r:id="rId3"/>
              </a:rPr>
              <a:t>contextinfo</a:t>
            </a:r>
            <a:endParaRPr lang="en-US" dirty="0"/>
          </a:p>
          <a:p>
            <a:pPr lvl="1"/>
            <a:endParaRPr lang="en-US" dirty="0"/>
          </a:p>
        </p:txBody>
      </p:sp>
      <p:sp>
        <p:nvSpPr>
          <p:cNvPr id="4" name="Title 3"/>
          <p:cNvSpPr>
            <a:spLocks noGrp="1"/>
          </p:cNvSpPr>
          <p:nvPr>
            <p:ph type="title"/>
          </p:nvPr>
        </p:nvSpPr>
        <p:spPr/>
        <p:txBody>
          <a:bodyPr/>
          <a:lstStyle/>
          <a:p>
            <a:r>
              <a:rPr lang="en-US" dirty="0"/>
              <a:t>Form / Security Digest</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Updating &amp; Deleting Data with REST Services</a:t>
            </a:r>
          </a:p>
          <a:p>
            <a:pPr algn="r"/>
            <a:endParaRPr lang="en-US" dirty="0"/>
          </a:p>
        </p:txBody>
      </p:sp>
    </p:spTree>
    <p:extLst>
      <p:ext uri="{BB962C8B-B14F-4D97-AF65-F5344CB8AC3E}">
        <p14:creationId xmlns:p14="http://schemas.microsoft.com/office/powerpoint/2010/main" val="381606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66966"/>
            <a:ext cx="11887200" cy="2926955"/>
          </a:xfrm>
        </p:spPr>
        <p:txBody>
          <a:bodyPr/>
          <a:lstStyle/>
          <a:p>
            <a:r>
              <a:rPr lang="en-US" sz="6600" dirty="0"/>
              <a:t>Deep Dive into </a:t>
            </a:r>
            <a:br>
              <a:rPr lang="en-US" sz="6600" dirty="0"/>
            </a:br>
            <a:r>
              <a:rPr lang="en-US" sz="6600" dirty="0"/>
              <a:t>SharePoint Lists </a:t>
            </a:r>
            <a:br>
              <a:rPr lang="en-US" sz="6600" dirty="0"/>
            </a:br>
            <a:r>
              <a:rPr lang="en-US" sz="6600" dirty="0"/>
              <a:t>with REST APIs</a:t>
            </a:r>
          </a:p>
        </p:txBody>
      </p:sp>
      <p:grpSp>
        <p:nvGrpSpPr>
          <p:cNvPr id="3" name="Group 2"/>
          <p:cNvGrpSpPr/>
          <p:nvPr/>
        </p:nvGrpSpPr>
        <p:grpSpPr>
          <a:xfrm>
            <a:off x="7867245"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Submit HTTP request as a </a:t>
            </a:r>
            <a:r>
              <a:rPr lang="en-US" b="1" dirty="0"/>
              <a:t>POST</a:t>
            </a:r>
          </a:p>
          <a:p>
            <a:r>
              <a:rPr lang="en-US" dirty="0"/>
              <a:t>Endpoint of request is the </a:t>
            </a:r>
            <a:r>
              <a:rPr lang="en-US" dirty="0" err="1"/>
              <a:t>EntitySet</a:t>
            </a:r>
            <a:r>
              <a:rPr lang="en-US" dirty="0"/>
              <a:t> where it should be created</a:t>
            </a:r>
          </a:p>
          <a:p>
            <a:r>
              <a:rPr lang="en-US" dirty="0"/>
              <a:t>Body of the request contains the data (XML / JSON) to be used in creating the entity</a:t>
            </a:r>
          </a:p>
          <a:p>
            <a:r>
              <a:rPr lang="en-US" dirty="0"/>
              <a:t>Include additional headings</a:t>
            </a:r>
          </a:p>
          <a:p>
            <a:pPr lvl="1"/>
            <a:r>
              <a:rPr lang="en-US" b="1" dirty="0"/>
              <a:t>Content-Type</a:t>
            </a:r>
            <a:r>
              <a:rPr lang="en-US" dirty="0"/>
              <a:t>, </a:t>
            </a:r>
            <a:r>
              <a:rPr lang="en-US" b="1" dirty="0"/>
              <a:t>Content-Length</a:t>
            </a:r>
            <a:r>
              <a:rPr lang="en-US" dirty="0"/>
              <a:t> &amp; </a:t>
            </a:r>
            <a:r>
              <a:rPr lang="en-US" b="1" dirty="0"/>
              <a:t>X-</a:t>
            </a:r>
            <a:r>
              <a:rPr lang="en-US" b="1" dirty="0" err="1"/>
              <a:t>RequestDigest</a:t>
            </a:r>
            <a:endParaRPr lang="en-US" b="1" dirty="0"/>
          </a:p>
          <a:p>
            <a:r>
              <a:rPr lang="en-US" dirty="0"/>
              <a:t>Service responds with resulting entity &amp; HTTP 201</a:t>
            </a:r>
          </a:p>
        </p:txBody>
      </p:sp>
      <p:sp>
        <p:nvSpPr>
          <p:cNvPr id="2" name="Title 1"/>
          <p:cNvSpPr>
            <a:spLocks noGrp="1"/>
          </p:cNvSpPr>
          <p:nvPr>
            <p:ph type="title"/>
          </p:nvPr>
        </p:nvSpPr>
        <p:spPr/>
        <p:txBody>
          <a:bodyPr/>
          <a:lstStyle/>
          <a:p>
            <a:r>
              <a:rPr lang="en-US" dirty="0"/>
              <a:t>Creating Data with REST Services</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Updating &amp; Deleting Data with REST Services</a:t>
            </a:r>
          </a:p>
          <a:p>
            <a:pPr algn="r"/>
            <a:endParaRPr lang="en-US" dirty="0"/>
          </a:p>
        </p:txBody>
      </p:sp>
    </p:spTree>
    <p:extLst>
      <p:ext uri="{BB962C8B-B14F-4D97-AF65-F5344CB8AC3E}">
        <p14:creationId xmlns:p14="http://schemas.microsoft.com/office/powerpoint/2010/main" val="70469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Submit request one of two ways:</a:t>
            </a:r>
          </a:p>
          <a:p>
            <a:pPr lvl="1"/>
            <a:r>
              <a:rPr lang="en-US" b="1" dirty="0"/>
              <a:t>HTTP PATCH</a:t>
            </a:r>
            <a:r>
              <a:rPr lang="en-US" dirty="0"/>
              <a:t> or </a:t>
            </a:r>
            <a:r>
              <a:rPr lang="en-US" b="1" dirty="0"/>
              <a:t>HTTP POST </a:t>
            </a:r>
            <a:r>
              <a:rPr lang="en-US" dirty="0"/>
              <a:t>with header </a:t>
            </a:r>
            <a:r>
              <a:rPr lang="en-US" b="1" dirty="0"/>
              <a:t>X-Http-Method=Merge </a:t>
            </a:r>
            <a:r>
              <a:rPr lang="en-US" dirty="0"/>
              <a:t>if PATCH not supported by a client</a:t>
            </a:r>
          </a:p>
          <a:p>
            <a:r>
              <a:rPr lang="en-US" dirty="0"/>
              <a:t>Endpoint of request is the Entity to be updated</a:t>
            </a:r>
          </a:p>
          <a:p>
            <a:r>
              <a:rPr lang="en-US" dirty="0"/>
              <a:t>Body of the request contains the data (XML / JSON) to be used in creating the entity</a:t>
            </a:r>
          </a:p>
          <a:p>
            <a:r>
              <a:rPr lang="en-US" dirty="0"/>
              <a:t>Include additional headings</a:t>
            </a:r>
          </a:p>
          <a:p>
            <a:pPr lvl="1"/>
            <a:r>
              <a:rPr lang="en-US" b="1" dirty="0"/>
              <a:t>Content-Type</a:t>
            </a:r>
            <a:r>
              <a:rPr lang="en-US" dirty="0"/>
              <a:t>, </a:t>
            </a:r>
            <a:r>
              <a:rPr lang="en-US" b="1" dirty="0"/>
              <a:t>Content-Length</a:t>
            </a:r>
            <a:r>
              <a:rPr lang="en-US" dirty="0"/>
              <a:t> &amp; </a:t>
            </a:r>
            <a:r>
              <a:rPr lang="en-US" b="1" dirty="0"/>
              <a:t>X-</a:t>
            </a:r>
            <a:r>
              <a:rPr lang="en-US" b="1" dirty="0" err="1"/>
              <a:t>RequestDigest</a:t>
            </a:r>
            <a:endParaRPr lang="en-US" b="1" dirty="0"/>
          </a:p>
          <a:p>
            <a:r>
              <a:rPr lang="en-US" dirty="0"/>
              <a:t>Service responds with HTTP 200 on success</a:t>
            </a:r>
          </a:p>
          <a:p>
            <a:pPr marL="0" indent="0">
              <a:buNone/>
            </a:pPr>
            <a:endParaRPr lang="en-US" dirty="0"/>
          </a:p>
        </p:txBody>
      </p:sp>
      <p:sp>
        <p:nvSpPr>
          <p:cNvPr id="2" name="Title 1"/>
          <p:cNvSpPr>
            <a:spLocks noGrp="1"/>
          </p:cNvSpPr>
          <p:nvPr>
            <p:ph type="title"/>
          </p:nvPr>
        </p:nvSpPr>
        <p:spPr/>
        <p:txBody>
          <a:bodyPr/>
          <a:lstStyle/>
          <a:p>
            <a:r>
              <a:rPr lang="en-US" dirty="0"/>
              <a:t>Updating Data with REST Services</a:t>
            </a:r>
          </a:p>
        </p:txBody>
      </p:sp>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Updating &amp; Deleting Data with REST Services</a:t>
            </a:r>
          </a:p>
          <a:p>
            <a:pPr algn="r"/>
            <a:endParaRPr lang="en-US" dirty="0"/>
          </a:p>
        </p:txBody>
      </p:sp>
    </p:spTree>
    <p:extLst>
      <p:ext uri="{BB962C8B-B14F-4D97-AF65-F5344CB8AC3E}">
        <p14:creationId xmlns:p14="http://schemas.microsoft.com/office/powerpoint/2010/main" val="425673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905958"/>
          </a:xfrm>
        </p:spPr>
        <p:txBody>
          <a:bodyPr/>
          <a:lstStyle/>
          <a:p>
            <a:r>
              <a:rPr lang="en-US" sz="3600" dirty="0"/>
              <a:t>Should always include a header </a:t>
            </a:r>
            <a:r>
              <a:rPr lang="en-US" sz="3600" b="1" dirty="0"/>
              <a:t>If-Match=[#]</a:t>
            </a:r>
          </a:p>
          <a:p>
            <a:r>
              <a:rPr lang="en-US" sz="3600" dirty="0"/>
              <a:t>Tells the server “update the entity if it is version #”</a:t>
            </a:r>
          </a:p>
          <a:p>
            <a:r>
              <a:rPr lang="en-US" sz="3600" dirty="0"/>
              <a:t>If not, you are updating an old version</a:t>
            </a:r>
          </a:p>
          <a:p>
            <a:pPr lvl="1"/>
            <a:r>
              <a:rPr lang="en-US" sz="2000" dirty="0"/>
              <a:t>Service response with HTTP 419 – Precondition Failed</a:t>
            </a:r>
          </a:p>
          <a:p>
            <a:r>
              <a:rPr lang="en-US" sz="3600" dirty="0"/>
              <a:t>All OData responses include an </a:t>
            </a:r>
            <a:r>
              <a:rPr lang="en-US" sz="3600" b="1" dirty="0" err="1"/>
              <a:t>Etag</a:t>
            </a:r>
            <a:r>
              <a:rPr lang="en-US" sz="3600" dirty="0"/>
              <a:t>, the version number of the Entity on the server</a:t>
            </a:r>
          </a:p>
          <a:p>
            <a:r>
              <a:rPr lang="en-US" sz="3600" dirty="0"/>
              <a:t>Applies to update &amp; delete operations</a:t>
            </a:r>
          </a:p>
          <a:p>
            <a:r>
              <a:rPr lang="en-US" sz="3600" dirty="0"/>
              <a:t>Can pass * to say </a:t>
            </a:r>
            <a:r>
              <a:rPr lang="en-US" sz="3600" i="1" dirty="0"/>
              <a:t>“match any version”</a:t>
            </a:r>
          </a:p>
          <a:p>
            <a:pPr lvl="1"/>
            <a:r>
              <a:rPr lang="en-US" sz="2000" dirty="0"/>
              <a:t>Should only ever use this in delete operations; never in updates</a:t>
            </a:r>
          </a:p>
        </p:txBody>
      </p:sp>
      <p:sp>
        <p:nvSpPr>
          <p:cNvPr id="2" name="Title 1"/>
          <p:cNvSpPr>
            <a:spLocks noGrp="1"/>
          </p:cNvSpPr>
          <p:nvPr>
            <p:ph type="title"/>
          </p:nvPr>
        </p:nvSpPr>
        <p:spPr/>
        <p:txBody>
          <a:bodyPr/>
          <a:lstStyle/>
          <a:p>
            <a:r>
              <a:rPr lang="en-US" dirty="0"/>
              <a:t>Updating Data &amp; Versioning</a:t>
            </a:r>
          </a:p>
        </p:txBody>
      </p:sp>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Updating &amp; Deleting Data with REST Services</a:t>
            </a:r>
          </a:p>
          <a:p>
            <a:pPr algn="r"/>
            <a:endParaRPr lang="en-US" dirty="0"/>
          </a:p>
        </p:txBody>
      </p:sp>
    </p:spTree>
    <p:extLst>
      <p:ext uri="{BB962C8B-B14F-4D97-AF65-F5344CB8AC3E}">
        <p14:creationId xmlns:p14="http://schemas.microsoft.com/office/powerpoint/2010/main" val="259175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Submit HTTP Request as DELETE</a:t>
            </a:r>
          </a:p>
          <a:p>
            <a:r>
              <a:rPr lang="en-US" dirty="0"/>
              <a:t>Endpoint of request is the Entity to be deleted</a:t>
            </a:r>
          </a:p>
          <a:p>
            <a:r>
              <a:rPr lang="en-US" dirty="0"/>
              <a:t>Include additional heading </a:t>
            </a:r>
            <a:r>
              <a:rPr lang="en-US" b="1" dirty="0"/>
              <a:t>X-</a:t>
            </a:r>
            <a:r>
              <a:rPr lang="en-US" b="1" dirty="0" err="1"/>
              <a:t>RequestDigest</a:t>
            </a:r>
            <a:endParaRPr lang="en-US" b="1" dirty="0"/>
          </a:p>
          <a:p>
            <a:pPr lvl="1"/>
            <a:r>
              <a:rPr lang="en-US" b="1" dirty="0"/>
              <a:t>Content-Type </a:t>
            </a:r>
            <a:r>
              <a:rPr lang="en-US" dirty="0"/>
              <a:t>&amp; </a:t>
            </a:r>
            <a:r>
              <a:rPr lang="en-US" b="1" dirty="0"/>
              <a:t>Content-Length </a:t>
            </a:r>
            <a:r>
              <a:rPr lang="en-US" dirty="0"/>
              <a:t>not necessary</a:t>
            </a:r>
          </a:p>
          <a:p>
            <a:r>
              <a:rPr lang="en-US" dirty="0"/>
              <a:t>Service responds with HTTP 200 on success</a:t>
            </a:r>
          </a:p>
          <a:p>
            <a:endParaRPr lang="en-US" dirty="0"/>
          </a:p>
        </p:txBody>
      </p:sp>
      <p:sp>
        <p:nvSpPr>
          <p:cNvPr id="2" name="Title 1"/>
          <p:cNvSpPr>
            <a:spLocks noGrp="1"/>
          </p:cNvSpPr>
          <p:nvPr>
            <p:ph type="title"/>
          </p:nvPr>
        </p:nvSpPr>
        <p:spPr/>
        <p:txBody>
          <a:bodyPr/>
          <a:lstStyle/>
          <a:p>
            <a:r>
              <a:rPr lang="en-US" dirty="0"/>
              <a:t>Deleting Data with REST Services</a:t>
            </a:r>
          </a:p>
        </p:txBody>
      </p:sp>
      <p:sp>
        <p:nvSpPr>
          <p:cNvPr id="5"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Creating, Updating &amp; Deleting Data with REST Services</a:t>
            </a:r>
          </a:p>
          <a:p>
            <a:pPr algn="r"/>
            <a:endParaRPr lang="en-US" dirty="0"/>
          </a:p>
        </p:txBody>
      </p:sp>
    </p:spTree>
    <p:extLst>
      <p:ext uri="{BB962C8B-B14F-4D97-AF65-F5344CB8AC3E}">
        <p14:creationId xmlns:p14="http://schemas.microsoft.com/office/powerpoint/2010/main" val="16089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7259637" cy="1181862"/>
          </a:xfrm>
        </p:spPr>
        <p:txBody>
          <a:bodyPr/>
          <a:lstStyle/>
          <a:p>
            <a:r>
              <a:rPr lang="en-US" dirty="0"/>
              <a:t>Creating, Updating &amp; Deleting Data With REST Services</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chemeClr val="tx1"/>
                </a:solidFill>
              </a:rPr>
              <a:t> Creating, Updating &amp; Deleting Data with REST Services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533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Resources</a:t>
            </a:r>
          </a:p>
        </p:txBody>
      </p:sp>
      <p:sp>
        <p:nvSpPr>
          <p:cNvPr id="9" name="Text Placeholder 8"/>
          <p:cNvSpPr>
            <a:spLocks noGrp="1"/>
          </p:cNvSpPr>
          <p:nvPr>
            <p:ph type="body" sz="quarter" idx="12"/>
          </p:nvPr>
        </p:nvSpPr>
        <p:spPr/>
        <p:txBody>
          <a:bodyPr/>
          <a:lstStyle/>
          <a:p>
            <a:r>
              <a:rPr lang="en-US" dirty="0"/>
              <a:t>5</a:t>
            </a:r>
          </a:p>
        </p:txBody>
      </p:sp>
      <p:grpSp>
        <p:nvGrpSpPr>
          <p:cNvPr id="4" name="Group 4"/>
          <p:cNvGrpSpPr>
            <a:grpSpLocks noChangeAspect="1"/>
          </p:cNvGrpSpPr>
          <p:nvPr/>
        </p:nvGrpSpPr>
        <p:grpSpPr bwMode="auto">
          <a:xfrm flipH="1">
            <a:off x="7752859" y="2602167"/>
            <a:ext cx="4299933" cy="3893504"/>
            <a:chOff x="1928" y="389"/>
            <a:chExt cx="3978" cy="3602"/>
          </a:xfrm>
        </p:grpSpPr>
        <p:sp>
          <p:nvSpPr>
            <p:cNvPr id="5"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959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SharePoint REST API Reference &amp; Samples</a:t>
            </a:r>
          </a:p>
          <a:p>
            <a:pPr lvl="1"/>
            <a:r>
              <a:rPr lang="en-US" dirty="0">
                <a:hlinkClick r:id="rId2"/>
              </a:rPr>
              <a:t>http://msdn.microsoft.com/en-us/library/office/jj860569(v=office.15).aspx</a:t>
            </a:r>
            <a:endParaRPr lang="en-US" dirty="0"/>
          </a:p>
          <a:p>
            <a:endParaRPr lang="en-US" dirty="0"/>
          </a:p>
          <a:p>
            <a:r>
              <a:rPr lang="en-US" dirty="0"/>
              <a:t>OData</a:t>
            </a:r>
          </a:p>
          <a:p>
            <a:pPr lvl="1"/>
            <a:r>
              <a:rPr lang="en-US" dirty="0">
                <a:hlinkClick r:id="rId3"/>
              </a:rPr>
              <a:t>http://www.odata.org</a:t>
            </a:r>
            <a:endParaRPr lang="en-US" dirty="0"/>
          </a:p>
          <a:p>
            <a:pPr lvl="1"/>
            <a:r>
              <a:rPr lang="en-US" dirty="0">
                <a:hlinkClick r:id="rId4"/>
              </a:rPr>
              <a:t>http://www.odata.org/documentation/odata-version-3-0/url-conventions</a:t>
            </a:r>
            <a:r>
              <a:rPr lang="en-US" dirty="0"/>
              <a:t> </a:t>
            </a:r>
          </a:p>
        </p:txBody>
      </p:sp>
      <p:sp>
        <p:nvSpPr>
          <p:cNvPr id="4" name="Title 3"/>
          <p:cNvSpPr>
            <a:spLocks noGrp="1"/>
          </p:cNvSpPr>
          <p:nvPr>
            <p:ph type="title"/>
          </p:nvPr>
        </p:nvSpPr>
        <p:spPr/>
        <p:txBody>
          <a:bodyPr/>
          <a:lstStyle/>
          <a:p>
            <a:r>
              <a:rPr lang="en-US" dirty="0"/>
              <a:t>REST API Resources</a:t>
            </a: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Resources</a:t>
            </a:r>
          </a:p>
          <a:p>
            <a:pPr algn="r"/>
            <a:endParaRPr lang="en-US" dirty="0"/>
          </a:p>
        </p:txBody>
      </p:sp>
    </p:spTree>
    <p:extLst>
      <p:ext uri="{BB962C8B-B14F-4D97-AF65-F5344CB8AC3E}">
        <p14:creationId xmlns:p14="http://schemas.microsoft.com/office/powerpoint/2010/main" val="356392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REST API &amp; Supported Data Formats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Querying Data from REST Services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Updating&amp; Deleting Data with REST Services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Resources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7001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595651" y="2113047"/>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REST API &amp; Supported Data Formats</a:t>
            </a: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Querying Data from REST Services</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Creating, Updating&amp; Deleting Data with REST Services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22" name="Rectangle 21"/>
          <p:cNvSpPr/>
          <p:nvPr/>
        </p:nvSpPr>
        <p:spPr bwMode="auto">
          <a:xfrm>
            <a:off x="1163908" y="4784718"/>
            <a:ext cx="7433733"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Resources</a:t>
            </a:r>
          </a:p>
        </p:txBody>
      </p:sp>
      <p:grpSp>
        <p:nvGrpSpPr>
          <p:cNvPr id="23" name="Group 22"/>
          <p:cNvGrpSpPr/>
          <p:nvPr/>
        </p:nvGrpSpPr>
        <p:grpSpPr>
          <a:xfrm>
            <a:off x="453089" y="4881766"/>
            <a:ext cx="364194" cy="364194"/>
            <a:chOff x="457580" y="2341896"/>
            <a:chExt cx="364194" cy="364194"/>
          </a:xfrm>
        </p:grpSpPr>
        <p:sp>
          <p:nvSpPr>
            <p:cNvPr id="24" name="Oval 2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5"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0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Motivation</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marL="0" indent="0">
              <a:buNone/>
            </a:pPr>
            <a:r>
              <a:rPr lang="en-US" dirty="0"/>
              <a:t>What – REST API</a:t>
            </a:r>
          </a:p>
        </p:txBody>
      </p:sp>
      <p:sp>
        <p:nvSpPr>
          <p:cNvPr id="10" name="Content Placeholder 9"/>
          <p:cNvSpPr>
            <a:spLocks noGrp="1"/>
          </p:cNvSpPr>
          <p:nvPr>
            <p:ph type="body" sz="quarter" idx="11"/>
          </p:nvPr>
        </p:nvSpPr>
        <p:spPr>
          <a:xfrm>
            <a:off x="6675439" y="2241533"/>
            <a:ext cx="5486400" cy="3600986"/>
          </a:xfrm>
        </p:spPr>
        <p:txBody>
          <a:bodyPr/>
          <a:lstStyle/>
          <a:p>
            <a:r>
              <a:rPr lang="en-US" sz="2000" dirty="0"/>
              <a:t>Introduced for lists in SharePoint 2010</a:t>
            </a:r>
          </a:p>
          <a:p>
            <a:r>
              <a:rPr lang="en-US" sz="2000" dirty="0"/>
              <a:t>Revamped &amp; Improved in SharePoint 2013 with similar capabilities in SharePoint 2016</a:t>
            </a:r>
          </a:p>
          <a:p>
            <a:r>
              <a:rPr lang="en-US" sz="2000" dirty="0"/>
              <a:t>One of two endpoints available to developers</a:t>
            </a:r>
          </a:p>
          <a:p>
            <a:r>
              <a:rPr lang="en-US" sz="2000" dirty="0"/>
              <a:t>Can be called from client / server side solutions</a:t>
            </a:r>
          </a:p>
          <a:p>
            <a:r>
              <a:rPr lang="en-US" sz="2000" dirty="0"/>
              <a:t>Enables low-level interaction with SharePoint services</a:t>
            </a:r>
          </a:p>
          <a:p>
            <a:r>
              <a:rPr lang="en-US" sz="2000" dirty="0"/>
              <a:t>Includes most of the things CSOM covers</a:t>
            </a:r>
          </a:p>
          <a:p>
            <a:r>
              <a:rPr lang="en-US" sz="2000" dirty="0"/>
              <a:t>Founded on the OData v3.0 protocol specification</a:t>
            </a:r>
          </a:p>
        </p:txBody>
      </p:sp>
      <p:sp>
        <p:nvSpPr>
          <p:cNvPr id="6" name="Footer Placeholder 14"/>
          <p:cNvSpPr>
            <a:spLocks noGrp="1"/>
          </p:cNvSpPr>
          <p:nvPr>
            <p:ph type="ftr" sz="quarter" idx="12"/>
          </p:nvPr>
        </p:nvSpPr>
        <p:spPr>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419340207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pPr marL="0" indent="0">
              <a:buNone/>
            </a:pPr>
            <a:r>
              <a:rPr lang="en-US" dirty="0"/>
              <a:t>Why – REST API</a:t>
            </a:r>
          </a:p>
        </p:txBody>
      </p:sp>
      <p:sp>
        <p:nvSpPr>
          <p:cNvPr id="10" name="Content Placeholder 9"/>
          <p:cNvSpPr>
            <a:spLocks noGrp="1"/>
          </p:cNvSpPr>
          <p:nvPr>
            <p:ph type="body" sz="quarter" idx="11"/>
          </p:nvPr>
        </p:nvSpPr>
        <p:spPr/>
        <p:txBody>
          <a:bodyPr/>
          <a:lstStyle/>
          <a:p>
            <a:r>
              <a:rPr lang="en-US" sz="2000" dirty="0"/>
              <a:t>Why two options for remote endpoints (CSOM &amp; REST)?</a:t>
            </a:r>
          </a:p>
          <a:p>
            <a:r>
              <a:rPr lang="en-US" sz="2000" dirty="0"/>
              <a:t>Not all CSOM implementations have SDKs for the CSOM (mobile &amp; server side platforms)</a:t>
            </a:r>
          </a:p>
          <a:p>
            <a:r>
              <a:rPr lang="en-US" sz="2000" dirty="0"/>
              <a:t>CSOM requires knowledge of SharePoint-specific concepts </a:t>
            </a:r>
          </a:p>
          <a:p>
            <a:r>
              <a:rPr lang="en-US" sz="2000" dirty="0"/>
              <a:t>REST is a web standard many web developers understand &amp; are familiar with</a:t>
            </a:r>
          </a:p>
          <a:p>
            <a:r>
              <a:rPr lang="en-US" sz="2000" dirty="0"/>
              <a:t>SharePoint’s REST API is founded on OData for predictable endpoints &amp; usages</a:t>
            </a:r>
          </a:p>
        </p:txBody>
      </p:sp>
      <p:sp>
        <p:nvSpPr>
          <p:cNvPr id="4" name="Footer Placeholder 14"/>
          <p:cNvSpPr>
            <a:spLocks noGrp="1"/>
          </p:cNvSpPr>
          <p:nvPr>
            <p:ph type="ftr" sz="quarter" idx="12"/>
          </p:nvPr>
        </p:nvSpPr>
        <p:spPr>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16230386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838248"/>
          </a:xfrm>
        </p:spPr>
        <p:txBody>
          <a:bodyPr/>
          <a:lstStyle/>
          <a:p>
            <a:r>
              <a:rPr lang="en-US" sz="3600" dirty="0"/>
              <a:t>Common endpoint:</a:t>
            </a:r>
          </a:p>
          <a:p>
            <a:pPr lvl="1"/>
            <a:r>
              <a:rPr lang="en-US" sz="2000" dirty="0"/>
              <a:t>http://[sharepoint-site]/_api</a:t>
            </a:r>
          </a:p>
          <a:p>
            <a:r>
              <a:rPr lang="en-US" sz="3600" dirty="0"/>
              <a:t>Access to sites, lists, users, search…</a:t>
            </a:r>
          </a:p>
          <a:p>
            <a:r>
              <a:rPr lang="en-US" sz="3600" dirty="0"/>
              <a:t>Supports OAuth 2.0 for authentication &amp; SharePoint app permissions</a:t>
            </a:r>
          </a:p>
          <a:p>
            <a:r>
              <a:rPr lang="en-US" sz="3600" dirty="0"/>
              <a:t>Common endpoints:</a:t>
            </a:r>
          </a:p>
          <a:p>
            <a:pPr lvl="1"/>
            <a:r>
              <a:rPr lang="en-US" sz="2000" dirty="0">
                <a:solidFill>
                  <a:schemeClr val="tx1"/>
                </a:solidFill>
              </a:rPr>
              <a:t>http://[..]/_</a:t>
            </a:r>
            <a:r>
              <a:rPr lang="en-US" sz="2000" dirty="0" err="1">
                <a:solidFill>
                  <a:schemeClr val="tx1"/>
                </a:solidFill>
              </a:rPr>
              <a:t>api</a:t>
            </a:r>
            <a:r>
              <a:rPr lang="en-US" sz="2000" dirty="0">
                <a:solidFill>
                  <a:schemeClr val="tx1"/>
                </a:solidFill>
              </a:rPr>
              <a:t>/web</a:t>
            </a:r>
          </a:p>
          <a:p>
            <a:pPr lvl="1"/>
            <a:r>
              <a:rPr lang="en-US" sz="2000" dirty="0">
                <a:solidFill>
                  <a:schemeClr val="tx1"/>
                </a:solidFill>
              </a:rPr>
              <a:t>http://[..]/_</a:t>
            </a:r>
            <a:r>
              <a:rPr lang="en-US" sz="2000" dirty="0" err="1">
                <a:solidFill>
                  <a:schemeClr val="tx1"/>
                </a:solidFill>
              </a:rPr>
              <a:t>api</a:t>
            </a:r>
            <a:r>
              <a:rPr lang="en-US" sz="2000" dirty="0">
                <a:solidFill>
                  <a:schemeClr val="tx1"/>
                </a:solidFill>
              </a:rPr>
              <a:t>/web/lists</a:t>
            </a:r>
          </a:p>
          <a:p>
            <a:pPr lvl="1"/>
            <a:r>
              <a:rPr lang="en-US" sz="2000" dirty="0">
                <a:solidFill>
                  <a:schemeClr val="tx1"/>
                </a:solidFill>
              </a:rPr>
              <a:t>http://[..]/_</a:t>
            </a:r>
            <a:r>
              <a:rPr lang="en-US" sz="2000" dirty="0" err="1">
                <a:solidFill>
                  <a:schemeClr val="tx1"/>
                </a:solidFill>
              </a:rPr>
              <a:t>api</a:t>
            </a:r>
            <a:r>
              <a:rPr lang="en-US" sz="2000" dirty="0">
                <a:solidFill>
                  <a:schemeClr val="tx1"/>
                </a:solidFill>
              </a:rPr>
              <a:t>/web/lists/</a:t>
            </a:r>
            <a:r>
              <a:rPr lang="en-US" sz="2000" dirty="0" err="1">
                <a:solidFill>
                  <a:schemeClr val="tx1"/>
                </a:solidFill>
              </a:rPr>
              <a:t>GetByTitle</a:t>
            </a:r>
            <a:r>
              <a:rPr lang="en-US" sz="2000" dirty="0">
                <a:solidFill>
                  <a:schemeClr val="tx1"/>
                </a:solidFill>
              </a:rPr>
              <a:t>(‘Contacts’)</a:t>
            </a:r>
          </a:p>
          <a:p>
            <a:pPr lvl="1"/>
            <a:r>
              <a:rPr lang="en-US" sz="2000" dirty="0">
                <a:solidFill>
                  <a:schemeClr val="tx1"/>
                </a:solidFill>
              </a:rPr>
              <a:t>http://[..]/_</a:t>
            </a:r>
            <a:r>
              <a:rPr lang="en-US" sz="2000" dirty="0" err="1">
                <a:solidFill>
                  <a:schemeClr val="tx1"/>
                </a:solidFill>
              </a:rPr>
              <a:t>api</a:t>
            </a:r>
            <a:r>
              <a:rPr lang="en-US" sz="2000" dirty="0">
                <a:solidFill>
                  <a:schemeClr val="tx1"/>
                </a:solidFill>
              </a:rPr>
              <a:t>/web/lists/</a:t>
            </a:r>
            <a:r>
              <a:rPr lang="en-US" sz="2000" dirty="0" err="1">
                <a:solidFill>
                  <a:schemeClr val="tx1"/>
                </a:solidFill>
              </a:rPr>
              <a:t>GetByTitle</a:t>
            </a:r>
            <a:r>
              <a:rPr lang="en-US" sz="2000" dirty="0">
                <a:solidFill>
                  <a:schemeClr val="tx1"/>
                </a:solidFill>
              </a:rPr>
              <a:t>(‘Contacts</a:t>
            </a:r>
            <a:r>
              <a:rPr lang="en-US" sz="2000" dirty="0"/>
              <a:t>’)/items </a:t>
            </a:r>
          </a:p>
        </p:txBody>
      </p:sp>
      <p:sp>
        <p:nvSpPr>
          <p:cNvPr id="2" name="Title 1"/>
          <p:cNvSpPr>
            <a:spLocks noGrp="1"/>
          </p:cNvSpPr>
          <p:nvPr>
            <p:ph type="title"/>
          </p:nvPr>
        </p:nvSpPr>
        <p:spPr/>
        <p:txBody>
          <a:bodyPr/>
          <a:lstStyle/>
          <a:p>
            <a:r>
              <a:rPr lang="en-US"/>
              <a:t>Overview of the REST API</a:t>
            </a:r>
            <a:endParaRPr lang="en-US" dirty="0"/>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3162727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6-30540_Office_365_CloudRoadShow">
  <a:themeElements>
    <a:clrScheme name="Custom 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630a2e83-186a-4a0f-ab27-bee8a8096abc"/>
    <ds:schemaRef ds:uri="http://schemas.microsoft.com/office/2006/metadata/propertie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229</TotalTime>
  <Words>2048</Words>
  <Application>Microsoft Office PowerPoint</Application>
  <PresentationFormat>Custom</PresentationFormat>
  <Paragraphs>262</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SharePoint Lists  with REST APIs</vt:lpstr>
      <vt:lpstr>Agenda </vt:lpstr>
      <vt:lpstr>PowerPoint Presentation</vt:lpstr>
      <vt:lpstr>PowerPoint Presentation</vt:lpstr>
      <vt:lpstr>SharePoint add-in building blocks</vt:lpstr>
      <vt:lpstr>PowerPoint Presentation</vt:lpstr>
      <vt:lpstr>PowerPoint Presentation</vt:lpstr>
      <vt:lpstr>Overview of the REST API</vt:lpstr>
      <vt:lpstr>REST API &amp; OData</vt:lpstr>
      <vt:lpstr>OData in SharePoint</vt:lpstr>
      <vt:lpstr>PowerPoint Presentation</vt:lpstr>
      <vt:lpstr>Supported REST Data Formats</vt:lpstr>
      <vt:lpstr>Controlling Data Submitted / Requested</vt:lpstr>
      <vt:lpstr>PowerPoint Presentation</vt:lpstr>
      <vt:lpstr>Querying Data from REST Services</vt:lpstr>
      <vt:lpstr>Demo</vt:lpstr>
      <vt:lpstr>PowerPoint Presentation</vt:lpstr>
      <vt:lpstr>Form / Security Digest</vt:lpstr>
      <vt:lpstr>Creating Data with REST Services</vt:lpstr>
      <vt:lpstr>Updating Data with REST Services</vt:lpstr>
      <vt:lpstr>Updating Data &amp; Versioning</vt:lpstr>
      <vt:lpstr>Deleting Data with REST Services</vt:lpstr>
      <vt:lpstr>Demo</vt:lpstr>
      <vt:lpstr>PowerPoint Presentation</vt:lpstr>
      <vt:lpstr>REST API Resources</vt:lpstr>
      <vt:lpstr>Summary</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92</cp:revision>
  <dcterms:created xsi:type="dcterms:W3CDTF">2016-01-18T17:20:12Z</dcterms:created>
  <dcterms:modified xsi:type="dcterms:W3CDTF">2017-01-04T08:27:31Z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