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2"/>
  </p:notesMasterIdLst>
  <p:handoutMasterIdLst>
    <p:handoutMasterId r:id="rId43"/>
  </p:handoutMasterIdLst>
  <p:sldIdLst>
    <p:sldId id="1436" r:id="rId5"/>
    <p:sldId id="1462" r:id="rId6"/>
    <p:sldId id="1463" r:id="rId7"/>
    <p:sldId id="1544" r:id="rId8"/>
    <p:sldId id="1465" r:id="rId9"/>
    <p:sldId id="1503" r:id="rId10"/>
    <p:sldId id="1545" r:id="rId11"/>
    <p:sldId id="1472" r:id="rId12"/>
    <p:sldId id="1546" r:id="rId13"/>
    <p:sldId id="1547" r:id="rId14"/>
    <p:sldId id="1567" r:id="rId15"/>
    <p:sldId id="1568" r:id="rId16"/>
    <p:sldId id="1551" r:id="rId17"/>
    <p:sldId id="1552" r:id="rId18"/>
    <p:sldId id="1553" r:id="rId19"/>
    <p:sldId id="1554" r:id="rId20"/>
    <p:sldId id="1555" r:id="rId21"/>
    <p:sldId id="1479" r:id="rId22"/>
    <p:sldId id="1556" r:id="rId23"/>
    <p:sldId id="1557" r:id="rId24"/>
    <p:sldId id="1558" r:id="rId25"/>
    <p:sldId id="1559" r:id="rId26"/>
    <p:sldId id="1560" r:id="rId27"/>
    <p:sldId id="1488" r:id="rId28"/>
    <p:sldId id="1489" r:id="rId29"/>
    <p:sldId id="1537" r:id="rId30"/>
    <p:sldId id="1561" r:id="rId31"/>
    <p:sldId id="1562" r:id="rId32"/>
    <p:sldId id="1563" r:id="rId33"/>
    <p:sldId id="1564" r:id="rId34"/>
    <p:sldId id="1542" r:id="rId35"/>
    <p:sldId id="1523" r:id="rId36"/>
    <p:sldId id="1565" r:id="rId37"/>
    <p:sldId id="1566" r:id="rId38"/>
    <p:sldId id="1498" r:id="rId39"/>
    <p:sldId id="1499" r:id="rId40"/>
    <p:sldId id="1383"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102" d="100"/>
          <a:sy n="102" d="100"/>
        </p:scale>
        <p:origin x="522"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10:22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10:22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10:22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You cannot</a:t>
            </a:r>
            <a:r>
              <a:rPr lang="nl-BE" baseline="0" dirty="0"/>
              <a:t> only retrieve data using the ClientOM, but you can also create objects using specific classes.</a:t>
            </a:r>
          </a:p>
          <a:p>
            <a:pPr marL="628650" lvl="1" indent="-171450">
              <a:buFont typeface="Arial" pitchFamily="34" charset="0"/>
              <a:buChar char="•"/>
            </a:pPr>
            <a:r>
              <a:rPr lang="nl-BE" b="1" baseline="0" dirty="0"/>
              <a:t>ListCreationInformation</a:t>
            </a:r>
            <a:r>
              <a:rPr lang="nl-BE" baseline="0" dirty="0"/>
              <a:t>: use this class to create a new list. You can set properties like </a:t>
            </a:r>
            <a:r>
              <a:rPr lang="nl-BE" b="1" baseline="0" dirty="0"/>
              <a:t>Title</a:t>
            </a:r>
            <a:r>
              <a:rPr lang="nl-BE" baseline="0" dirty="0"/>
              <a:t> and </a:t>
            </a:r>
            <a:r>
              <a:rPr lang="nl-BE" b="1" baseline="0" dirty="0"/>
              <a:t>TemplateType</a:t>
            </a:r>
            <a:r>
              <a:rPr lang="nl-BE" baseline="0" dirty="0"/>
              <a:t> before calling the </a:t>
            </a:r>
            <a:r>
              <a:rPr lang="nl-BE" b="1" baseline="0" dirty="0"/>
              <a:t>web.Lists.Add</a:t>
            </a:r>
            <a:r>
              <a:rPr lang="nl-BE" baseline="0" dirty="0"/>
              <a:t> method, passing the </a:t>
            </a:r>
            <a:r>
              <a:rPr lang="nl-BE" b="1" baseline="0" dirty="0"/>
              <a:t>ListCreationInformation</a:t>
            </a:r>
            <a:r>
              <a:rPr lang="nl-BE" baseline="0" dirty="0"/>
              <a:t> object as argument.</a:t>
            </a:r>
          </a:p>
          <a:p>
            <a:pPr marL="628650" lvl="1" indent="-171450">
              <a:buFont typeface="Arial" pitchFamily="34" charset="0"/>
              <a:buChar char="•"/>
            </a:pPr>
            <a:r>
              <a:rPr lang="nl-BE" b="1" baseline="0" dirty="0"/>
              <a:t>ListItemCreationInformation</a:t>
            </a:r>
            <a:r>
              <a:rPr lang="nl-BE" baseline="0" dirty="0"/>
              <a:t>: use this class to create a new list item on an existing list. The </a:t>
            </a:r>
            <a:r>
              <a:rPr lang="nl-BE" b="1" baseline="0" dirty="0"/>
              <a:t>AddItem</a:t>
            </a:r>
            <a:r>
              <a:rPr lang="nl-BE" baseline="0" dirty="0"/>
              <a:t> method on the List object accepts the </a:t>
            </a:r>
            <a:r>
              <a:rPr lang="nl-BE" b="1" baseline="0" dirty="0"/>
              <a:t>ListItemCreationInformation</a:t>
            </a:r>
            <a:r>
              <a:rPr lang="nl-BE" baseline="0" dirty="0"/>
              <a:t> argument and returns the new list item of type </a:t>
            </a:r>
            <a:r>
              <a:rPr lang="nl-BE" b="1" baseline="0" dirty="0"/>
              <a:t>ListItem</a:t>
            </a:r>
            <a:r>
              <a:rPr lang="nl-BE" baseline="0" dirty="0"/>
              <a:t>. You can fill out the list item using the </a:t>
            </a:r>
            <a:r>
              <a:rPr lang="en-US" sz="1200" b="1" kern="1200" dirty="0" err="1">
                <a:solidFill>
                  <a:schemeClr val="tx1"/>
                </a:solidFill>
                <a:effectLst/>
                <a:latin typeface="+mn-lt"/>
                <a:ea typeface="+mn-ea"/>
                <a:cs typeface="+mn-cs"/>
              </a:rPr>
              <a:t>listItem</a:t>
            </a:r>
            <a:r>
              <a:rPr lang="en-US" sz="1200" b="1" kern="1200" dirty="0">
                <a:solidFill>
                  <a:schemeClr val="tx1"/>
                </a:solidFill>
                <a:effectLst/>
                <a:latin typeface="+mn-lt"/>
                <a:ea typeface="+mn-ea"/>
                <a:cs typeface="+mn-cs"/>
              </a:rPr>
              <a:t>["Title"] </a:t>
            </a:r>
            <a:r>
              <a:rPr lang="en-US" sz="1200" kern="1200" dirty="0">
                <a:solidFill>
                  <a:schemeClr val="tx1"/>
                </a:solidFill>
                <a:effectLst/>
                <a:latin typeface="+mn-lt"/>
                <a:ea typeface="+mn-ea"/>
                <a:cs typeface="+mn-cs"/>
              </a:rPr>
              <a:t>syntax for the different</a:t>
            </a:r>
            <a:r>
              <a:rPr lang="en-US" sz="1200" kern="1200" baseline="0" dirty="0">
                <a:solidFill>
                  <a:schemeClr val="tx1"/>
                </a:solidFill>
                <a:effectLst/>
                <a:latin typeface="+mn-lt"/>
                <a:ea typeface="+mn-ea"/>
                <a:cs typeface="+mn-cs"/>
              </a:rPr>
              <a:t> columns on the list, and calling the </a:t>
            </a:r>
            <a:r>
              <a:rPr lang="en-US" sz="1200" b="1" kern="1200" baseline="0" dirty="0">
                <a:solidFill>
                  <a:schemeClr val="tx1"/>
                </a:solidFill>
                <a:effectLst/>
                <a:latin typeface="+mn-lt"/>
                <a:ea typeface="+mn-ea"/>
                <a:cs typeface="+mn-cs"/>
              </a:rPr>
              <a:t>Update()</a:t>
            </a:r>
            <a:r>
              <a:rPr lang="en-US" sz="1200" kern="1200" baseline="0" dirty="0">
                <a:solidFill>
                  <a:schemeClr val="tx1"/>
                </a:solidFill>
                <a:effectLst/>
                <a:latin typeface="+mn-lt"/>
                <a:ea typeface="+mn-ea"/>
                <a:cs typeface="+mn-cs"/>
              </a:rPr>
              <a:t> method on the list item.</a:t>
            </a:r>
          </a:p>
          <a:p>
            <a:pPr marL="628650" lvl="1" indent="-171450">
              <a:buFont typeface="Arial" pitchFamily="34" charset="0"/>
              <a:buChar char="•"/>
            </a:pPr>
            <a:r>
              <a:rPr lang="nl-BE" sz="1200" b="1" kern="1200" baseline="0" dirty="0">
                <a:solidFill>
                  <a:schemeClr val="tx1"/>
                </a:solidFill>
                <a:effectLst/>
                <a:latin typeface="+mn-lt"/>
                <a:ea typeface="+mn-ea"/>
                <a:cs typeface="+mn-cs"/>
              </a:rPr>
              <a:t>WebCreationInformation</a:t>
            </a:r>
            <a:r>
              <a:rPr lang="nl-BE" sz="1200" kern="1200" baseline="0" dirty="0">
                <a:solidFill>
                  <a:schemeClr val="tx1"/>
                </a:solidFill>
                <a:effectLst/>
                <a:latin typeface="+mn-lt"/>
                <a:ea typeface="+mn-ea"/>
                <a:cs typeface="+mn-cs"/>
              </a:rPr>
              <a:t>:  if you want to create a new SharePoint site, instantiate an object of this type and pass it to the </a:t>
            </a:r>
            <a:r>
              <a:rPr lang="nl-BE" sz="1200" b="1" kern="1200" baseline="0" dirty="0">
                <a:solidFill>
                  <a:schemeClr val="tx1"/>
                </a:solidFill>
                <a:effectLst/>
                <a:latin typeface="+mn-lt"/>
                <a:ea typeface="+mn-ea"/>
                <a:cs typeface="+mn-cs"/>
              </a:rPr>
              <a:t>Webs.Add</a:t>
            </a:r>
            <a:r>
              <a:rPr lang="nl-BE" sz="1200" kern="1200" baseline="0" dirty="0">
                <a:solidFill>
                  <a:schemeClr val="tx1"/>
                </a:solidFill>
                <a:effectLst/>
                <a:latin typeface="+mn-lt"/>
                <a:ea typeface="+mn-ea"/>
                <a:cs typeface="+mn-cs"/>
              </a:rPr>
              <a:t> method of a Web object.</a:t>
            </a:r>
          </a:p>
          <a:p>
            <a:pPr marL="628650" lvl="1" indent="-171450">
              <a:buFont typeface="Arial" pitchFamily="34" charset="0"/>
              <a:buChar char="•"/>
            </a:pPr>
            <a:r>
              <a:rPr lang="nl-BE" sz="1200" b="1" kern="1200" baseline="0" dirty="0">
                <a:solidFill>
                  <a:schemeClr val="tx1"/>
                </a:solidFill>
                <a:effectLst/>
                <a:latin typeface="+mn-lt"/>
                <a:ea typeface="+mn-ea"/>
                <a:cs typeface="+mn-cs"/>
              </a:rPr>
              <a:t>NavigationNodeCreationInformation</a:t>
            </a:r>
            <a:r>
              <a:rPr lang="nl-BE" sz="1200" kern="1200" baseline="0" dirty="0">
                <a:solidFill>
                  <a:schemeClr val="tx1"/>
                </a:solidFill>
                <a:effectLst/>
                <a:latin typeface="+mn-lt"/>
                <a:ea typeface="+mn-ea"/>
                <a:cs typeface="+mn-cs"/>
              </a:rPr>
              <a:t>: use this class to create a new navigation node.</a:t>
            </a:r>
            <a:endParaRPr lang="nl-BE" baseline="0"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27</a:t>
            </a:fld>
            <a:endParaRPr lang="en-US" dirty="0"/>
          </a:p>
        </p:txBody>
      </p:sp>
    </p:spTree>
    <p:extLst>
      <p:ext uri="{BB962C8B-B14F-4D97-AF65-F5344CB8AC3E}">
        <p14:creationId xmlns:p14="http://schemas.microsoft.com/office/powerpoint/2010/main" val="269249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10:53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91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10:54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297179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10:22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a:t>x</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7</a:t>
            </a:fld>
            <a:endParaRPr lang="en-US" dirty="0"/>
          </a:p>
        </p:txBody>
      </p:sp>
    </p:spTree>
    <p:extLst>
      <p:ext uri="{BB962C8B-B14F-4D97-AF65-F5344CB8AC3E}">
        <p14:creationId xmlns:p14="http://schemas.microsoft.com/office/powerpoint/2010/main" val="302186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a:t>The Client Object Model contains a lot of overlap coverage</a:t>
            </a:r>
            <a:r>
              <a:rPr lang="en-US" baseline="0" dirty="0"/>
              <a:t> with the full SharePoint API. A lot activities that are possible through the SharePoint API, are also possible through the different client object models.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9</a:t>
            </a:fld>
            <a:endParaRPr lang="en-US" dirty="0"/>
          </a:p>
        </p:txBody>
      </p:sp>
    </p:spTree>
    <p:extLst>
      <p:ext uri="{BB962C8B-B14F-4D97-AF65-F5344CB8AC3E}">
        <p14:creationId xmlns:p14="http://schemas.microsoft.com/office/powerpoint/2010/main" val="82258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above lists new areas in the SharePoint 2013 remote API that are accessible through</a:t>
            </a:r>
            <a:r>
              <a:rPr lang="en-US" baseline="0" dirty="0"/>
              <a:t> both CSOM and REST. This is a welcome change because most of this functionality is only available through server-side APIs in a SharePoint 2010 farm. You can also see adding this remote access is very important to the new app model where developers can no longer run code in a SharePoint environment not can they access the server-side APIs.</a:t>
            </a:r>
            <a:endParaRPr lang="en-US" dirty="0"/>
          </a:p>
        </p:txBody>
      </p:sp>
    </p:spTree>
    <p:extLst>
      <p:ext uri="{BB962C8B-B14F-4D97-AF65-F5344CB8AC3E}">
        <p14:creationId xmlns:p14="http://schemas.microsoft.com/office/powerpoint/2010/main" val="409754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slide shows an example of CSOM code which accomplishes the following:</a:t>
            </a:r>
          </a:p>
          <a:p>
            <a:pPr marL="228600" indent="-228600">
              <a:buFont typeface="+mj-lt"/>
              <a:buAutoNum type="arabicPeriod"/>
            </a:pPr>
            <a:r>
              <a:rPr lang="en-US" baseline="0" dirty="0"/>
              <a:t>Establishes a connection to the SharePoint farm using default credentials</a:t>
            </a:r>
          </a:p>
          <a:p>
            <a:pPr marL="228600" indent="-228600">
              <a:buFont typeface="+mj-lt"/>
              <a:buAutoNum type="arabicPeriod"/>
            </a:pPr>
            <a:r>
              <a:rPr lang="en-US" baseline="0" dirty="0"/>
              <a:t>Retrieves information about the current site</a:t>
            </a:r>
          </a:p>
          <a:p>
            <a:pPr marL="228600" indent="-228600">
              <a:buFont typeface="+mj-lt"/>
              <a:buAutoNum type="arabicPeriod"/>
            </a:pPr>
            <a:r>
              <a:rPr lang="en-US" baseline="0" dirty="0"/>
              <a:t>Creates a new Contacts list</a:t>
            </a:r>
          </a:p>
          <a:p>
            <a:pPr marL="228600" indent="-228600">
              <a:buFont typeface="+mj-lt"/>
              <a:buAutoNum type="arabicPeriod"/>
            </a:pPr>
            <a:r>
              <a:rPr lang="en-US" baseline="0" dirty="0"/>
              <a:t>Retrieves and display information about the lists in the current site</a:t>
            </a:r>
            <a:endParaRPr lang="en-US" dirty="0"/>
          </a:p>
        </p:txBody>
      </p:sp>
    </p:spTree>
    <p:extLst>
      <p:ext uri="{BB962C8B-B14F-4D97-AF65-F5344CB8AC3E}">
        <p14:creationId xmlns:p14="http://schemas.microsoft.com/office/powerpoint/2010/main" val="276047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shows a typical example using the CSOM from JavaScript behind a page in a SharePoint 2013 site. This code also leverages jQuery and in particular the document ready</a:t>
            </a:r>
            <a:r>
              <a:rPr lang="en-US" baseline="0" dirty="0"/>
              <a:t> function to execute the </a:t>
            </a:r>
            <a:r>
              <a:rPr lang="en-US" b="1" baseline="0" dirty="0" err="1"/>
              <a:t>onPageLoad</a:t>
            </a:r>
            <a:r>
              <a:rPr lang="en-US" baseline="0" dirty="0"/>
              <a:t> function when the DOM is ready to access. Note how this code calls </a:t>
            </a:r>
            <a:r>
              <a:rPr lang="en-US" b="1" baseline="0" dirty="0" err="1"/>
              <a:t>ExecuteOrDelayUntilScriptLoaded</a:t>
            </a:r>
            <a:r>
              <a:rPr lang="en-US" baseline="0" dirty="0"/>
              <a:t> to force the download of sp.js before executing the </a:t>
            </a:r>
            <a:r>
              <a:rPr lang="en-US" b="1" baseline="0" dirty="0" err="1"/>
              <a:t>initializeCSOM</a:t>
            </a:r>
            <a:r>
              <a:rPr lang="en-US" baseline="0" dirty="0"/>
              <a:t> function. This is a common practice to ensure that that CSOM is available for use before you begin to program against it.</a:t>
            </a:r>
            <a:endParaRPr lang="en-US" dirty="0"/>
          </a:p>
        </p:txBody>
      </p:sp>
    </p:spTree>
    <p:extLst>
      <p:ext uri="{BB962C8B-B14F-4D97-AF65-F5344CB8AC3E}">
        <p14:creationId xmlns:p14="http://schemas.microsoft.com/office/powerpoint/2010/main" val="347610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By default, the managed client object models authenticate users by using their Windows credentials (</a:t>
            </a:r>
            <a:r>
              <a:rPr lang="en-US" b="1" dirty="0" err="1"/>
              <a:t>DefaultCredentials</a:t>
            </a:r>
            <a:r>
              <a:rPr lang="en-US" dirty="0"/>
              <a:t>). Optionally, you can change the authentication mode on the </a:t>
            </a:r>
            <a:r>
              <a:rPr lang="en-US" b="1" dirty="0" err="1"/>
              <a:t>ClientContext</a:t>
            </a:r>
            <a:r>
              <a:rPr lang="en-US" dirty="0"/>
              <a:t> object and specify using Forms authentication instead. A user must then supply a user name and password through properties on </a:t>
            </a:r>
            <a:r>
              <a:rPr lang="en-US" b="1" dirty="0" err="1"/>
              <a:t>ClientContext</a:t>
            </a:r>
            <a:r>
              <a:rPr lang="en-US" dirty="0"/>
              <a:t>. Behind the scenes, SharePoint Foundation calls the </a:t>
            </a:r>
            <a:r>
              <a:rPr lang="en-US" b="1" dirty="0"/>
              <a:t>Authentication</a:t>
            </a:r>
            <a:r>
              <a:rPr lang="en-US" dirty="0"/>
              <a:t> Web service, obtains the correct cookie, and then makes the necessary object model calls. To run managed client code against a Forms authentication server, you must change to Forms authentication. This requirement does not apply to the JavaScript object model.</a:t>
            </a:r>
          </a:p>
          <a:p>
            <a:endParaRPr lang="en-US" dirty="0"/>
          </a:p>
          <a:p>
            <a:r>
              <a:rPr lang="en-US" dirty="0"/>
              <a:t>The managed client object models provide a </a:t>
            </a:r>
            <a:r>
              <a:rPr lang="en-US" b="1" dirty="0" err="1"/>
              <a:t>ClientAuthenticationMode</a:t>
            </a:r>
            <a:r>
              <a:rPr lang="en-US" dirty="0"/>
              <a:t> enumeration whose values are </a:t>
            </a:r>
            <a:r>
              <a:rPr lang="en-US" b="1" dirty="0"/>
              <a:t>Anonymous</a:t>
            </a:r>
            <a:r>
              <a:rPr lang="en-US" dirty="0"/>
              <a:t>, </a:t>
            </a:r>
            <a:r>
              <a:rPr lang="en-US" b="1" dirty="0"/>
              <a:t>Default</a:t>
            </a:r>
            <a:r>
              <a:rPr lang="en-US" dirty="0"/>
              <a:t>, and </a:t>
            </a:r>
            <a:r>
              <a:rPr lang="en-US" b="1" dirty="0" err="1"/>
              <a:t>FormsAuthentication</a:t>
            </a:r>
            <a:r>
              <a:rPr lang="en-US" dirty="0"/>
              <a:t>. To specify Forms authentication, use code similar to the following:</a:t>
            </a:r>
          </a:p>
          <a:p>
            <a:pPr lvl="1"/>
            <a:r>
              <a:rPr lang="en-US" b="1" dirty="0" err="1"/>
              <a:t>clientContext.AuthenticationMode</a:t>
            </a:r>
            <a:r>
              <a:rPr lang="en-US" b="1" dirty="0"/>
              <a:t> = </a:t>
            </a:r>
            <a:r>
              <a:rPr lang="en-US" b="1" dirty="0" err="1"/>
              <a:t>ClientAuthenticationMode.FormsAuthentication</a:t>
            </a:r>
            <a:r>
              <a:rPr lang="en-US" b="1" dirty="0"/>
              <a:t>;</a:t>
            </a:r>
          </a:p>
          <a:p>
            <a:endParaRPr lang="en-US" dirty="0"/>
          </a:p>
          <a:p>
            <a:r>
              <a:rPr lang="en-US" dirty="0"/>
              <a:t>In addition to setting the authentication mode, you must specify the user name and password information, such as follows:</a:t>
            </a:r>
          </a:p>
          <a:p>
            <a:pPr lvl="1"/>
            <a:r>
              <a:rPr lang="en-US" b="1" dirty="0" err="1"/>
              <a:t>FormsAuthenticationLoginInfoformsAuthInfo</a:t>
            </a:r>
            <a:r>
              <a:rPr lang="en-US" b="1" dirty="0"/>
              <a:t> = new </a:t>
            </a:r>
            <a:r>
              <a:rPr lang="en-US" b="1" dirty="0" err="1"/>
              <a:t>FormsAuthenticationLoginInfo</a:t>
            </a:r>
            <a:r>
              <a:rPr lang="en-US" b="1" dirty="0"/>
              <a:t>("</a:t>
            </a:r>
            <a:r>
              <a:rPr lang="en-US" b="1" dirty="0" err="1"/>
              <a:t>MyUser</a:t>
            </a:r>
            <a:r>
              <a:rPr lang="en-US" b="1" dirty="0"/>
              <a:t>", "</a:t>
            </a:r>
            <a:r>
              <a:rPr lang="en-US" b="1" dirty="0" err="1"/>
              <a:t>MyPassword</a:t>
            </a:r>
            <a:r>
              <a:rPr lang="en-US" b="1" dirty="0"/>
              <a:t>");</a:t>
            </a:r>
          </a:p>
          <a:p>
            <a:pPr lvl="1"/>
            <a:r>
              <a:rPr lang="en-US" b="1" dirty="0" err="1"/>
              <a:t>clientContext.FormsAuthenticationLoginInfo</a:t>
            </a:r>
            <a:r>
              <a:rPr lang="en-US" b="1" dirty="0"/>
              <a:t> = </a:t>
            </a:r>
            <a:r>
              <a:rPr lang="en-US" b="1" dirty="0" err="1"/>
              <a:t>formsAuthInfo</a:t>
            </a:r>
            <a:r>
              <a:rPr lang="en-US" b="1" dirty="0"/>
              <a:t>;</a:t>
            </a:r>
          </a:p>
          <a:p>
            <a:r>
              <a:rPr lang="en-US" dirty="0"/>
              <a:t> </a:t>
            </a:r>
          </a:p>
          <a:p>
            <a:r>
              <a:rPr lang="en-US" b="1" i="1" dirty="0"/>
              <a:t>Note:  </a:t>
            </a:r>
            <a:r>
              <a:rPr lang="en-US" i="1" dirty="0"/>
              <a:t>The account name and password in </a:t>
            </a:r>
            <a:r>
              <a:rPr lang="en-US" i="1" dirty="0" err="1"/>
              <a:t>formsAuthInfo</a:t>
            </a:r>
            <a:r>
              <a:rPr lang="en-US" i="1" dirty="0"/>
              <a:t> are sent in clear text, so you must use HTTPS protocol instead of HTTP.</a:t>
            </a:r>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15</a:t>
            </a:fld>
            <a:endParaRPr lang="en-US" dirty="0"/>
          </a:p>
        </p:txBody>
      </p:sp>
    </p:spTree>
    <p:extLst>
      <p:ext uri="{BB962C8B-B14F-4D97-AF65-F5344CB8AC3E}">
        <p14:creationId xmlns:p14="http://schemas.microsoft.com/office/powerpoint/2010/main" val="4075499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After creating</a:t>
            </a:r>
            <a:r>
              <a:rPr lang="nl-BE" baseline="0" dirty="0"/>
              <a:t> the </a:t>
            </a:r>
            <a:r>
              <a:rPr lang="nl-BE" b="1" baseline="0" dirty="0"/>
              <a:t>ClientContext</a:t>
            </a:r>
            <a:r>
              <a:rPr lang="nl-BE" baseline="0" dirty="0"/>
              <a:t>, you can create a </a:t>
            </a:r>
            <a:r>
              <a:rPr lang="nl-BE" b="1" baseline="0" dirty="0"/>
              <a:t>ExceptionHandlingScope</a:t>
            </a:r>
            <a:r>
              <a:rPr lang="nl-BE" baseline="0" dirty="0"/>
              <a:t>. You can wrap up all your code that communicates with the client object model within a </a:t>
            </a:r>
            <a:r>
              <a:rPr lang="nl-BE" b="1" baseline="0" dirty="0"/>
              <a:t>using(eScope.StartScope()){...} </a:t>
            </a:r>
            <a:r>
              <a:rPr lang="nl-BE" baseline="0" dirty="0"/>
              <a:t>to avoid that exceptions go back and forth over the wire. All exceptions are queued and can be checked in the </a:t>
            </a:r>
            <a:r>
              <a:rPr lang="nl-BE" b="1" baseline="0" dirty="0"/>
              <a:t>using</a:t>
            </a:r>
            <a:r>
              <a:rPr lang="nl-BE" baseline="0" dirty="0"/>
              <a:t> (</a:t>
            </a:r>
            <a:r>
              <a:rPr lang="nl-BE" b="1" baseline="0" dirty="0"/>
              <a:t>StartCatch()){...} </a:t>
            </a:r>
            <a:r>
              <a:rPr lang="nl-BE" baseline="0" dirty="0"/>
              <a:t>part of your code.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a:t>10 - Data Access – Client Side</a:t>
            </a:r>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a:t>v2.0</a:t>
            </a:r>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a:t>© 2011 Critical Path Training, LLC - All Rights Reserved</a:t>
            </a:r>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a:t>10-</a:t>
            </a:r>
            <a:fld id="{073E6628-0705-4E34-90AA-D61A964D0AFD}" type="slidenum">
              <a:rPr lang="en-US" smtClean="0"/>
              <a:pPr/>
              <a:t>17</a:t>
            </a:fld>
            <a:endParaRPr lang="en-US" dirty="0"/>
          </a:p>
        </p:txBody>
      </p:sp>
    </p:spTree>
    <p:extLst>
      <p:ext uri="{BB962C8B-B14F-4D97-AF65-F5344CB8AC3E}">
        <p14:creationId xmlns:p14="http://schemas.microsoft.com/office/powerpoint/2010/main" val="26938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1/4/2017 10:42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659201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969699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ext uri="{BB962C8B-B14F-4D97-AF65-F5344CB8AC3E}">
        <p14:creationId xmlns:p14="http://schemas.microsoft.com/office/powerpoint/2010/main" val="418379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 id="2147484321" r:id="rId46"/>
    <p:sldLayoutId id="2147484323" r:id="rId47"/>
    <p:sldLayoutId id="2147484324"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3.emf"/><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1.emf"/><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1.emf"/><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hyperlink" Target="http://[..]/_api/contextinfo" TargetMode="External"/><Relationship Id="rId2" Type="http://schemas.openxmlformats.org/officeDocument/2006/relationships/hyperlink" Target="http://en.wikipedia.org/wiki/Replay_attack"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11.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5016758"/>
          </a:xfrm>
        </p:spPr>
        <p:txBody>
          <a:bodyPr/>
          <a:lstStyle/>
          <a:p>
            <a:r>
              <a:rPr lang="en-US" sz="3600" dirty="0"/>
              <a:t>New APIs with SharePoint Server functionality</a:t>
            </a:r>
          </a:p>
          <a:p>
            <a:pPr lvl="1"/>
            <a:r>
              <a:rPr lang="en-US" sz="2000" dirty="0"/>
              <a:t>User Profiles</a:t>
            </a:r>
          </a:p>
          <a:p>
            <a:pPr lvl="1"/>
            <a:r>
              <a:rPr lang="en-US" sz="2000" dirty="0"/>
              <a:t>Search</a:t>
            </a:r>
          </a:p>
          <a:p>
            <a:pPr lvl="1"/>
            <a:r>
              <a:rPr lang="en-US" sz="2000" dirty="0"/>
              <a:t>Taxonomy</a:t>
            </a:r>
          </a:p>
          <a:p>
            <a:pPr lvl="1"/>
            <a:r>
              <a:rPr lang="en-US" sz="2000" dirty="0"/>
              <a:t>Feeds</a:t>
            </a:r>
          </a:p>
          <a:p>
            <a:pPr lvl="1"/>
            <a:r>
              <a:rPr lang="en-US" sz="2000" dirty="0"/>
              <a:t>Publishing</a:t>
            </a:r>
          </a:p>
          <a:p>
            <a:pPr lvl="1"/>
            <a:r>
              <a:rPr lang="en-US" sz="2000" dirty="0"/>
              <a:t>Sharing</a:t>
            </a:r>
          </a:p>
          <a:p>
            <a:pPr lvl="1"/>
            <a:r>
              <a:rPr lang="en-US" sz="2000" dirty="0"/>
              <a:t>Workflow</a:t>
            </a:r>
          </a:p>
          <a:p>
            <a:pPr lvl="1"/>
            <a:r>
              <a:rPr lang="en-US" sz="2000" dirty="0"/>
              <a:t>E-Discovery</a:t>
            </a:r>
          </a:p>
          <a:p>
            <a:pPr lvl="1"/>
            <a:r>
              <a:rPr lang="en-US" sz="2000" dirty="0"/>
              <a:t>IRM</a:t>
            </a:r>
          </a:p>
          <a:p>
            <a:pPr lvl="1"/>
            <a:r>
              <a:rPr lang="en-US" sz="2000" dirty="0"/>
              <a:t>Analytics</a:t>
            </a:r>
          </a:p>
          <a:p>
            <a:pPr lvl="1"/>
            <a:r>
              <a:rPr lang="en-US" sz="2000" dirty="0"/>
              <a:t>Business Data</a:t>
            </a:r>
          </a:p>
          <a:p>
            <a:r>
              <a:rPr lang="en-US" sz="3600" dirty="0"/>
              <a:t>Further changes in SharePoint 2016</a:t>
            </a:r>
          </a:p>
        </p:txBody>
      </p:sp>
      <p:sp>
        <p:nvSpPr>
          <p:cNvPr id="3" name="Title 2"/>
          <p:cNvSpPr>
            <a:spLocks noGrp="1"/>
          </p:cNvSpPr>
          <p:nvPr>
            <p:ph type="title"/>
          </p:nvPr>
        </p:nvSpPr>
        <p:spPr/>
        <p:txBody>
          <a:bodyPr/>
          <a:lstStyle/>
          <a:p>
            <a:r>
              <a:rPr lang="en-US" dirty="0"/>
              <a:t>CSOM Expansion in SharePoint 2013?</a:t>
            </a: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362083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Remote API Architecture</a:t>
            </a:r>
          </a:p>
        </p:txBody>
      </p:sp>
      <p:grpSp>
        <p:nvGrpSpPr>
          <p:cNvPr id="5" name="Group 4"/>
          <p:cNvGrpSpPr/>
          <p:nvPr/>
        </p:nvGrpSpPr>
        <p:grpSpPr>
          <a:xfrm>
            <a:off x="2473821" y="1985094"/>
            <a:ext cx="7143435" cy="836945"/>
            <a:chOff x="2617837" y="1940237"/>
            <a:chExt cx="7143435" cy="836945"/>
          </a:xfrm>
        </p:grpSpPr>
        <p:sp>
          <p:nvSpPr>
            <p:cNvPr id="3" name="Rectangle 2"/>
            <p:cNvSpPr/>
            <p:nvPr/>
          </p:nvSpPr>
          <p:spPr bwMode="auto">
            <a:xfrm>
              <a:off x="2617837" y="2201118"/>
              <a:ext cx="6840760" cy="576064"/>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b="1" dirty="0">
                  <a:solidFill>
                    <a:schemeClr val="tx1">
                      <a:lumMod val="75000"/>
                      <a:lumOff val="25000"/>
                    </a:schemeClr>
                  </a:solidFill>
                  <a:ea typeface="Segoe UI" pitchFamily="34" charset="0"/>
                  <a:cs typeface="Segoe UI" pitchFamily="34" charset="0"/>
                </a:rPr>
                <a:t>_</a:t>
              </a:r>
              <a:r>
                <a:rPr lang="en-US" b="1" dirty="0" err="1">
                  <a:solidFill>
                    <a:schemeClr val="tx1">
                      <a:lumMod val="75000"/>
                      <a:lumOff val="25000"/>
                    </a:schemeClr>
                  </a:solidFill>
                  <a:ea typeface="Segoe UI" pitchFamily="34" charset="0"/>
                  <a:cs typeface="Segoe UI" pitchFamily="34" charset="0"/>
                </a:rPr>
                <a:t>api</a:t>
              </a:r>
              <a:r>
                <a:rPr lang="en-US" dirty="0">
                  <a:solidFill>
                    <a:schemeClr val="tx1">
                      <a:lumMod val="75000"/>
                      <a:lumOff val="25000"/>
                    </a:schemeClr>
                  </a:solidFill>
                  <a:ea typeface="Segoe UI" pitchFamily="34" charset="0"/>
                  <a:cs typeface="Segoe UI" pitchFamily="34" charset="0"/>
                </a:rPr>
                <a:t> is new alias for </a:t>
              </a:r>
              <a:r>
                <a:rPr lang="en-US" b="1" dirty="0">
                  <a:solidFill>
                    <a:schemeClr val="tx1">
                      <a:lumMod val="75000"/>
                      <a:lumOff val="25000"/>
                    </a:schemeClr>
                  </a:solidFill>
                  <a:ea typeface="Segoe UI" pitchFamily="34" charset="0"/>
                  <a:cs typeface="Segoe UI" pitchFamily="34" charset="0"/>
                </a:rPr>
                <a:t>_</a:t>
              </a:r>
              <a:r>
                <a:rPr lang="en-US" b="1" dirty="0" err="1">
                  <a:solidFill>
                    <a:schemeClr val="tx1">
                      <a:lumMod val="75000"/>
                      <a:lumOff val="25000"/>
                    </a:schemeClr>
                  </a:solidFill>
                  <a:ea typeface="Segoe UI" pitchFamily="34" charset="0"/>
                  <a:cs typeface="Segoe UI" pitchFamily="34" charset="0"/>
                </a:rPr>
                <a:t>vti_bin</a:t>
              </a:r>
              <a:r>
                <a:rPr lang="en-US" b="1" dirty="0">
                  <a:solidFill>
                    <a:schemeClr val="tx1">
                      <a:lumMod val="75000"/>
                      <a:lumOff val="25000"/>
                    </a:schemeClr>
                  </a:solidFill>
                  <a:ea typeface="Segoe UI" pitchFamily="34" charset="0"/>
                  <a:cs typeface="Segoe UI" pitchFamily="34" charset="0"/>
                </a:rPr>
                <a:t>/</a:t>
              </a:r>
              <a:r>
                <a:rPr lang="en-US" b="1" dirty="0" err="1">
                  <a:solidFill>
                    <a:schemeClr val="tx1">
                      <a:lumMod val="75000"/>
                      <a:lumOff val="25000"/>
                    </a:schemeClr>
                  </a:solidFill>
                  <a:ea typeface="Segoe UI" pitchFamily="34" charset="0"/>
                  <a:cs typeface="Segoe UI" pitchFamily="34" charset="0"/>
                </a:rPr>
                <a:t>client.svc</a:t>
              </a:r>
              <a:endParaRPr lang="en-US" b="1" dirty="0">
                <a:solidFill>
                  <a:schemeClr val="tx1">
                    <a:lumMod val="75000"/>
                    <a:lumOff val="25000"/>
                  </a:schemeClr>
                </a:solidFill>
                <a:ea typeface="Segoe UI" pitchFamily="34" charset="0"/>
                <a:cs typeface="Segoe UI" pitchFamily="34" charset="0"/>
              </a:endParaRPr>
            </a:p>
          </p:txBody>
        </p:sp>
        <p:pic>
          <p:nvPicPr>
            <p:cNvPr id="4" name="Picture 3"/>
            <p:cNvPicPr>
              <a:picLocks noChangeAspect="1"/>
            </p:cNvPicPr>
            <p:nvPr/>
          </p:nvPicPr>
          <p:blipFill>
            <a:blip r:embed="rId2"/>
            <a:stretch>
              <a:fillRect/>
            </a:stretch>
          </p:blipFill>
          <p:spPr>
            <a:xfrm>
              <a:off x="9155922" y="1940237"/>
              <a:ext cx="605350" cy="572582"/>
            </a:xfrm>
            <a:prstGeom prst="rect">
              <a:avLst/>
            </a:prstGeom>
          </p:spPr>
        </p:pic>
      </p:grpSp>
      <p:sp>
        <p:nvSpPr>
          <p:cNvPr id="6" name="Rectangle 5"/>
          <p:cNvSpPr/>
          <p:nvPr/>
        </p:nvSpPr>
        <p:spPr bwMode="auto">
          <a:xfrm>
            <a:off x="2475954" y="4818420"/>
            <a:ext cx="6840760" cy="576064"/>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b="1" dirty="0">
                <a:solidFill>
                  <a:schemeClr val="tx1">
                    <a:lumMod val="75000"/>
                    <a:lumOff val="25000"/>
                  </a:schemeClr>
                </a:solidFill>
                <a:ea typeface="Segoe UI" pitchFamily="34" charset="0"/>
                <a:cs typeface="Segoe UI" pitchFamily="34" charset="0"/>
              </a:rPr>
              <a:t>Custom Client Code</a:t>
            </a:r>
          </a:p>
        </p:txBody>
      </p:sp>
      <p:cxnSp>
        <p:nvCxnSpPr>
          <p:cNvPr id="32" name="Straight Connector 31"/>
          <p:cNvCxnSpPr/>
          <p:nvPr/>
        </p:nvCxnSpPr>
        <p:spPr>
          <a:xfrm>
            <a:off x="1249685" y="3209230"/>
            <a:ext cx="9001000" cy="0"/>
          </a:xfrm>
          <a:prstGeom prst="line">
            <a:avLst/>
          </a:prstGeom>
          <a:ln w="22225">
            <a:solidFill>
              <a:schemeClr val="bg1">
                <a:lumMod val="65000"/>
              </a:schemeClr>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671257" y="2633166"/>
            <a:ext cx="1789633"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Server</a:t>
            </a:r>
          </a:p>
        </p:txBody>
      </p:sp>
      <p:sp>
        <p:nvSpPr>
          <p:cNvPr id="35" name="Rectangle 34"/>
          <p:cNvSpPr/>
          <p:nvPr/>
        </p:nvSpPr>
        <p:spPr bwMode="auto">
          <a:xfrm>
            <a:off x="655631" y="3137222"/>
            <a:ext cx="1789633"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11504">
                      <a:schemeClr val="tx1"/>
                    </a:gs>
                    <a:gs pos="38000">
                      <a:schemeClr val="tx1"/>
                    </a:gs>
                  </a:gsLst>
                  <a:lin ang="5400000" scaled="0"/>
                </a:gradFill>
              </a:rPr>
              <a:t>Client</a:t>
            </a:r>
          </a:p>
        </p:txBody>
      </p:sp>
      <p:sp>
        <p:nvSpPr>
          <p:cNvPr id="40" name="Callout: Up Arrow 39"/>
          <p:cNvSpPr/>
          <p:nvPr/>
        </p:nvSpPr>
        <p:spPr bwMode="auto">
          <a:xfrm>
            <a:off x="4382157" y="2874324"/>
            <a:ext cx="4932424" cy="1765592"/>
          </a:xfrm>
          <a:prstGeom prst="upArrowCallout">
            <a:avLst>
              <a:gd name="adj1" fmla="val 37814"/>
              <a:gd name="adj2" fmla="val 37280"/>
              <a:gd name="adj3" fmla="val 25000"/>
              <a:gd name="adj4" fmla="val 64977"/>
            </a:avLst>
          </a:prstGeom>
          <a:solidFill>
            <a:schemeClr val="accent2">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2" name="Group 41"/>
          <p:cNvGrpSpPr/>
          <p:nvPr/>
        </p:nvGrpSpPr>
        <p:grpSpPr>
          <a:xfrm>
            <a:off x="8756011" y="4457628"/>
            <a:ext cx="1121405" cy="1258565"/>
            <a:chOff x="8756011" y="4457628"/>
            <a:chExt cx="1121405" cy="1258565"/>
          </a:xfrm>
        </p:grpSpPr>
        <p:grpSp>
          <p:nvGrpSpPr>
            <p:cNvPr id="41" name="Group 40"/>
            <p:cNvGrpSpPr/>
            <p:nvPr/>
          </p:nvGrpSpPr>
          <p:grpSpPr>
            <a:xfrm>
              <a:off x="8756011" y="4530388"/>
              <a:ext cx="1121405" cy="1121405"/>
              <a:chOff x="8756011" y="4530388"/>
              <a:chExt cx="1121405" cy="1121405"/>
            </a:xfrm>
          </p:grpSpPr>
          <p:sp>
            <p:nvSpPr>
              <p:cNvPr id="11" name="Oval 10"/>
              <p:cNvSpPr/>
              <p:nvPr/>
            </p:nvSpPr>
            <p:spPr bwMode="auto">
              <a:xfrm>
                <a:off x="8756011" y="4530388"/>
                <a:ext cx="1121405" cy="1121405"/>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7" name="Group 36"/>
              <p:cNvGrpSpPr>
                <a:grpSpLocks noChangeAspect="1"/>
              </p:cNvGrpSpPr>
              <p:nvPr/>
            </p:nvGrpSpPr>
            <p:grpSpPr>
              <a:xfrm>
                <a:off x="8996965" y="4836452"/>
                <a:ext cx="715793" cy="540000"/>
                <a:chOff x="5784587" y="4234924"/>
                <a:chExt cx="808975" cy="610297"/>
              </a:xfrm>
            </p:grpSpPr>
            <p:pic>
              <p:nvPicPr>
                <p:cNvPr id="38" name="Picture 37"/>
                <p:cNvPicPr>
                  <a:picLocks noChangeAspect="1"/>
                </p:cNvPicPr>
                <p:nvPr/>
              </p:nvPicPr>
              <p:blipFill>
                <a:blip r:embed="rId3"/>
                <a:stretch>
                  <a:fillRect/>
                </a:stretch>
              </p:blipFill>
              <p:spPr>
                <a:xfrm>
                  <a:off x="5784587" y="4234924"/>
                  <a:ext cx="666415" cy="527251"/>
                </a:xfrm>
                <a:prstGeom prst="rect">
                  <a:avLst/>
                </a:prstGeom>
              </p:spPr>
            </p:pic>
            <p:pic>
              <p:nvPicPr>
                <p:cNvPr id="39" name="Picture 38"/>
                <p:cNvPicPr>
                  <a:picLocks noChangeAspect="1"/>
                </p:cNvPicPr>
                <p:nvPr/>
              </p:nvPicPr>
              <p:blipFill>
                <a:blip r:embed="rId4"/>
                <a:stretch>
                  <a:fillRect/>
                </a:stretch>
              </p:blipFill>
              <p:spPr>
                <a:xfrm>
                  <a:off x="6147335" y="4389009"/>
                  <a:ext cx="446227" cy="456212"/>
                </a:xfrm>
                <a:prstGeom prst="rect">
                  <a:avLst/>
                </a:prstGeom>
              </p:spPr>
            </p:pic>
          </p:grpSp>
        </p:grpSp>
        <p:sp>
          <p:nvSpPr>
            <p:cNvPr id="9" name="Isosceles Triangle 8"/>
            <p:cNvSpPr>
              <a:spLocks noChangeAspect="1"/>
            </p:cNvSpPr>
            <p:nvPr/>
          </p:nvSpPr>
          <p:spPr bwMode="auto">
            <a:xfrm rot="16200000" flipH="1">
              <a:off x="9244051" y="5588907"/>
              <a:ext cx="146572" cy="108000"/>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Isosceles Triangle 9"/>
            <p:cNvSpPr>
              <a:spLocks noChangeAspect="1"/>
            </p:cNvSpPr>
            <p:nvPr/>
          </p:nvSpPr>
          <p:spPr bwMode="auto">
            <a:xfrm rot="5400000">
              <a:off x="9244051" y="4476914"/>
              <a:ext cx="146572" cy="108000"/>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4788644" y="3688061"/>
            <a:ext cx="1789633" cy="1034915"/>
            <a:chOff x="623972" y="4988464"/>
            <a:chExt cx="1789633" cy="1034915"/>
          </a:xfrm>
        </p:grpSpPr>
        <p:grpSp>
          <p:nvGrpSpPr>
            <p:cNvPr id="12" name="Group 11"/>
            <p:cNvGrpSpPr>
              <a:grpSpLocks noChangeAspect="1"/>
            </p:cNvGrpSpPr>
            <p:nvPr/>
          </p:nvGrpSpPr>
          <p:grpSpPr>
            <a:xfrm>
              <a:off x="1141671" y="4988464"/>
              <a:ext cx="776301" cy="612000"/>
              <a:chOff x="7335186" y="545607"/>
              <a:chExt cx="500825" cy="394827"/>
            </a:xfrm>
          </p:grpSpPr>
          <p:pic>
            <p:nvPicPr>
              <p:cNvPr id="13" name="Picture 12"/>
              <p:cNvPicPr>
                <a:picLocks noChangeAspect="1"/>
              </p:cNvPicPr>
              <p:nvPr/>
            </p:nvPicPr>
            <p:blipFill>
              <a:blip r:embed="rId5"/>
              <a:stretch>
                <a:fillRect/>
              </a:stretch>
            </p:blipFill>
            <p:spPr>
              <a:xfrm>
                <a:off x="7335186" y="545607"/>
                <a:ext cx="500825" cy="394827"/>
              </a:xfrm>
              <a:prstGeom prst="rect">
                <a:avLst/>
              </a:prstGeom>
            </p:spPr>
          </p:pic>
          <p:sp>
            <p:nvSpPr>
              <p:cNvPr id="14" name="TextBox 13"/>
              <p:cNvSpPr txBox="1"/>
              <p:nvPr/>
            </p:nvSpPr>
            <p:spPr>
              <a:xfrm>
                <a:off x="7492831" y="672469"/>
                <a:ext cx="171300" cy="178704"/>
              </a:xfrm>
              <a:prstGeom prst="rect">
                <a:avLst/>
              </a:prstGeom>
              <a:noFill/>
            </p:spPr>
            <p:txBody>
              <a:bodyPr wrap="none" lIns="0" tIns="0" rIns="0" bIns="0" rtlCol="0">
                <a:spAutoFit/>
              </a:bodyPr>
              <a:lstStyle/>
              <a:p>
                <a:r>
                  <a:rPr lang="en-US" b="1" spc="-71" dirty="0">
                    <a:solidFill>
                      <a:schemeClr val="bg2">
                        <a:lumMod val="25000"/>
                      </a:schemeClr>
                    </a:solidFill>
                    <a:latin typeface="+mj-lt"/>
                  </a:rPr>
                  <a:t>C#</a:t>
                </a:r>
                <a:endParaRPr lang="fi-FI" b="1" spc="-71" dirty="0">
                  <a:solidFill>
                    <a:schemeClr val="bg2">
                      <a:lumMod val="25000"/>
                    </a:schemeClr>
                  </a:solidFill>
                  <a:latin typeface="+mj-lt"/>
                </a:endParaRPr>
              </a:p>
            </p:txBody>
          </p:sp>
        </p:grpSp>
        <p:sp>
          <p:nvSpPr>
            <p:cNvPr id="44" name="Rectangle 43"/>
            <p:cNvSpPr/>
            <p:nvPr/>
          </p:nvSpPr>
          <p:spPr bwMode="auto">
            <a:xfrm>
              <a:off x="623972" y="5376452"/>
              <a:ext cx="1789633"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.NET CLR Library</a:t>
              </a:r>
            </a:p>
          </p:txBody>
        </p:sp>
      </p:grpSp>
      <p:grpSp>
        <p:nvGrpSpPr>
          <p:cNvPr id="47" name="Group 46"/>
          <p:cNvGrpSpPr/>
          <p:nvPr/>
        </p:nvGrpSpPr>
        <p:grpSpPr>
          <a:xfrm>
            <a:off x="6966378" y="3683753"/>
            <a:ext cx="1789633" cy="1028171"/>
            <a:chOff x="4772232" y="5510466"/>
            <a:chExt cx="1789633" cy="1028171"/>
          </a:xfrm>
        </p:grpSpPr>
        <p:grpSp>
          <p:nvGrpSpPr>
            <p:cNvPr id="16" name="Group 15"/>
            <p:cNvGrpSpPr>
              <a:grpSpLocks noChangeAspect="1"/>
            </p:cNvGrpSpPr>
            <p:nvPr/>
          </p:nvGrpSpPr>
          <p:grpSpPr>
            <a:xfrm>
              <a:off x="5400769" y="5510466"/>
              <a:ext cx="541552" cy="612000"/>
              <a:chOff x="1776745" y="4741916"/>
              <a:chExt cx="489172" cy="552806"/>
            </a:xfrm>
          </p:grpSpPr>
          <p:pic>
            <p:nvPicPr>
              <p:cNvPr id="29" name="Picture 28"/>
              <p:cNvPicPr>
                <a:picLocks noChangeAspect="1"/>
              </p:cNvPicPr>
              <p:nvPr/>
            </p:nvPicPr>
            <p:blipFill>
              <a:blip r:embed="rId6"/>
              <a:stretch>
                <a:fillRect/>
              </a:stretch>
            </p:blipFill>
            <p:spPr>
              <a:xfrm>
                <a:off x="1785786" y="4741916"/>
                <a:ext cx="480131" cy="552806"/>
              </a:xfrm>
              <a:prstGeom prst="rect">
                <a:avLst/>
              </a:prstGeom>
            </p:spPr>
          </p:pic>
          <p:sp>
            <p:nvSpPr>
              <p:cNvPr id="30" name="TextBox 29"/>
              <p:cNvSpPr txBox="1"/>
              <p:nvPr/>
            </p:nvSpPr>
            <p:spPr>
              <a:xfrm>
                <a:off x="1776745" y="4988029"/>
                <a:ext cx="481051" cy="225186"/>
              </a:xfrm>
              <a:prstGeom prst="rect">
                <a:avLst/>
              </a:prstGeom>
              <a:noFill/>
            </p:spPr>
            <p:txBody>
              <a:bodyPr wrap="square" lIns="0" tIns="0" rIns="0" bIns="0" rtlCol="0">
                <a:spAutoFit/>
              </a:bodyPr>
              <a:lstStyle/>
              <a:p>
                <a:pPr algn="ctr">
                  <a:lnSpc>
                    <a:spcPct val="90000"/>
                  </a:lnSpc>
                  <a:spcAft>
                    <a:spcPts val="600"/>
                  </a:spcAft>
                </a:pPr>
                <a:r>
                  <a:rPr lang="en-US" b="1" dirty="0">
                    <a:solidFill>
                      <a:schemeClr val="tx2"/>
                    </a:solidFill>
                  </a:rPr>
                  <a:t>js</a:t>
                </a:r>
              </a:p>
            </p:txBody>
          </p:sp>
        </p:grpSp>
        <p:sp>
          <p:nvSpPr>
            <p:cNvPr id="46" name="Rectangle 45"/>
            <p:cNvSpPr/>
            <p:nvPr/>
          </p:nvSpPr>
          <p:spPr bwMode="auto">
            <a:xfrm>
              <a:off x="4772232" y="5891710"/>
              <a:ext cx="1789633" cy="64692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JavaScript Library</a:t>
              </a:r>
            </a:p>
          </p:txBody>
        </p:sp>
      </p:grpSp>
      <p:grpSp>
        <p:nvGrpSpPr>
          <p:cNvPr id="50" name="Group 49"/>
          <p:cNvGrpSpPr/>
          <p:nvPr/>
        </p:nvGrpSpPr>
        <p:grpSpPr>
          <a:xfrm>
            <a:off x="2876572" y="2874324"/>
            <a:ext cx="1239164" cy="1765592"/>
            <a:chOff x="2876572" y="2874324"/>
            <a:chExt cx="1239164" cy="1765592"/>
          </a:xfrm>
        </p:grpSpPr>
        <p:sp>
          <p:nvSpPr>
            <p:cNvPr id="48" name="Arrow: Up 47"/>
            <p:cNvSpPr/>
            <p:nvPr/>
          </p:nvSpPr>
          <p:spPr bwMode="auto">
            <a:xfrm>
              <a:off x="2876572" y="2874324"/>
              <a:ext cx="1239164" cy="1765592"/>
            </a:xfrm>
            <a:prstGeom prst="upArrow">
              <a:avLst/>
            </a:prstGeom>
            <a:solidFill>
              <a:schemeClr val="accent2">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a:off x="2906746" y="3160102"/>
              <a:ext cx="1186822" cy="305985"/>
            </a:xfrm>
            <a:prstGeom prst="rect">
              <a:avLst/>
            </a:prstGeom>
            <a:noFill/>
          </p:spPr>
          <p:txBody>
            <a:bodyPr wrap="square" lIns="89667" tIns="44833" rIns="89667" bIns="44833" rtlCol="0">
              <a:spAutoFit/>
            </a:bodyPr>
            <a:lstStyle/>
            <a:p>
              <a:pPr algn="ctr" defTabSz="672600"/>
              <a:r>
                <a:rPr lang="en-US" sz="1400" b="1" dirty="0">
                  <a:solidFill>
                    <a:schemeClr val="bg1"/>
                  </a:solidFill>
                </a:rPr>
                <a:t>OData</a:t>
              </a:r>
            </a:p>
          </p:txBody>
        </p:sp>
      </p:grpSp>
      <p:sp>
        <p:nvSpPr>
          <p:cNvPr id="33" name="TextBox 32"/>
          <p:cNvSpPr txBox="1"/>
          <p:nvPr/>
        </p:nvSpPr>
        <p:spPr>
          <a:xfrm>
            <a:off x="6254958" y="3059262"/>
            <a:ext cx="1186822" cy="467311"/>
          </a:xfrm>
          <a:prstGeom prst="rect">
            <a:avLst/>
          </a:prstGeom>
          <a:noFill/>
        </p:spPr>
        <p:txBody>
          <a:bodyPr wrap="square" lIns="89667" tIns="44833" rIns="89667" bIns="44833" rtlCol="0">
            <a:spAutoFit/>
          </a:bodyPr>
          <a:lstStyle/>
          <a:p>
            <a:pPr algn="ctr" defTabSz="672600"/>
            <a:r>
              <a:rPr lang="en-US" sz="1224" b="1" dirty="0">
                <a:solidFill>
                  <a:schemeClr val="bg1"/>
                </a:solidFill>
              </a:rPr>
              <a:t>Execute</a:t>
            </a:r>
            <a:br>
              <a:rPr lang="en-US" sz="1224" b="1" dirty="0">
                <a:solidFill>
                  <a:schemeClr val="bg1"/>
                </a:solidFill>
              </a:rPr>
            </a:br>
            <a:r>
              <a:rPr lang="en-US" sz="1224" b="1" dirty="0">
                <a:solidFill>
                  <a:schemeClr val="bg1"/>
                </a:solidFill>
              </a:rPr>
              <a:t>Query</a:t>
            </a:r>
          </a:p>
        </p:txBody>
      </p:sp>
      <p:sp>
        <p:nvSpPr>
          <p:cNvPr id="43"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416579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using CSOM</a:t>
            </a:r>
          </a:p>
        </p:txBody>
      </p:sp>
      <p:sp>
        <p:nvSpPr>
          <p:cNvPr id="3" name="Rectangle 2"/>
          <p:cNvSpPr/>
          <p:nvPr/>
        </p:nvSpPr>
        <p:spPr bwMode="auto">
          <a:xfrm>
            <a:off x="817637" y="4145334"/>
            <a:ext cx="4621371" cy="1944216"/>
          </a:xfrm>
          <a:prstGeom prst="rect">
            <a:avLst/>
          </a:prstGeom>
          <a:solidFill>
            <a:schemeClr val="bg1">
              <a:lumMod val="9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defTabSz="932290" fontAlgn="base">
              <a:spcBef>
                <a:spcPct val="0"/>
              </a:spcBef>
              <a:spcAft>
                <a:spcPct val="0"/>
              </a:spcAft>
            </a:pPr>
            <a:r>
              <a:rPr lang="en-US" b="1" dirty="0">
                <a:solidFill>
                  <a:schemeClr val="bg2">
                    <a:lumMod val="25000"/>
                  </a:schemeClr>
                </a:solidFill>
                <a:ea typeface="Segoe UI" pitchFamily="34" charset="0"/>
                <a:cs typeface="Segoe UI" pitchFamily="34" charset="0"/>
              </a:rPr>
              <a:t>Managed Client</a:t>
            </a:r>
          </a:p>
        </p:txBody>
      </p:sp>
      <p:sp>
        <p:nvSpPr>
          <p:cNvPr id="4" name="Rectangle 3"/>
          <p:cNvSpPr/>
          <p:nvPr/>
        </p:nvSpPr>
        <p:spPr bwMode="auto">
          <a:xfrm>
            <a:off x="817637" y="1694465"/>
            <a:ext cx="4621372" cy="1944000"/>
          </a:xfrm>
          <a:prstGeom prst="rect">
            <a:avLst/>
          </a:prstGeom>
          <a:solidFill>
            <a:schemeClr val="bg1">
              <a:lumMod val="9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b="1" dirty="0">
                <a:solidFill>
                  <a:schemeClr val="bg2">
                    <a:lumMod val="25000"/>
                  </a:schemeClr>
                </a:solidFill>
                <a:ea typeface="Segoe UI" pitchFamily="34" charset="0"/>
                <a:cs typeface="Segoe UI" pitchFamily="34" charset="0"/>
              </a:rPr>
              <a:t>Browser</a:t>
            </a:r>
          </a:p>
        </p:txBody>
      </p:sp>
      <p:sp>
        <p:nvSpPr>
          <p:cNvPr id="5" name="Rectangle 4"/>
          <p:cNvSpPr/>
          <p:nvPr/>
        </p:nvSpPr>
        <p:spPr bwMode="auto">
          <a:xfrm>
            <a:off x="6902313" y="2057102"/>
            <a:ext cx="4572508" cy="3636404"/>
          </a:xfrm>
          <a:prstGeom prst="rect">
            <a:avLst/>
          </a:prstGeom>
          <a:solidFill>
            <a:schemeClr val="bg1">
              <a:lumMod val="9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108000" bIns="46630" numCol="1" spcCol="0" rtlCol="0" fromWordArt="0" anchor="t" anchorCtr="0" forceAA="0" compatLnSpc="1">
            <a:prstTxWarp prst="textNoShape">
              <a:avLst/>
            </a:prstTxWarp>
            <a:noAutofit/>
          </a:bodyPr>
          <a:lstStyle/>
          <a:p>
            <a:pPr algn="r" defTabSz="932290" fontAlgn="base">
              <a:spcBef>
                <a:spcPct val="0"/>
              </a:spcBef>
              <a:spcAft>
                <a:spcPct val="0"/>
              </a:spcAft>
            </a:pPr>
            <a:r>
              <a:rPr lang="en-US" b="1" dirty="0">
                <a:solidFill>
                  <a:schemeClr val="bg2">
                    <a:lumMod val="25000"/>
                  </a:schemeClr>
                </a:solidFill>
                <a:ea typeface="Segoe UI" pitchFamily="34" charset="0"/>
                <a:cs typeface="Segoe UI" pitchFamily="34" charset="0"/>
              </a:rPr>
              <a:t>SharePoint</a:t>
            </a:r>
          </a:p>
        </p:txBody>
      </p:sp>
      <p:sp>
        <p:nvSpPr>
          <p:cNvPr id="18" name="Rectangle 17"/>
          <p:cNvSpPr/>
          <p:nvPr/>
        </p:nvSpPr>
        <p:spPr bwMode="auto">
          <a:xfrm>
            <a:off x="1086823" y="2342710"/>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Your JS Code</a:t>
            </a:r>
          </a:p>
        </p:txBody>
      </p:sp>
      <p:sp>
        <p:nvSpPr>
          <p:cNvPr id="20" name="Rectangle 19"/>
          <p:cNvSpPr/>
          <p:nvPr/>
        </p:nvSpPr>
        <p:spPr bwMode="auto">
          <a:xfrm>
            <a:off x="3927109" y="2342710"/>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Proxy</a:t>
            </a:r>
          </a:p>
        </p:txBody>
      </p:sp>
      <p:sp>
        <p:nvSpPr>
          <p:cNvPr id="21" name="Rectangle 20"/>
          <p:cNvSpPr/>
          <p:nvPr/>
        </p:nvSpPr>
        <p:spPr bwMode="auto">
          <a:xfrm>
            <a:off x="1083230" y="4670099"/>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Your .NET Code</a:t>
            </a:r>
          </a:p>
        </p:txBody>
      </p:sp>
      <p:sp>
        <p:nvSpPr>
          <p:cNvPr id="23" name="Rectangle 22"/>
          <p:cNvSpPr/>
          <p:nvPr/>
        </p:nvSpPr>
        <p:spPr bwMode="auto">
          <a:xfrm>
            <a:off x="3943352" y="4667500"/>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Proxy</a:t>
            </a:r>
          </a:p>
        </p:txBody>
      </p:sp>
      <p:sp>
        <p:nvSpPr>
          <p:cNvPr id="24" name="Rectangle 23"/>
          <p:cNvSpPr/>
          <p:nvPr/>
        </p:nvSpPr>
        <p:spPr bwMode="auto">
          <a:xfrm>
            <a:off x="7300797" y="2595202"/>
            <a:ext cx="1426625" cy="26730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err="1">
                <a:solidFill>
                  <a:schemeClr val="bg2">
                    <a:lumMod val="25000"/>
                  </a:schemeClr>
                </a:solidFill>
                <a:ea typeface="Segoe UI" pitchFamily="34" charset="0"/>
                <a:cs typeface="Segoe UI" pitchFamily="34" charset="0"/>
              </a:rPr>
              <a:t>client.svc</a:t>
            </a:r>
            <a:endParaRPr lang="en-US" dirty="0">
              <a:solidFill>
                <a:schemeClr val="bg2">
                  <a:lumMod val="25000"/>
                </a:schemeClr>
              </a:solidFill>
              <a:ea typeface="Segoe UI" pitchFamily="34" charset="0"/>
              <a:cs typeface="Segoe UI" pitchFamily="34" charset="0"/>
            </a:endParaRPr>
          </a:p>
        </p:txBody>
      </p:sp>
      <p:sp>
        <p:nvSpPr>
          <p:cNvPr id="25" name="Rectangle 24"/>
          <p:cNvSpPr/>
          <p:nvPr/>
        </p:nvSpPr>
        <p:spPr bwMode="auto">
          <a:xfrm>
            <a:off x="9186264" y="2595202"/>
            <a:ext cx="1749951" cy="93806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Server OM</a:t>
            </a:r>
          </a:p>
        </p:txBody>
      </p:sp>
      <p:sp>
        <p:nvSpPr>
          <p:cNvPr id="26" name="Rectangle 25"/>
          <p:cNvSpPr/>
          <p:nvPr/>
        </p:nvSpPr>
        <p:spPr bwMode="auto">
          <a:xfrm>
            <a:off x="9190076" y="4330232"/>
            <a:ext cx="1749950" cy="93806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Content database</a:t>
            </a:r>
          </a:p>
        </p:txBody>
      </p:sp>
      <p:pic>
        <p:nvPicPr>
          <p:cNvPr id="27" name="Picture 26"/>
          <p:cNvPicPr>
            <a:picLocks noChangeAspect="1"/>
          </p:cNvPicPr>
          <p:nvPr/>
        </p:nvPicPr>
        <p:blipFill>
          <a:blip r:embed="rId2"/>
          <a:stretch>
            <a:fillRect/>
          </a:stretch>
        </p:blipFill>
        <p:spPr>
          <a:xfrm>
            <a:off x="10660754" y="3145582"/>
            <a:ext cx="550919" cy="624242"/>
          </a:xfrm>
          <a:prstGeom prst="rect">
            <a:avLst/>
          </a:prstGeom>
        </p:spPr>
      </p:pic>
      <p:pic>
        <p:nvPicPr>
          <p:cNvPr id="29" name="Picture 28"/>
          <p:cNvPicPr>
            <a:picLocks noChangeAspect="1"/>
          </p:cNvPicPr>
          <p:nvPr/>
        </p:nvPicPr>
        <p:blipFill>
          <a:blip r:embed="rId3"/>
          <a:stretch>
            <a:fillRect/>
          </a:stretch>
        </p:blipFill>
        <p:spPr>
          <a:xfrm>
            <a:off x="10653380" y="4788348"/>
            <a:ext cx="550919" cy="728785"/>
          </a:xfrm>
          <a:prstGeom prst="rect">
            <a:avLst/>
          </a:prstGeom>
        </p:spPr>
      </p:pic>
      <p:pic>
        <p:nvPicPr>
          <p:cNvPr id="30" name="Picture 29"/>
          <p:cNvPicPr>
            <a:picLocks noChangeAspect="1"/>
          </p:cNvPicPr>
          <p:nvPr/>
        </p:nvPicPr>
        <p:blipFill>
          <a:blip r:embed="rId4"/>
          <a:stretch>
            <a:fillRect/>
          </a:stretch>
        </p:blipFill>
        <p:spPr>
          <a:xfrm>
            <a:off x="8424747" y="4924482"/>
            <a:ext cx="605350" cy="572582"/>
          </a:xfrm>
          <a:prstGeom prst="rect">
            <a:avLst/>
          </a:prstGeom>
        </p:spPr>
      </p:pic>
      <p:grpSp>
        <p:nvGrpSpPr>
          <p:cNvPr id="33" name="Group 32"/>
          <p:cNvGrpSpPr>
            <a:grpSpLocks noChangeAspect="1"/>
          </p:cNvGrpSpPr>
          <p:nvPr/>
        </p:nvGrpSpPr>
        <p:grpSpPr>
          <a:xfrm>
            <a:off x="4881716" y="5716610"/>
            <a:ext cx="913296" cy="720000"/>
            <a:chOff x="5306343" y="3688061"/>
            <a:chExt cx="776301" cy="612000"/>
          </a:xfrm>
        </p:grpSpPr>
        <p:pic>
          <p:nvPicPr>
            <p:cNvPr id="31" name="Picture 30"/>
            <p:cNvPicPr>
              <a:picLocks noChangeAspect="1"/>
            </p:cNvPicPr>
            <p:nvPr/>
          </p:nvPicPr>
          <p:blipFill>
            <a:blip r:embed="rId5"/>
            <a:stretch>
              <a:fillRect/>
            </a:stretch>
          </p:blipFill>
          <p:spPr>
            <a:xfrm>
              <a:off x="5306343" y="3688061"/>
              <a:ext cx="776301" cy="612000"/>
            </a:xfrm>
            <a:prstGeom prst="rect">
              <a:avLst/>
            </a:prstGeom>
          </p:spPr>
        </p:pic>
        <p:sp>
          <p:nvSpPr>
            <p:cNvPr id="32" name="TextBox 31"/>
            <p:cNvSpPr txBox="1"/>
            <p:nvPr/>
          </p:nvSpPr>
          <p:spPr>
            <a:xfrm>
              <a:off x="5550700" y="3884703"/>
              <a:ext cx="251581" cy="261610"/>
            </a:xfrm>
            <a:prstGeom prst="rect">
              <a:avLst/>
            </a:prstGeom>
            <a:noFill/>
          </p:spPr>
          <p:txBody>
            <a:bodyPr wrap="none" lIns="0" tIns="0" rIns="0" bIns="0" rtlCol="0">
              <a:spAutoFit/>
            </a:bodyPr>
            <a:lstStyle/>
            <a:p>
              <a:r>
                <a:rPr lang="en-US" sz="2000" b="1" spc="-71" dirty="0">
                  <a:solidFill>
                    <a:schemeClr val="bg2">
                      <a:lumMod val="25000"/>
                    </a:schemeClr>
                  </a:solidFill>
                  <a:latin typeface="+mj-lt"/>
                </a:rPr>
                <a:t>C#</a:t>
              </a:r>
              <a:endParaRPr lang="fi-FI" sz="2000" b="1" spc="-71" dirty="0">
                <a:solidFill>
                  <a:schemeClr val="bg2">
                    <a:lumMod val="25000"/>
                  </a:schemeClr>
                </a:solidFill>
                <a:latin typeface="+mj-lt"/>
              </a:endParaRPr>
            </a:p>
          </p:txBody>
        </p:sp>
      </p:grpSp>
      <p:grpSp>
        <p:nvGrpSpPr>
          <p:cNvPr id="35" name="Group 34"/>
          <p:cNvGrpSpPr>
            <a:grpSpLocks noChangeAspect="1"/>
          </p:cNvGrpSpPr>
          <p:nvPr/>
        </p:nvGrpSpPr>
        <p:grpSpPr>
          <a:xfrm>
            <a:off x="5095759" y="1428650"/>
            <a:ext cx="637120" cy="720000"/>
            <a:chOff x="1776745" y="4741916"/>
            <a:chExt cx="489172" cy="552806"/>
          </a:xfrm>
        </p:grpSpPr>
        <p:pic>
          <p:nvPicPr>
            <p:cNvPr id="37" name="Picture 36"/>
            <p:cNvPicPr>
              <a:picLocks noChangeAspect="1"/>
            </p:cNvPicPr>
            <p:nvPr/>
          </p:nvPicPr>
          <p:blipFill>
            <a:blip r:embed="rId6"/>
            <a:stretch>
              <a:fillRect/>
            </a:stretch>
          </p:blipFill>
          <p:spPr>
            <a:xfrm>
              <a:off x="1785786" y="4741916"/>
              <a:ext cx="480131" cy="552806"/>
            </a:xfrm>
            <a:prstGeom prst="rect">
              <a:avLst/>
            </a:prstGeom>
          </p:spPr>
        </p:pic>
        <p:sp>
          <p:nvSpPr>
            <p:cNvPr id="38" name="TextBox 37"/>
            <p:cNvSpPr txBox="1"/>
            <p:nvPr/>
          </p:nvSpPr>
          <p:spPr>
            <a:xfrm>
              <a:off x="1776745" y="4988029"/>
              <a:ext cx="481051" cy="191408"/>
            </a:xfrm>
            <a:prstGeom prst="rect">
              <a:avLst/>
            </a:prstGeom>
            <a:noFill/>
          </p:spPr>
          <p:txBody>
            <a:bodyPr wrap="square" lIns="0" tIns="0" rIns="0" bIns="0" rtlCol="0">
              <a:spAutoFit/>
            </a:bodyPr>
            <a:lstStyle/>
            <a:p>
              <a:pPr algn="ctr">
                <a:lnSpc>
                  <a:spcPct val="90000"/>
                </a:lnSpc>
                <a:spcAft>
                  <a:spcPts val="600"/>
                </a:spcAft>
              </a:pPr>
              <a:r>
                <a:rPr lang="en-US" b="1" dirty="0">
                  <a:solidFill>
                    <a:schemeClr val="tx2"/>
                  </a:solidFill>
                </a:rPr>
                <a:t>js</a:t>
              </a:r>
            </a:p>
          </p:txBody>
        </p:sp>
      </p:grpSp>
      <p:cxnSp>
        <p:nvCxnSpPr>
          <p:cNvPr id="44" name="Straight Arrow Connector 43"/>
          <p:cNvCxnSpPr/>
          <p:nvPr/>
        </p:nvCxnSpPr>
        <p:spPr>
          <a:xfrm>
            <a:off x="5164562" y="2767466"/>
            <a:ext cx="2025783" cy="0"/>
          </a:xfrm>
          <a:prstGeom prst="straightConnector1">
            <a:avLst/>
          </a:prstGeom>
          <a:ln w="47625">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186383" y="5106956"/>
            <a:ext cx="2025783" cy="0"/>
          </a:xfrm>
          <a:prstGeom prst="straightConnector1">
            <a:avLst/>
          </a:prstGeom>
          <a:ln w="47625">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473510" y="2337992"/>
            <a:ext cx="140788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XML Request</a:t>
            </a:r>
          </a:p>
        </p:txBody>
      </p:sp>
      <p:sp>
        <p:nvSpPr>
          <p:cNvPr id="53" name="TextBox 52"/>
          <p:cNvSpPr txBox="1"/>
          <p:nvPr/>
        </p:nvSpPr>
        <p:spPr>
          <a:xfrm>
            <a:off x="5373467" y="2719865"/>
            <a:ext cx="160665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JSON Response</a:t>
            </a:r>
          </a:p>
        </p:txBody>
      </p:sp>
      <p:sp>
        <p:nvSpPr>
          <p:cNvPr id="54" name="TextBox 53"/>
          <p:cNvSpPr txBox="1"/>
          <p:nvPr/>
        </p:nvSpPr>
        <p:spPr>
          <a:xfrm>
            <a:off x="5487079" y="4685394"/>
            <a:ext cx="1407886"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XML Request</a:t>
            </a:r>
          </a:p>
        </p:txBody>
      </p:sp>
      <p:sp>
        <p:nvSpPr>
          <p:cNvPr id="55" name="TextBox 54"/>
          <p:cNvSpPr txBox="1"/>
          <p:nvPr/>
        </p:nvSpPr>
        <p:spPr>
          <a:xfrm>
            <a:off x="5387036" y="5067267"/>
            <a:ext cx="160665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JSON Response</a:t>
            </a:r>
          </a:p>
        </p:txBody>
      </p:sp>
      <p:cxnSp>
        <p:nvCxnSpPr>
          <p:cNvPr id="56" name="Straight Arrow Connector 55"/>
          <p:cNvCxnSpPr/>
          <p:nvPr/>
        </p:nvCxnSpPr>
        <p:spPr>
          <a:xfrm>
            <a:off x="8424747" y="3065214"/>
            <a:ext cx="1033850" cy="0"/>
          </a:xfrm>
          <a:prstGeom prst="straightConnector1">
            <a:avLst/>
          </a:prstGeom>
          <a:ln w="38100">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10034661" y="3328509"/>
            <a:ext cx="0" cy="1174411"/>
          </a:xfrm>
          <a:prstGeom prst="straightConnector1">
            <a:avLst/>
          </a:prstGeom>
          <a:ln w="38100">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13781" y="2777182"/>
            <a:ext cx="1944216" cy="0"/>
          </a:xfrm>
          <a:prstGeom prst="straightConnector1">
            <a:avLst/>
          </a:prstGeom>
          <a:ln w="38100">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auto">
          <a:xfrm>
            <a:off x="2506966" y="2342710"/>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JS OM</a:t>
            </a:r>
          </a:p>
        </p:txBody>
      </p:sp>
      <p:cxnSp>
        <p:nvCxnSpPr>
          <p:cNvPr id="68" name="Straight Arrow Connector 67"/>
          <p:cNvCxnSpPr/>
          <p:nvPr/>
        </p:nvCxnSpPr>
        <p:spPr>
          <a:xfrm>
            <a:off x="2108043" y="5117442"/>
            <a:ext cx="1944216" cy="0"/>
          </a:xfrm>
          <a:prstGeom prst="straightConnector1">
            <a:avLst/>
          </a:prstGeom>
          <a:ln w="38100">
            <a:solidFill>
              <a:schemeClr val="accent2"/>
            </a:solidFill>
            <a:prstDash val="sys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2513291" y="4667500"/>
            <a:ext cx="1136334" cy="833309"/>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Managed OM</a:t>
            </a:r>
          </a:p>
        </p:txBody>
      </p:sp>
      <p:sp>
        <p:nvSpPr>
          <p:cNvPr id="3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9555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1000"/>
                                        <p:tgtEl>
                                          <p:spTgt spid="51"/>
                                        </p:tgtEl>
                                      </p:cBhvr>
                                    </p:animEffect>
                                    <p:anim calcmode="lin" valueType="num">
                                      <p:cBhvr>
                                        <p:cTn id="15" dur="1000" fill="hold"/>
                                        <p:tgtEl>
                                          <p:spTgt spid="51"/>
                                        </p:tgtEl>
                                        <p:attrNameLst>
                                          <p:attrName>ppt_x</p:attrName>
                                        </p:attrNameLst>
                                      </p:cBhvr>
                                      <p:tavLst>
                                        <p:tav tm="0">
                                          <p:val>
                                            <p:strVal val="#ppt_x"/>
                                          </p:val>
                                        </p:tav>
                                        <p:tav tm="100000">
                                          <p:val>
                                            <p:strVal val="#ppt_x"/>
                                          </p:val>
                                        </p:tav>
                                      </p:tavLst>
                                    </p:anim>
                                    <p:anim calcmode="lin" valueType="num">
                                      <p:cBhvr>
                                        <p:cTn id="1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1000"/>
                                        <p:tgtEl>
                                          <p:spTgt spid="62"/>
                                        </p:tgtEl>
                                      </p:cBhvr>
                                    </p:animEffect>
                                    <p:anim calcmode="lin" valueType="num">
                                      <p:cBhvr>
                                        <p:cTn id="29" dur="1000" fill="hold"/>
                                        <p:tgtEl>
                                          <p:spTgt spid="62"/>
                                        </p:tgtEl>
                                        <p:attrNameLst>
                                          <p:attrName>ppt_x</p:attrName>
                                        </p:attrNameLst>
                                      </p:cBhvr>
                                      <p:tavLst>
                                        <p:tav tm="0">
                                          <p:val>
                                            <p:strVal val="#ppt_x"/>
                                          </p:val>
                                        </p:tav>
                                        <p:tav tm="100000">
                                          <p:val>
                                            <p:strVal val="#ppt_x"/>
                                          </p:val>
                                        </p:tav>
                                      </p:tavLst>
                                    </p:anim>
                                    <p:anim calcmode="lin" valueType="num">
                                      <p:cBhvr>
                                        <p:cTn id="3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using Managed Code</a:t>
            </a:r>
          </a:p>
        </p:txBody>
      </p:sp>
      <p:pic>
        <p:nvPicPr>
          <p:cNvPr id="2" name="Picture 1"/>
          <p:cNvPicPr>
            <a:picLocks noChangeAspect="1"/>
          </p:cNvPicPr>
          <p:nvPr/>
        </p:nvPicPr>
        <p:blipFill>
          <a:blip r:embed="rId3"/>
          <a:stretch>
            <a:fillRect/>
          </a:stretch>
        </p:blipFill>
        <p:spPr>
          <a:xfrm>
            <a:off x="1943805" y="1321188"/>
            <a:ext cx="7047956" cy="5417646"/>
          </a:xfrm>
          <a:prstGeom prst="rect">
            <a:avLst/>
          </a:prstGeom>
          <a:ln>
            <a:solidFill>
              <a:schemeClr val="bg1">
                <a:lumMod val="50000"/>
              </a:schemeClr>
            </a:solidFill>
          </a:ln>
        </p:spPr>
      </p:pic>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366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CSOM using JavaScript</a:t>
            </a:r>
          </a:p>
        </p:txBody>
      </p:sp>
      <p:pic>
        <p:nvPicPr>
          <p:cNvPr id="5" name="Picture 4"/>
          <p:cNvPicPr>
            <a:picLocks noChangeAspect="1"/>
          </p:cNvPicPr>
          <p:nvPr/>
        </p:nvPicPr>
        <p:blipFill>
          <a:blip r:embed="rId3"/>
          <a:stretch>
            <a:fillRect/>
          </a:stretch>
        </p:blipFill>
        <p:spPr>
          <a:xfrm>
            <a:off x="2317819" y="1311473"/>
            <a:ext cx="7800838" cy="4371578"/>
          </a:xfrm>
          <a:prstGeom prst="rect">
            <a:avLst/>
          </a:prstGeom>
          <a:ln>
            <a:solidFill>
              <a:schemeClr val="bg1">
                <a:lumMod val="50000"/>
              </a:schemeClr>
            </a:solidFill>
          </a:ln>
        </p:spPr>
      </p:pic>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28549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a:t>CSOM support user auth and app auth</a:t>
            </a:r>
          </a:p>
          <a:p>
            <a:pPr lvl="1"/>
            <a:r>
              <a:rPr lang="en-US"/>
              <a:t>User auth can use Windows of Forms Authentication</a:t>
            </a:r>
          </a:p>
          <a:p>
            <a:pPr lvl="1"/>
            <a:r>
              <a:rPr lang="en-US"/>
              <a:t>External auth used for apps with server-side code</a:t>
            </a:r>
          </a:p>
          <a:p>
            <a:r>
              <a:rPr lang="en-US"/>
              <a:t>Set authentication mode:</a:t>
            </a:r>
          </a:p>
          <a:p>
            <a:pPr lvl="1"/>
            <a:r>
              <a:rPr lang="en-US"/>
              <a:t>clientCtx.AuthenticationMode = </a:t>
            </a:r>
          </a:p>
          <a:p>
            <a:pPr lvl="1"/>
            <a:r>
              <a:rPr lang="en-US"/>
              <a:t>	ClientAuthenticationMode.FormsAuthentication;</a:t>
            </a:r>
          </a:p>
          <a:p>
            <a:r>
              <a:rPr lang="en-US"/>
              <a:t>Specify user authentication details:</a:t>
            </a:r>
          </a:p>
          <a:p>
            <a:pPr lvl="1"/>
            <a:r>
              <a:rPr lang="en-US"/>
              <a:t>FormAuthenticationLoginInfo loginInfo = </a:t>
            </a:r>
            <a:br>
              <a:rPr lang="en-US"/>
            </a:br>
            <a:r>
              <a:rPr lang="en-US"/>
              <a:t>	new FormAuthenticationLoginInfo(“User”,”password”);</a:t>
            </a:r>
          </a:p>
          <a:p>
            <a:pPr lvl="1"/>
            <a:r>
              <a:rPr lang="en-US"/>
              <a:t>clientCtx.FormsAuthenticationLoginInfo = loginInfo;</a:t>
            </a:r>
            <a:endParaRPr lang="en-US" dirty="0"/>
          </a:p>
        </p:txBody>
      </p:sp>
      <p:sp>
        <p:nvSpPr>
          <p:cNvPr id="4" name="Title 3"/>
          <p:cNvSpPr>
            <a:spLocks noGrp="1"/>
          </p:cNvSpPr>
          <p:nvPr>
            <p:ph type="title"/>
          </p:nvPr>
        </p:nvSpPr>
        <p:spPr/>
        <p:txBody>
          <a:bodyPr/>
          <a:lstStyle/>
          <a:p>
            <a:r>
              <a:rPr lang="en-US"/>
              <a:t>Authentication using CSOM</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347665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normAutofit/>
          </a:bodyPr>
          <a:lstStyle/>
          <a:p>
            <a:r>
              <a:rPr lang="en-US" sz="2448" dirty="0"/>
              <a:t>Create client context with access token</a:t>
            </a:r>
          </a:p>
          <a:p>
            <a:pPr lvl="1"/>
            <a:r>
              <a:rPr lang="en-US" sz="2040" dirty="0"/>
              <a:t>Call </a:t>
            </a:r>
            <a:r>
              <a:rPr lang="en-US" sz="2040" b="1" dirty="0"/>
              <a:t>GetS2SClientContextwithWindowsIdentity</a:t>
            </a:r>
          </a:p>
          <a:p>
            <a:pPr lvl="1"/>
            <a:r>
              <a:rPr lang="en-US" sz="2040" dirty="0"/>
              <a:t>Commonly done inside using statement</a:t>
            </a:r>
          </a:p>
          <a:p>
            <a:pPr lvl="1"/>
            <a:r>
              <a:rPr lang="en-US" sz="2040" dirty="0"/>
              <a:t>Pass null value for user name for App-only identity</a:t>
            </a:r>
          </a:p>
        </p:txBody>
      </p:sp>
      <p:sp>
        <p:nvSpPr>
          <p:cNvPr id="2" name="Title 1"/>
          <p:cNvSpPr>
            <a:spLocks noGrp="1"/>
          </p:cNvSpPr>
          <p:nvPr>
            <p:ph type="title"/>
          </p:nvPr>
        </p:nvSpPr>
        <p:spPr/>
        <p:txBody>
          <a:bodyPr/>
          <a:lstStyle/>
          <a:p>
            <a:r>
              <a:rPr lang="en-US" dirty="0"/>
              <a:t>Authenticating from the Remote Web</a:t>
            </a:r>
          </a:p>
        </p:txBody>
      </p:sp>
      <p:pic>
        <p:nvPicPr>
          <p:cNvPr id="6" name="Picture 5"/>
          <p:cNvPicPr>
            <a:picLocks noChangeAspect="1"/>
          </p:cNvPicPr>
          <p:nvPr/>
        </p:nvPicPr>
        <p:blipFill>
          <a:blip r:embed="rId2"/>
          <a:stretch>
            <a:fillRect/>
          </a:stretch>
        </p:blipFill>
        <p:spPr>
          <a:xfrm>
            <a:off x="617928" y="3116049"/>
            <a:ext cx="10908684" cy="2594551"/>
          </a:xfrm>
          <a:prstGeom prst="rect">
            <a:avLst/>
          </a:prstGeom>
          <a:ln>
            <a:solidFill>
              <a:schemeClr val="bg1">
                <a:lumMod val="50000"/>
              </a:schemeClr>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8545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CSOM supports structured exception handling </a:t>
            </a:r>
          </a:p>
          <a:p>
            <a:pPr lvl="1"/>
            <a:r>
              <a:rPr lang="en-US"/>
              <a:t>However, it’s an API not a language feature</a:t>
            </a:r>
          </a:p>
          <a:p>
            <a:pPr lvl="1"/>
            <a:r>
              <a:rPr lang="en-US"/>
              <a:t>Reduces chatty &amp; time consuming round-trips to server</a:t>
            </a:r>
          </a:p>
          <a:p>
            <a:endParaRPr lang="en-US" dirty="0"/>
          </a:p>
        </p:txBody>
      </p:sp>
      <p:sp>
        <p:nvSpPr>
          <p:cNvPr id="2" name="Title 1"/>
          <p:cNvSpPr>
            <a:spLocks noGrp="1"/>
          </p:cNvSpPr>
          <p:nvPr>
            <p:ph type="title"/>
          </p:nvPr>
        </p:nvSpPr>
        <p:spPr/>
        <p:txBody>
          <a:bodyPr/>
          <a:lstStyle/>
          <a:p>
            <a:r>
              <a:rPr lang="en-US"/>
              <a:t>Remote Error Handling</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769" y="3186394"/>
            <a:ext cx="5094278" cy="349726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136430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076884"/>
            <a:ext cx="7844895" cy="1292662"/>
          </a:xfrm>
        </p:spPr>
        <p:txBody>
          <a:bodyPr/>
          <a:lstStyle/>
          <a:p>
            <a:r>
              <a:rPr lang="en-US" dirty="0"/>
              <a:t>Optimizing the Execution of CSOM Queries</a:t>
            </a:r>
            <a:endParaRPr lang="en-US" dirty="0"/>
          </a:p>
        </p:txBody>
      </p:sp>
      <p:sp>
        <p:nvSpPr>
          <p:cNvPr id="43" name="Text Placeholder 4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with This Code?</a:t>
            </a:r>
          </a:p>
        </p:txBody>
      </p:sp>
      <p:pic>
        <p:nvPicPr>
          <p:cNvPr id="4" name="Picture 3"/>
          <p:cNvPicPr>
            <a:picLocks noChangeAspect="1"/>
          </p:cNvPicPr>
          <p:nvPr/>
        </p:nvPicPr>
        <p:blipFill>
          <a:blip r:embed="rId2"/>
          <a:stretch>
            <a:fillRect/>
          </a:stretch>
        </p:blipFill>
        <p:spPr>
          <a:xfrm>
            <a:off x="3031844" y="1632055"/>
            <a:ext cx="5775306" cy="4818451"/>
          </a:xfrm>
          <a:prstGeom prst="rect">
            <a:avLst/>
          </a:prstGeom>
          <a:ln>
            <a:solidFill>
              <a:schemeClr val="bg1">
                <a:lumMod val="50000"/>
              </a:schemeClr>
            </a:solidFill>
          </a:ln>
        </p:spPr>
      </p:pic>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Optimizing CSOM Queries</a:t>
            </a:r>
          </a:p>
          <a:p>
            <a:pPr algn="r"/>
            <a:endParaRPr lang="en-US" dirty="0"/>
          </a:p>
        </p:txBody>
      </p:sp>
    </p:spTree>
    <p:extLst>
      <p:ext uri="{BB962C8B-B14F-4D97-AF65-F5344CB8AC3E}">
        <p14:creationId xmlns:p14="http://schemas.microsoft.com/office/powerpoint/2010/main" val="326516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66966"/>
            <a:ext cx="11887200" cy="2926955"/>
          </a:xfrm>
        </p:spPr>
        <p:txBody>
          <a:bodyPr/>
          <a:lstStyle/>
          <a:p>
            <a:r>
              <a:rPr lang="en-US" sz="6600" dirty="0"/>
              <a:t>Deep dive into </a:t>
            </a:r>
            <a:br>
              <a:rPr lang="en-US" sz="6600" dirty="0"/>
            </a:br>
            <a:r>
              <a:rPr lang="en-US" sz="6600" dirty="0"/>
              <a:t>SharePoint Lists with </a:t>
            </a:r>
            <a:br>
              <a:rPr lang="en-US" sz="6600" dirty="0"/>
            </a:br>
            <a:r>
              <a:rPr lang="en-US" sz="6600" dirty="0"/>
              <a:t>CSOM APIs</a:t>
            </a:r>
            <a:endParaRPr lang="en-US" sz="6600" dirty="0"/>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CSOM Calls using Fiddler</a:t>
            </a:r>
          </a:p>
        </p:txBody>
      </p:sp>
      <p:pic>
        <p:nvPicPr>
          <p:cNvPr id="3" name="Picture 2"/>
          <p:cNvPicPr>
            <a:picLocks noChangeAspect="1"/>
          </p:cNvPicPr>
          <p:nvPr/>
        </p:nvPicPr>
        <p:blipFill>
          <a:blip r:embed="rId2"/>
          <a:stretch>
            <a:fillRect/>
          </a:stretch>
        </p:blipFill>
        <p:spPr>
          <a:xfrm>
            <a:off x="1943805" y="1199313"/>
            <a:ext cx="8777158" cy="5635372"/>
          </a:xfrm>
          <a:prstGeom prst="rect">
            <a:avLst/>
          </a:prstGeom>
          <a:ln>
            <a:noFill/>
          </a:ln>
        </p:spPr>
      </p:pic>
      <p:pic>
        <p:nvPicPr>
          <p:cNvPr id="4" name="Picture 3"/>
          <p:cNvPicPr>
            <a:picLocks noChangeAspect="1"/>
          </p:cNvPicPr>
          <p:nvPr/>
        </p:nvPicPr>
        <p:blipFill>
          <a:blip r:embed="rId3"/>
          <a:stretch>
            <a:fillRect/>
          </a:stretch>
        </p:blipFill>
        <p:spPr>
          <a:xfrm>
            <a:off x="1710654" y="3341828"/>
            <a:ext cx="3030961" cy="502274"/>
          </a:xfrm>
          <a:prstGeom prst="rect">
            <a:avLst/>
          </a:prstGeom>
          <a:ln>
            <a:solidFill>
              <a:schemeClr val="accent2"/>
            </a:solidFill>
          </a:ln>
        </p:spPr>
      </p:pic>
      <p:cxnSp>
        <p:nvCxnSpPr>
          <p:cNvPr id="6" name="Straight Arrow Connector 5"/>
          <p:cNvCxnSpPr/>
          <p:nvPr/>
        </p:nvCxnSpPr>
        <p:spPr>
          <a:xfrm>
            <a:off x="4741615" y="3844102"/>
            <a:ext cx="466302" cy="172897"/>
          </a:xfrm>
          <a:prstGeom prst="straightConnector1">
            <a:avLst/>
          </a:prstGeom>
          <a:ln w="127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Optimizing CSOM Queries</a:t>
            </a:r>
          </a:p>
          <a:p>
            <a:pPr algn="r"/>
            <a:endParaRPr lang="en-US" dirty="0"/>
          </a:p>
        </p:txBody>
      </p:sp>
    </p:spTree>
    <p:extLst>
      <p:ext uri="{BB962C8B-B14F-4D97-AF65-F5344CB8AC3E}">
        <p14:creationId xmlns:p14="http://schemas.microsoft.com/office/powerpoint/2010/main" val="417052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C# supports the use of lambda expressions</a:t>
            </a:r>
          </a:p>
          <a:p>
            <a:pPr lvl="1"/>
            <a:r>
              <a:rPr lang="en-US"/>
              <a:t>Syntax Introduced as part of LINQ with .NET 3.5</a:t>
            </a:r>
          </a:p>
          <a:p>
            <a:pPr lvl="1"/>
            <a:r>
              <a:rPr lang="en-US"/>
              <a:t>Can (and should) be used with CSOM programming</a:t>
            </a:r>
          </a:p>
          <a:p>
            <a:r>
              <a:rPr lang="en-US"/>
              <a:t>Lambda expression is an anonymous function</a:t>
            </a:r>
          </a:p>
          <a:p>
            <a:pPr lvl="1"/>
            <a:r>
              <a:rPr lang="en-US"/>
              <a:t>It defines a parameter list and a function body</a:t>
            </a:r>
          </a:p>
          <a:p>
            <a:pPr lvl="2"/>
            <a:r>
              <a:rPr lang="en-US"/>
              <a:t>[Parameter_list] =&gt; [Function_Body]</a:t>
            </a:r>
            <a:endParaRPr lang="en-US" dirty="0"/>
          </a:p>
        </p:txBody>
      </p:sp>
      <p:sp>
        <p:nvSpPr>
          <p:cNvPr id="2" name="Title 1"/>
          <p:cNvSpPr>
            <a:spLocks noGrp="1"/>
          </p:cNvSpPr>
          <p:nvPr>
            <p:ph type="title"/>
          </p:nvPr>
        </p:nvSpPr>
        <p:spPr/>
        <p:txBody>
          <a:bodyPr/>
          <a:lstStyle/>
          <a:p>
            <a:r>
              <a:rPr lang="en-US"/>
              <a:t>Lambda Expressions</a:t>
            </a:r>
            <a:endParaRPr lang="en-US" dirty="0"/>
          </a:p>
        </p:txBody>
      </p:sp>
      <p:sp>
        <p:nvSpPr>
          <p:cNvPr id="4" name="Rectangle 3"/>
          <p:cNvSpPr/>
          <p:nvPr/>
        </p:nvSpPr>
        <p:spPr>
          <a:xfrm>
            <a:off x="2798692" y="4585301"/>
            <a:ext cx="6839091" cy="1635092"/>
          </a:xfrm>
          <a:prstGeom prst="rect">
            <a:avLst/>
          </a:prstGeom>
          <a:solidFill>
            <a:schemeClr val="bg1">
              <a:lumMod val="95000"/>
            </a:schemeClr>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p>
        </p:txBody>
      </p:sp>
      <p:grpSp>
        <p:nvGrpSpPr>
          <p:cNvPr id="5" name="Group 4"/>
          <p:cNvGrpSpPr/>
          <p:nvPr/>
        </p:nvGrpSpPr>
        <p:grpSpPr>
          <a:xfrm>
            <a:off x="2954126" y="4720519"/>
            <a:ext cx="6528223" cy="486517"/>
            <a:chOff x="1066800" y="5257800"/>
            <a:chExt cx="6934200" cy="609600"/>
          </a:xfrm>
        </p:grpSpPr>
        <p:sp>
          <p:nvSpPr>
            <p:cNvPr id="13" name="Rectangle 12"/>
            <p:cNvSpPr/>
            <p:nvPr/>
          </p:nvSpPr>
          <p:spPr>
            <a:xfrm>
              <a:off x="1066800" y="5257800"/>
              <a:ext cx="6934200" cy="609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15" name="Rounded Rectangle 14"/>
            <p:cNvSpPr/>
            <p:nvPr/>
          </p:nvSpPr>
          <p:spPr>
            <a:xfrm>
              <a:off x="3039191" y="5349857"/>
              <a:ext cx="792832" cy="384964"/>
            </a:xfrm>
            <a:prstGeom prst="roundRect">
              <a:avLst/>
            </a:prstGeom>
            <a:noFill/>
            <a:ln w="19050">
              <a:solidFill>
                <a:schemeClr val="accent2">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p>
          </p:txBody>
        </p:sp>
        <p:sp>
          <p:nvSpPr>
            <p:cNvPr id="16" name="Rounded Rectangle 15"/>
            <p:cNvSpPr/>
            <p:nvPr/>
          </p:nvSpPr>
          <p:spPr>
            <a:xfrm>
              <a:off x="3886200" y="5354262"/>
              <a:ext cx="381000" cy="384964"/>
            </a:xfrm>
            <a:prstGeom prst="roundRect">
              <a:avLst/>
            </a:prstGeom>
            <a:noFill/>
            <a:ln w="19050">
              <a:solidFill>
                <a:schemeClr val="accent2">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p>
          </p:txBody>
        </p:sp>
        <p:sp>
          <p:nvSpPr>
            <p:cNvPr id="17" name="Rounded Rectangle 16"/>
            <p:cNvSpPr/>
            <p:nvPr/>
          </p:nvSpPr>
          <p:spPr>
            <a:xfrm>
              <a:off x="4343400" y="5349857"/>
              <a:ext cx="3124200" cy="384964"/>
            </a:xfrm>
            <a:prstGeom prst="roundRect">
              <a:avLst/>
            </a:prstGeom>
            <a:noFill/>
            <a:ln w="19050">
              <a:solidFill>
                <a:schemeClr val="accent2">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p>
          </p:txBody>
        </p:sp>
      </p:grpSp>
      <p:sp>
        <p:nvSpPr>
          <p:cNvPr id="6" name="Rectangle 5"/>
          <p:cNvSpPr/>
          <p:nvPr/>
        </p:nvSpPr>
        <p:spPr>
          <a:xfrm>
            <a:off x="3809013" y="5517902"/>
            <a:ext cx="1474720" cy="262241"/>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71" dirty="0">
                <a:solidFill>
                  <a:sysClr val="windowText" lastClr="000000"/>
                </a:solidFill>
              </a:rPr>
              <a:t>Input Parameter(s)</a:t>
            </a:r>
          </a:p>
        </p:txBody>
      </p:sp>
      <p:cxnSp>
        <p:nvCxnSpPr>
          <p:cNvPr id="7" name="Straight Arrow Connector 6"/>
          <p:cNvCxnSpPr/>
          <p:nvPr/>
        </p:nvCxnSpPr>
        <p:spPr>
          <a:xfrm flipV="1">
            <a:off x="4546373" y="5104740"/>
            <a:ext cx="350678" cy="413162"/>
          </a:xfrm>
          <a:prstGeom prst="straightConnector1">
            <a:avLst/>
          </a:prstGeom>
          <a:ln>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417397" y="5518057"/>
            <a:ext cx="1342957" cy="262241"/>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71" dirty="0">
                <a:solidFill>
                  <a:sysClr val="windowText" lastClr="000000"/>
                </a:solidFill>
              </a:rPr>
              <a:t>Lambda Operator</a:t>
            </a:r>
          </a:p>
        </p:txBody>
      </p:sp>
      <p:sp>
        <p:nvSpPr>
          <p:cNvPr id="9" name="Rectangle 8"/>
          <p:cNvSpPr/>
          <p:nvPr/>
        </p:nvSpPr>
        <p:spPr>
          <a:xfrm>
            <a:off x="6917691" y="5518057"/>
            <a:ext cx="1474720" cy="262241"/>
          </a:xfrm>
          <a:prstGeom prst="rect">
            <a:avLst/>
          </a:prstGeom>
          <a:solidFill>
            <a:schemeClr val="bg1">
              <a:lumMod val="8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71" dirty="0">
                <a:solidFill>
                  <a:sysClr val="windowText" lastClr="000000"/>
                </a:solidFill>
              </a:rPr>
              <a:t>Statement Block</a:t>
            </a:r>
          </a:p>
        </p:txBody>
      </p:sp>
      <p:cxnSp>
        <p:nvCxnSpPr>
          <p:cNvPr id="10" name="Straight Arrow Connector 9"/>
          <p:cNvCxnSpPr>
            <a:stCxn id="8" idx="0"/>
          </p:cNvCxnSpPr>
          <p:nvPr/>
        </p:nvCxnSpPr>
        <p:spPr>
          <a:xfrm flipH="1" flipV="1">
            <a:off x="5787804" y="5104740"/>
            <a:ext cx="301071" cy="413317"/>
          </a:xfrm>
          <a:prstGeom prst="straightConnector1">
            <a:avLst/>
          </a:prstGeom>
          <a:ln>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flipH="1" flipV="1">
            <a:off x="7447783" y="5101227"/>
            <a:ext cx="207269" cy="416831"/>
          </a:xfrm>
          <a:prstGeom prst="straightConnector1">
            <a:avLst/>
          </a:prstGeom>
          <a:ln>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19880" y="5906489"/>
            <a:ext cx="4041281" cy="318286"/>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28" dirty="0">
                <a:solidFill>
                  <a:schemeClr val="bg1">
                    <a:lumMod val="65000"/>
                  </a:schemeClr>
                </a:solidFill>
              </a:rPr>
              <a:t>read as "</a:t>
            </a:r>
            <a:r>
              <a:rPr lang="en-US" sz="1428" dirty="0">
                <a:solidFill>
                  <a:schemeClr val="tx1"/>
                </a:solidFill>
              </a:rPr>
              <a:t>value goes into value starts with B</a:t>
            </a:r>
            <a:r>
              <a:rPr lang="en-US" sz="1428" dirty="0">
                <a:solidFill>
                  <a:schemeClr val="bg1">
                    <a:lumMod val="65000"/>
                  </a:schemeClr>
                </a:solidFill>
              </a:rPr>
              <a:t>"</a:t>
            </a:r>
          </a:p>
        </p:txBody>
      </p:sp>
      <p:sp>
        <p:nvSpPr>
          <p:cNvPr id="2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Optimizing CSOM Queries</a:t>
            </a:r>
          </a:p>
          <a:p>
            <a:pPr algn="r"/>
            <a:endParaRPr lang="en-US" dirty="0"/>
          </a:p>
        </p:txBody>
      </p:sp>
    </p:spTree>
    <p:extLst>
      <p:ext uri="{BB962C8B-B14F-4D97-AF65-F5344CB8AC3E}">
        <p14:creationId xmlns:p14="http://schemas.microsoft.com/office/powerpoint/2010/main" val="5784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a:xfrm>
            <a:off x="274638" y="1212850"/>
            <a:ext cx="11887200" cy="3797963"/>
          </a:xfrm>
        </p:spPr>
        <p:txBody>
          <a:bodyPr/>
          <a:lstStyle/>
          <a:p>
            <a:r>
              <a:rPr lang="en-US" sz="3600" dirty="0"/>
              <a:t>Loading an object populates all scalar property values</a:t>
            </a:r>
          </a:p>
          <a:p>
            <a:pPr lvl="1"/>
            <a:r>
              <a:rPr lang="en-US" sz="2000" dirty="0"/>
              <a:t>Can result in inefficient use of network bandwidth</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3600" dirty="0"/>
              <a:t>Lambda expressions can be used to optimize</a:t>
            </a:r>
          </a:p>
          <a:p>
            <a:pPr lvl="1"/>
            <a:r>
              <a:rPr lang="en-US" sz="2000" dirty="0"/>
              <a:t>You can indicate which properties you want populated</a:t>
            </a:r>
          </a:p>
        </p:txBody>
      </p:sp>
      <p:sp>
        <p:nvSpPr>
          <p:cNvPr id="2" name="Title 1"/>
          <p:cNvSpPr>
            <a:spLocks noGrp="1"/>
          </p:cNvSpPr>
          <p:nvPr>
            <p:ph type="title"/>
          </p:nvPr>
        </p:nvSpPr>
        <p:spPr/>
        <p:txBody>
          <a:bodyPr/>
          <a:lstStyle/>
          <a:p>
            <a:r>
              <a:rPr lang="en-US"/>
              <a:t>Using Lambda Expressions</a:t>
            </a:r>
            <a:endParaRPr lang="en-US" dirty="0"/>
          </a:p>
        </p:txBody>
      </p:sp>
      <p:pic>
        <p:nvPicPr>
          <p:cNvPr id="4" name="Picture 3"/>
          <p:cNvPicPr>
            <a:picLocks noChangeAspect="1"/>
          </p:cNvPicPr>
          <p:nvPr/>
        </p:nvPicPr>
        <p:blipFill>
          <a:blip r:embed="rId2"/>
          <a:stretch>
            <a:fillRect/>
          </a:stretch>
        </p:blipFill>
        <p:spPr>
          <a:xfrm>
            <a:off x="7277132" y="2137898"/>
            <a:ext cx="1779951" cy="16840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197837" y="5110397"/>
            <a:ext cx="2409225" cy="692729"/>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209385" y="5110397"/>
            <a:ext cx="4323005" cy="738311"/>
          </a:xfrm>
          <a:prstGeom prst="rect">
            <a:avLst/>
          </a:prstGeom>
          <a:ln>
            <a:solidFill>
              <a:schemeClr val="bg1">
                <a:lumMod val="50000"/>
              </a:schemeClr>
            </a:solidFill>
          </a:ln>
        </p:spPr>
      </p:pic>
      <p:pic>
        <p:nvPicPr>
          <p:cNvPr id="8" name="Picture 7"/>
          <p:cNvPicPr>
            <a:picLocks noChangeAspect="1"/>
          </p:cNvPicPr>
          <p:nvPr/>
        </p:nvPicPr>
        <p:blipFill>
          <a:blip r:embed="rId5"/>
          <a:stretch>
            <a:fillRect/>
          </a:stretch>
        </p:blipFill>
        <p:spPr>
          <a:xfrm>
            <a:off x="2675686" y="2515005"/>
            <a:ext cx="3798416" cy="718882"/>
          </a:xfrm>
          <a:prstGeom prst="rect">
            <a:avLst/>
          </a:prstGeom>
          <a:ln>
            <a:solidFill>
              <a:schemeClr val="bg1">
                <a:lumMod val="50000"/>
              </a:schemeClr>
            </a:solidFill>
          </a:ln>
        </p:spPr>
      </p:pic>
      <p:sp>
        <p:nvSpPr>
          <p:cNvPr id="13" name="Right Arrow 12"/>
          <p:cNvSpPr/>
          <p:nvPr/>
        </p:nvSpPr>
        <p:spPr>
          <a:xfrm>
            <a:off x="6639249" y="2748158"/>
            <a:ext cx="451729" cy="231779"/>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36"/>
          </a:p>
        </p:txBody>
      </p:sp>
      <p:sp>
        <p:nvSpPr>
          <p:cNvPr id="14" name="Right Arrow 13"/>
          <p:cNvSpPr/>
          <p:nvPr/>
        </p:nvSpPr>
        <p:spPr>
          <a:xfrm>
            <a:off x="6639249" y="5357279"/>
            <a:ext cx="451729" cy="231779"/>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36"/>
          </a:p>
        </p:txBody>
      </p:sp>
      <p:sp>
        <p:nvSpPr>
          <p:cNvPr id="12"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Optimizing CSOM Queries</a:t>
            </a:r>
          </a:p>
          <a:p>
            <a:pPr algn="r"/>
            <a:endParaRPr lang="en-US" dirty="0"/>
          </a:p>
        </p:txBody>
      </p:sp>
    </p:spTree>
    <p:extLst>
      <p:ext uri="{BB962C8B-B14F-4D97-AF65-F5344CB8AC3E}">
        <p14:creationId xmlns:p14="http://schemas.microsoft.com/office/powerpoint/2010/main" val="256166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136517"/>
          </a:xfrm>
        </p:spPr>
        <p:txBody>
          <a:bodyPr/>
          <a:lstStyle/>
          <a:p>
            <a:r>
              <a:rPr lang="en-US" sz="3600" dirty="0"/>
              <a:t>Where lets you pass filter criteria to server</a:t>
            </a:r>
          </a:p>
          <a:p>
            <a:pPr lvl="1"/>
            <a:endParaRPr lang="en-US" sz="2000" dirty="0"/>
          </a:p>
          <a:p>
            <a:endParaRPr lang="en-US" sz="3600" dirty="0"/>
          </a:p>
          <a:p>
            <a:pPr lvl="1"/>
            <a:endParaRPr lang="en-US" sz="2000" dirty="0"/>
          </a:p>
          <a:p>
            <a:r>
              <a:rPr lang="en-US" sz="3600" dirty="0"/>
              <a:t>Include lets you pick fields on item in a collection</a:t>
            </a:r>
          </a:p>
          <a:p>
            <a:endParaRPr lang="en-US" sz="3600" dirty="0"/>
          </a:p>
          <a:p>
            <a:pPr lvl="1"/>
            <a:endParaRPr lang="en-US" sz="2000" dirty="0"/>
          </a:p>
          <a:p>
            <a:r>
              <a:rPr lang="en-US" sz="3600" dirty="0"/>
              <a:t>Syntax is powerful although hard to read and write at first</a:t>
            </a:r>
          </a:p>
        </p:txBody>
      </p:sp>
      <p:sp>
        <p:nvSpPr>
          <p:cNvPr id="2" name="Title 1"/>
          <p:cNvSpPr>
            <a:spLocks noGrp="1"/>
          </p:cNvSpPr>
          <p:nvPr>
            <p:ph type="title"/>
          </p:nvPr>
        </p:nvSpPr>
        <p:spPr/>
        <p:txBody>
          <a:bodyPr/>
          <a:lstStyle/>
          <a:p>
            <a:r>
              <a:rPr lang="en-US"/>
              <a:t>Using Where() and Include()</a:t>
            </a:r>
            <a:endParaRPr lang="en-US" dirty="0"/>
          </a:p>
        </p:txBody>
      </p:sp>
      <p:pic>
        <p:nvPicPr>
          <p:cNvPr id="5" name="Picture 4"/>
          <p:cNvPicPr>
            <a:picLocks noChangeAspect="1"/>
          </p:cNvPicPr>
          <p:nvPr/>
        </p:nvPicPr>
        <p:blipFill>
          <a:blip r:embed="rId2"/>
          <a:stretch>
            <a:fillRect/>
          </a:stretch>
        </p:blipFill>
        <p:spPr>
          <a:xfrm>
            <a:off x="2486080" y="2048966"/>
            <a:ext cx="6450506" cy="902918"/>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2487826" y="3931139"/>
            <a:ext cx="7616260" cy="576444"/>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2487826" y="5343700"/>
            <a:ext cx="6139639" cy="926355"/>
          </a:xfrm>
          <a:prstGeom prst="rect">
            <a:avLst/>
          </a:prstGeom>
          <a:ln>
            <a:solidFill>
              <a:schemeClr val="bg1">
                <a:lumMod val="50000"/>
              </a:schemeClr>
            </a:solidFill>
          </a:ln>
        </p:spPr>
      </p:pic>
      <p:sp>
        <p:nvSpPr>
          <p:cNvPr id="9"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Optimizing CSOM Queries</a:t>
            </a:r>
          </a:p>
          <a:p>
            <a:pPr algn="r"/>
            <a:endParaRPr lang="en-US" dirty="0"/>
          </a:p>
        </p:txBody>
      </p:sp>
    </p:spTree>
    <p:extLst>
      <p:ext uri="{BB962C8B-B14F-4D97-AF65-F5344CB8AC3E}">
        <p14:creationId xmlns:p14="http://schemas.microsoft.com/office/powerpoint/2010/main" val="83854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6058780" cy="738664"/>
          </a:xfrm>
        </p:spPr>
        <p:txBody>
          <a:bodyPr/>
          <a:lstStyle/>
          <a:p>
            <a:r>
              <a:rPr lang="en-US" dirty="0"/>
              <a:t>Optimizing CSOM Queries</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Optimizing CSOM Queries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7021512" cy="1292662"/>
          </a:xfrm>
        </p:spPr>
        <p:txBody>
          <a:bodyPr/>
          <a:lstStyle/>
          <a:p>
            <a:r>
              <a:rPr lang="en-US" dirty="0"/>
              <a:t>Creating Lists and Document Libraries</a:t>
            </a:r>
            <a:endParaRPr lang="en-US" dirty="0"/>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SharePoint includes protection from the replay attack</a:t>
            </a:r>
          </a:p>
          <a:p>
            <a:pPr lvl="1"/>
            <a:r>
              <a:rPr lang="en-US" dirty="0">
                <a:hlinkClick r:id="rId2"/>
              </a:rPr>
              <a:t>http://en.wikipedia.org/wiki/Replay_attack</a:t>
            </a:r>
            <a:endParaRPr lang="en-US" dirty="0"/>
          </a:p>
          <a:p>
            <a:r>
              <a:rPr lang="en-US" dirty="0"/>
              <a:t>Must include a security digest in all non-GET HTTP requests in the </a:t>
            </a:r>
            <a:r>
              <a:rPr lang="en-US" b="1" dirty="0"/>
              <a:t>X-</a:t>
            </a:r>
            <a:r>
              <a:rPr lang="en-US" b="1" dirty="0" err="1"/>
              <a:t>RequestDigest</a:t>
            </a:r>
            <a:r>
              <a:rPr lang="en-US" dirty="0"/>
              <a:t> header</a:t>
            </a:r>
          </a:p>
          <a:p>
            <a:r>
              <a:rPr lang="en-US" dirty="0"/>
              <a:t>Digest is good for 30 minutes before expiring</a:t>
            </a:r>
          </a:p>
          <a:p>
            <a:r>
              <a:rPr lang="en-US" dirty="0"/>
              <a:t>Obtaining the digest</a:t>
            </a:r>
          </a:p>
          <a:p>
            <a:pPr lvl="1"/>
            <a:r>
              <a:rPr lang="en-US" dirty="0"/>
              <a:t>Included in hidden form field </a:t>
            </a:r>
            <a:r>
              <a:rPr lang="en-US" b="1" dirty="0"/>
              <a:t>__</a:t>
            </a:r>
            <a:r>
              <a:rPr lang="en-US" b="1" dirty="0" err="1"/>
              <a:t>RequestDigest</a:t>
            </a:r>
            <a:r>
              <a:rPr lang="en-US" dirty="0"/>
              <a:t> on all SharePoint pages</a:t>
            </a:r>
          </a:p>
          <a:p>
            <a:pPr lvl="1"/>
            <a:r>
              <a:rPr lang="en-US" dirty="0"/>
              <a:t>Submit HTTP POST to </a:t>
            </a:r>
            <a:r>
              <a:rPr lang="en-US" dirty="0">
                <a:hlinkClick r:id="rId3"/>
              </a:rPr>
              <a:t>http://[..]/_</a:t>
            </a:r>
            <a:r>
              <a:rPr lang="en-US" dirty="0" err="1">
                <a:hlinkClick r:id="rId3"/>
              </a:rPr>
              <a:t>api</a:t>
            </a:r>
            <a:r>
              <a:rPr lang="en-US" dirty="0">
                <a:hlinkClick r:id="rId3"/>
              </a:rPr>
              <a:t>/</a:t>
            </a:r>
            <a:r>
              <a:rPr lang="en-US" dirty="0" err="1">
                <a:hlinkClick r:id="rId3"/>
              </a:rPr>
              <a:t>contextinfo</a:t>
            </a:r>
            <a:endParaRPr lang="en-US" dirty="0"/>
          </a:p>
          <a:p>
            <a:pPr lvl="1"/>
            <a:endParaRPr lang="en-US" dirty="0"/>
          </a:p>
        </p:txBody>
      </p:sp>
      <p:sp>
        <p:nvSpPr>
          <p:cNvPr id="4" name="Title 3"/>
          <p:cNvSpPr>
            <a:spLocks noGrp="1"/>
          </p:cNvSpPr>
          <p:nvPr>
            <p:ph type="title"/>
          </p:nvPr>
        </p:nvSpPr>
        <p:spPr/>
        <p:txBody>
          <a:bodyPr/>
          <a:lstStyle/>
          <a:p>
            <a:r>
              <a:rPr lang="en-US" dirty="0"/>
              <a:t>Form / Security Digest</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Lists and Libraries</a:t>
            </a:r>
          </a:p>
          <a:p>
            <a:pPr algn="r"/>
            <a:endParaRPr lang="en-US" dirty="0"/>
          </a:p>
        </p:txBody>
      </p:sp>
    </p:spTree>
    <p:extLst>
      <p:ext uri="{BB962C8B-B14F-4D97-AF65-F5344CB8AC3E}">
        <p14:creationId xmlns:p14="http://schemas.microsoft.com/office/powerpoint/2010/main" val="381606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CSOM uses pattern based on creation objects:</a:t>
            </a:r>
          </a:p>
          <a:p>
            <a:pPr lvl="2"/>
            <a:r>
              <a:rPr lang="en-US"/>
              <a:t>ListCreationInformation()</a:t>
            </a:r>
          </a:p>
          <a:p>
            <a:pPr lvl="2"/>
            <a:r>
              <a:rPr lang="en-US"/>
              <a:t>ListItemCreationInformation()</a:t>
            </a:r>
          </a:p>
          <a:p>
            <a:pPr lvl="2"/>
            <a:r>
              <a:rPr lang="en-US"/>
              <a:t>WebCreationInformation()</a:t>
            </a:r>
          </a:p>
          <a:p>
            <a:pPr lvl="2"/>
            <a:r>
              <a:rPr lang="en-US"/>
              <a:t>NavigationNodeCreationInformation()</a:t>
            </a:r>
          </a:p>
          <a:p>
            <a:pPr lvl="2"/>
            <a:r>
              <a:rPr lang="en-US"/>
              <a:t>…</a:t>
            </a:r>
          </a:p>
          <a:p>
            <a:endParaRPr lang="en-US" dirty="0"/>
          </a:p>
        </p:txBody>
      </p:sp>
      <p:sp>
        <p:nvSpPr>
          <p:cNvPr id="2" name="Title 1"/>
          <p:cNvSpPr>
            <a:spLocks noGrp="1"/>
          </p:cNvSpPr>
          <p:nvPr>
            <p:ph type="title"/>
          </p:nvPr>
        </p:nvSpPr>
        <p:spPr/>
        <p:txBody>
          <a:bodyPr/>
          <a:lstStyle/>
          <a:p>
            <a:r>
              <a:rPr lang="en-US"/>
              <a:t>Creating Objects</a:t>
            </a:r>
            <a:endParaRPr lang="en-US" dirty="0"/>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Lists and Libraries</a:t>
            </a:r>
          </a:p>
          <a:p>
            <a:pPr algn="r"/>
            <a:endParaRPr lang="en-US" dirty="0"/>
          </a:p>
        </p:txBody>
      </p:sp>
    </p:spTree>
    <p:extLst>
      <p:ext uri="{BB962C8B-B14F-4D97-AF65-F5344CB8AC3E}">
        <p14:creationId xmlns:p14="http://schemas.microsoft.com/office/powerpoint/2010/main" val="22890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List</a:t>
            </a:r>
            <a:endParaRPr lang="en-US" dirty="0"/>
          </a:p>
        </p:txBody>
      </p:sp>
      <p:pic>
        <p:nvPicPr>
          <p:cNvPr id="3" name="Picture 2"/>
          <p:cNvPicPr>
            <a:picLocks noChangeAspect="1"/>
          </p:cNvPicPr>
          <p:nvPr/>
        </p:nvPicPr>
        <p:blipFill>
          <a:blip r:embed="rId2"/>
          <a:stretch>
            <a:fillRect/>
          </a:stretch>
        </p:blipFill>
        <p:spPr>
          <a:xfrm>
            <a:off x="2021522" y="1632057"/>
            <a:ext cx="7499685" cy="3448224"/>
          </a:xfrm>
          <a:prstGeom prst="rect">
            <a:avLst/>
          </a:prstGeom>
          <a:ln>
            <a:solidFill>
              <a:schemeClr val="bg1">
                <a:lumMod val="50000"/>
              </a:schemeClr>
            </a:solidFill>
          </a:ln>
        </p:spPr>
      </p:pic>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Lists and Libraries</a:t>
            </a:r>
          </a:p>
          <a:p>
            <a:pPr algn="r"/>
            <a:endParaRPr lang="en-US" dirty="0"/>
          </a:p>
        </p:txBody>
      </p:sp>
    </p:spTree>
    <p:extLst>
      <p:ext uri="{BB962C8B-B14F-4D97-AF65-F5344CB8AC3E}">
        <p14:creationId xmlns:p14="http://schemas.microsoft.com/office/powerpoint/2010/main" val="120436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Whether the List Already Exists</a:t>
            </a:r>
          </a:p>
        </p:txBody>
      </p:sp>
      <p:pic>
        <p:nvPicPr>
          <p:cNvPr id="5" name="Picture 4"/>
          <p:cNvPicPr>
            <a:picLocks noChangeAspect="1"/>
          </p:cNvPicPr>
          <p:nvPr/>
        </p:nvPicPr>
        <p:blipFill>
          <a:blip r:embed="rId2"/>
          <a:stretch>
            <a:fillRect/>
          </a:stretch>
        </p:blipFill>
        <p:spPr>
          <a:xfrm>
            <a:off x="1866088" y="1243472"/>
            <a:ext cx="8213710" cy="5322943"/>
          </a:xfrm>
          <a:prstGeom prst="rect">
            <a:avLst/>
          </a:prstGeom>
          <a:ln>
            <a:solidFill>
              <a:schemeClr val="bg1">
                <a:lumMod val="75000"/>
              </a:schemeClr>
            </a:solidFill>
          </a:ln>
        </p:spPr>
      </p:pic>
      <p:sp>
        <p:nvSpPr>
          <p:cNvPr id="6" name="Rectangle 5"/>
          <p:cNvSpPr/>
          <p:nvPr/>
        </p:nvSpPr>
        <p:spPr>
          <a:xfrm>
            <a:off x="1630837" y="2098357"/>
            <a:ext cx="8804635" cy="1476622"/>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Lists and Libraries</a:t>
            </a:r>
          </a:p>
          <a:p>
            <a:pPr algn="r"/>
            <a:endParaRPr lang="en-US" dirty="0"/>
          </a:p>
        </p:txBody>
      </p:sp>
    </p:spTree>
    <p:extLst>
      <p:ext uri="{BB962C8B-B14F-4D97-AF65-F5344CB8AC3E}">
        <p14:creationId xmlns:p14="http://schemas.microsoft.com/office/powerpoint/2010/main" val="243665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CSOM Overview</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Optimizing the Execution of CSOM Queries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Lists and Document Libraries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Registering Remote Event Receivers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List Items</a:t>
            </a:r>
          </a:p>
        </p:txBody>
      </p:sp>
      <p:pic>
        <p:nvPicPr>
          <p:cNvPr id="3" name="Picture 2"/>
          <p:cNvPicPr>
            <a:picLocks noChangeAspect="1"/>
          </p:cNvPicPr>
          <p:nvPr/>
        </p:nvPicPr>
        <p:blipFill>
          <a:blip r:embed="rId2"/>
          <a:stretch>
            <a:fillRect/>
          </a:stretch>
        </p:blipFill>
        <p:spPr>
          <a:xfrm>
            <a:off x="2021522" y="1321188"/>
            <a:ext cx="7927661" cy="3686698"/>
          </a:xfrm>
          <a:prstGeom prst="rect">
            <a:avLst/>
          </a:prstGeom>
          <a:solidFill>
            <a:schemeClr val="bg1">
              <a:lumMod val="50000"/>
            </a:schemeClr>
          </a:solidFill>
          <a:ln>
            <a:solidFill>
              <a:schemeClr val="bg1">
                <a:lumMod val="75000"/>
              </a:schemeClr>
            </a:solidFill>
          </a:ln>
        </p:spPr>
      </p:pic>
      <p:sp>
        <p:nvSpPr>
          <p:cNvPr id="4"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Lists and Libraries</a:t>
            </a:r>
          </a:p>
          <a:p>
            <a:pPr algn="r"/>
            <a:endParaRPr lang="en-US" dirty="0"/>
          </a:p>
        </p:txBody>
      </p:sp>
    </p:spTree>
    <p:extLst>
      <p:ext uri="{BB962C8B-B14F-4D97-AF65-F5344CB8AC3E}">
        <p14:creationId xmlns:p14="http://schemas.microsoft.com/office/powerpoint/2010/main" val="135644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6682343" cy="1181862"/>
          </a:xfrm>
        </p:spPr>
        <p:txBody>
          <a:bodyPr/>
          <a:lstStyle/>
          <a:p>
            <a:r>
              <a:rPr lang="en-US" dirty="0"/>
              <a:t>Creating Content Types and Lists using CSOM</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chemeClr val="tx1"/>
                </a:solidFill>
              </a:rPr>
              <a:t> Creating, Updating &amp; Deleting Data with REST Services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533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5938838" cy="1292662"/>
          </a:xfrm>
        </p:spPr>
        <p:txBody>
          <a:bodyPr/>
          <a:lstStyle/>
          <a:p>
            <a:r>
              <a:rPr lang="en-US" dirty="0"/>
              <a:t>Registering Remote Event Receivers</a:t>
            </a:r>
            <a:endParaRPr lang="en-US" dirty="0"/>
          </a:p>
        </p:txBody>
      </p:sp>
      <p:sp>
        <p:nvSpPr>
          <p:cNvPr id="9" name="Text Placeholder 8"/>
          <p:cNvSpPr>
            <a:spLocks noGrp="1"/>
          </p:cNvSpPr>
          <p:nvPr>
            <p:ph type="body" sz="quarter" idx="12"/>
          </p:nvPr>
        </p:nvSpPr>
        <p:spPr/>
        <p:txBody>
          <a:bodyPr/>
          <a:lstStyle/>
          <a:p>
            <a:r>
              <a:rPr lang="en-US" dirty="0"/>
              <a:t>5</a:t>
            </a:r>
          </a:p>
        </p:txBody>
      </p:sp>
      <p:grpSp>
        <p:nvGrpSpPr>
          <p:cNvPr id="4" name="Group 4"/>
          <p:cNvGrpSpPr>
            <a:grpSpLocks noChangeAspect="1"/>
          </p:cNvGrpSpPr>
          <p:nvPr/>
        </p:nvGrpSpPr>
        <p:grpSpPr bwMode="auto">
          <a:xfrm flipH="1">
            <a:off x="7752859" y="2602167"/>
            <a:ext cx="4299933" cy="3893504"/>
            <a:chOff x="1928" y="389"/>
            <a:chExt cx="3978" cy="3602"/>
          </a:xfrm>
        </p:grpSpPr>
        <p:sp>
          <p:nvSpPr>
            <p:cNvPr id="5"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95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74638" y="1212850"/>
            <a:ext cx="11887200" cy="1541961"/>
          </a:xfrm>
        </p:spPr>
        <p:txBody>
          <a:bodyPr/>
          <a:lstStyle/>
          <a:p>
            <a:r>
              <a:rPr lang="en-US" sz="3200" dirty="0"/>
              <a:t>Remote Event Receivers require registration</a:t>
            </a:r>
          </a:p>
          <a:p>
            <a:pPr lvl="1"/>
            <a:r>
              <a:rPr lang="en-US" sz="1800" dirty="0"/>
              <a:t>Declarative registration only possible in app web</a:t>
            </a:r>
          </a:p>
          <a:p>
            <a:pPr lvl="1"/>
            <a:r>
              <a:rPr lang="en-US" sz="1800" dirty="0"/>
              <a:t>Registration in host web requires CSOM code</a:t>
            </a:r>
          </a:p>
          <a:p>
            <a:pPr lvl="1"/>
            <a:r>
              <a:rPr lang="en-US" sz="1800" dirty="0"/>
              <a:t>Remote web must supply the required entry point (e.g. </a:t>
            </a:r>
            <a:r>
              <a:rPr lang="en-US" sz="1800" dirty="0" err="1"/>
              <a:t>MyEventReceiver.svc</a:t>
            </a:r>
            <a:r>
              <a:rPr lang="en-US" sz="1800" dirty="0"/>
              <a:t>)</a:t>
            </a:r>
          </a:p>
        </p:txBody>
      </p:sp>
      <p:sp>
        <p:nvSpPr>
          <p:cNvPr id="2" name="Title 1"/>
          <p:cNvSpPr>
            <a:spLocks noGrp="1"/>
          </p:cNvSpPr>
          <p:nvPr>
            <p:ph type="title"/>
          </p:nvPr>
        </p:nvSpPr>
        <p:spPr/>
        <p:txBody>
          <a:bodyPr/>
          <a:lstStyle/>
          <a:p>
            <a:r>
              <a:rPr lang="en-US"/>
              <a:t>Registering Remote Event Receivers</a:t>
            </a:r>
            <a:endParaRPr lang="en-US" dirty="0"/>
          </a:p>
        </p:txBody>
      </p:sp>
      <p:pic>
        <p:nvPicPr>
          <p:cNvPr id="11" name="Picture 10"/>
          <p:cNvPicPr>
            <a:picLocks noChangeAspect="1"/>
          </p:cNvPicPr>
          <p:nvPr/>
        </p:nvPicPr>
        <p:blipFill>
          <a:blip r:embed="rId2"/>
          <a:stretch>
            <a:fillRect/>
          </a:stretch>
        </p:blipFill>
        <p:spPr>
          <a:xfrm>
            <a:off x="2014398" y="2870618"/>
            <a:ext cx="7383110" cy="2814449"/>
          </a:xfrm>
          <a:prstGeom prst="rect">
            <a:avLst/>
          </a:prstGeom>
          <a:ln>
            <a:solidFill>
              <a:schemeClr val="bg1">
                <a:lumMod val="50000"/>
              </a:schemeClr>
            </a:solidFill>
          </a:ln>
        </p:spPr>
      </p:pic>
      <p:pic>
        <p:nvPicPr>
          <p:cNvPr id="12" name="Content Placeholder 4"/>
          <p:cNvPicPr>
            <a:picLocks noChangeAspect="1"/>
          </p:cNvPicPr>
          <p:nvPr/>
        </p:nvPicPr>
        <p:blipFill>
          <a:blip r:embed="rId3"/>
          <a:stretch>
            <a:fillRect/>
          </a:stretch>
        </p:blipFill>
        <p:spPr>
          <a:xfrm>
            <a:off x="8309472" y="4619993"/>
            <a:ext cx="2320782" cy="2166063"/>
          </a:xfrm>
          <a:prstGeom prst="rect">
            <a:avLst/>
          </a:prstGeom>
          <a:ln>
            <a:solidFill>
              <a:schemeClr val="bg1">
                <a:lumMod val="50000"/>
              </a:schemeClr>
            </a:solidFill>
          </a:ln>
        </p:spPr>
      </p:pic>
      <p:cxnSp>
        <p:nvCxnSpPr>
          <p:cNvPr id="13" name="Straight Arrow Connector 12"/>
          <p:cNvCxnSpPr/>
          <p:nvPr/>
        </p:nvCxnSpPr>
        <p:spPr>
          <a:xfrm flipV="1">
            <a:off x="7437210" y="5975573"/>
            <a:ext cx="770868" cy="1260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rPr>
              <a:t>Registering Remote Event Receivers</a:t>
            </a:r>
            <a:endParaRPr lang="en-US" sz="1400" dirty="0">
              <a:gradFill>
                <a:gsLst>
                  <a:gs pos="8367">
                    <a:srgbClr val="000000"/>
                  </a:gs>
                  <a:gs pos="31000">
                    <a:srgbClr val="000000"/>
                  </a:gs>
                </a:gsLst>
                <a:lin ang="5400000" scaled="0"/>
              </a:gradFill>
            </a:endParaRPr>
          </a:p>
          <a:p>
            <a:pPr algn="r"/>
            <a:endParaRPr lang="en-US" dirty="0"/>
          </a:p>
        </p:txBody>
      </p:sp>
    </p:spTree>
    <p:extLst>
      <p:ext uri="{BB962C8B-B14F-4D97-AF65-F5344CB8AC3E}">
        <p14:creationId xmlns:p14="http://schemas.microsoft.com/office/powerpoint/2010/main" val="344198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Motivation</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CSOM Overview</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Optimizing the Execution of CSOM Queries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Lists and Document Libraries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Registering Remote Event Receivers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428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719867" y="1941258"/>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Motivation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Client Object Model (CSOM)?</a:t>
            </a:r>
            <a:endParaRPr lang="en-US" dirty="0"/>
          </a:p>
        </p:txBody>
      </p:sp>
      <p:sp>
        <p:nvSpPr>
          <p:cNvPr id="3" name="Content Placeholder 2"/>
          <p:cNvSpPr>
            <a:spLocks noGrp="1"/>
          </p:cNvSpPr>
          <p:nvPr>
            <p:ph type="body" sz="quarter" idx="10"/>
          </p:nvPr>
        </p:nvSpPr>
        <p:spPr/>
        <p:txBody>
          <a:bodyPr/>
          <a:lstStyle/>
          <a:p>
            <a:r>
              <a:rPr lang="en-US"/>
              <a:t>Advantages of CSOM over the REST API</a:t>
            </a:r>
          </a:p>
          <a:p>
            <a:pPr lvl="1"/>
            <a:r>
              <a:rPr lang="en-US"/>
              <a:t>Strongly-typed programming</a:t>
            </a:r>
          </a:p>
          <a:p>
            <a:pPr lvl="1"/>
            <a:r>
              <a:rPr lang="en-US"/>
              <a:t>Higher productivity when writing C# or VB.NET</a:t>
            </a:r>
          </a:p>
          <a:p>
            <a:pPr lvl="1"/>
            <a:r>
              <a:rPr lang="en-US"/>
              <a:t>Provides ability to batch requests to web server</a:t>
            </a:r>
          </a:p>
          <a:p>
            <a:pPr lvl="1"/>
            <a:r>
              <a:rPr lang="en-US"/>
              <a:t>Some areas are covered by CSOM but not REST </a:t>
            </a:r>
            <a:endParaRPr lang="en-US" dirty="0"/>
          </a:p>
        </p:txBody>
      </p:sp>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Motivation</a:t>
            </a:r>
          </a:p>
          <a:p>
            <a:pPr algn="r"/>
            <a:endParaRPr lang="en-US" dirty="0"/>
          </a:p>
        </p:txBody>
      </p:sp>
    </p:spTree>
    <p:extLst>
      <p:ext uri="{BB962C8B-B14F-4D97-AF65-F5344CB8AC3E}">
        <p14:creationId xmlns:p14="http://schemas.microsoft.com/office/powerpoint/2010/main" val="29452365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353883"/>
            <a:ext cx="8535987" cy="738664"/>
          </a:xfrm>
        </p:spPr>
        <p:txBody>
          <a:bodyPr/>
          <a:lstStyle/>
          <a:p>
            <a:r>
              <a:rPr lang="en-US" dirty="0"/>
              <a:t>CSOM Overview</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What can you do with CSOM?</a:t>
            </a:r>
          </a:p>
          <a:p>
            <a:pPr lvl="1"/>
            <a:r>
              <a:rPr lang="en-US" dirty="0"/>
              <a:t>Work within a specific site collection</a:t>
            </a:r>
          </a:p>
          <a:p>
            <a:pPr lvl="1"/>
            <a:r>
              <a:rPr lang="en-US" dirty="0"/>
              <a:t>Read and modify site properties</a:t>
            </a:r>
          </a:p>
          <a:p>
            <a:pPr lvl="1"/>
            <a:r>
              <a:rPr lang="en-US" dirty="0"/>
              <a:t>Create site columns and content types</a:t>
            </a:r>
          </a:p>
          <a:p>
            <a:pPr lvl="1"/>
            <a:r>
              <a:rPr lang="en-US" dirty="0"/>
              <a:t>Create lists, items, views and list types</a:t>
            </a:r>
          </a:p>
          <a:p>
            <a:pPr lvl="1"/>
            <a:r>
              <a:rPr lang="en-US" dirty="0"/>
              <a:t>Register remote event handlers</a:t>
            </a:r>
          </a:p>
          <a:p>
            <a:pPr lvl="1"/>
            <a:r>
              <a:rPr lang="en-US" dirty="0"/>
              <a:t>Create folder and upload and download files</a:t>
            </a:r>
          </a:p>
          <a:p>
            <a:pPr lvl="1"/>
            <a:r>
              <a:rPr lang="en-US" dirty="0"/>
              <a:t>Add web part and web part pages</a:t>
            </a:r>
          </a:p>
          <a:p>
            <a:pPr marL="0" indent="0">
              <a:buNone/>
            </a:pPr>
            <a:endParaRPr lang="en-US" dirty="0"/>
          </a:p>
        </p:txBody>
      </p:sp>
      <p:sp>
        <p:nvSpPr>
          <p:cNvPr id="2" name="Title 1"/>
          <p:cNvSpPr>
            <a:spLocks noGrp="1"/>
          </p:cNvSpPr>
          <p:nvPr>
            <p:ph type="title"/>
          </p:nvPr>
        </p:nvSpPr>
        <p:spPr/>
        <p:txBody>
          <a:bodyPr/>
          <a:lstStyle/>
          <a:p>
            <a:r>
              <a:rPr lang="en-US" dirty="0"/>
              <a:t>Supported Areas</a:t>
            </a:r>
          </a:p>
        </p:txBody>
      </p:sp>
      <p:sp>
        <p:nvSpPr>
          <p:cNvPr id="4"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CSOM Overview</a:t>
            </a:r>
          </a:p>
          <a:p>
            <a:pPr algn="r"/>
            <a:endParaRPr lang="en-US" dirty="0"/>
          </a:p>
        </p:txBody>
      </p:sp>
    </p:spTree>
    <p:extLst>
      <p:ext uri="{BB962C8B-B14F-4D97-AF65-F5344CB8AC3E}">
        <p14:creationId xmlns:p14="http://schemas.microsoft.com/office/powerpoint/2010/main" val="14143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630a2e83-186a-4a0f-ab27-bee8a8096abc"/>
    <ds:schemaRef ds:uri="http://schemas.microsoft.com/office/2006/metadata/propertie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314</TotalTime>
  <Words>2151</Words>
  <Application>Microsoft Office PowerPoint</Application>
  <PresentationFormat>Custom</PresentationFormat>
  <Paragraphs>285</Paragraphs>
  <Slides>37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SharePoint Lists with  CSOM APIs</vt:lpstr>
      <vt:lpstr>Agenda </vt:lpstr>
      <vt:lpstr>PowerPoint Presentation</vt:lpstr>
      <vt:lpstr>PowerPoint Presentation</vt:lpstr>
      <vt:lpstr>SharePoint add-in building blocks</vt:lpstr>
      <vt:lpstr>Why Client Object Model (CSOM)?</vt:lpstr>
      <vt:lpstr>PowerPoint Presentation</vt:lpstr>
      <vt:lpstr>Supported Areas</vt:lpstr>
      <vt:lpstr>CSOM Expansion in SharePoint 2013?</vt:lpstr>
      <vt:lpstr>SharePoint Remote API Architecture</vt:lpstr>
      <vt:lpstr>Programming using CSOM</vt:lpstr>
      <vt:lpstr>CSOM using Managed Code</vt:lpstr>
      <vt:lpstr>CSOM using JavaScript</vt:lpstr>
      <vt:lpstr>Authentication using CSOM</vt:lpstr>
      <vt:lpstr>Authenticating from the Remote Web</vt:lpstr>
      <vt:lpstr>Remote Error Handling</vt:lpstr>
      <vt:lpstr>PowerPoint Presentation</vt:lpstr>
      <vt:lpstr>What’s Wrong with This Code?</vt:lpstr>
      <vt:lpstr>Inspecting CSOM Calls using Fiddler</vt:lpstr>
      <vt:lpstr>Lambda Expressions</vt:lpstr>
      <vt:lpstr>Using Lambda Expressions</vt:lpstr>
      <vt:lpstr>Using Where() and Include()</vt:lpstr>
      <vt:lpstr>Demo</vt:lpstr>
      <vt:lpstr>PowerPoint Presentation</vt:lpstr>
      <vt:lpstr>Form / Security Digest</vt:lpstr>
      <vt:lpstr>Creating Objects</vt:lpstr>
      <vt:lpstr>Creating a List</vt:lpstr>
      <vt:lpstr>Checking Whether the List Already Exists</vt:lpstr>
      <vt:lpstr>Creating List Items</vt:lpstr>
      <vt:lpstr>Demo</vt:lpstr>
      <vt:lpstr>PowerPoint Presentation</vt:lpstr>
      <vt:lpstr>Registering Remote Event Receivers</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150</cp:revision>
  <dcterms:created xsi:type="dcterms:W3CDTF">2016-01-18T17:20:12Z</dcterms:created>
  <dcterms:modified xsi:type="dcterms:W3CDTF">2017-01-04T09:47:43Z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