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41"/>
  </p:notesMasterIdLst>
  <p:handoutMasterIdLst>
    <p:handoutMasterId r:id="rId42"/>
  </p:handoutMasterIdLst>
  <p:sldIdLst>
    <p:sldId id="1436" r:id="rId5"/>
    <p:sldId id="1462" r:id="rId6"/>
    <p:sldId id="1463" r:id="rId7"/>
    <p:sldId id="1544" r:id="rId8"/>
    <p:sldId id="1465" r:id="rId9"/>
    <p:sldId id="1503" r:id="rId10"/>
    <p:sldId id="1569" r:id="rId11"/>
    <p:sldId id="1472" r:id="rId12"/>
    <p:sldId id="1570" r:id="rId13"/>
    <p:sldId id="1571" r:id="rId14"/>
    <p:sldId id="1572" r:id="rId15"/>
    <p:sldId id="1573" r:id="rId16"/>
    <p:sldId id="1574" r:id="rId17"/>
    <p:sldId id="1575" r:id="rId18"/>
    <p:sldId id="1576" r:id="rId19"/>
    <p:sldId id="1479" r:id="rId20"/>
    <p:sldId id="1577" r:id="rId21"/>
    <p:sldId id="1578" r:id="rId22"/>
    <p:sldId id="1579" r:id="rId23"/>
    <p:sldId id="1580" r:id="rId24"/>
    <p:sldId id="1581" r:id="rId25"/>
    <p:sldId id="1582" r:id="rId26"/>
    <p:sldId id="1583" r:id="rId27"/>
    <p:sldId id="1488" r:id="rId28"/>
    <p:sldId id="1489" r:id="rId29"/>
    <p:sldId id="1584" r:id="rId30"/>
    <p:sldId id="1585" r:id="rId31"/>
    <p:sldId id="1542" r:id="rId32"/>
    <p:sldId id="1523" r:id="rId33"/>
    <p:sldId id="1587" r:id="rId34"/>
    <p:sldId id="1588" r:id="rId35"/>
    <p:sldId id="1586" r:id="rId36"/>
    <p:sldId id="1589" r:id="rId37"/>
    <p:sldId id="1498" r:id="rId38"/>
    <p:sldId id="1499" r:id="rId39"/>
    <p:sldId id="1383" r:id="rId4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62626"/>
    <a:srgbClr val="99ADD0"/>
    <a:srgbClr val="00BCF2"/>
    <a:srgbClr val="FF8C00"/>
    <a:srgbClr val="FFB900"/>
    <a:srgbClr val="000000"/>
    <a:srgbClr val="525252"/>
    <a:srgbClr val="EAEAEA"/>
    <a:srgbClr val="E811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96187" autoAdjust="0"/>
  </p:normalViewPr>
  <p:slideViewPr>
    <p:cSldViewPr snapToGrid="0">
      <p:cViewPr varScale="1">
        <p:scale>
          <a:sx n="102" d="100"/>
          <a:sy n="102" d="100"/>
        </p:scale>
        <p:origin x="522" y="114"/>
      </p:cViewPr>
      <p:guideLst/>
    </p:cSldViewPr>
  </p:slideViewPr>
  <p:outlineViewPr>
    <p:cViewPr>
      <p:scale>
        <a:sx n="33" d="100"/>
        <a:sy n="33" d="100"/>
      </p:scale>
      <p:origin x="0" y="-2556"/>
    </p:cViewPr>
  </p:outlineViewPr>
  <p:notesTextViewPr>
    <p:cViewPr>
      <p:scale>
        <a:sx n="100" d="100"/>
        <a:sy n="100" d="100"/>
      </p:scale>
      <p:origin x="0" y="0"/>
    </p:cViewPr>
  </p:notesTextViewPr>
  <p:sorterViewPr>
    <p:cViewPr>
      <p:scale>
        <a:sx n="75" d="100"/>
        <a:sy n="75" d="100"/>
      </p:scale>
      <p:origin x="0" y="0"/>
    </p:cViewPr>
  </p:sorterViewPr>
  <p:notesViewPr>
    <p:cSldViewPr snapToGrid="0" showGuides="1">
      <p:cViewPr varScale="1">
        <p:scale>
          <a:sx n="83" d="100"/>
          <a:sy n="83" d="100"/>
        </p:scale>
        <p:origin x="3930"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26E412-64AE-4729-BBFD-83B9A30A594C}"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en-US"/>
        </a:p>
      </dgm:t>
    </dgm:pt>
    <dgm:pt modelId="{D59687D9-CE11-4E0D-9BE2-855569157306}">
      <dgm:prSet custT="1"/>
      <dgm:spPr/>
      <dgm:t>
        <a:bodyPr/>
        <a:lstStyle/>
        <a:p>
          <a:pPr rtl="0"/>
          <a:r>
            <a:rPr lang="en-US" sz="1800" dirty="0"/>
            <a:t>Site</a:t>
          </a:r>
        </a:p>
      </dgm:t>
    </dgm:pt>
    <dgm:pt modelId="{195787A8-8D72-455F-9F03-EE9AF5D9218F}" type="parTrans" cxnId="{44CCC172-00A0-445E-8637-648F7289F1B8}">
      <dgm:prSet/>
      <dgm:spPr/>
      <dgm:t>
        <a:bodyPr/>
        <a:lstStyle/>
        <a:p>
          <a:endParaRPr lang="en-US" sz="1800"/>
        </a:p>
      </dgm:t>
    </dgm:pt>
    <dgm:pt modelId="{8766BFFC-75C9-4F1F-BA96-8BC79B165FB9}" type="sibTrans" cxnId="{44CCC172-00A0-445E-8637-648F7289F1B8}">
      <dgm:prSet/>
      <dgm:spPr/>
      <dgm:t>
        <a:bodyPr/>
        <a:lstStyle/>
        <a:p>
          <a:endParaRPr lang="en-US" sz="1800"/>
        </a:p>
      </dgm:t>
    </dgm:pt>
    <dgm:pt modelId="{11F00279-908B-4C44-A28B-DB26ADCA53A5}">
      <dgm:prSet custT="1"/>
      <dgm:spPr/>
      <dgm:t>
        <a:bodyPr/>
        <a:lstStyle/>
        <a:p>
          <a:pPr rtl="0"/>
          <a:r>
            <a:rPr lang="en-US" sz="1400" dirty="0"/>
            <a:t>Create</a:t>
          </a:r>
        </a:p>
      </dgm:t>
    </dgm:pt>
    <dgm:pt modelId="{544BC886-4DE5-4842-B767-898B88022DC9}" type="parTrans" cxnId="{F0575527-2AC3-4145-9E8A-71D71DE94385}">
      <dgm:prSet/>
      <dgm:spPr/>
      <dgm:t>
        <a:bodyPr/>
        <a:lstStyle/>
        <a:p>
          <a:endParaRPr lang="en-US" sz="1800"/>
        </a:p>
      </dgm:t>
    </dgm:pt>
    <dgm:pt modelId="{1FA7D2F3-CC36-4665-B319-5B769FF9BFCA}" type="sibTrans" cxnId="{F0575527-2AC3-4145-9E8A-71D71DE94385}">
      <dgm:prSet/>
      <dgm:spPr/>
      <dgm:t>
        <a:bodyPr/>
        <a:lstStyle/>
        <a:p>
          <a:endParaRPr lang="en-US" sz="1800"/>
        </a:p>
      </dgm:t>
    </dgm:pt>
    <dgm:pt modelId="{7E720C00-1BF5-4B7C-BC00-9F9CE3BF9E4D}">
      <dgm:prSet custT="1"/>
      <dgm:spPr/>
      <dgm:t>
        <a:bodyPr/>
        <a:lstStyle/>
        <a:p>
          <a:pPr rtl="0"/>
          <a:r>
            <a:rPr lang="en-US" sz="1400" dirty="0"/>
            <a:t>Move</a:t>
          </a:r>
        </a:p>
      </dgm:t>
    </dgm:pt>
    <dgm:pt modelId="{900BADDC-202A-4363-A51A-DC4C023AE579}" type="parTrans" cxnId="{E5CDED89-74F4-4A1E-9F08-9C94C74C91CB}">
      <dgm:prSet/>
      <dgm:spPr/>
      <dgm:t>
        <a:bodyPr/>
        <a:lstStyle/>
        <a:p>
          <a:endParaRPr lang="en-US" sz="1800"/>
        </a:p>
      </dgm:t>
    </dgm:pt>
    <dgm:pt modelId="{CC8CD0B2-BA8E-4BBD-B0ED-B2E060D182E7}" type="sibTrans" cxnId="{E5CDED89-74F4-4A1E-9F08-9C94C74C91CB}">
      <dgm:prSet/>
      <dgm:spPr/>
      <dgm:t>
        <a:bodyPr/>
        <a:lstStyle/>
        <a:p>
          <a:endParaRPr lang="en-US" sz="1800"/>
        </a:p>
      </dgm:t>
    </dgm:pt>
    <dgm:pt modelId="{A859F113-BAD0-4588-A20E-E4FB8B663A68}">
      <dgm:prSet custT="1"/>
      <dgm:spPr/>
      <dgm:t>
        <a:bodyPr/>
        <a:lstStyle/>
        <a:p>
          <a:pPr rtl="0"/>
          <a:r>
            <a:rPr lang="en-US" sz="1400" dirty="0"/>
            <a:t>Delete</a:t>
          </a:r>
        </a:p>
      </dgm:t>
    </dgm:pt>
    <dgm:pt modelId="{A0DE0E1C-1425-41BB-A629-FB4FF11D2ACC}" type="parTrans" cxnId="{83C8F149-1727-418B-9060-A53DFA2F19B0}">
      <dgm:prSet/>
      <dgm:spPr/>
      <dgm:t>
        <a:bodyPr/>
        <a:lstStyle/>
        <a:p>
          <a:endParaRPr lang="en-US" sz="1800"/>
        </a:p>
      </dgm:t>
    </dgm:pt>
    <dgm:pt modelId="{6744BC35-8A23-49F8-AA7D-3A8367A15953}" type="sibTrans" cxnId="{83C8F149-1727-418B-9060-A53DFA2F19B0}">
      <dgm:prSet/>
      <dgm:spPr/>
      <dgm:t>
        <a:bodyPr/>
        <a:lstStyle/>
        <a:p>
          <a:endParaRPr lang="en-US" sz="1800"/>
        </a:p>
      </dgm:t>
    </dgm:pt>
    <dgm:pt modelId="{B9BEF6DE-ABBA-47D0-A14A-CA5517D640F7}">
      <dgm:prSet custT="1"/>
      <dgm:spPr/>
      <dgm:t>
        <a:bodyPr/>
        <a:lstStyle/>
        <a:p>
          <a:pPr rtl="0"/>
          <a:r>
            <a:rPr lang="en-US" sz="1400" dirty="0"/>
            <a:t>Create</a:t>
          </a:r>
        </a:p>
      </dgm:t>
    </dgm:pt>
    <dgm:pt modelId="{6AA4C366-97DF-4A2A-B42E-09314EF6A3E8}" type="parTrans" cxnId="{373CB089-3CA3-4E76-B434-5F8982DF8C78}">
      <dgm:prSet/>
      <dgm:spPr/>
      <dgm:t>
        <a:bodyPr/>
        <a:lstStyle/>
        <a:p>
          <a:endParaRPr lang="en-US" sz="1800"/>
        </a:p>
      </dgm:t>
    </dgm:pt>
    <dgm:pt modelId="{90105C0F-0C1E-4034-8343-9D958FD3083B}" type="sibTrans" cxnId="{373CB089-3CA3-4E76-B434-5F8982DF8C78}">
      <dgm:prSet/>
      <dgm:spPr/>
      <dgm:t>
        <a:bodyPr/>
        <a:lstStyle/>
        <a:p>
          <a:endParaRPr lang="en-US" sz="1800"/>
        </a:p>
      </dgm:t>
    </dgm:pt>
    <dgm:pt modelId="{0CD91BAC-0E1C-4A9B-BD2B-4157ACCC2D5C}">
      <dgm:prSet custT="1"/>
      <dgm:spPr/>
      <dgm:t>
        <a:bodyPr/>
        <a:lstStyle/>
        <a:p>
          <a:pPr rtl="0"/>
          <a:r>
            <a:rPr lang="en-US" sz="1400" dirty="0"/>
            <a:t>Delete</a:t>
          </a:r>
        </a:p>
      </dgm:t>
    </dgm:pt>
    <dgm:pt modelId="{3D57240E-8E4E-48A1-B947-35B5EB4FB8EC}" type="parTrans" cxnId="{8C0C0AE6-F886-4FF7-A1CF-869F4E4F322A}">
      <dgm:prSet/>
      <dgm:spPr/>
      <dgm:t>
        <a:bodyPr/>
        <a:lstStyle/>
        <a:p>
          <a:endParaRPr lang="en-US" sz="1800"/>
        </a:p>
      </dgm:t>
    </dgm:pt>
    <dgm:pt modelId="{86016DF1-E4C8-4043-80F7-0F33EBA4C04C}" type="sibTrans" cxnId="{8C0C0AE6-F886-4FF7-A1CF-869F4E4F322A}">
      <dgm:prSet/>
      <dgm:spPr/>
      <dgm:t>
        <a:bodyPr/>
        <a:lstStyle/>
        <a:p>
          <a:endParaRPr lang="en-US" sz="1800"/>
        </a:p>
      </dgm:t>
    </dgm:pt>
    <dgm:pt modelId="{17E1EF0A-37AB-4BA7-8B6F-D338F0AEE882}">
      <dgm:prSet custT="1"/>
      <dgm:spPr/>
      <dgm:t>
        <a:bodyPr/>
        <a:lstStyle/>
        <a:p>
          <a:pPr rtl="0"/>
          <a:r>
            <a:rPr lang="en-US" sz="1800" dirty="0"/>
            <a:t>List Schema</a:t>
          </a:r>
        </a:p>
      </dgm:t>
    </dgm:pt>
    <dgm:pt modelId="{2FE4D45E-80F0-49F0-98E9-521B93DA10AB}" type="parTrans" cxnId="{02DA6646-8072-4562-8678-7399E3A08E9F}">
      <dgm:prSet/>
      <dgm:spPr/>
      <dgm:t>
        <a:bodyPr/>
        <a:lstStyle/>
        <a:p>
          <a:endParaRPr lang="en-US" sz="1800"/>
        </a:p>
      </dgm:t>
    </dgm:pt>
    <dgm:pt modelId="{CFAFFDD9-5FC7-4243-8485-7733FFDF4E98}" type="sibTrans" cxnId="{02DA6646-8072-4562-8678-7399E3A08E9F}">
      <dgm:prSet/>
      <dgm:spPr/>
      <dgm:t>
        <a:bodyPr/>
        <a:lstStyle/>
        <a:p>
          <a:endParaRPr lang="en-US" sz="1800"/>
        </a:p>
      </dgm:t>
    </dgm:pt>
    <dgm:pt modelId="{302B36D4-8403-4C35-8E5C-6051EFD3CD94}">
      <dgm:prSet custT="1"/>
      <dgm:spPr/>
      <dgm:t>
        <a:bodyPr/>
        <a:lstStyle/>
        <a:p>
          <a:pPr rtl="0"/>
          <a:r>
            <a:rPr lang="en-US" sz="1400" dirty="0"/>
            <a:t>Create</a:t>
          </a:r>
        </a:p>
      </dgm:t>
    </dgm:pt>
    <dgm:pt modelId="{C9E598B5-56CF-472F-8B3D-8A7F84831BD8}" type="parTrans" cxnId="{6810192C-AAC4-49CF-BE06-1E96566A2709}">
      <dgm:prSet/>
      <dgm:spPr/>
      <dgm:t>
        <a:bodyPr/>
        <a:lstStyle/>
        <a:p>
          <a:endParaRPr lang="en-US" sz="1800"/>
        </a:p>
      </dgm:t>
    </dgm:pt>
    <dgm:pt modelId="{7A981E79-6FCD-4082-B938-C464334C8431}" type="sibTrans" cxnId="{6810192C-AAC4-49CF-BE06-1E96566A2709}">
      <dgm:prSet/>
      <dgm:spPr/>
      <dgm:t>
        <a:bodyPr/>
        <a:lstStyle/>
        <a:p>
          <a:endParaRPr lang="en-US" sz="1800"/>
        </a:p>
      </dgm:t>
    </dgm:pt>
    <dgm:pt modelId="{9C3255C8-C65A-4BA6-AA87-68D9C604EC9C}">
      <dgm:prSet custT="1"/>
      <dgm:spPr/>
      <dgm:t>
        <a:bodyPr/>
        <a:lstStyle/>
        <a:p>
          <a:pPr rtl="0"/>
          <a:r>
            <a:rPr lang="en-US" sz="1800" dirty="0"/>
            <a:t>List Item</a:t>
          </a:r>
        </a:p>
      </dgm:t>
    </dgm:pt>
    <dgm:pt modelId="{B5520EC1-C1BC-4ABA-9FEC-1D8142CB46AE}" type="parTrans" cxnId="{7D9C317D-2802-4255-A91C-520F59D9C382}">
      <dgm:prSet/>
      <dgm:spPr/>
      <dgm:t>
        <a:bodyPr/>
        <a:lstStyle/>
        <a:p>
          <a:endParaRPr lang="en-US" sz="1800"/>
        </a:p>
      </dgm:t>
    </dgm:pt>
    <dgm:pt modelId="{8D25BA6A-2EB8-432B-AF35-F23CD31EED63}" type="sibTrans" cxnId="{7D9C317D-2802-4255-A91C-520F59D9C382}">
      <dgm:prSet/>
      <dgm:spPr/>
      <dgm:t>
        <a:bodyPr/>
        <a:lstStyle/>
        <a:p>
          <a:endParaRPr lang="en-US" sz="1800"/>
        </a:p>
      </dgm:t>
    </dgm:pt>
    <dgm:pt modelId="{8F14C770-9AFA-461C-A227-CFC20972CBBD}">
      <dgm:prSet custT="1"/>
      <dgm:spPr/>
      <dgm:t>
        <a:bodyPr/>
        <a:lstStyle/>
        <a:p>
          <a:pPr rtl="0"/>
          <a:r>
            <a:rPr lang="en-US" sz="1400" dirty="0"/>
            <a:t>Create</a:t>
          </a:r>
        </a:p>
      </dgm:t>
    </dgm:pt>
    <dgm:pt modelId="{9DF11C37-176A-4284-BD8E-C5B8B72A292A}" type="parTrans" cxnId="{5B0B6A57-6CCC-4A4D-B437-13AC60081580}">
      <dgm:prSet/>
      <dgm:spPr/>
      <dgm:t>
        <a:bodyPr/>
        <a:lstStyle/>
        <a:p>
          <a:endParaRPr lang="en-US" sz="1800"/>
        </a:p>
      </dgm:t>
    </dgm:pt>
    <dgm:pt modelId="{E4C5BA8B-D2B1-4424-B16D-12459C89B81C}" type="sibTrans" cxnId="{5B0B6A57-6CCC-4A4D-B437-13AC60081580}">
      <dgm:prSet/>
      <dgm:spPr/>
      <dgm:t>
        <a:bodyPr/>
        <a:lstStyle/>
        <a:p>
          <a:endParaRPr lang="en-US" sz="1800"/>
        </a:p>
      </dgm:t>
    </dgm:pt>
    <dgm:pt modelId="{DD0330CD-C68E-4E60-9DDE-88A77816EF21}">
      <dgm:prSet custT="1"/>
      <dgm:spPr/>
      <dgm:t>
        <a:bodyPr/>
        <a:lstStyle/>
        <a:p>
          <a:pPr rtl="0"/>
          <a:r>
            <a:rPr lang="en-US" sz="1400" dirty="0"/>
            <a:t>Update</a:t>
          </a:r>
        </a:p>
      </dgm:t>
    </dgm:pt>
    <dgm:pt modelId="{8BE49131-870D-432B-98FC-C4B2D2D79F6A}" type="parTrans" cxnId="{8CF2E616-0A8B-492A-A399-0DBEA0139611}">
      <dgm:prSet/>
      <dgm:spPr/>
      <dgm:t>
        <a:bodyPr/>
        <a:lstStyle/>
        <a:p>
          <a:endParaRPr lang="en-US" sz="1800"/>
        </a:p>
      </dgm:t>
    </dgm:pt>
    <dgm:pt modelId="{42CF9D7C-4894-486B-B83A-A2B29ED86AEE}" type="sibTrans" cxnId="{8CF2E616-0A8B-492A-A399-0DBEA0139611}">
      <dgm:prSet/>
      <dgm:spPr/>
      <dgm:t>
        <a:bodyPr/>
        <a:lstStyle/>
        <a:p>
          <a:endParaRPr lang="en-US" sz="1800"/>
        </a:p>
      </dgm:t>
    </dgm:pt>
    <dgm:pt modelId="{78350F3F-FA55-4096-AB74-EC90F35020C4}">
      <dgm:prSet custT="1"/>
      <dgm:spPr/>
      <dgm:t>
        <a:bodyPr/>
        <a:lstStyle/>
        <a:p>
          <a:pPr rtl="0"/>
          <a:r>
            <a:rPr lang="en-US" sz="1400" dirty="0"/>
            <a:t>Delete</a:t>
          </a:r>
        </a:p>
      </dgm:t>
    </dgm:pt>
    <dgm:pt modelId="{348D80A8-65BF-4F0A-8326-595DED3AFD05}" type="parTrans" cxnId="{C3708F23-21B7-43D3-AEE6-EFF183D788A1}">
      <dgm:prSet/>
      <dgm:spPr/>
      <dgm:t>
        <a:bodyPr/>
        <a:lstStyle/>
        <a:p>
          <a:endParaRPr lang="en-US" sz="1800"/>
        </a:p>
      </dgm:t>
    </dgm:pt>
    <dgm:pt modelId="{C0292D78-194E-4FE7-AAFC-43EC521BE95E}" type="sibTrans" cxnId="{C3708F23-21B7-43D3-AEE6-EFF183D788A1}">
      <dgm:prSet/>
      <dgm:spPr/>
      <dgm:t>
        <a:bodyPr/>
        <a:lstStyle/>
        <a:p>
          <a:endParaRPr lang="en-US" sz="1800"/>
        </a:p>
      </dgm:t>
    </dgm:pt>
    <dgm:pt modelId="{E81D3744-5B02-40AC-A55D-3F5C5CC4B7C0}">
      <dgm:prSet custT="1"/>
      <dgm:spPr/>
      <dgm:t>
        <a:bodyPr/>
        <a:lstStyle/>
        <a:p>
          <a:pPr rtl="0"/>
          <a:r>
            <a:rPr lang="en-US" sz="1400" dirty="0"/>
            <a:t>Move</a:t>
          </a:r>
        </a:p>
      </dgm:t>
    </dgm:pt>
    <dgm:pt modelId="{33357D2D-FB76-4D07-AEFF-7D6158BA8808}" type="parTrans" cxnId="{3193DA4C-3EBA-453E-827E-D56B64FBC863}">
      <dgm:prSet/>
      <dgm:spPr/>
      <dgm:t>
        <a:bodyPr/>
        <a:lstStyle/>
        <a:p>
          <a:endParaRPr lang="en-US" sz="1800"/>
        </a:p>
      </dgm:t>
    </dgm:pt>
    <dgm:pt modelId="{4A209FF3-3090-452C-93B7-D4250D21259F}" type="sibTrans" cxnId="{3193DA4C-3EBA-453E-827E-D56B64FBC863}">
      <dgm:prSet/>
      <dgm:spPr/>
      <dgm:t>
        <a:bodyPr/>
        <a:lstStyle/>
        <a:p>
          <a:endParaRPr lang="en-US" sz="1800"/>
        </a:p>
      </dgm:t>
    </dgm:pt>
    <dgm:pt modelId="{3A4B8A22-A08E-44C9-85D7-EC8AA98D90D4}">
      <dgm:prSet custT="1"/>
      <dgm:spPr/>
      <dgm:t>
        <a:bodyPr/>
        <a:lstStyle/>
        <a:p>
          <a:pPr rtl="0"/>
          <a:r>
            <a:rPr lang="en-US" sz="1400" dirty="0" err="1"/>
            <a:t>CheckIn</a:t>
          </a:r>
          <a:endParaRPr lang="en-US" sz="1400" dirty="0"/>
        </a:p>
      </dgm:t>
    </dgm:pt>
    <dgm:pt modelId="{36AC6C05-951E-42E8-9039-0B974E12E4A0}" type="parTrans" cxnId="{2CA2D627-2ED8-4A4C-8821-ACAF6E5F25A7}">
      <dgm:prSet/>
      <dgm:spPr/>
      <dgm:t>
        <a:bodyPr/>
        <a:lstStyle/>
        <a:p>
          <a:endParaRPr lang="en-US" sz="1800"/>
        </a:p>
      </dgm:t>
    </dgm:pt>
    <dgm:pt modelId="{B016DC86-4D56-4544-A71F-184C1F19DB60}" type="sibTrans" cxnId="{2CA2D627-2ED8-4A4C-8821-ACAF6E5F25A7}">
      <dgm:prSet/>
      <dgm:spPr/>
      <dgm:t>
        <a:bodyPr/>
        <a:lstStyle/>
        <a:p>
          <a:endParaRPr lang="en-US" sz="1800"/>
        </a:p>
      </dgm:t>
    </dgm:pt>
    <dgm:pt modelId="{611D454E-13D6-412A-AD31-FF8EF34884D1}">
      <dgm:prSet custT="1"/>
      <dgm:spPr/>
      <dgm:t>
        <a:bodyPr/>
        <a:lstStyle/>
        <a:p>
          <a:pPr rtl="0"/>
          <a:r>
            <a:rPr lang="en-US" sz="1400" dirty="0"/>
            <a:t>Attachment Added</a:t>
          </a:r>
        </a:p>
      </dgm:t>
    </dgm:pt>
    <dgm:pt modelId="{C225CD76-ED3D-4A3D-9590-0E94EAA911C8}" type="parTrans" cxnId="{6ABEBCC8-9105-4D9F-8178-36D22B1B8D8B}">
      <dgm:prSet/>
      <dgm:spPr/>
      <dgm:t>
        <a:bodyPr/>
        <a:lstStyle/>
        <a:p>
          <a:endParaRPr lang="en-US" sz="1800"/>
        </a:p>
      </dgm:t>
    </dgm:pt>
    <dgm:pt modelId="{FD2B1612-F750-4AA2-B3F7-A6F25AF24478}" type="sibTrans" cxnId="{6ABEBCC8-9105-4D9F-8178-36D22B1B8D8B}">
      <dgm:prSet/>
      <dgm:spPr/>
      <dgm:t>
        <a:bodyPr/>
        <a:lstStyle/>
        <a:p>
          <a:endParaRPr lang="en-US" sz="1800"/>
        </a:p>
      </dgm:t>
    </dgm:pt>
    <dgm:pt modelId="{EA4B4F24-11C0-4848-9F7F-D42643B69AF8}">
      <dgm:prSet custT="1"/>
      <dgm:spPr/>
      <dgm:t>
        <a:bodyPr/>
        <a:lstStyle/>
        <a:p>
          <a:pPr rtl="0"/>
          <a:r>
            <a:rPr lang="en-US" sz="1400" dirty="0"/>
            <a:t>File Moved</a:t>
          </a:r>
        </a:p>
      </dgm:t>
    </dgm:pt>
    <dgm:pt modelId="{2CF6FD80-B914-45C4-8709-35DE16A616C7}" type="parTrans" cxnId="{9BBB7E01-DDF7-45F7-9A93-B1F5217302F5}">
      <dgm:prSet/>
      <dgm:spPr/>
      <dgm:t>
        <a:bodyPr/>
        <a:lstStyle/>
        <a:p>
          <a:endParaRPr lang="en-US" sz="1800"/>
        </a:p>
      </dgm:t>
    </dgm:pt>
    <dgm:pt modelId="{E3D50A6C-53D3-42CA-B45A-233746833762}" type="sibTrans" cxnId="{9BBB7E01-DDF7-45F7-9A93-B1F5217302F5}">
      <dgm:prSet/>
      <dgm:spPr/>
      <dgm:t>
        <a:bodyPr/>
        <a:lstStyle/>
        <a:p>
          <a:endParaRPr lang="en-US" sz="1800"/>
        </a:p>
      </dgm:t>
    </dgm:pt>
    <dgm:pt modelId="{F0F05526-8860-436C-B041-6B8E3F8B73E8}">
      <dgm:prSet custT="1"/>
      <dgm:spPr/>
      <dgm:t>
        <a:bodyPr/>
        <a:lstStyle/>
        <a:p>
          <a:pPr rtl="0"/>
          <a:r>
            <a:rPr lang="en-US" sz="1800" dirty="0"/>
            <a:t>Add-in</a:t>
          </a:r>
        </a:p>
      </dgm:t>
    </dgm:pt>
    <dgm:pt modelId="{918CCE58-0B7F-4B0A-B673-A8C83DA5F5F6}" type="parTrans" cxnId="{A60EBD30-D7D2-41BE-862C-2A5FABE20EBD}">
      <dgm:prSet/>
      <dgm:spPr/>
      <dgm:t>
        <a:bodyPr/>
        <a:lstStyle/>
        <a:p>
          <a:endParaRPr lang="en-US" sz="1800"/>
        </a:p>
      </dgm:t>
    </dgm:pt>
    <dgm:pt modelId="{8548523A-C340-415B-8201-DE6A37BD2442}" type="sibTrans" cxnId="{A60EBD30-D7D2-41BE-862C-2A5FABE20EBD}">
      <dgm:prSet/>
      <dgm:spPr/>
      <dgm:t>
        <a:bodyPr/>
        <a:lstStyle/>
        <a:p>
          <a:endParaRPr lang="en-US" sz="1800"/>
        </a:p>
      </dgm:t>
    </dgm:pt>
    <dgm:pt modelId="{0794E14F-F43F-4C70-BFED-012E5A5B509A}">
      <dgm:prSet custT="1"/>
      <dgm:spPr/>
      <dgm:t>
        <a:bodyPr/>
        <a:lstStyle/>
        <a:p>
          <a:pPr rtl="0"/>
          <a:r>
            <a:rPr lang="en-US" sz="1400" dirty="0"/>
            <a:t>Install</a:t>
          </a:r>
        </a:p>
      </dgm:t>
    </dgm:pt>
    <dgm:pt modelId="{3472727E-C634-4367-A6C3-685FCECF8EEF}" type="parTrans" cxnId="{AA2FF367-06C6-4BF9-B1C4-286C43AD8186}">
      <dgm:prSet/>
      <dgm:spPr/>
      <dgm:t>
        <a:bodyPr/>
        <a:lstStyle/>
        <a:p>
          <a:endParaRPr lang="en-US" sz="1800"/>
        </a:p>
      </dgm:t>
    </dgm:pt>
    <dgm:pt modelId="{7098E6ED-0DD9-4FB3-A50C-AB86CCB7E8C2}" type="sibTrans" cxnId="{AA2FF367-06C6-4BF9-B1C4-286C43AD8186}">
      <dgm:prSet/>
      <dgm:spPr/>
      <dgm:t>
        <a:bodyPr/>
        <a:lstStyle/>
        <a:p>
          <a:endParaRPr lang="en-US" sz="1800"/>
        </a:p>
      </dgm:t>
    </dgm:pt>
    <dgm:pt modelId="{1C1E471B-AF8F-42BE-973A-B5A321D26F40}">
      <dgm:prSet custT="1"/>
      <dgm:spPr/>
      <dgm:t>
        <a:bodyPr/>
        <a:lstStyle/>
        <a:p>
          <a:pPr rtl="0"/>
          <a:r>
            <a:rPr lang="en-US" sz="1400" dirty="0"/>
            <a:t>Uninstall</a:t>
          </a:r>
        </a:p>
      </dgm:t>
    </dgm:pt>
    <dgm:pt modelId="{CD78927C-504F-4A46-A709-9A8C7E58EA0C}" type="parTrans" cxnId="{7B8D9113-B5CC-4629-A5A0-61DFFD9FC05F}">
      <dgm:prSet/>
      <dgm:spPr/>
      <dgm:t>
        <a:bodyPr/>
        <a:lstStyle/>
        <a:p>
          <a:endParaRPr lang="en-US" sz="1800"/>
        </a:p>
      </dgm:t>
    </dgm:pt>
    <dgm:pt modelId="{58A85E1C-54AD-4407-97A7-13CA6AF55E75}" type="sibTrans" cxnId="{7B8D9113-B5CC-4629-A5A0-61DFFD9FC05F}">
      <dgm:prSet/>
      <dgm:spPr/>
      <dgm:t>
        <a:bodyPr/>
        <a:lstStyle/>
        <a:p>
          <a:endParaRPr lang="en-US" sz="1800"/>
        </a:p>
      </dgm:t>
    </dgm:pt>
    <dgm:pt modelId="{B7EA3089-10F2-469B-B6FD-07FCB52922B7}">
      <dgm:prSet custT="1"/>
      <dgm:spPr/>
      <dgm:t>
        <a:bodyPr/>
        <a:lstStyle/>
        <a:p>
          <a:pPr rtl="0"/>
          <a:r>
            <a:rPr lang="en-US" sz="1400" dirty="0"/>
            <a:t>Update</a:t>
          </a:r>
        </a:p>
      </dgm:t>
    </dgm:pt>
    <dgm:pt modelId="{69477524-3797-4DDC-982F-47592621C39F}" type="parTrans" cxnId="{609A0734-E887-47D7-A5B8-5E73B42B9A69}">
      <dgm:prSet/>
      <dgm:spPr/>
      <dgm:t>
        <a:bodyPr/>
        <a:lstStyle/>
        <a:p>
          <a:endParaRPr lang="en-US" sz="1800"/>
        </a:p>
      </dgm:t>
    </dgm:pt>
    <dgm:pt modelId="{0B1AD6BD-B21D-41F2-A657-56D8880B10EA}" type="sibTrans" cxnId="{609A0734-E887-47D7-A5B8-5E73B42B9A69}">
      <dgm:prSet/>
      <dgm:spPr/>
      <dgm:t>
        <a:bodyPr/>
        <a:lstStyle/>
        <a:p>
          <a:endParaRPr lang="en-US" sz="1800"/>
        </a:p>
      </dgm:t>
    </dgm:pt>
    <dgm:pt modelId="{C872B0EA-95DB-46A5-BC71-FD9A808488F6}">
      <dgm:prSet custT="1"/>
      <dgm:spPr/>
      <dgm:t>
        <a:bodyPr/>
        <a:lstStyle/>
        <a:p>
          <a:pPr rtl="0"/>
          <a:r>
            <a:rPr lang="en-US" sz="1400" dirty="0"/>
            <a:t>Delete</a:t>
          </a:r>
        </a:p>
      </dgm:t>
    </dgm:pt>
    <dgm:pt modelId="{A298A72D-B5A0-420F-90E0-61C158771BDC}" type="parTrans" cxnId="{C8CE7883-E5A8-436B-B4E8-EB9FACF4C398}">
      <dgm:prSet/>
      <dgm:spPr/>
      <dgm:t>
        <a:bodyPr/>
        <a:lstStyle/>
        <a:p>
          <a:endParaRPr lang="en-US" sz="1800"/>
        </a:p>
      </dgm:t>
    </dgm:pt>
    <dgm:pt modelId="{946A57CD-A537-4740-B09A-1AF67B9C3C48}" type="sibTrans" cxnId="{C8CE7883-E5A8-436B-B4E8-EB9FACF4C398}">
      <dgm:prSet/>
      <dgm:spPr/>
      <dgm:t>
        <a:bodyPr/>
        <a:lstStyle/>
        <a:p>
          <a:endParaRPr lang="en-US" sz="1800"/>
        </a:p>
      </dgm:t>
    </dgm:pt>
    <dgm:pt modelId="{2C901420-8872-4D5D-AB08-E7036A6BE0E8}">
      <dgm:prSet custT="1"/>
      <dgm:spPr/>
      <dgm:t>
        <a:bodyPr/>
        <a:lstStyle/>
        <a:p>
          <a:pPr rtl="0"/>
          <a:r>
            <a:rPr lang="en-US" sz="1400" dirty="0" err="1"/>
            <a:t>UnCheckIn</a:t>
          </a:r>
          <a:endParaRPr lang="en-US" sz="1400" dirty="0"/>
        </a:p>
      </dgm:t>
    </dgm:pt>
    <dgm:pt modelId="{3FFF263D-1264-4833-AF3B-F7AB249CF2C8}" type="parTrans" cxnId="{7C8891EE-F72F-4DD8-BA57-F99E8B30CDD5}">
      <dgm:prSet/>
      <dgm:spPr/>
      <dgm:t>
        <a:bodyPr/>
        <a:lstStyle/>
        <a:p>
          <a:endParaRPr lang="en-US" sz="1800"/>
        </a:p>
      </dgm:t>
    </dgm:pt>
    <dgm:pt modelId="{590C184E-59D4-4005-9925-394E19F10966}" type="sibTrans" cxnId="{7C8891EE-F72F-4DD8-BA57-F99E8B30CDD5}">
      <dgm:prSet/>
      <dgm:spPr/>
      <dgm:t>
        <a:bodyPr/>
        <a:lstStyle/>
        <a:p>
          <a:endParaRPr lang="en-US" sz="1800"/>
        </a:p>
      </dgm:t>
    </dgm:pt>
    <dgm:pt modelId="{34AD0DB3-B295-46F0-9FCC-F437247E4714}">
      <dgm:prSet custT="1"/>
      <dgm:spPr/>
      <dgm:t>
        <a:bodyPr/>
        <a:lstStyle/>
        <a:p>
          <a:pPr rtl="0"/>
          <a:r>
            <a:rPr lang="en-US" sz="1400" dirty="0" err="1"/>
            <a:t>CheckOut</a:t>
          </a:r>
          <a:endParaRPr lang="en-US" sz="1400" dirty="0"/>
        </a:p>
      </dgm:t>
    </dgm:pt>
    <dgm:pt modelId="{24FD8238-93EE-45C0-84AE-B993C223C81A}" type="parTrans" cxnId="{C523AD7D-EBC8-42B5-A9E1-39B1FB59FF9A}">
      <dgm:prSet/>
      <dgm:spPr/>
      <dgm:t>
        <a:bodyPr/>
        <a:lstStyle/>
        <a:p>
          <a:endParaRPr lang="en-US" sz="1800"/>
        </a:p>
      </dgm:t>
    </dgm:pt>
    <dgm:pt modelId="{C5BA78F0-E8A1-4599-87C5-7CB3F2DA4243}" type="sibTrans" cxnId="{C523AD7D-EBC8-42B5-A9E1-39B1FB59FF9A}">
      <dgm:prSet/>
      <dgm:spPr/>
      <dgm:t>
        <a:bodyPr/>
        <a:lstStyle/>
        <a:p>
          <a:endParaRPr lang="en-US" sz="1800"/>
        </a:p>
      </dgm:t>
    </dgm:pt>
    <dgm:pt modelId="{2652FAB7-ABFC-4DF7-AC59-139599826D7D}">
      <dgm:prSet custT="1"/>
      <dgm:spPr/>
      <dgm:t>
        <a:bodyPr/>
        <a:lstStyle/>
        <a:p>
          <a:pPr rtl="0"/>
          <a:r>
            <a:rPr lang="en-US" sz="1400" dirty="0"/>
            <a:t>Attachment Removed</a:t>
          </a:r>
        </a:p>
      </dgm:t>
    </dgm:pt>
    <dgm:pt modelId="{83E1E9D4-6169-493F-BD63-5291A7830CE1}" type="parTrans" cxnId="{0837E78C-0F17-4CB4-8FE7-A6DF7CA5497F}">
      <dgm:prSet/>
      <dgm:spPr/>
      <dgm:t>
        <a:bodyPr/>
        <a:lstStyle/>
        <a:p>
          <a:endParaRPr lang="en-US" sz="1800"/>
        </a:p>
      </dgm:t>
    </dgm:pt>
    <dgm:pt modelId="{149E790B-D91B-454F-A00A-94DF0416C353}" type="sibTrans" cxnId="{0837E78C-0F17-4CB4-8FE7-A6DF7CA5497F}">
      <dgm:prSet/>
      <dgm:spPr/>
      <dgm:t>
        <a:bodyPr/>
        <a:lstStyle/>
        <a:p>
          <a:endParaRPr lang="en-US" sz="1800"/>
        </a:p>
      </dgm:t>
    </dgm:pt>
    <dgm:pt modelId="{0D7DED06-6835-470E-9B5F-14718CE7AB74}">
      <dgm:prSet custT="1"/>
      <dgm:spPr/>
      <dgm:t>
        <a:bodyPr/>
        <a:lstStyle/>
        <a:p>
          <a:pPr rtl="0"/>
          <a:r>
            <a:rPr lang="en-US" sz="1400" dirty="0"/>
            <a:t>File Converted</a:t>
          </a:r>
        </a:p>
      </dgm:t>
    </dgm:pt>
    <dgm:pt modelId="{A923E2E4-127D-44BA-9428-4278A126EE14}" type="parTrans" cxnId="{8EF5FCCC-5B0D-408B-AA53-05A90EF2B97C}">
      <dgm:prSet/>
      <dgm:spPr/>
      <dgm:t>
        <a:bodyPr/>
        <a:lstStyle/>
        <a:p>
          <a:endParaRPr lang="en-US" sz="1800"/>
        </a:p>
      </dgm:t>
    </dgm:pt>
    <dgm:pt modelId="{9EBC538B-141B-43D2-B0CD-09AE6BB205C9}" type="sibTrans" cxnId="{8EF5FCCC-5B0D-408B-AA53-05A90EF2B97C}">
      <dgm:prSet/>
      <dgm:spPr/>
      <dgm:t>
        <a:bodyPr/>
        <a:lstStyle/>
        <a:p>
          <a:endParaRPr lang="en-US" sz="1800"/>
        </a:p>
      </dgm:t>
    </dgm:pt>
    <dgm:pt modelId="{5150CBCF-D76C-4DE3-9D3A-F73B72A2FAD9}">
      <dgm:prSet custT="1"/>
      <dgm:spPr/>
      <dgm:t>
        <a:bodyPr/>
        <a:lstStyle/>
        <a:p>
          <a:r>
            <a:rPr lang="en-US" sz="1800" dirty="0"/>
            <a:t>List</a:t>
          </a:r>
        </a:p>
      </dgm:t>
    </dgm:pt>
    <dgm:pt modelId="{D26699AD-F8FC-488E-978F-A064B16F1927}" type="parTrans" cxnId="{B1058AC0-C3A4-4C5E-8625-9D4D28C787D2}">
      <dgm:prSet/>
      <dgm:spPr/>
      <dgm:t>
        <a:bodyPr/>
        <a:lstStyle/>
        <a:p>
          <a:endParaRPr lang="en-US" sz="1800"/>
        </a:p>
      </dgm:t>
    </dgm:pt>
    <dgm:pt modelId="{C546F400-53AA-4747-8DC0-2E9A6B901B7C}" type="sibTrans" cxnId="{B1058AC0-C3A4-4C5E-8625-9D4D28C787D2}">
      <dgm:prSet/>
      <dgm:spPr/>
      <dgm:t>
        <a:bodyPr/>
        <a:lstStyle/>
        <a:p>
          <a:endParaRPr lang="en-US" sz="1800"/>
        </a:p>
      </dgm:t>
    </dgm:pt>
    <dgm:pt modelId="{BD0953C1-F169-4727-9BFC-2C1E25CA6E1A}">
      <dgm:prSet custT="1"/>
      <dgm:spPr/>
      <dgm:t>
        <a:bodyPr/>
        <a:lstStyle/>
        <a:p>
          <a:pPr rtl="0"/>
          <a:r>
            <a:rPr lang="en-US" sz="1400" dirty="0"/>
            <a:t>Update</a:t>
          </a:r>
        </a:p>
      </dgm:t>
    </dgm:pt>
    <dgm:pt modelId="{9999D794-9FCE-40CA-A5F2-7B6326A6BE33}" type="parTrans" cxnId="{4B3683EA-970E-4562-B8CD-AC9523DE79BE}">
      <dgm:prSet/>
      <dgm:spPr/>
      <dgm:t>
        <a:bodyPr/>
        <a:lstStyle/>
        <a:p>
          <a:endParaRPr lang="en-US" sz="1800"/>
        </a:p>
      </dgm:t>
    </dgm:pt>
    <dgm:pt modelId="{B44D153E-110F-4B65-B324-3DE1FD0814A8}" type="sibTrans" cxnId="{4B3683EA-970E-4562-B8CD-AC9523DE79BE}">
      <dgm:prSet/>
      <dgm:spPr/>
      <dgm:t>
        <a:bodyPr/>
        <a:lstStyle/>
        <a:p>
          <a:endParaRPr lang="en-US" sz="1800"/>
        </a:p>
      </dgm:t>
    </dgm:pt>
    <dgm:pt modelId="{068CF55A-A25D-4F07-87D0-52FAEE9AA24F}" type="pres">
      <dgm:prSet presAssocID="{F726E412-64AE-4729-BBFD-83B9A30A594C}" presName="Name0" presStyleCnt="0">
        <dgm:presLayoutVars>
          <dgm:dir/>
          <dgm:animLvl val="lvl"/>
          <dgm:resizeHandles val="exact"/>
        </dgm:presLayoutVars>
      </dgm:prSet>
      <dgm:spPr/>
    </dgm:pt>
    <dgm:pt modelId="{D3E7D492-921E-487E-8F17-BD370CD5907A}" type="pres">
      <dgm:prSet presAssocID="{D59687D9-CE11-4E0D-9BE2-855569157306}" presName="composite" presStyleCnt="0"/>
      <dgm:spPr/>
    </dgm:pt>
    <dgm:pt modelId="{3E9C3DF3-AFD9-4BBC-9D8A-018CA9CAFEB2}" type="pres">
      <dgm:prSet presAssocID="{D59687D9-CE11-4E0D-9BE2-855569157306}" presName="parTx" presStyleLbl="alignNode1" presStyleIdx="0" presStyleCnt="5">
        <dgm:presLayoutVars>
          <dgm:chMax val="0"/>
          <dgm:chPref val="0"/>
          <dgm:bulletEnabled val="1"/>
        </dgm:presLayoutVars>
      </dgm:prSet>
      <dgm:spPr/>
    </dgm:pt>
    <dgm:pt modelId="{1199F10A-7090-4887-82F6-26E47BF2C831}" type="pres">
      <dgm:prSet presAssocID="{D59687D9-CE11-4E0D-9BE2-855569157306}" presName="desTx" presStyleLbl="alignAccFollowNode1" presStyleIdx="0" presStyleCnt="5">
        <dgm:presLayoutVars>
          <dgm:bulletEnabled val="1"/>
        </dgm:presLayoutVars>
      </dgm:prSet>
      <dgm:spPr/>
    </dgm:pt>
    <dgm:pt modelId="{C1799E76-6842-4EA4-BDF8-6DBD68549D57}" type="pres">
      <dgm:prSet presAssocID="{8766BFFC-75C9-4F1F-BA96-8BC79B165FB9}" presName="space" presStyleCnt="0"/>
      <dgm:spPr/>
    </dgm:pt>
    <dgm:pt modelId="{D3465733-09BC-4269-B3C8-D4621FAA5546}" type="pres">
      <dgm:prSet presAssocID="{5150CBCF-D76C-4DE3-9D3A-F73B72A2FAD9}" presName="composite" presStyleCnt="0"/>
      <dgm:spPr/>
    </dgm:pt>
    <dgm:pt modelId="{A54E1ABA-ADCE-45C0-9B60-E0C25F83472C}" type="pres">
      <dgm:prSet presAssocID="{5150CBCF-D76C-4DE3-9D3A-F73B72A2FAD9}" presName="parTx" presStyleLbl="alignNode1" presStyleIdx="1" presStyleCnt="5">
        <dgm:presLayoutVars>
          <dgm:chMax val="0"/>
          <dgm:chPref val="0"/>
          <dgm:bulletEnabled val="1"/>
        </dgm:presLayoutVars>
      </dgm:prSet>
      <dgm:spPr/>
    </dgm:pt>
    <dgm:pt modelId="{6B802761-F8ED-4C44-9412-E3B0344376D9}" type="pres">
      <dgm:prSet presAssocID="{5150CBCF-D76C-4DE3-9D3A-F73B72A2FAD9}" presName="desTx" presStyleLbl="alignAccFollowNode1" presStyleIdx="1" presStyleCnt="5">
        <dgm:presLayoutVars>
          <dgm:bulletEnabled val="1"/>
        </dgm:presLayoutVars>
      </dgm:prSet>
      <dgm:spPr/>
    </dgm:pt>
    <dgm:pt modelId="{FC593DF6-7BBA-4353-9AF3-CB2AA022D88A}" type="pres">
      <dgm:prSet presAssocID="{C546F400-53AA-4747-8DC0-2E9A6B901B7C}" presName="space" presStyleCnt="0"/>
      <dgm:spPr/>
    </dgm:pt>
    <dgm:pt modelId="{4A57826C-5D15-4AA8-A422-B189A444B777}" type="pres">
      <dgm:prSet presAssocID="{17E1EF0A-37AB-4BA7-8B6F-D338F0AEE882}" presName="composite" presStyleCnt="0"/>
      <dgm:spPr/>
    </dgm:pt>
    <dgm:pt modelId="{22A172EA-9823-4AEA-94BD-7E0B3FA36AF0}" type="pres">
      <dgm:prSet presAssocID="{17E1EF0A-37AB-4BA7-8B6F-D338F0AEE882}" presName="parTx" presStyleLbl="alignNode1" presStyleIdx="2" presStyleCnt="5">
        <dgm:presLayoutVars>
          <dgm:chMax val="0"/>
          <dgm:chPref val="0"/>
          <dgm:bulletEnabled val="1"/>
        </dgm:presLayoutVars>
      </dgm:prSet>
      <dgm:spPr/>
    </dgm:pt>
    <dgm:pt modelId="{5B02D022-2298-4BF5-BA1F-EF574C6AAE74}" type="pres">
      <dgm:prSet presAssocID="{17E1EF0A-37AB-4BA7-8B6F-D338F0AEE882}" presName="desTx" presStyleLbl="alignAccFollowNode1" presStyleIdx="2" presStyleCnt="5">
        <dgm:presLayoutVars>
          <dgm:bulletEnabled val="1"/>
        </dgm:presLayoutVars>
      </dgm:prSet>
      <dgm:spPr/>
    </dgm:pt>
    <dgm:pt modelId="{171E2A57-4C1F-4DE2-A32C-75197796F760}" type="pres">
      <dgm:prSet presAssocID="{CFAFFDD9-5FC7-4243-8485-7733FFDF4E98}" presName="space" presStyleCnt="0"/>
      <dgm:spPr/>
    </dgm:pt>
    <dgm:pt modelId="{0E24511C-167D-4C2C-9E79-02021A87958D}" type="pres">
      <dgm:prSet presAssocID="{9C3255C8-C65A-4BA6-AA87-68D9C604EC9C}" presName="composite" presStyleCnt="0"/>
      <dgm:spPr/>
    </dgm:pt>
    <dgm:pt modelId="{8BC533CA-AE8E-43F0-B88E-F8395159AB24}" type="pres">
      <dgm:prSet presAssocID="{9C3255C8-C65A-4BA6-AA87-68D9C604EC9C}" presName="parTx" presStyleLbl="alignNode1" presStyleIdx="3" presStyleCnt="5">
        <dgm:presLayoutVars>
          <dgm:chMax val="0"/>
          <dgm:chPref val="0"/>
          <dgm:bulletEnabled val="1"/>
        </dgm:presLayoutVars>
      </dgm:prSet>
      <dgm:spPr/>
    </dgm:pt>
    <dgm:pt modelId="{E80EF130-42AA-4400-9983-9542FB7ECFFC}" type="pres">
      <dgm:prSet presAssocID="{9C3255C8-C65A-4BA6-AA87-68D9C604EC9C}" presName="desTx" presStyleLbl="alignAccFollowNode1" presStyleIdx="3" presStyleCnt="5">
        <dgm:presLayoutVars>
          <dgm:bulletEnabled val="1"/>
        </dgm:presLayoutVars>
      </dgm:prSet>
      <dgm:spPr/>
    </dgm:pt>
    <dgm:pt modelId="{0D588C4B-9B61-44A1-8606-6FA49F34C45D}" type="pres">
      <dgm:prSet presAssocID="{8D25BA6A-2EB8-432B-AF35-F23CD31EED63}" presName="space" presStyleCnt="0"/>
      <dgm:spPr/>
    </dgm:pt>
    <dgm:pt modelId="{AE225541-7F1C-42C9-A56E-5E92A647C08B}" type="pres">
      <dgm:prSet presAssocID="{F0F05526-8860-436C-B041-6B8E3F8B73E8}" presName="composite" presStyleCnt="0"/>
      <dgm:spPr/>
    </dgm:pt>
    <dgm:pt modelId="{C70E2108-9B05-45DB-A6A5-7AF874C2DA56}" type="pres">
      <dgm:prSet presAssocID="{F0F05526-8860-436C-B041-6B8E3F8B73E8}" presName="parTx" presStyleLbl="alignNode1" presStyleIdx="4" presStyleCnt="5">
        <dgm:presLayoutVars>
          <dgm:chMax val="0"/>
          <dgm:chPref val="0"/>
          <dgm:bulletEnabled val="1"/>
        </dgm:presLayoutVars>
      </dgm:prSet>
      <dgm:spPr/>
    </dgm:pt>
    <dgm:pt modelId="{757AC681-CDA2-4197-BDAE-411CD642BC68}" type="pres">
      <dgm:prSet presAssocID="{F0F05526-8860-436C-B041-6B8E3F8B73E8}" presName="desTx" presStyleLbl="alignAccFollowNode1" presStyleIdx="4" presStyleCnt="5" custScaleY="100000">
        <dgm:presLayoutVars>
          <dgm:bulletEnabled val="1"/>
        </dgm:presLayoutVars>
      </dgm:prSet>
      <dgm:spPr/>
    </dgm:pt>
  </dgm:ptLst>
  <dgm:cxnLst>
    <dgm:cxn modelId="{0837E78C-0F17-4CB4-8FE7-A6DF7CA5497F}" srcId="{9C3255C8-C65A-4BA6-AA87-68D9C604EC9C}" destId="{2652FAB7-ABFC-4DF7-AC59-139599826D7D}" srcOrd="8" destOrd="0" parTransId="{83E1E9D4-6169-493F-BD63-5291A7830CE1}" sibTransId="{149E790B-D91B-454F-A00A-94DF0416C353}"/>
    <dgm:cxn modelId="{075FF8AF-1A9F-4D86-80BD-CCC1BFD73E1A}" type="presOf" srcId="{34AD0DB3-B295-46F0-9FCC-F437247E4714}" destId="{E80EF130-42AA-4400-9983-9542FB7ECFFC}" srcOrd="0" destOrd="6" presId="urn:microsoft.com/office/officeart/2005/8/layout/hList1"/>
    <dgm:cxn modelId="{FC509570-795C-4751-84F0-CCB9D65094C8}" type="presOf" srcId="{3A4B8A22-A08E-44C9-85D7-EC8AA98D90D4}" destId="{E80EF130-42AA-4400-9983-9542FB7ECFFC}" srcOrd="0" destOrd="4" presId="urn:microsoft.com/office/officeart/2005/8/layout/hList1"/>
    <dgm:cxn modelId="{C3708F23-21B7-43D3-AEE6-EFF183D788A1}" srcId="{9C3255C8-C65A-4BA6-AA87-68D9C604EC9C}" destId="{78350F3F-FA55-4096-AB74-EC90F35020C4}" srcOrd="2" destOrd="0" parTransId="{348D80A8-65BF-4F0A-8326-595DED3AFD05}" sibTransId="{C0292D78-194E-4FE7-AAFC-43EC521BE95E}"/>
    <dgm:cxn modelId="{9BBB7E01-DDF7-45F7-9A93-B1F5217302F5}" srcId="{9C3255C8-C65A-4BA6-AA87-68D9C604EC9C}" destId="{EA4B4F24-11C0-4848-9F7F-D42643B69AF8}" srcOrd="9" destOrd="0" parTransId="{2CF6FD80-B914-45C4-8709-35DE16A616C7}" sibTransId="{E3D50A6C-53D3-42CA-B45A-233746833762}"/>
    <dgm:cxn modelId="{AA2FF367-06C6-4BF9-B1C4-286C43AD8186}" srcId="{F0F05526-8860-436C-B041-6B8E3F8B73E8}" destId="{0794E14F-F43F-4C70-BFED-012E5A5B509A}" srcOrd="0" destOrd="0" parTransId="{3472727E-C634-4367-A6C3-685FCECF8EEF}" sibTransId="{7098E6ED-0DD9-4FB3-A50C-AB86CCB7E8C2}"/>
    <dgm:cxn modelId="{C523AD7D-EBC8-42B5-A9E1-39B1FB59FF9A}" srcId="{9C3255C8-C65A-4BA6-AA87-68D9C604EC9C}" destId="{34AD0DB3-B295-46F0-9FCC-F437247E4714}" srcOrd="6" destOrd="0" parTransId="{24FD8238-93EE-45C0-84AE-B993C223C81A}" sibTransId="{C5BA78F0-E8A1-4599-87C5-7CB3F2DA4243}"/>
    <dgm:cxn modelId="{E5CDED89-74F4-4A1E-9F08-9C94C74C91CB}" srcId="{D59687D9-CE11-4E0D-9BE2-855569157306}" destId="{7E720C00-1BF5-4B7C-BC00-9F9CE3BF9E4D}" srcOrd="1" destOrd="0" parTransId="{900BADDC-202A-4363-A51A-DC4C023AE579}" sibTransId="{CC8CD0B2-BA8E-4BBD-B0ED-B2E060D182E7}"/>
    <dgm:cxn modelId="{1A469421-0E7E-4563-A339-52166FC39130}" type="presOf" srcId="{7E720C00-1BF5-4B7C-BC00-9F9CE3BF9E4D}" destId="{1199F10A-7090-4887-82F6-26E47BF2C831}" srcOrd="0" destOrd="1" presId="urn:microsoft.com/office/officeart/2005/8/layout/hList1"/>
    <dgm:cxn modelId="{373CB089-3CA3-4E76-B434-5F8982DF8C78}" srcId="{5150CBCF-D76C-4DE3-9D3A-F73B72A2FAD9}" destId="{B9BEF6DE-ABBA-47D0-A14A-CA5517D640F7}" srcOrd="0" destOrd="0" parTransId="{6AA4C366-97DF-4A2A-B42E-09314EF6A3E8}" sibTransId="{90105C0F-0C1E-4034-8343-9D958FD3083B}"/>
    <dgm:cxn modelId="{56BC11BB-516D-48CE-96B5-CBD5A5595F6B}" type="presOf" srcId="{D59687D9-CE11-4E0D-9BE2-855569157306}" destId="{3E9C3DF3-AFD9-4BBC-9D8A-018CA9CAFEB2}" srcOrd="0" destOrd="0" presId="urn:microsoft.com/office/officeart/2005/8/layout/hList1"/>
    <dgm:cxn modelId="{467EFE2E-B3B7-4BE3-81CE-DC7FA861C45B}" type="presOf" srcId="{2652FAB7-ABFC-4DF7-AC59-139599826D7D}" destId="{E80EF130-42AA-4400-9983-9542FB7ECFFC}" srcOrd="0" destOrd="8" presId="urn:microsoft.com/office/officeart/2005/8/layout/hList1"/>
    <dgm:cxn modelId="{FC317E86-755A-470E-8F34-031557B39836}" type="presOf" srcId="{C872B0EA-95DB-46A5-BC71-FD9A808488F6}" destId="{5B02D022-2298-4BF5-BA1F-EF574C6AAE74}" srcOrd="0" destOrd="2" presId="urn:microsoft.com/office/officeart/2005/8/layout/hList1"/>
    <dgm:cxn modelId="{27586E14-2772-4EA1-8BDA-37A386ADEFA2}" type="presOf" srcId="{2C901420-8872-4D5D-AB08-E7036A6BE0E8}" destId="{E80EF130-42AA-4400-9983-9542FB7ECFFC}" srcOrd="0" destOrd="5" presId="urn:microsoft.com/office/officeart/2005/8/layout/hList1"/>
    <dgm:cxn modelId="{B1058AC0-C3A4-4C5E-8625-9D4D28C787D2}" srcId="{F726E412-64AE-4729-BBFD-83B9A30A594C}" destId="{5150CBCF-D76C-4DE3-9D3A-F73B72A2FAD9}" srcOrd="1" destOrd="0" parTransId="{D26699AD-F8FC-488E-978F-A064B16F1927}" sibTransId="{C546F400-53AA-4747-8DC0-2E9A6B901B7C}"/>
    <dgm:cxn modelId="{5B0B6A57-6CCC-4A4D-B437-13AC60081580}" srcId="{9C3255C8-C65A-4BA6-AA87-68D9C604EC9C}" destId="{8F14C770-9AFA-461C-A227-CFC20972CBBD}" srcOrd="0" destOrd="0" parTransId="{9DF11C37-176A-4284-BD8E-C5B8B72A292A}" sibTransId="{E4C5BA8B-D2B1-4424-B16D-12459C89B81C}"/>
    <dgm:cxn modelId="{2CA2D627-2ED8-4A4C-8821-ACAF6E5F25A7}" srcId="{9C3255C8-C65A-4BA6-AA87-68D9C604EC9C}" destId="{3A4B8A22-A08E-44C9-85D7-EC8AA98D90D4}" srcOrd="4" destOrd="0" parTransId="{36AC6C05-951E-42E8-9039-0B974E12E4A0}" sibTransId="{B016DC86-4D56-4544-A71F-184C1F19DB60}"/>
    <dgm:cxn modelId="{7B8D9113-B5CC-4629-A5A0-61DFFD9FC05F}" srcId="{F0F05526-8860-436C-B041-6B8E3F8B73E8}" destId="{1C1E471B-AF8F-42BE-973A-B5A321D26F40}" srcOrd="2" destOrd="0" parTransId="{CD78927C-504F-4A46-A709-9A8C7E58EA0C}" sibTransId="{58A85E1C-54AD-4407-97A7-13CA6AF55E75}"/>
    <dgm:cxn modelId="{7C8891EE-F72F-4DD8-BA57-F99E8B30CDD5}" srcId="{9C3255C8-C65A-4BA6-AA87-68D9C604EC9C}" destId="{2C901420-8872-4D5D-AB08-E7036A6BE0E8}" srcOrd="5" destOrd="0" parTransId="{3FFF263D-1264-4833-AF3B-F7AB249CF2C8}" sibTransId="{590C184E-59D4-4005-9925-394E19F10966}"/>
    <dgm:cxn modelId="{0FCA7857-B369-4BA9-A3AA-02E5077780D1}" type="presOf" srcId="{302B36D4-8403-4C35-8E5C-6051EFD3CD94}" destId="{5B02D022-2298-4BF5-BA1F-EF574C6AAE74}" srcOrd="0" destOrd="0" presId="urn:microsoft.com/office/officeart/2005/8/layout/hList1"/>
    <dgm:cxn modelId="{F3B20F65-77DC-4F3C-A851-ED16A136694D}" type="presOf" srcId="{A859F113-BAD0-4588-A20E-E4FB8B663A68}" destId="{1199F10A-7090-4887-82F6-26E47BF2C831}" srcOrd="0" destOrd="2" presId="urn:microsoft.com/office/officeart/2005/8/layout/hList1"/>
    <dgm:cxn modelId="{627D42F7-CF99-40DD-A405-CC74E251448D}" type="presOf" srcId="{5150CBCF-D76C-4DE3-9D3A-F73B72A2FAD9}" destId="{A54E1ABA-ADCE-45C0-9B60-E0C25F83472C}" srcOrd="0" destOrd="0" presId="urn:microsoft.com/office/officeart/2005/8/layout/hList1"/>
    <dgm:cxn modelId="{8EF5FCCC-5B0D-408B-AA53-05A90EF2B97C}" srcId="{9C3255C8-C65A-4BA6-AA87-68D9C604EC9C}" destId="{0D7DED06-6835-470E-9B5F-14718CE7AB74}" srcOrd="10" destOrd="0" parTransId="{A923E2E4-127D-44BA-9428-4278A126EE14}" sibTransId="{9EBC538B-141B-43D2-B0CD-09AE6BB205C9}"/>
    <dgm:cxn modelId="{83C8F149-1727-418B-9060-A53DFA2F19B0}" srcId="{D59687D9-CE11-4E0D-9BE2-855569157306}" destId="{A859F113-BAD0-4588-A20E-E4FB8B663A68}" srcOrd="2" destOrd="0" parTransId="{A0DE0E1C-1425-41BB-A629-FB4FF11D2ACC}" sibTransId="{6744BC35-8A23-49F8-AA7D-3A8367A15953}"/>
    <dgm:cxn modelId="{D8DC30BE-ECB3-45DD-91FF-CF42FDFD7DCC}" type="presOf" srcId="{BD0953C1-F169-4727-9BFC-2C1E25CA6E1A}" destId="{757AC681-CDA2-4197-BDAE-411CD642BC68}" srcOrd="0" destOrd="1" presId="urn:microsoft.com/office/officeart/2005/8/layout/hList1"/>
    <dgm:cxn modelId="{D6E9BE3E-FD53-411C-B82F-FE9E1CA2AFDC}" type="presOf" srcId="{EA4B4F24-11C0-4848-9F7F-D42643B69AF8}" destId="{E80EF130-42AA-4400-9983-9542FB7ECFFC}" srcOrd="0" destOrd="9" presId="urn:microsoft.com/office/officeart/2005/8/layout/hList1"/>
    <dgm:cxn modelId="{4894A9A8-77BE-4DA3-9D7D-8A0EFE8E3B26}" type="presOf" srcId="{9C3255C8-C65A-4BA6-AA87-68D9C604EC9C}" destId="{8BC533CA-AE8E-43F0-B88E-F8395159AB24}" srcOrd="0" destOrd="0" presId="urn:microsoft.com/office/officeart/2005/8/layout/hList1"/>
    <dgm:cxn modelId="{02DA6646-8072-4562-8678-7399E3A08E9F}" srcId="{F726E412-64AE-4729-BBFD-83B9A30A594C}" destId="{17E1EF0A-37AB-4BA7-8B6F-D338F0AEE882}" srcOrd="2" destOrd="0" parTransId="{2FE4D45E-80F0-49F0-98E9-521B93DA10AB}" sibTransId="{CFAFFDD9-5FC7-4243-8485-7733FFDF4E98}"/>
    <dgm:cxn modelId="{6A447CE7-8848-489E-B2DC-092586F6A871}" type="presOf" srcId="{17E1EF0A-37AB-4BA7-8B6F-D338F0AEE882}" destId="{22A172EA-9823-4AEA-94BD-7E0B3FA36AF0}" srcOrd="0" destOrd="0" presId="urn:microsoft.com/office/officeart/2005/8/layout/hList1"/>
    <dgm:cxn modelId="{8C0C0AE6-F886-4FF7-A1CF-869F4E4F322A}" srcId="{5150CBCF-D76C-4DE3-9D3A-F73B72A2FAD9}" destId="{0CD91BAC-0E1C-4A9B-BD2B-4157ACCC2D5C}" srcOrd="1" destOrd="0" parTransId="{3D57240E-8E4E-48A1-B947-35B5EB4FB8EC}" sibTransId="{86016DF1-E4C8-4043-80F7-0F33EBA4C04C}"/>
    <dgm:cxn modelId="{9E53B791-8004-41DB-B65D-5730931E4D9A}" type="presOf" srcId="{B9BEF6DE-ABBA-47D0-A14A-CA5517D640F7}" destId="{6B802761-F8ED-4C44-9412-E3B0344376D9}" srcOrd="0" destOrd="0" presId="urn:microsoft.com/office/officeart/2005/8/layout/hList1"/>
    <dgm:cxn modelId="{4ED8E400-0955-49E4-861F-D2F12DB4DB5A}" type="presOf" srcId="{11F00279-908B-4C44-A28B-DB26ADCA53A5}" destId="{1199F10A-7090-4887-82F6-26E47BF2C831}" srcOrd="0" destOrd="0" presId="urn:microsoft.com/office/officeart/2005/8/layout/hList1"/>
    <dgm:cxn modelId="{609A0734-E887-47D7-A5B8-5E73B42B9A69}" srcId="{17E1EF0A-37AB-4BA7-8B6F-D338F0AEE882}" destId="{B7EA3089-10F2-469B-B6FD-07FCB52922B7}" srcOrd="1" destOrd="0" parTransId="{69477524-3797-4DDC-982F-47592621C39F}" sibTransId="{0B1AD6BD-B21D-41F2-A657-56D8880B10EA}"/>
    <dgm:cxn modelId="{6ABEBCC8-9105-4D9F-8178-36D22B1B8D8B}" srcId="{9C3255C8-C65A-4BA6-AA87-68D9C604EC9C}" destId="{611D454E-13D6-412A-AD31-FF8EF34884D1}" srcOrd="7" destOrd="0" parTransId="{C225CD76-ED3D-4A3D-9590-0E94EAA911C8}" sibTransId="{FD2B1612-F750-4AA2-B3F7-A6F25AF24478}"/>
    <dgm:cxn modelId="{DC6919F6-F340-4432-9651-75808A8987F9}" type="presOf" srcId="{0CD91BAC-0E1C-4A9B-BD2B-4157ACCC2D5C}" destId="{6B802761-F8ED-4C44-9412-E3B0344376D9}" srcOrd="0" destOrd="1" presId="urn:microsoft.com/office/officeart/2005/8/layout/hList1"/>
    <dgm:cxn modelId="{ACA500B6-5DAE-4AA5-8DB4-3BEC986A1E6F}" type="presOf" srcId="{F726E412-64AE-4729-BBFD-83B9A30A594C}" destId="{068CF55A-A25D-4F07-87D0-52FAEE9AA24F}" srcOrd="0" destOrd="0" presId="urn:microsoft.com/office/officeart/2005/8/layout/hList1"/>
    <dgm:cxn modelId="{7D9C317D-2802-4255-A91C-520F59D9C382}" srcId="{F726E412-64AE-4729-BBFD-83B9A30A594C}" destId="{9C3255C8-C65A-4BA6-AA87-68D9C604EC9C}" srcOrd="3" destOrd="0" parTransId="{B5520EC1-C1BC-4ABA-9FEC-1D8142CB46AE}" sibTransId="{8D25BA6A-2EB8-432B-AF35-F23CD31EED63}"/>
    <dgm:cxn modelId="{8CF2E616-0A8B-492A-A399-0DBEA0139611}" srcId="{9C3255C8-C65A-4BA6-AA87-68D9C604EC9C}" destId="{DD0330CD-C68E-4E60-9DDE-88A77816EF21}" srcOrd="1" destOrd="0" parTransId="{8BE49131-870D-432B-98FC-C4B2D2D79F6A}" sibTransId="{42CF9D7C-4894-486B-B83A-A2B29ED86AEE}"/>
    <dgm:cxn modelId="{B2F518D4-09A6-493D-9899-257AC8EE47D1}" type="presOf" srcId="{8F14C770-9AFA-461C-A227-CFC20972CBBD}" destId="{E80EF130-42AA-4400-9983-9542FB7ECFFC}" srcOrd="0" destOrd="0" presId="urn:microsoft.com/office/officeart/2005/8/layout/hList1"/>
    <dgm:cxn modelId="{C8CE7883-E5A8-436B-B4E8-EB9FACF4C398}" srcId="{17E1EF0A-37AB-4BA7-8B6F-D338F0AEE882}" destId="{C872B0EA-95DB-46A5-BC71-FD9A808488F6}" srcOrd="2" destOrd="0" parTransId="{A298A72D-B5A0-420F-90E0-61C158771BDC}" sibTransId="{946A57CD-A537-4740-B09A-1AF67B9C3C48}"/>
    <dgm:cxn modelId="{901B90C3-34EE-4DE8-BCD1-AF1061DB1758}" type="presOf" srcId="{0794E14F-F43F-4C70-BFED-012E5A5B509A}" destId="{757AC681-CDA2-4197-BDAE-411CD642BC68}" srcOrd="0" destOrd="0" presId="urn:microsoft.com/office/officeart/2005/8/layout/hList1"/>
    <dgm:cxn modelId="{4B3683EA-970E-4562-B8CD-AC9523DE79BE}" srcId="{F0F05526-8860-436C-B041-6B8E3F8B73E8}" destId="{BD0953C1-F169-4727-9BFC-2C1E25CA6E1A}" srcOrd="1" destOrd="0" parTransId="{9999D794-9FCE-40CA-A5F2-7B6326A6BE33}" sibTransId="{B44D153E-110F-4B65-B324-3DE1FD0814A8}"/>
    <dgm:cxn modelId="{A60EBD30-D7D2-41BE-862C-2A5FABE20EBD}" srcId="{F726E412-64AE-4729-BBFD-83B9A30A594C}" destId="{F0F05526-8860-436C-B041-6B8E3F8B73E8}" srcOrd="4" destOrd="0" parTransId="{918CCE58-0B7F-4B0A-B673-A8C83DA5F5F6}" sibTransId="{8548523A-C340-415B-8201-DE6A37BD2442}"/>
    <dgm:cxn modelId="{F0575527-2AC3-4145-9E8A-71D71DE94385}" srcId="{D59687D9-CE11-4E0D-9BE2-855569157306}" destId="{11F00279-908B-4C44-A28B-DB26ADCA53A5}" srcOrd="0" destOrd="0" parTransId="{544BC886-4DE5-4842-B767-898B88022DC9}" sibTransId="{1FA7D2F3-CC36-4665-B319-5B769FF9BFCA}"/>
    <dgm:cxn modelId="{99D8C890-CCB3-4E22-A1FC-6C06DF18B8D1}" type="presOf" srcId="{B7EA3089-10F2-469B-B6FD-07FCB52922B7}" destId="{5B02D022-2298-4BF5-BA1F-EF574C6AAE74}" srcOrd="0" destOrd="1" presId="urn:microsoft.com/office/officeart/2005/8/layout/hList1"/>
    <dgm:cxn modelId="{65A56CB0-FDCD-4281-8954-65E30D700F8C}" type="presOf" srcId="{E81D3744-5B02-40AC-A55D-3F5C5CC4B7C0}" destId="{E80EF130-42AA-4400-9983-9542FB7ECFFC}" srcOrd="0" destOrd="3" presId="urn:microsoft.com/office/officeart/2005/8/layout/hList1"/>
    <dgm:cxn modelId="{60976E4D-096B-4899-9E16-85150D410029}" type="presOf" srcId="{78350F3F-FA55-4096-AB74-EC90F35020C4}" destId="{E80EF130-42AA-4400-9983-9542FB7ECFFC}" srcOrd="0" destOrd="2" presId="urn:microsoft.com/office/officeart/2005/8/layout/hList1"/>
    <dgm:cxn modelId="{6810192C-AAC4-49CF-BE06-1E96566A2709}" srcId="{17E1EF0A-37AB-4BA7-8B6F-D338F0AEE882}" destId="{302B36D4-8403-4C35-8E5C-6051EFD3CD94}" srcOrd="0" destOrd="0" parTransId="{C9E598B5-56CF-472F-8B3D-8A7F84831BD8}" sibTransId="{7A981E79-6FCD-4082-B938-C464334C8431}"/>
    <dgm:cxn modelId="{AE8D3275-7EF9-4D5E-9B49-669A17CEFDBE}" type="presOf" srcId="{DD0330CD-C68E-4E60-9DDE-88A77816EF21}" destId="{E80EF130-42AA-4400-9983-9542FB7ECFFC}" srcOrd="0" destOrd="1" presId="urn:microsoft.com/office/officeart/2005/8/layout/hList1"/>
    <dgm:cxn modelId="{48B5DD3B-6724-44C6-B4EF-F11B9C06B862}" type="presOf" srcId="{0D7DED06-6835-470E-9B5F-14718CE7AB74}" destId="{E80EF130-42AA-4400-9983-9542FB7ECFFC}" srcOrd="0" destOrd="10" presId="urn:microsoft.com/office/officeart/2005/8/layout/hList1"/>
    <dgm:cxn modelId="{3193DA4C-3EBA-453E-827E-D56B64FBC863}" srcId="{9C3255C8-C65A-4BA6-AA87-68D9C604EC9C}" destId="{E81D3744-5B02-40AC-A55D-3F5C5CC4B7C0}" srcOrd="3" destOrd="0" parTransId="{33357D2D-FB76-4D07-AEFF-7D6158BA8808}" sibTransId="{4A209FF3-3090-452C-93B7-D4250D21259F}"/>
    <dgm:cxn modelId="{153D3F61-05F5-4650-885E-B3E313793836}" type="presOf" srcId="{611D454E-13D6-412A-AD31-FF8EF34884D1}" destId="{E80EF130-42AA-4400-9983-9542FB7ECFFC}" srcOrd="0" destOrd="7" presId="urn:microsoft.com/office/officeart/2005/8/layout/hList1"/>
    <dgm:cxn modelId="{44CCC172-00A0-445E-8637-648F7289F1B8}" srcId="{F726E412-64AE-4729-BBFD-83B9A30A594C}" destId="{D59687D9-CE11-4E0D-9BE2-855569157306}" srcOrd="0" destOrd="0" parTransId="{195787A8-8D72-455F-9F03-EE9AF5D9218F}" sibTransId="{8766BFFC-75C9-4F1F-BA96-8BC79B165FB9}"/>
    <dgm:cxn modelId="{3F244606-A3E3-459F-8B38-589A4FCF7CD8}" type="presOf" srcId="{1C1E471B-AF8F-42BE-973A-B5A321D26F40}" destId="{757AC681-CDA2-4197-BDAE-411CD642BC68}" srcOrd="0" destOrd="2" presId="urn:microsoft.com/office/officeart/2005/8/layout/hList1"/>
    <dgm:cxn modelId="{C2F7177B-1571-44E8-8DCF-A178EFD554B2}" type="presOf" srcId="{F0F05526-8860-436C-B041-6B8E3F8B73E8}" destId="{C70E2108-9B05-45DB-A6A5-7AF874C2DA56}" srcOrd="0" destOrd="0" presId="urn:microsoft.com/office/officeart/2005/8/layout/hList1"/>
    <dgm:cxn modelId="{412142F8-AB6B-47F2-95D1-34630998256E}" type="presParOf" srcId="{068CF55A-A25D-4F07-87D0-52FAEE9AA24F}" destId="{D3E7D492-921E-487E-8F17-BD370CD5907A}" srcOrd="0" destOrd="0" presId="urn:microsoft.com/office/officeart/2005/8/layout/hList1"/>
    <dgm:cxn modelId="{7C4F8098-FC74-40CE-860E-4A79932A02D0}" type="presParOf" srcId="{D3E7D492-921E-487E-8F17-BD370CD5907A}" destId="{3E9C3DF3-AFD9-4BBC-9D8A-018CA9CAFEB2}" srcOrd="0" destOrd="0" presId="urn:microsoft.com/office/officeart/2005/8/layout/hList1"/>
    <dgm:cxn modelId="{D677D799-6A5E-4D31-86DA-47A39DF72DCB}" type="presParOf" srcId="{D3E7D492-921E-487E-8F17-BD370CD5907A}" destId="{1199F10A-7090-4887-82F6-26E47BF2C831}" srcOrd="1" destOrd="0" presId="urn:microsoft.com/office/officeart/2005/8/layout/hList1"/>
    <dgm:cxn modelId="{C6EEDDF7-C119-4870-B9E3-537BC1896834}" type="presParOf" srcId="{068CF55A-A25D-4F07-87D0-52FAEE9AA24F}" destId="{C1799E76-6842-4EA4-BDF8-6DBD68549D57}" srcOrd="1" destOrd="0" presId="urn:microsoft.com/office/officeart/2005/8/layout/hList1"/>
    <dgm:cxn modelId="{D67D5790-AEFD-4C16-BEC5-CB6D68359807}" type="presParOf" srcId="{068CF55A-A25D-4F07-87D0-52FAEE9AA24F}" destId="{D3465733-09BC-4269-B3C8-D4621FAA5546}" srcOrd="2" destOrd="0" presId="urn:microsoft.com/office/officeart/2005/8/layout/hList1"/>
    <dgm:cxn modelId="{EEF8A768-E237-4138-960D-0EDABAD8105C}" type="presParOf" srcId="{D3465733-09BC-4269-B3C8-D4621FAA5546}" destId="{A54E1ABA-ADCE-45C0-9B60-E0C25F83472C}" srcOrd="0" destOrd="0" presId="urn:microsoft.com/office/officeart/2005/8/layout/hList1"/>
    <dgm:cxn modelId="{995913C9-64BF-4C03-B464-407439E4E2C2}" type="presParOf" srcId="{D3465733-09BC-4269-B3C8-D4621FAA5546}" destId="{6B802761-F8ED-4C44-9412-E3B0344376D9}" srcOrd="1" destOrd="0" presId="urn:microsoft.com/office/officeart/2005/8/layout/hList1"/>
    <dgm:cxn modelId="{1E9B5312-C2DA-42ED-9559-EDBC1469931B}" type="presParOf" srcId="{068CF55A-A25D-4F07-87D0-52FAEE9AA24F}" destId="{FC593DF6-7BBA-4353-9AF3-CB2AA022D88A}" srcOrd="3" destOrd="0" presId="urn:microsoft.com/office/officeart/2005/8/layout/hList1"/>
    <dgm:cxn modelId="{4C572166-952E-443F-BCD6-485A9D73D9CB}" type="presParOf" srcId="{068CF55A-A25D-4F07-87D0-52FAEE9AA24F}" destId="{4A57826C-5D15-4AA8-A422-B189A444B777}" srcOrd="4" destOrd="0" presId="urn:microsoft.com/office/officeart/2005/8/layout/hList1"/>
    <dgm:cxn modelId="{3B0FCFCB-1189-4827-9708-446D9F1ED9D7}" type="presParOf" srcId="{4A57826C-5D15-4AA8-A422-B189A444B777}" destId="{22A172EA-9823-4AEA-94BD-7E0B3FA36AF0}" srcOrd="0" destOrd="0" presId="urn:microsoft.com/office/officeart/2005/8/layout/hList1"/>
    <dgm:cxn modelId="{BF35448F-70AF-4EC8-BB6D-195693CDF6D4}" type="presParOf" srcId="{4A57826C-5D15-4AA8-A422-B189A444B777}" destId="{5B02D022-2298-4BF5-BA1F-EF574C6AAE74}" srcOrd="1" destOrd="0" presId="urn:microsoft.com/office/officeart/2005/8/layout/hList1"/>
    <dgm:cxn modelId="{51B275D3-D9BA-44DA-9934-05F18D7CB83B}" type="presParOf" srcId="{068CF55A-A25D-4F07-87D0-52FAEE9AA24F}" destId="{171E2A57-4C1F-4DE2-A32C-75197796F760}" srcOrd="5" destOrd="0" presId="urn:microsoft.com/office/officeart/2005/8/layout/hList1"/>
    <dgm:cxn modelId="{A96DFC3D-2788-4D94-9333-535B4A2F3EE4}" type="presParOf" srcId="{068CF55A-A25D-4F07-87D0-52FAEE9AA24F}" destId="{0E24511C-167D-4C2C-9E79-02021A87958D}" srcOrd="6" destOrd="0" presId="urn:microsoft.com/office/officeart/2005/8/layout/hList1"/>
    <dgm:cxn modelId="{65349B16-D141-4939-8CE8-929A63C292AD}" type="presParOf" srcId="{0E24511C-167D-4C2C-9E79-02021A87958D}" destId="{8BC533CA-AE8E-43F0-B88E-F8395159AB24}" srcOrd="0" destOrd="0" presId="urn:microsoft.com/office/officeart/2005/8/layout/hList1"/>
    <dgm:cxn modelId="{EDD6DBB3-4A19-4BAA-BFA0-0904180F1FC4}" type="presParOf" srcId="{0E24511C-167D-4C2C-9E79-02021A87958D}" destId="{E80EF130-42AA-4400-9983-9542FB7ECFFC}" srcOrd="1" destOrd="0" presId="urn:microsoft.com/office/officeart/2005/8/layout/hList1"/>
    <dgm:cxn modelId="{08866AB9-8967-45A2-A64A-FE6FD6BFF182}" type="presParOf" srcId="{068CF55A-A25D-4F07-87D0-52FAEE9AA24F}" destId="{0D588C4B-9B61-44A1-8606-6FA49F34C45D}" srcOrd="7" destOrd="0" presId="urn:microsoft.com/office/officeart/2005/8/layout/hList1"/>
    <dgm:cxn modelId="{FAEE5FF5-8879-4B9E-819B-D292CA1373CB}" type="presParOf" srcId="{068CF55A-A25D-4F07-87D0-52FAEE9AA24F}" destId="{AE225541-7F1C-42C9-A56E-5E92A647C08B}" srcOrd="8" destOrd="0" presId="urn:microsoft.com/office/officeart/2005/8/layout/hList1"/>
    <dgm:cxn modelId="{5EB8C17A-711C-46F7-ADEF-32F0DDA129CB}" type="presParOf" srcId="{AE225541-7F1C-42C9-A56E-5E92A647C08B}" destId="{C70E2108-9B05-45DB-A6A5-7AF874C2DA56}" srcOrd="0" destOrd="0" presId="urn:microsoft.com/office/officeart/2005/8/layout/hList1"/>
    <dgm:cxn modelId="{66CAE3FF-54D4-45B7-96CD-368DAD478BE0}" type="presParOf" srcId="{AE225541-7F1C-42C9-A56E-5E92A647C08B}" destId="{757AC681-CDA2-4197-BDAE-411CD642BC6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9C3DF3-AFD9-4BBC-9D8A-018CA9CAFEB2}">
      <dsp:nvSpPr>
        <dsp:cNvPr id="0" name=""/>
        <dsp:cNvSpPr/>
      </dsp:nvSpPr>
      <dsp:spPr>
        <a:xfrm>
          <a:off x="4658" y="248580"/>
          <a:ext cx="1785689" cy="714275"/>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rtl="0">
            <a:lnSpc>
              <a:spcPct val="90000"/>
            </a:lnSpc>
            <a:spcBef>
              <a:spcPct val="0"/>
            </a:spcBef>
            <a:spcAft>
              <a:spcPct val="35000"/>
            </a:spcAft>
            <a:buNone/>
          </a:pPr>
          <a:r>
            <a:rPr lang="en-US" sz="1800" kern="1200" dirty="0"/>
            <a:t>Site</a:t>
          </a:r>
        </a:p>
      </dsp:txBody>
      <dsp:txXfrm>
        <a:off x="4658" y="248580"/>
        <a:ext cx="1785689" cy="714275"/>
      </dsp:txXfrm>
    </dsp:sp>
    <dsp:sp modelId="{1199F10A-7090-4887-82F6-26E47BF2C831}">
      <dsp:nvSpPr>
        <dsp:cNvPr id="0" name=""/>
        <dsp:cNvSpPr/>
      </dsp:nvSpPr>
      <dsp:spPr>
        <a:xfrm>
          <a:off x="4658" y="962856"/>
          <a:ext cx="1785689" cy="3122437"/>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a:t>Create</a:t>
          </a:r>
        </a:p>
        <a:p>
          <a:pPr marL="114300" lvl="1" indent="-114300" algn="l" defTabSz="622300" rtl="0">
            <a:lnSpc>
              <a:spcPct val="90000"/>
            </a:lnSpc>
            <a:spcBef>
              <a:spcPct val="0"/>
            </a:spcBef>
            <a:spcAft>
              <a:spcPct val="15000"/>
            </a:spcAft>
            <a:buChar char="•"/>
          </a:pPr>
          <a:r>
            <a:rPr lang="en-US" sz="1400" kern="1200" dirty="0"/>
            <a:t>Move</a:t>
          </a:r>
        </a:p>
        <a:p>
          <a:pPr marL="114300" lvl="1" indent="-114300" algn="l" defTabSz="622300" rtl="0">
            <a:lnSpc>
              <a:spcPct val="90000"/>
            </a:lnSpc>
            <a:spcBef>
              <a:spcPct val="0"/>
            </a:spcBef>
            <a:spcAft>
              <a:spcPct val="15000"/>
            </a:spcAft>
            <a:buChar char="•"/>
          </a:pPr>
          <a:r>
            <a:rPr lang="en-US" sz="1400" kern="1200" dirty="0"/>
            <a:t>Delete</a:t>
          </a:r>
        </a:p>
      </dsp:txBody>
      <dsp:txXfrm>
        <a:off x="4658" y="962856"/>
        <a:ext cx="1785689" cy="3122437"/>
      </dsp:txXfrm>
    </dsp:sp>
    <dsp:sp modelId="{A54E1ABA-ADCE-45C0-9B60-E0C25F83472C}">
      <dsp:nvSpPr>
        <dsp:cNvPr id="0" name=""/>
        <dsp:cNvSpPr/>
      </dsp:nvSpPr>
      <dsp:spPr>
        <a:xfrm>
          <a:off x="2040344" y="248580"/>
          <a:ext cx="1785689" cy="714275"/>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List</a:t>
          </a:r>
        </a:p>
      </dsp:txBody>
      <dsp:txXfrm>
        <a:off x="2040344" y="248580"/>
        <a:ext cx="1785689" cy="714275"/>
      </dsp:txXfrm>
    </dsp:sp>
    <dsp:sp modelId="{6B802761-F8ED-4C44-9412-E3B0344376D9}">
      <dsp:nvSpPr>
        <dsp:cNvPr id="0" name=""/>
        <dsp:cNvSpPr/>
      </dsp:nvSpPr>
      <dsp:spPr>
        <a:xfrm>
          <a:off x="2040344" y="962856"/>
          <a:ext cx="1785689" cy="3122437"/>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a:t>Create</a:t>
          </a:r>
        </a:p>
        <a:p>
          <a:pPr marL="114300" lvl="1" indent="-114300" algn="l" defTabSz="622300" rtl="0">
            <a:lnSpc>
              <a:spcPct val="90000"/>
            </a:lnSpc>
            <a:spcBef>
              <a:spcPct val="0"/>
            </a:spcBef>
            <a:spcAft>
              <a:spcPct val="15000"/>
            </a:spcAft>
            <a:buChar char="•"/>
          </a:pPr>
          <a:r>
            <a:rPr lang="en-US" sz="1400" kern="1200" dirty="0"/>
            <a:t>Delete</a:t>
          </a:r>
        </a:p>
      </dsp:txBody>
      <dsp:txXfrm>
        <a:off x="2040344" y="962856"/>
        <a:ext cx="1785689" cy="3122437"/>
      </dsp:txXfrm>
    </dsp:sp>
    <dsp:sp modelId="{22A172EA-9823-4AEA-94BD-7E0B3FA36AF0}">
      <dsp:nvSpPr>
        <dsp:cNvPr id="0" name=""/>
        <dsp:cNvSpPr/>
      </dsp:nvSpPr>
      <dsp:spPr>
        <a:xfrm>
          <a:off x="4076030" y="248580"/>
          <a:ext cx="1785689" cy="714275"/>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rtl="0">
            <a:lnSpc>
              <a:spcPct val="90000"/>
            </a:lnSpc>
            <a:spcBef>
              <a:spcPct val="0"/>
            </a:spcBef>
            <a:spcAft>
              <a:spcPct val="35000"/>
            </a:spcAft>
            <a:buNone/>
          </a:pPr>
          <a:r>
            <a:rPr lang="en-US" sz="1800" kern="1200" dirty="0"/>
            <a:t>List Schema</a:t>
          </a:r>
        </a:p>
      </dsp:txBody>
      <dsp:txXfrm>
        <a:off x="4076030" y="248580"/>
        <a:ext cx="1785689" cy="714275"/>
      </dsp:txXfrm>
    </dsp:sp>
    <dsp:sp modelId="{5B02D022-2298-4BF5-BA1F-EF574C6AAE74}">
      <dsp:nvSpPr>
        <dsp:cNvPr id="0" name=""/>
        <dsp:cNvSpPr/>
      </dsp:nvSpPr>
      <dsp:spPr>
        <a:xfrm>
          <a:off x="4076030" y="962856"/>
          <a:ext cx="1785689" cy="3122437"/>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a:t>Create</a:t>
          </a:r>
        </a:p>
        <a:p>
          <a:pPr marL="114300" lvl="1" indent="-114300" algn="l" defTabSz="622300" rtl="0">
            <a:lnSpc>
              <a:spcPct val="90000"/>
            </a:lnSpc>
            <a:spcBef>
              <a:spcPct val="0"/>
            </a:spcBef>
            <a:spcAft>
              <a:spcPct val="15000"/>
            </a:spcAft>
            <a:buChar char="•"/>
          </a:pPr>
          <a:r>
            <a:rPr lang="en-US" sz="1400" kern="1200" dirty="0"/>
            <a:t>Update</a:t>
          </a:r>
        </a:p>
        <a:p>
          <a:pPr marL="114300" lvl="1" indent="-114300" algn="l" defTabSz="622300" rtl="0">
            <a:lnSpc>
              <a:spcPct val="90000"/>
            </a:lnSpc>
            <a:spcBef>
              <a:spcPct val="0"/>
            </a:spcBef>
            <a:spcAft>
              <a:spcPct val="15000"/>
            </a:spcAft>
            <a:buChar char="•"/>
          </a:pPr>
          <a:r>
            <a:rPr lang="en-US" sz="1400" kern="1200" dirty="0"/>
            <a:t>Delete</a:t>
          </a:r>
        </a:p>
      </dsp:txBody>
      <dsp:txXfrm>
        <a:off x="4076030" y="962856"/>
        <a:ext cx="1785689" cy="3122437"/>
      </dsp:txXfrm>
    </dsp:sp>
    <dsp:sp modelId="{8BC533CA-AE8E-43F0-B88E-F8395159AB24}">
      <dsp:nvSpPr>
        <dsp:cNvPr id="0" name=""/>
        <dsp:cNvSpPr/>
      </dsp:nvSpPr>
      <dsp:spPr>
        <a:xfrm>
          <a:off x="6111716" y="248580"/>
          <a:ext cx="1785689" cy="714275"/>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rtl="0">
            <a:lnSpc>
              <a:spcPct val="90000"/>
            </a:lnSpc>
            <a:spcBef>
              <a:spcPct val="0"/>
            </a:spcBef>
            <a:spcAft>
              <a:spcPct val="35000"/>
            </a:spcAft>
            <a:buNone/>
          </a:pPr>
          <a:r>
            <a:rPr lang="en-US" sz="1800" kern="1200" dirty="0"/>
            <a:t>List Item</a:t>
          </a:r>
        </a:p>
      </dsp:txBody>
      <dsp:txXfrm>
        <a:off x="6111716" y="248580"/>
        <a:ext cx="1785689" cy="714275"/>
      </dsp:txXfrm>
    </dsp:sp>
    <dsp:sp modelId="{E80EF130-42AA-4400-9983-9542FB7ECFFC}">
      <dsp:nvSpPr>
        <dsp:cNvPr id="0" name=""/>
        <dsp:cNvSpPr/>
      </dsp:nvSpPr>
      <dsp:spPr>
        <a:xfrm>
          <a:off x="6111716" y="962856"/>
          <a:ext cx="1785689" cy="3122437"/>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a:t>Create</a:t>
          </a:r>
        </a:p>
        <a:p>
          <a:pPr marL="114300" lvl="1" indent="-114300" algn="l" defTabSz="622300" rtl="0">
            <a:lnSpc>
              <a:spcPct val="90000"/>
            </a:lnSpc>
            <a:spcBef>
              <a:spcPct val="0"/>
            </a:spcBef>
            <a:spcAft>
              <a:spcPct val="15000"/>
            </a:spcAft>
            <a:buChar char="•"/>
          </a:pPr>
          <a:r>
            <a:rPr lang="en-US" sz="1400" kern="1200" dirty="0"/>
            <a:t>Update</a:t>
          </a:r>
        </a:p>
        <a:p>
          <a:pPr marL="114300" lvl="1" indent="-114300" algn="l" defTabSz="622300" rtl="0">
            <a:lnSpc>
              <a:spcPct val="90000"/>
            </a:lnSpc>
            <a:spcBef>
              <a:spcPct val="0"/>
            </a:spcBef>
            <a:spcAft>
              <a:spcPct val="15000"/>
            </a:spcAft>
            <a:buChar char="•"/>
          </a:pPr>
          <a:r>
            <a:rPr lang="en-US" sz="1400" kern="1200" dirty="0"/>
            <a:t>Delete</a:t>
          </a:r>
        </a:p>
        <a:p>
          <a:pPr marL="114300" lvl="1" indent="-114300" algn="l" defTabSz="622300" rtl="0">
            <a:lnSpc>
              <a:spcPct val="90000"/>
            </a:lnSpc>
            <a:spcBef>
              <a:spcPct val="0"/>
            </a:spcBef>
            <a:spcAft>
              <a:spcPct val="15000"/>
            </a:spcAft>
            <a:buChar char="•"/>
          </a:pPr>
          <a:r>
            <a:rPr lang="en-US" sz="1400" kern="1200" dirty="0"/>
            <a:t>Move</a:t>
          </a:r>
        </a:p>
        <a:p>
          <a:pPr marL="114300" lvl="1" indent="-114300" algn="l" defTabSz="622300" rtl="0">
            <a:lnSpc>
              <a:spcPct val="90000"/>
            </a:lnSpc>
            <a:spcBef>
              <a:spcPct val="0"/>
            </a:spcBef>
            <a:spcAft>
              <a:spcPct val="15000"/>
            </a:spcAft>
            <a:buChar char="•"/>
          </a:pPr>
          <a:r>
            <a:rPr lang="en-US" sz="1400" kern="1200" dirty="0" err="1"/>
            <a:t>CheckIn</a:t>
          </a:r>
          <a:endParaRPr lang="en-US" sz="1400" kern="1200" dirty="0"/>
        </a:p>
        <a:p>
          <a:pPr marL="114300" lvl="1" indent="-114300" algn="l" defTabSz="622300" rtl="0">
            <a:lnSpc>
              <a:spcPct val="90000"/>
            </a:lnSpc>
            <a:spcBef>
              <a:spcPct val="0"/>
            </a:spcBef>
            <a:spcAft>
              <a:spcPct val="15000"/>
            </a:spcAft>
            <a:buChar char="•"/>
          </a:pPr>
          <a:r>
            <a:rPr lang="en-US" sz="1400" kern="1200" dirty="0" err="1"/>
            <a:t>UnCheckIn</a:t>
          </a:r>
          <a:endParaRPr lang="en-US" sz="1400" kern="1200" dirty="0"/>
        </a:p>
        <a:p>
          <a:pPr marL="114300" lvl="1" indent="-114300" algn="l" defTabSz="622300" rtl="0">
            <a:lnSpc>
              <a:spcPct val="90000"/>
            </a:lnSpc>
            <a:spcBef>
              <a:spcPct val="0"/>
            </a:spcBef>
            <a:spcAft>
              <a:spcPct val="15000"/>
            </a:spcAft>
            <a:buChar char="•"/>
          </a:pPr>
          <a:r>
            <a:rPr lang="en-US" sz="1400" kern="1200" dirty="0" err="1"/>
            <a:t>CheckOut</a:t>
          </a:r>
          <a:endParaRPr lang="en-US" sz="1400" kern="1200" dirty="0"/>
        </a:p>
        <a:p>
          <a:pPr marL="114300" lvl="1" indent="-114300" algn="l" defTabSz="622300" rtl="0">
            <a:lnSpc>
              <a:spcPct val="90000"/>
            </a:lnSpc>
            <a:spcBef>
              <a:spcPct val="0"/>
            </a:spcBef>
            <a:spcAft>
              <a:spcPct val="15000"/>
            </a:spcAft>
            <a:buChar char="•"/>
          </a:pPr>
          <a:r>
            <a:rPr lang="en-US" sz="1400" kern="1200" dirty="0"/>
            <a:t>Attachment Added</a:t>
          </a:r>
        </a:p>
        <a:p>
          <a:pPr marL="114300" lvl="1" indent="-114300" algn="l" defTabSz="622300" rtl="0">
            <a:lnSpc>
              <a:spcPct val="90000"/>
            </a:lnSpc>
            <a:spcBef>
              <a:spcPct val="0"/>
            </a:spcBef>
            <a:spcAft>
              <a:spcPct val="15000"/>
            </a:spcAft>
            <a:buChar char="•"/>
          </a:pPr>
          <a:r>
            <a:rPr lang="en-US" sz="1400" kern="1200" dirty="0"/>
            <a:t>Attachment Removed</a:t>
          </a:r>
        </a:p>
        <a:p>
          <a:pPr marL="114300" lvl="1" indent="-114300" algn="l" defTabSz="622300" rtl="0">
            <a:lnSpc>
              <a:spcPct val="90000"/>
            </a:lnSpc>
            <a:spcBef>
              <a:spcPct val="0"/>
            </a:spcBef>
            <a:spcAft>
              <a:spcPct val="15000"/>
            </a:spcAft>
            <a:buChar char="•"/>
          </a:pPr>
          <a:r>
            <a:rPr lang="en-US" sz="1400" kern="1200" dirty="0"/>
            <a:t>File Moved</a:t>
          </a:r>
        </a:p>
        <a:p>
          <a:pPr marL="114300" lvl="1" indent="-114300" algn="l" defTabSz="622300" rtl="0">
            <a:lnSpc>
              <a:spcPct val="90000"/>
            </a:lnSpc>
            <a:spcBef>
              <a:spcPct val="0"/>
            </a:spcBef>
            <a:spcAft>
              <a:spcPct val="15000"/>
            </a:spcAft>
            <a:buChar char="•"/>
          </a:pPr>
          <a:r>
            <a:rPr lang="en-US" sz="1400" kern="1200" dirty="0"/>
            <a:t>File Converted</a:t>
          </a:r>
        </a:p>
      </dsp:txBody>
      <dsp:txXfrm>
        <a:off x="6111716" y="962856"/>
        <a:ext cx="1785689" cy="3122437"/>
      </dsp:txXfrm>
    </dsp:sp>
    <dsp:sp modelId="{C70E2108-9B05-45DB-A6A5-7AF874C2DA56}">
      <dsp:nvSpPr>
        <dsp:cNvPr id="0" name=""/>
        <dsp:cNvSpPr/>
      </dsp:nvSpPr>
      <dsp:spPr>
        <a:xfrm>
          <a:off x="8147402" y="248580"/>
          <a:ext cx="1785689" cy="714275"/>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rtl="0">
            <a:lnSpc>
              <a:spcPct val="90000"/>
            </a:lnSpc>
            <a:spcBef>
              <a:spcPct val="0"/>
            </a:spcBef>
            <a:spcAft>
              <a:spcPct val="35000"/>
            </a:spcAft>
            <a:buNone/>
          </a:pPr>
          <a:r>
            <a:rPr lang="en-US" sz="1800" kern="1200" dirty="0"/>
            <a:t>Add-in</a:t>
          </a:r>
        </a:p>
      </dsp:txBody>
      <dsp:txXfrm>
        <a:off x="8147402" y="248580"/>
        <a:ext cx="1785689" cy="714275"/>
      </dsp:txXfrm>
    </dsp:sp>
    <dsp:sp modelId="{757AC681-CDA2-4197-BDAE-411CD642BC68}">
      <dsp:nvSpPr>
        <dsp:cNvPr id="0" name=""/>
        <dsp:cNvSpPr/>
      </dsp:nvSpPr>
      <dsp:spPr>
        <a:xfrm>
          <a:off x="8147402" y="962856"/>
          <a:ext cx="1785689" cy="3122437"/>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a:t>Install</a:t>
          </a:r>
        </a:p>
        <a:p>
          <a:pPr marL="114300" lvl="1" indent="-114300" algn="l" defTabSz="622300" rtl="0">
            <a:lnSpc>
              <a:spcPct val="90000"/>
            </a:lnSpc>
            <a:spcBef>
              <a:spcPct val="0"/>
            </a:spcBef>
            <a:spcAft>
              <a:spcPct val="15000"/>
            </a:spcAft>
            <a:buChar char="•"/>
          </a:pPr>
          <a:r>
            <a:rPr lang="en-US" sz="1400" kern="1200" dirty="0"/>
            <a:t>Update</a:t>
          </a:r>
        </a:p>
        <a:p>
          <a:pPr marL="114300" lvl="1" indent="-114300" algn="l" defTabSz="622300" rtl="0">
            <a:lnSpc>
              <a:spcPct val="90000"/>
            </a:lnSpc>
            <a:spcBef>
              <a:spcPct val="0"/>
            </a:spcBef>
            <a:spcAft>
              <a:spcPct val="15000"/>
            </a:spcAft>
            <a:buChar char="•"/>
          </a:pPr>
          <a:r>
            <a:rPr lang="en-US" sz="1400" kern="1200" dirty="0"/>
            <a:t>Uninstall</a:t>
          </a:r>
        </a:p>
      </dsp:txBody>
      <dsp:txXfrm>
        <a:off x="8147402" y="962856"/>
        <a:ext cx="1785689" cy="312243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Office 365 </a:t>
            </a:r>
            <a:r>
              <a:rPr lang="en-US" dirty="0" err="1">
                <a:latin typeface="Segoe UI" pitchFamily="34" charset="0"/>
              </a:rPr>
              <a:t>CloudRoadShow</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EB8BDE-5C04-4849-8678-0B4D2E4E166C}" type="datetime8">
              <a:rPr lang="en-US" smtClean="0">
                <a:latin typeface="Segoe UI" pitchFamily="34" charset="0"/>
              </a:rPr>
              <a:t>1/4/2017 12:35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Office 365 </a:t>
            </a:r>
            <a:r>
              <a:rPr lang="en-US" dirty="0" err="1"/>
              <a:t>CloudRoadShow</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0ABB1BB5-4F85-4E5B-B931-0C55BDF5DA21}" type="datetime8">
              <a:rPr lang="en-US" smtClean="0"/>
              <a:t>1/4/2017 12:29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D84499E7-F1FD-4F05-B520-DA59C3C92386}" type="datetime8">
              <a:rPr lang="en-US" smtClean="0"/>
              <a:t>1/4/2017 12:29 PM</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dirty="0"/>
              <a:t>Build 2014</a:t>
            </a:r>
          </a:p>
        </p:txBody>
      </p:sp>
    </p:spTree>
    <p:extLst>
      <p:ext uri="{BB962C8B-B14F-4D97-AF65-F5344CB8AC3E}">
        <p14:creationId xmlns:p14="http://schemas.microsoft.com/office/powerpoint/2010/main" val="1439633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EE1AB150-E8A9-45DB-8ABA-7470EEC6A6AE}" type="datetime8">
              <a:rPr lang="en-US" smtClean="0">
                <a:solidFill>
                  <a:prstClr val="black"/>
                </a:solidFill>
              </a:rPr>
              <a:t>1/4/2017 12:29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31311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is to make the remote event receivers equivalent to the standard event receivers in SharePoint.</a:t>
            </a:r>
          </a:p>
          <a:p>
            <a:endParaRPr lang="en-US" dirty="0"/>
          </a:p>
          <a:p>
            <a:r>
              <a:rPr lang="en-US" sz="1200" kern="1200" dirty="0">
                <a:solidFill>
                  <a:schemeClr val="tx1"/>
                </a:solidFill>
                <a:effectLst/>
                <a:latin typeface="+mn-lt"/>
                <a:ea typeface="+mn-ea"/>
                <a:cs typeface="+mn-cs"/>
              </a:rPr>
              <a:t>In cases where latency is high, remote synchronous events could cause significant delays in the operations that the event is responding to. Synchronous events are available today, though, and they’re important, especially for complex data validation rules.</a:t>
            </a:r>
            <a:endParaRPr lang="en-US" dirty="0"/>
          </a:p>
          <a:p>
            <a:endParaRPr lang="en-US" dirty="0"/>
          </a:p>
        </p:txBody>
      </p:sp>
    </p:spTree>
    <p:extLst>
      <p:ext uri="{BB962C8B-B14F-4D97-AF65-F5344CB8AC3E}">
        <p14:creationId xmlns:p14="http://schemas.microsoft.com/office/powerpoint/2010/main" val="2131675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EEB0D79F-61CD-4295-9C67-DA274DF762BF}" type="datetime8">
              <a:rPr lang="en-US" smtClean="0"/>
              <a:t>1/4/2017 12:29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24</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338142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installation,</a:t>
            </a:r>
            <a:r>
              <a:rPr lang="en-US" baseline="0" dirty="0"/>
              <a:t> upgrade and uninstallation of an app raises events that developers can trap. These are surfaced as remote event receivers where the app calls out to a well known endpoint where the developer can do something upon these events.</a:t>
            </a:r>
            <a:endParaRPr lang="en-US" dirty="0"/>
          </a:p>
        </p:txBody>
      </p:sp>
    </p:spTree>
    <p:extLst>
      <p:ext uri="{BB962C8B-B14F-4D97-AF65-F5344CB8AC3E}">
        <p14:creationId xmlns:p14="http://schemas.microsoft.com/office/powerpoint/2010/main" val="3384509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Remote Event Receivers can also be set up for </a:t>
            </a:r>
            <a:r>
              <a:rPr lang="en-US" sz="1200" b="1" kern="1200" dirty="0">
                <a:solidFill>
                  <a:schemeClr val="tx1"/>
                </a:solidFill>
                <a:effectLst/>
                <a:latin typeface="+mn-lt"/>
                <a:ea typeface="+mn-ea"/>
                <a:cs typeface="+mn-cs"/>
              </a:rPr>
              <a:t>Installed</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Uninstalling</a:t>
            </a:r>
            <a:r>
              <a:rPr lang="en-US" sz="1200" kern="1200" dirty="0">
                <a:solidFill>
                  <a:schemeClr val="tx1"/>
                </a:solidFill>
                <a:effectLst/>
                <a:latin typeface="+mn-lt"/>
                <a:ea typeface="+mn-ea"/>
                <a:cs typeface="+mn-cs"/>
              </a:rPr>
              <a:t>, and </a:t>
            </a:r>
            <a:r>
              <a:rPr lang="en-US" sz="1200" b="1" kern="1200" dirty="0">
                <a:solidFill>
                  <a:schemeClr val="tx1"/>
                </a:solidFill>
                <a:effectLst/>
                <a:latin typeface="+mn-lt"/>
                <a:ea typeface="+mn-ea"/>
                <a:cs typeface="+mn-cs"/>
              </a:rPr>
              <a:t>Upgrading</a:t>
            </a:r>
            <a:r>
              <a:rPr lang="en-US" sz="1200" kern="1200" dirty="0">
                <a:solidFill>
                  <a:schemeClr val="tx1"/>
                </a:solidFill>
                <a:effectLst/>
                <a:latin typeface="+mn-lt"/>
                <a:ea typeface="+mn-ea"/>
                <a:cs typeface="+mn-cs"/>
              </a:rPr>
              <a:t> events in the App lifecycle.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effectLst/>
              </a:rPr>
              <a:t>To handle a SharePoint app event, set its event value to True in Visual Studio. The default value for the events is False. When you set the value of an app event to True, Visual Studio creates an app event receiver. To disable an app event receiver, set its value to False</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27</a:t>
            </a:fld>
            <a:endParaRPr lang="en-US"/>
          </a:p>
        </p:txBody>
      </p:sp>
    </p:spTree>
    <p:extLst>
      <p:ext uri="{BB962C8B-B14F-4D97-AF65-F5344CB8AC3E}">
        <p14:creationId xmlns:p14="http://schemas.microsoft.com/office/powerpoint/2010/main" val="4155014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BAC1AA26-812F-4D3B-8905-BECAD5D62BB8}" type="datetime8">
              <a:rPr lang="en-US" smtClean="0"/>
              <a:t>1/4/2017 12:29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28</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374910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BAC1AA26-812F-4D3B-8905-BECAD5D62BB8}" type="datetime8">
              <a:rPr lang="en-US" smtClean="0"/>
              <a:t>1/4/2017 12:29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32</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22664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D84499E7-F1FD-4F05-B520-DA59C3C92386}" type="datetime8">
              <a:rPr lang="en-US" smtClean="0"/>
              <a:t>1/4/2017 12:29 PM</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33</a:t>
            </a:fld>
            <a:endParaRPr lang="en-US" dirty="0"/>
          </a:p>
        </p:txBody>
      </p:sp>
      <p:sp>
        <p:nvSpPr>
          <p:cNvPr id="7" name="Header Placeholder 6"/>
          <p:cNvSpPr>
            <a:spLocks noGrp="1"/>
          </p:cNvSpPr>
          <p:nvPr>
            <p:ph type="hdr" sz="quarter" idx="13"/>
          </p:nvPr>
        </p:nvSpPr>
        <p:spPr/>
        <p:txBody>
          <a:bodyPr/>
          <a:lstStyle/>
          <a:p>
            <a:r>
              <a:rPr lang="en-US" dirty="0"/>
              <a:t>Build 2014</a:t>
            </a:r>
          </a:p>
        </p:txBody>
      </p:sp>
    </p:spTree>
    <p:extLst>
      <p:ext uri="{BB962C8B-B14F-4D97-AF65-F5344CB8AC3E}">
        <p14:creationId xmlns:p14="http://schemas.microsoft.com/office/powerpoint/2010/main" val="3516253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ABB1BB5-4F85-4E5B-B931-0C55BDF5DA21}" type="datetime8">
              <a:rPr lang="en-US" smtClean="0"/>
              <a:t>1/4/2017 12:29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2467085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2.jpeg"/></Relationships>
</file>

<file path=ppt/slideLayouts/_rels/slideLayout42.xml.rels><?xml version="1.0" encoding="UTF-8" standalone="yes"?>
<Relationships xmlns="http://schemas.openxmlformats.org/package/2006/relationships"><Relationship Id="rId8" Type="http://schemas.openxmlformats.org/officeDocument/2006/relationships/hyperlink" Target="http://dev.office.com/podcasts" TargetMode="External"/><Relationship Id="rId3" Type="http://schemas.openxmlformats.org/officeDocument/2006/relationships/image" Target="../media/image14.emf"/><Relationship Id="rId7" Type="http://schemas.openxmlformats.org/officeDocument/2006/relationships/hyperlink" Target="http://aka.ms/O365DevShow" TargetMode="External"/><Relationship Id="rId2" Type="http://schemas.openxmlformats.org/officeDocument/2006/relationships/image" Target="../media/image13.emf"/><Relationship Id="rId1" Type="http://schemas.openxmlformats.org/officeDocument/2006/relationships/slideMaster" Target="../slideMasters/slideMaster1.xml"/><Relationship Id="rId6" Type="http://schemas.openxmlformats.org/officeDocument/2006/relationships/hyperlink" Target="http://www.twitter.com/OfficeDev" TargetMode="External"/><Relationship Id="rId5" Type="http://schemas.openxmlformats.org/officeDocument/2006/relationships/hyperlink" Target="https://www.yammer.com/itpronetwork" TargetMode="External"/><Relationship Id="rId4" Type="http://schemas.openxmlformats.org/officeDocument/2006/relationships/image" Target="../media/image15.png"/><Relationship Id="rId9" Type="http://schemas.openxmlformats.org/officeDocument/2006/relationships/image" Target="../media/image16.png"/></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54863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black">
          <a:xfrm>
            <a:off x="273050" y="3954463"/>
            <a:ext cx="4789869"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4" name="Group 3"/>
          <p:cNvGrpSpPr/>
          <p:nvPr userDrawn="1"/>
        </p:nvGrpSpPr>
        <p:grpSpPr>
          <a:xfrm>
            <a:off x="5333158" y="274303"/>
            <a:ext cx="6637376" cy="6240798"/>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14" name="TextBox 113"/>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6"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15" name="Picture 114"/>
          <p:cNvPicPr>
            <a:picLocks noChangeAspect="1"/>
          </p:cNvPicPr>
          <p:nvPr userDrawn="1"/>
        </p:nvPicPr>
        <p:blipFill>
          <a:blip r:embed="rId2"/>
          <a:stretch>
            <a:fillRect/>
          </a:stretch>
        </p:blipFill>
        <p:spPr>
          <a:xfrm>
            <a:off x="436564" y="6148991"/>
            <a:ext cx="1161288" cy="367578"/>
          </a:xfrm>
          <a:prstGeom prst="rect">
            <a:avLst/>
          </a:prstGeom>
        </p:spPr>
      </p:pic>
    </p:spTree>
    <p:extLst>
      <p:ext uri="{BB962C8B-B14F-4D97-AF65-F5344CB8AC3E}">
        <p14:creationId xmlns:p14="http://schemas.microsoft.com/office/powerpoint/2010/main" val="282150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17994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933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446946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270709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61544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78408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2582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3" y="2241533"/>
            <a:ext cx="5514975"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0" name="TextBox 9"/>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2"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4857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245352"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5595247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5232335"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955786"/>
            <a:ext cx="5251386"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a:t>Speaker Name</a:t>
            </a:r>
          </a:p>
        </p:txBody>
      </p:sp>
      <p:grpSp>
        <p:nvGrpSpPr>
          <p:cNvPr id="2" name="Group 1"/>
          <p:cNvGrpSpPr/>
          <p:nvPr userDrawn="1"/>
        </p:nvGrpSpPr>
        <p:grpSpPr>
          <a:xfrm>
            <a:off x="5654676" y="1252538"/>
            <a:ext cx="5227954" cy="528002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16" name="TextBox 115"/>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bg1"/>
                    </a:gs>
                    <a:gs pos="30000">
                      <a:schemeClr val="bg1"/>
                    </a:gs>
                  </a:gsLst>
                  <a:lin ang="5400000" scaled="0"/>
                </a:gradFill>
                <a:latin typeface="+mn-lt"/>
                <a:ea typeface="+mn-ea"/>
                <a:cs typeface="+mn-cs"/>
              </a:defRPr>
            </a:lvl1pPr>
          </a:lstStyle>
          <a:p>
            <a:r>
              <a:rPr lang="en-US" dirty="0"/>
              <a:t>Microsoft Confidential</a:t>
            </a:r>
          </a:p>
        </p:txBody>
      </p:sp>
      <p:pic>
        <p:nvPicPr>
          <p:cNvPr id="115" name="Picture 114"/>
          <p:cNvPicPr>
            <a:picLocks noChangeAspect="1"/>
          </p:cNvPicPr>
          <p:nvPr userDrawn="1"/>
        </p:nvPicPr>
        <p:blipFill>
          <a:blip r:embed="rId2"/>
          <a:stretch>
            <a:fillRect/>
          </a:stretch>
        </p:blipFill>
        <p:spPr>
          <a:xfrm>
            <a:off x="436564" y="6148991"/>
            <a:ext cx="1161288" cy="368611"/>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141224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468000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889953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532257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7" name="Group 6"/>
          <p:cNvGrpSpPr/>
          <p:nvPr userDrawn="1"/>
        </p:nvGrpSpPr>
        <p:grpSpPr>
          <a:xfrm>
            <a:off x="7657993" y="3089395"/>
            <a:ext cx="4511783" cy="3608268"/>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 name="Group 8"/>
            <p:cNvGrpSpPr/>
            <p:nvPr/>
          </p:nvGrpSpPr>
          <p:grpSpPr>
            <a:xfrm>
              <a:off x="6527800" y="3994753"/>
              <a:ext cx="3240121" cy="2863247"/>
              <a:chOff x="7045326" y="4452083"/>
              <a:chExt cx="2722595" cy="2405917"/>
            </a:xfrm>
          </p:grpSpPr>
          <p:sp>
            <p:nvSpPr>
              <p:cNvPr id="37"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
        <p:nvSpPr>
          <p:cNvPr id="79" name="TextBox 7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5"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6" name="Picture 7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3612013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125680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067731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pic>
        <p:nvPicPr>
          <p:cNvPr id="6" name="Picture 5"/>
          <p:cNvPicPr>
            <a:picLocks noChangeAspect="1"/>
          </p:cNvPicPr>
          <p:nvPr userDrawn="1"/>
        </p:nvPicPr>
        <p:blipFill>
          <a:blip r:embed="rId2"/>
          <a:stretch>
            <a:fillRect/>
          </a:stretch>
        </p:blipFill>
        <p:spPr>
          <a:xfrm>
            <a:off x="6645047" y="3726250"/>
            <a:ext cx="5334228" cy="2788849"/>
          </a:xfrm>
          <a:prstGeom prst="rect">
            <a:avLst/>
          </a:prstGeom>
        </p:spPr>
      </p:pic>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8" name="Picture 7"/>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936443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9"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0"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1"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2"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3"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4"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5"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6"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7"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8"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1" name="Group 10"/>
              <p:cNvGrpSpPr/>
              <p:nvPr/>
            </p:nvGrpSpPr>
            <p:grpSpPr>
              <a:xfrm rot="1103645">
                <a:off x="6767684" y="1476299"/>
                <a:ext cx="1225678" cy="1846263"/>
                <a:chOff x="6413501" y="1441450"/>
                <a:chExt cx="1225678" cy="1846263"/>
              </a:xfrm>
            </p:grpSpPr>
            <p:sp>
              <p:nvSpPr>
                <p:cNvPr id="25"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6"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7"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8"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9"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0"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1"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2"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3"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4"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5"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6"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7"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8"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9"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0"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1"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2"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3"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4"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5"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6"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7"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8"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2" name="Group 11"/>
              <p:cNvGrpSpPr/>
              <p:nvPr/>
            </p:nvGrpSpPr>
            <p:grpSpPr>
              <a:xfrm>
                <a:off x="4243570" y="3315652"/>
                <a:ext cx="2525262" cy="593085"/>
                <a:chOff x="4243570" y="3315652"/>
                <a:chExt cx="2525262" cy="593085"/>
              </a:xfrm>
            </p:grpSpPr>
            <p:sp>
              <p:nvSpPr>
                <p:cNvPr id="22" name="Freeform 21"/>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3" name="Freeform 22"/>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4" name="Freeform 23"/>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grpSp>
            <p:nvGrpSpPr>
              <p:cNvPr id="13" name="Group 12"/>
              <p:cNvGrpSpPr/>
              <p:nvPr/>
            </p:nvGrpSpPr>
            <p:grpSpPr>
              <a:xfrm rot="2350315">
                <a:off x="5989331" y="2507581"/>
                <a:ext cx="598331" cy="829441"/>
                <a:chOff x="6006115" y="2691336"/>
                <a:chExt cx="598331" cy="829441"/>
              </a:xfrm>
            </p:grpSpPr>
            <p:sp>
              <p:nvSpPr>
                <p:cNvPr id="20" name="Freeform 19"/>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1" name="Rectangle 20"/>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8" name="Freeform 17"/>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19" name="Rectangle 18"/>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sp>
        <p:nvSpPr>
          <p:cNvPr id="63" name="TextBox 6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0" name="Picture 59"/>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54194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6508747" y="3784600"/>
            <a:ext cx="5470527" cy="2735264"/>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3"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Rectangle 43"/>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9" name="Picture 8"/>
              <p:cNvPicPr>
                <a:picLocks noChangeAspect="1"/>
              </p:cNvPicPr>
              <p:nvPr/>
            </p:nvPicPr>
            <p:blipFill>
              <a:blip r:embed="rId2"/>
              <a:stretch>
                <a:fillRect/>
              </a:stretch>
            </p:blipFill>
            <p:spPr>
              <a:xfrm flipH="1">
                <a:off x="4664075" y="4286961"/>
                <a:ext cx="5793411" cy="239293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2" name="Rectangle 11"/>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49" name="TextBox 4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45"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46" name="Picture 45"/>
          <p:cNvPicPr>
            <a:picLocks noChangeAspect="1"/>
          </p:cNvPicPr>
          <p:nvPr userDrawn="1"/>
        </p:nvPicPr>
        <p:blipFill>
          <a:blip r:embed="rId4">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680622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Box 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 name="Footer Placeholder 4"/>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6105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b"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662911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87425">
                      <a:schemeClr val="tx1"/>
                    </a:gs>
                    <a:gs pos="6700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8090363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72884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pic>
        <p:nvPicPr>
          <p:cNvPr id="6" name="Picture 5"/>
          <p:cNvPicPr>
            <a:picLocks noChangeAspect="1"/>
          </p:cNvPicPr>
          <p:nvPr userDrawn="1"/>
        </p:nvPicPr>
        <p:blipFill>
          <a:blip r:embed="rId3"/>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6697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31155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23907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6"/>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53133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6350000"/>
            <a:ext cx="12436475" cy="64452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5"/>
          <p:cNvSpPr>
            <a:spLocks noGrp="1"/>
          </p:cNvSpPr>
          <p:nvPr>
            <p:ph type="title"/>
          </p:nvPr>
        </p:nvSpPr>
        <p:spPr>
          <a:xfrm>
            <a:off x="274639" y="295274"/>
            <a:ext cx="11889564" cy="917575"/>
          </a:xfrm>
        </p:spPr>
        <p:txBody>
          <a:bodyPr/>
          <a:lstStyle/>
          <a:p>
            <a:r>
              <a:rPr lang="en-US"/>
              <a:t>Click to edit Master title style</a:t>
            </a:r>
          </a:p>
        </p:txBody>
      </p:sp>
      <p:sp>
        <p:nvSpPr>
          <p:cNvPr id="13" name="Footer Placeholder 4"/>
          <p:cNvSpPr>
            <a:spLocks noGrp="1"/>
          </p:cNvSpPr>
          <p:nvPr>
            <p:ph type="ftr" sz="quarter" idx="11"/>
          </p:nvPr>
        </p:nvSpPr>
        <p:spPr>
          <a:xfrm>
            <a:off x="7964488" y="295272"/>
            <a:ext cx="4197350" cy="371475"/>
          </a:xfrm>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5" name="TextBox 14"/>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137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pic>
        <p:nvPicPr>
          <p:cNvPr id="175" name="Picture 174"/>
          <p:cNvPicPr>
            <a:picLocks noChangeAspect="1"/>
          </p:cNvPicPr>
          <p:nvPr userDrawn="1"/>
        </p:nvPicPr>
        <p:blipFill rotWithShape="1">
          <a:blip r:embed="rId2">
            <a:extLst>
              <a:ext uri="{28A0092B-C50C-407E-A947-70E740481C1C}">
                <a14:useLocalDpi xmlns:a14="http://schemas.microsoft.com/office/drawing/2010/main" val="0"/>
              </a:ext>
            </a:extLst>
          </a:blip>
          <a:srcRect t="27820"/>
          <a:stretch/>
        </p:blipFill>
        <p:spPr>
          <a:xfrm>
            <a:off x="344739" y="4629849"/>
            <a:ext cx="3820414" cy="1839729"/>
          </a:xfrm>
          <a:prstGeom prst="rect">
            <a:avLst/>
          </a:prstGeom>
        </p:spPr>
      </p:pic>
      <p:pic>
        <p:nvPicPr>
          <p:cNvPr id="176" name="Picture 175"/>
          <p:cNvPicPr>
            <a:picLocks noChangeAspect="1"/>
          </p:cNvPicPr>
          <p:nvPr userDrawn="1"/>
        </p:nvPicPr>
        <p:blipFill rotWithShape="1">
          <a:blip r:embed="rId3" cstate="hqprint">
            <a:extLst>
              <a:ext uri="{28A0092B-C50C-407E-A947-70E740481C1C}">
                <a14:useLocalDpi xmlns:a14="http://schemas.microsoft.com/office/drawing/2010/main"/>
              </a:ext>
            </a:extLst>
          </a:blip>
          <a:srcRect t="3263" b="6784"/>
          <a:stretch/>
        </p:blipFill>
        <p:spPr>
          <a:xfrm>
            <a:off x="8313402" y="4629850"/>
            <a:ext cx="3820420" cy="1839729"/>
          </a:xfrm>
          <a:prstGeom prst="rect">
            <a:avLst/>
          </a:prstGeom>
        </p:spPr>
      </p:pic>
      <p:pic>
        <p:nvPicPr>
          <p:cNvPr id="177" name="Picture 176"/>
          <p:cNvPicPr>
            <a:picLocks noChangeAspect="1"/>
          </p:cNvPicPr>
          <p:nvPr userDrawn="1"/>
        </p:nvPicPr>
        <p:blipFill rotWithShape="1">
          <a:blip r:embed="rId4" cstate="hqprint">
            <a:extLst>
              <a:ext uri="{28A0092B-C50C-407E-A947-70E740481C1C}">
                <a14:useLocalDpi xmlns:a14="http://schemas.microsoft.com/office/drawing/2010/main"/>
              </a:ext>
            </a:extLst>
          </a:blip>
          <a:srcRect t="7545" b="2181"/>
          <a:stretch/>
        </p:blipFill>
        <p:spPr>
          <a:xfrm>
            <a:off x="4329072" y="4629849"/>
            <a:ext cx="3820419" cy="1839728"/>
          </a:xfrm>
          <a:prstGeom prst="rect">
            <a:avLst/>
          </a:prstGeom>
        </p:spPr>
      </p:pic>
      <p:sp>
        <p:nvSpPr>
          <p:cNvPr id="178" name="Rectangle 177"/>
          <p:cNvSpPr/>
          <p:nvPr userDrawn="1"/>
        </p:nvSpPr>
        <p:spPr bwMode="auto">
          <a:xfrm>
            <a:off x="1780" y="-1"/>
            <a:ext cx="12433813" cy="245260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3" tIns="46623" rIns="46623" bIns="46623" numCol="1" spcCol="0" rtlCol="0" fromWordArt="0" anchor="ctr" anchorCtr="0" forceAA="0" compatLnSpc="1">
            <a:prstTxWarp prst="textNoShape">
              <a:avLst/>
            </a:prstTxWarp>
            <a:noAutofit/>
          </a:bodyPr>
          <a:lstStyle/>
          <a:p>
            <a:pPr algn="ctr" defTabSz="93211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79" name="Text Placeholder 2"/>
          <p:cNvSpPr txBox="1">
            <a:spLocks/>
          </p:cNvSpPr>
          <p:nvPr userDrawn="1"/>
        </p:nvSpPr>
        <p:spPr>
          <a:xfrm>
            <a:off x="248257" y="1065999"/>
            <a:ext cx="3604069" cy="333854"/>
          </a:xfrm>
          <a:prstGeom prst="rect">
            <a:avLst/>
          </a:prstGeom>
        </p:spPr>
        <p:txBody>
          <a:bodyPr/>
          <a:lstStyle>
            <a:lvl1pPr marL="116575" marR="0" indent="0" algn="l" defTabSz="932559" rtl="0" eaLnBrk="1" fontAlgn="auto" latinLnBrk="0" hangingPunct="1">
              <a:lnSpc>
                <a:spcPct val="90000"/>
              </a:lnSpc>
              <a:spcBef>
                <a:spcPct val="20000"/>
              </a:spcBef>
              <a:spcAft>
                <a:spcPts val="0"/>
              </a:spcAft>
              <a:buClrTx/>
              <a:buSzPct val="80000"/>
              <a:buFontTx/>
              <a:buNone/>
              <a:tabLst/>
              <a:defRPr sz="2448" kern="1200" spc="-71" baseline="0">
                <a:solidFill>
                  <a:srgbClr val="505050"/>
                </a:solidFill>
                <a:latin typeface="+mn-lt"/>
                <a:ea typeface="+mn-ea"/>
                <a:cs typeface="+mn-cs"/>
              </a:defRPr>
            </a:lvl1pPr>
            <a:lvl2pPr marL="584492" marR="0" indent="-238007" algn="l" defTabSz="932559"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solidFill>
                  <a:srgbClr val="505050"/>
                </a:solidFill>
                <a:latin typeface="+mn-lt"/>
                <a:ea typeface="+mn-ea"/>
                <a:cs typeface="+mn-cs"/>
              </a:defRPr>
            </a:lvl2pPr>
            <a:lvl3pPr marL="814403"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814403" algn="l"/>
              </a:tabLst>
              <a:defRPr sz="2040" kern="1200" spc="0" baseline="0">
                <a:solidFill>
                  <a:srgbClr val="505050"/>
                </a:solidFill>
                <a:latin typeface="+mn-lt"/>
                <a:ea typeface="+mn-ea"/>
                <a:cs typeface="+mn-cs"/>
              </a:defRPr>
            </a:lvl3pPr>
            <a:lvl4pPr marL="1050791" marR="0" indent="-236387" algn="l" defTabSz="932559" rtl="0" eaLnBrk="1" fontAlgn="auto" latinLnBrk="0" hangingPunct="1">
              <a:lnSpc>
                <a:spcPct val="90000"/>
              </a:lnSpc>
              <a:spcBef>
                <a:spcPct val="20000"/>
              </a:spcBef>
              <a:spcAft>
                <a:spcPts val="0"/>
              </a:spcAft>
              <a:buClrTx/>
              <a:buSzPct val="90000"/>
              <a:buFont typeface="Wingdings" pitchFamily="2" charset="2"/>
              <a:buChar char="§"/>
              <a:tabLst/>
              <a:defRPr sz="1836" kern="1200" spc="0" baseline="0">
                <a:solidFill>
                  <a:srgbClr val="505050"/>
                </a:solidFill>
                <a:latin typeface="+mn-lt"/>
                <a:ea typeface="+mn-ea"/>
                <a:cs typeface="+mn-cs"/>
              </a:defRPr>
            </a:lvl4pPr>
            <a:lvl5pPr marL="1280702"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1280702" algn="l"/>
              </a:tabLst>
              <a:defRPr sz="1836" kern="1200" spc="0" baseline="0">
                <a:solidFill>
                  <a:srgbClr val="505050"/>
                </a:soli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r>
              <a:rPr lang="en-US" sz="2081" spc="0" dirty="0">
                <a:solidFill>
                  <a:srgbClr val="FFFFFF"/>
                </a:solidFill>
                <a:latin typeface="Segoe UI Semibold" panose="020B0702040204020203" pitchFamily="34" charset="0"/>
              </a:rPr>
              <a:t>WHAT CAN I BUILD?</a:t>
            </a:r>
          </a:p>
        </p:txBody>
      </p:sp>
      <p:sp>
        <p:nvSpPr>
          <p:cNvPr id="180" name="Title 2"/>
          <p:cNvSpPr txBox="1">
            <a:spLocks/>
          </p:cNvSpPr>
          <p:nvPr userDrawn="1"/>
        </p:nvSpPr>
        <p:spPr>
          <a:xfrm>
            <a:off x="280988" y="301152"/>
            <a:ext cx="12126254" cy="935842"/>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799" dirty="0">
                <a:solidFill>
                  <a:schemeClr val="bg1"/>
                </a:solidFill>
              </a:rPr>
              <a:t>Office Platform</a:t>
            </a:r>
          </a:p>
        </p:txBody>
      </p:sp>
      <p:sp>
        <p:nvSpPr>
          <p:cNvPr id="181" name="Freeform 131"/>
          <p:cNvSpPr>
            <a:spLocks noChangeAspect="1"/>
          </p:cNvSpPr>
          <p:nvPr userDrawn="1"/>
        </p:nvSpPr>
        <p:spPr bwMode="black">
          <a:xfrm>
            <a:off x="1983216" y="1670002"/>
            <a:ext cx="543466" cy="651843"/>
          </a:xfrm>
          <a:custGeom>
            <a:avLst/>
            <a:gdLst>
              <a:gd name="T0" fmla="*/ 1710 w 1710"/>
              <a:gd name="T1" fmla="*/ 1880 h 2051"/>
              <a:gd name="T2" fmla="*/ 1710 w 1710"/>
              <a:gd name="T3" fmla="*/ 1880 h 2051"/>
              <a:gd name="T4" fmla="*/ 1710 w 1710"/>
              <a:gd name="T5" fmla="*/ 176 h 2051"/>
              <a:gd name="T6" fmla="*/ 1101 w 1710"/>
              <a:gd name="T7" fmla="*/ 0 h 2051"/>
              <a:gd name="T8" fmla="*/ 3 w 1710"/>
              <a:gd name="T9" fmla="*/ 413 h 2051"/>
              <a:gd name="T10" fmla="*/ 0 w 1710"/>
              <a:gd name="T11" fmla="*/ 413 h 2051"/>
              <a:gd name="T12" fmla="*/ 0 w 1710"/>
              <a:gd name="T13" fmla="*/ 1645 h 2051"/>
              <a:gd name="T14" fmla="*/ 375 w 1710"/>
              <a:gd name="T15" fmla="*/ 1498 h 2051"/>
              <a:gd name="T16" fmla="*/ 375 w 1710"/>
              <a:gd name="T17" fmla="*/ 496 h 2051"/>
              <a:gd name="T18" fmla="*/ 1101 w 1710"/>
              <a:gd name="T19" fmla="*/ 323 h 2051"/>
              <a:gd name="T20" fmla="*/ 1101 w 1710"/>
              <a:gd name="T21" fmla="*/ 1797 h 2051"/>
              <a:gd name="T22" fmla="*/ 0 w 1710"/>
              <a:gd name="T23" fmla="*/ 1645 h 2051"/>
              <a:gd name="T24" fmla="*/ 1101 w 1710"/>
              <a:gd name="T25" fmla="*/ 2051 h 2051"/>
              <a:gd name="T26" fmla="*/ 1101 w 1710"/>
              <a:gd name="T27" fmla="*/ 2051 h 2051"/>
              <a:gd name="T28" fmla="*/ 1710 w 1710"/>
              <a:gd name="T29" fmla="*/ 1882 h 2051"/>
              <a:gd name="T30" fmla="*/ 1710 w 1710"/>
              <a:gd name="T31" fmla="*/ 1880 h 2051"/>
              <a:gd name="T32" fmla="*/ 1710 w 1710"/>
              <a:gd name="T33" fmla="*/ 188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0" h="2051">
                <a:moveTo>
                  <a:pt x="1710" y="1880"/>
                </a:moveTo>
                <a:lnTo>
                  <a:pt x="1710" y="1880"/>
                </a:lnTo>
                <a:lnTo>
                  <a:pt x="1710" y="176"/>
                </a:lnTo>
                <a:lnTo>
                  <a:pt x="1101" y="0"/>
                </a:lnTo>
                <a:lnTo>
                  <a:pt x="3" y="413"/>
                </a:lnTo>
                <a:lnTo>
                  <a:pt x="0" y="413"/>
                </a:lnTo>
                <a:lnTo>
                  <a:pt x="0" y="1645"/>
                </a:lnTo>
                <a:lnTo>
                  <a:pt x="375" y="1498"/>
                </a:lnTo>
                <a:lnTo>
                  <a:pt x="375" y="496"/>
                </a:lnTo>
                <a:lnTo>
                  <a:pt x="1101" y="323"/>
                </a:lnTo>
                <a:lnTo>
                  <a:pt x="1101" y="1797"/>
                </a:lnTo>
                <a:lnTo>
                  <a:pt x="0" y="1645"/>
                </a:lnTo>
                <a:lnTo>
                  <a:pt x="1101" y="2051"/>
                </a:lnTo>
                <a:lnTo>
                  <a:pt x="1101" y="2051"/>
                </a:lnTo>
                <a:lnTo>
                  <a:pt x="1710" y="1882"/>
                </a:lnTo>
                <a:lnTo>
                  <a:pt x="1710" y="1880"/>
                </a:lnTo>
                <a:lnTo>
                  <a:pt x="1710" y="1880"/>
                </a:lnTo>
                <a:close/>
              </a:path>
            </a:pathLst>
          </a:custGeom>
          <a:solidFill>
            <a:schemeClr val="bg1"/>
          </a:solidFill>
          <a:ln>
            <a:noFill/>
          </a:ln>
          <a:extLst/>
        </p:spPr>
        <p:txBody>
          <a:bodyPr vert="horz" wrap="square" lIns="91427" tIns="45713" rIns="91427" bIns="45713" numCol="1" anchor="t" anchorCtr="0" compatLnSpc="1">
            <a:prstTxWarp prst="textNoShape">
              <a:avLst/>
            </a:prstTxWarp>
          </a:bodyPr>
          <a:lstStyle/>
          <a:p>
            <a:pPr algn="ctr" defTabSz="932563"/>
            <a:endParaRPr lang="en-US" dirty="0">
              <a:solidFill>
                <a:srgbClr val="505050"/>
              </a:solidFill>
            </a:endParaRPr>
          </a:p>
        </p:txBody>
      </p:sp>
      <p:sp>
        <p:nvSpPr>
          <p:cNvPr id="182" name="Freeform 5"/>
          <p:cNvSpPr>
            <a:spLocks noChangeAspect="1"/>
          </p:cNvSpPr>
          <p:nvPr userDrawn="1"/>
        </p:nvSpPr>
        <p:spPr bwMode="black">
          <a:xfrm>
            <a:off x="5730852" y="1695237"/>
            <a:ext cx="1016867" cy="601374"/>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ln w="38100">
            <a:solidFill>
              <a:schemeClr val="bg1"/>
            </a:solidFill>
          </a:ln>
        </p:spPr>
        <p:txBody>
          <a:bodyPr vert="horz" wrap="square" lIns="91427" tIns="45713" rIns="91427" bIns="45713" numCol="1" anchor="t" anchorCtr="0" compatLnSpc="1">
            <a:prstTxWarp prst="textNoShape">
              <a:avLst/>
            </a:prstTxWarp>
          </a:bodyPr>
          <a:lstStyle/>
          <a:p>
            <a:pPr defTabSz="932563"/>
            <a:endParaRPr lang="en-US" dirty="0">
              <a:solidFill>
                <a:srgbClr val="505050"/>
              </a:solidFill>
            </a:endParaRPr>
          </a:p>
        </p:txBody>
      </p:sp>
      <p:grpSp>
        <p:nvGrpSpPr>
          <p:cNvPr id="183" name="Group 182"/>
          <p:cNvGrpSpPr/>
          <p:nvPr userDrawn="1"/>
        </p:nvGrpSpPr>
        <p:grpSpPr>
          <a:xfrm>
            <a:off x="10065030" y="1680068"/>
            <a:ext cx="624747" cy="631712"/>
            <a:chOff x="4420977" y="3337861"/>
            <a:chExt cx="889375" cy="899290"/>
          </a:xfrm>
          <a:solidFill>
            <a:srgbClr val="F8F8F8"/>
          </a:solidFill>
        </p:grpSpPr>
        <p:sp>
          <p:nvSpPr>
            <p:cNvPr id="184" name="Oval 183"/>
            <p:cNvSpPr/>
            <p:nvPr/>
          </p:nvSpPr>
          <p:spPr bwMode="auto">
            <a:xfrm>
              <a:off x="4468482" y="3450061"/>
              <a:ext cx="787090" cy="787090"/>
            </a:xfrm>
            <a:prstGeom prst="ellipse">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5" name="Oval 184"/>
            <p:cNvSpPr/>
            <p:nvPr/>
          </p:nvSpPr>
          <p:spPr bwMode="auto">
            <a:xfrm>
              <a:off x="4724324" y="3337861"/>
              <a:ext cx="275406" cy="275406"/>
            </a:xfrm>
            <a:prstGeom prst="ellipse">
              <a:avLst/>
            </a:prstGeom>
            <a:solidFill>
              <a:schemeClr val="accent1"/>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6" name="Oval 185"/>
            <p:cNvSpPr/>
            <p:nvPr/>
          </p:nvSpPr>
          <p:spPr bwMode="auto">
            <a:xfrm>
              <a:off x="5034946" y="3889765"/>
              <a:ext cx="275406" cy="275406"/>
            </a:xfrm>
            <a:prstGeom prst="ellipse">
              <a:avLst/>
            </a:prstGeom>
            <a:solidFill>
              <a:schemeClr val="accent1"/>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7" name="Oval 186"/>
            <p:cNvSpPr/>
            <p:nvPr/>
          </p:nvSpPr>
          <p:spPr bwMode="auto">
            <a:xfrm>
              <a:off x="4420977" y="3889765"/>
              <a:ext cx="275406" cy="275406"/>
            </a:xfrm>
            <a:prstGeom prst="ellipse">
              <a:avLst/>
            </a:prstGeom>
            <a:solidFill>
              <a:schemeClr val="accent1"/>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cxnSp>
        <p:nvCxnSpPr>
          <p:cNvPr id="188" name="Straight Arrow Connector 187"/>
          <p:cNvCxnSpPr/>
          <p:nvPr userDrawn="1"/>
        </p:nvCxnSpPr>
        <p:spPr>
          <a:xfrm>
            <a:off x="2815151" y="1996925"/>
            <a:ext cx="2654118" cy="0"/>
          </a:xfrm>
          <a:prstGeom prst="straightConnector1">
            <a:avLst/>
          </a:prstGeom>
          <a:ln w="19050">
            <a:solidFill>
              <a:schemeClr val="bg1"/>
            </a:solidFill>
            <a:headEnd type="none"/>
            <a:tailEnd type="oval" w="lg" len="lg"/>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userDrawn="1"/>
        </p:nvCxnSpPr>
        <p:spPr>
          <a:xfrm>
            <a:off x="7160529" y="1996925"/>
            <a:ext cx="2654118" cy="0"/>
          </a:xfrm>
          <a:prstGeom prst="straightConnector1">
            <a:avLst/>
          </a:prstGeom>
          <a:ln w="19050">
            <a:solidFill>
              <a:schemeClr val="bg1"/>
            </a:solidFill>
            <a:headEnd type="none"/>
            <a:tailEnd type="oval" w="lg" len="lg"/>
          </a:ln>
        </p:spPr>
        <p:style>
          <a:lnRef idx="1">
            <a:schemeClr val="accent1"/>
          </a:lnRef>
          <a:fillRef idx="0">
            <a:schemeClr val="accent1"/>
          </a:fillRef>
          <a:effectRef idx="0">
            <a:schemeClr val="accent1"/>
          </a:effectRef>
          <a:fontRef idx="minor">
            <a:schemeClr val="tx1"/>
          </a:fontRef>
        </p:style>
      </p:cxnSp>
      <p:sp>
        <p:nvSpPr>
          <p:cNvPr id="190" name="TextBox 189"/>
          <p:cNvSpPr txBox="1"/>
          <p:nvPr userDrawn="1"/>
        </p:nvSpPr>
        <p:spPr>
          <a:xfrm>
            <a:off x="344739" y="2742775"/>
            <a:ext cx="3820416" cy="1935044"/>
          </a:xfrm>
          <a:prstGeom prst="rect">
            <a:avLst/>
          </a:prstGeom>
          <a:solidFill>
            <a:srgbClr val="505050"/>
          </a:solidFill>
        </p:spPr>
        <p:txBody>
          <a:bodyPr wrap="square" lIns="279781" tIns="373041" rIns="186521" bIns="149217" rtlCol="0">
            <a:noAutofit/>
          </a:bodyPr>
          <a:lstStyle/>
          <a:p>
            <a:pPr>
              <a:lnSpc>
                <a:spcPct val="90000"/>
              </a:lnSpc>
              <a:spcAft>
                <a:spcPts val="612"/>
              </a:spcAft>
            </a:pPr>
            <a:r>
              <a:rPr lang="en-US" sz="2040" dirty="0">
                <a:solidFill>
                  <a:schemeClr val="bg1"/>
                </a:solidFill>
                <a:latin typeface="Segoe UI Semibold" panose="020B0702040204020203" pitchFamily="34" charset="0"/>
              </a:rPr>
              <a:t>ADD-INS AND WEB PARTS:</a:t>
            </a:r>
          </a:p>
          <a:p>
            <a:pPr>
              <a:lnSpc>
                <a:spcPct val="90000"/>
              </a:lnSpc>
              <a:spcAft>
                <a:spcPts val="612"/>
              </a:spcAft>
            </a:pPr>
            <a:r>
              <a:rPr lang="en-US" sz="1836" dirty="0">
                <a:solidFill>
                  <a:schemeClr val="bg1"/>
                </a:solidFill>
              </a:rPr>
              <a:t>Make your solution a native </a:t>
            </a:r>
            <a:br>
              <a:rPr lang="en-US" sz="1836" dirty="0">
                <a:solidFill>
                  <a:schemeClr val="bg1"/>
                </a:solidFill>
              </a:rPr>
            </a:br>
            <a:r>
              <a:rPr lang="en-US" sz="1836" dirty="0">
                <a:solidFill>
                  <a:schemeClr val="bg1"/>
                </a:solidFill>
              </a:rPr>
              <a:t>part of the modern Office</a:t>
            </a:r>
          </a:p>
        </p:txBody>
      </p:sp>
      <p:sp>
        <p:nvSpPr>
          <p:cNvPr id="191" name="TextBox 190"/>
          <p:cNvSpPr txBox="1"/>
          <p:nvPr userDrawn="1"/>
        </p:nvSpPr>
        <p:spPr>
          <a:xfrm>
            <a:off x="4329074" y="2742775"/>
            <a:ext cx="3820416" cy="1935044"/>
          </a:xfrm>
          <a:prstGeom prst="rect">
            <a:avLst/>
          </a:prstGeom>
          <a:solidFill>
            <a:srgbClr val="505050"/>
          </a:solidFill>
        </p:spPr>
        <p:txBody>
          <a:bodyPr wrap="square" lIns="279781" tIns="373041" rIns="186521" bIns="149217" rtlCol="0">
            <a:noAutofit/>
          </a:bodyPr>
          <a:lstStyle/>
          <a:p>
            <a:pPr>
              <a:lnSpc>
                <a:spcPct val="90000"/>
              </a:lnSpc>
              <a:spcAft>
                <a:spcPts val="612"/>
              </a:spcAft>
            </a:pPr>
            <a:r>
              <a:rPr lang="en-US" sz="2040" dirty="0">
                <a:solidFill>
                  <a:schemeClr val="bg1"/>
                </a:solidFill>
                <a:latin typeface="Segoe UI Semibold" panose="020B0702040204020203" pitchFamily="34" charset="0"/>
              </a:rPr>
              <a:t>WEB AND DEVICES APPS:</a:t>
            </a:r>
          </a:p>
          <a:p>
            <a:pPr>
              <a:lnSpc>
                <a:spcPct val="90000"/>
              </a:lnSpc>
              <a:spcAft>
                <a:spcPts val="612"/>
              </a:spcAft>
            </a:pPr>
            <a:r>
              <a:rPr lang="en-US" sz="1836" dirty="0">
                <a:solidFill>
                  <a:schemeClr val="bg1"/>
                </a:solidFill>
              </a:rPr>
              <a:t>Build smarter apps by </a:t>
            </a:r>
            <a:br>
              <a:rPr lang="en-US" sz="1836" dirty="0">
                <a:solidFill>
                  <a:schemeClr val="bg1"/>
                </a:solidFill>
              </a:rPr>
            </a:br>
            <a:r>
              <a:rPr lang="en-US" sz="1836" dirty="0">
                <a:solidFill>
                  <a:schemeClr val="bg1"/>
                </a:solidFill>
              </a:rPr>
              <a:t>connecting to Office services</a:t>
            </a:r>
          </a:p>
        </p:txBody>
      </p:sp>
      <p:sp>
        <p:nvSpPr>
          <p:cNvPr id="192" name="TextBox 191"/>
          <p:cNvSpPr txBox="1"/>
          <p:nvPr userDrawn="1"/>
        </p:nvSpPr>
        <p:spPr>
          <a:xfrm>
            <a:off x="8313408" y="2742775"/>
            <a:ext cx="3820416" cy="1935044"/>
          </a:xfrm>
          <a:prstGeom prst="rect">
            <a:avLst/>
          </a:prstGeom>
          <a:solidFill>
            <a:srgbClr val="505050"/>
          </a:solidFill>
        </p:spPr>
        <p:txBody>
          <a:bodyPr wrap="square" lIns="279781" tIns="373041" rIns="186521" bIns="149217" rtlCol="0">
            <a:noAutofit/>
          </a:bodyPr>
          <a:lstStyle/>
          <a:p>
            <a:pPr>
              <a:lnSpc>
                <a:spcPct val="90000"/>
              </a:lnSpc>
              <a:spcAft>
                <a:spcPts val="612"/>
              </a:spcAft>
            </a:pPr>
            <a:r>
              <a:rPr lang="en-US" sz="2040" dirty="0">
                <a:solidFill>
                  <a:schemeClr val="bg1"/>
                </a:solidFill>
                <a:latin typeface="Segoe UI Semibold" panose="020B0702040204020203" pitchFamily="34" charset="0"/>
              </a:rPr>
              <a:t>VOICE, VIDEO, CONNECTORS, AND BOTS</a:t>
            </a:r>
          </a:p>
          <a:p>
            <a:pPr>
              <a:lnSpc>
                <a:spcPct val="90000"/>
              </a:lnSpc>
              <a:spcAft>
                <a:spcPts val="612"/>
              </a:spcAft>
            </a:pPr>
            <a:r>
              <a:rPr lang="en-US" sz="1836" dirty="0">
                <a:solidFill>
                  <a:schemeClr val="bg1"/>
                </a:solidFill>
              </a:rPr>
              <a:t>Create the next generation </a:t>
            </a:r>
            <a:br>
              <a:rPr lang="en-US" sz="1836" dirty="0">
                <a:solidFill>
                  <a:schemeClr val="bg1"/>
                </a:solidFill>
              </a:rPr>
            </a:br>
            <a:r>
              <a:rPr lang="en-US" sz="1836" dirty="0">
                <a:solidFill>
                  <a:schemeClr val="bg1"/>
                </a:solidFill>
              </a:rPr>
              <a:t>of productivity solutions</a:t>
            </a:r>
          </a:p>
        </p:txBody>
      </p:sp>
      <p:sp>
        <p:nvSpPr>
          <p:cNvPr id="193" name="Isosceles Triangle 192"/>
          <p:cNvSpPr/>
          <p:nvPr userDrawn="1"/>
        </p:nvSpPr>
        <p:spPr bwMode="auto">
          <a:xfrm rot="10800000">
            <a:off x="1694750" y="2432734"/>
            <a:ext cx="1120401" cy="22907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7558" tIns="47558" rIns="47558" bIns="47558" numCol="1" spcCol="0" rtlCol="0" fromWordArt="0" anchor="ctr" anchorCtr="0" forceAA="0" compatLnSpc="1">
            <a:prstTxWarp prst="textNoShape">
              <a:avLst/>
            </a:prstTxWarp>
            <a:noAutofit/>
          </a:bodyPr>
          <a:lstStyle/>
          <a:p>
            <a:pPr algn="ctr" defTabSz="950843" fontAlgn="base">
              <a:spcBef>
                <a:spcPct val="0"/>
              </a:spcBef>
              <a:spcAft>
                <a:spcPct val="0"/>
              </a:spcAft>
            </a:pPr>
            <a:endParaRPr lang="en-US" sz="2289" dirty="0">
              <a:gradFill>
                <a:gsLst>
                  <a:gs pos="0">
                    <a:srgbClr val="FFFFFF"/>
                  </a:gs>
                  <a:gs pos="100000">
                    <a:srgbClr val="FFFFFF"/>
                  </a:gs>
                </a:gsLst>
                <a:lin ang="5400000" scaled="0"/>
              </a:gradFill>
              <a:ea typeface="Segoe UI" pitchFamily="34" charset="0"/>
              <a:cs typeface="Segoe UI" pitchFamily="34" charset="0"/>
            </a:endParaRPr>
          </a:p>
        </p:txBody>
      </p:sp>
      <p:sp>
        <p:nvSpPr>
          <p:cNvPr id="194" name="Isosceles Triangle 193"/>
          <p:cNvSpPr/>
          <p:nvPr userDrawn="1"/>
        </p:nvSpPr>
        <p:spPr bwMode="auto">
          <a:xfrm rot="10800000">
            <a:off x="5679084" y="2432734"/>
            <a:ext cx="1120401" cy="22907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7558" tIns="47558" rIns="47558" bIns="47558" numCol="1" spcCol="0" rtlCol="0" fromWordArt="0" anchor="ctr" anchorCtr="0" forceAA="0" compatLnSpc="1">
            <a:prstTxWarp prst="textNoShape">
              <a:avLst/>
            </a:prstTxWarp>
            <a:noAutofit/>
          </a:bodyPr>
          <a:lstStyle/>
          <a:p>
            <a:pPr algn="ctr" defTabSz="950843" fontAlgn="base">
              <a:spcBef>
                <a:spcPct val="0"/>
              </a:spcBef>
              <a:spcAft>
                <a:spcPct val="0"/>
              </a:spcAft>
            </a:pPr>
            <a:endParaRPr lang="en-US" sz="2289" dirty="0">
              <a:gradFill>
                <a:gsLst>
                  <a:gs pos="0">
                    <a:srgbClr val="FFFFFF"/>
                  </a:gs>
                  <a:gs pos="100000">
                    <a:srgbClr val="FFFFFF"/>
                  </a:gs>
                </a:gsLst>
                <a:lin ang="5400000" scaled="0"/>
              </a:gradFill>
              <a:ea typeface="Segoe UI" pitchFamily="34" charset="0"/>
              <a:cs typeface="Segoe UI" pitchFamily="34" charset="0"/>
            </a:endParaRPr>
          </a:p>
        </p:txBody>
      </p:sp>
      <p:sp>
        <p:nvSpPr>
          <p:cNvPr id="195" name="Isosceles Triangle 194"/>
          <p:cNvSpPr/>
          <p:nvPr userDrawn="1"/>
        </p:nvSpPr>
        <p:spPr bwMode="auto">
          <a:xfrm rot="10800000">
            <a:off x="9814647" y="2432734"/>
            <a:ext cx="1120401" cy="22907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7558" tIns="47558" rIns="47558" bIns="47558" numCol="1" spcCol="0" rtlCol="0" fromWordArt="0" anchor="ctr" anchorCtr="0" forceAA="0" compatLnSpc="1">
            <a:prstTxWarp prst="textNoShape">
              <a:avLst/>
            </a:prstTxWarp>
            <a:noAutofit/>
          </a:bodyPr>
          <a:lstStyle/>
          <a:p>
            <a:pPr algn="ctr" defTabSz="950843" fontAlgn="base">
              <a:spcBef>
                <a:spcPct val="0"/>
              </a:spcBef>
              <a:spcAft>
                <a:spcPct val="0"/>
              </a:spcAft>
            </a:pPr>
            <a:endParaRPr lang="en-US" sz="2289"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53727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90"/>
                                        </p:tgtEl>
                                        <p:attrNameLst>
                                          <p:attrName>style.visibility</p:attrName>
                                        </p:attrNameLst>
                                      </p:cBhvr>
                                      <p:to>
                                        <p:strVal val="visible"/>
                                      </p:to>
                                    </p:set>
                                    <p:anim calcmode="lin" valueType="num">
                                      <p:cBhvr additive="base">
                                        <p:cTn id="7" dur="750" fill="hold"/>
                                        <p:tgtEl>
                                          <p:spTgt spid="190"/>
                                        </p:tgtEl>
                                        <p:attrNameLst>
                                          <p:attrName>ppt_x</p:attrName>
                                        </p:attrNameLst>
                                      </p:cBhvr>
                                      <p:tavLst>
                                        <p:tav tm="0">
                                          <p:val>
                                            <p:strVal val="1+#ppt_w/2"/>
                                          </p:val>
                                        </p:tav>
                                        <p:tav tm="100000">
                                          <p:val>
                                            <p:strVal val="#ppt_x"/>
                                          </p:val>
                                        </p:tav>
                                      </p:tavLst>
                                    </p:anim>
                                    <p:anim calcmode="lin" valueType="num">
                                      <p:cBhvr additive="base">
                                        <p:cTn id="8" dur="750" fill="hold"/>
                                        <p:tgtEl>
                                          <p:spTgt spid="190"/>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0"/>
                                  </p:stCondLst>
                                  <p:childTnLst>
                                    <p:set>
                                      <p:cBhvr>
                                        <p:cTn id="10" dur="1" fill="hold">
                                          <p:stCondLst>
                                            <p:cond delay="0"/>
                                          </p:stCondLst>
                                        </p:cTn>
                                        <p:tgtEl>
                                          <p:spTgt spid="175"/>
                                        </p:tgtEl>
                                        <p:attrNameLst>
                                          <p:attrName>style.visibility</p:attrName>
                                        </p:attrNameLst>
                                      </p:cBhvr>
                                      <p:to>
                                        <p:strVal val="visible"/>
                                      </p:to>
                                    </p:set>
                                    <p:anim calcmode="lin" valueType="num">
                                      <p:cBhvr additive="base">
                                        <p:cTn id="11" dur="750" fill="hold"/>
                                        <p:tgtEl>
                                          <p:spTgt spid="175"/>
                                        </p:tgtEl>
                                        <p:attrNameLst>
                                          <p:attrName>ppt_x</p:attrName>
                                        </p:attrNameLst>
                                      </p:cBhvr>
                                      <p:tavLst>
                                        <p:tav tm="0">
                                          <p:val>
                                            <p:strVal val="#ppt_x"/>
                                          </p:val>
                                        </p:tav>
                                        <p:tav tm="100000">
                                          <p:val>
                                            <p:strVal val="#ppt_x"/>
                                          </p:val>
                                        </p:tav>
                                      </p:tavLst>
                                    </p:anim>
                                    <p:anim calcmode="lin" valueType="num">
                                      <p:cBhvr additive="base">
                                        <p:cTn id="12" dur="750" fill="hold"/>
                                        <p:tgtEl>
                                          <p:spTgt spid="175"/>
                                        </p:tgtEl>
                                        <p:attrNameLst>
                                          <p:attrName>ppt_y</p:attrName>
                                        </p:attrNameLst>
                                      </p:cBhvr>
                                      <p:tavLst>
                                        <p:tav tm="0">
                                          <p:val>
                                            <p:strVal val="1+#ppt_h/2"/>
                                          </p:val>
                                        </p:tav>
                                        <p:tav tm="100000">
                                          <p:val>
                                            <p:strVal val="#ppt_y"/>
                                          </p:val>
                                        </p:tav>
                                      </p:tavLst>
                                    </p:anim>
                                  </p:childTnLst>
                                </p:cTn>
                              </p:par>
                              <p:par>
                                <p:cTn id="13" presetID="12" presetClass="entr" presetSubtype="4" fill="hold" grpId="0" nodeType="withEffect">
                                  <p:stCondLst>
                                    <p:cond delay="250"/>
                                  </p:stCondLst>
                                  <p:childTnLst>
                                    <p:set>
                                      <p:cBhvr>
                                        <p:cTn id="14" dur="1" fill="hold">
                                          <p:stCondLst>
                                            <p:cond delay="0"/>
                                          </p:stCondLst>
                                        </p:cTn>
                                        <p:tgtEl>
                                          <p:spTgt spid="181"/>
                                        </p:tgtEl>
                                        <p:attrNameLst>
                                          <p:attrName>style.visibility</p:attrName>
                                        </p:attrNameLst>
                                      </p:cBhvr>
                                      <p:to>
                                        <p:strVal val="visible"/>
                                      </p:to>
                                    </p:set>
                                    <p:anim calcmode="lin" valueType="num">
                                      <p:cBhvr additive="base">
                                        <p:cTn id="15" dur="500"/>
                                        <p:tgtEl>
                                          <p:spTgt spid="181"/>
                                        </p:tgtEl>
                                        <p:attrNameLst>
                                          <p:attrName>ppt_y</p:attrName>
                                        </p:attrNameLst>
                                      </p:cBhvr>
                                      <p:tavLst>
                                        <p:tav tm="0">
                                          <p:val>
                                            <p:strVal val="#ppt_y+#ppt_h*1.125000"/>
                                          </p:val>
                                        </p:tav>
                                        <p:tav tm="100000">
                                          <p:val>
                                            <p:strVal val="#ppt_y"/>
                                          </p:val>
                                        </p:tav>
                                      </p:tavLst>
                                    </p:anim>
                                    <p:animEffect transition="in" filter="wipe(up)">
                                      <p:cBhvr>
                                        <p:cTn id="16" dur="500"/>
                                        <p:tgtEl>
                                          <p:spTgt spid="181"/>
                                        </p:tgtEl>
                                      </p:cBhvr>
                                    </p:animEffect>
                                  </p:childTnLst>
                                </p:cTn>
                              </p:par>
                              <p:par>
                                <p:cTn id="17" presetID="12" presetClass="entr" presetSubtype="1" fill="hold" grpId="0" nodeType="withEffect">
                                  <p:stCondLst>
                                    <p:cond delay="250"/>
                                  </p:stCondLst>
                                  <p:childTnLst>
                                    <p:set>
                                      <p:cBhvr>
                                        <p:cTn id="18" dur="1" fill="hold">
                                          <p:stCondLst>
                                            <p:cond delay="0"/>
                                          </p:stCondLst>
                                        </p:cTn>
                                        <p:tgtEl>
                                          <p:spTgt spid="193"/>
                                        </p:tgtEl>
                                        <p:attrNameLst>
                                          <p:attrName>style.visibility</p:attrName>
                                        </p:attrNameLst>
                                      </p:cBhvr>
                                      <p:to>
                                        <p:strVal val="visible"/>
                                      </p:to>
                                    </p:set>
                                    <p:anim calcmode="lin" valueType="num">
                                      <p:cBhvr additive="base">
                                        <p:cTn id="19" dur="500"/>
                                        <p:tgtEl>
                                          <p:spTgt spid="193"/>
                                        </p:tgtEl>
                                        <p:attrNameLst>
                                          <p:attrName>ppt_y</p:attrName>
                                        </p:attrNameLst>
                                      </p:cBhvr>
                                      <p:tavLst>
                                        <p:tav tm="0">
                                          <p:val>
                                            <p:strVal val="#ppt_y-#ppt_h*1.125000"/>
                                          </p:val>
                                        </p:tav>
                                        <p:tav tm="100000">
                                          <p:val>
                                            <p:strVal val="#ppt_y"/>
                                          </p:val>
                                        </p:tav>
                                      </p:tavLst>
                                    </p:anim>
                                    <p:animEffect transition="in" filter="wipe(down)">
                                      <p:cBhvr>
                                        <p:cTn id="20" dur="500"/>
                                        <p:tgtEl>
                                          <p:spTgt spid="193"/>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decel="100000" fill="hold" nodeType="clickEffect">
                                  <p:stCondLst>
                                    <p:cond delay="0"/>
                                  </p:stCondLst>
                                  <p:childTnLst>
                                    <p:set>
                                      <p:cBhvr>
                                        <p:cTn id="24" dur="1" fill="hold">
                                          <p:stCondLst>
                                            <p:cond delay="0"/>
                                          </p:stCondLst>
                                        </p:cTn>
                                        <p:tgtEl>
                                          <p:spTgt spid="177"/>
                                        </p:tgtEl>
                                        <p:attrNameLst>
                                          <p:attrName>style.visibility</p:attrName>
                                        </p:attrNameLst>
                                      </p:cBhvr>
                                      <p:to>
                                        <p:strVal val="visible"/>
                                      </p:to>
                                    </p:set>
                                    <p:anim calcmode="lin" valueType="num">
                                      <p:cBhvr additive="base">
                                        <p:cTn id="25" dur="750" fill="hold"/>
                                        <p:tgtEl>
                                          <p:spTgt spid="177"/>
                                        </p:tgtEl>
                                        <p:attrNameLst>
                                          <p:attrName>ppt_x</p:attrName>
                                        </p:attrNameLst>
                                      </p:cBhvr>
                                      <p:tavLst>
                                        <p:tav tm="0">
                                          <p:val>
                                            <p:strVal val="#ppt_x"/>
                                          </p:val>
                                        </p:tav>
                                        <p:tav tm="100000">
                                          <p:val>
                                            <p:strVal val="#ppt_x"/>
                                          </p:val>
                                        </p:tav>
                                      </p:tavLst>
                                    </p:anim>
                                    <p:anim calcmode="lin" valueType="num">
                                      <p:cBhvr additive="base">
                                        <p:cTn id="26" dur="750" fill="hold"/>
                                        <p:tgtEl>
                                          <p:spTgt spid="177"/>
                                        </p:tgtEl>
                                        <p:attrNameLst>
                                          <p:attrName>ppt_y</p:attrName>
                                        </p:attrNameLst>
                                      </p:cBhvr>
                                      <p:tavLst>
                                        <p:tav tm="0">
                                          <p:val>
                                            <p:strVal val="1+#ppt_h/2"/>
                                          </p:val>
                                        </p:tav>
                                        <p:tav tm="100000">
                                          <p:val>
                                            <p:strVal val="#ppt_y"/>
                                          </p:val>
                                        </p:tav>
                                      </p:tavLst>
                                    </p:anim>
                                  </p:childTnLst>
                                </p:cTn>
                              </p:par>
                              <p:par>
                                <p:cTn id="27" presetID="2" presetClass="entr" presetSubtype="2" decel="100000" fill="hold" grpId="0" nodeType="withEffect">
                                  <p:stCondLst>
                                    <p:cond delay="0"/>
                                  </p:stCondLst>
                                  <p:childTnLst>
                                    <p:set>
                                      <p:cBhvr>
                                        <p:cTn id="28" dur="1" fill="hold">
                                          <p:stCondLst>
                                            <p:cond delay="0"/>
                                          </p:stCondLst>
                                        </p:cTn>
                                        <p:tgtEl>
                                          <p:spTgt spid="191"/>
                                        </p:tgtEl>
                                        <p:attrNameLst>
                                          <p:attrName>style.visibility</p:attrName>
                                        </p:attrNameLst>
                                      </p:cBhvr>
                                      <p:to>
                                        <p:strVal val="visible"/>
                                      </p:to>
                                    </p:set>
                                    <p:anim calcmode="lin" valueType="num">
                                      <p:cBhvr additive="base">
                                        <p:cTn id="29" dur="750" fill="hold"/>
                                        <p:tgtEl>
                                          <p:spTgt spid="191"/>
                                        </p:tgtEl>
                                        <p:attrNameLst>
                                          <p:attrName>ppt_x</p:attrName>
                                        </p:attrNameLst>
                                      </p:cBhvr>
                                      <p:tavLst>
                                        <p:tav tm="0">
                                          <p:val>
                                            <p:strVal val="1+#ppt_w/2"/>
                                          </p:val>
                                        </p:tav>
                                        <p:tav tm="100000">
                                          <p:val>
                                            <p:strVal val="#ppt_x"/>
                                          </p:val>
                                        </p:tav>
                                      </p:tavLst>
                                    </p:anim>
                                    <p:anim calcmode="lin" valueType="num">
                                      <p:cBhvr additive="base">
                                        <p:cTn id="30" dur="750" fill="hold"/>
                                        <p:tgtEl>
                                          <p:spTgt spid="191"/>
                                        </p:tgtEl>
                                        <p:attrNameLst>
                                          <p:attrName>ppt_y</p:attrName>
                                        </p:attrNameLst>
                                      </p:cBhvr>
                                      <p:tavLst>
                                        <p:tav tm="0">
                                          <p:val>
                                            <p:strVal val="#ppt_y"/>
                                          </p:val>
                                        </p:tav>
                                        <p:tav tm="100000">
                                          <p:val>
                                            <p:strVal val="#ppt_y"/>
                                          </p:val>
                                        </p:tav>
                                      </p:tavLst>
                                    </p:anim>
                                  </p:childTnLst>
                                </p:cTn>
                              </p:par>
                              <p:par>
                                <p:cTn id="31" presetID="22" presetClass="entr" presetSubtype="8" fill="hold" nodeType="withEffect">
                                  <p:stCondLst>
                                    <p:cond delay="0"/>
                                  </p:stCondLst>
                                  <p:childTnLst>
                                    <p:set>
                                      <p:cBhvr>
                                        <p:cTn id="32" dur="1" fill="hold">
                                          <p:stCondLst>
                                            <p:cond delay="0"/>
                                          </p:stCondLst>
                                        </p:cTn>
                                        <p:tgtEl>
                                          <p:spTgt spid="188"/>
                                        </p:tgtEl>
                                        <p:attrNameLst>
                                          <p:attrName>style.visibility</p:attrName>
                                        </p:attrNameLst>
                                      </p:cBhvr>
                                      <p:to>
                                        <p:strVal val="visible"/>
                                      </p:to>
                                    </p:set>
                                    <p:animEffect transition="in" filter="wipe(left)">
                                      <p:cBhvr>
                                        <p:cTn id="33" dur="750"/>
                                        <p:tgtEl>
                                          <p:spTgt spid="188"/>
                                        </p:tgtEl>
                                      </p:cBhvr>
                                    </p:animEffect>
                                  </p:childTnLst>
                                </p:cTn>
                              </p:par>
                              <p:par>
                                <p:cTn id="34" presetID="12" presetClass="entr" presetSubtype="4" fill="hold" grpId="0" nodeType="withEffect">
                                  <p:stCondLst>
                                    <p:cond delay="250"/>
                                  </p:stCondLst>
                                  <p:childTnLst>
                                    <p:set>
                                      <p:cBhvr>
                                        <p:cTn id="35" dur="1" fill="hold">
                                          <p:stCondLst>
                                            <p:cond delay="0"/>
                                          </p:stCondLst>
                                        </p:cTn>
                                        <p:tgtEl>
                                          <p:spTgt spid="182"/>
                                        </p:tgtEl>
                                        <p:attrNameLst>
                                          <p:attrName>style.visibility</p:attrName>
                                        </p:attrNameLst>
                                      </p:cBhvr>
                                      <p:to>
                                        <p:strVal val="visible"/>
                                      </p:to>
                                    </p:set>
                                    <p:anim calcmode="lin" valueType="num">
                                      <p:cBhvr additive="base">
                                        <p:cTn id="36" dur="500"/>
                                        <p:tgtEl>
                                          <p:spTgt spid="182"/>
                                        </p:tgtEl>
                                        <p:attrNameLst>
                                          <p:attrName>ppt_y</p:attrName>
                                        </p:attrNameLst>
                                      </p:cBhvr>
                                      <p:tavLst>
                                        <p:tav tm="0">
                                          <p:val>
                                            <p:strVal val="#ppt_y+#ppt_h*1.125000"/>
                                          </p:val>
                                        </p:tav>
                                        <p:tav tm="100000">
                                          <p:val>
                                            <p:strVal val="#ppt_y"/>
                                          </p:val>
                                        </p:tav>
                                      </p:tavLst>
                                    </p:anim>
                                    <p:animEffect transition="in" filter="wipe(up)">
                                      <p:cBhvr>
                                        <p:cTn id="37" dur="500"/>
                                        <p:tgtEl>
                                          <p:spTgt spid="182"/>
                                        </p:tgtEl>
                                      </p:cBhvr>
                                    </p:animEffect>
                                  </p:childTnLst>
                                </p:cTn>
                              </p:par>
                              <p:par>
                                <p:cTn id="38" presetID="12" presetClass="entr" presetSubtype="1" fill="hold" grpId="0" nodeType="withEffect">
                                  <p:stCondLst>
                                    <p:cond delay="250"/>
                                  </p:stCondLst>
                                  <p:childTnLst>
                                    <p:set>
                                      <p:cBhvr>
                                        <p:cTn id="39" dur="1" fill="hold">
                                          <p:stCondLst>
                                            <p:cond delay="0"/>
                                          </p:stCondLst>
                                        </p:cTn>
                                        <p:tgtEl>
                                          <p:spTgt spid="194"/>
                                        </p:tgtEl>
                                        <p:attrNameLst>
                                          <p:attrName>style.visibility</p:attrName>
                                        </p:attrNameLst>
                                      </p:cBhvr>
                                      <p:to>
                                        <p:strVal val="visible"/>
                                      </p:to>
                                    </p:set>
                                    <p:anim calcmode="lin" valueType="num">
                                      <p:cBhvr additive="base">
                                        <p:cTn id="40" dur="500"/>
                                        <p:tgtEl>
                                          <p:spTgt spid="194"/>
                                        </p:tgtEl>
                                        <p:attrNameLst>
                                          <p:attrName>ppt_y</p:attrName>
                                        </p:attrNameLst>
                                      </p:cBhvr>
                                      <p:tavLst>
                                        <p:tav tm="0">
                                          <p:val>
                                            <p:strVal val="#ppt_y-#ppt_h*1.125000"/>
                                          </p:val>
                                        </p:tav>
                                        <p:tav tm="100000">
                                          <p:val>
                                            <p:strVal val="#ppt_y"/>
                                          </p:val>
                                        </p:tav>
                                      </p:tavLst>
                                    </p:anim>
                                    <p:animEffect transition="in" filter="wipe(down)">
                                      <p:cBhvr>
                                        <p:cTn id="41" dur="500"/>
                                        <p:tgtEl>
                                          <p:spTgt spid="194"/>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decel="100000" fill="hold" nodeType="clickEffect">
                                  <p:stCondLst>
                                    <p:cond delay="0"/>
                                  </p:stCondLst>
                                  <p:childTnLst>
                                    <p:set>
                                      <p:cBhvr>
                                        <p:cTn id="45" dur="1" fill="hold">
                                          <p:stCondLst>
                                            <p:cond delay="0"/>
                                          </p:stCondLst>
                                        </p:cTn>
                                        <p:tgtEl>
                                          <p:spTgt spid="176"/>
                                        </p:tgtEl>
                                        <p:attrNameLst>
                                          <p:attrName>style.visibility</p:attrName>
                                        </p:attrNameLst>
                                      </p:cBhvr>
                                      <p:to>
                                        <p:strVal val="visible"/>
                                      </p:to>
                                    </p:set>
                                    <p:anim calcmode="lin" valueType="num">
                                      <p:cBhvr additive="base">
                                        <p:cTn id="46" dur="750" fill="hold"/>
                                        <p:tgtEl>
                                          <p:spTgt spid="176"/>
                                        </p:tgtEl>
                                        <p:attrNameLst>
                                          <p:attrName>ppt_x</p:attrName>
                                        </p:attrNameLst>
                                      </p:cBhvr>
                                      <p:tavLst>
                                        <p:tav tm="0">
                                          <p:val>
                                            <p:strVal val="#ppt_x"/>
                                          </p:val>
                                        </p:tav>
                                        <p:tav tm="100000">
                                          <p:val>
                                            <p:strVal val="#ppt_x"/>
                                          </p:val>
                                        </p:tav>
                                      </p:tavLst>
                                    </p:anim>
                                    <p:anim calcmode="lin" valueType="num">
                                      <p:cBhvr additive="base">
                                        <p:cTn id="47" dur="750" fill="hold"/>
                                        <p:tgtEl>
                                          <p:spTgt spid="176"/>
                                        </p:tgtEl>
                                        <p:attrNameLst>
                                          <p:attrName>ppt_y</p:attrName>
                                        </p:attrNameLst>
                                      </p:cBhvr>
                                      <p:tavLst>
                                        <p:tav tm="0">
                                          <p:val>
                                            <p:strVal val="1+#ppt_h/2"/>
                                          </p:val>
                                        </p:tav>
                                        <p:tav tm="100000">
                                          <p:val>
                                            <p:strVal val="#ppt_y"/>
                                          </p:val>
                                        </p:tav>
                                      </p:tavLst>
                                    </p:anim>
                                  </p:childTnLst>
                                </p:cTn>
                              </p:par>
                              <p:par>
                                <p:cTn id="48" presetID="2" presetClass="entr" presetSubtype="2" decel="100000" fill="hold" grpId="0" nodeType="withEffect">
                                  <p:stCondLst>
                                    <p:cond delay="0"/>
                                  </p:stCondLst>
                                  <p:childTnLst>
                                    <p:set>
                                      <p:cBhvr>
                                        <p:cTn id="49" dur="1" fill="hold">
                                          <p:stCondLst>
                                            <p:cond delay="0"/>
                                          </p:stCondLst>
                                        </p:cTn>
                                        <p:tgtEl>
                                          <p:spTgt spid="192"/>
                                        </p:tgtEl>
                                        <p:attrNameLst>
                                          <p:attrName>style.visibility</p:attrName>
                                        </p:attrNameLst>
                                      </p:cBhvr>
                                      <p:to>
                                        <p:strVal val="visible"/>
                                      </p:to>
                                    </p:set>
                                    <p:anim calcmode="lin" valueType="num">
                                      <p:cBhvr additive="base">
                                        <p:cTn id="50" dur="750" fill="hold"/>
                                        <p:tgtEl>
                                          <p:spTgt spid="192"/>
                                        </p:tgtEl>
                                        <p:attrNameLst>
                                          <p:attrName>ppt_x</p:attrName>
                                        </p:attrNameLst>
                                      </p:cBhvr>
                                      <p:tavLst>
                                        <p:tav tm="0">
                                          <p:val>
                                            <p:strVal val="1+#ppt_w/2"/>
                                          </p:val>
                                        </p:tav>
                                        <p:tav tm="100000">
                                          <p:val>
                                            <p:strVal val="#ppt_x"/>
                                          </p:val>
                                        </p:tav>
                                      </p:tavLst>
                                    </p:anim>
                                    <p:anim calcmode="lin" valueType="num">
                                      <p:cBhvr additive="base">
                                        <p:cTn id="51" dur="750" fill="hold"/>
                                        <p:tgtEl>
                                          <p:spTgt spid="192"/>
                                        </p:tgtEl>
                                        <p:attrNameLst>
                                          <p:attrName>ppt_y</p:attrName>
                                        </p:attrNameLst>
                                      </p:cBhvr>
                                      <p:tavLst>
                                        <p:tav tm="0">
                                          <p:val>
                                            <p:strVal val="#ppt_y"/>
                                          </p:val>
                                        </p:tav>
                                        <p:tav tm="100000">
                                          <p:val>
                                            <p:strVal val="#ppt_y"/>
                                          </p:val>
                                        </p:tav>
                                      </p:tavLst>
                                    </p:anim>
                                  </p:childTnLst>
                                </p:cTn>
                              </p:par>
                              <p:par>
                                <p:cTn id="52" presetID="22" presetClass="entr" presetSubtype="8" fill="hold" nodeType="withEffect">
                                  <p:stCondLst>
                                    <p:cond delay="0"/>
                                  </p:stCondLst>
                                  <p:childTnLst>
                                    <p:set>
                                      <p:cBhvr>
                                        <p:cTn id="53" dur="1" fill="hold">
                                          <p:stCondLst>
                                            <p:cond delay="0"/>
                                          </p:stCondLst>
                                        </p:cTn>
                                        <p:tgtEl>
                                          <p:spTgt spid="189"/>
                                        </p:tgtEl>
                                        <p:attrNameLst>
                                          <p:attrName>style.visibility</p:attrName>
                                        </p:attrNameLst>
                                      </p:cBhvr>
                                      <p:to>
                                        <p:strVal val="visible"/>
                                      </p:to>
                                    </p:set>
                                    <p:animEffect transition="in" filter="wipe(left)">
                                      <p:cBhvr>
                                        <p:cTn id="54" dur="750"/>
                                        <p:tgtEl>
                                          <p:spTgt spid="189"/>
                                        </p:tgtEl>
                                      </p:cBhvr>
                                    </p:animEffect>
                                  </p:childTnLst>
                                </p:cTn>
                              </p:par>
                              <p:par>
                                <p:cTn id="55" presetID="12" presetClass="entr" presetSubtype="4" fill="hold" nodeType="withEffect">
                                  <p:stCondLst>
                                    <p:cond delay="250"/>
                                  </p:stCondLst>
                                  <p:childTnLst>
                                    <p:set>
                                      <p:cBhvr>
                                        <p:cTn id="56" dur="1" fill="hold">
                                          <p:stCondLst>
                                            <p:cond delay="0"/>
                                          </p:stCondLst>
                                        </p:cTn>
                                        <p:tgtEl>
                                          <p:spTgt spid="183"/>
                                        </p:tgtEl>
                                        <p:attrNameLst>
                                          <p:attrName>style.visibility</p:attrName>
                                        </p:attrNameLst>
                                      </p:cBhvr>
                                      <p:to>
                                        <p:strVal val="visible"/>
                                      </p:to>
                                    </p:set>
                                    <p:anim calcmode="lin" valueType="num">
                                      <p:cBhvr additive="base">
                                        <p:cTn id="57" dur="500"/>
                                        <p:tgtEl>
                                          <p:spTgt spid="183"/>
                                        </p:tgtEl>
                                        <p:attrNameLst>
                                          <p:attrName>ppt_y</p:attrName>
                                        </p:attrNameLst>
                                      </p:cBhvr>
                                      <p:tavLst>
                                        <p:tav tm="0">
                                          <p:val>
                                            <p:strVal val="#ppt_y+#ppt_h*1.125000"/>
                                          </p:val>
                                        </p:tav>
                                        <p:tav tm="100000">
                                          <p:val>
                                            <p:strVal val="#ppt_y"/>
                                          </p:val>
                                        </p:tav>
                                      </p:tavLst>
                                    </p:anim>
                                    <p:animEffect transition="in" filter="wipe(up)">
                                      <p:cBhvr>
                                        <p:cTn id="58" dur="500"/>
                                        <p:tgtEl>
                                          <p:spTgt spid="183"/>
                                        </p:tgtEl>
                                      </p:cBhvr>
                                    </p:animEffect>
                                  </p:childTnLst>
                                </p:cTn>
                              </p:par>
                              <p:par>
                                <p:cTn id="59" presetID="12" presetClass="entr" presetSubtype="1" fill="hold" grpId="0" nodeType="withEffect">
                                  <p:stCondLst>
                                    <p:cond delay="250"/>
                                  </p:stCondLst>
                                  <p:childTnLst>
                                    <p:set>
                                      <p:cBhvr>
                                        <p:cTn id="60" dur="1" fill="hold">
                                          <p:stCondLst>
                                            <p:cond delay="0"/>
                                          </p:stCondLst>
                                        </p:cTn>
                                        <p:tgtEl>
                                          <p:spTgt spid="195"/>
                                        </p:tgtEl>
                                        <p:attrNameLst>
                                          <p:attrName>style.visibility</p:attrName>
                                        </p:attrNameLst>
                                      </p:cBhvr>
                                      <p:to>
                                        <p:strVal val="visible"/>
                                      </p:to>
                                    </p:set>
                                    <p:anim calcmode="lin" valueType="num">
                                      <p:cBhvr additive="base">
                                        <p:cTn id="61" dur="500"/>
                                        <p:tgtEl>
                                          <p:spTgt spid="195"/>
                                        </p:tgtEl>
                                        <p:attrNameLst>
                                          <p:attrName>ppt_y</p:attrName>
                                        </p:attrNameLst>
                                      </p:cBhvr>
                                      <p:tavLst>
                                        <p:tav tm="0">
                                          <p:val>
                                            <p:strVal val="#ppt_y-#ppt_h*1.125000"/>
                                          </p:val>
                                        </p:tav>
                                        <p:tav tm="100000">
                                          <p:val>
                                            <p:strVal val="#ppt_y"/>
                                          </p:val>
                                        </p:tav>
                                      </p:tavLst>
                                    </p:anim>
                                    <p:animEffect transition="in" filter="wipe(down)">
                                      <p:cBhvr>
                                        <p:cTn id="62" dur="50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 grpId="0" animBg="1"/>
      <p:bldP spid="182" grpId="0" animBg="1"/>
      <p:bldP spid="190" grpId="0" animBg="1"/>
      <p:bldP spid="191" grpId="0" animBg="1"/>
      <p:bldP spid="192" grpId="0" animBg="1"/>
      <p:bldP spid="193" grpId="0" animBg="1"/>
      <p:bldP spid="194" grpId="0" animBg="1"/>
      <p:bldP spid="195" grpId="0"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3" name="AutoShape 118"/>
          <p:cNvSpPr>
            <a:spLocks noChangeAspect="1" noChangeArrowheads="1" noTextEdit="1"/>
          </p:cNvSpPr>
          <p:nvPr userDrawn="1"/>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 name="AutoShape 151"/>
          <p:cNvSpPr>
            <a:spLocks noChangeAspect="1" noChangeArrowheads="1" noTextEdit="1"/>
          </p:cNvSpPr>
          <p:nvPr userDrawn="1"/>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 name="AutoShape 167"/>
          <p:cNvSpPr>
            <a:spLocks noChangeAspect="1" noChangeArrowheads="1" noTextEdit="1"/>
          </p:cNvSpPr>
          <p:nvPr userDrawn="1"/>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 name="AutoShape 177"/>
          <p:cNvSpPr>
            <a:spLocks noChangeAspect="1" noChangeArrowheads="1" noTextEdit="1"/>
          </p:cNvSpPr>
          <p:nvPr userDrawn="1"/>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 name="AutoShape 3"/>
          <p:cNvSpPr>
            <a:spLocks noChangeAspect="1" noChangeArrowheads="1" noTextEdit="1"/>
          </p:cNvSpPr>
          <p:nvPr userDrawn="1"/>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 name="AutoShape 77"/>
          <p:cNvSpPr>
            <a:spLocks noChangeAspect="1" noChangeArrowheads="1" noTextEdit="1"/>
          </p:cNvSpPr>
          <p:nvPr userDrawn="1"/>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 name="Rectangle 5"/>
          <p:cNvSpPr>
            <a:spLocks noChangeArrowheads="1"/>
          </p:cNvSpPr>
          <p:nvPr/>
        </p:nvSpPr>
        <p:spPr bwMode="auto">
          <a:xfrm>
            <a:off x="449017" y="1212184"/>
            <a:ext cx="5522617" cy="1864634"/>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600" b="1" dirty="0">
                <a:gradFill>
                  <a:gsLst>
                    <a:gs pos="0">
                      <a:srgbClr val="FFFFFF"/>
                    </a:gs>
                    <a:gs pos="100000">
                      <a:srgbClr val="FFFFFF"/>
                    </a:gs>
                  </a:gsLst>
                  <a:lin ang="5400000" scaled="0"/>
                </a:gradFill>
                <a:latin typeface="Segoe UI Light"/>
              </a:rPr>
              <a:t>Microsoft Tech Community</a:t>
            </a:r>
          </a:p>
          <a:p>
            <a:pPr defTabSz="914005">
              <a:lnSpc>
                <a:spcPct val="80000"/>
              </a:lnSpc>
              <a:spcBef>
                <a:spcPts val="587"/>
              </a:spcBef>
              <a:spcAft>
                <a:spcPts val="587"/>
              </a:spcAft>
              <a:defRPr/>
            </a:pPr>
            <a:r>
              <a:rPr lang="en-US" sz="1799" u="sng" dirty="0">
                <a:solidFill>
                  <a:schemeClr val="bg1"/>
                </a:solidFill>
                <a:latin typeface="+mn-lt"/>
              </a:rPr>
              <a:t>https://techcommunity.microsoft.com</a:t>
            </a:r>
            <a:endParaRPr lang="en-US" sz="1799" u="sng" dirty="0">
              <a:solidFill>
                <a:schemeClr val="bg1"/>
              </a:solidFill>
              <a:latin typeface="Segoe UI"/>
            </a:endParaRPr>
          </a:p>
        </p:txBody>
      </p:sp>
      <p:grpSp>
        <p:nvGrpSpPr>
          <p:cNvPr id="14" name="Group 13"/>
          <p:cNvGrpSpPr/>
          <p:nvPr userDrawn="1"/>
        </p:nvGrpSpPr>
        <p:grpSpPr>
          <a:xfrm>
            <a:off x="8205829" y="1218557"/>
            <a:ext cx="3782426" cy="3620806"/>
            <a:chOff x="8206628" y="1217640"/>
            <a:chExt cx="3783948" cy="3622263"/>
          </a:xfrm>
        </p:grpSpPr>
        <p:grpSp>
          <p:nvGrpSpPr>
            <p:cNvPr id="15" name="Group 14"/>
            <p:cNvGrpSpPr/>
            <p:nvPr/>
          </p:nvGrpSpPr>
          <p:grpSpPr>
            <a:xfrm>
              <a:off x="10137980" y="1225066"/>
              <a:ext cx="1836984" cy="3614837"/>
              <a:chOff x="10137980" y="1225066"/>
              <a:chExt cx="1836984" cy="3614837"/>
            </a:xfrm>
          </p:grpSpPr>
          <p:sp>
            <p:nvSpPr>
              <p:cNvPr id="20"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1"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nvGrpSpPr>
            <p:cNvPr id="16" name="Group 15"/>
            <p:cNvGrpSpPr/>
            <p:nvPr/>
          </p:nvGrpSpPr>
          <p:grpSpPr>
            <a:xfrm>
              <a:off x="8206628" y="1217640"/>
              <a:ext cx="3783948" cy="1856191"/>
              <a:chOff x="8206628" y="1217640"/>
              <a:chExt cx="3783948" cy="1856191"/>
            </a:xfrm>
          </p:grpSpPr>
          <p:sp>
            <p:nvSpPr>
              <p:cNvPr id="17"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u="sng" dirty="0">
                    <a:solidFill>
                      <a:schemeClr val="bg1"/>
                    </a:solidFill>
                    <a:latin typeface="Segoe UI"/>
                  </a:rPr>
                  <a:t>@</a:t>
                </a:r>
                <a:r>
                  <a:rPr lang="en-US" sz="1799" u="sng" dirty="0" err="1">
                    <a:solidFill>
                      <a:schemeClr val="bg1"/>
                    </a:solidFill>
                    <a:latin typeface="Segoe UI"/>
                  </a:rPr>
                  <a:t>OfficeDev</a:t>
                </a:r>
                <a:r>
                  <a:rPr lang="en-US" sz="1799" u="sng" dirty="0">
                    <a:solidFill>
                      <a:schemeClr val="bg1"/>
                    </a:solidFill>
                    <a:latin typeface="Segoe UI"/>
                  </a:rPr>
                  <a:t> </a:t>
                </a:r>
              </a:p>
            </p:txBody>
          </p:sp>
          <p:sp>
            <p:nvSpPr>
              <p:cNvPr id="19"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2" name="Group 21"/>
          <p:cNvGrpSpPr/>
          <p:nvPr userDrawn="1"/>
        </p:nvGrpSpPr>
        <p:grpSpPr>
          <a:xfrm>
            <a:off x="8221381" y="3155932"/>
            <a:ext cx="1835475" cy="1683431"/>
            <a:chOff x="8272463" y="3235325"/>
            <a:chExt cx="1761331" cy="1615428"/>
          </a:xfrm>
        </p:grpSpPr>
        <p:sp>
          <p:nvSpPr>
            <p:cNvPr id="23"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24" name="Group 23"/>
            <p:cNvGrpSpPr/>
            <p:nvPr/>
          </p:nvGrpSpPr>
          <p:grpSpPr>
            <a:xfrm>
              <a:off x="8385175" y="3462338"/>
              <a:ext cx="1535113" cy="1117599"/>
              <a:chOff x="8385175" y="3462338"/>
              <a:chExt cx="1535113" cy="1117599"/>
            </a:xfrm>
          </p:grpSpPr>
          <p:sp>
            <p:nvSpPr>
              <p:cNvPr id="25"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9"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4"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8"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9"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0"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1"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2"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3"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44" name="Picture 43"/>
              <p:cNvPicPr>
                <a:picLocks noChangeAspect="1"/>
              </p:cNvPicPr>
              <p:nvPr/>
            </p:nvPicPr>
            <p:blipFill>
              <a:blip r:embed="rId2"/>
              <a:stretch>
                <a:fillRect/>
              </a:stretch>
            </p:blipFill>
            <p:spPr>
              <a:xfrm>
                <a:off x="8749942" y="3693929"/>
                <a:ext cx="307105" cy="443035"/>
              </a:xfrm>
              <a:prstGeom prst="rect">
                <a:avLst/>
              </a:prstGeom>
            </p:spPr>
          </p:pic>
          <p:grpSp>
            <p:nvGrpSpPr>
              <p:cNvPr id="45" name="Group 44"/>
              <p:cNvGrpSpPr/>
              <p:nvPr/>
            </p:nvGrpSpPr>
            <p:grpSpPr>
              <a:xfrm rot="5400000">
                <a:off x="9166188" y="3758283"/>
                <a:ext cx="306387" cy="444499"/>
                <a:chOff x="6878638" y="-701675"/>
                <a:chExt cx="306387" cy="444499"/>
              </a:xfrm>
            </p:grpSpPr>
            <p:sp>
              <p:nvSpPr>
                <p:cNvPr id="46"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7"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8"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9"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0"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1"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2"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3"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4"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5"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6"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7"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8"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9"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0"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1"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2"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3"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4"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5"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6"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7"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8"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9"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0"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1"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2"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3"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4"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5"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6"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7"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8"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9"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0"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1"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2"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3"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4"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5"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6"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7"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grpSp>
        <p:nvGrpSpPr>
          <p:cNvPr id="88" name="Group 87"/>
          <p:cNvGrpSpPr/>
          <p:nvPr userDrawn="1"/>
        </p:nvGrpSpPr>
        <p:grpSpPr>
          <a:xfrm>
            <a:off x="4423075" y="4916478"/>
            <a:ext cx="1777011" cy="1604991"/>
            <a:chOff x="4362450" y="4945063"/>
            <a:chExt cx="1738312" cy="1570037"/>
          </a:xfrm>
        </p:grpSpPr>
        <p:sp>
          <p:nvSpPr>
            <p:cNvPr id="89"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90" name="Picture 89"/>
            <p:cNvPicPr>
              <a:picLocks noChangeAspect="1"/>
            </p:cNvPicPr>
            <p:nvPr/>
          </p:nvPicPr>
          <p:blipFill>
            <a:blip r:embed="rId3"/>
            <a:stretch>
              <a:fillRect/>
            </a:stretch>
          </p:blipFill>
          <p:spPr>
            <a:xfrm>
              <a:off x="4411773" y="5203812"/>
              <a:ext cx="1639667" cy="1052538"/>
            </a:xfrm>
            <a:prstGeom prst="rect">
              <a:avLst/>
            </a:prstGeom>
          </p:spPr>
        </p:pic>
      </p:grpSp>
      <p:grpSp>
        <p:nvGrpSpPr>
          <p:cNvPr id="91" name="Group 90"/>
          <p:cNvGrpSpPr/>
          <p:nvPr userDrawn="1"/>
        </p:nvGrpSpPr>
        <p:grpSpPr>
          <a:xfrm>
            <a:off x="6055136" y="1212184"/>
            <a:ext cx="2072415" cy="1863601"/>
            <a:chOff x="6312693" y="1447156"/>
            <a:chExt cx="1766094" cy="1588144"/>
          </a:xfrm>
        </p:grpSpPr>
        <p:sp>
          <p:nvSpPr>
            <p:cNvPr id="92"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93" name="Group 92"/>
            <p:cNvGrpSpPr/>
            <p:nvPr/>
          </p:nvGrpSpPr>
          <p:grpSpPr>
            <a:xfrm>
              <a:off x="6318250" y="1458913"/>
              <a:ext cx="1733550" cy="1576387"/>
              <a:chOff x="6318250" y="1458913"/>
              <a:chExt cx="1733550" cy="1576387"/>
            </a:xfrm>
          </p:grpSpPr>
          <p:sp>
            <p:nvSpPr>
              <p:cNvPr id="9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5"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6"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7"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8"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9"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0"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1"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2"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3"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4"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5"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6"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7"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8"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9"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0"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1"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2"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3"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4"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5"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6"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7"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8"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9"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0"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1"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2"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3"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4"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5"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6"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7"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8"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9"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0"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1"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2"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3"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4"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5"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6"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37"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38"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39"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40"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41"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2"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3"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4"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5"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6"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7"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8"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9"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0"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1"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2"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3"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4"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5"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6"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7"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8"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9"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0"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1"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2"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3"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4"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5"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6"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7"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8"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9"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0"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1"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2"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3"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4"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75"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6"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77"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78"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9"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0"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1"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2"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3"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nvGrpSpPr>
          <p:cNvPr id="184" name="Group 183"/>
          <p:cNvGrpSpPr/>
          <p:nvPr userDrawn="1"/>
        </p:nvGrpSpPr>
        <p:grpSpPr>
          <a:xfrm>
            <a:off x="449017" y="3155933"/>
            <a:ext cx="3893183" cy="3355959"/>
            <a:chOff x="446695" y="3155795"/>
            <a:chExt cx="3894750" cy="3357310"/>
          </a:xfrm>
        </p:grpSpPr>
        <p:grpSp>
          <p:nvGrpSpPr>
            <p:cNvPr id="185" name="Group 184"/>
            <p:cNvGrpSpPr/>
            <p:nvPr/>
          </p:nvGrpSpPr>
          <p:grpSpPr>
            <a:xfrm>
              <a:off x="446695" y="3155795"/>
              <a:ext cx="1862135" cy="3357310"/>
              <a:chOff x="446695" y="3155795"/>
              <a:chExt cx="1862135" cy="3357310"/>
            </a:xfrm>
          </p:grpSpPr>
          <p:sp>
            <p:nvSpPr>
              <p:cNvPr id="18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88" name="Group 120"/>
              <p:cNvGrpSpPr/>
              <p:nvPr/>
            </p:nvGrpSpPr>
            <p:grpSpPr>
              <a:xfrm>
                <a:off x="882393" y="3526501"/>
                <a:ext cx="1006676" cy="1102030"/>
                <a:chOff x="4924425" y="-1920875"/>
                <a:chExt cx="1173163" cy="1284287"/>
              </a:xfrm>
              <a:solidFill>
                <a:schemeClr val="bg1"/>
              </a:solidFill>
            </p:grpSpPr>
            <p:sp>
              <p:nvSpPr>
                <p:cNvPr id="189"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0"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1"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2"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3"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4"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sp>
          <p:nvSpPr>
            <p:cNvPr id="186"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br>
                <a:rPr lang="en-US" sz="1764" dirty="0">
                  <a:solidFill>
                    <a:srgbClr val="404040"/>
                  </a:solidFill>
                  <a:latin typeface="Segoe UI"/>
                </a:rPr>
              </a:br>
              <a:r>
                <a:rPr lang="en-US" sz="1799" u="sng" spc="-50" dirty="0">
                  <a:solidFill>
                    <a:schemeClr val="bg1"/>
                  </a:solidFill>
                  <a:latin typeface="Segoe UI"/>
                </a:rPr>
                <a:t>http://</a:t>
              </a:r>
              <a:r>
                <a:rPr lang="en-US" sz="1799" u="sng" dirty="0">
                  <a:solidFill>
                    <a:schemeClr val="bg1"/>
                  </a:solidFill>
                  <a:latin typeface="Segoe UI"/>
                </a:rPr>
                <a:t>dev.office.com/podcasts</a:t>
              </a:r>
              <a:r>
                <a:rPr lang="en-US" sz="1799" u="sng" spc="-50" dirty="0">
                  <a:solidFill>
                    <a:schemeClr val="bg1"/>
                  </a:solidFill>
                  <a:latin typeface="Segoe UI"/>
                </a:rPr>
                <a:t> </a:t>
              </a:r>
            </a:p>
            <a:p>
              <a:pPr algn="ctr" defTabSz="914005">
                <a:defRPr/>
              </a:pPr>
              <a:endParaRPr lang="en-US" sz="1764" dirty="0">
                <a:solidFill>
                  <a:srgbClr val="404040"/>
                </a:solidFill>
                <a:latin typeface="Segoe UI"/>
              </a:endParaRPr>
            </a:p>
          </p:txBody>
        </p:sp>
      </p:grpSp>
      <p:grpSp>
        <p:nvGrpSpPr>
          <p:cNvPr id="195" name="Group 194"/>
          <p:cNvGrpSpPr/>
          <p:nvPr userDrawn="1"/>
        </p:nvGrpSpPr>
        <p:grpSpPr>
          <a:xfrm>
            <a:off x="10132721" y="4916033"/>
            <a:ext cx="1844238" cy="1597854"/>
            <a:chOff x="10134295" y="4916603"/>
            <a:chExt cx="1844980" cy="1598497"/>
          </a:xfrm>
        </p:grpSpPr>
        <p:sp>
          <p:nvSpPr>
            <p:cNvPr id="196"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u="sng" dirty="0">
                  <a:solidFill>
                    <a:schemeClr val="bg1"/>
                  </a:solidFill>
                  <a:latin typeface="Segoe UI"/>
                </a:rPr>
                <a:t>http://sharepoint.uservoice.com/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197"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latin typeface="Segoe UI"/>
              </a:endParaRPr>
            </a:p>
          </p:txBody>
        </p:sp>
      </p:grpSp>
      <p:grpSp>
        <p:nvGrpSpPr>
          <p:cNvPr id="198" name="Group 197"/>
          <p:cNvGrpSpPr/>
          <p:nvPr userDrawn="1"/>
        </p:nvGrpSpPr>
        <p:grpSpPr>
          <a:xfrm>
            <a:off x="2399409" y="3155336"/>
            <a:ext cx="1942791" cy="1681580"/>
            <a:chOff x="2397872" y="3155198"/>
            <a:chExt cx="1943573" cy="1682257"/>
          </a:xfrm>
        </p:grpSpPr>
        <p:sp>
          <p:nvSpPr>
            <p:cNvPr id="199" name="Rectangle 266"/>
            <p:cNvSpPr>
              <a:spLocks noChangeArrowheads="1"/>
            </p:cNvSpPr>
            <p:nvPr/>
          </p:nvSpPr>
          <p:spPr bwMode="auto">
            <a:xfrm>
              <a:off x="2397872" y="3155198"/>
              <a:ext cx="1943573" cy="1682257"/>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solidFill>
                    <a:schemeClr val="bg1"/>
                  </a:solidFill>
                  <a:latin typeface="Segoe UI"/>
                </a:rPr>
                <a:t>Stack overflow</a:t>
              </a:r>
            </a:p>
            <a:p>
              <a:pPr defTabSz="914005">
                <a:lnSpc>
                  <a:spcPct val="95000"/>
                </a:lnSpc>
                <a:defRPr/>
              </a:pPr>
              <a:endParaRPr lang="en-US" sz="1764" dirty="0">
                <a:solidFill>
                  <a:schemeClr val="bg1"/>
                </a:solidFill>
                <a:latin typeface="Segoe UI"/>
              </a:endParaRPr>
            </a:p>
            <a:p>
              <a:pPr defTabSz="914005">
                <a:lnSpc>
                  <a:spcPct val="95000"/>
                </a:lnSpc>
                <a:defRPr/>
              </a:pPr>
              <a:endParaRPr lang="en-US" sz="1764" dirty="0">
                <a:solidFill>
                  <a:schemeClr val="bg1"/>
                </a:solidFill>
                <a:latin typeface="Segoe UI"/>
              </a:endParaRPr>
            </a:p>
            <a:p>
              <a:pPr defTabSz="914005">
                <a:lnSpc>
                  <a:spcPct val="95000"/>
                </a:lnSpc>
                <a:defRPr/>
              </a:pPr>
              <a:endParaRPr lang="en-US" sz="1764" dirty="0">
                <a:solidFill>
                  <a:schemeClr val="bg1"/>
                </a:solidFill>
                <a:latin typeface="Segoe UI"/>
              </a:endParaRPr>
            </a:p>
            <a:p>
              <a:pPr defTabSz="914005">
                <a:lnSpc>
                  <a:spcPct val="95000"/>
                </a:lnSpc>
                <a:defRPr/>
              </a:pPr>
              <a:endParaRPr lang="en-US" sz="1764" dirty="0">
                <a:solidFill>
                  <a:schemeClr val="bg1"/>
                </a:solidFill>
                <a:latin typeface="Segoe UI"/>
              </a:endParaRPr>
            </a:p>
            <a:p>
              <a:pPr defTabSz="914005">
                <a:lnSpc>
                  <a:spcPct val="95000"/>
                </a:lnSpc>
                <a:defRPr/>
              </a:pPr>
              <a:r>
                <a:rPr lang="en-US" sz="1764" dirty="0">
                  <a:solidFill>
                    <a:schemeClr val="bg1"/>
                  </a:solidFill>
                  <a:latin typeface="Segoe UI"/>
                </a:rPr>
                <a:t>[</a:t>
              </a:r>
              <a:r>
                <a:rPr lang="en-US" sz="1764" dirty="0" err="1">
                  <a:solidFill>
                    <a:schemeClr val="bg1"/>
                  </a:solidFill>
                  <a:latin typeface="Segoe UI"/>
                </a:rPr>
                <a:t>sharepoint</a:t>
              </a:r>
              <a:r>
                <a:rPr lang="en-US" sz="1764" dirty="0">
                  <a:solidFill>
                    <a:schemeClr val="bg1"/>
                  </a:solidFill>
                  <a:latin typeface="Segoe UI"/>
                </a:rPr>
                <a:t>]</a:t>
              </a:r>
            </a:p>
          </p:txBody>
        </p:sp>
        <p:sp>
          <p:nvSpPr>
            <p:cNvPr id="200"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bg1"/>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latin typeface="Segoe UI"/>
              </a:endParaRPr>
            </a:p>
          </p:txBody>
        </p:sp>
      </p:grpSp>
      <p:grpSp>
        <p:nvGrpSpPr>
          <p:cNvPr id="201" name="Group 200"/>
          <p:cNvGrpSpPr/>
          <p:nvPr userDrawn="1"/>
        </p:nvGrpSpPr>
        <p:grpSpPr>
          <a:xfrm>
            <a:off x="4426635" y="3160646"/>
            <a:ext cx="3702219" cy="1678717"/>
            <a:chOff x="4425913" y="3160511"/>
            <a:chExt cx="3703709" cy="1679392"/>
          </a:xfrm>
        </p:grpSpPr>
        <p:sp>
          <p:nvSpPr>
            <p:cNvPr id="202"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u="sng" dirty="0">
                  <a:solidFill>
                    <a:srgbClr val="FFFFFF"/>
                  </a:solidFill>
                  <a:latin typeface="Segoe UI"/>
                </a:rPr>
                <a:t>http://aka.ms/O365DevShow </a:t>
              </a:r>
            </a:p>
          </p:txBody>
        </p:sp>
        <p:pic>
          <p:nvPicPr>
            <p:cNvPr id="203" name="Picture 202"/>
            <p:cNvPicPr>
              <a:picLocks noChangeAspect="1"/>
            </p:cNvPicPr>
            <p:nvPr/>
          </p:nvPicPr>
          <p:blipFill rotWithShape="1">
            <a:blip r:embed="rId4"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sp>
        <p:nvSpPr>
          <p:cNvPr id="205" name="Rectangle 153"/>
          <p:cNvSpPr>
            <a:spLocks noChangeArrowheads="1"/>
          </p:cNvSpPr>
          <p:nvPr/>
        </p:nvSpPr>
        <p:spPr bwMode="auto">
          <a:xfrm>
            <a:off x="6275951" y="4916033"/>
            <a:ext cx="3780906" cy="1597853"/>
          </a:xfrm>
          <a:prstGeom prst="rect">
            <a:avLst/>
          </a:prstGeom>
          <a:solidFill>
            <a:srgbClr val="0070C0"/>
          </a:solidFill>
          <a:ln>
            <a:noFill/>
          </a:ln>
        </p:spPr>
        <p:txBody>
          <a:bodyPr vert="horz" wrap="square" lIns="89606" tIns="44802" rIns="89606" bIns="44802" numCol="1" anchor="t" anchorCtr="0" compatLnSpc="1">
            <a:prstTxWarp prst="textNoShape">
              <a:avLst/>
            </a:prstTxWarp>
          </a:bodyPr>
          <a:lstStyle/>
          <a:p>
            <a:pPr lvl="0" defTabSz="914005"/>
            <a:r>
              <a:rPr lang="en-US" sz="1800" dirty="0">
                <a:solidFill>
                  <a:schemeClr val="bg1"/>
                </a:solidFill>
                <a:latin typeface="Segoe UI"/>
              </a:rPr>
              <a:t>SharePoint Patterns and Practices</a:t>
            </a:r>
          </a:p>
          <a:p>
            <a:pPr lvl="0" defTabSz="914005"/>
            <a:r>
              <a:rPr lang="en-US" sz="1800" u="sng" dirty="0">
                <a:solidFill>
                  <a:schemeClr val="bg1"/>
                </a:solidFill>
                <a:latin typeface="Segoe UI"/>
              </a:rPr>
              <a:t>http://aka.ms/sppnp</a:t>
            </a:r>
          </a:p>
        </p:txBody>
      </p:sp>
      <p:sp>
        <p:nvSpPr>
          <p:cNvPr id="207" name="Title 2"/>
          <p:cNvSpPr>
            <a:spLocks noGrp="1"/>
          </p:cNvSpPr>
          <p:nvPr>
            <p:ph type="title" idx="4294967295"/>
          </p:nvPr>
        </p:nvSpPr>
        <p:spPr>
          <a:xfrm>
            <a:off x="273844" y="295275"/>
            <a:ext cx="11888787" cy="917575"/>
          </a:xfrm>
        </p:spPr>
        <p:txBody>
          <a:bodyPr/>
          <a:lstStyle/>
          <a:p>
            <a:r>
              <a:rPr lang="en-US"/>
              <a:t>Click to edit Master title style</a:t>
            </a:r>
            <a:endParaRPr lang="en-US" dirty="0"/>
          </a:p>
        </p:txBody>
      </p:sp>
      <p:sp>
        <p:nvSpPr>
          <p:cNvPr id="208" name="Rectangle 207">
            <a:hlinkClick r:id="rId5"/>
          </p:cNvPr>
          <p:cNvSpPr/>
          <p:nvPr userDrawn="1"/>
        </p:nvSpPr>
        <p:spPr bwMode="auto">
          <a:xfrm>
            <a:off x="547687" y="2300766"/>
            <a:ext cx="41148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a:hlinkClick r:id="rId6"/>
          </p:cNvPr>
          <p:cNvSpPr/>
          <p:nvPr userDrawn="1"/>
        </p:nvSpPr>
        <p:spPr bwMode="auto">
          <a:xfrm>
            <a:off x="9290179" y="2232511"/>
            <a:ext cx="151541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a:hlinkClick r:id="rId7"/>
          </p:cNvPr>
          <p:cNvSpPr/>
          <p:nvPr userDrawn="1"/>
        </p:nvSpPr>
        <p:spPr bwMode="auto">
          <a:xfrm>
            <a:off x="5508330" y="4469572"/>
            <a:ext cx="244225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a:hlinkClick r:id="rId8"/>
          </p:cNvPr>
          <p:cNvSpPr/>
          <p:nvPr userDrawn="1"/>
        </p:nvSpPr>
        <p:spPr bwMode="auto">
          <a:xfrm>
            <a:off x="808814" y="5713962"/>
            <a:ext cx="32004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213" name="Picture 212"/>
          <p:cNvPicPr>
            <a:picLocks noChangeAspect="1"/>
          </p:cNvPicPr>
          <p:nvPr userDrawn="1"/>
        </p:nvPicPr>
        <p:blipFill>
          <a:blip r:embed="rId9"/>
          <a:stretch>
            <a:fillRect/>
          </a:stretch>
        </p:blipFill>
        <p:spPr>
          <a:xfrm>
            <a:off x="8652411" y="5751017"/>
            <a:ext cx="1316723" cy="663566"/>
          </a:xfrm>
          <a:prstGeom prst="rect">
            <a:avLst/>
          </a:prstGeom>
        </p:spPr>
      </p:pic>
    </p:spTree>
    <p:extLst>
      <p:ext uri="{BB962C8B-B14F-4D97-AF65-F5344CB8AC3E}">
        <p14:creationId xmlns:p14="http://schemas.microsoft.com/office/powerpoint/2010/main" val="704601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750" fill="hold"/>
                                        <p:tgtEl>
                                          <p:spTgt spid="91"/>
                                        </p:tgtEl>
                                        <p:attrNameLst>
                                          <p:attrName>ppt_x</p:attrName>
                                        </p:attrNameLst>
                                      </p:cBhvr>
                                      <p:tavLst>
                                        <p:tav tm="0">
                                          <p:val>
                                            <p:strVal val="#ppt_x"/>
                                          </p:val>
                                        </p:tav>
                                        <p:tav tm="100000">
                                          <p:val>
                                            <p:strVal val="#ppt_x"/>
                                          </p:val>
                                        </p:tav>
                                      </p:tavLst>
                                    </p:anim>
                                    <p:anim calcmode="lin" valueType="num">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88"/>
                                        </p:tgtEl>
                                        <p:attrNameLst>
                                          <p:attrName>style.visibility</p:attrName>
                                        </p:attrNameLst>
                                      </p:cBhvr>
                                      <p:to>
                                        <p:strVal val="visible"/>
                                      </p:to>
                                    </p:set>
                                    <p:anim calcmode="lin" valueType="num">
                                      <p:cBhvr additive="base">
                                        <p:cTn id="15" dur="750" fill="hold"/>
                                        <p:tgtEl>
                                          <p:spTgt spid="88"/>
                                        </p:tgtEl>
                                        <p:attrNameLst>
                                          <p:attrName>ppt_x</p:attrName>
                                        </p:attrNameLst>
                                      </p:cBhvr>
                                      <p:tavLst>
                                        <p:tav tm="0">
                                          <p:val>
                                            <p:strVal val="#ppt_x"/>
                                          </p:val>
                                        </p:tav>
                                        <p:tav tm="100000">
                                          <p:val>
                                            <p:strVal val="#ppt_x"/>
                                          </p:val>
                                        </p:tav>
                                      </p:tavLst>
                                    </p:anim>
                                    <p:anim calcmode="lin" valueType="num">
                                      <p:cBhvr additive="base">
                                        <p:cTn id="16" dur="750" fill="hold"/>
                                        <p:tgtEl>
                                          <p:spTgt spid="8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750" fill="hold"/>
                                        <p:tgtEl>
                                          <p:spTgt spid="22"/>
                                        </p:tgtEl>
                                        <p:attrNameLst>
                                          <p:attrName>ppt_x</p:attrName>
                                        </p:attrNameLst>
                                      </p:cBhvr>
                                      <p:tavLst>
                                        <p:tav tm="0">
                                          <p:val>
                                            <p:strVal val="1+#ppt_w/2"/>
                                          </p:val>
                                        </p:tav>
                                        <p:tav tm="100000">
                                          <p:val>
                                            <p:strVal val="#ppt_x"/>
                                          </p:val>
                                        </p:tav>
                                      </p:tavLst>
                                    </p:anim>
                                    <p:anim calcmode="lin" valueType="num">
                                      <p:cBhvr additive="base">
                                        <p:cTn id="20" dur="75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98"/>
                                        </p:tgtEl>
                                        <p:attrNameLst>
                                          <p:attrName>style.visibility</p:attrName>
                                        </p:attrNameLst>
                                      </p:cBhvr>
                                      <p:to>
                                        <p:strVal val="visible"/>
                                      </p:to>
                                    </p:set>
                                    <p:anim calcmode="lin" valueType="num">
                                      <p:cBhvr additive="base">
                                        <p:cTn id="23" dur="750" fill="hold"/>
                                        <p:tgtEl>
                                          <p:spTgt spid="198"/>
                                        </p:tgtEl>
                                        <p:attrNameLst>
                                          <p:attrName>ppt_x</p:attrName>
                                        </p:attrNameLst>
                                      </p:cBhvr>
                                      <p:tavLst>
                                        <p:tav tm="0">
                                          <p:val>
                                            <p:strVal val="0-#ppt_w/2"/>
                                          </p:val>
                                        </p:tav>
                                        <p:tav tm="100000">
                                          <p:val>
                                            <p:strVal val="#ppt_x"/>
                                          </p:val>
                                        </p:tav>
                                      </p:tavLst>
                                    </p:anim>
                                    <p:anim calcmode="lin" valueType="num">
                                      <p:cBhvr additive="base">
                                        <p:cTn id="24" dur="750" fill="hold"/>
                                        <p:tgtEl>
                                          <p:spTgt spid="19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95"/>
                                        </p:tgtEl>
                                        <p:attrNameLst>
                                          <p:attrName>style.visibility</p:attrName>
                                        </p:attrNameLst>
                                      </p:cBhvr>
                                      <p:to>
                                        <p:strVal val="visible"/>
                                      </p:to>
                                    </p:set>
                                    <p:anim calcmode="lin" valueType="num">
                                      <p:cBhvr additive="base">
                                        <p:cTn id="27" dur="750" fill="hold"/>
                                        <p:tgtEl>
                                          <p:spTgt spid="195"/>
                                        </p:tgtEl>
                                        <p:attrNameLst>
                                          <p:attrName>ppt_x</p:attrName>
                                        </p:attrNameLst>
                                      </p:cBhvr>
                                      <p:tavLst>
                                        <p:tav tm="0">
                                          <p:val>
                                            <p:strVal val="1+#ppt_w/2"/>
                                          </p:val>
                                        </p:tav>
                                        <p:tav tm="100000">
                                          <p:val>
                                            <p:strVal val="#ppt_x"/>
                                          </p:val>
                                        </p:tav>
                                      </p:tavLst>
                                    </p:anim>
                                    <p:anim calcmode="lin" valueType="num">
                                      <p:cBhvr additive="base">
                                        <p:cTn id="28" dur="750" fill="hold"/>
                                        <p:tgtEl>
                                          <p:spTgt spid="195"/>
                                        </p:tgtEl>
                                        <p:attrNameLst>
                                          <p:attrName>ppt_y</p:attrName>
                                        </p:attrNameLst>
                                      </p:cBhvr>
                                      <p:tavLst>
                                        <p:tav tm="0">
                                          <p:val>
                                            <p:strVal val="#ppt_y"/>
                                          </p:val>
                                        </p:tav>
                                        <p:tav tm="100000">
                                          <p:val>
                                            <p:strVal val="#ppt_y"/>
                                          </p:val>
                                        </p:tav>
                                      </p:tavLst>
                                    </p:anim>
                                  </p:childTnLst>
                                </p:cTn>
                              </p:par>
                              <p:par>
                                <p:cTn id="29" presetID="2" presetClass="entr" presetSubtype="12" decel="100000" fill="hold" nodeType="withEffect">
                                  <p:stCondLst>
                                    <p:cond delay="1750"/>
                                  </p:stCondLst>
                                  <p:childTnLst>
                                    <p:set>
                                      <p:cBhvr>
                                        <p:cTn id="30" dur="1" fill="hold">
                                          <p:stCondLst>
                                            <p:cond delay="0"/>
                                          </p:stCondLst>
                                        </p:cTn>
                                        <p:tgtEl>
                                          <p:spTgt spid="184"/>
                                        </p:tgtEl>
                                        <p:attrNameLst>
                                          <p:attrName>style.visibility</p:attrName>
                                        </p:attrNameLst>
                                      </p:cBhvr>
                                      <p:to>
                                        <p:strVal val="visible"/>
                                      </p:to>
                                    </p:set>
                                    <p:anim calcmode="lin" valueType="num">
                                      <p:cBhvr additive="base">
                                        <p:cTn id="31" dur="750" fill="hold"/>
                                        <p:tgtEl>
                                          <p:spTgt spid="184"/>
                                        </p:tgtEl>
                                        <p:attrNameLst>
                                          <p:attrName>ppt_x</p:attrName>
                                        </p:attrNameLst>
                                      </p:cBhvr>
                                      <p:tavLst>
                                        <p:tav tm="0">
                                          <p:val>
                                            <p:strVal val="0-#ppt_w/2"/>
                                          </p:val>
                                        </p:tav>
                                        <p:tav tm="100000">
                                          <p:val>
                                            <p:strVal val="#ppt_x"/>
                                          </p:val>
                                        </p:tav>
                                      </p:tavLst>
                                    </p:anim>
                                    <p:anim calcmode="lin" valueType="num">
                                      <p:cBhvr additive="base">
                                        <p:cTn id="32" dur="750" fill="hold"/>
                                        <p:tgtEl>
                                          <p:spTgt spid="184"/>
                                        </p:tgtEl>
                                        <p:attrNameLst>
                                          <p:attrName>ppt_y</p:attrName>
                                        </p:attrNameLst>
                                      </p:cBhvr>
                                      <p:tavLst>
                                        <p:tav tm="0">
                                          <p:val>
                                            <p:strVal val="1+#ppt_h/2"/>
                                          </p:val>
                                        </p:tav>
                                        <p:tav tm="100000">
                                          <p:val>
                                            <p:strVal val="#ppt_y"/>
                                          </p:val>
                                        </p:tav>
                                      </p:tavLst>
                                    </p:anim>
                                  </p:childTnLst>
                                </p:cTn>
                              </p:par>
                              <p:par>
                                <p:cTn id="33" presetID="2" presetClass="entr" presetSubtype="3" decel="100000" fill="hold" nodeType="withEffect">
                                  <p:stCondLst>
                                    <p:cond delay="200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750" fill="hold"/>
                                        <p:tgtEl>
                                          <p:spTgt spid="14"/>
                                        </p:tgtEl>
                                        <p:attrNameLst>
                                          <p:attrName>ppt_x</p:attrName>
                                        </p:attrNameLst>
                                      </p:cBhvr>
                                      <p:tavLst>
                                        <p:tav tm="0">
                                          <p:val>
                                            <p:strVal val="1+#ppt_w/2"/>
                                          </p:val>
                                        </p:tav>
                                        <p:tav tm="100000">
                                          <p:val>
                                            <p:strVal val="#ppt_x"/>
                                          </p:val>
                                        </p:tav>
                                      </p:tavLst>
                                    </p:anim>
                                    <p:anim calcmode="lin" valueType="num">
                                      <p:cBhvr additive="base">
                                        <p:cTn id="36"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2017 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1729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2017 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3240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0326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97397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795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60568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47"/>
          <a:stretch>
            <a:fillRect/>
          </a:stretch>
        </p:blipFill>
        <p:spPr>
          <a:xfrm rot="5400000">
            <a:off x="9393899" y="3050513"/>
            <a:ext cx="6995160" cy="894134"/>
          </a:xfrm>
          <a:prstGeom prst="rect">
            <a:avLst/>
          </a:prstGeom>
        </p:spPr>
      </p:pic>
      <p:sp>
        <p:nvSpPr>
          <p:cNvPr id="3" name="Footer Placeholder 2"/>
          <p:cNvSpPr>
            <a:spLocks noGrp="1"/>
          </p:cNvSpPr>
          <p:nvPr>
            <p:ph type="ftr" sz="quarter" idx="3"/>
          </p:nvPr>
        </p:nvSpPr>
        <p:spPr>
          <a:xfrm>
            <a:off x="7964488" y="295272"/>
            <a:ext cx="4197350" cy="371475"/>
          </a:xfrm>
          <a:prstGeom prst="rect">
            <a:avLst/>
          </a:prstGeom>
        </p:spPr>
        <p:txBody>
          <a:bodyPr vert="horz" lIns="91440" tIns="45720" rIns="182880" bIns="45720" rtlCol="0" anchor="ctr"/>
          <a:lstStyle>
            <a:lvl1pPr algn="r">
              <a:defRPr sz="1200">
                <a:solidFill>
                  <a:schemeClr val="tx1">
                    <a:tint val="75000"/>
                  </a:schemeClr>
                </a:solidFill>
              </a:defRPr>
            </a:lvl1pPr>
          </a:lstStyle>
          <a:p>
            <a:pPr>
              <a:defRPr/>
            </a:pPr>
            <a:r>
              <a:rPr lang="en-US" sz="1400" dirty="0">
                <a:gradFill>
                  <a:gsLst>
                    <a:gs pos="8367">
                      <a:srgbClr val="000000"/>
                    </a:gs>
                    <a:gs pos="31000">
                      <a:srgbClr val="000000"/>
                    </a:gs>
                  </a:gsLst>
                  <a:lin ang="5400000" scaled="0"/>
                </a:gradFill>
              </a:rPr>
              <a:t>&lt;</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a:gradFill>
                  <a:gsLst>
                    <a:gs pos="8367">
                      <a:srgbClr val="000000"/>
                    </a:gs>
                    <a:gs pos="31000">
                      <a:srgbClr val="000000"/>
                    </a:gs>
                  </a:gsLst>
                  <a:lin ang="5400000" scaled="0"/>
                </a:gradFill>
              </a:rPr>
              <a:t>&gt;&lt;Section title goes here&gt;</a:t>
            </a:r>
          </a:p>
          <a:p>
            <a:endParaRPr lang="en-US" dirty="0"/>
          </a:p>
        </p:txBody>
      </p:sp>
      <p:sp>
        <p:nvSpPr>
          <p:cNvPr id="5"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8" r:id="rId1"/>
    <p:sldLayoutId id="2147484236" r:id="rId2"/>
    <p:sldLayoutId id="2147484295" r:id="rId3"/>
    <p:sldLayoutId id="2147484240" r:id="rId4"/>
    <p:sldLayoutId id="2147484296" r:id="rId5"/>
    <p:sldLayoutId id="2147484241" r:id="rId6"/>
    <p:sldLayoutId id="2147484297" r:id="rId7"/>
    <p:sldLayoutId id="2147484244" r:id="rId8"/>
    <p:sldLayoutId id="2147484298" r:id="rId9"/>
    <p:sldLayoutId id="2147484245" r:id="rId10"/>
    <p:sldLayoutId id="2147484247" r:id="rId11"/>
    <p:sldLayoutId id="2147484300" r:id="rId12"/>
    <p:sldLayoutId id="2147484249" r:id="rId13"/>
    <p:sldLayoutId id="2147484301" r:id="rId14"/>
    <p:sldLayoutId id="2147484303" r:id="rId15"/>
    <p:sldLayoutId id="2147484304" r:id="rId16"/>
    <p:sldLayoutId id="2147484250" r:id="rId17"/>
    <p:sldLayoutId id="2147484312" r:id="rId18"/>
    <p:sldLayoutId id="2147484313" r:id="rId19"/>
    <p:sldLayoutId id="2147484314" r:id="rId20"/>
    <p:sldLayoutId id="2147484315" r:id="rId21"/>
    <p:sldLayoutId id="2147484317" r:id="rId22"/>
    <p:sldLayoutId id="2147484316" r:id="rId23"/>
    <p:sldLayoutId id="2147484309" r:id="rId24"/>
    <p:sldLayoutId id="2147484306" r:id="rId25"/>
    <p:sldLayoutId id="2147484311" r:id="rId26"/>
    <p:sldLayoutId id="2147484307" r:id="rId27"/>
    <p:sldLayoutId id="2147484308" r:id="rId28"/>
    <p:sldLayoutId id="2147484310" r:id="rId29"/>
    <p:sldLayoutId id="2147484251" r:id="rId30"/>
    <p:sldLayoutId id="2147484252" r:id="rId31"/>
    <p:sldLayoutId id="2147484253" r:id="rId32"/>
    <p:sldLayoutId id="2147484305" r:id="rId33"/>
    <p:sldLayoutId id="2147484264" r:id="rId34"/>
    <p:sldLayoutId id="2147484254" r:id="rId35"/>
    <p:sldLayoutId id="2147484256" r:id="rId36"/>
    <p:sldLayoutId id="2147484257" r:id="rId37"/>
    <p:sldLayoutId id="2147484258" r:id="rId38"/>
    <p:sldLayoutId id="2147484259" r:id="rId39"/>
    <p:sldLayoutId id="2147484318" r:id="rId40"/>
    <p:sldLayoutId id="2147484319" r:id="rId41"/>
    <p:sldLayoutId id="2147484320" r:id="rId42"/>
    <p:sldLayoutId id="2147484261" r:id="rId43"/>
    <p:sldLayoutId id="2147484299" r:id="rId44"/>
    <p:sldLayoutId id="2147484263" r:id="rId4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userDrawn="1">
          <p15:clr>
            <a:srgbClr val="5ACBF0"/>
          </p15:clr>
        </p15:guide>
        <p15:guide id="2" pos="155" userDrawn="1">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userDrawn="1">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099"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27.e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27.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hyperlink" Target="http://dev.office.com/codesamples#?filters=sharepoint%20add-ins" TargetMode="External"/><Relationship Id="rId2" Type="http://schemas.openxmlformats.org/officeDocument/2006/relationships/notesSlide" Target="../notesSlides/notesSlide9.xml"/><Relationship Id="rId1" Type="http://schemas.openxmlformats.org/officeDocument/2006/relationships/slideLayout" Target="../slideLayouts/slideLayout19.xml"/><Relationship Id="rId6" Type="http://schemas.openxmlformats.org/officeDocument/2006/relationships/hyperlink" Target="http://aka.ms/sppnp" TargetMode="External"/><Relationship Id="rId5" Type="http://schemas.openxmlformats.org/officeDocument/2006/relationships/hyperlink" Target="https://msdn.microsoft.com/en-us/library/office/fp179930.aspx" TargetMode="External"/><Relationship Id="rId4" Type="http://schemas.openxmlformats.org/officeDocument/2006/relationships/hyperlink" Target="http://dev.office.com/training#?filters=deep%20dive%20building%20blocks%20and%20services%20of%20sharepoint"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image" Target="../media/image20.emf"/><Relationship Id="rId7" Type="http://schemas.openxmlformats.org/officeDocument/2006/relationships/image" Target="../media/image24.emf"/><Relationship Id="rId2" Type="http://schemas.openxmlformats.org/officeDocument/2006/relationships/image" Target="../media/image19.emf"/><Relationship Id="rId1" Type="http://schemas.openxmlformats.org/officeDocument/2006/relationships/slideLayout" Target="../slideLayouts/slideLayout11.xml"/><Relationship Id="rId6" Type="http://schemas.openxmlformats.org/officeDocument/2006/relationships/image" Target="../media/image23.emf"/><Relationship Id="rId5" Type="http://schemas.openxmlformats.org/officeDocument/2006/relationships/image" Target="../media/image22.emf"/><Relationship Id="rId10" Type="http://schemas.openxmlformats.org/officeDocument/2006/relationships/image" Target="../media/image27.emf"/><Relationship Id="rId4" Type="http://schemas.openxmlformats.org/officeDocument/2006/relationships/image" Target="../media/image21.emf"/><Relationship Id="rId9" Type="http://schemas.openxmlformats.org/officeDocument/2006/relationships/image" Target="../media/image26.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Office 365 </a:t>
            </a:r>
            <a:br>
              <a:rPr lang="en-US" dirty="0"/>
            </a:br>
            <a:r>
              <a:rPr lang="en-US" dirty="0"/>
              <a:t>development</a:t>
            </a:r>
          </a:p>
        </p:txBody>
      </p:sp>
      <p:sp>
        <p:nvSpPr>
          <p:cNvPr id="3" name="Text Placeholder 2"/>
          <p:cNvSpPr>
            <a:spLocks noGrp="1"/>
          </p:cNvSpPr>
          <p:nvPr>
            <p:ph type="body" sz="quarter" idx="14"/>
          </p:nvPr>
        </p:nvSpPr>
        <p:spPr/>
        <p:txBody>
          <a:bodyPr/>
          <a:lstStyle/>
          <a:p>
            <a:r>
              <a:rPr lang="en-US" dirty="0"/>
              <a:t>Speaker name</a:t>
            </a:r>
          </a:p>
        </p:txBody>
      </p:sp>
    </p:spTree>
    <p:extLst>
      <p:ext uri="{BB962C8B-B14F-4D97-AF65-F5344CB8AC3E}">
        <p14:creationId xmlns:p14="http://schemas.microsoft.com/office/powerpoint/2010/main" val="540534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Classic Server-side Events</a:t>
            </a:r>
          </a:p>
        </p:txBody>
      </p:sp>
      <p:grpSp>
        <p:nvGrpSpPr>
          <p:cNvPr id="9" name="Group 8"/>
          <p:cNvGrpSpPr/>
          <p:nvPr/>
        </p:nvGrpSpPr>
        <p:grpSpPr>
          <a:xfrm>
            <a:off x="531947" y="1126242"/>
            <a:ext cx="10935537" cy="5270407"/>
            <a:chOff x="519112" y="1232022"/>
            <a:chExt cx="12230100" cy="5894325"/>
          </a:xfrm>
        </p:grpSpPr>
        <p:pic>
          <p:nvPicPr>
            <p:cNvPr id="7" name="Picture 6"/>
            <p:cNvPicPr>
              <a:picLocks noChangeAspect="1"/>
            </p:cNvPicPr>
            <p:nvPr/>
          </p:nvPicPr>
          <p:blipFill>
            <a:blip r:embed="rId2"/>
            <a:stretch>
              <a:fillRect/>
            </a:stretch>
          </p:blipFill>
          <p:spPr>
            <a:xfrm>
              <a:off x="519112" y="1232022"/>
              <a:ext cx="12230100" cy="2752725"/>
            </a:xfrm>
            <a:prstGeom prst="rect">
              <a:avLst/>
            </a:prstGeom>
            <a:ln>
              <a:solidFill>
                <a:schemeClr val="bg1">
                  <a:lumMod val="50000"/>
                </a:schemeClr>
              </a:solidFill>
            </a:ln>
          </p:spPr>
        </p:pic>
        <p:pic>
          <p:nvPicPr>
            <p:cNvPr id="8" name="Picture 7"/>
            <p:cNvPicPr>
              <a:picLocks noChangeAspect="1"/>
            </p:cNvPicPr>
            <p:nvPr/>
          </p:nvPicPr>
          <p:blipFill>
            <a:blip r:embed="rId3"/>
            <a:stretch>
              <a:fillRect/>
            </a:stretch>
          </p:blipFill>
          <p:spPr>
            <a:xfrm>
              <a:off x="519112" y="4240272"/>
              <a:ext cx="9048750" cy="2886075"/>
            </a:xfrm>
            <a:prstGeom prst="rect">
              <a:avLst/>
            </a:prstGeom>
            <a:ln>
              <a:solidFill>
                <a:schemeClr val="bg1">
                  <a:lumMod val="50000"/>
                </a:schemeClr>
              </a:solidFill>
            </a:ln>
          </p:spPr>
        </p:pic>
      </p:grpSp>
      <p:sp>
        <p:nvSpPr>
          <p:cNvPr id="6"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3"/>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Remote Event Receiver Architecture</a:t>
            </a:r>
          </a:p>
          <a:p>
            <a:pPr algn="r"/>
            <a:endParaRPr lang="en-US" dirty="0"/>
          </a:p>
        </p:txBody>
      </p:sp>
    </p:spTree>
    <p:extLst>
      <p:ext uri="{BB962C8B-B14F-4D97-AF65-F5344CB8AC3E}">
        <p14:creationId xmlns:p14="http://schemas.microsoft.com/office/powerpoint/2010/main" val="1037658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DEMO</a:t>
            </a:r>
          </a:p>
        </p:txBody>
      </p:sp>
      <p:sp>
        <p:nvSpPr>
          <p:cNvPr id="7" name="Text Placeholder 6"/>
          <p:cNvSpPr>
            <a:spLocks noGrp="1"/>
          </p:cNvSpPr>
          <p:nvPr>
            <p:ph type="body" sz="quarter" idx="12"/>
          </p:nvPr>
        </p:nvSpPr>
        <p:spPr>
          <a:xfrm>
            <a:off x="274638" y="3954463"/>
            <a:ext cx="10058401" cy="738664"/>
          </a:xfrm>
        </p:spPr>
        <p:txBody>
          <a:bodyPr/>
          <a:lstStyle/>
          <a:p>
            <a:r>
              <a:rPr lang="en-US" dirty="0"/>
              <a:t>Nostalgic tour of classic Server-side Events</a:t>
            </a:r>
          </a:p>
        </p:txBody>
      </p:sp>
      <p:sp>
        <p:nvSpPr>
          <p:cNvPr id="3" name="Footer Placeholder 2"/>
          <p:cNvSpPr>
            <a:spLocks noGrp="1"/>
          </p:cNvSpPr>
          <p:nvPr>
            <p:ph type="ftr" sz="quarter" idx="4294967295"/>
          </p:nvPr>
        </p:nvSpPr>
        <p:spPr>
          <a:xfrm>
            <a:off x="8239125" y="295275"/>
            <a:ext cx="4197350" cy="371475"/>
          </a:xfrm>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Tree>
    <p:extLst>
      <p:ext uri="{BB962C8B-B14F-4D97-AF65-F5344CB8AC3E}">
        <p14:creationId xmlns:p14="http://schemas.microsoft.com/office/powerpoint/2010/main" val="1846428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74638" y="1212850"/>
            <a:ext cx="11887200" cy="5176802"/>
          </a:xfrm>
        </p:spPr>
        <p:txBody>
          <a:bodyPr/>
          <a:lstStyle/>
          <a:p>
            <a:r>
              <a:rPr lang="en-US" sz="3600" dirty="0"/>
              <a:t>Classic server-side events for SharePoint solutions</a:t>
            </a:r>
          </a:p>
          <a:p>
            <a:pPr lvl="1"/>
            <a:r>
              <a:rPr lang="en-US" sz="2000" dirty="0"/>
              <a:t>Supported as early as SharePoint 2003</a:t>
            </a:r>
          </a:p>
          <a:p>
            <a:pPr lvl="1"/>
            <a:r>
              <a:rPr lang="en-US" sz="2000" dirty="0"/>
              <a:t>Based on ‘before’ events and ‘after’ events</a:t>
            </a:r>
          </a:p>
          <a:p>
            <a:pPr lvl="1"/>
            <a:r>
              <a:rPr lang="en-US" sz="2000" dirty="0"/>
              <a:t>Event handlers implemented using event receiver class in C#</a:t>
            </a:r>
          </a:p>
          <a:p>
            <a:pPr lvl="1"/>
            <a:r>
              <a:rPr lang="en-US" sz="2000" dirty="0"/>
              <a:t>Event handler assembly loads into SharePoint worker process</a:t>
            </a:r>
          </a:p>
          <a:p>
            <a:r>
              <a:rPr lang="en-US" sz="3600" dirty="0"/>
              <a:t>New remote event infrastructure introduced for add-in model</a:t>
            </a:r>
          </a:p>
          <a:p>
            <a:pPr lvl="1"/>
            <a:r>
              <a:rPr lang="en-US" sz="2000" dirty="0"/>
              <a:t>Event handler code runs in remote web not in SharePoint host</a:t>
            </a:r>
          </a:p>
          <a:p>
            <a:pPr lvl="1"/>
            <a:r>
              <a:rPr lang="en-US" sz="2000" dirty="0"/>
              <a:t>SharePoint calls web service in remote web to trigger event</a:t>
            </a:r>
          </a:p>
          <a:p>
            <a:pPr lvl="1"/>
            <a:r>
              <a:rPr lang="en-US" sz="2000" dirty="0"/>
              <a:t>Set of supported remote events is subset of server-side events</a:t>
            </a:r>
          </a:p>
          <a:p>
            <a:pPr lvl="1"/>
            <a:r>
              <a:rPr lang="en-US" sz="2000" dirty="0"/>
              <a:t>Remote “before” events implemented as two-way events</a:t>
            </a:r>
          </a:p>
          <a:p>
            <a:pPr lvl="1"/>
            <a:r>
              <a:rPr lang="en-US" sz="2000" dirty="0"/>
              <a:t>Remote after events implemented as one-way events</a:t>
            </a:r>
          </a:p>
          <a:p>
            <a:pPr lvl="1"/>
            <a:endParaRPr lang="en-US" sz="2000" dirty="0"/>
          </a:p>
        </p:txBody>
      </p:sp>
      <p:sp>
        <p:nvSpPr>
          <p:cNvPr id="2" name="Title 1"/>
          <p:cNvSpPr>
            <a:spLocks noGrp="1"/>
          </p:cNvSpPr>
          <p:nvPr>
            <p:ph type="title"/>
          </p:nvPr>
        </p:nvSpPr>
        <p:spPr/>
        <p:txBody>
          <a:bodyPr/>
          <a:lstStyle/>
          <a:p>
            <a:r>
              <a:rPr lang="en-US" dirty="0"/>
              <a:t>Event Handling Support in SharePoint 2013/6</a:t>
            </a:r>
          </a:p>
        </p:txBody>
      </p:sp>
    </p:spTree>
    <p:extLst>
      <p:ext uri="{BB962C8B-B14F-4D97-AF65-F5344CB8AC3E}">
        <p14:creationId xmlns:p14="http://schemas.microsoft.com/office/powerpoint/2010/main" val="80148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Supported Remote Events</a:t>
            </a:r>
            <a:endParaRPr lang="en-US" dirty="0"/>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557674577"/>
              </p:ext>
            </p:extLst>
          </p:nvPr>
        </p:nvGraphicFramePr>
        <p:xfrm>
          <a:off x="1339228" y="1438668"/>
          <a:ext cx="9937750" cy="4333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43381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2"/>
          <p:cNvSpPr>
            <a:spLocks noGrp="1"/>
          </p:cNvSpPr>
          <p:nvPr>
            <p:ph idx="10"/>
          </p:nvPr>
        </p:nvSpPr>
        <p:spPr>
          <a:xfrm>
            <a:off x="274638" y="1212850"/>
            <a:ext cx="11887200" cy="3668697"/>
          </a:xfrm>
        </p:spPr>
        <p:txBody>
          <a:bodyPr/>
          <a:lstStyle/>
          <a:p>
            <a:r>
              <a:rPr lang="en-US" sz="3600" dirty="0"/>
              <a:t>Remote before events modeled as two-way events</a:t>
            </a:r>
          </a:p>
          <a:p>
            <a:pPr lvl="1"/>
            <a:r>
              <a:rPr lang="en-US" sz="2000" dirty="0"/>
              <a:t>Execution flow goes to remote web and then back to SharePoint</a:t>
            </a:r>
          </a:p>
          <a:p>
            <a:pPr lvl="1"/>
            <a:r>
              <a:rPr lang="en-US" sz="2000" dirty="0"/>
              <a:t>Client is blocked while event processing occurs in remote web</a:t>
            </a:r>
          </a:p>
          <a:p>
            <a:r>
              <a:rPr lang="en-US" sz="3600" dirty="0"/>
              <a:t>Sample execution flow for two-way event</a:t>
            </a:r>
          </a:p>
          <a:p>
            <a:pPr lvl="1"/>
            <a:r>
              <a:rPr lang="en-US" sz="2000" dirty="0"/>
              <a:t>Client attempts action which triggers an event (e.g. update item)</a:t>
            </a:r>
          </a:p>
          <a:p>
            <a:pPr lvl="1"/>
            <a:r>
              <a:rPr lang="en-US" sz="2000" dirty="0"/>
              <a:t>SharePoint host calls to web service in remote web</a:t>
            </a:r>
          </a:p>
          <a:p>
            <a:pPr lvl="1"/>
            <a:r>
              <a:rPr lang="en-US" sz="2000" dirty="0"/>
              <a:t>SharePoint host blocks until call returns from remote web</a:t>
            </a:r>
            <a:br>
              <a:rPr lang="en-US" sz="2000" dirty="0"/>
            </a:br>
            <a:r>
              <a:rPr lang="en-US" sz="2000" dirty="0"/>
              <a:t>the key point is that two-way events block the SharePoint host and delay response back to user</a:t>
            </a:r>
          </a:p>
          <a:p>
            <a:pPr lvl="1"/>
            <a:r>
              <a:rPr lang="en-US" sz="2000" dirty="0"/>
              <a:t>SharePoint host commits action and returns to Client</a:t>
            </a:r>
          </a:p>
        </p:txBody>
      </p:sp>
      <p:sp>
        <p:nvSpPr>
          <p:cNvPr id="2" name="Title 1"/>
          <p:cNvSpPr>
            <a:spLocks noGrp="1"/>
          </p:cNvSpPr>
          <p:nvPr>
            <p:ph type="title"/>
          </p:nvPr>
        </p:nvSpPr>
        <p:spPr/>
        <p:txBody>
          <a:bodyPr/>
          <a:lstStyle/>
          <a:p>
            <a:r>
              <a:rPr lang="en-US"/>
              <a:t>Remote “Before” Events</a:t>
            </a:r>
            <a:endParaRPr lang="en-US" dirty="0"/>
          </a:p>
        </p:txBody>
      </p:sp>
      <p:grpSp>
        <p:nvGrpSpPr>
          <p:cNvPr id="7" name="Group 6"/>
          <p:cNvGrpSpPr/>
          <p:nvPr/>
        </p:nvGrpSpPr>
        <p:grpSpPr>
          <a:xfrm>
            <a:off x="3134489" y="4881547"/>
            <a:ext cx="6876764" cy="1908212"/>
            <a:chOff x="3134489" y="4881547"/>
            <a:chExt cx="6876764" cy="1908212"/>
          </a:xfrm>
        </p:grpSpPr>
        <p:sp>
          <p:nvSpPr>
            <p:cNvPr id="24" name="Rectangle 23"/>
            <p:cNvSpPr/>
            <p:nvPr/>
          </p:nvSpPr>
          <p:spPr bwMode="auto">
            <a:xfrm>
              <a:off x="3134489" y="4881547"/>
              <a:ext cx="6876764" cy="1908212"/>
            </a:xfrm>
            <a:prstGeom prst="rect">
              <a:avLst/>
            </a:prstGeom>
            <a:solidFill>
              <a:schemeClr val="bg1">
                <a:lumMod val="95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46630" rIns="108000" bIns="46630" numCol="1" spcCol="0" rtlCol="0" fromWordArt="0" anchor="t" anchorCtr="0" forceAA="0" compatLnSpc="1">
              <a:prstTxWarp prst="textNoShape">
                <a:avLst/>
              </a:prstTxWarp>
              <a:noAutofit/>
            </a:bodyPr>
            <a:lstStyle/>
            <a:p>
              <a:pPr defTabSz="932290" fontAlgn="base">
                <a:spcBef>
                  <a:spcPct val="0"/>
                </a:spcBef>
                <a:spcAft>
                  <a:spcPct val="0"/>
                </a:spcAft>
              </a:pPr>
              <a:r>
                <a:rPr lang="en-US" sz="1600" b="1" dirty="0">
                  <a:solidFill>
                    <a:schemeClr val="bg2">
                      <a:lumMod val="25000"/>
                    </a:schemeClr>
                  </a:solidFill>
                  <a:ea typeface="Segoe UI" pitchFamily="34" charset="0"/>
                  <a:cs typeface="Segoe UI" pitchFamily="34" charset="0"/>
                </a:rPr>
                <a:t>Two Way Event (aka before event)</a:t>
              </a:r>
            </a:p>
          </p:txBody>
        </p:sp>
        <p:sp>
          <p:nvSpPr>
            <p:cNvPr id="25" name="Rectangle 24"/>
            <p:cNvSpPr/>
            <p:nvPr/>
          </p:nvSpPr>
          <p:spPr bwMode="auto">
            <a:xfrm>
              <a:off x="3494335" y="5313595"/>
              <a:ext cx="1426625" cy="1122962"/>
            </a:xfrm>
            <a:prstGeom prst="rect">
              <a:avLst/>
            </a:prstGeom>
            <a:solidFill>
              <a:schemeClr val="bg1">
                <a:lumMod val="75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dirty="0">
                  <a:solidFill>
                    <a:schemeClr val="bg2">
                      <a:lumMod val="25000"/>
                    </a:schemeClr>
                  </a:solidFill>
                  <a:ea typeface="Segoe UI" pitchFamily="34" charset="0"/>
                  <a:cs typeface="Segoe UI" pitchFamily="34" charset="0"/>
                </a:rPr>
                <a:t>Client</a:t>
              </a:r>
            </a:p>
          </p:txBody>
        </p:sp>
        <p:sp>
          <p:nvSpPr>
            <p:cNvPr id="26" name="Rectangle 25"/>
            <p:cNvSpPr/>
            <p:nvPr/>
          </p:nvSpPr>
          <p:spPr bwMode="auto">
            <a:xfrm>
              <a:off x="8072247" y="5313707"/>
              <a:ext cx="1426625" cy="1122962"/>
            </a:xfrm>
            <a:prstGeom prst="rect">
              <a:avLst/>
            </a:prstGeom>
            <a:solidFill>
              <a:schemeClr val="bg1">
                <a:lumMod val="75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dirty="0">
                  <a:solidFill>
                    <a:schemeClr val="bg2">
                      <a:lumMod val="25000"/>
                    </a:schemeClr>
                  </a:solidFill>
                  <a:ea typeface="Segoe UI" pitchFamily="34" charset="0"/>
                  <a:cs typeface="Segoe UI" pitchFamily="34" charset="0"/>
                </a:rPr>
                <a:t>Remote Web</a:t>
              </a:r>
            </a:p>
          </p:txBody>
        </p:sp>
        <p:grpSp>
          <p:nvGrpSpPr>
            <p:cNvPr id="27" name="Group 26"/>
            <p:cNvGrpSpPr/>
            <p:nvPr/>
          </p:nvGrpSpPr>
          <p:grpSpPr>
            <a:xfrm>
              <a:off x="5783291" y="5313595"/>
              <a:ext cx="1736255" cy="1331067"/>
              <a:chOff x="4906599" y="3569270"/>
              <a:chExt cx="1736255" cy="1331067"/>
            </a:xfrm>
          </p:grpSpPr>
          <p:sp>
            <p:nvSpPr>
              <p:cNvPr id="28" name="Rectangle 27"/>
              <p:cNvSpPr/>
              <p:nvPr/>
            </p:nvSpPr>
            <p:spPr bwMode="auto">
              <a:xfrm>
                <a:off x="4906599" y="3569270"/>
                <a:ext cx="1426625" cy="1122962"/>
              </a:xfrm>
              <a:prstGeom prst="rect">
                <a:avLst/>
              </a:prstGeom>
              <a:solidFill>
                <a:schemeClr val="bg1">
                  <a:lumMod val="75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dirty="0">
                    <a:solidFill>
                      <a:schemeClr val="bg2">
                        <a:lumMod val="25000"/>
                      </a:schemeClr>
                    </a:solidFill>
                    <a:ea typeface="Segoe UI" pitchFamily="34" charset="0"/>
                    <a:cs typeface="Segoe UI" pitchFamily="34" charset="0"/>
                  </a:rPr>
                  <a:t>SharePoint Host</a:t>
                </a:r>
              </a:p>
            </p:txBody>
          </p:sp>
          <p:pic>
            <p:nvPicPr>
              <p:cNvPr id="29" name="Picture 28"/>
              <p:cNvPicPr>
                <a:picLocks noChangeAspect="1"/>
              </p:cNvPicPr>
              <p:nvPr/>
            </p:nvPicPr>
            <p:blipFill>
              <a:blip r:embed="rId2"/>
              <a:stretch>
                <a:fillRect/>
              </a:stretch>
            </p:blipFill>
            <p:spPr>
              <a:xfrm>
                <a:off x="6047218" y="4325354"/>
                <a:ext cx="595636" cy="574983"/>
              </a:xfrm>
              <a:prstGeom prst="rect">
                <a:avLst/>
              </a:prstGeom>
            </p:spPr>
          </p:pic>
        </p:grpSp>
        <p:pic>
          <p:nvPicPr>
            <p:cNvPr id="30" name="Picture 29"/>
            <p:cNvPicPr>
              <a:picLocks noChangeAspect="1"/>
            </p:cNvPicPr>
            <p:nvPr/>
          </p:nvPicPr>
          <p:blipFill>
            <a:blip r:embed="rId3"/>
            <a:stretch>
              <a:fillRect/>
            </a:stretch>
          </p:blipFill>
          <p:spPr>
            <a:xfrm>
              <a:off x="9202983" y="6106793"/>
              <a:ext cx="571008" cy="502754"/>
            </a:xfrm>
            <a:prstGeom prst="rect">
              <a:avLst/>
            </a:prstGeom>
          </p:spPr>
        </p:pic>
        <p:cxnSp>
          <p:nvCxnSpPr>
            <p:cNvPr id="31" name="Straight Arrow Connector 30"/>
            <p:cNvCxnSpPr/>
            <p:nvPr/>
          </p:nvCxnSpPr>
          <p:spPr>
            <a:xfrm>
              <a:off x="4979524" y="5673635"/>
              <a:ext cx="803767" cy="0"/>
            </a:xfrm>
            <a:prstGeom prst="straightConnector1">
              <a:avLst/>
            </a:prstGeom>
            <a:ln w="38100">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7268480" y="5673635"/>
              <a:ext cx="803767" cy="0"/>
            </a:xfrm>
            <a:prstGeom prst="straightConnector1">
              <a:avLst/>
            </a:prstGeom>
            <a:ln w="38100">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7216909" y="5997671"/>
              <a:ext cx="803767" cy="0"/>
            </a:xfrm>
            <a:prstGeom prst="straightConnector1">
              <a:avLst/>
            </a:prstGeom>
            <a:ln w="38100">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4913631" y="5997671"/>
              <a:ext cx="803767" cy="0"/>
            </a:xfrm>
            <a:prstGeom prst="straightConnector1">
              <a:avLst/>
            </a:prstGeom>
            <a:ln w="38100">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grpSp>
          <p:nvGrpSpPr>
            <p:cNvPr id="35" name="Group 34"/>
            <p:cNvGrpSpPr>
              <a:grpSpLocks noChangeAspect="1"/>
            </p:cNvGrpSpPr>
            <p:nvPr/>
          </p:nvGrpSpPr>
          <p:grpSpPr>
            <a:xfrm>
              <a:off x="5093407" y="5460570"/>
              <a:ext cx="324000" cy="324000"/>
              <a:chOff x="492" y="17985"/>
              <a:chExt cx="524853" cy="524853"/>
            </a:xfrm>
          </p:grpSpPr>
          <p:sp>
            <p:nvSpPr>
              <p:cNvPr id="36" name="Oval 35"/>
              <p:cNvSpPr/>
              <p:nvPr/>
            </p:nvSpPr>
            <p:spPr>
              <a:xfrm>
                <a:off x="492" y="17985"/>
                <a:ext cx="524853" cy="524853"/>
              </a:xfrm>
              <a:prstGeom prst="ellipse">
                <a:avLst/>
              </a:pr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66378">
                  <a:lnSpc>
                    <a:spcPct val="90000"/>
                  </a:lnSpc>
                  <a:spcBef>
                    <a:spcPct val="0"/>
                  </a:spcBef>
                  <a:spcAft>
                    <a:spcPct val="35000"/>
                  </a:spcAft>
                </a:pPr>
                <a:r>
                  <a:rPr lang="en-US" sz="1600" dirty="0"/>
                  <a:t>1</a:t>
                </a:r>
              </a:p>
            </p:txBody>
          </p:sp>
        </p:grpSp>
        <p:grpSp>
          <p:nvGrpSpPr>
            <p:cNvPr id="38" name="Group 37"/>
            <p:cNvGrpSpPr>
              <a:grpSpLocks noChangeAspect="1"/>
            </p:cNvGrpSpPr>
            <p:nvPr/>
          </p:nvGrpSpPr>
          <p:grpSpPr>
            <a:xfrm>
              <a:off x="7382363" y="5460570"/>
              <a:ext cx="324000" cy="324000"/>
              <a:chOff x="492" y="17985"/>
              <a:chExt cx="524853" cy="524853"/>
            </a:xfrm>
          </p:grpSpPr>
          <p:sp>
            <p:nvSpPr>
              <p:cNvPr id="39" name="Oval 38"/>
              <p:cNvSpPr/>
              <p:nvPr/>
            </p:nvSpPr>
            <p:spPr>
              <a:xfrm>
                <a:off x="492" y="17985"/>
                <a:ext cx="524853" cy="524853"/>
              </a:xfrm>
              <a:prstGeom prst="ellipse">
                <a:avLst/>
              </a:pr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0"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66378">
                  <a:lnSpc>
                    <a:spcPct val="90000"/>
                  </a:lnSpc>
                  <a:spcBef>
                    <a:spcPct val="0"/>
                  </a:spcBef>
                  <a:spcAft>
                    <a:spcPct val="35000"/>
                  </a:spcAft>
                </a:pPr>
                <a:r>
                  <a:rPr lang="en-US" sz="1600" dirty="0"/>
                  <a:t>2</a:t>
                </a:r>
              </a:p>
            </p:txBody>
          </p:sp>
        </p:grpSp>
        <p:grpSp>
          <p:nvGrpSpPr>
            <p:cNvPr id="41" name="Group 40"/>
            <p:cNvGrpSpPr>
              <a:grpSpLocks noChangeAspect="1"/>
            </p:cNvGrpSpPr>
            <p:nvPr/>
          </p:nvGrpSpPr>
          <p:grpSpPr>
            <a:xfrm>
              <a:off x="7576140" y="5911151"/>
              <a:ext cx="324000" cy="324000"/>
              <a:chOff x="492" y="17985"/>
              <a:chExt cx="524853" cy="524853"/>
            </a:xfrm>
          </p:grpSpPr>
          <p:sp>
            <p:nvSpPr>
              <p:cNvPr id="42" name="Oval 41"/>
              <p:cNvSpPr/>
              <p:nvPr/>
            </p:nvSpPr>
            <p:spPr>
              <a:xfrm>
                <a:off x="492" y="17985"/>
                <a:ext cx="524853" cy="524853"/>
              </a:xfrm>
              <a:prstGeom prst="ellipse">
                <a:avLst/>
              </a:pr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66378">
                  <a:lnSpc>
                    <a:spcPct val="90000"/>
                  </a:lnSpc>
                  <a:spcBef>
                    <a:spcPct val="0"/>
                  </a:spcBef>
                  <a:spcAft>
                    <a:spcPct val="35000"/>
                  </a:spcAft>
                </a:pPr>
                <a:r>
                  <a:rPr lang="en-US" sz="1600" dirty="0"/>
                  <a:t>3</a:t>
                </a:r>
              </a:p>
            </p:txBody>
          </p:sp>
        </p:grpSp>
        <p:grpSp>
          <p:nvGrpSpPr>
            <p:cNvPr id="44" name="Group 43"/>
            <p:cNvGrpSpPr>
              <a:grpSpLocks noChangeAspect="1"/>
            </p:cNvGrpSpPr>
            <p:nvPr/>
          </p:nvGrpSpPr>
          <p:grpSpPr>
            <a:xfrm>
              <a:off x="5322994" y="5943697"/>
              <a:ext cx="324000" cy="324000"/>
              <a:chOff x="492" y="17985"/>
              <a:chExt cx="524853" cy="524853"/>
            </a:xfrm>
          </p:grpSpPr>
          <p:sp>
            <p:nvSpPr>
              <p:cNvPr id="45" name="Oval 44"/>
              <p:cNvSpPr/>
              <p:nvPr/>
            </p:nvSpPr>
            <p:spPr>
              <a:xfrm>
                <a:off x="492" y="17985"/>
                <a:ext cx="524853" cy="524853"/>
              </a:xfrm>
              <a:prstGeom prst="ellipse">
                <a:avLst/>
              </a:pr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6"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66378">
                  <a:lnSpc>
                    <a:spcPct val="90000"/>
                  </a:lnSpc>
                  <a:spcBef>
                    <a:spcPct val="0"/>
                  </a:spcBef>
                  <a:spcAft>
                    <a:spcPct val="35000"/>
                  </a:spcAft>
                </a:pPr>
                <a:r>
                  <a:rPr lang="en-US" sz="1600" dirty="0"/>
                  <a:t>4</a:t>
                </a:r>
              </a:p>
            </p:txBody>
          </p:sp>
        </p:grpSp>
      </p:grpSp>
    </p:spTree>
    <p:extLst>
      <p:ext uri="{BB962C8B-B14F-4D97-AF65-F5344CB8AC3E}">
        <p14:creationId xmlns:p14="http://schemas.microsoft.com/office/powerpoint/2010/main" val="4136511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2"/>
          <p:cNvSpPr>
            <a:spLocks noGrp="1"/>
          </p:cNvSpPr>
          <p:nvPr>
            <p:ph idx="10"/>
          </p:nvPr>
        </p:nvSpPr>
        <p:spPr>
          <a:xfrm>
            <a:off x="274638" y="1212850"/>
            <a:ext cx="11887200" cy="3539430"/>
          </a:xfrm>
        </p:spPr>
        <p:txBody>
          <a:bodyPr/>
          <a:lstStyle/>
          <a:p>
            <a:r>
              <a:rPr lang="en-US" sz="3600" dirty="0"/>
              <a:t>Remote after events modeled as one-way events</a:t>
            </a:r>
          </a:p>
          <a:p>
            <a:pPr lvl="1"/>
            <a:r>
              <a:rPr lang="en-US" sz="2000" dirty="0"/>
              <a:t>Execution flow goes to remote web but does not return</a:t>
            </a:r>
          </a:p>
          <a:p>
            <a:pPr lvl="1"/>
            <a:r>
              <a:rPr lang="en-US" sz="2000" dirty="0"/>
              <a:t>Unlike before events, after events do not block client response</a:t>
            </a:r>
          </a:p>
          <a:p>
            <a:r>
              <a:rPr lang="en-US" sz="3600" dirty="0"/>
              <a:t>Sample execution flow for one-way event</a:t>
            </a:r>
          </a:p>
          <a:p>
            <a:pPr lvl="1"/>
            <a:r>
              <a:rPr lang="en-US" sz="2000" dirty="0"/>
              <a:t>Client attempts action which triggers an event (e.g. update item)</a:t>
            </a:r>
          </a:p>
          <a:p>
            <a:pPr lvl="1"/>
            <a:r>
              <a:rPr lang="en-US" sz="2000" dirty="0"/>
              <a:t>SharePoint host commits action and returns to Client</a:t>
            </a:r>
          </a:p>
          <a:p>
            <a:pPr lvl="1"/>
            <a:r>
              <a:rPr lang="en-US" sz="2000" dirty="0"/>
              <a:t>SharePoint host executes one-way WCF call on remote web</a:t>
            </a:r>
            <a:br>
              <a:rPr lang="en-US" sz="2000" dirty="0"/>
            </a:br>
            <a:r>
              <a:rPr lang="en-US" sz="2000" dirty="0"/>
              <a:t>the key point is that one-way events do not block the SharePoint host nor delay response back to user </a:t>
            </a:r>
          </a:p>
        </p:txBody>
      </p:sp>
      <p:sp>
        <p:nvSpPr>
          <p:cNvPr id="2" name="Title 1"/>
          <p:cNvSpPr>
            <a:spLocks noGrp="1"/>
          </p:cNvSpPr>
          <p:nvPr>
            <p:ph type="title"/>
          </p:nvPr>
        </p:nvSpPr>
        <p:spPr/>
        <p:txBody>
          <a:bodyPr/>
          <a:lstStyle/>
          <a:p>
            <a:r>
              <a:rPr lang="en-US"/>
              <a:t>Remote “After” Events</a:t>
            </a:r>
            <a:endParaRPr lang="en-US" dirty="0"/>
          </a:p>
        </p:txBody>
      </p:sp>
      <p:sp>
        <p:nvSpPr>
          <p:cNvPr id="14" name="Rectangle 13"/>
          <p:cNvSpPr/>
          <p:nvPr/>
        </p:nvSpPr>
        <p:spPr bwMode="auto">
          <a:xfrm>
            <a:off x="2778353" y="4616733"/>
            <a:ext cx="6876764" cy="1908212"/>
          </a:xfrm>
          <a:prstGeom prst="rect">
            <a:avLst/>
          </a:prstGeom>
          <a:solidFill>
            <a:schemeClr val="bg1">
              <a:lumMod val="95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46630" rIns="108000" bIns="46630" numCol="1" spcCol="0" rtlCol="0" fromWordArt="0" anchor="t" anchorCtr="0" forceAA="0" compatLnSpc="1">
            <a:prstTxWarp prst="textNoShape">
              <a:avLst/>
            </a:prstTxWarp>
            <a:noAutofit/>
          </a:bodyPr>
          <a:lstStyle/>
          <a:p>
            <a:pPr defTabSz="932290" fontAlgn="base">
              <a:spcBef>
                <a:spcPct val="0"/>
              </a:spcBef>
              <a:spcAft>
                <a:spcPct val="0"/>
              </a:spcAft>
            </a:pPr>
            <a:r>
              <a:rPr lang="en-US" sz="1600" b="1" dirty="0">
                <a:solidFill>
                  <a:schemeClr val="bg2">
                    <a:lumMod val="25000"/>
                  </a:schemeClr>
                </a:solidFill>
                <a:ea typeface="Segoe UI" pitchFamily="34" charset="0"/>
                <a:cs typeface="Segoe UI" pitchFamily="34" charset="0"/>
              </a:rPr>
              <a:t>One Way Event (aka after event)</a:t>
            </a:r>
          </a:p>
        </p:txBody>
      </p:sp>
      <p:sp>
        <p:nvSpPr>
          <p:cNvPr id="15" name="Rectangle 14"/>
          <p:cNvSpPr/>
          <p:nvPr/>
        </p:nvSpPr>
        <p:spPr bwMode="auto">
          <a:xfrm>
            <a:off x="3138199" y="5048781"/>
            <a:ext cx="1426625" cy="1122962"/>
          </a:xfrm>
          <a:prstGeom prst="rect">
            <a:avLst/>
          </a:prstGeom>
          <a:solidFill>
            <a:schemeClr val="bg1">
              <a:lumMod val="75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dirty="0">
                <a:solidFill>
                  <a:schemeClr val="bg2">
                    <a:lumMod val="25000"/>
                  </a:schemeClr>
                </a:solidFill>
                <a:ea typeface="Segoe UI" pitchFamily="34" charset="0"/>
                <a:cs typeface="Segoe UI" pitchFamily="34" charset="0"/>
              </a:rPr>
              <a:t>Client</a:t>
            </a:r>
          </a:p>
        </p:txBody>
      </p:sp>
      <p:sp>
        <p:nvSpPr>
          <p:cNvPr id="17" name="Rectangle 16"/>
          <p:cNvSpPr/>
          <p:nvPr/>
        </p:nvSpPr>
        <p:spPr bwMode="auto">
          <a:xfrm>
            <a:off x="7716111" y="5048893"/>
            <a:ext cx="1426625" cy="1122962"/>
          </a:xfrm>
          <a:prstGeom prst="rect">
            <a:avLst/>
          </a:prstGeom>
          <a:solidFill>
            <a:schemeClr val="bg1">
              <a:lumMod val="75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dirty="0">
                <a:solidFill>
                  <a:schemeClr val="bg2">
                    <a:lumMod val="25000"/>
                  </a:schemeClr>
                </a:solidFill>
                <a:ea typeface="Segoe UI" pitchFamily="34" charset="0"/>
                <a:cs typeface="Segoe UI" pitchFamily="34" charset="0"/>
              </a:rPr>
              <a:t>Remote Web</a:t>
            </a:r>
          </a:p>
        </p:txBody>
      </p:sp>
      <p:grpSp>
        <p:nvGrpSpPr>
          <p:cNvPr id="21" name="Group 20"/>
          <p:cNvGrpSpPr/>
          <p:nvPr/>
        </p:nvGrpSpPr>
        <p:grpSpPr>
          <a:xfrm>
            <a:off x="5427155" y="5048781"/>
            <a:ext cx="1736255" cy="1331067"/>
            <a:chOff x="4906599" y="3569270"/>
            <a:chExt cx="1736255" cy="1331067"/>
          </a:xfrm>
        </p:grpSpPr>
        <p:sp>
          <p:nvSpPr>
            <p:cNvPr id="24" name="Rectangle 23"/>
            <p:cNvSpPr/>
            <p:nvPr/>
          </p:nvSpPr>
          <p:spPr bwMode="auto">
            <a:xfrm>
              <a:off x="4906599" y="3569270"/>
              <a:ext cx="1426625" cy="1122962"/>
            </a:xfrm>
            <a:prstGeom prst="rect">
              <a:avLst/>
            </a:prstGeom>
            <a:solidFill>
              <a:schemeClr val="bg1">
                <a:lumMod val="75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dirty="0">
                  <a:solidFill>
                    <a:schemeClr val="bg2">
                      <a:lumMod val="25000"/>
                    </a:schemeClr>
                  </a:solidFill>
                  <a:ea typeface="Segoe UI" pitchFamily="34" charset="0"/>
                  <a:cs typeface="Segoe UI" pitchFamily="34" charset="0"/>
                </a:rPr>
                <a:t>SharePoint Host</a:t>
              </a:r>
            </a:p>
          </p:txBody>
        </p:sp>
        <p:pic>
          <p:nvPicPr>
            <p:cNvPr id="25" name="Picture 24"/>
            <p:cNvPicPr>
              <a:picLocks noChangeAspect="1"/>
            </p:cNvPicPr>
            <p:nvPr/>
          </p:nvPicPr>
          <p:blipFill>
            <a:blip r:embed="rId2"/>
            <a:stretch>
              <a:fillRect/>
            </a:stretch>
          </p:blipFill>
          <p:spPr>
            <a:xfrm>
              <a:off x="6047218" y="4325354"/>
              <a:ext cx="595636" cy="574983"/>
            </a:xfrm>
            <a:prstGeom prst="rect">
              <a:avLst/>
            </a:prstGeom>
          </p:spPr>
        </p:pic>
      </p:grpSp>
      <p:pic>
        <p:nvPicPr>
          <p:cNvPr id="26" name="Picture 25"/>
          <p:cNvPicPr>
            <a:picLocks noChangeAspect="1"/>
          </p:cNvPicPr>
          <p:nvPr/>
        </p:nvPicPr>
        <p:blipFill>
          <a:blip r:embed="rId3"/>
          <a:stretch>
            <a:fillRect/>
          </a:stretch>
        </p:blipFill>
        <p:spPr>
          <a:xfrm>
            <a:off x="8846847" y="5841979"/>
            <a:ext cx="571008" cy="502754"/>
          </a:xfrm>
          <a:prstGeom prst="rect">
            <a:avLst/>
          </a:prstGeom>
        </p:spPr>
      </p:pic>
      <p:cxnSp>
        <p:nvCxnSpPr>
          <p:cNvPr id="27" name="Straight Arrow Connector 26"/>
          <p:cNvCxnSpPr/>
          <p:nvPr/>
        </p:nvCxnSpPr>
        <p:spPr>
          <a:xfrm>
            <a:off x="4623388" y="5408821"/>
            <a:ext cx="803767" cy="0"/>
          </a:xfrm>
          <a:prstGeom prst="straightConnector1">
            <a:avLst/>
          </a:prstGeom>
          <a:ln w="38100">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912344" y="5608238"/>
            <a:ext cx="803767" cy="0"/>
          </a:xfrm>
          <a:prstGeom prst="straightConnector1">
            <a:avLst/>
          </a:prstGeom>
          <a:ln w="38100">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4557495" y="5732857"/>
            <a:ext cx="803767" cy="0"/>
          </a:xfrm>
          <a:prstGeom prst="straightConnector1">
            <a:avLst/>
          </a:prstGeom>
          <a:ln w="38100">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grpSp>
        <p:nvGrpSpPr>
          <p:cNvPr id="30" name="Group 29"/>
          <p:cNvGrpSpPr>
            <a:grpSpLocks noChangeAspect="1"/>
          </p:cNvGrpSpPr>
          <p:nvPr/>
        </p:nvGrpSpPr>
        <p:grpSpPr>
          <a:xfrm>
            <a:off x="4737271" y="5195756"/>
            <a:ext cx="324000" cy="324000"/>
            <a:chOff x="492" y="17985"/>
            <a:chExt cx="524853" cy="524853"/>
          </a:xfrm>
        </p:grpSpPr>
        <p:sp>
          <p:nvSpPr>
            <p:cNvPr id="31" name="Oval 30"/>
            <p:cNvSpPr/>
            <p:nvPr/>
          </p:nvSpPr>
          <p:spPr>
            <a:xfrm>
              <a:off x="492" y="17985"/>
              <a:ext cx="524853" cy="524853"/>
            </a:xfrm>
            <a:prstGeom prst="ellipse">
              <a:avLst/>
            </a:pr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66378">
                <a:lnSpc>
                  <a:spcPct val="90000"/>
                </a:lnSpc>
                <a:spcBef>
                  <a:spcPct val="0"/>
                </a:spcBef>
                <a:spcAft>
                  <a:spcPct val="35000"/>
                </a:spcAft>
              </a:pPr>
              <a:r>
                <a:rPr lang="en-US" sz="1600" dirty="0"/>
                <a:t>1</a:t>
              </a:r>
            </a:p>
          </p:txBody>
        </p:sp>
      </p:grpSp>
      <p:grpSp>
        <p:nvGrpSpPr>
          <p:cNvPr id="33" name="Group 32"/>
          <p:cNvGrpSpPr>
            <a:grpSpLocks noChangeAspect="1"/>
          </p:cNvGrpSpPr>
          <p:nvPr/>
        </p:nvGrpSpPr>
        <p:grpSpPr>
          <a:xfrm>
            <a:off x="7026227" y="5395173"/>
            <a:ext cx="324000" cy="324000"/>
            <a:chOff x="492" y="17985"/>
            <a:chExt cx="524853" cy="524853"/>
          </a:xfrm>
        </p:grpSpPr>
        <p:sp>
          <p:nvSpPr>
            <p:cNvPr id="34" name="Oval 33"/>
            <p:cNvSpPr/>
            <p:nvPr/>
          </p:nvSpPr>
          <p:spPr>
            <a:xfrm>
              <a:off x="492" y="17985"/>
              <a:ext cx="524853" cy="524853"/>
            </a:xfrm>
            <a:prstGeom prst="ellipse">
              <a:avLst/>
            </a:pr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66378">
                <a:lnSpc>
                  <a:spcPct val="90000"/>
                </a:lnSpc>
                <a:spcBef>
                  <a:spcPct val="0"/>
                </a:spcBef>
                <a:spcAft>
                  <a:spcPct val="35000"/>
                </a:spcAft>
              </a:pPr>
              <a:r>
                <a:rPr lang="en-US" sz="1600" dirty="0"/>
                <a:t>3</a:t>
              </a:r>
            </a:p>
          </p:txBody>
        </p:sp>
      </p:grpSp>
      <p:grpSp>
        <p:nvGrpSpPr>
          <p:cNvPr id="36" name="Group 35"/>
          <p:cNvGrpSpPr>
            <a:grpSpLocks noChangeAspect="1"/>
          </p:cNvGrpSpPr>
          <p:nvPr/>
        </p:nvGrpSpPr>
        <p:grpSpPr>
          <a:xfrm>
            <a:off x="4966858" y="5678883"/>
            <a:ext cx="324000" cy="324000"/>
            <a:chOff x="492" y="17985"/>
            <a:chExt cx="524853" cy="524853"/>
          </a:xfrm>
        </p:grpSpPr>
        <p:sp>
          <p:nvSpPr>
            <p:cNvPr id="37" name="Oval 36"/>
            <p:cNvSpPr/>
            <p:nvPr/>
          </p:nvSpPr>
          <p:spPr>
            <a:xfrm>
              <a:off x="492" y="17985"/>
              <a:ext cx="524853" cy="524853"/>
            </a:xfrm>
            <a:prstGeom prst="ellipse">
              <a:avLst/>
            </a:pr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8"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66378">
                <a:lnSpc>
                  <a:spcPct val="90000"/>
                </a:lnSpc>
                <a:spcBef>
                  <a:spcPct val="0"/>
                </a:spcBef>
                <a:spcAft>
                  <a:spcPct val="35000"/>
                </a:spcAft>
              </a:pPr>
              <a:r>
                <a:rPr lang="en-US" sz="1600" dirty="0"/>
                <a:t>2</a:t>
              </a:r>
            </a:p>
          </p:txBody>
        </p:sp>
      </p:grpSp>
    </p:spTree>
    <p:extLst>
      <p:ext uri="{BB962C8B-B14F-4D97-AF65-F5344CB8AC3E}">
        <p14:creationId xmlns:p14="http://schemas.microsoft.com/office/powerpoint/2010/main" val="371016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1000"/>
                                        <p:tgtEl>
                                          <p:spTgt spid="28"/>
                                        </p:tgtEl>
                                      </p:cBhvr>
                                    </p:animEffect>
                                    <p:anim calcmode="lin" valueType="num">
                                      <p:cBhvr>
                                        <p:cTn id="15" dur="1000" fill="hold"/>
                                        <p:tgtEl>
                                          <p:spTgt spid="28"/>
                                        </p:tgtEl>
                                        <p:attrNameLst>
                                          <p:attrName>ppt_x</p:attrName>
                                        </p:attrNameLst>
                                      </p:cBhvr>
                                      <p:tavLst>
                                        <p:tav tm="0">
                                          <p:val>
                                            <p:strVal val="#ppt_x"/>
                                          </p:val>
                                        </p:tav>
                                        <p:tav tm="100000">
                                          <p:val>
                                            <p:strVal val="#ppt_x"/>
                                          </p:val>
                                        </p:tav>
                                      </p:tavLst>
                                    </p:anim>
                                    <p:anim calcmode="lin" valueType="num">
                                      <p:cBhvr>
                                        <p:cTn id="1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1000"/>
                                        <p:tgtEl>
                                          <p:spTgt spid="29"/>
                                        </p:tgtEl>
                                      </p:cBhvr>
                                    </p:animEffect>
                                    <p:anim calcmode="lin" valueType="num">
                                      <p:cBhvr>
                                        <p:cTn id="22" dur="1000" fill="hold"/>
                                        <p:tgtEl>
                                          <p:spTgt spid="29"/>
                                        </p:tgtEl>
                                        <p:attrNameLst>
                                          <p:attrName>ppt_x</p:attrName>
                                        </p:attrNameLst>
                                      </p:cBhvr>
                                      <p:tavLst>
                                        <p:tav tm="0">
                                          <p:val>
                                            <p:strVal val="#ppt_x"/>
                                          </p:val>
                                        </p:tav>
                                        <p:tav tm="100000">
                                          <p:val>
                                            <p:strVal val="#ppt_x"/>
                                          </p:val>
                                        </p:tav>
                                      </p:tavLst>
                                    </p:anim>
                                    <p:anim calcmode="lin" valueType="num">
                                      <p:cBhvr>
                                        <p:cTn id="23" dur="1000" fill="hold"/>
                                        <p:tgtEl>
                                          <p:spTgt spid="29"/>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1000"/>
                                        <p:tgtEl>
                                          <p:spTgt spid="30"/>
                                        </p:tgtEl>
                                      </p:cBhvr>
                                    </p:animEffect>
                                    <p:anim calcmode="lin" valueType="num">
                                      <p:cBhvr>
                                        <p:cTn id="27" dur="1000" fill="hold"/>
                                        <p:tgtEl>
                                          <p:spTgt spid="30"/>
                                        </p:tgtEl>
                                        <p:attrNameLst>
                                          <p:attrName>ppt_x</p:attrName>
                                        </p:attrNameLst>
                                      </p:cBhvr>
                                      <p:tavLst>
                                        <p:tav tm="0">
                                          <p:val>
                                            <p:strVal val="#ppt_x"/>
                                          </p:val>
                                        </p:tav>
                                        <p:tav tm="100000">
                                          <p:val>
                                            <p:strVal val="#ppt_x"/>
                                          </p:val>
                                        </p:tav>
                                      </p:tavLst>
                                    </p:anim>
                                    <p:anim calcmode="lin" valueType="num">
                                      <p:cBhvr>
                                        <p:cTn id="28" dur="1000" fill="hold"/>
                                        <p:tgtEl>
                                          <p:spTgt spid="30"/>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1000"/>
                                        <p:tgtEl>
                                          <p:spTgt spid="33"/>
                                        </p:tgtEl>
                                      </p:cBhvr>
                                    </p:animEffect>
                                    <p:anim calcmode="lin" valueType="num">
                                      <p:cBhvr>
                                        <p:cTn id="32" dur="1000" fill="hold"/>
                                        <p:tgtEl>
                                          <p:spTgt spid="33"/>
                                        </p:tgtEl>
                                        <p:attrNameLst>
                                          <p:attrName>ppt_x</p:attrName>
                                        </p:attrNameLst>
                                      </p:cBhvr>
                                      <p:tavLst>
                                        <p:tav tm="0">
                                          <p:val>
                                            <p:strVal val="#ppt_x"/>
                                          </p:val>
                                        </p:tav>
                                        <p:tav tm="100000">
                                          <p:val>
                                            <p:strVal val="#ppt_x"/>
                                          </p:val>
                                        </p:tav>
                                      </p:tavLst>
                                    </p:anim>
                                    <p:anim calcmode="lin" valueType="num">
                                      <p:cBhvr>
                                        <p:cTn id="33" dur="1000" fill="hold"/>
                                        <p:tgtEl>
                                          <p:spTgt spid="33"/>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1000"/>
                                        <p:tgtEl>
                                          <p:spTgt spid="36"/>
                                        </p:tgtEl>
                                      </p:cBhvr>
                                    </p:animEffect>
                                    <p:anim calcmode="lin" valueType="num">
                                      <p:cBhvr>
                                        <p:cTn id="37" dur="1000" fill="hold"/>
                                        <p:tgtEl>
                                          <p:spTgt spid="36"/>
                                        </p:tgtEl>
                                        <p:attrNameLst>
                                          <p:attrName>ppt_x</p:attrName>
                                        </p:attrNameLst>
                                      </p:cBhvr>
                                      <p:tavLst>
                                        <p:tav tm="0">
                                          <p:val>
                                            <p:strVal val="#ppt_x"/>
                                          </p:val>
                                        </p:tav>
                                        <p:tav tm="100000">
                                          <p:val>
                                            <p:strVal val="#ppt_x"/>
                                          </p:val>
                                        </p:tav>
                                      </p:tavLst>
                                    </p:anim>
                                    <p:anim calcmode="lin" valueType="num">
                                      <p:cBhvr>
                                        <p:cTn id="38"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 Placeholder 41"/>
          <p:cNvSpPr>
            <a:spLocks noGrp="1"/>
          </p:cNvSpPr>
          <p:nvPr>
            <p:ph type="body" sz="quarter" idx="11"/>
          </p:nvPr>
        </p:nvSpPr>
        <p:spPr>
          <a:xfrm>
            <a:off x="2103437" y="2353883"/>
            <a:ext cx="7844895" cy="738664"/>
          </a:xfrm>
        </p:spPr>
        <p:txBody>
          <a:bodyPr/>
          <a:lstStyle/>
          <a:p>
            <a:r>
              <a:rPr lang="en-US" dirty="0"/>
              <a:t>Creating Remote Event Receivers</a:t>
            </a:r>
          </a:p>
        </p:txBody>
      </p:sp>
      <p:sp>
        <p:nvSpPr>
          <p:cNvPr id="43" name="Text Placeholder 42"/>
          <p:cNvSpPr>
            <a:spLocks noGrp="1"/>
          </p:cNvSpPr>
          <p:nvPr>
            <p:ph type="body" sz="quarter" idx="12"/>
          </p:nvPr>
        </p:nvSpPr>
        <p:spPr/>
        <p:txBody>
          <a:bodyPr/>
          <a:lstStyle/>
          <a:p>
            <a:r>
              <a:rPr lang="en-US" dirty="0"/>
              <a:t>3</a:t>
            </a:r>
          </a:p>
        </p:txBody>
      </p:sp>
    </p:spTree>
    <p:extLst>
      <p:ext uri="{BB962C8B-B14F-4D97-AF65-F5344CB8AC3E}">
        <p14:creationId xmlns:p14="http://schemas.microsoft.com/office/powerpoint/2010/main" val="3885913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74638" y="1212850"/>
            <a:ext cx="11887200" cy="2443746"/>
          </a:xfrm>
        </p:spPr>
        <p:txBody>
          <a:bodyPr/>
          <a:lstStyle/>
          <a:p>
            <a:r>
              <a:rPr lang="en-US" sz="3600" dirty="0"/>
              <a:t>Event receivers must be registered with SharePoint host</a:t>
            </a:r>
          </a:p>
          <a:p>
            <a:pPr lvl="1"/>
            <a:r>
              <a:rPr lang="en-US" sz="2000" dirty="0"/>
              <a:t>Registration can be declaratively with XML for events occurring in app web</a:t>
            </a:r>
          </a:p>
          <a:p>
            <a:pPr lvl="1"/>
            <a:r>
              <a:rPr lang="en-US" sz="2000" dirty="0"/>
              <a:t>Registration for events occurring in host web requires write procedural code</a:t>
            </a:r>
          </a:p>
          <a:p>
            <a:pPr lvl="1"/>
            <a:endParaRPr lang="en-US" sz="2000" dirty="0"/>
          </a:p>
          <a:p>
            <a:pPr lvl="1"/>
            <a:endParaRPr lang="en-US" sz="2000" dirty="0"/>
          </a:p>
          <a:p>
            <a:pPr lvl="1"/>
            <a:endParaRPr lang="en-US" sz="2000" dirty="0"/>
          </a:p>
        </p:txBody>
      </p:sp>
      <p:sp>
        <p:nvSpPr>
          <p:cNvPr id="2" name="Title 1"/>
          <p:cNvSpPr>
            <a:spLocks noGrp="1"/>
          </p:cNvSpPr>
          <p:nvPr>
            <p:ph type="title"/>
          </p:nvPr>
        </p:nvSpPr>
        <p:spPr/>
        <p:txBody>
          <a:bodyPr/>
          <a:lstStyle/>
          <a:p>
            <a:r>
              <a:rPr lang="en-US"/>
              <a:t>Registering Remote Events Receivers</a:t>
            </a:r>
            <a:endParaRPr lang="en-US" dirty="0"/>
          </a:p>
        </p:txBody>
      </p:sp>
      <p:pic>
        <p:nvPicPr>
          <p:cNvPr id="4" name="Picture 3"/>
          <p:cNvPicPr>
            <a:picLocks noChangeAspect="1"/>
          </p:cNvPicPr>
          <p:nvPr/>
        </p:nvPicPr>
        <p:blipFill>
          <a:blip r:embed="rId2"/>
          <a:stretch>
            <a:fillRect/>
          </a:stretch>
        </p:blipFill>
        <p:spPr>
          <a:xfrm>
            <a:off x="4579719" y="3166635"/>
            <a:ext cx="4740734" cy="2394070"/>
          </a:xfrm>
          <a:prstGeom prst="rect">
            <a:avLst/>
          </a:prstGeom>
          <a:ln>
            <a:solidFill>
              <a:schemeClr val="tx1">
                <a:lumMod val="95000"/>
                <a:lumOff val="5000"/>
              </a:schemeClr>
            </a:solidFill>
          </a:ln>
        </p:spPr>
      </p:pic>
      <p:pic>
        <p:nvPicPr>
          <p:cNvPr id="5" name="Picture 4"/>
          <p:cNvPicPr>
            <a:picLocks noChangeAspect="1"/>
          </p:cNvPicPr>
          <p:nvPr/>
        </p:nvPicPr>
        <p:blipFill>
          <a:blip r:embed="rId3"/>
          <a:stretch>
            <a:fillRect/>
          </a:stretch>
        </p:blipFill>
        <p:spPr>
          <a:xfrm>
            <a:off x="1570368" y="2709466"/>
            <a:ext cx="2403027" cy="3084392"/>
          </a:xfrm>
          <a:prstGeom prst="rect">
            <a:avLst/>
          </a:prstGeom>
          <a:ln>
            <a:solidFill>
              <a:schemeClr val="bg1">
                <a:lumMod val="50000"/>
              </a:schemeClr>
            </a:solidFill>
          </a:ln>
        </p:spPr>
      </p:pic>
      <p:cxnSp>
        <p:nvCxnSpPr>
          <p:cNvPr id="7" name="Straight Arrow Connector 6"/>
          <p:cNvCxnSpPr/>
          <p:nvPr/>
        </p:nvCxnSpPr>
        <p:spPr>
          <a:xfrm>
            <a:off x="2853242" y="4111616"/>
            <a:ext cx="1643344" cy="0"/>
          </a:xfrm>
          <a:prstGeom prst="straightConnector1">
            <a:avLst/>
          </a:prstGeom>
          <a:ln w="38100">
            <a:tailEnd type="stealth" w="lg" len="lg"/>
          </a:ln>
        </p:spPr>
        <p:style>
          <a:lnRef idx="1">
            <a:schemeClr val="accent2"/>
          </a:lnRef>
          <a:fillRef idx="0">
            <a:schemeClr val="accent2"/>
          </a:fillRef>
          <a:effectRef idx="0">
            <a:schemeClr val="accent2"/>
          </a:effectRef>
          <a:fontRef idx="minor">
            <a:schemeClr val="tx1"/>
          </a:fontRef>
        </p:style>
      </p:cxnSp>
      <p:sp>
        <p:nvSpPr>
          <p:cNvPr id="10"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Creating Remote Event Receivers</a:t>
            </a:r>
          </a:p>
          <a:p>
            <a:pPr algn="r"/>
            <a:endParaRPr lang="en-US" dirty="0"/>
          </a:p>
        </p:txBody>
      </p:sp>
    </p:spTree>
    <p:extLst>
      <p:ext uri="{BB962C8B-B14F-4D97-AF65-F5344CB8AC3E}">
        <p14:creationId xmlns:p14="http://schemas.microsoft.com/office/powerpoint/2010/main" val="1760258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0"/>
          </p:nvPr>
        </p:nvSpPr>
        <p:spPr/>
        <p:txBody>
          <a:bodyPr/>
          <a:lstStyle/>
          <a:p>
            <a:r>
              <a:rPr lang="en-US" dirty="0"/>
              <a:t>Remote event receiver implemented with .svc file</a:t>
            </a:r>
          </a:p>
          <a:p>
            <a:pPr lvl="1"/>
            <a:r>
              <a:rPr lang="en-US" dirty="0"/>
              <a:t>Event receiver code written as C# code code-behind .svc file </a:t>
            </a:r>
          </a:p>
          <a:p>
            <a:pPr lvl="1"/>
            <a:r>
              <a:rPr lang="en-US" dirty="0"/>
              <a:t>Event receiver is class that implements </a:t>
            </a:r>
            <a:r>
              <a:rPr lang="en-US" dirty="0" err="1"/>
              <a:t>IRemoteEventService</a:t>
            </a:r>
            <a:endParaRPr lang="en-US" dirty="0"/>
          </a:p>
          <a:p>
            <a:pPr lvl="1"/>
            <a:r>
              <a:rPr lang="en-US" dirty="0" err="1"/>
              <a:t>ProcessEvent</a:t>
            </a:r>
            <a:r>
              <a:rPr lang="en-US" dirty="0"/>
              <a:t> method executes when two-way event is triggered</a:t>
            </a:r>
          </a:p>
          <a:p>
            <a:pPr lvl="1"/>
            <a:r>
              <a:rPr lang="en-US" dirty="0" err="1"/>
              <a:t>ProcessOneWayEvent</a:t>
            </a:r>
            <a:r>
              <a:rPr lang="en-US" dirty="0"/>
              <a:t> method executes when one-way event is triggered</a:t>
            </a:r>
          </a:p>
          <a:p>
            <a:pPr lvl="1"/>
            <a:endParaRPr lang="en-US" dirty="0"/>
          </a:p>
          <a:p>
            <a:pPr lvl="1"/>
            <a:endParaRPr lang="en-US" dirty="0"/>
          </a:p>
        </p:txBody>
      </p:sp>
      <p:sp>
        <p:nvSpPr>
          <p:cNvPr id="2" name="Title 1"/>
          <p:cNvSpPr>
            <a:spLocks noGrp="1"/>
          </p:cNvSpPr>
          <p:nvPr>
            <p:ph type="title"/>
          </p:nvPr>
        </p:nvSpPr>
        <p:spPr/>
        <p:txBody>
          <a:bodyPr/>
          <a:lstStyle/>
          <a:p>
            <a:r>
              <a:rPr lang="en-US"/>
              <a:t>The Remote Event Receiver Entry Point</a:t>
            </a:r>
            <a:endParaRPr lang="en-US" dirty="0"/>
          </a:p>
        </p:txBody>
      </p:sp>
      <p:pic>
        <p:nvPicPr>
          <p:cNvPr id="3" name="Picture 2"/>
          <p:cNvPicPr>
            <a:picLocks noChangeAspect="1"/>
          </p:cNvPicPr>
          <p:nvPr/>
        </p:nvPicPr>
        <p:blipFill>
          <a:blip r:embed="rId2"/>
          <a:stretch>
            <a:fillRect/>
          </a:stretch>
        </p:blipFill>
        <p:spPr>
          <a:xfrm>
            <a:off x="4802910" y="3813500"/>
            <a:ext cx="6762994" cy="2936857"/>
          </a:xfrm>
          <a:prstGeom prst="rect">
            <a:avLst/>
          </a:prstGeom>
          <a:ln>
            <a:solidFill>
              <a:schemeClr val="bg1">
                <a:lumMod val="50000"/>
              </a:schemeClr>
            </a:solidFill>
          </a:ln>
        </p:spPr>
      </p:pic>
      <p:pic>
        <p:nvPicPr>
          <p:cNvPr id="4" name="Picture 3"/>
          <p:cNvPicPr>
            <a:picLocks noChangeAspect="1"/>
          </p:cNvPicPr>
          <p:nvPr/>
        </p:nvPicPr>
        <p:blipFill>
          <a:blip r:embed="rId3"/>
          <a:stretch>
            <a:fillRect/>
          </a:stretch>
        </p:blipFill>
        <p:spPr>
          <a:xfrm>
            <a:off x="1459258" y="3771296"/>
            <a:ext cx="2320965" cy="2979061"/>
          </a:xfrm>
          <a:prstGeom prst="rect">
            <a:avLst/>
          </a:prstGeom>
          <a:ln>
            <a:solidFill>
              <a:schemeClr val="bg1">
                <a:lumMod val="50000"/>
              </a:schemeClr>
            </a:solidFill>
          </a:ln>
        </p:spPr>
      </p:pic>
      <p:cxnSp>
        <p:nvCxnSpPr>
          <p:cNvPr id="9" name="Straight Arrow Connector 8"/>
          <p:cNvCxnSpPr/>
          <p:nvPr/>
        </p:nvCxnSpPr>
        <p:spPr>
          <a:xfrm flipV="1">
            <a:off x="3293916" y="5199961"/>
            <a:ext cx="1399270" cy="971809"/>
          </a:xfrm>
          <a:prstGeom prst="straightConnector1">
            <a:avLst/>
          </a:prstGeom>
          <a:ln w="38100">
            <a:tailEnd type="stealth" w="lg" len="lg"/>
          </a:ln>
        </p:spPr>
        <p:style>
          <a:lnRef idx="1">
            <a:schemeClr val="accent2"/>
          </a:lnRef>
          <a:fillRef idx="0">
            <a:schemeClr val="accent2"/>
          </a:fillRef>
          <a:effectRef idx="0">
            <a:schemeClr val="accent2"/>
          </a:effectRef>
          <a:fontRef idx="minor">
            <a:schemeClr val="tx1"/>
          </a:fontRef>
        </p:style>
      </p:cxnSp>
      <p:sp>
        <p:nvSpPr>
          <p:cNvPr id="13"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Creating Remote Event Receivers</a:t>
            </a:r>
          </a:p>
          <a:p>
            <a:pPr algn="r"/>
            <a:endParaRPr lang="en-US" dirty="0"/>
          </a:p>
        </p:txBody>
      </p:sp>
    </p:spTree>
    <p:extLst>
      <p:ext uri="{BB962C8B-B14F-4D97-AF65-F5344CB8AC3E}">
        <p14:creationId xmlns:p14="http://schemas.microsoft.com/office/powerpoint/2010/main" val="3929647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a:t>SPRemoteEventProperties passed as parameter</a:t>
            </a:r>
          </a:p>
          <a:p>
            <a:pPr lvl="1"/>
            <a:r>
              <a:rPr lang="en-US"/>
              <a:t>Provides you with contextual information about the current event</a:t>
            </a:r>
          </a:p>
          <a:p>
            <a:pPr lvl="1"/>
            <a:r>
              <a:rPr lang="en-US"/>
              <a:t>Make it possible to determine event type and event target object</a:t>
            </a:r>
          </a:p>
          <a:p>
            <a:pPr lvl="1"/>
            <a:r>
              <a:rPr lang="en-US"/>
              <a:t>Makes it possible to read user input to perform validation</a:t>
            </a:r>
            <a:endParaRPr lang="en-US" dirty="0"/>
          </a:p>
        </p:txBody>
      </p:sp>
      <p:sp>
        <p:nvSpPr>
          <p:cNvPr id="2" name="Title 1"/>
          <p:cNvSpPr>
            <a:spLocks noGrp="1"/>
          </p:cNvSpPr>
          <p:nvPr>
            <p:ph type="title"/>
          </p:nvPr>
        </p:nvSpPr>
        <p:spPr/>
        <p:txBody>
          <a:bodyPr/>
          <a:lstStyle/>
          <a:p>
            <a:r>
              <a:rPr lang="en-US"/>
              <a:t>SPRemoteEventProperties</a:t>
            </a:r>
            <a:endParaRPr lang="en-US" dirty="0"/>
          </a:p>
        </p:txBody>
      </p:sp>
      <p:pic>
        <p:nvPicPr>
          <p:cNvPr id="4" name="Picture 3"/>
          <p:cNvPicPr>
            <a:picLocks noChangeAspect="1"/>
          </p:cNvPicPr>
          <p:nvPr/>
        </p:nvPicPr>
        <p:blipFill>
          <a:blip r:embed="rId2"/>
          <a:stretch>
            <a:fillRect/>
          </a:stretch>
        </p:blipFill>
        <p:spPr>
          <a:xfrm>
            <a:off x="1538733" y="3305731"/>
            <a:ext cx="8663445" cy="2809766"/>
          </a:xfrm>
          <a:prstGeom prst="rect">
            <a:avLst/>
          </a:prstGeom>
          <a:ln>
            <a:solidFill>
              <a:schemeClr val="bg1">
                <a:lumMod val="50000"/>
              </a:schemeClr>
            </a:solidFill>
          </a:ln>
        </p:spPr>
      </p:pic>
      <p:sp>
        <p:nvSpPr>
          <p:cNvPr id="7"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Creating Remote Event Receivers</a:t>
            </a:r>
          </a:p>
          <a:p>
            <a:pPr algn="r"/>
            <a:endParaRPr lang="en-US" dirty="0"/>
          </a:p>
        </p:txBody>
      </p:sp>
    </p:spTree>
    <p:extLst>
      <p:ext uri="{BB962C8B-B14F-4D97-AF65-F5344CB8AC3E}">
        <p14:creationId xmlns:p14="http://schemas.microsoft.com/office/powerpoint/2010/main" val="3973362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181062"/>
            <a:ext cx="11887200" cy="2012859"/>
          </a:xfrm>
        </p:spPr>
        <p:txBody>
          <a:bodyPr/>
          <a:lstStyle/>
          <a:p>
            <a:r>
              <a:rPr lang="en-US" sz="6600" dirty="0"/>
              <a:t>SharePoint Remote </a:t>
            </a:r>
            <a:br>
              <a:rPr lang="en-US" sz="6600" dirty="0"/>
            </a:br>
            <a:r>
              <a:rPr lang="en-US" sz="6600" dirty="0"/>
              <a:t>Event Receivers</a:t>
            </a:r>
          </a:p>
        </p:txBody>
      </p:sp>
      <p:grpSp>
        <p:nvGrpSpPr>
          <p:cNvPr id="3" name="Group 2"/>
          <p:cNvGrpSpPr/>
          <p:nvPr/>
        </p:nvGrpSpPr>
        <p:grpSpPr>
          <a:xfrm>
            <a:off x="7867245" y="1287462"/>
            <a:ext cx="4801005" cy="6449805"/>
            <a:chOff x="8595651" y="2113047"/>
            <a:chExt cx="4084253" cy="5486900"/>
          </a:xfrm>
        </p:grpSpPr>
        <p:sp>
          <p:nvSpPr>
            <p:cNvPr id="6" name="Rectangle 5"/>
            <p:cNvSpPr/>
            <p:nvPr/>
          </p:nvSpPr>
          <p:spPr bwMode="auto">
            <a:xfrm>
              <a:off x="8631238" y="2176463"/>
              <a:ext cx="2369766" cy="1554477"/>
            </a:xfrm>
            <a:prstGeom prst="rect">
              <a:avLst/>
            </a:prstGeom>
            <a:solidFill>
              <a:schemeClr val="bg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7" name="Group 6"/>
            <p:cNvGrpSpPr/>
            <p:nvPr/>
          </p:nvGrpSpPr>
          <p:grpSpPr>
            <a:xfrm>
              <a:off x="8595651" y="2113047"/>
              <a:ext cx="4084253" cy="5486900"/>
              <a:chOff x="7841294" y="1339954"/>
              <a:chExt cx="4004533" cy="5379802"/>
            </a:xfrm>
          </p:grpSpPr>
          <p:sp>
            <p:nvSpPr>
              <p:cNvPr id="8"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chemeClr val="accent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9"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0" name="Freeform 9"/>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bg1">
                  <a:lumMod val="75000"/>
                  <a:lumOff val="2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1" name="Freeform 10"/>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bg1">
                  <a:lumMod val="75000"/>
                  <a:lumOff val="2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2" name="Freeform 13"/>
              <p:cNvSpPr>
                <a:spLocks/>
              </p:cNvSpPr>
              <p:nvPr/>
            </p:nvSpPr>
            <p:spPr bwMode="auto">
              <a:xfrm>
                <a:off x="10404748" y="5285603"/>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3"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4"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5"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grpSp>
      </p:grpSp>
    </p:spTree>
    <p:extLst>
      <p:ext uri="{BB962C8B-B14F-4D97-AF65-F5344CB8AC3E}">
        <p14:creationId xmlns:p14="http://schemas.microsoft.com/office/powerpoint/2010/main" val="212476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a:xfrm>
            <a:off x="274638" y="1212850"/>
            <a:ext cx="11887200" cy="1551194"/>
          </a:xfrm>
        </p:spPr>
        <p:txBody>
          <a:bodyPr/>
          <a:lstStyle/>
          <a:p>
            <a:r>
              <a:rPr lang="en-US" sz="2856" dirty="0" err="1">
                <a:solidFill>
                  <a:schemeClr val="accent2"/>
                </a:solidFill>
                <a:latin typeface="Lucida Console" panose="020B0609040504020204" pitchFamily="49" charset="0"/>
              </a:rPr>
              <a:t>ProcessEvent</a:t>
            </a:r>
            <a:r>
              <a:rPr lang="en-US" dirty="0"/>
              <a:t> must return </a:t>
            </a:r>
            <a:r>
              <a:rPr lang="en-US" sz="2856" b="1" dirty="0" err="1">
                <a:solidFill>
                  <a:schemeClr val="accent2"/>
                </a:solidFill>
                <a:latin typeface="Lucida Console" panose="020B0609040504020204" pitchFamily="49" charset="0"/>
              </a:rPr>
              <a:t>SPRemoteEventResult</a:t>
            </a:r>
            <a:r>
              <a:rPr lang="en-US" sz="2856" dirty="0">
                <a:solidFill>
                  <a:schemeClr val="accent5">
                    <a:lumMod val="50000"/>
                  </a:schemeClr>
                </a:solidFill>
              </a:rPr>
              <a:t> </a:t>
            </a:r>
            <a:r>
              <a:rPr lang="en-US" dirty="0"/>
              <a:t>object</a:t>
            </a:r>
          </a:p>
          <a:p>
            <a:pPr lvl="1"/>
            <a:r>
              <a:rPr lang="en-US" dirty="0"/>
              <a:t>Makes it possible to cancel user action when user input is invalid</a:t>
            </a:r>
          </a:p>
          <a:p>
            <a:pPr lvl="1"/>
            <a:r>
              <a:rPr lang="en-US" dirty="0"/>
              <a:t>Makes it possible to update user input when processing a before events</a:t>
            </a:r>
          </a:p>
        </p:txBody>
      </p:sp>
      <p:sp>
        <p:nvSpPr>
          <p:cNvPr id="2" name="Title 1"/>
          <p:cNvSpPr>
            <a:spLocks noGrp="1"/>
          </p:cNvSpPr>
          <p:nvPr>
            <p:ph type="title"/>
          </p:nvPr>
        </p:nvSpPr>
        <p:spPr/>
        <p:txBody>
          <a:bodyPr/>
          <a:lstStyle/>
          <a:p>
            <a:r>
              <a:rPr lang="en-US"/>
              <a:t>SPRemoteEventResult</a:t>
            </a:r>
            <a:endParaRPr lang="en-US" dirty="0"/>
          </a:p>
        </p:txBody>
      </p:sp>
      <p:pic>
        <p:nvPicPr>
          <p:cNvPr id="3" name="Picture 2"/>
          <p:cNvPicPr>
            <a:picLocks noChangeAspect="1"/>
          </p:cNvPicPr>
          <p:nvPr/>
        </p:nvPicPr>
        <p:blipFill>
          <a:blip r:embed="rId2"/>
          <a:stretch>
            <a:fillRect/>
          </a:stretch>
        </p:blipFill>
        <p:spPr>
          <a:xfrm>
            <a:off x="1746274" y="2943074"/>
            <a:ext cx="8704864" cy="2438527"/>
          </a:xfrm>
          <a:prstGeom prst="rect">
            <a:avLst/>
          </a:prstGeom>
          <a:ln>
            <a:solidFill>
              <a:schemeClr val="bg1">
                <a:lumMod val="50000"/>
              </a:schemeClr>
            </a:solidFill>
          </a:ln>
        </p:spPr>
      </p:pic>
      <p:sp>
        <p:nvSpPr>
          <p:cNvPr id="5"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Creating Remote Event Receivers</a:t>
            </a:r>
          </a:p>
          <a:p>
            <a:pPr algn="r"/>
            <a:endParaRPr lang="en-US" dirty="0"/>
          </a:p>
        </p:txBody>
      </p:sp>
    </p:spTree>
    <p:extLst>
      <p:ext uri="{BB962C8B-B14F-4D97-AF65-F5344CB8AC3E}">
        <p14:creationId xmlns:p14="http://schemas.microsoft.com/office/powerpoint/2010/main" val="1931619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Before Event with a List Item</a:t>
            </a:r>
          </a:p>
        </p:txBody>
      </p:sp>
      <p:pic>
        <p:nvPicPr>
          <p:cNvPr id="5" name="Picture 4"/>
          <p:cNvPicPr>
            <a:picLocks noChangeAspect="1"/>
          </p:cNvPicPr>
          <p:nvPr/>
        </p:nvPicPr>
        <p:blipFill>
          <a:blip r:embed="rId2"/>
          <a:stretch>
            <a:fillRect/>
          </a:stretch>
        </p:blipFill>
        <p:spPr>
          <a:xfrm>
            <a:off x="774860" y="1212849"/>
            <a:ext cx="10889121" cy="5225787"/>
          </a:xfrm>
          <a:prstGeom prst="rect">
            <a:avLst/>
          </a:prstGeom>
          <a:ln>
            <a:solidFill>
              <a:schemeClr val="bg1">
                <a:lumMod val="50000"/>
              </a:schemeClr>
            </a:solidFill>
          </a:ln>
        </p:spPr>
      </p:pic>
      <p:sp>
        <p:nvSpPr>
          <p:cNvPr id="4"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Creating Remote Event Receivers</a:t>
            </a:r>
          </a:p>
          <a:p>
            <a:pPr algn="r"/>
            <a:endParaRPr lang="en-US" dirty="0"/>
          </a:p>
        </p:txBody>
      </p:sp>
    </p:spTree>
    <p:extLst>
      <p:ext uri="{BB962C8B-B14F-4D97-AF65-F5344CB8AC3E}">
        <p14:creationId xmlns:p14="http://schemas.microsoft.com/office/powerpoint/2010/main" val="141141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After Event with a List Item</a:t>
            </a:r>
          </a:p>
        </p:txBody>
      </p:sp>
      <p:pic>
        <p:nvPicPr>
          <p:cNvPr id="3" name="Picture 2"/>
          <p:cNvPicPr>
            <a:picLocks noChangeAspect="1"/>
          </p:cNvPicPr>
          <p:nvPr/>
        </p:nvPicPr>
        <p:blipFill>
          <a:blip r:embed="rId2"/>
          <a:stretch>
            <a:fillRect/>
          </a:stretch>
        </p:blipFill>
        <p:spPr>
          <a:xfrm>
            <a:off x="1036861" y="1307174"/>
            <a:ext cx="10361132" cy="4104982"/>
          </a:xfrm>
          <a:prstGeom prst="rect">
            <a:avLst/>
          </a:prstGeom>
          <a:ln>
            <a:solidFill>
              <a:schemeClr val="bg1">
                <a:lumMod val="50000"/>
              </a:schemeClr>
            </a:solidFill>
          </a:ln>
        </p:spPr>
      </p:pic>
      <p:sp>
        <p:nvSpPr>
          <p:cNvPr id="4"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Creating Remote Event Receivers</a:t>
            </a:r>
          </a:p>
          <a:p>
            <a:pPr algn="r"/>
            <a:endParaRPr lang="en-US" dirty="0"/>
          </a:p>
        </p:txBody>
      </p:sp>
    </p:spTree>
    <p:extLst>
      <p:ext uri="{BB962C8B-B14F-4D97-AF65-F5344CB8AC3E}">
        <p14:creationId xmlns:p14="http://schemas.microsoft.com/office/powerpoint/2010/main" val="3688004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88" dirty="0"/>
              <a:t>Registering Remote Event Receivers using CSOM</a:t>
            </a:r>
          </a:p>
        </p:txBody>
      </p:sp>
      <p:sp>
        <p:nvSpPr>
          <p:cNvPr id="10" name="Content Placeholder 9"/>
          <p:cNvSpPr>
            <a:spLocks noGrp="1"/>
          </p:cNvSpPr>
          <p:nvPr>
            <p:ph idx="1"/>
          </p:nvPr>
        </p:nvSpPr>
        <p:spPr>
          <a:xfrm>
            <a:off x="520479" y="1168917"/>
            <a:ext cx="11395517" cy="5284752"/>
          </a:xfrm>
        </p:spPr>
        <p:txBody>
          <a:bodyPr>
            <a:normAutofit/>
          </a:bodyPr>
          <a:lstStyle/>
          <a:p>
            <a:r>
              <a:rPr lang="en-US" sz="2856" dirty="0"/>
              <a:t>Remote Event Receivers require registration</a:t>
            </a:r>
          </a:p>
          <a:p>
            <a:pPr lvl="1"/>
            <a:r>
              <a:rPr lang="en-US" sz="2040" dirty="0"/>
              <a:t>Declarative registration only possible in app web</a:t>
            </a:r>
          </a:p>
          <a:p>
            <a:pPr lvl="1"/>
            <a:r>
              <a:rPr lang="en-US" sz="2040" dirty="0"/>
              <a:t>Registration in host web requires CSOM code</a:t>
            </a:r>
          </a:p>
          <a:p>
            <a:pPr lvl="1"/>
            <a:r>
              <a:rPr lang="en-US" sz="2040" dirty="0"/>
              <a:t>Remote web must supply the required entry point (e.g. </a:t>
            </a:r>
            <a:r>
              <a:rPr lang="en-US" sz="2040" dirty="0" err="1"/>
              <a:t>MyEventReceiver.svc</a:t>
            </a:r>
            <a:r>
              <a:rPr lang="en-US" sz="2040" dirty="0"/>
              <a:t>)</a:t>
            </a:r>
          </a:p>
        </p:txBody>
      </p:sp>
      <p:pic>
        <p:nvPicPr>
          <p:cNvPr id="11" name="Picture 10"/>
          <p:cNvPicPr>
            <a:picLocks noChangeAspect="1"/>
          </p:cNvPicPr>
          <p:nvPr/>
        </p:nvPicPr>
        <p:blipFill>
          <a:blip r:embed="rId2"/>
          <a:stretch>
            <a:fillRect/>
          </a:stretch>
        </p:blipFill>
        <p:spPr>
          <a:xfrm>
            <a:off x="716846" y="3001480"/>
            <a:ext cx="8837858" cy="3369000"/>
          </a:xfrm>
          <a:prstGeom prst="rect">
            <a:avLst/>
          </a:prstGeom>
          <a:ln>
            <a:solidFill>
              <a:schemeClr val="bg1">
                <a:lumMod val="50000"/>
              </a:schemeClr>
            </a:solidFill>
          </a:ln>
        </p:spPr>
      </p:pic>
      <p:pic>
        <p:nvPicPr>
          <p:cNvPr id="12" name="Content Placeholder 4"/>
          <p:cNvPicPr>
            <a:picLocks noChangeAspect="1"/>
          </p:cNvPicPr>
          <p:nvPr/>
        </p:nvPicPr>
        <p:blipFill>
          <a:blip r:embed="rId3"/>
          <a:stretch>
            <a:fillRect/>
          </a:stretch>
        </p:blipFill>
        <p:spPr>
          <a:xfrm>
            <a:off x="9887798" y="4246012"/>
            <a:ext cx="2320782" cy="2166063"/>
          </a:xfrm>
          <a:prstGeom prst="rect">
            <a:avLst/>
          </a:prstGeom>
          <a:ln>
            <a:solidFill>
              <a:schemeClr val="bg1">
                <a:lumMod val="50000"/>
              </a:schemeClr>
            </a:solidFill>
          </a:ln>
        </p:spPr>
      </p:pic>
      <p:cxnSp>
        <p:nvCxnSpPr>
          <p:cNvPr id="7" name="Straight Arrow Connector 6"/>
          <p:cNvCxnSpPr/>
          <p:nvPr/>
        </p:nvCxnSpPr>
        <p:spPr>
          <a:xfrm flipV="1">
            <a:off x="7586026" y="5609910"/>
            <a:ext cx="2214518" cy="1"/>
          </a:xfrm>
          <a:prstGeom prst="straightConnector1">
            <a:avLst/>
          </a:prstGeom>
          <a:ln w="38100">
            <a:tailEnd type="stealth" w="lg" len="lg"/>
          </a:ln>
        </p:spPr>
        <p:style>
          <a:lnRef idx="1">
            <a:schemeClr val="accent2"/>
          </a:lnRef>
          <a:fillRef idx="0">
            <a:schemeClr val="accent2"/>
          </a:fillRef>
          <a:effectRef idx="0">
            <a:schemeClr val="accent2"/>
          </a:effectRef>
          <a:fontRef idx="minor">
            <a:schemeClr val="tx1"/>
          </a:fontRef>
        </p:style>
      </p:cxnSp>
      <p:sp>
        <p:nvSpPr>
          <p:cNvPr id="9"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Creating Remote Event Receivers</a:t>
            </a:r>
          </a:p>
          <a:p>
            <a:pPr algn="r"/>
            <a:endParaRPr lang="en-US" dirty="0"/>
          </a:p>
        </p:txBody>
      </p:sp>
    </p:spTree>
    <p:extLst>
      <p:ext uri="{BB962C8B-B14F-4D97-AF65-F5344CB8AC3E}">
        <p14:creationId xmlns:p14="http://schemas.microsoft.com/office/powerpoint/2010/main" val="1732854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2" name="Text Placeholder 1"/>
          <p:cNvSpPr>
            <a:spLocks noGrp="1"/>
          </p:cNvSpPr>
          <p:nvPr>
            <p:ph type="body" sz="quarter" idx="12"/>
          </p:nvPr>
        </p:nvSpPr>
        <p:spPr>
          <a:xfrm>
            <a:off x="274639" y="3954463"/>
            <a:ext cx="6058780" cy="1181862"/>
          </a:xfrm>
        </p:spPr>
        <p:txBody>
          <a:bodyPr/>
          <a:lstStyle/>
          <a:p>
            <a:r>
              <a:rPr lang="en-US" dirty="0"/>
              <a:t>Validating user input using a Remote Event Receiver</a:t>
            </a:r>
          </a:p>
        </p:txBody>
      </p:sp>
      <p:grpSp>
        <p:nvGrpSpPr>
          <p:cNvPr id="9" name="Group 4"/>
          <p:cNvGrpSpPr>
            <a:grpSpLocks noChangeAspect="1"/>
          </p:cNvGrpSpPr>
          <p:nvPr/>
        </p:nvGrpSpPr>
        <p:grpSpPr bwMode="auto">
          <a:xfrm flipH="1">
            <a:off x="6647542" y="1702629"/>
            <a:ext cx="5340124" cy="4835376"/>
            <a:chOff x="1928" y="389"/>
            <a:chExt cx="3978" cy="3602"/>
          </a:xfrm>
        </p:grpSpPr>
        <p:sp>
          <p:nvSpPr>
            <p:cNvPr id="11" name="Freeform 5"/>
            <p:cNvSpPr>
              <a:spLocks/>
            </p:cNvSpPr>
            <p:nvPr/>
          </p:nvSpPr>
          <p:spPr bwMode="auto">
            <a:xfrm>
              <a:off x="1928" y="3747"/>
              <a:ext cx="3407" cy="244"/>
            </a:xfrm>
            <a:custGeom>
              <a:avLst/>
              <a:gdLst>
                <a:gd name="T0" fmla="*/ 1396 w 1440"/>
                <a:gd name="T1" fmla="*/ 0 h 103"/>
                <a:gd name="T2" fmla="*/ 1371 w 1440"/>
                <a:gd name="T3" fmla="*/ 0 h 103"/>
                <a:gd name="T4" fmla="*/ 1371 w 1440"/>
                <a:gd name="T5" fmla="*/ 32 h 103"/>
                <a:gd name="T6" fmla="*/ 1275 w 1440"/>
                <a:gd name="T7" fmla="*/ 32 h 103"/>
                <a:gd name="T8" fmla="*/ 1275 w 1440"/>
                <a:gd name="T9" fmla="*/ 58 h 103"/>
                <a:gd name="T10" fmla="*/ 1275 w 1440"/>
                <a:gd name="T11" fmla="*/ 59 h 103"/>
                <a:gd name="T12" fmla="*/ 1206 w 1440"/>
                <a:gd name="T13" fmla="*/ 59 h 103"/>
                <a:gd name="T14" fmla="*/ 1206 w 1440"/>
                <a:gd name="T15" fmla="*/ 32 h 103"/>
                <a:gd name="T16" fmla="*/ 1050 w 1440"/>
                <a:gd name="T17" fmla="*/ 32 h 103"/>
                <a:gd name="T18" fmla="*/ 1050 w 1440"/>
                <a:gd name="T19" fmla="*/ 0 h 103"/>
                <a:gd name="T20" fmla="*/ 929 w 1440"/>
                <a:gd name="T21" fmla="*/ 0 h 103"/>
                <a:gd name="T22" fmla="*/ 929 w 1440"/>
                <a:gd name="T23" fmla="*/ 59 h 103"/>
                <a:gd name="T24" fmla="*/ 929 w 1440"/>
                <a:gd name="T25" fmla="*/ 59 h 103"/>
                <a:gd name="T26" fmla="*/ 860 w 1440"/>
                <a:gd name="T27" fmla="*/ 59 h 103"/>
                <a:gd name="T28" fmla="*/ 860 w 1440"/>
                <a:gd name="T29" fmla="*/ 0 h 103"/>
                <a:gd name="T30" fmla="*/ 768 w 1440"/>
                <a:gd name="T31" fmla="*/ 0 h 103"/>
                <a:gd name="T32" fmla="*/ 805 w 1440"/>
                <a:gd name="T33" fmla="*/ 36 h 103"/>
                <a:gd name="T34" fmla="*/ 805 w 1440"/>
                <a:gd name="T35" fmla="*/ 59 h 103"/>
                <a:gd name="T36" fmla="*/ 663 w 1440"/>
                <a:gd name="T37" fmla="*/ 59 h 103"/>
                <a:gd name="T38" fmla="*/ 663 w 1440"/>
                <a:gd name="T39" fmla="*/ 59 h 103"/>
                <a:gd name="T40" fmla="*/ 594 w 1440"/>
                <a:gd name="T41" fmla="*/ 59 h 103"/>
                <a:gd name="T42" fmla="*/ 594 w 1440"/>
                <a:gd name="T43" fmla="*/ 59 h 103"/>
                <a:gd name="T44" fmla="*/ 504 w 1440"/>
                <a:gd name="T45" fmla="*/ 59 h 103"/>
                <a:gd name="T46" fmla="*/ 504 w 1440"/>
                <a:gd name="T47" fmla="*/ 0 h 103"/>
                <a:gd name="T48" fmla="*/ 446 w 1440"/>
                <a:gd name="T49" fmla="*/ 0 h 103"/>
                <a:gd name="T50" fmla="*/ 446 w 1440"/>
                <a:gd name="T51" fmla="*/ 61 h 103"/>
                <a:gd name="T52" fmla="*/ 372 w 1440"/>
                <a:gd name="T53" fmla="*/ 61 h 103"/>
                <a:gd name="T54" fmla="*/ 372 w 1440"/>
                <a:gd name="T55" fmla="*/ 0 h 103"/>
                <a:gd name="T56" fmla="*/ 316 w 1440"/>
                <a:gd name="T57" fmla="*/ 0 h 103"/>
                <a:gd name="T58" fmla="*/ 316 w 1440"/>
                <a:gd name="T59" fmla="*/ 60 h 103"/>
                <a:gd name="T60" fmla="*/ 247 w 1440"/>
                <a:gd name="T61" fmla="*/ 60 h 103"/>
                <a:gd name="T62" fmla="*/ 247 w 1440"/>
                <a:gd name="T63" fmla="*/ 0 h 103"/>
                <a:gd name="T64" fmla="*/ 126 w 1440"/>
                <a:gd name="T65" fmla="*/ 0 h 103"/>
                <a:gd name="T66" fmla="*/ 126 w 1440"/>
                <a:gd name="T67" fmla="*/ 59 h 103"/>
                <a:gd name="T68" fmla="*/ 89 w 1440"/>
                <a:gd name="T69" fmla="*/ 59 h 103"/>
                <a:gd name="T70" fmla="*/ 89 w 1440"/>
                <a:gd name="T71" fmla="*/ 59 h 103"/>
                <a:gd name="T72" fmla="*/ 52 w 1440"/>
                <a:gd name="T73" fmla="*/ 59 h 103"/>
                <a:gd name="T74" fmla="*/ 52 w 1440"/>
                <a:gd name="T75" fmla="*/ 0 h 103"/>
                <a:gd name="T76" fmla="*/ 39 w 1440"/>
                <a:gd name="T77" fmla="*/ 0 h 103"/>
                <a:gd name="T78" fmla="*/ 39 w 1440"/>
                <a:gd name="T79" fmla="*/ 0 h 103"/>
                <a:gd name="T80" fmla="*/ 0 w 1440"/>
                <a:gd name="T81" fmla="*/ 51 h 103"/>
                <a:gd name="T82" fmla="*/ 44 w 1440"/>
                <a:gd name="T83" fmla="*/ 103 h 103"/>
                <a:gd name="T84" fmla="*/ 1396 w 1440"/>
                <a:gd name="T85" fmla="*/ 103 h 103"/>
                <a:gd name="T86" fmla="*/ 1440 w 1440"/>
                <a:gd name="T87" fmla="*/ 51 h 103"/>
                <a:gd name="T88" fmla="*/ 1396 w 1440"/>
                <a:gd name="T8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0" h="103">
                  <a:moveTo>
                    <a:pt x="1396" y="0"/>
                  </a:moveTo>
                  <a:cubicBezTo>
                    <a:pt x="1396" y="0"/>
                    <a:pt x="1387" y="0"/>
                    <a:pt x="1371" y="0"/>
                  </a:cubicBezTo>
                  <a:cubicBezTo>
                    <a:pt x="1371" y="32"/>
                    <a:pt x="1371" y="32"/>
                    <a:pt x="1371" y="32"/>
                  </a:cubicBezTo>
                  <a:cubicBezTo>
                    <a:pt x="1275" y="32"/>
                    <a:pt x="1275" y="32"/>
                    <a:pt x="1275" y="32"/>
                  </a:cubicBezTo>
                  <a:cubicBezTo>
                    <a:pt x="1275" y="58"/>
                    <a:pt x="1275" y="58"/>
                    <a:pt x="1275" y="58"/>
                  </a:cubicBezTo>
                  <a:cubicBezTo>
                    <a:pt x="1275" y="59"/>
                    <a:pt x="1275" y="59"/>
                    <a:pt x="1275" y="59"/>
                  </a:cubicBezTo>
                  <a:cubicBezTo>
                    <a:pt x="1206" y="59"/>
                    <a:pt x="1206" y="59"/>
                    <a:pt x="1206" y="59"/>
                  </a:cubicBezTo>
                  <a:cubicBezTo>
                    <a:pt x="1206" y="32"/>
                    <a:pt x="1206" y="32"/>
                    <a:pt x="1206" y="32"/>
                  </a:cubicBezTo>
                  <a:cubicBezTo>
                    <a:pt x="1050" y="32"/>
                    <a:pt x="1050" y="32"/>
                    <a:pt x="1050" y="32"/>
                  </a:cubicBezTo>
                  <a:cubicBezTo>
                    <a:pt x="1050" y="0"/>
                    <a:pt x="1050" y="0"/>
                    <a:pt x="1050" y="0"/>
                  </a:cubicBezTo>
                  <a:cubicBezTo>
                    <a:pt x="1011" y="0"/>
                    <a:pt x="971" y="0"/>
                    <a:pt x="929" y="0"/>
                  </a:cubicBezTo>
                  <a:cubicBezTo>
                    <a:pt x="929" y="59"/>
                    <a:pt x="929" y="59"/>
                    <a:pt x="929" y="59"/>
                  </a:cubicBezTo>
                  <a:cubicBezTo>
                    <a:pt x="929" y="59"/>
                    <a:pt x="929" y="59"/>
                    <a:pt x="929" y="59"/>
                  </a:cubicBezTo>
                  <a:cubicBezTo>
                    <a:pt x="860" y="59"/>
                    <a:pt x="860" y="59"/>
                    <a:pt x="860" y="59"/>
                  </a:cubicBezTo>
                  <a:cubicBezTo>
                    <a:pt x="860" y="0"/>
                    <a:pt x="860" y="0"/>
                    <a:pt x="860" y="0"/>
                  </a:cubicBezTo>
                  <a:cubicBezTo>
                    <a:pt x="830" y="0"/>
                    <a:pt x="799" y="0"/>
                    <a:pt x="768" y="0"/>
                  </a:cubicBezTo>
                  <a:cubicBezTo>
                    <a:pt x="805" y="36"/>
                    <a:pt x="805" y="36"/>
                    <a:pt x="805" y="36"/>
                  </a:cubicBezTo>
                  <a:cubicBezTo>
                    <a:pt x="805" y="59"/>
                    <a:pt x="805" y="59"/>
                    <a:pt x="805" y="59"/>
                  </a:cubicBezTo>
                  <a:cubicBezTo>
                    <a:pt x="663" y="59"/>
                    <a:pt x="663" y="59"/>
                    <a:pt x="663" y="59"/>
                  </a:cubicBezTo>
                  <a:cubicBezTo>
                    <a:pt x="663" y="59"/>
                    <a:pt x="663" y="59"/>
                    <a:pt x="663" y="59"/>
                  </a:cubicBezTo>
                  <a:cubicBezTo>
                    <a:pt x="594" y="59"/>
                    <a:pt x="594" y="59"/>
                    <a:pt x="594" y="59"/>
                  </a:cubicBezTo>
                  <a:cubicBezTo>
                    <a:pt x="594" y="59"/>
                    <a:pt x="594" y="59"/>
                    <a:pt x="594" y="59"/>
                  </a:cubicBezTo>
                  <a:cubicBezTo>
                    <a:pt x="504" y="59"/>
                    <a:pt x="504" y="59"/>
                    <a:pt x="504" y="59"/>
                  </a:cubicBezTo>
                  <a:cubicBezTo>
                    <a:pt x="504" y="0"/>
                    <a:pt x="504" y="0"/>
                    <a:pt x="504" y="0"/>
                  </a:cubicBezTo>
                  <a:cubicBezTo>
                    <a:pt x="484" y="0"/>
                    <a:pt x="465" y="0"/>
                    <a:pt x="446" y="0"/>
                  </a:cubicBezTo>
                  <a:cubicBezTo>
                    <a:pt x="446" y="61"/>
                    <a:pt x="446" y="61"/>
                    <a:pt x="446" y="61"/>
                  </a:cubicBezTo>
                  <a:cubicBezTo>
                    <a:pt x="372" y="61"/>
                    <a:pt x="372" y="61"/>
                    <a:pt x="372" y="61"/>
                  </a:cubicBezTo>
                  <a:cubicBezTo>
                    <a:pt x="372" y="0"/>
                    <a:pt x="372" y="0"/>
                    <a:pt x="372" y="0"/>
                  </a:cubicBezTo>
                  <a:cubicBezTo>
                    <a:pt x="353" y="0"/>
                    <a:pt x="334" y="0"/>
                    <a:pt x="316" y="0"/>
                  </a:cubicBezTo>
                  <a:cubicBezTo>
                    <a:pt x="316" y="60"/>
                    <a:pt x="316" y="60"/>
                    <a:pt x="316" y="60"/>
                  </a:cubicBezTo>
                  <a:cubicBezTo>
                    <a:pt x="247" y="60"/>
                    <a:pt x="247" y="60"/>
                    <a:pt x="247" y="60"/>
                  </a:cubicBezTo>
                  <a:cubicBezTo>
                    <a:pt x="247" y="0"/>
                    <a:pt x="247" y="0"/>
                    <a:pt x="247" y="0"/>
                  </a:cubicBezTo>
                  <a:cubicBezTo>
                    <a:pt x="200" y="0"/>
                    <a:pt x="159" y="0"/>
                    <a:pt x="126" y="0"/>
                  </a:cubicBezTo>
                  <a:cubicBezTo>
                    <a:pt x="126" y="59"/>
                    <a:pt x="126" y="59"/>
                    <a:pt x="126" y="59"/>
                  </a:cubicBezTo>
                  <a:cubicBezTo>
                    <a:pt x="89" y="59"/>
                    <a:pt x="89" y="59"/>
                    <a:pt x="89" y="59"/>
                  </a:cubicBezTo>
                  <a:cubicBezTo>
                    <a:pt x="89" y="59"/>
                    <a:pt x="89" y="59"/>
                    <a:pt x="89" y="59"/>
                  </a:cubicBezTo>
                  <a:cubicBezTo>
                    <a:pt x="52" y="59"/>
                    <a:pt x="52" y="59"/>
                    <a:pt x="52" y="59"/>
                  </a:cubicBezTo>
                  <a:cubicBezTo>
                    <a:pt x="52" y="0"/>
                    <a:pt x="52" y="0"/>
                    <a:pt x="52" y="0"/>
                  </a:cubicBezTo>
                  <a:cubicBezTo>
                    <a:pt x="43" y="0"/>
                    <a:pt x="39" y="0"/>
                    <a:pt x="39" y="0"/>
                  </a:cubicBezTo>
                  <a:cubicBezTo>
                    <a:pt x="39" y="0"/>
                    <a:pt x="39" y="0"/>
                    <a:pt x="39" y="0"/>
                  </a:cubicBezTo>
                  <a:cubicBezTo>
                    <a:pt x="17" y="3"/>
                    <a:pt x="0" y="25"/>
                    <a:pt x="0" y="51"/>
                  </a:cubicBezTo>
                  <a:cubicBezTo>
                    <a:pt x="0" y="80"/>
                    <a:pt x="20" y="103"/>
                    <a:pt x="44" y="103"/>
                  </a:cubicBezTo>
                  <a:cubicBezTo>
                    <a:pt x="48" y="103"/>
                    <a:pt x="1392" y="103"/>
                    <a:pt x="1396" y="103"/>
                  </a:cubicBezTo>
                  <a:cubicBezTo>
                    <a:pt x="1420" y="103"/>
                    <a:pt x="1440" y="80"/>
                    <a:pt x="1440" y="51"/>
                  </a:cubicBezTo>
                  <a:cubicBezTo>
                    <a:pt x="1440" y="23"/>
                    <a:pt x="1420" y="0"/>
                    <a:pt x="1396" y="0"/>
                  </a:cubicBezTo>
                </a:path>
              </a:pathLst>
            </a:custGeom>
            <a:solidFill>
              <a:srgbClr val="BF6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Rectangle 6"/>
            <p:cNvSpPr>
              <a:spLocks noChangeArrowheads="1"/>
            </p:cNvSpPr>
            <p:nvPr/>
          </p:nvSpPr>
          <p:spPr bwMode="auto">
            <a:xfrm>
              <a:off x="2808" y="2820"/>
              <a:ext cx="176" cy="1072"/>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Rectangle 7"/>
            <p:cNvSpPr>
              <a:spLocks noChangeArrowheads="1"/>
            </p:cNvSpPr>
            <p:nvPr/>
          </p:nvSpPr>
          <p:spPr bwMode="auto">
            <a:xfrm>
              <a:off x="2808" y="2820"/>
              <a:ext cx="176" cy="1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8"/>
            <p:cNvSpPr>
              <a:spLocks noChangeArrowheads="1"/>
            </p:cNvSpPr>
            <p:nvPr/>
          </p:nvSpPr>
          <p:spPr bwMode="auto">
            <a:xfrm>
              <a:off x="2808" y="3016"/>
              <a:ext cx="88" cy="876"/>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Rectangle 9"/>
            <p:cNvSpPr>
              <a:spLocks noChangeArrowheads="1"/>
            </p:cNvSpPr>
            <p:nvPr/>
          </p:nvSpPr>
          <p:spPr bwMode="auto">
            <a:xfrm>
              <a:off x="2808" y="3016"/>
              <a:ext cx="88" cy="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Rectangle 10"/>
            <p:cNvSpPr>
              <a:spLocks noChangeArrowheads="1"/>
            </p:cNvSpPr>
            <p:nvPr/>
          </p:nvSpPr>
          <p:spPr bwMode="auto">
            <a:xfrm>
              <a:off x="2051" y="1582"/>
              <a:ext cx="1077" cy="1434"/>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Rectangle 11"/>
            <p:cNvSpPr>
              <a:spLocks noChangeArrowheads="1"/>
            </p:cNvSpPr>
            <p:nvPr/>
          </p:nvSpPr>
          <p:spPr bwMode="auto">
            <a:xfrm>
              <a:off x="2051" y="1582"/>
              <a:ext cx="1077" cy="1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Rectangle 12"/>
            <p:cNvSpPr>
              <a:spLocks noChangeArrowheads="1"/>
            </p:cNvSpPr>
            <p:nvPr/>
          </p:nvSpPr>
          <p:spPr bwMode="auto">
            <a:xfrm>
              <a:off x="2051" y="2820"/>
              <a:ext cx="173" cy="1067"/>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Rectangle 13"/>
            <p:cNvSpPr>
              <a:spLocks noChangeArrowheads="1"/>
            </p:cNvSpPr>
            <p:nvPr/>
          </p:nvSpPr>
          <p:spPr bwMode="auto">
            <a:xfrm>
              <a:off x="2051" y="2820"/>
              <a:ext cx="173" cy="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p:nvSpPr>
          <p:spPr bwMode="auto">
            <a:xfrm>
              <a:off x="2136" y="2453"/>
              <a:ext cx="377" cy="438"/>
            </a:xfrm>
            <a:custGeom>
              <a:avLst/>
              <a:gdLst>
                <a:gd name="T0" fmla="*/ 164 w 377"/>
                <a:gd name="T1" fmla="*/ 0 h 438"/>
                <a:gd name="T2" fmla="*/ 0 w 377"/>
                <a:gd name="T3" fmla="*/ 104 h 438"/>
                <a:gd name="T4" fmla="*/ 0 w 377"/>
                <a:gd name="T5" fmla="*/ 367 h 438"/>
                <a:gd name="T6" fmla="*/ 88 w 377"/>
                <a:gd name="T7" fmla="*/ 367 h 438"/>
                <a:gd name="T8" fmla="*/ 88 w 377"/>
                <a:gd name="T9" fmla="*/ 438 h 438"/>
                <a:gd name="T10" fmla="*/ 377 w 377"/>
                <a:gd name="T11" fmla="*/ 438 h 438"/>
                <a:gd name="T12" fmla="*/ 164 w 377"/>
                <a:gd name="T13" fmla="*/ 438 h 438"/>
                <a:gd name="T14" fmla="*/ 164 w 377"/>
                <a:gd name="T15" fmla="*/ 438 h 438"/>
                <a:gd name="T16" fmla="*/ 164 w 377"/>
                <a:gd name="T17" fmla="*/ 208 h 438"/>
                <a:gd name="T18" fmla="*/ 164 w 377"/>
                <a:gd name="T19" fmla="*/ 208 h 438"/>
                <a:gd name="T20" fmla="*/ 164 w 377"/>
                <a:gd name="T21"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438">
                  <a:moveTo>
                    <a:pt x="164" y="0"/>
                  </a:moveTo>
                  <a:lnTo>
                    <a:pt x="0" y="104"/>
                  </a:lnTo>
                  <a:lnTo>
                    <a:pt x="0" y="367"/>
                  </a:lnTo>
                  <a:lnTo>
                    <a:pt x="88" y="367"/>
                  </a:lnTo>
                  <a:lnTo>
                    <a:pt x="88" y="438"/>
                  </a:lnTo>
                  <a:lnTo>
                    <a:pt x="377" y="438"/>
                  </a:lnTo>
                  <a:lnTo>
                    <a:pt x="164" y="438"/>
                  </a:lnTo>
                  <a:lnTo>
                    <a:pt x="164" y="438"/>
                  </a:lnTo>
                  <a:lnTo>
                    <a:pt x="164" y="208"/>
                  </a:lnTo>
                  <a:lnTo>
                    <a:pt x="164" y="208"/>
                  </a:lnTo>
                  <a:lnTo>
                    <a:pt x="164" y="0"/>
                  </a:lnTo>
                  <a:close/>
                </a:path>
              </a:pathLst>
            </a:custGeom>
            <a:solidFill>
              <a:srgbClr val="0061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p:nvSpPr>
          <p:spPr bwMode="auto">
            <a:xfrm>
              <a:off x="2136" y="2453"/>
              <a:ext cx="377" cy="438"/>
            </a:xfrm>
            <a:custGeom>
              <a:avLst/>
              <a:gdLst>
                <a:gd name="T0" fmla="*/ 164 w 377"/>
                <a:gd name="T1" fmla="*/ 0 h 438"/>
                <a:gd name="T2" fmla="*/ 0 w 377"/>
                <a:gd name="T3" fmla="*/ 104 h 438"/>
                <a:gd name="T4" fmla="*/ 0 w 377"/>
                <a:gd name="T5" fmla="*/ 367 h 438"/>
                <a:gd name="T6" fmla="*/ 88 w 377"/>
                <a:gd name="T7" fmla="*/ 367 h 438"/>
                <a:gd name="T8" fmla="*/ 88 w 377"/>
                <a:gd name="T9" fmla="*/ 438 h 438"/>
                <a:gd name="T10" fmla="*/ 377 w 377"/>
                <a:gd name="T11" fmla="*/ 438 h 438"/>
                <a:gd name="T12" fmla="*/ 164 w 377"/>
                <a:gd name="T13" fmla="*/ 438 h 438"/>
                <a:gd name="T14" fmla="*/ 164 w 377"/>
                <a:gd name="T15" fmla="*/ 438 h 438"/>
                <a:gd name="T16" fmla="*/ 164 w 377"/>
                <a:gd name="T17" fmla="*/ 208 h 438"/>
                <a:gd name="T18" fmla="*/ 164 w 377"/>
                <a:gd name="T19" fmla="*/ 208 h 438"/>
                <a:gd name="T20" fmla="*/ 164 w 377"/>
                <a:gd name="T21"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438">
                  <a:moveTo>
                    <a:pt x="164" y="0"/>
                  </a:moveTo>
                  <a:lnTo>
                    <a:pt x="0" y="104"/>
                  </a:lnTo>
                  <a:lnTo>
                    <a:pt x="0" y="367"/>
                  </a:lnTo>
                  <a:lnTo>
                    <a:pt x="88" y="367"/>
                  </a:lnTo>
                  <a:lnTo>
                    <a:pt x="88" y="438"/>
                  </a:lnTo>
                  <a:lnTo>
                    <a:pt x="377" y="438"/>
                  </a:lnTo>
                  <a:lnTo>
                    <a:pt x="164" y="438"/>
                  </a:lnTo>
                  <a:lnTo>
                    <a:pt x="164" y="438"/>
                  </a:lnTo>
                  <a:lnTo>
                    <a:pt x="164" y="208"/>
                  </a:lnTo>
                  <a:lnTo>
                    <a:pt x="164" y="208"/>
                  </a:lnTo>
                  <a:lnTo>
                    <a:pt x="1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Rectangle 16"/>
            <p:cNvSpPr>
              <a:spLocks noChangeArrowheads="1"/>
            </p:cNvSpPr>
            <p:nvPr/>
          </p:nvSpPr>
          <p:spPr bwMode="auto">
            <a:xfrm>
              <a:off x="2136" y="2820"/>
              <a:ext cx="88" cy="71"/>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Rectangle 17"/>
            <p:cNvSpPr>
              <a:spLocks noChangeArrowheads="1"/>
            </p:cNvSpPr>
            <p:nvPr/>
          </p:nvSpPr>
          <p:spPr bwMode="auto">
            <a:xfrm>
              <a:off x="2136" y="2820"/>
              <a:ext cx="88"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p:nvSpPr>
          <p:spPr bwMode="auto">
            <a:xfrm>
              <a:off x="2224" y="3016"/>
              <a:ext cx="2" cy="731"/>
            </a:xfrm>
            <a:custGeom>
              <a:avLst/>
              <a:gdLst>
                <a:gd name="T0" fmla="*/ 1 w 1"/>
                <a:gd name="T1" fmla="*/ 0 h 309"/>
                <a:gd name="T2" fmla="*/ 0 w 1"/>
                <a:gd name="T3" fmla="*/ 0 h 309"/>
                <a:gd name="T4" fmla="*/ 0 w 1"/>
                <a:gd name="T5" fmla="*/ 309 h 309"/>
                <a:gd name="T6" fmla="*/ 1 w 1"/>
                <a:gd name="T7" fmla="*/ 309 h 309"/>
                <a:gd name="T8" fmla="*/ 1 w 1"/>
                <a:gd name="T9" fmla="*/ 0 h 309"/>
              </a:gdLst>
              <a:ahLst/>
              <a:cxnLst>
                <a:cxn ang="0">
                  <a:pos x="T0" y="T1"/>
                </a:cxn>
                <a:cxn ang="0">
                  <a:pos x="T2" y="T3"/>
                </a:cxn>
                <a:cxn ang="0">
                  <a:pos x="T4" y="T5"/>
                </a:cxn>
                <a:cxn ang="0">
                  <a:pos x="T6" y="T7"/>
                </a:cxn>
                <a:cxn ang="0">
                  <a:pos x="T8" y="T9"/>
                </a:cxn>
              </a:cxnLst>
              <a:rect l="0" t="0" r="r" b="b"/>
              <a:pathLst>
                <a:path w="1" h="309">
                  <a:moveTo>
                    <a:pt x="1" y="0"/>
                  </a:moveTo>
                  <a:cubicBezTo>
                    <a:pt x="0" y="0"/>
                    <a:pt x="0" y="0"/>
                    <a:pt x="0" y="0"/>
                  </a:cubicBezTo>
                  <a:cubicBezTo>
                    <a:pt x="0" y="309"/>
                    <a:pt x="0" y="309"/>
                    <a:pt x="0" y="309"/>
                  </a:cubicBezTo>
                  <a:cubicBezTo>
                    <a:pt x="1" y="309"/>
                    <a:pt x="1" y="309"/>
                    <a:pt x="1" y="309"/>
                  </a:cubicBezTo>
                  <a:cubicBezTo>
                    <a:pt x="1" y="0"/>
                    <a:pt x="1" y="0"/>
                    <a:pt x="1"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2139" y="3747"/>
              <a:ext cx="87" cy="140"/>
            </a:xfrm>
            <a:custGeom>
              <a:avLst/>
              <a:gdLst>
                <a:gd name="T0" fmla="*/ 37 w 37"/>
                <a:gd name="T1" fmla="*/ 0 h 59"/>
                <a:gd name="T2" fmla="*/ 36 w 37"/>
                <a:gd name="T3" fmla="*/ 0 h 59"/>
                <a:gd name="T4" fmla="*/ 36 w 37"/>
                <a:gd name="T5" fmla="*/ 59 h 59"/>
                <a:gd name="T6" fmla="*/ 0 w 37"/>
                <a:gd name="T7" fmla="*/ 59 h 59"/>
                <a:gd name="T8" fmla="*/ 0 w 37"/>
                <a:gd name="T9" fmla="*/ 59 h 59"/>
                <a:gd name="T10" fmla="*/ 37 w 37"/>
                <a:gd name="T11" fmla="*/ 59 h 59"/>
                <a:gd name="T12" fmla="*/ 37 w 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37" h="59">
                  <a:moveTo>
                    <a:pt x="37" y="0"/>
                  </a:moveTo>
                  <a:cubicBezTo>
                    <a:pt x="37" y="0"/>
                    <a:pt x="37" y="0"/>
                    <a:pt x="36" y="0"/>
                  </a:cubicBezTo>
                  <a:cubicBezTo>
                    <a:pt x="36" y="59"/>
                    <a:pt x="36" y="59"/>
                    <a:pt x="36" y="59"/>
                  </a:cubicBezTo>
                  <a:cubicBezTo>
                    <a:pt x="0" y="59"/>
                    <a:pt x="0" y="59"/>
                    <a:pt x="0" y="59"/>
                  </a:cubicBezTo>
                  <a:cubicBezTo>
                    <a:pt x="0" y="59"/>
                    <a:pt x="0" y="59"/>
                    <a:pt x="0" y="59"/>
                  </a:cubicBezTo>
                  <a:cubicBezTo>
                    <a:pt x="37" y="59"/>
                    <a:pt x="37" y="59"/>
                    <a:pt x="37" y="59"/>
                  </a:cubicBezTo>
                  <a:cubicBezTo>
                    <a:pt x="37" y="0"/>
                    <a:pt x="37" y="0"/>
                    <a:pt x="37" y="0"/>
                  </a:cubicBezTo>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Rectangle 20"/>
            <p:cNvSpPr>
              <a:spLocks noChangeArrowheads="1"/>
            </p:cNvSpPr>
            <p:nvPr/>
          </p:nvSpPr>
          <p:spPr bwMode="auto">
            <a:xfrm>
              <a:off x="2224" y="3011"/>
              <a:ext cx="2" cy="5"/>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Rectangle 21"/>
            <p:cNvSpPr>
              <a:spLocks noChangeArrowheads="1"/>
            </p:cNvSpPr>
            <p:nvPr/>
          </p:nvSpPr>
          <p:spPr bwMode="auto">
            <a:xfrm>
              <a:off x="2224" y="3011"/>
              <a:ext cx="2"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p:nvSpPr>
          <p:spPr bwMode="auto">
            <a:xfrm>
              <a:off x="2139" y="3011"/>
              <a:ext cx="85" cy="876"/>
            </a:xfrm>
            <a:custGeom>
              <a:avLst/>
              <a:gdLst>
                <a:gd name="T0" fmla="*/ 85 w 85"/>
                <a:gd name="T1" fmla="*/ 0 h 876"/>
                <a:gd name="T2" fmla="*/ 0 w 85"/>
                <a:gd name="T3" fmla="*/ 0 h 876"/>
                <a:gd name="T4" fmla="*/ 0 w 85"/>
                <a:gd name="T5" fmla="*/ 876 h 876"/>
                <a:gd name="T6" fmla="*/ 85 w 85"/>
                <a:gd name="T7" fmla="*/ 876 h 876"/>
                <a:gd name="T8" fmla="*/ 85 w 85"/>
                <a:gd name="T9" fmla="*/ 736 h 876"/>
                <a:gd name="T10" fmla="*/ 85 w 85"/>
                <a:gd name="T11" fmla="*/ 5 h 876"/>
                <a:gd name="T12" fmla="*/ 85 w 85"/>
                <a:gd name="T13" fmla="*/ 0 h 876"/>
              </a:gdLst>
              <a:ahLst/>
              <a:cxnLst>
                <a:cxn ang="0">
                  <a:pos x="T0" y="T1"/>
                </a:cxn>
                <a:cxn ang="0">
                  <a:pos x="T2" y="T3"/>
                </a:cxn>
                <a:cxn ang="0">
                  <a:pos x="T4" y="T5"/>
                </a:cxn>
                <a:cxn ang="0">
                  <a:pos x="T6" y="T7"/>
                </a:cxn>
                <a:cxn ang="0">
                  <a:pos x="T8" y="T9"/>
                </a:cxn>
                <a:cxn ang="0">
                  <a:pos x="T10" y="T11"/>
                </a:cxn>
                <a:cxn ang="0">
                  <a:pos x="T12" y="T13"/>
                </a:cxn>
              </a:cxnLst>
              <a:rect l="0" t="0" r="r" b="b"/>
              <a:pathLst>
                <a:path w="85" h="876">
                  <a:moveTo>
                    <a:pt x="85" y="0"/>
                  </a:moveTo>
                  <a:lnTo>
                    <a:pt x="0" y="0"/>
                  </a:lnTo>
                  <a:lnTo>
                    <a:pt x="0" y="876"/>
                  </a:lnTo>
                  <a:lnTo>
                    <a:pt x="85" y="876"/>
                  </a:lnTo>
                  <a:lnTo>
                    <a:pt x="85" y="736"/>
                  </a:lnTo>
                  <a:lnTo>
                    <a:pt x="85" y="5"/>
                  </a:lnTo>
                  <a:lnTo>
                    <a:pt x="85" y="0"/>
                  </a:lnTo>
                  <a:close/>
                </a:path>
              </a:pathLst>
            </a:custGeom>
            <a:solidFill>
              <a:srgbClr val="0061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p:nvSpPr>
          <p:spPr bwMode="auto">
            <a:xfrm>
              <a:off x="2139" y="3011"/>
              <a:ext cx="85" cy="876"/>
            </a:xfrm>
            <a:custGeom>
              <a:avLst/>
              <a:gdLst>
                <a:gd name="T0" fmla="*/ 85 w 85"/>
                <a:gd name="T1" fmla="*/ 0 h 876"/>
                <a:gd name="T2" fmla="*/ 0 w 85"/>
                <a:gd name="T3" fmla="*/ 0 h 876"/>
                <a:gd name="T4" fmla="*/ 0 w 85"/>
                <a:gd name="T5" fmla="*/ 876 h 876"/>
                <a:gd name="T6" fmla="*/ 85 w 85"/>
                <a:gd name="T7" fmla="*/ 876 h 876"/>
                <a:gd name="T8" fmla="*/ 85 w 85"/>
                <a:gd name="T9" fmla="*/ 736 h 876"/>
                <a:gd name="T10" fmla="*/ 85 w 85"/>
                <a:gd name="T11" fmla="*/ 5 h 876"/>
                <a:gd name="T12" fmla="*/ 85 w 85"/>
                <a:gd name="T13" fmla="*/ 0 h 876"/>
              </a:gdLst>
              <a:ahLst/>
              <a:cxnLst>
                <a:cxn ang="0">
                  <a:pos x="T0" y="T1"/>
                </a:cxn>
                <a:cxn ang="0">
                  <a:pos x="T2" y="T3"/>
                </a:cxn>
                <a:cxn ang="0">
                  <a:pos x="T4" y="T5"/>
                </a:cxn>
                <a:cxn ang="0">
                  <a:pos x="T6" y="T7"/>
                </a:cxn>
                <a:cxn ang="0">
                  <a:pos x="T8" y="T9"/>
                </a:cxn>
                <a:cxn ang="0">
                  <a:pos x="T10" y="T11"/>
                </a:cxn>
                <a:cxn ang="0">
                  <a:pos x="T12" y="T13"/>
                </a:cxn>
              </a:cxnLst>
              <a:rect l="0" t="0" r="r" b="b"/>
              <a:pathLst>
                <a:path w="85" h="876">
                  <a:moveTo>
                    <a:pt x="85" y="0"/>
                  </a:moveTo>
                  <a:lnTo>
                    <a:pt x="0" y="0"/>
                  </a:lnTo>
                  <a:lnTo>
                    <a:pt x="0" y="876"/>
                  </a:lnTo>
                  <a:lnTo>
                    <a:pt x="85" y="876"/>
                  </a:lnTo>
                  <a:lnTo>
                    <a:pt x="85" y="736"/>
                  </a:lnTo>
                  <a:lnTo>
                    <a:pt x="85" y="5"/>
                  </a:lnTo>
                  <a:lnTo>
                    <a:pt x="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24"/>
            <p:cNvSpPr>
              <a:spLocks/>
            </p:cNvSpPr>
            <p:nvPr/>
          </p:nvSpPr>
          <p:spPr bwMode="auto">
            <a:xfrm>
              <a:off x="4157" y="798"/>
              <a:ext cx="1749" cy="1053"/>
            </a:xfrm>
            <a:custGeom>
              <a:avLst/>
              <a:gdLst>
                <a:gd name="T0" fmla="*/ 667 w 739"/>
                <a:gd name="T1" fmla="*/ 221 h 445"/>
                <a:gd name="T2" fmla="*/ 544 w 739"/>
                <a:gd name="T3" fmla="*/ 126 h 445"/>
                <a:gd name="T4" fmla="*/ 543 w 739"/>
                <a:gd name="T5" fmla="*/ 126 h 445"/>
                <a:gd name="T6" fmla="*/ 543 w 739"/>
                <a:gd name="T7" fmla="*/ 126 h 445"/>
                <a:gd name="T8" fmla="*/ 418 w 739"/>
                <a:gd name="T9" fmla="*/ 0 h 445"/>
                <a:gd name="T10" fmla="*/ 307 w 739"/>
                <a:gd name="T11" fmla="*/ 66 h 445"/>
                <a:gd name="T12" fmla="*/ 267 w 739"/>
                <a:gd name="T13" fmla="*/ 59 h 445"/>
                <a:gd name="T14" fmla="*/ 149 w 739"/>
                <a:gd name="T15" fmla="*/ 177 h 445"/>
                <a:gd name="T16" fmla="*/ 150 w 739"/>
                <a:gd name="T17" fmla="*/ 178 h 445"/>
                <a:gd name="T18" fmla="*/ 134 w 739"/>
                <a:gd name="T19" fmla="*/ 177 h 445"/>
                <a:gd name="T20" fmla="*/ 0 w 739"/>
                <a:gd name="T21" fmla="*/ 311 h 445"/>
                <a:gd name="T22" fmla="*/ 134 w 739"/>
                <a:gd name="T23" fmla="*/ 445 h 445"/>
                <a:gd name="T24" fmla="*/ 624 w 739"/>
                <a:gd name="T25" fmla="*/ 445 h 445"/>
                <a:gd name="T26" fmla="*/ 739 w 739"/>
                <a:gd name="T27" fmla="*/ 329 h 445"/>
                <a:gd name="T28" fmla="*/ 667 w 739"/>
                <a:gd name="T29" fmla="*/ 221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9" h="445">
                  <a:moveTo>
                    <a:pt x="667" y="221"/>
                  </a:moveTo>
                  <a:cubicBezTo>
                    <a:pt x="653" y="166"/>
                    <a:pt x="603" y="126"/>
                    <a:pt x="544" y="126"/>
                  </a:cubicBezTo>
                  <a:cubicBezTo>
                    <a:pt x="543" y="126"/>
                    <a:pt x="543" y="126"/>
                    <a:pt x="543" y="126"/>
                  </a:cubicBezTo>
                  <a:cubicBezTo>
                    <a:pt x="543" y="126"/>
                    <a:pt x="543" y="126"/>
                    <a:pt x="543" y="126"/>
                  </a:cubicBezTo>
                  <a:cubicBezTo>
                    <a:pt x="543" y="56"/>
                    <a:pt x="487" y="0"/>
                    <a:pt x="418" y="0"/>
                  </a:cubicBezTo>
                  <a:cubicBezTo>
                    <a:pt x="370" y="0"/>
                    <a:pt x="328" y="27"/>
                    <a:pt x="307" y="66"/>
                  </a:cubicBezTo>
                  <a:cubicBezTo>
                    <a:pt x="295" y="62"/>
                    <a:pt x="281" y="59"/>
                    <a:pt x="267" y="59"/>
                  </a:cubicBezTo>
                  <a:cubicBezTo>
                    <a:pt x="202" y="59"/>
                    <a:pt x="149" y="112"/>
                    <a:pt x="149" y="177"/>
                  </a:cubicBezTo>
                  <a:cubicBezTo>
                    <a:pt x="149" y="178"/>
                    <a:pt x="150" y="178"/>
                    <a:pt x="150" y="178"/>
                  </a:cubicBezTo>
                  <a:cubicBezTo>
                    <a:pt x="144" y="178"/>
                    <a:pt x="139" y="177"/>
                    <a:pt x="134" y="177"/>
                  </a:cubicBezTo>
                  <a:cubicBezTo>
                    <a:pt x="60" y="177"/>
                    <a:pt x="0" y="237"/>
                    <a:pt x="0" y="311"/>
                  </a:cubicBezTo>
                  <a:cubicBezTo>
                    <a:pt x="0" y="385"/>
                    <a:pt x="60" y="445"/>
                    <a:pt x="134" y="445"/>
                  </a:cubicBezTo>
                  <a:cubicBezTo>
                    <a:pt x="624" y="445"/>
                    <a:pt x="624" y="445"/>
                    <a:pt x="624" y="445"/>
                  </a:cubicBezTo>
                  <a:cubicBezTo>
                    <a:pt x="688" y="445"/>
                    <a:pt x="739" y="393"/>
                    <a:pt x="739" y="329"/>
                  </a:cubicBezTo>
                  <a:cubicBezTo>
                    <a:pt x="739" y="280"/>
                    <a:pt x="709" y="238"/>
                    <a:pt x="667" y="22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25"/>
            <p:cNvSpPr>
              <a:spLocks noEditPoints="1"/>
            </p:cNvSpPr>
            <p:nvPr/>
          </p:nvSpPr>
          <p:spPr bwMode="auto">
            <a:xfrm>
              <a:off x="5146"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10 w 369"/>
                <a:gd name="T11" fmla="*/ 239 h 249"/>
                <a:gd name="T12" fmla="*/ 360 w 369"/>
                <a:gd name="T13" fmla="*/ 239 h 249"/>
                <a:gd name="T14" fmla="*/ 360 w 369"/>
                <a:gd name="T15" fmla="*/ 10 h 249"/>
                <a:gd name="T16" fmla="*/ 10 w 369"/>
                <a:gd name="T17" fmla="*/ 10 h 249"/>
                <a:gd name="T18" fmla="*/ 10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close/>
                  <a:moveTo>
                    <a:pt x="10" y="239"/>
                  </a:moveTo>
                  <a:lnTo>
                    <a:pt x="360" y="239"/>
                  </a:lnTo>
                  <a:lnTo>
                    <a:pt x="360" y="10"/>
                  </a:lnTo>
                  <a:lnTo>
                    <a:pt x="10" y="10"/>
                  </a:lnTo>
                  <a:lnTo>
                    <a:pt x="10" y="23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6"/>
            <p:cNvSpPr>
              <a:spLocks noEditPoints="1"/>
            </p:cNvSpPr>
            <p:nvPr/>
          </p:nvSpPr>
          <p:spPr bwMode="auto">
            <a:xfrm>
              <a:off x="5146"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10 w 369"/>
                <a:gd name="T11" fmla="*/ 239 h 249"/>
                <a:gd name="T12" fmla="*/ 360 w 369"/>
                <a:gd name="T13" fmla="*/ 239 h 249"/>
                <a:gd name="T14" fmla="*/ 360 w 369"/>
                <a:gd name="T15" fmla="*/ 10 h 249"/>
                <a:gd name="T16" fmla="*/ 10 w 369"/>
                <a:gd name="T17" fmla="*/ 10 h 249"/>
                <a:gd name="T18" fmla="*/ 10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moveTo>
                    <a:pt x="10" y="239"/>
                  </a:moveTo>
                  <a:lnTo>
                    <a:pt x="360" y="239"/>
                  </a:lnTo>
                  <a:lnTo>
                    <a:pt x="360" y="10"/>
                  </a:lnTo>
                  <a:lnTo>
                    <a:pt x="10" y="10"/>
                  </a:lnTo>
                  <a:lnTo>
                    <a:pt x="10" y="23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7"/>
            <p:cNvSpPr>
              <a:spLocks noEditPoints="1"/>
            </p:cNvSpPr>
            <p:nvPr/>
          </p:nvSpPr>
          <p:spPr bwMode="auto">
            <a:xfrm>
              <a:off x="4689" y="1096"/>
              <a:ext cx="1217" cy="755"/>
            </a:xfrm>
            <a:custGeom>
              <a:avLst/>
              <a:gdLst>
                <a:gd name="T0" fmla="*/ 345 w 514"/>
                <a:gd name="T1" fmla="*/ 183 h 319"/>
                <a:gd name="T2" fmla="*/ 197 w 514"/>
                <a:gd name="T3" fmla="*/ 183 h 319"/>
                <a:gd name="T4" fmla="*/ 197 w 514"/>
                <a:gd name="T5" fmla="*/ 280 h 319"/>
                <a:gd name="T6" fmla="*/ 285 w 514"/>
                <a:gd name="T7" fmla="*/ 280 h 319"/>
                <a:gd name="T8" fmla="*/ 240 w 514"/>
                <a:gd name="T9" fmla="*/ 238 h 319"/>
                <a:gd name="T10" fmla="*/ 238 w 514"/>
                <a:gd name="T11" fmla="*/ 233 h 319"/>
                <a:gd name="T12" fmla="*/ 242 w 514"/>
                <a:gd name="T13" fmla="*/ 231 h 319"/>
                <a:gd name="T14" fmla="*/ 244 w 514"/>
                <a:gd name="T15" fmla="*/ 231 h 319"/>
                <a:gd name="T16" fmla="*/ 294 w 514"/>
                <a:gd name="T17" fmla="*/ 280 h 319"/>
                <a:gd name="T18" fmla="*/ 345 w 514"/>
                <a:gd name="T19" fmla="*/ 280 h 319"/>
                <a:gd name="T20" fmla="*/ 345 w 514"/>
                <a:gd name="T21" fmla="*/ 183 h 319"/>
                <a:gd name="T22" fmla="*/ 319 w 514"/>
                <a:gd name="T23" fmla="*/ 0 h 319"/>
                <a:gd name="T24" fmla="*/ 319 w 514"/>
                <a:gd name="T25" fmla="*/ 0 h 319"/>
                <a:gd name="T26" fmla="*/ 0 w 514"/>
                <a:gd name="T27" fmla="*/ 319 h 319"/>
                <a:gd name="T28" fmla="*/ 302 w 514"/>
                <a:gd name="T29" fmla="*/ 319 h 319"/>
                <a:gd name="T30" fmla="*/ 287 w 514"/>
                <a:gd name="T31" fmla="*/ 284 h 319"/>
                <a:gd name="T32" fmla="*/ 193 w 514"/>
                <a:gd name="T33" fmla="*/ 284 h 319"/>
                <a:gd name="T34" fmla="*/ 193 w 514"/>
                <a:gd name="T35" fmla="*/ 179 h 319"/>
                <a:gd name="T36" fmla="*/ 349 w 514"/>
                <a:gd name="T37" fmla="*/ 179 h 319"/>
                <a:gd name="T38" fmla="*/ 349 w 514"/>
                <a:gd name="T39" fmla="*/ 284 h 319"/>
                <a:gd name="T40" fmla="*/ 297 w 514"/>
                <a:gd name="T41" fmla="*/ 284 h 319"/>
                <a:gd name="T42" fmla="*/ 310 w 514"/>
                <a:gd name="T43" fmla="*/ 319 h 319"/>
                <a:gd name="T44" fmla="*/ 399 w 514"/>
                <a:gd name="T45" fmla="*/ 319 h 319"/>
                <a:gd name="T46" fmla="*/ 514 w 514"/>
                <a:gd name="T47" fmla="*/ 203 h 319"/>
                <a:gd name="T48" fmla="*/ 442 w 514"/>
                <a:gd name="T49" fmla="*/ 95 h 319"/>
                <a:gd name="T50" fmla="*/ 319 w 514"/>
                <a:gd name="T51"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4" h="319">
                  <a:moveTo>
                    <a:pt x="345" y="183"/>
                  </a:moveTo>
                  <a:cubicBezTo>
                    <a:pt x="197" y="183"/>
                    <a:pt x="197" y="183"/>
                    <a:pt x="197" y="183"/>
                  </a:cubicBezTo>
                  <a:cubicBezTo>
                    <a:pt x="197" y="280"/>
                    <a:pt x="197" y="280"/>
                    <a:pt x="197" y="280"/>
                  </a:cubicBezTo>
                  <a:cubicBezTo>
                    <a:pt x="285" y="280"/>
                    <a:pt x="285" y="280"/>
                    <a:pt x="285" y="280"/>
                  </a:cubicBezTo>
                  <a:cubicBezTo>
                    <a:pt x="274" y="264"/>
                    <a:pt x="260" y="249"/>
                    <a:pt x="240" y="238"/>
                  </a:cubicBezTo>
                  <a:cubicBezTo>
                    <a:pt x="238" y="237"/>
                    <a:pt x="237" y="235"/>
                    <a:pt x="238" y="233"/>
                  </a:cubicBezTo>
                  <a:cubicBezTo>
                    <a:pt x="239" y="232"/>
                    <a:pt x="240" y="231"/>
                    <a:pt x="242" y="231"/>
                  </a:cubicBezTo>
                  <a:cubicBezTo>
                    <a:pt x="243" y="231"/>
                    <a:pt x="243" y="231"/>
                    <a:pt x="244" y="231"/>
                  </a:cubicBezTo>
                  <a:cubicBezTo>
                    <a:pt x="267" y="244"/>
                    <a:pt x="283" y="261"/>
                    <a:pt x="294" y="280"/>
                  </a:cubicBezTo>
                  <a:cubicBezTo>
                    <a:pt x="345" y="280"/>
                    <a:pt x="345" y="280"/>
                    <a:pt x="345" y="280"/>
                  </a:cubicBezTo>
                  <a:cubicBezTo>
                    <a:pt x="345" y="183"/>
                    <a:pt x="345" y="183"/>
                    <a:pt x="345" y="183"/>
                  </a:cubicBezTo>
                  <a:moveTo>
                    <a:pt x="319" y="0"/>
                  </a:moveTo>
                  <a:cubicBezTo>
                    <a:pt x="319" y="0"/>
                    <a:pt x="319" y="0"/>
                    <a:pt x="319" y="0"/>
                  </a:cubicBezTo>
                  <a:cubicBezTo>
                    <a:pt x="0" y="319"/>
                    <a:pt x="0" y="319"/>
                    <a:pt x="0" y="319"/>
                  </a:cubicBezTo>
                  <a:cubicBezTo>
                    <a:pt x="302" y="319"/>
                    <a:pt x="302" y="319"/>
                    <a:pt x="302" y="319"/>
                  </a:cubicBezTo>
                  <a:cubicBezTo>
                    <a:pt x="299" y="307"/>
                    <a:pt x="294" y="295"/>
                    <a:pt x="287" y="284"/>
                  </a:cubicBezTo>
                  <a:cubicBezTo>
                    <a:pt x="193" y="284"/>
                    <a:pt x="193" y="284"/>
                    <a:pt x="193" y="284"/>
                  </a:cubicBezTo>
                  <a:cubicBezTo>
                    <a:pt x="193" y="179"/>
                    <a:pt x="193" y="179"/>
                    <a:pt x="193" y="179"/>
                  </a:cubicBezTo>
                  <a:cubicBezTo>
                    <a:pt x="349" y="179"/>
                    <a:pt x="349" y="179"/>
                    <a:pt x="349" y="179"/>
                  </a:cubicBezTo>
                  <a:cubicBezTo>
                    <a:pt x="349" y="284"/>
                    <a:pt x="349" y="284"/>
                    <a:pt x="349" y="284"/>
                  </a:cubicBezTo>
                  <a:cubicBezTo>
                    <a:pt x="297" y="284"/>
                    <a:pt x="297" y="284"/>
                    <a:pt x="297" y="284"/>
                  </a:cubicBezTo>
                  <a:cubicBezTo>
                    <a:pt x="303" y="295"/>
                    <a:pt x="307" y="307"/>
                    <a:pt x="310" y="319"/>
                  </a:cubicBezTo>
                  <a:cubicBezTo>
                    <a:pt x="399" y="319"/>
                    <a:pt x="399" y="319"/>
                    <a:pt x="399" y="319"/>
                  </a:cubicBezTo>
                  <a:cubicBezTo>
                    <a:pt x="463" y="319"/>
                    <a:pt x="514" y="267"/>
                    <a:pt x="514" y="203"/>
                  </a:cubicBezTo>
                  <a:cubicBezTo>
                    <a:pt x="514" y="154"/>
                    <a:pt x="484" y="112"/>
                    <a:pt x="442" y="95"/>
                  </a:cubicBezTo>
                  <a:cubicBezTo>
                    <a:pt x="428" y="40"/>
                    <a:pt x="378" y="0"/>
                    <a:pt x="319"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28"/>
            <p:cNvSpPr>
              <a:spLocks/>
            </p:cNvSpPr>
            <p:nvPr/>
          </p:nvSpPr>
          <p:spPr bwMode="auto">
            <a:xfrm>
              <a:off x="5146" y="1520"/>
              <a:ext cx="369" cy="249"/>
            </a:xfrm>
            <a:custGeom>
              <a:avLst/>
              <a:gdLst>
                <a:gd name="T0" fmla="*/ 156 w 156"/>
                <a:gd name="T1" fmla="*/ 0 h 105"/>
                <a:gd name="T2" fmla="*/ 0 w 156"/>
                <a:gd name="T3" fmla="*/ 0 h 105"/>
                <a:gd name="T4" fmla="*/ 0 w 156"/>
                <a:gd name="T5" fmla="*/ 105 h 105"/>
                <a:gd name="T6" fmla="*/ 94 w 156"/>
                <a:gd name="T7" fmla="*/ 105 h 105"/>
                <a:gd name="T8" fmla="*/ 92 w 156"/>
                <a:gd name="T9" fmla="*/ 101 h 105"/>
                <a:gd name="T10" fmla="*/ 4 w 156"/>
                <a:gd name="T11" fmla="*/ 101 h 105"/>
                <a:gd name="T12" fmla="*/ 4 w 156"/>
                <a:gd name="T13" fmla="*/ 4 h 105"/>
                <a:gd name="T14" fmla="*/ 152 w 156"/>
                <a:gd name="T15" fmla="*/ 4 h 105"/>
                <a:gd name="T16" fmla="*/ 152 w 156"/>
                <a:gd name="T17" fmla="*/ 101 h 105"/>
                <a:gd name="T18" fmla="*/ 101 w 156"/>
                <a:gd name="T19" fmla="*/ 101 h 105"/>
                <a:gd name="T20" fmla="*/ 104 w 156"/>
                <a:gd name="T21" fmla="*/ 105 h 105"/>
                <a:gd name="T22" fmla="*/ 156 w 156"/>
                <a:gd name="T23" fmla="*/ 105 h 105"/>
                <a:gd name="T24" fmla="*/ 156 w 156"/>
                <a:gd name="T2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 h="105">
                  <a:moveTo>
                    <a:pt x="156" y="0"/>
                  </a:moveTo>
                  <a:cubicBezTo>
                    <a:pt x="0" y="0"/>
                    <a:pt x="0" y="0"/>
                    <a:pt x="0" y="0"/>
                  </a:cubicBezTo>
                  <a:cubicBezTo>
                    <a:pt x="0" y="105"/>
                    <a:pt x="0" y="105"/>
                    <a:pt x="0" y="105"/>
                  </a:cubicBezTo>
                  <a:cubicBezTo>
                    <a:pt x="94" y="105"/>
                    <a:pt x="94" y="105"/>
                    <a:pt x="94" y="105"/>
                  </a:cubicBezTo>
                  <a:cubicBezTo>
                    <a:pt x="94" y="104"/>
                    <a:pt x="93" y="102"/>
                    <a:pt x="92" y="101"/>
                  </a:cubicBezTo>
                  <a:cubicBezTo>
                    <a:pt x="4" y="101"/>
                    <a:pt x="4" y="101"/>
                    <a:pt x="4" y="101"/>
                  </a:cubicBezTo>
                  <a:cubicBezTo>
                    <a:pt x="4" y="4"/>
                    <a:pt x="4" y="4"/>
                    <a:pt x="4" y="4"/>
                  </a:cubicBezTo>
                  <a:cubicBezTo>
                    <a:pt x="152" y="4"/>
                    <a:pt x="152" y="4"/>
                    <a:pt x="152" y="4"/>
                  </a:cubicBezTo>
                  <a:cubicBezTo>
                    <a:pt x="152" y="101"/>
                    <a:pt x="152" y="101"/>
                    <a:pt x="152" y="101"/>
                  </a:cubicBezTo>
                  <a:cubicBezTo>
                    <a:pt x="101" y="101"/>
                    <a:pt x="101" y="101"/>
                    <a:pt x="101" y="101"/>
                  </a:cubicBezTo>
                  <a:cubicBezTo>
                    <a:pt x="102" y="102"/>
                    <a:pt x="103" y="104"/>
                    <a:pt x="104" y="105"/>
                  </a:cubicBezTo>
                  <a:cubicBezTo>
                    <a:pt x="156" y="105"/>
                    <a:pt x="156" y="105"/>
                    <a:pt x="156" y="105"/>
                  </a:cubicBezTo>
                  <a:cubicBezTo>
                    <a:pt x="156" y="0"/>
                    <a:pt x="156" y="0"/>
                    <a:pt x="156" y="0"/>
                  </a:cubicBezTo>
                </a:path>
              </a:pathLst>
            </a:custGeom>
            <a:solidFill>
              <a:srgbClr val="001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29"/>
            <p:cNvSpPr>
              <a:spLocks/>
            </p:cNvSpPr>
            <p:nvPr/>
          </p:nvSpPr>
          <p:spPr bwMode="auto">
            <a:xfrm>
              <a:off x="4581" y="3549"/>
              <a:ext cx="127" cy="146"/>
            </a:xfrm>
            <a:custGeom>
              <a:avLst/>
              <a:gdLst>
                <a:gd name="T0" fmla="*/ 27 w 54"/>
                <a:gd name="T1" fmla="*/ 0 h 62"/>
                <a:gd name="T2" fmla="*/ 0 w 54"/>
                <a:gd name="T3" fmla="*/ 27 h 62"/>
                <a:gd name="T4" fmla="*/ 0 w 54"/>
                <a:gd name="T5" fmla="*/ 62 h 62"/>
                <a:gd name="T6" fmla="*/ 54 w 54"/>
                <a:gd name="T7" fmla="*/ 62 h 62"/>
                <a:gd name="T8" fmla="*/ 54 w 54"/>
                <a:gd name="T9" fmla="*/ 27 h 62"/>
                <a:gd name="T10" fmla="*/ 27 w 54"/>
                <a:gd name="T11" fmla="*/ 0 h 62"/>
              </a:gdLst>
              <a:ahLst/>
              <a:cxnLst>
                <a:cxn ang="0">
                  <a:pos x="T0" y="T1"/>
                </a:cxn>
                <a:cxn ang="0">
                  <a:pos x="T2" y="T3"/>
                </a:cxn>
                <a:cxn ang="0">
                  <a:pos x="T4" y="T5"/>
                </a:cxn>
                <a:cxn ang="0">
                  <a:pos x="T6" y="T7"/>
                </a:cxn>
                <a:cxn ang="0">
                  <a:pos x="T8" y="T9"/>
                </a:cxn>
                <a:cxn ang="0">
                  <a:pos x="T10" y="T11"/>
                </a:cxn>
              </a:cxnLst>
              <a:rect l="0" t="0" r="r" b="b"/>
              <a:pathLst>
                <a:path w="54" h="62">
                  <a:moveTo>
                    <a:pt x="27" y="0"/>
                  </a:moveTo>
                  <a:cubicBezTo>
                    <a:pt x="12" y="0"/>
                    <a:pt x="0" y="12"/>
                    <a:pt x="0" y="27"/>
                  </a:cubicBezTo>
                  <a:cubicBezTo>
                    <a:pt x="0" y="62"/>
                    <a:pt x="0" y="62"/>
                    <a:pt x="0" y="62"/>
                  </a:cubicBezTo>
                  <a:cubicBezTo>
                    <a:pt x="54" y="62"/>
                    <a:pt x="54" y="62"/>
                    <a:pt x="54" y="62"/>
                  </a:cubicBezTo>
                  <a:cubicBezTo>
                    <a:pt x="54" y="27"/>
                    <a:pt x="54" y="27"/>
                    <a:pt x="54" y="27"/>
                  </a:cubicBezTo>
                  <a:cubicBezTo>
                    <a:pt x="54" y="12"/>
                    <a:pt x="42" y="0"/>
                    <a:pt x="2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30"/>
            <p:cNvSpPr>
              <a:spLocks/>
            </p:cNvSpPr>
            <p:nvPr/>
          </p:nvSpPr>
          <p:spPr bwMode="auto">
            <a:xfrm>
              <a:off x="4734" y="3549"/>
              <a:ext cx="128" cy="146"/>
            </a:xfrm>
            <a:custGeom>
              <a:avLst/>
              <a:gdLst>
                <a:gd name="T0" fmla="*/ 27 w 54"/>
                <a:gd name="T1" fmla="*/ 0 h 62"/>
                <a:gd name="T2" fmla="*/ 0 w 54"/>
                <a:gd name="T3" fmla="*/ 27 h 62"/>
                <a:gd name="T4" fmla="*/ 0 w 54"/>
                <a:gd name="T5" fmla="*/ 62 h 62"/>
                <a:gd name="T6" fmla="*/ 54 w 54"/>
                <a:gd name="T7" fmla="*/ 62 h 62"/>
                <a:gd name="T8" fmla="*/ 54 w 54"/>
                <a:gd name="T9" fmla="*/ 27 h 62"/>
                <a:gd name="T10" fmla="*/ 27 w 54"/>
                <a:gd name="T11" fmla="*/ 0 h 62"/>
              </a:gdLst>
              <a:ahLst/>
              <a:cxnLst>
                <a:cxn ang="0">
                  <a:pos x="T0" y="T1"/>
                </a:cxn>
                <a:cxn ang="0">
                  <a:pos x="T2" y="T3"/>
                </a:cxn>
                <a:cxn ang="0">
                  <a:pos x="T4" y="T5"/>
                </a:cxn>
                <a:cxn ang="0">
                  <a:pos x="T6" y="T7"/>
                </a:cxn>
                <a:cxn ang="0">
                  <a:pos x="T8" y="T9"/>
                </a:cxn>
                <a:cxn ang="0">
                  <a:pos x="T10" y="T11"/>
                </a:cxn>
              </a:cxnLst>
              <a:rect l="0" t="0" r="r" b="b"/>
              <a:pathLst>
                <a:path w="54" h="62">
                  <a:moveTo>
                    <a:pt x="27" y="0"/>
                  </a:moveTo>
                  <a:cubicBezTo>
                    <a:pt x="12" y="0"/>
                    <a:pt x="0" y="12"/>
                    <a:pt x="0" y="27"/>
                  </a:cubicBezTo>
                  <a:cubicBezTo>
                    <a:pt x="0" y="62"/>
                    <a:pt x="0" y="62"/>
                    <a:pt x="0" y="62"/>
                  </a:cubicBezTo>
                  <a:cubicBezTo>
                    <a:pt x="54" y="62"/>
                    <a:pt x="54" y="62"/>
                    <a:pt x="54" y="62"/>
                  </a:cubicBezTo>
                  <a:cubicBezTo>
                    <a:pt x="54" y="27"/>
                    <a:pt x="54" y="27"/>
                    <a:pt x="54" y="27"/>
                  </a:cubicBezTo>
                  <a:cubicBezTo>
                    <a:pt x="54" y="12"/>
                    <a:pt x="42" y="0"/>
                    <a:pt x="27" y="0"/>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31"/>
            <p:cNvSpPr>
              <a:spLocks/>
            </p:cNvSpPr>
            <p:nvPr/>
          </p:nvSpPr>
          <p:spPr bwMode="auto">
            <a:xfrm>
              <a:off x="4782" y="1641"/>
              <a:ext cx="702" cy="1953"/>
            </a:xfrm>
            <a:custGeom>
              <a:avLst/>
              <a:gdLst>
                <a:gd name="T0" fmla="*/ 34 w 297"/>
                <a:gd name="T1" fmla="*/ 825 h 825"/>
                <a:gd name="T2" fmla="*/ 30 w 297"/>
                <a:gd name="T3" fmla="*/ 822 h 825"/>
                <a:gd name="T4" fmla="*/ 145 w 297"/>
                <a:gd name="T5" fmla="*/ 450 h 825"/>
                <a:gd name="T6" fmla="*/ 261 w 297"/>
                <a:gd name="T7" fmla="*/ 217 h 825"/>
                <a:gd name="T8" fmla="*/ 201 w 297"/>
                <a:gd name="T9" fmla="*/ 8 h 825"/>
                <a:gd name="T10" fmla="*/ 199 w 297"/>
                <a:gd name="T11" fmla="*/ 3 h 825"/>
                <a:gd name="T12" fmla="*/ 205 w 297"/>
                <a:gd name="T13" fmla="*/ 1 h 825"/>
                <a:gd name="T14" fmla="*/ 269 w 297"/>
                <a:gd name="T15" fmla="*/ 219 h 825"/>
                <a:gd name="T16" fmla="*/ 151 w 297"/>
                <a:gd name="T17" fmla="*/ 455 h 825"/>
                <a:gd name="T18" fmla="*/ 38 w 297"/>
                <a:gd name="T19" fmla="*/ 820 h 825"/>
                <a:gd name="T20" fmla="*/ 35 w 297"/>
                <a:gd name="T21" fmla="*/ 825 h 825"/>
                <a:gd name="T22" fmla="*/ 34 w 297"/>
                <a:gd name="T23"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7" h="825">
                  <a:moveTo>
                    <a:pt x="34" y="825"/>
                  </a:moveTo>
                  <a:cubicBezTo>
                    <a:pt x="32" y="825"/>
                    <a:pt x="30" y="823"/>
                    <a:pt x="30" y="822"/>
                  </a:cubicBezTo>
                  <a:cubicBezTo>
                    <a:pt x="0" y="676"/>
                    <a:pt x="73" y="561"/>
                    <a:pt x="145" y="450"/>
                  </a:cubicBezTo>
                  <a:cubicBezTo>
                    <a:pt x="192" y="377"/>
                    <a:pt x="240" y="302"/>
                    <a:pt x="261" y="217"/>
                  </a:cubicBezTo>
                  <a:cubicBezTo>
                    <a:pt x="272" y="170"/>
                    <a:pt x="289" y="57"/>
                    <a:pt x="201" y="8"/>
                  </a:cubicBezTo>
                  <a:cubicBezTo>
                    <a:pt x="199" y="7"/>
                    <a:pt x="198" y="5"/>
                    <a:pt x="199" y="3"/>
                  </a:cubicBezTo>
                  <a:cubicBezTo>
                    <a:pt x="200" y="1"/>
                    <a:pt x="203" y="0"/>
                    <a:pt x="205" y="1"/>
                  </a:cubicBezTo>
                  <a:cubicBezTo>
                    <a:pt x="297" y="53"/>
                    <a:pt x="280" y="170"/>
                    <a:pt x="269" y="219"/>
                  </a:cubicBezTo>
                  <a:cubicBezTo>
                    <a:pt x="248" y="305"/>
                    <a:pt x="199" y="381"/>
                    <a:pt x="151" y="455"/>
                  </a:cubicBezTo>
                  <a:cubicBezTo>
                    <a:pt x="78" y="569"/>
                    <a:pt x="8" y="678"/>
                    <a:pt x="38" y="820"/>
                  </a:cubicBezTo>
                  <a:cubicBezTo>
                    <a:pt x="38" y="822"/>
                    <a:pt x="37" y="824"/>
                    <a:pt x="35" y="825"/>
                  </a:cubicBezTo>
                  <a:cubicBezTo>
                    <a:pt x="34" y="825"/>
                    <a:pt x="34" y="825"/>
                    <a:pt x="34" y="825"/>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2"/>
            <p:cNvSpPr>
              <a:spLocks/>
            </p:cNvSpPr>
            <p:nvPr/>
          </p:nvSpPr>
          <p:spPr bwMode="auto">
            <a:xfrm>
              <a:off x="2868" y="1177"/>
              <a:ext cx="804" cy="800"/>
            </a:xfrm>
            <a:custGeom>
              <a:avLst/>
              <a:gdLst>
                <a:gd name="T0" fmla="*/ 51 w 340"/>
                <a:gd name="T1" fmla="*/ 167 h 338"/>
                <a:gd name="T2" fmla="*/ 0 w 340"/>
                <a:gd name="T3" fmla="*/ 0 h 338"/>
                <a:gd name="T4" fmla="*/ 2 w 340"/>
                <a:gd name="T5" fmla="*/ 2 h 338"/>
                <a:gd name="T6" fmla="*/ 81 w 340"/>
                <a:gd name="T7" fmla="*/ 0 h 338"/>
                <a:gd name="T8" fmla="*/ 82 w 340"/>
                <a:gd name="T9" fmla="*/ 7 h 338"/>
                <a:gd name="T10" fmla="*/ 88 w 340"/>
                <a:gd name="T11" fmla="*/ 38 h 338"/>
                <a:gd name="T12" fmla="*/ 121 w 340"/>
                <a:gd name="T13" fmla="*/ 130 h 338"/>
                <a:gd name="T14" fmla="*/ 340 w 340"/>
                <a:gd name="T15" fmla="*/ 259 h 338"/>
                <a:gd name="T16" fmla="*/ 340 w 340"/>
                <a:gd name="T17" fmla="*/ 338 h 338"/>
                <a:gd name="T18" fmla="*/ 337 w 340"/>
                <a:gd name="T19" fmla="*/ 338 h 338"/>
                <a:gd name="T20" fmla="*/ 51 w 340"/>
                <a:gd name="T21" fmla="*/ 167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0" h="338">
                  <a:moveTo>
                    <a:pt x="51" y="167"/>
                  </a:moveTo>
                  <a:cubicBezTo>
                    <a:pt x="7" y="84"/>
                    <a:pt x="0" y="3"/>
                    <a:pt x="0" y="0"/>
                  </a:cubicBezTo>
                  <a:cubicBezTo>
                    <a:pt x="2" y="2"/>
                    <a:pt x="2" y="2"/>
                    <a:pt x="2" y="2"/>
                  </a:cubicBezTo>
                  <a:cubicBezTo>
                    <a:pt x="81" y="0"/>
                    <a:pt x="81" y="0"/>
                    <a:pt x="81" y="0"/>
                  </a:cubicBezTo>
                  <a:cubicBezTo>
                    <a:pt x="81" y="0"/>
                    <a:pt x="81" y="0"/>
                    <a:pt x="82" y="7"/>
                  </a:cubicBezTo>
                  <a:cubicBezTo>
                    <a:pt x="83" y="14"/>
                    <a:pt x="85" y="25"/>
                    <a:pt x="88" y="38"/>
                  </a:cubicBezTo>
                  <a:cubicBezTo>
                    <a:pt x="93" y="63"/>
                    <a:pt x="103" y="97"/>
                    <a:pt x="121" y="130"/>
                  </a:cubicBezTo>
                  <a:cubicBezTo>
                    <a:pt x="158" y="197"/>
                    <a:pt x="216" y="258"/>
                    <a:pt x="340" y="259"/>
                  </a:cubicBezTo>
                  <a:cubicBezTo>
                    <a:pt x="340" y="338"/>
                    <a:pt x="340" y="338"/>
                    <a:pt x="340" y="338"/>
                  </a:cubicBezTo>
                  <a:cubicBezTo>
                    <a:pt x="339" y="338"/>
                    <a:pt x="338" y="338"/>
                    <a:pt x="337" y="338"/>
                  </a:cubicBezTo>
                  <a:cubicBezTo>
                    <a:pt x="184" y="338"/>
                    <a:pt x="94" y="250"/>
                    <a:pt x="51" y="167"/>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Rectangle 33"/>
            <p:cNvSpPr>
              <a:spLocks noChangeArrowheads="1"/>
            </p:cNvSpPr>
            <p:nvPr/>
          </p:nvSpPr>
          <p:spPr bwMode="auto">
            <a:xfrm>
              <a:off x="4413" y="3691"/>
              <a:ext cx="759" cy="1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Rectangle 34"/>
            <p:cNvSpPr>
              <a:spLocks noChangeArrowheads="1"/>
            </p:cNvSpPr>
            <p:nvPr/>
          </p:nvSpPr>
          <p:spPr bwMode="auto">
            <a:xfrm>
              <a:off x="4413" y="3691"/>
              <a:ext cx="75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35"/>
            <p:cNvSpPr>
              <a:spLocks/>
            </p:cNvSpPr>
            <p:nvPr/>
          </p:nvSpPr>
          <p:spPr bwMode="auto">
            <a:xfrm>
              <a:off x="2868" y="1186"/>
              <a:ext cx="795" cy="791"/>
            </a:xfrm>
            <a:custGeom>
              <a:avLst/>
              <a:gdLst>
                <a:gd name="T0" fmla="*/ 51 w 336"/>
                <a:gd name="T1" fmla="*/ 166 h 334"/>
                <a:gd name="T2" fmla="*/ 0 w 336"/>
                <a:gd name="T3" fmla="*/ 0 h 334"/>
                <a:gd name="T4" fmla="*/ 2 w 336"/>
                <a:gd name="T5" fmla="*/ 3 h 334"/>
                <a:gd name="T6" fmla="*/ 80 w 336"/>
                <a:gd name="T7" fmla="*/ 1 h 334"/>
                <a:gd name="T8" fmla="*/ 81 w 336"/>
                <a:gd name="T9" fmla="*/ 8 h 334"/>
                <a:gd name="T10" fmla="*/ 86 w 336"/>
                <a:gd name="T11" fmla="*/ 38 h 334"/>
                <a:gd name="T12" fmla="*/ 119 w 336"/>
                <a:gd name="T13" fmla="*/ 129 h 334"/>
                <a:gd name="T14" fmla="*/ 336 w 336"/>
                <a:gd name="T15" fmla="*/ 256 h 334"/>
                <a:gd name="T16" fmla="*/ 336 w 336"/>
                <a:gd name="T17" fmla="*/ 334 h 334"/>
                <a:gd name="T18" fmla="*/ 333 w 336"/>
                <a:gd name="T19" fmla="*/ 334 h 334"/>
                <a:gd name="T20" fmla="*/ 51 w 336"/>
                <a:gd name="T21" fmla="*/ 166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6" h="334">
                  <a:moveTo>
                    <a:pt x="51" y="166"/>
                  </a:moveTo>
                  <a:cubicBezTo>
                    <a:pt x="7" y="84"/>
                    <a:pt x="0" y="3"/>
                    <a:pt x="0" y="0"/>
                  </a:cubicBezTo>
                  <a:cubicBezTo>
                    <a:pt x="2" y="3"/>
                    <a:pt x="2" y="3"/>
                    <a:pt x="2" y="3"/>
                  </a:cubicBezTo>
                  <a:cubicBezTo>
                    <a:pt x="80" y="1"/>
                    <a:pt x="80" y="1"/>
                    <a:pt x="80" y="1"/>
                  </a:cubicBezTo>
                  <a:cubicBezTo>
                    <a:pt x="80" y="1"/>
                    <a:pt x="80" y="1"/>
                    <a:pt x="81" y="8"/>
                  </a:cubicBezTo>
                  <a:cubicBezTo>
                    <a:pt x="82" y="15"/>
                    <a:pt x="84" y="25"/>
                    <a:pt x="86" y="38"/>
                  </a:cubicBezTo>
                  <a:cubicBezTo>
                    <a:pt x="92" y="63"/>
                    <a:pt x="102" y="97"/>
                    <a:pt x="119" y="129"/>
                  </a:cubicBezTo>
                  <a:cubicBezTo>
                    <a:pt x="156" y="194"/>
                    <a:pt x="213" y="255"/>
                    <a:pt x="336" y="256"/>
                  </a:cubicBezTo>
                  <a:cubicBezTo>
                    <a:pt x="336" y="334"/>
                    <a:pt x="336" y="334"/>
                    <a:pt x="336" y="334"/>
                  </a:cubicBezTo>
                  <a:cubicBezTo>
                    <a:pt x="335" y="334"/>
                    <a:pt x="334" y="334"/>
                    <a:pt x="333" y="334"/>
                  </a:cubicBezTo>
                  <a:cubicBezTo>
                    <a:pt x="182" y="334"/>
                    <a:pt x="93" y="247"/>
                    <a:pt x="51" y="166"/>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36"/>
            <p:cNvSpPr>
              <a:spLocks/>
            </p:cNvSpPr>
            <p:nvPr/>
          </p:nvSpPr>
          <p:spPr bwMode="auto">
            <a:xfrm>
              <a:off x="3424" y="3658"/>
              <a:ext cx="409" cy="229"/>
            </a:xfrm>
            <a:custGeom>
              <a:avLst/>
              <a:gdLst>
                <a:gd name="T0" fmla="*/ 409 w 409"/>
                <a:gd name="T1" fmla="*/ 175 h 229"/>
                <a:gd name="T2" fmla="*/ 234 w 409"/>
                <a:gd name="T3" fmla="*/ 0 h 229"/>
                <a:gd name="T4" fmla="*/ 0 w 409"/>
                <a:gd name="T5" fmla="*/ 0 h 229"/>
                <a:gd name="T6" fmla="*/ 0 w 409"/>
                <a:gd name="T7" fmla="*/ 229 h 229"/>
                <a:gd name="T8" fmla="*/ 409 w 409"/>
                <a:gd name="T9" fmla="*/ 229 h 229"/>
                <a:gd name="T10" fmla="*/ 409 w 409"/>
                <a:gd name="T11" fmla="*/ 175 h 229"/>
              </a:gdLst>
              <a:ahLst/>
              <a:cxnLst>
                <a:cxn ang="0">
                  <a:pos x="T0" y="T1"/>
                </a:cxn>
                <a:cxn ang="0">
                  <a:pos x="T2" y="T3"/>
                </a:cxn>
                <a:cxn ang="0">
                  <a:pos x="T4" y="T5"/>
                </a:cxn>
                <a:cxn ang="0">
                  <a:pos x="T6" y="T7"/>
                </a:cxn>
                <a:cxn ang="0">
                  <a:pos x="T8" y="T9"/>
                </a:cxn>
                <a:cxn ang="0">
                  <a:pos x="T10" y="T11"/>
                </a:cxn>
              </a:cxnLst>
              <a:rect l="0" t="0" r="r" b="b"/>
              <a:pathLst>
                <a:path w="409" h="229">
                  <a:moveTo>
                    <a:pt x="409" y="175"/>
                  </a:moveTo>
                  <a:lnTo>
                    <a:pt x="234" y="0"/>
                  </a:lnTo>
                  <a:lnTo>
                    <a:pt x="0" y="0"/>
                  </a:lnTo>
                  <a:lnTo>
                    <a:pt x="0" y="229"/>
                  </a:lnTo>
                  <a:lnTo>
                    <a:pt x="409" y="229"/>
                  </a:lnTo>
                  <a:lnTo>
                    <a:pt x="409" y="17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37"/>
            <p:cNvSpPr>
              <a:spLocks/>
            </p:cNvSpPr>
            <p:nvPr/>
          </p:nvSpPr>
          <p:spPr bwMode="auto">
            <a:xfrm>
              <a:off x="3424" y="3658"/>
              <a:ext cx="409" cy="229"/>
            </a:xfrm>
            <a:custGeom>
              <a:avLst/>
              <a:gdLst>
                <a:gd name="T0" fmla="*/ 409 w 409"/>
                <a:gd name="T1" fmla="*/ 175 h 229"/>
                <a:gd name="T2" fmla="*/ 234 w 409"/>
                <a:gd name="T3" fmla="*/ 0 h 229"/>
                <a:gd name="T4" fmla="*/ 0 w 409"/>
                <a:gd name="T5" fmla="*/ 0 h 229"/>
                <a:gd name="T6" fmla="*/ 0 w 409"/>
                <a:gd name="T7" fmla="*/ 229 h 229"/>
                <a:gd name="T8" fmla="*/ 409 w 409"/>
                <a:gd name="T9" fmla="*/ 229 h 229"/>
                <a:gd name="T10" fmla="*/ 409 w 409"/>
                <a:gd name="T11" fmla="*/ 175 h 229"/>
              </a:gdLst>
              <a:ahLst/>
              <a:cxnLst>
                <a:cxn ang="0">
                  <a:pos x="T0" y="T1"/>
                </a:cxn>
                <a:cxn ang="0">
                  <a:pos x="T2" y="T3"/>
                </a:cxn>
                <a:cxn ang="0">
                  <a:pos x="T4" y="T5"/>
                </a:cxn>
                <a:cxn ang="0">
                  <a:pos x="T6" y="T7"/>
                </a:cxn>
                <a:cxn ang="0">
                  <a:pos x="T8" y="T9"/>
                </a:cxn>
                <a:cxn ang="0">
                  <a:pos x="T10" y="T11"/>
                </a:cxn>
              </a:cxnLst>
              <a:rect l="0" t="0" r="r" b="b"/>
              <a:pathLst>
                <a:path w="409" h="229">
                  <a:moveTo>
                    <a:pt x="409" y="175"/>
                  </a:moveTo>
                  <a:lnTo>
                    <a:pt x="234" y="0"/>
                  </a:lnTo>
                  <a:lnTo>
                    <a:pt x="0" y="0"/>
                  </a:lnTo>
                  <a:lnTo>
                    <a:pt x="0" y="229"/>
                  </a:lnTo>
                  <a:lnTo>
                    <a:pt x="409" y="229"/>
                  </a:lnTo>
                  <a:lnTo>
                    <a:pt x="409" y="17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38"/>
            <p:cNvSpPr>
              <a:spLocks/>
            </p:cNvSpPr>
            <p:nvPr/>
          </p:nvSpPr>
          <p:spPr bwMode="auto">
            <a:xfrm>
              <a:off x="2300" y="2659"/>
              <a:ext cx="1358" cy="999"/>
            </a:xfrm>
            <a:custGeom>
              <a:avLst/>
              <a:gdLst>
                <a:gd name="T0" fmla="*/ 0 w 1358"/>
                <a:gd name="T1" fmla="*/ 0 h 999"/>
                <a:gd name="T2" fmla="*/ 0 w 1358"/>
                <a:gd name="T3" fmla="*/ 232 h 999"/>
                <a:gd name="T4" fmla="*/ 1128 w 1358"/>
                <a:gd name="T5" fmla="*/ 232 h 999"/>
                <a:gd name="T6" fmla="*/ 1128 w 1358"/>
                <a:gd name="T7" fmla="*/ 999 h 999"/>
                <a:gd name="T8" fmla="*/ 1358 w 1358"/>
                <a:gd name="T9" fmla="*/ 999 h 999"/>
                <a:gd name="T10" fmla="*/ 1358 w 1358"/>
                <a:gd name="T11" fmla="*/ 0 h 999"/>
                <a:gd name="T12" fmla="*/ 0 w 1358"/>
                <a:gd name="T13" fmla="*/ 0 h 999"/>
              </a:gdLst>
              <a:ahLst/>
              <a:cxnLst>
                <a:cxn ang="0">
                  <a:pos x="T0" y="T1"/>
                </a:cxn>
                <a:cxn ang="0">
                  <a:pos x="T2" y="T3"/>
                </a:cxn>
                <a:cxn ang="0">
                  <a:pos x="T4" y="T5"/>
                </a:cxn>
                <a:cxn ang="0">
                  <a:pos x="T6" y="T7"/>
                </a:cxn>
                <a:cxn ang="0">
                  <a:pos x="T8" y="T9"/>
                </a:cxn>
                <a:cxn ang="0">
                  <a:pos x="T10" y="T11"/>
                </a:cxn>
                <a:cxn ang="0">
                  <a:pos x="T12" y="T13"/>
                </a:cxn>
              </a:cxnLst>
              <a:rect l="0" t="0" r="r" b="b"/>
              <a:pathLst>
                <a:path w="1358" h="999">
                  <a:moveTo>
                    <a:pt x="0" y="0"/>
                  </a:moveTo>
                  <a:lnTo>
                    <a:pt x="0" y="232"/>
                  </a:lnTo>
                  <a:lnTo>
                    <a:pt x="1128" y="232"/>
                  </a:lnTo>
                  <a:lnTo>
                    <a:pt x="1128" y="999"/>
                  </a:lnTo>
                  <a:lnTo>
                    <a:pt x="1358" y="999"/>
                  </a:lnTo>
                  <a:lnTo>
                    <a:pt x="1358"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39"/>
            <p:cNvSpPr>
              <a:spLocks/>
            </p:cNvSpPr>
            <p:nvPr/>
          </p:nvSpPr>
          <p:spPr bwMode="auto">
            <a:xfrm>
              <a:off x="2300" y="2659"/>
              <a:ext cx="1358" cy="999"/>
            </a:xfrm>
            <a:custGeom>
              <a:avLst/>
              <a:gdLst>
                <a:gd name="T0" fmla="*/ 0 w 1358"/>
                <a:gd name="T1" fmla="*/ 0 h 999"/>
                <a:gd name="T2" fmla="*/ 0 w 1358"/>
                <a:gd name="T3" fmla="*/ 232 h 999"/>
                <a:gd name="T4" fmla="*/ 1128 w 1358"/>
                <a:gd name="T5" fmla="*/ 232 h 999"/>
                <a:gd name="T6" fmla="*/ 1128 w 1358"/>
                <a:gd name="T7" fmla="*/ 999 h 999"/>
                <a:gd name="T8" fmla="*/ 1358 w 1358"/>
                <a:gd name="T9" fmla="*/ 999 h 999"/>
                <a:gd name="T10" fmla="*/ 1358 w 1358"/>
                <a:gd name="T11" fmla="*/ 0 h 999"/>
                <a:gd name="T12" fmla="*/ 0 w 1358"/>
                <a:gd name="T13" fmla="*/ 0 h 999"/>
              </a:gdLst>
              <a:ahLst/>
              <a:cxnLst>
                <a:cxn ang="0">
                  <a:pos x="T0" y="T1"/>
                </a:cxn>
                <a:cxn ang="0">
                  <a:pos x="T2" y="T3"/>
                </a:cxn>
                <a:cxn ang="0">
                  <a:pos x="T4" y="T5"/>
                </a:cxn>
                <a:cxn ang="0">
                  <a:pos x="T6" y="T7"/>
                </a:cxn>
                <a:cxn ang="0">
                  <a:pos x="T8" y="T9"/>
                </a:cxn>
                <a:cxn ang="0">
                  <a:pos x="T10" y="T11"/>
                </a:cxn>
                <a:cxn ang="0">
                  <a:pos x="T12" y="T13"/>
                </a:cxn>
              </a:cxnLst>
              <a:rect l="0" t="0" r="r" b="b"/>
              <a:pathLst>
                <a:path w="1358" h="999">
                  <a:moveTo>
                    <a:pt x="0" y="0"/>
                  </a:moveTo>
                  <a:lnTo>
                    <a:pt x="0" y="232"/>
                  </a:lnTo>
                  <a:lnTo>
                    <a:pt x="1128" y="232"/>
                  </a:lnTo>
                  <a:lnTo>
                    <a:pt x="1128" y="999"/>
                  </a:lnTo>
                  <a:lnTo>
                    <a:pt x="1358" y="999"/>
                  </a:lnTo>
                  <a:lnTo>
                    <a:pt x="135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Rectangle 40"/>
            <p:cNvSpPr>
              <a:spLocks noChangeArrowheads="1"/>
            </p:cNvSpPr>
            <p:nvPr/>
          </p:nvSpPr>
          <p:spPr bwMode="auto">
            <a:xfrm>
              <a:off x="3121" y="2706"/>
              <a:ext cx="229" cy="952"/>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Rectangle 41"/>
            <p:cNvSpPr>
              <a:spLocks noChangeArrowheads="1"/>
            </p:cNvSpPr>
            <p:nvPr/>
          </p:nvSpPr>
          <p:spPr bwMode="auto">
            <a:xfrm>
              <a:off x="3121" y="2706"/>
              <a:ext cx="229" cy="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42"/>
            <p:cNvSpPr>
              <a:spLocks/>
            </p:cNvSpPr>
            <p:nvPr/>
          </p:nvSpPr>
          <p:spPr bwMode="auto">
            <a:xfrm>
              <a:off x="2300" y="1134"/>
              <a:ext cx="944" cy="1527"/>
            </a:xfrm>
            <a:custGeom>
              <a:avLst/>
              <a:gdLst>
                <a:gd name="T0" fmla="*/ 321 w 399"/>
                <a:gd name="T1" fmla="*/ 18 h 645"/>
                <a:gd name="T2" fmla="*/ 102 w 399"/>
                <a:gd name="T3" fmla="*/ 18 h 645"/>
                <a:gd name="T4" fmla="*/ 103 w 399"/>
                <a:gd name="T5" fmla="*/ 19 h 645"/>
                <a:gd name="T6" fmla="*/ 0 w 399"/>
                <a:gd name="T7" fmla="*/ 147 h 645"/>
                <a:gd name="T8" fmla="*/ 0 w 399"/>
                <a:gd name="T9" fmla="*/ 645 h 645"/>
                <a:gd name="T10" fmla="*/ 399 w 399"/>
                <a:gd name="T11" fmla="*/ 645 h 645"/>
                <a:gd name="T12" fmla="*/ 399 w 399"/>
                <a:gd name="T13" fmla="*/ 153 h 645"/>
                <a:gd name="T14" fmla="*/ 321 w 399"/>
                <a:gd name="T15" fmla="*/ 18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9" h="645">
                  <a:moveTo>
                    <a:pt x="321" y="18"/>
                  </a:moveTo>
                  <a:cubicBezTo>
                    <a:pt x="102" y="18"/>
                    <a:pt x="102" y="18"/>
                    <a:pt x="102" y="18"/>
                  </a:cubicBezTo>
                  <a:cubicBezTo>
                    <a:pt x="103" y="19"/>
                    <a:pt x="103" y="19"/>
                    <a:pt x="103" y="19"/>
                  </a:cubicBezTo>
                  <a:cubicBezTo>
                    <a:pt x="103" y="19"/>
                    <a:pt x="0" y="0"/>
                    <a:pt x="0" y="147"/>
                  </a:cubicBezTo>
                  <a:cubicBezTo>
                    <a:pt x="0" y="645"/>
                    <a:pt x="0" y="645"/>
                    <a:pt x="0" y="645"/>
                  </a:cubicBezTo>
                  <a:cubicBezTo>
                    <a:pt x="399" y="645"/>
                    <a:pt x="399" y="645"/>
                    <a:pt x="399" y="645"/>
                  </a:cubicBezTo>
                  <a:cubicBezTo>
                    <a:pt x="399" y="153"/>
                    <a:pt x="399" y="153"/>
                    <a:pt x="399" y="153"/>
                  </a:cubicBezTo>
                  <a:cubicBezTo>
                    <a:pt x="399" y="39"/>
                    <a:pt x="342" y="21"/>
                    <a:pt x="321" y="18"/>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Rectangle 43"/>
            <p:cNvSpPr>
              <a:spLocks noChangeArrowheads="1"/>
            </p:cNvSpPr>
            <p:nvPr/>
          </p:nvSpPr>
          <p:spPr bwMode="auto">
            <a:xfrm>
              <a:off x="3497" y="3658"/>
              <a:ext cx="54" cy="229"/>
            </a:xfrm>
            <a:prstGeom prst="rect">
              <a:avLst/>
            </a:prstGeom>
            <a:solidFill>
              <a:srgbClr val="001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Rectangle 44"/>
            <p:cNvSpPr>
              <a:spLocks noChangeArrowheads="1"/>
            </p:cNvSpPr>
            <p:nvPr/>
          </p:nvSpPr>
          <p:spPr bwMode="auto">
            <a:xfrm>
              <a:off x="3497" y="3658"/>
              <a:ext cx="5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Rectangle 45"/>
            <p:cNvSpPr>
              <a:spLocks noChangeArrowheads="1"/>
            </p:cNvSpPr>
            <p:nvPr/>
          </p:nvSpPr>
          <p:spPr bwMode="auto">
            <a:xfrm>
              <a:off x="3497" y="2782"/>
              <a:ext cx="54" cy="876"/>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Rectangle 46"/>
            <p:cNvSpPr>
              <a:spLocks noChangeArrowheads="1"/>
            </p:cNvSpPr>
            <p:nvPr/>
          </p:nvSpPr>
          <p:spPr bwMode="auto">
            <a:xfrm>
              <a:off x="3497" y="2782"/>
              <a:ext cx="54" cy="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47"/>
            <p:cNvSpPr>
              <a:spLocks/>
            </p:cNvSpPr>
            <p:nvPr/>
          </p:nvSpPr>
          <p:spPr bwMode="auto">
            <a:xfrm>
              <a:off x="3121" y="3658"/>
              <a:ext cx="362" cy="229"/>
            </a:xfrm>
            <a:custGeom>
              <a:avLst/>
              <a:gdLst>
                <a:gd name="T0" fmla="*/ 362 w 362"/>
                <a:gd name="T1" fmla="*/ 175 h 229"/>
                <a:gd name="T2" fmla="*/ 232 w 362"/>
                <a:gd name="T3" fmla="*/ 0 h 229"/>
                <a:gd name="T4" fmla="*/ 0 w 362"/>
                <a:gd name="T5" fmla="*/ 0 h 229"/>
                <a:gd name="T6" fmla="*/ 0 w 362"/>
                <a:gd name="T7" fmla="*/ 229 h 229"/>
                <a:gd name="T8" fmla="*/ 362 w 362"/>
                <a:gd name="T9" fmla="*/ 229 h 229"/>
                <a:gd name="T10" fmla="*/ 362 w 362"/>
                <a:gd name="T11" fmla="*/ 175 h 229"/>
              </a:gdLst>
              <a:ahLst/>
              <a:cxnLst>
                <a:cxn ang="0">
                  <a:pos x="T0" y="T1"/>
                </a:cxn>
                <a:cxn ang="0">
                  <a:pos x="T2" y="T3"/>
                </a:cxn>
                <a:cxn ang="0">
                  <a:pos x="T4" y="T5"/>
                </a:cxn>
                <a:cxn ang="0">
                  <a:pos x="T6" y="T7"/>
                </a:cxn>
                <a:cxn ang="0">
                  <a:pos x="T8" y="T9"/>
                </a:cxn>
                <a:cxn ang="0">
                  <a:pos x="T10" y="T11"/>
                </a:cxn>
              </a:cxnLst>
              <a:rect l="0" t="0" r="r" b="b"/>
              <a:pathLst>
                <a:path w="362" h="229">
                  <a:moveTo>
                    <a:pt x="362" y="175"/>
                  </a:moveTo>
                  <a:lnTo>
                    <a:pt x="232" y="0"/>
                  </a:lnTo>
                  <a:lnTo>
                    <a:pt x="0" y="0"/>
                  </a:lnTo>
                  <a:lnTo>
                    <a:pt x="0" y="229"/>
                  </a:lnTo>
                  <a:lnTo>
                    <a:pt x="362" y="229"/>
                  </a:lnTo>
                  <a:lnTo>
                    <a:pt x="362" y="17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48"/>
            <p:cNvSpPr>
              <a:spLocks/>
            </p:cNvSpPr>
            <p:nvPr/>
          </p:nvSpPr>
          <p:spPr bwMode="auto">
            <a:xfrm>
              <a:off x="3121" y="3658"/>
              <a:ext cx="362" cy="229"/>
            </a:xfrm>
            <a:custGeom>
              <a:avLst/>
              <a:gdLst>
                <a:gd name="T0" fmla="*/ 362 w 362"/>
                <a:gd name="T1" fmla="*/ 175 h 229"/>
                <a:gd name="T2" fmla="*/ 232 w 362"/>
                <a:gd name="T3" fmla="*/ 0 h 229"/>
                <a:gd name="T4" fmla="*/ 0 w 362"/>
                <a:gd name="T5" fmla="*/ 0 h 229"/>
                <a:gd name="T6" fmla="*/ 0 w 362"/>
                <a:gd name="T7" fmla="*/ 229 h 229"/>
                <a:gd name="T8" fmla="*/ 362 w 362"/>
                <a:gd name="T9" fmla="*/ 229 h 229"/>
                <a:gd name="T10" fmla="*/ 362 w 362"/>
                <a:gd name="T11" fmla="*/ 175 h 229"/>
              </a:gdLst>
              <a:ahLst/>
              <a:cxnLst>
                <a:cxn ang="0">
                  <a:pos x="T0" y="T1"/>
                </a:cxn>
                <a:cxn ang="0">
                  <a:pos x="T2" y="T3"/>
                </a:cxn>
                <a:cxn ang="0">
                  <a:pos x="T4" y="T5"/>
                </a:cxn>
                <a:cxn ang="0">
                  <a:pos x="T6" y="T7"/>
                </a:cxn>
                <a:cxn ang="0">
                  <a:pos x="T8" y="T9"/>
                </a:cxn>
                <a:cxn ang="0">
                  <a:pos x="T10" y="T11"/>
                </a:cxn>
              </a:cxnLst>
              <a:rect l="0" t="0" r="r" b="b"/>
              <a:pathLst>
                <a:path w="362" h="229">
                  <a:moveTo>
                    <a:pt x="362" y="175"/>
                  </a:moveTo>
                  <a:lnTo>
                    <a:pt x="232" y="0"/>
                  </a:lnTo>
                  <a:lnTo>
                    <a:pt x="0" y="0"/>
                  </a:lnTo>
                  <a:lnTo>
                    <a:pt x="0" y="229"/>
                  </a:lnTo>
                  <a:lnTo>
                    <a:pt x="362" y="229"/>
                  </a:lnTo>
                  <a:lnTo>
                    <a:pt x="362" y="17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Rectangle 49"/>
            <p:cNvSpPr>
              <a:spLocks noChangeArrowheads="1"/>
            </p:cNvSpPr>
            <p:nvPr/>
          </p:nvSpPr>
          <p:spPr bwMode="auto">
            <a:xfrm>
              <a:off x="3050" y="2891"/>
              <a:ext cx="71" cy="1"/>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Rectangle 50"/>
            <p:cNvSpPr>
              <a:spLocks noChangeArrowheads="1"/>
            </p:cNvSpPr>
            <p:nvPr/>
          </p:nvSpPr>
          <p:spPr bwMode="auto">
            <a:xfrm>
              <a:off x="3050" y="2891"/>
              <a:ext cx="71"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Rectangle 51"/>
            <p:cNvSpPr>
              <a:spLocks noChangeArrowheads="1"/>
            </p:cNvSpPr>
            <p:nvPr/>
          </p:nvSpPr>
          <p:spPr bwMode="auto">
            <a:xfrm>
              <a:off x="2676" y="2891"/>
              <a:ext cx="374" cy="1"/>
            </a:xfrm>
            <a:prstGeom prst="rect">
              <a:avLst/>
            </a:prstGeom>
            <a:solidFill>
              <a:srgbClr val="0053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Rectangle 52"/>
            <p:cNvSpPr>
              <a:spLocks noChangeArrowheads="1"/>
            </p:cNvSpPr>
            <p:nvPr/>
          </p:nvSpPr>
          <p:spPr bwMode="auto">
            <a:xfrm>
              <a:off x="2676" y="2891"/>
              <a:ext cx="374"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53"/>
            <p:cNvSpPr>
              <a:spLocks/>
            </p:cNvSpPr>
            <p:nvPr/>
          </p:nvSpPr>
          <p:spPr bwMode="auto">
            <a:xfrm>
              <a:off x="2676" y="2782"/>
              <a:ext cx="445" cy="109"/>
            </a:xfrm>
            <a:custGeom>
              <a:avLst/>
              <a:gdLst>
                <a:gd name="T0" fmla="*/ 445 w 445"/>
                <a:gd name="T1" fmla="*/ 0 h 109"/>
                <a:gd name="T2" fmla="*/ 0 w 445"/>
                <a:gd name="T3" fmla="*/ 0 h 109"/>
                <a:gd name="T4" fmla="*/ 0 w 445"/>
                <a:gd name="T5" fmla="*/ 109 h 109"/>
                <a:gd name="T6" fmla="*/ 374 w 445"/>
                <a:gd name="T7" fmla="*/ 109 h 109"/>
                <a:gd name="T8" fmla="*/ 445 w 445"/>
                <a:gd name="T9" fmla="*/ 109 h 109"/>
                <a:gd name="T10" fmla="*/ 445 w 445"/>
                <a:gd name="T11" fmla="*/ 0 h 109"/>
              </a:gdLst>
              <a:ahLst/>
              <a:cxnLst>
                <a:cxn ang="0">
                  <a:pos x="T0" y="T1"/>
                </a:cxn>
                <a:cxn ang="0">
                  <a:pos x="T2" y="T3"/>
                </a:cxn>
                <a:cxn ang="0">
                  <a:pos x="T4" y="T5"/>
                </a:cxn>
                <a:cxn ang="0">
                  <a:pos x="T6" y="T7"/>
                </a:cxn>
                <a:cxn ang="0">
                  <a:pos x="T8" y="T9"/>
                </a:cxn>
                <a:cxn ang="0">
                  <a:pos x="T10" y="T11"/>
                </a:cxn>
              </a:cxnLst>
              <a:rect l="0" t="0" r="r" b="b"/>
              <a:pathLst>
                <a:path w="445" h="109">
                  <a:moveTo>
                    <a:pt x="445" y="0"/>
                  </a:moveTo>
                  <a:lnTo>
                    <a:pt x="0" y="0"/>
                  </a:lnTo>
                  <a:lnTo>
                    <a:pt x="0" y="109"/>
                  </a:lnTo>
                  <a:lnTo>
                    <a:pt x="374" y="109"/>
                  </a:lnTo>
                  <a:lnTo>
                    <a:pt x="445" y="109"/>
                  </a:lnTo>
                  <a:lnTo>
                    <a:pt x="445" y="0"/>
                  </a:lnTo>
                  <a:close/>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54"/>
            <p:cNvSpPr>
              <a:spLocks/>
            </p:cNvSpPr>
            <p:nvPr/>
          </p:nvSpPr>
          <p:spPr bwMode="auto">
            <a:xfrm>
              <a:off x="2676" y="2782"/>
              <a:ext cx="445" cy="109"/>
            </a:xfrm>
            <a:custGeom>
              <a:avLst/>
              <a:gdLst>
                <a:gd name="T0" fmla="*/ 445 w 445"/>
                <a:gd name="T1" fmla="*/ 0 h 109"/>
                <a:gd name="T2" fmla="*/ 0 w 445"/>
                <a:gd name="T3" fmla="*/ 0 h 109"/>
                <a:gd name="T4" fmla="*/ 0 w 445"/>
                <a:gd name="T5" fmla="*/ 109 h 109"/>
                <a:gd name="T6" fmla="*/ 374 w 445"/>
                <a:gd name="T7" fmla="*/ 109 h 109"/>
                <a:gd name="T8" fmla="*/ 445 w 445"/>
                <a:gd name="T9" fmla="*/ 109 h 109"/>
                <a:gd name="T10" fmla="*/ 445 w 445"/>
                <a:gd name="T11" fmla="*/ 0 h 109"/>
              </a:gdLst>
              <a:ahLst/>
              <a:cxnLst>
                <a:cxn ang="0">
                  <a:pos x="T0" y="T1"/>
                </a:cxn>
                <a:cxn ang="0">
                  <a:pos x="T2" y="T3"/>
                </a:cxn>
                <a:cxn ang="0">
                  <a:pos x="T4" y="T5"/>
                </a:cxn>
                <a:cxn ang="0">
                  <a:pos x="T6" y="T7"/>
                </a:cxn>
                <a:cxn ang="0">
                  <a:pos x="T8" y="T9"/>
                </a:cxn>
                <a:cxn ang="0">
                  <a:pos x="T10" y="T11"/>
                </a:cxn>
              </a:cxnLst>
              <a:rect l="0" t="0" r="r" b="b"/>
              <a:pathLst>
                <a:path w="445" h="109">
                  <a:moveTo>
                    <a:pt x="445" y="0"/>
                  </a:moveTo>
                  <a:lnTo>
                    <a:pt x="0" y="0"/>
                  </a:lnTo>
                  <a:lnTo>
                    <a:pt x="0" y="109"/>
                  </a:lnTo>
                  <a:lnTo>
                    <a:pt x="374" y="109"/>
                  </a:lnTo>
                  <a:lnTo>
                    <a:pt x="445" y="109"/>
                  </a:lnTo>
                  <a:lnTo>
                    <a:pt x="4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55"/>
            <p:cNvSpPr>
              <a:spLocks/>
            </p:cNvSpPr>
            <p:nvPr/>
          </p:nvSpPr>
          <p:spPr bwMode="auto">
            <a:xfrm>
              <a:off x="3121" y="2782"/>
              <a:ext cx="109" cy="876"/>
            </a:xfrm>
            <a:custGeom>
              <a:avLst/>
              <a:gdLst>
                <a:gd name="T0" fmla="*/ 109 w 109"/>
                <a:gd name="T1" fmla="*/ 0 h 876"/>
                <a:gd name="T2" fmla="*/ 0 w 109"/>
                <a:gd name="T3" fmla="*/ 0 h 876"/>
                <a:gd name="T4" fmla="*/ 0 w 109"/>
                <a:gd name="T5" fmla="*/ 109 h 876"/>
                <a:gd name="T6" fmla="*/ 0 w 109"/>
                <a:gd name="T7" fmla="*/ 109 h 876"/>
                <a:gd name="T8" fmla="*/ 0 w 109"/>
                <a:gd name="T9" fmla="*/ 876 h 876"/>
                <a:gd name="T10" fmla="*/ 109 w 109"/>
                <a:gd name="T11" fmla="*/ 876 h 876"/>
                <a:gd name="T12" fmla="*/ 109 w 109"/>
                <a:gd name="T13" fmla="*/ 12 h 876"/>
                <a:gd name="T14" fmla="*/ 109 w 109"/>
                <a:gd name="T15" fmla="*/ 12 h 876"/>
                <a:gd name="T16" fmla="*/ 109 w 109"/>
                <a:gd name="T17" fmla="*/ 0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876">
                  <a:moveTo>
                    <a:pt x="109" y="0"/>
                  </a:moveTo>
                  <a:lnTo>
                    <a:pt x="0" y="0"/>
                  </a:lnTo>
                  <a:lnTo>
                    <a:pt x="0" y="109"/>
                  </a:lnTo>
                  <a:lnTo>
                    <a:pt x="0" y="109"/>
                  </a:lnTo>
                  <a:lnTo>
                    <a:pt x="0" y="876"/>
                  </a:lnTo>
                  <a:lnTo>
                    <a:pt x="109" y="876"/>
                  </a:lnTo>
                  <a:lnTo>
                    <a:pt x="109" y="12"/>
                  </a:lnTo>
                  <a:lnTo>
                    <a:pt x="109" y="12"/>
                  </a:lnTo>
                  <a:lnTo>
                    <a:pt x="109" y="0"/>
                  </a:lnTo>
                  <a:close/>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6"/>
            <p:cNvSpPr>
              <a:spLocks/>
            </p:cNvSpPr>
            <p:nvPr/>
          </p:nvSpPr>
          <p:spPr bwMode="auto">
            <a:xfrm>
              <a:off x="3121" y="2782"/>
              <a:ext cx="109" cy="876"/>
            </a:xfrm>
            <a:custGeom>
              <a:avLst/>
              <a:gdLst>
                <a:gd name="T0" fmla="*/ 109 w 109"/>
                <a:gd name="T1" fmla="*/ 0 h 876"/>
                <a:gd name="T2" fmla="*/ 0 w 109"/>
                <a:gd name="T3" fmla="*/ 0 h 876"/>
                <a:gd name="T4" fmla="*/ 0 w 109"/>
                <a:gd name="T5" fmla="*/ 109 h 876"/>
                <a:gd name="T6" fmla="*/ 0 w 109"/>
                <a:gd name="T7" fmla="*/ 109 h 876"/>
                <a:gd name="T8" fmla="*/ 0 w 109"/>
                <a:gd name="T9" fmla="*/ 876 h 876"/>
                <a:gd name="T10" fmla="*/ 109 w 109"/>
                <a:gd name="T11" fmla="*/ 876 h 876"/>
                <a:gd name="T12" fmla="*/ 109 w 109"/>
                <a:gd name="T13" fmla="*/ 12 h 876"/>
                <a:gd name="T14" fmla="*/ 109 w 109"/>
                <a:gd name="T15" fmla="*/ 12 h 876"/>
                <a:gd name="T16" fmla="*/ 109 w 109"/>
                <a:gd name="T17" fmla="*/ 0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876">
                  <a:moveTo>
                    <a:pt x="109" y="0"/>
                  </a:moveTo>
                  <a:lnTo>
                    <a:pt x="0" y="0"/>
                  </a:lnTo>
                  <a:lnTo>
                    <a:pt x="0" y="109"/>
                  </a:lnTo>
                  <a:lnTo>
                    <a:pt x="0" y="109"/>
                  </a:lnTo>
                  <a:lnTo>
                    <a:pt x="0" y="876"/>
                  </a:lnTo>
                  <a:lnTo>
                    <a:pt x="109" y="876"/>
                  </a:lnTo>
                  <a:lnTo>
                    <a:pt x="109" y="12"/>
                  </a:lnTo>
                  <a:lnTo>
                    <a:pt x="109" y="12"/>
                  </a:lnTo>
                  <a:lnTo>
                    <a:pt x="10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Rectangle 57"/>
            <p:cNvSpPr>
              <a:spLocks noChangeArrowheads="1"/>
            </p:cNvSpPr>
            <p:nvPr/>
          </p:nvSpPr>
          <p:spPr bwMode="auto">
            <a:xfrm>
              <a:off x="2300" y="2891"/>
              <a:ext cx="213" cy="1"/>
            </a:xfrm>
            <a:prstGeom prst="rect">
              <a:avLst/>
            </a:prstGeom>
            <a:solidFill>
              <a:srgbClr val="0053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58"/>
            <p:cNvSpPr>
              <a:spLocks noChangeArrowheads="1"/>
            </p:cNvSpPr>
            <p:nvPr/>
          </p:nvSpPr>
          <p:spPr bwMode="auto">
            <a:xfrm>
              <a:off x="2300" y="2891"/>
              <a:ext cx="213"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Rectangle 59"/>
            <p:cNvSpPr>
              <a:spLocks noChangeArrowheads="1"/>
            </p:cNvSpPr>
            <p:nvPr/>
          </p:nvSpPr>
          <p:spPr bwMode="auto">
            <a:xfrm>
              <a:off x="2300" y="2782"/>
              <a:ext cx="213" cy="109"/>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Rectangle 60"/>
            <p:cNvSpPr>
              <a:spLocks noChangeArrowheads="1"/>
            </p:cNvSpPr>
            <p:nvPr/>
          </p:nvSpPr>
          <p:spPr bwMode="auto">
            <a:xfrm>
              <a:off x="2300" y="2782"/>
              <a:ext cx="213"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61"/>
            <p:cNvSpPr>
              <a:spLocks noChangeArrowheads="1"/>
            </p:cNvSpPr>
            <p:nvPr/>
          </p:nvSpPr>
          <p:spPr bwMode="auto">
            <a:xfrm>
              <a:off x="3121" y="3658"/>
              <a:ext cx="109" cy="229"/>
            </a:xfrm>
            <a:prstGeom prst="rect">
              <a:avLst/>
            </a:prstGeom>
            <a:solidFill>
              <a:srgbClr val="001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62"/>
            <p:cNvSpPr>
              <a:spLocks noChangeArrowheads="1"/>
            </p:cNvSpPr>
            <p:nvPr/>
          </p:nvSpPr>
          <p:spPr bwMode="auto">
            <a:xfrm>
              <a:off x="3121" y="3658"/>
              <a:ext cx="109"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Rectangle 63"/>
            <p:cNvSpPr>
              <a:spLocks noChangeArrowheads="1"/>
            </p:cNvSpPr>
            <p:nvPr/>
          </p:nvSpPr>
          <p:spPr bwMode="auto">
            <a:xfrm>
              <a:off x="3334"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Rectangle 64"/>
            <p:cNvSpPr>
              <a:spLocks noChangeArrowheads="1"/>
            </p:cNvSpPr>
            <p:nvPr/>
          </p:nvSpPr>
          <p:spPr bwMode="auto">
            <a:xfrm>
              <a:off x="3334"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Rectangle 65"/>
            <p:cNvSpPr>
              <a:spLocks noChangeArrowheads="1"/>
            </p:cNvSpPr>
            <p:nvPr/>
          </p:nvSpPr>
          <p:spPr bwMode="auto">
            <a:xfrm>
              <a:off x="4782"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Rectangle 66"/>
            <p:cNvSpPr>
              <a:spLocks noChangeArrowheads="1"/>
            </p:cNvSpPr>
            <p:nvPr/>
          </p:nvSpPr>
          <p:spPr bwMode="auto">
            <a:xfrm>
              <a:off x="4782"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67"/>
            <p:cNvSpPr>
              <a:spLocks/>
            </p:cNvSpPr>
            <p:nvPr/>
          </p:nvSpPr>
          <p:spPr bwMode="auto">
            <a:xfrm>
              <a:off x="3416" y="2126"/>
              <a:ext cx="81" cy="1761"/>
            </a:xfrm>
            <a:custGeom>
              <a:avLst/>
              <a:gdLst>
                <a:gd name="T0" fmla="*/ 81 w 81"/>
                <a:gd name="T1" fmla="*/ 0 h 1761"/>
                <a:gd name="T2" fmla="*/ 0 w 81"/>
                <a:gd name="T3" fmla="*/ 0 h 1761"/>
                <a:gd name="T4" fmla="*/ 0 w 81"/>
                <a:gd name="T5" fmla="*/ 1761 h 1761"/>
                <a:gd name="T6" fmla="*/ 81 w 81"/>
                <a:gd name="T7" fmla="*/ 1761 h 1761"/>
                <a:gd name="T8" fmla="*/ 81 w 81"/>
                <a:gd name="T9" fmla="*/ 1532 h 1761"/>
                <a:gd name="T10" fmla="*/ 81 w 81"/>
                <a:gd name="T11" fmla="*/ 656 h 1761"/>
                <a:gd name="T12" fmla="*/ 81 w 81"/>
                <a:gd name="T13" fmla="*/ 533 h 1761"/>
                <a:gd name="T14" fmla="*/ 81 w 81"/>
                <a:gd name="T15" fmla="*/ 0 h 17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761">
                  <a:moveTo>
                    <a:pt x="81" y="0"/>
                  </a:moveTo>
                  <a:lnTo>
                    <a:pt x="0" y="0"/>
                  </a:lnTo>
                  <a:lnTo>
                    <a:pt x="0" y="1761"/>
                  </a:lnTo>
                  <a:lnTo>
                    <a:pt x="81" y="1761"/>
                  </a:lnTo>
                  <a:lnTo>
                    <a:pt x="81" y="1532"/>
                  </a:lnTo>
                  <a:lnTo>
                    <a:pt x="81" y="656"/>
                  </a:lnTo>
                  <a:lnTo>
                    <a:pt x="81" y="533"/>
                  </a:lnTo>
                  <a:lnTo>
                    <a:pt x="81"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68"/>
            <p:cNvSpPr>
              <a:spLocks/>
            </p:cNvSpPr>
            <p:nvPr/>
          </p:nvSpPr>
          <p:spPr bwMode="auto">
            <a:xfrm>
              <a:off x="3416" y="2126"/>
              <a:ext cx="81" cy="1761"/>
            </a:xfrm>
            <a:custGeom>
              <a:avLst/>
              <a:gdLst>
                <a:gd name="T0" fmla="*/ 81 w 81"/>
                <a:gd name="T1" fmla="*/ 0 h 1761"/>
                <a:gd name="T2" fmla="*/ 0 w 81"/>
                <a:gd name="T3" fmla="*/ 0 h 1761"/>
                <a:gd name="T4" fmla="*/ 0 w 81"/>
                <a:gd name="T5" fmla="*/ 1761 h 1761"/>
                <a:gd name="T6" fmla="*/ 81 w 81"/>
                <a:gd name="T7" fmla="*/ 1761 h 1761"/>
                <a:gd name="T8" fmla="*/ 81 w 81"/>
                <a:gd name="T9" fmla="*/ 1532 h 1761"/>
                <a:gd name="T10" fmla="*/ 81 w 81"/>
                <a:gd name="T11" fmla="*/ 656 h 1761"/>
                <a:gd name="T12" fmla="*/ 81 w 81"/>
                <a:gd name="T13" fmla="*/ 533 h 1761"/>
                <a:gd name="T14" fmla="*/ 81 w 81"/>
                <a:gd name="T15" fmla="*/ 0 h 17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761">
                  <a:moveTo>
                    <a:pt x="81" y="0"/>
                  </a:moveTo>
                  <a:lnTo>
                    <a:pt x="0" y="0"/>
                  </a:lnTo>
                  <a:lnTo>
                    <a:pt x="0" y="1761"/>
                  </a:lnTo>
                  <a:lnTo>
                    <a:pt x="81" y="1761"/>
                  </a:lnTo>
                  <a:lnTo>
                    <a:pt x="81" y="1532"/>
                  </a:lnTo>
                  <a:lnTo>
                    <a:pt x="81" y="656"/>
                  </a:lnTo>
                  <a:lnTo>
                    <a:pt x="81" y="533"/>
                  </a:lnTo>
                  <a:lnTo>
                    <a:pt x="8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69"/>
            <p:cNvSpPr>
              <a:spLocks/>
            </p:cNvSpPr>
            <p:nvPr/>
          </p:nvSpPr>
          <p:spPr bwMode="auto">
            <a:xfrm>
              <a:off x="4862" y="2126"/>
              <a:ext cx="83" cy="1759"/>
            </a:xfrm>
            <a:custGeom>
              <a:avLst/>
              <a:gdLst>
                <a:gd name="T0" fmla="*/ 83 w 83"/>
                <a:gd name="T1" fmla="*/ 0 h 1759"/>
                <a:gd name="T2" fmla="*/ 0 w 83"/>
                <a:gd name="T3" fmla="*/ 0 h 1759"/>
                <a:gd name="T4" fmla="*/ 0 w 83"/>
                <a:gd name="T5" fmla="*/ 1759 h 1759"/>
                <a:gd name="T6" fmla="*/ 83 w 83"/>
                <a:gd name="T7" fmla="*/ 1759 h 1759"/>
                <a:gd name="T8" fmla="*/ 83 w 83"/>
                <a:gd name="T9" fmla="*/ 1697 h 1759"/>
                <a:gd name="T10" fmla="*/ 83 w 83"/>
                <a:gd name="T11" fmla="*/ 1565 h 1759"/>
                <a:gd name="T12" fmla="*/ 83 w 83"/>
                <a:gd name="T13" fmla="*/ 926 h 1759"/>
                <a:gd name="T14" fmla="*/ 83 w 83"/>
                <a:gd name="T15" fmla="*/ 883 h 1759"/>
                <a:gd name="T16" fmla="*/ 83 w 83"/>
                <a:gd name="T17" fmla="*/ 0 h 1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759">
                  <a:moveTo>
                    <a:pt x="83" y="0"/>
                  </a:moveTo>
                  <a:lnTo>
                    <a:pt x="0" y="0"/>
                  </a:lnTo>
                  <a:lnTo>
                    <a:pt x="0" y="1759"/>
                  </a:lnTo>
                  <a:lnTo>
                    <a:pt x="83" y="1759"/>
                  </a:lnTo>
                  <a:lnTo>
                    <a:pt x="83" y="1697"/>
                  </a:lnTo>
                  <a:lnTo>
                    <a:pt x="83" y="1565"/>
                  </a:lnTo>
                  <a:lnTo>
                    <a:pt x="83" y="926"/>
                  </a:lnTo>
                  <a:lnTo>
                    <a:pt x="83" y="883"/>
                  </a:lnTo>
                  <a:lnTo>
                    <a:pt x="83"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70"/>
            <p:cNvSpPr>
              <a:spLocks/>
            </p:cNvSpPr>
            <p:nvPr/>
          </p:nvSpPr>
          <p:spPr bwMode="auto">
            <a:xfrm>
              <a:off x="4862" y="2126"/>
              <a:ext cx="83" cy="1759"/>
            </a:xfrm>
            <a:custGeom>
              <a:avLst/>
              <a:gdLst>
                <a:gd name="T0" fmla="*/ 83 w 83"/>
                <a:gd name="T1" fmla="*/ 0 h 1759"/>
                <a:gd name="T2" fmla="*/ 0 w 83"/>
                <a:gd name="T3" fmla="*/ 0 h 1759"/>
                <a:gd name="T4" fmla="*/ 0 w 83"/>
                <a:gd name="T5" fmla="*/ 1759 h 1759"/>
                <a:gd name="T6" fmla="*/ 83 w 83"/>
                <a:gd name="T7" fmla="*/ 1759 h 1759"/>
                <a:gd name="T8" fmla="*/ 83 w 83"/>
                <a:gd name="T9" fmla="*/ 1697 h 1759"/>
                <a:gd name="T10" fmla="*/ 83 w 83"/>
                <a:gd name="T11" fmla="*/ 1565 h 1759"/>
                <a:gd name="T12" fmla="*/ 83 w 83"/>
                <a:gd name="T13" fmla="*/ 926 h 1759"/>
                <a:gd name="T14" fmla="*/ 83 w 83"/>
                <a:gd name="T15" fmla="*/ 883 h 1759"/>
                <a:gd name="T16" fmla="*/ 83 w 83"/>
                <a:gd name="T17" fmla="*/ 0 h 1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759">
                  <a:moveTo>
                    <a:pt x="83" y="0"/>
                  </a:moveTo>
                  <a:lnTo>
                    <a:pt x="0" y="0"/>
                  </a:lnTo>
                  <a:lnTo>
                    <a:pt x="0" y="1759"/>
                  </a:lnTo>
                  <a:lnTo>
                    <a:pt x="83" y="1759"/>
                  </a:lnTo>
                  <a:lnTo>
                    <a:pt x="83" y="1697"/>
                  </a:lnTo>
                  <a:lnTo>
                    <a:pt x="83" y="1565"/>
                  </a:lnTo>
                  <a:lnTo>
                    <a:pt x="83" y="926"/>
                  </a:lnTo>
                  <a:lnTo>
                    <a:pt x="83" y="883"/>
                  </a:lnTo>
                  <a:lnTo>
                    <a:pt x="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Rectangle 71"/>
            <p:cNvSpPr>
              <a:spLocks noChangeArrowheads="1"/>
            </p:cNvSpPr>
            <p:nvPr/>
          </p:nvSpPr>
          <p:spPr bwMode="auto">
            <a:xfrm>
              <a:off x="3963"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Rectangle 72"/>
            <p:cNvSpPr>
              <a:spLocks noChangeArrowheads="1"/>
            </p:cNvSpPr>
            <p:nvPr/>
          </p:nvSpPr>
          <p:spPr bwMode="auto">
            <a:xfrm>
              <a:off x="3963"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73"/>
            <p:cNvSpPr>
              <a:spLocks/>
            </p:cNvSpPr>
            <p:nvPr/>
          </p:nvSpPr>
          <p:spPr bwMode="auto">
            <a:xfrm>
              <a:off x="4046" y="2126"/>
              <a:ext cx="80" cy="1761"/>
            </a:xfrm>
            <a:custGeom>
              <a:avLst/>
              <a:gdLst>
                <a:gd name="T0" fmla="*/ 80 w 80"/>
                <a:gd name="T1" fmla="*/ 0 h 1761"/>
                <a:gd name="T2" fmla="*/ 0 w 80"/>
                <a:gd name="T3" fmla="*/ 0 h 1761"/>
                <a:gd name="T4" fmla="*/ 0 w 80"/>
                <a:gd name="T5" fmla="*/ 1761 h 1761"/>
                <a:gd name="T6" fmla="*/ 80 w 80"/>
                <a:gd name="T7" fmla="*/ 1761 h 1761"/>
                <a:gd name="T8" fmla="*/ 80 w 80"/>
                <a:gd name="T9" fmla="*/ 1621 h 1761"/>
                <a:gd name="T10" fmla="*/ 80 w 80"/>
                <a:gd name="T11" fmla="*/ 0 h 1761"/>
              </a:gdLst>
              <a:ahLst/>
              <a:cxnLst>
                <a:cxn ang="0">
                  <a:pos x="T0" y="T1"/>
                </a:cxn>
                <a:cxn ang="0">
                  <a:pos x="T2" y="T3"/>
                </a:cxn>
                <a:cxn ang="0">
                  <a:pos x="T4" y="T5"/>
                </a:cxn>
                <a:cxn ang="0">
                  <a:pos x="T6" y="T7"/>
                </a:cxn>
                <a:cxn ang="0">
                  <a:pos x="T8" y="T9"/>
                </a:cxn>
                <a:cxn ang="0">
                  <a:pos x="T10" y="T11"/>
                </a:cxn>
              </a:cxnLst>
              <a:rect l="0" t="0" r="r" b="b"/>
              <a:pathLst>
                <a:path w="80" h="1761">
                  <a:moveTo>
                    <a:pt x="80" y="0"/>
                  </a:moveTo>
                  <a:lnTo>
                    <a:pt x="0" y="0"/>
                  </a:lnTo>
                  <a:lnTo>
                    <a:pt x="0" y="1761"/>
                  </a:lnTo>
                  <a:lnTo>
                    <a:pt x="80" y="1761"/>
                  </a:lnTo>
                  <a:lnTo>
                    <a:pt x="80" y="1621"/>
                  </a:lnTo>
                  <a:lnTo>
                    <a:pt x="80"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74"/>
            <p:cNvSpPr>
              <a:spLocks/>
            </p:cNvSpPr>
            <p:nvPr/>
          </p:nvSpPr>
          <p:spPr bwMode="auto">
            <a:xfrm>
              <a:off x="4046" y="2126"/>
              <a:ext cx="80" cy="1761"/>
            </a:xfrm>
            <a:custGeom>
              <a:avLst/>
              <a:gdLst>
                <a:gd name="T0" fmla="*/ 80 w 80"/>
                <a:gd name="T1" fmla="*/ 0 h 1761"/>
                <a:gd name="T2" fmla="*/ 0 w 80"/>
                <a:gd name="T3" fmla="*/ 0 h 1761"/>
                <a:gd name="T4" fmla="*/ 0 w 80"/>
                <a:gd name="T5" fmla="*/ 1761 h 1761"/>
                <a:gd name="T6" fmla="*/ 80 w 80"/>
                <a:gd name="T7" fmla="*/ 1761 h 1761"/>
                <a:gd name="T8" fmla="*/ 80 w 80"/>
                <a:gd name="T9" fmla="*/ 1621 h 1761"/>
                <a:gd name="T10" fmla="*/ 80 w 80"/>
                <a:gd name="T11" fmla="*/ 0 h 1761"/>
              </a:gdLst>
              <a:ahLst/>
              <a:cxnLst>
                <a:cxn ang="0">
                  <a:pos x="T0" y="T1"/>
                </a:cxn>
                <a:cxn ang="0">
                  <a:pos x="T2" y="T3"/>
                </a:cxn>
                <a:cxn ang="0">
                  <a:pos x="T4" y="T5"/>
                </a:cxn>
                <a:cxn ang="0">
                  <a:pos x="T6" y="T7"/>
                </a:cxn>
                <a:cxn ang="0">
                  <a:pos x="T8" y="T9"/>
                </a:cxn>
                <a:cxn ang="0">
                  <a:pos x="T10" y="T11"/>
                </a:cxn>
              </a:cxnLst>
              <a:rect l="0" t="0" r="r" b="b"/>
              <a:pathLst>
                <a:path w="80" h="1761">
                  <a:moveTo>
                    <a:pt x="80" y="0"/>
                  </a:moveTo>
                  <a:lnTo>
                    <a:pt x="0" y="0"/>
                  </a:lnTo>
                  <a:lnTo>
                    <a:pt x="0" y="1761"/>
                  </a:lnTo>
                  <a:lnTo>
                    <a:pt x="80" y="1761"/>
                  </a:lnTo>
                  <a:lnTo>
                    <a:pt x="80" y="1621"/>
                  </a:lnTo>
                  <a:lnTo>
                    <a:pt x="8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75"/>
            <p:cNvSpPr>
              <a:spLocks noChangeArrowheads="1"/>
            </p:cNvSpPr>
            <p:nvPr/>
          </p:nvSpPr>
          <p:spPr bwMode="auto">
            <a:xfrm>
              <a:off x="3142" y="1956"/>
              <a:ext cx="166" cy="705"/>
            </a:xfrm>
            <a:prstGeom prst="rect">
              <a:avLst/>
            </a:prstGeom>
            <a:solidFill>
              <a:srgbClr val="55D4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Rectangle 76"/>
            <p:cNvSpPr>
              <a:spLocks noChangeArrowheads="1"/>
            </p:cNvSpPr>
            <p:nvPr/>
          </p:nvSpPr>
          <p:spPr bwMode="auto">
            <a:xfrm>
              <a:off x="3142" y="1956"/>
              <a:ext cx="166" cy="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Rectangle 77"/>
            <p:cNvSpPr>
              <a:spLocks noChangeArrowheads="1"/>
            </p:cNvSpPr>
            <p:nvPr/>
          </p:nvSpPr>
          <p:spPr bwMode="auto">
            <a:xfrm>
              <a:off x="2300" y="1904"/>
              <a:ext cx="1" cy="549"/>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78"/>
            <p:cNvSpPr>
              <a:spLocks/>
            </p:cNvSpPr>
            <p:nvPr/>
          </p:nvSpPr>
          <p:spPr bwMode="auto">
            <a:xfrm>
              <a:off x="2300" y="1904"/>
              <a:ext cx="0" cy="549"/>
            </a:xfrm>
            <a:custGeom>
              <a:avLst/>
              <a:gdLst>
                <a:gd name="T0" fmla="*/ 0 h 549"/>
                <a:gd name="T1" fmla="*/ 549 h 549"/>
                <a:gd name="T2" fmla="*/ 549 h 549"/>
                <a:gd name="T3" fmla="*/ 0 h 549"/>
              </a:gdLst>
              <a:ahLst/>
              <a:cxnLst>
                <a:cxn ang="0">
                  <a:pos x="0" y="T0"/>
                </a:cxn>
                <a:cxn ang="0">
                  <a:pos x="0" y="T1"/>
                </a:cxn>
                <a:cxn ang="0">
                  <a:pos x="0" y="T2"/>
                </a:cxn>
                <a:cxn ang="0">
                  <a:pos x="0" y="T3"/>
                </a:cxn>
              </a:cxnLst>
              <a:rect l="0" t="0" r="r" b="b"/>
              <a:pathLst>
                <a:path h="549">
                  <a:moveTo>
                    <a:pt x="0" y="0"/>
                  </a:moveTo>
                  <a:lnTo>
                    <a:pt x="0" y="549"/>
                  </a:lnTo>
                  <a:lnTo>
                    <a:pt x="0" y="54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79"/>
            <p:cNvSpPr>
              <a:spLocks/>
            </p:cNvSpPr>
            <p:nvPr/>
          </p:nvSpPr>
          <p:spPr bwMode="auto">
            <a:xfrm>
              <a:off x="2300" y="2453"/>
              <a:ext cx="0" cy="208"/>
            </a:xfrm>
            <a:custGeom>
              <a:avLst/>
              <a:gdLst>
                <a:gd name="T0" fmla="*/ 0 h 208"/>
                <a:gd name="T1" fmla="*/ 0 h 208"/>
                <a:gd name="T2" fmla="*/ 208 h 208"/>
                <a:gd name="T3" fmla="*/ 208 h 208"/>
                <a:gd name="T4" fmla="*/ 206 h 208"/>
                <a:gd name="T5" fmla="*/ 0 h 208"/>
              </a:gdLst>
              <a:ahLst/>
              <a:cxnLst>
                <a:cxn ang="0">
                  <a:pos x="0" y="T0"/>
                </a:cxn>
                <a:cxn ang="0">
                  <a:pos x="0" y="T1"/>
                </a:cxn>
                <a:cxn ang="0">
                  <a:pos x="0" y="T2"/>
                </a:cxn>
                <a:cxn ang="0">
                  <a:pos x="0" y="T3"/>
                </a:cxn>
                <a:cxn ang="0">
                  <a:pos x="0" y="T4"/>
                </a:cxn>
                <a:cxn ang="0">
                  <a:pos x="0" y="T5"/>
                </a:cxn>
              </a:cxnLst>
              <a:rect l="0" t="0" r="r" b="b"/>
              <a:pathLst>
                <a:path h="208">
                  <a:moveTo>
                    <a:pt x="0" y="0"/>
                  </a:moveTo>
                  <a:lnTo>
                    <a:pt x="0" y="0"/>
                  </a:lnTo>
                  <a:lnTo>
                    <a:pt x="0" y="208"/>
                  </a:lnTo>
                  <a:lnTo>
                    <a:pt x="0" y="208"/>
                  </a:lnTo>
                  <a:lnTo>
                    <a:pt x="0" y="206"/>
                  </a:lnTo>
                  <a:lnTo>
                    <a:pt x="0" y="0"/>
                  </a:lnTo>
                  <a:close/>
                </a:path>
              </a:pathLst>
            </a:custGeom>
            <a:solidFill>
              <a:srgbClr val="005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80"/>
            <p:cNvSpPr>
              <a:spLocks/>
            </p:cNvSpPr>
            <p:nvPr/>
          </p:nvSpPr>
          <p:spPr bwMode="auto">
            <a:xfrm>
              <a:off x="2300" y="2453"/>
              <a:ext cx="0" cy="208"/>
            </a:xfrm>
            <a:custGeom>
              <a:avLst/>
              <a:gdLst>
                <a:gd name="T0" fmla="*/ 0 h 208"/>
                <a:gd name="T1" fmla="*/ 0 h 208"/>
                <a:gd name="T2" fmla="*/ 208 h 208"/>
                <a:gd name="T3" fmla="*/ 208 h 208"/>
                <a:gd name="T4" fmla="*/ 206 h 208"/>
                <a:gd name="T5" fmla="*/ 0 h 208"/>
              </a:gdLst>
              <a:ahLst/>
              <a:cxnLst>
                <a:cxn ang="0">
                  <a:pos x="0" y="T0"/>
                </a:cxn>
                <a:cxn ang="0">
                  <a:pos x="0" y="T1"/>
                </a:cxn>
                <a:cxn ang="0">
                  <a:pos x="0" y="T2"/>
                </a:cxn>
                <a:cxn ang="0">
                  <a:pos x="0" y="T3"/>
                </a:cxn>
                <a:cxn ang="0">
                  <a:pos x="0" y="T4"/>
                </a:cxn>
                <a:cxn ang="0">
                  <a:pos x="0" y="T5"/>
                </a:cxn>
              </a:cxnLst>
              <a:rect l="0" t="0" r="r" b="b"/>
              <a:pathLst>
                <a:path h="208">
                  <a:moveTo>
                    <a:pt x="0" y="0"/>
                  </a:moveTo>
                  <a:lnTo>
                    <a:pt x="0" y="0"/>
                  </a:lnTo>
                  <a:lnTo>
                    <a:pt x="0" y="208"/>
                  </a:lnTo>
                  <a:lnTo>
                    <a:pt x="0" y="208"/>
                  </a:lnTo>
                  <a:lnTo>
                    <a:pt x="0" y="20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81"/>
            <p:cNvSpPr>
              <a:spLocks noEditPoints="1"/>
            </p:cNvSpPr>
            <p:nvPr/>
          </p:nvSpPr>
          <p:spPr bwMode="auto">
            <a:xfrm>
              <a:off x="2300" y="1904"/>
              <a:ext cx="842" cy="757"/>
            </a:xfrm>
            <a:custGeom>
              <a:avLst/>
              <a:gdLst>
                <a:gd name="T0" fmla="*/ 378 w 842"/>
                <a:gd name="T1" fmla="*/ 222 h 757"/>
                <a:gd name="T2" fmla="*/ 376 w 842"/>
                <a:gd name="T3" fmla="*/ 222 h 757"/>
                <a:gd name="T4" fmla="*/ 376 w 842"/>
                <a:gd name="T5" fmla="*/ 757 h 757"/>
                <a:gd name="T6" fmla="*/ 842 w 842"/>
                <a:gd name="T7" fmla="*/ 757 h 757"/>
                <a:gd name="T8" fmla="*/ 842 w 842"/>
                <a:gd name="T9" fmla="*/ 494 h 757"/>
                <a:gd name="T10" fmla="*/ 378 w 842"/>
                <a:gd name="T11" fmla="*/ 222 h 757"/>
                <a:gd name="T12" fmla="*/ 0 w 842"/>
                <a:gd name="T13" fmla="*/ 0 h 757"/>
                <a:gd name="T14" fmla="*/ 0 w 842"/>
                <a:gd name="T15" fmla="*/ 0 h 757"/>
                <a:gd name="T16" fmla="*/ 0 w 842"/>
                <a:gd name="T17" fmla="*/ 549 h 757"/>
                <a:gd name="T18" fmla="*/ 0 w 842"/>
                <a:gd name="T19" fmla="*/ 755 h 757"/>
                <a:gd name="T20" fmla="*/ 0 w 842"/>
                <a:gd name="T21" fmla="*/ 757 h 757"/>
                <a:gd name="T22" fmla="*/ 213 w 842"/>
                <a:gd name="T23" fmla="*/ 757 h 757"/>
                <a:gd name="T24" fmla="*/ 213 w 842"/>
                <a:gd name="T25" fmla="*/ 222 h 757"/>
                <a:gd name="T26" fmla="*/ 213 w 842"/>
                <a:gd name="T27" fmla="*/ 123 h 757"/>
                <a:gd name="T28" fmla="*/ 0 w 842"/>
                <a:gd name="T29" fmla="*/ 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2" h="757">
                  <a:moveTo>
                    <a:pt x="378" y="222"/>
                  </a:moveTo>
                  <a:lnTo>
                    <a:pt x="376" y="222"/>
                  </a:lnTo>
                  <a:lnTo>
                    <a:pt x="376" y="757"/>
                  </a:lnTo>
                  <a:lnTo>
                    <a:pt x="842" y="757"/>
                  </a:lnTo>
                  <a:lnTo>
                    <a:pt x="842" y="494"/>
                  </a:lnTo>
                  <a:lnTo>
                    <a:pt x="378" y="222"/>
                  </a:lnTo>
                  <a:close/>
                  <a:moveTo>
                    <a:pt x="0" y="0"/>
                  </a:moveTo>
                  <a:lnTo>
                    <a:pt x="0" y="0"/>
                  </a:lnTo>
                  <a:lnTo>
                    <a:pt x="0" y="549"/>
                  </a:lnTo>
                  <a:lnTo>
                    <a:pt x="0" y="755"/>
                  </a:lnTo>
                  <a:lnTo>
                    <a:pt x="0" y="757"/>
                  </a:lnTo>
                  <a:lnTo>
                    <a:pt x="213" y="757"/>
                  </a:lnTo>
                  <a:lnTo>
                    <a:pt x="213" y="222"/>
                  </a:lnTo>
                  <a:lnTo>
                    <a:pt x="213" y="123"/>
                  </a:lnTo>
                  <a:lnTo>
                    <a:pt x="0" y="0"/>
                  </a:lnTo>
                  <a:close/>
                </a:path>
              </a:pathLst>
            </a:custGeom>
            <a:solidFill>
              <a:srgbClr val="C900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82"/>
            <p:cNvSpPr>
              <a:spLocks noEditPoints="1"/>
            </p:cNvSpPr>
            <p:nvPr/>
          </p:nvSpPr>
          <p:spPr bwMode="auto">
            <a:xfrm>
              <a:off x="2300" y="1904"/>
              <a:ext cx="842" cy="757"/>
            </a:xfrm>
            <a:custGeom>
              <a:avLst/>
              <a:gdLst>
                <a:gd name="T0" fmla="*/ 378 w 842"/>
                <a:gd name="T1" fmla="*/ 222 h 757"/>
                <a:gd name="T2" fmla="*/ 376 w 842"/>
                <a:gd name="T3" fmla="*/ 222 h 757"/>
                <a:gd name="T4" fmla="*/ 376 w 842"/>
                <a:gd name="T5" fmla="*/ 757 h 757"/>
                <a:gd name="T6" fmla="*/ 842 w 842"/>
                <a:gd name="T7" fmla="*/ 757 h 757"/>
                <a:gd name="T8" fmla="*/ 842 w 842"/>
                <a:gd name="T9" fmla="*/ 494 h 757"/>
                <a:gd name="T10" fmla="*/ 378 w 842"/>
                <a:gd name="T11" fmla="*/ 222 h 757"/>
                <a:gd name="T12" fmla="*/ 0 w 842"/>
                <a:gd name="T13" fmla="*/ 0 h 757"/>
                <a:gd name="T14" fmla="*/ 0 w 842"/>
                <a:gd name="T15" fmla="*/ 0 h 757"/>
                <a:gd name="T16" fmla="*/ 0 w 842"/>
                <a:gd name="T17" fmla="*/ 549 h 757"/>
                <a:gd name="T18" fmla="*/ 0 w 842"/>
                <a:gd name="T19" fmla="*/ 755 h 757"/>
                <a:gd name="T20" fmla="*/ 0 w 842"/>
                <a:gd name="T21" fmla="*/ 757 h 757"/>
                <a:gd name="T22" fmla="*/ 213 w 842"/>
                <a:gd name="T23" fmla="*/ 757 h 757"/>
                <a:gd name="T24" fmla="*/ 213 w 842"/>
                <a:gd name="T25" fmla="*/ 222 h 757"/>
                <a:gd name="T26" fmla="*/ 213 w 842"/>
                <a:gd name="T27" fmla="*/ 123 h 757"/>
                <a:gd name="T28" fmla="*/ 0 w 842"/>
                <a:gd name="T29" fmla="*/ 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2" h="757">
                  <a:moveTo>
                    <a:pt x="378" y="222"/>
                  </a:moveTo>
                  <a:lnTo>
                    <a:pt x="376" y="222"/>
                  </a:lnTo>
                  <a:lnTo>
                    <a:pt x="376" y="757"/>
                  </a:lnTo>
                  <a:lnTo>
                    <a:pt x="842" y="757"/>
                  </a:lnTo>
                  <a:lnTo>
                    <a:pt x="842" y="494"/>
                  </a:lnTo>
                  <a:lnTo>
                    <a:pt x="378" y="222"/>
                  </a:lnTo>
                  <a:moveTo>
                    <a:pt x="0" y="0"/>
                  </a:moveTo>
                  <a:lnTo>
                    <a:pt x="0" y="0"/>
                  </a:lnTo>
                  <a:lnTo>
                    <a:pt x="0" y="549"/>
                  </a:lnTo>
                  <a:lnTo>
                    <a:pt x="0" y="755"/>
                  </a:lnTo>
                  <a:lnTo>
                    <a:pt x="0" y="757"/>
                  </a:lnTo>
                  <a:lnTo>
                    <a:pt x="213" y="757"/>
                  </a:lnTo>
                  <a:lnTo>
                    <a:pt x="213" y="222"/>
                  </a:lnTo>
                  <a:lnTo>
                    <a:pt x="213" y="12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83"/>
            <p:cNvSpPr>
              <a:spLocks/>
            </p:cNvSpPr>
            <p:nvPr/>
          </p:nvSpPr>
          <p:spPr bwMode="auto">
            <a:xfrm>
              <a:off x="3036" y="1577"/>
              <a:ext cx="286" cy="286"/>
            </a:xfrm>
            <a:custGeom>
              <a:avLst/>
              <a:gdLst>
                <a:gd name="T0" fmla="*/ 104 w 121"/>
                <a:gd name="T1" fmla="*/ 22 h 121"/>
                <a:gd name="T2" fmla="*/ 38 w 121"/>
                <a:gd name="T3" fmla="*/ 17 h 121"/>
                <a:gd name="T4" fmla="*/ 36 w 121"/>
                <a:gd name="T5" fmla="*/ 18 h 121"/>
                <a:gd name="T6" fmla="*/ 36 w 121"/>
                <a:gd name="T7" fmla="*/ 18 h 121"/>
                <a:gd name="T8" fmla="*/ 0 w 121"/>
                <a:gd name="T9" fmla="*/ 50 h 121"/>
                <a:gd name="T10" fmla="*/ 61 w 121"/>
                <a:gd name="T11" fmla="*/ 121 h 121"/>
                <a:gd name="T12" fmla="*/ 97 w 121"/>
                <a:gd name="T13" fmla="*/ 89 h 121"/>
                <a:gd name="T14" fmla="*/ 97 w 121"/>
                <a:gd name="T15" fmla="*/ 89 h 121"/>
                <a:gd name="T16" fmla="*/ 99 w 121"/>
                <a:gd name="T17" fmla="*/ 88 h 121"/>
                <a:gd name="T18" fmla="*/ 104 w 121"/>
                <a:gd name="T19" fmla="*/ 2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21">
                  <a:moveTo>
                    <a:pt x="104" y="22"/>
                  </a:moveTo>
                  <a:cubicBezTo>
                    <a:pt x="87" y="2"/>
                    <a:pt x="57" y="0"/>
                    <a:pt x="38" y="17"/>
                  </a:cubicBezTo>
                  <a:cubicBezTo>
                    <a:pt x="37" y="17"/>
                    <a:pt x="37" y="18"/>
                    <a:pt x="36" y="18"/>
                  </a:cubicBezTo>
                  <a:cubicBezTo>
                    <a:pt x="36" y="18"/>
                    <a:pt x="36" y="18"/>
                    <a:pt x="36" y="18"/>
                  </a:cubicBezTo>
                  <a:cubicBezTo>
                    <a:pt x="0" y="50"/>
                    <a:pt x="0" y="50"/>
                    <a:pt x="0" y="50"/>
                  </a:cubicBezTo>
                  <a:cubicBezTo>
                    <a:pt x="61" y="121"/>
                    <a:pt x="61" y="121"/>
                    <a:pt x="61" y="121"/>
                  </a:cubicBezTo>
                  <a:cubicBezTo>
                    <a:pt x="97" y="89"/>
                    <a:pt x="97" y="89"/>
                    <a:pt x="97" y="89"/>
                  </a:cubicBezTo>
                  <a:cubicBezTo>
                    <a:pt x="97" y="89"/>
                    <a:pt x="97" y="89"/>
                    <a:pt x="97" y="89"/>
                  </a:cubicBezTo>
                  <a:cubicBezTo>
                    <a:pt x="98" y="88"/>
                    <a:pt x="98" y="88"/>
                    <a:pt x="99" y="88"/>
                  </a:cubicBezTo>
                  <a:cubicBezTo>
                    <a:pt x="118" y="71"/>
                    <a:pt x="121" y="41"/>
                    <a:pt x="104" y="22"/>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Rectangle 84"/>
            <p:cNvSpPr>
              <a:spLocks noChangeArrowheads="1"/>
            </p:cNvSpPr>
            <p:nvPr/>
          </p:nvSpPr>
          <p:spPr bwMode="auto">
            <a:xfrm>
              <a:off x="2513" y="1939"/>
              <a:ext cx="2432" cy="187"/>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Rectangle 85"/>
            <p:cNvSpPr>
              <a:spLocks noChangeArrowheads="1"/>
            </p:cNvSpPr>
            <p:nvPr/>
          </p:nvSpPr>
          <p:spPr bwMode="auto">
            <a:xfrm>
              <a:off x="2513" y="1939"/>
              <a:ext cx="2432"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86"/>
            <p:cNvSpPr>
              <a:spLocks/>
            </p:cNvSpPr>
            <p:nvPr/>
          </p:nvSpPr>
          <p:spPr bwMode="auto">
            <a:xfrm>
              <a:off x="3414" y="1939"/>
              <a:ext cx="1531" cy="187"/>
            </a:xfrm>
            <a:custGeom>
              <a:avLst/>
              <a:gdLst>
                <a:gd name="T0" fmla="*/ 1531 w 1531"/>
                <a:gd name="T1" fmla="*/ 0 h 187"/>
                <a:gd name="T2" fmla="*/ 249 w 1531"/>
                <a:gd name="T3" fmla="*/ 0 h 187"/>
                <a:gd name="T4" fmla="*/ 0 w 1531"/>
                <a:gd name="T5" fmla="*/ 0 h 187"/>
                <a:gd name="T6" fmla="*/ 0 w 1531"/>
                <a:gd name="T7" fmla="*/ 187 h 187"/>
                <a:gd name="T8" fmla="*/ 1531 w 1531"/>
                <a:gd name="T9" fmla="*/ 187 h 187"/>
                <a:gd name="T10" fmla="*/ 1531 w 1531"/>
                <a:gd name="T11" fmla="*/ 0 h 187"/>
              </a:gdLst>
              <a:ahLst/>
              <a:cxnLst>
                <a:cxn ang="0">
                  <a:pos x="T0" y="T1"/>
                </a:cxn>
                <a:cxn ang="0">
                  <a:pos x="T2" y="T3"/>
                </a:cxn>
                <a:cxn ang="0">
                  <a:pos x="T4" y="T5"/>
                </a:cxn>
                <a:cxn ang="0">
                  <a:pos x="T6" y="T7"/>
                </a:cxn>
                <a:cxn ang="0">
                  <a:pos x="T8" y="T9"/>
                </a:cxn>
                <a:cxn ang="0">
                  <a:pos x="T10" y="T11"/>
                </a:cxn>
              </a:cxnLst>
              <a:rect l="0" t="0" r="r" b="b"/>
              <a:pathLst>
                <a:path w="1531" h="187">
                  <a:moveTo>
                    <a:pt x="1531" y="0"/>
                  </a:moveTo>
                  <a:lnTo>
                    <a:pt x="249" y="0"/>
                  </a:lnTo>
                  <a:lnTo>
                    <a:pt x="0" y="0"/>
                  </a:lnTo>
                  <a:lnTo>
                    <a:pt x="0" y="187"/>
                  </a:lnTo>
                  <a:lnTo>
                    <a:pt x="1531" y="187"/>
                  </a:lnTo>
                  <a:lnTo>
                    <a:pt x="1531"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Freeform 87"/>
            <p:cNvSpPr>
              <a:spLocks/>
            </p:cNvSpPr>
            <p:nvPr/>
          </p:nvSpPr>
          <p:spPr bwMode="auto">
            <a:xfrm>
              <a:off x="3414" y="1939"/>
              <a:ext cx="1531" cy="187"/>
            </a:xfrm>
            <a:custGeom>
              <a:avLst/>
              <a:gdLst>
                <a:gd name="T0" fmla="*/ 1531 w 1531"/>
                <a:gd name="T1" fmla="*/ 0 h 187"/>
                <a:gd name="T2" fmla="*/ 249 w 1531"/>
                <a:gd name="T3" fmla="*/ 0 h 187"/>
                <a:gd name="T4" fmla="*/ 0 w 1531"/>
                <a:gd name="T5" fmla="*/ 0 h 187"/>
                <a:gd name="T6" fmla="*/ 0 w 1531"/>
                <a:gd name="T7" fmla="*/ 187 h 187"/>
                <a:gd name="T8" fmla="*/ 1531 w 1531"/>
                <a:gd name="T9" fmla="*/ 187 h 187"/>
                <a:gd name="T10" fmla="*/ 1531 w 1531"/>
                <a:gd name="T11" fmla="*/ 0 h 187"/>
              </a:gdLst>
              <a:ahLst/>
              <a:cxnLst>
                <a:cxn ang="0">
                  <a:pos x="T0" y="T1"/>
                </a:cxn>
                <a:cxn ang="0">
                  <a:pos x="T2" y="T3"/>
                </a:cxn>
                <a:cxn ang="0">
                  <a:pos x="T4" y="T5"/>
                </a:cxn>
                <a:cxn ang="0">
                  <a:pos x="T6" y="T7"/>
                </a:cxn>
                <a:cxn ang="0">
                  <a:pos x="T8" y="T9"/>
                </a:cxn>
                <a:cxn ang="0">
                  <a:pos x="T10" y="T11"/>
                </a:cxn>
              </a:cxnLst>
              <a:rect l="0" t="0" r="r" b="b"/>
              <a:pathLst>
                <a:path w="1531" h="187">
                  <a:moveTo>
                    <a:pt x="1531" y="0"/>
                  </a:moveTo>
                  <a:lnTo>
                    <a:pt x="249" y="0"/>
                  </a:lnTo>
                  <a:lnTo>
                    <a:pt x="0" y="0"/>
                  </a:lnTo>
                  <a:lnTo>
                    <a:pt x="0" y="187"/>
                  </a:lnTo>
                  <a:lnTo>
                    <a:pt x="1531" y="187"/>
                  </a:lnTo>
                  <a:lnTo>
                    <a:pt x="15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Rectangle 88"/>
            <p:cNvSpPr>
              <a:spLocks noChangeArrowheads="1"/>
            </p:cNvSpPr>
            <p:nvPr/>
          </p:nvSpPr>
          <p:spPr bwMode="auto">
            <a:xfrm>
              <a:off x="3085" y="1830"/>
              <a:ext cx="918" cy="1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Rectangle 89"/>
            <p:cNvSpPr>
              <a:spLocks noChangeArrowheads="1"/>
            </p:cNvSpPr>
            <p:nvPr/>
          </p:nvSpPr>
          <p:spPr bwMode="auto">
            <a:xfrm>
              <a:off x="3085" y="1830"/>
              <a:ext cx="918"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90"/>
            <p:cNvSpPr>
              <a:spLocks/>
            </p:cNvSpPr>
            <p:nvPr/>
          </p:nvSpPr>
          <p:spPr bwMode="auto">
            <a:xfrm>
              <a:off x="3085" y="1830"/>
              <a:ext cx="393" cy="109"/>
            </a:xfrm>
            <a:custGeom>
              <a:avLst/>
              <a:gdLst>
                <a:gd name="T0" fmla="*/ 96 w 166"/>
                <a:gd name="T1" fmla="*/ 0 h 46"/>
                <a:gd name="T2" fmla="*/ 55 w 166"/>
                <a:gd name="T3" fmla="*/ 0 h 46"/>
                <a:gd name="T4" fmla="*/ 28 w 166"/>
                <a:gd name="T5" fmla="*/ 0 h 46"/>
                <a:gd name="T6" fmla="*/ 0 w 166"/>
                <a:gd name="T7" fmla="*/ 0 h 46"/>
                <a:gd name="T8" fmla="*/ 0 w 166"/>
                <a:gd name="T9" fmla="*/ 46 h 46"/>
                <a:gd name="T10" fmla="*/ 166 w 166"/>
                <a:gd name="T11" fmla="*/ 46 h 46"/>
                <a:gd name="T12" fmla="*/ 166 w 166"/>
                <a:gd name="T13" fmla="*/ 11 h 46"/>
                <a:gd name="T14" fmla="*/ 119 w 166"/>
                <a:gd name="T15" fmla="*/ 11 h 46"/>
                <a:gd name="T16" fmla="*/ 96 w 166"/>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46">
                  <a:moveTo>
                    <a:pt x="96" y="0"/>
                  </a:moveTo>
                  <a:cubicBezTo>
                    <a:pt x="55" y="0"/>
                    <a:pt x="55" y="0"/>
                    <a:pt x="55" y="0"/>
                  </a:cubicBezTo>
                  <a:cubicBezTo>
                    <a:pt x="28" y="0"/>
                    <a:pt x="28" y="0"/>
                    <a:pt x="28" y="0"/>
                  </a:cubicBezTo>
                  <a:cubicBezTo>
                    <a:pt x="0" y="0"/>
                    <a:pt x="0" y="0"/>
                    <a:pt x="0" y="0"/>
                  </a:cubicBezTo>
                  <a:cubicBezTo>
                    <a:pt x="0" y="46"/>
                    <a:pt x="0" y="46"/>
                    <a:pt x="0" y="46"/>
                  </a:cubicBezTo>
                  <a:cubicBezTo>
                    <a:pt x="166" y="46"/>
                    <a:pt x="166" y="46"/>
                    <a:pt x="166" y="46"/>
                  </a:cubicBezTo>
                  <a:cubicBezTo>
                    <a:pt x="166" y="11"/>
                    <a:pt x="166" y="11"/>
                    <a:pt x="166" y="11"/>
                  </a:cubicBezTo>
                  <a:cubicBezTo>
                    <a:pt x="119" y="11"/>
                    <a:pt x="119" y="11"/>
                    <a:pt x="119" y="11"/>
                  </a:cubicBezTo>
                  <a:cubicBezTo>
                    <a:pt x="119" y="11"/>
                    <a:pt x="105" y="11"/>
                    <a:pt x="96"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91"/>
            <p:cNvSpPr>
              <a:spLocks/>
            </p:cNvSpPr>
            <p:nvPr/>
          </p:nvSpPr>
          <p:spPr bwMode="auto">
            <a:xfrm>
              <a:off x="3301" y="784"/>
              <a:ext cx="1299" cy="1072"/>
            </a:xfrm>
            <a:custGeom>
              <a:avLst/>
              <a:gdLst>
                <a:gd name="T0" fmla="*/ 549 w 549"/>
                <a:gd name="T1" fmla="*/ 28 h 453"/>
                <a:gd name="T2" fmla="*/ 549 w 549"/>
                <a:gd name="T3" fmla="*/ 424 h 453"/>
                <a:gd name="T4" fmla="*/ 521 w 549"/>
                <a:gd name="T5" fmla="*/ 453 h 453"/>
                <a:gd name="T6" fmla="*/ 28 w 549"/>
                <a:gd name="T7" fmla="*/ 453 h 453"/>
                <a:gd name="T8" fmla="*/ 0 w 549"/>
                <a:gd name="T9" fmla="*/ 424 h 453"/>
                <a:gd name="T10" fmla="*/ 0 w 549"/>
                <a:gd name="T11" fmla="*/ 28 h 453"/>
                <a:gd name="T12" fmla="*/ 28 w 549"/>
                <a:gd name="T13" fmla="*/ 0 h 453"/>
                <a:gd name="T14" fmla="*/ 521 w 549"/>
                <a:gd name="T15" fmla="*/ 0 h 453"/>
                <a:gd name="T16" fmla="*/ 549 w 549"/>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9" h="453">
                  <a:moveTo>
                    <a:pt x="549" y="28"/>
                  </a:moveTo>
                  <a:cubicBezTo>
                    <a:pt x="549" y="424"/>
                    <a:pt x="549" y="424"/>
                    <a:pt x="549" y="424"/>
                  </a:cubicBezTo>
                  <a:cubicBezTo>
                    <a:pt x="549" y="424"/>
                    <a:pt x="549" y="453"/>
                    <a:pt x="521" y="453"/>
                  </a:cubicBezTo>
                  <a:cubicBezTo>
                    <a:pt x="28" y="453"/>
                    <a:pt x="28" y="453"/>
                    <a:pt x="28" y="453"/>
                  </a:cubicBezTo>
                  <a:cubicBezTo>
                    <a:pt x="28" y="453"/>
                    <a:pt x="0" y="453"/>
                    <a:pt x="0" y="424"/>
                  </a:cubicBezTo>
                  <a:cubicBezTo>
                    <a:pt x="0" y="28"/>
                    <a:pt x="0" y="28"/>
                    <a:pt x="0" y="28"/>
                  </a:cubicBezTo>
                  <a:cubicBezTo>
                    <a:pt x="0" y="28"/>
                    <a:pt x="0" y="0"/>
                    <a:pt x="28" y="0"/>
                  </a:cubicBezTo>
                  <a:cubicBezTo>
                    <a:pt x="521" y="0"/>
                    <a:pt x="521" y="0"/>
                    <a:pt x="521" y="0"/>
                  </a:cubicBezTo>
                  <a:cubicBezTo>
                    <a:pt x="521" y="0"/>
                    <a:pt x="549" y="0"/>
                    <a:pt x="549" y="28"/>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92"/>
            <p:cNvSpPr>
              <a:spLocks/>
            </p:cNvSpPr>
            <p:nvPr/>
          </p:nvSpPr>
          <p:spPr bwMode="auto">
            <a:xfrm>
              <a:off x="3350" y="784"/>
              <a:ext cx="1339" cy="1072"/>
            </a:xfrm>
            <a:custGeom>
              <a:avLst/>
              <a:gdLst>
                <a:gd name="T0" fmla="*/ 566 w 566"/>
                <a:gd name="T1" fmla="*/ 28 h 453"/>
                <a:gd name="T2" fmla="*/ 566 w 566"/>
                <a:gd name="T3" fmla="*/ 424 h 453"/>
                <a:gd name="T4" fmla="*/ 538 w 566"/>
                <a:gd name="T5" fmla="*/ 453 h 453"/>
                <a:gd name="T6" fmla="*/ 29 w 566"/>
                <a:gd name="T7" fmla="*/ 453 h 453"/>
                <a:gd name="T8" fmla="*/ 0 w 566"/>
                <a:gd name="T9" fmla="*/ 424 h 453"/>
                <a:gd name="T10" fmla="*/ 0 w 566"/>
                <a:gd name="T11" fmla="*/ 28 h 453"/>
                <a:gd name="T12" fmla="*/ 29 w 566"/>
                <a:gd name="T13" fmla="*/ 0 h 453"/>
                <a:gd name="T14" fmla="*/ 538 w 566"/>
                <a:gd name="T15" fmla="*/ 0 h 453"/>
                <a:gd name="T16" fmla="*/ 566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566" y="28"/>
                  </a:moveTo>
                  <a:cubicBezTo>
                    <a:pt x="566" y="424"/>
                    <a:pt x="566" y="424"/>
                    <a:pt x="566" y="424"/>
                  </a:cubicBezTo>
                  <a:cubicBezTo>
                    <a:pt x="566" y="424"/>
                    <a:pt x="566" y="453"/>
                    <a:pt x="538" y="453"/>
                  </a:cubicBezTo>
                  <a:cubicBezTo>
                    <a:pt x="29" y="453"/>
                    <a:pt x="29" y="453"/>
                    <a:pt x="29" y="453"/>
                  </a:cubicBezTo>
                  <a:cubicBezTo>
                    <a:pt x="29" y="453"/>
                    <a:pt x="0" y="453"/>
                    <a:pt x="0" y="424"/>
                  </a:cubicBezTo>
                  <a:cubicBezTo>
                    <a:pt x="0" y="28"/>
                    <a:pt x="0" y="28"/>
                    <a:pt x="0" y="28"/>
                  </a:cubicBezTo>
                  <a:cubicBezTo>
                    <a:pt x="0" y="28"/>
                    <a:pt x="0" y="0"/>
                    <a:pt x="29" y="0"/>
                  </a:cubicBezTo>
                  <a:cubicBezTo>
                    <a:pt x="538" y="0"/>
                    <a:pt x="538" y="0"/>
                    <a:pt x="538" y="0"/>
                  </a:cubicBezTo>
                  <a:cubicBezTo>
                    <a:pt x="538" y="0"/>
                    <a:pt x="566" y="0"/>
                    <a:pt x="566" y="28"/>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93"/>
            <p:cNvSpPr>
              <a:spLocks/>
            </p:cNvSpPr>
            <p:nvPr/>
          </p:nvSpPr>
          <p:spPr bwMode="auto">
            <a:xfrm>
              <a:off x="3350" y="916"/>
              <a:ext cx="1339" cy="940"/>
            </a:xfrm>
            <a:custGeom>
              <a:avLst/>
              <a:gdLst>
                <a:gd name="T0" fmla="*/ 566 w 566"/>
                <a:gd name="T1" fmla="*/ 0 h 397"/>
                <a:gd name="T2" fmla="*/ 0 w 566"/>
                <a:gd name="T3" fmla="*/ 340 h 397"/>
                <a:gd name="T4" fmla="*/ 0 w 566"/>
                <a:gd name="T5" fmla="*/ 368 h 397"/>
                <a:gd name="T6" fmla="*/ 29 w 566"/>
                <a:gd name="T7" fmla="*/ 397 h 397"/>
                <a:gd name="T8" fmla="*/ 538 w 566"/>
                <a:gd name="T9" fmla="*/ 397 h 397"/>
                <a:gd name="T10" fmla="*/ 566 w 566"/>
                <a:gd name="T11" fmla="*/ 368 h 397"/>
                <a:gd name="T12" fmla="*/ 566 w 566"/>
                <a:gd name="T13" fmla="*/ 368 h 397"/>
                <a:gd name="T14" fmla="*/ 566 w 566"/>
                <a:gd name="T15" fmla="*/ 368 h 397"/>
                <a:gd name="T16" fmla="*/ 566 w 566"/>
                <a:gd name="T17" fmla="*/ 17 h 397"/>
                <a:gd name="T18" fmla="*/ 566 w 566"/>
                <a:gd name="T19" fmla="*/ 0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6" h="397">
                  <a:moveTo>
                    <a:pt x="566" y="0"/>
                  </a:moveTo>
                  <a:cubicBezTo>
                    <a:pt x="0" y="340"/>
                    <a:pt x="0" y="340"/>
                    <a:pt x="0" y="340"/>
                  </a:cubicBezTo>
                  <a:cubicBezTo>
                    <a:pt x="0" y="368"/>
                    <a:pt x="0" y="368"/>
                    <a:pt x="0" y="368"/>
                  </a:cubicBezTo>
                  <a:cubicBezTo>
                    <a:pt x="0" y="397"/>
                    <a:pt x="29" y="397"/>
                    <a:pt x="29" y="397"/>
                  </a:cubicBezTo>
                  <a:cubicBezTo>
                    <a:pt x="538" y="397"/>
                    <a:pt x="538" y="397"/>
                    <a:pt x="538" y="397"/>
                  </a:cubicBezTo>
                  <a:cubicBezTo>
                    <a:pt x="566" y="397"/>
                    <a:pt x="566" y="369"/>
                    <a:pt x="566" y="368"/>
                  </a:cubicBezTo>
                  <a:cubicBezTo>
                    <a:pt x="566" y="368"/>
                    <a:pt x="566" y="368"/>
                    <a:pt x="566" y="368"/>
                  </a:cubicBezTo>
                  <a:cubicBezTo>
                    <a:pt x="566" y="368"/>
                    <a:pt x="566" y="368"/>
                    <a:pt x="566" y="368"/>
                  </a:cubicBezTo>
                  <a:cubicBezTo>
                    <a:pt x="566" y="17"/>
                    <a:pt x="566" y="17"/>
                    <a:pt x="566" y="17"/>
                  </a:cubicBezTo>
                  <a:cubicBezTo>
                    <a:pt x="566" y="0"/>
                    <a:pt x="566" y="0"/>
                    <a:pt x="566" y="0"/>
                  </a:cubicBezTo>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94"/>
            <p:cNvSpPr>
              <a:spLocks/>
            </p:cNvSpPr>
            <p:nvPr/>
          </p:nvSpPr>
          <p:spPr bwMode="auto">
            <a:xfrm>
              <a:off x="2638" y="1177"/>
              <a:ext cx="301" cy="118"/>
            </a:xfrm>
            <a:custGeom>
              <a:avLst/>
              <a:gdLst>
                <a:gd name="T0" fmla="*/ 0 w 127"/>
                <a:gd name="T1" fmla="*/ 0 h 50"/>
                <a:gd name="T2" fmla="*/ 64 w 127"/>
                <a:gd name="T3" fmla="*/ 50 h 50"/>
                <a:gd name="T4" fmla="*/ 127 w 127"/>
                <a:gd name="T5" fmla="*/ 0 h 50"/>
                <a:gd name="T6" fmla="*/ 0 w 127"/>
                <a:gd name="T7" fmla="*/ 0 h 50"/>
              </a:gdLst>
              <a:ahLst/>
              <a:cxnLst>
                <a:cxn ang="0">
                  <a:pos x="T0" y="T1"/>
                </a:cxn>
                <a:cxn ang="0">
                  <a:pos x="T2" y="T3"/>
                </a:cxn>
                <a:cxn ang="0">
                  <a:pos x="T4" y="T5"/>
                </a:cxn>
                <a:cxn ang="0">
                  <a:pos x="T6" y="T7"/>
                </a:cxn>
              </a:cxnLst>
              <a:rect l="0" t="0" r="r" b="b"/>
              <a:pathLst>
                <a:path w="127" h="50">
                  <a:moveTo>
                    <a:pt x="0" y="0"/>
                  </a:moveTo>
                  <a:cubicBezTo>
                    <a:pt x="7" y="28"/>
                    <a:pt x="33" y="50"/>
                    <a:pt x="64" y="50"/>
                  </a:cubicBezTo>
                  <a:cubicBezTo>
                    <a:pt x="94" y="50"/>
                    <a:pt x="120" y="28"/>
                    <a:pt x="127" y="0"/>
                  </a:cubicBezTo>
                  <a:lnTo>
                    <a:pt x="0" y="0"/>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 name="Freeform 95"/>
            <p:cNvSpPr>
              <a:spLocks/>
            </p:cNvSpPr>
            <p:nvPr/>
          </p:nvSpPr>
          <p:spPr bwMode="auto">
            <a:xfrm>
              <a:off x="2700" y="895"/>
              <a:ext cx="234" cy="294"/>
            </a:xfrm>
            <a:custGeom>
              <a:avLst/>
              <a:gdLst>
                <a:gd name="T0" fmla="*/ 99 w 99"/>
                <a:gd name="T1" fmla="*/ 11 h 124"/>
                <a:gd name="T2" fmla="*/ 68 w 99"/>
                <a:gd name="T3" fmla="*/ 0 h 124"/>
                <a:gd name="T4" fmla="*/ 57 w 99"/>
                <a:gd name="T5" fmla="*/ 26 h 124"/>
                <a:gd name="T6" fmla="*/ 0 w 99"/>
                <a:gd name="T7" fmla="*/ 26 h 124"/>
                <a:gd name="T8" fmla="*/ 0 w 99"/>
                <a:gd name="T9" fmla="*/ 124 h 124"/>
                <a:gd name="T10" fmla="*/ 68 w 99"/>
                <a:gd name="T11" fmla="*/ 124 h 124"/>
                <a:gd name="T12" fmla="*/ 68 w 99"/>
                <a:gd name="T13" fmla="*/ 66 h 124"/>
                <a:gd name="T14" fmla="*/ 99 w 99"/>
                <a:gd name="T15" fmla="*/ 11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24">
                  <a:moveTo>
                    <a:pt x="99" y="11"/>
                  </a:moveTo>
                  <a:cubicBezTo>
                    <a:pt x="68" y="0"/>
                    <a:pt x="68" y="0"/>
                    <a:pt x="68" y="0"/>
                  </a:cubicBezTo>
                  <a:cubicBezTo>
                    <a:pt x="57" y="26"/>
                    <a:pt x="57" y="26"/>
                    <a:pt x="57" y="26"/>
                  </a:cubicBezTo>
                  <a:cubicBezTo>
                    <a:pt x="0" y="26"/>
                    <a:pt x="0" y="26"/>
                    <a:pt x="0" y="26"/>
                  </a:cubicBezTo>
                  <a:cubicBezTo>
                    <a:pt x="0" y="124"/>
                    <a:pt x="0" y="124"/>
                    <a:pt x="0" y="124"/>
                  </a:cubicBezTo>
                  <a:cubicBezTo>
                    <a:pt x="68" y="124"/>
                    <a:pt x="68" y="124"/>
                    <a:pt x="68" y="124"/>
                  </a:cubicBezTo>
                  <a:cubicBezTo>
                    <a:pt x="68" y="66"/>
                    <a:pt x="68" y="66"/>
                    <a:pt x="68" y="66"/>
                  </a:cubicBezTo>
                  <a:cubicBezTo>
                    <a:pt x="69" y="48"/>
                    <a:pt x="74" y="19"/>
                    <a:pt x="99" y="11"/>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96"/>
            <p:cNvSpPr>
              <a:spLocks/>
            </p:cNvSpPr>
            <p:nvPr/>
          </p:nvSpPr>
          <p:spPr bwMode="auto">
            <a:xfrm>
              <a:off x="2981" y="789"/>
              <a:ext cx="36" cy="37"/>
            </a:xfrm>
            <a:custGeom>
              <a:avLst/>
              <a:gdLst>
                <a:gd name="T0" fmla="*/ 14 w 15"/>
                <a:gd name="T1" fmla="*/ 9 h 16"/>
                <a:gd name="T2" fmla="*/ 6 w 15"/>
                <a:gd name="T3" fmla="*/ 15 h 16"/>
                <a:gd name="T4" fmla="*/ 0 w 15"/>
                <a:gd name="T5" fmla="*/ 7 h 16"/>
                <a:gd name="T6" fmla="*/ 9 w 15"/>
                <a:gd name="T7" fmla="*/ 1 h 16"/>
                <a:gd name="T8" fmla="*/ 14 w 15"/>
                <a:gd name="T9" fmla="*/ 9 h 16"/>
              </a:gdLst>
              <a:ahLst/>
              <a:cxnLst>
                <a:cxn ang="0">
                  <a:pos x="T0" y="T1"/>
                </a:cxn>
                <a:cxn ang="0">
                  <a:pos x="T2" y="T3"/>
                </a:cxn>
                <a:cxn ang="0">
                  <a:pos x="T4" y="T5"/>
                </a:cxn>
                <a:cxn ang="0">
                  <a:pos x="T6" y="T7"/>
                </a:cxn>
                <a:cxn ang="0">
                  <a:pos x="T8" y="T9"/>
                </a:cxn>
              </a:cxnLst>
              <a:rect l="0" t="0" r="r" b="b"/>
              <a:pathLst>
                <a:path w="15" h="16">
                  <a:moveTo>
                    <a:pt x="14" y="9"/>
                  </a:moveTo>
                  <a:cubicBezTo>
                    <a:pt x="14" y="13"/>
                    <a:pt x="10" y="16"/>
                    <a:pt x="6" y="15"/>
                  </a:cubicBezTo>
                  <a:cubicBezTo>
                    <a:pt x="2" y="14"/>
                    <a:pt x="0" y="11"/>
                    <a:pt x="0" y="7"/>
                  </a:cubicBezTo>
                  <a:cubicBezTo>
                    <a:pt x="1" y="3"/>
                    <a:pt x="5" y="0"/>
                    <a:pt x="9" y="1"/>
                  </a:cubicBezTo>
                  <a:cubicBezTo>
                    <a:pt x="12" y="2"/>
                    <a:pt x="15" y="5"/>
                    <a:pt x="14" y="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97"/>
            <p:cNvSpPr>
              <a:spLocks/>
            </p:cNvSpPr>
            <p:nvPr/>
          </p:nvSpPr>
          <p:spPr bwMode="auto">
            <a:xfrm>
              <a:off x="3040" y="732"/>
              <a:ext cx="102" cy="194"/>
            </a:xfrm>
            <a:custGeom>
              <a:avLst/>
              <a:gdLst>
                <a:gd name="T0" fmla="*/ 83 w 102"/>
                <a:gd name="T1" fmla="*/ 0 h 194"/>
                <a:gd name="T2" fmla="*/ 102 w 102"/>
                <a:gd name="T3" fmla="*/ 194 h 194"/>
                <a:gd name="T4" fmla="*/ 0 w 102"/>
                <a:gd name="T5" fmla="*/ 175 h 194"/>
                <a:gd name="T6" fmla="*/ 83 w 102"/>
                <a:gd name="T7" fmla="*/ 0 h 194"/>
              </a:gdLst>
              <a:ahLst/>
              <a:cxnLst>
                <a:cxn ang="0">
                  <a:pos x="T0" y="T1"/>
                </a:cxn>
                <a:cxn ang="0">
                  <a:pos x="T2" y="T3"/>
                </a:cxn>
                <a:cxn ang="0">
                  <a:pos x="T4" y="T5"/>
                </a:cxn>
                <a:cxn ang="0">
                  <a:pos x="T6" y="T7"/>
                </a:cxn>
              </a:cxnLst>
              <a:rect l="0" t="0" r="r" b="b"/>
              <a:pathLst>
                <a:path w="102" h="194">
                  <a:moveTo>
                    <a:pt x="83" y="0"/>
                  </a:moveTo>
                  <a:lnTo>
                    <a:pt x="102" y="194"/>
                  </a:lnTo>
                  <a:lnTo>
                    <a:pt x="0" y="175"/>
                  </a:lnTo>
                  <a:lnTo>
                    <a:pt x="83"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98"/>
            <p:cNvSpPr>
              <a:spLocks/>
            </p:cNvSpPr>
            <p:nvPr/>
          </p:nvSpPr>
          <p:spPr bwMode="auto">
            <a:xfrm>
              <a:off x="2678" y="533"/>
              <a:ext cx="471" cy="580"/>
            </a:xfrm>
            <a:custGeom>
              <a:avLst/>
              <a:gdLst>
                <a:gd name="T0" fmla="*/ 23 w 199"/>
                <a:gd name="T1" fmla="*/ 0 h 245"/>
                <a:gd name="T2" fmla="*/ 1 w 199"/>
                <a:gd name="T3" fmla="*/ 124 h 245"/>
                <a:gd name="T4" fmla="*/ 1 w 199"/>
                <a:gd name="T5" fmla="*/ 125 h 245"/>
                <a:gd name="T6" fmla="*/ 0 w 199"/>
                <a:gd name="T7" fmla="*/ 143 h 245"/>
                <a:gd name="T8" fmla="*/ 32 w 199"/>
                <a:gd name="T9" fmla="*/ 138 h 245"/>
                <a:gd name="T10" fmla="*/ 48 w 199"/>
                <a:gd name="T11" fmla="*/ 190 h 245"/>
                <a:gd name="T12" fmla="*/ 161 w 199"/>
                <a:gd name="T13" fmla="*/ 245 h 245"/>
                <a:gd name="T14" fmla="*/ 170 w 199"/>
                <a:gd name="T15" fmla="*/ 197 h 245"/>
                <a:gd name="T16" fmla="*/ 185 w 199"/>
                <a:gd name="T17" fmla="*/ 109 h 245"/>
                <a:gd name="T18" fmla="*/ 199 w 199"/>
                <a:gd name="T19" fmla="*/ 31 h 245"/>
                <a:gd name="T20" fmla="*/ 23 w 199"/>
                <a:gd name="T21"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245">
                  <a:moveTo>
                    <a:pt x="23" y="0"/>
                  </a:moveTo>
                  <a:cubicBezTo>
                    <a:pt x="1" y="124"/>
                    <a:pt x="1" y="124"/>
                    <a:pt x="1" y="124"/>
                  </a:cubicBezTo>
                  <a:cubicBezTo>
                    <a:pt x="1" y="125"/>
                    <a:pt x="1" y="125"/>
                    <a:pt x="1" y="125"/>
                  </a:cubicBezTo>
                  <a:cubicBezTo>
                    <a:pt x="0" y="131"/>
                    <a:pt x="0" y="137"/>
                    <a:pt x="0" y="143"/>
                  </a:cubicBezTo>
                  <a:cubicBezTo>
                    <a:pt x="32" y="138"/>
                    <a:pt x="32" y="138"/>
                    <a:pt x="32" y="138"/>
                  </a:cubicBezTo>
                  <a:cubicBezTo>
                    <a:pt x="35" y="158"/>
                    <a:pt x="41" y="176"/>
                    <a:pt x="48" y="190"/>
                  </a:cubicBezTo>
                  <a:cubicBezTo>
                    <a:pt x="64" y="215"/>
                    <a:pt x="96" y="241"/>
                    <a:pt x="161" y="245"/>
                  </a:cubicBezTo>
                  <a:cubicBezTo>
                    <a:pt x="170" y="197"/>
                    <a:pt x="170" y="197"/>
                    <a:pt x="170" y="197"/>
                  </a:cubicBezTo>
                  <a:cubicBezTo>
                    <a:pt x="185" y="109"/>
                    <a:pt x="185" y="109"/>
                    <a:pt x="185" y="109"/>
                  </a:cubicBezTo>
                  <a:cubicBezTo>
                    <a:pt x="199" y="31"/>
                    <a:pt x="199" y="31"/>
                    <a:pt x="199" y="31"/>
                  </a:cubicBezTo>
                  <a:cubicBezTo>
                    <a:pt x="23" y="0"/>
                    <a:pt x="23" y="0"/>
                    <a:pt x="23" y="0"/>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99"/>
            <p:cNvSpPr>
              <a:spLocks/>
            </p:cNvSpPr>
            <p:nvPr/>
          </p:nvSpPr>
          <p:spPr bwMode="auto">
            <a:xfrm>
              <a:off x="2981" y="789"/>
              <a:ext cx="36" cy="37"/>
            </a:xfrm>
            <a:custGeom>
              <a:avLst/>
              <a:gdLst>
                <a:gd name="T0" fmla="*/ 14 w 15"/>
                <a:gd name="T1" fmla="*/ 9 h 16"/>
                <a:gd name="T2" fmla="*/ 6 w 15"/>
                <a:gd name="T3" fmla="*/ 15 h 16"/>
                <a:gd name="T4" fmla="*/ 0 w 15"/>
                <a:gd name="T5" fmla="*/ 7 h 16"/>
                <a:gd name="T6" fmla="*/ 9 w 15"/>
                <a:gd name="T7" fmla="*/ 1 h 16"/>
                <a:gd name="T8" fmla="*/ 14 w 15"/>
                <a:gd name="T9" fmla="*/ 9 h 16"/>
              </a:gdLst>
              <a:ahLst/>
              <a:cxnLst>
                <a:cxn ang="0">
                  <a:pos x="T0" y="T1"/>
                </a:cxn>
                <a:cxn ang="0">
                  <a:pos x="T2" y="T3"/>
                </a:cxn>
                <a:cxn ang="0">
                  <a:pos x="T4" y="T5"/>
                </a:cxn>
                <a:cxn ang="0">
                  <a:pos x="T6" y="T7"/>
                </a:cxn>
                <a:cxn ang="0">
                  <a:pos x="T8" y="T9"/>
                </a:cxn>
              </a:cxnLst>
              <a:rect l="0" t="0" r="r" b="b"/>
              <a:pathLst>
                <a:path w="15" h="16">
                  <a:moveTo>
                    <a:pt x="14" y="9"/>
                  </a:moveTo>
                  <a:cubicBezTo>
                    <a:pt x="14" y="13"/>
                    <a:pt x="10" y="16"/>
                    <a:pt x="6" y="15"/>
                  </a:cubicBezTo>
                  <a:cubicBezTo>
                    <a:pt x="2" y="14"/>
                    <a:pt x="0" y="11"/>
                    <a:pt x="0" y="7"/>
                  </a:cubicBezTo>
                  <a:cubicBezTo>
                    <a:pt x="1" y="3"/>
                    <a:pt x="5" y="0"/>
                    <a:pt x="9" y="1"/>
                  </a:cubicBezTo>
                  <a:cubicBezTo>
                    <a:pt x="12" y="2"/>
                    <a:pt x="15" y="5"/>
                    <a:pt x="14" y="9"/>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Freeform 100"/>
            <p:cNvSpPr>
              <a:spLocks/>
            </p:cNvSpPr>
            <p:nvPr/>
          </p:nvSpPr>
          <p:spPr bwMode="auto">
            <a:xfrm>
              <a:off x="2342" y="945"/>
              <a:ext cx="436" cy="435"/>
            </a:xfrm>
            <a:custGeom>
              <a:avLst/>
              <a:gdLst>
                <a:gd name="T0" fmla="*/ 169 w 184"/>
                <a:gd name="T1" fmla="*/ 0 h 184"/>
                <a:gd name="T2" fmla="*/ 15 w 184"/>
                <a:gd name="T3" fmla="*/ 184 h 184"/>
                <a:gd name="T4" fmla="*/ 169 w 184"/>
                <a:gd name="T5" fmla="*/ 0 h 184"/>
              </a:gdLst>
              <a:ahLst/>
              <a:cxnLst>
                <a:cxn ang="0">
                  <a:pos x="T0" y="T1"/>
                </a:cxn>
                <a:cxn ang="0">
                  <a:pos x="T2" y="T3"/>
                </a:cxn>
                <a:cxn ang="0">
                  <a:pos x="T4" y="T5"/>
                </a:cxn>
              </a:cxnLst>
              <a:rect l="0" t="0" r="r" b="b"/>
              <a:pathLst>
                <a:path w="184" h="184">
                  <a:moveTo>
                    <a:pt x="169" y="0"/>
                  </a:moveTo>
                  <a:cubicBezTo>
                    <a:pt x="169" y="0"/>
                    <a:pt x="0" y="15"/>
                    <a:pt x="15" y="184"/>
                  </a:cubicBezTo>
                  <a:cubicBezTo>
                    <a:pt x="15" y="184"/>
                    <a:pt x="184" y="169"/>
                    <a:pt x="169" y="0"/>
                  </a:cubicBez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Freeform 101"/>
            <p:cNvSpPr>
              <a:spLocks noEditPoints="1"/>
            </p:cNvSpPr>
            <p:nvPr/>
          </p:nvSpPr>
          <p:spPr bwMode="auto">
            <a:xfrm>
              <a:off x="4181"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9 w 369"/>
                <a:gd name="T11" fmla="*/ 239 h 249"/>
                <a:gd name="T12" fmla="*/ 359 w 369"/>
                <a:gd name="T13" fmla="*/ 239 h 249"/>
                <a:gd name="T14" fmla="*/ 359 w 369"/>
                <a:gd name="T15" fmla="*/ 10 h 249"/>
                <a:gd name="T16" fmla="*/ 9 w 369"/>
                <a:gd name="T17" fmla="*/ 10 h 249"/>
                <a:gd name="T18" fmla="*/ 9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close/>
                  <a:moveTo>
                    <a:pt x="9" y="239"/>
                  </a:moveTo>
                  <a:lnTo>
                    <a:pt x="359" y="239"/>
                  </a:lnTo>
                  <a:lnTo>
                    <a:pt x="359" y="10"/>
                  </a:lnTo>
                  <a:lnTo>
                    <a:pt x="9" y="10"/>
                  </a:lnTo>
                  <a:lnTo>
                    <a:pt x="9" y="23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Freeform 102"/>
            <p:cNvSpPr>
              <a:spLocks/>
            </p:cNvSpPr>
            <p:nvPr/>
          </p:nvSpPr>
          <p:spPr bwMode="auto">
            <a:xfrm>
              <a:off x="4316" y="1631"/>
              <a:ext cx="546" cy="1958"/>
            </a:xfrm>
            <a:custGeom>
              <a:avLst/>
              <a:gdLst>
                <a:gd name="T0" fmla="*/ 136 w 231"/>
                <a:gd name="T1" fmla="*/ 827 h 827"/>
                <a:gd name="T2" fmla="*/ 132 w 231"/>
                <a:gd name="T3" fmla="*/ 824 h 827"/>
                <a:gd name="T4" fmla="*/ 154 w 231"/>
                <a:gd name="T5" fmla="*/ 530 h 827"/>
                <a:gd name="T6" fmla="*/ 143 w 231"/>
                <a:gd name="T7" fmla="*/ 57 h 827"/>
                <a:gd name="T8" fmla="*/ 4 w 231"/>
                <a:gd name="T9" fmla="*/ 13 h 827"/>
                <a:gd name="T10" fmla="*/ 0 w 231"/>
                <a:gd name="T11" fmla="*/ 9 h 827"/>
                <a:gd name="T12" fmla="*/ 4 w 231"/>
                <a:gd name="T13" fmla="*/ 5 h 827"/>
                <a:gd name="T14" fmla="*/ 149 w 231"/>
                <a:gd name="T15" fmla="*/ 52 h 827"/>
                <a:gd name="T16" fmla="*/ 162 w 231"/>
                <a:gd name="T17" fmla="*/ 532 h 827"/>
                <a:gd name="T18" fmla="*/ 140 w 231"/>
                <a:gd name="T19" fmla="*/ 822 h 827"/>
                <a:gd name="T20" fmla="*/ 137 w 231"/>
                <a:gd name="T21" fmla="*/ 827 h 827"/>
                <a:gd name="T22" fmla="*/ 136 w 231"/>
                <a:gd name="T23" fmla="*/ 82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 h="827">
                  <a:moveTo>
                    <a:pt x="136" y="827"/>
                  </a:moveTo>
                  <a:cubicBezTo>
                    <a:pt x="134" y="827"/>
                    <a:pt x="133" y="826"/>
                    <a:pt x="132" y="824"/>
                  </a:cubicBezTo>
                  <a:cubicBezTo>
                    <a:pt x="112" y="765"/>
                    <a:pt x="133" y="651"/>
                    <a:pt x="154" y="530"/>
                  </a:cubicBezTo>
                  <a:cubicBezTo>
                    <a:pt x="186" y="350"/>
                    <a:pt x="222" y="146"/>
                    <a:pt x="143" y="57"/>
                  </a:cubicBezTo>
                  <a:cubicBezTo>
                    <a:pt x="112" y="23"/>
                    <a:pt x="67" y="8"/>
                    <a:pt x="4" y="13"/>
                  </a:cubicBezTo>
                  <a:cubicBezTo>
                    <a:pt x="2" y="13"/>
                    <a:pt x="0" y="11"/>
                    <a:pt x="0" y="9"/>
                  </a:cubicBezTo>
                  <a:cubicBezTo>
                    <a:pt x="0" y="7"/>
                    <a:pt x="1" y="5"/>
                    <a:pt x="4" y="5"/>
                  </a:cubicBezTo>
                  <a:cubicBezTo>
                    <a:pt x="68" y="0"/>
                    <a:pt x="117" y="16"/>
                    <a:pt x="149" y="52"/>
                  </a:cubicBezTo>
                  <a:cubicBezTo>
                    <a:pt x="231" y="143"/>
                    <a:pt x="194" y="350"/>
                    <a:pt x="162" y="532"/>
                  </a:cubicBezTo>
                  <a:cubicBezTo>
                    <a:pt x="141" y="651"/>
                    <a:pt x="121" y="764"/>
                    <a:pt x="140" y="822"/>
                  </a:cubicBezTo>
                  <a:cubicBezTo>
                    <a:pt x="140" y="824"/>
                    <a:pt x="139" y="826"/>
                    <a:pt x="137" y="827"/>
                  </a:cubicBezTo>
                  <a:cubicBezTo>
                    <a:pt x="137" y="827"/>
                    <a:pt x="136" y="827"/>
                    <a:pt x="136" y="82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Freeform 103"/>
            <p:cNvSpPr>
              <a:spLocks/>
            </p:cNvSpPr>
            <p:nvPr/>
          </p:nvSpPr>
          <p:spPr bwMode="auto">
            <a:xfrm>
              <a:off x="5040" y="3691"/>
              <a:ext cx="132" cy="132"/>
            </a:xfrm>
            <a:custGeom>
              <a:avLst/>
              <a:gdLst>
                <a:gd name="T0" fmla="*/ 132 w 132"/>
                <a:gd name="T1" fmla="*/ 0 h 132"/>
                <a:gd name="T2" fmla="*/ 0 w 132"/>
                <a:gd name="T3" fmla="*/ 0 h 132"/>
                <a:gd name="T4" fmla="*/ 0 w 132"/>
                <a:gd name="T5" fmla="*/ 132 h 132"/>
                <a:gd name="T6" fmla="*/ 132 w 132"/>
                <a:gd name="T7" fmla="*/ 132 h 132"/>
                <a:gd name="T8" fmla="*/ 132 w 132"/>
                <a:gd name="T9" fmla="*/ 56 h 132"/>
                <a:gd name="T10" fmla="*/ 132 w 132"/>
                <a:gd name="T11" fmla="*/ 0 h 132"/>
              </a:gdLst>
              <a:ahLst/>
              <a:cxnLst>
                <a:cxn ang="0">
                  <a:pos x="T0" y="T1"/>
                </a:cxn>
                <a:cxn ang="0">
                  <a:pos x="T2" y="T3"/>
                </a:cxn>
                <a:cxn ang="0">
                  <a:pos x="T4" y="T5"/>
                </a:cxn>
                <a:cxn ang="0">
                  <a:pos x="T6" y="T7"/>
                </a:cxn>
                <a:cxn ang="0">
                  <a:pos x="T8" y="T9"/>
                </a:cxn>
                <a:cxn ang="0">
                  <a:pos x="T10" y="T11"/>
                </a:cxn>
              </a:cxnLst>
              <a:rect l="0" t="0" r="r" b="b"/>
              <a:pathLst>
                <a:path w="132" h="132">
                  <a:moveTo>
                    <a:pt x="132" y="0"/>
                  </a:moveTo>
                  <a:lnTo>
                    <a:pt x="0" y="0"/>
                  </a:lnTo>
                  <a:lnTo>
                    <a:pt x="0" y="132"/>
                  </a:lnTo>
                  <a:lnTo>
                    <a:pt x="132" y="132"/>
                  </a:lnTo>
                  <a:lnTo>
                    <a:pt x="132" y="56"/>
                  </a:lnTo>
                  <a:lnTo>
                    <a:pt x="132"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104"/>
            <p:cNvSpPr>
              <a:spLocks/>
            </p:cNvSpPr>
            <p:nvPr/>
          </p:nvSpPr>
          <p:spPr bwMode="auto">
            <a:xfrm>
              <a:off x="5040" y="3691"/>
              <a:ext cx="132" cy="132"/>
            </a:xfrm>
            <a:custGeom>
              <a:avLst/>
              <a:gdLst>
                <a:gd name="T0" fmla="*/ 132 w 132"/>
                <a:gd name="T1" fmla="*/ 0 h 132"/>
                <a:gd name="T2" fmla="*/ 0 w 132"/>
                <a:gd name="T3" fmla="*/ 0 h 132"/>
                <a:gd name="T4" fmla="*/ 0 w 132"/>
                <a:gd name="T5" fmla="*/ 132 h 132"/>
                <a:gd name="T6" fmla="*/ 132 w 132"/>
                <a:gd name="T7" fmla="*/ 132 h 132"/>
                <a:gd name="T8" fmla="*/ 132 w 132"/>
                <a:gd name="T9" fmla="*/ 56 h 132"/>
                <a:gd name="T10" fmla="*/ 132 w 132"/>
                <a:gd name="T11" fmla="*/ 0 h 132"/>
              </a:gdLst>
              <a:ahLst/>
              <a:cxnLst>
                <a:cxn ang="0">
                  <a:pos x="T0" y="T1"/>
                </a:cxn>
                <a:cxn ang="0">
                  <a:pos x="T2" y="T3"/>
                </a:cxn>
                <a:cxn ang="0">
                  <a:pos x="T4" y="T5"/>
                </a:cxn>
                <a:cxn ang="0">
                  <a:pos x="T6" y="T7"/>
                </a:cxn>
                <a:cxn ang="0">
                  <a:pos x="T8" y="T9"/>
                </a:cxn>
                <a:cxn ang="0">
                  <a:pos x="T10" y="T11"/>
                </a:cxn>
              </a:cxnLst>
              <a:rect l="0" t="0" r="r" b="b"/>
              <a:pathLst>
                <a:path w="132" h="132">
                  <a:moveTo>
                    <a:pt x="132" y="0"/>
                  </a:moveTo>
                  <a:lnTo>
                    <a:pt x="0" y="0"/>
                  </a:lnTo>
                  <a:lnTo>
                    <a:pt x="0" y="132"/>
                  </a:lnTo>
                  <a:lnTo>
                    <a:pt x="132" y="132"/>
                  </a:lnTo>
                  <a:lnTo>
                    <a:pt x="132" y="56"/>
                  </a:lnTo>
                  <a:lnTo>
                    <a:pt x="1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Rectangle 105"/>
            <p:cNvSpPr>
              <a:spLocks noChangeArrowheads="1"/>
            </p:cNvSpPr>
            <p:nvPr/>
          </p:nvSpPr>
          <p:spPr bwMode="auto">
            <a:xfrm>
              <a:off x="2513" y="2031"/>
              <a:ext cx="163" cy="185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Rectangle 106"/>
            <p:cNvSpPr>
              <a:spLocks noChangeArrowheads="1"/>
            </p:cNvSpPr>
            <p:nvPr/>
          </p:nvSpPr>
          <p:spPr bwMode="auto">
            <a:xfrm>
              <a:off x="2513" y="2031"/>
              <a:ext cx="163" cy="1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107"/>
            <p:cNvSpPr>
              <a:spLocks/>
            </p:cNvSpPr>
            <p:nvPr/>
          </p:nvSpPr>
          <p:spPr bwMode="auto">
            <a:xfrm>
              <a:off x="2593" y="2126"/>
              <a:ext cx="83" cy="1763"/>
            </a:xfrm>
            <a:custGeom>
              <a:avLst/>
              <a:gdLst>
                <a:gd name="T0" fmla="*/ 83 w 83"/>
                <a:gd name="T1" fmla="*/ 0 h 1763"/>
                <a:gd name="T2" fmla="*/ 0 w 83"/>
                <a:gd name="T3" fmla="*/ 0 h 1763"/>
                <a:gd name="T4" fmla="*/ 0 w 83"/>
                <a:gd name="T5" fmla="*/ 1763 h 1763"/>
                <a:gd name="T6" fmla="*/ 83 w 83"/>
                <a:gd name="T7" fmla="*/ 1763 h 1763"/>
                <a:gd name="T8" fmla="*/ 83 w 83"/>
                <a:gd name="T9" fmla="*/ 1621 h 1763"/>
                <a:gd name="T10" fmla="*/ 83 w 83"/>
                <a:gd name="T11" fmla="*/ 765 h 1763"/>
                <a:gd name="T12" fmla="*/ 83 w 83"/>
                <a:gd name="T13" fmla="*/ 656 h 1763"/>
                <a:gd name="T14" fmla="*/ 83 w 83"/>
                <a:gd name="T15" fmla="*/ 0 h 17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763">
                  <a:moveTo>
                    <a:pt x="83" y="0"/>
                  </a:moveTo>
                  <a:lnTo>
                    <a:pt x="0" y="0"/>
                  </a:lnTo>
                  <a:lnTo>
                    <a:pt x="0" y="1763"/>
                  </a:lnTo>
                  <a:lnTo>
                    <a:pt x="83" y="1763"/>
                  </a:lnTo>
                  <a:lnTo>
                    <a:pt x="83" y="1621"/>
                  </a:lnTo>
                  <a:lnTo>
                    <a:pt x="83" y="765"/>
                  </a:lnTo>
                  <a:lnTo>
                    <a:pt x="83" y="656"/>
                  </a:lnTo>
                  <a:lnTo>
                    <a:pt x="83"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108"/>
            <p:cNvSpPr>
              <a:spLocks/>
            </p:cNvSpPr>
            <p:nvPr/>
          </p:nvSpPr>
          <p:spPr bwMode="auto">
            <a:xfrm>
              <a:off x="2593" y="2126"/>
              <a:ext cx="83" cy="1763"/>
            </a:xfrm>
            <a:custGeom>
              <a:avLst/>
              <a:gdLst>
                <a:gd name="T0" fmla="*/ 83 w 83"/>
                <a:gd name="T1" fmla="*/ 0 h 1763"/>
                <a:gd name="T2" fmla="*/ 0 w 83"/>
                <a:gd name="T3" fmla="*/ 0 h 1763"/>
                <a:gd name="T4" fmla="*/ 0 w 83"/>
                <a:gd name="T5" fmla="*/ 1763 h 1763"/>
                <a:gd name="T6" fmla="*/ 83 w 83"/>
                <a:gd name="T7" fmla="*/ 1763 h 1763"/>
                <a:gd name="T8" fmla="*/ 83 w 83"/>
                <a:gd name="T9" fmla="*/ 1621 h 1763"/>
                <a:gd name="T10" fmla="*/ 83 w 83"/>
                <a:gd name="T11" fmla="*/ 765 h 1763"/>
                <a:gd name="T12" fmla="*/ 83 w 83"/>
                <a:gd name="T13" fmla="*/ 656 h 1763"/>
                <a:gd name="T14" fmla="*/ 83 w 83"/>
                <a:gd name="T15" fmla="*/ 0 h 17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763">
                  <a:moveTo>
                    <a:pt x="83" y="0"/>
                  </a:moveTo>
                  <a:lnTo>
                    <a:pt x="0" y="0"/>
                  </a:lnTo>
                  <a:lnTo>
                    <a:pt x="0" y="1763"/>
                  </a:lnTo>
                  <a:lnTo>
                    <a:pt x="83" y="1763"/>
                  </a:lnTo>
                  <a:lnTo>
                    <a:pt x="83" y="1621"/>
                  </a:lnTo>
                  <a:lnTo>
                    <a:pt x="83" y="765"/>
                  </a:lnTo>
                  <a:lnTo>
                    <a:pt x="83" y="656"/>
                  </a:lnTo>
                  <a:lnTo>
                    <a:pt x="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109"/>
            <p:cNvSpPr>
              <a:spLocks/>
            </p:cNvSpPr>
            <p:nvPr/>
          </p:nvSpPr>
          <p:spPr bwMode="auto">
            <a:xfrm>
              <a:off x="2558" y="389"/>
              <a:ext cx="610" cy="641"/>
            </a:xfrm>
            <a:custGeom>
              <a:avLst/>
              <a:gdLst>
                <a:gd name="T0" fmla="*/ 250 w 258"/>
                <a:gd name="T1" fmla="*/ 91 h 271"/>
                <a:gd name="T2" fmla="*/ 163 w 258"/>
                <a:gd name="T3" fmla="*/ 15 h 271"/>
                <a:gd name="T4" fmla="*/ 128 w 258"/>
                <a:gd name="T5" fmla="*/ 18 h 271"/>
                <a:gd name="T6" fmla="*/ 98 w 258"/>
                <a:gd name="T7" fmla="*/ 20 h 271"/>
                <a:gd name="T8" fmla="*/ 76 w 258"/>
                <a:gd name="T9" fmla="*/ 54 h 271"/>
                <a:gd name="T10" fmla="*/ 32 w 258"/>
                <a:gd name="T11" fmla="*/ 99 h 271"/>
                <a:gd name="T12" fmla="*/ 94 w 258"/>
                <a:gd name="T13" fmla="*/ 241 h 271"/>
                <a:gd name="T14" fmla="*/ 87 w 258"/>
                <a:gd name="T15" fmla="*/ 193 h 271"/>
                <a:gd name="T16" fmla="*/ 86 w 258"/>
                <a:gd name="T17" fmla="*/ 193 h 271"/>
                <a:gd name="T18" fmla="*/ 115 w 258"/>
                <a:gd name="T19" fmla="*/ 129 h 271"/>
                <a:gd name="T20" fmla="*/ 119 w 258"/>
                <a:gd name="T21" fmla="*/ 126 h 271"/>
                <a:gd name="T22" fmla="*/ 168 w 258"/>
                <a:gd name="T23" fmla="*/ 123 h 271"/>
                <a:gd name="T24" fmla="*/ 249 w 258"/>
                <a:gd name="T25" fmla="*/ 92 h 271"/>
                <a:gd name="T26" fmla="*/ 250 w 258"/>
                <a:gd name="T27" fmla="*/ 92 h 271"/>
                <a:gd name="T28" fmla="*/ 250 w 258"/>
                <a:gd name="T29" fmla="*/ 91 h 271"/>
                <a:gd name="T30" fmla="*/ 250 w 258"/>
                <a:gd name="T31" fmla="*/ 91 h 271"/>
                <a:gd name="T32" fmla="*/ 250 w 258"/>
                <a:gd name="T33" fmla="*/ 9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8" h="271">
                  <a:moveTo>
                    <a:pt x="250" y="91"/>
                  </a:moveTo>
                  <a:cubicBezTo>
                    <a:pt x="258" y="45"/>
                    <a:pt x="204" y="0"/>
                    <a:pt x="163" y="15"/>
                  </a:cubicBezTo>
                  <a:cubicBezTo>
                    <a:pt x="151" y="20"/>
                    <a:pt x="142" y="21"/>
                    <a:pt x="128" y="18"/>
                  </a:cubicBezTo>
                  <a:cubicBezTo>
                    <a:pt x="117" y="16"/>
                    <a:pt x="109" y="16"/>
                    <a:pt x="98" y="20"/>
                  </a:cubicBezTo>
                  <a:cubicBezTo>
                    <a:pt x="88" y="24"/>
                    <a:pt x="78" y="40"/>
                    <a:pt x="76" y="54"/>
                  </a:cubicBezTo>
                  <a:cubicBezTo>
                    <a:pt x="46" y="62"/>
                    <a:pt x="32" y="99"/>
                    <a:pt x="32" y="99"/>
                  </a:cubicBezTo>
                  <a:cubicBezTo>
                    <a:pt x="0" y="271"/>
                    <a:pt x="94" y="241"/>
                    <a:pt x="94" y="241"/>
                  </a:cubicBezTo>
                  <a:cubicBezTo>
                    <a:pt x="90" y="231"/>
                    <a:pt x="87" y="193"/>
                    <a:pt x="87" y="193"/>
                  </a:cubicBezTo>
                  <a:cubicBezTo>
                    <a:pt x="86" y="193"/>
                    <a:pt x="86" y="193"/>
                    <a:pt x="86" y="193"/>
                  </a:cubicBezTo>
                  <a:cubicBezTo>
                    <a:pt x="103" y="172"/>
                    <a:pt x="111" y="145"/>
                    <a:pt x="115" y="129"/>
                  </a:cubicBezTo>
                  <a:cubicBezTo>
                    <a:pt x="116" y="128"/>
                    <a:pt x="118" y="127"/>
                    <a:pt x="119" y="126"/>
                  </a:cubicBezTo>
                  <a:cubicBezTo>
                    <a:pt x="137" y="114"/>
                    <a:pt x="147" y="120"/>
                    <a:pt x="168" y="123"/>
                  </a:cubicBezTo>
                  <a:cubicBezTo>
                    <a:pt x="193" y="126"/>
                    <a:pt x="236" y="117"/>
                    <a:pt x="249" y="92"/>
                  </a:cubicBezTo>
                  <a:cubicBezTo>
                    <a:pt x="250" y="92"/>
                    <a:pt x="250" y="92"/>
                    <a:pt x="250" y="92"/>
                  </a:cubicBezTo>
                  <a:cubicBezTo>
                    <a:pt x="250" y="92"/>
                    <a:pt x="250" y="91"/>
                    <a:pt x="250" y="91"/>
                  </a:cubicBezTo>
                  <a:cubicBezTo>
                    <a:pt x="250" y="91"/>
                    <a:pt x="250" y="91"/>
                    <a:pt x="250" y="91"/>
                  </a:cubicBezTo>
                  <a:cubicBezTo>
                    <a:pt x="250" y="91"/>
                    <a:pt x="250" y="91"/>
                    <a:pt x="250" y="91"/>
                  </a:cubicBezTo>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110"/>
            <p:cNvSpPr>
              <a:spLocks/>
            </p:cNvSpPr>
            <p:nvPr/>
          </p:nvSpPr>
          <p:spPr bwMode="auto">
            <a:xfrm>
              <a:off x="2723" y="684"/>
              <a:ext cx="107" cy="178"/>
            </a:xfrm>
            <a:custGeom>
              <a:avLst/>
              <a:gdLst>
                <a:gd name="T0" fmla="*/ 45 w 45"/>
                <a:gd name="T1" fmla="*/ 4 h 75"/>
                <a:gd name="T2" fmla="*/ 4 w 45"/>
                <a:gd name="T3" fmla="*/ 33 h 75"/>
                <a:gd name="T4" fmla="*/ 33 w 45"/>
                <a:gd name="T5" fmla="*/ 75 h 75"/>
                <a:gd name="T6" fmla="*/ 45 w 45"/>
                <a:gd name="T7" fmla="*/ 4 h 75"/>
              </a:gdLst>
              <a:ahLst/>
              <a:cxnLst>
                <a:cxn ang="0">
                  <a:pos x="T0" y="T1"/>
                </a:cxn>
                <a:cxn ang="0">
                  <a:pos x="T2" y="T3"/>
                </a:cxn>
                <a:cxn ang="0">
                  <a:pos x="T4" y="T5"/>
                </a:cxn>
                <a:cxn ang="0">
                  <a:pos x="T6" y="T7"/>
                </a:cxn>
              </a:cxnLst>
              <a:rect l="0" t="0" r="r" b="b"/>
              <a:pathLst>
                <a:path w="45" h="75">
                  <a:moveTo>
                    <a:pt x="45" y="4"/>
                  </a:moveTo>
                  <a:cubicBezTo>
                    <a:pt x="26" y="0"/>
                    <a:pt x="7" y="14"/>
                    <a:pt x="4" y="33"/>
                  </a:cubicBezTo>
                  <a:cubicBezTo>
                    <a:pt x="0" y="53"/>
                    <a:pt x="13" y="72"/>
                    <a:pt x="33" y="75"/>
                  </a:cubicBezTo>
                  <a:cubicBezTo>
                    <a:pt x="45" y="4"/>
                    <a:pt x="45" y="4"/>
                    <a:pt x="45" y="4"/>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111"/>
            <p:cNvSpPr>
              <a:spLocks/>
            </p:cNvSpPr>
            <p:nvPr/>
          </p:nvSpPr>
          <p:spPr bwMode="auto">
            <a:xfrm>
              <a:off x="2818" y="737"/>
              <a:ext cx="5" cy="37"/>
            </a:xfrm>
            <a:custGeom>
              <a:avLst/>
              <a:gdLst>
                <a:gd name="T0" fmla="*/ 2 w 2"/>
                <a:gd name="T1" fmla="*/ 0 h 16"/>
                <a:gd name="T2" fmla="*/ 0 w 2"/>
                <a:gd name="T3" fmla="*/ 16 h 16"/>
                <a:gd name="T4" fmla="*/ 2 w 2"/>
                <a:gd name="T5" fmla="*/ 0 h 16"/>
                <a:gd name="T6" fmla="*/ 2 w 2"/>
                <a:gd name="T7" fmla="*/ 0 h 16"/>
              </a:gdLst>
              <a:ahLst/>
              <a:cxnLst>
                <a:cxn ang="0">
                  <a:pos x="T0" y="T1"/>
                </a:cxn>
                <a:cxn ang="0">
                  <a:pos x="T2" y="T3"/>
                </a:cxn>
                <a:cxn ang="0">
                  <a:pos x="T4" y="T5"/>
                </a:cxn>
                <a:cxn ang="0">
                  <a:pos x="T6" y="T7"/>
                </a:cxn>
              </a:cxnLst>
              <a:rect l="0" t="0" r="r" b="b"/>
              <a:pathLst>
                <a:path w="2" h="16">
                  <a:moveTo>
                    <a:pt x="2" y="0"/>
                  </a:moveTo>
                  <a:cubicBezTo>
                    <a:pt x="0" y="16"/>
                    <a:pt x="0" y="16"/>
                    <a:pt x="0" y="16"/>
                  </a:cubicBezTo>
                  <a:cubicBezTo>
                    <a:pt x="2" y="0"/>
                    <a:pt x="2" y="0"/>
                    <a:pt x="2" y="0"/>
                  </a:cubicBezTo>
                  <a:cubicBezTo>
                    <a:pt x="2" y="0"/>
                    <a:pt x="2" y="0"/>
                    <a:pt x="2"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Freeform 112"/>
            <p:cNvSpPr>
              <a:spLocks/>
            </p:cNvSpPr>
            <p:nvPr/>
          </p:nvSpPr>
          <p:spPr bwMode="auto">
            <a:xfrm>
              <a:off x="2771" y="734"/>
              <a:ext cx="52" cy="85"/>
            </a:xfrm>
            <a:custGeom>
              <a:avLst/>
              <a:gdLst>
                <a:gd name="T0" fmla="*/ 19 w 22"/>
                <a:gd name="T1" fmla="*/ 0 h 36"/>
                <a:gd name="T2" fmla="*/ 1 w 22"/>
                <a:gd name="T3" fmla="*/ 15 h 36"/>
                <a:gd name="T4" fmla="*/ 16 w 22"/>
                <a:gd name="T5" fmla="*/ 36 h 36"/>
                <a:gd name="T6" fmla="*/ 20 w 22"/>
                <a:gd name="T7" fmla="*/ 17 h 36"/>
                <a:gd name="T8" fmla="*/ 22 w 22"/>
                <a:gd name="T9" fmla="*/ 1 h 36"/>
                <a:gd name="T10" fmla="*/ 19 w 22"/>
                <a:gd name="T11" fmla="*/ 0 h 36"/>
              </a:gdLst>
              <a:ahLst/>
              <a:cxnLst>
                <a:cxn ang="0">
                  <a:pos x="T0" y="T1"/>
                </a:cxn>
                <a:cxn ang="0">
                  <a:pos x="T2" y="T3"/>
                </a:cxn>
                <a:cxn ang="0">
                  <a:pos x="T4" y="T5"/>
                </a:cxn>
                <a:cxn ang="0">
                  <a:pos x="T6" y="T7"/>
                </a:cxn>
                <a:cxn ang="0">
                  <a:pos x="T8" y="T9"/>
                </a:cxn>
                <a:cxn ang="0">
                  <a:pos x="T10" y="T11"/>
                </a:cxn>
              </a:cxnLst>
              <a:rect l="0" t="0" r="r" b="b"/>
              <a:pathLst>
                <a:path w="22" h="36">
                  <a:moveTo>
                    <a:pt x="19" y="0"/>
                  </a:moveTo>
                  <a:cubicBezTo>
                    <a:pt x="11" y="0"/>
                    <a:pt x="3" y="7"/>
                    <a:pt x="1" y="15"/>
                  </a:cubicBezTo>
                  <a:cubicBezTo>
                    <a:pt x="0" y="25"/>
                    <a:pt x="6" y="35"/>
                    <a:pt x="16" y="36"/>
                  </a:cubicBezTo>
                  <a:cubicBezTo>
                    <a:pt x="20" y="17"/>
                    <a:pt x="20" y="17"/>
                    <a:pt x="20" y="17"/>
                  </a:cubicBezTo>
                  <a:cubicBezTo>
                    <a:pt x="22" y="1"/>
                    <a:pt x="22" y="1"/>
                    <a:pt x="22" y="1"/>
                  </a:cubicBezTo>
                  <a:cubicBezTo>
                    <a:pt x="21" y="1"/>
                    <a:pt x="20" y="0"/>
                    <a:pt x="19"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19" name="Footer Placeholder 11"/>
          <p:cNvSpPr txBox="1">
            <a:spLocks/>
          </p:cNvSpPr>
          <p:nvPr/>
        </p:nvSpPr>
        <p:spPr>
          <a:xfrm>
            <a:off x="7964488" y="295272"/>
            <a:ext cx="4197350" cy="371475"/>
          </a:xfrm>
          <a:prstGeom prst="rect">
            <a:avLst/>
          </a:prstGeom>
        </p:spPr>
        <p:txBody>
          <a:bodyPr rIns="18288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1400" dirty="0">
                <a:gradFill>
                  <a:gsLst>
                    <a:gs pos="8367">
                      <a:schemeClr val="tx1"/>
                    </a:gs>
                    <a:gs pos="100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chemeClr val="tx1"/>
                    </a:gs>
                    <a:gs pos="100000">
                      <a:schemeClr val="tx1"/>
                    </a:gs>
                  </a:gsLst>
                  <a:lin ang="5400000" scaled="0"/>
                </a:gradFill>
              </a:rPr>
              <a:t> Creating Remote Event Receivers</a:t>
            </a:r>
          </a:p>
          <a:p>
            <a:pPr algn="r">
              <a:defRPr/>
            </a:pPr>
            <a:endParaRPr lang="en-US" sz="1400" dirty="0">
              <a:gradFill>
                <a:gsLst>
                  <a:gs pos="8367">
                    <a:schemeClr val="tx1"/>
                  </a:gs>
                  <a:gs pos="100000">
                    <a:schemeClr val="tx1"/>
                  </a:gs>
                </a:gsLst>
                <a:lin ang="5400000" scaled="0"/>
              </a:gradFill>
            </a:endParaRPr>
          </a:p>
        </p:txBody>
      </p:sp>
    </p:spTree>
    <p:extLst>
      <p:ext uri="{BB962C8B-B14F-4D97-AF65-F5344CB8AC3E}">
        <p14:creationId xmlns:p14="http://schemas.microsoft.com/office/powerpoint/2010/main" val="3616656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2103438" y="2353883"/>
            <a:ext cx="7021512" cy="738664"/>
          </a:xfrm>
        </p:spPr>
        <p:txBody>
          <a:bodyPr/>
          <a:lstStyle/>
          <a:p>
            <a:r>
              <a:rPr lang="en-US" dirty="0"/>
              <a:t>Add-in Lifecycle Events</a:t>
            </a:r>
          </a:p>
        </p:txBody>
      </p:sp>
      <p:sp>
        <p:nvSpPr>
          <p:cNvPr id="9" name="Text Placeholder 8"/>
          <p:cNvSpPr>
            <a:spLocks noGrp="1"/>
          </p:cNvSpPr>
          <p:nvPr>
            <p:ph type="body" sz="quarter" idx="12"/>
          </p:nvPr>
        </p:nvSpPr>
        <p:spPr/>
        <p:txBody>
          <a:bodyPr/>
          <a:lstStyle/>
          <a:p>
            <a:r>
              <a:rPr lang="en-US"/>
              <a:t>4</a:t>
            </a:r>
            <a:endParaRPr lang="en-US" dirty="0"/>
          </a:p>
        </p:txBody>
      </p:sp>
    </p:spTree>
    <p:extLst>
      <p:ext uri="{BB962C8B-B14F-4D97-AF65-F5344CB8AC3E}">
        <p14:creationId xmlns:p14="http://schemas.microsoft.com/office/powerpoint/2010/main" val="2048154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74638" y="1212850"/>
            <a:ext cx="11887200" cy="2092325"/>
          </a:xfrm>
        </p:spPr>
        <p:txBody>
          <a:bodyPr/>
          <a:lstStyle/>
          <a:p>
            <a:r>
              <a:rPr lang="en-US"/>
              <a:t>SharePoint app models support app events</a:t>
            </a:r>
          </a:p>
          <a:p>
            <a:pPr lvl="1"/>
            <a:r>
              <a:rPr lang="en-US"/>
              <a:t>App events for installation, upgrade and uninstall</a:t>
            </a:r>
          </a:p>
          <a:p>
            <a:pPr lvl="1"/>
            <a:r>
              <a:rPr lang="en-US"/>
              <a:t>Added to app project using property sheet</a:t>
            </a:r>
          </a:p>
          <a:p>
            <a:pPr lvl="1"/>
            <a:r>
              <a:rPr lang="en-US"/>
              <a:t>Implemented as a remote event receiver</a:t>
            </a:r>
          </a:p>
          <a:p>
            <a:pPr lvl="1"/>
            <a:endParaRPr lang="en-US" dirty="0"/>
          </a:p>
        </p:txBody>
      </p:sp>
      <p:sp>
        <p:nvSpPr>
          <p:cNvPr id="2" name="Title 1"/>
          <p:cNvSpPr>
            <a:spLocks noGrp="1"/>
          </p:cNvSpPr>
          <p:nvPr>
            <p:ph type="title"/>
          </p:nvPr>
        </p:nvSpPr>
        <p:spPr/>
        <p:txBody>
          <a:bodyPr/>
          <a:lstStyle/>
          <a:p>
            <a:r>
              <a:rPr lang="en-US"/>
              <a:t>App Lifecycle Events</a:t>
            </a:r>
            <a:endParaRPr lang="en-US"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2996172" y="3406805"/>
            <a:ext cx="3932056" cy="2968532"/>
          </a:xfrm>
          <a:prstGeom prst="rect">
            <a:avLst/>
          </a:prstGeom>
          <a:ln>
            <a:solidFill>
              <a:schemeClr val="bg1">
                <a:lumMod val="50000"/>
              </a:schemeClr>
            </a:solidFill>
          </a:ln>
          <a:effectLst/>
        </p:spPr>
      </p:pic>
      <p:sp>
        <p:nvSpPr>
          <p:cNvPr id="7" name="Footer Placeholder 14"/>
          <p:cNvSpPr>
            <a:spLocks noGrp="1"/>
          </p:cNvSpPr>
          <p:nvPr>
            <p:ph type="ftr" sz="quarter" idx="4294967295"/>
          </p:nvPr>
        </p:nvSpPr>
        <p:spPr>
          <a:xfrm>
            <a:off x="7286625" y="295272"/>
            <a:ext cx="4875213" cy="371475"/>
          </a:xfrm>
          <a:prstGeom prst="rect">
            <a:avLst/>
          </a:prstGeom>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Add-in Lifecycle Events</a:t>
            </a:r>
          </a:p>
          <a:p>
            <a:pPr algn="r"/>
            <a:endParaRPr lang="en-US" dirty="0"/>
          </a:p>
        </p:txBody>
      </p:sp>
    </p:spTree>
    <p:extLst>
      <p:ext uri="{BB962C8B-B14F-4D97-AF65-F5344CB8AC3E}">
        <p14:creationId xmlns:p14="http://schemas.microsoft.com/office/powerpoint/2010/main" val="725284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idx="10"/>
          </p:nvPr>
        </p:nvSpPr>
        <p:spPr>
          <a:xfrm>
            <a:off x="274638" y="1212850"/>
            <a:ext cx="11887200" cy="2092325"/>
          </a:xfrm>
        </p:spPr>
        <p:txBody>
          <a:bodyPr/>
          <a:lstStyle/>
          <a:p>
            <a:r>
              <a:rPr lang="en-US"/>
              <a:t>Declaratively register in AppManifest.xml</a:t>
            </a:r>
            <a:endParaRPr lang="en-US" dirty="0"/>
          </a:p>
        </p:txBody>
      </p:sp>
      <p:sp>
        <p:nvSpPr>
          <p:cNvPr id="3" name="Title 2"/>
          <p:cNvSpPr>
            <a:spLocks noGrp="1"/>
          </p:cNvSpPr>
          <p:nvPr>
            <p:ph type="title"/>
          </p:nvPr>
        </p:nvSpPr>
        <p:spPr/>
        <p:txBody>
          <a:bodyPr/>
          <a:lstStyle/>
          <a:p>
            <a:r>
              <a:rPr lang="en-US"/>
              <a:t>App Lifecycle Event Registration</a:t>
            </a:r>
            <a:endParaRPr lang="en-US" dirty="0"/>
          </a:p>
        </p:txBody>
      </p:sp>
      <p:pic>
        <p:nvPicPr>
          <p:cNvPr id="4" name="Picture 3"/>
          <p:cNvPicPr>
            <a:picLocks noChangeAspect="1"/>
          </p:cNvPicPr>
          <p:nvPr/>
        </p:nvPicPr>
        <p:blipFill>
          <a:blip r:embed="rId3"/>
          <a:stretch>
            <a:fillRect/>
          </a:stretch>
        </p:blipFill>
        <p:spPr>
          <a:xfrm>
            <a:off x="930473" y="2211076"/>
            <a:ext cx="10097351" cy="3385409"/>
          </a:xfrm>
          <a:prstGeom prst="rect">
            <a:avLst/>
          </a:prstGeom>
          <a:ln>
            <a:solidFill>
              <a:schemeClr val="bg1">
                <a:lumMod val="50000"/>
              </a:schemeClr>
            </a:solidFill>
          </a:ln>
        </p:spPr>
      </p:pic>
      <p:sp>
        <p:nvSpPr>
          <p:cNvPr id="6" name="Rounded Rectangle 5"/>
          <p:cNvSpPr/>
          <p:nvPr/>
        </p:nvSpPr>
        <p:spPr bwMode="auto">
          <a:xfrm>
            <a:off x="612742" y="3968685"/>
            <a:ext cx="10991654" cy="235670"/>
          </a:xfrm>
          <a:prstGeom prst="roundRect">
            <a:avLst/>
          </a:prstGeom>
          <a:noFill/>
          <a:ln w="38100">
            <a:solidFill>
              <a:schemeClr val="tx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8" name="Footer Placeholder 14"/>
          <p:cNvSpPr>
            <a:spLocks noGrp="1"/>
          </p:cNvSpPr>
          <p:nvPr>
            <p:ph type="ftr" sz="quarter" idx="4294967295"/>
          </p:nvPr>
        </p:nvSpPr>
        <p:spPr>
          <a:xfrm>
            <a:off x="7286625" y="295272"/>
            <a:ext cx="4875213" cy="371475"/>
          </a:xfrm>
          <a:prstGeom prst="rect">
            <a:avLst/>
          </a:prstGeom>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Add-in Lifecycle Events</a:t>
            </a:r>
          </a:p>
          <a:p>
            <a:pPr algn="r"/>
            <a:endParaRPr lang="en-US" dirty="0"/>
          </a:p>
        </p:txBody>
      </p:sp>
    </p:spTree>
    <p:extLst>
      <p:ext uri="{BB962C8B-B14F-4D97-AF65-F5344CB8AC3E}">
        <p14:creationId xmlns:p14="http://schemas.microsoft.com/office/powerpoint/2010/main" val="15128382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endParaRPr lang="en-US" dirty="0"/>
          </a:p>
        </p:txBody>
      </p:sp>
      <p:sp>
        <p:nvSpPr>
          <p:cNvPr id="2" name="Text Placeholder 1"/>
          <p:cNvSpPr>
            <a:spLocks noGrp="1"/>
          </p:cNvSpPr>
          <p:nvPr>
            <p:ph type="body" sz="quarter" idx="12"/>
          </p:nvPr>
        </p:nvSpPr>
        <p:spPr>
          <a:xfrm>
            <a:off x="274638" y="3954463"/>
            <a:ext cx="6682343" cy="1181862"/>
          </a:xfrm>
        </p:spPr>
        <p:txBody>
          <a:bodyPr/>
          <a:lstStyle/>
          <a:p>
            <a:r>
              <a:rPr lang="en-US" dirty="0"/>
              <a:t>Creating an </a:t>
            </a:r>
            <a:r>
              <a:rPr lang="en-US" dirty="0" err="1"/>
              <a:t>AppInstalled</a:t>
            </a:r>
            <a:r>
              <a:rPr lang="en-US" dirty="0"/>
              <a:t> Event handler</a:t>
            </a:r>
          </a:p>
        </p:txBody>
      </p:sp>
      <p:grpSp>
        <p:nvGrpSpPr>
          <p:cNvPr id="6" name="Group 4"/>
          <p:cNvGrpSpPr>
            <a:grpSpLocks noChangeAspect="1"/>
          </p:cNvGrpSpPr>
          <p:nvPr/>
        </p:nvGrpSpPr>
        <p:grpSpPr bwMode="auto">
          <a:xfrm>
            <a:off x="8725248" y="863599"/>
            <a:ext cx="3354039" cy="5667375"/>
            <a:chOff x="5353" y="302"/>
            <a:chExt cx="2256" cy="3812"/>
          </a:xfrm>
        </p:grpSpPr>
        <p:sp>
          <p:nvSpPr>
            <p:cNvPr id="8" name="Freeform 5"/>
            <p:cNvSpPr>
              <a:spLocks/>
            </p:cNvSpPr>
            <p:nvPr/>
          </p:nvSpPr>
          <p:spPr bwMode="auto">
            <a:xfrm>
              <a:off x="5353" y="3957"/>
              <a:ext cx="2196" cy="157"/>
            </a:xfrm>
            <a:custGeom>
              <a:avLst/>
              <a:gdLst>
                <a:gd name="T0" fmla="*/ 1382 w 1425"/>
                <a:gd name="T1" fmla="*/ 0 h 102"/>
                <a:gd name="T2" fmla="*/ 1376 w 1425"/>
                <a:gd name="T3" fmla="*/ 1 h 102"/>
                <a:gd name="T4" fmla="*/ 1376 w 1425"/>
                <a:gd name="T5" fmla="*/ 0 h 102"/>
                <a:gd name="T6" fmla="*/ 1298 w 1425"/>
                <a:gd name="T7" fmla="*/ 0 h 102"/>
                <a:gd name="T8" fmla="*/ 1298 w 1425"/>
                <a:gd name="T9" fmla="*/ 81 h 102"/>
                <a:gd name="T10" fmla="*/ 1230 w 1425"/>
                <a:gd name="T11" fmla="*/ 81 h 102"/>
                <a:gd name="T12" fmla="*/ 1230 w 1425"/>
                <a:gd name="T13" fmla="*/ 0 h 102"/>
                <a:gd name="T14" fmla="*/ 954 w 1425"/>
                <a:gd name="T15" fmla="*/ 0 h 102"/>
                <a:gd name="T16" fmla="*/ 954 w 1425"/>
                <a:gd name="T17" fmla="*/ 81 h 102"/>
                <a:gd name="T18" fmla="*/ 886 w 1425"/>
                <a:gd name="T19" fmla="*/ 81 h 102"/>
                <a:gd name="T20" fmla="*/ 886 w 1425"/>
                <a:gd name="T21" fmla="*/ 0 h 102"/>
                <a:gd name="T22" fmla="*/ 775 w 1425"/>
                <a:gd name="T23" fmla="*/ 0 h 102"/>
                <a:gd name="T24" fmla="*/ 835 w 1425"/>
                <a:gd name="T25" fmla="*/ 60 h 102"/>
                <a:gd name="T26" fmla="*/ 835 w 1425"/>
                <a:gd name="T27" fmla="*/ 82 h 102"/>
                <a:gd name="T28" fmla="*/ 664 w 1425"/>
                <a:gd name="T29" fmla="*/ 82 h 102"/>
                <a:gd name="T30" fmla="*/ 659 w 1425"/>
                <a:gd name="T31" fmla="*/ 82 h 102"/>
                <a:gd name="T32" fmla="*/ 659 w 1425"/>
                <a:gd name="T33" fmla="*/ 0 h 102"/>
                <a:gd name="T34" fmla="*/ 573 w 1425"/>
                <a:gd name="T35" fmla="*/ 0 h 102"/>
                <a:gd name="T36" fmla="*/ 573 w 1425"/>
                <a:gd name="T37" fmla="*/ 19 h 102"/>
                <a:gd name="T38" fmla="*/ 615 w 1425"/>
                <a:gd name="T39" fmla="*/ 60 h 102"/>
                <a:gd name="T40" fmla="*/ 615 w 1425"/>
                <a:gd name="T41" fmla="*/ 82 h 102"/>
                <a:gd name="T42" fmla="*/ 444 w 1425"/>
                <a:gd name="T43" fmla="*/ 82 h 102"/>
                <a:gd name="T44" fmla="*/ 444 w 1425"/>
                <a:gd name="T45" fmla="*/ 0 h 102"/>
                <a:gd name="T46" fmla="*/ 405 w 1425"/>
                <a:gd name="T47" fmla="*/ 0 h 102"/>
                <a:gd name="T48" fmla="*/ 405 w 1425"/>
                <a:gd name="T49" fmla="*/ 82 h 102"/>
                <a:gd name="T50" fmla="*/ 337 w 1425"/>
                <a:gd name="T51" fmla="*/ 82 h 102"/>
                <a:gd name="T52" fmla="*/ 337 w 1425"/>
                <a:gd name="T53" fmla="*/ 0 h 102"/>
                <a:gd name="T54" fmla="*/ 251 w 1425"/>
                <a:gd name="T55" fmla="*/ 0 h 102"/>
                <a:gd name="T56" fmla="*/ 251 w 1425"/>
                <a:gd name="T57" fmla="*/ 82 h 102"/>
                <a:gd name="T58" fmla="*/ 182 w 1425"/>
                <a:gd name="T59" fmla="*/ 82 h 102"/>
                <a:gd name="T60" fmla="*/ 182 w 1425"/>
                <a:gd name="T61" fmla="*/ 0 h 102"/>
                <a:gd name="T62" fmla="*/ 38 w 1425"/>
                <a:gd name="T63" fmla="*/ 0 h 102"/>
                <a:gd name="T64" fmla="*/ 38 w 1425"/>
                <a:gd name="T65" fmla="*/ 1 h 102"/>
                <a:gd name="T66" fmla="*/ 0 w 1425"/>
                <a:gd name="T67" fmla="*/ 51 h 102"/>
                <a:gd name="T68" fmla="*/ 43 w 1425"/>
                <a:gd name="T69" fmla="*/ 102 h 102"/>
                <a:gd name="T70" fmla="*/ 1382 w 1425"/>
                <a:gd name="T71" fmla="*/ 102 h 102"/>
                <a:gd name="T72" fmla="*/ 1425 w 1425"/>
                <a:gd name="T73" fmla="*/ 51 h 102"/>
                <a:gd name="T74" fmla="*/ 1382 w 1425"/>
                <a:gd name="T7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5" h="102">
                  <a:moveTo>
                    <a:pt x="1382" y="0"/>
                  </a:moveTo>
                  <a:cubicBezTo>
                    <a:pt x="1380" y="0"/>
                    <a:pt x="1378" y="0"/>
                    <a:pt x="1376" y="1"/>
                  </a:cubicBezTo>
                  <a:cubicBezTo>
                    <a:pt x="1376" y="0"/>
                    <a:pt x="1376" y="0"/>
                    <a:pt x="1376" y="0"/>
                  </a:cubicBezTo>
                  <a:cubicBezTo>
                    <a:pt x="1298" y="0"/>
                    <a:pt x="1298" y="0"/>
                    <a:pt x="1298" y="0"/>
                  </a:cubicBezTo>
                  <a:cubicBezTo>
                    <a:pt x="1298" y="81"/>
                    <a:pt x="1298" y="81"/>
                    <a:pt x="1298" y="81"/>
                  </a:cubicBezTo>
                  <a:cubicBezTo>
                    <a:pt x="1230" y="81"/>
                    <a:pt x="1230" y="81"/>
                    <a:pt x="1230" y="81"/>
                  </a:cubicBezTo>
                  <a:cubicBezTo>
                    <a:pt x="1230" y="0"/>
                    <a:pt x="1230" y="0"/>
                    <a:pt x="1230" y="0"/>
                  </a:cubicBezTo>
                  <a:cubicBezTo>
                    <a:pt x="954" y="0"/>
                    <a:pt x="954" y="0"/>
                    <a:pt x="954" y="0"/>
                  </a:cubicBezTo>
                  <a:cubicBezTo>
                    <a:pt x="954" y="81"/>
                    <a:pt x="954" y="81"/>
                    <a:pt x="954" y="81"/>
                  </a:cubicBezTo>
                  <a:cubicBezTo>
                    <a:pt x="886" y="81"/>
                    <a:pt x="886" y="81"/>
                    <a:pt x="886" y="81"/>
                  </a:cubicBezTo>
                  <a:cubicBezTo>
                    <a:pt x="886" y="0"/>
                    <a:pt x="886" y="0"/>
                    <a:pt x="886" y="0"/>
                  </a:cubicBezTo>
                  <a:cubicBezTo>
                    <a:pt x="775" y="0"/>
                    <a:pt x="775" y="0"/>
                    <a:pt x="775" y="0"/>
                  </a:cubicBezTo>
                  <a:cubicBezTo>
                    <a:pt x="835" y="60"/>
                    <a:pt x="835" y="60"/>
                    <a:pt x="835" y="60"/>
                  </a:cubicBezTo>
                  <a:cubicBezTo>
                    <a:pt x="835" y="82"/>
                    <a:pt x="835" y="82"/>
                    <a:pt x="835" y="82"/>
                  </a:cubicBezTo>
                  <a:cubicBezTo>
                    <a:pt x="664" y="82"/>
                    <a:pt x="664" y="82"/>
                    <a:pt x="664" y="82"/>
                  </a:cubicBezTo>
                  <a:cubicBezTo>
                    <a:pt x="659" y="82"/>
                    <a:pt x="659" y="82"/>
                    <a:pt x="659" y="82"/>
                  </a:cubicBezTo>
                  <a:cubicBezTo>
                    <a:pt x="659" y="0"/>
                    <a:pt x="659" y="0"/>
                    <a:pt x="659" y="0"/>
                  </a:cubicBezTo>
                  <a:cubicBezTo>
                    <a:pt x="573" y="0"/>
                    <a:pt x="573" y="0"/>
                    <a:pt x="573" y="0"/>
                  </a:cubicBezTo>
                  <a:cubicBezTo>
                    <a:pt x="573" y="19"/>
                    <a:pt x="573" y="19"/>
                    <a:pt x="573" y="19"/>
                  </a:cubicBezTo>
                  <a:cubicBezTo>
                    <a:pt x="615" y="60"/>
                    <a:pt x="615" y="60"/>
                    <a:pt x="615" y="60"/>
                  </a:cubicBezTo>
                  <a:cubicBezTo>
                    <a:pt x="615" y="82"/>
                    <a:pt x="615" y="82"/>
                    <a:pt x="615" y="82"/>
                  </a:cubicBezTo>
                  <a:cubicBezTo>
                    <a:pt x="444" y="82"/>
                    <a:pt x="444" y="82"/>
                    <a:pt x="444" y="82"/>
                  </a:cubicBezTo>
                  <a:cubicBezTo>
                    <a:pt x="444" y="0"/>
                    <a:pt x="444" y="0"/>
                    <a:pt x="444" y="0"/>
                  </a:cubicBezTo>
                  <a:cubicBezTo>
                    <a:pt x="405" y="0"/>
                    <a:pt x="405" y="0"/>
                    <a:pt x="405" y="0"/>
                  </a:cubicBezTo>
                  <a:cubicBezTo>
                    <a:pt x="405" y="82"/>
                    <a:pt x="405" y="82"/>
                    <a:pt x="405" y="82"/>
                  </a:cubicBezTo>
                  <a:cubicBezTo>
                    <a:pt x="337" y="82"/>
                    <a:pt x="337" y="82"/>
                    <a:pt x="337" y="82"/>
                  </a:cubicBezTo>
                  <a:cubicBezTo>
                    <a:pt x="337" y="0"/>
                    <a:pt x="337" y="0"/>
                    <a:pt x="337" y="0"/>
                  </a:cubicBezTo>
                  <a:cubicBezTo>
                    <a:pt x="251" y="0"/>
                    <a:pt x="251" y="0"/>
                    <a:pt x="251" y="0"/>
                  </a:cubicBezTo>
                  <a:cubicBezTo>
                    <a:pt x="251" y="82"/>
                    <a:pt x="251" y="82"/>
                    <a:pt x="251" y="82"/>
                  </a:cubicBezTo>
                  <a:cubicBezTo>
                    <a:pt x="182" y="82"/>
                    <a:pt x="182" y="82"/>
                    <a:pt x="182" y="82"/>
                  </a:cubicBezTo>
                  <a:cubicBezTo>
                    <a:pt x="182" y="0"/>
                    <a:pt x="182" y="0"/>
                    <a:pt x="182" y="0"/>
                  </a:cubicBezTo>
                  <a:cubicBezTo>
                    <a:pt x="38" y="0"/>
                    <a:pt x="38" y="0"/>
                    <a:pt x="38" y="0"/>
                  </a:cubicBezTo>
                  <a:cubicBezTo>
                    <a:pt x="38" y="1"/>
                    <a:pt x="38" y="1"/>
                    <a:pt x="38" y="1"/>
                  </a:cubicBezTo>
                  <a:cubicBezTo>
                    <a:pt x="17" y="4"/>
                    <a:pt x="0" y="25"/>
                    <a:pt x="0" y="51"/>
                  </a:cubicBezTo>
                  <a:cubicBezTo>
                    <a:pt x="0" y="80"/>
                    <a:pt x="19" y="102"/>
                    <a:pt x="43" y="102"/>
                  </a:cubicBezTo>
                  <a:cubicBezTo>
                    <a:pt x="47" y="102"/>
                    <a:pt x="1378" y="102"/>
                    <a:pt x="1382" y="102"/>
                  </a:cubicBezTo>
                  <a:cubicBezTo>
                    <a:pt x="1406" y="102"/>
                    <a:pt x="1425" y="80"/>
                    <a:pt x="1425" y="51"/>
                  </a:cubicBezTo>
                  <a:cubicBezTo>
                    <a:pt x="1425" y="23"/>
                    <a:pt x="1406" y="0"/>
                    <a:pt x="1382" y="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6"/>
            <p:cNvSpPr>
              <a:spLocks/>
            </p:cNvSpPr>
            <p:nvPr/>
          </p:nvSpPr>
          <p:spPr bwMode="auto">
            <a:xfrm>
              <a:off x="5784" y="3114"/>
              <a:ext cx="1569" cy="967"/>
            </a:xfrm>
            <a:custGeom>
              <a:avLst/>
              <a:gdLst>
                <a:gd name="T0" fmla="*/ 0 w 1569"/>
                <a:gd name="T1" fmla="*/ 0 h 967"/>
                <a:gd name="T2" fmla="*/ 0 w 1569"/>
                <a:gd name="T3" fmla="*/ 121 h 967"/>
                <a:gd name="T4" fmla="*/ 934 w 1569"/>
                <a:gd name="T5" fmla="*/ 121 h 967"/>
                <a:gd name="T6" fmla="*/ 934 w 1569"/>
                <a:gd name="T7" fmla="*/ 967 h 967"/>
                <a:gd name="T8" fmla="*/ 1039 w 1569"/>
                <a:gd name="T9" fmla="*/ 967 h 967"/>
                <a:gd name="T10" fmla="*/ 1039 w 1569"/>
                <a:gd name="T11" fmla="*/ 121 h 967"/>
                <a:gd name="T12" fmla="*/ 1464 w 1569"/>
                <a:gd name="T13" fmla="*/ 121 h 967"/>
                <a:gd name="T14" fmla="*/ 1464 w 1569"/>
                <a:gd name="T15" fmla="*/ 967 h 967"/>
                <a:gd name="T16" fmla="*/ 1569 w 1569"/>
                <a:gd name="T17" fmla="*/ 967 h 967"/>
                <a:gd name="T18" fmla="*/ 1569 w 1569"/>
                <a:gd name="T19" fmla="*/ 121 h 967"/>
                <a:gd name="T20" fmla="*/ 1569 w 1569"/>
                <a:gd name="T21" fmla="*/ 111 h 967"/>
                <a:gd name="T22" fmla="*/ 1569 w 1569"/>
                <a:gd name="T23" fmla="*/ 0 h 967"/>
                <a:gd name="T24" fmla="*/ 0 w 1569"/>
                <a:gd name="T25"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9" h="967">
                  <a:moveTo>
                    <a:pt x="0" y="0"/>
                  </a:moveTo>
                  <a:lnTo>
                    <a:pt x="0" y="121"/>
                  </a:lnTo>
                  <a:lnTo>
                    <a:pt x="934" y="121"/>
                  </a:lnTo>
                  <a:lnTo>
                    <a:pt x="934" y="967"/>
                  </a:lnTo>
                  <a:lnTo>
                    <a:pt x="1039" y="967"/>
                  </a:lnTo>
                  <a:lnTo>
                    <a:pt x="1039" y="121"/>
                  </a:lnTo>
                  <a:lnTo>
                    <a:pt x="1464" y="121"/>
                  </a:lnTo>
                  <a:lnTo>
                    <a:pt x="1464" y="967"/>
                  </a:lnTo>
                  <a:lnTo>
                    <a:pt x="1569" y="967"/>
                  </a:lnTo>
                  <a:lnTo>
                    <a:pt x="1569" y="121"/>
                  </a:lnTo>
                  <a:lnTo>
                    <a:pt x="1569" y="111"/>
                  </a:lnTo>
                  <a:lnTo>
                    <a:pt x="1569" y="0"/>
                  </a:lnTo>
                  <a:lnTo>
                    <a:pt x="0"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5784" y="3114"/>
              <a:ext cx="1569" cy="967"/>
            </a:xfrm>
            <a:custGeom>
              <a:avLst/>
              <a:gdLst>
                <a:gd name="T0" fmla="*/ 0 w 1569"/>
                <a:gd name="T1" fmla="*/ 0 h 967"/>
                <a:gd name="T2" fmla="*/ 0 w 1569"/>
                <a:gd name="T3" fmla="*/ 121 h 967"/>
                <a:gd name="T4" fmla="*/ 934 w 1569"/>
                <a:gd name="T5" fmla="*/ 121 h 967"/>
                <a:gd name="T6" fmla="*/ 934 w 1569"/>
                <a:gd name="T7" fmla="*/ 967 h 967"/>
                <a:gd name="T8" fmla="*/ 1039 w 1569"/>
                <a:gd name="T9" fmla="*/ 967 h 967"/>
                <a:gd name="T10" fmla="*/ 1039 w 1569"/>
                <a:gd name="T11" fmla="*/ 121 h 967"/>
                <a:gd name="T12" fmla="*/ 1464 w 1569"/>
                <a:gd name="T13" fmla="*/ 121 h 967"/>
                <a:gd name="T14" fmla="*/ 1464 w 1569"/>
                <a:gd name="T15" fmla="*/ 967 h 967"/>
                <a:gd name="T16" fmla="*/ 1569 w 1569"/>
                <a:gd name="T17" fmla="*/ 967 h 967"/>
                <a:gd name="T18" fmla="*/ 1569 w 1569"/>
                <a:gd name="T19" fmla="*/ 121 h 967"/>
                <a:gd name="T20" fmla="*/ 1569 w 1569"/>
                <a:gd name="T21" fmla="*/ 111 h 967"/>
                <a:gd name="T22" fmla="*/ 1569 w 1569"/>
                <a:gd name="T23" fmla="*/ 0 h 967"/>
                <a:gd name="T24" fmla="*/ 0 w 1569"/>
                <a:gd name="T25"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9" h="967">
                  <a:moveTo>
                    <a:pt x="0" y="0"/>
                  </a:moveTo>
                  <a:lnTo>
                    <a:pt x="0" y="121"/>
                  </a:lnTo>
                  <a:lnTo>
                    <a:pt x="934" y="121"/>
                  </a:lnTo>
                  <a:lnTo>
                    <a:pt x="934" y="967"/>
                  </a:lnTo>
                  <a:lnTo>
                    <a:pt x="1039" y="967"/>
                  </a:lnTo>
                  <a:lnTo>
                    <a:pt x="1039" y="121"/>
                  </a:lnTo>
                  <a:lnTo>
                    <a:pt x="1464" y="121"/>
                  </a:lnTo>
                  <a:lnTo>
                    <a:pt x="1464" y="967"/>
                  </a:lnTo>
                  <a:lnTo>
                    <a:pt x="1569" y="967"/>
                  </a:lnTo>
                  <a:lnTo>
                    <a:pt x="1569" y="121"/>
                  </a:lnTo>
                  <a:lnTo>
                    <a:pt x="1569" y="111"/>
                  </a:lnTo>
                  <a:lnTo>
                    <a:pt x="156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6771" y="3114"/>
              <a:ext cx="582" cy="967"/>
            </a:xfrm>
            <a:custGeom>
              <a:avLst/>
              <a:gdLst>
                <a:gd name="T0" fmla="*/ 582 w 582"/>
                <a:gd name="T1" fmla="*/ 0 h 967"/>
                <a:gd name="T2" fmla="*/ 0 w 582"/>
                <a:gd name="T3" fmla="*/ 0 h 967"/>
                <a:gd name="T4" fmla="*/ 0 w 582"/>
                <a:gd name="T5" fmla="*/ 108 h 967"/>
                <a:gd name="T6" fmla="*/ 0 w 582"/>
                <a:gd name="T7" fmla="*/ 121 h 967"/>
                <a:gd name="T8" fmla="*/ 0 w 582"/>
                <a:gd name="T9" fmla="*/ 967 h 967"/>
                <a:gd name="T10" fmla="*/ 52 w 582"/>
                <a:gd name="T11" fmla="*/ 967 h 967"/>
                <a:gd name="T12" fmla="*/ 52 w 582"/>
                <a:gd name="T13" fmla="*/ 843 h 967"/>
                <a:gd name="T14" fmla="*/ 52 w 582"/>
                <a:gd name="T15" fmla="*/ 121 h 967"/>
                <a:gd name="T16" fmla="*/ 530 w 582"/>
                <a:gd name="T17" fmla="*/ 121 h 967"/>
                <a:gd name="T18" fmla="*/ 530 w 582"/>
                <a:gd name="T19" fmla="*/ 967 h 967"/>
                <a:gd name="T20" fmla="*/ 582 w 582"/>
                <a:gd name="T21" fmla="*/ 967 h 967"/>
                <a:gd name="T22" fmla="*/ 582 w 582"/>
                <a:gd name="T23" fmla="*/ 843 h 967"/>
                <a:gd name="T24" fmla="*/ 582 w 582"/>
                <a:gd name="T25" fmla="*/ 121 h 967"/>
                <a:gd name="T26" fmla="*/ 582 w 582"/>
                <a:gd name="T27" fmla="*/ 111 h 967"/>
                <a:gd name="T28" fmla="*/ 582 w 582"/>
                <a:gd name="T29"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2" h="967">
                  <a:moveTo>
                    <a:pt x="582" y="0"/>
                  </a:moveTo>
                  <a:lnTo>
                    <a:pt x="0" y="0"/>
                  </a:lnTo>
                  <a:lnTo>
                    <a:pt x="0" y="108"/>
                  </a:lnTo>
                  <a:lnTo>
                    <a:pt x="0" y="121"/>
                  </a:lnTo>
                  <a:lnTo>
                    <a:pt x="0" y="967"/>
                  </a:lnTo>
                  <a:lnTo>
                    <a:pt x="52" y="967"/>
                  </a:lnTo>
                  <a:lnTo>
                    <a:pt x="52" y="843"/>
                  </a:lnTo>
                  <a:lnTo>
                    <a:pt x="52" y="121"/>
                  </a:lnTo>
                  <a:lnTo>
                    <a:pt x="530" y="121"/>
                  </a:lnTo>
                  <a:lnTo>
                    <a:pt x="530" y="967"/>
                  </a:lnTo>
                  <a:lnTo>
                    <a:pt x="582" y="967"/>
                  </a:lnTo>
                  <a:lnTo>
                    <a:pt x="582" y="843"/>
                  </a:lnTo>
                  <a:lnTo>
                    <a:pt x="582" y="121"/>
                  </a:lnTo>
                  <a:lnTo>
                    <a:pt x="582" y="111"/>
                  </a:lnTo>
                  <a:lnTo>
                    <a:pt x="582"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p:cNvSpPr>
            <p:nvPr/>
          </p:nvSpPr>
          <p:spPr bwMode="auto">
            <a:xfrm>
              <a:off x="6771" y="3114"/>
              <a:ext cx="582" cy="967"/>
            </a:xfrm>
            <a:custGeom>
              <a:avLst/>
              <a:gdLst>
                <a:gd name="T0" fmla="*/ 582 w 582"/>
                <a:gd name="T1" fmla="*/ 0 h 967"/>
                <a:gd name="T2" fmla="*/ 0 w 582"/>
                <a:gd name="T3" fmla="*/ 0 h 967"/>
                <a:gd name="T4" fmla="*/ 0 w 582"/>
                <a:gd name="T5" fmla="*/ 108 h 967"/>
                <a:gd name="T6" fmla="*/ 0 w 582"/>
                <a:gd name="T7" fmla="*/ 121 h 967"/>
                <a:gd name="T8" fmla="*/ 0 w 582"/>
                <a:gd name="T9" fmla="*/ 967 h 967"/>
                <a:gd name="T10" fmla="*/ 52 w 582"/>
                <a:gd name="T11" fmla="*/ 967 h 967"/>
                <a:gd name="T12" fmla="*/ 52 w 582"/>
                <a:gd name="T13" fmla="*/ 843 h 967"/>
                <a:gd name="T14" fmla="*/ 52 w 582"/>
                <a:gd name="T15" fmla="*/ 121 h 967"/>
                <a:gd name="T16" fmla="*/ 530 w 582"/>
                <a:gd name="T17" fmla="*/ 121 h 967"/>
                <a:gd name="T18" fmla="*/ 530 w 582"/>
                <a:gd name="T19" fmla="*/ 967 h 967"/>
                <a:gd name="T20" fmla="*/ 582 w 582"/>
                <a:gd name="T21" fmla="*/ 967 h 967"/>
                <a:gd name="T22" fmla="*/ 582 w 582"/>
                <a:gd name="T23" fmla="*/ 843 h 967"/>
                <a:gd name="T24" fmla="*/ 582 w 582"/>
                <a:gd name="T25" fmla="*/ 121 h 967"/>
                <a:gd name="T26" fmla="*/ 582 w 582"/>
                <a:gd name="T27" fmla="*/ 111 h 967"/>
                <a:gd name="T28" fmla="*/ 582 w 582"/>
                <a:gd name="T29"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2" h="967">
                  <a:moveTo>
                    <a:pt x="582" y="0"/>
                  </a:moveTo>
                  <a:lnTo>
                    <a:pt x="0" y="0"/>
                  </a:lnTo>
                  <a:lnTo>
                    <a:pt x="0" y="108"/>
                  </a:lnTo>
                  <a:lnTo>
                    <a:pt x="0" y="121"/>
                  </a:lnTo>
                  <a:lnTo>
                    <a:pt x="0" y="967"/>
                  </a:lnTo>
                  <a:lnTo>
                    <a:pt x="52" y="967"/>
                  </a:lnTo>
                  <a:lnTo>
                    <a:pt x="52" y="843"/>
                  </a:lnTo>
                  <a:lnTo>
                    <a:pt x="52" y="121"/>
                  </a:lnTo>
                  <a:lnTo>
                    <a:pt x="530" y="121"/>
                  </a:lnTo>
                  <a:lnTo>
                    <a:pt x="530" y="967"/>
                  </a:lnTo>
                  <a:lnTo>
                    <a:pt x="582" y="967"/>
                  </a:lnTo>
                  <a:lnTo>
                    <a:pt x="582" y="843"/>
                  </a:lnTo>
                  <a:lnTo>
                    <a:pt x="582" y="121"/>
                  </a:lnTo>
                  <a:lnTo>
                    <a:pt x="582" y="111"/>
                  </a:lnTo>
                  <a:lnTo>
                    <a:pt x="58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6050" y="302"/>
              <a:ext cx="1235" cy="742"/>
            </a:xfrm>
            <a:custGeom>
              <a:avLst/>
              <a:gdLst>
                <a:gd name="T0" fmla="*/ 723 w 802"/>
                <a:gd name="T1" fmla="*/ 240 h 482"/>
                <a:gd name="T2" fmla="*/ 590 w 802"/>
                <a:gd name="T3" fmla="*/ 136 h 482"/>
                <a:gd name="T4" fmla="*/ 589 w 802"/>
                <a:gd name="T5" fmla="*/ 136 h 482"/>
                <a:gd name="T6" fmla="*/ 589 w 802"/>
                <a:gd name="T7" fmla="*/ 136 h 482"/>
                <a:gd name="T8" fmla="*/ 453 w 802"/>
                <a:gd name="T9" fmla="*/ 0 h 482"/>
                <a:gd name="T10" fmla="*/ 333 w 802"/>
                <a:gd name="T11" fmla="*/ 72 h 482"/>
                <a:gd name="T12" fmla="*/ 290 w 802"/>
                <a:gd name="T13" fmla="*/ 64 h 482"/>
                <a:gd name="T14" fmla="*/ 162 w 802"/>
                <a:gd name="T15" fmla="*/ 192 h 482"/>
                <a:gd name="T16" fmla="*/ 162 w 802"/>
                <a:gd name="T17" fmla="*/ 193 h 482"/>
                <a:gd name="T18" fmla="*/ 145 w 802"/>
                <a:gd name="T19" fmla="*/ 192 h 482"/>
                <a:gd name="T20" fmla="*/ 0 w 802"/>
                <a:gd name="T21" fmla="*/ 337 h 482"/>
                <a:gd name="T22" fmla="*/ 145 w 802"/>
                <a:gd name="T23" fmla="*/ 482 h 482"/>
                <a:gd name="T24" fmla="*/ 677 w 802"/>
                <a:gd name="T25" fmla="*/ 482 h 482"/>
                <a:gd name="T26" fmla="*/ 802 w 802"/>
                <a:gd name="T27" fmla="*/ 357 h 482"/>
                <a:gd name="T28" fmla="*/ 723 w 802"/>
                <a:gd name="T29" fmla="*/ 24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2" h="482">
                  <a:moveTo>
                    <a:pt x="723" y="240"/>
                  </a:moveTo>
                  <a:cubicBezTo>
                    <a:pt x="708" y="180"/>
                    <a:pt x="654" y="136"/>
                    <a:pt x="590" y="136"/>
                  </a:cubicBezTo>
                  <a:cubicBezTo>
                    <a:pt x="590" y="136"/>
                    <a:pt x="590" y="136"/>
                    <a:pt x="589" y="136"/>
                  </a:cubicBezTo>
                  <a:cubicBezTo>
                    <a:pt x="589" y="136"/>
                    <a:pt x="589" y="136"/>
                    <a:pt x="589" y="136"/>
                  </a:cubicBezTo>
                  <a:cubicBezTo>
                    <a:pt x="589" y="61"/>
                    <a:pt x="528" y="0"/>
                    <a:pt x="453" y="0"/>
                  </a:cubicBezTo>
                  <a:cubicBezTo>
                    <a:pt x="401" y="0"/>
                    <a:pt x="356" y="29"/>
                    <a:pt x="333" y="72"/>
                  </a:cubicBezTo>
                  <a:cubicBezTo>
                    <a:pt x="320" y="67"/>
                    <a:pt x="305" y="64"/>
                    <a:pt x="290" y="64"/>
                  </a:cubicBezTo>
                  <a:cubicBezTo>
                    <a:pt x="219" y="64"/>
                    <a:pt x="162" y="121"/>
                    <a:pt x="162" y="192"/>
                  </a:cubicBezTo>
                  <a:cubicBezTo>
                    <a:pt x="162" y="192"/>
                    <a:pt x="162" y="193"/>
                    <a:pt x="162" y="193"/>
                  </a:cubicBezTo>
                  <a:cubicBezTo>
                    <a:pt x="156" y="192"/>
                    <a:pt x="151" y="192"/>
                    <a:pt x="145" y="192"/>
                  </a:cubicBezTo>
                  <a:cubicBezTo>
                    <a:pt x="65" y="192"/>
                    <a:pt x="0" y="257"/>
                    <a:pt x="0" y="337"/>
                  </a:cubicBezTo>
                  <a:cubicBezTo>
                    <a:pt x="0" y="417"/>
                    <a:pt x="65" y="482"/>
                    <a:pt x="145" y="482"/>
                  </a:cubicBezTo>
                  <a:cubicBezTo>
                    <a:pt x="677" y="482"/>
                    <a:pt x="677" y="482"/>
                    <a:pt x="677" y="482"/>
                  </a:cubicBezTo>
                  <a:cubicBezTo>
                    <a:pt x="746" y="482"/>
                    <a:pt x="802" y="426"/>
                    <a:pt x="802" y="357"/>
                  </a:cubicBezTo>
                  <a:cubicBezTo>
                    <a:pt x="802" y="304"/>
                    <a:pt x="770" y="258"/>
                    <a:pt x="723" y="2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6196" y="2309"/>
              <a:ext cx="857" cy="698"/>
            </a:xfrm>
            <a:custGeom>
              <a:avLst/>
              <a:gdLst>
                <a:gd name="T0" fmla="*/ 0 w 556"/>
                <a:gd name="T1" fmla="*/ 28 h 453"/>
                <a:gd name="T2" fmla="*/ 0 w 556"/>
                <a:gd name="T3" fmla="*/ 425 h 453"/>
                <a:gd name="T4" fmla="*/ 28 w 556"/>
                <a:gd name="T5" fmla="*/ 453 h 453"/>
                <a:gd name="T6" fmla="*/ 527 w 556"/>
                <a:gd name="T7" fmla="*/ 453 h 453"/>
                <a:gd name="T8" fmla="*/ 556 w 556"/>
                <a:gd name="T9" fmla="*/ 425 h 453"/>
                <a:gd name="T10" fmla="*/ 556 w 556"/>
                <a:gd name="T11" fmla="*/ 28 h 453"/>
                <a:gd name="T12" fmla="*/ 527 w 556"/>
                <a:gd name="T13" fmla="*/ 0 h 453"/>
                <a:gd name="T14" fmla="*/ 28 w 556"/>
                <a:gd name="T15" fmla="*/ 0 h 453"/>
                <a:gd name="T16" fmla="*/ 0 w 55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453">
                  <a:moveTo>
                    <a:pt x="0" y="28"/>
                  </a:moveTo>
                  <a:cubicBezTo>
                    <a:pt x="0" y="425"/>
                    <a:pt x="0" y="425"/>
                    <a:pt x="0" y="425"/>
                  </a:cubicBezTo>
                  <a:cubicBezTo>
                    <a:pt x="0" y="425"/>
                    <a:pt x="0" y="453"/>
                    <a:pt x="28" y="453"/>
                  </a:cubicBezTo>
                  <a:cubicBezTo>
                    <a:pt x="527" y="453"/>
                    <a:pt x="527" y="453"/>
                    <a:pt x="527" y="453"/>
                  </a:cubicBezTo>
                  <a:cubicBezTo>
                    <a:pt x="527" y="453"/>
                    <a:pt x="556" y="453"/>
                    <a:pt x="556" y="425"/>
                  </a:cubicBezTo>
                  <a:cubicBezTo>
                    <a:pt x="556" y="28"/>
                    <a:pt x="556" y="28"/>
                    <a:pt x="556" y="28"/>
                  </a:cubicBezTo>
                  <a:cubicBezTo>
                    <a:pt x="556" y="28"/>
                    <a:pt x="556" y="0"/>
                    <a:pt x="527" y="0"/>
                  </a:cubicBezTo>
                  <a:cubicBezTo>
                    <a:pt x="28" y="0"/>
                    <a:pt x="28" y="0"/>
                    <a:pt x="28" y="0"/>
                  </a:cubicBezTo>
                  <a:cubicBezTo>
                    <a:pt x="28" y="0"/>
                    <a:pt x="0" y="0"/>
                    <a:pt x="0" y="28"/>
                  </a:cubicBezTo>
                </a:path>
              </a:pathLst>
            </a:custGeom>
            <a:solidFill>
              <a:srgbClr val="1A75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p:cNvSpPr>
            <p:nvPr/>
          </p:nvSpPr>
          <p:spPr bwMode="auto">
            <a:xfrm>
              <a:off x="6136" y="2309"/>
              <a:ext cx="872" cy="698"/>
            </a:xfrm>
            <a:custGeom>
              <a:avLst/>
              <a:gdLst>
                <a:gd name="T0" fmla="*/ 0 w 566"/>
                <a:gd name="T1" fmla="*/ 28 h 453"/>
                <a:gd name="T2" fmla="*/ 0 w 566"/>
                <a:gd name="T3" fmla="*/ 425 h 453"/>
                <a:gd name="T4" fmla="*/ 28 w 566"/>
                <a:gd name="T5" fmla="*/ 453 h 453"/>
                <a:gd name="T6" fmla="*/ 538 w 566"/>
                <a:gd name="T7" fmla="*/ 453 h 453"/>
                <a:gd name="T8" fmla="*/ 566 w 566"/>
                <a:gd name="T9" fmla="*/ 425 h 453"/>
                <a:gd name="T10" fmla="*/ 566 w 566"/>
                <a:gd name="T11" fmla="*/ 28 h 453"/>
                <a:gd name="T12" fmla="*/ 538 w 566"/>
                <a:gd name="T13" fmla="*/ 0 h 453"/>
                <a:gd name="T14" fmla="*/ 28 w 566"/>
                <a:gd name="T15" fmla="*/ 0 h 453"/>
                <a:gd name="T16" fmla="*/ 0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0" y="28"/>
                  </a:moveTo>
                  <a:cubicBezTo>
                    <a:pt x="0" y="425"/>
                    <a:pt x="0" y="425"/>
                    <a:pt x="0" y="425"/>
                  </a:cubicBezTo>
                  <a:cubicBezTo>
                    <a:pt x="0" y="425"/>
                    <a:pt x="0" y="453"/>
                    <a:pt x="28" y="453"/>
                  </a:cubicBezTo>
                  <a:cubicBezTo>
                    <a:pt x="538" y="453"/>
                    <a:pt x="538" y="453"/>
                    <a:pt x="538" y="453"/>
                  </a:cubicBezTo>
                  <a:cubicBezTo>
                    <a:pt x="538" y="453"/>
                    <a:pt x="566" y="453"/>
                    <a:pt x="566" y="425"/>
                  </a:cubicBezTo>
                  <a:cubicBezTo>
                    <a:pt x="566" y="28"/>
                    <a:pt x="566" y="28"/>
                    <a:pt x="566" y="28"/>
                  </a:cubicBezTo>
                  <a:cubicBezTo>
                    <a:pt x="566" y="28"/>
                    <a:pt x="566" y="0"/>
                    <a:pt x="538" y="0"/>
                  </a:cubicBezTo>
                  <a:cubicBezTo>
                    <a:pt x="28" y="0"/>
                    <a:pt x="28" y="0"/>
                    <a:pt x="28" y="0"/>
                  </a:cubicBezTo>
                  <a:cubicBezTo>
                    <a:pt x="28" y="0"/>
                    <a:pt x="0" y="0"/>
                    <a:pt x="0" y="28"/>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Rectangle 13"/>
            <p:cNvSpPr>
              <a:spLocks noChangeArrowheads="1"/>
            </p:cNvSpPr>
            <p:nvPr/>
          </p:nvSpPr>
          <p:spPr bwMode="auto">
            <a:xfrm>
              <a:off x="6179" y="2352"/>
              <a:ext cx="786" cy="524"/>
            </a:xfrm>
            <a:prstGeom prst="rect">
              <a:avLst/>
            </a:prstGeom>
            <a:solidFill>
              <a:srgbClr val="1A75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Rectangle 14"/>
            <p:cNvSpPr>
              <a:spLocks noChangeArrowheads="1"/>
            </p:cNvSpPr>
            <p:nvPr/>
          </p:nvSpPr>
          <p:spPr bwMode="auto">
            <a:xfrm>
              <a:off x="6179" y="2352"/>
              <a:ext cx="786"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noEditPoints="1"/>
            </p:cNvSpPr>
            <p:nvPr/>
          </p:nvSpPr>
          <p:spPr bwMode="auto">
            <a:xfrm>
              <a:off x="6136" y="2397"/>
              <a:ext cx="872" cy="610"/>
            </a:xfrm>
            <a:custGeom>
              <a:avLst/>
              <a:gdLst>
                <a:gd name="T0" fmla="*/ 105 w 566"/>
                <a:gd name="T1" fmla="*/ 382 h 396"/>
                <a:gd name="T2" fmla="*/ 105 w 566"/>
                <a:gd name="T3" fmla="*/ 396 h 396"/>
                <a:gd name="T4" fmla="*/ 131 w 566"/>
                <a:gd name="T5" fmla="*/ 396 h 396"/>
                <a:gd name="T6" fmla="*/ 105 w 566"/>
                <a:gd name="T7" fmla="*/ 382 h 396"/>
                <a:gd name="T8" fmla="*/ 519 w 566"/>
                <a:gd name="T9" fmla="*/ 311 h 396"/>
                <a:gd name="T10" fmla="*/ 110 w 566"/>
                <a:gd name="T11" fmla="*/ 311 h 396"/>
                <a:gd name="T12" fmla="*/ 166 w 566"/>
                <a:gd name="T13" fmla="*/ 342 h 396"/>
                <a:gd name="T14" fmla="*/ 136 w 566"/>
                <a:gd name="T15" fmla="*/ 396 h 396"/>
                <a:gd name="T16" fmla="*/ 538 w 566"/>
                <a:gd name="T17" fmla="*/ 396 h 396"/>
                <a:gd name="T18" fmla="*/ 566 w 566"/>
                <a:gd name="T19" fmla="*/ 368 h 396"/>
                <a:gd name="T20" fmla="*/ 566 w 566"/>
                <a:gd name="T21" fmla="*/ 339 h 396"/>
                <a:gd name="T22" fmla="*/ 519 w 566"/>
                <a:gd name="T23" fmla="*/ 311 h 396"/>
                <a:gd name="T24" fmla="*/ 0 w 566"/>
                <a:gd name="T25" fmla="*/ 0 h 396"/>
                <a:gd name="T26" fmla="*/ 0 w 566"/>
                <a:gd name="T27" fmla="*/ 65 h 396"/>
                <a:gd name="T28" fmla="*/ 28 w 566"/>
                <a:gd name="T29" fmla="*/ 65 h 396"/>
                <a:gd name="T30" fmla="*/ 28 w 566"/>
                <a:gd name="T31" fmla="*/ 17 h 396"/>
                <a:gd name="T32" fmla="*/ 0 w 566"/>
                <a:gd name="T3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6" h="396">
                  <a:moveTo>
                    <a:pt x="105" y="382"/>
                  </a:moveTo>
                  <a:cubicBezTo>
                    <a:pt x="105" y="396"/>
                    <a:pt x="105" y="396"/>
                    <a:pt x="105" y="396"/>
                  </a:cubicBezTo>
                  <a:cubicBezTo>
                    <a:pt x="131" y="396"/>
                    <a:pt x="131" y="396"/>
                    <a:pt x="131" y="396"/>
                  </a:cubicBezTo>
                  <a:cubicBezTo>
                    <a:pt x="105" y="382"/>
                    <a:pt x="105" y="382"/>
                    <a:pt x="105" y="382"/>
                  </a:cubicBezTo>
                  <a:moveTo>
                    <a:pt x="519" y="311"/>
                  </a:moveTo>
                  <a:cubicBezTo>
                    <a:pt x="110" y="311"/>
                    <a:pt x="110" y="311"/>
                    <a:pt x="110" y="311"/>
                  </a:cubicBezTo>
                  <a:cubicBezTo>
                    <a:pt x="166" y="342"/>
                    <a:pt x="166" y="342"/>
                    <a:pt x="166" y="342"/>
                  </a:cubicBezTo>
                  <a:cubicBezTo>
                    <a:pt x="136" y="396"/>
                    <a:pt x="136" y="396"/>
                    <a:pt x="136" y="396"/>
                  </a:cubicBezTo>
                  <a:cubicBezTo>
                    <a:pt x="538" y="396"/>
                    <a:pt x="538" y="396"/>
                    <a:pt x="538" y="396"/>
                  </a:cubicBezTo>
                  <a:cubicBezTo>
                    <a:pt x="538" y="396"/>
                    <a:pt x="566" y="396"/>
                    <a:pt x="566" y="368"/>
                  </a:cubicBezTo>
                  <a:cubicBezTo>
                    <a:pt x="566" y="339"/>
                    <a:pt x="566" y="339"/>
                    <a:pt x="566" y="339"/>
                  </a:cubicBezTo>
                  <a:cubicBezTo>
                    <a:pt x="519" y="311"/>
                    <a:pt x="519" y="311"/>
                    <a:pt x="519" y="311"/>
                  </a:cubicBezTo>
                  <a:moveTo>
                    <a:pt x="0" y="0"/>
                  </a:moveTo>
                  <a:cubicBezTo>
                    <a:pt x="0" y="65"/>
                    <a:pt x="0" y="65"/>
                    <a:pt x="0" y="65"/>
                  </a:cubicBezTo>
                  <a:cubicBezTo>
                    <a:pt x="28" y="65"/>
                    <a:pt x="28" y="65"/>
                    <a:pt x="28" y="65"/>
                  </a:cubicBezTo>
                  <a:cubicBezTo>
                    <a:pt x="28" y="17"/>
                    <a:pt x="28" y="17"/>
                    <a:pt x="28" y="17"/>
                  </a:cubicBezTo>
                  <a:cubicBezTo>
                    <a:pt x="0" y="0"/>
                    <a:pt x="0" y="0"/>
                    <a:pt x="0" y="0"/>
                  </a:cubicBezTo>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6179" y="2423"/>
              <a:ext cx="757" cy="453"/>
            </a:xfrm>
            <a:custGeom>
              <a:avLst/>
              <a:gdLst>
                <a:gd name="T0" fmla="*/ 0 w 757"/>
                <a:gd name="T1" fmla="*/ 0 h 453"/>
                <a:gd name="T2" fmla="*/ 0 w 757"/>
                <a:gd name="T3" fmla="*/ 74 h 453"/>
                <a:gd name="T4" fmla="*/ 119 w 757"/>
                <a:gd name="T5" fmla="*/ 74 h 453"/>
                <a:gd name="T6" fmla="*/ 119 w 757"/>
                <a:gd name="T7" fmla="*/ 448 h 453"/>
                <a:gd name="T8" fmla="*/ 126 w 757"/>
                <a:gd name="T9" fmla="*/ 453 h 453"/>
                <a:gd name="T10" fmla="*/ 757 w 757"/>
                <a:gd name="T11" fmla="*/ 453 h 453"/>
                <a:gd name="T12" fmla="*/ 0 w 757"/>
                <a:gd name="T13" fmla="*/ 0 h 453"/>
              </a:gdLst>
              <a:ahLst/>
              <a:cxnLst>
                <a:cxn ang="0">
                  <a:pos x="T0" y="T1"/>
                </a:cxn>
                <a:cxn ang="0">
                  <a:pos x="T2" y="T3"/>
                </a:cxn>
                <a:cxn ang="0">
                  <a:pos x="T4" y="T5"/>
                </a:cxn>
                <a:cxn ang="0">
                  <a:pos x="T6" y="T7"/>
                </a:cxn>
                <a:cxn ang="0">
                  <a:pos x="T8" y="T9"/>
                </a:cxn>
                <a:cxn ang="0">
                  <a:pos x="T10" y="T11"/>
                </a:cxn>
                <a:cxn ang="0">
                  <a:pos x="T12" y="T13"/>
                </a:cxn>
              </a:cxnLst>
              <a:rect l="0" t="0" r="r" b="b"/>
              <a:pathLst>
                <a:path w="757" h="453">
                  <a:moveTo>
                    <a:pt x="0" y="0"/>
                  </a:moveTo>
                  <a:lnTo>
                    <a:pt x="0" y="74"/>
                  </a:lnTo>
                  <a:lnTo>
                    <a:pt x="119" y="74"/>
                  </a:lnTo>
                  <a:lnTo>
                    <a:pt x="119" y="448"/>
                  </a:lnTo>
                  <a:lnTo>
                    <a:pt x="126" y="453"/>
                  </a:lnTo>
                  <a:lnTo>
                    <a:pt x="757" y="453"/>
                  </a:lnTo>
                  <a:lnTo>
                    <a:pt x="0" y="0"/>
                  </a:lnTo>
                  <a:close/>
                </a:path>
              </a:pathLst>
            </a:custGeom>
            <a:solidFill>
              <a:srgbClr val="166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6179" y="2423"/>
              <a:ext cx="757" cy="453"/>
            </a:xfrm>
            <a:custGeom>
              <a:avLst/>
              <a:gdLst>
                <a:gd name="T0" fmla="*/ 0 w 757"/>
                <a:gd name="T1" fmla="*/ 0 h 453"/>
                <a:gd name="T2" fmla="*/ 0 w 757"/>
                <a:gd name="T3" fmla="*/ 74 h 453"/>
                <a:gd name="T4" fmla="*/ 119 w 757"/>
                <a:gd name="T5" fmla="*/ 74 h 453"/>
                <a:gd name="T6" fmla="*/ 119 w 757"/>
                <a:gd name="T7" fmla="*/ 448 h 453"/>
                <a:gd name="T8" fmla="*/ 126 w 757"/>
                <a:gd name="T9" fmla="*/ 453 h 453"/>
                <a:gd name="T10" fmla="*/ 757 w 757"/>
                <a:gd name="T11" fmla="*/ 453 h 453"/>
                <a:gd name="T12" fmla="*/ 0 w 757"/>
                <a:gd name="T13" fmla="*/ 0 h 453"/>
              </a:gdLst>
              <a:ahLst/>
              <a:cxnLst>
                <a:cxn ang="0">
                  <a:pos x="T0" y="T1"/>
                </a:cxn>
                <a:cxn ang="0">
                  <a:pos x="T2" y="T3"/>
                </a:cxn>
                <a:cxn ang="0">
                  <a:pos x="T4" y="T5"/>
                </a:cxn>
                <a:cxn ang="0">
                  <a:pos x="T6" y="T7"/>
                </a:cxn>
                <a:cxn ang="0">
                  <a:pos x="T8" y="T9"/>
                </a:cxn>
                <a:cxn ang="0">
                  <a:pos x="T10" y="T11"/>
                </a:cxn>
                <a:cxn ang="0">
                  <a:pos x="T12" y="T13"/>
                </a:cxn>
              </a:cxnLst>
              <a:rect l="0" t="0" r="r" b="b"/>
              <a:pathLst>
                <a:path w="757" h="453">
                  <a:moveTo>
                    <a:pt x="0" y="0"/>
                  </a:moveTo>
                  <a:lnTo>
                    <a:pt x="0" y="74"/>
                  </a:lnTo>
                  <a:lnTo>
                    <a:pt x="119" y="74"/>
                  </a:lnTo>
                  <a:lnTo>
                    <a:pt x="119" y="448"/>
                  </a:lnTo>
                  <a:lnTo>
                    <a:pt x="126" y="453"/>
                  </a:lnTo>
                  <a:lnTo>
                    <a:pt x="757" y="45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244" y="2868"/>
              <a:ext cx="148" cy="142"/>
            </a:xfrm>
            <a:custGeom>
              <a:avLst/>
              <a:gdLst>
                <a:gd name="T0" fmla="*/ 100 w 148"/>
                <a:gd name="T1" fmla="*/ 142 h 142"/>
                <a:gd name="T2" fmla="*/ 0 w 148"/>
                <a:gd name="T3" fmla="*/ 86 h 142"/>
                <a:gd name="T4" fmla="*/ 47 w 148"/>
                <a:gd name="T5" fmla="*/ 0 h 142"/>
                <a:gd name="T6" fmla="*/ 148 w 148"/>
                <a:gd name="T7" fmla="*/ 56 h 142"/>
                <a:gd name="T8" fmla="*/ 100 w 148"/>
                <a:gd name="T9" fmla="*/ 142 h 142"/>
              </a:gdLst>
              <a:ahLst/>
              <a:cxnLst>
                <a:cxn ang="0">
                  <a:pos x="T0" y="T1"/>
                </a:cxn>
                <a:cxn ang="0">
                  <a:pos x="T2" y="T3"/>
                </a:cxn>
                <a:cxn ang="0">
                  <a:pos x="T4" y="T5"/>
                </a:cxn>
                <a:cxn ang="0">
                  <a:pos x="T6" y="T7"/>
                </a:cxn>
                <a:cxn ang="0">
                  <a:pos x="T8" y="T9"/>
                </a:cxn>
              </a:cxnLst>
              <a:rect l="0" t="0" r="r" b="b"/>
              <a:pathLst>
                <a:path w="148" h="142">
                  <a:moveTo>
                    <a:pt x="100" y="142"/>
                  </a:moveTo>
                  <a:lnTo>
                    <a:pt x="0" y="86"/>
                  </a:lnTo>
                  <a:lnTo>
                    <a:pt x="47" y="0"/>
                  </a:lnTo>
                  <a:lnTo>
                    <a:pt x="148" y="56"/>
                  </a:lnTo>
                  <a:lnTo>
                    <a:pt x="100" y="142"/>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244" y="2868"/>
              <a:ext cx="148" cy="142"/>
            </a:xfrm>
            <a:custGeom>
              <a:avLst/>
              <a:gdLst>
                <a:gd name="T0" fmla="*/ 100 w 148"/>
                <a:gd name="T1" fmla="*/ 142 h 142"/>
                <a:gd name="T2" fmla="*/ 0 w 148"/>
                <a:gd name="T3" fmla="*/ 86 h 142"/>
                <a:gd name="T4" fmla="*/ 47 w 148"/>
                <a:gd name="T5" fmla="*/ 0 h 142"/>
                <a:gd name="T6" fmla="*/ 148 w 148"/>
                <a:gd name="T7" fmla="*/ 56 h 142"/>
                <a:gd name="T8" fmla="*/ 100 w 148"/>
                <a:gd name="T9" fmla="*/ 142 h 142"/>
              </a:gdLst>
              <a:ahLst/>
              <a:cxnLst>
                <a:cxn ang="0">
                  <a:pos x="T0" y="T1"/>
                </a:cxn>
                <a:cxn ang="0">
                  <a:pos x="T2" y="T3"/>
                </a:cxn>
                <a:cxn ang="0">
                  <a:pos x="T4" y="T5"/>
                </a:cxn>
                <a:cxn ang="0">
                  <a:pos x="T6" y="T7"/>
                </a:cxn>
                <a:cxn ang="0">
                  <a:pos x="T8" y="T9"/>
                </a:cxn>
              </a:cxnLst>
              <a:rect l="0" t="0" r="r" b="b"/>
              <a:pathLst>
                <a:path w="148" h="142">
                  <a:moveTo>
                    <a:pt x="100" y="142"/>
                  </a:moveTo>
                  <a:lnTo>
                    <a:pt x="0" y="86"/>
                  </a:lnTo>
                  <a:lnTo>
                    <a:pt x="47" y="0"/>
                  </a:lnTo>
                  <a:lnTo>
                    <a:pt x="148" y="56"/>
                  </a:lnTo>
                  <a:lnTo>
                    <a:pt x="100" y="14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298" y="2871"/>
              <a:ext cx="94" cy="139"/>
            </a:xfrm>
            <a:custGeom>
              <a:avLst/>
              <a:gdLst>
                <a:gd name="T0" fmla="*/ 0 w 94"/>
                <a:gd name="T1" fmla="*/ 0 h 139"/>
                <a:gd name="T2" fmla="*/ 0 w 94"/>
                <a:gd name="T3" fmla="*/ 114 h 139"/>
                <a:gd name="T4" fmla="*/ 46 w 94"/>
                <a:gd name="T5" fmla="*/ 139 h 139"/>
                <a:gd name="T6" fmla="*/ 94 w 94"/>
                <a:gd name="T7" fmla="*/ 53 h 139"/>
                <a:gd name="T8" fmla="*/ 0 w 94"/>
                <a:gd name="T9" fmla="*/ 0 h 139"/>
              </a:gdLst>
              <a:ahLst/>
              <a:cxnLst>
                <a:cxn ang="0">
                  <a:pos x="T0" y="T1"/>
                </a:cxn>
                <a:cxn ang="0">
                  <a:pos x="T2" y="T3"/>
                </a:cxn>
                <a:cxn ang="0">
                  <a:pos x="T4" y="T5"/>
                </a:cxn>
                <a:cxn ang="0">
                  <a:pos x="T6" y="T7"/>
                </a:cxn>
                <a:cxn ang="0">
                  <a:pos x="T8" y="T9"/>
                </a:cxn>
              </a:cxnLst>
              <a:rect l="0" t="0" r="r" b="b"/>
              <a:pathLst>
                <a:path w="94" h="139">
                  <a:moveTo>
                    <a:pt x="0" y="0"/>
                  </a:moveTo>
                  <a:lnTo>
                    <a:pt x="0" y="114"/>
                  </a:lnTo>
                  <a:lnTo>
                    <a:pt x="46" y="139"/>
                  </a:lnTo>
                  <a:lnTo>
                    <a:pt x="94" y="53"/>
                  </a:lnTo>
                  <a:lnTo>
                    <a:pt x="0" y="0"/>
                  </a:lnTo>
                  <a:close/>
                </a:path>
              </a:pathLst>
            </a:custGeom>
            <a:solidFill>
              <a:srgbClr val="C50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6298" y="2871"/>
              <a:ext cx="94" cy="139"/>
            </a:xfrm>
            <a:custGeom>
              <a:avLst/>
              <a:gdLst>
                <a:gd name="T0" fmla="*/ 0 w 94"/>
                <a:gd name="T1" fmla="*/ 0 h 139"/>
                <a:gd name="T2" fmla="*/ 0 w 94"/>
                <a:gd name="T3" fmla="*/ 114 h 139"/>
                <a:gd name="T4" fmla="*/ 46 w 94"/>
                <a:gd name="T5" fmla="*/ 139 h 139"/>
                <a:gd name="T6" fmla="*/ 94 w 94"/>
                <a:gd name="T7" fmla="*/ 53 h 139"/>
                <a:gd name="T8" fmla="*/ 0 w 94"/>
                <a:gd name="T9" fmla="*/ 0 h 139"/>
              </a:gdLst>
              <a:ahLst/>
              <a:cxnLst>
                <a:cxn ang="0">
                  <a:pos x="T0" y="T1"/>
                </a:cxn>
                <a:cxn ang="0">
                  <a:pos x="T2" y="T3"/>
                </a:cxn>
                <a:cxn ang="0">
                  <a:pos x="T4" y="T5"/>
                </a:cxn>
                <a:cxn ang="0">
                  <a:pos x="T6" y="T7"/>
                </a:cxn>
                <a:cxn ang="0">
                  <a:pos x="T8" y="T9"/>
                </a:cxn>
              </a:cxnLst>
              <a:rect l="0" t="0" r="r" b="b"/>
              <a:pathLst>
                <a:path w="94" h="139">
                  <a:moveTo>
                    <a:pt x="0" y="0"/>
                  </a:moveTo>
                  <a:lnTo>
                    <a:pt x="0" y="114"/>
                  </a:lnTo>
                  <a:lnTo>
                    <a:pt x="46" y="139"/>
                  </a:lnTo>
                  <a:lnTo>
                    <a:pt x="94" y="5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Rectangle 22"/>
            <p:cNvSpPr>
              <a:spLocks noChangeArrowheads="1"/>
            </p:cNvSpPr>
            <p:nvPr/>
          </p:nvSpPr>
          <p:spPr bwMode="auto">
            <a:xfrm>
              <a:off x="5689" y="2497"/>
              <a:ext cx="609" cy="888"/>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Rectangle 23"/>
            <p:cNvSpPr>
              <a:spLocks noChangeArrowheads="1"/>
            </p:cNvSpPr>
            <p:nvPr/>
          </p:nvSpPr>
          <p:spPr bwMode="auto">
            <a:xfrm>
              <a:off x="5689" y="2497"/>
              <a:ext cx="609" cy="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24"/>
            <p:cNvSpPr>
              <a:spLocks noEditPoints="1"/>
            </p:cNvSpPr>
            <p:nvPr/>
          </p:nvSpPr>
          <p:spPr bwMode="auto">
            <a:xfrm>
              <a:off x="5689" y="2571"/>
              <a:ext cx="609" cy="710"/>
            </a:xfrm>
            <a:custGeom>
              <a:avLst/>
              <a:gdLst>
                <a:gd name="T0" fmla="*/ 547 w 609"/>
                <a:gd name="T1" fmla="*/ 431 h 710"/>
                <a:gd name="T2" fmla="*/ 547 w 609"/>
                <a:gd name="T3" fmla="*/ 710 h 710"/>
                <a:gd name="T4" fmla="*/ 609 w 609"/>
                <a:gd name="T5" fmla="*/ 710 h 710"/>
                <a:gd name="T6" fmla="*/ 609 w 609"/>
                <a:gd name="T7" fmla="*/ 664 h 710"/>
                <a:gd name="T8" fmla="*/ 609 w 609"/>
                <a:gd name="T9" fmla="*/ 543 h 710"/>
                <a:gd name="T10" fmla="*/ 609 w 609"/>
                <a:gd name="T11" fmla="*/ 480 h 710"/>
                <a:gd name="T12" fmla="*/ 547 w 609"/>
                <a:gd name="T13" fmla="*/ 431 h 710"/>
                <a:gd name="T14" fmla="*/ 0 w 609"/>
                <a:gd name="T15" fmla="*/ 0 h 710"/>
                <a:gd name="T16" fmla="*/ 0 w 609"/>
                <a:gd name="T17" fmla="*/ 122 h 710"/>
                <a:gd name="T18" fmla="*/ 154 w 609"/>
                <a:gd name="T19" fmla="*/ 122 h 710"/>
                <a:gd name="T20" fmla="*/ 0 w 609"/>
                <a:gd name="T21" fmla="*/ 0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9" h="710">
                  <a:moveTo>
                    <a:pt x="547" y="431"/>
                  </a:moveTo>
                  <a:lnTo>
                    <a:pt x="547" y="710"/>
                  </a:lnTo>
                  <a:lnTo>
                    <a:pt x="609" y="710"/>
                  </a:lnTo>
                  <a:lnTo>
                    <a:pt x="609" y="664"/>
                  </a:lnTo>
                  <a:lnTo>
                    <a:pt x="609" y="543"/>
                  </a:lnTo>
                  <a:lnTo>
                    <a:pt x="609" y="480"/>
                  </a:lnTo>
                  <a:lnTo>
                    <a:pt x="547" y="431"/>
                  </a:lnTo>
                  <a:close/>
                  <a:moveTo>
                    <a:pt x="0" y="0"/>
                  </a:moveTo>
                  <a:lnTo>
                    <a:pt x="0" y="122"/>
                  </a:lnTo>
                  <a:lnTo>
                    <a:pt x="154" y="122"/>
                  </a:lnTo>
                  <a:lnTo>
                    <a:pt x="0" y="0"/>
                  </a:lnTo>
                  <a:close/>
                </a:path>
              </a:pathLst>
            </a:custGeom>
            <a:solidFill>
              <a:srgbClr val="D00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5"/>
            <p:cNvSpPr>
              <a:spLocks noEditPoints="1"/>
            </p:cNvSpPr>
            <p:nvPr/>
          </p:nvSpPr>
          <p:spPr bwMode="auto">
            <a:xfrm>
              <a:off x="5689" y="2571"/>
              <a:ext cx="609" cy="710"/>
            </a:xfrm>
            <a:custGeom>
              <a:avLst/>
              <a:gdLst>
                <a:gd name="T0" fmla="*/ 547 w 609"/>
                <a:gd name="T1" fmla="*/ 431 h 710"/>
                <a:gd name="T2" fmla="*/ 547 w 609"/>
                <a:gd name="T3" fmla="*/ 710 h 710"/>
                <a:gd name="T4" fmla="*/ 609 w 609"/>
                <a:gd name="T5" fmla="*/ 710 h 710"/>
                <a:gd name="T6" fmla="*/ 609 w 609"/>
                <a:gd name="T7" fmla="*/ 664 h 710"/>
                <a:gd name="T8" fmla="*/ 609 w 609"/>
                <a:gd name="T9" fmla="*/ 543 h 710"/>
                <a:gd name="T10" fmla="*/ 609 w 609"/>
                <a:gd name="T11" fmla="*/ 480 h 710"/>
                <a:gd name="T12" fmla="*/ 547 w 609"/>
                <a:gd name="T13" fmla="*/ 431 h 710"/>
                <a:gd name="T14" fmla="*/ 0 w 609"/>
                <a:gd name="T15" fmla="*/ 0 h 710"/>
                <a:gd name="T16" fmla="*/ 0 w 609"/>
                <a:gd name="T17" fmla="*/ 122 h 710"/>
                <a:gd name="T18" fmla="*/ 154 w 609"/>
                <a:gd name="T19" fmla="*/ 122 h 710"/>
                <a:gd name="T20" fmla="*/ 0 w 609"/>
                <a:gd name="T21" fmla="*/ 0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9" h="710">
                  <a:moveTo>
                    <a:pt x="547" y="431"/>
                  </a:moveTo>
                  <a:lnTo>
                    <a:pt x="547" y="710"/>
                  </a:lnTo>
                  <a:lnTo>
                    <a:pt x="609" y="710"/>
                  </a:lnTo>
                  <a:lnTo>
                    <a:pt x="609" y="664"/>
                  </a:lnTo>
                  <a:lnTo>
                    <a:pt x="609" y="543"/>
                  </a:lnTo>
                  <a:lnTo>
                    <a:pt x="609" y="480"/>
                  </a:lnTo>
                  <a:lnTo>
                    <a:pt x="547" y="431"/>
                  </a:lnTo>
                  <a:moveTo>
                    <a:pt x="0" y="0"/>
                  </a:moveTo>
                  <a:lnTo>
                    <a:pt x="0" y="122"/>
                  </a:lnTo>
                  <a:lnTo>
                    <a:pt x="154" y="12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6"/>
            <p:cNvSpPr>
              <a:spLocks/>
            </p:cNvSpPr>
            <p:nvPr/>
          </p:nvSpPr>
          <p:spPr bwMode="auto">
            <a:xfrm>
              <a:off x="5949" y="2325"/>
              <a:ext cx="142" cy="172"/>
            </a:xfrm>
            <a:custGeom>
              <a:avLst/>
              <a:gdLst>
                <a:gd name="T0" fmla="*/ 92 w 92"/>
                <a:gd name="T1" fmla="*/ 11 h 112"/>
                <a:gd name="T2" fmla="*/ 63 w 92"/>
                <a:gd name="T3" fmla="*/ 0 h 112"/>
                <a:gd name="T4" fmla="*/ 53 w 92"/>
                <a:gd name="T5" fmla="*/ 25 h 112"/>
                <a:gd name="T6" fmla="*/ 0 w 92"/>
                <a:gd name="T7" fmla="*/ 25 h 112"/>
                <a:gd name="T8" fmla="*/ 0 w 92"/>
                <a:gd name="T9" fmla="*/ 112 h 112"/>
                <a:gd name="T10" fmla="*/ 63 w 92"/>
                <a:gd name="T11" fmla="*/ 112 h 112"/>
                <a:gd name="T12" fmla="*/ 63 w 92"/>
                <a:gd name="T13" fmla="*/ 62 h 112"/>
                <a:gd name="T14" fmla="*/ 92 w 92"/>
                <a:gd name="T15" fmla="*/ 11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12">
                  <a:moveTo>
                    <a:pt x="92" y="11"/>
                  </a:moveTo>
                  <a:cubicBezTo>
                    <a:pt x="63" y="0"/>
                    <a:pt x="63" y="0"/>
                    <a:pt x="63" y="0"/>
                  </a:cubicBezTo>
                  <a:cubicBezTo>
                    <a:pt x="53" y="25"/>
                    <a:pt x="53" y="25"/>
                    <a:pt x="53" y="25"/>
                  </a:cubicBezTo>
                  <a:cubicBezTo>
                    <a:pt x="0" y="25"/>
                    <a:pt x="0" y="25"/>
                    <a:pt x="0" y="25"/>
                  </a:cubicBezTo>
                  <a:cubicBezTo>
                    <a:pt x="0" y="112"/>
                    <a:pt x="0" y="112"/>
                    <a:pt x="0" y="112"/>
                  </a:cubicBezTo>
                  <a:cubicBezTo>
                    <a:pt x="63" y="112"/>
                    <a:pt x="63" y="112"/>
                    <a:pt x="63" y="112"/>
                  </a:cubicBezTo>
                  <a:cubicBezTo>
                    <a:pt x="63" y="62"/>
                    <a:pt x="63" y="62"/>
                    <a:pt x="63" y="62"/>
                  </a:cubicBezTo>
                  <a:cubicBezTo>
                    <a:pt x="64" y="46"/>
                    <a:pt x="69" y="18"/>
                    <a:pt x="92" y="11"/>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Oval 27"/>
            <p:cNvSpPr>
              <a:spLocks noChangeArrowheads="1"/>
            </p:cNvSpPr>
            <p:nvPr/>
          </p:nvSpPr>
          <p:spPr bwMode="auto">
            <a:xfrm>
              <a:off x="5945" y="2174"/>
              <a:ext cx="21" cy="2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28"/>
            <p:cNvSpPr>
              <a:spLocks/>
            </p:cNvSpPr>
            <p:nvPr/>
          </p:nvSpPr>
          <p:spPr bwMode="auto">
            <a:xfrm>
              <a:off x="5919" y="2055"/>
              <a:ext cx="143" cy="97"/>
            </a:xfrm>
            <a:custGeom>
              <a:avLst/>
              <a:gdLst>
                <a:gd name="T0" fmla="*/ 0 w 143"/>
                <a:gd name="T1" fmla="*/ 59 h 97"/>
                <a:gd name="T2" fmla="*/ 118 w 143"/>
                <a:gd name="T3" fmla="*/ 0 h 97"/>
                <a:gd name="T4" fmla="*/ 143 w 143"/>
                <a:gd name="T5" fmla="*/ 97 h 97"/>
                <a:gd name="T6" fmla="*/ 0 w 143"/>
                <a:gd name="T7" fmla="*/ 59 h 97"/>
              </a:gdLst>
              <a:ahLst/>
              <a:cxnLst>
                <a:cxn ang="0">
                  <a:pos x="T0" y="T1"/>
                </a:cxn>
                <a:cxn ang="0">
                  <a:pos x="T2" y="T3"/>
                </a:cxn>
                <a:cxn ang="0">
                  <a:pos x="T4" y="T5"/>
                </a:cxn>
                <a:cxn ang="0">
                  <a:pos x="T6" y="T7"/>
                </a:cxn>
              </a:cxnLst>
              <a:rect l="0" t="0" r="r" b="b"/>
              <a:pathLst>
                <a:path w="143" h="97">
                  <a:moveTo>
                    <a:pt x="0" y="59"/>
                  </a:moveTo>
                  <a:lnTo>
                    <a:pt x="118" y="0"/>
                  </a:lnTo>
                  <a:lnTo>
                    <a:pt x="143" y="97"/>
                  </a:lnTo>
                  <a:lnTo>
                    <a:pt x="0" y="59"/>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9"/>
            <p:cNvSpPr>
              <a:spLocks/>
            </p:cNvSpPr>
            <p:nvPr/>
          </p:nvSpPr>
          <p:spPr bwMode="auto">
            <a:xfrm>
              <a:off x="5818" y="2114"/>
              <a:ext cx="359" cy="258"/>
            </a:xfrm>
            <a:custGeom>
              <a:avLst/>
              <a:gdLst>
                <a:gd name="T0" fmla="*/ 0 w 233"/>
                <a:gd name="T1" fmla="*/ 168 h 168"/>
                <a:gd name="T2" fmla="*/ 118 w 233"/>
                <a:gd name="T3" fmla="*/ 168 h 168"/>
                <a:gd name="T4" fmla="*/ 119 w 233"/>
                <a:gd name="T5" fmla="*/ 168 h 168"/>
                <a:gd name="T6" fmla="*/ 233 w 233"/>
                <a:gd name="T7" fmla="*/ 0 h 168"/>
                <a:gd name="T8" fmla="*/ 225 w 233"/>
                <a:gd name="T9" fmla="*/ 0 h 168"/>
                <a:gd name="T10" fmla="*/ 158 w 233"/>
                <a:gd name="T11" fmla="*/ 0 h 168"/>
                <a:gd name="T12" fmla="*/ 74 w 233"/>
                <a:gd name="T13" fmla="*/ 0 h 168"/>
                <a:gd name="T14" fmla="*/ 0 w 233"/>
                <a:gd name="T15" fmla="*/ 0 h 168"/>
                <a:gd name="T16" fmla="*/ 0 w 233"/>
                <a:gd name="T17"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68">
                  <a:moveTo>
                    <a:pt x="0" y="168"/>
                  </a:moveTo>
                  <a:cubicBezTo>
                    <a:pt x="118" y="168"/>
                    <a:pt x="118" y="168"/>
                    <a:pt x="118" y="168"/>
                  </a:cubicBezTo>
                  <a:cubicBezTo>
                    <a:pt x="119" y="168"/>
                    <a:pt x="119" y="168"/>
                    <a:pt x="119" y="168"/>
                  </a:cubicBezTo>
                  <a:cubicBezTo>
                    <a:pt x="207" y="163"/>
                    <a:pt x="233" y="90"/>
                    <a:pt x="233" y="0"/>
                  </a:cubicBezTo>
                  <a:cubicBezTo>
                    <a:pt x="225" y="0"/>
                    <a:pt x="225" y="0"/>
                    <a:pt x="225" y="0"/>
                  </a:cubicBezTo>
                  <a:cubicBezTo>
                    <a:pt x="158" y="0"/>
                    <a:pt x="158" y="0"/>
                    <a:pt x="158" y="0"/>
                  </a:cubicBezTo>
                  <a:cubicBezTo>
                    <a:pt x="74" y="0"/>
                    <a:pt x="74" y="0"/>
                    <a:pt x="74" y="0"/>
                  </a:cubicBezTo>
                  <a:cubicBezTo>
                    <a:pt x="0" y="0"/>
                    <a:pt x="0" y="0"/>
                    <a:pt x="0" y="0"/>
                  </a:cubicBezTo>
                  <a:cubicBezTo>
                    <a:pt x="0" y="168"/>
                    <a:pt x="0" y="168"/>
                    <a:pt x="0" y="168"/>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Oval 30"/>
            <p:cNvSpPr>
              <a:spLocks noChangeArrowheads="1"/>
            </p:cNvSpPr>
            <p:nvPr/>
          </p:nvSpPr>
          <p:spPr bwMode="auto">
            <a:xfrm>
              <a:off x="5945" y="2174"/>
              <a:ext cx="21" cy="2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31"/>
            <p:cNvSpPr>
              <a:spLocks/>
            </p:cNvSpPr>
            <p:nvPr/>
          </p:nvSpPr>
          <p:spPr bwMode="auto">
            <a:xfrm>
              <a:off x="6050" y="598"/>
              <a:ext cx="847" cy="446"/>
            </a:xfrm>
            <a:custGeom>
              <a:avLst/>
              <a:gdLst>
                <a:gd name="T0" fmla="*/ 145 w 550"/>
                <a:gd name="T1" fmla="*/ 0 h 290"/>
                <a:gd name="T2" fmla="*/ 0 w 550"/>
                <a:gd name="T3" fmla="*/ 145 h 290"/>
                <a:gd name="T4" fmla="*/ 145 w 550"/>
                <a:gd name="T5" fmla="*/ 290 h 290"/>
                <a:gd name="T6" fmla="*/ 550 w 550"/>
                <a:gd name="T7" fmla="*/ 290 h 290"/>
                <a:gd name="T8" fmla="*/ 162 w 550"/>
                <a:gd name="T9" fmla="*/ 1 h 290"/>
                <a:gd name="T10" fmla="*/ 162 w 550"/>
                <a:gd name="T11" fmla="*/ 1 h 290"/>
                <a:gd name="T12" fmla="*/ 162 w 550"/>
                <a:gd name="T13" fmla="*/ 1 h 290"/>
                <a:gd name="T14" fmla="*/ 145 w 550"/>
                <a:gd name="T15" fmla="*/ 0 h 2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0" h="290">
                  <a:moveTo>
                    <a:pt x="145" y="0"/>
                  </a:moveTo>
                  <a:cubicBezTo>
                    <a:pt x="65" y="0"/>
                    <a:pt x="0" y="65"/>
                    <a:pt x="0" y="145"/>
                  </a:cubicBezTo>
                  <a:cubicBezTo>
                    <a:pt x="0" y="225"/>
                    <a:pt x="65" y="290"/>
                    <a:pt x="145" y="290"/>
                  </a:cubicBezTo>
                  <a:cubicBezTo>
                    <a:pt x="550" y="290"/>
                    <a:pt x="550" y="290"/>
                    <a:pt x="550" y="290"/>
                  </a:cubicBezTo>
                  <a:cubicBezTo>
                    <a:pt x="162" y="1"/>
                    <a:pt x="162" y="1"/>
                    <a:pt x="162" y="1"/>
                  </a:cubicBezTo>
                  <a:cubicBezTo>
                    <a:pt x="162" y="1"/>
                    <a:pt x="162" y="1"/>
                    <a:pt x="162" y="1"/>
                  </a:cubicBezTo>
                  <a:cubicBezTo>
                    <a:pt x="162" y="1"/>
                    <a:pt x="162" y="1"/>
                    <a:pt x="162" y="1"/>
                  </a:cubicBezTo>
                  <a:cubicBezTo>
                    <a:pt x="156" y="0"/>
                    <a:pt x="151" y="0"/>
                    <a:pt x="145"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32"/>
            <p:cNvSpPr>
              <a:spLocks/>
            </p:cNvSpPr>
            <p:nvPr/>
          </p:nvSpPr>
          <p:spPr bwMode="auto">
            <a:xfrm>
              <a:off x="6170" y="967"/>
              <a:ext cx="539" cy="1652"/>
            </a:xfrm>
            <a:custGeom>
              <a:avLst/>
              <a:gdLst>
                <a:gd name="T0" fmla="*/ 17 w 350"/>
                <a:gd name="T1" fmla="*/ 1073 h 1073"/>
                <a:gd name="T2" fmla="*/ 0 w 350"/>
                <a:gd name="T3" fmla="*/ 1072 h 1073"/>
                <a:gd name="T4" fmla="*/ 11 w 350"/>
                <a:gd name="T5" fmla="*/ 1009 h 1073"/>
                <a:gd name="T6" fmla="*/ 10 w 350"/>
                <a:gd name="T7" fmla="*/ 1009 h 1073"/>
                <a:gd name="T8" fmla="*/ 123 w 350"/>
                <a:gd name="T9" fmla="*/ 961 h 1073"/>
                <a:gd name="T10" fmla="*/ 246 w 350"/>
                <a:gd name="T11" fmla="*/ 692 h 1073"/>
                <a:gd name="T12" fmla="*/ 259 w 350"/>
                <a:gd name="T13" fmla="*/ 6 h 1073"/>
                <a:gd name="T14" fmla="*/ 323 w 350"/>
                <a:gd name="T15" fmla="*/ 0 h 1073"/>
                <a:gd name="T16" fmla="*/ 308 w 350"/>
                <a:gd name="T17" fmla="*/ 709 h 1073"/>
                <a:gd name="T18" fmla="*/ 164 w 350"/>
                <a:gd name="T19" fmla="*/ 1010 h 1073"/>
                <a:gd name="T20" fmla="*/ 17 w 350"/>
                <a:gd name="T21" fmla="*/ 1073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 h="1073">
                  <a:moveTo>
                    <a:pt x="17" y="1073"/>
                  </a:moveTo>
                  <a:cubicBezTo>
                    <a:pt x="7" y="1073"/>
                    <a:pt x="1" y="1072"/>
                    <a:pt x="0" y="1072"/>
                  </a:cubicBezTo>
                  <a:cubicBezTo>
                    <a:pt x="11" y="1009"/>
                    <a:pt x="11" y="1009"/>
                    <a:pt x="11" y="1009"/>
                  </a:cubicBezTo>
                  <a:cubicBezTo>
                    <a:pt x="10" y="1009"/>
                    <a:pt x="10" y="1009"/>
                    <a:pt x="10" y="1009"/>
                  </a:cubicBezTo>
                  <a:cubicBezTo>
                    <a:pt x="13" y="1009"/>
                    <a:pt x="65" y="1016"/>
                    <a:pt x="123" y="961"/>
                  </a:cubicBezTo>
                  <a:cubicBezTo>
                    <a:pt x="179" y="908"/>
                    <a:pt x="220" y="818"/>
                    <a:pt x="246" y="692"/>
                  </a:cubicBezTo>
                  <a:cubicBezTo>
                    <a:pt x="281" y="522"/>
                    <a:pt x="285" y="291"/>
                    <a:pt x="259" y="6"/>
                  </a:cubicBezTo>
                  <a:cubicBezTo>
                    <a:pt x="323" y="0"/>
                    <a:pt x="323" y="0"/>
                    <a:pt x="323" y="0"/>
                  </a:cubicBezTo>
                  <a:cubicBezTo>
                    <a:pt x="350" y="294"/>
                    <a:pt x="345" y="532"/>
                    <a:pt x="308" y="709"/>
                  </a:cubicBezTo>
                  <a:cubicBezTo>
                    <a:pt x="279" y="848"/>
                    <a:pt x="231" y="949"/>
                    <a:pt x="164" y="1010"/>
                  </a:cubicBezTo>
                  <a:cubicBezTo>
                    <a:pt x="105" y="1065"/>
                    <a:pt x="46" y="1073"/>
                    <a:pt x="17" y="1073"/>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33"/>
            <p:cNvSpPr>
              <a:spLocks/>
            </p:cNvSpPr>
            <p:nvPr/>
          </p:nvSpPr>
          <p:spPr bwMode="auto">
            <a:xfrm>
              <a:off x="6563" y="867"/>
              <a:ext cx="104" cy="109"/>
            </a:xfrm>
            <a:custGeom>
              <a:avLst/>
              <a:gdLst>
                <a:gd name="T0" fmla="*/ 65 w 68"/>
                <a:gd name="T1" fmla="*/ 32 h 71"/>
                <a:gd name="T2" fmla="*/ 65 w 68"/>
                <a:gd name="T3" fmla="*/ 31 h 71"/>
                <a:gd name="T4" fmla="*/ 30 w 68"/>
                <a:gd name="T5" fmla="*/ 2 h 71"/>
                <a:gd name="T6" fmla="*/ 1 w 68"/>
                <a:gd name="T7" fmla="*/ 37 h 71"/>
                <a:gd name="T8" fmla="*/ 2 w 68"/>
                <a:gd name="T9" fmla="*/ 38 h 71"/>
                <a:gd name="T10" fmla="*/ 2 w 68"/>
                <a:gd name="T11" fmla="*/ 38 h 71"/>
                <a:gd name="T12" fmla="*/ 5 w 68"/>
                <a:gd name="T13" fmla="*/ 71 h 71"/>
                <a:gd name="T14" fmla="*/ 68 w 68"/>
                <a:gd name="T15" fmla="*/ 65 h 71"/>
                <a:gd name="T16" fmla="*/ 65 w 68"/>
                <a:gd name="T17"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71">
                  <a:moveTo>
                    <a:pt x="65" y="32"/>
                  </a:moveTo>
                  <a:cubicBezTo>
                    <a:pt x="65" y="32"/>
                    <a:pt x="65" y="32"/>
                    <a:pt x="65" y="31"/>
                  </a:cubicBezTo>
                  <a:cubicBezTo>
                    <a:pt x="63" y="13"/>
                    <a:pt x="48" y="0"/>
                    <a:pt x="30" y="2"/>
                  </a:cubicBezTo>
                  <a:cubicBezTo>
                    <a:pt x="13" y="3"/>
                    <a:pt x="0" y="19"/>
                    <a:pt x="1" y="37"/>
                  </a:cubicBezTo>
                  <a:cubicBezTo>
                    <a:pt x="2" y="37"/>
                    <a:pt x="2" y="38"/>
                    <a:pt x="2" y="38"/>
                  </a:cubicBezTo>
                  <a:cubicBezTo>
                    <a:pt x="2" y="38"/>
                    <a:pt x="2" y="38"/>
                    <a:pt x="2" y="38"/>
                  </a:cubicBezTo>
                  <a:cubicBezTo>
                    <a:pt x="5" y="71"/>
                    <a:pt x="5" y="71"/>
                    <a:pt x="5" y="71"/>
                  </a:cubicBezTo>
                  <a:cubicBezTo>
                    <a:pt x="68" y="65"/>
                    <a:pt x="68" y="65"/>
                    <a:pt x="68" y="65"/>
                  </a:cubicBezTo>
                  <a:cubicBezTo>
                    <a:pt x="65" y="32"/>
                    <a:pt x="65" y="32"/>
                    <a:pt x="65" y="32"/>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34"/>
            <p:cNvSpPr>
              <a:spLocks/>
            </p:cNvSpPr>
            <p:nvPr/>
          </p:nvSpPr>
          <p:spPr bwMode="auto">
            <a:xfrm>
              <a:off x="6037" y="3936"/>
              <a:ext cx="264" cy="147"/>
            </a:xfrm>
            <a:custGeom>
              <a:avLst/>
              <a:gdLst>
                <a:gd name="T0" fmla="*/ 264 w 264"/>
                <a:gd name="T1" fmla="*/ 113 h 147"/>
                <a:gd name="T2" fmla="*/ 150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0" y="0"/>
                  </a:lnTo>
                  <a:lnTo>
                    <a:pt x="0" y="0"/>
                  </a:lnTo>
                  <a:lnTo>
                    <a:pt x="0" y="147"/>
                  </a:lnTo>
                  <a:lnTo>
                    <a:pt x="264" y="147"/>
                  </a:lnTo>
                  <a:lnTo>
                    <a:pt x="264" y="1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5"/>
            <p:cNvSpPr>
              <a:spLocks/>
            </p:cNvSpPr>
            <p:nvPr/>
          </p:nvSpPr>
          <p:spPr bwMode="auto">
            <a:xfrm>
              <a:off x="6037" y="3936"/>
              <a:ext cx="264" cy="147"/>
            </a:xfrm>
            <a:custGeom>
              <a:avLst/>
              <a:gdLst>
                <a:gd name="T0" fmla="*/ 264 w 264"/>
                <a:gd name="T1" fmla="*/ 113 h 147"/>
                <a:gd name="T2" fmla="*/ 150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0" y="0"/>
                  </a:lnTo>
                  <a:lnTo>
                    <a:pt x="0" y="0"/>
                  </a:lnTo>
                  <a:lnTo>
                    <a:pt x="0" y="147"/>
                  </a:lnTo>
                  <a:lnTo>
                    <a:pt x="264" y="147"/>
                  </a:lnTo>
                  <a:lnTo>
                    <a:pt x="264" y="1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Rectangle 36"/>
            <p:cNvSpPr>
              <a:spLocks noChangeArrowheads="1"/>
            </p:cNvSpPr>
            <p:nvPr/>
          </p:nvSpPr>
          <p:spPr bwMode="auto">
            <a:xfrm>
              <a:off x="6376" y="3305"/>
              <a:ext cx="150" cy="631"/>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Rectangle 37"/>
            <p:cNvSpPr>
              <a:spLocks noChangeArrowheads="1"/>
            </p:cNvSpPr>
            <p:nvPr/>
          </p:nvSpPr>
          <p:spPr bwMode="auto">
            <a:xfrm>
              <a:off x="6376" y="3305"/>
              <a:ext cx="150" cy="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Rectangle 38"/>
            <p:cNvSpPr>
              <a:spLocks noChangeArrowheads="1"/>
            </p:cNvSpPr>
            <p:nvPr/>
          </p:nvSpPr>
          <p:spPr bwMode="auto">
            <a:xfrm>
              <a:off x="6037" y="3279"/>
              <a:ext cx="148" cy="657"/>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Rectangle 39"/>
            <p:cNvSpPr>
              <a:spLocks noChangeArrowheads="1"/>
            </p:cNvSpPr>
            <p:nvPr/>
          </p:nvSpPr>
          <p:spPr bwMode="auto">
            <a:xfrm>
              <a:off x="6037" y="3279"/>
              <a:ext cx="148" cy="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Rectangle 40"/>
            <p:cNvSpPr>
              <a:spLocks noChangeArrowheads="1"/>
            </p:cNvSpPr>
            <p:nvPr/>
          </p:nvSpPr>
          <p:spPr bwMode="auto">
            <a:xfrm>
              <a:off x="5882" y="3281"/>
              <a:ext cx="644" cy="147"/>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Rectangle 41"/>
            <p:cNvSpPr>
              <a:spLocks noChangeArrowheads="1"/>
            </p:cNvSpPr>
            <p:nvPr/>
          </p:nvSpPr>
          <p:spPr bwMode="auto">
            <a:xfrm>
              <a:off x="5882" y="3281"/>
              <a:ext cx="64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42"/>
            <p:cNvSpPr>
              <a:spLocks/>
            </p:cNvSpPr>
            <p:nvPr/>
          </p:nvSpPr>
          <p:spPr bwMode="auto">
            <a:xfrm>
              <a:off x="5812" y="1136"/>
              <a:ext cx="373" cy="224"/>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43"/>
            <p:cNvSpPr>
              <a:spLocks/>
            </p:cNvSpPr>
            <p:nvPr/>
          </p:nvSpPr>
          <p:spPr bwMode="auto">
            <a:xfrm>
              <a:off x="7285" y="437"/>
              <a:ext cx="324" cy="188"/>
            </a:xfrm>
            <a:custGeom>
              <a:avLst/>
              <a:gdLst>
                <a:gd name="T0" fmla="*/ 21 w 210"/>
                <a:gd name="T1" fmla="*/ 61 h 122"/>
                <a:gd name="T2" fmla="*/ 56 w 210"/>
                <a:gd name="T3" fmla="*/ 35 h 122"/>
                <a:gd name="T4" fmla="*/ 56 w 210"/>
                <a:gd name="T5" fmla="*/ 35 h 122"/>
                <a:gd name="T6" fmla="*/ 56 w 210"/>
                <a:gd name="T7" fmla="*/ 35 h 122"/>
                <a:gd name="T8" fmla="*/ 91 w 210"/>
                <a:gd name="T9" fmla="*/ 0 h 122"/>
                <a:gd name="T10" fmla="*/ 123 w 210"/>
                <a:gd name="T11" fmla="*/ 18 h 122"/>
                <a:gd name="T12" fmla="*/ 134 w 210"/>
                <a:gd name="T13" fmla="*/ 16 h 122"/>
                <a:gd name="T14" fmla="*/ 167 w 210"/>
                <a:gd name="T15" fmla="*/ 49 h 122"/>
                <a:gd name="T16" fmla="*/ 167 w 210"/>
                <a:gd name="T17" fmla="*/ 49 h 122"/>
                <a:gd name="T18" fmla="*/ 172 w 210"/>
                <a:gd name="T19" fmla="*/ 49 h 122"/>
                <a:gd name="T20" fmla="*/ 210 w 210"/>
                <a:gd name="T21" fmla="*/ 85 h 122"/>
                <a:gd name="T22" fmla="*/ 172 w 210"/>
                <a:gd name="T23" fmla="*/ 122 h 122"/>
                <a:gd name="T24" fmla="*/ 33 w 210"/>
                <a:gd name="T25" fmla="*/ 122 h 122"/>
                <a:gd name="T26" fmla="*/ 0 w 210"/>
                <a:gd name="T27" fmla="*/ 90 h 122"/>
                <a:gd name="T28" fmla="*/ 21 w 210"/>
                <a:gd name="T29"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122">
                  <a:moveTo>
                    <a:pt x="21" y="61"/>
                  </a:moveTo>
                  <a:cubicBezTo>
                    <a:pt x="25" y="46"/>
                    <a:pt x="39" y="35"/>
                    <a:pt x="56" y="35"/>
                  </a:cubicBezTo>
                  <a:cubicBezTo>
                    <a:pt x="56" y="35"/>
                    <a:pt x="56" y="35"/>
                    <a:pt x="56" y="35"/>
                  </a:cubicBezTo>
                  <a:cubicBezTo>
                    <a:pt x="56" y="35"/>
                    <a:pt x="56" y="35"/>
                    <a:pt x="56" y="35"/>
                  </a:cubicBezTo>
                  <a:cubicBezTo>
                    <a:pt x="56" y="16"/>
                    <a:pt x="72" y="0"/>
                    <a:pt x="91" y="0"/>
                  </a:cubicBezTo>
                  <a:cubicBezTo>
                    <a:pt x="105" y="0"/>
                    <a:pt x="117" y="8"/>
                    <a:pt x="123" y="18"/>
                  </a:cubicBezTo>
                  <a:cubicBezTo>
                    <a:pt x="126" y="17"/>
                    <a:pt x="130" y="16"/>
                    <a:pt x="134" y="16"/>
                  </a:cubicBezTo>
                  <a:cubicBezTo>
                    <a:pt x="152" y="16"/>
                    <a:pt x="167" y="31"/>
                    <a:pt x="167" y="49"/>
                  </a:cubicBezTo>
                  <a:cubicBezTo>
                    <a:pt x="167" y="49"/>
                    <a:pt x="167" y="49"/>
                    <a:pt x="167" y="49"/>
                  </a:cubicBezTo>
                  <a:cubicBezTo>
                    <a:pt x="169" y="49"/>
                    <a:pt x="170" y="49"/>
                    <a:pt x="172" y="49"/>
                  </a:cubicBezTo>
                  <a:cubicBezTo>
                    <a:pt x="193" y="49"/>
                    <a:pt x="210" y="65"/>
                    <a:pt x="210" y="85"/>
                  </a:cubicBezTo>
                  <a:cubicBezTo>
                    <a:pt x="210" y="106"/>
                    <a:pt x="193" y="122"/>
                    <a:pt x="172" y="122"/>
                  </a:cubicBezTo>
                  <a:cubicBezTo>
                    <a:pt x="33" y="122"/>
                    <a:pt x="33" y="122"/>
                    <a:pt x="33" y="122"/>
                  </a:cubicBezTo>
                  <a:cubicBezTo>
                    <a:pt x="15" y="122"/>
                    <a:pt x="0" y="108"/>
                    <a:pt x="0" y="90"/>
                  </a:cubicBezTo>
                  <a:cubicBezTo>
                    <a:pt x="0" y="77"/>
                    <a:pt x="9" y="65"/>
                    <a:pt x="21" y="6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4"/>
            <p:cNvSpPr>
              <a:spLocks/>
            </p:cNvSpPr>
            <p:nvPr/>
          </p:nvSpPr>
          <p:spPr bwMode="auto">
            <a:xfrm>
              <a:off x="6342" y="2924"/>
              <a:ext cx="128" cy="126"/>
            </a:xfrm>
            <a:custGeom>
              <a:avLst/>
              <a:gdLst>
                <a:gd name="T0" fmla="*/ 29 w 83"/>
                <a:gd name="T1" fmla="*/ 72 h 82"/>
                <a:gd name="T2" fmla="*/ 30 w 83"/>
                <a:gd name="T3" fmla="*/ 73 h 82"/>
                <a:gd name="T4" fmla="*/ 74 w 83"/>
                <a:gd name="T5" fmla="*/ 62 h 82"/>
                <a:gd name="T6" fmla="*/ 63 w 83"/>
                <a:gd name="T7" fmla="*/ 18 h 82"/>
                <a:gd name="T8" fmla="*/ 62 w 83"/>
                <a:gd name="T9" fmla="*/ 17 h 82"/>
                <a:gd name="T10" fmla="*/ 62 w 83"/>
                <a:gd name="T11" fmla="*/ 17 h 82"/>
                <a:gd name="T12" fmla="*/ 33 w 83"/>
                <a:gd name="T13" fmla="*/ 0 h 82"/>
                <a:gd name="T14" fmla="*/ 0 w 83"/>
                <a:gd name="T15" fmla="*/ 55 h 82"/>
                <a:gd name="T16" fmla="*/ 29 w 83"/>
                <a:gd name="T17" fmla="*/ 7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2">
                  <a:moveTo>
                    <a:pt x="29" y="72"/>
                  </a:moveTo>
                  <a:cubicBezTo>
                    <a:pt x="29" y="72"/>
                    <a:pt x="30" y="73"/>
                    <a:pt x="30" y="73"/>
                  </a:cubicBezTo>
                  <a:cubicBezTo>
                    <a:pt x="46" y="82"/>
                    <a:pt x="65" y="77"/>
                    <a:pt x="74" y="62"/>
                  </a:cubicBezTo>
                  <a:cubicBezTo>
                    <a:pt x="83" y="47"/>
                    <a:pt x="78" y="27"/>
                    <a:pt x="63" y="18"/>
                  </a:cubicBezTo>
                  <a:cubicBezTo>
                    <a:pt x="62" y="18"/>
                    <a:pt x="62" y="18"/>
                    <a:pt x="62" y="17"/>
                  </a:cubicBezTo>
                  <a:cubicBezTo>
                    <a:pt x="62" y="17"/>
                    <a:pt x="62" y="17"/>
                    <a:pt x="62" y="17"/>
                  </a:cubicBezTo>
                  <a:cubicBezTo>
                    <a:pt x="33" y="0"/>
                    <a:pt x="33" y="0"/>
                    <a:pt x="33" y="0"/>
                  </a:cubicBezTo>
                  <a:cubicBezTo>
                    <a:pt x="0" y="55"/>
                    <a:pt x="0" y="55"/>
                    <a:pt x="0" y="55"/>
                  </a:cubicBezTo>
                  <a:cubicBezTo>
                    <a:pt x="29" y="72"/>
                    <a:pt x="29" y="72"/>
                    <a:pt x="29" y="72"/>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Rectangle 45"/>
            <p:cNvSpPr>
              <a:spLocks noChangeArrowheads="1"/>
            </p:cNvSpPr>
            <p:nvPr/>
          </p:nvSpPr>
          <p:spPr bwMode="auto">
            <a:xfrm>
              <a:off x="5633" y="2693"/>
              <a:ext cx="603" cy="828"/>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Rectangle 46"/>
            <p:cNvSpPr>
              <a:spLocks noChangeArrowheads="1"/>
            </p:cNvSpPr>
            <p:nvPr/>
          </p:nvSpPr>
          <p:spPr bwMode="auto">
            <a:xfrm>
              <a:off x="5633" y="2693"/>
              <a:ext cx="603"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Rectangle 47"/>
            <p:cNvSpPr>
              <a:spLocks noChangeArrowheads="1"/>
            </p:cNvSpPr>
            <p:nvPr/>
          </p:nvSpPr>
          <p:spPr bwMode="auto">
            <a:xfrm>
              <a:off x="5633" y="3438"/>
              <a:ext cx="107" cy="64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Rectangle 48"/>
            <p:cNvSpPr>
              <a:spLocks noChangeArrowheads="1"/>
            </p:cNvSpPr>
            <p:nvPr/>
          </p:nvSpPr>
          <p:spPr bwMode="auto">
            <a:xfrm>
              <a:off x="5633" y="3438"/>
              <a:ext cx="107"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49"/>
            <p:cNvSpPr>
              <a:spLocks/>
            </p:cNvSpPr>
            <p:nvPr/>
          </p:nvSpPr>
          <p:spPr bwMode="auto">
            <a:xfrm>
              <a:off x="6376" y="3936"/>
              <a:ext cx="264" cy="147"/>
            </a:xfrm>
            <a:custGeom>
              <a:avLst/>
              <a:gdLst>
                <a:gd name="T0" fmla="*/ 264 w 264"/>
                <a:gd name="T1" fmla="*/ 113 h 147"/>
                <a:gd name="T2" fmla="*/ 151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1" y="0"/>
                  </a:lnTo>
                  <a:lnTo>
                    <a:pt x="0" y="0"/>
                  </a:lnTo>
                  <a:lnTo>
                    <a:pt x="0" y="147"/>
                  </a:lnTo>
                  <a:lnTo>
                    <a:pt x="264" y="147"/>
                  </a:lnTo>
                  <a:lnTo>
                    <a:pt x="264" y="1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50"/>
            <p:cNvSpPr>
              <a:spLocks/>
            </p:cNvSpPr>
            <p:nvPr/>
          </p:nvSpPr>
          <p:spPr bwMode="auto">
            <a:xfrm>
              <a:off x="6376" y="3936"/>
              <a:ext cx="264" cy="147"/>
            </a:xfrm>
            <a:custGeom>
              <a:avLst/>
              <a:gdLst>
                <a:gd name="T0" fmla="*/ 264 w 264"/>
                <a:gd name="T1" fmla="*/ 113 h 147"/>
                <a:gd name="T2" fmla="*/ 151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1" y="0"/>
                  </a:lnTo>
                  <a:lnTo>
                    <a:pt x="0" y="0"/>
                  </a:lnTo>
                  <a:lnTo>
                    <a:pt x="0" y="147"/>
                  </a:lnTo>
                  <a:lnTo>
                    <a:pt x="264" y="147"/>
                  </a:lnTo>
                  <a:lnTo>
                    <a:pt x="264" y="1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Rectangle 51"/>
            <p:cNvSpPr>
              <a:spLocks noChangeArrowheads="1"/>
            </p:cNvSpPr>
            <p:nvPr/>
          </p:nvSpPr>
          <p:spPr bwMode="auto">
            <a:xfrm>
              <a:off x="6131" y="3438"/>
              <a:ext cx="105" cy="64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Rectangle 52"/>
            <p:cNvSpPr>
              <a:spLocks noChangeArrowheads="1"/>
            </p:cNvSpPr>
            <p:nvPr/>
          </p:nvSpPr>
          <p:spPr bwMode="auto">
            <a:xfrm>
              <a:off x="6131" y="3438"/>
              <a:ext cx="105"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Rectangle 53"/>
            <p:cNvSpPr>
              <a:spLocks noChangeArrowheads="1"/>
            </p:cNvSpPr>
            <p:nvPr/>
          </p:nvSpPr>
          <p:spPr bwMode="auto">
            <a:xfrm>
              <a:off x="5872" y="3438"/>
              <a:ext cx="105" cy="64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Rectangle 54"/>
            <p:cNvSpPr>
              <a:spLocks noChangeArrowheads="1"/>
            </p:cNvSpPr>
            <p:nvPr/>
          </p:nvSpPr>
          <p:spPr bwMode="auto">
            <a:xfrm>
              <a:off x="5872" y="3438"/>
              <a:ext cx="105"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Rectangle 55"/>
            <p:cNvSpPr>
              <a:spLocks noChangeArrowheads="1"/>
            </p:cNvSpPr>
            <p:nvPr/>
          </p:nvSpPr>
          <p:spPr bwMode="auto">
            <a:xfrm>
              <a:off x="6368" y="3438"/>
              <a:ext cx="105" cy="64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Rectangle 56"/>
            <p:cNvSpPr>
              <a:spLocks noChangeArrowheads="1"/>
            </p:cNvSpPr>
            <p:nvPr/>
          </p:nvSpPr>
          <p:spPr bwMode="auto">
            <a:xfrm>
              <a:off x="6368" y="3438"/>
              <a:ext cx="105"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57"/>
            <p:cNvSpPr>
              <a:spLocks noChangeArrowheads="1"/>
            </p:cNvSpPr>
            <p:nvPr/>
          </p:nvSpPr>
          <p:spPr bwMode="auto">
            <a:xfrm>
              <a:off x="6062" y="3425"/>
              <a:ext cx="411" cy="96"/>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58"/>
            <p:cNvSpPr>
              <a:spLocks noChangeArrowheads="1"/>
            </p:cNvSpPr>
            <p:nvPr/>
          </p:nvSpPr>
          <p:spPr bwMode="auto">
            <a:xfrm>
              <a:off x="6062" y="3425"/>
              <a:ext cx="41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9"/>
            <p:cNvSpPr>
              <a:spLocks/>
            </p:cNvSpPr>
            <p:nvPr/>
          </p:nvSpPr>
          <p:spPr bwMode="auto">
            <a:xfrm>
              <a:off x="6184" y="2693"/>
              <a:ext cx="52" cy="732"/>
            </a:xfrm>
            <a:custGeom>
              <a:avLst/>
              <a:gdLst>
                <a:gd name="T0" fmla="*/ 52 w 52"/>
                <a:gd name="T1" fmla="*/ 0 h 732"/>
                <a:gd name="T2" fmla="*/ 0 w 52"/>
                <a:gd name="T3" fmla="*/ 0 h 732"/>
                <a:gd name="T4" fmla="*/ 0 w 52"/>
                <a:gd name="T5" fmla="*/ 586 h 732"/>
                <a:gd name="T6" fmla="*/ 0 w 52"/>
                <a:gd name="T7" fmla="*/ 732 h 732"/>
                <a:gd name="T8" fmla="*/ 52 w 52"/>
                <a:gd name="T9" fmla="*/ 732 h 732"/>
                <a:gd name="T10" fmla="*/ 52 w 52"/>
                <a:gd name="T11" fmla="*/ 588 h 732"/>
                <a:gd name="T12" fmla="*/ 52 w 52"/>
                <a:gd name="T13" fmla="*/ 0 h 732"/>
              </a:gdLst>
              <a:ahLst/>
              <a:cxnLst>
                <a:cxn ang="0">
                  <a:pos x="T0" y="T1"/>
                </a:cxn>
                <a:cxn ang="0">
                  <a:pos x="T2" y="T3"/>
                </a:cxn>
                <a:cxn ang="0">
                  <a:pos x="T4" y="T5"/>
                </a:cxn>
                <a:cxn ang="0">
                  <a:pos x="T6" y="T7"/>
                </a:cxn>
                <a:cxn ang="0">
                  <a:pos x="T8" y="T9"/>
                </a:cxn>
                <a:cxn ang="0">
                  <a:pos x="T10" y="T11"/>
                </a:cxn>
                <a:cxn ang="0">
                  <a:pos x="T12" y="T13"/>
                </a:cxn>
              </a:cxnLst>
              <a:rect l="0" t="0" r="r" b="b"/>
              <a:pathLst>
                <a:path w="52" h="732">
                  <a:moveTo>
                    <a:pt x="52" y="0"/>
                  </a:moveTo>
                  <a:lnTo>
                    <a:pt x="0" y="0"/>
                  </a:lnTo>
                  <a:lnTo>
                    <a:pt x="0" y="586"/>
                  </a:lnTo>
                  <a:lnTo>
                    <a:pt x="0" y="732"/>
                  </a:lnTo>
                  <a:lnTo>
                    <a:pt x="52" y="732"/>
                  </a:lnTo>
                  <a:lnTo>
                    <a:pt x="52" y="588"/>
                  </a:lnTo>
                  <a:lnTo>
                    <a:pt x="52"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60"/>
            <p:cNvSpPr>
              <a:spLocks/>
            </p:cNvSpPr>
            <p:nvPr/>
          </p:nvSpPr>
          <p:spPr bwMode="auto">
            <a:xfrm>
              <a:off x="6184" y="2693"/>
              <a:ext cx="52" cy="732"/>
            </a:xfrm>
            <a:custGeom>
              <a:avLst/>
              <a:gdLst>
                <a:gd name="T0" fmla="*/ 52 w 52"/>
                <a:gd name="T1" fmla="*/ 0 h 732"/>
                <a:gd name="T2" fmla="*/ 0 w 52"/>
                <a:gd name="T3" fmla="*/ 0 h 732"/>
                <a:gd name="T4" fmla="*/ 0 w 52"/>
                <a:gd name="T5" fmla="*/ 586 h 732"/>
                <a:gd name="T6" fmla="*/ 0 w 52"/>
                <a:gd name="T7" fmla="*/ 732 h 732"/>
                <a:gd name="T8" fmla="*/ 52 w 52"/>
                <a:gd name="T9" fmla="*/ 732 h 732"/>
                <a:gd name="T10" fmla="*/ 52 w 52"/>
                <a:gd name="T11" fmla="*/ 588 h 732"/>
                <a:gd name="T12" fmla="*/ 52 w 52"/>
                <a:gd name="T13" fmla="*/ 0 h 732"/>
              </a:gdLst>
              <a:ahLst/>
              <a:cxnLst>
                <a:cxn ang="0">
                  <a:pos x="T0" y="T1"/>
                </a:cxn>
                <a:cxn ang="0">
                  <a:pos x="T2" y="T3"/>
                </a:cxn>
                <a:cxn ang="0">
                  <a:pos x="T4" y="T5"/>
                </a:cxn>
                <a:cxn ang="0">
                  <a:pos x="T6" y="T7"/>
                </a:cxn>
                <a:cxn ang="0">
                  <a:pos x="T8" y="T9"/>
                </a:cxn>
                <a:cxn ang="0">
                  <a:pos x="T10" y="T11"/>
                </a:cxn>
                <a:cxn ang="0">
                  <a:pos x="T12" y="T13"/>
                </a:cxn>
              </a:cxnLst>
              <a:rect l="0" t="0" r="r" b="b"/>
              <a:pathLst>
                <a:path w="52" h="732">
                  <a:moveTo>
                    <a:pt x="52" y="0"/>
                  </a:moveTo>
                  <a:lnTo>
                    <a:pt x="0" y="0"/>
                  </a:lnTo>
                  <a:lnTo>
                    <a:pt x="0" y="586"/>
                  </a:lnTo>
                  <a:lnTo>
                    <a:pt x="0" y="732"/>
                  </a:lnTo>
                  <a:lnTo>
                    <a:pt x="52" y="732"/>
                  </a:lnTo>
                  <a:lnTo>
                    <a:pt x="52" y="588"/>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61"/>
            <p:cNvSpPr>
              <a:spLocks/>
            </p:cNvSpPr>
            <p:nvPr/>
          </p:nvSpPr>
          <p:spPr bwMode="auto">
            <a:xfrm>
              <a:off x="6184" y="3521"/>
              <a:ext cx="52" cy="562"/>
            </a:xfrm>
            <a:custGeom>
              <a:avLst/>
              <a:gdLst>
                <a:gd name="T0" fmla="*/ 52 w 52"/>
                <a:gd name="T1" fmla="*/ 0 h 562"/>
                <a:gd name="T2" fmla="*/ 0 w 52"/>
                <a:gd name="T3" fmla="*/ 0 h 562"/>
                <a:gd name="T4" fmla="*/ 0 w 52"/>
                <a:gd name="T5" fmla="*/ 562 h 562"/>
                <a:gd name="T6" fmla="*/ 52 w 52"/>
                <a:gd name="T7" fmla="*/ 562 h 562"/>
                <a:gd name="T8" fmla="*/ 52 w 52"/>
                <a:gd name="T9" fmla="*/ 465 h 562"/>
                <a:gd name="T10" fmla="*/ 52 w 52"/>
                <a:gd name="T11" fmla="*/ 436 h 562"/>
                <a:gd name="T12" fmla="*/ 52 w 52"/>
                <a:gd name="T13" fmla="*/ 0 h 562"/>
              </a:gdLst>
              <a:ahLst/>
              <a:cxnLst>
                <a:cxn ang="0">
                  <a:pos x="T0" y="T1"/>
                </a:cxn>
                <a:cxn ang="0">
                  <a:pos x="T2" y="T3"/>
                </a:cxn>
                <a:cxn ang="0">
                  <a:pos x="T4" y="T5"/>
                </a:cxn>
                <a:cxn ang="0">
                  <a:pos x="T6" y="T7"/>
                </a:cxn>
                <a:cxn ang="0">
                  <a:pos x="T8" y="T9"/>
                </a:cxn>
                <a:cxn ang="0">
                  <a:pos x="T10" y="T11"/>
                </a:cxn>
                <a:cxn ang="0">
                  <a:pos x="T12" y="T13"/>
                </a:cxn>
              </a:cxnLst>
              <a:rect l="0" t="0" r="r" b="b"/>
              <a:pathLst>
                <a:path w="52" h="562">
                  <a:moveTo>
                    <a:pt x="52" y="0"/>
                  </a:moveTo>
                  <a:lnTo>
                    <a:pt x="0" y="0"/>
                  </a:lnTo>
                  <a:lnTo>
                    <a:pt x="0" y="562"/>
                  </a:lnTo>
                  <a:lnTo>
                    <a:pt x="52" y="562"/>
                  </a:lnTo>
                  <a:lnTo>
                    <a:pt x="52" y="465"/>
                  </a:lnTo>
                  <a:lnTo>
                    <a:pt x="52" y="436"/>
                  </a:lnTo>
                  <a:lnTo>
                    <a:pt x="52"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62"/>
            <p:cNvSpPr>
              <a:spLocks/>
            </p:cNvSpPr>
            <p:nvPr/>
          </p:nvSpPr>
          <p:spPr bwMode="auto">
            <a:xfrm>
              <a:off x="6184" y="3521"/>
              <a:ext cx="52" cy="562"/>
            </a:xfrm>
            <a:custGeom>
              <a:avLst/>
              <a:gdLst>
                <a:gd name="T0" fmla="*/ 52 w 52"/>
                <a:gd name="T1" fmla="*/ 0 h 562"/>
                <a:gd name="T2" fmla="*/ 0 w 52"/>
                <a:gd name="T3" fmla="*/ 0 h 562"/>
                <a:gd name="T4" fmla="*/ 0 w 52"/>
                <a:gd name="T5" fmla="*/ 562 h 562"/>
                <a:gd name="T6" fmla="*/ 52 w 52"/>
                <a:gd name="T7" fmla="*/ 562 h 562"/>
                <a:gd name="T8" fmla="*/ 52 w 52"/>
                <a:gd name="T9" fmla="*/ 465 h 562"/>
                <a:gd name="T10" fmla="*/ 52 w 52"/>
                <a:gd name="T11" fmla="*/ 436 h 562"/>
                <a:gd name="T12" fmla="*/ 52 w 52"/>
                <a:gd name="T13" fmla="*/ 0 h 562"/>
              </a:gdLst>
              <a:ahLst/>
              <a:cxnLst>
                <a:cxn ang="0">
                  <a:pos x="T0" y="T1"/>
                </a:cxn>
                <a:cxn ang="0">
                  <a:pos x="T2" y="T3"/>
                </a:cxn>
                <a:cxn ang="0">
                  <a:pos x="T4" y="T5"/>
                </a:cxn>
                <a:cxn ang="0">
                  <a:pos x="T6" y="T7"/>
                </a:cxn>
                <a:cxn ang="0">
                  <a:pos x="T8" y="T9"/>
                </a:cxn>
                <a:cxn ang="0">
                  <a:pos x="T10" y="T11"/>
                </a:cxn>
                <a:cxn ang="0">
                  <a:pos x="T12" y="T13"/>
                </a:cxn>
              </a:cxnLst>
              <a:rect l="0" t="0" r="r" b="b"/>
              <a:pathLst>
                <a:path w="52" h="562">
                  <a:moveTo>
                    <a:pt x="52" y="0"/>
                  </a:moveTo>
                  <a:lnTo>
                    <a:pt x="0" y="0"/>
                  </a:lnTo>
                  <a:lnTo>
                    <a:pt x="0" y="562"/>
                  </a:lnTo>
                  <a:lnTo>
                    <a:pt x="52" y="562"/>
                  </a:lnTo>
                  <a:lnTo>
                    <a:pt x="52" y="465"/>
                  </a:lnTo>
                  <a:lnTo>
                    <a:pt x="52" y="436"/>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63"/>
            <p:cNvSpPr>
              <a:spLocks/>
            </p:cNvSpPr>
            <p:nvPr/>
          </p:nvSpPr>
          <p:spPr bwMode="auto">
            <a:xfrm>
              <a:off x="6184" y="3425"/>
              <a:ext cx="52" cy="96"/>
            </a:xfrm>
            <a:custGeom>
              <a:avLst/>
              <a:gdLst>
                <a:gd name="T0" fmla="*/ 52 w 52"/>
                <a:gd name="T1" fmla="*/ 0 h 96"/>
                <a:gd name="T2" fmla="*/ 52 w 52"/>
                <a:gd name="T3" fmla="*/ 0 h 96"/>
                <a:gd name="T4" fmla="*/ 0 w 52"/>
                <a:gd name="T5" fmla="*/ 0 h 96"/>
                <a:gd name="T6" fmla="*/ 0 w 52"/>
                <a:gd name="T7" fmla="*/ 96 h 96"/>
                <a:gd name="T8" fmla="*/ 52 w 52"/>
                <a:gd name="T9" fmla="*/ 96 h 96"/>
                <a:gd name="T10" fmla="*/ 52 w 52"/>
                <a:gd name="T11" fmla="*/ 0 h 96"/>
              </a:gdLst>
              <a:ahLst/>
              <a:cxnLst>
                <a:cxn ang="0">
                  <a:pos x="T0" y="T1"/>
                </a:cxn>
                <a:cxn ang="0">
                  <a:pos x="T2" y="T3"/>
                </a:cxn>
                <a:cxn ang="0">
                  <a:pos x="T4" y="T5"/>
                </a:cxn>
                <a:cxn ang="0">
                  <a:pos x="T6" y="T7"/>
                </a:cxn>
                <a:cxn ang="0">
                  <a:pos x="T8" y="T9"/>
                </a:cxn>
                <a:cxn ang="0">
                  <a:pos x="T10" y="T11"/>
                </a:cxn>
              </a:cxnLst>
              <a:rect l="0" t="0" r="r" b="b"/>
              <a:pathLst>
                <a:path w="52" h="96">
                  <a:moveTo>
                    <a:pt x="52" y="0"/>
                  </a:moveTo>
                  <a:lnTo>
                    <a:pt x="52" y="0"/>
                  </a:lnTo>
                  <a:lnTo>
                    <a:pt x="0" y="0"/>
                  </a:lnTo>
                  <a:lnTo>
                    <a:pt x="0" y="96"/>
                  </a:lnTo>
                  <a:lnTo>
                    <a:pt x="52" y="96"/>
                  </a:lnTo>
                  <a:lnTo>
                    <a:pt x="52"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64"/>
            <p:cNvSpPr>
              <a:spLocks/>
            </p:cNvSpPr>
            <p:nvPr/>
          </p:nvSpPr>
          <p:spPr bwMode="auto">
            <a:xfrm>
              <a:off x="6184" y="3425"/>
              <a:ext cx="52" cy="96"/>
            </a:xfrm>
            <a:custGeom>
              <a:avLst/>
              <a:gdLst>
                <a:gd name="T0" fmla="*/ 52 w 52"/>
                <a:gd name="T1" fmla="*/ 0 h 96"/>
                <a:gd name="T2" fmla="*/ 52 w 52"/>
                <a:gd name="T3" fmla="*/ 0 h 96"/>
                <a:gd name="T4" fmla="*/ 0 w 52"/>
                <a:gd name="T5" fmla="*/ 0 h 96"/>
                <a:gd name="T6" fmla="*/ 0 w 52"/>
                <a:gd name="T7" fmla="*/ 96 h 96"/>
                <a:gd name="T8" fmla="*/ 52 w 52"/>
                <a:gd name="T9" fmla="*/ 96 h 96"/>
                <a:gd name="T10" fmla="*/ 52 w 52"/>
                <a:gd name="T11" fmla="*/ 0 h 96"/>
              </a:gdLst>
              <a:ahLst/>
              <a:cxnLst>
                <a:cxn ang="0">
                  <a:pos x="T0" y="T1"/>
                </a:cxn>
                <a:cxn ang="0">
                  <a:pos x="T2" y="T3"/>
                </a:cxn>
                <a:cxn ang="0">
                  <a:pos x="T4" y="T5"/>
                </a:cxn>
                <a:cxn ang="0">
                  <a:pos x="T6" y="T7"/>
                </a:cxn>
                <a:cxn ang="0">
                  <a:pos x="T8" y="T9"/>
                </a:cxn>
                <a:cxn ang="0">
                  <a:pos x="T10" y="T11"/>
                </a:cxn>
              </a:cxnLst>
              <a:rect l="0" t="0" r="r" b="b"/>
              <a:pathLst>
                <a:path w="52" h="96">
                  <a:moveTo>
                    <a:pt x="52" y="0"/>
                  </a:moveTo>
                  <a:lnTo>
                    <a:pt x="52" y="0"/>
                  </a:lnTo>
                  <a:lnTo>
                    <a:pt x="0" y="0"/>
                  </a:lnTo>
                  <a:lnTo>
                    <a:pt x="0" y="96"/>
                  </a:lnTo>
                  <a:lnTo>
                    <a:pt x="52" y="96"/>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65"/>
            <p:cNvSpPr>
              <a:spLocks noChangeArrowheads="1"/>
            </p:cNvSpPr>
            <p:nvPr/>
          </p:nvSpPr>
          <p:spPr bwMode="auto">
            <a:xfrm>
              <a:off x="6368" y="3521"/>
              <a:ext cx="53" cy="562"/>
            </a:xfrm>
            <a:prstGeom prst="rect">
              <a:avLst/>
            </a:prstGeom>
            <a:solidFill>
              <a:schemeClr val="accent4">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Rectangle 66"/>
            <p:cNvSpPr>
              <a:spLocks noChangeArrowheads="1"/>
            </p:cNvSpPr>
            <p:nvPr/>
          </p:nvSpPr>
          <p:spPr bwMode="auto">
            <a:xfrm>
              <a:off x="6368" y="3521"/>
              <a:ext cx="53" cy="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Rectangle 67"/>
            <p:cNvSpPr>
              <a:spLocks noChangeArrowheads="1"/>
            </p:cNvSpPr>
            <p:nvPr/>
          </p:nvSpPr>
          <p:spPr bwMode="auto">
            <a:xfrm>
              <a:off x="6298" y="3044"/>
              <a:ext cx="599" cy="7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Rectangle 68"/>
            <p:cNvSpPr>
              <a:spLocks noChangeArrowheads="1"/>
            </p:cNvSpPr>
            <p:nvPr/>
          </p:nvSpPr>
          <p:spPr bwMode="auto">
            <a:xfrm>
              <a:off x="6298" y="3044"/>
              <a:ext cx="599"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Rectangle 69"/>
            <p:cNvSpPr>
              <a:spLocks noChangeArrowheads="1"/>
            </p:cNvSpPr>
            <p:nvPr/>
          </p:nvSpPr>
          <p:spPr bwMode="auto">
            <a:xfrm>
              <a:off x="6643" y="3044"/>
              <a:ext cx="254" cy="70"/>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Rectangle 70"/>
            <p:cNvSpPr>
              <a:spLocks noChangeArrowheads="1"/>
            </p:cNvSpPr>
            <p:nvPr/>
          </p:nvSpPr>
          <p:spPr bwMode="auto">
            <a:xfrm>
              <a:off x="6643" y="3044"/>
              <a:ext cx="254"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71"/>
            <p:cNvSpPr>
              <a:spLocks/>
            </p:cNvSpPr>
            <p:nvPr/>
          </p:nvSpPr>
          <p:spPr bwMode="auto">
            <a:xfrm>
              <a:off x="5633" y="2924"/>
              <a:ext cx="551" cy="597"/>
            </a:xfrm>
            <a:custGeom>
              <a:avLst/>
              <a:gdLst>
                <a:gd name="T0" fmla="*/ 0 w 551"/>
                <a:gd name="T1" fmla="*/ 0 h 597"/>
                <a:gd name="T2" fmla="*/ 0 w 551"/>
                <a:gd name="T3" fmla="*/ 514 h 597"/>
                <a:gd name="T4" fmla="*/ 107 w 551"/>
                <a:gd name="T5" fmla="*/ 514 h 597"/>
                <a:gd name="T6" fmla="*/ 107 w 551"/>
                <a:gd name="T7" fmla="*/ 597 h 597"/>
                <a:gd name="T8" fmla="*/ 239 w 551"/>
                <a:gd name="T9" fmla="*/ 597 h 597"/>
                <a:gd name="T10" fmla="*/ 239 w 551"/>
                <a:gd name="T11" fmla="*/ 514 h 597"/>
                <a:gd name="T12" fmla="*/ 344 w 551"/>
                <a:gd name="T13" fmla="*/ 514 h 597"/>
                <a:gd name="T14" fmla="*/ 344 w 551"/>
                <a:gd name="T15" fmla="*/ 597 h 597"/>
                <a:gd name="T16" fmla="*/ 429 w 551"/>
                <a:gd name="T17" fmla="*/ 597 h 597"/>
                <a:gd name="T18" fmla="*/ 429 w 551"/>
                <a:gd name="T19" fmla="*/ 501 h 597"/>
                <a:gd name="T20" fmla="*/ 551 w 551"/>
                <a:gd name="T21" fmla="*/ 501 h 597"/>
                <a:gd name="T22" fmla="*/ 551 w 551"/>
                <a:gd name="T23" fmla="*/ 355 h 597"/>
                <a:gd name="T24" fmla="*/ 0 w 551"/>
                <a:gd name="T25" fmla="*/ 0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1" h="597">
                  <a:moveTo>
                    <a:pt x="0" y="0"/>
                  </a:moveTo>
                  <a:lnTo>
                    <a:pt x="0" y="514"/>
                  </a:lnTo>
                  <a:lnTo>
                    <a:pt x="107" y="514"/>
                  </a:lnTo>
                  <a:lnTo>
                    <a:pt x="107" y="597"/>
                  </a:lnTo>
                  <a:lnTo>
                    <a:pt x="239" y="597"/>
                  </a:lnTo>
                  <a:lnTo>
                    <a:pt x="239" y="514"/>
                  </a:lnTo>
                  <a:lnTo>
                    <a:pt x="344" y="514"/>
                  </a:lnTo>
                  <a:lnTo>
                    <a:pt x="344" y="597"/>
                  </a:lnTo>
                  <a:lnTo>
                    <a:pt x="429" y="597"/>
                  </a:lnTo>
                  <a:lnTo>
                    <a:pt x="429" y="501"/>
                  </a:lnTo>
                  <a:lnTo>
                    <a:pt x="551" y="501"/>
                  </a:lnTo>
                  <a:lnTo>
                    <a:pt x="551" y="355"/>
                  </a:lnTo>
                  <a:lnTo>
                    <a:pt x="0"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72"/>
            <p:cNvSpPr>
              <a:spLocks/>
            </p:cNvSpPr>
            <p:nvPr/>
          </p:nvSpPr>
          <p:spPr bwMode="auto">
            <a:xfrm>
              <a:off x="5633" y="2924"/>
              <a:ext cx="551" cy="597"/>
            </a:xfrm>
            <a:custGeom>
              <a:avLst/>
              <a:gdLst>
                <a:gd name="T0" fmla="*/ 0 w 551"/>
                <a:gd name="T1" fmla="*/ 0 h 597"/>
                <a:gd name="T2" fmla="*/ 0 w 551"/>
                <a:gd name="T3" fmla="*/ 514 h 597"/>
                <a:gd name="T4" fmla="*/ 107 w 551"/>
                <a:gd name="T5" fmla="*/ 514 h 597"/>
                <a:gd name="T6" fmla="*/ 107 w 551"/>
                <a:gd name="T7" fmla="*/ 597 h 597"/>
                <a:gd name="T8" fmla="*/ 239 w 551"/>
                <a:gd name="T9" fmla="*/ 597 h 597"/>
                <a:gd name="T10" fmla="*/ 239 w 551"/>
                <a:gd name="T11" fmla="*/ 514 h 597"/>
                <a:gd name="T12" fmla="*/ 344 w 551"/>
                <a:gd name="T13" fmla="*/ 514 h 597"/>
                <a:gd name="T14" fmla="*/ 344 w 551"/>
                <a:gd name="T15" fmla="*/ 597 h 597"/>
                <a:gd name="T16" fmla="*/ 429 w 551"/>
                <a:gd name="T17" fmla="*/ 597 h 597"/>
                <a:gd name="T18" fmla="*/ 429 w 551"/>
                <a:gd name="T19" fmla="*/ 501 h 597"/>
                <a:gd name="T20" fmla="*/ 551 w 551"/>
                <a:gd name="T21" fmla="*/ 501 h 597"/>
                <a:gd name="T22" fmla="*/ 551 w 551"/>
                <a:gd name="T23" fmla="*/ 355 h 597"/>
                <a:gd name="T24" fmla="*/ 0 w 551"/>
                <a:gd name="T25" fmla="*/ 0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1" h="597">
                  <a:moveTo>
                    <a:pt x="0" y="0"/>
                  </a:moveTo>
                  <a:lnTo>
                    <a:pt x="0" y="514"/>
                  </a:lnTo>
                  <a:lnTo>
                    <a:pt x="107" y="514"/>
                  </a:lnTo>
                  <a:lnTo>
                    <a:pt x="107" y="597"/>
                  </a:lnTo>
                  <a:lnTo>
                    <a:pt x="239" y="597"/>
                  </a:lnTo>
                  <a:lnTo>
                    <a:pt x="239" y="514"/>
                  </a:lnTo>
                  <a:lnTo>
                    <a:pt x="344" y="514"/>
                  </a:lnTo>
                  <a:lnTo>
                    <a:pt x="344" y="597"/>
                  </a:lnTo>
                  <a:lnTo>
                    <a:pt x="429" y="597"/>
                  </a:lnTo>
                  <a:lnTo>
                    <a:pt x="429" y="501"/>
                  </a:lnTo>
                  <a:lnTo>
                    <a:pt x="551" y="501"/>
                  </a:lnTo>
                  <a:lnTo>
                    <a:pt x="551" y="35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73"/>
            <p:cNvSpPr>
              <a:spLocks/>
            </p:cNvSpPr>
            <p:nvPr/>
          </p:nvSpPr>
          <p:spPr bwMode="auto">
            <a:xfrm>
              <a:off x="5633" y="3438"/>
              <a:ext cx="107" cy="645"/>
            </a:xfrm>
            <a:custGeom>
              <a:avLst/>
              <a:gdLst>
                <a:gd name="T0" fmla="*/ 107 w 107"/>
                <a:gd name="T1" fmla="*/ 0 h 645"/>
                <a:gd name="T2" fmla="*/ 0 w 107"/>
                <a:gd name="T3" fmla="*/ 0 h 645"/>
                <a:gd name="T4" fmla="*/ 0 w 107"/>
                <a:gd name="T5" fmla="*/ 83 h 645"/>
                <a:gd name="T6" fmla="*/ 53 w 107"/>
                <a:gd name="T7" fmla="*/ 83 h 645"/>
                <a:gd name="T8" fmla="*/ 53 w 107"/>
                <a:gd name="T9" fmla="*/ 645 h 645"/>
                <a:gd name="T10" fmla="*/ 107 w 107"/>
                <a:gd name="T11" fmla="*/ 645 h 645"/>
                <a:gd name="T12" fmla="*/ 107 w 107"/>
                <a:gd name="T13" fmla="*/ 519 h 645"/>
                <a:gd name="T14" fmla="*/ 107 w 107"/>
                <a:gd name="T15" fmla="*/ 83 h 645"/>
                <a:gd name="T16" fmla="*/ 107 w 107"/>
                <a:gd name="T17" fmla="*/ 0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645">
                  <a:moveTo>
                    <a:pt x="107" y="0"/>
                  </a:moveTo>
                  <a:lnTo>
                    <a:pt x="0" y="0"/>
                  </a:lnTo>
                  <a:lnTo>
                    <a:pt x="0" y="83"/>
                  </a:lnTo>
                  <a:lnTo>
                    <a:pt x="53" y="83"/>
                  </a:lnTo>
                  <a:lnTo>
                    <a:pt x="53" y="645"/>
                  </a:lnTo>
                  <a:lnTo>
                    <a:pt x="107" y="645"/>
                  </a:lnTo>
                  <a:lnTo>
                    <a:pt x="107" y="519"/>
                  </a:lnTo>
                  <a:lnTo>
                    <a:pt x="107" y="83"/>
                  </a:lnTo>
                  <a:lnTo>
                    <a:pt x="107"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74"/>
            <p:cNvSpPr>
              <a:spLocks/>
            </p:cNvSpPr>
            <p:nvPr/>
          </p:nvSpPr>
          <p:spPr bwMode="auto">
            <a:xfrm>
              <a:off x="5633" y="3438"/>
              <a:ext cx="107" cy="645"/>
            </a:xfrm>
            <a:custGeom>
              <a:avLst/>
              <a:gdLst>
                <a:gd name="T0" fmla="*/ 107 w 107"/>
                <a:gd name="T1" fmla="*/ 0 h 645"/>
                <a:gd name="T2" fmla="*/ 0 w 107"/>
                <a:gd name="T3" fmla="*/ 0 h 645"/>
                <a:gd name="T4" fmla="*/ 0 w 107"/>
                <a:gd name="T5" fmla="*/ 83 h 645"/>
                <a:gd name="T6" fmla="*/ 53 w 107"/>
                <a:gd name="T7" fmla="*/ 83 h 645"/>
                <a:gd name="T8" fmla="*/ 53 w 107"/>
                <a:gd name="T9" fmla="*/ 645 h 645"/>
                <a:gd name="T10" fmla="*/ 107 w 107"/>
                <a:gd name="T11" fmla="*/ 645 h 645"/>
                <a:gd name="T12" fmla="*/ 107 w 107"/>
                <a:gd name="T13" fmla="*/ 519 h 645"/>
                <a:gd name="T14" fmla="*/ 107 w 107"/>
                <a:gd name="T15" fmla="*/ 83 h 645"/>
                <a:gd name="T16" fmla="*/ 107 w 107"/>
                <a:gd name="T17" fmla="*/ 0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645">
                  <a:moveTo>
                    <a:pt x="107" y="0"/>
                  </a:moveTo>
                  <a:lnTo>
                    <a:pt x="0" y="0"/>
                  </a:lnTo>
                  <a:lnTo>
                    <a:pt x="0" y="83"/>
                  </a:lnTo>
                  <a:lnTo>
                    <a:pt x="53" y="83"/>
                  </a:lnTo>
                  <a:lnTo>
                    <a:pt x="53" y="645"/>
                  </a:lnTo>
                  <a:lnTo>
                    <a:pt x="107" y="645"/>
                  </a:lnTo>
                  <a:lnTo>
                    <a:pt x="107" y="519"/>
                  </a:lnTo>
                  <a:lnTo>
                    <a:pt x="107" y="83"/>
                  </a:lnTo>
                  <a:lnTo>
                    <a:pt x="1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75"/>
            <p:cNvSpPr>
              <a:spLocks/>
            </p:cNvSpPr>
            <p:nvPr/>
          </p:nvSpPr>
          <p:spPr bwMode="auto">
            <a:xfrm>
              <a:off x="5872" y="3438"/>
              <a:ext cx="105" cy="645"/>
            </a:xfrm>
            <a:custGeom>
              <a:avLst/>
              <a:gdLst>
                <a:gd name="T0" fmla="*/ 105 w 105"/>
                <a:gd name="T1" fmla="*/ 0 h 645"/>
                <a:gd name="T2" fmla="*/ 0 w 105"/>
                <a:gd name="T3" fmla="*/ 0 h 645"/>
                <a:gd name="T4" fmla="*/ 0 w 105"/>
                <a:gd name="T5" fmla="*/ 83 h 645"/>
                <a:gd name="T6" fmla="*/ 0 w 105"/>
                <a:gd name="T7" fmla="*/ 645 h 645"/>
                <a:gd name="T8" fmla="*/ 53 w 105"/>
                <a:gd name="T9" fmla="*/ 645 h 645"/>
                <a:gd name="T10" fmla="*/ 53 w 105"/>
                <a:gd name="T11" fmla="*/ 83 h 645"/>
                <a:gd name="T12" fmla="*/ 105 w 105"/>
                <a:gd name="T13" fmla="*/ 83 h 645"/>
                <a:gd name="T14" fmla="*/ 105 w 105"/>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45">
                  <a:moveTo>
                    <a:pt x="105" y="0"/>
                  </a:moveTo>
                  <a:lnTo>
                    <a:pt x="0" y="0"/>
                  </a:lnTo>
                  <a:lnTo>
                    <a:pt x="0" y="83"/>
                  </a:lnTo>
                  <a:lnTo>
                    <a:pt x="0" y="645"/>
                  </a:lnTo>
                  <a:lnTo>
                    <a:pt x="53" y="645"/>
                  </a:lnTo>
                  <a:lnTo>
                    <a:pt x="53" y="83"/>
                  </a:lnTo>
                  <a:lnTo>
                    <a:pt x="105" y="83"/>
                  </a:lnTo>
                  <a:lnTo>
                    <a:pt x="105"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76"/>
            <p:cNvSpPr>
              <a:spLocks/>
            </p:cNvSpPr>
            <p:nvPr/>
          </p:nvSpPr>
          <p:spPr bwMode="auto">
            <a:xfrm>
              <a:off x="5872" y="3438"/>
              <a:ext cx="105" cy="645"/>
            </a:xfrm>
            <a:custGeom>
              <a:avLst/>
              <a:gdLst>
                <a:gd name="T0" fmla="*/ 105 w 105"/>
                <a:gd name="T1" fmla="*/ 0 h 645"/>
                <a:gd name="T2" fmla="*/ 0 w 105"/>
                <a:gd name="T3" fmla="*/ 0 h 645"/>
                <a:gd name="T4" fmla="*/ 0 w 105"/>
                <a:gd name="T5" fmla="*/ 83 h 645"/>
                <a:gd name="T6" fmla="*/ 0 w 105"/>
                <a:gd name="T7" fmla="*/ 645 h 645"/>
                <a:gd name="T8" fmla="*/ 53 w 105"/>
                <a:gd name="T9" fmla="*/ 645 h 645"/>
                <a:gd name="T10" fmla="*/ 53 w 105"/>
                <a:gd name="T11" fmla="*/ 83 h 645"/>
                <a:gd name="T12" fmla="*/ 105 w 105"/>
                <a:gd name="T13" fmla="*/ 83 h 645"/>
                <a:gd name="T14" fmla="*/ 105 w 105"/>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45">
                  <a:moveTo>
                    <a:pt x="105" y="0"/>
                  </a:moveTo>
                  <a:lnTo>
                    <a:pt x="0" y="0"/>
                  </a:lnTo>
                  <a:lnTo>
                    <a:pt x="0" y="83"/>
                  </a:lnTo>
                  <a:lnTo>
                    <a:pt x="0" y="645"/>
                  </a:lnTo>
                  <a:lnTo>
                    <a:pt x="53" y="645"/>
                  </a:lnTo>
                  <a:lnTo>
                    <a:pt x="53" y="83"/>
                  </a:lnTo>
                  <a:lnTo>
                    <a:pt x="105" y="83"/>
                  </a:lnTo>
                  <a:lnTo>
                    <a:pt x="10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Rectangle 77"/>
            <p:cNvSpPr>
              <a:spLocks noChangeArrowheads="1"/>
            </p:cNvSpPr>
            <p:nvPr/>
          </p:nvSpPr>
          <p:spPr bwMode="auto">
            <a:xfrm>
              <a:off x="6062" y="3425"/>
              <a:ext cx="122" cy="96"/>
            </a:xfrm>
            <a:prstGeom prst="rect">
              <a:avLst/>
            </a:prstGeom>
            <a:solidFill>
              <a:schemeClr val="accent4">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78"/>
            <p:cNvSpPr>
              <a:spLocks noChangeArrowheads="1"/>
            </p:cNvSpPr>
            <p:nvPr/>
          </p:nvSpPr>
          <p:spPr bwMode="auto">
            <a:xfrm>
              <a:off x="6062" y="3425"/>
              <a:ext cx="12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79"/>
            <p:cNvSpPr>
              <a:spLocks/>
            </p:cNvSpPr>
            <p:nvPr/>
          </p:nvSpPr>
          <p:spPr bwMode="auto">
            <a:xfrm>
              <a:off x="5697" y="2112"/>
              <a:ext cx="357" cy="327"/>
            </a:xfrm>
            <a:custGeom>
              <a:avLst/>
              <a:gdLst>
                <a:gd name="T0" fmla="*/ 135 w 232"/>
                <a:gd name="T1" fmla="*/ 119 h 212"/>
                <a:gd name="T2" fmla="*/ 131 w 232"/>
                <a:gd name="T3" fmla="*/ 115 h 212"/>
                <a:gd name="T4" fmla="*/ 120 w 232"/>
                <a:gd name="T5" fmla="*/ 71 h 212"/>
                <a:gd name="T6" fmla="*/ 78 w 232"/>
                <a:gd name="T7" fmla="*/ 1 h 212"/>
                <a:gd name="T8" fmla="*/ 78 w 232"/>
                <a:gd name="T9" fmla="*/ 3 h 212"/>
                <a:gd name="T10" fmla="*/ 78 w 232"/>
                <a:gd name="T11" fmla="*/ 1 h 212"/>
                <a:gd name="T12" fmla="*/ 21 w 232"/>
                <a:gd name="T13" fmla="*/ 93 h 212"/>
                <a:gd name="T14" fmla="*/ 30 w 232"/>
                <a:gd name="T15" fmla="*/ 125 h 212"/>
                <a:gd name="T16" fmla="*/ 36 w 232"/>
                <a:gd name="T17" fmla="*/ 153 h 212"/>
                <a:gd name="T18" fmla="*/ 59 w 232"/>
                <a:gd name="T19" fmla="*/ 166 h 212"/>
                <a:gd name="T20" fmla="*/ 59 w 232"/>
                <a:gd name="T21" fmla="*/ 168 h 212"/>
                <a:gd name="T22" fmla="*/ 232 w 232"/>
                <a:gd name="T23" fmla="*/ 162 h 212"/>
                <a:gd name="T24" fmla="*/ 135 w 232"/>
                <a:gd name="T25" fmla="*/ 11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2" h="212">
                  <a:moveTo>
                    <a:pt x="135" y="119"/>
                  </a:moveTo>
                  <a:cubicBezTo>
                    <a:pt x="134" y="117"/>
                    <a:pt x="132" y="116"/>
                    <a:pt x="131" y="115"/>
                  </a:cubicBezTo>
                  <a:cubicBezTo>
                    <a:pt x="117" y="100"/>
                    <a:pt x="121" y="90"/>
                    <a:pt x="120" y="71"/>
                  </a:cubicBezTo>
                  <a:cubicBezTo>
                    <a:pt x="119" y="47"/>
                    <a:pt x="103" y="9"/>
                    <a:pt x="78" y="1"/>
                  </a:cubicBezTo>
                  <a:cubicBezTo>
                    <a:pt x="78" y="3"/>
                    <a:pt x="78" y="3"/>
                    <a:pt x="78" y="3"/>
                  </a:cubicBezTo>
                  <a:cubicBezTo>
                    <a:pt x="78" y="1"/>
                    <a:pt x="78" y="1"/>
                    <a:pt x="78" y="1"/>
                  </a:cubicBezTo>
                  <a:cubicBezTo>
                    <a:pt x="34" y="0"/>
                    <a:pt x="0" y="58"/>
                    <a:pt x="21" y="93"/>
                  </a:cubicBezTo>
                  <a:cubicBezTo>
                    <a:pt x="28" y="104"/>
                    <a:pt x="30" y="112"/>
                    <a:pt x="30" y="125"/>
                  </a:cubicBezTo>
                  <a:cubicBezTo>
                    <a:pt x="30" y="136"/>
                    <a:pt x="31" y="144"/>
                    <a:pt x="36" y="153"/>
                  </a:cubicBezTo>
                  <a:cubicBezTo>
                    <a:pt x="40" y="159"/>
                    <a:pt x="49" y="164"/>
                    <a:pt x="59" y="166"/>
                  </a:cubicBezTo>
                  <a:cubicBezTo>
                    <a:pt x="59" y="168"/>
                    <a:pt x="59" y="168"/>
                    <a:pt x="59" y="168"/>
                  </a:cubicBezTo>
                  <a:cubicBezTo>
                    <a:pt x="89" y="212"/>
                    <a:pt x="232" y="162"/>
                    <a:pt x="232" y="162"/>
                  </a:cubicBezTo>
                  <a:cubicBezTo>
                    <a:pt x="204" y="118"/>
                    <a:pt x="135" y="119"/>
                    <a:pt x="135" y="119"/>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80"/>
            <p:cNvSpPr>
              <a:spLocks/>
            </p:cNvSpPr>
            <p:nvPr/>
          </p:nvSpPr>
          <p:spPr bwMode="auto">
            <a:xfrm>
              <a:off x="5888" y="2266"/>
              <a:ext cx="115" cy="59"/>
            </a:xfrm>
            <a:custGeom>
              <a:avLst/>
              <a:gdLst>
                <a:gd name="T0" fmla="*/ 0 w 75"/>
                <a:gd name="T1" fmla="*/ 0 h 38"/>
                <a:gd name="T2" fmla="*/ 37 w 75"/>
                <a:gd name="T3" fmla="*/ 38 h 38"/>
                <a:gd name="T4" fmla="*/ 75 w 75"/>
                <a:gd name="T5" fmla="*/ 0 h 38"/>
                <a:gd name="T6" fmla="*/ 0 w 75"/>
                <a:gd name="T7" fmla="*/ 0 h 38"/>
              </a:gdLst>
              <a:ahLst/>
              <a:cxnLst>
                <a:cxn ang="0">
                  <a:pos x="T0" y="T1"/>
                </a:cxn>
                <a:cxn ang="0">
                  <a:pos x="T2" y="T3"/>
                </a:cxn>
                <a:cxn ang="0">
                  <a:pos x="T4" y="T5"/>
                </a:cxn>
                <a:cxn ang="0">
                  <a:pos x="T6" y="T7"/>
                </a:cxn>
              </a:cxnLst>
              <a:rect l="0" t="0" r="r" b="b"/>
              <a:pathLst>
                <a:path w="75" h="38">
                  <a:moveTo>
                    <a:pt x="0" y="0"/>
                  </a:moveTo>
                  <a:cubicBezTo>
                    <a:pt x="0" y="21"/>
                    <a:pt x="16" y="38"/>
                    <a:pt x="37" y="38"/>
                  </a:cubicBezTo>
                  <a:cubicBezTo>
                    <a:pt x="58" y="38"/>
                    <a:pt x="75" y="21"/>
                    <a:pt x="75" y="0"/>
                  </a:cubicBezTo>
                  <a:cubicBezTo>
                    <a:pt x="0" y="0"/>
                    <a:pt x="0" y="0"/>
                    <a:pt x="0" y="0"/>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81"/>
            <p:cNvSpPr>
              <a:spLocks/>
            </p:cNvSpPr>
            <p:nvPr/>
          </p:nvSpPr>
          <p:spPr bwMode="auto">
            <a:xfrm>
              <a:off x="5915" y="2266"/>
              <a:ext cx="59" cy="29"/>
            </a:xfrm>
            <a:custGeom>
              <a:avLst/>
              <a:gdLst>
                <a:gd name="T0" fmla="*/ 38 w 38"/>
                <a:gd name="T1" fmla="*/ 0 h 19"/>
                <a:gd name="T2" fmla="*/ 0 w 38"/>
                <a:gd name="T3" fmla="*/ 0 h 19"/>
                <a:gd name="T4" fmla="*/ 19 w 38"/>
                <a:gd name="T5" fmla="*/ 19 h 19"/>
                <a:gd name="T6" fmla="*/ 19 w 38"/>
                <a:gd name="T7" fmla="*/ 19 h 19"/>
                <a:gd name="T8" fmla="*/ 38 w 38"/>
                <a:gd name="T9" fmla="*/ 0 h 19"/>
              </a:gdLst>
              <a:ahLst/>
              <a:cxnLst>
                <a:cxn ang="0">
                  <a:pos x="T0" y="T1"/>
                </a:cxn>
                <a:cxn ang="0">
                  <a:pos x="T2" y="T3"/>
                </a:cxn>
                <a:cxn ang="0">
                  <a:pos x="T4" y="T5"/>
                </a:cxn>
                <a:cxn ang="0">
                  <a:pos x="T6" y="T7"/>
                </a:cxn>
                <a:cxn ang="0">
                  <a:pos x="T8" y="T9"/>
                </a:cxn>
              </a:cxnLst>
              <a:rect l="0" t="0" r="r" b="b"/>
              <a:pathLst>
                <a:path w="38" h="19">
                  <a:moveTo>
                    <a:pt x="38" y="0"/>
                  </a:moveTo>
                  <a:cubicBezTo>
                    <a:pt x="0" y="0"/>
                    <a:pt x="0" y="0"/>
                    <a:pt x="0" y="0"/>
                  </a:cubicBezTo>
                  <a:cubicBezTo>
                    <a:pt x="0" y="10"/>
                    <a:pt x="9" y="19"/>
                    <a:pt x="19" y="19"/>
                  </a:cubicBezTo>
                  <a:cubicBezTo>
                    <a:pt x="19" y="19"/>
                    <a:pt x="19" y="19"/>
                    <a:pt x="19" y="19"/>
                  </a:cubicBezTo>
                  <a:cubicBezTo>
                    <a:pt x="29" y="19"/>
                    <a:pt x="38" y="10"/>
                    <a:pt x="38"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6" name="Footer Placeholder 14"/>
          <p:cNvSpPr txBox="1">
            <a:spLocks/>
          </p:cNvSpPr>
          <p:nvPr/>
        </p:nvSpPr>
        <p:spPr>
          <a:xfrm>
            <a:off x="6400800" y="295272"/>
            <a:ext cx="5761038" cy="371475"/>
          </a:xfrm>
          <a:prstGeom prst="rect">
            <a:avLst/>
          </a:prstGeom>
        </p:spPr>
        <p:txBody>
          <a:bodyPr vert="horz" lIns="91440" tIns="45720" rIns="182880" bIns="45720" rtlCol="0" anchor="ctr"/>
          <a:lstStyle>
            <a:defPPr>
              <a:defRPr lang="en-US"/>
            </a:defPPr>
            <a:lvl1pPr marL="0" algn="r" defTabSz="932742" rtl="0" eaLnBrk="1" latinLnBrk="0" hangingPunct="1">
              <a:defRPr sz="12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r>
              <a:rPr lang="en-US" sz="1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solidFill>
                  <a:schemeClr val="tx1"/>
                </a:solidFill>
              </a:rPr>
              <a:t> Creating, Updating &amp; Deleting Data with REST Services</a:t>
            </a:r>
            <a:br>
              <a:rPr lang="en-US" sz="1400" dirty="0">
                <a:solidFill>
                  <a:schemeClr val="tx1"/>
                </a:solidFill>
              </a:rPr>
            </a:br>
            <a:endParaRPr lang="en-US" sz="1400" dirty="0">
              <a:solidFill>
                <a:schemeClr val="tx1"/>
              </a:solidFill>
            </a:endParaRPr>
          </a:p>
        </p:txBody>
      </p:sp>
    </p:spTree>
    <p:extLst>
      <p:ext uri="{BB962C8B-B14F-4D97-AF65-F5344CB8AC3E}">
        <p14:creationId xmlns:p14="http://schemas.microsoft.com/office/powerpoint/2010/main" val="4253373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2103438" y="2076884"/>
            <a:ext cx="6188804" cy="1292662"/>
          </a:xfrm>
        </p:spPr>
        <p:txBody>
          <a:bodyPr/>
          <a:lstStyle/>
          <a:p>
            <a:r>
              <a:rPr lang="en-US" dirty="0"/>
              <a:t>Debugging Remote Events</a:t>
            </a:r>
          </a:p>
        </p:txBody>
      </p:sp>
      <p:sp>
        <p:nvSpPr>
          <p:cNvPr id="9" name="Text Placeholder 8"/>
          <p:cNvSpPr>
            <a:spLocks noGrp="1"/>
          </p:cNvSpPr>
          <p:nvPr>
            <p:ph type="body" sz="quarter" idx="12"/>
          </p:nvPr>
        </p:nvSpPr>
        <p:spPr/>
        <p:txBody>
          <a:bodyPr/>
          <a:lstStyle/>
          <a:p>
            <a:r>
              <a:rPr lang="en-US" dirty="0"/>
              <a:t>5</a:t>
            </a:r>
          </a:p>
        </p:txBody>
      </p:sp>
      <p:grpSp>
        <p:nvGrpSpPr>
          <p:cNvPr id="4" name="Group 4"/>
          <p:cNvGrpSpPr>
            <a:grpSpLocks noChangeAspect="1"/>
          </p:cNvGrpSpPr>
          <p:nvPr/>
        </p:nvGrpSpPr>
        <p:grpSpPr bwMode="auto">
          <a:xfrm flipH="1">
            <a:off x="7752859" y="2602167"/>
            <a:ext cx="4299933" cy="3893504"/>
            <a:chOff x="1928" y="389"/>
            <a:chExt cx="3978" cy="3602"/>
          </a:xfrm>
        </p:grpSpPr>
        <p:sp>
          <p:nvSpPr>
            <p:cNvPr id="5" name="Freeform 5"/>
            <p:cNvSpPr>
              <a:spLocks/>
            </p:cNvSpPr>
            <p:nvPr/>
          </p:nvSpPr>
          <p:spPr bwMode="auto">
            <a:xfrm>
              <a:off x="1928" y="3747"/>
              <a:ext cx="3407" cy="244"/>
            </a:xfrm>
            <a:custGeom>
              <a:avLst/>
              <a:gdLst>
                <a:gd name="T0" fmla="*/ 1396 w 1440"/>
                <a:gd name="T1" fmla="*/ 0 h 103"/>
                <a:gd name="T2" fmla="*/ 1371 w 1440"/>
                <a:gd name="T3" fmla="*/ 0 h 103"/>
                <a:gd name="T4" fmla="*/ 1371 w 1440"/>
                <a:gd name="T5" fmla="*/ 32 h 103"/>
                <a:gd name="T6" fmla="*/ 1275 w 1440"/>
                <a:gd name="T7" fmla="*/ 32 h 103"/>
                <a:gd name="T8" fmla="*/ 1275 w 1440"/>
                <a:gd name="T9" fmla="*/ 58 h 103"/>
                <a:gd name="T10" fmla="*/ 1275 w 1440"/>
                <a:gd name="T11" fmla="*/ 59 h 103"/>
                <a:gd name="T12" fmla="*/ 1206 w 1440"/>
                <a:gd name="T13" fmla="*/ 59 h 103"/>
                <a:gd name="T14" fmla="*/ 1206 w 1440"/>
                <a:gd name="T15" fmla="*/ 32 h 103"/>
                <a:gd name="T16" fmla="*/ 1050 w 1440"/>
                <a:gd name="T17" fmla="*/ 32 h 103"/>
                <a:gd name="T18" fmla="*/ 1050 w 1440"/>
                <a:gd name="T19" fmla="*/ 0 h 103"/>
                <a:gd name="T20" fmla="*/ 929 w 1440"/>
                <a:gd name="T21" fmla="*/ 0 h 103"/>
                <a:gd name="T22" fmla="*/ 929 w 1440"/>
                <a:gd name="T23" fmla="*/ 59 h 103"/>
                <a:gd name="T24" fmla="*/ 929 w 1440"/>
                <a:gd name="T25" fmla="*/ 59 h 103"/>
                <a:gd name="T26" fmla="*/ 860 w 1440"/>
                <a:gd name="T27" fmla="*/ 59 h 103"/>
                <a:gd name="T28" fmla="*/ 860 w 1440"/>
                <a:gd name="T29" fmla="*/ 0 h 103"/>
                <a:gd name="T30" fmla="*/ 768 w 1440"/>
                <a:gd name="T31" fmla="*/ 0 h 103"/>
                <a:gd name="T32" fmla="*/ 805 w 1440"/>
                <a:gd name="T33" fmla="*/ 36 h 103"/>
                <a:gd name="T34" fmla="*/ 805 w 1440"/>
                <a:gd name="T35" fmla="*/ 59 h 103"/>
                <a:gd name="T36" fmla="*/ 663 w 1440"/>
                <a:gd name="T37" fmla="*/ 59 h 103"/>
                <a:gd name="T38" fmla="*/ 663 w 1440"/>
                <a:gd name="T39" fmla="*/ 59 h 103"/>
                <a:gd name="T40" fmla="*/ 594 w 1440"/>
                <a:gd name="T41" fmla="*/ 59 h 103"/>
                <a:gd name="T42" fmla="*/ 594 w 1440"/>
                <a:gd name="T43" fmla="*/ 59 h 103"/>
                <a:gd name="T44" fmla="*/ 504 w 1440"/>
                <a:gd name="T45" fmla="*/ 59 h 103"/>
                <a:gd name="T46" fmla="*/ 504 w 1440"/>
                <a:gd name="T47" fmla="*/ 0 h 103"/>
                <a:gd name="T48" fmla="*/ 446 w 1440"/>
                <a:gd name="T49" fmla="*/ 0 h 103"/>
                <a:gd name="T50" fmla="*/ 446 w 1440"/>
                <a:gd name="T51" fmla="*/ 61 h 103"/>
                <a:gd name="T52" fmla="*/ 372 w 1440"/>
                <a:gd name="T53" fmla="*/ 61 h 103"/>
                <a:gd name="T54" fmla="*/ 372 w 1440"/>
                <a:gd name="T55" fmla="*/ 0 h 103"/>
                <a:gd name="T56" fmla="*/ 316 w 1440"/>
                <a:gd name="T57" fmla="*/ 0 h 103"/>
                <a:gd name="T58" fmla="*/ 316 w 1440"/>
                <a:gd name="T59" fmla="*/ 60 h 103"/>
                <a:gd name="T60" fmla="*/ 247 w 1440"/>
                <a:gd name="T61" fmla="*/ 60 h 103"/>
                <a:gd name="T62" fmla="*/ 247 w 1440"/>
                <a:gd name="T63" fmla="*/ 0 h 103"/>
                <a:gd name="T64" fmla="*/ 126 w 1440"/>
                <a:gd name="T65" fmla="*/ 0 h 103"/>
                <a:gd name="T66" fmla="*/ 126 w 1440"/>
                <a:gd name="T67" fmla="*/ 59 h 103"/>
                <a:gd name="T68" fmla="*/ 89 w 1440"/>
                <a:gd name="T69" fmla="*/ 59 h 103"/>
                <a:gd name="T70" fmla="*/ 89 w 1440"/>
                <a:gd name="T71" fmla="*/ 59 h 103"/>
                <a:gd name="T72" fmla="*/ 52 w 1440"/>
                <a:gd name="T73" fmla="*/ 59 h 103"/>
                <a:gd name="T74" fmla="*/ 52 w 1440"/>
                <a:gd name="T75" fmla="*/ 0 h 103"/>
                <a:gd name="T76" fmla="*/ 39 w 1440"/>
                <a:gd name="T77" fmla="*/ 0 h 103"/>
                <a:gd name="T78" fmla="*/ 39 w 1440"/>
                <a:gd name="T79" fmla="*/ 0 h 103"/>
                <a:gd name="T80" fmla="*/ 0 w 1440"/>
                <a:gd name="T81" fmla="*/ 51 h 103"/>
                <a:gd name="T82" fmla="*/ 44 w 1440"/>
                <a:gd name="T83" fmla="*/ 103 h 103"/>
                <a:gd name="T84" fmla="*/ 1396 w 1440"/>
                <a:gd name="T85" fmla="*/ 103 h 103"/>
                <a:gd name="T86" fmla="*/ 1440 w 1440"/>
                <a:gd name="T87" fmla="*/ 51 h 103"/>
                <a:gd name="T88" fmla="*/ 1396 w 1440"/>
                <a:gd name="T8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0" h="103">
                  <a:moveTo>
                    <a:pt x="1396" y="0"/>
                  </a:moveTo>
                  <a:cubicBezTo>
                    <a:pt x="1396" y="0"/>
                    <a:pt x="1387" y="0"/>
                    <a:pt x="1371" y="0"/>
                  </a:cubicBezTo>
                  <a:cubicBezTo>
                    <a:pt x="1371" y="32"/>
                    <a:pt x="1371" y="32"/>
                    <a:pt x="1371" y="32"/>
                  </a:cubicBezTo>
                  <a:cubicBezTo>
                    <a:pt x="1275" y="32"/>
                    <a:pt x="1275" y="32"/>
                    <a:pt x="1275" y="32"/>
                  </a:cubicBezTo>
                  <a:cubicBezTo>
                    <a:pt x="1275" y="58"/>
                    <a:pt x="1275" y="58"/>
                    <a:pt x="1275" y="58"/>
                  </a:cubicBezTo>
                  <a:cubicBezTo>
                    <a:pt x="1275" y="59"/>
                    <a:pt x="1275" y="59"/>
                    <a:pt x="1275" y="59"/>
                  </a:cubicBezTo>
                  <a:cubicBezTo>
                    <a:pt x="1206" y="59"/>
                    <a:pt x="1206" y="59"/>
                    <a:pt x="1206" y="59"/>
                  </a:cubicBezTo>
                  <a:cubicBezTo>
                    <a:pt x="1206" y="32"/>
                    <a:pt x="1206" y="32"/>
                    <a:pt x="1206" y="32"/>
                  </a:cubicBezTo>
                  <a:cubicBezTo>
                    <a:pt x="1050" y="32"/>
                    <a:pt x="1050" y="32"/>
                    <a:pt x="1050" y="32"/>
                  </a:cubicBezTo>
                  <a:cubicBezTo>
                    <a:pt x="1050" y="0"/>
                    <a:pt x="1050" y="0"/>
                    <a:pt x="1050" y="0"/>
                  </a:cubicBezTo>
                  <a:cubicBezTo>
                    <a:pt x="1011" y="0"/>
                    <a:pt x="971" y="0"/>
                    <a:pt x="929" y="0"/>
                  </a:cubicBezTo>
                  <a:cubicBezTo>
                    <a:pt x="929" y="59"/>
                    <a:pt x="929" y="59"/>
                    <a:pt x="929" y="59"/>
                  </a:cubicBezTo>
                  <a:cubicBezTo>
                    <a:pt x="929" y="59"/>
                    <a:pt x="929" y="59"/>
                    <a:pt x="929" y="59"/>
                  </a:cubicBezTo>
                  <a:cubicBezTo>
                    <a:pt x="860" y="59"/>
                    <a:pt x="860" y="59"/>
                    <a:pt x="860" y="59"/>
                  </a:cubicBezTo>
                  <a:cubicBezTo>
                    <a:pt x="860" y="0"/>
                    <a:pt x="860" y="0"/>
                    <a:pt x="860" y="0"/>
                  </a:cubicBezTo>
                  <a:cubicBezTo>
                    <a:pt x="830" y="0"/>
                    <a:pt x="799" y="0"/>
                    <a:pt x="768" y="0"/>
                  </a:cubicBezTo>
                  <a:cubicBezTo>
                    <a:pt x="805" y="36"/>
                    <a:pt x="805" y="36"/>
                    <a:pt x="805" y="36"/>
                  </a:cubicBezTo>
                  <a:cubicBezTo>
                    <a:pt x="805" y="59"/>
                    <a:pt x="805" y="59"/>
                    <a:pt x="805" y="59"/>
                  </a:cubicBezTo>
                  <a:cubicBezTo>
                    <a:pt x="663" y="59"/>
                    <a:pt x="663" y="59"/>
                    <a:pt x="663" y="59"/>
                  </a:cubicBezTo>
                  <a:cubicBezTo>
                    <a:pt x="663" y="59"/>
                    <a:pt x="663" y="59"/>
                    <a:pt x="663" y="59"/>
                  </a:cubicBezTo>
                  <a:cubicBezTo>
                    <a:pt x="594" y="59"/>
                    <a:pt x="594" y="59"/>
                    <a:pt x="594" y="59"/>
                  </a:cubicBezTo>
                  <a:cubicBezTo>
                    <a:pt x="594" y="59"/>
                    <a:pt x="594" y="59"/>
                    <a:pt x="594" y="59"/>
                  </a:cubicBezTo>
                  <a:cubicBezTo>
                    <a:pt x="504" y="59"/>
                    <a:pt x="504" y="59"/>
                    <a:pt x="504" y="59"/>
                  </a:cubicBezTo>
                  <a:cubicBezTo>
                    <a:pt x="504" y="0"/>
                    <a:pt x="504" y="0"/>
                    <a:pt x="504" y="0"/>
                  </a:cubicBezTo>
                  <a:cubicBezTo>
                    <a:pt x="484" y="0"/>
                    <a:pt x="465" y="0"/>
                    <a:pt x="446" y="0"/>
                  </a:cubicBezTo>
                  <a:cubicBezTo>
                    <a:pt x="446" y="61"/>
                    <a:pt x="446" y="61"/>
                    <a:pt x="446" y="61"/>
                  </a:cubicBezTo>
                  <a:cubicBezTo>
                    <a:pt x="372" y="61"/>
                    <a:pt x="372" y="61"/>
                    <a:pt x="372" y="61"/>
                  </a:cubicBezTo>
                  <a:cubicBezTo>
                    <a:pt x="372" y="0"/>
                    <a:pt x="372" y="0"/>
                    <a:pt x="372" y="0"/>
                  </a:cubicBezTo>
                  <a:cubicBezTo>
                    <a:pt x="353" y="0"/>
                    <a:pt x="334" y="0"/>
                    <a:pt x="316" y="0"/>
                  </a:cubicBezTo>
                  <a:cubicBezTo>
                    <a:pt x="316" y="60"/>
                    <a:pt x="316" y="60"/>
                    <a:pt x="316" y="60"/>
                  </a:cubicBezTo>
                  <a:cubicBezTo>
                    <a:pt x="247" y="60"/>
                    <a:pt x="247" y="60"/>
                    <a:pt x="247" y="60"/>
                  </a:cubicBezTo>
                  <a:cubicBezTo>
                    <a:pt x="247" y="0"/>
                    <a:pt x="247" y="0"/>
                    <a:pt x="247" y="0"/>
                  </a:cubicBezTo>
                  <a:cubicBezTo>
                    <a:pt x="200" y="0"/>
                    <a:pt x="159" y="0"/>
                    <a:pt x="126" y="0"/>
                  </a:cubicBezTo>
                  <a:cubicBezTo>
                    <a:pt x="126" y="59"/>
                    <a:pt x="126" y="59"/>
                    <a:pt x="126" y="59"/>
                  </a:cubicBezTo>
                  <a:cubicBezTo>
                    <a:pt x="89" y="59"/>
                    <a:pt x="89" y="59"/>
                    <a:pt x="89" y="59"/>
                  </a:cubicBezTo>
                  <a:cubicBezTo>
                    <a:pt x="89" y="59"/>
                    <a:pt x="89" y="59"/>
                    <a:pt x="89" y="59"/>
                  </a:cubicBezTo>
                  <a:cubicBezTo>
                    <a:pt x="52" y="59"/>
                    <a:pt x="52" y="59"/>
                    <a:pt x="52" y="59"/>
                  </a:cubicBezTo>
                  <a:cubicBezTo>
                    <a:pt x="52" y="0"/>
                    <a:pt x="52" y="0"/>
                    <a:pt x="52" y="0"/>
                  </a:cubicBezTo>
                  <a:cubicBezTo>
                    <a:pt x="43" y="0"/>
                    <a:pt x="39" y="0"/>
                    <a:pt x="39" y="0"/>
                  </a:cubicBezTo>
                  <a:cubicBezTo>
                    <a:pt x="39" y="0"/>
                    <a:pt x="39" y="0"/>
                    <a:pt x="39" y="0"/>
                  </a:cubicBezTo>
                  <a:cubicBezTo>
                    <a:pt x="17" y="3"/>
                    <a:pt x="0" y="25"/>
                    <a:pt x="0" y="51"/>
                  </a:cubicBezTo>
                  <a:cubicBezTo>
                    <a:pt x="0" y="80"/>
                    <a:pt x="20" y="103"/>
                    <a:pt x="44" y="103"/>
                  </a:cubicBezTo>
                  <a:cubicBezTo>
                    <a:pt x="48" y="103"/>
                    <a:pt x="1392" y="103"/>
                    <a:pt x="1396" y="103"/>
                  </a:cubicBezTo>
                  <a:cubicBezTo>
                    <a:pt x="1420" y="103"/>
                    <a:pt x="1440" y="80"/>
                    <a:pt x="1440" y="51"/>
                  </a:cubicBezTo>
                  <a:cubicBezTo>
                    <a:pt x="1440" y="23"/>
                    <a:pt x="1420" y="0"/>
                    <a:pt x="1396" y="0"/>
                  </a:cubicBezTo>
                </a:path>
              </a:pathLst>
            </a:custGeom>
            <a:solidFill>
              <a:srgbClr val="BF6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Rectangle 6"/>
            <p:cNvSpPr>
              <a:spLocks noChangeArrowheads="1"/>
            </p:cNvSpPr>
            <p:nvPr/>
          </p:nvSpPr>
          <p:spPr bwMode="auto">
            <a:xfrm>
              <a:off x="2808" y="2820"/>
              <a:ext cx="176" cy="1072"/>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Rectangle 7"/>
            <p:cNvSpPr>
              <a:spLocks noChangeArrowheads="1"/>
            </p:cNvSpPr>
            <p:nvPr/>
          </p:nvSpPr>
          <p:spPr bwMode="auto">
            <a:xfrm>
              <a:off x="2808" y="2820"/>
              <a:ext cx="176" cy="1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Rectangle 8"/>
            <p:cNvSpPr>
              <a:spLocks noChangeArrowheads="1"/>
            </p:cNvSpPr>
            <p:nvPr/>
          </p:nvSpPr>
          <p:spPr bwMode="auto">
            <a:xfrm>
              <a:off x="2808" y="3016"/>
              <a:ext cx="88" cy="876"/>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Rectangle 9"/>
            <p:cNvSpPr>
              <a:spLocks noChangeArrowheads="1"/>
            </p:cNvSpPr>
            <p:nvPr/>
          </p:nvSpPr>
          <p:spPr bwMode="auto">
            <a:xfrm>
              <a:off x="2808" y="3016"/>
              <a:ext cx="88" cy="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Rectangle 10"/>
            <p:cNvSpPr>
              <a:spLocks noChangeArrowheads="1"/>
            </p:cNvSpPr>
            <p:nvPr/>
          </p:nvSpPr>
          <p:spPr bwMode="auto">
            <a:xfrm>
              <a:off x="2051" y="1582"/>
              <a:ext cx="1077" cy="1434"/>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Rectangle 11"/>
            <p:cNvSpPr>
              <a:spLocks noChangeArrowheads="1"/>
            </p:cNvSpPr>
            <p:nvPr/>
          </p:nvSpPr>
          <p:spPr bwMode="auto">
            <a:xfrm>
              <a:off x="2051" y="1582"/>
              <a:ext cx="1077" cy="1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2"/>
            <p:cNvSpPr>
              <a:spLocks noChangeArrowheads="1"/>
            </p:cNvSpPr>
            <p:nvPr/>
          </p:nvSpPr>
          <p:spPr bwMode="auto">
            <a:xfrm>
              <a:off x="2051" y="2820"/>
              <a:ext cx="173" cy="1067"/>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Rectangle 13"/>
            <p:cNvSpPr>
              <a:spLocks noChangeArrowheads="1"/>
            </p:cNvSpPr>
            <p:nvPr/>
          </p:nvSpPr>
          <p:spPr bwMode="auto">
            <a:xfrm>
              <a:off x="2051" y="2820"/>
              <a:ext cx="173" cy="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2136" y="2453"/>
              <a:ext cx="377" cy="438"/>
            </a:xfrm>
            <a:custGeom>
              <a:avLst/>
              <a:gdLst>
                <a:gd name="T0" fmla="*/ 164 w 377"/>
                <a:gd name="T1" fmla="*/ 0 h 438"/>
                <a:gd name="T2" fmla="*/ 0 w 377"/>
                <a:gd name="T3" fmla="*/ 104 h 438"/>
                <a:gd name="T4" fmla="*/ 0 w 377"/>
                <a:gd name="T5" fmla="*/ 367 h 438"/>
                <a:gd name="T6" fmla="*/ 88 w 377"/>
                <a:gd name="T7" fmla="*/ 367 h 438"/>
                <a:gd name="T8" fmla="*/ 88 w 377"/>
                <a:gd name="T9" fmla="*/ 438 h 438"/>
                <a:gd name="T10" fmla="*/ 377 w 377"/>
                <a:gd name="T11" fmla="*/ 438 h 438"/>
                <a:gd name="T12" fmla="*/ 164 w 377"/>
                <a:gd name="T13" fmla="*/ 438 h 438"/>
                <a:gd name="T14" fmla="*/ 164 w 377"/>
                <a:gd name="T15" fmla="*/ 438 h 438"/>
                <a:gd name="T16" fmla="*/ 164 w 377"/>
                <a:gd name="T17" fmla="*/ 208 h 438"/>
                <a:gd name="T18" fmla="*/ 164 w 377"/>
                <a:gd name="T19" fmla="*/ 208 h 438"/>
                <a:gd name="T20" fmla="*/ 164 w 377"/>
                <a:gd name="T21"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438">
                  <a:moveTo>
                    <a:pt x="164" y="0"/>
                  </a:moveTo>
                  <a:lnTo>
                    <a:pt x="0" y="104"/>
                  </a:lnTo>
                  <a:lnTo>
                    <a:pt x="0" y="367"/>
                  </a:lnTo>
                  <a:lnTo>
                    <a:pt x="88" y="367"/>
                  </a:lnTo>
                  <a:lnTo>
                    <a:pt x="88" y="438"/>
                  </a:lnTo>
                  <a:lnTo>
                    <a:pt x="377" y="438"/>
                  </a:lnTo>
                  <a:lnTo>
                    <a:pt x="164" y="438"/>
                  </a:lnTo>
                  <a:lnTo>
                    <a:pt x="164" y="438"/>
                  </a:lnTo>
                  <a:lnTo>
                    <a:pt x="164" y="208"/>
                  </a:lnTo>
                  <a:lnTo>
                    <a:pt x="164" y="208"/>
                  </a:lnTo>
                  <a:lnTo>
                    <a:pt x="164" y="0"/>
                  </a:lnTo>
                  <a:close/>
                </a:path>
              </a:pathLst>
            </a:custGeom>
            <a:solidFill>
              <a:srgbClr val="0061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2136" y="2453"/>
              <a:ext cx="377" cy="438"/>
            </a:xfrm>
            <a:custGeom>
              <a:avLst/>
              <a:gdLst>
                <a:gd name="T0" fmla="*/ 164 w 377"/>
                <a:gd name="T1" fmla="*/ 0 h 438"/>
                <a:gd name="T2" fmla="*/ 0 w 377"/>
                <a:gd name="T3" fmla="*/ 104 h 438"/>
                <a:gd name="T4" fmla="*/ 0 w 377"/>
                <a:gd name="T5" fmla="*/ 367 h 438"/>
                <a:gd name="T6" fmla="*/ 88 w 377"/>
                <a:gd name="T7" fmla="*/ 367 h 438"/>
                <a:gd name="T8" fmla="*/ 88 w 377"/>
                <a:gd name="T9" fmla="*/ 438 h 438"/>
                <a:gd name="T10" fmla="*/ 377 w 377"/>
                <a:gd name="T11" fmla="*/ 438 h 438"/>
                <a:gd name="T12" fmla="*/ 164 w 377"/>
                <a:gd name="T13" fmla="*/ 438 h 438"/>
                <a:gd name="T14" fmla="*/ 164 w 377"/>
                <a:gd name="T15" fmla="*/ 438 h 438"/>
                <a:gd name="T16" fmla="*/ 164 w 377"/>
                <a:gd name="T17" fmla="*/ 208 h 438"/>
                <a:gd name="T18" fmla="*/ 164 w 377"/>
                <a:gd name="T19" fmla="*/ 208 h 438"/>
                <a:gd name="T20" fmla="*/ 164 w 377"/>
                <a:gd name="T21"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438">
                  <a:moveTo>
                    <a:pt x="164" y="0"/>
                  </a:moveTo>
                  <a:lnTo>
                    <a:pt x="0" y="104"/>
                  </a:lnTo>
                  <a:lnTo>
                    <a:pt x="0" y="367"/>
                  </a:lnTo>
                  <a:lnTo>
                    <a:pt x="88" y="367"/>
                  </a:lnTo>
                  <a:lnTo>
                    <a:pt x="88" y="438"/>
                  </a:lnTo>
                  <a:lnTo>
                    <a:pt x="377" y="438"/>
                  </a:lnTo>
                  <a:lnTo>
                    <a:pt x="164" y="438"/>
                  </a:lnTo>
                  <a:lnTo>
                    <a:pt x="164" y="438"/>
                  </a:lnTo>
                  <a:lnTo>
                    <a:pt x="164" y="208"/>
                  </a:lnTo>
                  <a:lnTo>
                    <a:pt x="164" y="208"/>
                  </a:lnTo>
                  <a:lnTo>
                    <a:pt x="1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Rectangle 16"/>
            <p:cNvSpPr>
              <a:spLocks noChangeArrowheads="1"/>
            </p:cNvSpPr>
            <p:nvPr/>
          </p:nvSpPr>
          <p:spPr bwMode="auto">
            <a:xfrm>
              <a:off x="2136" y="2820"/>
              <a:ext cx="88" cy="71"/>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Rectangle 17"/>
            <p:cNvSpPr>
              <a:spLocks noChangeArrowheads="1"/>
            </p:cNvSpPr>
            <p:nvPr/>
          </p:nvSpPr>
          <p:spPr bwMode="auto">
            <a:xfrm>
              <a:off x="2136" y="2820"/>
              <a:ext cx="88"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2224" y="3016"/>
              <a:ext cx="2" cy="731"/>
            </a:xfrm>
            <a:custGeom>
              <a:avLst/>
              <a:gdLst>
                <a:gd name="T0" fmla="*/ 1 w 1"/>
                <a:gd name="T1" fmla="*/ 0 h 309"/>
                <a:gd name="T2" fmla="*/ 0 w 1"/>
                <a:gd name="T3" fmla="*/ 0 h 309"/>
                <a:gd name="T4" fmla="*/ 0 w 1"/>
                <a:gd name="T5" fmla="*/ 309 h 309"/>
                <a:gd name="T6" fmla="*/ 1 w 1"/>
                <a:gd name="T7" fmla="*/ 309 h 309"/>
                <a:gd name="T8" fmla="*/ 1 w 1"/>
                <a:gd name="T9" fmla="*/ 0 h 309"/>
              </a:gdLst>
              <a:ahLst/>
              <a:cxnLst>
                <a:cxn ang="0">
                  <a:pos x="T0" y="T1"/>
                </a:cxn>
                <a:cxn ang="0">
                  <a:pos x="T2" y="T3"/>
                </a:cxn>
                <a:cxn ang="0">
                  <a:pos x="T4" y="T5"/>
                </a:cxn>
                <a:cxn ang="0">
                  <a:pos x="T6" y="T7"/>
                </a:cxn>
                <a:cxn ang="0">
                  <a:pos x="T8" y="T9"/>
                </a:cxn>
              </a:cxnLst>
              <a:rect l="0" t="0" r="r" b="b"/>
              <a:pathLst>
                <a:path w="1" h="309">
                  <a:moveTo>
                    <a:pt x="1" y="0"/>
                  </a:moveTo>
                  <a:cubicBezTo>
                    <a:pt x="0" y="0"/>
                    <a:pt x="0" y="0"/>
                    <a:pt x="0" y="0"/>
                  </a:cubicBezTo>
                  <a:cubicBezTo>
                    <a:pt x="0" y="309"/>
                    <a:pt x="0" y="309"/>
                    <a:pt x="0" y="309"/>
                  </a:cubicBezTo>
                  <a:cubicBezTo>
                    <a:pt x="1" y="309"/>
                    <a:pt x="1" y="309"/>
                    <a:pt x="1" y="309"/>
                  </a:cubicBezTo>
                  <a:cubicBezTo>
                    <a:pt x="1" y="0"/>
                    <a:pt x="1" y="0"/>
                    <a:pt x="1"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2139" y="3747"/>
              <a:ext cx="87" cy="140"/>
            </a:xfrm>
            <a:custGeom>
              <a:avLst/>
              <a:gdLst>
                <a:gd name="T0" fmla="*/ 37 w 37"/>
                <a:gd name="T1" fmla="*/ 0 h 59"/>
                <a:gd name="T2" fmla="*/ 36 w 37"/>
                <a:gd name="T3" fmla="*/ 0 h 59"/>
                <a:gd name="T4" fmla="*/ 36 w 37"/>
                <a:gd name="T5" fmla="*/ 59 h 59"/>
                <a:gd name="T6" fmla="*/ 0 w 37"/>
                <a:gd name="T7" fmla="*/ 59 h 59"/>
                <a:gd name="T8" fmla="*/ 0 w 37"/>
                <a:gd name="T9" fmla="*/ 59 h 59"/>
                <a:gd name="T10" fmla="*/ 37 w 37"/>
                <a:gd name="T11" fmla="*/ 59 h 59"/>
                <a:gd name="T12" fmla="*/ 37 w 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37" h="59">
                  <a:moveTo>
                    <a:pt x="37" y="0"/>
                  </a:moveTo>
                  <a:cubicBezTo>
                    <a:pt x="37" y="0"/>
                    <a:pt x="37" y="0"/>
                    <a:pt x="36" y="0"/>
                  </a:cubicBezTo>
                  <a:cubicBezTo>
                    <a:pt x="36" y="59"/>
                    <a:pt x="36" y="59"/>
                    <a:pt x="36" y="59"/>
                  </a:cubicBezTo>
                  <a:cubicBezTo>
                    <a:pt x="0" y="59"/>
                    <a:pt x="0" y="59"/>
                    <a:pt x="0" y="59"/>
                  </a:cubicBezTo>
                  <a:cubicBezTo>
                    <a:pt x="0" y="59"/>
                    <a:pt x="0" y="59"/>
                    <a:pt x="0" y="59"/>
                  </a:cubicBezTo>
                  <a:cubicBezTo>
                    <a:pt x="37" y="59"/>
                    <a:pt x="37" y="59"/>
                    <a:pt x="37" y="59"/>
                  </a:cubicBezTo>
                  <a:cubicBezTo>
                    <a:pt x="37" y="0"/>
                    <a:pt x="37" y="0"/>
                    <a:pt x="37" y="0"/>
                  </a:cubicBezTo>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Rectangle 20"/>
            <p:cNvSpPr>
              <a:spLocks noChangeArrowheads="1"/>
            </p:cNvSpPr>
            <p:nvPr/>
          </p:nvSpPr>
          <p:spPr bwMode="auto">
            <a:xfrm>
              <a:off x="2224" y="3011"/>
              <a:ext cx="2" cy="5"/>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Rectangle 21"/>
            <p:cNvSpPr>
              <a:spLocks noChangeArrowheads="1"/>
            </p:cNvSpPr>
            <p:nvPr/>
          </p:nvSpPr>
          <p:spPr bwMode="auto">
            <a:xfrm>
              <a:off x="2224" y="3011"/>
              <a:ext cx="2"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2139" y="3011"/>
              <a:ext cx="85" cy="876"/>
            </a:xfrm>
            <a:custGeom>
              <a:avLst/>
              <a:gdLst>
                <a:gd name="T0" fmla="*/ 85 w 85"/>
                <a:gd name="T1" fmla="*/ 0 h 876"/>
                <a:gd name="T2" fmla="*/ 0 w 85"/>
                <a:gd name="T3" fmla="*/ 0 h 876"/>
                <a:gd name="T4" fmla="*/ 0 w 85"/>
                <a:gd name="T5" fmla="*/ 876 h 876"/>
                <a:gd name="T6" fmla="*/ 85 w 85"/>
                <a:gd name="T7" fmla="*/ 876 h 876"/>
                <a:gd name="T8" fmla="*/ 85 w 85"/>
                <a:gd name="T9" fmla="*/ 736 h 876"/>
                <a:gd name="T10" fmla="*/ 85 w 85"/>
                <a:gd name="T11" fmla="*/ 5 h 876"/>
                <a:gd name="T12" fmla="*/ 85 w 85"/>
                <a:gd name="T13" fmla="*/ 0 h 876"/>
              </a:gdLst>
              <a:ahLst/>
              <a:cxnLst>
                <a:cxn ang="0">
                  <a:pos x="T0" y="T1"/>
                </a:cxn>
                <a:cxn ang="0">
                  <a:pos x="T2" y="T3"/>
                </a:cxn>
                <a:cxn ang="0">
                  <a:pos x="T4" y="T5"/>
                </a:cxn>
                <a:cxn ang="0">
                  <a:pos x="T6" y="T7"/>
                </a:cxn>
                <a:cxn ang="0">
                  <a:pos x="T8" y="T9"/>
                </a:cxn>
                <a:cxn ang="0">
                  <a:pos x="T10" y="T11"/>
                </a:cxn>
                <a:cxn ang="0">
                  <a:pos x="T12" y="T13"/>
                </a:cxn>
              </a:cxnLst>
              <a:rect l="0" t="0" r="r" b="b"/>
              <a:pathLst>
                <a:path w="85" h="876">
                  <a:moveTo>
                    <a:pt x="85" y="0"/>
                  </a:moveTo>
                  <a:lnTo>
                    <a:pt x="0" y="0"/>
                  </a:lnTo>
                  <a:lnTo>
                    <a:pt x="0" y="876"/>
                  </a:lnTo>
                  <a:lnTo>
                    <a:pt x="85" y="876"/>
                  </a:lnTo>
                  <a:lnTo>
                    <a:pt x="85" y="736"/>
                  </a:lnTo>
                  <a:lnTo>
                    <a:pt x="85" y="5"/>
                  </a:lnTo>
                  <a:lnTo>
                    <a:pt x="85" y="0"/>
                  </a:lnTo>
                  <a:close/>
                </a:path>
              </a:pathLst>
            </a:custGeom>
            <a:solidFill>
              <a:srgbClr val="0061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2139" y="3011"/>
              <a:ext cx="85" cy="876"/>
            </a:xfrm>
            <a:custGeom>
              <a:avLst/>
              <a:gdLst>
                <a:gd name="T0" fmla="*/ 85 w 85"/>
                <a:gd name="T1" fmla="*/ 0 h 876"/>
                <a:gd name="T2" fmla="*/ 0 w 85"/>
                <a:gd name="T3" fmla="*/ 0 h 876"/>
                <a:gd name="T4" fmla="*/ 0 w 85"/>
                <a:gd name="T5" fmla="*/ 876 h 876"/>
                <a:gd name="T6" fmla="*/ 85 w 85"/>
                <a:gd name="T7" fmla="*/ 876 h 876"/>
                <a:gd name="T8" fmla="*/ 85 w 85"/>
                <a:gd name="T9" fmla="*/ 736 h 876"/>
                <a:gd name="T10" fmla="*/ 85 w 85"/>
                <a:gd name="T11" fmla="*/ 5 h 876"/>
                <a:gd name="T12" fmla="*/ 85 w 85"/>
                <a:gd name="T13" fmla="*/ 0 h 876"/>
              </a:gdLst>
              <a:ahLst/>
              <a:cxnLst>
                <a:cxn ang="0">
                  <a:pos x="T0" y="T1"/>
                </a:cxn>
                <a:cxn ang="0">
                  <a:pos x="T2" y="T3"/>
                </a:cxn>
                <a:cxn ang="0">
                  <a:pos x="T4" y="T5"/>
                </a:cxn>
                <a:cxn ang="0">
                  <a:pos x="T6" y="T7"/>
                </a:cxn>
                <a:cxn ang="0">
                  <a:pos x="T8" y="T9"/>
                </a:cxn>
                <a:cxn ang="0">
                  <a:pos x="T10" y="T11"/>
                </a:cxn>
                <a:cxn ang="0">
                  <a:pos x="T12" y="T13"/>
                </a:cxn>
              </a:cxnLst>
              <a:rect l="0" t="0" r="r" b="b"/>
              <a:pathLst>
                <a:path w="85" h="876">
                  <a:moveTo>
                    <a:pt x="85" y="0"/>
                  </a:moveTo>
                  <a:lnTo>
                    <a:pt x="0" y="0"/>
                  </a:lnTo>
                  <a:lnTo>
                    <a:pt x="0" y="876"/>
                  </a:lnTo>
                  <a:lnTo>
                    <a:pt x="85" y="876"/>
                  </a:lnTo>
                  <a:lnTo>
                    <a:pt x="85" y="736"/>
                  </a:lnTo>
                  <a:lnTo>
                    <a:pt x="85" y="5"/>
                  </a:lnTo>
                  <a:lnTo>
                    <a:pt x="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24"/>
            <p:cNvSpPr>
              <a:spLocks/>
            </p:cNvSpPr>
            <p:nvPr/>
          </p:nvSpPr>
          <p:spPr bwMode="auto">
            <a:xfrm>
              <a:off x="4157" y="798"/>
              <a:ext cx="1749" cy="1053"/>
            </a:xfrm>
            <a:custGeom>
              <a:avLst/>
              <a:gdLst>
                <a:gd name="T0" fmla="*/ 667 w 739"/>
                <a:gd name="T1" fmla="*/ 221 h 445"/>
                <a:gd name="T2" fmla="*/ 544 w 739"/>
                <a:gd name="T3" fmla="*/ 126 h 445"/>
                <a:gd name="T4" fmla="*/ 543 w 739"/>
                <a:gd name="T5" fmla="*/ 126 h 445"/>
                <a:gd name="T6" fmla="*/ 543 w 739"/>
                <a:gd name="T7" fmla="*/ 126 h 445"/>
                <a:gd name="T8" fmla="*/ 418 w 739"/>
                <a:gd name="T9" fmla="*/ 0 h 445"/>
                <a:gd name="T10" fmla="*/ 307 w 739"/>
                <a:gd name="T11" fmla="*/ 66 h 445"/>
                <a:gd name="T12" fmla="*/ 267 w 739"/>
                <a:gd name="T13" fmla="*/ 59 h 445"/>
                <a:gd name="T14" fmla="*/ 149 w 739"/>
                <a:gd name="T15" fmla="*/ 177 h 445"/>
                <a:gd name="T16" fmla="*/ 150 w 739"/>
                <a:gd name="T17" fmla="*/ 178 h 445"/>
                <a:gd name="T18" fmla="*/ 134 w 739"/>
                <a:gd name="T19" fmla="*/ 177 h 445"/>
                <a:gd name="T20" fmla="*/ 0 w 739"/>
                <a:gd name="T21" fmla="*/ 311 h 445"/>
                <a:gd name="T22" fmla="*/ 134 w 739"/>
                <a:gd name="T23" fmla="*/ 445 h 445"/>
                <a:gd name="T24" fmla="*/ 624 w 739"/>
                <a:gd name="T25" fmla="*/ 445 h 445"/>
                <a:gd name="T26" fmla="*/ 739 w 739"/>
                <a:gd name="T27" fmla="*/ 329 h 445"/>
                <a:gd name="T28" fmla="*/ 667 w 739"/>
                <a:gd name="T29" fmla="*/ 221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9" h="445">
                  <a:moveTo>
                    <a:pt x="667" y="221"/>
                  </a:moveTo>
                  <a:cubicBezTo>
                    <a:pt x="653" y="166"/>
                    <a:pt x="603" y="126"/>
                    <a:pt x="544" y="126"/>
                  </a:cubicBezTo>
                  <a:cubicBezTo>
                    <a:pt x="543" y="126"/>
                    <a:pt x="543" y="126"/>
                    <a:pt x="543" y="126"/>
                  </a:cubicBezTo>
                  <a:cubicBezTo>
                    <a:pt x="543" y="126"/>
                    <a:pt x="543" y="126"/>
                    <a:pt x="543" y="126"/>
                  </a:cubicBezTo>
                  <a:cubicBezTo>
                    <a:pt x="543" y="56"/>
                    <a:pt x="487" y="0"/>
                    <a:pt x="418" y="0"/>
                  </a:cubicBezTo>
                  <a:cubicBezTo>
                    <a:pt x="370" y="0"/>
                    <a:pt x="328" y="27"/>
                    <a:pt x="307" y="66"/>
                  </a:cubicBezTo>
                  <a:cubicBezTo>
                    <a:pt x="295" y="62"/>
                    <a:pt x="281" y="59"/>
                    <a:pt x="267" y="59"/>
                  </a:cubicBezTo>
                  <a:cubicBezTo>
                    <a:pt x="202" y="59"/>
                    <a:pt x="149" y="112"/>
                    <a:pt x="149" y="177"/>
                  </a:cubicBezTo>
                  <a:cubicBezTo>
                    <a:pt x="149" y="178"/>
                    <a:pt x="150" y="178"/>
                    <a:pt x="150" y="178"/>
                  </a:cubicBezTo>
                  <a:cubicBezTo>
                    <a:pt x="144" y="178"/>
                    <a:pt x="139" y="177"/>
                    <a:pt x="134" y="177"/>
                  </a:cubicBezTo>
                  <a:cubicBezTo>
                    <a:pt x="60" y="177"/>
                    <a:pt x="0" y="237"/>
                    <a:pt x="0" y="311"/>
                  </a:cubicBezTo>
                  <a:cubicBezTo>
                    <a:pt x="0" y="385"/>
                    <a:pt x="60" y="445"/>
                    <a:pt x="134" y="445"/>
                  </a:cubicBezTo>
                  <a:cubicBezTo>
                    <a:pt x="624" y="445"/>
                    <a:pt x="624" y="445"/>
                    <a:pt x="624" y="445"/>
                  </a:cubicBezTo>
                  <a:cubicBezTo>
                    <a:pt x="688" y="445"/>
                    <a:pt x="739" y="393"/>
                    <a:pt x="739" y="329"/>
                  </a:cubicBezTo>
                  <a:cubicBezTo>
                    <a:pt x="739" y="280"/>
                    <a:pt x="709" y="238"/>
                    <a:pt x="667" y="22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25"/>
            <p:cNvSpPr>
              <a:spLocks noEditPoints="1"/>
            </p:cNvSpPr>
            <p:nvPr/>
          </p:nvSpPr>
          <p:spPr bwMode="auto">
            <a:xfrm>
              <a:off x="5146"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10 w 369"/>
                <a:gd name="T11" fmla="*/ 239 h 249"/>
                <a:gd name="T12" fmla="*/ 360 w 369"/>
                <a:gd name="T13" fmla="*/ 239 h 249"/>
                <a:gd name="T14" fmla="*/ 360 w 369"/>
                <a:gd name="T15" fmla="*/ 10 h 249"/>
                <a:gd name="T16" fmla="*/ 10 w 369"/>
                <a:gd name="T17" fmla="*/ 10 h 249"/>
                <a:gd name="T18" fmla="*/ 10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close/>
                  <a:moveTo>
                    <a:pt x="10" y="239"/>
                  </a:moveTo>
                  <a:lnTo>
                    <a:pt x="360" y="239"/>
                  </a:lnTo>
                  <a:lnTo>
                    <a:pt x="360" y="10"/>
                  </a:lnTo>
                  <a:lnTo>
                    <a:pt x="10" y="10"/>
                  </a:lnTo>
                  <a:lnTo>
                    <a:pt x="10" y="23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6"/>
            <p:cNvSpPr>
              <a:spLocks noEditPoints="1"/>
            </p:cNvSpPr>
            <p:nvPr/>
          </p:nvSpPr>
          <p:spPr bwMode="auto">
            <a:xfrm>
              <a:off x="5146"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10 w 369"/>
                <a:gd name="T11" fmla="*/ 239 h 249"/>
                <a:gd name="T12" fmla="*/ 360 w 369"/>
                <a:gd name="T13" fmla="*/ 239 h 249"/>
                <a:gd name="T14" fmla="*/ 360 w 369"/>
                <a:gd name="T15" fmla="*/ 10 h 249"/>
                <a:gd name="T16" fmla="*/ 10 w 369"/>
                <a:gd name="T17" fmla="*/ 10 h 249"/>
                <a:gd name="T18" fmla="*/ 10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moveTo>
                    <a:pt x="10" y="239"/>
                  </a:moveTo>
                  <a:lnTo>
                    <a:pt x="360" y="239"/>
                  </a:lnTo>
                  <a:lnTo>
                    <a:pt x="360" y="10"/>
                  </a:lnTo>
                  <a:lnTo>
                    <a:pt x="10" y="10"/>
                  </a:lnTo>
                  <a:lnTo>
                    <a:pt x="10" y="23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7"/>
            <p:cNvSpPr>
              <a:spLocks noEditPoints="1"/>
            </p:cNvSpPr>
            <p:nvPr/>
          </p:nvSpPr>
          <p:spPr bwMode="auto">
            <a:xfrm>
              <a:off x="4689" y="1096"/>
              <a:ext cx="1217" cy="755"/>
            </a:xfrm>
            <a:custGeom>
              <a:avLst/>
              <a:gdLst>
                <a:gd name="T0" fmla="*/ 345 w 514"/>
                <a:gd name="T1" fmla="*/ 183 h 319"/>
                <a:gd name="T2" fmla="*/ 197 w 514"/>
                <a:gd name="T3" fmla="*/ 183 h 319"/>
                <a:gd name="T4" fmla="*/ 197 w 514"/>
                <a:gd name="T5" fmla="*/ 280 h 319"/>
                <a:gd name="T6" fmla="*/ 285 w 514"/>
                <a:gd name="T7" fmla="*/ 280 h 319"/>
                <a:gd name="T8" fmla="*/ 240 w 514"/>
                <a:gd name="T9" fmla="*/ 238 h 319"/>
                <a:gd name="T10" fmla="*/ 238 w 514"/>
                <a:gd name="T11" fmla="*/ 233 h 319"/>
                <a:gd name="T12" fmla="*/ 242 w 514"/>
                <a:gd name="T13" fmla="*/ 231 h 319"/>
                <a:gd name="T14" fmla="*/ 244 w 514"/>
                <a:gd name="T15" fmla="*/ 231 h 319"/>
                <a:gd name="T16" fmla="*/ 294 w 514"/>
                <a:gd name="T17" fmla="*/ 280 h 319"/>
                <a:gd name="T18" fmla="*/ 345 w 514"/>
                <a:gd name="T19" fmla="*/ 280 h 319"/>
                <a:gd name="T20" fmla="*/ 345 w 514"/>
                <a:gd name="T21" fmla="*/ 183 h 319"/>
                <a:gd name="T22" fmla="*/ 319 w 514"/>
                <a:gd name="T23" fmla="*/ 0 h 319"/>
                <a:gd name="T24" fmla="*/ 319 w 514"/>
                <a:gd name="T25" fmla="*/ 0 h 319"/>
                <a:gd name="T26" fmla="*/ 0 w 514"/>
                <a:gd name="T27" fmla="*/ 319 h 319"/>
                <a:gd name="T28" fmla="*/ 302 w 514"/>
                <a:gd name="T29" fmla="*/ 319 h 319"/>
                <a:gd name="T30" fmla="*/ 287 w 514"/>
                <a:gd name="T31" fmla="*/ 284 h 319"/>
                <a:gd name="T32" fmla="*/ 193 w 514"/>
                <a:gd name="T33" fmla="*/ 284 h 319"/>
                <a:gd name="T34" fmla="*/ 193 w 514"/>
                <a:gd name="T35" fmla="*/ 179 h 319"/>
                <a:gd name="T36" fmla="*/ 349 w 514"/>
                <a:gd name="T37" fmla="*/ 179 h 319"/>
                <a:gd name="T38" fmla="*/ 349 w 514"/>
                <a:gd name="T39" fmla="*/ 284 h 319"/>
                <a:gd name="T40" fmla="*/ 297 w 514"/>
                <a:gd name="T41" fmla="*/ 284 h 319"/>
                <a:gd name="T42" fmla="*/ 310 w 514"/>
                <a:gd name="T43" fmla="*/ 319 h 319"/>
                <a:gd name="T44" fmla="*/ 399 w 514"/>
                <a:gd name="T45" fmla="*/ 319 h 319"/>
                <a:gd name="T46" fmla="*/ 514 w 514"/>
                <a:gd name="T47" fmla="*/ 203 h 319"/>
                <a:gd name="T48" fmla="*/ 442 w 514"/>
                <a:gd name="T49" fmla="*/ 95 h 319"/>
                <a:gd name="T50" fmla="*/ 319 w 514"/>
                <a:gd name="T51"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4" h="319">
                  <a:moveTo>
                    <a:pt x="345" y="183"/>
                  </a:moveTo>
                  <a:cubicBezTo>
                    <a:pt x="197" y="183"/>
                    <a:pt x="197" y="183"/>
                    <a:pt x="197" y="183"/>
                  </a:cubicBezTo>
                  <a:cubicBezTo>
                    <a:pt x="197" y="280"/>
                    <a:pt x="197" y="280"/>
                    <a:pt x="197" y="280"/>
                  </a:cubicBezTo>
                  <a:cubicBezTo>
                    <a:pt x="285" y="280"/>
                    <a:pt x="285" y="280"/>
                    <a:pt x="285" y="280"/>
                  </a:cubicBezTo>
                  <a:cubicBezTo>
                    <a:pt x="274" y="264"/>
                    <a:pt x="260" y="249"/>
                    <a:pt x="240" y="238"/>
                  </a:cubicBezTo>
                  <a:cubicBezTo>
                    <a:pt x="238" y="237"/>
                    <a:pt x="237" y="235"/>
                    <a:pt x="238" y="233"/>
                  </a:cubicBezTo>
                  <a:cubicBezTo>
                    <a:pt x="239" y="232"/>
                    <a:pt x="240" y="231"/>
                    <a:pt x="242" y="231"/>
                  </a:cubicBezTo>
                  <a:cubicBezTo>
                    <a:pt x="243" y="231"/>
                    <a:pt x="243" y="231"/>
                    <a:pt x="244" y="231"/>
                  </a:cubicBezTo>
                  <a:cubicBezTo>
                    <a:pt x="267" y="244"/>
                    <a:pt x="283" y="261"/>
                    <a:pt x="294" y="280"/>
                  </a:cubicBezTo>
                  <a:cubicBezTo>
                    <a:pt x="345" y="280"/>
                    <a:pt x="345" y="280"/>
                    <a:pt x="345" y="280"/>
                  </a:cubicBezTo>
                  <a:cubicBezTo>
                    <a:pt x="345" y="183"/>
                    <a:pt x="345" y="183"/>
                    <a:pt x="345" y="183"/>
                  </a:cubicBezTo>
                  <a:moveTo>
                    <a:pt x="319" y="0"/>
                  </a:moveTo>
                  <a:cubicBezTo>
                    <a:pt x="319" y="0"/>
                    <a:pt x="319" y="0"/>
                    <a:pt x="319" y="0"/>
                  </a:cubicBezTo>
                  <a:cubicBezTo>
                    <a:pt x="0" y="319"/>
                    <a:pt x="0" y="319"/>
                    <a:pt x="0" y="319"/>
                  </a:cubicBezTo>
                  <a:cubicBezTo>
                    <a:pt x="302" y="319"/>
                    <a:pt x="302" y="319"/>
                    <a:pt x="302" y="319"/>
                  </a:cubicBezTo>
                  <a:cubicBezTo>
                    <a:pt x="299" y="307"/>
                    <a:pt x="294" y="295"/>
                    <a:pt x="287" y="284"/>
                  </a:cubicBezTo>
                  <a:cubicBezTo>
                    <a:pt x="193" y="284"/>
                    <a:pt x="193" y="284"/>
                    <a:pt x="193" y="284"/>
                  </a:cubicBezTo>
                  <a:cubicBezTo>
                    <a:pt x="193" y="179"/>
                    <a:pt x="193" y="179"/>
                    <a:pt x="193" y="179"/>
                  </a:cubicBezTo>
                  <a:cubicBezTo>
                    <a:pt x="349" y="179"/>
                    <a:pt x="349" y="179"/>
                    <a:pt x="349" y="179"/>
                  </a:cubicBezTo>
                  <a:cubicBezTo>
                    <a:pt x="349" y="284"/>
                    <a:pt x="349" y="284"/>
                    <a:pt x="349" y="284"/>
                  </a:cubicBezTo>
                  <a:cubicBezTo>
                    <a:pt x="297" y="284"/>
                    <a:pt x="297" y="284"/>
                    <a:pt x="297" y="284"/>
                  </a:cubicBezTo>
                  <a:cubicBezTo>
                    <a:pt x="303" y="295"/>
                    <a:pt x="307" y="307"/>
                    <a:pt x="310" y="319"/>
                  </a:cubicBezTo>
                  <a:cubicBezTo>
                    <a:pt x="399" y="319"/>
                    <a:pt x="399" y="319"/>
                    <a:pt x="399" y="319"/>
                  </a:cubicBezTo>
                  <a:cubicBezTo>
                    <a:pt x="463" y="319"/>
                    <a:pt x="514" y="267"/>
                    <a:pt x="514" y="203"/>
                  </a:cubicBezTo>
                  <a:cubicBezTo>
                    <a:pt x="514" y="154"/>
                    <a:pt x="484" y="112"/>
                    <a:pt x="442" y="95"/>
                  </a:cubicBezTo>
                  <a:cubicBezTo>
                    <a:pt x="428" y="40"/>
                    <a:pt x="378" y="0"/>
                    <a:pt x="319"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28"/>
            <p:cNvSpPr>
              <a:spLocks/>
            </p:cNvSpPr>
            <p:nvPr/>
          </p:nvSpPr>
          <p:spPr bwMode="auto">
            <a:xfrm>
              <a:off x="5146" y="1520"/>
              <a:ext cx="369" cy="249"/>
            </a:xfrm>
            <a:custGeom>
              <a:avLst/>
              <a:gdLst>
                <a:gd name="T0" fmla="*/ 156 w 156"/>
                <a:gd name="T1" fmla="*/ 0 h 105"/>
                <a:gd name="T2" fmla="*/ 0 w 156"/>
                <a:gd name="T3" fmla="*/ 0 h 105"/>
                <a:gd name="T4" fmla="*/ 0 w 156"/>
                <a:gd name="T5" fmla="*/ 105 h 105"/>
                <a:gd name="T6" fmla="*/ 94 w 156"/>
                <a:gd name="T7" fmla="*/ 105 h 105"/>
                <a:gd name="T8" fmla="*/ 92 w 156"/>
                <a:gd name="T9" fmla="*/ 101 h 105"/>
                <a:gd name="T10" fmla="*/ 4 w 156"/>
                <a:gd name="T11" fmla="*/ 101 h 105"/>
                <a:gd name="T12" fmla="*/ 4 w 156"/>
                <a:gd name="T13" fmla="*/ 4 h 105"/>
                <a:gd name="T14" fmla="*/ 152 w 156"/>
                <a:gd name="T15" fmla="*/ 4 h 105"/>
                <a:gd name="T16" fmla="*/ 152 w 156"/>
                <a:gd name="T17" fmla="*/ 101 h 105"/>
                <a:gd name="T18" fmla="*/ 101 w 156"/>
                <a:gd name="T19" fmla="*/ 101 h 105"/>
                <a:gd name="T20" fmla="*/ 104 w 156"/>
                <a:gd name="T21" fmla="*/ 105 h 105"/>
                <a:gd name="T22" fmla="*/ 156 w 156"/>
                <a:gd name="T23" fmla="*/ 105 h 105"/>
                <a:gd name="T24" fmla="*/ 156 w 156"/>
                <a:gd name="T2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 h="105">
                  <a:moveTo>
                    <a:pt x="156" y="0"/>
                  </a:moveTo>
                  <a:cubicBezTo>
                    <a:pt x="0" y="0"/>
                    <a:pt x="0" y="0"/>
                    <a:pt x="0" y="0"/>
                  </a:cubicBezTo>
                  <a:cubicBezTo>
                    <a:pt x="0" y="105"/>
                    <a:pt x="0" y="105"/>
                    <a:pt x="0" y="105"/>
                  </a:cubicBezTo>
                  <a:cubicBezTo>
                    <a:pt x="94" y="105"/>
                    <a:pt x="94" y="105"/>
                    <a:pt x="94" y="105"/>
                  </a:cubicBezTo>
                  <a:cubicBezTo>
                    <a:pt x="94" y="104"/>
                    <a:pt x="93" y="102"/>
                    <a:pt x="92" y="101"/>
                  </a:cubicBezTo>
                  <a:cubicBezTo>
                    <a:pt x="4" y="101"/>
                    <a:pt x="4" y="101"/>
                    <a:pt x="4" y="101"/>
                  </a:cubicBezTo>
                  <a:cubicBezTo>
                    <a:pt x="4" y="4"/>
                    <a:pt x="4" y="4"/>
                    <a:pt x="4" y="4"/>
                  </a:cubicBezTo>
                  <a:cubicBezTo>
                    <a:pt x="152" y="4"/>
                    <a:pt x="152" y="4"/>
                    <a:pt x="152" y="4"/>
                  </a:cubicBezTo>
                  <a:cubicBezTo>
                    <a:pt x="152" y="101"/>
                    <a:pt x="152" y="101"/>
                    <a:pt x="152" y="101"/>
                  </a:cubicBezTo>
                  <a:cubicBezTo>
                    <a:pt x="101" y="101"/>
                    <a:pt x="101" y="101"/>
                    <a:pt x="101" y="101"/>
                  </a:cubicBezTo>
                  <a:cubicBezTo>
                    <a:pt x="102" y="102"/>
                    <a:pt x="103" y="104"/>
                    <a:pt x="104" y="105"/>
                  </a:cubicBezTo>
                  <a:cubicBezTo>
                    <a:pt x="156" y="105"/>
                    <a:pt x="156" y="105"/>
                    <a:pt x="156" y="105"/>
                  </a:cubicBezTo>
                  <a:cubicBezTo>
                    <a:pt x="156" y="0"/>
                    <a:pt x="156" y="0"/>
                    <a:pt x="156" y="0"/>
                  </a:cubicBezTo>
                </a:path>
              </a:pathLst>
            </a:custGeom>
            <a:solidFill>
              <a:srgbClr val="001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29"/>
            <p:cNvSpPr>
              <a:spLocks/>
            </p:cNvSpPr>
            <p:nvPr/>
          </p:nvSpPr>
          <p:spPr bwMode="auto">
            <a:xfrm>
              <a:off x="4581" y="3549"/>
              <a:ext cx="127" cy="146"/>
            </a:xfrm>
            <a:custGeom>
              <a:avLst/>
              <a:gdLst>
                <a:gd name="T0" fmla="*/ 27 w 54"/>
                <a:gd name="T1" fmla="*/ 0 h 62"/>
                <a:gd name="T2" fmla="*/ 0 w 54"/>
                <a:gd name="T3" fmla="*/ 27 h 62"/>
                <a:gd name="T4" fmla="*/ 0 w 54"/>
                <a:gd name="T5" fmla="*/ 62 h 62"/>
                <a:gd name="T6" fmla="*/ 54 w 54"/>
                <a:gd name="T7" fmla="*/ 62 h 62"/>
                <a:gd name="T8" fmla="*/ 54 w 54"/>
                <a:gd name="T9" fmla="*/ 27 h 62"/>
                <a:gd name="T10" fmla="*/ 27 w 54"/>
                <a:gd name="T11" fmla="*/ 0 h 62"/>
              </a:gdLst>
              <a:ahLst/>
              <a:cxnLst>
                <a:cxn ang="0">
                  <a:pos x="T0" y="T1"/>
                </a:cxn>
                <a:cxn ang="0">
                  <a:pos x="T2" y="T3"/>
                </a:cxn>
                <a:cxn ang="0">
                  <a:pos x="T4" y="T5"/>
                </a:cxn>
                <a:cxn ang="0">
                  <a:pos x="T6" y="T7"/>
                </a:cxn>
                <a:cxn ang="0">
                  <a:pos x="T8" y="T9"/>
                </a:cxn>
                <a:cxn ang="0">
                  <a:pos x="T10" y="T11"/>
                </a:cxn>
              </a:cxnLst>
              <a:rect l="0" t="0" r="r" b="b"/>
              <a:pathLst>
                <a:path w="54" h="62">
                  <a:moveTo>
                    <a:pt x="27" y="0"/>
                  </a:moveTo>
                  <a:cubicBezTo>
                    <a:pt x="12" y="0"/>
                    <a:pt x="0" y="12"/>
                    <a:pt x="0" y="27"/>
                  </a:cubicBezTo>
                  <a:cubicBezTo>
                    <a:pt x="0" y="62"/>
                    <a:pt x="0" y="62"/>
                    <a:pt x="0" y="62"/>
                  </a:cubicBezTo>
                  <a:cubicBezTo>
                    <a:pt x="54" y="62"/>
                    <a:pt x="54" y="62"/>
                    <a:pt x="54" y="62"/>
                  </a:cubicBezTo>
                  <a:cubicBezTo>
                    <a:pt x="54" y="27"/>
                    <a:pt x="54" y="27"/>
                    <a:pt x="54" y="27"/>
                  </a:cubicBezTo>
                  <a:cubicBezTo>
                    <a:pt x="54" y="12"/>
                    <a:pt x="42" y="0"/>
                    <a:pt x="2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30"/>
            <p:cNvSpPr>
              <a:spLocks/>
            </p:cNvSpPr>
            <p:nvPr/>
          </p:nvSpPr>
          <p:spPr bwMode="auto">
            <a:xfrm>
              <a:off x="4734" y="3549"/>
              <a:ext cx="128" cy="146"/>
            </a:xfrm>
            <a:custGeom>
              <a:avLst/>
              <a:gdLst>
                <a:gd name="T0" fmla="*/ 27 w 54"/>
                <a:gd name="T1" fmla="*/ 0 h 62"/>
                <a:gd name="T2" fmla="*/ 0 w 54"/>
                <a:gd name="T3" fmla="*/ 27 h 62"/>
                <a:gd name="T4" fmla="*/ 0 w 54"/>
                <a:gd name="T5" fmla="*/ 62 h 62"/>
                <a:gd name="T6" fmla="*/ 54 w 54"/>
                <a:gd name="T7" fmla="*/ 62 h 62"/>
                <a:gd name="T8" fmla="*/ 54 w 54"/>
                <a:gd name="T9" fmla="*/ 27 h 62"/>
                <a:gd name="T10" fmla="*/ 27 w 54"/>
                <a:gd name="T11" fmla="*/ 0 h 62"/>
              </a:gdLst>
              <a:ahLst/>
              <a:cxnLst>
                <a:cxn ang="0">
                  <a:pos x="T0" y="T1"/>
                </a:cxn>
                <a:cxn ang="0">
                  <a:pos x="T2" y="T3"/>
                </a:cxn>
                <a:cxn ang="0">
                  <a:pos x="T4" y="T5"/>
                </a:cxn>
                <a:cxn ang="0">
                  <a:pos x="T6" y="T7"/>
                </a:cxn>
                <a:cxn ang="0">
                  <a:pos x="T8" y="T9"/>
                </a:cxn>
                <a:cxn ang="0">
                  <a:pos x="T10" y="T11"/>
                </a:cxn>
              </a:cxnLst>
              <a:rect l="0" t="0" r="r" b="b"/>
              <a:pathLst>
                <a:path w="54" h="62">
                  <a:moveTo>
                    <a:pt x="27" y="0"/>
                  </a:moveTo>
                  <a:cubicBezTo>
                    <a:pt x="12" y="0"/>
                    <a:pt x="0" y="12"/>
                    <a:pt x="0" y="27"/>
                  </a:cubicBezTo>
                  <a:cubicBezTo>
                    <a:pt x="0" y="62"/>
                    <a:pt x="0" y="62"/>
                    <a:pt x="0" y="62"/>
                  </a:cubicBezTo>
                  <a:cubicBezTo>
                    <a:pt x="54" y="62"/>
                    <a:pt x="54" y="62"/>
                    <a:pt x="54" y="62"/>
                  </a:cubicBezTo>
                  <a:cubicBezTo>
                    <a:pt x="54" y="27"/>
                    <a:pt x="54" y="27"/>
                    <a:pt x="54" y="27"/>
                  </a:cubicBezTo>
                  <a:cubicBezTo>
                    <a:pt x="54" y="12"/>
                    <a:pt x="42" y="0"/>
                    <a:pt x="27" y="0"/>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1"/>
            <p:cNvSpPr>
              <a:spLocks/>
            </p:cNvSpPr>
            <p:nvPr/>
          </p:nvSpPr>
          <p:spPr bwMode="auto">
            <a:xfrm>
              <a:off x="4782" y="1641"/>
              <a:ext cx="702" cy="1953"/>
            </a:xfrm>
            <a:custGeom>
              <a:avLst/>
              <a:gdLst>
                <a:gd name="T0" fmla="*/ 34 w 297"/>
                <a:gd name="T1" fmla="*/ 825 h 825"/>
                <a:gd name="T2" fmla="*/ 30 w 297"/>
                <a:gd name="T3" fmla="*/ 822 h 825"/>
                <a:gd name="T4" fmla="*/ 145 w 297"/>
                <a:gd name="T5" fmla="*/ 450 h 825"/>
                <a:gd name="T6" fmla="*/ 261 w 297"/>
                <a:gd name="T7" fmla="*/ 217 h 825"/>
                <a:gd name="T8" fmla="*/ 201 w 297"/>
                <a:gd name="T9" fmla="*/ 8 h 825"/>
                <a:gd name="T10" fmla="*/ 199 w 297"/>
                <a:gd name="T11" fmla="*/ 3 h 825"/>
                <a:gd name="T12" fmla="*/ 205 w 297"/>
                <a:gd name="T13" fmla="*/ 1 h 825"/>
                <a:gd name="T14" fmla="*/ 269 w 297"/>
                <a:gd name="T15" fmla="*/ 219 h 825"/>
                <a:gd name="T16" fmla="*/ 151 w 297"/>
                <a:gd name="T17" fmla="*/ 455 h 825"/>
                <a:gd name="T18" fmla="*/ 38 w 297"/>
                <a:gd name="T19" fmla="*/ 820 h 825"/>
                <a:gd name="T20" fmla="*/ 35 w 297"/>
                <a:gd name="T21" fmla="*/ 825 h 825"/>
                <a:gd name="T22" fmla="*/ 34 w 297"/>
                <a:gd name="T23"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7" h="825">
                  <a:moveTo>
                    <a:pt x="34" y="825"/>
                  </a:moveTo>
                  <a:cubicBezTo>
                    <a:pt x="32" y="825"/>
                    <a:pt x="30" y="823"/>
                    <a:pt x="30" y="822"/>
                  </a:cubicBezTo>
                  <a:cubicBezTo>
                    <a:pt x="0" y="676"/>
                    <a:pt x="73" y="561"/>
                    <a:pt x="145" y="450"/>
                  </a:cubicBezTo>
                  <a:cubicBezTo>
                    <a:pt x="192" y="377"/>
                    <a:pt x="240" y="302"/>
                    <a:pt x="261" y="217"/>
                  </a:cubicBezTo>
                  <a:cubicBezTo>
                    <a:pt x="272" y="170"/>
                    <a:pt x="289" y="57"/>
                    <a:pt x="201" y="8"/>
                  </a:cubicBezTo>
                  <a:cubicBezTo>
                    <a:pt x="199" y="7"/>
                    <a:pt x="198" y="5"/>
                    <a:pt x="199" y="3"/>
                  </a:cubicBezTo>
                  <a:cubicBezTo>
                    <a:pt x="200" y="1"/>
                    <a:pt x="203" y="0"/>
                    <a:pt x="205" y="1"/>
                  </a:cubicBezTo>
                  <a:cubicBezTo>
                    <a:pt x="297" y="53"/>
                    <a:pt x="280" y="170"/>
                    <a:pt x="269" y="219"/>
                  </a:cubicBezTo>
                  <a:cubicBezTo>
                    <a:pt x="248" y="305"/>
                    <a:pt x="199" y="381"/>
                    <a:pt x="151" y="455"/>
                  </a:cubicBezTo>
                  <a:cubicBezTo>
                    <a:pt x="78" y="569"/>
                    <a:pt x="8" y="678"/>
                    <a:pt x="38" y="820"/>
                  </a:cubicBezTo>
                  <a:cubicBezTo>
                    <a:pt x="38" y="822"/>
                    <a:pt x="37" y="824"/>
                    <a:pt x="35" y="825"/>
                  </a:cubicBezTo>
                  <a:cubicBezTo>
                    <a:pt x="34" y="825"/>
                    <a:pt x="34" y="825"/>
                    <a:pt x="34" y="825"/>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32"/>
            <p:cNvSpPr>
              <a:spLocks/>
            </p:cNvSpPr>
            <p:nvPr/>
          </p:nvSpPr>
          <p:spPr bwMode="auto">
            <a:xfrm>
              <a:off x="2868" y="1177"/>
              <a:ext cx="804" cy="800"/>
            </a:xfrm>
            <a:custGeom>
              <a:avLst/>
              <a:gdLst>
                <a:gd name="T0" fmla="*/ 51 w 340"/>
                <a:gd name="T1" fmla="*/ 167 h 338"/>
                <a:gd name="T2" fmla="*/ 0 w 340"/>
                <a:gd name="T3" fmla="*/ 0 h 338"/>
                <a:gd name="T4" fmla="*/ 2 w 340"/>
                <a:gd name="T5" fmla="*/ 2 h 338"/>
                <a:gd name="T6" fmla="*/ 81 w 340"/>
                <a:gd name="T7" fmla="*/ 0 h 338"/>
                <a:gd name="T8" fmla="*/ 82 w 340"/>
                <a:gd name="T9" fmla="*/ 7 h 338"/>
                <a:gd name="T10" fmla="*/ 88 w 340"/>
                <a:gd name="T11" fmla="*/ 38 h 338"/>
                <a:gd name="T12" fmla="*/ 121 w 340"/>
                <a:gd name="T13" fmla="*/ 130 h 338"/>
                <a:gd name="T14" fmla="*/ 340 w 340"/>
                <a:gd name="T15" fmla="*/ 259 h 338"/>
                <a:gd name="T16" fmla="*/ 340 w 340"/>
                <a:gd name="T17" fmla="*/ 338 h 338"/>
                <a:gd name="T18" fmla="*/ 337 w 340"/>
                <a:gd name="T19" fmla="*/ 338 h 338"/>
                <a:gd name="T20" fmla="*/ 51 w 340"/>
                <a:gd name="T21" fmla="*/ 167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0" h="338">
                  <a:moveTo>
                    <a:pt x="51" y="167"/>
                  </a:moveTo>
                  <a:cubicBezTo>
                    <a:pt x="7" y="84"/>
                    <a:pt x="0" y="3"/>
                    <a:pt x="0" y="0"/>
                  </a:cubicBezTo>
                  <a:cubicBezTo>
                    <a:pt x="2" y="2"/>
                    <a:pt x="2" y="2"/>
                    <a:pt x="2" y="2"/>
                  </a:cubicBezTo>
                  <a:cubicBezTo>
                    <a:pt x="81" y="0"/>
                    <a:pt x="81" y="0"/>
                    <a:pt x="81" y="0"/>
                  </a:cubicBezTo>
                  <a:cubicBezTo>
                    <a:pt x="81" y="0"/>
                    <a:pt x="81" y="0"/>
                    <a:pt x="82" y="7"/>
                  </a:cubicBezTo>
                  <a:cubicBezTo>
                    <a:pt x="83" y="14"/>
                    <a:pt x="85" y="25"/>
                    <a:pt x="88" y="38"/>
                  </a:cubicBezTo>
                  <a:cubicBezTo>
                    <a:pt x="93" y="63"/>
                    <a:pt x="103" y="97"/>
                    <a:pt x="121" y="130"/>
                  </a:cubicBezTo>
                  <a:cubicBezTo>
                    <a:pt x="158" y="197"/>
                    <a:pt x="216" y="258"/>
                    <a:pt x="340" y="259"/>
                  </a:cubicBezTo>
                  <a:cubicBezTo>
                    <a:pt x="340" y="338"/>
                    <a:pt x="340" y="338"/>
                    <a:pt x="340" y="338"/>
                  </a:cubicBezTo>
                  <a:cubicBezTo>
                    <a:pt x="339" y="338"/>
                    <a:pt x="338" y="338"/>
                    <a:pt x="337" y="338"/>
                  </a:cubicBezTo>
                  <a:cubicBezTo>
                    <a:pt x="184" y="338"/>
                    <a:pt x="94" y="250"/>
                    <a:pt x="51" y="167"/>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Rectangle 33"/>
            <p:cNvSpPr>
              <a:spLocks noChangeArrowheads="1"/>
            </p:cNvSpPr>
            <p:nvPr/>
          </p:nvSpPr>
          <p:spPr bwMode="auto">
            <a:xfrm>
              <a:off x="4413" y="3691"/>
              <a:ext cx="759" cy="1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Rectangle 34"/>
            <p:cNvSpPr>
              <a:spLocks noChangeArrowheads="1"/>
            </p:cNvSpPr>
            <p:nvPr/>
          </p:nvSpPr>
          <p:spPr bwMode="auto">
            <a:xfrm>
              <a:off x="4413" y="3691"/>
              <a:ext cx="75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35"/>
            <p:cNvSpPr>
              <a:spLocks/>
            </p:cNvSpPr>
            <p:nvPr/>
          </p:nvSpPr>
          <p:spPr bwMode="auto">
            <a:xfrm>
              <a:off x="2868" y="1186"/>
              <a:ext cx="795" cy="791"/>
            </a:xfrm>
            <a:custGeom>
              <a:avLst/>
              <a:gdLst>
                <a:gd name="T0" fmla="*/ 51 w 336"/>
                <a:gd name="T1" fmla="*/ 166 h 334"/>
                <a:gd name="T2" fmla="*/ 0 w 336"/>
                <a:gd name="T3" fmla="*/ 0 h 334"/>
                <a:gd name="T4" fmla="*/ 2 w 336"/>
                <a:gd name="T5" fmla="*/ 3 h 334"/>
                <a:gd name="T6" fmla="*/ 80 w 336"/>
                <a:gd name="T7" fmla="*/ 1 h 334"/>
                <a:gd name="T8" fmla="*/ 81 w 336"/>
                <a:gd name="T9" fmla="*/ 8 h 334"/>
                <a:gd name="T10" fmla="*/ 86 w 336"/>
                <a:gd name="T11" fmla="*/ 38 h 334"/>
                <a:gd name="T12" fmla="*/ 119 w 336"/>
                <a:gd name="T13" fmla="*/ 129 h 334"/>
                <a:gd name="T14" fmla="*/ 336 w 336"/>
                <a:gd name="T15" fmla="*/ 256 h 334"/>
                <a:gd name="T16" fmla="*/ 336 w 336"/>
                <a:gd name="T17" fmla="*/ 334 h 334"/>
                <a:gd name="T18" fmla="*/ 333 w 336"/>
                <a:gd name="T19" fmla="*/ 334 h 334"/>
                <a:gd name="T20" fmla="*/ 51 w 336"/>
                <a:gd name="T21" fmla="*/ 166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6" h="334">
                  <a:moveTo>
                    <a:pt x="51" y="166"/>
                  </a:moveTo>
                  <a:cubicBezTo>
                    <a:pt x="7" y="84"/>
                    <a:pt x="0" y="3"/>
                    <a:pt x="0" y="0"/>
                  </a:cubicBezTo>
                  <a:cubicBezTo>
                    <a:pt x="2" y="3"/>
                    <a:pt x="2" y="3"/>
                    <a:pt x="2" y="3"/>
                  </a:cubicBezTo>
                  <a:cubicBezTo>
                    <a:pt x="80" y="1"/>
                    <a:pt x="80" y="1"/>
                    <a:pt x="80" y="1"/>
                  </a:cubicBezTo>
                  <a:cubicBezTo>
                    <a:pt x="80" y="1"/>
                    <a:pt x="80" y="1"/>
                    <a:pt x="81" y="8"/>
                  </a:cubicBezTo>
                  <a:cubicBezTo>
                    <a:pt x="82" y="15"/>
                    <a:pt x="84" y="25"/>
                    <a:pt x="86" y="38"/>
                  </a:cubicBezTo>
                  <a:cubicBezTo>
                    <a:pt x="92" y="63"/>
                    <a:pt x="102" y="97"/>
                    <a:pt x="119" y="129"/>
                  </a:cubicBezTo>
                  <a:cubicBezTo>
                    <a:pt x="156" y="194"/>
                    <a:pt x="213" y="255"/>
                    <a:pt x="336" y="256"/>
                  </a:cubicBezTo>
                  <a:cubicBezTo>
                    <a:pt x="336" y="334"/>
                    <a:pt x="336" y="334"/>
                    <a:pt x="336" y="334"/>
                  </a:cubicBezTo>
                  <a:cubicBezTo>
                    <a:pt x="335" y="334"/>
                    <a:pt x="334" y="334"/>
                    <a:pt x="333" y="334"/>
                  </a:cubicBezTo>
                  <a:cubicBezTo>
                    <a:pt x="182" y="334"/>
                    <a:pt x="93" y="247"/>
                    <a:pt x="51" y="166"/>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
            <p:cNvSpPr>
              <a:spLocks/>
            </p:cNvSpPr>
            <p:nvPr/>
          </p:nvSpPr>
          <p:spPr bwMode="auto">
            <a:xfrm>
              <a:off x="3424" y="3658"/>
              <a:ext cx="409" cy="229"/>
            </a:xfrm>
            <a:custGeom>
              <a:avLst/>
              <a:gdLst>
                <a:gd name="T0" fmla="*/ 409 w 409"/>
                <a:gd name="T1" fmla="*/ 175 h 229"/>
                <a:gd name="T2" fmla="*/ 234 w 409"/>
                <a:gd name="T3" fmla="*/ 0 h 229"/>
                <a:gd name="T4" fmla="*/ 0 w 409"/>
                <a:gd name="T5" fmla="*/ 0 h 229"/>
                <a:gd name="T6" fmla="*/ 0 w 409"/>
                <a:gd name="T7" fmla="*/ 229 h 229"/>
                <a:gd name="T8" fmla="*/ 409 w 409"/>
                <a:gd name="T9" fmla="*/ 229 h 229"/>
                <a:gd name="T10" fmla="*/ 409 w 409"/>
                <a:gd name="T11" fmla="*/ 175 h 229"/>
              </a:gdLst>
              <a:ahLst/>
              <a:cxnLst>
                <a:cxn ang="0">
                  <a:pos x="T0" y="T1"/>
                </a:cxn>
                <a:cxn ang="0">
                  <a:pos x="T2" y="T3"/>
                </a:cxn>
                <a:cxn ang="0">
                  <a:pos x="T4" y="T5"/>
                </a:cxn>
                <a:cxn ang="0">
                  <a:pos x="T6" y="T7"/>
                </a:cxn>
                <a:cxn ang="0">
                  <a:pos x="T8" y="T9"/>
                </a:cxn>
                <a:cxn ang="0">
                  <a:pos x="T10" y="T11"/>
                </a:cxn>
              </a:cxnLst>
              <a:rect l="0" t="0" r="r" b="b"/>
              <a:pathLst>
                <a:path w="409" h="229">
                  <a:moveTo>
                    <a:pt x="409" y="175"/>
                  </a:moveTo>
                  <a:lnTo>
                    <a:pt x="234" y="0"/>
                  </a:lnTo>
                  <a:lnTo>
                    <a:pt x="0" y="0"/>
                  </a:lnTo>
                  <a:lnTo>
                    <a:pt x="0" y="229"/>
                  </a:lnTo>
                  <a:lnTo>
                    <a:pt x="409" y="229"/>
                  </a:lnTo>
                  <a:lnTo>
                    <a:pt x="409" y="17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37"/>
            <p:cNvSpPr>
              <a:spLocks/>
            </p:cNvSpPr>
            <p:nvPr/>
          </p:nvSpPr>
          <p:spPr bwMode="auto">
            <a:xfrm>
              <a:off x="3424" y="3658"/>
              <a:ext cx="409" cy="229"/>
            </a:xfrm>
            <a:custGeom>
              <a:avLst/>
              <a:gdLst>
                <a:gd name="T0" fmla="*/ 409 w 409"/>
                <a:gd name="T1" fmla="*/ 175 h 229"/>
                <a:gd name="T2" fmla="*/ 234 w 409"/>
                <a:gd name="T3" fmla="*/ 0 h 229"/>
                <a:gd name="T4" fmla="*/ 0 w 409"/>
                <a:gd name="T5" fmla="*/ 0 h 229"/>
                <a:gd name="T6" fmla="*/ 0 w 409"/>
                <a:gd name="T7" fmla="*/ 229 h 229"/>
                <a:gd name="T8" fmla="*/ 409 w 409"/>
                <a:gd name="T9" fmla="*/ 229 h 229"/>
                <a:gd name="T10" fmla="*/ 409 w 409"/>
                <a:gd name="T11" fmla="*/ 175 h 229"/>
              </a:gdLst>
              <a:ahLst/>
              <a:cxnLst>
                <a:cxn ang="0">
                  <a:pos x="T0" y="T1"/>
                </a:cxn>
                <a:cxn ang="0">
                  <a:pos x="T2" y="T3"/>
                </a:cxn>
                <a:cxn ang="0">
                  <a:pos x="T4" y="T5"/>
                </a:cxn>
                <a:cxn ang="0">
                  <a:pos x="T6" y="T7"/>
                </a:cxn>
                <a:cxn ang="0">
                  <a:pos x="T8" y="T9"/>
                </a:cxn>
                <a:cxn ang="0">
                  <a:pos x="T10" y="T11"/>
                </a:cxn>
              </a:cxnLst>
              <a:rect l="0" t="0" r="r" b="b"/>
              <a:pathLst>
                <a:path w="409" h="229">
                  <a:moveTo>
                    <a:pt x="409" y="175"/>
                  </a:moveTo>
                  <a:lnTo>
                    <a:pt x="234" y="0"/>
                  </a:lnTo>
                  <a:lnTo>
                    <a:pt x="0" y="0"/>
                  </a:lnTo>
                  <a:lnTo>
                    <a:pt x="0" y="229"/>
                  </a:lnTo>
                  <a:lnTo>
                    <a:pt x="409" y="229"/>
                  </a:lnTo>
                  <a:lnTo>
                    <a:pt x="409" y="17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38"/>
            <p:cNvSpPr>
              <a:spLocks/>
            </p:cNvSpPr>
            <p:nvPr/>
          </p:nvSpPr>
          <p:spPr bwMode="auto">
            <a:xfrm>
              <a:off x="2300" y="2659"/>
              <a:ext cx="1358" cy="999"/>
            </a:xfrm>
            <a:custGeom>
              <a:avLst/>
              <a:gdLst>
                <a:gd name="T0" fmla="*/ 0 w 1358"/>
                <a:gd name="T1" fmla="*/ 0 h 999"/>
                <a:gd name="T2" fmla="*/ 0 w 1358"/>
                <a:gd name="T3" fmla="*/ 232 h 999"/>
                <a:gd name="T4" fmla="*/ 1128 w 1358"/>
                <a:gd name="T5" fmla="*/ 232 h 999"/>
                <a:gd name="T6" fmla="*/ 1128 w 1358"/>
                <a:gd name="T7" fmla="*/ 999 h 999"/>
                <a:gd name="T8" fmla="*/ 1358 w 1358"/>
                <a:gd name="T9" fmla="*/ 999 h 999"/>
                <a:gd name="T10" fmla="*/ 1358 w 1358"/>
                <a:gd name="T11" fmla="*/ 0 h 999"/>
                <a:gd name="T12" fmla="*/ 0 w 1358"/>
                <a:gd name="T13" fmla="*/ 0 h 999"/>
              </a:gdLst>
              <a:ahLst/>
              <a:cxnLst>
                <a:cxn ang="0">
                  <a:pos x="T0" y="T1"/>
                </a:cxn>
                <a:cxn ang="0">
                  <a:pos x="T2" y="T3"/>
                </a:cxn>
                <a:cxn ang="0">
                  <a:pos x="T4" y="T5"/>
                </a:cxn>
                <a:cxn ang="0">
                  <a:pos x="T6" y="T7"/>
                </a:cxn>
                <a:cxn ang="0">
                  <a:pos x="T8" y="T9"/>
                </a:cxn>
                <a:cxn ang="0">
                  <a:pos x="T10" y="T11"/>
                </a:cxn>
                <a:cxn ang="0">
                  <a:pos x="T12" y="T13"/>
                </a:cxn>
              </a:cxnLst>
              <a:rect l="0" t="0" r="r" b="b"/>
              <a:pathLst>
                <a:path w="1358" h="999">
                  <a:moveTo>
                    <a:pt x="0" y="0"/>
                  </a:moveTo>
                  <a:lnTo>
                    <a:pt x="0" y="232"/>
                  </a:lnTo>
                  <a:lnTo>
                    <a:pt x="1128" y="232"/>
                  </a:lnTo>
                  <a:lnTo>
                    <a:pt x="1128" y="999"/>
                  </a:lnTo>
                  <a:lnTo>
                    <a:pt x="1358" y="999"/>
                  </a:lnTo>
                  <a:lnTo>
                    <a:pt x="1358"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39"/>
            <p:cNvSpPr>
              <a:spLocks/>
            </p:cNvSpPr>
            <p:nvPr/>
          </p:nvSpPr>
          <p:spPr bwMode="auto">
            <a:xfrm>
              <a:off x="2300" y="2659"/>
              <a:ext cx="1358" cy="999"/>
            </a:xfrm>
            <a:custGeom>
              <a:avLst/>
              <a:gdLst>
                <a:gd name="T0" fmla="*/ 0 w 1358"/>
                <a:gd name="T1" fmla="*/ 0 h 999"/>
                <a:gd name="T2" fmla="*/ 0 w 1358"/>
                <a:gd name="T3" fmla="*/ 232 h 999"/>
                <a:gd name="T4" fmla="*/ 1128 w 1358"/>
                <a:gd name="T5" fmla="*/ 232 h 999"/>
                <a:gd name="T6" fmla="*/ 1128 w 1358"/>
                <a:gd name="T7" fmla="*/ 999 h 999"/>
                <a:gd name="T8" fmla="*/ 1358 w 1358"/>
                <a:gd name="T9" fmla="*/ 999 h 999"/>
                <a:gd name="T10" fmla="*/ 1358 w 1358"/>
                <a:gd name="T11" fmla="*/ 0 h 999"/>
                <a:gd name="T12" fmla="*/ 0 w 1358"/>
                <a:gd name="T13" fmla="*/ 0 h 999"/>
              </a:gdLst>
              <a:ahLst/>
              <a:cxnLst>
                <a:cxn ang="0">
                  <a:pos x="T0" y="T1"/>
                </a:cxn>
                <a:cxn ang="0">
                  <a:pos x="T2" y="T3"/>
                </a:cxn>
                <a:cxn ang="0">
                  <a:pos x="T4" y="T5"/>
                </a:cxn>
                <a:cxn ang="0">
                  <a:pos x="T6" y="T7"/>
                </a:cxn>
                <a:cxn ang="0">
                  <a:pos x="T8" y="T9"/>
                </a:cxn>
                <a:cxn ang="0">
                  <a:pos x="T10" y="T11"/>
                </a:cxn>
                <a:cxn ang="0">
                  <a:pos x="T12" y="T13"/>
                </a:cxn>
              </a:cxnLst>
              <a:rect l="0" t="0" r="r" b="b"/>
              <a:pathLst>
                <a:path w="1358" h="999">
                  <a:moveTo>
                    <a:pt x="0" y="0"/>
                  </a:moveTo>
                  <a:lnTo>
                    <a:pt x="0" y="232"/>
                  </a:lnTo>
                  <a:lnTo>
                    <a:pt x="1128" y="232"/>
                  </a:lnTo>
                  <a:lnTo>
                    <a:pt x="1128" y="999"/>
                  </a:lnTo>
                  <a:lnTo>
                    <a:pt x="1358" y="999"/>
                  </a:lnTo>
                  <a:lnTo>
                    <a:pt x="135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Rectangle 40"/>
            <p:cNvSpPr>
              <a:spLocks noChangeArrowheads="1"/>
            </p:cNvSpPr>
            <p:nvPr/>
          </p:nvSpPr>
          <p:spPr bwMode="auto">
            <a:xfrm>
              <a:off x="3121" y="2706"/>
              <a:ext cx="229" cy="952"/>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Rectangle 41"/>
            <p:cNvSpPr>
              <a:spLocks noChangeArrowheads="1"/>
            </p:cNvSpPr>
            <p:nvPr/>
          </p:nvSpPr>
          <p:spPr bwMode="auto">
            <a:xfrm>
              <a:off x="3121" y="2706"/>
              <a:ext cx="229" cy="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42"/>
            <p:cNvSpPr>
              <a:spLocks/>
            </p:cNvSpPr>
            <p:nvPr/>
          </p:nvSpPr>
          <p:spPr bwMode="auto">
            <a:xfrm>
              <a:off x="2300" y="1134"/>
              <a:ext cx="944" cy="1527"/>
            </a:xfrm>
            <a:custGeom>
              <a:avLst/>
              <a:gdLst>
                <a:gd name="T0" fmla="*/ 321 w 399"/>
                <a:gd name="T1" fmla="*/ 18 h 645"/>
                <a:gd name="T2" fmla="*/ 102 w 399"/>
                <a:gd name="T3" fmla="*/ 18 h 645"/>
                <a:gd name="T4" fmla="*/ 103 w 399"/>
                <a:gd name="T5" fmla="*/ 19 h 645"/>
                <a:gd name="T6" fmla="*/ 0 w 399"/>
                <a:gd name="T7" fmla="*/ 147 h 645"/>
                <a:gd name="T8" fmla="*/ 0 w 399"/>
                <a:gd name="T9" fmla="*/ 645 h 645"/>
                <a:gd name="T10" fmla="*/ 399 w 399"/>
                <a:gd name="T11" fmla="*/ 645 h 645"/>
                <a:gd name="T12" fmla="*/ 399 w 399"/>
                <a:gd name="T13" fmla="*/ 153 h 645"/>
                <a:gd name="T14" fmla="*/ 321 w 399"/>
                <a:gd name="T15" fmla="*/ 18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9" h="645">
                  <a:moveTo>
                    <a:pt x="321" y="18"/>
                  </a:moveTo>
                  <a:cubicBezTo>
                    <a:pt x="102" y="18"/>
                    <a:pt x="102" y="18"/>
                    <a:pt x="102" y="18"/>
                  </a:cubicBezTo>
                  <a:cubicBezTo>
                    <a:pt x="103" y="19"/>
                    <a:pt x="103" y="19"/>
                    <a:pt x="103" y="19"/>
                  </a:cubicBezTo>
                  <a:cubicBezTo>
                    <a:pt x="103" y="19"/>
                    <a:pt x="0" y="0"/>
                    <a:pt x="0" y="147"/>
                  </a:cubicBezTo>
                  <a:cubicBezTo>
                    <a:pt x="0" y="645"/>
                    <a:pt x="0" y="645"/>
                    <a:pt x="0" y="645"/>
                  </a:cubicBezTo>
                  <a:cubicBezTo>
                    <a:pt x="399" y="645"/>
                    <a:pt x="399" y="645"/>
                    <a:pt x="399" y="645"/>
                  </a:cubicBezTo>
                  <a:cubicBezTo>
                    <a:pt x="399" y="153"/>
                    <a:pt x="399" y="153"/>
                    <a:pt x="399" y="153"/>
                  </a:cubicBezTo>
                  <a:cubicBezTo>
                    <a:pt x="399" y="39"/>
                    <a:pt x="342" y="21"/>
                    <a:pt x="321" y="18"/>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Rectangle 43"/>
            <p:cNvSpPr>
              <a:spLocks noChangeArrowheads="1"/>
            </p:cNvSpPr>
            <p:nvPr/>
          </p:nvSpPr>
          <p:spPr bwMode="auto">
            <a:xfrm>
              <a:off x="3497" y="3658"/>
              <a:ext cx="54" cy="229"/>
            </a:xfrm>
            <a:prstGeom prst="rect">
              <a:avLst/>
            </a:prstGeom>
            <a:solidFill>
              <a:srgbClr val="001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Rectangle 44"/>
            <p:cNvSpPr>
              <a:spLocks noChangeArrowheads="1"/>
            </p:cNvSpPr>
            <p:nvPr/>
          </p:nvSpPr>
          <p:spPr bwMode="auto">
            <a:xfrm>
              <a:off x="3497" y="3658"/>
              <a:ext cx="5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Rectangle 45"/>
            <p:cNvSpPr>
              <a:spLocks noChangeArrowheads="1"/>
            </p:cNvSpPr>
            <p:nvPr/>
          </p:nvSpPr>
          <p:spPr bwMode="auto">
            <a:xfrm>
              <a:off x="3497" y="2782"/>
              <a:ext cx="54" cy="876"/>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Rectangle 46"/>
            <p:cNvSpPr>
              <a:spLocks noChangeArrowheads="1"/>
            </p:cNvSpPr>
            <p:nvPr/>
          </p:nvSpPr>
          <p:spPr bwMode="auto">
            <a:xfrm>
              <a:off x="3497" y="2782"/>
              <a:ext cx="54" cy="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47"/>
            <p:cNvSpPr>
              <a:spLocks/>
            </p:cNvSpPr>
            <p:nvPr/>
          </p:nvSpPr>
          <p:spPr bwMode="auto">
            <a:xfrm>
              <a:off x="3121" y="3658"/>
              <a:ext cx="362" cy="229"/>
            </a:xfrm>
            <a:custGeom>
              <a:avLst/>
              <a:gdLst>
                <a:gd name="T0" fmla="*/ 362 w 362"/>
                <a:gd name="T1" fmla="*/ 175 h 229"/>
                <a:gd name="T2" fmla="*/ 232 w 362"/>
                <a:gd name="T3" fmla="*/ 0 h 229"/>
                <a:gd name="T4" fmla="*/ 0 w 362"/>
                <a:gd name="T5" fmla="*/ 0 h 229"/>
                <a:gd name="T6" fmla="*/ 0 w 362"/>
                <a:gd name="T7" fmla="*/ 229 h 229"/>
                <a:gd name="T8" fmla="*/ 362 w 362"/>
                <a:gd name="T9" fmla="*/ 229 h 229"/>
                <a:gd name="T10" fmla="*/ 362 w 362"/>
                <a:gd name="T11" fmla="*/ 175 h 229"/>
              </a:gdLst>
              <a:ahLst/>
              <a:cxnLst>
                <a:cxn ang="0">
                  <a:pos x="T0" y="T1"/>
                </a:cxn>
                <a:cxn ang="0">
                  <a:pos x="T2" y="T3"/>
                </a:cxn>
                <a:cxn ang="0">
                  <a:pos x="T4" y="T5"/>
                </a:cxn>
                <a:cxn ang="0">
                  <a:pos x="T6" y="T7"/>
                </a:cxn>
                <a:cxn ang="0">
                  <a:pos x="T8" y="T9"/>
                </a:cxn>
                <a:cxn ang="0">
                  <a:pos x="T10" y="T11"/>
                </a:cxn>
              </a:cxnLst>
              <a:rect l="0" t="0" r="r" b="b"/>
              <a:pathLst>
                <a:path w="362" h="229">
                  <a:moveTo>
                    <a:pt x="362" y="175"/>
                  </a:moveTo>
                  <a:lnTo>
                    <a:pt x="232" y="0"/>
                  </a:lnTo>
                  <a:lnTo>
                    <a:pt x="0" y="0"/>
                  </a:lnTo>
                  <a:lnTo>
                    <a:pt x="0" y="229"/>
                  </a:lnTo>
                  <a:lnTo>
                    <a:pt x="362" y="229"/>
                  </a:lnTo>
                  <a:lnTo>
                    <a:pt x="362" y="17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48"/>
            <p:cNvSpPr>
              <a:spLocks/>
            </p:cNvSpPr>
            <p:nvPr/>
          </p:nvSpPr>
          <p:spPr bwMode="auto">
            <a:xfrm>
              <a:off x="3121" y="3658"/>
              <a:ext cx="362" cy="229"/>
            </a:xfrm>
            <a:custGeom>
              <a:avLst/>
              <a:gdLst>
                <a:gd name="T0" fmla="*/ 362 w 362"/>
                <a:gd name="T1" fmla="*/ 175 h 229"/>
                <a:gd name="T2" fmla="*/ 232 w 362"/>
                <a:gd name="T3" fmla="*/ 0 h 229"/>
                <a:gd name="T4" fmla="*/ 0 w 362"/>
                <a:gd name="T5" fmla="*/ 0 h 229"/>
                <a:gd name="T6" fmla="*/ 0 w 362"/>
                <a:gd name="T7" fmla="*/ 229 h 229"/>
                <a:gd name="T8" fmla="*/ 362 w 362"/>
                <a:gd name="T9" fmla="*/ 229 h 229"/>
                <a:gd name="T10" fmla="*/ 362 w 362"/>
                <a:gd name="T11" fmla="*/ 175 h 229"/>
              </a:gdLst>
              <a:ahLst/>
              <a:cxnLst>
                <a:cxn ang="0">
                  <a:pos x="T0" y="T1"/>
                </a:cxn>
                <a:cxn ang="0">
                  <a:pos x="T2" y="T3"/>
                </a:cxn>
                <a:cxn ang="0">
                  <a:pos x="T4" y="T5"/>
                </a:cxn>
                <a:cxn ang="0">
                  <a:pos x="T6" y="T7"/>
                </a:cxn>
                <a:cxn ang="0">
                  <a:pos x="T8" y="T9"/>
                </a:cxn>
                <a:cxn ang="0">
                  <a:pos x="T10" y="T11"/>
                </a:cxn>
              </a:cxnLst>
              <a:rect l="0" t="0" r="r" b="b"/>
              <a:pathLst>
                <a:path w="362" h="229">
                  <a:moveTo>
                    <a:pt x="362" y="175"/>
                  </a:moveTo>
                  <a:lnTo>
                    <a:pt x="232" y="0"/>
                  </a:lnTo>
                  <a:lnTo>
                    <a:pt x="0" y="0"/>
                  </a:lnTo>
                  <a:lnTo>
                    <a:pt x="0" y="229"/>
                  </a:lnTo>
                  <a:lnTo>
                    <a:pt x="362" y="229"/>
                  </a:lnTo>
                  <a:lnTo>
                    <a:pt x="362" y="17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Rectangle 49"/>
            <p:cNvSpPr>
              <a:spLocks noChangeArrowheads="1"/>
            </p:cNvSpPr>
            <p:nvPr/>
          </p:nvSpPr>
          <p:spPr bwMode="auto">
            <a:xfrm>
              <a:off x="3050" y="2891"/>
              <a:ext cx="71" cy="1"/>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Rectangle 50"/>
            <p:cNvSpPr>
              <a:spLocks noChangeArrowheads="1"/>
            </p:cNvSpPr>
            <p:nvPr/>
          </p:nvSpPr>
          <p:spPr bwMode="auto">
            <a:xfrm>
              <a:off x="3050" y="2891"/>
              <a:ext cx="71"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Rectangle 51"/>
            <p:cNvSpPr>
              <a:spLocks noChangeArrowheads="1"/>
            </p:cNvSpPr>
            <p:nvPr/>
          </p:nvSpPr>
          <p:spPr bwMode="auto">
            <a:xfrm>
              <a:off x="2676" y="2891"/>
              <a:ext cx="374" cy="1"/>
            </a:xfrm>
            <a:prstGeom prst="rect">
              <a:avLst/>
            </a:prstGeom>
            <a:solidFill>
              <a:srgbClr val="0053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Rectangle 52"/>
            <p:cNvSpPr>
              <a:spLocks noChangeArrowheads="1"/>
            </p:cNvSpPr>
            <p:nvPr/>
          </p:nvSpPr>
          <p:spPr bwMode="auto">
            <a:xfrm>
              <a:off x="2676" y="2891"/>
              <a:ext cx="374"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53"/>
            <p:cNvSpPr>
              <a:spLocks/>
            </p:cNvSpPr>
            <p:nvPr/>
          </p:nvSpPr>
          <p:spPr bwMode="auto">
            <a:xfrm>
              <a:off x="2676" y="2782"/>
              <a:ext cx="445" cy="109"/>
            </a:xfrm>
            <a:custGeom>
              <a:avLst/>
              <a:gdLst>
                <a:gd name="T0" fmla="*/ 445 w 445"/>
                <a:gd name="T1" fmla="*/ 0 h 109"/>
                <a:gd name="T2" fmla="*/ 0 w 445"/>
                <a:gd name="T3" fmla="*/ 0 h 109"/>
                <a:gd name="T4" fmla="*/ 0 w 445"/>
                <a:gd name="T5" fmla="*/ 109 h 109"/>
                <a:gd name="T6" fmla="*/ 374 w 445"/>
                <a:gd name="T7" fmla="*/ 109 h 109"/>
                <a:gd name="T8" fmla="*/ 445 w 445"/>
                <a:gd name="T9" fmla="*/ 109 h 109"/>
                <a:gd name="T10" fmla="*/ 445 w 445"/>
                <a:gd name="T11" fmla="*/ 0 h 109"/>
              </a:gdLst>
              <a:ahLst/>
              <a:cxnLst>
                <a:cxn ang="0">
                  <a:pos x="T0" y="T1"/>
                </a:cxn>
                <a:cxn ang="0">
                  <a:pos x="T2" y="T3"/>
                </a:cxn>
                <a:cxn ang="0">
                  <a:pos x="T4" y="T5"/>
                </a:cxn>
                <a:cxn ang="0">
                  <a:pos x="T6" y="T7"/>
                </a:cxn>
                <a:cxn ang="0">
                  <a:pos x="T8" y="T9"/>
                </a:cxn>
                <a:cxn ang="0">
                  <a:pos x="T10" y="T11"/>
                </a:cxn>
              </a:cxnLst>
              <a:rect l="0" t="0" r="r" b="b"/>
              <a:pathLst>
                <a:path w="445" h="109">
                  <a:moveTo>
                    <a:pt x="445" y="0"/>
                  </a:moveTo>
                  <a:lnTo>
                    <a:pt x="0" y="0"/>
                  </a:lnTo>
                  <a:lnTo>
                    <a:pt x="0" y="109"/>
                  </a:lnTo>
                  <a:lnTo>
                    <a:pt x="374" y="109"/>
                  </a:lnTo>
                  <a:lnTo>
                    <a:pt x="445" y="109"/>
                  </a:lnTo>
                  <a:lnTo>
                    <a:pt x="445" y="0"/>
                  </a:lnTo>
                  <a:close/>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54"/>
            <p:cNvSpPr>
              <a:spLocks/>
            </p:cNvSpPr>
            <p:nvPr/>
          </p:nvSpPr>
          <p:spPr bwMode="auto">
            <a:xfrm>
              <a:off x="2676" y="2782"/>
              <a:ext cx="445" cy="109"/>
            </a:xfrm>
            <a:custGeom>
              <a:avLst/>
              <a:gdLst>
                <a:gd name="T0" fmla="*/ 445 w 445"/>
                <a:gd name="T1" fmla="*/ 0 h 109"/>
                <a:gd name="T2" fmla="*/ 0 w 445"/>
                <a:gd name="T3" fmla="*/ 0 h 109"/>
                <a:gd name="T4" fmla="*/ 0 w 445"/>
                <a:gd name="T5" fmla="*/ 109 h 109"/>
                <a:gd name="T6" fmla="*/ 374 w 445"/>
                <a:gd name="T7" fmla="*/ 109 h 109"/>
                <a:gd name="T8" fmla="*/ 445 w 445"/>
                <a:gd name="T9" fmla="*/ 109 h 109"/>
                <a:gd name="T10" fmla="*/ 445 w 445"/>
                <a:gd name="T11" fmla="*/ 0 h 109"/>
              </a:gdLst>
              <a:ahLst/>
              <a:cxnLst>
                <a:cxn ang="0">
                  <a:pos x="T0" y="T1"/>
                </a:cxn>
                <a:cxn ang="0">
                  <a:pos x="T2" y="T3"/>
                </a:cxn>
                <a:cxn ang="0">
                  <a:pos x="T4" y="T5"/>
                </a:cxn>
                <a:cxn ang="0">
                  <a:pos x="T6" y="T7"/>
                </a:cxn>
                <a:cxn ang="0">
                  <a:pos x="T8" y="T9"/>
                </a:cxn>
                <a:cxn ang="0">
                  <a:pos x="T10" y="T11"/>
                </a:cxn>
              </a:cxnLst>
              <a:rect l="0" t="0" r="r" b="b"/>
              <a:pathLst>
                <a:path w="445" h="109">
                  <a:moveTo>
                    <a:pt x="445" y="0"/>
                  </a:moveTo>
                  <a:lnTo>
                    <a:pt x="0" y="0"/>
                  </a:lnTo>
                  <a:lnTo>
                    <a:pt x="0" y="109"/>
                  </a:lnTo>
                  <a:lnTo>
                    <a:pt x="374" y="109"/>
                  </a:lnTo>
                  <a:lnTo>
                    <a:pt x="445" y="109"/>
                  </a:lnTo>
                  <a:lnTo>
                    <a:pt x="4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55"/>
            <p:cNvSpPr>
              <a:spLocks/>
            </p:cNvSpPr>
            <p:nvPr/>
          </p:nvSpPr>
          <p:spPr bwMode="auto">
            <a:xfrm>
              <a:off x="3121" y="2782"/>
              <a:ext cx="109" cy="876"/>
            </a:xfrm>
            <a:custGeom>
              <a:avLst/>
              <a:gdLst>
                <a:gd name="T0" fmla="*/ 109 w 109"/>
                <a:gd name="T1" fmla="*/ 0 h 876"/>
                <a:gd name="T2" fmla="*/ 0 w 109"/>
                <a:gd name="T3" fmla="*/ 0 h 876"/>
                <a:gd name="T4" fmla="*/ 0 w 109"/>
                <a:gd name="T5" fmla="*/ 109 h 876"/>
                <a:gd name="T6" fmla="*/ 0 w 109"/>
                <a:gd name="T7" fmla="*/ 109 h 876"/>
                <a:gd name="T8" fmla="*/ 0 w 109"/>
                <a:gd name="T9" fmla="*/ 876 h 876"/>
                <a:gd name="T10" fmla="*/ 109 w 109"/>
                <a:gd name="T11" fmla="*/ 876 h 876"/>
                <a:gd name="T12" fmla="*/ 109 w 109"/>
                <a:gd name="T13" fmla="*/ 12 h 876"/>
                <a:gd name="T14" fmla="*/ 109 w 109"/>
                <a:gd name="T15" fmla="*/ 12 h 876"/>
                <a:gd name="T16" fmla="*/ 109 w 109"/>
                <a:gd name="T17" fmla="*/ 0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876">
                  <a:moveTo>
                    <a:pt x="109" y="0"/>
                  </a:moveTo>
                  <a:lnTo>
                    <a:pt x="0" y="0"/>
                  </a:lnTo>
                  <a:lnTo>
                    <a:pt x="0" y="109"/>
                  </a:lnTo>
                  <a:lnTo>
                    <a:pt x="0" y="109"/>
                  </a:lnTo>
                  <a:lnTo>
                    <a:pt x="0" y="876"/>
                  </a:lnTo>
                  <a:lnTo>
                    <a:pt x="109" y="876"/>
                  </a:lnTo>
                  <a:lnTo>
                    <a:pt x="109" y="12"/>
                  </a:lnTo>
                  <a:lnTo>
                    <a:pt x="109" y="12"/>
                  </a:lnTo>
                  <a:lnTo>
                    <a:pt x="109" y="0"/>
                  </a:lnTo>
                  <a:close/>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56"/>
            <p:cNvSpPr>
              <a:spLocks/>
            </p:cNvSpPr>
            <p:nvPr/>
          </p:nvSpPr>
          <p:spPr bwMode="auto">
            <a:xfrm>
              <a:off x="3121" y="2782"/>
              <a:ext cx="109" cy="876"/>
            </a:xfrm>
            <a:custGeom>
              <a:avLst/>
              <a:gdLst>
                <a:gd name="T0" fmla="*/ 109 w 109"/>
                <a:gd name="T1" fmla="*/ 0 h 876"/>
                <a:gd name="T2" fmla="*/ 0 w 109"/>
                <a:gd name="T3" fmla="*/ 0 h 876"/>
                <a:gd name="T4" fmla="*/ 0 w 109"/>
                <a:gd name="T5" fmla="*/ 109 h 876"/>
                <a:gd name="T6" fmla="*/ 0 w 109"/>
                <a:gd name="T7" fmla="*/ 109 h 876"/>
                <a:gd name="T8" fmla="*/ 0 w 109"/>
                <a:gd name="T9" fmla="*/ 876 h 876"/>
                <a:gd name="T10" fmla="*/ 109 w 109"/>
                <a:gd name="T11" fmla="*/ 876 h 876"/>
                <a:gd name="T12" fmla="*/ 109 w 109"/>
                <a:gd name="T13" fmla="*/ 12 h 876"/>
                <a:gd name="T14" fmla="*/ 109 w 109"/>
                <a:gd name="T15" fmla="*/ 12 h 876"/>
                <a:gd name="T16" fmla="*/ 109 w 109"/>
                <a:gd name="T17" fmla="*/ 0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876">
                  <a:moveTo>
                    <a:pt x="109" y="0"/>
                  </a:moveTo>
                  <a:lnTo>
                    <a:pt x="0" y="0"/>
                  </a:lnTo>
                  <a:lnTo>
                    <a:pt x="0" y="109"/>
                  </a:lnTo>
                  <a:lnTo>
                    <a:pt x="0" y="109"/>
                  </a:lnTo>
                  <a:lnTo>
                    <a:pt x="0" y="876"/>
                  </a:lnTo>
                  <a:lnTo>
                    <a:pt x="109" y="876"/>
                  </a:lnTo>
                  <a:lnTo>
                    <a:pt x="109" y="12"/>
                  </a:lnTo>
                  <a:lnTo>
                    <a:pt x="109" y="12"/>
                  </a:lnTo>
                  <a:lnTo>
                    <a:pt x="10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Rectangle 57"/>
            <p:cNvSpPr>
              <a:spLocks noChangeArrowheads="1"/>
            </p:cNvSpPr>
            <p:nvPr/>
          </p:nvSpPr>
          <p:spPr bwMode="auto">
            <a:xfrm>
              <a:off x="2300" y="2891"/>
              <a:ext cx="213" cy="1"/>
            </a:xfrm>
            <a:prstGeom prst="rect">
              <a:avLst/>
            </a:prstGeom>
            <a:solidFill>
              <a:srgbClr val="0053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58"/>
            <p:cNvSpPr>
              <a:spLocks noChangeArrowheads="1"/>
            </p:cNvSpPr>
            <p:nvPr/>
          </p:nvSpPr>
          <p:spPr bwMode="auto">
            <a:xfrm>
              <a:off x="2300" y="2891"/>
              <a:ext cx="213"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59"/>
            <p:cNvSpPr>
              <a:spLocks noChangeArrowheads="1"/>
            </p:cNvSpPr>
            <p:nvPr/>
          </p:nvSpPr>
          <p:spPr bwMode="auto">
            <a:xfrm>
              <a:off x="2300" y="2782"/>
              <a:ext cx="213" cy="109"/>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Rectangle 60"/>
            <p:cNvSpPr>
              <a:spLocks noChangeArrowheads="1"/>
            </p:cNvSpPr>
            <p:nvPr/>
          </p:nvSpPr>
          <p:spPr bwMode="auto">
            <a:xfrm>
              <a:off x="2300" y="2782"/>
              <a:ext cx="213"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Rectangle 61"/>
            <p:cNvSpPr>
              <a:spLocks noChangeArrowheads="1"/>
            </p:cNvSpPr>
            <p:nvPr/>
          </p:nvSpPr>
          <p:spPr bwMode="auto">
            <a:xfrm>
              <a:off x="3121" y="3658"/>
              <a:ext cx="109" cy="229"/>
            </a:xfrm>
            <a:prstGeom prst="rect">
              <a:avLst/>
            </a:prstGeom>
            <a:solidFill>
              <a:srgbClr val="001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62"/>
            <p:cNvSpPr>
              <a:spLocks noChangeArrowheads="1"/>
            </p:cNvSpPr>
            <p:nvPr/>
          </p:nvSpPr>
          <p:spPr bwMode="auto">
            <a:xfrm>
              <a:off x="3121" y="3658"/>
              <a:ext cx="109"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Rectangle 63"/>
            <p:cNvSpPr>
              <a:spLocks noChangeArrowheads="1"/>
            </p:cNvSpPr>
            <p:nvPr/>
          </p:nvSpPr>
          <p:spPr bwMode="auto">
            <a:xfrm>
              <a:off x="3334"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Rectangle 64"/>
            <p:cNvSpPr>
              <a:spLocks noChangeArrowheads="1"/>
            </p:cNvSpPr>
            <p:nvPr/>
          </p:nvSpPr>
          <p:spPr bwMode="auto">
            <a:xfrm>
              <a:off x="3334"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65"/>
            <p:cNvSpPr>
              <a:spLocks noChangeArrowheads="1"/>
            </p:cNvSpPr>
            <p:nvPr/>
          </p:nvSpPr>
          <p:spPr bwMode="auto">
            <a:xfrm>
              <a:off x="4782"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66"/>
            <p:cNvSpPr>
              <a:spLocks noChangeArrowheads="1"/>
            </p:cNvSpPr>
            <p:nvPr/>
          </p:nvSpPr>
          <p:spPr bwMode="auto">
            <a:xfrm>
              <a:off x="4782"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67"/>
            <p:cNvSpPr>
              <a:spLocks/>
            </p:cNvSpPr>
            <p:nvPr/>
          </p:nvSpPr>
          <p:spPr bwMode="auto">
            <a:xfrm>
              <a:off x="3416" y="2126"/>
              <a:ext cx="81" cy="1761"/>
            </a:xfrm>
            <a:custGeom>
              <a:avLst/>
              <a:gdLst>
                <a:gd name="T0" fmla="*/ 81 w 81"/>
                <a:gd name="T1" fmla="*/ 0 h 1761"/>
                <a:gd name="T2" fmla="*/ 0 w 81"/>
                <a:gd name="T3" fmla="*/ 0 h 1761"/>
                <a:gd name="T4" fmla="*/ 0 w 81"/>
                <a:gd name="T5" fmla="*/ 1761 h 1761"/>
                <a:gd name="T6" fmla="*/ 81 w 81"/>
                <a:gd name="T7" fmla="*/ 1761 h 1761"/>
                <a:gd name="T8" fmla="*/ 81 w 81"/>
                <a:gd name="T9" fmla="*/ 1532 h 1761"/>
                <a:gd name="T10" fmla="*/ 81 w 81"/>
                <a:gd name="T11" fmla="*/ 656 h 1761"/>
                <a:gd name="T12" fmla="*/ 81 w 81"/>
                <a:gd name="T13" fmla="*/ 533 h 1761"/>
                <a:gd name="T14" fmla="*/ 81 w 81"/>
                <a:gd name="T15" fmla="*/ 0 h 17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761">
                  <a:moveTo>
                    <a:pt x="81" y="0"/>
                  </a:moveTo>
                  <a:lnTo>
                    <a:pt x="0" y="0"/>
                  </a:lnTo>
                  <a:lnTo>
                    <a:pt x="0" y="1761"/>
                  </a:lnTo>
                  <a:lnTo>
                    <a:pt x="81" y="1761"/>
                  </a:lnTo>
                  <a:lnTo>
                    <a:pt x="81" y="1532"/>
                  </a:lnTo>
                  <a:lnTo>
                    <a:pt x="81" y="656"/>
                  </a:lnTo>
                  <a:lnTo>
                    <a:pt x="81" y="533"/>
                  </a:lnTo>
                  <a:lnTo>
                    <a:pt x="81"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68"/>
            <p:cNvSpPr>
              <a:spLocks/>
            </p:cNvSpPr>
            <p:nvPr/>
          </p:nvSpPr>
          <p:spPr bwMode="auto">
            <a:xfrm>
              <a:off x="3416" y="2126"/>
              <a:ext cx="81" cy="1761"/>
            </a:xfrm>
            <a:custGeom>
              <a:avLst/>
              <a:gdLst>
                <a:gd name="T0" fmla="*/ 81 w 81"/>
                <a:gd name="T1" fmla="*/ 0 h 1761"/>
                <a:gd name="T2" fmla="*/ 0 w 81"/>
                <a:gd name="T3" fmla="*/ 0 h 1761"/>
                <a:gd name="T4" fmla="*/ 0 w 81"/>
                <a:gd name="T5" fmla="*/ 1761 h 1761"/>
                <a:gd name="T6" fmla="*/ 81 w 81"/>
                <a:gd name="T7" fmla="*/ 1761 h 1761"/>
                <a:gd name="T8" fmla="*/ 81 w 81"/>
                <a:gd name="T9" fmla="*/ 1532 h 1761"/>
                <a:gd name="T10" fmla="*/ 81 w 81"/>
                <a:gd name="T11" fmla="*/ 656 h 1761"/>
                <a:gd name="T12" fmla="*/ 81 w 81"/>
                <a:gd name="T13" fmla="*/ 533 h 1761"/>
                <a:gd name="T14" fmla="*/ 81 w 81"/>
                <a:gd name="T15" fmla="*/ 0 h 17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761">
                  <a:moveTo>
                    <a:pt x="81" y="0"/>
                  </a:moveTo>
                  <a:lnTo>
                    <a:pt x="0" y="0"/>
                  </a:lnTo>
                  <a:lnTo>
                    <a:pt x="0" y="1761"/>
                  </a:lnTo>
                  <a:lnTo>
                    <a:pt x="81" y="1761"/>
                  </a:lnTo>
                  <a:lnTo>
                    <a:pt x="81" y="1532"/>
                  </a:lnTo>
                  <a:lnTo>
                    <a:pt x="81" y="656"/>
                  </a:lnTo>
                  <a:lnTo>
                    <a:pt x="81" y="533"/>
                  </a:lnTo>
                  <a:lnTo>
                    <a:pt x="8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69"/>
            <p:cNvSpPr>
              <a:spLocks/>
            </p:cNvSpPr>
            <p:nvPr/>
          </p:nvSpPr>
          <p:spPr bwMode="auto">
            <a:xfrm>
              <a:off x="4862" y="2126"/>
              <a:ext cx="83" cy="1759"/>
            </a:xfrm>
            <a:custGeom>
              <a:avLst/>
              <a:gdLst>
                <a:gd name="T0" fmla="*/ 83 w 83"/>
                <a:gd name="T1" fmla="*/ 0 h 1759"/>
                <a:gd name="T2" fmla="*/ 0 w 83"/>
                <a:gd name="T3" fmla="*/ 0 h 1759"/>
                <a:gd name="T4" fmla="*/ 0 w 83"/>
                <a:gd name="T5" fmla="*/ 1759 h 1759"/>
                <a:gd name="T6" fmla="*/ 83 w 83"/>
                <a:gd name="T7" fmla="*/ 1759 h 1759"/>
                <a:gd name="T8" fmla="*/ 83 w 83"/>
                <a:gd name="T9" fmla="*/ 1697 h 1759"/>
                <a:gd name="T10" fmla="*/ 83 w 83"/>
                <a:gd name="T11" fmla="*/ 1565 h 1759"/>
                <a:gd name="T12" fmla="*/ 83 w 83"/>
                <a:gd name="T13" fmla="*/ 926 h 1759"/>
                <a:gd name="T14" fmla="*/ 83 w 83"/>
                <a:gd name="T15" fmla="*/ 883 h 1759"/>
                <a:gd name="T16" fmla="*/ 83 w 83"/>
                <a:gd name="T17" fmla="*/ 0 h 1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759">
                  <a:moveTo>
                    <a:pt x="83" y="0"/>
                  </a:moveTo>
                  <a:lnTo>
                    <a:pt x="0" y="0"/>
                  </a:lnTo>
                  <a:lnTo>
                    <a:pt x="0" y="1759"/>
                  </a:lnTo>
                  <a:lnTo>
                    <a:pt x="83" y="1759"/>
                  </a:lnTo>
                  <a:lnTo>
                    <a:pt x="83" y="1697"/>
                  </a:lnTo>
                  <a:lnTo>
                    <a:pt x="83" y="1565"/>
                  </a:lnTo>
                  <a:lnTo>
                    <a:pt x="83" y="926"/>
                  </a:lnTo>
                  <a:lnTo>
                    <a:pt x="83" y="883"/>
                  </a:lnTo>
                  <a:lnTo>
                    <a:pt x="83"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70"/>
            <p:cNvSpPr>
              <a:spLocks/>
            </p:cNvSpPr>
            <p:nvPr/>
          </p:nvSpPr>
          <p:spPr bwMode="auto">
            <a:xfrm>
              <a:off x="4862" y="2126"/>
              <a:ext cx="83" cy="1759"/>
            </a:xfrm>
            <a:custGeom>
              <a:avLst/>
              <a:gdLst>
                <a:gd name="T0" fmla="*/ 83 w 83"/>
                <a:gd name="T1" fmla="*/ 0 h 1759"/>
                <a:gd name="T2" fmla="*/ 0 w 83"/>
                <a:gd name="T3" fmla="*/ 0 h 1759"/>
                <a:gd name="T4" fmla="*/ 0 w 83"/>
                <a:gd name="T5" fmla="*/ 1759 h 1759"/>
                <a:gd name="T6" fmla="*/ 83 w 83"/>
                <a:gd name="T7" fmla="*/ 1759 h 1759"/>
                <a:gd name="T8" fmla="*/ 83 w 83"/>
                <a:gd name="T9" fmla="*/ 1697 h 1759"/>
                <a:gd name="T10" fmla="*/ 83 w 83"/>
                <a:gd name="T11" fmla="*/ 1565 h 1759"/>
                <a:gd name="T12" fmla="*/ 83 w 83"/>
                <a:gd name="T13" fmla="*/ 926 h 1759"/>
                <a:gd name="T14" fmla="*/ 83 w 83"/>
                <a:gd name="T15" fmla="*/ 883 h 1759"/>
                <a:gd name="T16" fmla="*/ 83 w 83"/>
                <a:gd name="T17" fmla="*/ 0 h 1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759">
                  <a:moveTo>
                    <a:pt x="83" y="0"/>
                  </a:moveTo>
                  <a:lnTo>
                    <a:pt x="0" y="0"/>
                  </a:lnTo>
                  <a:lnTo>
                    <a:pt x="0" y="1759"/>
                  </a:lnTo>
                  <a:lnTo>
                    <a:pt x="83" y="1759"/>
                  </a:lnTo>
                  <a:lnTo>
                    <a:pt x="83" y="1697"/>
                  </a:lnTo>
                  <a:lnTo>
                    <a:pt x="83" y="1565"/>
                  </a:lnTo>
                  <a:lnTo>
                    <a:pt x="83" y="926"/>
                  </a:lnTo>
                  <a:lnTo>
                    <a:pt x="83" y="883"/>
                  </a:lnTo>
                  <a:lnTo>
                    <a:pt x="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Rectangle 71"/>
            <p:cNvSpPr>
              <a:spLocks noChangeArrowheads="1"/>
            </p:cNvSpPr>
            <p:nvPr/>
          </p:nvSpPr>
          <p:spPr bwMode="auto">
            <a:xfrm>
              <a:off x="3963"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Rectangle 72"/>
            <p:cNvSpPr>
              <a:spLocks noChangeArrowheads="1"/>
            </p:cNvSpPr>
            <p:nvPr/>
          </p:nvSpPr>
          <p:spPr bwMode="auto">
            <a:xfrm>
              <a:off x="3963"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73"/>
            <p:cNvSpPr>
              <a:spLocks/>
            </p:cNvSpPr>
            <p:nvPr/>
          </p:nvSpPr>
          <p:spPr bwMode="auto">
            <a:xfrm>
              <a:off x="4046" y="2126"/>
              <a:ext cx="80" cy="1761"/>
            </a:xfrm>
            <a:custGeom>
              <a:avLst/>
              <a:gdLst>
                <a:gd name="T0" fmla="*/ 80 w 80"/>
                <a:gd name="T1" fmla="*/ 0 h 1761"/>
                <a:gd name="T2" fmla="*/ 0 w 80"/>
                <a:gd name="T3" fmla="*/ 0 h 1761"/>
                <a:gd name="T4" fmla="*/ 0 w 80"/>
                <a:gd name="T5" fmla="*/ 1761 h 1761"/>
                <a:gd name="T6" fmla="*/ 80 w 80"/>
                <a:gd name="T7" fmla="*/ 1761 h 1761"/>
                <a:gd name="T8" fmla="*/ 80 w 80"/>
                <a:gd name="T9" fmla="*/ 1621 h 1761"/>
                <a:gd name="T10" fmla="*/ 80 w 80"/>
                <a:gd name="T11" fmla="*/ 0 h 1761"/>
              </a:gdLst>
              <a:ahLst/>
              <a:cxnLst>
                <a:cxn ang="0">
                  <a:pos x="T0" y="T1"/>
                </a:cxn>
                <a:cxn ang="0">
                  <a:pos x="T2" y="T3"/>
                </a:cxn>
                <a:cxn ang="0">
                  <a:pos x="T4" y="T5"/>
                </a:cxn>
                <a:cxn ang="0">
                  <a:pos x="T6" y="T7"/>
                </a:cxn>
                <a:cxn ang="0">
                  <a:pos x="T8" y="T9"/>
                </a:cxn>
                <a:cxn ang="0">
                  <a:pos x="T10" y="T11"/>
                </a:cxn>
              </a:cxnLst>
              <a:rect l="0" t="0" r="r" b="b"/>
              <a:pathLst>
                <a:path w="80" h="1761">
                  <a:moveTo>
                    <a:pt x="80" y="0"/>
                  </a:moveTo>
                  <a:lnTo>
                    <a:pt x="0" y="0"/>
                  </a:lnTo>
                  <a:lnTo>
                    <a:pt x="0" y="1761"/>
                  </a:lnTo>
                  <a:lnTo>
                    <a:pt x="80" y="1761"/>
                  </a:lnTo>
                  <a:lnTo>
                    <a:pt x="80" y="1621"/>
                  </a:lnTo>
                  <a:lnTo>
                    <a:pt x="80"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74"/>
            <p:cNvSpPr>
              <a:spLocks/>
            </p:cNvSpPr>
            <p:nvPr/>
          </p:nvSpPr>
          <p:spPr bwMode="auto">
            <a:xfrm>
              <a:off x="4046" y="2126"/>
              <a:ext cx="80" cy="1761"/>
            </a:xfrm>
            <a:custGeom>
              <a:avLst/>
              <a:gdLst>
                <a:gd name="T0" fmla="*/ 80 w 80"/>
                <a:gd name="T1" fmla="*/ 0 h 1761"/>
                <a:gd name="T2" fmla="*/ 0 w 80"/>
                <a:gd name="T3" fmla="*/ 0 h 1761"/>
                <a:gd name="T4" fmla="*/ 0 w 80"/>
                <a:gd name="T5" fmla="*/ 1761 h 1761"/>
                <a:gd name="T6" fmla="*/ 80 w 80"/>
                <a:gd name="T7" fmla="*/ 1761 h 1761"/>
                <a:gd name="T8" fmla="*/ 80 w 80"/>
                <a:gd name="T9" fmla="*/ 1621 h 1761"/>
                <a:gd name="T10" fmla="*/ 80 w 80"/>
                <a:gd name="T11" fmla="*/ 0 h 1761"/>
              </a:gdLst>
              <a:ahLst/>
              <a:cxnLst>
                <a:cxn ang="0">
                  <a:pos x="T0" y="T1"/>
                </a:cxn>
                <a:cxn ang="0">
                  <a:pos x="T2" y="T3"/>
                </a:cxn>
                <a:cxn ang="0">
                  <a:pos x="T4" y="T5"/>
                </a:cxn>
                <a:cxn ang="0">
                  <a:pos x="T6" y="T7"/>
                </a:cxn>
                <a:cxn ang="0">
                  <a:pos x="T8" y="T9"/>
                </a:cxn>
                <a:cxn ang="0">
                  <a:pos x="T10" y="T11"/>
                </a:cxn>
              </a:cxnLst>
              <a:rect l="0" t="0" r="r" b="b"/>
              <a:pathLst>
                <a:path w="80" h="1761">
                  <a:moveTo>
                    <a:pt x="80" y="0"/>
                  </a:moveTo>
                  <a:lnTo>
                    <a:pt x="0" y="0"/>
                  </a:lnTo>
                  <a:lnTo>
                    <a:pt x="0" y="1761"/>
                  </a:lnTo>
                  <a:lnTo>
                    <a:pt x="80" y="1761"/>
                  </a:lnTo>
                  <a:lnTo>
                    <a:pt x="80" y="1621"/>
                  </a:lnTo>
                  <a:lnTo>
                    <a:pt x="8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Rectangle 75"/>
            <p:cNvSpPr>
              <a:spLocks noChangeArrowheads="1"/>
            </p:cNvSpPr>
            <p:nvPr/>
          </p:nvSpPr>
          <p:spPr bwMode="auto">
            <a:xfrm>
              <a:off x="3142" y="1956"/>
              <a:ext cx="166" cy="705"/>
            </a:xfrm>
            <a:prstGeom prst="rect">
              <a:avLst/>
            </a:prstGeom>
            <a:solidFill>
              <a:srgbClr val="55D4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Rectangle 76"/>
            <p:cNvSpPr>
              <a:spLocks noChangeArrowheads="1"/>
            </p:cNvSpPr>
            <p:nvPr/>
          </p:nvSpPr>
          <p:spPr bwMode="auto">
            <a:xfrm>
              <a:off x="3142" y="1956"/>
              <a:ext cx="166" cy="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Rectangle 77"/>
            <p:cNvSpPr>
              <a:spLocks noChangeArrowheads="1"/>
            </p:cNvSpPr>
            <p:nvPr/>
          </p:nvSpPr>
          <p:spPr bwMode="auto">
            <a:xfrm>
              <a:off x="2300" y="1904"/>
              <a:ext cx="1" cy="549"/>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78"/>
            <p:cNvSpPr>
              <a:spLocks/>
            </p:cNvSpPr>
            <p:nvPr/>
          </p:nvSpPr>
          <p:spPr bwMode="auto">
            <a:xfrm>
              <a:off x="2300" y="1904"/>
              <a:ext cx="0" cy="549"/>
            </a:xfrm>
            <a:custGeom>
              <a:avLst/>
              <a:gdLst>
                <a:gd name="T0" fmla="*/ 0 h 549"/>
                <a:gd name="T1" fmla="*/ 549 h 549"/>
                <a:gd name="T2" fmla="*/ 549 h 549"/>
                <a:gd name="T3" fmla="*/ 0 h 549"/>
              </a:gdLst>
              <a:ahLst/>
              <a:cxnLst>
                <a:cxn ang="0">
                  <a:pos x="0" y="T0"/>
                </a:cxn>
                <a:cxn ang="0">
                  <a:pos x="0" y="T1"/>
                </a:cxn>
                <a:cxn ang="0">
                  <a:pos x="0" y="T2"/>
                </a:cxn>
                <a:cxn ang="0">
                  <a:pos x="0" y="T3"/>
                </a:cxn>
              </a:cxnLst>
              <a:rect l="0" t="0" r="r" b="b"/>
              <a:pathLst>
                <a:path h="549">
                  <a:moveTo>
                    <a:pt x="0" y="0"/>
                  </a:moveTo>
                  <a:lnTo>
                    <a:pt x="0" y="549"/>
                  </a:lnTo>
                  <a:lnTo>
                    <a:pt x="0" y="54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79"/>
            <p:cNvSpPr>
              <a:spLocks/>
            </p:cNvSpPr>
            <p:nvPr/>
          </p:nvSpPr>
          <p:spPr bwMode="auto">
            <a:xfrm>
              <a:off x="2300" y="2453"/>
              <a:ext cx="0" cy="208"/>
            </a:xfrm>
            <a:custGeom>
              <a:avLst/>
              <a:gdLst>
                <a:gd name="T0" fmla="*/ 0 h 208"/>
                <a:gd name="T1" fmla="*/ 0 h 208"/>
                <a:gd name="T2" fmla="*/ 208 h 208"/>
                <a:gd name="T3" fmla="*/ 208 h 208"/>
                <a:gd name="T4" fmla="*/ 206 h 208"/>
                <a:gd name="T5" fmla="*/ 0 h 208"/>
              </a:gdLst>
              <a:ahLst/>
              <a:cxnLst>
                <a:cxn ang="0">
                  <a:pos x="0" y="T0"/>
                </a:cxn>
                <a:cxn ang="0">
                  <a:pos x="0" y="T1"/>
                </a:cxn>
                <a:cxn ang="0">
                  <a:pos x="0" y="T2"/>
                </a:cxn>
                <a:cxn ang="0">
                  <a:pos x="0" y="T3"/>
                </a:cxn>
                <a:cxn ang="0">
                  <a:pos x="0" y="T4"/>
                </a:cxn>
                <a:cxn ang="0">
                  <a:pos x="0" y="T5"/>
                </a:cxn>
              </a:cxnLst>
              <a:rect l="0" t="0" r="r" b="b"/>
              <a:pathLst>
                <a:path h="208">
                  <a:moveTo>
                    <a:pt x="0" y="0"/>
                  </a:moveTo>
                  <a:lnTo>
                    <a:pt x="0" y="0"/>
                  </a:lnTo>
                  <a:lnTo>
                    <a:pt x="0" y="208"/>
                  </a:lnTo>
                  <a:lnTo>
                    <a:pt x="0" y="208"/>
                  </a:lnTo>
                  <a:lnTo>
                    <a:pt x="0" y="206"/>
                  </a:lnTo>
                  <a:lnTo>
                    <a:pt x="0" y="0"/>
                  </a:lnTo>
                  <a:close/>
                </a:path>
              </a:pathLst>
            </a:custGeom>
            <a:solidFill>
              <a:srgbClr val="005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80"/>
            <p:cNvSpPr>
              <a:spLocks/>
            </p:cNvSpPr>
            <p:nvPr/>
          </p:nvSpPr>
          <p:spPr bwMode="auto">
            <a:xfrm>
              <a:off x="2300" y="2453"/>
              <a:ext cx="0" cy="208"/>
            </a:xfrm>
            <a:custGeom>
              <a:avLst/>
              <a:gdLst>
                <a:gd name="T0" fmla="*/ 0 h 208"/>
                <a:gd name="T1" fmla="*/ 0 h 208"/>
                <a:gd name="T2" fmla="*/ 208 h 208"/>
                <a:gd name="T3" fmla="*/ 208 h 208"/>
                <a:gd name="T4" fmla="*/ 206 h 208"/>
                <a:gd name="T5" fmla="*/ 0 h 208"/>
              </a:gdLst>
              <a:ahLst/>
              <a:cxnLst>
                <a:cxn ang="0">
                  <a:pos x="0" y="T0"/>
                </a:cxn>
                <a:cxn ang="0">
                  <a:pos x="0" y="T1"/>
                </a:cxn>
                <a:cxn ang="0">
                  <a:pos x="0" y="T2"/>
                </a:cxn>
                <a:cxn ang="0">
                  <a:pos x="0" y="T3"/>
                </a:cxn>
                <a:cxn ang="0">
                  <a:pos x="0" y="T4"/>
                </a:cxn>
                <a:cxn ang="0">
                  <a:pos x="0" y="T5"/>
                </a:cxn>
              </a:cxnLst>
              <a:rect l="0" t="0" r="r" b="b"/>
              <a:pathLst>
                <a:path h="208">
                  <a:moveTo>
                    <a:pt x="0" y="0"/>
                  </a:moveTo>
                  <a:lnTo>
                    <a:pt x="0" y="0"/>
                  </a:lnTo>
                  <a:lnTo>
                    <a:pt x="0" y="208"/>
                  </a:lnTo>
                  <a:lnTo>
                    <a:pt x="0" y="208"/>
                  </a:lnTo>
                  <a:lnTo>
                    <a:pt x="0" y="20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81"/>
            <p:cNvSpPr>
              <a:spLocks noEditPoints="1"/>
            </p:cNvSpPr>
            <p:nvPr/>
          </p:nvSpPr>
          <p:spPr bwMode="auto">
            <a:xfrm>
              <a:off x="2300" y="1904"/>
              <a:ext cx="842" cy="757"/>
            </a:xfrm>
            <a:custGeom>
              <a:avLst/>
              <a:gdLst>
                <a:gd name="T0" fmla="*/ 378 w 842"/>
                <a:gd name="T1" fmla="*/ 222 h 757"/>
                <a:gd name="T2" fmla="*/ 376 w 842"/>
                <a:gd name="T3" fmla="*/ 222 h 757"/>
                <a:gd name="T4" fmla="*/ 376 w 842"/>
                <a:gd name="T5" fmla="*/ 757 h 757"/>
                <a:gd name="T6" fmla="*/ 842 w 842"/>
                <a:gd name="T7" fmla="*/ 757 h 757"/>
                <a:gd name="T8" fmla="*/ 842 w 842"/>
                <a:gd name="T9" fmla="*/ 494 h 757"/>
                <a:gd name="T10" fmla="*/ 378 w 842"/>
                <a:gd name="T11" fmla="*/ 222 h 757"/>
                <a:gd name="T12" fmla="*/ 0 w 842"/>
                <a:gd name="T13" fmla="*/ 0 h 757"/>
                <a:gd name="T14" fmla="*/ 0 w 842"/>
                <a:gd name="T15" fmla="*/ 0 h 757"/>
                <a:gd name="T16" fmla="*/ 0 w 842"/>
                <a:gd name="T17" fmla="*/ 549 h 757"/>
                <a:gd name="T18" fmla="*/ 0 w 842"/>
                <a:gd name="T19" fmla="*/ 755 h 757"/>
                <a:gd name="T20" fmla="*/ 0 w 842"/>
                <a:gd name="T21" fmla="*/ 757 h 757"/>
                <a:gd name="T22" fmla="*/ 213 w 842"/>
                <a:gd name="T23" fmla="*/ 757 h 757"/>
                <a:gd name="T24" fmla="*/ 213 w 842"/>
                <a:gd name="T25" fmla="*/ 222 h 757"/>
                <a:gd name="T26" fmla="*/ 213 w 842"/>
                <a:gd name="T27" fmla="*/ 123 h 757"/>
                <a:gd name="T28" fmla="*/ 0 w 842"/>
                <a:gd name="T29" fmla="*/ 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2" h="757">
                  <a:moveTo>
                    <a:pt x="378" y="222"/>
                  </a:moveTo>
                  <a:lnTo>
                    <a:pt x="376" y="222"/>
                  </a:lnTo>
                  <a:lnTo>
                    <a:pt x="376" y="757"/>
                  </a:lnTo>
                  <a:lnTo>
                    <a:pt x="842" y="757"/>
                  </a:lnTo>
                  <a:lnTo>
                    <a:pt x="842" y="494"/>
                  </a:lnTo>
                  <a:lnTo>
                    <a:pt x="378" y="222"/>
                  </a:lnTo>
                  <a:close/>
                  <a:moveTo>
                    <a:pt x="0" y="0"/>
                  </a:moveTo>
                  <a:lnTo>
                    <a:pt x="0" y="0"/>
                  </a:lnTo>
                  <a:lnTo>
                    <a:pt x="0" y="549"/>
                  </a:lnTo>
                  <a:lnTo>
                    <a:pt x="0" y="755"/>
                  </a:lnTo>
                  <a:lnTo>
                    <a:pt x="0" y="757"/>
                  </a:lnTo>
                  <a:lnTo>
                    <a:pt x="213" y="757"/>
                  </a:lnTo>
                  <a:lnTo>
                    <a:pt x="213" y="222"/>
                  </a:lnTo>
                  <a:lnTo>
                    <a:pt x="213" y="123"/>
                  </a:lnTo>
                  <a:lnTo>
                    <a:pt x="0" y="0"/>
                  </a:lnTo>
                  <a:close/>
                </a:path>
              </a:pathLst>
            </a:custGeom>
            <a:solidFill>
              <a:srgbClr val="C900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82"/>
            <p:cNvSpPr>
              <a:spLocks noEditPoints="1"/>
            </p:cNvSpPr>
            <p:nvPr/>
          </p:nvSpPr>
          <p:spPr bwMode="auto">
            <a:xfrm>
              <a:off x="2300" y="1904"/>
              <a:ext cx="842" cy="757"/>
            </a:xfrm>
            <a:custGeom>
              <a:avLst/>
              <a:gdLst>
                <a:gd name="T0" fmla="*/ 378 w 842"/>
                <a:gd name="T1" fmla="*/ 222 h 757"/>
                <a:gd name="T2" fmla="*/ 376 w 842"/>
                <a:gd name="T3" fmla="*/ 222 h 757"/>
                <a:gd name="T4" fmla="*/ 376 w 842"/>
                <a:gd name="T5" fmla="*/ 757 h 757"/>
                <a:gd name="T6" fmla="*/ 842 w 842"/>
                <a:gd name="T7" fmla="*/ 757 h 757"/>
                <a:gd name="T8" fmla="*/ 842 w 842"/>
                <a:gd name="T9" fmla="*/ 494 h 757"/>
                <a:gd name="T10" fmla="*/ 378 w 842"/>
                <a:gd name="T11" fmla="*/ 222 h 757"/>
                <a:gd name="T12" fmla="*/ 0 w 842"/>
                <a:gd name="T13" fmla="*/ 0 h 757"/>
                <a:gd name="T14" fmla="*/ 0 w 842"/>
                <a:gd name="T15" fmla="*/ 0 h 757"/>
                <a:gd name="T16" fmla="*/ 0 w 842"/>
                <a:gd name="T17" fmla="*/ 549 h 757"/>
                <a:gd name="T18" fmla="*/ 0 w 842"/>
                <a:gd name="T19" fmla="*/ 755 h 757"/>
                <a:gd name="T20" fmla="*/ 0 w 842"/>
                <a:gd name="T21" fmla="*/ 757 h 757"/>
                <a:gd name="T22" fmla="*/ 213 w 842"/>
                <a:gd name="T23" fmla="*/ 757 h 757"/>
                <a:gd name="T24" fmla="*/ 213 w 842"/>
                <a:gd name="T25" fmla="*/ 222 h 757"/>
                <a:gd name="T26" fmla="*/ 213 w 842"/>
                <a:gd name="T27" fmla="*/ 123 h 757"/>
                <a:gd name="T28" fmla="*/ 0 w 842"/>
                <a:gd name="T29" fmla="*/ 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2" h="757">
                  <a:moveTo>
                    <a:pt x="378" y="222"/>
                  </a:moveTo>
                  <a:lnTo>
                    <a:pt x="376" y="222"/>
                  </a:lnTo>
                  <a:lnTo>
                    <a:pt x="376" y="757"/>
                  </a:lnTo>
                  <a:lnTo>
                    <a:pt x="842" y="757"/>
                  </a:lnTo>
                  <a:lnTo>
                    <a:pt x="842" y="494"/>
                  </a:lnTo>
                  <a:lnTo>
                    <a:pt x="378" y="222"/>
                  </a:lnTo>
                  <a:moveTo>
                    <a:pt x="0" y="0"/>
                  </a:moveTo>
                  <a:lnTo>
                    <a:pt x="0" y="0"/>
                  </a:lnTo>
                  <a:lnTo>
                    <a:pt x="0" y="549"/>
                  </a:lnTo>
                  <a:lnTo>
                    <a:pt x="0" y="755"/>
                  </a:lnTo>
                  <a:lnTo>
                    <a:pt x="0" y="757"/>
                  </a:lnTo>
                  <a:lnTo>
                    <a:pt x="213" y="757"/>
                  </a:lnTo>
                  <a:lnTo>
                    <a:pt x="213" y="222"/>
                  </a:lnTo>
                  <a:lnTo>
                    <a:pt x="213" y="12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83"/>
            <p:cNvSpPr>
              <a:spLocks/>
            </p:cNvSpPr>
            <p:nvPr/>
          </p:nvSpPr>
          <p:spPr bwMode="auto">
            <a:xfrm>
              <a:off x="3036" y="1577"/>
              <a:ext cx="286" cy="286"/>
            </a:xfrm>
            <a:custGeom>
              <a:avLst/>
              <a:gdLst>
                <a:gd name="T0" fmla="*/ 104 w 121"/>
                <a:gd name="T1" fmla="*/ 22 h 121"/>
                <a:gd name="T2" fmla="*/ 38 w 121"/>
                <a:gd name="T3" fmla="*/ 17 h 121"/>
                <a:gd name="T4" fmla="*/ 36 w 121"/>
                <a:gd name="T5" fmla="*/ 18 h 121"/>
                <a:gd name="T6" fmla="*/ 36 w 121"/>
                <a:gd name="T7" fmla="*/ 18 h 121"/>
                <a:gd name="T8" fmla="*/ 0 w 121"/>
                <a:gd name="T9" fmla="*/ 50 h 121"/>
                <a:gd name="T10" fmla="*/ 61 w 121"/>
                <a:gd name="T11" fmla="*/ 121 h 121"/>
                <a:gd name="T12" fmla="*/ 97 w 121"/>
                <a:gd name="T13" fmla="*/ 89 h 121"/>
                <a:gd name="T14" fmla="*/ 97 w 121"/>
                <a:gd name="T15" fmla="*/ 89 h 121"/>
                <a:gd name="T16" fmla="*/ 99 w 121"/>
                <a:gd name="T17" fmla="*/ 88 h 121"/>
                <a:gd name="T18" fmla="*/ 104 w 121"/>
                <a:gd name="T19" fmla="*/ 2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21">
                  <a:moveTo>
                    <a:pt x="104" y="22"/>
                  </a:moveTo>
                  <a:cubicBezTo>
                    <a:pt x="87" y="2"/>
                    <a:pt x="57" y="0"/>
                    <a:pt x="38" y="17"/>
                  </a:cubicBezTo>
                  <a:cubicBezTo>
                    <a:pt x="37" y="17"/>
                    <a:pt x="37" y="18"/>
                    <a:pt x="36" y="18"/>
                  </a:cubicBezTo>
                  <a:cubicBezTo>
                    <a:pt x="36" y="18"/>
                    <a:pt x="36" y="18"/>
                    <a:pt x="36" y="18"/>
                  </a:cubicBezTo>
                  <a:cubicBezTo>
                    <a:pt x="0" y="50"/>
                    <a:pt x="0" y="50"/>
                    <a:pt x="0" y="50"/>
                  </a:cubicBezTo>
                  <a:cubicBezTo>
                    <a:pt x="61" y="121"/>
                    <a:pt x="61" y="121"/>
                    <a:pt x="61" y="121"/>
                  </a:cubicBezTo>
                  <a:cubicBezTo>
                    <a:pt x="97" y="89"/>
                    <a:pt x="97" y="89"/>
                    <a:pt x="97" y="89"/>
                  </a:cubicBezTo>
                  <a:cubicBezTo>
                    <a:pt x="97" y="89"/>
                    <a:pt x="97" y="89"/>
                    <a:pt x="97" y="89"/>
                  </a:cubicBezTo>
                  <a:cubicBezTo>
                    <a:pt x="98" y="88"/>
                    <a:pt x="98" y="88"/>
                    <a:pt x="99" y="88"/>
                  </a:cubicBezTo>
                  <a:cubicBezTo>
                    <a:pt x="118" y="71"/>
                    <a:pt x="121" y="41"/>
                    <a:pt x="104" y="22"/>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Rectangle 84"/>
            <p:cNvSpPr>
              <a:spLocks noChangeArrowheads="1"/>
            </p:cNvSpPr>
            <p:nvPr/>
          </p:nvSpPr>
          <p:spPr bwMode="auto">
            <a:xfrm>
              <a:off x="2513" y="1939"/>
              <a:ext cx="2432" cy="187"/>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Rectangle 85"/>
            <p:cNvSpPr>
              <a:spLocks noChangeArrowheads="1"/>
            </p:cNvSpPr>
            <p:nvPr/>
          </p:nvSpPr>
          <p:spPr bwMode="auto">
            <a:xfrm>
              <a:off x="2513" y="1939"/>
              <a:ext cx="2432"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86"/>
            <p:cNvSpPr>
              <a:spLocks/>
            </p:cNvSpPr>
            <p:nvPr/>
          </p:nvSpPr>
          <p:spPr bwMode="auto">
            <a:xfrm>
              <a:off x="3414" y="1939"/>
              <a:ext cx="1531" cy="187"/>
            </a:xfrm>
            <a:custGeom>
              <a:avLst/>
              <a:gdLst>
                <a:gd name="T0" fmla="*/ 1531 w 1531"/>
                <a:gd name="T1" fmla="*/ 0 h 187"/>
                <a:gd name="T2" fmla="*/ 249 w 1531"/>
                <a:gd name="T3" fmla="*/ 0 h 187"/>
                <a:gd name="T4" fmla="*/ 0 w 1531"/>
                <a:gd name="T5" fmla="*/ 0 h 187"/>
                <a:gd name="T6" fmla="*/ 0 w 1531"/>
                <a:gd name="T7" fmla="*/ 187 h 187"/>
                <a:gd name="T8" fmla="*/ 1531 w 1531"/>
                <a:gd name="T9" fmla="*/ 187 h 187"/>
                <a:gd name="T10" fmla="*/ 1531 w 1531"/>
                <a:gd name="T11" fmla="*/ 0 h 187"/>
              </a:gdLst>
              <a:ahLst/>
              <a:cxnLst>
                <a:cxn ang="0">
                  <a:pos x="T0" y="T1"/>
                </a:cxn>
                <a:cxn ang="0">
                  <a:pos x="T2" y="T3"/>
                </a:cxn>
                <a:cxn ang="0">
                  <a:pos x="T4" y="T5"/>
                </a:cxn>
                <a:cxn ang="0">
                  <a:pos x="T6" y="T7"/>
                </a:cxn>
                <a:cxn ang="0">
                  <a:pos x="T8" y="T9"/>
                </a:cxn>
                <a:cxn ang="0">
                  <a:pos x="T10" y="T11"/>
                </a:cxn>
              </a:cxnLst>
              <a:rect l="0" t="0" r="r" b="b"/>
              <a:pathLst>
                <a:path w="1531" h="187">
                  <a:moveTo>
                    <a:pt x="1531" y="0"/>
                  </a:moveTo>
                  <a:lnTo>
                    <a:pt x="249" y="0"/>
                  </a:lnTo>
                  <a:lnTo>
                    <a:pt x="0" y="0"/>
                  </a:lnTo>
                  <a:lnTo>
                    <a:pt x="0" y="187"/>
                  </a:lnTo>
                  <a:lnTo>
                    <a:pt x="1531" y="187"/>
                  </a:lnTo>
                  <a:lnTo>
                    <a:pt x="1531"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87"/>
            <p:cNvSpPr>
              <a:spLocks/>
            </p:cNvSpPr>
            <p:nvPr/>
          </p:nvSpPr>
          <p:spPr bwMode="auto">
            <a:xfrm>
              <a:off x="3414" y="1939"/>
              <a:ext cx="1531" cy="187"/>
            </a:xfrm>
            <a:custGeom>
              <a:avLst/>
              <a:gdLst>
                <a:gd name="T0" fmla="*/ 1531 w 1531"/>
                <a:gd name="T1" fmla="*/ 0 h 187"/>
                <a:gd name="T2" fmla="*/ 249 w 1531"/>
                <a:gd name="T3" fmla="*/ 0 h 187"/>
                <a:gd name="T4" fmla="*/ 0 w 1531"/>
                <a:gd name="T5" fmla="*/ 0 h 187"/>
                <a:gd name="T6" fmla="*/ 0 w 1531"/>
                <a:gd name="T7" fmla="*/ 187 h 187"/>
                <a:gd name="T8" fmla="*/ 1531 w 1531"/>
                <a:gd name="T9" fmla="*/ 187 h 187"/>
                <a:gd name="T10" fmla="*/ 1531 w 1531"/>
                <a:gd name="T11" fmla="*/ 0 h 187"/>
              </a:gdLst>
              <a:ahLst/>
              <a:cxnLst>
                <a:cxn ang="0">
                  <a:pos x="T0" y="T1"/>
                </a:cxn>
                <a:cxn ang="0">
                  <a:pos x="T2" y="T3"/>
                </a:cxn>
                <a:cxn ang="0">
                  <a:pos x="T4" y="T5"/>
                </a:cxn>
                <a:cxn ang="0">
                  <a:pos x="T6" y="T7"/>
                </a:cxn>
                <a:cxn ang="0">
                  <a:pos x="T8" y="T9"/>
                </a:cxn>
                <a:cxn ang="0">
                  <a:pos x="T10" y="T11"/>
                </a:cxn>
              </a:cxnLst>
              <a:rect l="0" t="0" r="r" b="b"/>
              <a:pathLst>
                <a:path w="1531" h="187">
                  <a:moveTo>
                    <a:pt x="1531" y="0"/>
                  </a:moveTo>
                  <a:lnTo>
                    <a:pt x="249" y="0"/>
                  </a:lnTo>
                  <a:lnTo>
                    <a:pt x="0" y="0"/>
                  </a:lnTo>
                  <a:lnTo>
                    <a:pt x="0" y="187"/>
                  </a:lnTo>
                  <a:lnTo>
                    <a:pt x="1531" y="187"/>
                  </a:lnTo>
                  <a:lnTo>
                    <a:pt x="15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Rectangle 88"/>
            <p:cNvSpPr>
              <a:spLocks noChangeArrowheads="1"/>
            </p:cNvSpPr>
            <p:nvPr/>
          </p:nvSpPr>
          <p:spPr bwMode="auto">
            <a:xfrm>
              <a:off x="3085" y="1830"/>
              <a:ext cx="918" cy="1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Rectangle 89"/>
            <p:cNvSpPr>
              <a:spLocks noChangeArrowheads="1"/>
            </p:cNvSpPr>
            <p:nvPr/>
          </p:nvSpPr>
          <p:spPr bwMode="auto">
            <a:xfrm>
              <a:off x="3085" y="1830"/>
              <a:ext cx="918"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90"/>
            <p:cNvSpPr>
              <a:spLocks/>
            </p:cNvSpPr>
            <p:nvPr/>
          </p:nvSpPr>
          <p:spPr bwMode="auto">
            <a:xfrm>
              <a:off x="3085" y="1830"/>
              <a:ext cx="393" cy="109"/>
            </a:xfrm>
            <a:custGeom>
              <a:avLst/>
              <a:gdLst>
                <a:gd name="T0" fmla="*/ 96 w 166"/>
                <a:gd name="T1" fmla="*/ 0 h 46"/>
                <a:gd name="T2" fmla="*/ 55 w 166"/>
                <a:gd name="T3" fmla="*/ 0 h 46"/>
                <a:gd name="T4" fmla="*/ 28 w 166"/>
                <a:gd name="T5" fmla="*/ 0 h 46"/>
                <a:gd name="T6" fmla="*/ 0 w 166"/>
                <a:gd name="T7" fmla="*/ 0 h 46"/>
                <a:gd name="T8" fmla="*/ 0 w 166"/>
                <a:gd name="T9" fmla="*/ 46 h 46"/>
                <a:gd name="T10" fmla="*/ 166 w 166"/>
                <a:gd name="T11" fmla="*/ 46 h 46"/>
                <a:gd name="T12" fmla="*/ 166 w 166"/>
                <a:gd name="T13" fmla="*/ 11 h 46"/>
                <a:gd name="T14" fmla="*/ 119 w 166"/>
                <a:gd name="T15" fmla="*/ 11 h 46"/>
                <a:gd name="T16" fmla="*/ 96 w 166"/>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46">
                  <a:moveTo>
                    <a:pt x="96" y="0"/>
                  </a:moveTo>
                  <a:cubicBezTo>
                    <a:pt x="55" y="0"/>
                    <a:pt x="55" y="0"/>
                    <a:pt x="55" y="0"/>
                  </a:cubicBezTo>
                  <a:cubicBezTo>
                    <a:pt x="28" y="0"/>
                    <a:pt x="28" y="0"/>
                    <a:pt x="28" y="0"/>
                  </a:cubicBezTo>
                  <a:cubicBezTo>
                    <a:pt x="0" y="0"/>
                    <a:pt x="0" y="0"/>
                    <a:pt x="0" y="0"/>
                  </a:cubicBezTo>
                  <a:cubicBezTo>
                    <a:pt x="0" y="46"/>
                    <a:pt x="0" y="46"/>
                    <a:pt x="0" y="46"/>
                  </a:cubicBezTo>
                  <a:cubicBezTo>
                    <a:pt x="166" y="46"/>
                    <a:pt x="166" y="46"/>
                    <a:pt x="166" y="46"/>
                  </a:cubicBezTo>
                  <a:cubicBezTo>
                    <a:pt x="166" y="11"/>
                    <a:pt x="166" y="11"/>
                    <a:pt x="166" y="11"/>
                  </a:cubicBezTo>
                  <a:cubicBezTo>
                    <a:pt x="119" y="11"/>
                    <a:pt x="119" y="11"/>
                    <a:pt x="119" y="11"/>
                  </a:cubicBezTo>
                  <a:cubicBezTo>
                    <a:pt x="119" y="11"/>
                    <a:pt x="105" y="11"/>
                    <a:pt x="96"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Freeform 91"/>
            <p:cNvSpPr>
              <a:spLocks/>
            </p:cNvSpPr>
            <p:nvPr/>
          </p:nvSpPr>
          <p:spPr bwMode="auto">
            <a:xfrm>
              <a:off x="3301" y="784"/>
              <a:ext cx="1299" cy="1072"/>
            </a:xfrm>
            <a:custGeom>
              <a:avLst/>
              <a:gdLst>
                <a:gd name="T0" fmla="*/ 549 w 549"/>
                <a:gd name="T1" fmla="*/ 28 h 453"/>
                <a:gd name="T2" fmla="*/ 549 w 549"/>
                <a:gd name="T3" fmla="*/ 424 h 453"/>
                <a:gd name="T4" fmla="*/ 521 w 549"/>
                <a:gd name="T5" fmla="*/ 453 h 453"/>
                <a:gd name="T6" fmla="*/ 28 w 549"/>
                <a:gd name="T7" fmla="*/ 453 h 453"/>
                <a:gd name="T8" fmla="*/ 0 w 549"/>
                <a:gd name="T9" fmla="*/ 424 h 453"/>
                <a:gd name="T10" fmla="*/ 0 w 549"/>
                <a:gd name="T11" fmla="*/ 28 h 453"/>
                <a:gd name="T12" fmla="*/ 28 w 549"/>
                <a:gd name="T13" fmla="*/ 0 h 453"/>
                <a:gd name="T14" fmla="*/ 521 w 549"/>
                <a:gd name="T15" fmla="*/ 0 h 453"/>
                <a:gd name="T16" fmla="*/ 549 w 549"/>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9" h="453">
                  <a:moveTo>
                    <a:pt x="549" y="28"/>
                  </a:moveTo>
                  <a:cubicBezTo>
                    <a:pt x="549" y="424"/>
                    <a:pt x="549" y="424"/>
                    <a:pt x="549" y="424"/>
                  </a:cubicBezTo>
                  <a:cubicBezTo>
                    <a:pt x="549" y="424"/>
                    <a:pt x="549" y="453"/>
                    <a:pt x="521" y="453"/>
                  </a:cubicBezTo>
                  <a:cubicBezTo>
                    <a:pt x="28" y="453"/>
                    <a:pt x="28" y="453"/>
                    <a:pt x="28" y="453"/>
                  </a:cubicBezTo>
                  <a:cubicBezTo>
                    <a:pt x="28" y="453"/>
                    <a:pt x="0" y="453"/>
                    <a:pt x="0" y="424"/>
                  </a:cubicBezTo>
                  <a:cubicBezTo>
                    <a:pt x="0" y="28"/>
                    <a:pt x="0" y="28"/>
                    <a:pt x="0" y="28"/>
                  </a:cubicBezTo>
                  <a:cubicBezTo>
                    <a:pt x="0" y="28"/>
                    <a:pt x="0" y="0"/>
                    <a:pt x="28" y="0"/>
                  </a:cubicBezTo>
                  <a:cubicBezTo>
                    <a:pt x="521" y="0"/>
                    <a:pt x="521" y="0"/>
                    <a:pt x="521" y="0"/>
                  </a:cubicBezTo>
                  <a:cubicBezTo>
                    <a:pt x="521" y="0"/>
                    <a:pt x="549" y="0"/>
                    <a:pt x="549" y="28"/>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92"/>
            <p:cNvSpPr>
              <a:spLocks/>
            </p:cNvSpPr>
            <p:nvPr/>
          </p:nvSpPr>
          <p:spPr bwMode="auto">
            <a:xfrm>
              <a:off x="3350" y="784"/>
              <a:ext cx="1339" cy="1072"/>
            </a:xfrm>
            <a:custGeom>
              <a:avLst/>
              <a:gdLst>
                <a:gd name="T0" fmla="*/ 566 w 566"/>
                <a:gd name="T1" fmla="*/ 28 h 453"/>
                <a:gd name="T2" fmla="*/ 566 w 566"/>
                <a:gd name="T3" fmla="*/ 424 h 453"/>
                <a:gd name="T4" fmla="*/ 538 w 566"/>
                <a:gd name="T5" fmla="*/ 453 h 453"/>
                <a:gd name="T6" fmla="*/ 29 w 566"/>
                <a:gd name="T7" fmla="*/ 453 h 453"/>
                <a:gd name="T8" fmla="*/ 0 w 566"/>
                <a:gd name="T9" fmla="*/ 424 h 453"/>
                <a:gd name="T10" fmla="*/ 0 w 566"/>
                <a:gd name="T11" fmla="*/ 28 h 453"/>
                <a:gd name="T12" fmla="*/ 29 w 566"/>
                <a:gd name="T13" fmla="*/ 0 h 453"/>
                <a:gd name="T14" fmla="*/ 538 w 566"/>
                <a:gd name="T15" fmla="*/ 0 h 453"/>
                <a:gd name="T16" fmla="*/ 566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566" y="28"/>
                  </a:moveTo>
                  <a:cubicBezTo>
                    <a:pt x="566" y="424"/>
                    <a:pt x="566" y="424"/>
                    <a:pt x="566" y="424"/>
                  </a:cubicBezTo>
                  <a:cubicBezTo>
                    <a:pt x="566" y="424"/>
                    <a:pt x="566" y="453"/>
                    <a:pt x="538" y="453"/>
                  </a:cubicBezTo>
                  <a:cubicBezTo>
                    <a:pt x="29" y="453"/>
                    <a:pt x="29" y="453"/>
                    <a:pt x="29" y="453"/>
                  </a:cubicBezTo>
                  <a:cubicBezTo>
                    <a:pt x="29" y="453"/>
                    <a:pt x="0" y="453"/>
                    <a:pt x="0" y="424"/>
                  </a:cubicBezTo>
                  <a:cubicBezTo>
                    <a:pt x="0" y="28"/>
                    <a:pt x="0" y="28"/>
                    <a:pt x="0" y="28"/>
                  </a:cubicBezTo>
                  <a:cubicBezTo>
                    <a:pt x="0" y="28"/>
                    <a:pt x="0" y="0"/>
                    <a:pt x="29" y="0"/>
                  </a:cubicBezTo>
                  <a:cubicBezTo>
                    <a:pt x="538" y="0"/>
                    <a:pt x="538" y="0"/>
                    <a:pt x="538" y="0"/>
                  </a:cubicBezTo>
                  <a:cubicBezTo>
                    <a:pt x="538" y="0"/>
                    <a:pt x="566" y="0"/>
                    <a:pt x="566" y="28"/>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93"/>
            <p:cNvSpPr>
              <a:spLocks/>
            </p:cNvSpPr>
            <p:nvPr/>
          </p:nvSpPr>
          <p:spPr bwMode="auto">
            <a:xfrm>
              <a:off x="3350" y="916"/>
              <a:ext cx="1339" cy="940"/>
            </a:xfrm>
            <a:custGeom>
              <a:avLst/>
              <a:gdLst>
                <a:gd name="T0" fmla="*/ 566 w 566"/>
                <a:gd name="T1" fmla="*/ 0 h 397"/>
                <a:gd name="T2" fmla="*/ 0 w 566"/>
                <a:gd name="T3" fmla="*/ 340 h 397"/>
                <a:gd name="T4" fmla="*/ 0 w 566"/>
                <a:gd name="T5" fmla="*/ 368 h 397"/>
                <a:gd name="T6" fmla="*/ 29 w 566"/>
                <a:gd name="T7" fmla="*/ 397 h 397"/>
                <a:gd name="T8" fmla="*/ 538 w 566"/>
                <a:gd name="T9" fmla="*/ 397 h 397"/>
                <a:gd name="T10" fmla="*/ 566 w 566"/>
                <a:gd name="T11" fmla="*/ 368 h 397"/>
                <a:gd name="T12" fmla="*/ 566 w 566"/>
                <a:gd name="T13" fmla="*/ 368 h 397"/>
                <a:gd name="T14" fmla="*/ 566 w 566"/>
                <a:gd name="T15" fmla="*/ 368 h 397"/>
                <a:gd name="T16" fmla="*/ 566 w 566"/>
                <a:gd name="T17" fmla="*/ 17 h 397"/>
                <a:gd name="T18" fmla="*/ 566 w 566"/>
                <a:gd name="T19" fmla="*/ 0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6" h="397">
                  <a:moveTo>
                    <a:pt x="566" y="0"/>
                  </a:moveTo>
                  <a:cubicBezTo>
                    <a:pt x="0" y="340"/>
                    <a:pt x="0" y="340"/>
                    <a:pt x="0" y="340"/>
                  </a:cubicBezTo>
                  <a:cubicBezTo>
                    <a:pt x="0" y="368"/>
                    <a:pt x="0" y="368"/>
                    <a:pt x="0" y="368"/>
                  </a:cubicBezTo>
                  <a:cubicBezTo>
                    <a:pt x="0" y="397"/>
                    <a:pt x="29" y="397"/>
                    <a:pt x="29" y="397"/>
                  </a:cubicBezTo>
                  <a:cubicBezTo>
                    <a:pt x="538" y="397"/>
                    <a:pt x="538" y="397"/>
                    <a:pt x="538" y="397"/>
                  </a:cubicBezTo>
                  <a:cubicBezTo>
                    <a:pt x="566" y="397"/>
                    <a:pt x="566" y="369"/>
                    <a:pt x="566" y="368"/>
                  </a:cubicBezTo>
                  <a:cubicBezTo>
                    <a:pt x="566" y="368"/>
                    <a:pt x="566" y="368"/>
                    <a:pt x="566" y="368"/>
                  </a:cubicBezTo>
                  <a:cubicBezTo>
                    <a:pt x="566" y="368"/>
                    <a:pt x="566" y="368"/>
                    <a:pt x="566" y="368"/>
                  </a:cubicBezTo>
                  <a:cubicBezTo>
                    <a:pt x="566" y="17"/>
                    <a:pt x="566" y="17"/>
                    <a:pt x="566" y="17"/>
                  </a:cubicBezTo>
                  <a:cubicBezTo>
                    <a:pt x="566" y="0"/>
                    <a:pt x="566" y="0"/>
                    <a:pt x="566" y="0"/>
                  </a:cubicBezTo>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94"/>
            <p:cNvSpPr>
              <a:spLocks/>
            </p:cNvSpPr>
            <p:nvPr/>
          </p:nvSpPr>
          <p:spPr bwMode="auto">
            <a:xfrm>
              <a:off x="2638" y="1177"/>
              <a:ext cx="301" cy="118"/>
            </a:xfrm>
            <a:custGeom>
              <a:avLst/>
              <a:gdLst>
                <a:gd name="T0" fmla="*/ 0 w 127"/>
                <a:gd name="T1" fmla="*/ 0 h 50"/>
                <a:gd name="T2" fmla="*/ 64 w 127"/>
                <a:gd name="T3" fmla="*/ 50 h 50"/>
                <a:gd name="T4" fmla="*/ 127 w 127"/>
                <a:gd name="T5" fmla="*/ 0 h 50"/>
                <a:gd name="T6" fmla="*/ 0 w 127"/>
                <a:gd name="T7" fmla="*/ 0 h 50"/>
              </a:gdLst>
              <a:ahLst/>
              <a:cxnLst>
                <a:cxn ang="0">
                  <a:pos x="T0" y="T1"/>
                </a:cxn>
                <a:cxn ang="0">
                  <a:pos x="T2" y="T3"/>
                </a:cxn>
                <a:cxn ang="0">
                  <a:pos x="T4" y="T5"/>
                </a:cxn>
                <a:cxn ang="0">
                  <a:pos x="T6" y="T7"/>
                </a:cxn>
              </a:cxnLst>
              <a:rect l="0" t="0" r="r" b="b"/>
              <a:pathLst>
                <a:path w="127" h="50">
                  <a:moveTo>
                    <a:pt x="0" y="0"/>
                  </a:moveTo>
                  <a:cubicBezTo>
                    <a:pt x="7" y="28"/>
                    <a:pt x="33" y="50"/>
                    <a:pt x="64" y="50"/>
                  </a:cubicBezTo>
                  <a:cubicBezTo>
                    <a:pt x="94" y="50"/>
                    <a:pt x="120" y="28"/>
                    <a:pt x="127" y="0"/>
                  </a:cubicBezTo>
                  <a:lnTo>
                    <a:pt x="0" y="0"/>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95"/>
            <p:cNvSpPr>
              <a:spLocks/>
            </p:cNvSpPr>
            <p:nvPr/>
          </p:nvSpPr>
          <p:spPr bwMode="auto">
            <a:xfrm>
              <a:off x="2700" y="895"/>
              <a:ext cx="234" cy="294"/>
            </a:xfrm>
            <a:custGeom>
              <a:avLst/>
              <a:gdLst>
                <a:gd name="T0" fmla="*/ 99 w 99"/>
                <a:gd name="T1" fmla="*/ 11 h 124"/>
                <a:gd name="T2" fmla="*/ 68 w 99"/>
                <a:gd name="T3" fmla="*/ 0 h 124"/>
                <a:gd name="T4" fmla="*/ 57 w 99"/>
                <a:gd name="T5" fmla="*/ 26 h 124"/>
                <a:gd name="T6" fmla="*/ 0 w 99"/>
                <a:gd name="T7" fmla="*/ 26 h 124"/>
                <a:gd name="T8" fmla="*/ 0 w 99"/>
                <a:gd name="T9" fmla="*/ 124 h 124"/>
                <a:gd name="T10" fmla="*/ 68 w 99"/>
                <a:gd name="T11" fmla="*/ 124 h 124"/>
                <a:gd name="T12" fmla="*/ 68 w 99"/>
                <a:gd name="T13" fmla="*/ 66 h 124"/>
                <a:gd name="T14" fmla="*/ 99 w 99"/>
                <a:gd name="T15" fmla="*/ 11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24">
                  <a:moveTo>
                    <a:pt x="99" y="11"/>
                  </a:moveTo>
                  <a:cubicBezTo>
                    <a:pt x="68" y="0"/>
                    <a:pt x="68" y="0"/>
                    <a:pt x="68" y="0"/>
                  </a:cubicBezTo>
                  <a:cubicBezTo>
                    <a:pt x="57" y="26"/>
                    <a:pt x="57" y="26"/>
                    <a:pt x="57" y="26"/>
                  </a:cubicBezTo>
                  <a:cubicBezTo>
                    <a:pt x="0" y="26"/>
                    <a:pt x="0" y="26"/>
                    <a:pt x="0" y="26"/>
                  </a:cubicBezTo>
                  <a:cubicBezTo>
                    <a:pt x="0" y="124"/>
                    <a:pt x="0" y="124"/>
                    <a:pt x="0" y="124"/>
                  </a:cubicBezTo>
                  <a:cubicBezTo>
                    <a:pt x="68" y="124"/>
                    <a:pt x="68" y="124"/>
                    <a:pt x="68" y="124"/>
                  </a:cubicBezTo>
                  <a:cubicBezTo>
                    <a:pt x="68" y="66"/>
                    <a:pt x="68" y="66"/>
                    <a:pt x="68" y="66"/>
                  </a:cubicBezTo>
                  <a:cubicBezTo>
                    <a:pt x="69" y="48"/>
                    <a:pt x="74" y="19"/>
                    <a:pt x="99" y="11"/>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96"/>
            <p:cNvSpPr>
              <a:spLocks/>
            </p:cNvSpPr>
            <p:nvPr/>
          </p:nvSpPr>
          <p:spPr bwMode="auto">
            <a:xfrm>
              <a:off x="2981" y="789"/>
              <a:ext cx="36" cy="37"/>
            </a:xfrm>
            <a:custGeom>
              <a:avLst/>
              <a:gdLst>
                <a:gd name="T0" fmla="*/ 14 w 15"/>
                <a:gd name="T1" fmla="*/ 9 h 16"/>
                <a:gd name="T2" fmla="*/ 6 w 15"/>
                <a:gd name="T3" fmla="*/ 15 h 16"/>
                <a:gd name="T4" fmla="*/ 0 w 15"/>
                <a:gd name="T5" fmla="*/ 7 h 16"/>
                <a:gd name="T6" fmla="*/ 9 w 15"/>
                <a:gd name="T7" fmla="*/ 1 h 16"/>
                <a:gd name="T8" fmla="*/ 14 w 15"/>
                <a:gd name="T9" fmla="*/ 9 h 16"/>
              </a:gdLst>
              <a:ahLst/>
              <a:cxnLst>
                <a:cxn ang="0">
                  <a:pos x="T0" y="T1"/>
                </a:cxn>
                <a:cxn ang="0">
                  <a:pos x="T2" y="T3"/>
                </a:cxn>
                <a:cxn ang="0">
                  <a:pos x="T4" y="T5"/>
                </a:cxn>
                <a:cxn ang="0">
                  <a:pos x="T6" y="T7"/>
                </a:cxn>
                <a:cxn ang="0">
                  <a:pos x="T8" y="T9"/>
                </a:cxn>
              </a:cxnLst>
              <a:rect l="0" t="0" r="r" b="b"/>
              <a:pathLst>
                <a:path w="15" h="16">
                  <a:moveTo>
                    <a:pt x="14" y="9"/>
                  </a:moveTo>
                  <a:cubicBezTo>
                    <a:pt x="14" y="13"/>
                    <a:pt x="10" y="16"/>
                    <a:pt x="6" y="15"/>
                  </a:cubicBezTo>
                  <a:cubicBezTo>
                    <a:pt x="2" y="14"/>
                    <a:pt x="0" y="11"/>
                    <a:pt x="0" y="7"/>
                  </a:cubicBezTo>
                  <a:cubicBezTo>
                    <a:pt x="1" y="3"/>
                    <a:pt x="5" y="0"/>
                    <a:pt x="9" y="1"/>
                  </a:cubicBezTo>
                  <a:cubicBezTo>
                    <a:pt x="12" y="2"/>
                    <a:pt x="15" y="5"/>
                    <a:pt x="14" y="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97"/>
            <p:cNvSpPr>
              <a:spLocks/>
            </p:cNvSpPr>
            <p:nvPr/>
          </p:nvSpPr>
          <p:spPr bwMode="auto">
            <a:xfrm>
              <a:off x="3040" y="732"/>
              <a:ext cx="102" cy="194"/>
            </a:xfrm>
            <a:custGeom>
              <a:avLst/>
              <a:gdLst>
                <a:gd name="T0" fmla="*/ 83 w 102"/>
                <a:gd name="T1" fmla="*/ 0 h 194"/>
                <a:gd name="T2" fmla="*/ 102 w 102"/>
                <a:gd name="T3" fmla="*/ 194 h 194"/>
                <a:gd name="T4" fmla="*/ 0 w 102"/>
                <a:gd name="T5" fmla="*/ 175 h 194"/>
                <a:gd name="T6" fmla="*/ 83 w 102"/>
                <a:gd name="T7" fmla="*/ 0 h 194"/>
              </a:gdLst>
              <a:ahLst/>
              <a:cxnLst>
                <a:cxn ang="0">
                  <a:pos x="T0" y="T1"/>
                </a:cxn>
                <a:cxn ang="0">
                  <a:pos x="T2" y="T3"/>
                </a:cxn>
                <a:cxn ang="0">
                  <a:pos x="T4" y="T5"/>
                </a:cxn>
                <a:cxn ang="0">
                  <a:pos x="T6" y="T7"/>
                </a:cxn>
              </a:cxnLst>
              <a:rect l="0" t="0" r="r" b="b"/>
              <a:pathLst>
                <a:path w="102" h="194">
                  <a:moveTo>
                    <a:pt x="83" y="0"/>
                  </a:moveTo>
                  <a:lnTo>
                    <a:pt x="102" y="194"/>
                  </a:lnTo>
                  <a:lnTo>
                    <a:pt x="0" y="175"/>
                  </a:lnTo>
                  <a:lnTo>
                    <a:pt x="83"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98"/>
            <p:cNvSpPr>
              <a:spLocks/>
            </p:cNvSpPr>
            <p:nvPr/>
          </p:nvSpPr>
          <p:spPr bwMode="auto">
            <a:xfrm>
              <a:off x="2678" y="533"/>
              <a:ext cx="471" cy="580"/>
            </a:xfrm>
            <a:custGeom>
              <a:avLst/>
              <a:gdLst>
                <a:gd name="T0" fmla="*/ 23 w 199"/>
                <a:gd name="T1" fmla="*/ 0 h 245"/>
                <a:gd name="T2" fmla="*/ 1 w 199"/>
                <a:gd name="T3" fmla="*/ 124 h 245"/>
                <a:gd name="T4" fmla="*/ 1 w 199"/>
                <a:gd name="T5" fmla="*/ 125 h 245"/>
                <a:gd name="T6" fmla="*/ 0 w 199"/>
                <a:gd name="T7" fmla="*/ 143 h 245"/>
                <a:gd name="T8" fmla="*/ 32 w 199"/>
                <a:gd name="T9" fmla="*/ 138 h 245"/>
                <a:gd name="T10" fmla="*/ 48 w 199"/>
                <a:gd name="T11" fmla="*/ 190 h 245"/>
                <a:gd name="T12" fmla="*/ 161 w 199"/>
                <a:gd name="T13" fmla="*/ 245 h 245"/>
                <a:gd name="T14" fmla="*/ 170 w 199"/>
                <a:gd name="T15" fmla="*/ 197 h 245"/>
                <a:gd name="T16" fmla="*/ 185 w 199"/>
                <a:gd name="T17" fmla="*/ 109 h 245"/>
                <a:gd name="T18" fmla="*/ 199 w 199"/>
                <a:gd name="T19" fmla="*/ 31 h 245"/>
                <a:gd name="T20" fmla="*/ 23 w 199"/>
                <a:gd name="T21"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245">
                  <a:moveTo>
                    <a:pt x="23" y="0"/>
                  </a:moveTo>
                  <a:cubicBezTo>
                    <a:pt x="1" y="124"/>
                    <a:pt x="1" y="124"/>
                    <a:pt x="1" y="124"/>
                  </a:cubicBezTo>
                  <a:cubicBezTo>
                    <a:pt x="1" y="125"/>
                    <a:pt x="1" y="125"/>
                    <a:pt x="1" y="125"/>
                  </a:cubicBezTo>
                  <a:cubicBezTo>
                    <a:pt x="0" y="131"/>
                    <a:pt x="0" y="137"/>
                    <a:pt x="0" y="143"/>
                  </a:cubicBezTo>
                  <a:cubicBezTo>
                    <a:pt x="32" y="138"/>
                    <a:pt x="32" y="138"/>
                    <a:pt x="32" y="138"/>
                  </a:cubicBezTo>
                  <a:cubicBezTo>
                    <a:pt x="35" y="158"/>
                    <a:pt x="41" y="176"/>
                    <a:pt x="48" y="190"/>
                  </a:cubicBezTo>
                  <a:cubicBezTo>
                    <a:pt x="64" y="215"/>
                    <a:pt x="96" y="241"/>
                    <a:pt x="161" y="245"/>
                  </a:cubicBezTo>
                  <a:cubicBezTo>
                    <a:pt x="170" y="197"/>
                    <a:pt x="170" y="197"/>
                    <a:pt x="170" y="197"/>
                  </a:cubicBezTo>
                  <a:cubicBezTo>
                    <a:pt x="185" y="109"/>
                    <a:pt x="185" y="109"/>
                    <a:pt x="185" y="109"/>
                  </a:cubicBezTo>
                  <a:cubicBezTo>
                    <a:pt x="199" y="31"/>
                    <a:pt x="199" y="31"/>
                    <a:pt x="199" y="31"/>
                  </a:cubicBezTo>
                  <a:cubicBezTo>
                    <a:pt x="23" y="0"/>
                    <a:pt x="23" y="0"/>
                    <a:pt x="23" y="0"/>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 name="Freeform 99"/>
            <p:cNvSpPr>
              <a:spLocks/>
            </p:cNvSpPr>
            <p:nvPr/>
          </p:nvSpPr>
          <p:spPr bwMode="auto">
            <a:xfrm>
              <a:off x="2981" y="789"/>
              <a:ext cx="36" cy="37"/>
            </a:xfrm>
            <a:custGeom>
              <a:avLst/>
              <a:gdLst>
                <a:gd name="T0" fmla="*/ 14 w 15"/>
                <a:gd name="T1" fmla="*/ 9 h 16"/>
                <a:gd name="T2" fmla="*/ 6 w 15"/>
                <a:gd name="T3" fmla="*/ 15 h 16"/>
                <a:gd name="T4" fmla="*/ 0 w 15"/>
                <a:gd name="T5" fmla="*/ 7 h 16"/>
                <a:gd name="T6" fmla="*/ 9 w 15"/>
                <a:gd name="T7" fmla="*/ 1 h 16"/>
                <a:gd name="T8" fmla="*/ 14 w 15"/>
                <a:gd name="T9" fmla="*/ 9 h 16"/>
              </a:gdLst>
              <a:ahLst/>
              <a:cxnLst>
                <a:cxn ang="0">
                  <a:pos x="T0" y="T1"/>
                </a:cxn>
                <a:cxn ang="0">
                  <a:pos x="T2" y="T3"/>
                </a:cxn>
                <a:cxn ang="0">
                  <a:pos x="T4" y="T5"/>
                </a:cxn>
                <a:cxn ang="0">
                  <a:pos x="T6" y="T7"/>
                </a:cxn>
                <a:cxn ang="0">
                  <a:pos x="T8" y="T9"/>
                </a:cxn>
              </a:cxnLst>
              <a:rect l="0" t="0" r="r" b="b"/>
              <a:pathLst>
                <a:path w="15" h="16">
                  <a:moveTo>
                    <a:pt x="14" y="9"/>
                  </a:moveTo>
                  <a:cubicBezTo>
                    <a:pt x="14" y="13"/>
                    <a:pt x="10" y="16"/>
                    <a:pt x="6" y="15"/>
                  </a:cubicBezTo>
                  <a:cubicBezTo>
                    <a:pt x="2" y="14"/>
                    <a:pt x="0" y="11"/>
                    <a:pt x="0" y="7"/>
                  </a:cubicBezTo>
                  <a:cubicBezTo>
                    <a:pt x="1" y="3"/>
                    <a:pt x="5" y="0"/>
                    <a:pt x="9" y="1"/>
                  </a:cubicBezTo>
                  <a:cubicBezTo>
                    <a:pt x="12" y="2"/>
                    <a:pt x="15" y="5"/>
                    <a:pt x="14" y="9"/>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100"/>
            <p:cNvSpPr>
              <a:spLocks/>
            </p:cNvSpPr>
            <p:nvPr/>
          </p:nvSpPr>
          <p:spPr bwMode="auto">
            <a:xfrm>
              <a:off x="2342" y="945"/>
              <a:ext cx="436" cy="435"/>
            </a:xfrm>
            <a:custGeom>
              <a:avLst/>
              <a:gdLst>
                <a:gd name="T0" fmla="*/ 169 w 184"/>
                <a:gd name="T1" fmla="*/ 0 h 184"/>
                <a:gd name="T2" fmla="*/ 15 w 184"/>
                <a:gd name="T3" fmla="*/ 184 h 184"/>
                <a:gd name="T4" fmla="*/ 169 w 184"/>
                <a:gd name="T5" fmla="*/ 0 h 184"/>
              </a:gdLst>
              <a:ahLst/>
              <a:cxnLst>
                <a:cxn ang="0">
                  <a:pos x="T0" y="T1"/>
                </a:cxn>
                <a:cxn ang="0">
                  <a:pos x="T2" y="T3"/>
                </a:cxn>
                <a:cxn ang="0">
                  <a:pos x="T4" y="T5"/>
                </a:cxn>
              </a:cxnLst>
              <a:rect l="0" t="0" r="r" b="b"/>
              <a:pathLst>
                <a:path w="184" h="184">
                  <a:moveTo>
                    <a:pt x="169" y="0"/>
                  </a:moveTo>
                  <a:cubicBezTo>
                    <a:pt x="169" y="0"/>
                    <a:pt x="0" y="15"/>
                    <a:pt x="15" y="184"/>
                  </a:cubicBezTo>
                  <a:cubicBezTo>
                    <a:pt x="15" y="184"/>
                    <a:pt x="184" y="169"/>
                    <a:pt x="169" y="0"/>
                  </a:cubicBez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101"/>
            <p:cNvSpPr>
              <a:spLocks noEditPoints="1"/>
            </p:cNvSpPr>
            <p:nvPr/>
          </p:nvSpPr>
          <p:spPr bwMode="auto">
            <a:xfrm>
              <a:off x="4181"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9 w 369"/>
                <a:gd name="T11" fmla="*/ 239 h 249"/>
                <a:gd name="T12" fmla="*/ 359 w 369"/>
                <a:gd name="T13" fmla="*/ 239 h 249"/>
                <a:gd name="T14" fmla="*/ 359 w 369"/>
                <a:gd name="T15" fmla="*/ 10 h 249"/>
                <a:gd name="T16" fmla="*/ 9 w 369"/>
                <a:gd name="T17" fmla="*/ 10 h 249"/>
                <a:gd name="T18" fmla="*/ 9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close/>
                  <a:moveTo>
                    <a:pt x="9" y="239"/>
                  </a:moveTo>
                  <a:lnTo>
                    <a:pt x="359" y="239"/>
                  </a:lnTo>
                  <a:lnTo>
                    <a:pt x="359" y="10"/>
                  </a:lnTo>
                  <a:lnTo>
                    <a:pt x="9" y="10"/>
                  </a:lnTo>
                  <a:lnTo>
                    <a:pt x="9" y="23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102"/>
            <p:cNvSpPr>
              <a:spLocks/>
            </p:cNvSpPr>
            <p:nvPr/>
          </p:nvSpPr>
          <p:spPr bwMode="auto">
            <a:xfrm>
              <a:off x="4316" y="1631"/>
              <a:ext cx="546" cy="1958"/>
            </a:xfrm>
            <a:custGeom>
              <a:avLst/>
              <a:gdLst>
                <a:gd name="T0" fmla="*/ 136 w 231"/>
                <a:gd name="T1" fmla="*/ 827 h 827"/>
                <a:gd name="T2" fmla="*/ 132 w 231"/>
                <a:gd name="T3" fmla="*/ 824 h 827"/>
                <a:gd name="T4" fmla="*/ 154 w 231"/>
                <a:gd name="T5" fmla="*/ 530 h 827"/>
                <a:gd name="T6" fmla="*/ 143 w 231"/>
                <a:gd name="T7" fmla="*/ 57 h 827"/>
                <a:gd name="T8" fmla="*/ 4 w 231"/>
                <a:gd name="T9" fmla="*/ 13 h 827"/>
                <a:gd name="T10" fmla="*/ 0 w 231"/>
                <a:gd name="T11" fmla="*/ 9 h 827"/>
                <a:gd name="T12" fmla="*/ 4 w 231"/>
                <a:gd name="T13" fmla="*/ 5 h 827"/>
                <a:gd name="T14" fmla="*/ 149 w 231"/>
                <a:gd name="T15" fmla="*/ 52 h 827"/>
                <a:gd name="T16" fmla="*/ 162 w 231"/>
                <a:gd name="T17" fmla="*/ 532 h 827"/>
                <a:gd name="T18" fmla="*/ 140 w 231"/>
                <a:gd name="T19" fmla="*/ 822 h 827"/>
                <a:gd name="T20" fmla="*/ 137 w 231"/>
                <a:gd name="T21" fmla="*/ 827 h 827"/>
                <a:gd name="T22" fmla="*/ 136 w 231"/>
                <a:gd name="T23" fmla="*/ 82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 h="827">
                  <a:moveTo>
                    <a:pt x="136" y="827"/>
                  </a:moveTo>
                  <a:cubicBezTo>
                    <a:pt x="134" y="827"/>
                    <a:pt x="133" y="826"/>
                    <a:pt x="132" y="824"/>
                  </a:cubicBezTo>
                  <a:cubicBezTo>
                    <a:pt x="112" y="765"/>
                    <a:pt x="133" y="651"/>
                    <a:pt x="154" y="530"/>
                  </a:cubicBezTo>
                  <a:cubicBezTo>
                    <a:pt x="186" y="350"/>
                    <a:pt x="222" y="146"/>
                    <a:pt x="143" y="57"/>
                  </a:cubicBezTo>
                  <a:cubicBezTo>
                    <a:pt x="112" y="23"/>
                    <a:pt x="67" y="8"/>
                    <a:pt x="4" y="13"/>
                  </a:cubicBezTo>
                  <a:cubicBezTo>
                    <a:pt x="2" y="13"/>
                    <a:pt x="0" y="11"/>
                    <a:pt x="0" y="9"/>
                  </a:cubicBezTo>
                  <a:cubicBezTo>
                    <a:pt x="0" y="7"/>
                    <a:pt x="1" y="5"/>
                    <a:pt x="4" y="5"/>
                  </a:cubicBezTo>
                  <a:cubicBezTo>
                    <a:pt x="68" y="0"/>
                    <a:pt x="117" y="16"/>
                    <a:pt x="149" y="52"/>
                  </a:cubicBezTo>
                  <a:cubicBezTo>
                    <a:pt x="231" y="143"/>
                    <a:pt x="194" y="350"/>
                    <a:pt x="162" y="532"/>
                  </a:cubicBezTo>
                  <a:cubicBezTo>
                    <a:pt x="141" y="651"/>
                    <a:pt x="121" y="764"/>
                    <a:pt x="140" y="822"/>
                  </a:cubicBezTo>
                  <a:cubicBezTo>
                    <a:pt x="140" y="824"/>
                    <a:pt x="139" y="826"/>
                    <a:pt x="137" y="827"/>
                  </a:cubicBezTo>
                  <a:cubicBezTo>
                    <a:pt x="137" y="827"/>
                    <a:pt x="136" y="827"/>
                    <a:pt x="136" y="82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103"/>
            <p:cNvSpPr>
              <a:spLocks/>
            </p:cNvSpPr>
            <p:nvPr/>
          </p:nvSpPr>
          <p:spPr bwMode="auto">
            <a:xfrm>
              <a:off x="5040" y="3691"/>
              <a:ext cx="132" cy="132"/>
            </a:xfrm>
            <a:custGeom>
              <a:avLst/>
              <a:gdLst>
                <a:gd name="T0" fmla="*/ 132 w 132"/>
                <a:gd name="T1" fmla="*/ 0 h 132"/>
                <a:gd name="T2" fmla="*/ 0 w 132"/>
                <a:gd name="T3" fmla="*/ 0 h 132"/>
                <a:gd name="T4" fmla="*/ 0 w 132"/>
                <a:gd name="T5" fmla="*/ 132 h 132"/>
                <a:gd name="T6" fmla="*/ 132 w 132"/>
                <a:gd name="T7" fmla="*/ 132 h 132"/>
                <a:gd name="T8" fmla="*/ 132 w 132"/>
                <a:gd name="T9" fmla="*/ 56 h 132"/>
                <a:gd name="T10" fmla="*/ 132 w 132"/>
                <a:gd name="T11" fmla="*/ 0 h 132"/>
              </a:gdLst>
              <a:ahLst/>
              <a:cxnLst>
                <a:cxn ang="0">
                  <a:pos x="T0" y="T1"/>
                </a:cxn>
                <a:cxn ang="0">
                  <a:pos x="T2" y="T3"/>
                </a:cxn>
                <a:cxn ang="0">
                  <a:pos x="T4" y="T5"/>
                </a:cxn>
                <a:cxn ang="0">
                  <a:pos x="T6" y="T7"/>
                </a:cxn>
                <a:cxn ang="0">
                  <a:pos x="T8" y="T9"/>
                </a:cxn>
                <a:cxn ang="0">
                  <a:pos x="T10" y="T11"/>
                </a:cxn>
              </a:cxnLst>
              <a:rect l="0" t="0" r="r" b="b"/>
              <a:pathLst>
                <a:path w="132" h="132">
                  <a:moveTo>
                    <a:pt x="132" y="0"/>
                  </a:moveTo>
                  <a:lnTo>
                    <a:pt x="0" y="0"/>
                  </a:lnTo>
                  <a:lnTo>
                    <a:pt x="0" y="132"/>
                  </a:lnTo>
                  <a:lnTo>
                    <a:pt x="132" y="132"/>
                  </a:lnTo>
                  <a:lnTo>
                    <a:pt x="132" y="56"/>
                  </a:lnTo>
                  <a:lnTo>
                    <a:pt x="132"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Freeform 104"/>
            <p:cNvSpPr>
              <a:spLocks/>
            </p:cNvSpPr>
            <p:nvPr/>
          </p:nvSpPr>
          <p:spPr bwMode="auto">
            <a:xfrm>
              <a:off x="5040" y="3691"/>
              <a:ext cx="132" cy="132"/>
            </a:xfrm>
            <a:custGeom>
              <a:avLst/>
              <a:gdLst>
                <a:gd name="T0" fmla="*/ 132 w 132"/>
                <a:gd name="T1" fmla="*/ 0 h 132"/>
                <a:gd name="T2" fmla="*/ 0 w 132"/>
                <a:gd name="T3" fmla="*/ 0 h 132"/>
                <a:gd name="T4" fmla="*/ 0 w 132"/>
                <a:gd name="T5" fmla="*/ 132 h 132"/>
                <a:gd name="T6" fmla="*/ 132 w 132"/>
                <a:gd name="T7" fmla="*/ 132 h 132"/>
                <a:gd name="T8" fmla="*/ 132 w 132"/>
                <a:gd name="T9" fmla="*/ 56 h 132"/>
                <a:gd name="T10" fmla="*/ 132 w 132"/>
                <a:gd name="T11" fmla="*/ 0 h 132"/>
              </a:gdLst>
              <a:ahLst/>
              <a:cxnLst>
                <a:cxn ang="0">
                  <a:pos x="T0" y="T1"/>
                </a:cxn>
                <a:cxn ang="0">
                  <a:pos x="T2" y="T3"/>
                </a:cxn>
                <a:cxn ang="0">
                  <a:pos x="T4" y="T5"/>
                </a:cxn>
                <a:cxn ang="0">
                  <a:pos x="T6" y="T7"/>
                </a:cxn>
                <a:cxn ang="0">
                  <a:pos x="T8" y="T9"/>
                </a:cxn>
                <a:cxn ang="0">
                  <a:pos x="T10" y="T11"/>
                </a:cxn>
              </a:cxnLst>
              <a:rect l="0" t="0" r="r" b="b"/>
              <a:pathLst>
                <a:path w="132" h="132">
                  <a:moveTo>
                    <a:pt x="132" y="0"/>
                  </a:moveTo>
                  <a:lnTo>
                    <a:pt x="0" y="0"/>
                  </a:lnTo>
                  <a:lnTo>
                    <a:pt x="0" y="132"/>
                  </a:lnTo>
                  <a:lnTo>
                    <a:pt x="132" y="132"/>
                  </a:lnTo>
                  <a:lnTo>
                    <a:pt x="132" y="56"/>
                  </a:lnTo>
                  <a:lnTo>
                    <a:pt x="1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Rectangle 105"/>
            <p:cNvSpPr>
              <a:spLocks noChangeArrowheads="1"/>
            </p:cNvSpPr>
            <p:nvPr/>
          </p:nvSpPr>
          <p:spPr bwMode="auto">
            <a:xfrm>
              <a:off x="2513" y="2031"/>
              <a:ext cx="163" cy="185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106"/>
            <p:cNvSpPr>
              <a:spLocks noChangeArrowheads="1"/>
            </p:cNvSpPr>
            <p:nvPr/>
          </p:nvSpPr>
          <p:spPr bwMode="auto">
            <a:xfrm>
              <a:off x="2513" y="2031"/>
              <a:ext cx="163" cy="1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Freeform 107"/>
            <p:cNvSpPr>
              <a:spLocks/>
            </p:cNvSpPr>
            <p:nvPr/>
          </p:nvSpPr>
          <p:spPr bwMode="auto">
            <a:xfrm>
              <a:off x="2593" y="2126"/>
              <a:ext cx="83" cy="1763"/>
            </a:xfrm>
            <a:custGeom>
              <a:avLst/>
              <a:gdLst>
                <a:gd name="T0" fmla="*/ 83 w 83"/>
                <a:gd name="T1" fmla="*/ 0 h 1763"/>
                <a:gd name="T2" fmla="*/ 0 w 83"/>
                <a:gd name="T3" fmla="*/ 0 h 1763"/>
                <a:gd name="T4" fmla="*/ 0 w 83"/>
                <a:gd name="T5" fmla="*/ 1763 h 1763"/>
                <a:gd name="T6" fmla="*/ 83 w 83"/>
                <a:gd name="T7" fmla="*/ 1763 h 1763"/>
                <a:gd name="T8" fmla="*/ 83 w 83"/>
                <a:gd name="T9" fmla="*/ 1621 h 1763"/>
                <a:gd name="T10" fmla="*/ 83 w 83"/>
                <a:gd name="T11" fmla="*/ 765 h 1763"/>
                <a:gd name="T12" fmla="*/ 83 w 83"/>
                <a:gd name="T13" fmla="*/ 656 h 1763"/>
                <a:gd name="T14" fmla="*/ 83 w 83"/>
                <a:gd name="T15" fmla="*/ 0 h 17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763">
                  <a:moveTo>
                    <a:pt x="83" y="0"/>
                  </a:moveTo>
                  <a:lnTo>
                    <a:pt x="0" y="0"/>
                  </a:lnTo>
                  <a:lnTo>
                    <a:pt x="0" y="1763"/>
                  </a:lnTo>
                  <a:lnTo>
                    <a:pt x="83" y="1763"/>
                  </a:lnTo>
                  <a:lnTo>
                    <a:pt x="83" y="1621"/>
                  </a:lnTo>
                  <a:lnTo>
                    <a:pt x="83" y="765"/>
                  </a:lnTo>
                  <a:lnTo>
                    <a:pt x="83" y="656"/>
                  </a:lnTo>
                  <a:lnTo>
                    <a:pt x="83"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108"/>
            <p:cNvSpPr>
              <a:spLocks/>
            </p:cNvSpPr>
            <p:nvPr/>
          </p:nvSpPr>
          <p:spPr bwMode="auto">
            <a:xfrm>
              <a:off x="2593" y="2126"/>
              <a:ext cx="83" cy="1763"/>
            </a:xfrm>
            <a:custGeom>
              <a:avLst/>
              <a:gdLst>
                <a:gd name="T0" fmla="*/ 83 w 83"/>
                <a:gd name="T1" fmla="*/ 0 h 1763"/>
                <a:gd name="T2" fmla="*/ 0 w 83"/>
                <a:gd name="T3" fmla="*/ 0 h 1763"/>
                <a:gd name="T4" fmla="*/ 0 w 83"/>
                <a:gd name="T5" fmla="*/ 1763 h 1763"/>
                <a:gd name="T6" fmla="*/ 83 w 83"/>
                <a:gd name="T7" fmla="*/ 1763 h 1763"/>
                <a:gd name="T8" fmla="*/ 83 w 83"/>
                <a:gd name="T9" fmla="*/ 1621 h 1763"/>
                <a:gd name="T10" fmla="*/ 83 w 83"/>
                <a:gd name="T11" fmla="*/ 765 h 1763"/>
                <a:gd name="T12" fmla="*/ 83 w 83"/>
                <a:gd name="T13" fmla="*/ 656 h 1763"/>
                <a:gd name="T14" fmla="*/ 83 w 83"/>
                <a:gd name="T15" fmla="*/ 0 h 17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763">
                  <a:moveTo>
                    <a:pt x="83" y="0"/>
                  </a:moveTo>
                  <a:lnTo>
                    <a:pt x="0" y="0"/>
                  </a:lnTo>
                  <a:lnTo>
                    <a:pt x="0" y="1763"/>
                  </a:lnTo>
                  <a:lnTo>
                    <a:pt x="83" y="1763"/>
                  </a:lnTo>
                  <a:lnTo>
                    <a:pt x="83" y="1621"/>
                  </a:lnTo>
                  <a:lnTo>
                    <a:pt x="83" y="765"/>
                  </a:lnTo>
                  <a:lnTo>
                    <a:pt x="83" y="656"/>
                  </a:lnTo>
                  <a:lnTo>
                    <a:pt x="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Freeform 109"/>
            <p:cNvSpPr>
              <a:spLocks/>
            </p:cNvSpPr>
            <p:nvPr/>
          </p:nvSpPr>
          <p:spPr bwMode="auto">
            <a:xfrm>
              <a:off x="2558" y="389"/>
              <a:ext cx="610" cy="641"/>
            </a:xfrm>
            <a:custGeom>
              <a:avLst/>
              <a:gdLst>
                <a:gd name="T0" fmla="*/ 250 w 258"/>
                <a:gd name="T1" fmla="*/ 91 h 271"/>
                <a:gd name="T2" fmla="*/ 163 w 258"/>
                <a:gd name="T3" fmla="*/ 15 h 271"/>
                <a:gd name="T4" fmla="*/ 128 w 258"/>
                <a:gd name="T5" fmla="*/ 18 h 271"/>
                <a:gd name="T6" fmla="*/ 98 w 258"/>
                <a:gd name="T7" fmla="*/ 20 h 271"/>
                <a:gd name="T8" fmla="*/ 76 w 258"/>
                <a:gd name="T9" fmla="*/ 54 h 271"/>
                <a:gd name="T10" fmla="*/ 32 w 258"/>
                <a:gd name="T11" fmla="*/ 99 h 271"/>
                <a:gd name="T12" fmla="*/ 94 w 258"/>
                <a:gd name="T13" fmla="*/ 241 h 271"/>
                <a:gd name="T14" fmla="*/ 87 w 258"/>
                <a:gd name="T15" fmla="*/ 193 h 271"/>
                <a:gd name="T16" fmla="*/ 86 w 258"/>
                <a:gd name="T17" fmla="*/ 193 h 271"/>
                <a:gd name="T18" fmla="*/ 115 w 258"/>
                <a:gd name="T19" fmla="*/ 129 h 271"/>
                <a:gd name="T20" fmla="*/ 119 w 258"/>
                <a:gd name="T21" fmla="*/ 126 h 271"/>
                <a:gd name="T22" fmla="*/ 168 w 258"/>
                <a:gd name="T23" fmla="*/ 123 h 271"/>
                <a:gd name="T24" fmla="*/ 249 w 258"/>
                <a:gd name="T25" fmla="*/ 92 h 271"/>
                <a:gd name="T26" fmla="*/ 250 w 258"/>
                <a:gd name="T27" fmla="*/ 92 h 271"/>
                <a:gd name="T28" fmla="*/ 250 w 258"/>
                <a:gd name="T29" fmla="*/ 91 h 271"/>
                <a:gd name="T30" fmla="*/ 250 w 258"/>
                <a:gd name="T31" fmla="*/ 91 h 271"/>
                <a:gd name="T32" fmla="*/ 250 w 258"/>
                <a:gd name="T33" fmla="*/ 9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8" h="271">
                  <a:moveTo>
                    <a:pt x="250" y="91"/>
                  </a:moveTo>
                  <a:cubicBezTo>
                    <a:pt x="258" y="45"/>
                    <a:pt x="204" y="0"/>
                    <a:pt x="163" y="15"/>
                  </a:cubicBezTo>
                  <a:cubicBezTo>
                    <a:pt x="151" y="20"/>
                    <a:pt x="142" y="21"/>
                    <a:pt x="128" y="18"/>
                  </a:cubicBezTo>
                  <a:cubicBezTo>
                    <a:pt x="117" y="16"/>
                    <a:pt x="109" y="16"/>
                    <a:pt x="98" y="20"/>
                  </a:cubicBezTo>
                  <a:cubicBezTo>
                    <a:pt x="88" y="24"/>
                    <a:pt x="78" y="40"/>
                    <a:pt x="76" y="54"/>
                  </a:cubicBezTo>
                  <a:cubicBezTo>
                    <a:pt x="46" y="62"/>
                    <a:pt x="32" y="99"/>
                    <a:pt x="32" y="99"/>
                  </a:cubicBezTo>
                  <a:cubicBezTo>
                    <a:pt x="0" y="271"/>
                    <a:pt x="94" y="241"/>
                    <a:pt x="94" y="241"/>
                  </a:cubicBezTo>
                  <a:cubicBezTo>
                    <a:pt x="90" y="231"/>
                    <a:pt x="87" y="193"/>
                    <a:pt x="87" y="193"/>
                  </a:cubicBezTo>
                  <a:cubicBezTo>
                    <a:pt x="86" y="193"/>
                    <a:pt x="86" y="193"/>
                    <a:pt x="86" y="193"/>
                  </a:cubicBezTo>
                  <a:cubicBezTo>
                    <a:pt x="103" y="172"/>
                    <a:pt x="111" y="145"/>
                    <a:pt x="115" y="129"/>
                  </a:cubicBezTo>
                  <a:cubicBezTo>
                    <a:pt x="116" y="128"/>
                    <a:pt x="118" y="127"/>
                    <a:pt x="119" y="126"/>
                  </a:cubicBezTo>
                  <a:cubicBezTo>
                    <a:pt x="137" y="114"/>
                    <a:pt x="147" y="120"/>
                    <a:pt x="168" y="123"/>
                  </a:cubicBezTo>
                  <a:cubicBezTo>
                    <a:pt x="193" y="126"/>
                    <a:pt x="236" y="117"/>
                    <a:pt x="249" y="92"/>
                  </a:cubicBezTo>
                  <a:cubicBezTo>
                    <a:pt x="250" y="92"/>
                    <a:pt x="250" y="92"/>
                    <a:pt x="250" y="92"/>
                  </a:cubicBezTo>
                  <a:cubicBezTo>
                    <a:pt x="250" y="92"/>
                    <a:pt x="250" y="91"/>
                    <a:pt x="250" y="91"/>
                  </a:cubicBezTo>
                  <a:cubicBezTo>
                    <a:pt x="250" y="91"/>
                    <a:pt x="250" y="91"/>
                    <a:pt x="250" y="91"/>
                  </a:cubicBezTo>
                  <a:cubicBezTo>
                    <a:pt x="250" y="91"/>
                    <a:pt x="250" y="91"/>
                    <a:pt x="250" y="91"/>
                  </a:cubicBezTo>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Freeform 110"/>
            <p:cNvSpPr>
              <a:spLocks/>
            </p:cNvSpPr>
            <p:nvPr/>
          </p:nvSpPr>
          <p:spPr bwMode="auto">
            <a:xfrm>
              <a:off x="2723" y="684"/>
              <a:ext cx="107" cy="178"/>
            </a:xfrm>
            <a:custGeom>
              <a:avLst/>
              <a:gdLst>
                <a:gd name="T0" fmla="*/ 45 w 45"/>
                <a:gd name="T1" fmla="*/ 4 h 75"/>
                <a:gd name="T2" fmla="*/ 4 w 45"/>
                <a:gd name="T3" fmla="*/ 33 h 75"/>
                <a:gd name="T4" fmla="*/ 33 w 45"/>
                <a:gd name="T5" fmla="*/ 75 h 75"/>
                <a:gd name="T6" fmla="*/ 45 w 45"/>
                <a:gd name="T7" fmla="*/ 4 h 75"/>
              </a:gdLst>
              <a:ahLst/>
              <a:cxnLst>
                <a:cxn ang="0">
                  <a:pos x="T0" y="T1"/>
                </a:cxn>
                <a:cxn ang="0">
                  <a:pos x="T2" y="T3"/>
                </a:cxn>
                <a:cxn ang="0">
                  <a:pos x="T4" y="T5"/>
                </a:cxn>
                <a:cxn ang="0">
                  <a:pos x="T6" y="T7"/>
                </a:cxn>
              </a:cxnLst>
              <a:rect l="0" t="0" r="r" b="b"/>
              <a:pathLst>
                <a:path w="45" h="75">
                  <a:moveTo>
                    <a:pt x="45" y="4"/>
                  </a:moveTo>
                  <a:cubicBezTo>
                    <a:pt x="26" y="0"/>
                    <a:pt x="7" y="14"/>
                    <a:pt x="4" y="33"/>
                  </a:cubicBezTo>
                  <a:cubicBezTo>
                    <a:pt x="0" y="53"/>
                    <a:pt x="13" y="72"/>
                    <a:pt x="33" y="75"/>
                  </a:cubicBezTo>
                  <a:cubicBezTo>
                    <a:pt x="45" y="4"/>
                    <a:pt x="45" y="4"/>
                    <a:pt x="45" y="4"/>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111"/>
            <p:cNvSpPr>
              <a:spLocks/>
            </p:cNvSpPr>
            <p:nvPr/>
          </p:nvSpPr>
          <p:spPr bwMode="auto">
            <a:xfrm>
              <a:off x="2818" y="737"/>
              <a:ext cx="5" cy="37"/>
            </a:xfrm>
            <a:custGeom>
              <a:avLst/>
              <a:gdLst>
                <a:gd name="T0" fmla="*/ 2 w 2"/>
                <a:gd name="T1" fmla="*/ 0 h 16"/>
                <a:gd name="T2" fmla="*/ 0 w 2"/>
                <a:gd name="T3" fmla="*/ 16 h 16"/>
                <a:gd name="T4" fmla="*/ 2 w 2"/>
                <a:gd name="T5" fmla="*/ 0 h 16"/>
                <a:gd name="T6" fmla="*/ 2 w 2"/>
                <a:gd name="T7" fmla="*/ 0 h 16"/>
              </a:gdLst>
              <a:ahLst/>
              <a:cxnLst>
                <a:cxn ang="0">
                  <a:pos x="T0" y="T1"/>
                </a:cxn>
                <a:cxn ang="0">
                  <a:pos x="T2" y="T3"/>
                </a:cxn>
                <a:cxn ang="0">
                  <a:pos x="T4" y="T5"/>
                </a:cxn>
                <a:cxn ang="0">
                  <a:pos x="T6" y="T7"/>
                </a:cxn>
              </a:cxnLst>
              <a:rect l="0" t="0" r="r" b="b"/>
              <a:pathLst>
                <a:path w="2" h="16">
                  <a:moveTo>
                    <a:pt x="2" y="0"/>
                  </a:moveTo>
                  <a:cubicBezTo>
                    <a:pt x="0" y="16"/>
                    <a:pt x="0" y="16"/>
                    <a:pt x="0" y="16"/>
                  </a:cubicBezTo>
                  <a:cubicBezTo>
                    <a:pt x="2" y="0"/>
                    <a:pt x="2" y="0"/>
                    <a:pt x="2" y="0"/>
                  </a:cubicBezTo>
                  <a:cubicBezTo>
                    <a:pt x="2" y="0"/>
                    <a:pt x="2" y="0"/>
                    <a:pt x="2"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112"/>
            <p:cNvSpPr>
              <a:spLocks/>
            </p:cNvSpPr>
            <p:nvPr/>
          </p:nvSpPr>
          <p:spPr bwMode="auto">
            <a:xfrm>
              <a:off x="2771" y="734"/>
              <a:ext cx="52" cy="85"/>
            </a:xfrm>
            <a:custGeom>
              <a:avLst/>
              <a:gdLst>
                <a:gd name="T0" fmla="*/ 19 w 22"/>
                <a:gd name="T1" fmla="*/ 0 h 36"/>
                <a:gd name="T2" fmla="*/ 1 w 22"/>
                <a:gd name="T3" fmla="*/ 15 h 36"/>
                <a:gd name="T4" fmla="*/ 16 w 22"/>
                <a:gd name="T5" fmla="*/ 36 h 36"/>
                <a:gd name="T6" fmla="*/ 20 w 22"/>
                <a:gd name="T7" fmla="*/ 17 h 36"/>
                <a:gd name="T8" fmla="*/ 22 w 22"/>
                <a:gd name="T9" fmla="*/ 1 h 36"/>
                <a:gd name="T10" fmla="*/ 19 w 22"/>
                <a:gd name="T11" fmla="*/ 0 h 36"/>
              </a:gdLst>
              <a:ahLst/>
              <a:cxnLst>
                <a:cxn ang="0">
                  <a:pos x="T0" y="T1"/>
                </a:cxn>
                <a:cxn ang="0">
                  <a:pos x="T2" y="T3"/>
                </a:cxn>
                <a:cxn ang="0">
                  <a:pos x="T4" y="T5"/>
                </a:cxn>
                <a:cxn ang="0">
                  <a:pos x="T6" y="T7"/>
                </a:cxn>
                <a:cxn ang="0">
                  <a:pos x="T8" y="T9"/>
                </a:cxn>
                <a:cxn ang="0">
                  <a:pos x="T10" y="T11"/>
                </a:cxn>
              </a:cxnLst>
              <a:rect l="0" t="0" r="r" b="b"/>
              <a:pathLst>
                <a:path w="22" h="36">
                  <a:moveTo>
                    <a:pt x="19" y="0"/>
                  </a:moveTo>
                  <a:cubicBezTo>
                    <a:pt x="11" y="0"/>
                    <a:pt x="3" y="7"/>
                    <a:pt x="1" y="15"/>
                  </a:cubicBezTo>
                  <a:cubicBezTo>
                    <a:pt x="0" y="25"/>
                    <a:pt x="6" y="35"/>
                    <a:pt x="16" y="36"/>
                  </a:cubicBezTo>
                  <a:cubicBezTo>
                    <a:pt x="20" y="17"/>
                    <a:pt x="20" y="17"/>
                    <a:pt x="20" y="17"/>
                  </a:cubicBezTo>
                  <a:cubicBezTo>
                    <a:pt x="22" y="1"/>
                    <a:pt x="22" y="1"/>
                    <a:pt x="22" y="1"/>
                  </a:cubicBezTo>
                  <a:cubicBezTo>
                    <a:pt x="21" y="1"/>
                    <a:pt x="20" y="0"/>
                    <a:pt x="19"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25959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Agenda</a:t>
            </a:r>
            <a:br>
              <a:rPr lang="en-US" dirty="0"/>
            </a:br>
            <a:endParaRPr lang="en-US" dirty="0"/>
          </a:p>
        </p:txBody>
      </p:sp>
      <p:grpSp>
        <p:nvGrpSpPr>
          <p:cNvPr id="6" name="Group 5"/>
          <p:cNvGrpSpPr/>
          <p:nvPr/>
        </p:nvGrpSpPr>
        <p:grpSpPr>
          <a:xfrm>
            <a:off x="457580" y="2373507"/>
            <a:ext cx="364194" cy="364194"/>
            <a:chOff x="457580" y="2341896"/>
            <a:chExt cx="364194" cy="364194"/>
          </a:xfrm>
        </p:grpSpPr>
        <p:sp>
          <p:nvSpPr>
            <p:cNvPr id="7" name="Oval 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8" name="Right Arrow 7"/>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537421"/>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3209593"/>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sp>
        <p:nvSpPr>
          <p:cNvPr id="15" name="Rectangle 14"/>
          <p:cNvSpPr/>
          <p:nvPr/>
        </p:nvSpPr>
        <p:spPr bwMode="auto">
          <a:xfrm>
            <a:off x="1168400" y="1440373"/>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Motivation</a:t>
            </a:r>
          </a:p>
        </p:txBody>
      </p:sp>
      <p:sp>
        <p:nvSpPr>
          <p:cNvPr id="16" name="Rectangle 15"/>
          <p:cNvSpPr/>
          <p:nvPr/>
        </p:nvSpPr>
        <p:spPr bwMode="auto">
          <a:xfrm>
            <a:off x="1168400" y="2276459"/>
            <a:ext cx="7763934"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Remote Event Receiver Architecture</a:t>
            </a:r>
          </a:p>
        </p:txBody>
      </p:sp>
      <p:sp>
        <p:nvSpPr>
          <p:cNvPr id="17" name="Rectangle 16"/>
          <p:cNvSpPr/>
          <p:nvPr/>
        </p:nvSpPr>
        <p:spPr bwMode="auto">
          <a:xfrm>
            <a:off x="1168400" y="3112545"/>
            <a:ext cx="8720318"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Creating Remote Event Receivers</a:t>
            </a:r>
          </a:p>
        </p:txBody>
      </p:sp>
      <p:sp>
        <p:nvSpPr>
          <p:cNvPr id="18" name="Rectangle 17"/>
          <p:cNvSpPr/>
          <p:nvPr/>
        </p:nvSpPr>
        <p:spPr bwMode="auto">
          <a:xfrm>
            <a:off x="1168399" y="3948632"/>
            <a:ext cx="9668934"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Add-in Lifecycle Events</a:t>
            </a:r>
          </a:p>
        </p:txBody>
      </p:sp>
      <p:grpSp>
        <p:nvGrpSpPr>
          <p:cNvPr id="19" name="Group 18"/>
          <p:cNvGrpSpPr/>
          <p:nvPr/>
        </p:nvGrpSpPr>
        <p:grpSpPr>
          <a:xfrm>
            <a:off x="457580" y="4045680"/>
            <a:ext cx="364194" cy="364194"/>
            <a:chOff x="457580" y="2341896"/>
            <a:chExt cx="364194" cy="364194"/>
          </a:xfrm>
        </p:grpSpPr>
        <p:sp>
          <p:nvSpPr>
            <p:cNvPr id="20" name="Oval 1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21" name="Right Arrow 2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sp>
        <p:nvSpPr>
          <p:cNvPr id="22" name="Rectangle 21"/>
          <p:cNvSpPr/>
          <p:nvPr/>
        </p:nvSpPr>
        <p:spPr bwMode="auto">
          <a:xfrm>
            <a:off x="1163908" y="4784718"/>
            <a:ext cx="7433733"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Debugging Remote Event Receivers</a:t>
            </a:r>
          </a:p>
        </p:txBody>
      </p:sp>
      <p:grpSp>
        <p:nvGrpSpPr>
          <p:cNvPr id="23" name="Group 22"/>
          <p:cNvGrpSpPr/>
          <p:nvPr/>
        </p:nvGrpSpPr>
        <p:grpSpPr>
          <a:xfrm>
            <a:off x="453089" y="4881766"/>
            <a:ext cx="364194" cy="364194"/>
            <a:chOff x="457580" y="2341896"/>
            <a:chExt cx="364194" cy="364194"/>
          </a:xfrm>
        </p:grpSpPr>
        <p:sp>
          <p:nvSpPr>
            <p:cNvPr id="24" name="Oval 23"/>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25" name="Right Arrow 2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68057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Addresses with http://localhost do not work!</a:t>
            </a:r>
          </a:p>
          <a:p>
            <a:r>
              <a:rPr lang="en-US" dirty="0"/>
              <a:t>You must use Azure Service Bus Namespace</a:t>
            </a:r>
          </a:p>
          <a:p>
            <a:endParaRPr lang="en-US" dirty="0"/>
          </a:p>
        </p:txBody>
      </p:sp>
      <p:sp>
        <p:nvSpPr>
          <p:cNvPr id="3" name="Title 2"/>
          <p:cNvSpPr>
            <a:spLocks noGrp="1"/>
          </p:cNvSpPr>
          <p:nvPr>
            <p:ph type="title"/>
          </p:nvPr>
        </p:nvSpPr>
        <p:spPr/>
        <p:txBody>
          <a:bodyPr/>
          <a:lstStyle/>
          <a:p>
            <a:r>
              <a:rPr lang="en-US" dirty="0"/>
              <a:t>Debugging Event in Office 365</a:t>
            </a:r>
          </a:p>
        </p:txBody>
      </p:sp>
      <p:sp>
        <p:nvSpPr>
          <p:cNvPr id="4" name="Slide Number Placeholder 3"/>
          <p:cNvSpPr>
            <a:spLocks noGrp="1"/>
          </p:cNvSpPr>
          <p:nvPr>
            <p:ph type="sldNum" sz="quarter" idx="4294967295"/>
          </p:nvPr>
        </p:nvSpPr>
        <p:spPr>
          <a:xfrm>
            <a:off x="0" y="6526213"/>
            <a:ext cx="571500" cy="223837"/>
          </a:xfrm>
          <a:prstGeom prst="rect">
            <a:avLst/>
          </a:prstGeom>
        </p:spPr>
        <p:txBody>
          <a:bodyPr/>
          <a:lstStyle/>
          <a:p>
            <a:fld id="{727B4C2D-45E2-4621-8491-2995EB46A674}" type="slidenum">
              <a:rPr lang="en-US" smtClean="0"/>
              <a:pPr/>
              <a:t>30</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3390" y="2682468"/>
            <a:ext cx="10410621" cy="3742866"/>
          </a:xfrm>
          <a:prstGeom prst="rect">
            <a:avLst/>
          </a:prstGeom>
        </p:spPr>
      </p:pic>
      <p:sp>
        <p:nvSpPr>
          <p:cNvPr id="7"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1"/>
                </a:solidFill>
                <a:latin typeface="Segoe UI Black" panose="020B0A02040204020203" pitchFamily="34" charset="0"/>
                <a:ea typeface="Segoe UI Black" panose="020B0A02040204020203" pitchFamily="34" charset="0"/>
                <a:cs typeface="Segoe UI Black" panose="020B0A02040204020203" pitchFamily="34" charset="0"/>
              </a:rPr>
              <a:t>5</a:t>
            </a:r>
            <a:r>
              <a:rPr lang="en-US" sz="1400" dirty="0">
                <a:gradFill>
                  <a:gsLst>
                    <a:gs pos="8367">
                      <a:srgbClr val="000000"/>
                    </a:gs>
                    <a:gs pos="31000">
                      <a:srgbClr val="000000"/>
                    </a:gs>
                  </a:gsLst>
                  <a:lin ang="5400000" scaled="0"/>
                </a:gradFill>
              </a:rPr>
              <a:t> Debugging Remote Events</a:t>
            </a:r>
          </a:p>
          <a:p>
            <a:pPr algn="r"/>
            <a:endParaRPr lang="en-US" dirty="0"/>
          </a:p>
        </p:txBody>
      </p:sp>
    </p:spTree>
    <p:extLst>
      <p:ext uri="{BB962C8B-B14F-4D97-AF65-F5344CB8AC3E}">
        <p14:creationId xmlns:p14="http://schemas.microsoft.com/office/powerpoint/2010/main" val="60034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Visual Studio Debugging Support</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5872" y="1212849"/>
            <a:ext cx="7871482" cy="5644183"/>
          </a:xfrm>
          <a:prstGeom prst="rect">
            <a:avLst/>
          </a:prstGeom>
        </p:spPr>
      </p:pic>
      <p:sp>
        <p:nvSpPr>
          <p:cNvPr id="8"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1"/>
                </a:solidFill>
                <a:latin typeface="Segoe UI Black" panose="020B0A02040204020203" pitchFamily="34" charset="0"/>
                <a:ea typeface="Segoe UI Black" panose="020B0A02040204020203" pitchFamily="34" charset="0"/>
                <a:cs typeface="Segoe UI Black" panose="020B0A02040204020203" pitchFamily="34" charset="0"/>
              </a:rPr>
              <a:t>5</a:t>
            </a:r>
            <a:r>
              <a:rPr lang="en-US" sz="1400" dirty="0">
                <a:gradFill>
                  <a:gsLst>
                    <a:gs pos="8367">
                      <a:srgbClr val="000000"/>
                    </a:gs>
                    <a:gs pos="31000">
                      <a:srgbClr val="000000"/>
                    </a:gs>
                  </a:gsLst>
                  <a:lin ang="5400000" scaled="0"/>
                </a:gradFill>
              </a:rPr>
              <a:t> Debugging Remote Events</a:t>
            </a:r>
          </a:p>
          <a:p>
            <a:pPr algn="r"/>
            <a:endParaRPr lang="en-US" dirty="0"/>
          </a:p>
        </p:txBody>
      </p:sp>
    </p:spTree>
    <p:extLst>
      <p:ext uri="{BB962C8B-B14F-4D97-AF65-F5344CB8AC3E}">
        <p14:creationId xmlns:p14="http://schemas.microsoft.com/office/powerpoint/2010/main" val="305265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endParaRPr lang="en-US" dirty="0"/>
          </a:p>
        </p:txBody>
      </p:sp>
      <p:sp>
        <p:nvSpPr>
          <p:cNvPr id="2" name="Text Placeholder 1"/>
          <p:cNvSpPr>
            <a:spLocks noGrp="1"/>
          </p:cNvSpPr>
          <p:nvPr>
            <p:ph type="body" sz="quarter" idx="12"/>
          </p:nvPr>
        </p:nvSpPr>
        <p:spPr>
          <a:xfrm>
            <a:off x="274639" y="3954463"/>
            <a:ext cx="8034330" cy="1181862"/>
          </a:xfrm>
        </p:spPr>
        <p:txBody>
          <a:bodyPr/>
          <a:lstStyle/>
          <a:p>
            <a:r>
              <a:rPr lang="en-US" dirty="0"/>
              <a:t>Creating an Azure Service bus namespace for debugging</a:t>
            </a:r>
          </a:p>
        </p:txBody>
      </p:sp>
      <p:grpSp>
        <p:nvGrpSpPr>
          <p:cNvPr id="6" name="Group 4"/>
          <p:cNvGrpSpPr>
            <a:grpSpLocks noChangeAspect="1"/>
          </p:cNvGrpSpPr>
          <p:nvPr/>
        </p:nvGrpSpPr>
        <p:grpSpPr bwMode="auto">
          <a:xfrm>
            <a:off x="8725248" y="863599"/>
            <a:ext cx="3354039" cy="5667375"/>
            <a:chOff x="5353" y="302"/>
            <a:chExt cx="2256" cy="3812"/>
          </a:xfrm>
        </p:grpSpPr>
        <p:sp>
          <p:nvSpPr>
            <p:cNvPr id="8" name="Freeform 5"/>
            <p:cNvSpPr>
              <a:spLocks/>
            </p:cNvSpPr>
            <p:nvPr/>
          </p:nvSpPr>
          <p:spPr bwMode="auto">
            <a:xfrm>
              <a:off x="5353" y="3957"/>
              <a:ext cx="2196" cy="157"/>
            </a:xfrm>
            <a:custGeom>
              <a:avLst/>
              <a:gdLst>
                <a:gd name="T0" fmla="*/ 1382 w 1425"/>
                <a:gd name="T1" fmla="*/ 0 h 102"/>
                <a:gd name="T2" fmla="*/ 1376 w 1425"/>
                <a:gd name="T3" fmla="*/ 1 h 102"/>
                <a:gd name="T4" fmla="*/ 1376 w 1425"/>
                <a:gd name="T5" fmla="*/ 0 h 102"/>
                <a:gd name="T6" fmla="*/ 1298 w 1425"/>
                <a:gd name="T7" fmla="*/ 0 h 102"/>
                <a:gd name="T8" fmla="*/ 1298 w 1425"/>
                <a:gd name="T9" fmla="*/ 81 h 102"/>
                <a:gd name="T10" fmla="*/ 1230 w 1425"/>
                <a:gd name="T11" fmla="*/ 81 h 102"/>
                <a:gd name="T12" fmla="*/ 1230 w 1425"/>
                <a:gd name="T13" fmla="*/ 0 h 102"/>
                <a:gd name="T14" fmla="*/ 954 w 1425"/>
                <a:gd name="T15" fmla="*/ 0 h 102"/>
                <a:gd name="T16" fmla="*/ 954 w 1425"/>
                <a:gd name="T17" fmla="*/ 81 h 102"/>
                <a:gd name="T18" fmla="*/ 886 w 1425"/>
                <a:gd name="T19" fmla="*/ 81 h 102"/>
                <a:gd name="T20" fmla="*/ 886 w 1425"/>
                <a:gd name="T21" fmla="*/ 0 h 102"/>
                <a:gd name="T22" fmla="*/ 775 w 1425"/>
                <a:gd name="T23" fmla="*/ 0 h 102"/>
                <a:gd name="T24" fmla="*/ 835 w 1425"/>
                <a:gd name="T25" fmla="*/ 60 h 102"/>
                <a:gd name="T26" fmla="*/ 835 w 1425"/>
                <a:gd name="T27" fmla="*/ 82 h 102"/>
                <a:gd name="T28" fmla="*/ 664 w 1425"/>
                <a:gd name="T29" fmla="*/ 82 h 102"/>
                <a:gd name="T30" fmla="*/ 659 w 1425"/>
                <a:gd name="T31" fmla="*/ 82 h 102"/>
                <a:gd name="T32" fmla="*/ 659 w 1425"/>
                <a:gd name="T33" fmla="*/ 0 h 102"/>
                <a:gd name="T34" fmla="*/ 573 w 1425"/>
                <a:gd name="T35" fmla="*/ 0 h 102"/>
                <a:gd name="T36" fmla="*/ 573 w 1425"/>
                <a:gd name="T37" fmla="*/ 19 h 102"/>
                <a:gd name="T38" fmla="*/ 615 w 1425"/>
                <a:gd name="T39" fmla="*/ 60 h 102"/>
                <a:gd name="T40" fmla="*/ 615 w 1425"/>
                <a:gd name="T41" fmla="*/ 82 h 102"/>
                <a:gd name="T42" fmla="*/ 444 w 1425"/>
                <a:gd name="T43" fmla="*/ 82 h 102"/>
                <a:gd name="T44" fmla="*/ 444 w 1425"/>
                <a:gd name="T45" fmla="*/ 0 h 102"/>
                <a:gd name="T46" fmla="*/ 405 w 1425"/>
                <a:gd name="T47" fmla="*/ 0 h 102"/>
                <a:gd name="T48" fmla="*/ 405 w 1425"/>
                <a:gd name="T49" fmla="*/ 82 h 102"/>
                <a:gd name="T50" fmla="*/ 337 w 1425"/>
                <a:gd name="T51" fmla="*/ 82 h 102"/>
                <a:gd name="T52" fmla="*/ 337 w 1425"/>
                <a:gd name="T53" fmla="*/ 0 h 102"/>
                <a:gd name="T54" fmla="*/ 251 w 1425"/>
                <a:gd name="T55" fmla="*/ 0 h 102"/>
                <a:gd name="T56" fmla="*/ 251 w 1425"/>
                <a:gd name="T57" fmla="*/ 82 h 102"/>
                <a:gd name="T58" fmla="*/ 182 w 1425"/>
                <a:gd name="T59" fmla="*/ 82 h 102"/>
                <a:gd name="T60" fmla="*/ 182 w 1425"/>
                <a:gd name="T61" fmla="*/ 0 h 102"/>
                <a:gd name="T62" fmla="*/ 38 w 1425"/>
                <a:gd name="T63" fmla="*/ 0 h 102"/>
                <a:gd name="T64" fmla="*/ 38 w 1425"/>
                <a:gd name="T65" fmla="*/ 1 h 102"/>
                <a:gd name="T66" fmla="*/ 0 w 1425"/>
                <a:gd name="T67" fmla="*/ 51 h 102"/>
                <a:gd name="T68" fmla="*/ 43 w 1425"/>
                <a:gd name="T69" fmla="*/ 102 h 102"/>
                <a:gd name="T70" fmla="*/ 1382 w 1425"/>
                <a:gd name="T71" fmla="*/ 102 h 102"/>
                <a:gd name="T72" fmla="*/ 1425 w 1425"/>
                <a:gd name="T73" fmla="*/ 51 h 102"/>
                <a:gd name="T74" fmla="*/ 1382 w 1425"/>
                <a:gd name="T7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5" h="102">
                  <a:moveTo>
                    <a:pt x="1382" y="0"/>
                  </a:moveTo>
                  <a:cubicBezTo>
                    <a:pt x="1380" y="0"/>
                    <a:pt x="1378" y="0"/>
                    <a:pt x="1376" y="1"/>
                  </a:cubicBezTo>
                  <a:cubicBezTo>
                    <a:pt x="1376" y="0"/>
                    <a:pt x="1376" y="0"/>
                    <a:pt x="1376" y="0"/>
                  </a:cubicBezTo>
                  <a:cubicBezTo>
                    <a:pt x="1298" y="0"/>
                    <a:pt x="1298" y="0"/>
                    <a:pt x="1298" y="0"/>
                  </a:cubicBezTo>
                  <a:cubicBezTo>
                    <a:pt x="1298" y="81"/>
                    <a:pt x="1298" y="81"/>
                    <a:pt x="1298" y="81"/>
                  </a:cubicBezTo>
                  <a:cubicBezTo>
                    <a:pt x="1230" y="81"/>
                    <a:pt x="1230" y="81"/>
                    <a:pt x="1230" y="81"/>
                  </a:cubicBezTo>
                  <a:cubicBezTo>
                    <a:pt x="1230" y="0"/>
                    <a:pt x="1230" y="0"/>
                    <a:pt x="1230" y="0"/>
                  </a:cubicBezTo>
                  <a:cubicBezTo>
                    <a:pt x="954" y="0"/>
                    <a:pt x="954" y="0"/>
                    <a:pt x="954" y="0"/>
                  </a:cubicBezTo>
                  <a:cubicBezTo>
                    <a:pt x="954" y="81"/>
                    <a:pt x="954" y="81"/>
                    <a:pt x="954" y="81"/>
                  </a:cubicBezTo>
                  <a:cubicBezTo>
                    <a:pt x="886" y="81"/>
                    <a:pt x="886" y="81"/>
                    <a:pt x="886" y="81"/>
                  </a:cubicBezTo>
                  <a:cubicBezTo>
                    <a:pt x="886" y="0"/>
                    <a:pt x="886" y="0"/>
                    <a:pt x="886" y="0"/>
                  </a:cubicBezTo>
                  <a:cubicBezTo>
                    <a:pt x="775" y="0"/>
                    <a:pt x="775" y="0"/>
                    <a:pt x="775" y="0"/>
                  </a:cubicBezTo>
                  <a:cubicBezTo>
                    <a:pt x="835" y="60"/>
                    <a:pt x="835" y="60"/>
                    <a:pt x="835" y="60"/>
                  </a:cubicBezTo>
                  <a:cubicBezTo>
                    <a:pt x="835" y="82"/>
                    <a:pt x="835" y="82"/>
                    <a:pt x="835" y="82"/>
                  </a:cubicBezTo>
                  <a:cubicBezTo>
                    <a:pt x="664" y="82"/>
                    <a:pt x="664" y="82"/>
                    <a:pt x="664" y="82"/>
                  </a:cubicBezTo>
                  <a:cubicBezTo>
                    <a:pt x="659" y="82"/>
                    <a:pt x="659" y="82"/>
                    <a:pt x="659" y="82"/>
                  </a:cubicBezTo>
                  <a:cubicBezTo>
                    <a:pt x="659" y="0"/>
                    <a:pt x="659" y="0"/>
                    <a:pt x="659" y="0"/>
                  </a:cubicBezTo>
                  <a:cubicBezTo>
                    <a:pt x="573" y="0"/>
                    <a:pt x="573" y="0"/>
                    <a:pt x="573" y="0"/>
                  </a:cubicBezTo>
                  <a:cubicBezTo>
                    <a:pt x="573" y="19"/>
                    <a:pt x="573" y="19"/>
                    <a:pt x="573" y="19"/>
                  </a:cubicBezTo>
                  <a:cubicBezTo>
                    <a:pt x="615" y="60"/>
                    <a:pt x="615" y="60"/>
                    <a:pt x="615" y="60"/>
                  </a:cubicBezTo>
                  <a:cubicBezTo>
                    <a:pt x="615" y="82"/>
                    <a:pt x="615" y="82"/>
                    <a:pt x="615" y="82"/>
                  </a:cubicBezTo>
                  <a:cubicBezTo>
                    <a:pt x="444" y="82"/>
                    <a:pt x="444" y="82"/>
                    <a:pt x="444" y="82"/>
                  </a:cubicBezTo>
                  <a:cubicBezTo>
                    <a:pt x="444" y="0"/>
                    <a:pt x="444" y="0"/>
                    <a:pt x="444" y="0"/>
                  </a:cubicBezTo>
                  <a:cubicBezTo>
                    <a:pt x="405" y="0"/>
                    <a:pt x="405" y="0"/>
                    <a:pt x="405" y="0"/>
                  </a:cubicBezTo>
                  <a:cubicBezTo>
                    <a:pt x="405" y="82"/>
                    <a:pt x="405" y="82"/>
                    <a:pt x="405" y="82"/>
                  </a:cubicBezTo>
                  <a:cubicBezTo>
                    <a:pt x="337" y="82"/>
                    <a:pt x="337" y="82"/>
                    <a:pt x="337" y="82"/>
                  </a:cubicBezTo>
                  <a:cubicBezTo>
                    <a:pt x="337" y="0"/>
                    <a:pt x="337" y="0"/>
                    <a:pt x="337" y="0"/>
                  </a:cubicBezTo>
                  <a:cubicBezTo>
                    <a:pt x="251" y="0"/>
                    <a:pt x="251" y="0"/>
                    <a:pt x="251" y="0"/>
                  </a:cubicBezTo>
                  <a:cubicBezTo>
                    <a:pt x="251" y="82"/>
                    <a:pt x="251" y="82"/>
                    <a:pt x="251" y="82"/>
                  </a:cubicBezTo>
                  <a:cubicBezTo>
                    <a:pt x="182" y="82"/>
                    <a:pt x="182" y="82"/>
                    <a:pt x="182" y="82"/>
                  </a:cubicBezTo>
                  <a:cubicBezTo>
                    <a:pt x="182" y="0"/>
                    <a:pt x="182" y="0"/>
                    <a:pt x="182" y="0"/>
                  </a:cubicBezTo>
                  <a:cubicBezTo>
                    <a:pt x="38" y="0"/>
                    <a:pt x="38" y="0"/>
                    <a:pt x="38" y="0"/>
                  </a:cubicBezTo>
                  <a:cubicBezTo>
                    <a:pt x="38" y="1"/>
                    <a:pt x="38" y="1"/>
                    <a:pt x="38" y="1"/>
                  </a:cubicBezTo>
                  <a:cubicBezTo>
                    <a:pt x="17" y="4"/>
                    <a:pt x="0" y="25"/>
                    <a:pt x="0" y="51"/>
                  </a:cubicBezTo>
                  <a:cubicBezTo>
                    <a:pt x="0" y="80"/>
                    <a:pt x="19" y="102"/>
                    <a:pt x="43" y="102"/>
                  </a:cubicBezTo>
                  <a:cubicBezTo>
                    <a:pt x="47" y="102"/>
                    <a:pt x="1378" y="102"/>
                    <a:pt x="1382" y="102"/>
                  </a:cubicBezTo>
                  <a:cubicBezTo>
                    <a:pt x="1406" y="102"/>
                    <a:pt x="1425" y="80"/>
                    <a:pt x="1425" y="51"/>
                  </a:cubicBezTo>
                  <a:cubicBezTo>
                    <a:pt x="1425" y="23"/>
                    <a:pt x="1406" y="0"/>
                    <a:pt x="1382" y="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6"/>
            <p:cNvSpPr>
              <a:spLocks/>
            </p:cNvSpPr>
            <p:nvPr/>
          </p:nvSpPr>
          <p:spPr bwMode="auto">
            <a:xfrm>
              <a:off x="5784" y="3114"/>
              <a:ext cx="1569" cy="967"/>
            </a:xfrm>
            <a:custGeom>
              <a:avLst/>
              <a:gdLst>
                <a:gd name="T0" fmla="*/ 0 w 1569"/>
                <a:gd name="T1" fmla="*/ 0 h 967"/>
                <a:gd name="T2" fmla="*/ 0 w 1569"/>
                <a:gd name="T3" fmla="*/ 121 h 967"/>
                <a:gd name="T4" fmla="*/ 934 w 1569"/>
                <a:gd name="T5" fmla="*/ 121 h 967"/>
                <a:gd name="T6" fmla="*/ 934 w 1569"/>
                <a:gd name="T7" fmla="*/ 967 h 967"/>
                <a:gd name="T8" fmla="*/ 1039 w 1569"/>
                <a:gd name="T9" fmla="*/ 967 h 967"/>
                <a:gd name="T10" fmla="*/ 1039 w 1569"/>
                <a:gd name="T11" fmla="*/ 121 h 967"/>
                <a:gd name="T12" fmla="*/ 1464 w 1569"/>
                <a:gd name="T13" fmla="*/ 121 h 967"/>
                <a:gd name="T14" fmla="*/ 1464 w 1569"/>
                <a:gd name="T15" fmla="*/ 967 h 967"/>
                <a:gd name="T16" fmla="*/ 1569 w 1569"/>
                <a:gd name="T17" fmla="*/ 967 h 967"/>
                <a:gd name="T18" fmla="*/ 1569 w 1569"/>
                <a:gd name="T19" fmla="*/ 121 h 967"/>
                <a:gd name="T20" fmla="*/ 1569 w 1569"/>
                <a:gd name="T21" fmla="*/ 111 h 967"/>
                <a:gd name="T22" fmla="*/ 1569 w 1569"/>
                <a:gd name="T23" fmla="*/ 0 h 967"/>
                <a:gd name="T24" fmla="*/ 0 w 1569"/>
                <a:gd name="T25"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9" h="967">
                  <a:moveTo>
                    <a:pt x="0" y="0"/>
                  </a:moveTo>
                  <a:lnTo>
                    <a:pt x="0" y="121"/>
                  </a:lnTo>
                  <a:lnTo>
                    <a:pt x="934" y="121"/>
                  </a:lnTo>
                  <a:lnTo>
                    <a:pt x="934" y="967"/>
                  </a:lnTo>
                  <a:lnTo>
                    <a:pt x="1039" y="967"/>
                  </a:lnTo>
                  <a:lnTo>
                    <a:pt x="1039" y="121"/>
                  </a:lnTo>
                  <a:lnTo>
                    <a:pt x="1464" y="121"/>
                  </a:lnTo>
                  <a:lnTo>
                    <a:pt x="1464" y="967"/>
                  </a:lnTo>
                  <a:lnTo>
                    <a:pt x="1569" y="967"/>
                  </a:lnTo>
                  <a:lnTo>
                    <a:pt x="1569" y="121"/>
                  </a:lnTo>
                  <a:lnTo>
                    <a:pt x="1569" y="111"/>
                  </a:lnTo>
                  <a:lnTo>
                    <a:pt x="1569" y="0"/>
                  </a:lnTo>
                  <a:lnTo>
                    <a:pt x="0"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5784" y="3114"/>
              <a:ext cx="1569" cy="967"/>
            </a:xfrm>
            <a:custGeom>
              <a:avLst/>
              <a:gdLst>
                <a:gd name="T0" fmla="*/ 0 w 1569"/>
                <a:gd name="T1" fmla="*/ 0 h 967"/>
                <a:gd name="T2" fmla="*/ 0 w 1569"/>
                <a:gd name="T3" fmla="*/ 121 h 967"/>
                <a:gd name="T4" fmla="*/ 934 w 1569"/>
                <a:gd name="T5" fmla="*/ 121 h 967"/>
                <a:gd name="T6" fmla="*/ 934 w 1569"/>
                <a:gd name="T7" fmla="*/ 967 h 967"/>
                <a:gd name="T8" fmla="*/ 1039 w 1569"/>
                <a:gd name="T9" fmla="*/ 967 h 967"/>
                <a:gd name="T10" fmla="*/ 1039 w 1569"/>
                <a:gd name="T11" fmla="*/ 121 h 967"/>
                <a:gd name="T12" fmla="*/ 1464 w 1569"/>
                <a:gd name="T13" fmla="*/ 121 h 967"/>
                <a:gd name="T14" fmla="*/ 1464 w 1569"/>
                <a:gd name="T15" fmla="*/ 967 h 967"/>
                <a:gd name="T16" fmla="*/ 1569 w 1569"/>
                <a:gd name="T17" fmla="*/ 967 h 967"/>
                <a:gd name="T18" fmla="*/ 1569 w 1569"/>
                <a:gd name="T19" fmla="*/ 121 h 967"/>
                <a:gd name="T20" fmla="*/ 1569 w 1569"/>
                <a:gd name="T21" fmla="*/ 111 h 967"/>
                <a:gd name="T22" fmla="*/ 1569 w 1569"/>
                <a:gd name="T23" fmla="*/ 0 h 967"/>
                <a:gd name="T24" fmla="*/ 0 w 1569"/>
                <a:gd name="T25"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9" h="967">
                  <a:moveTo>
                    <a:pt x="0" y="0"/>
                  </a:moveTo>
                  <a:lnTo>
                    <a:pt x="0" y="121"/>
                  </a:lnTo>
                  <a:lnTo>
                    <a:pt x="934" y="121"/>
                  </a:lnTo>
                  <a:lnTo>
                    <a:pt x="934" y="967"/>
                  </a:lnTo>
                  <a:lnTo>
                    <a:pt x="1039" y="967"/>
                  </a:lnTo>
                  <a:lnTo>
                    <a:pt x="1039" y="121"/>
                  </a:lnTo>
                  <a:lnTo>
                    <a:pt x="1464" y="121"/>
                  </a:lnTo>
                  <a:lnTo>
                    <a:pt x="1464" y="967"/>
                  </a:lnTo>
                  <a:lnTo>
                    <a:pt x="1569" y="967"/>
                  </a:lnTo>
                  <a:lnTo>
                    <a:pt x="1569" y="121"/>
                  </a:lnTo>
                  <a:lnTo>
                    <a:pt x="1569" y="111"/>
                  </a:lnTo>
                  <a:lnTo>
                    <a:pt x="156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6771" y="3114"/>
              <a:ext cx="582" cy="967"/>
            </a:xfrm>
            <a:custGeom>
              <a:avLst/>
              <a:gdLst>
                <a:gd name="T0" fmla="*/ 582 w 582"/>
                <a:gd name="T1" fmla="*/ 0 h 967"/>
                <a:gd name="T2" fmla="*/ 0 w 582"/>
                <a:gd name="T3" fmla="*/ 0 h 967"/>
                <a:gd name="T4" fmla="*/ 0 w 582"/>
                <a:gd name="T5" fmla="*/ 108 h 967"/>
                <a:gd name="T6" fmla="*/ 0 w 582"/>
                <a:gd name="T7" fmla="*/ 121 h 967"/>
                <a:gd name="T8" fmla="*/ 0 w 582"/>
                <a:gd name="T9" fmla="*/ 967 h 967"/>
                <a:gd name="T10" fmla="*/ 52 w 582"/>
                <a:gd name="T11" fmla="*/ 967 h 967"/>
                <a:gd name="T12" fmla="*/ 52 w 582"/>
                <a:gd name="T13" fmla="*/ 843 h 967"/>
                <a:gd name="T14" fmla="*/ 52 w 582"/>
                <a:gd name="T15" fmla="*/ 121 h 967"/>
                <a:gd name="T16" fmla="*/ 530 w 582"/>
                <a:gd name="T17" fmla="*/ 121 h 967"/>
                <a:gd name="T18" fmla="*/ 530 w 582"/>
                <a:gd name="T19" fmla="*/ 967 h 967"/>
                <a:gd name="T20" fmla="*/ 582 w 582"/>
                <a:gd name="T21" fmla="*/ 967 h 967"/>
                <a:gd name="T22" fmla="*/ 582 w 582"/>
                <a:gd name="T23" fmla="*/ 843 h 967"/>
                <a:gd name="T24" fmla="*/ 582 w 582"/>
                <a:gd name="T25" fmla="*/ 121 h 967"/>
                <a:gd name="T26" fmla="*/ 582 w 582"/>
                <a:gd name="T27" fmla="*/ 111 h 967"/>
                <a:gd name="T28" fmla="*/ 582 w 582"/>
                <a:gd name="T29"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2" h="967">
                  <a:moveTo>
                    <a:pt x="582" y="0"/>
                  </a:moveTo>
                  <a:lnTo>
                    <a:pt x="0" y="0"/>
                  </a:lnTo>
                  <a:lnTo>
                    <a:pt x="0" y="108"/>
                  </a:lnTo>
                  <a:lnTo>
                    <a:pt x="0" y="121"/>
                  </a:lnTo>
                  <a:lnTo>
                    <a:pt x="0" y="967"/>
                  </a:lnTo>
                  <a:lnTo>
                    <a:pt x="52" y="967"/>
                  </a:lnTo>
                  <a:lnTo>
                    <a:pt x="52" y="843"/>
                  </a:lnTo>
                  <a:lnTo>
                    <a:pt x="52" y="121"/>
                  </a:lnTo>
                  <a:lnTo>
                    <a:pt x="530" y="121"/>
                  </a:lnTo>
                  <a:lnTo>
                    <a:pt x="530" y="967"/>
                  </a:lnTo>
                  <a:lnTo>
                    <a:pt x="582" y="967"/>
                  </a:lnTo>
                  <a:lnTo>
                    <a:pt x="582" y="843"/>
                  </a:lnTo>
                  <a:lnTo>
                    <a:pt x="582" y="121"/>
                  </a:lnTo>
                  <a:lnTo>
                    <a:pt x="582" y="111"/>
                  </a:lnTo>
                  <a:lnTo>
                    <a:pt x="582"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p:cNvSpPr>
            <p:nvPr/>
          </p:nvSpPr>
          <p:spPr bwMode="auto">
            <a:xfrm>
              <a:off x="6771" y="3114"/>
              <a:ext cx="582" cy="967"/>
            </a:xfrm>
            <a:custGeom>
              <a:avLst/>
              <a:gdLst>
                <a:gd name="T0" fmla="*/ 582 w 582"/>
                <a:gd name="T1" fmla="*/ 0 h 967"/>
                <a:gd name="T2" fmla="*/ 0 w 582"/>
                <a:gd name="T3" fmla="*/ 0 h 967"/>
                <a:gd name="T4" fmla="*/ 0 w 582"/>
                <a:gd name="T5" fmla="*/ 108 h 967"/>
                <a:gd name="T6" fmla="*/ 0 w 582"/>
                <a:gd name="T7" fmla="*/ 121 h 967"/>
                <a:gd name="T8" fmla="*/ 0 w 582"/>
                <a:gd name="T9" fmla="*/ 967 h 967"/>
                <a:gd name="T10" fmla="*/ 52 w 582"/>
                <a:gd name="T11" fmla="*/ 967 h 967"/>
                <a:gd name="T12" fmla="*/ 52 w 582"/>
                <a:gd name="T13" fmla="*/ 843 h 967"/>
                <a:gd name="T14" fmla="*/ 52 w 582"/>
                <a:gd name="T15" fmla="*/ 121 h 967"/>
                <a:gd name="T16" fmla="*/ 530 w 582"/>
                <a:gd name="T17" fmla="*/ 121 h 967"/>
                <a:gd name="T18" fmla="*/ 530 w 582"/>
                <a:gd name="T19" fmla="*/ 967 h 967"/>
                <a:gd name="T20" fmla="*/ 582 w 582"/>
                <a:gd name="T21" fmla="*/ 967 h 967"/>
                <a:gd name="T22" fmla="*/ 582 w 582"/>
                <a:gd name="T23" fmla="*/ 843 h 967"/>
                <a:gd name="T24" fmla="*/ 582 w 582"/>
                <a:gd name="T25" fmla="*/ 121 h 967"/>
                <a:gd name="T26" fmla="*/ 582 w 582"/>
                <a:gd name="T27" fmla="*/ 111 h 967"/>
                <a:gd name="T28" fmla="*/ 582 w 582"/>
                <a:gd name="T29"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2" h="967">
                  <a:moveTo>
                    <a:pt x="582" y="0"/>
                  </a:moveTo>
                  <a:lnTo>
                    <a:pt x="0" y="0"/>
                  </a:lnTo>
                  <a:lnTo>
                    <a:pt x="0" y="108"/>
                  </a:lnTo>
                  <a:lnTo>
                    <a:pt x="0" y="121"/>
                  </a:lnTo>
                  <a:lnTo>
                    <a:pt x="0" y="967"/>
                  </a:lnTo>
                  <a:lnTo>
                    <a:pt x="52" y="967"/>
                  </a:lnTo>
                  <a:lnTo>
                    <a:pt x="52" y="843"/>
                  </a:lnTo>
                  <a:lnTo>
                    <a:pt x="52" y="121"/>
                  </a:lnTo>
                  <a:lnTo>
                    <a:pt x="530" y="121"/>
                  </a:lnTo>
                  <a:lnTo>
                    <a:pt x="530" y="967"/>
                  </a:lnTo>
                  <a:lnTo>
                    <a:pt x="582" y="967"/>
                  </a:lnTo>
                  <a:lnTo>
                    <a:pt x="582" y="843"/>
                  </a:lnTo>
                  <a:lnTo>
                    <a:pt x="582" y="121"/>
                  </a:lnTo>
                  <a:lnTo>
                    <a:pt x="582" y="111"/>
                  </a:lnTo>
                  <a:lnTo>
                    <a:pt x="58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6050" y="302"/>
              <a:ext cx="1235" cy="742"/>
            </a:xfrm>
            <a:custGeom>
              <a:avLst/>
              <a:gdLst>
                <a:gd name="T0" fmla="*/ 723 w 802"/>
                <a:gd name="T1" fmla="*/ 240 h 482"/>
                <a:gd name="T2" fmla="*/ 590 w 802"/>
                <a:gd name="T3" fmla="*/ 136 h 482"/>
                <a:gd name="T4" fmla="*/ 589 w 802"/>
                <a:gd name="T5" fmla="*/ 136 h 482"/>
                <a:gd name="T6" fmla="*/ 589 w 802"/>
                <a:gd name="T7" fmla="*/ 136 h 482"/>
                <a:gd name="T8" fmla="*/ 453 w 802"/>
                <a:gd name="T9" fmla="*/ 0 h 482"/>
                <a:gd name="T10" fmla="*/ 333 w 802"/>
                <a:gd name="T11" fmla="*/ 72 h 482"/>
                <a:gd name="T12" fmla="*/ 290 w 802"/>
                <a:gd name="T13" fmla="*/ 64 h 482"/>
                <a:gd name="T14" fmla="*/ 162 w 802"/>
                <a:gd name="T15" fmla="*/ 192 h 482"/>
                <a:gd name="T16" fmla="*/ 162 w 802"/>
                <a:gd name="T17" fmla="*/ 193 h 482"/>
                <a:gd name="T18" fmla="*/ 145 w 802"/>
                <a:gd name="T19" fmla="*/ 192 h 482"/>
                <a:gd name="T20" fmla="*/ 0 w 802"/>
                <a:gd name="T21" fmla="*/ 337 h 482"/>
                <a:gd name="T22" fmla="*/ 145 w 802"/>
                <a:gd name="T23" fmla="*/ 482 h 482"/>
                <a:gd name="T24" fmla="*/ 677 w 802"/>
                <a:gd name="T25" fmla="*/ 482 h 482"/>
                <a:gd name="T26" fmla="*/ 802 w 802"/>
                <a:gd name="T27" fmla="*/ 357 h 482"/>
                <a:gd name="T28" fmla="*/ 723 w 802"/>
                <a:gd name="T29" fmla="*/ 24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2" h="482">
                  <a:moveTo>
                    <a:pt x="723" y="240"/>
                  </a:moveTo>
                  <a:cubicBezTo>
                    <a:pt x="708" y="180"/>
                    <a:pt x="654" y="136"/>
                    <a:pt x="590" y="136"/>
                  </a:cubicBezTo>
                  <a:cubicBezTo>
                    <a:pt x="590" y="136"/>
                    <a:pt x="590" y="136"/>
                    <a:pt x="589" y="136"/>
                  </a:cubicBezTo>
                  <a:cubicBezTo>
                    <a:pt x="589" y="136"/>
                    <a:pt x="589" y="136"/>
                    <a:pt x="589" y="136"/>
                  </a:cubicBezTo>
                  <a:cubicBezTo>
                    <a:pt x="589" y="61"/>
                    <a:pt x="528" y="0"/>
                    <a:pt x="453" y="0"/>
                  </a:cubicBezTo>
                  <a:cubicBezTo>
                    <a:pt x="401" y="0"/>
                    <a:pt x="356" y="29"/>
                    <a:pt x="333" y="72"/>
                  </a:cubicBezTo>
                  <a:cubicBezTo>
                    <a:pt x="320" y="67"/>
                    <a:pt x="305" y="64"/>
                    <a:pt x="290" y="64"/>
                  </a:cubicBezTo>
                  <a:cubicBezTo>
                    <a:pt x="219" y="64"/>
                    <a:pt x="162" y="121"/>
                    <a:pt x="162" y="192"/>
                  </a:cubicBezTo>
                  <a:cubicBezTo>
                    <a:pt x="162" y="192"/>
                    <a:pt x="162" y="193"/>
                    <a:pt x="162" y="193"/>
                  </a:cubicBezTo>
                  <a:cubicBezTo>
                    <a:pt x="156" y="192"/>
                    <a:pt x="151" y="192"/>
                    <a:pt x="145" y="192"/>
                  </a:cubicBezTo>
                  <a:cubicBezTo>
                    <a:pt x="65" y="192"/>
                    <a:pt x="0" y="257"/>
                    <a:pt x="0" y="337"/>
                  </a:cubicBezTo>
                  <a:cubicBezTo>
                    <a:pt x="0" y="417"/>
                    <a:pt x="65" y="482"/>
                    <a:pt x="145" y="482"/>
                  </a:cubicBezTo>
                  <a:cubicBezTo>
                    <a:pt x="677" y="482"/>
                    <a:pt x="677" y="482"/>
                    <a:pt x="677" y="482"/>
                  </a:cubicBezTo>
                  <a:cubicBezTo>
                    <a:pt x="746" y="482"/>
                    <a:pt x="802" y="426"/>
                    <a:pt x="802" y="357"/>
                  </a:cubicBezTo>
                  <a:cubicBezTo>
                    <a:pt x="802" y="304"/>
                    <a:pt x="770" y="258"/>
                    <a:pt x="723" y="2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6196" y="2309"/>
              <a:ext cx="857" cy="698"/>
            </a:xfrm>
            <a:custGeom>
              <a:avLst/>
              <a:gdLst>
                <a:gd name="T0" fmla="*/ 0 w 556"/>
                <a:gd name="T1" fmla="*/ 28 h 453"/>
                <a:gd name="T2" fmla="*/ 0 w 556"/>
                <a:gd name="T3" fmla="*/ 425 h 453"/>
                <a:gd name="T4" fmla="*/ 28 w 556"/>
                <a:gd name="T5" fmla="*/ 453 h 453"/>
                <a:gd name="T6" fmla="*/ 527 w 556"/>
                <a:gd name="T7" fmla="*/ 453 h 453"/>
                <a:gd name="T8" fmla="*/ 556 w 556"/>
                <a:gd name="T9" fmla="*/ 425 h 453"/>
                <a:gd name="T10" fmla="*/ 556 w 556"/>
                <a:gd name="T11" fmla="*/ 28 h 453"/>
                <a:gd name="T12" fmla="*/ 527 w 556"/>
                <a:gd name="T13" fmla="*/ 0 h 453"/>
                <a:gd name="T14" fmla="*/ 28 w 556"/>
                <a:gd name="T15" fmla="*/ 0 h 453"/>
                <a:gd name="T16" fmla="*/ 0 w 55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453">
                  <a:moveTo>
                    <a:pt x="0" y="28"/>
                  </a:moveTo>
                  <a:cubicBezTo>
                    <a:pt x="0" y="425"/>
                    <a:pt x="0" y="425"/>
                    <a:pt x="0" y="425"/>
                  </a:cubicBezTo>
                  <a:cubicBezTo>
                    <a:pt x="0" y="425"/>
                    <a:pt x="0" y="453"/>
                    <a:pt x="28" y="453"/>
                  </a:cubicBezTo>
                  <a:cubicBezTo>
                    <a:pt x="527" y="453"/>
                    <a:pt x="527" y="453"/>
                    <a:pt x="527" y="453"/>
                  </a:cubicBezTo>
                  <a:cubicBezTo>
                    <a:pt x="527" y="453"/>
                    <a:pt x="556" y="453"/>
                    <a:pt x="556" y="425"/>
                  </a:cubicBezTo>
                  <a:cubicBezTo>
                    <a:pt x="556" y="28"/>
                    <a:pt x="556" y="28"/>
                    <a:pt x="556" y="28"/>
                  </a:cubicBezTo>
                  <a:cubicBezTo>
                    <a:pt x="556" y="28"/>
                    <a:pt x="556" y="0"/>
                    <a:pt x="527" y="0"/>
                  </a:cubicBezTo>
                  <a:cubicBezTo>
                    <a:pt x="28" y="0"/>
                    <a:pt x="28" y="0"/>
                    <a:pt x="28" y="0"/>
                  </a:cubicBezTo>
                  <a:cubicBezTo>
                    <a:pt x="28" y="0"/>
                    <a:pt x="0" y="0"/>
                    <a:pt x="0" y="28"/>
                  </a:cubicBezTo>
                </a:path>
              </a:pathLst>
            </a:custGeom>
            <a:solidFill>
              <a:srgbClr val="1A75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p:cNvSpPr>
            <p:nvPr/>
          </p:nvSpPr>
          <p:spPr bwMode="auto">
            <a:xfrm>
              <a:off x="6136" y="2309"/>
              <a:ext cx="872" cy="698"/>
            </a:xfrm>
            <a:custGeom>
              <a:avLst/>
              <a:gdLst>
                <a:gd name="T0" fmla="*/ 0 w 566"/>
                <a:gd name="T1" fmla="*/ 28 h 453"/>
                <a:gd name="T2" fmla="*/ 0 w 566"/>
                <a:gd name="T3" fmla="*/ 425 h 453"/>
                <a:gd name="T4" fmla="*/ 28 w 566"/>
                <a:gd name="T5" fmla="*/ 453 h 453"/>
                <a:gd name="T6" fmla="*/ 538 w 566"/>
                <a:gd name="T7" fmla="*/ 453 h 453"/>
                <a:gd name="T8" fmla="*/ 566 w 566"/>
                <a:gd name="T9" fmla="*/ 425 h 453"/>
                <a:gd name="T10" fmla="*/ 566 w 566"/>
                <a:gd name="T11" fmla="*/ 28 h 453"/>
                <a:gd name="T12" fmla="*/ 538 w 566"/>
                <a:gd name="T13" fmla="*/ 0 h 453"/>
                <a:gd name="T14" fmla="*/ 28 w 566"/>
                <a:gd name="T15" fmla="*/ 0 h 453"/>
                <a:gd name="T16" fmla="*/ 0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0" y="28"/>
                  </a:moveTo>
                  <a:cubicBezTo>
                    <a:pt x="0" y="425"/>
                    <a:pt x="0" y="425"/>
                    <a:pt x="0" y="425"/>
                  </a:cubicBezTo>
                  <a:cubicBezTo>
                    <a:pt x="0" y="425"/>
                    <a:pt x="0" y="453"/>
                    <a:pt x="28" y="453"/>
                  </a:cubicBezTo>
                  <a:cubicBezTo>
                    <a:pt x="538" y="453"/>
                    <a:pt x="538" y="453"/>
                    <a:pt x="538" y="453"/>
                  </a:cubicBezTo>
                  <a:cubicBezTo>
                    <a:pt x="538" y="453"/>
                    <a:pt x="566" y="453"/>
                    <a:pt x="566" y="425"/>
                  </a:cubicBezTo>
                  <a:cubicBezTo>
                    <a:pt x="566" y="28"/>
                    <a:pt x="566" y="28"/>
                    <a:pt x="566" y="28"/>
                  </a:cubicBezTo>
                  <a:cubicBezTo>
                    <a:pt x="566" y="28"/>
                    <a:pt x="566" y="0"/>
                    <a:pt x="538" y="0"/>
                  </a:cubicBezTo>
                  <a:cubicBezTo>
                    <a:pt x="28" y="0"/>
                    <a:pt x="28" y="0"/>
                    <a:pt x="28" y="0"/>
                  </a:cubicBezTo>
                  <a:cubicBezTo>
                    <a:pt x="28" y="0"/>
                    <a:pt x="0" y="0"/>
                    <a:pt x="0" y="28"/>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Rectangle 13"/>
            <p:cNvSpPr>
              <a:spLocks noChangeArrowheads="1"/>
            </p:cNvSpPr>
            <p:nvPr/>
          </p:nvSpPr>
          <p:spPr bwMode="auto">
            <a:xfrm>
              <a:off x="6179" y="2352"/>
              <a:ext cx="786" cy="524"/>
            </a:xfrm>
            <a:prstGeom prst="rect">
              <a:avLst/>
            </a:prstGeom>
            <a:solidFill>
              <a:srgbClr val="1A75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Rectangle 14"/>
            <p:cNvSpPr>
              <a:spLocks noChangeArrowheads="1"/>
            </p:cNvSpPr>
            <p:nvPr/>
          </p:nvSpPr>
          <p:spPr bwMode="auto">
            <a:xfrm>
              <a:off x="6179" y="2352"/>
              <a:ext cx="786"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noEditPoints="1"/>
            </p:cNvSpPr>
            <p:nvPr/>
          </p:nvSpPr>
          <p:spPr bwMode="auto">
            <a:xfrm>
              <a:off x="6136" y="2397"/>
              <a:ext cx="872" cy="610"/>
            </a:xfrm>
            <a:custGeom>
              <a:avLst/>
              <a:gdLst>
                <a:gd name="T0" fmla="*/ 105 w 566"/>
                <a:gd name="T1" fmla="*/ 382 h 396"/>
                <a:gd name="T2" fmla="*/ 105 w 566"/>
                <a:gd name="T3" fmla="*/ 396 h 396"/>
                <a:gd name="T4" fmla="*/ 131 w 566"/>
                <a:gd name="T5" fmla="*/ 396 h 396"/>
                <a:gd name="T6" fmla="*/ 105 w 566"/>
                <a:gd name="T7" fmla="*/ 382 h 396"/>
                <a:gd name="T8" fmla="*/ 519 w 566"/>
                <a:gd name="T9" fmla="*/ 311 h 396"/>
                <a:gd name="T10" fmla="*/ 110 w 566"/>
                <a:gd name="T11" fmla="*/ 311 h 396"/>
                <a:gd name="T12" fmla="*/ 166 w 566"/>
                <a:gd name="T13" fmla="*/ 342 h 396"/>
                <a:gd name="T14" fmla="*/ 136 w 566"/>
                <a:gd name="T15" fmla="*/ 396 h 396"/>
                <a:gd name="T16" fmla="*/ 538 w 566"/>
                <a:gd name="T17" fmla="*/ 396 h 396"/>
                <a:gd name="T18" fmla="*/ 566 w 566"/>
                <a:gd name="T19" fmla="*/ 368 h 396"/>
                <a:gd name="T20" fmla="*/ 566 w 566"/>
                <a:gd name="T21" fmla="*/ 339 h 396"/>
                <a:gd name="T22" fmla="*/ 519 w 566"/>
                <a:gd name="T23" fmla="*/ 311 h 396"/>
                <a:gd name="T24" fmla="*/ 0 w 566"/>
                <a:gd name="T25" fmla="*/ 0 h 396"/>
                <a:gd name="T26" fmla="*/ 0 w 566"/>
                <a:gd name="T27" fmla="*/ 65 h 396"/>
                <a:gd name="T28" fmla="*/ 28 w 566"/>
                <a:gd name="T29" fmla="*/ 65 h 396"/>
                <a:gd name="T30" fmla="*/ 28 w 566"/>
                <a:gd name="T31" fmla="*/ 17 h 396"/>
                <a:gd name="T32" fmla="*/ 0 w 566"/>
                <a:gd name="T3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6" h="396">
                  <a:moveTo>
                    <a:pt x="105" y="382"/>
                  </a:moveTo>
                  <a:cubicBezTo>
                    <a:pt x="105" y="396"/>
                    <a:pt x="105" y="396"/>
                    <a:pt x="105" y="396"/>
                  </a:cubicBezTo>
                  <a:cubicBezTo>
                    <a:pt x="131" y="396"/>
                    <a:pt x="131" y="396"/>
                    <a:pt x="131" y="396"/>
                  </a:cubicBezTo>
                  <a:cubicBezTo>
                    <a:pt x="105" y="382"/>
                    <a:pt x="105" y="382"/>
                    <a:pt x="105" y="382"/>
                  </a:cubicBezTo>
                  <a:moveTo>
                    <a:pt x="519" y="311"/>
                  </a:moveTo>
                  <a:cubicBezTo>
                    <a:pt x="110" y="311"/>
                    <a:pt x="110" y="311"/>
                    <a:pt x="110" y="311"/>
                  </a:cubicBezTo>
                  <a:cubicBezTo>
                    <a:pt x="166" y="342"/>
                    <a:pt x="166" y="342"/>
                    <a:pt x="166" y="342"/>
                  </a:cubicBezTo>
                  <a:cubicBezTo>
                    <a:pt x="136" y="396"/>
                    <a:pt x="136" y="396"/>
                    <a:pt x="136" y="396"/>
                  </a:cubicBezTo>
                  <a:cubicBezTo>
                    <a:pt x="538" y="396"/>
                    <a:pt x="538" y="396"/>
                    <a:pt x="538" y="396"/>
                  </a:cubicBezTo>
                  <a:cubicBezTo>
                    <a:pt x="538" y="396"/>
                    <a:pt x="566" y="396"/>
                    <a:pt x="566" y="368"/>
                  </a:cubicBezTo>
                  <a:cubicBezTo>
                    <a:pt x="566" y="339"/>
                    <a:pt x="566" y="339"/>
                    <a:pt x="566" y="339"/>
                  </a:cubicBezTo>
                  <a:cubicBezTo>
                    <a:pt x="519" y="311"/>
                    <a:pt x="519" y="311"/>
                    <a:pt x="519" y="311"/>
                  </a:cubicBezTo>
                  <a:moveTo>
                    <a:pt x="0" y="0"/>
                  </a:moveTo>
                  <a:cubicBezTo>
                    <a:pt x="0" y="65"/>
                    <a:pt x="0" y="65"/>
                    <a:pt x="0" y="65"/>
                  </a:cubicBezTo>
                  <a:cubicBezTo>
                    <a:pt x="28" y="65"/>
                    <a:pt x="28" y="65"/>
                    <a:pt x="28" y="65"/>
                  </a:cubicBezTo>
                  <a:cubicBezTo>
                    <a:pt x="28" y="17"/>
                    <a:pt x="28" y="17"/>
                    <a:pt x="28" y="17"/>
                  </a:cubicBezTo>
                  <a:cubicBezTo>
                    <a:pt x="0" y="0"/>
                    <a:pt x="0" y="0"/>
                    <a:pt x="0" y="0"/>
                  </a:cubicBezTo>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6179" y="2423"/>
              <a:ext cx="757" cy="453"/>
            </a:xfrm>
            <a:custGeom>
              <a:avLst/>
              <a:gdLst>
                <a:gd name="T0" fmla="*/ 0 w 757"/>
                <a:gd name="T1" fmla="*/ 0 h 453"/>
                <a:gd name="T2" fmla="*/ 0 w 757"/>
                <a:gd name="T3" fmla="*/ 74 h 453"/>
                <a:gd name="T4" fmla="*/ 119 w 757"/>
                <a:gd name="T5" fmla="*/ 74 h 453"/>
                <a:gd name="T6" fmla="*/ 119 w 757"/>
                <a:gd name="T7" fmla="*/ 448 h 453"/>
                <a:gd name="T8" fmla="*/ 126 w 757"/>
                <a:gd name="T9" fmla="*/ 453 h 453"/>
                <a:gd name="T10" fmla="*/ 757 w 757"/>
                <a:gd name="T11" fmla="*/ 453 h 453"/>
                <a:gd name="T12" fmla="*/ 0 w 757"/>
                <a:gd name="T13" fmla="*/ 0 h 453"/>
              </a:gdLst>
              <a:ahLst/>
              <a:cxnLst>
                <a:cxn ang="0">
                  <a:pos x="T0" y="T1"/>
                </a:cxn>
                <a:cxn ang="0">
                  <a:pos x="T2" y="T3"/>
                </a:cxn>
                <a:cxn ang="0">
                  <a:pos x="T4" y="T5"/>
                </a:cxn>
                <a:cxn ang="0">
                  <a:pos x="T6" y="T7"/>
                </a:cxn>
                <a:cxn ang="0">
                  <a:pos x="T8" y="T9"/>
                </a:cxn>
                <a:cxn ang="0">
                  <a:pos x="T10" y="T11"/>
                </a:cxn>
                <a:cxn ang="0">
                  <a:pos x="T12" y="T13"/>
                </a:cxn>
              </a:cxnLst>
              <a:rect l="0" t="0" r="r" b="b"/>
              <a:pathLst>
                <a:path w="757" h="453">
                  <a:moveTo>
                    <a:pt x="0" y="0"/>
                  </a:moveTo>
                  <a:lnTo>
                    <a:pt x="0" y="74"/>
                  </a:lnTo>
                  <a:lnTo>
                    <a:pt x="119" y="74"/>
                  </a:lnTo>
                  <a:lnTo>
                    <a:pt x="119" y="448"/>
                  </a:lnTo>
                  <a:lnTo>
                    <a:pt x="126" y="453"/>
                  </a:lnTo>
                  <a:lnTo>
                    <a:pt x="757" y="453"/>
                  </a:lnTo>
                  <a:lnTo>
                    <a:pt x="0" y="0"/>
                  </a:lnTo>
                  <a:close/>
                </a:path>
              </a:pathLst>
            </a:custGeom>
            <a:solidFill>
              <a:srgbClr val="166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6179" y="2423"/>
              <a:ext cx="757" cy="453"/>
            </a:xfrm>
            <a:custGeom>
              <a:avLst/>
              <a:gdLst>
                <a:gd name="T0" fmla="*/ 0 w 757"/>
                <a:gd name="T1" fmla="*/ 0 h 453"/>
                <a:gd name="T2" fmla="*/ 0 w 757"/>
                <a:gd name="T3" fmla="*/ 74 h 453"/>
                <a:gd name="T4" fmla="*/ 119 w 757"/>
                <a:gd name="T5" fmla="*/ 74 h 453"/>
                <a:gd name="T6" fmla="*/ 119 w 757"/>
                <a:gd name="T7" fmla="*/ 448 h 453"/>
                <a:gd name="T8" fmla="*/ 126 w 757"/>
                <a:gd name="T9" fmla="*/ 453 h 453"/>
                <a:gd name="T10" fmla="*/ 757 w 757"/>
                <a:gd name="T11" fmla="*/ 453 h 453"/>
                <a:gd name="T12" fmla="*/ 0 w 757"/>
                <a:gd name="T13" fmla="*/ 0 h 453"/>
              </a:gdLst>
              <a:ahLst/>
              <a:cxnLst>
                <a:cxn ang="0">
                  <a:pos x="T0" y="T1"/>
                </a:cxn>
                <a:cxn ang="0">
                  <a:pos x="T2" y="T3"/>
                </a:cxn>
                <a:cxn ang="0">
                  <a:pos x="T4" y="T5"/>
                </a:cxn>
                <a:cxn ang="0">
                  <a:pos x="T6" y="T7"/>
                </a:cxn>
                <a:cxn ang="0">
                  <a:pos x="T8" y="T9"/>
                </a:cxn>
                <a:cxn ang="0">
                  <a:pos x="T10" y="T11"/>
                </a:cxn>
                <a:cxn ang="0">
                  <a:pos x="T12" y="T13"/>
                </a:cxn>
              </a:cxnLst>
              <a:rect l="0" t="0" r="r" b="b"/>
              <a:pathLst>
                <a:path w="757" h="453">
                  <a:moveTo>
                    <a:pt x="0" y="0"/>
                  </a:moveTo>
                  <a:lnTo>
                    <a:pt x="0" y="74"/>
                  </a:lnTo>
                  <a:lnTo>
                    <a:pt x="119" y="74"/>
                  </a:lnTo>
                  <a:lnTo>
                    <a:pt x="119" y="448"/>
                  </a:lnTo>
                  <a:lnTo>
                    <a:pt x="126" y="453"/>
                  </a:lnTo>
                  <a:lnTo>
                    <a:pt x="757" y="45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244" y="2868"/>
              <a:ext cx="148" cy="142"/>
            </a:xfrm>
            <a:custGeom>
              <a:avLst/>
              <a:gdLst>
                <a:gd name="T0" fmla="*/ 100 w 148"/>
                <a:gd name="T1" fmla="*/ 142 h 142"/>
                <a:gd name="T2" fmla="*/ 0 w 148"/>
                <a:gd name="T3" fmla="*/ 86 h 142"/>
                <a:gd name="T4" fmla="*/ 47 w 148"/>
                <a:gd name="T5" fmla="*/ 0 h 142"/>
                <a:gd name="T6" fmla="*/ 148 w 148"/>
                <a:gd name="T7" fmla="*/ 56 h 142"/>
                <a:gd name="T8" fmla="*/ 100 w 148"/>
                <a:gd name="T9" fmla="*/ 142 h 142"/>
              </a:gdLst>
              <a:ahLst/>
              <a:cxnLst>
                <a:cxn ang="0">
                  <a:pos x="T0" y="T1"/>
                </a:cxn>
                <a:cxn ang="0">
                  <a:pos x="T2" y="T3"/>
                </a:cxn>
                <a:cxn ang="0">
                  <a:pos x="T4" y="T5"/>
                </a:cxn>
                <a:cxn ang="0">
                  <a:pos x="T6" y="T7"/>
                </a:cxn>
                <a:cxn ang="0">
                  <a:pos x="T8" y="T9"/>
                </a:cxn>
              </a:cxnLst>
              <a:rect l="0" t="0" r="r" b="b"/>
              <a:pathLst>
                <a:path w="148" h="142">
                  <a:moveTo>
                    <a:pt x="100" y="142"/>
                  </a:moveTo>
                  <a:lnTo>
                    <a:pt x="0" y="86"/>
                  </a:lnTo>
                  <a:lnTo>
                    <a:pt x="47" y="0"/>
                  </a:lnTo>
                  <a:lnTo>
                    <a:pt x="148" y="56"/>
                  </a:lnTo>
                  <a:lnTo>
                    <a:pt x="100" y="142"/>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244" y="2868"/>
              <a:ext cx="148" cy="142"/>
            </a:xfrm>
            <a:custGeom>
              <a:avLst/>
              <a:gdLst>
                <a:gd name="T0" fmla="*/ 100 w 148"/>
                <a:gd name="T1" fmla="*/ 142 h 142"/>
                <a:gd name="T2" fmla="*/ 0 w 148"/>
                <a:gd name="T3" fmla="*/ 86 h 142"/>
                <a:gd name="T4" fmla="*/ 47 w 148"/>
                <a:gd name="T5" fmla="*/ 0 h 142"/>
                <a:gd name="T6" fmla="*/ 148 w 148"/>
                <a:gd name="T7" fmla="*/ 56 h 142"/>
                <a:gd name="T8" fmla="*/ 100 w 148"/>
                <a:gd name="T9" fmla="*/ 142 h 142"/>
              </a:gdLst>
              <a:ahLst/>
              <a:cxnLst>
                <a:cxn ang="0">
                  <a:pos x="T0" y="T1"/>
                </a:cxn>
                <a:cxn ang="0">
                  <a:pos x="T2" y="T3"/>
                </a:cxn>
                <a:cxn ang="0">
                  <a:pos x="T4" y="T5"/>
                </a:cxn>
                <a:cxn ang="0">
                  <a:pos x="T6" y="T7"/>
                </a:cxn>
                <a:cxn ang="0">
                  <a:pos x="T8" y="T9"/>
                </a:cxn>
              </a:cxnLst>
              <a:rect l="0" t="0" r="r" b="b"/>
              <a:pathLst>
                <a:path w="148" h="142">
                  <a:moveTo>
                    <a:pt x="100" y="142"/>
                  </a:moveTo>
                  <a:lnTo>
                    <a:pt x="0" y="86"/>
                  </a:lnTo>
                  <a:lnTo>
                    <a:pt x="47" y="0"/>
                  </a:lnTo>
                  <a:lnTo>
                    <a:pt x="148" y="56"/>
                  </a:lnTo>
                  <a:lnTo>
                    <a:pt x="100" y="14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298" y="2871"/>
              <a:ext cx="94" cy="139"/>
            </a:xfrm>
            <a:custGeom>
              <a:avLst/>
              <a:gdLst>
                <a:gd name="T0" fmla="*/ 0 w 94"/>
                <a:gd name="T1" fmla="*/ 0 h 139"/>
                <a:gd name="T2" fmla="*/ 0 w 94"/>
                <a:gd name="T3" fmla="*/ 114 h 139"/>
                <a:gd name="T4" fmla="*/ 46 w 94"/>
                <a:gd name="T5" fmla="*/ 139 h 139"/>
                <a:gd name="T6" fmla="*/ 94 w 94"/>
                <a:gd name="T7" fmla="*/ 53 h 139"/>
                <a:gd name="T8" fmla="*/ 0 w 94"/>
                <a:gd name="T9" fmla="*/ 0 h 139"/>
              </a:gdLst>
              <a:ahLst/>
              <a:cxnLst>
                <a:cxn ang="0">
                  <a:pos x="T0" y="T1"/>
                </a:cxn>
                <a:cxn ang="0">
                  <a:pos x="T2" y="T3"/>
                </a:cxn>
                <a:cxn ang="0">
                  <a:pos x="T4" y="T5"/>
                </a:cxn>
                <a:cxn ang="0">
                  <a:pos x="T6" y="T7"/>
                </a:cxn>
                <a:cxn ang="0">
                  <a:pos x="T8" y="T9"/>
                </a:cxn>
              </a:cxnLst>
              <a:rect l="0" t="0" r="r" b="b"/>
              <a:pathLst>
                <a:path w="94" h="139">
                  <a:moveTo>
                    <a:pt x="0" y="0"/>
                  </a:moveTo>
                  <a:lnTo>
                    <a:pt x="0" y="114"/>
                  </a:lnTo>
                  <a:lnTo>
                    <a:pt x="46" y="139"/>
                  </a:lnTo>
                  <a:lnTo>
                    <a:pt x="94" y="53"/>
                  </a:lnTo>
                  <a:lnTo>
                    <a:pt x="0" y="0"/>
                  </a:lnTo>
                  <a:close/>
                </a:path>
              </a:pathLst>
            </a:custGeom>
            <a:solidFill>
              <a:srgbClr val="C50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6298" y="2871"/>
              <a:ext cx="94" cy="139"/>
            </a:xfrm>
            <a:custGeom>
              <a:avLst/>
              <a:gdLst>
                <a:gd name="T0" fmla="*/ 0 w 94"/>
                <a:gd name="T1" fmla="*/ 0 h 139"/>
                <a:gd name="T2" fmla="*/ 0 w 94"/>
                <a:gd name="T3" fmla="*/ 114 h 139"/>
                <a:gd name="T4" fmla="*/ 46 w 94"/>
                <a:gd name="T5" fmla="*/ 139 h 139"/>
                <a:gd name="T6" fmla="*/ 94 w 94"/>
                <a:gd name="T7" fmla="*/ 53 h 139"/>
                <a:gd name="T8" fmla="*/ 0 w 94"/>
                <a:gd name="T9" fmla="*/ 0 h 139"/>
              </a:gdLst>
              <a:ahLst/>
              <a:cxnLst>
                <a:cxn ang="0">
                  <a:pos x="T0" y="T1"/>
                </a:cxn>
                <a:cxn ang="0">
                  <a:pos x="T2" y="T3"/>
                </a:cxn>
                <a:cxn ang="0">
                  <a:pos x="T4" y="T5"/>
                </a:cxn>
                <a:cxn ang="0">
                  <a:pos x="T6" y="T7"/>
                </a:cxn>
                <a:cxn ang="0">
                  <a:pos x="T8" y="T9"/>
                </a:cxn>
              </a:cxnLst>
              <a:rect l="0" t="0" r="r" b="b"/>
              <a:pathLst>
                <a:path w="94" h="139">
                  <a:moveTo>
                    <a:pt x="0" y="0"/>
                  </a:moveTo>
                  <a:lnTo>
                    <a:pt x="0" y="114"/>
                  </a:lnTo>
                  <a:lnTo>
                    <a:pt x="46" y="139"/>
                  </a:lnTo>
                  <a:lnTo>
                    <a:pt x="94" y="5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Rectangle 22"/>
            <p:cNvSpPr>
              <a:spLocks noChangeArrowheads="1"/>
            </p:cNvSpPr>
            <p:nvPr/>
          </p:nvSpPr>
          <p:spPr bwMode="auto">
            <a:xfrm>
              <a:off x="5689" y="2497"/>
              <a:ext cx="609" cy="888"/>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Rectangle 23"/>
            <p:cNvSpPr>
              <a:spLocks noChangeArrowheads="1"/>
            </p:cNvSpPr>
            <p:nvPr/>
          </p:nvSpPr>
          <p:spPr bwMode="auto">
            <a:xfrm>
              <a:off x="5689" y="2497"/>
              <a:ext cx="609" cy="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24"/>
            <p:cNvSpPr>
              <a:spLocks noEditPoints="1"/>
            </p:cNvSpPr>
            <p:nvPr/>
          </p:nvSpPr>
          <p:spPr bwMode="auto">
            <a:xfrm>
              <a:off x="5689" y="2571"/>
              <a:ext cx="609" cy="710"/>
            </a:xfrm>
            <a:custGeom>
              <a:avLst/>
              <a:gdLst>
                <a:gd name="T0" fmla="*/ 547 w 609"/>
                <a:gd name="T1" fmla="*/ 431 h 710"/>
                <a:gd name="T2" fmla="*/ 547 w 609"/>
                <a:gd name="T3" fmla="*/ 710 h 710"/>
                <a:gd name="T4" fmla="*/ 609 w 609"/>
                <a:gd name="T5" fmla="*/ 710 h 710"/>
                <a:gd name="T6" fmla="*/ 609 w 609"/>
                <a:gd name="T7" fmla="*/ 664 h 710"/>
                <a:gd name="T8" fmla="*/ 609 w 609"/>
                <a:gd name="T9" fmla="*/ 543 h 710"/>
                <a:gd name="T10" fmla="*/ 609 w 609"/>
                <a:gd name="T11" fmla="*/ 480 h 710"/>
                <a:gd name="T12" fmla="*/ 547 w 609"/>
                <a:gd name="T13" fmla="*/ 431 h 710"/>
                <a:gd name="T14" fmla="*/ 0 w 609"/>
                <a:gd name="T15" fmla="*/ 0 h 710"/>
                <a:gd name="T16" fmla="*/ 0 w 609"/>
                <a:gd name="T17" fmla="*/ 122 h 710"/>
                <a:gd name="T18" fmla="*/ 154 w 609"/>
                <a:gd name="T19" fmla="*/ 122 h 710"/>
                <a:gd name="T20" fmla="*/ 0 w 609"/>
                <a:gd name="T21" fmla="*/ 0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9" h="710">
                  <a:moveTo>
                    <a:pt x="547" y="431"/>
                  </a:moveTo>
                  <a:lnTo>
                    <a:pt x="547" y="710"/>
                  </a:lnTo>
                  <a:lnTo>
                    <a:pt x="609" y="710"/>
                  </a:lnTo>
                  <a:lnTo>
                    <a:pt x="609" y="664"/>
                  </a:lnTo>
                  <a:lnTo>
                    <a:pt x="609" y="543"/>
                  </a:lnTo>
                  <a:lnTo>
                    <a:pt x="609" y="480"/>
                  </a:lnTo>
                  <a:lnTo>
                    <a:pt x="547" y="431"/>
                  </a:lnTo>
                  <a:close/>
                  <a:moveTo>
                    <a:pt x="0" y="0"/>
                  </a:moveTo>
                  <a:lnTo>
                    <a:pt x="0" y="122"/>
                  </a:lnTo>
                  <a:lnTo>
                    <a:pt x="154" y="122"/>
                  </a:lnTo>
                  <a:lnTo>
                    <a:pt x="0" y="0"/>
                  </a:lnTo>
                  <a:close/>
                </a:path>
              </a:pathLst>
            </a:custGeom>
            <a:solidFill>
              <a:srgbClr val="D00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5"/>
            <p:cNvSpPr>
              <a:spLocks noEditPoints="1"/>
            </p:cNvSpPr>
            <p:nvPr/>
          </p:nvSpPr>
          <p:spPr bwMode="auto">
            <a:xfrm>
              <a:off x="5689" y="2571"/>
              <a:ext cx="609" cy="710"/>
            </a:xfrm>
            <a:custGeom>
              <a:avLst/>
              <a:gdLst>
                <a:gd name="T0" fmla="*/ 547 w 609"/>
                <a:gd name="T1" fmla="*/ 431 h 710"/>
                <a:gd name="T2" fmla="*/ 547 w 609"/>
                <a:gd name="T3" fmla="*/ 710 h 710"/>
                <a:gd name="T4" fmla="*/ 609 w 609"/>
                <a:gd name="T5" fmla="*/ 710 h 710"/>
                <a:gd name="T6" fmla="*/ 609 w 609"/>
                <a:gd name="T7" fmla="*/ 664 h 710"/>
                <a:gd name="T8" fmla="*/ 609 w 609"/>
                <a:gd name="T9" fmla="*/ 543 h 710"/>
                <a:gd name="T10" fmla="*/ 609 w 609"/>
                <a:gd name="T11" fmla="*/ 480 h 710"/>
                <a:gd name="T12" fmla="*/ 547 w 609"/>
                <a:gd name="T13" fmla="*/ 431 h 710"/>
                <a:gd name="T14" fmla="*/ 0 w 609"/>
                <a:gd name="T15" fmla="*/ 0 h 710"/>
                <a:gd name="T16" fmla="*/ 0 w 609"/>
                <a:gd name="T17" fmla="*/ 122 h 710"/>
                <a:gd name="T18" fmla="*/ 154 w 609"/>
                <a:gd name="T19" fmla="*/ 122 h 710"/>
                <a:gd name="T20" fmla="*/ 0 w 609"/>
                <a:gd name="T21" fmla="*/ 0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9" h="710">
                  <a:moveTo>
                    <a:pt x="547" y="431"/>
                  </a:moveTo>
                  <a:lnTo>
                    <a:pt x="547" y="710"/>
                  </a:lnTo>
                  <a:lnTo>
                    <a:pt x="609" y="710"/>
                  </a:lnTo>
                  <a:lnTo>
                    <a:pt x="609" y="664"/>
                  </a:lnTo>
                  <a:lnTo>
                    <a:pt x="609" y="543"/>
                  </a:lnTo>
                  <a:lnTo>
                    <a:pt x="609" y="480"/>
                  </a:lnTo>
                  <a:lnTo>
                    <a:pt x="547" y="431"/>
                  </a:lnTo>
                  <a:moveTo>
                    <a:pt x="0" y="0"/>
                  </a:moveTo>
                  <a:lnTo>
                    <a:pt x="0" y="122"/>
                  </a:lnTo>
                  <a:lnTo>
                    <a:pt x="154" y="12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6"/>
            <p:cNvSpPr>
              <a:spLocks/>
            </p:cNvSpPr>
            <p:nvPr/>
          </p:nvSpPr>
          <p:spPr bwMode="auto">
            <a:xfrm>
              <a:off x="5949" y="2325"/>
              <a:ext cx="142" cy="172"/>
            </a:xfrm>
            <a:custGeom>
              <a:avLst/>
              <a:gdLst>
                <a:gd name="T0" fmla="*/ 92 w 92"/>
                <a:gd name="T1" fmla="*/ 11 h 112"/>
                <a:gd name="T2" fmla="*/ 63 w 92"/>
                <a:gd name="T3" fmla="*/ 0 h 112"/>
                <a:gd name="T4" fmla="*/ 53 w 92"/>
                <a:gd name="T5" fmla="*/ 25 h 112"/>
                <a:gd name="T6" fmla="*/ 0 w 92"/>
                <a:gd name="T7" fmla="*/ 25 h 112"/>
                <a:gd name="T8" fmla="*/ 0 w 92"/>
                <a:gd name="T9" fmla="*/ 112 h 112"/>
                <a:gd name="T10" fmla="*/ 63 w 92"/>
                <a:gd name="T11" fmla="*/ 112 h 112"/>
                <a:gd name="T12" fmla="*/ 63 w 92"/>
                <a:gd name="T13" fmla="*/ 62 h 112"/>
                <a:gd name="T14" fmla="*/ 92 w 92"/>
                <a:gd name="T15" fmla="*/ 11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12">
                  <a:moveTo>
                    <a:pt x="92" y="11"/>
                  </a:moveTo>
                  <a:cubicBezTo>
                    <a:pt x="63" y="0"/>
                    <a:pt x="63" y="0"/>
                    <a:pt x="63" y="0"/>
                  </a:cubicBezTo>
                  <a:cubicBezTo>
                    <a:pt x="53" y="25"/>
                    <a:pt x="53" y="25"/>
                    <a:pt x="53" y="25"/>
                  </a:cubicBezTo>
                  <a:cubicBezTo>
                    <a:pt x="0" y="25"/>
                    <a:pt x="0" y="25"/>
                    <a:pt x="0" y="25"/>
                  </a:cubicBezTo>
                  <a:cubicBezTo>
                    <a:pt x="0" y="112"/>
                    <a:pt x="0" y="112"/>
                    <a:pt x="0" y="112"/>
                  </a:cubicBezTo>
                  <a:cubicBezTo>
                    <a:pt x="63" y="112"/>
                    <a:pt x="63" y="112"/>
                    <a:pt x="63" y="112"/>
                  </a:cubicBezTo>
                  <a:cubicBezTo>
                    <a:pt x="63" y="62"/>
                    <a:pt x="63" y="62"/>
                    <a:pt x="63" y="62"/>
                  </a:cubicBezTo>
                  <a:cubicBezTo>
                    <a:pt x="64" y="46"/>
                    <a:pt x="69" y="18"/>
                    <a:pt x="92" y="11"/>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Oval 27"/>
            <p:cNvSpPr>
              <a:spLocks noChangeArrowheads="1"/>
            </p:cNvSpPr>
            <p:nvPr/>
          </p:nvSpPr>
          <p:spPr bwMode="auto">
            <a:xfrm>
              <a:off x="5945" y="2174"/>
              <a:ext cx="21" cy="2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28"/>
            <p:cNvSpPr>
              <a:spLocks/>
            </p:cNvSpPr>
            <p:nvPr/>
          </p:nvSpPr>
          <p:spPr bwMode="auto">
            <a:xfrm>
              <a:off x="5919" y="2055"/>
              <a:ext cx="143" cy="97"/>
            </a:xfrm>
            <a:custGeom>
              <a:avLst/>
              <a:gdLst>
                <a:gd name="T0" fmla="*/ 0 w 143"/>
                <a:gd name="T1" fmla="*/ 59 h 97"/>
                <a:gd name="T2" fmla="*/ 118 w 143"/>
                <a:gd name="T3" fmla="*/ 0 h 97"/>
                <a:gd name="T4" fmla="*/ 143 w 143"/>
                <a:gd name="T5" fmla="*/ 97 h 97"/>
                <a:gd name="T6" fmla="*/ 0 w 143"/>
                <a:gd name="T7" fmla="*/ 59 h 97"/>
              </a:gdLst>
              <a:ahLst/>
              <a:cxnLst>
                <a:cxn ang="0">
                  <a:pos x="T0" y="T1"/>
                </a:cxn>
                <a:cxn ang="0">
                  <a:pos x="T2" y="T3"/>
                </a:cxn>
                <a:cxn ang="0">
                  <a:pos x="T4" y="T5"/>
                </a:cxn>
                <a:cxn ang="0">
                  <a:pos x="T6" y="T7"/>
                </a:cxn>
              </a:cxnLst>
              <a:rect l="0" t="0" r="r" b="b"/>
              <a:pathLst>
                <a:path w="143" h="97">
                  <a:moveTo>
                    <a:pt x="0" y="59"/>
                  </a:moveTo>
                  <a:lnTo>
                    <a:pt x="118" y="0"/>
                  </a:lnTo>
                  <a:lnTo>
                    <a:pt x="143" y="97"/>
                  </a:lnTo>
                  <a:lnTo>
                    <a:pt x="0" y="59"/>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9"/>
            <p:cNvSpPr>
              <a:spLocks/>
            </p:cNvSpPr>
            <p:nvPr/>
          </p:nvSpPr>
          <p:spPr bwMode="auto">
            <a:xfrm>
              <a:off x="5818" y="2114"/>
              <a:ext cx="359" cy="258"/>
            </a:xfrm>
            <a:custGeom>
              <a:avLst/>
              <a:gdLst>
                <a:gd name="T0" fmla="*/ 0 w 233"/>
                <a:gd name="T1" fmla="*/ 168 h 168"/>
                <a:gd name="T2" fmla="*/ 118 w 233"/>
                <a:gd name="T3" fmla="*/ 168 h 168"/>
                <a:gd name="T4" fmla="*/ 119 w 233"/>
                <a:gd name="T5" fmla="*/ 168 h 168"/>
                <a:gd name="T6" fmla="*/ 233 w 233"/>
                <a:gd name="T7" fmla="*/ 0 h 168"/>
                <a:gd name="T8" fmla="*/ 225 w 233"/>
                <a:gd name="T9" fmla="*/ 0 h 168"/>
                <a:gd name="T10" fmla="*/ 158 w 233"/>
                <a:gd name="T11" fmla="*/ 0 h 168"/>
                <a:gd name="T12" fmla="*/ 74 w 233"/>
                <a:gd name="T13" fmla="*/ 0 h 168"/>
                <a:gd name="T14" fmla="*/ 0 w 233"/>
                <a:gd name="T15" fmla="*/ 0 h 168"/>
                <a:gd name="T16" fmla="*/ 0 w 233"/>
                <a:gd name="T17"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68">
                  <a:moveTo>
                    <a:pt x="0" y="168"/>
                  </a:moveTo>
                  <a:cubicBezTo>
                    <a:pt x="118" y="168"/>
                    <a:pt x="118" y="168"/>
                    <a:pt x="118" y="168"/>
                  </a:cubicBezTo>
                  <a:cubicBezTo>
                    <a:pt x="119" y="168"/>
                    <a:pt x="119" y="168"/>
                    <a:pt x="119" y="168"/>
                  </a:cubicBezTo>
                  <a:cubicBezTo>
                    <a:pt x="207" y="163"/>
                    <a:pt x="233" y="90"/>
                    <a:pt x="233" y="0"/>
                  </a:cubicBezTo>
                  <a:cubicBezTo>
                    <a:pt x="225" y="0"/>
                    <a:pt x="225" y="0"/>
                    <a:pt x="225" y="0"/>
                  </a:cubicBezTo>
                  <a:cubicBezTo>
                    <a:pt x="158" y="0"/>
                    <a:pt x="158" y="0"/>
                    <a:pt x="158" y="0"/>
                  </a:cubicBezTo>
                  <a:cubicBezTo>
                    <a:pt x="74" y="0"/>
                    <a:pt x="74" y="0"/>
                    <a:pt x="74" y="0"/>
                  </a:cubicBezTo>
                  <a:cubicBezTo>
                    <a:pt x="0" y="0"/>
                    <a:pt x="0" y="0"/>
                    <a:pt x="0" y="0"/>
                  </a:cubicBezTo>
                  <a:cubicBezTo>
                    <a:pt x="0" y="168"/>
                    <a:pt x="0" y="168"/>
                    <a:pt x="0" y="168"/>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Oval 30"/>
            <p:cNvSpPr>
              <a:spLocks noChangeArrowheads="1"/>
            </p:cNvSpPr>
            <p:nvPr/>
          </p:nvSpPr>
          <p:spPr bwMode="auto">
            <a:xfrm>
              <a:off x="5945" y="2174"/>
              <a:ext cx="21" cy="2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31"/>
            <p:cNvSpPr>
              <a:spLocks/>
            </p:cNvSpPr>
            <p:nvPr/>
          </p:nvSpPr>
          <p:spPr bwMode="auto">
            <a:xfrm>
              <a:off x="6050" y="598"/>
              <a:ext cx="847" cy="446"/>
            </a:xfrm>
            <a:custGeom>
              <a:avLst/>
              <a:gdLst>
                <a:gd name="T0" fmla="*/ 145 w 550"/>
                <a:gd name="T1" fmla="*/ 0 h 290"/>
                <a:gd name="T2" fmla="*/ 0 w 550"/>
                <a:gd name="T3" fmla="*/ 145 h 290"/>
                <a:gd name="T4" fmla="*/ 145 w 550"/>
                <a:gd name="T5" fmla="*/ 290 h 290"/>
                <a:gd name="T6" fmla="*/ 550 w 550"/>
                <a:gd name="T7" fmla="*/ 290 h 290"/>
                <a:gd name="T8" fmla="*/ 162 w 550"/>
                <a:gd name="T9" fmla="*/ 1 h 290"/>
                <a:gd name="T10" fmla="*/ 162 w 550"/>
                <a:gd name="T11" fmla="*/ 1 h 290"/>
                <a:gd name="T12" fmla="*/ 162 w 550"/>
                <a:gd name="T13" fmla="*/ 1 h 290"/>
                <a:gd name="T14" fmla="*/ 145 w 550"/>
                <a:gd name="T15" fmla="*/ 0 h 2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0" h="290">
                  <a:moveTo>
                    <a:pt x="145" y="0"/>
                  </a:moveTo>
                  <a:cubicBezTo>
                    <a:pt x="65" y="0"/>
                    <a:pt x="0" y="65"/>
                    <a:pt x="0" y="145"/>
                  </a:cubicBezTo>
                  <a:cubicBezTo>
                    <a:pt x="0" y="225"/>
                    <a:pt x="65" y="290"/>
                    <a:pt x="145" y="290"/>
                  </a:cubicBezTo>
                  <a:cubicBezTo>
                    <a:pt x="550" y="290"/>
                    <a:pt x="550" y="290"/>
                    <a:pt x="550" y="290"/>
                  </a:cubicBezTo>
                  <a:cubicBezTo>
                    <a:pt x="162" y="1"/>
                    <a:pt x="162" y="1"/>
                    <a:pt x="162" y="1"/>
                  </a:cubicBezTo>
                  <a:cubicBezTo>
                    <a:pt x="162" y="1"/>
                    <a:pt x="162" y="1"/>
                    <a:pt x="162" y="1"/>
                  </a:cubicBezTo>
                  <a:cubicBezTo>
                    <a:pt x="162" y="1"/>
                    <a:pt x="162" y="1"/>
                    <a:pt x="162" y="1"/>
                  </a:cubicBezTo>
                  <a:cubicBezTo>
                    <a:pt x="156" y="0"/>
                    <a:pt x="151" y="0"/>
                    <a:pt x="145"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32"/>
            <p:cNvSpPr>
              <a:spLocks/>
            </p:cNvSpPr>
            <p:nvPr/>
          </p:nvSpPr>
          <p:spPr bwMode="auto">
            <a:xfrm>
              <a:off x="6170" y="967"/>
              <a:ext cx="539" cy="1652"/>
            </a:xfrm>
            <a:custGeom>
              <a:avLst/>
              <a:gdLst>
                <a:gd name="T0" fmla="*/ 17 w 350"/>
                <a:gd name="T1" fmla="*/ 1073 h 1073"/>
                <a:gd name="T2" fmla="*/ 0 w 350"/>
                <a:gd name="T3" fmla="*/ 1072 h 1073"/>
                <a:gd name="T4" fmla="*/ 11 w 350"/>
                <a:gd name="T5" fmla="*/ 1009 h 1073"/>
                <a:gd name="T6" fmla="*/ 10 w 350"/>
                <a:gd name="T7" fmla="*/ 1009 h 1073"/>
                <a:gd name="T8" fmla="*/ 123 w 350"/>
                <a:gd name="T9" fmla="*/ 961 h 1073"/>
                <a:gd name="T10" fmla="*/ 246 w 350"/>
                <a:gd name="T11" fmla="*/ 692 h 1073"/>
                <a:gd name="T12" fmla="*/ 259 w 350"/>
                <a:gd name="T13" fmla="*/ 6 h 1073"/>
                <a:gd name="T14" fmla="*/ 323 w 350"/>
                <a:gd name="T15" fmla="*/ 0 h 1073"/>
                <a:gd name="T16" fmla="*/ 308 w 350"/>
                <a:gd name="T17" fmla="*/ 709 h 1073"/>
                <a:gd name="T18" fmla="*/ 164 w 350"/>
                <a:gd name="T19" fmla="*/ 1010 h 1073"/>
                <a:gd name="T20" fmla="*/ 17 w 350"/>
                <a:gd name="T21" fmla="*/ 1073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 h="1073">
                  <a:moveTo>
                    <a:pt x="17" y="1073"/>
                  </a:moveTo>
                  <a:cubicBezTo>
                    <a:pt x="7" y="1073"/>
                    <a:pt x="1" y="1072"/>
                    <a:pt x="0" y="1072"/>
                  </a:cubicBezTo>
                  <a:cubicBezTo>
                    <a:pt x="11" y="1009"/>
                    <a:pt x="11" y="1009"/>
                    <a:pt x="11" y="1009"/>
                  </a:cubicBezTo>
                  <a:cubicBezTo>
                    <a:pt x="10" y="1009"/>
                    <a:pt x="10" y="1009"/>
                    <a:pt x="10" y="1009"/>
                  </a:cubicBezTo>
                  <a:cubicBezTo>
                    <a:pt x="13" y="1009"/>
                    <a:pt x="65" y="1016"/>
                    <a:pt x="123" y="961"/>
                  </a:cubicBezTo>
                  <a:cubicBezTo>
                    <a:pt x="179" y="908"/>
                    <a:pt x="220" y="818"/>
                    <a:pt x="246" y="692"/>
                  </a:cubicBezTo>
                  <a:cubicBezTo>
                    <a:pt x="281" y="522"/>
                    <a:pt x="285" y="291"/>
                    <a:pt x="259" y="6"/>
                  </a:cubicBezTo>
                  <a:cubicBezTo>
                    <a:pt x="323" y="0"/>
                    <a:pt x="323" y="0"/>
                    <a:pt x="323" y="0"/>
                  </a:cubicBezTo>
                  <a:cubicBezTo>
                    <a:pt x="350" y="294"/>
                    <a:pt x="345" y="532"/>
                    <a:pt x="308" y="709"/>
                  </a:cubicBezTo>
                  <a:cubicBezTo>
                    <a:pt x="279" y="848"/>
                    <a:pt x="231" y="949"/>
                    <a:pt x="164" y="1010"/>
                  </a:cubicBezTo>
                  <a:cubicBezTo>
                    <a:pt x="105" y="1065"/>
                    <a:pt x="46" y="1073"/>
                    <a:pt x="17" y="1073"/>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33"/>
            <p:cNvSpPr>
              <a:spLocks/>
            </p:cNvSpPr>
            <p:nvPr/>
          </p:nvSpPr>
          <p:spPr bwMode="auto">
            <a:xfrm>
              <a:off x="6563" y="867"/>
              <a:ext cx="104" cy="109"/>
            </a:xfrm>
            <a:custGeom>
              <a:avLst/>
              <a:gdLst>
                <a:gd name="T0" fmla="*/ 65 w 68"/>
                <a:gd name="T1" fmla="*/ 32 h 71"/>
                <a:gd name="T2" fmla="*/ 65 w 68"/>
                <a:gd name="T3" fmla="*/ 31 h 71"/>
                <a:gd name="T4" fmla="*/ 30 w 68"/>
                <a:gd name="T5" fmla="*/ 2 h 71"/>
                <a:gd name="T6" fmla="*/ 1 w 68"/>
                <a:gd name="T7" fmla="*/ 37 h 71"/>
                <a:gd name="T8" fmla="*/ 2 w 68"/>
                <a:gd name="T9" fmla="*/ 38 h 71"/>
                <a:gd name="T10" fmla="*/ 2 w 68"/>
                <a:gd name="T11" fmla="*/ 38 h 71"/>
                <a:gd name="T12" fmla="*/ 5 w 68"/>
                <a:gd name="T13" fmla="*/ 71 h 71"/>
                <a:gd name="T14" fmla="*/ 68 w 68"/>
                <a:gd name="T15" fmla="*/ 65 h 71"/>
                <a:gd name="T16" fmla="*/ 65 w 68"/>
                <a:gd name="T17"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71">
                  <a:moveTo>
                    <a:pt x="65" y="32"/>
                  </a:moveTo>
                  <a:cubicBezTo>
                    <a:pt x="65" y="32"/>
                    <a:pt x="65" y="32"/>
                    <a:pt x="65" y="31"/>
                  </a:cubicBezTo>
                  <a:cubicBezTo>
                    <a:pt x="63" y="13"/>
                    <a:pt x="48" y="0"/>
                    <a:pt x="30" y="2"/>
                  </a:cubicBezTo>
                  <a:cubicBezTo>
                    <a:pt x="13" y="3"/>
                    <a:pt x="0" y="19"/>
                    <a:pt x="1" y="37"/>
                  </a:cubicBezTo>
                  <a:cubicBezTo>
                    <a:pt x="2" y="37"/>
                    <a:pt x="2" y="38"/>
                    <a:pt x="2" y="38"/>
                  </a:cubicBezTo>
                  <a:cubicBezTo>
                    <a:pt x="2" y="38"/>
                    <a:pt x="2" y="38"/>
                    <a:pt x="2" y="38"/>
                  </a:cubicBezTo>
                  <a:cubicBezTo>
                    <a:pt x="5" y="71"/>
                    <a:pt x="5" y="71"/>
                    <a:pt x="5" y="71"/>
                  </a:cubicBezTo>
                  <a:cubicBezTo>
                    <a:pt x="68" y="65"/>
                    <a:pt x="68" y="65"/>
                    <a:pt x="68" y="65"/>
                  </a:cubicBezTo>
                  <a:cubicBezTo>
                    <a:pt x="65" y="32"/>
                    <a:pt x="65" y="32"/>
                    <a:pt x="65" y="32"/>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34"/>
            <p:cNvSpPr>
              <a:spLocks/>
            </p:cNvSpPr>
            <p:nvPr/>
          </p:nvSpPr>
          <p:spPr bwMode="auto">
            <a:xfrm>
              <a:off x="6037" y="3936"/>
              <a:ext cx="264" cy="147"/>
            </a:xfrm>
            <a:custGeom>
              <a:avLst/>
              <a:gdLst>
                <a:gd name="T0" fmla="*/ 264 w 264"/>
                <a:gd name="T1" fmla="*/ 113 h 147"/>
                <a:gd name="T2" fmla="*/ 150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0" y="0"/>
                  </a:lnTo>
                  <a:lnTo>
                    <a:pt x="0" y="0"/>
                  </a:lnTo>
                  <a:lnTo>
                    <a:pt x="0" y="147"/>
                  </a:lnTo>
                  <a:lnTo>
                    <a:pt x="264" y="147"/>
                  </a:lnTo>
                  <a:lnTo>
                    <a:pt x="264" y="1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5"/>
            <p:cNvSpPr>
              <a:spLocks/>
            </p:cNvSpPr>
            <p:nvPr/>
          </p:nvSpPr>
          <p:spPr bwMode="auto">
            <a:xfrm>
              <a:off x="6037" y="3936"/>
              <a:ext cx="264" cy="147"/>
            </a:xfrm>
            <a:custGeom>
              <a:avLst/>
              <a:gdLst>
                <a:gd name="T0" fmla="*/ 264 w 264"/>
                <a:gd name="T1" fmla="*/ 113 h 147"/>
                <a:gd name="T2" fmla="*/ 150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0" y="0"/>
                  </a:lnTo>
                  <a:lnTo>
                    <a:pt x="0" y="0"/>
                  </a:lnTo>
                  <a:lnTo>
                    <a:pt x="0" y="147"/>
                  </a:lnTo>
                  <a:lnTo>
                    <a:pt x="264" y="147"/>
                  </a:lnTo>
                  <a:lnTo>
                    <a:pt x="264" y="1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Rectangle 36"/>
            <p:cNvSpPr>
              <a:spLocks noChangeArrowheads="1"/>
            </p:cNvSpPr>
            <p:nvPr/>
          </p:nvSpPr>
          <p:spPr bwMode="auto">
            <a:xfrm>
              <a:off x="6376" y="3305"/>
              <a:ext cx="150" cy="631"/>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Rectangle 37"/>
            <p:cNvSpPr>
              <a:spLocks noChangeArrowheads="1"/>
            </p:cNvSpPr>
            <p:nvPr/>
          </p:nvSpPr>
          <p:spPr bwMode="auto">
            <a:xfrm>
              <a:off x="6376" y="3305"/>
              <a:ext cx="150" cy="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Rectangle 38"/>
            <p:cNvSpPr>
              <a:spLocks noChangeArrowheads="1"/>
            </p:cNvSpPr>
            <p:nvPr/>
          </p:nvSpPr>
          <p:spPr bwMode="auto">
            <a:xfrm>
              <a:off x="6037" y="3279"/>
              <a:ext cx="148" cy="657"/>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Rectangle 39"/>
            <p:cNvSpPr>
              <a:spLocks noChangeArrowheads="1"/>
            </p:cNvSpPr>
            <p:nvPr/>
          </p:nvSpPr>
          <p:spPr bwMode="auto">
            <a:xfrm>
              <a:off x="6037" y="3279"/>
              <a:ext cx="148" cy="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Rectangle 40"/>
            <p:cNvSpPr>
              <a:spLocks noChangeArrowheads="1"/>
            </p:cNvSpPr>
            <p:nvPr/>
          </p:nvSpPr>
          <p:spPr bwMode="auto">
            <a:xfrm>
              <a:off x="5882" y="3281"/>
              <a:ext cx="644" cy="147"/>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Rectangle 41"/>
            <p:cNvSpPr>
              <a:spLocks noChangeArrowheads="1"/>
            </p:cNvSpPr>
            <p:nvPr/>
          </p:nvSpPr>
          <p:spPr bwMode="auto">
            <a:xfrm>
              <a:off x="5882" y="3281"/>
              <a:ext cx="64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42"/>
            <p:cNvSpPr>
              <a:spLocks/>
            </p:cNvSpPr>
            <p:nvPr/>
          </p:nvSpPr>
          <p:spPr bwMode="auto">
            <a:xfrm>
              <a:off x="5812" y="1136"/>
              <a:ext cx="373" cy="224"/>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43"/>
            <p:cNvSpPr>
              <a:spLocks/>
            </p:cNvSpPr>
            <p:nvPr/>
          </p:nvSpPr>
          <p:spPr bwMode="auto">
            <a:xfrm>
              <a:off x="7285" y="437"/>
              <a:ext cx="324" cy="188"/>
            </a:xfrm>
            <a:custGeom>
              <a:avLst/>
              <a:gdLst>
                <a:gd name="T0" fmla="*/ 21 w 210"/>
                <a:gd name="T1" fmla="*/ 61 h 122"/>
                <a:gd name="T2" fmla="*/ 56 w 210"/>
                <a:gd name="T3" fmla="*/ 35 h 122"/>
                <a:gd name="T4" fmla="*/ 56 w 210"/>
                <a:gd name="T5" fmla="*/ 35 h 122"/>
                <a:gd name="T6" fmla="*/ 56 w 210"/>
                <a:gd name="T7" fmla="*/ 35 h 122"/>
                <a:gd name="T8" fmla="*/ 91 w 210"/>
                <a:gd name="T9" fmla="*/ 0 h 122"/>
                <a:gd name="T10" fmla="*/ 123 w 210"/>
                <a:gd name="T11" fmla="*/ 18 h 122"/>
                <a:gd name="T12" fmla="*/ 134 w 210"/>
                <a:gd name="T13" fmla="*/ 16 h 122"/>
                <a:gd name="T14" fmla="*/ 167 w 210"/>
                <a:gd name="T15" fmla="*/ 49 h 122"/>
                <a:gd name="T16" fmla="*/ 167 w 210"/>
                <a:gd name="T17" fmla="*/ 49 h 122"/>
                <a:gd name="T18" fmla="*/ 172 w 210"/>
                <a:gd name="T19" fmla="*/ 49 h 122"/>
                <a:gd name="T20" fmla="*/ 210 w 210"/>
                <a:gd name="T21" fmla="*/ 85 h 122"/>
                <a:gd name="T22" fmla="*/ 172 w 210"/>
                <a:gd name="T23" fmla="*/ 122 h 122"/>
                <a:gd name="T24" fmla="*/ 33 w 210"/>
                <a:gd name="T25" fmla="*/ 122 h 122"/>
                <a:gd name="T26" fmla="*/ 0 w 210"/>
                <a:gd name="T27" fmla="*/ 90 h 122"/>
                <a:gd name="T28" fmla="*/ 21 w 210"/>
                <a:gd name="T29"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122">
                  <a:moveTo>
                    <a:pt x="21" y="61"/>
                  </a:moveTo>
                  <a:cubicBezTo>
                    <a:pt x="25" y="46"/>
                    <a:pt x="39" y="35"/>
                    <a:pt x="56" y="35"/>
                  </a:cubicBezTo>
                  <a:cubicBezTo>
                    <a:pt x="56" y="35"/>
                    <a:pt x="56" y="35"/>
                    <a:pt x="56" y="35"/>
                  </a:cubicBezTo>
                  <a:cubicBezTo>
                    <a:pt x="56" y="35"/>
                    <a:pt x="56" y="35"/>
                    <a:pt x="56" y="35"/>
                  </a:cubicBezTo>
                  <a:cubicBezTo>
                    <a:pt x="56" y="16"/>
                    <a:pt x="72" y="0"/>
                    <a:pt x="91" y="0"/>
                  </a:cubicBezTo>
                  <a:cubicBezTo>
                    <a:pt x="105" y="0"/>
                    <a:pt x="117" y="8"/>
                    <a:pt x="123" y="18"/>
                  </a:cubicBezTo>
                  <a:cubicBezTo>
                    <a:pt x="126" y="17"/>
                    <a:pt x="130" y="16"/>
                    <a:pt x="134" y="16"/>
                  </a:cubicBezTo>
                  <a:cubicBezTo>
                    <a:pt x="152" y="16"/>
                    <a:pt x="167" y="31"/>
                    <a:pt x="167" y="49"/>
                  </a:cubicBezTo>
                  <a:cubicBezTo>
                    <a:pt x="167" y="49"/>
                    <a:pt x="167" y="49"/>
                    <a:pt x="167" y="49"/>
                  </a:cubicBezTo>
                  <a:cubicBezTo>
                    <a:pt x="169" y="49"/>
                    <a:pt x="170" y="49"/>
                    <a:pt x="172" y="49"/>
                  </a:cubicBezTo>
                  <a:cubicBezTo>
                    <a:pt x="193" y="49"/>
                    <a:pt x="210" y="65"/>
                    <a:pt x="210" y="85"/>
                  </a:cubicBezTo>
                  <a:cubicBezTo>
                    <a:pt x="210" y="106"/>
                    <a:pt x="193" y="122"/>
                    <a:pt x="172" y="122"/>
                  </a:cubicBezTo>
                  <a:cubicBezTo>
                    <a:pt x="33" y="122"/>
                    <a:pt x="33" y="122"/>
                    <a:pt x="33" y="122"/>
                  </a:cubicBezTo>
                  <a:cubicBezTo>
                    <a:pt x="15" y="122"/>
                    <a:pt x="0" y="108"/>
                    <a:pt x="0" y="90"/>
                  </a:cubicBezTo>
                  <a:cubicBezTo>
                    <a:pt x="0" y="77"/>
                    <a:pt x="9" y="65"/>
                    <a:pt x="21" y="6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4"/>
            <p:cNvSpPr>
              <a:spLocks/>
            </p:cNvSpPr>
            <p:nvPr/>
          </p:nvSpPr>
          <p:spPr bwMode="auto">
            <a:xfrm>
              <a:off x="6342" y="2924"/>
              <a:ext cx="128" cy="126"/>
            </a:xfrm>
            <a:custGeom>
              <a:avLst/>
              <a:gdLst>
                <a:gd name="T0" fmla="*/ 29 w 83"/>
                <a:gd name="T1" fmla="*/ 72 h 82"/>
                <a:gd name="T2" fmla="*/ 30 w 83"/>
                <a:gd name="T3" fmla="*/ 73 h 82"/>
                <a:gd name="T4" fmla="*/ 74 w 83"/>
                <a:gd name="T5" fmla="*/ 62 h 82"/>
                <a:gd name="T6" fmla="*/ 63 w 83"/>
                <a:gd name="T7" fmla="*/ 18 h 82"/>
                <a:gd name="T8" fmla="*/ 62 w 83"/>
                <a:gd name="T9" fmla="*/ 17 h 82"/>
                <a:gd name="T10" fmla="*/ 62 w 83"/>
                <a:gd name="T11" fmla="*/ 17 h 82"/>
                <a:gd name="T12" fmla="*/ 33 w 83"/>
                <a:gd name="T13" fmla="*/ 0 h 82"/>
                <a:gd name="T14" fmla="*/ 0 w 83"/>
                <a:gd name="T15" fmla="*/ 55 h 82"/>
                <a:gd name="T16" fmla="*/ 29 w 83"/>
                <a:gd name="T17" fmla="*/ 7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2">
                  <a:moveTo>
                    <a:pt x="29" y="72"/>
                  </a:moveTo>
                  <a:cubicBezTo>
                    <a:pt x="29" y="72"/>
                    <a:pt x="30" y="73"/>
                    <a:pt x="30" y="73"/>
                  </a:cubicBezTo>
                  <a:cubicBezTo>
                    <a:pt x="46" y="82"/>
                    <a:pt x="65" y="77"/>
                    <a:pt x="74" y="62"/>
                  </a:cubicBezTo>
                  <a:cubicBezTo>
                    <a:pt x="83" y="47"/>
                    <a:pt x="78" y="27"/>
                    <a:pt x="63" y="18"/>
                  </a:cubicBezTo>
                  <a:cubicBezTo>
                    <a:pt x="62" y="18"/>
                    <a:pt x="62" y="18"/>
                    <a:pt x="62" y="17"/>
                  </a:cubicBezTo>
                  <a:cubicBezTo>
                    <a:pt x="62" y="17"/>
                    <a:pt x="62" y="17"/>
                    <a:pt x="62" y="17"/>
                  </a:cubicBezTo>
                  <a:cubicBezTo>
                    <a:pt x="33" y="0"/>
                    <a:pt x="33" y="0"/>
                    <a:pt x="33" y="0"/>
                  </a:cubicBezTo>
                  <a:cubicBezTo>
                    <a:pt x="0" y="55"/>
                    <a:pt x="0" y="55"/>
                    <a:pt x="0" y="55"/>
                  </a:cubicBezTo>
                  <a:cubicBezTo>
                    <a:pt x="29" y="72"/>
                    <a:pt x="29" y="72"/>
                    <a:pt x="29" y="72"/>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Rectangle 45"/>
            <p:cNvSpPr>
              <a:spLocks noChangeArrowheads="1"/>
            </p:cNvSpPr>
            <p:nvPr/>
          </p:nvSpPr>
          <p:spPr bwMode="auto">
            <a:xfrm>
              <a:off x="5633" y="2693"/>
              <a:ext cx="603" cy="828"/>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Rectangle 46"/>
            <p:cNvSpPr>
              <a:spLocks noChangeArrowheads="1"/>
            </p:cNvSpPr>
            <p:nvPr/>
          </p:nvSpPr>
          <p:spPr bwMode="auto">
            <a:xfrm>
              <a:off x="5633" y="2693"/>
              <a:ext cx="603"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Rectangle 47"/>
            <p:cNvSpPr>
              <a:spLocks noChangeArrowheads="1"/>
            </p:cNvSpPr>
            <p:nvPr/>
          </p:nvSpPr>
          <p:spPr bwMode="auto">
            <a:xfrm>
              <a:off x="5633" y="3438"/>
              <a:ext cx="107" cy="64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Rectangle 48"/>
            <p:cNvSpPr>
              <a:spLocks noChangeArrowheads="1"/>
            </p:cNvSpPr>
            <p:nvPr/>
          </p:nvSpPr>
          <p:spPr bwMode="auto">
            <a:xfrm>
              <a:off x="5633" y="3438"/>
              <a:ext cx="107"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49"/>
            <p:cNvSpPr>
              <a:spLocks/>
            </p:cNvSpPr>
            <p:nvPr/>
          </p:nvSpPr>
          <p:spPr bwMode="auto">
            <a:xfrm>
              <a:off x="6376" y="3936"/>
              <a:ext cx="264" cy="147"/>
            </a:xfrm>
            <a:custGeom>
              <a:avLst/>
              <a:gdLst>
                <a:gd name="T0" fmla="*/ 264 w 264"/>
                <a:gd name="T1" fmla="*/ 113 h 147"/>
                <a:gd name="T2" fmla="*/ 151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1" y="0"/>
                  </a:lnTo>
                  <a:lnTo>
                    <a:pt x="0" y="0"/>
                  </a:lnTo>
                  <a:lnTo>
                    <a:pt x="0" y="147"/>
                  </a:lnTo>
                  <a:lnTo>
                    <a:pt x="264" y="147"/>
                  </a:lnTo>
                  <a:lnTo>
                    <a:pt x="264" y="1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50"/>
            <p:cNvSpPr>
              <a:spLocks/>
            </p:cNvSpPr>
            <p:nvPr/>
          </p:nvSpPr>
          <p:spPr bwMode="auto">
            <a:xfrm>
              <a:off x="6376" y="3936"/>
              <a:ext cx="264" cy="147"/>
            </a:xfrm>
            <a:custGeom>
              <a:avLst/>
              <a:gdLst>
                <a:gd name="T0" fmla="*/ 264 w 264"/>
                <a:gd name="T1" fmla="*/ 113 h 147"/>
                <a:gd name="T2" fmla="*/ 151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1" y="0"/>
                  </a:lnTo>
                  <a:lnTo>
                    <a:pt x="0" y="0"/>
                  </a:lnTo>
                  <a:lnTo>
                    <a:pt x="0" y="147"/>
                  </a:lnTo>
                  <a:lnTo>
                    <a:pt x="264" y="147"/>
                  </a:lnTo>
                  <a:lnTo>
                    <a:pt x="264" y="1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Rectangle 51"/>
            <p:cNvSpPr>
              <a:spLocks noChangeArrowheads="1"/>
            </p:cNvSpPr>
            <p:nvPr/>
          </p:nvSpPr>
          <p:spPr bwMode="auto">
            <a:xfrm>
              <a:off x="6131" y="3438"/>
              <a:ext cx="105" cy="64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Rectangle 52"/>
            <p:cNvSpPr>
              <a:spLocks noChangeArrowheads="1"/>
            </p:cNvSpPr>
            <p:nvPr/>
          </p:nvSpPr>
          <p:spPr bwMode="auto">
            <a:xfrm>
              <a:off x="6131" y="3438"/>
              <a:ext cx="105"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Rectangle 53"/>
            <p:cNvSpPr>
              <a:spLocks noChangeArrowheads="1"/>
            </p:cNvSpPr>
            <p:nvPr/>
          </p:nvSpPr>
          <p:spPr bwMode="auto">
            <a:xfrm>
              <a:off x="5872" y="3438"/>
              <a:ext cx="105" cy="64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Rectangle 54"/>
            <p:cNvSpPr>
              <a:spLocks noChangeArrowheads="1"/>
            </p:cNvSpPr>
            <p:nvPr/>
          </p:nvSpPr>
          <p:spPr bwMode="auto">
            <a:xfrm>
              <a:off x="5872" y="3438"/>
              <a:ext cx="105"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Rectangle 55"/>
            <p:cNvSpPr>
              <a:spLocks noChangeArrowheads="1"/>
            </p:cNvSpPr>
            <p:nvPr/>
          </p:nvSpPr>
          <p:spPr bwMode="auto">
            <a:xfrm>
              <a:off x="6368" y="3438"/>
              <a:ext cx="105" cy="64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Rectangle 56"/>
            <p:cNvSpPr>
              <a:spLocks noChangeArrowheads="1"/>
            </p:cNvSpPr>
            <p:nvPr/>
          </p:nvSpPr>
          <p:spPr bwMode="auto">
            <a:xfrm>
              <a:off x="6368" y="3438"/>
              <a:ext cx="105"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57"/>
            <p:cNvSpPr>
              <a:spLocks noChangeArrowheads="1"/>
            </p:cNvSpPr>
            <p:nvPr/>
          </p:nvSpPr>
          <p:spPr bwMode="auto">
            <a:xfrm>
              <a:off x="6062" y="3425"/>
              <a:ext cx="411" cy="96"/>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58"/>
            <p:cNvSpPr>
              <a:spLocks noChangeArrowheads="1"/>
            </p:cNvSpPr>
            <p:nvPr/>
          </p:nvSpPr>
          <p:spPr bwMode="auto">
            <a:xfrm>
              <a:off x="6062" y="3425"/>
              <a:ext cx="41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9"/>
            <p:cNvSpPr>
              <a:spLocks/>
            </p:cNvSpPr>
            <p:nvPr/>
          </p:nvSpPr>
          <p:spPr bwMode="auto">
            <a:xfrm>
              <a:off x="6184" y="2693"/>
              <a:ext cx="52" cy="732"/>
            </a:xfrm>
            <a:custGeom>
              <a:avLst/>
              <a:gdLst>
                <a:gd name="T0" fmla="*/ 52 w 52"/>
                <a:gd name="T1" fmla="*/ 0 h 732"/>
                <a:gd name="T2" fmla="*/ 0 w 52"/>
                <a:gd name="T3" fmla="*/ 0 h 732"/>
                <a:gd name="T4" fmla="*/ 0 w 52"/>
                <a:gd name="T5" fmla="*/ 586 h 732"/>
                <a:gd name="T6" fmla="*/ 0 w 52"/>
                <a:gd name="T7" fmla="*/ 732 h 732"/>
                <a:gd name="T8" fmla="*/ 52 w 52"/>
                <a:gd name="T9" fmla="*/ 732 h 732"/>
                <a:gd name="T10" fmla="*/ 52 w 52"/>
                <a:gd name="T11" fmla="*/ 588 h 732"/>
                <a:gd name="T12" fmla="*/ 52 w 52"/>
                <a:gd name="T13" fmla="*/ 0 h 732"/>
              </a:gdLst>
              <a:ahLst/>
              <a:cxnLst>
                <a:cxn ang="0">
                  <a:pos x="T0" y="T1"/>
                </a:cxn>
                <a:cxn ang="0">
                  <a:pos x="T2" y="T3"/>
                </a:cxn>
                <a:cxn ang="0">
                  <a:pos x="T4" y="T5"/>
                </a:cxn>
                <a:cxn ang="0">
                  <a:pos x="T6" y="T7"/>
                </a:cxn>
                <a:cxn ang="0">
                  <a:pos x="T8" y="T9"/>
                </a:cxn>
                <a:cxn ang="0">
                  <a:pos x="T10" y="T11"/>
                </a:cxn>
                <a:cxn ang="0">
                  <a:pos x="T12" y="T13"/>
                </a:cxn>
              </a:cxnLst>
              <a:rect l="0" t="0" r="r" b="b"/>
              <a:pathLst>
                <a:path w="52" h="732">
                  <a:moveTo>
                    <a:pt x="52" y="0"/>
                  </a:moveTo>
                  <a:lnTo>
                    <a:pt x="0" y="0"/>
                  </a:lnTo>
                  <a:lnTo>
                    <a:pt x="0" y="586"/>
                  </a:lnTo>
                  <a:lnTo>
                    <a:pt x="0" y="732"/>
                  </a:lnTo>
                  <a:lnTo>
                    <a:pt x="52" y="732"/>
                  </a:lnTo>
                  <a:lnTo>
                    <a:pt x="52" y="588"/>
                  </a:lnTo>
                  <a:lnTo>
                    <a:pt x="52"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60"/>
            <p:cNvSpPr>
              <a:spLocks/>
            </p:cNvSpPr>
            <p:nvPr/>
          </p:nvSpPr>
          <p:spPr bwMode="auto">
            <a:xfrm>
              <a:off x="6184" y="2693"/>
              <a:ext cx="52" cy="732"/>
            </a:xfrm>
            <a:custGeom>
              <a:avLst/>
              <a:gdLst>
                <a:gd name="T0" fmla="*/ 52 w 52"/>
                <a:gd name="T1" fmla="*/ 0 h 732"/>
                <a:gd name="T2" fmla="*/ 0 w 52"/>
                <a:gd name="T3" fmla="*/ 0 h 732"/>
                <a:gd name="T4" fmla="*/ 0 w 52"/>
                <a:gd name="T5" fmla="*/ 586 h 732"/>
                <a:gd name="T6" fmla="*/ 0 w 52"/>
                <a:gd name="T7" fmla="*/ 732 h 732"/>
                <a:gd name="T8" fmla="*/ 52 w 52"/>
                <a:gd name="T9" fmla="*/ 732 h 732"/>
                <a:gd name="T10" fmla="*/ 52 w 52"/>
                <a:gd name="T11" fmla="*/ 588 h 732"/>
                <a:gd name="T12" fmla="*/ 52 w 52"/>
                <a:gd name="T13" fmla="*/ 0 h 732"/>
              </a:gdLst>
              <a:ahLst/>
              <a:cxnLst>
                <a:cxn ang="0">
                  <a:pos x="T0" y="T1"/>
                </a:cxn>
                <a:cxn ang="0">
                  <a:pos x="T2" y="T3"/>
                </a:cxn>
                <a:cxn ang="0">
                  <a:pos x="T4" y="T5"/>
                </a:cxn>
                <a:cxn ang="0">
                  <a:pos x="T6" y="T7"/>
                </a:cxn>
                <a:cxn ang="0">
                  <a:pos x="T8" y="T9"/>
                </a:cxn>
                <a:cxn ang="0">
                  <a:pos x="T10" y="T11"/>
                </a:cxn>
                <a:cxn ang="0">
                  <a:pos x="T12" y="T13"/>
                </a:cxn>
              </a:cxnLst>
              <a:rect l="0" t="0" r="r" b="b"/>
              <a:pathLst>
                <a:path w="52" h="732">
                  <a:moveTo>
                    <a:pt x="52" y="0"/>
                  </a:moveTo>
                  <a:lnTo>
                    <a:pt x="0" y="0"/>
                  </a:lnTo>
                  <a:lnTo>
                    <a:pt x="0" y="586"/>
                  </a:lnTo>
                  <a:lnTo>
                    <a:pt x="0" y="732"/>
                  </a:lnTo>
                  <a:lnTo>
                    <a:pt x="52" y="732"/>
                  </a:lnTo>
                  <a:lnTo>
                    <a:pt x="52" y="588"/>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61"/>
            <p:cNvSpPr>
              <a:spLocks/>
            </p:cNvSpPr>
            <p:nvPr/>
          </p:nvSpPr>
          <p:spPr bwMode="auto">
            <a:xfrm>
              <a:off x="6184" y="3521"/>
              <a:ext cx="52" cy="562"/>
            </a:xfrm>
            <a:custGeom>
              <a:avLst/>
              <a:gdLst>
                <a:gd name="T0" fmla="*/ 52 w 52"/>
                <a:gd name="T1" fmla="*/ 0 h 562"/>
                <a:gd name="T2" fmla="*/ 0 w 52"/>
                <a:gd name="T3" fmla="*/ 0 h 562"/>
                <a:gd name="T4" fmla="*/ 0 w 52"/>
                <a:gd name="T5" fmla="*/ 562 h 562"/>
                <a:gd name="T6" fmla="*/ 52 w 52"/>
                <a:gd name="T7" fmla="*/ 562 h 562"/>
                <a:gd name="T8" fmla="*/ 52 w 52"/>
                <a:gd name="T9" fmla="*/ 465 h 562"/>
                <a:gd name="T10" fmla="*/ 52 w 52"/>
                <a:gd name="T11" fmla="*/ 436 h 562"/>
                <a:gd name="T12" fmla="*/ 52 w 52"/>
                <a:gd name="T13" fmla="*/ 0 h 562"/>
              </a:gdLst>
              <a:ahLst/>
              <a:cxnLst>
                <a:cxn ang="0">
                  <a:pos x="T0" y="T1"/>
                </a:cxn>
                <a:cxn ang="0">
                  <a:pos x="T2" y="T3"/>
                </a:cxn>
                <a:cxn ang="0">
                  <a:pos x="T4" y="T5"/>
                </a:cxn>
                <a:cxn ang="0">
                  <a:pos x="T6" y="T7"/>
                </a:cxn>
                <a:cxn ang="0">
                  <a:pos x="T8" y="T9"/>
                </a:cxn>
                <a:cxn ang="0">
                  <a:pos x="T10" y="T11"/>
                </a:cxn>
                <a:cxn ang="0">
                  <a:pos x="T12" y="T13"/>
                </a:cxn>
              </a:cxnLst>
              <a:rect l="0" t="0" r="r" b="b"/>
              <a:pathLst>
                <a:path w="52" h="562">
                  <a:moveTo>
                    <a:pt x="52" y="0"/>
                  </a:moveTo>
                  <a:lnTo>
                    <a:pt x="0" y="0"/>
                  </a:lnTo>
                  <a:lnTo>
                    <a:pt x="0" y="562"/>
                  </a:lnTo>
                  <a:lnTo>
                    <a:pt x="52" y="562"/>
                  </a:lnTo>
                  <a:lnTo>
                    <a:pt x="52" y="465"/>
                  </a:lnTo>
                  <a:lnTo>
                    <a:pt x="52" y="436"/>
                  </a:lnTo>
                  <a:lnTo>
                    <a:pt x="52"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62"/>
            <p:cNvSpPr>
              <a:spLocks/>
            </p:cNvSpPr>
            <p:nvPr/>
          </p:nvSpPr>
          <p:spPr bwMode="auto">
            <a:xfrm>
              <a:off x="6184" y="3521"/>
              <a:ext cx="52" cy="562"/>
            </a:xfrm>
            <a:custGeom>
              <a:avLst/>
              <a:gdLst>
                <a:gd name="T0" fmla="*/ 52 w 52"/>
                <a:gd name="T1" fmla="*/ 0 h 562"/>
                <a:gd name="T2" fmla="*/ 0 w 52"/>
                <a:gd name="T3" fmla="*/ 0 h 562"/>
                <a:gd name="T4" fmla="*/ 0 w 52"/>
                <a:gd name="T5" fmla="*/ 562 h 562"/>
                <a:gd name="T6" fmla="*/ 52 w 52"/>
                <a:gd name="T7" fmla="*/ 562 h 562"/>
                <a:gd name="T8" fmla="*/ 52 w 52"/>
                <a:gd name="T9" fmla="*/ 465 h 562"/>
                <a:gd name="T10" fmla="*/ 52 w 52"/>
                <a:gd name="T11" fmla="*/ 436 h 562"/>
                <a:gd name="T12" fmla="*/ 52 w 52"/>
                <a:gd name="T13" fmla="*/ 0 h 562"/>
              </a:gdLst>
              <a:ahLst/>
              <a:cxnLst>
                <a:cxn ang="0">
                  <a:pos x="T0" y="T1"/>
                </a:cxn>
                <a:cxn ang="0">
                  <a:pos x="T2" y="T3"/>
                </a:cxn>
                <a:cxn ang="0">
                  <a:pos x="T4" y="T5"/>
                </a:cxn>
                <a:cxn ang="0">
                  <a:pos x="T6" y="T7"/>
                </a:cxn>
                <a:cxn ang="0">
                  <a:pos x="T8" y="T9"/>
                </a:cxn>
                <a:cxn ang="0">
                  <a:pos x="T10" y="T11"/>
                </a:cxn>
                <a:cxn ang="0">
                  <a:pos x="T12" y="T13"/>
                </a:cxn>
              </a:cxnLst>
              <a:rect l="0" t="0" r="r" b="b"/>
              <a:pathLst>
                <a:path w="52" h="562">
                  <a:moveTo>
                    <a:pt x="52" y="0"/>
                  </a:moveTo>
                  <a:lnTo>
                    <a:pt x="0" y="0"/>
                  </a:lnTo>
                  <a:lnTo>
                    <a:pt x="0" y="562"/>
                  </a:lnTo>
                  <a:lnTo>
                    <a:pt x="52" y="562"/>
                  </a:lnTo>
                  <a:lnTo>
                    <a:pt x="52" y="465"/>
                  </a:lnTo>
                  <a:lnTo>
                    <a:pt x="52" y="436"/>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63"/>
            <p:cNvSpPr>
              <a:spLocks/>
            </p:cNvSpPr>
            <p:nvPr/>
          </p:nvSpPr>
          <p:spPr bwMode="auto">
            <a:xfrm>
              <a:off x="6184" y="3425"/>
              <a:ext cx="52" cy="96"/>
            </a:xfrm>
            <a:custGeom>
              <a:avLst/>
              <a:gdLst>
                <a:gd name="T0" fmla="*/ 52 w 52"/>
                <a:gd name="T1" fmla="*/ 0 h 96"/>
                <a:gd name="T2" fmla="*/ 52 w 52"/>
                <a:gd name="T3" fmla="*/ 0 h 96"/>
                <a:gd name="T4" fmla="*/ 0 w 52"/>
                <a:gd name="T5" fmla="*/ 0 h 96"/>
                <a:gd name="T6" fmla="*/ 0 w 52"/>
                <a:gd name="T7" fmla="*/ 96 h 96"/>
                <a:gd name="T8" fmla="*/ 52 w 52"/>
                <a:gd name="T9" fmla="*/ 96 h 96"/>
                <a:gd name="T10" fmla="*/ 52 w 52"/>
                <a:gd name="T11" fmla="*/ 0 h 96"/>
              </a:gdLst>
              <a:ahLst/>
              <a:cxnLst>
                <a:cxn ang="0">
                  <a:pos x="T0" y="T1"/>
                </a:cxn>
                <a:cxn ang="0">
                  <a:pos x="T2" y="T3"/>
                </a:cxn>
                <a:cxn ang="0">
                  <a:pos x="T4" y="T5"/>
                </a:cxn>
                <a:cxn ang="0">
                  <a:pos x="T6" y="T7"/>
                </a:cxn>
                <a:cxn ang="0">
                  <a:pos x="T8" y="T9"/>
                </a:cxn>
                <a:cxn ang="0">
                  <a:pos x="T10" y="T11"/>
                </a:cxn>
              </a:cxnLst>
              <a:rect l="0" t="0" r="r" b="b"/>
              <a:pathLst>
                <a:path w="52" h="96">
                  <a:moveTo>
                    <a:pt x="52" y="0"/>
                  </a:moveTo>
                  <a:lnTo>
                    <a:pt x="52" y="0"/>
                  </a:lnTo>
                  <a:lnTo>
                    <a:pt x="0" y="0"/>
                  </a:lnTo>
                  <a:lnTo>
                    <a:pt x="0" y="96"/>
                  </a:lnTo>
                  <a:lnTo>
                    <a:pt x="52" y="96"/>
                  </a:lnTo>
                  <a:lnTo>
                    <a:pt x="52"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64"/>
            <p:cNvSpPr>
              <a:spLocks/>
            </p:cNvSpPr>
            <p:nvPr/>
          </p:nvSpPr>
          <p:spPr bwMode="auto">
            <a:xfrm>
              <a:off x="6184" y="3425"/>
              <a:ext cx="52" cy="96"/>
            </a:xfrm>
            <a:custGeom>
              <a:avLst/>
              <a:gdLst>
                <a:gd name="T0" fmla="*/ 52 w 52"/>
                <a:gd name="T1" fmla="*/ 0 h 96"/>
                <a:gd name="T2" fmla="*/ 52 w 52"/>
                <a:gd name="T3" fmla="*/ 0 h 96"/>
                <a:gd name="T4" fmla="*/ 0 w 52"/>
                <a:gd name="T5" fmla="*/ 0 h 96"/>
                <a:gd name="T6" fmla="*/ 0 w 52"/>
                <a:gd name="T7" fmla="*/ 96 h 96"/>
                <a:gd name="T8" fmla="*/ 52 w 52"/>
                <a:gd name="T9" fmla="*/ 96 h 96"/>
                <a:gd name="T10" fmla="*/ 52 w 52"/>
                <a:gd name="T11" fmla="*/ 0 h 96"/>
              </a:gdLst>
              <a:ahLst/>
              <a:cxnLst>
                <a:cxn ang="0">
                  <a:pos x="T0" y="T1"/>
                </a:cxn>
                <a:cxn ang="0">
                  <a:pos x="T2" y="T3"/>
                </a:cxn>
                <a:cxn ang="0">
                  <a:pos x="T4" y="T5"/>
                </a:cxn>
                <a:cxn ang="0">
                  <a:pos x="T6" y="T7"/>
                </a:cxn>
                <a:cxn ang="0">
                  <a:pos x="T8" y="T9"/>
                </a:cxn>
                <a:cxn ang="0">
                  <a:pos x="T10" y="T11"/>
                </a:cxn>
              </a:cxnLst>
              <a:rect l="0" t="0" r="r" b="b"/>
              <a:pathLst>
                <a:path w="52" h="96">
                  <a:moveTo>
                    <a:pt x="52" y="0"/>
                  </a:moveTo>
                  <a:lnTo>
                    <a:pt x="52" y="0"/>
                  </a:lnTo>
                  <a:lnTo>
                    <a:pt x="0" y="0"/>
                  </a:lnTo>
                  <a:lnTo>
                    <a:pt x="0" y="96"/>
                  </a:lnTo>
                  <a:lnTo>
                    <a:pt x="52" y="96"/>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65"/>
            <p:cNvSpPr>
              <a:spLocks noChangeArrowheads="1"/>
            </p:cNvSpPr>
            <p:nvPr/>
          </p:nvSpPr>
          <p:spPr bwMode="auto">
            <a:xfrm>
              <a:off x="6368" y="3521"/>
              <a:ext cx="53" cy="562"/>
            </a:xfrm>
            <a:prstGeom prst="rect">
              <a:avLst/>
            </a:prstGeom>
            <a:solidFill>
              <a:schemeClr val="accent4">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Rectangle 66"/>
            <p:cNvSpPr>
              <a:spLocks noChangeArrowheads="1"/>
            </p:cNvSpPr>
            <p:nvPr/>
          </p:nvSpPr>
          <p:spPr bwMode="auto">
            <a:xfrm>
              <a:off x="6368" y="3521"/>
              <a:ext cx="53" cy="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Rectangle 67"/>
            <p:cNvSpPr>
              <a:spLocks noChangeArrowheads="1"/>
            </p:cNvSpPr>
            <p:nvPr/>
          </p:nvSpPr>
          <p:spPr bwMode="auto">
            <a:xfrm>
              <a:off x="6298" y="3044"/>
              <a:ext cx="599" cy="7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Rectangle 68"/>
            <p:cNvSpPr>
              <a:spLocks noChangeArrowheads="1"/>
            </p:cNvSpPr>
            <p:nvPr/>
          </p:nvSpPr>
          <p:spPr bwMode="auto">
            <a:xfrm>
              <a:off x="6298" y="3044"/>
              <a:ext cx="599"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Rectangle 69"/>
            <p:cNvSpPr>
              <a:spLocks noChangeArrowheads="1"/>
            </p:cNvSpPr>
            <p:nvPr/>
          </p:nvSpPr>
          <p:spPr bwMode="auto">
            <a:xfrm>
              <a:off x="6643" y="3044"/>
              <a:ext cx="254" cy="70"/>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Rectangle 70"/>
            <p:cNvSpPr>
              <a:spLocks noChangeArrowheads="1"/>
            </p:cNvSpPr>
            <p:nvPr/>
          </p:nvSpPr>
          <p:spPr bwMode="auto">
            <a:xfrm>
              <a:off x="6643" y="3044"/>
              <a:ext cx="254"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71"/>
            <p:cNvSpPr>
              <a:spLocks/>
            </p:cNvSpPr>
            <p:nvPr/>
          </p:nvSpPr>
          <p:spPr bwMode="auto">
            <a:xfrm>
              <a:off x="5633" y="2924"/>
              <a:ext cx="551" cy="597"/>
            </a:xfrm>
            <a:custGeom>
              <a:avLst/>
              <a:gdLst>
                <a:gd name="T0" fmla="*/ 0 w 551"/>
                <a:gd name="T1" fmla="*/ 0 h 597"/>
                <a:gd name="T2" fmla="*/ 0 w 551"/>
                <a:gd name="T3" fmla="*/ 514 h 597"/>
                <a:gd name="T4" fmla="*/ 107 w 551"/>
                <a:gd name="T5" fmla="*/ 514 h 597"/>
                <a:gd name="T6" fmla="*/ 107 w 551"/>
                <a:gd name="T7" fmla="*/ 597 h 597"/>
                <a:gd name="T8" fmla="*/ 239 w 551"/>
                <a:gd name="T9" fmla="*/ 597 h 597"/>
                <a:gd name="T10" fmla="*/ 239 w 551"/>
                <a:gd name="T11" fmla="*/ 514 h 597"/>
                <a:gd name="T12" fmla="*/ 344 w 551"/>
                <a:gd name="T13" fmla="*/ 514 h 597"/>
                <a:gd name="T14" fmla="*/ 344 w 551"/>
                <a:gd name="T15" fmla="*/ 597 h 597"/>
                <a:gd name="T16" fmla="*/ 429 w 551"/>
                <a:gd name="T17" fmla="*/ 597 h 597"/>
                <a:gd name="T18" fmla="*/ 429 w 551"/>
                <a:gd name="T19" fmla="*/ 501 h 597"/>
                <a:gd name="T20" fmla="*/ 551 w 551"/>
                <a:gd name="T21" fmla="*/ 501 h 597"/>
                <a:gd name="T22" fmla="*/ 551 w 551"/>
                <a:gd name="T23" fmla="*/ 355 h 597"/>
                <a:gd name="T24" fmla="*/ 0 w 551"/>
                <a:gd name="T25" fmla="*/ 0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1" h="597">
                  <a:moveTo>
                    <a:pt x="0" y="0"/>
                  </a:moveTo>
                  <a:lnTo>
                    <a:pt x="0" y="514"/>
                  </a:lnTo>
                  <a:lnTo>
                    <a:pt x="107" y="514"/>
                  </a:lnTo>
                  <a:lnTo>
                    <a:pt x="107" y="597"/>
                  </a:lnTo>
                  <a:lnTo>
                    <a:pt x="239" y="597"/>
                  </a:lnTo>
                  <a:lnTo>
                    <a:pt x="239" y="514"/>
                  </a:lnTo>
                  <a:lnTo>
                    <a:pt x="344" y="514"/>
                  </a:lnTo>
                  <a:lnTo>
                    <a:pt x="344" y="597"/>
                  </a:lnTo>
                  <a:lnTo>
                    <a:pt x="429" y="597"/>
                  </a:lnTo>
                  <a:lnTo>
                    <a:pt x="429" y="501"/>
                  </a:lnTo>
                  <a:lnTo>
                    <a:pt x="551" y="501"/>
                  </a:lnTo>
                  <a:lnTo>
                    <a:pt x="551" y="355"/>
                  </a:lnTo>
                  <a:lnTo>
                    <a:pt x="0"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72"/>
            <p:cNvSpPr>
              <a:spLocks/>
            </p:cNvSpPr>
            <p:nvPr/>
          </p:nvSpPr>
          <p:spPr bwMode="auto">
            <a:xfrm>
              <a:off x="5633" y="2924"/>
              <a:ext cx="551" cy="597"/>
            </a:xfrm>
            <a:custGeom>
              <a:avLst/>
              <a:gdLst>
                <a:gd name="T0" fmla="*/ 0 w 551"/>
                <a:gd name="T1" fmla="*/ 0 h 597"/>
                <a:gd name="T2" fmla="*/ 0 w 551"/>
                <a:gd name="T3" fmla="*/ 514 h 597"/>
                <a:gd name="T4" fmla="*/ 107 w 551"/>
                <a:gd name="T5" fmla="*/ 514 h 597"/>
                <a:gd name="T6" fmla="*/ 107 w 551"/>
                <a:gd name="T7" fmla="*/ 597 h 597"/>
                <a:gd name="T8" fmla="*/ 239 w 551"/>
                <a:gd name="T9" fmla="*/ 597 h 597"/>
                <a:gd name="T10" fmla="*/ 239 w 551"/>
                <a:gd name="T11" fmla="*/ 514 h 597"/>
                <a:gd name="T12" fmla="*/ 344 w 551"/>
                <a:gd name="T13" fmla="*/ 514 h 597"/>
                <a:gd name="T14" fmla="*/ 344 w 551"/>
                <a:gd name="T15" fmla="*/ 597 h 597"/>
                <a:gd name="T16" fmla="*/ 429 w 551"/>
                <a:gd name="T17" fmla="*/ 597 h 597"/>
                <a:gd name="T18" fmla="*/ 429 w 551"/>
                <a:gd name="T19" fmla="*/ 501 h 597"/>
                <a:gd name="T20" fmla="*/ 551 w 551"/>
                <a:gd name="T21" fmla="*/ 501 h 597"/>
                <a:gd name="T22" fmla="*/ 551 w 551"/>
                <a:gd name="T23" fmla="*/ 355 h 597"/>
                <a:gd name="T24" fmla="*/ 0 w 551"/>
                <a:gd name="T25" fmla="*/ 0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1" h="597">
                  <a:moveTo>
                    <a:pt x="0" y="0"/>
                  </a:moveTo>
                  <a:lnTo>
                    <a:pt x="0" y="514"/>
                  </a:lnTo>
                  <a:lnTo>
                    <a:pt x="107" y="514"/>
                  </a:lnTo>
                  <a:lnTo>
                    <a:pt x="107" y="597"/>
                  </a:lnTo>
                  <a:lnTo>
                    <a:pt x="239" y="597"/>
                  </a:lnTo>
                  <a:lnTo>
                    <a:pt x="239" y="514"/>
                  </a:lnTo>
                  <a:lnTo>
                    <a:pt x="344" y="514"/>
                  </a:lnTo>
                  <a:lnTo>
                    <a:pt x="344" y="597"/>
                  </a:lnTo>
                  <a:lnTo>
                    <a:pt x="429" y="597"/>
                  </a:lnTo>
                  <a:lnTo>
                    <a:pt x="429" y="501"/>
                  </a:lnTo>
                  <a:lnTo>
                    <a:pt x="551" y="501"/>
                  </a:lnTo>
                  <a:lnTo>
                    <a:pt x="551" y="35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73"/>
            <p:cNvSpPr>
              <a:spLocks/>
            </p:cNvSpPr>
            <p:nvPr/>
          </p:nvSpPr>
          <p:spPr bwMode="auto">
            <a:xfrm>
              <a:off x="5633" y="3438"/>
              <a:ext cx="107" cy="645"/>
            </a:xfrm>
            <a:custGeom>
              <a:avLst/>
              <a:gdLst>
                <a:gd name="T0" fmla="*/ 107 w 107"/>
                <a:gd name="T1" fmla="*/ 0 h 645"/>
                <a:gd name="T2" fmla="*/ 0 w 107"/>
                <a:gd name="T3" fmla="*/ 0 h 645"/>
                <a:gd name="T4" fmla="*/ 0 w 107"/>
                <a:gd name="T5" fmla="*/ 83 h 645"/>
                <a:gd name="T6" fmla="*/ 53 w 107"/>
                <a:gd name="T7" fmla="*/ 83 h 645"/>
                <a:gd name="T8" fmla="*/ 53 w 107"/>
                <a:gd name="T9" fmla="*/ 645 h 645"/>
                <a:gd name="T10" fmla="*/ 107 w 107"/>
                <a:gd name="T11" fmla="*/ 645 h 645"/>
                <a:gd name="T12" fmla="*/ 107 w 107"/>
                <a:gd name="T13" fmla="*/ 519 h 645"/>
                <a:gd name="T14" fmla="*/ 107 w 107"/>
                <a:gd name="T15" fmla="*/ 83 h 645"/>
                <a:gd name="T16" fmla="*/ 107 w 107"/>
                <a:gd name="T17" fmla="*/ 0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645">
                  <a:moveTo>
                    <a:pt x="107" y="0"/>
                  </a:moveTo>
                  <a:lnTo>
                    <a:pt x="0" y="0"/>
                  </a:lnTo>
                  <a:lnTo>
                    <a:pt x="0" y="83"/>
                  </a:lnTo>
                  <a:lnTo>
                    <a:pt x="53" y="83"/>
                  </a:lnTo>
                  <a:lnTo>
                    <a:pt x="53" y="645"/>
                  </a:lnTo>
                  <a:lnTo>
                    <a:pt x="107" y="645"/>
                  </a:lnTo>
                  <a:lnTo>
                    <a:pt x="107" y="519"/>
                  </a:lnTo>
                  <a:lnTo>
                    <a:pt x="107" y="83"/>
                  </a:lnTo>
                  <a:lnTo>
                    <a:pt x="107"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74"/>
            <p:cNvSpPr>
              <a:spLocks/>
            </p:cNvSpPr>
            <p:nvPr/>
          </p:nvSpPr>
          <p:spPr bwMode="auto">
            <a:xfrm>
              <a:off x="5633" y="3438"/>
              <a:ext cx="107" cy="645"/>
            </a:xfrm>
            <a:custGeom>
              <a:avLst/>
              <a:gdLst>
                <a:gd name="T0" fmla="*/ 107 w 107"/>
                <a:gd name="T1" fmla="*/ 0 h 645"/>
                <a:gd name="T2" fmla="*/ 0 w 107"/>
                <a:gd name="T3" fmla="*/ 0 h 645"/>
                <a:gd name="T4" fmla="*/ 0 w 107"/>
                <a:gd name="T5" fmla="*/ 83 h 645"/>
                <a:gd name="T6" fmla="*/ 53 w 107"/>
                <a:gd name="T7" fmla="*/ 83 h 645"/>
                <a:gd name="T8" fmla="*/ 53 w 107"/>
                <a:gd name="T9" fmla="*/ 645 h 645"/>
                <a:gd name="T10" fmla="*/ 107 w 107"/>
                <a:gd name="T11" fmla="*/ 645 h 645"/>
                <a:gd name="T12" fmla="*/ 107 w 107"/>
                <a:gd name="T13" fmla="*/ 519 h 645"/>
                <a:gd name="T14" fmla="*/ 107 w 107"/>
                <a:gd name="T15" fmla="*/ 83 h 645"/>
                <a:gd name="T16" fmla="*/ 107 w 107"/>
                <a:gd name="T17" fmla="*/ 0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645">
                  <a:moveTo>
                    <a:pt x="107" y="0"/>
                  </a:moveTo>
                  <a:lnTo>
                    <a:pt x="0" y="0"/>
                  </a:lnTo>
                  <a:lnTo>
                    <a:pt x="0" y="83"/>
                  </a:lnTo>
                  <a:lnTo>
                    <a:pt x="53" y="83"/>
                  </a:lnTo>
                  <a:lnTo>
                    <a:pt x="53" y="645"/>
                  </a:lnTo>
                  <a:lnTo>
                    <a:pt x="107" y="645"/>
                  </a:lnTo>
                  <a:lnTo>
                    <a:pt x="107" y="519"/>
                  </a:lnTo>
                  <a:lnTo>
                    <a:pt x="107" y="83"/>
                  </a:lnTo>
                  <a:lnTo>
                    <a:pt x="1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75"/>
            <p:cNvSpPr>
              <a:spLocks/>
            </p:cNvSpPr>
            <p:nvPr/>
          </p:nvSpPr>
          <p:spPr bwMode="auto">
            <a:xfrm>
              <a:off x="5872" y="3438"/>
              <a:ext cx="105" cy="645"/>
            </a:xfrm>
            <a:custGeom>
              <a:avLst/>
              <a:gdLst>
                <a:gd name="T0" fmla="*/ 105 w 105"/>
                <a:gd name="T1" fmla="*/ 0 h 645"/>
                <a:gd name="T2" fmla="*/ 0 w 105"/>
                <a:gd name="T3" fmla="*/ 0 h 645"/>
                <a:gd name="T4" fmla="*/ 0 w 105"/>
                <a:gd name="T5" fmla="*/ 83 h 645"/>
                <a:gd name="T6" fmla="*/ 0 w 105"/>
                <a:gd name="T7" fmla="*/ 645 h 645"/>
                <a:gd name="T8" fmla="*/ 53 w 105"/>
                <a:gd name="T9" fmla="*/ 645 h 645"/>
                <a:gd name="T10" fmla="*/ 53 w 105"/>
                <a:gd name="T11" fmla="*/ 83 h 645"/>
                <a:gd name="T12" fmla="*/ 105 w 105"/>
                <a:gd name="T13" fmla="*/ 83 h 645"/>
                <a:gd name="T14" fmla="*/ 105 w 105"/>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45">
                  <a:moveTo>
                    <a:pt x="105" y="0"/>
                  </a:moveTo>
                  <a:lnTo>
                    <a:pt x="0" y="0"/>
                  </a:lnTo>
                  <a:lnTo>
                    <a:pt x="0" y="83"/>
                  </a:lnTo>
                  <a:lnTo>
                    <a:pt x="0" y="645"/>
                  </a:lnTo>
                  <a:lnTo>
                    <a:pt x="53" y="645"/>
                  </a:lnTo>
                  <a:lnTo>
                    <a:pt x="53" y="83"/>
                  </a:lnTo>
                  <a:lnTo>
                    <a:pt x="105" y="83"/>
                  </a:lnTo>
                  <a:lnTo>
                    <a:pt x="105"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76"/>
            <p:cNvSpPr>
              <a:spLocks/>
            </p:cNvSpPr>
            <p:nvPr/>
          </p:nvSpPr>
          <p:spPr bwMode="auto">
            <a:xfrm>
              <a:off x="5872" y="3438"/>
              <a:ext cx="105" cy="645"/>
            </a:xfrm>
            <a:custGeom>
              <a:avLst/>
              <a:gdLst>
                <a:gd name="T0" fmla="*/ 105 w 105"/>
                <a:gd name="T1" fmla="*/ 0 h 645"/>
                <a:gd name="T2" fmla="*/ 0 w 105"/>
                <a:gd name="T3" fmla="*/ 0 h 645"/>
                <a:gd name="T4" fmla="*/ 0 w 105"/>
                <a:gd name="T5" fmla="*/ 83 h 645"/>
                <a:gd name="T6" fmla="*/ 0 w 105"/>
                <a:gd name="T7" fmla="*/ 645 h 645"/>
                <a:gd name="T8" fmla="*/ 53 w 105"/>
                <a:gd name="T9" fmla="*/ 645 h 645"/>
                <a:gd name="T10" fmla="*/ 53 w 105"/>
                <a:gd name="T11" fmla="*/ 83 h 645"/>
                <a:gd name="T12" fmla="*/ 105 w 105"/>
                <a:gd name="T13" fmla="*/ 83 h 645"/>
                <a:gd name="T14" fmla="*/ 105 w 105"/>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45">
                  <a:moveTo>
                    <a:pt x="105" y="0"/>
                  </a:moveTo>
                  <a:lnTo>
                    <a:pt x="0" y="0"/>
                  </a:lnTo>
                  <a:lnTo>
                    <a:pt x="0" y="83"/>
                  </a:lnTo>
                  <a:lnTo>
                    <a:pt x="0" y="645"/>
                  </a:lnTo>
                  <a:lnTo>
                    <a:pt x="53" y="645"/>
                  </a:lnTo>
                  <a:lnTo>
                    <a:pt x="53" y="83"/>
                  </a:lnTo>
                  <a:lnTo>
                    <a:pt x="105" y="83"/>
                  </a:lnTo>
                  <a:lnTo>
                    <a:pt x="10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Rectangle 77"/>
            <p:cNvSpPr>
              <a:spLocks noChangeArrowheads="1"/>
            </p:cNvSpPr>
            <p:nvPr/>
          </p:nvSpPr>
          <p:spPr bwMode="auto">
            <a:xfrm>
              <a:off x="6062" y="3425"/>
              <a:ext cx="122" cy="96"/>
            </a:xfrm>
            <a:prstGeom prst="rect">
              <a:avLst/>
            </a:prstGeom>
            <a:solidFill>
              <a:schemeClr val="accent4">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78"/>
            <p:cNvSpPr>
              <a:spLocks noChangeArrowheads="1"/>
            </p:cNvSpPr>
            <p:nvPr/>
          </p:nvSpPr>
          <p:spPr bwMode="auto">
            <a:xfrm>
              <a:off x="6062" y="3425"/>
              <a:ext cx="12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79"/>
            <p:cNvSpPr>
              <a:spLocks/>
            </p:cNvSpPr>
            <p:nvPr/>
          </p:nvSpPr>
          <p:spPr bwMode="auto">
            <a:xfrm>
              <a:off x="5697" y="2112"/>
              <a:ext cx="357" cy="327"/>
            </a:xfrm>
            <a:custGeom>
              <a:avLst/>
              <a:gdLst>
                <a:gd name="T0" fmla="*/ 135 w 232"/>
                <a:gd name="T1" fmla="*/ 119 h 212"/>
                <a:gd name="T2" fmla="*/ 131 w 232"/>
                <a:gd name="T3" fmla="*/ 115 h 212"/>
                <a:gd name="T4" fmla="*/ 120 w 232"/>
                <a:gd name="T5" fmla="*/ 71 h 212"/>
                <a:gd name="T6" fmla="*/ 78 w 232"/>
                <a:gd name="T7" fmla="*/ 1 h 212"/>
                <a:gd name="T8" fmla="*/ 78 w 232"/>
                <a:gd name="T9" fmla="*/ 3 h 212"/>
                <a:gd name="T10" fmla="*/ 78 w 232"/>
                <a:gd name="T11" fmla="*/ 1 h 212"/>
                <a:gd name="T12" fmla="*/ 21 w 232"/>
                <a:gd name="T13" fmla="*/ 93 h 212"/>
                <a:gd name="T14" fmla="*/ 30 w 232"/>
                <a:gd name="T15" fmla="*/ 125 h 212"/>
                <a:gd name="T16" fmla="*/ 36 w 232"/>
                <a:gd name="T17" fmla="*/ 153 h 212"/>
                <a:gd name="T18" fmla="*/ 59 w 232"/>
                <a:gd name="T19" fmla="*/ 166 h 212"/>
                <a:gd name="T20" fmla="*/ 59 w 232"/>
                <a:gd name="T21" fmla="*/ 168 h 212"/>
                <a:gd name="T22" fmla="*/ 232 w 232"/>
                <a:gd name="T23" fmla="*/ 162 h 212"/>
                <a:gd name="T24" fmla="*/ 135 w 232"/>
                <a:gd name="T25" fmla="*/ 11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2" h="212">
                  <a:moveTo>
                    <a:pt x="135" y="119"/>
                  </a:moveTo>
                  <a:cubicBezTo>
                    <a:pt x="134" y="117"/>
                    <a:pt x="132" y="116"/>
                    <a:pt x="131" y="115"/>
                  </a:cubicBezTo>
                  <a:cubicBezTo>
                    <a:pt x="117" y="100"/>
                    <a:pt x="121" y="90"/>
                    <a:pt x="120" y="71"/>
                  </a:cubicBezTo>
                  <a:cubicBezTo>
                    <a:pt x="119" y="47"/>
                    <a:pt x="103" y="9"/>
                    <a:pt x="78" y="1"/>
                  </a:cubicBezTo>
                  <a:cubicBezTo>
                    <a:pt x="78" y="3"/>
                    <a:pt x="78" y="3"/>
                    <a:pt x="78" y="3"/>
                  </a:cubicBezTo>
                  <a:cubicBezTo>
                    <a:pt x="78" y="1"/>
                    <a:pt x="78" y="1"/>
                    <a:pt x="78" y="1"/>
                  </a:cubicBezTo>
                  <a:cubicBezTo>
                    <a:pt x="34" y="0"/>
                    <a:pt x="0" y="58"/>
                    <a:pt x="21" y="93"/>
                  </a:cubicBezTo>
                  <a:cubicBezTo>
                    <a:pt x="28" y="104"/>
                    <a:pt x="30" y="112"/>
                    <a:pt x="30" y="125"/>
                  </a:cubicBezTo>
                  <a:cubicBezTo>
                    <a:pt x="30" y="136"/>
                    <a:pt x="31" y="144"/>
                    <a:pt x="36" y="153"/>
                  </a:cubicBezTo>
                  <a:cubicBezTo>
                    <a:pt x="40" y="159"/>
                    <a:pt x="49" y="164"/>
                    <a:pt x="59" y="166"/>
                  </a:cubicBezTo>
                  <a:cubicBezTo>
                    <a:pt x="59" y="168"/>
                    <a:pt x="59" y="168"/>
                    <a:pt x="59" y="168"/>
                  </a:cubicBezTo>
                  <a:cubicBezTo>
                    <a:pt x="89" y="212"/>
                    <a:pt x="232" y="162"/>
                    <a:pt x="232" y="162"/>
                  </a:cubicBezTo>
                  <a:cubicBezTo>
                    <a:pt x="204" y="118"/>
                    <a:pt x="135" y="119"/>
                    <a:pt x="135" y="119"/>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80"/>
            <p:cNvSpPr>
              <a:spLocks/>
            </p:cNvSpPr>
            <p:nvPr/>
          </p:nvSpPr>
          <p:spPr bwMode="auto">
            <a:xfrm>
              <a:off x="5888" y="2266"/>
              <a:ext cx="115" cy="59"/>
            </a:xfrm>
            <a:custGeom>
              <a:avLst/>
              <a:gdLst>
                <a:gd name="T0" fmla="*/ 0 w 75"/>
                <a:gd name="T1" fmla="*/ 0 h 38"/>
                <a:gd name="T2" fmla="*/ 37 w 75"/>
                <a:gd name="T3" fmla="*/ 38 h 38"/>
                <a:gd name="T4" fmla="*/ 75 w 75"/>
                <a:gd name="T5" fmla="*/ 0 h 38"/>
                <a:gd name="T6" fmla="*/ 0 w 75"/>
                <a:gd name="T7" fmla="*/ 0 h 38"/>
              </a:gdLst>
              <a:ahLst/>
              <a:cxnLst>
                <a:cxn ang="0">
                  <a:pos x="T0" y="T1"/>
                </a:cxn>
                <a:cxn ang="0">
                  <a:pos x="T2" y="T3"/>
                </a:cxn>
                <a:cxn ang="0">
                  <a:pos x="T4" y="T5"/>
                </a:cxn>
                <a:cxn ang="0">
                  <a:pos x="T6" y="T7"/>
                </a:cxn>
              </a:cxnLst>
              <a:rect l="0" t="0" r="r" b="b"/>
              <a:pathLst>
                <a:path w="75" h="38">
                  <a:moveTo>
                    <a:pt x="0" y="0"/>
                  </a:moveTo>
                  <a:cubicBezTo>
                    <a:pt x="0" y="21"/>
                    <a:pt x="16" y="38"/>
                    <a:pt x="37" y="38"/>
                  </a:cubicBezTo>
                  <a:cubicBezTo>
                    <a:pt x="58" y="38"/>
                    <a:pt x="75" y="21"/>
                    <a:pt x="75" y="0"/>
                  </a:cubicBezTo>
                  <a:cubicBezTo>
                    <a:pt x="0" y="0"/>
                    <a:pt x="0" y="0"/>
                    <a:pt x="0" y="0"/>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81"/>
            <p:cNvSpPr>
              <a:spLocks/>
            </p:cNvSpPr>
            <p:nvPr/>
          </p:nvSpPr>
          <p:spPr bwMode="auto">
            <a:xfrm>
              <a:off x="5915" y="2266"/>
              <a:ext cx="59" cy="29"/>
            </a:xfrm>
            <a:custGeom>
              <a:avLst/>
              <a:gdLst>
                <a:gd name="T0" fmla="*/ 38 w 38"/>
                <a:gd name="T1" fmla="*/ 0 h 19"/>
                <a:gd name="T2" fmla="*/ 0 w 38"/>
                <a:gd name="T3" fmla="*/ 0 h 19"/>
                <a:gd name="T4" fmla="*/ 19 w 38"/>
                <a:gd name="T5" fmla="*/ 19 h 19"/>
                <a:gd name="T6" fmla="*/ 19 w 38"/>
                <a:gd name="T7" fmla="*/ 19 h 19"/>
                <a:gd name="T8" fmla="*/ 38 w 38"/>
                <a:gd name="T9" fmla="*/ 0 h 19"/>
              </a:gdLst>
              <a:ahLst/>
              <a:cxnLst>
                <a:cxn ang="0">
                  <a:pos x="T0" y="T1"/>
                </a:cxn>
                <a:cxn ang="0">
                  <a:pos x="T2" y="T3"/>
                </a:cxn>
                <a:cxn ang="0">
                  <a:pos x="T4" y="T5"/>
                </a:cxn>
                <a:cxn ang="0">
                  <a:pos x="T6" y="T7"/>
                </a:cxn>
                <a:cxn ang="0">
                  <a:pos x="T8" y="T9"/>
                </a:cxn>
              </a:cxnLst>
              <a:rect l="0" t="0" r="r" b="b"/>
              <a:pathLst>
                <a:path w="38" h="19">
                  <a:moveTo>
                    <a:pt x="38" y="0"/>
                  </a:moveTo>
                  <a:cubicBezTo>
                    <a:pt x="0" y="0"/>
                    <a:pt x="0" y="0"/>
                    <a:pt x="0" y="0"/>
                  </a:cubicBezTo>
                  <a:cubicBezTo>
                    <a:pt x="0" y="10"/>
                    <a:pt x="9" y="19"/>
                    <a:pt x="19" y="19"/>
                  </a:cubicBezTo>
                  <a:cubicBezTo>
                    <a:pt x="19" y="19"/>
                    <a:pt x="19" y="19"/>
                    <a:pt x="19" y="19"/>
                  </a:cubicBezTo>
                  <a:cubicBezTo>
                    <a:pt x="29" y="19"/>
                    <a:pt x="38" y="10"/>
                    <a:pt x="38"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6" name="Footer Placeholder 14"/>
          <p:cNvSpPr txBox="1">
            <a:spLocks/>
          </p:cNvSpPr>
          <p:nvPr/>
        </p:nvSpPr>
        <p:spPr>
          <a:xfrm>
            <a:off x="6400800" y="295272"/>
            <a:ext cx="5761038" cy="371475"/>
          </a:xfrm>
          <a:prstGeom prst="rect">
            <a:avLst/>
          </a:prstGeom>
        </p:spPr>
        <p:txBody>
          <a:bodyPr vert="horz" lIns="91440" tIns="45720" rIns="182880" bIns="45720" rtlCol="0" anchor="ctr"/>
          <a:lstStyle>
            <a:defPPr>
              <a:defRPr lang="en-US"/>
            </a:defPPr>
            <a:lvl1pPr marL="0" algn="r" defTabSz="932742" rtl="0" eaLnBrk="1" latinLnBrk="0" hangingPunct="1">
              <a:defRPr sz="12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r>
              <a:rPr lang="en-US" sz="1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rPr>
              <a:t>5</a:t>
            </a:r>
            <a:r>
              <a:rPr lang="en-US" sz="1400" dirty="0">
                <a:solidFill>
                  <a:schemeClr val="tx1"/>
                </a:solidFill>
              </a:rPr>
              <a:t> Debugging Remote Events</a:t>
            </a:r>
            <a:br>
              <a:rPr lang="en-US" sz="1400" dirty="0">
                <a:solidFill>
                  <a:schemeClr val="tx1"/>
                </a:solidFill>
              </a:rPr>
            </a:br>
            <a:endParaRPr lang="en-US" sz="1400" dirty="0">
              <a:solidFill>
                <a:schemeClr val="tx1"/>
              </a:solidFill>
            </a:endParaRPr>
          </a:p>
        </p:txBody>
      </p:sp>
    </p:spTree>
    <p:extLst>
      <p:ext uri="{BB962C8B-B14F-4D97-AF65-F5344CB8AC3E}">
        <p14:creationId xmlns:p14="http://schemas.microsoft.com/office/powerpoint/2010/main" val="4049848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Summary</a:t>
            </a:r>
            <a:br>
              <a:rPr lang="en-US" dirty="0"/>
            </a:br>
            <a:endParaRPr lang="en-US" dirty="0"/>
          </a:p>
        </p:txBody>
      </p:sp>
      <p:grpSp>
        <p:nvGrpSpPr>
          <p:cNvPr id="6" name="Group 5"/>
          <p:cNvGrpSpPr/>
          <p:nvPr/>
        </p:nvGrpSpPr>
        <p:grpSpPr>
          <a:xfrm>
            <a:off x="457580" y="2373507"/>
            <a:ext cx="364194" cy="364194"/>
            <a:chOff x="457580" y="2341896"/>
            <a:chExt cx="364194" cy="364194"/>
          </a:xfrm>
        </p:grpSpPr>
        <p:sp>
          <p:nvSpPr>
            <p:cNvPr id="7" name="Oval 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8" name="Right Arrow 7"/>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537421"/>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3209593"/>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sp>
        <p:nvSpPr>
          <p:cNvPr id="15" name="Rectangle 14"/>
          <p:cNvSpPr/>
          <p:nvPr/>
        </p:nvSpPr>
        <p:spPr bwMode="auto">
          <a:xfrm>
            <a:off x="1168400" y="1440373"/>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Motivation</a:t>
            </a:r>
          </a:p>
        </p:txBody>
      </p:sp>
      <p:sp>
        <p:nvSpPr>
          <p:cNvPr id="16" name="Rectangle 15"/>
          <p:cNvSpPr/>
          <p:nvPr/>
        </p:nvSpPr>
        <p:spPr bwMode="auto">
          <a:xfrm>
            <a:off x="1168400" y="2276459"/>
            <a:ext cx="7763934"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Remote Event Receiver Architecture</a:t>
            </a:r>
          </a:p>
        </p:txBody>
      </p:sp>
      <p:sp>
        <p:nvSpPr>
          <p:cNvPr id="17" name="Rectangle 16"/>
          <p:cNvSpPr/>
          <p:nvPr/>
        </p:nvSpPr>
        <p:spPr bwMode="auto">
          <a:xfrm>
            <a:off x="1168400" y="3112545"/>
            <a:ext cx="8720318"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Creating Remote Event Receivers</a:t>
            </a:r>
          </a:p>
        </p:txBody>
      </p:sp>
      <p:sp>
        <p:nvSpPr>
          <p:cNvPr id="18" name="Rectangle 17"/>
          <p:cNvSpPr/>
          <p:nvPr/>
        </p:nvSpPr>
        <p:spPr bwMode="auto">
          <a:xfrm>
            <a:off x="1168399" y="3948632"/>
            <a:ext cx="9668934"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Add-in Lifecycle Events</a:t>
            </a:r>
          </a:p>
        </p:txBody>
      </p:sp>
      <p:grpSp>
        <p:nvGrpSpPr>
          <p:cNvPr id="19" name="Group 18"/>
          <p:cNvGrpSpPr/>
          <p:nvPr/>
        </p:nvGrpSpPr>
        <p:grpSpPr>
          <a:xfrm>
            <a:off x="457580" y="4045680"/>
            <a:ext cx="364194" cy="364194"/>
            <a:chOff x="457580" y="2341896"/>
            <a:chExt cx="364194" cy="364194"/>
          </a:xfrm>
        </p:grpSpPr>
        <p:sp>
          <p:nvSpPr>
            <p:cNvPr id="20" name="Oval 1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21" name="Right Arrow 2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sp>
        <p:nvSpPr>
          <p:cNvPr id="22" name="Rectangle 21"/>
          <p:cNvSpPr/>
          <p:nvPr/>
        </p:nvSpPr>
        <p:spPr bwMode="auto">
          <a:xfrm>
            <a:off x="1163908" y="4784718"/>
            <a:ext cx="7433733"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Debugging Remote Event Receivers</a:t>
            </a:r>
          </a:p>
        </p:txBody>
      </p:sp>
      <p:grpSp>
        <p:nvGrpSpPr>
          <p:cNvPr id="23" name="Group 22"/>
          <p:cNvGrpSpPr/>
          <p:nvPr/>
        </p:nvGrpSpPr>
        <p:grpSpPr>
          <a:xfrm>
            <a:off x="453089" y="4881766"/>
            <a:ext cx="364194" cy="364194"/>
            <a:chOff x="457580" y="2341896"/>
            <a:chExt cx="364194" cy="364194"/>
          </a:xfrm>
        </p:grpSpPr>
        <p:sp>
          <p:nvSpPr>
            <p:cNvPr id="24" name="Oval 23"/>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25" name="Right Arrow 2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928378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46063" y="273050"/>
            <a:ext cx="5514975" cy="5552289"/>
          </a:xfrm>
        </p:spPr>
        <p:txBody>
          <a:bodyPr/>
          <a:lstStyle/>
          <a:p>
            <a:pPr marL="0" indent="0">
              <a:buNone/>
            </a:pPr>
            <a:r>
              <a:rPr lang="en-US" sz="4800" dirty="0"/>
              <a:t>Further reading…</a:t>
            </a:r>
          </a:p>
          <a:p>
            <a:pPr marL="0" indent="0">
              <a:buNone/>
            </a:pPr>
            <a:endParaRPr lang="en-US" sz="4800" dirty="0"/>
          </a:p>
          <a:p>
            <a:pPr marL="0" lvl="0" indent="0">
              <a:spcBef>
                <a:spcPts val="2400"/>
              </a:spcBef>
              <a:buSzTx/>
              <a:buNone/>
            </a:pPr>
            <a:r>
              <a:rPr lang="en-US" sz="3200" dirty="0">
                <a:solidFill>
                  <a:srgbClr val="262626"/>
                </a:solidFill>
                <a:hlinkClick r:id="rId3"/>
              </a:rPr>
              <a:t>SharePoint Code Samples </a:t>
            </a:r>
            <a:endParaRPr lang="en-US" sz="3200" dirty="0">
              <a:solidFill>
                <a:srgbClr val="262626"/>
              </a:solidFill>
            </a:endParaRPr>
          </a:p>
          <a:p>
            <a:pPr marL="0" lvl="0" indent="0">
              <a:spcBef>
                <a:spcPts val="2400"/>
              </a:spcBef>
              <a:buSzTx/>
              <a:buNone/>
            </a:pPr>
            <a:r>
              <a:rPr lang="en-US" sz="3200" dirty="0">
                <a:solidFill>
                  <a:srgbClr val="262626"/>
                </a:solidFill>
                <a:hlinkClick r:id="rId4"/>
              </a:rPr>
              <a:t>SharePoint Training videos and hands on labs </a:t>
            </a:r>
            <a:endParaRPr lang="en-US" sz="3200" dirty="0">
              <a:solidFill>
                <a:srgbClr val="262626"/>
              </a:solidFill>
            </a:endParaRPr>
          </a:p>
          <a:p>
            <a:pPr marL="0" lvl="0" indent="0">
              <a:spcBef>
                <a:spcPts val="2400"/>
              </a:spcBef>
              <a:buSzTx/>
              <a:buNone/>
            </a:pPr>
            <a:r>
              <a:rPr lang="en-US" sz="3200" dirty="0">
                <a:solidFill>
                  <a:srgbClr val="262626"/>
                </a:solidFill>
                <a:hlinkClick r:id="rId5"/>
              </a:rPr>
              <a:t>SharePoint documentation</a:t>
            </a:r>
            <a:endParaRPr lang="en-US" sz="3200" dirty="0">
              <a:solidFill>
                <a:srgbClr val="262626"/>
              </a:solidFill>
            </a:endParaRPr>
          </a:p>
          <a:p>
            <a:pPr marL="0" lvl="0" indent="0">
              <a:spcBef>
                <a:spcPts val="2400"/>
              </a:spcBef>
              <a:buSzTx/>
              <a:buNone/>
            </a:pPr>
            <a:r>
              <a:rPr lang="en-US" sz="3200" dirty="0">
                <a:solidFill>
                  <a:srgbClr val="262626"/>
                </a:solidFill>
                <a:hlinkClick r:id="rId6"/>
              </a:rPr>
              <a:t>SharePoint Patterns and Practices (PnP)</a:t>
            </a:r>
            <a:endParaRPr lang="en-US" dirty="0"/>
          </a:p>
        </p:txBody>
      </p:sp>
      <p:grpSp>
        <p:nvGrpSpPr>
          <p:cNvPr id="15" name="Group 14"/>
          <p:cNvGrpSpPr/>
          <p:nvPr/>
        </p:nvGrpSpPr>
        <p:grpSpPr>
          <a:xfrm>
            <a:off x="8719867" y="1941258"/>
            <a:ext cx="4084253" cy="5486900"/>
            <a:chOff x="7841294" y="1339954"/>
            <a:chExt cx="4004533" cy="5379802"/>
          </a:xfrm>
        </p:grpSpPr>
        <p:sp>
          <p:nvSpPr>
            <p:cNvPr id="16"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chemeClr val="accent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7"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8" name="Freeform 9"/>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bg1">
                <a:lumMod val="75000"/>
                <a:lumOff val="2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28" name="Freeform 10"/>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bg1">
                <a:lumMod val="75000"/>
                <a:lumOff val="2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29" name="Freeform 13"/>
            <p:cNvSpPr>
              <a:spLocks/>
            </p:cNvSpPr>
            <p:nvPr/>
          </p:nvSpPr>
          <p:spPr bwMode="auto">
            <a:xfrm>
              <a:off x="10404748" y="5285603"/>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30"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31"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32"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grpSp>
    </p:spTree>
    <p:extLst>
      <p:ext uri="{BB962C8B-B14F-4D97-AF65-F5344CB8AC3E}">
        <p14:creationId xmlns:p14="http://schemas.microsoft.com/office/powerpoint/2010/main" val="186877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p:txBody>
          <a:bodyPr/>
          <a:lstStyle/>
          <a:p>
            <a:r>
              <a:rPr lang="en-US" dirty="0"/>
              <a:t>Engage</a:t>
            </a:r>
          </a:p>
        </p:txBody>
      </p:sp>
    </p:spTree>
    <p:extLst>
      <p:ext uri="{BB962C8B-B14F-4D97-AF65-F5344CB8AC3E}">
        <p14:creationId xmlns:p14="http://schemas.microsoft.com/office/powerpoint/2010/main" val="382152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1485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569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US" dirty="0"/>
              <a:t>Motivation</a:t>
            </a:r>
          </a:p>
        </p:txBody>
      </p:sp>
      <p:sp>
        <p:nvSpPr>
          <p:cNvPr id="8" name="Text Placeholder 7"/>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1138905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bwMode="auto">
          <a:xfrm>
            <a:off x="3561681" y="1219200"/>
            <a:ext cx="4384748" cy="1863855"/>
          </a:xfrm>
          <a:prstGeom prst="rect">
            <a:avLst/>
          </a:prstGeom>
          <a:solidFill>
            <a:schemeClr val="bg1">
              <a:lumMod val="85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46630" rIns="46630" bIns="46630" numCol="1" spcCol="0" rtlCol="0" fromWordArt="0" anchor="t" anchorCtr="0" forceAA="0" compatLnSpc="1">
            <a:prstTxWarp prst="textNoShape">
              <a:avLst/>
            </a:prstTxWarp>
            <a:noAutofit/>
          </a:bodyPr>
          <a:lstStyle/>
          <a:p>
            <a:pPr defTabSz="932290" fontAlgn="base">
              <a:spcBef>
                <a:spcPct val="0"/>
              </a:spcBef>
              <a:spcAft>
                <a:spcPct val="0"/>
              </a:spcAft>
            </a:pPr>
            <a:r>
              <a:rPr lang="en-US" dirty="0">
                <a:solidFill>
                  <a:schemeClr val="bg2">
                    <a:lumMod val="25000"/>
                  </a:schemeClr>
                </a:solidFill>
                <a:ea typeface="Segoe UI" pitchFamily="34" charset="0"/>
                <a:cs typeface="Segoe UI" pitchFamily="34" charset="0"/>
              </a:rPr>
              <a:t>SharePoint add-ins </a:t>
            </a:r>
            <a:br>
              <a:rPr lang="en-US" dirty="0">
                <a:solidFill>
                  <a:schemeClr val="bg2">
                    <a:lumMod val="25000"/>
                  </a:schemeClr>
                </a:solidFill>
                <a:ea typeface="Segoe UI" pitchFamily="34" charset="0"/>
                <a:cs typeface="Segoe UI" pitchFamily="34" charset="0"/>
              </a:rPr>
            </a:br>
            <a:endParaRPr lang="en-US" dirty="0">
              <a:solidFill>
                <a:schemeClr val="bg2">
                  <a:lumMod val="25000"/>
                </a:schemeClr>
              </a:soli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SharePoint add-in building blocks</a:t>
            </a:r>
          </a:p>
        </p:txBody>
      </p:sp>
      <p:grpSp>
        <p:nvGrpSpPr>
          <p:cNvPr id="47" name="Group 46"/>
          <p:cNvGrpSpPr/>
          <p:nvPr/>
        </p:nvGrpSpPr>
        <p:grpSpPr>
          <a:xfrm>
            <a:off x="611778" y="2532043"/>
            <a:ext cx="1872050" cy="1609805"/>
            <a:chOff x="849903" y="2489150"/>
            <a:chExt cx="1872050" cy="1609805"/>
          </a:xfrm>
        </p:grpSpPr>
        <p:sp>
          <p:nvSpPr>
            <p:cNvPr id="3" name="Freeform 40"/>
            <p:cNvSpPr>
              <a:spLocks noEditPoints="1"/>
            </p:cNvSpPr>
            <p:nvPr/>
          </p:nvSpPr>
          <p:spPr bwMode="auto">
            <a:xfrm>
              <a:off x="849903" y="3559890"/>
              <a:ext cx="468490" cy="475726"/>
            </a:xfrm>
            <a:custGeom>
              <a:avLst/>
              <a:gdLst>
                <a:gd name="T0" fmla="*/ 288 w 647"/>
                <a:gd name="T1" fmla="*/ 314 h 657"/>
                <a:gd name="T2" fmla="*/ 288 w 647"/>
                <a:gd name="T3" fmla="*/ 52 h 657"/>
                <a:gd name="T4" fmla="*/ 647 w 647"/>
                <a:gd name="T5" fmla="*/ 0 h 657"/>
                <a:gd name="T6" fmla="*/ 647 w 647"/>
                <a:gd name="T7" fmla="*/ 314 h 657"/>
                <a:gd name="T8" fmla="*/ 288 w 647"/>
                <a:gd name="T9" fmla="*/ 314 h 657"/>
                <a:gd name="T10" fmla="*/ 262 w 647"/>
                <a:gd name="T11" fmla="*/ 57 h 657"/>
                <a:gd name="T12" fmla="*/ 0 w 647"/>
                <a:gd name="T13" fmla="*/ 95 h 657"/>
                <a:gd name="T14" fmla="*/ 0 w 647"/>
                <a:gd name="T15" fmla="*/ 314 h 657"/>
                <a:gd name="T16" fmla="*/ 262 w 647"/>
                <a:gd name="T17" fmla="*/ 314 h 657"/>
                <a:gd name="T18" fmla="*/ 262 w 647"/>
                <a:gd name="T19" fmla="*/ 57 h 657"/>
                <a:gd name="T20" fmla="*/ 0 w 647"/>
                <a:gd name="T21" fmla="*/ 338 h 657"/>
                <a:gd name="T22" fmla="*/ 0 w 647"/>
                <a:gd name="T23" fmla="*/ 560 h 657"/>
                <a:gd name="T24" fmla="*/ 262 w 647"/>
                <a:gd name="T25" fmla="*/ 600 h 657"/>
                <a:gd name="T26" fmla="*/ 262 w 647"/>
                <a:gd name="T27" fmla="*/ 338 h 657"/>
                <a:gd name="T28" fmla="*/ 0 w 647"/>
                <a:gd name="T29" fmla="*/ 338 h 657"/>
                <a:gd name="T30" fmla="*/ 288 w 647"/>
                <a:gd name="T31" fmla="*/ 602 h 657"/>
                <a:gd name="T32" fmla="*/ 647 w 647"/>
                <a:gd name="T33" fmla="*/ 657 h 657"/>
                <a:gd name="T34" fmla="*/ 647 w 647"/>
                <a:gd name="T35" fmla="*/ 338 h 657"/>
                <a:gd name="T36" fmla="*/ 288 w 647"/>
                <a:gd name="T37" fmla="*/ 338 h 657"/>
                <a:gd name="T38" fmla="*/ 288 w 647"/>
                <a:gd name="T39" fmla="*/ 602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7" h="657">
                  <a:moveTo>
                    <a:pt x="288" y="314"/>
                  </a:moveTo>
                  <a:lnTo>
                    <a:pt x="288" y="52"/>
                  </a:lnTo>
                  <a:lnTo>
                    <a:pt x="647" y="0"/>
                  </a:lnTo>
                  <a:lnTo>
                    <a:pt x="647" y="314"/>
                  </a:lnTo>
                  <a:lnTo>
                    <a:pt x="288" y="314"/>
                  </a:lnTo>
                  <a:close/>
                  <a:moveTo>
                    <a:pt x="262" y="57"/>
                  </a:moveTo>
                  <a:lnTo>
                    <a:pt x="0" y="95"/>
                  </a:lnTo>
                  <a:lnTo>
                    <a:pt x="0" y="314"/>
                  </a:lnTo>
                  <a:lnTo>
                    <a:pt x="262" y="314"/>
                  </a:lnTo>
                  <a:lnTo>
                    <a:pt x="262" y="57"/>
                  </a:lnTo>
                  <a:close/>
                  <a:moveTo>
                    <a:pt x="0" y="338"/>
                  </a:moveTo>
                  <a:lnTo>
                    <a:pt x="0" y="560"/>
                  </a:lnTo>
                  <a:lnTo>
                    <a:pt x="262" y="600"/>
                  </a:lnTo>
                  <a:lnTo>
                    <a:pt x="262" y="338"/>
                  </a:lnTo>
                  <a:lnTo>
                    <a:pt x="0" y="338"/>
                  </a:lnTo>
                  <a:close/>
                  <a:moveTo>
                    <a:pt x="288" y="602"/>
                  </a:moveTo>
                  <a:lnTo>
                    <a:pt x="647" y="657"/>
                  </a:lnTo>
                  <a:lnTo>
                    <a:pt x="647" y="338"/>
                  </a:lnTo>
                  <a:lnTo>
                    <a:pt x="288" y="338"/>
                  </a:lnTo>
                  <a:lnTo>
                    <a:pt x="288" y="602"/>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sz="2000" dirty="0"/>
            </a:p>
          </p:txBody>
        </p:sp>
        <p:grpSp>
          <p:nvGrpSpPr>
            <p:cNvPr id="4" name="Group 23"/>
            <p:cNvGrpSpPr>
              <a:grpSpLocks noChangeAspect="1"/>
            </p:cNvGrpSpPr>
            <p:nvPr/>
          </p:nvGrpSpPr>
          <p:grpSpPr bwMode="auto">
            <a:xfrm>
              <a:off x="1491622" y="3454584"/>
              <a:ext cx="521737" cy="588914"/>
              <a:chOff x="3485" y="1766"/>
              <a:chExt cx="699" cy="789"/>
            </a:xfrm>
          </p:grpSpPr>
          <p:sp>
            <p:nvSpPr>
              <p:cNvPr id="5" name="Freeform 24"/>
              <p:cNvSpPr>
                <a:spLocks/>
              </p:cNvSpPr>
              <p:nvPr/>
            </p:nvSpPr>
            <p:spPr bwMode="auto">
              <a:xfrm>
                <a:off x="3485" y="1950"/>
                <a:ext cx="699" cy="60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2000" dirty="0">
                  <a:solidFill>
                    <a:srgbClr val="FFFFFF"/>
                  </a:solidFill>
                </a:endParaRPr>
              </a:p>
            </p:txBody>
          </p:sp>
          <p:sp>
            <p:nvSpPr>
              <p:cNvPr id="6" name="Freeform 25"/>
              <p:cNvSpPr>
                <a:spLocks/>
              </p:cNvSpPr>
              <p:nvPr/>
            </p:nvSpPr>
            <p:spPr bwMode="auto">
              <a:xfrm>
                <a:off x="3825" y="1766"/>
                <a:ext cx="175" cy="191"/>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2000" dirty="0">
                  <a:solidFill>
                    <a:srgbClr val="FFFFFF"/>
                  </a:solidFill>
                </a:endParaRPr>
              </a:p>
            </p:txBody>
          </p:sp>
        </p:grpSp>
        <p:grpSp>
          <p:nvGrpSpPr>
            <p:cNvPr id="7" name="Group 45"/>
            <p:cNvGrpSpPr>
              <a:grpSpLocks noChangeAspect="1"/>
            </p:cNvGrpSpPr>
            <p:nvPr/>
          </p:nvGrpSpPr>
          <p:grpSpPr bwMode="auto">
            <a:xfrm>
              <a:off x="2195337" y="3482763"/>
              <a:ext cx="526616" cy="616192"/>
              <a:chOff x="1503" y="3503"/>
              <a:chExt cx="729" cy="853"/>
            </a:xfrm>
          </p:grpSpPr>
          <p:sp>
            <p:nvSpPr>
              <p:cNvPr id="8" name="Freeform 46"/>
              <p:cNvSpPr>
                <a:spLocks noEditPoints="1"/>
              </p:cNvSpPr>
              <p:nvPr/>
            </p:nvSpPr>
            <p:spPr bwMode="auto">
              <a:xfrm>
                <a:off x="1503" y="3771"/>
                <a:ext cx="729" cy="311"/>
              </a:xfrm>
              <a:custGeom>
                <a:avLst/>
                <a:gdLst>
                  <a:gd name="T0" fmla="*/ 574 w 618"/>
                  <a:gd name="T1" fmla="*/ 0 h 264"/>
                  <a:gd name="T2" fmla="*/ 530 w 618"/>
                  <a:gd name="T3" fmla="*/ 45 h 264"/>
                  <a:gd name="T4" fmla="*/ 530 w 618"/>
                  <a:gd name="T5" fmla="*/ 219 h 264"/>
                  <a:gd name="T6" fmla="*/ 574 w 618"/>
                  <a:gd name="T7" fmla="*/ 264 h 264"/>
                  <a:gd name="T8" fmla="*/ 618 w 618"/>
                  <a:gd name="T9" fmla="*/ 219 h 264"/>
                  <a:gd name="T10" fmla="*/ 618 w 618"/>
                  <a:gd name="T11" fmla="*/ 45 h 264"/>
                  <a:gd name="T12" fmla="*/ 574 w 618"/>
                  <a:gd name="T13" fmla="*/ 0 h 264"/>
                  <a:gd name="T14" fmla="*/ 44 w 618"/>
                  <a:gd name="T15" fmla="*/ 0 h 264"/>
                  <a:gd name="T16" fmla="*/ 0 w 618"/>
                  <a:gd name="T17" fmla="*/ 45 h 264"/>
                  <a:gd name="T18" fmla="*/ 0 w 618"/>
                  <a:gd name="T19" fmla="*/ 219 h 264"/>
                  <a:gd name="T20" fmla="*/ 44 w 618"/>
                  <a:gd name="T21" fmla="*/ 264 h 264"/>
                  <a:gd name="T22" fmla="*/ 88 w 618"/>
                  <a:gd name="T23" fmla="*/ 219 h 264"/>
                  <a:gd name="T24" fmla="*/ 88 w 618"/>
                  <a:gd name="T25" fmla="*/ 45 h 264"/>
                  <a:gd name="T26" fmla="*/ 44 w 618"/>
                  <a:gd name="T2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8" h="264">
                    <a:moveTo>
                      <a:pt x="574" y="0"/>
                    </a:moveTo>
                    <a:cubicBezTo>
                      <a:pt x="550" y="0"/>
                      <a:pt x="530" y="20"/>
                      <a:pt x="530" y="45"/>
                    </a:cubicBezTo>
                    <a:cubicBezTo>
                      <a:pt x="530" y="219"/>
                      <a:pt x="530" y="219"/>
                      <a:pt x="530" y="219"/>
                    </a:cubicBezTo>
                    <a:cubicBezTo>
                      <a:pt x="530" y="244"/>
                      <a:pt x="550" y="264"/>
                      <a:pt x="574" y="264"/>
                    </a:cubicBezTo>
                    <a:cubicBezTo>
                      <a:pt x="598" y="264"/>
                      <a:pt x="618" y="244"/>
                      <a:pt x="618" y="219"/>
                    </a:cubicBezTo>
                    <a:cubicBezTo>
                      <a:pt x="618" y="45"/>
                      <a:pt x="618" y="45"/>
                      <a:pt x="618" y="45"/>
                    </a:cubicBezTo>
                    <a:cubicBezTo>
                      <a:pt x="618" y="20"/>
                      <a:pt x="598" y="0"/>
                      <a:pt x="574" y="0"/>
                    </a:cubicBezTo>
                    <a:close/>
                    <a:moveTo>
                      <a:pt x="44" y="0"/>
                    </a:moveTo>
                    <a:cubicBezTo>
                      <a:pt x="20" y="0"/>
                      <a:pt x="0" y="20"/>
                      <a:pt x="0" y="45"/>
                    </a:cubicBezTo>
                    <a:cubicBezTo>
                      <a:pt x="0" y="219"/>
                      <a:pt x="0" y="219"/>
                      <a:pt x="0" y="219"/>
                    </a:cubicBezTo>
                    <a:cubicBezTo>
                      <a:pt x="0" y="244"/>
                      <a:pt x="20" y="264"/>
                      <a:pt x="44" y="264"/>
                    </a:cubicBezTo>
                    <a:cubicBezTo>
                      <a:pt x="68" y="264"/>
                      <a:pt x="88" y="244"/>
                      <a:pt x="88" y="219"/>
                    </a:cubicBezTo>
                    <a:cubicBezTo>
                      <a:pt x="88" y="45"/>
                      <a:pt x="88" y="45"/>
                      <a:pt x="88" y="45"/>
                    </a:cubicBezTo>
                    <a:cubicBezTo>
                      <a:pt x="88" y="20"/>
                      <a:pt x="68" y="0"/>
                      <a:pt x="44" y="0"/>
                    </a:cubicBezTo>
                    <a:close/>
                  </a:path>
                </a:pathLst>
              </a:custGeom>
              <a:solidFill>
                <a:srgbClr val="A1C0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9" name="Freeform 47"/>
              <p:cNvSpPr>
                <a:spLocks/>
              </p:cNvSpPr>
              <p:nvPr/>
            </p:nvSpPr>
            <p:spPr bwMode="auto">
              <a:xfrm>
                <a:off x="1638" y="3772"/>
                <a:ext cx="461" cy="584"/>
              </a:xfrm>
              <a:custGeom>
                <a:avLst/>
                <a:gdLst>
                  <a:gd name="T0" fmla="*/ 0 w 390"/>
                  <a:gd name="T1" fmla="*/ 0 h 495"/>
                  <a:gd name="T2" fmla="*/ 0 w 390"/>
                  <a:gd name="T3" fmla="*/ 319 h 495"/>
                  <a:gd name="T4" fmla="*/ 34 w 390"/>
                  <a:gd name="T5" fmla="*/ 353 h 495"/>
                  <a:gd name="T6" fmla="*/ 73 w 390"/>
                  <a:gd name="T7" fmla="*/ 353 h 495"/>
                  <a:gd name="T8" fmla="*/ 73 w 390"/>
                  <a:gd name="T9" fmla="*/ 450 h 495"/>
                  <a:gd name="T10" fmla="*/ 117 w 390"/>
                  <a:gd name="T11" fmla="*/ 495 h 495"/>
                  <a:gd name="T12" fmla="*/ 161 w 390"/>
                  <a:gd name="T13" fmla="*/ 450 h 495"/>
                  <a:gd name="T14" fmla="*/ 161 w 390"/>
                  <a:gd name="T15" fmla="*/ 353 h 495"/>
                  <a:gd name="T16" fmla="*/ 229 w 390"/>
                  <a:gd name="T17" fmla="*/ 353 h 495"/>
                  <a:gd name="T18" fmla="*/ 229 w 390"/>
                  <a:gd name="T19" fmla="*/ 450 h 495"/>
                  <a:gd name="T20" fmla="*/ 273 w 390"/>
                  <a:gd name="T21" fmla="*/ 495 h 495"/>
                  <a:gd name="T22" fmla="*/ 317 w 390"/>
                  <a:gd name="T23" fmla="*/ 450 h 495"/>
                  <a:gd name="T24" fmla="*/ 317 w 390"/>
                  <a:gd name="T25" fmla="*/ 353 h 495"/>
                  <a:gd name="T26" fmla="*/ 356 w 390"/>
                  <a:gd name="T27" fmla="*/ 353 h 495"/>
                  <a:gd name="T28" fmla="*/ 390 w 390"/>
                  <a:gd name="T29" fmla="*/ 319 h 495"/>
                  <a:gd name="T30" fmla="*/ 390 w 390"/>
                  <a:gd name="T31" fmla="*/ 0 h 495"/>
                  <a:gd name="T32" fmla="*/ 0 w 390"/>
                  <a:gd name="T33"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0" h="495">
                    <a:moveTo>
                      <a:pt x="0" y="0"/>
                    </a:moveTo>
                    <a:cubicBezTo>
                      <a:pt x="0" y="319"/>
                      <a:pt x="0" y="319"/>
                      <a:pt x="0" y="319"/>
                    </a:cubicBezTo>
                    <a:cubicBezTo>
                      <a:pt x="0" y="338"/>
                      <a:pt x="15" y="353"/>
                      <a:pt x="34" y="353"/>
                    </a:cubicBezTo>
                    <a:cubicBezTo>
                      <a:pt x="73" y="353"/>
                      <a:pt x="73" y="353"/>
                      <a:pt x="73" y="353"/>
                    </a:cubicBezTo>
                    <a:cubicBezTo>
                      <a:pt x="73" y="450"/>
                      <a:pt x="73" y="450"/>
                      <a:pt x="73" y="450"/>
                    </a:cubicBezTo>
                    <a:cubicBezTo>
                      <a:pt x="73" y="475"/>
                      <a:pt x="93" y="495"/>
                      <a:pt x="117" y="495"/>
                    </a:cubicBezTo>
                    <a:cubicBezTo>
                      <a:pt x="141" y="495"/>
                      <a:pt x="161" y="475"/>
                      <a:pt x="161" y="450"/>
                    </a:cubicBezTo>
                    <a:cubicBezTo>
                      <a:pt x="161" y="353"/>
                      <a:pt x="161" y="353"/>
                      <a:pt x="161" y="353"/>
                    </a:cubicBezTo>
                    <a:cubicBezTo>
                      <a:pt x="229" y="353"/>
                      <a:pt x="229" y="353"/>
                      <a:pt x="229" y="353"/>
                    </a:cubicBezTo>
                    <a:cubicBezTo>
                      <a:pt x="229" y="450"/>
                      <a:pt x="229" y="450"/>
                      <a:pt x="229" y="450"/>
                    </a:cubicBezTo>
                    <a:cubicBezTo>
                      <a:pt x="229" y="475"/>
                      <a:pt x="249" y="495"/>
                      <a:pt x="273" y="495"/>
                    </a:cubicBezTo>
                    <a:cubicBezTo>
                      <a:pt x="297" y="495"/>
                      <a:pt x="317" y="475"/>
                      <a:pt x="317" y="450"/>
                    </a:cubicBezTo>
                    <a:cubicBezTo>
                      <a:pt x="317" y="353"/>
                      <a:pt x="317" y="353"/>
                      <a:pt x="317" y="353"/>
                    </a:cubicBezTo>
                    <a:cubicBezTo>
                      <a:pt x="356" y="353"/>
                      <a:pt x="356" y="353"/>
                      <a:pt x="356" y="353"/>
                    </a:cubicBezTo>
                    <a:cubicBezTo>
                      <a:pt x="375" y="353"/>
                      <a:pt x="390" y="338"/>
                      <a:pt x="390" y="319"/>
                    </a:cubicBezTo>
                    <a:cubicBezTo>
                      <a:pt x="390" y="0"/>
                      <a:pt x="390" y="0"/>
                      <a:pt x="390" y="0"/>
                    </a:cubicBezTo>
                    <a:lnTo>
                      <a:pt x="0" y="0"/>
                    </a:lnTo>
                    <a:close/>
                  </a:path>
                </a:pathLst>
              </a:custGeom>
              <a:solidFill>
                <a:srgbClr val="A1C0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10" name="Freeform 48"/>
              <p:cNvSpPr>
                <a:spLocks noEditPoints="1"/>
              </p:cNvSpPr>
              <p:nvPr/>
            </p:nvSpPr>
            <p:spPr bwMode="auto">
              <a:xfrm>
                <a:off x="1637" y="3503"/>
                <a:ext cx="460" cy="236"/>
              </a:xfrm>
              <a:custGeom>
                <a:avLst/>
                <a:gdLst>
                  <a:gd name="T0" fmla="*/ 288 w 390"/>
                  <a:gd name="T1" fmla="*/ 63 h 200"/>
                  <a:gd name="T2" fmla="*/ 324 w 390"/>
                  <a:gd name="T3" fmla="*/ 11 h 200"/>
                  <a:gd name="T4" fmla="*/ 323 w 390"/>
                  <a:gd name="T5" fmla="*/ 2 h 200"/>
                  <a:gd name="T6" fmla="*/ 314 w 390"/>
                  <a:gd name="T7" fmla="*/ 4 h 200"/>
                  <a:gd name="T8" fmla="*/ 276 w 390"/>
                  <a:gd name="T9" fmla="*/ 59 h 200"/>
                  <a:gd name="T10" fmla="*/ 195 w 390"/>
                  <a:gd name="T11" fmla="*/ 43 h 200"/>
                  <a:gd name="T12" fmla="*/ 114 w 390"/>
                  <a:gd name="T13" fmla="*/ 59 h 200"/>
                  <a:gd name="T14" fmla="*/ 76 w 390"/>
                  <a:gd name="T15" fmla="*/ 4 h 200"/>
                  <a:gd name="T16" fmla="*/ 67 w 390"/>
                  <a:gd name="T17" fmla="*/ 2 h 200"/>
                  <a:gd name="T18" fmla="*/ 66 w 390"/>
                  <a:gd name="T19" fmla="*/ 11 h 200"/>
                  <a:gd name="T20" fmla="*/ 102 w 390"/>
                  <a:gd name="T21" fmla="*/ 63 h 200"/>
                  <a:gd name="T22" fmla="*/ 0 w 390"/>
                  <a:gd name="T23" fmla="*/ 200 h 200"/>
                  <a:gd name="T24" fmla="*/ 390 w 390"/>
                  <a:gd name="T25" fmla="*/ 200 h 200"/>
                  <a:gd name="T26" fmla="*/ 288 w 390"/>
                  <a:gd name="T27" fmla="*/ 63 h 200"/>
                  <a:gd name="T28" fmla="*/ 113 w 390"/>
                  <a:gd name="T29" fmla="*/ 146 h 200"/>
                  <a:gd name="T30" fmla="*/ 91 w 390"/>
                  <a:gd name="T31" fmla="*/ 124 h 200"/>
                  <a:gd name="T32" fmla="*/ 113 w 390"/>
                  <a:gd name="T33" fmla="*/ 103 h 200"/>
                  <a:gd name="T34" fmla="*/ 134 w 390"/>
                  <a:gd name="T35" fmla="*/ 124 h 200"/>
                  <a:gd name="T36" fmla="*/ 113 w 390"/>
                  <a:gd name="T37" fmla="*/ 146 h 200"/>
                  <a:gd name="T38" fmla="*/ 280 w 390"/>
                  <a:gd name="T39" fmla="*/ 146 h 200"/>
                  <a:gd name="T40" fmla="*/ 259 w 390"/>
                  <a:gd name="T41" fmla="*/ 124 h 200"/>
                  <a:gd name="T42" fmla="*/ 280 w 390"/>
                  <a:gd name="T43" fmla="*/ 103 h 200"/>
                  <a:gd name="T44" fmla="*/ 302 w 390"/>
                  <a:gd name="T45" fmla="*/ 124 h 200"/>
                  <a:gd name="T46" fmla="*/ 280 w 390"/>
                  <a:gd name="T47" fmla="*/ 14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0" h="200">
                    <a:moveTo>
                      <a:pt x="288" y="63"/>
                    </a:moveTo>
                    <a:cubicBezTo>
                      <a:pt x="324" y="11"/>
                      <a:pt x="324" y="11"/>
                      <a:pt x="324" y="11"/>
                    </a:cubicBezTo>
                    <a:cubicBezTo>
                      <a:pt x="326" y="8"/>
                      <a:pt x="325" y="4"/>
                      <a:pt x="323" y="2"/>
                    </a:cubicBezTo>
                    <a:cubicBezTo>
                      <a:pt x="320" y="0"/>
                      <a:pt x="316" y="1"/>
                      <a:pt x="314" y="4"/>
                    </a:cubicBezTo>
                    <a:cubicBezTo>
                      <a:pt x="276" y="59"/>
                      <a:pt x="276" y="59"/>
                      <a:pt x="276" y="59"/>
                    </a:cubicBezTo>
                    <a:cubicBezTo>
                      <a:pt x="251" y="49"/>
                      <a:pt x="224" y="43"/>
                      <a:pt x="195" y="43"/>
                    </a:cubicBezTo>
                    <a:cubicBezTo>
                      <a:pt x="166" y="43"/>
                      <a:pt x="139" y="49"/>
                      <a:pt x="114" y="59"/>
                    </a:cubicBezTo>
                    <a:cubicBezTo>
                      <a:pt x="76" y="4"/>
                      <a:pt x="76" y="4"/>
                      <a:pt x="76" y="4"/>
                    </a:cubicBezTo>
                    <a:cubicBezTo>
                      <a:pt x="74" y="1"/>
                      <a:pt x="70" y="0"/>
                      <a:pt x="67" y="2"/>
                    </a:cubicBezTo>
                    <a:cubicBezTo>
                      <a:pt x="65" y="4"/>
                      <a:pt x="64" y="8"/>
                      <a:pt x="66" y="11"/>
                    </a:cubicBezTo>
                    <a:cubicBezTo>
                      <a:pt x="102" y="63"/>
                      <a:pt x="102" y="63"/>
                      <a:pt x="102" y="63"/>
                    </a:cubicBezTo>
                    <a:cubicBezTo>
                      <a:pt x="45" y="90"/>
                      <a:pt x="5" y="141"/>
                      <a:pt x="0" y="200"/>
                    </a:cubicBezTo>
                    <a:cubicBezTo>
                      <a:pt x="390" y="200"/>
                      <a:pt x="390" y="200"/>
                      <a:pt x="390" y="200"/>
                    </a:cubicBezTo>
                    <a:cubicBezTo>
                      <a:pt x="385" y="141"/>
                      <a:pt x="345" y="90"/>
                      <a:pt x="288" y="63"/>
                    </a:cubicBezTo>
                    <a:close/>
                    <a:moveTo>
                      <a:pt x="113" y="146"/>
                    </a:moveTo>
                    <a:cubicBezTo>
                      <a:pt x="101" y="146"/>
                      <a:pt x="91" y="136"/>
                      <a:pt x="91" y="124"/>
                    </a:cubicBezTo>
                    <a:cubicBezTo>
                      <a:pt x="91" y="113"/>
                      <a:pt x="101" y="103"/>
                      <a:pt x="113" y="103"/>
                    </a:cubicBezTo>
                    <a:cubicBezTo>
                      <a:pt x="125" y="103"/>
                      <a:pt x="134" y="113"/>
                      <a:pt x="134" y="124"/>
                    </a:cubicBezTo>
                    <a:cubicBezTo>
                      <a:pt x="134" y="136"/>
                      <a:pt x="125" y="146"/>
                      <a:pt x="113" y="146"/>
                    </a:cubicBezTo>
                    <a:close/>
                    <a:moveTo>
                      <a:pt x="280" y="146"/>
                    </a:moveTo>
                    <a:cubicBezTo>
                      <a:pt x="268" y="146"/>
                      <a:pt x="259" y="136"/>
                      <a:pt x="259" y="124"/>
                    </a:cubicBezTo>
                    <a:cubicBezTo>
                      <a:pt x="259" y="113"/>
                      <a:pt x="268" y="103"/>
                      <a:pt x="280" y="103"/>
                    </a:cubicBezTo>
                    <a:cubicBezTo>
                      <a:pt x="292" y="103"/>
                      <a:pt x="302" y="113"/>
                      <a:pt x="302" y="124"/>
                    </a:cubicBezTo>
                    <a:cubicBezTo>
                      <a:pt x="302" y="136"/>
                      <a:pt x="292" y="146"/>
                      <a:pt x="280" y="146"/>
                    </a:cubicBezTo>
                    <a:close/>
                  </a:path>
                </a:pathLst>
              </a:custGeom>
              <a:solidFill>
                <a:srgbClr val="A1C0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grpSp>
        <p:pic>
          <p:nvPicPr>
            <p:cNvPr id="11" name="Picture 10"/>
            <p:cNvPicPr>
              <a:picLocks noChangeAspect="1"/>
            </p:cNvPicPr>
            <p:nvPr/>
          </p:nvPicPr>
          <p:blipFill>
            <a:blip r:embed="rId2"/>
            <a:stretch>
              <a:fillRect/>
            </a:stretch>
          </p:blipFill>
          <p:spPr>
            <a:xfrm>
              <a:off x="1249685" y="2489150"/>
              <a:ext cx="943948" cy="908621"/>
            </a:xfrm>
            <a:prstGeom prst="rect">
              <a:avLst/>
            </a:prstGeom>
          </p:spPr>
        </p:pic>
      </p:grpSp>
      <p:grpSp>
        <p:nvGrpSpPr>
          <p:cNvPr id="26" name="Group 25"/>
          <p:cNvGrpSpPr>
            <a:grpSpLocks noChangeAspect="1"/>
          </p:cNvGrpSpPr>
          <p:nvPr/>
        </p:nvGrpSpPr>
        <p:grpSpPr>
          <a:xfrm>
            <a:off x="6456179" y="1590625"/>
            <a:ext cx="1121405" cy="1258565"/>
            <a:chOff x="3466161" y="1910776"/>
            <a:chExt cx="1659487" cy="1862461"/>
          </a:xfrm>
        </p:grpSpPr>
        <p:grpSp>
          <p:nvGrpSpPr>
            <p:cNvPr id="27" name="Group 26"/>
            <p:cNvGrpSpPr/>
            <p:nvPr/>
          </p:nvGrpSpPr>
          <p:grpSpPr>
            <a:xfrm>
              <a:off x="3466161" y="2018449"/>
              <a:ext cx="1659487" cy="1659487"/>
              <a:chOff x="5282133" y="2503461"/>
              <a:chExt cx="1659487" cy="1659487"/>
            </a:xfrm>
          </p:grpSpPr>
          <p:sp>
            <p:nvSpPr>
              <p:cNvPr id="30" name="Oval 29"/>
              <p:cNvSpPr/>
              <p:nvPr/>
            </p:nvSpPr>
            <p:spPr bwMode="auto">
              <a:xfrm>
                <a:off x="5282133" y="2503461"/>
                <a:ext cx="1659487" cy="1659487"/>
              </a:xfrm>
              <a:prstGeom prst="ellipse">
                <a:avLst/>
              </a:prstGeom>
              <a:solidFill>
                <a:schemeClr val="bg1"/>
              </a:solidFill>
              <a:ln w="28575">
                <a:solidFill>
                  <a:schemeClr val="bg1">
                    <a:lumMod val="6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31" name="Group 30"/>
              <p:cNvGrpSpPr>
                <a:grpSpLocks noChangeAspect="1"/>
              </p:cNvGrpSpPr>
              <p:nvPr/>
            </p:nvGrpSpPr>
            <p:grpSpPr>
              <a:xfrm>
                <a:off x="5576274" y="2910962"/>
                <a:ext cx="1071204" cy="844483"/>
                <a:chOff x="7335184" y="545607"/>
                <a:chExt cx="661582" cy="521558"/>
              </a:xfrm>
            </p:grpSpPr>
            <p:pic>
              <p:nvPicPr>
                <p:cNvPr id="32" name="Picture 31"/>
                <p:cNvPicPr>
                  <a:picLocks noChangeAspect="1"/>
                </p:cNvPicPr>
                <p:nvPr/>
              </p:nvPicPr>
              <p:blipFill>
                <a:blip r:embed="rId3"/>
                <a:stretch>
                  <a:fillRect/>
                </a:stretch>
              </p:blipFill>
              <p:spPr>
                <a:xfrm>
                  <a:off x="7335184" y="545607"/>
                  <a:ext cx="661582" cy="521558"/>
                </a:xfrm>
                <a:prstGeom prst="rect">
                  <a:avLst/>
                </a:prstGeom>
              </p:spPr>
            </p:pic>
            <p:sp>
              <p:nvSpPr>
                <p:cNvPr id="33" name="TextBox 32"/>
                <p:cNvSpPr txBox="1"/>
                <p:nvPr/>
              </p:nvSpPr>
              <p:spPr>
                <a:xfrm>
                  <a:off x="7550542" y="701436"/>
                  <a:ext cx="213373" cy="225034"/>
                </a:xfrm>
                <a:prstGeom prst="rect">
                  <a:avLst/>
                </a:prstGeom>
                <a:noFill/>
              </p:spPr>
              <p:txBody>
                <a:bodyPr wrap="none" lIns="0" tIns="0" rIns="0" bIns="0" rtlCol="0">
                  <a:spAutoFit/>
                </a:bodyPr>
                <a:lstStyle/>
                <a:p>
                  <a:r>
                    <a:rPr lang="en-US" sz="1600" b="1" spc="-71" dirty="0">
                      <a:solidFill>
                        <a:schemeClr val="bg2">
                          <a:lumMod val="25000"/>
                        </a:schemeClr>
                      </a:solidFill>
                      <a:latin typeface="+mj-lt"/>
                    </a:rPr>
                    <a:t>C#</a:t>
                  </a:r>
                  <a:endParaRPr lang="fi-FI" sz="1600" b="1" spc="-71" dirty="0">
                    <a:solidFill>
                      <a:schemeClr val="bg2">
                        <a:lumMod val="25000"/>
                      </a:schemeClr>
                    </a:solidFill>
                    <a:latin typeface="+mj-lt"/>
                  </a:endParaRPr>
                </a:p>
              </p:txBody>
            </p:sp>
          </p:grpSp>
        </p:grpSp>
        <p:sp>
          <p:nvSpPr>
            <p:cNvPr id="28" name="Isosceles Triangle 27"/>
            <p:cNvSpPr>
              <a:spLocks noChangeAspect="1"/>
            </p:cNvSpPr>
            <p:nvPr/>
          </p:nvSpPr>
          <p:spPr bwMode="auto">
            <a:xfrm rot="16200000" flipH="1">
              <a:off x="4188376" y="3584875"/>
              <a:ext cx="216902" cy="159821"/>
            </a:xfrm>
            <a:prstGeom prst="triangle">
              <a:avLst/>
            </a:prstGeom>
            <a:solidFill>
              <a:schemeClr val="bg1">
                <a:lumMod val="85000"/>
              </a:schemeClr>
            </a:solidFill>
            <a:ln>
              <a:solidFill>
                <a:schemeClr val="bg1">
                  <a:lumMod val="6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 name="Isosceles Triangle 28"/>
            <p:cNvSpPr>
              <a:spLocks noChangeAspect="1"/>
            </p:cNvSpPr>
            <p:nvPr/>
          </p:nvSpPr>
          <p:spPr bwMode="auto">
            <a:xfrm rot="5400000">
              <a:off x="4188376" y="1939316"/>
              <a:ext cx="216902" cy="159821"/>
            </a:xfrm>
            <a:prstGeom prst="triangle">
              <a:avLst/>
            </a:prstGeom>
            <a:solidFill>
              <a:schemeClr val="bg1">
                <a:lumMod val="85000"/>
              </a:schemeClr>
            </a:solidFill>
            <a:ln>
              <a:solidFill>
                <a:schemeClr val="bg1">
                  <a:lumMod val="6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46" name="Rectangle 45"/>
          <p:cNvSpPr/>
          <p:nvPr/>
        </p:nvSpPr>
        <p:spPr bwMode="auto">
          <a:xfrm>
            <a:off x="3561681" y="3727274"/>
            <a:ext cx="6398243" cy="2650307"/>
          </a:xfrm>
          <a:prstGeom prst="rect">
            <a:avLst/>
          </a:prstGeom>
          <a:solidFill>
            <a:schemeClr val="bg1">
              <a:lumMod val="85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46630" rIns="46630" bIns="46630" numCol="1" spcCol="0" rtlCol="0" fromWordArt="0" anchor="t" anchorCtr="0" forceAA="0" compatLnSpc="1">
            <a:prstTxWarp prst="textNoShape">
              <a:avLst/>
            </a:prstTxWarp>
            <a:noAutofit/>
          </a:bodyPr>
          <a:lstStyle/>
          <a:p>
            <a:pPr defTabSz="932290" fontAlgn="base">
              <a:spcBef>
                <a:spcPct val="0"/>
              </a:spcBef>
              <a:spcAft>
                <a:spcPct val="0"/>
              </a:spcAft>
            </a:pPr>
            <a:r>
              <a:rPr lang="en-US" dirty="0">
                <a:solidFill>
                  <a:schemeClr val="bg2">
                    <a:lumMod val="25000"/>
                  </a:schemeClr>
                </a:solidFill>
                <a:ea typeface="Segoe UI" pitchFamily="34" charset="0"/>
                <a:cs typeface="Segoe UI" pitchFamily="34" charset="0"/>
              </a:rPr>
              <a:t>SharePoint</a:t>
            </a:r>
          </a:p>
        </p:txBody>
      </p:sp>
      <p:grpSp>
        <p:nvGrpSpPr>
          <p:cNvPr id="48" name="Group 47"/>
          <p:cNvGrpSpPr/>
          <p:nvPr/>
        </p:nvGrpSpPr>
        <p:grpSpPr>
          <a:xfrm>
            <a:off x="3652506" y="5046104"/>
            <a:ext cx="1656544" cy="896260"/>
            <a:chOff x="2288768" y="4925936"/>
            <a:chExt cx="1656544" cy="896260"/>
          </a:xfrm>
        </p:grpSpPr>
        <p:pic>
          <p:nvPicPr>
            <p:cNvPr id="49" name="Picture 48"/>
            <p:cNvPicPr>
              <a:picLocks noChangeAspect="1"/>
            </p:cNvPicPr>
            <p:nvPr/>
          </p:nvPicPr>
          <p:blipFill>
            <a:blip r:embed="rId4"/>
            <a:stretch>
              <a:fillRect/>
            </a:stretch>
          </p:blipFill>
          <p:spPr>
            <a:xfrm>
              <a:off x="2823779" y="4925936"/>
              <a:ext cx="624000" cy="525293"/>
            </a:xfrm>
            <a:prstGeom prst="rect">
              <a:avLst/>
            </a:prstGeom>
          </p:spPr>
        </p:pic>
        <p:sp>
          <p:nvSpPr>
            <p:cNvPr id="50" name="TextBox 49"/>
            <p:cNvSpPr txBox="1"/>
            <p:nvPr/>
          </p:nvSpPr>
          <p:spPr>
            <a:xfrm>
              <a:off x="2288768" y="5332831"/>
              <a:ext cx="1656544"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List and libraries</a:t>
              </a:r>
            </a:p>
          </p:txBody>
        </p:sp>
      </p:grpSp>
      <p:sp>
        <p:nvSpPr>
          <p:cNvPr id="52" name="Rectangle 51"/>
          <p:cNvSpPr/>
          <p:nvPr/>
        </p:nvSpPr>
        <p:spPr bwMode="auto">
          <a:xfrm>
            <a:off x="3820541" y="4198154"/>
            <a:ext cx="5785319" cy="368294"/>
          </a:xfrm>
          <a:prstGeom prst="rect">
            <a:avLst/>
          </a:prstGeom>
          <a:solidFill>
            <a:schemeClr val="bg1">
              <a:lumMod val="75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46630" rIns="46630" bIns="46630" numCol="1" spcCol="0" rtlCol="0" fromWordArt="0" anchor="t" anchorCtr="0" forceAA="0" compatLnSpc="1">
            <a:prstTxWarp prst="textNoShape">
              <a:avLst/>
            </a:prstTxWarp>
            <a:noAutofit/>
          </a:bodyPr>
          <a:lstStyle/>
          <a:p>
            <a:pPr algn="ctr" defTabSz="932290" fontAlgn="base">
              <a:spcBef>
                <a:spcPct val="0"/>
              </a:spcBef>
              <a:spcAft>
                <a:spcPct val="0"/>
              </a:spcAft>
            </a:pPr>
            <a:r>
              <a:rPr lang="en-US" dirty="0">
                <a:solidFill>
                  <a:schemeClr val="bg2">
                    <a:lumMod val="25000"/>
                  </a:schemeClr>
                </a:solidFill>
                <a:ea typeface="Segoe UI" pitchFamily="34" charset="0"/>
                <a:cs typeface="Segoe UI" pitchFamily="34" charset="0"/>
              </a:rPr>
              <a:t>SharePoint API</a:t>
            </a:r>
          </a:p>
        </p:txBody>
      </p:sp>
      <p:sp>
        <p:nvSpPr>
          <p:cNvPr id="53" name="Rectangle 52"/>
          <p:cNvSpPr/>
          <p:nvPr/>
        </p:nvSpPr>
        <p:spPr bwMode="auto">
          <a:xfrm>
            <a:off x="5391359" y="4797894"/>
            <a:ext cx="4214501" cy="1435671"/>
          </a:xfrm>
          <a:prstGeom prst="rect">
            <a:avLst/>
          </a:prstGeom>
          <a:solidFill>
            <a:schemeClr val="bg1">
              <a:lumMod val="75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46630" rIns="46630" bIns="46630" numCol="1" spcCol="0" rtlCol="0" fromWordArt="0" anchor="b" anchorCtr="0" forceAA="0" compatLnSpc="1">
            <a:prstTxWarp prst="textNoShape">
              <a:avLst/>
            </a:prstTxWarp>
            <a:noAutofit/>
          </a:bodyPr>
          <a:lstStyle/>
          <a:p>
            <a:pPr algn="ctr" defTabSz="932290" fontAlgn="base">
              <a:spcBef>
                <a:spcPct val="0"/>
              </a:spcBef>
              <a:spcAft>
                <a:spcPct val="0"/>
              </a:spcAft>
            </a:pPr>
            <a:r>
              <a:rPr lang="en-US" dirty="0">
                <a:solidFill>
                  <a:schemeClr val="bg2">
                    <a:lumMod val="25000"/>
                  </a:schemeClr>
                </a:solidFill>
                <a:ea typeface="Segoe UI" pitchFamily="34" charset="0"/>
                <a:cs typeface="Segoe UI" pitchFamily="34" charset="0"/>
              </a:rPr>
              <a:t>Service Applications</a:t>
            </a:r>
          </a:p>
        </p:txBody>
      </p:sp>
      <p:grpSp>
        <p:nvGrpSpPr>
          <p:cNvPr id="59" name="Group 58"/>
          <p:cNvGrpSpPr/>
          <p:nvPr/>
        </p:nvGrpSpPr>
        <p:grpSpPr>
          <a:xfrm>
            <a:off x="10049716" y="2729898"/>
            <a:ext cx="1428597" cy="918844"/>
            <a:chOff x="8882022" y="2907467"/>
            <a:chExt cx="1428597" cy="918844"/>
          </a:xfrm>
        </p:grpSpPr>
        <p:pic>
          <p:nvPicPr>
            <p:cNvPr id="54" name="Picture 53"/>
            <p:cNvPicPr>
              <a:picLocks noChangeAspect="1"/>
            </p:cNvPicPr>
            <p:nvPr/>
          </p:nvPicPr>
          <p:blipFill>
            <a:blip r:embed="rId5"/>
            <a:stretch>
              <a:fillRect/>
            </a:stretch>
          </p:blipFill>
          <p:spPr>
            <a:xfrm>
              <a:off x="9293644" y="2907467"/>
              <a:ext cx="605350" cy="572582"/>
            </a:xfrm>
            <a:prstGeom prst="rect">
              <a:avLst/>
            </a:prstGeom>
          </p:spPr>
        </p:pic>
        <p:sp>
          <p:nvSpPr>
            <p:cNvPr id="58" name="TextBox 57"/>
            <p:cNvSpPr txBox="1"/>
            <p:nvPr/>
          </p:nvSpPr>
          <p:spPr>
            <a:xfrm>
              <a:off x="8882022" y="3336946"/>
              <a:ext cx="1428597"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Web Services</a:t>
              </a:r>
            </a:p>
          </p:txBody>
        </p:sp>
      </p:grpSp>
      <p:grpSp>
        <p:nvGrpSpPr>
          <p:cNvPr id="61" name="Group 60"/>
          <p:cNvGrpSpPr/>
          <p:nvPr/>
        </p:nvGrpSpPr>
        <p:grpSpPr>
          <a:xfrm>
            <a:off x="9188657" y="1303241"/>
            <a:ext cx="1182889" cy="1250257"/>
            <a:chOff x="9255060" y="1305281"/>
            <a:chExt cx="1182889" cy="1250257"/>
          </a:xfrm>
        </p:grpSpPr>
        <p:grpSp>
          <p:nvGrpSpPr>
            <p:cNvPr id="57" name="Group 56"/>
            <p:cNvGrpSpPr/>
            <p:nvPr/>
          </p:nvGrpSpPr>
          <p:grpSpPr>
            <a:xfrm>
              <a:off x="9413365" y="1305281"/>
              <a:ext cx="905136" cy="881813"/>
              <a:chOff x="9413365" y="1305281"/>
              <a:chExt cx="905136" cy="881813"/>
            </a:xfrm>
          </p:grpSpPr>
          <p:pic>
            <p:nvPicPr>
              <p:cNvPr id="56" name="Picture 55"/>
              <p:cNvPicPr>
                <a:picLocks noChangeAspect="1"/>
              </p:cNvPicPr>
              <p:nvPr/>
            </p:nvPicPr>
            <p:blipFill>
              <a:blip r:embed="rId6"/>
              <a:stretch>
                <a:fillRect/>
              </a:stretch>
            </p:blipFill>
            <p:spPr>
              <a:xfrm>
                <a:off x="9413365" y="1416044"/>
                <a:ext cx="438734" cy="771050"/>
              </a:xfrm>
              <a:prstGeom prst="rect">
                <a:avLst/>
              </a:prstGeom>
            </p:spPr>
          </p:pic>
          <p:pic>
            <p:nvPicPr>
              <p:cNvPr id="55" name="Picture 54"/>
              <p:cNvPicPr>
                <a:picLocks noChangeAspect="1"/>
              </p:cNvPicPr>
              <p:nvPr/>
            </p:nvPicPr>
            <p:blipFill>
              <a:blip r:embed="rId7"/>
              <a:stretch>
                <a:fillRect/>
              </a:stretch>
            </p:blipFill>
            <p:spPr>
              <a:xfrm>
                <a:off x="9672263" y="1305281"/>
                <a:ext cx="646238" cy="828000"/>
              </a:xfrm>
              <a:prstGeom prst="rect">
                <a:avLst/>
              </a:prstGeom>
            </p:spPr>
          </p:pic>
        </p:grpSp>
        <p:sp>
          <p:nvSpPr>
            <p:cNvPr id="60" name="TextBox 59"/>
            <p:cNvSpPr txBox="1"/>
            <p:nvPr/>
          </p:nvSpPr>
          <p:spPr>
            <a:xfrm>
              <a:off x="9255060" y="2066173"/>
              <a:ext cx="1182889"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Databases</a:t>
              </a:r>
            </a:p>
          </p:txBody>
        </p:sp>
      </p:grpSp>
      <p:grpSp>
        <p:nvGrpSpPr>
          <p:cNvPr id="63" name="Group 62"/>
          <p:cNvGrpSpPr/>
          <p:nvPr/>
        </p:nvGrpSpPr>
        <p:grpSpPr>
          <a:xfrm>
            <a:off x="5558010" y="5099923"/>
            <a:ext cx="1121140" cy="917619"/>
            <a:chOff x="1059474" y="1601271"/>
            <a:chExt cx="1121140" cy="917619"/>
          </a:xfrm>
        </p:grpSpPr>
        <p:pic>
          <p:nvPicPr>
            <p:cNvPr id="51" name="Picture 50"/>
            <p:cNvPicPr>
              <a:picLocks noChangeAspect="1"/>
            </p:cNvPicPr>
            <p:nvPr/>
          </p:nvPicPr>
          <p:blipFill>
            <a:blip r:embed="rId8"/>
            <a:stretch>
              <a:fillRect/>
            </a:stretch>
          </p:blipFill>
          <p:spPr>
            <a:xfrm>
              <a:off x="1372909" y="1601271"/>
              <a:ext cx="524928" cy="436692"/>
            </a:xfrm>
            <a:prstGeom prst="rect">
              <a:avLst/>
            </a:prstGeom>
          </p:spPr>
        </p:pic>
        <p:sp>
          <p:nvSpPr>
            <p:cNvPr id="62" name="TextBox 61"/>
            <p:cNvSpPr txBox="1"/>
            <p:nvPr/>
          </p:nvSpPr>
          <p:spPr>
            <a:xfrm>
              <a:off x="1059474" y="1835626"/>
              <a:ext cx="1121140" cy="683264"/>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Managed</a:t>
              </a:r>
              <a:br>
                <a:rPr lang="en-US" sz="1400" dirty="0">
                  <a:gradFill>
                    <a:gsLst>
                      <a:gs pos="2917">
                        <a:schemeClr val="tx1"/>
                      </a:gs>
                      <a:gs pos="30000">
                        <a:schemeClr val="tx1"/>
                      </a:gs>
                    </a:gsLst>
                    <a:lin ang="5400000" scaled="0"/>
                  </a:gradFill>
                </a:rPr>
              </a:br>
              <a:r>
                <a:rPr lang="en-US" sz="1400" dirty="0">
                  <a:gradFill>
                    <a:gsLst>
                      <a:gs pos="2917">
                        <a:schemeClr val="tx1"/>
                      </a:gs>
                      <a:gs pos="30000">
                        <a:schemeClr val="tx1"/>
                      </a:gs>
                    </a:gsLst>
                    <a:lin ang="5400000" scaled="0"/>
                  </a:gradFill>
                </a:rPr>
                <a:t>metadata</a:t>
              </a:r>
            </a:p>
          </p:txBody>
        </p:sp>
      </p:grpSp>
      <p:grpSp>
        <p:nvGrpSpPr>
          <p:cNvPr id="79" name="Group 78"/>
          <p:cNvGrpSpPr/>
          <p:nvPr/>
        </p:nvGrpSpPr>
        <p:grpSpPr>
          <a:xfrm>
            <a:off x="4950960" y="1656148"/>
            <a:ext cx="1394047" cy="1121034"/>
            <a:chOff x="797072" y="4525589"/>
            <a:chExt cx="1394047" cy="1121034"/>
          </a:xfrm>
        </p:grpSpPr>
        <p:grpSp>
          <p:nvGrpSpPr>
            <p:cNvPr id="78" name="Group 77"/>
            <p:cNvGrpSpPr/>
            <p:nvPr/>
          </p:nvGrpSpPr>
          <p:grpSpPr>
            <a:xfrm>
              <a:off x="1651458" y="4525589"/>
              <a:ext cx="489172" cy="552806"/>
              <a:chOff x="1776745" y="4741916"/>
              <a:chExt cx="489172" cy="552806"/>
            </a:xfrm>
          </p:grpSpPr>
          <p:pic>
            <p:nvPicPr>
              <p:cNvPr id="66" name="Picture 65"/>
              <p:cNvPicPr>
                <a:picLocks noChangeAspect="1"/>
              </p:cNvPicPr>
              <p:nvPr/>
            </p:nvPicPr>
            <p:blipFill>
              <a:blip r:embed="rId9"/>
              <a:stretch>
                <a:fillRect/>
              </a:stretch>
            </p:blipFill>
            <p:spPr>
              <a:xfrm>
                <a:off x="1785786" y="4741916"/>
                <a:ext cx="480131" cy="552806"/>
              </a:xfrm>
              <a:prstGeom prst="rect">
                <a:avLst/>
              </a:prstGeom>
            </p:spPr>
          </p:pic>
          <p:sp>
            <p:nvSpPr>
              <p:cNvPr id="73" name="TextBox 72"/>
              <p:cNvSpPr txBox="1"/>
              <p:nvPr/>
            </p:nvSpPr>
            <p:spPr>
              <a:xfrm>
                <a:off x="1776745" y="5059255"/>
                <a:ext cx="481052" cy="166199"/>
              </a:xfrm>
              <a:prstGeom prst="rect">
                <a:avLst/>
              </a:prstGeom>
              <a:noFill/>
            </p:spPr>
            <p:txBody>
              <a:bodyPr wrap="square" lIns="0" tIns="0" rIns="0" bIns="0" rtlCol="0">
                <a:spAutoFit/>
              </a:bodyPr>
              <a:lstStyle/>
              <a:p>
                <a:pPr algn="ctr">
                  <a:lnSpc>
                    <a:spcPct val="90000"/>
                  </a:lnSpc>
                  <a:spcAft>
                    <a:spcPts val="600"/>
                  </a:spcAft>
                </a:pPr>
                <a:r>
                  <a:rPr lang="en-US" sz="1200" b="1" dirty="0">
                    <a:gradFill>
                      <a:gsLst>
                        <a:gs pos="69912">
                          <a:schemeClr val="accent3"/>
                        </a:gs>
                        <a:gs pos="30000">
                          <a:schemeClr val="accent3"/>
                        </a:gs>
                      </a:gsLst>
                      <a:lin ang="5400000" scaled="0"/>
                    </a:gradFill>
                  </a:rPr>
                  <a:t>js</a:t>
                </a:r>
              </a:p>
            </p:txBody>
          </p:sp>
        </p:grpSp>
        <p:grpSp>
          <p:nvGrpSpPr>
            <p:cNvPr id="70" name="Group 69"/>
            <p:cNvGrpSpPr/>
            <p:nvPr/>
          </p:nvGrpSpPr>
          <p:grpSpPr>
            <a:xfrm>
              <a:off x="797072" y="4562933"/>
              <a:ext cx="481052" cy="552806"/>
              <a:chOff x="711958" y="4741916"/>
              <a:chExt cx="481052" cy="552806"/>
            </a:xfrm>
          </p:grpSpPr>
          <p:pic>
            <p:nvPicPr>
              <p:cNvPr id="64" name="Picture 63"/>
              <p:cNvPicPr>
                <a:picLocks noChangeAspect="1"/>
              </p:cNvPicPr>
              <p:nvPr/>
            </p:nvPicPr>
            <p:blipFill>
              <a:blip r:embed="rId9"/>
              <a:stretch>
                <a:fillRect/>
              </a:stretch>
            </p:blipFill>
            <p:spPr>
              <a:xfrm>
                <a:off x="711958" y="4741916"/>
                <a:ext cx="480131" cy="552806"/>
              </a:xfrm>
              <a:prstGeom prst="rect">
                <a:avLst/>
              </a:prstGeom>
            </p:spPr>
          </p:pic>
          <p:sp>
            <p:nvSpPr>
              <p:cNvPr id="69" name="TextBox 68"/>
              <p:cNvSpPr txBox="1"/>
              <p:nvPr/>
            </p:nvSpPr>
            <p:spPr>
              <a:xfrm>
                <a:off x="711958" y="5045810"/>
                <a:ext cx="481052" cy="166199"/>
              </a:xfrm>
              <a:prstGeom prst="rect">
                <a:avLst/>
              </a:prstGeom>
              <a:noFill/>
            </p:spPr>
            <p:txBody>
              <a:bodyPr wrap="square" lIns="0" tIns="0" rIns="0" bIns="0" rtlCol="0">
                <a:spAutoFit/>
              </a:bodyPr>
              <a:lstStyle/>
              <a:p>
                <a:pPr algn="ctr">
                  <a:lnSpc>
                    <a:spcPct val="90000"/>
                  </a:lnSpc>
                  <a:spcAft>
                    <a:spcPts val="600"/>
                  </a:spcAft>
                </a:pPr>
                <a:r>
                  <a:rPr lang="en-US" sz="1200" b="1" dirty="0">
                    <a:gradFill>
                      <a:gsLst>
                        <a:gs pos="2655">
                          <a:srgbClr val="00188F"/>
                        </a:gs>
                        <a:gs pos="15000">
                          <a:srgbClr val="00188F"/>
                        </a:gs>
                      </a:gsLst>
                      <a:lin ang="5400000" scaled="0"/>
                    </a:gradFill>
                  </a:rPr>
                  <a:t>aspx</a:t>
                </a:r>
              </a:p>
            </p:txBody>
          </p:sp>
        </p:grpSp>
        <p:grpSp>
          <p:nvGrpSpPr>
            <p:cNvPr id="72" name="Group 71"/>
            <p:cNvGrpSpPr/>
            <p:nvPr/>
          </p:nvGrpSpPr>
          <p:grpSpPr>
            <a:xfrm>
              <a:off x="1246048" y="4741916"/>
              <a:ext cx="487580" cy="552806"/>
              <a:chOff x="1246048" y="4741916"/>
              <a:chExt cx="487580" cy="552806"/>
            </a:xfrm>
          </p:grpSpPr>
          <p:pic>
            <p:nvPicPr>
              <p:cNvPr id="65" name="Picture 64"/>
              <p:cNvPicPr>
                <a:picLocks noChangeAspect="1"/>
              </p:cNvPicPr>
              <p:nvPr/>
            </p:nvPicPr>
            <p:blipFill>
              <a:blip r:embed="rId9"/>
              <a:stretch>
                <a:fillRect/>
              </a:stretch>
            </p:blipFill>
            <p:spPr>
              <a:xfrm>
                <a:off x="1253497" y="4741916"/>
                <a:ext cx="480131" cy="552806"/>
              </a:xfrm>
              <a:prstGeom prst="rect">
                <a:avLst/>
              </a:prstGeom>
            </p:spPr>
          </p:pic>
          <p:sp>
            <p:nvSpPr>
              <p:cNvPr id="71" name="TextBox 70"/>
              <p:cNvSpPr txBox="1"/>
              <p:nvPr/>
            </p:nvSpPr>
            <p:spPr>
              <a:xfrm>
                <a:off x="1246048" y="5051773"/>
                <a:ext cx="481052" cy="166199"/>
              </a:xfrm>
              <a:prstGeom prst="rect">
                <a:avLst/>
              </a:prstGeom>
              <a:noFill/>
            </p:spPr>
            <p:txBody>
              <a:bodyPr wrap="square" lIns="0" tIns="0" rIns="0" bIns="0" rtlCol="0">
                <a:spAutoFit/>
              </a:bodyPr>
              <a:lstStyle/>
              <a:p>
                <a:pPr algn="ctr">
                  <a:lnSpc>
                    <a:spcPct val="90000"/>
                  </a:lnSpc>
                  <a:spcAft>
                    <a:spcPts val="600"/>
                  </a:spcAft>
                </a:pPr>
                <a:r>
                  <a:rPr lang="en-US" sz="1200" b="1" dirty="0">
                    <a:gradFill>
                      <a:gsLst>
                        <a:gs pos="80531">
                          <a:schemeClr val="accent1"/>
                        </a:gs>
                        <a:gs pos="30000">
                          <a:schemeClr val="accent1"/>
                        </a:gs>
                      </a:gsLst>
                      <a:lin ang="5400000" scaled="0"/>
                    </a:gradFill>
                  </a:rPr>
                  <a:t>png</a:t>
                </a:r>
              </a:p>
            </p:txBody>
          </p:sp>
        </p:grpSp>
        <p:grpSp>
          <p:nvGrpSpPr>
            <p:cNvPr id="77" name="Group 76"/>
            <p:cNvGrpSpPr/>
            <p:nvPr/>
          </p:nvGrpSpPr>
          <p:grpSpPr>
            <a:xfrm>
              <a:off x="882268" y="5090256"/>
              <a:ext cx="493191" cy="552806"/>
              <a:chOff x="990343" y="5295900"/>
              <a:chExt cx="493191" cy="552806"/>
            </a:xfrm>
          </p:grpSpPr>
          <p:pic>
            <p:nvPicPr>
              <p:cNvPr id="67" name="Picture 66"/>
              <p:cNvPicPr>
                <a:picLocks noChangeAspect="1"/>
              </p:cNvPicPr>
              <p:nvPr/>
            </p:nvPicPr>
            <p:blipFill>
              <a:blip r:embed="rId9"/>
              <a:stretch>
                <a:fillRect/>
              </a:stretch>
            </p:blipFill>
            <p:spPr>
              <a:xfrm>
                <a:off x="1003403" y="5295900"/>
                <a:ext cx="480131" cy="552806"/>
              </a:xfrm>
              <a:prstGeom prst="rect">
                <a:avLst/>
              </a:prstGeom>
            </p:spPr>
          </p:pic>
          <p:sp>
            <p:nvSpPr>
              <p:cNvPr id="74" name="TextBox 73"/>
              <p:cNvSpPr txBox="1"/>
              <p:nvPr/>
            </p:nvSpPr>
            <p:spPr>
              <a:xfrm>
                <a:off x="990343" y="5638265"/>
                <a:ext cx="481052" cy="190767"/>
              </a:xfrm>
              <a:prstGeom prst="rect">
                <a:avLst/>
              </a:prstGeom>
              <a:noFill/>
            </p:spPr>
            <p:txBody>
              <a:bodyPr wrap="square" lIns="0" tIns="0" rIns="0" bIns="0" rtlCol="0">
                <a:spAutoFit/>
              </a:bodyPr>
              <a:lstStyle/>
              <a:p>
                <a:pPr algn="ctr">
                  <a:lnSpc>
                    <a:spcPct val="90000"/>
                  </a:lnSpc>
                  <a:spcAft>
                    <a:spcPts val="600"/>
                  </a:spcAft>
                </a:pPr>
                <a:r>
                  <a:rPr lang="en-US" sz="1200" b="1" dirty="0">
                    <a:gradFill>
                      <a:gsLst>
                        <a:gs pos="86726">
                          <a:schemeClr val="accent2"/>
                        </a:gs>
                        <a:gs pos="30000">
                          <a:schemeClr val="accent2"/>
                        </a:gs>
                      </a:gsLst>
                      <a:lin ang="5400000" scaled="0"/>
                    </a:gradFill>
                  </a:rPr>
                  <a:t>CSS</a:t>
                </a:r>
              </a:p>
            </p:txBody>
          </p:sp>
        </p:grpSp>
        <p:grpSp>
          <p:nvGrpSpPr>
            <p:cNvPr id="76" name="Group 75"/>
            <p:cNvGrpSpPr/>
            <p:nvPr/>
          </p:nvGrpSpPr>
          <p:grpSpPr>
            <a:xfrm>
              <a:off x="1609348" y="5093817"/>
              <a:ext cx="581771" cy="552806"/>
              <a:chOff x="1483534" y="5295900"/>
              <a:chExt cx="581771" cy="552806"/>
            </a:xfrm>
          </p:grpSpPr>
          <p:pic>
            <p:nvPicPr>
              <p:cNvPr id="68" name="Picture 67"/>
              <p:cNvPicPr>
                <a:picLocks noChangeAspect="1"/>
              </p:cNvPicPr>
              <p:nvPr/>
            </p:nvPicPr>
            <p:blipFill>
              <a:blip r:embed="rId9"/>
              <a:stretch>
                <a:fillRect/>
              </a:stretch>
            </p:blipFill>
            <p:spPr>
              <a:xfrm>
                <a:off x="1523093" y="5295900"/>
                <a:ext cx="480131" cy="552806"/>
              </a:xfrm>
              <a:prstGeom prst="rect">
                <a:avLst/>
              </a:prstGeom>
            </p:spPr>
          </p:pic>
          <p:sp>
            <p:nvSpPr>
              <p:cNvPr id="75" name="TextBox 74"/>
              <p:cNvSpPr txBox="1"/>
              <p:nvPr/>
            </p:nvSpPr>
            <p:spPr>
              <a:xfrm>
                <a:off x="1483534" y="5643062"/>
                <a:ext cx="581771" cy="190767"/>
              </a:xfrm>
              <a:prstGeom prst="rect">
                <a:avLst/>
              </a:prstGeom>
              <a:noFill/>
            </p:spPr>
            <p:txBody>
              <a:bodyPr wrap="square" lIns="0" tIns="0" rIns="0" bIns="0" rtlCol="0">
                <a:spAutoFit/>
              </a:bodyPr>
              <a:lstStyle/>
              <a:p>
                <a:pPr algn="ctr">
                  <a:lnSpc>
                    <a:spcPct val="90000"/>
                  </a:lnSpc>
                  <a:spcAft>
                    <a:spcPts val="600"/>
                  </a:spcAft>
                </a:pPr>
                <a:r>
                  <a:rPr lang="en-US" sz="1200" b="1" dirty="0">
                    <a:gradFill>
                      <a:gsLst>
                        <a:gs pos="86726">
                          <a:schemeClr val="accent2"/>
                        </a:gs>
                        <a:gs pos="30000">
                          <a:schemeClr val="accent2"/>
                        </a:gs>
                      </a:gsLst>
                      <a:lin ang="5400000" scaled="0"/>
                    </a:gradFill>
                  </a:rPr>
                  <a:t>master</a:t>
                </a:r>
              </a:p>
            </p:txBody>
          </p:sp>
        </p:grpSp>
      </p:grpSp>
      <p:grpSp>
        <p:nvGrpSpPr>
          <p:cNvPr id="80" name="Group 79"/>
          <p:cNvGrpSpPr/>
          <p:nvPr/>
        </p:nvGrpSpPr>
        <p:grpSpPr>
          <a:xfrm>
            <a:off x="6660108" y="5099923"/>
            <a:ext cx="918328" cy="917619"/>
            <a:chOff x="1160882" y="1601271"/>
            <a:chExt cx="918328" cy="917619"/>
          </a:xfrm>
        </p:grpSpPr>
        <p:pic>
          <p:nvPicPr>
            <p:cNvPr id="81" name="Picture 80"/>
            <p:cNvPicPr>
              <a:picLocks noChangeAspect="1"/>
            </p:cNvPicPr>
            <p:nvPr/>
          </p:nvPicPr>
          <p:blipFill>
            <a:blip r:embed="rId8"/>
            <a:stretch>
              <a:fillRect/>
            </a:stretch>
          </p:blipFill>
          <p:spPr>
            <a:xfrm>
              <a:off x="1372909" y="1601271"/>
              <a:ext cx="524928" cy="436692"/>
            </a:xfrm>
            <a:prstGeom prst="rect">
              <a:avLst/>
            </a:prstGeom>
          </p:spPr>
        </p:pic>
        <p:sp>
          <p:nvSpPr>
            <p:cNvPr id="82" name="TextBox 81"/>
            <p:cNvSpPr txBox="1"/>
            <p:nvPr/>
          </p:nvSpPr>
          <p:spPr>
            <a:xfrm>
              <a:off x="1160882" y="1835626"/>
              <a:ext cx="918328" cy="683264"/>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Search</a:t>
              </a:r>
              <a:br>
                <a:rPr lang="en-US" sz="1400" dirty="0">
                  <a:gradFill>
                    <a:gsLst>
                      <a:gs pos="2917">
                        <a:schemeClr val="tx1"/>
                      </a:gs>
                      <a:gs pos="30000">
                        <a:schemeClr val="tx1"/>
                      </a:gs>
                    </a:gsLst>
                    <a:lin ang="5400000" scaled="0"/>
                  </a:gradFill>
                </a:rPr>
              </a:br>
              <a:r>
                <a:rPr lang="en-US" sz="1400" dirty="0">
                  <a:gradFill>
                    <a:gsLst>
                      <a:gs pos="2917">
                        <a:schemeClr val="tx1"/>
                      </a:gs>
                      <a:gs pos="30000">
                        <a:schemeClr val="tx1"/>
                      </a:gs>
                    </a:gsLst>
                    <a:lin ang="5400000" scaled="0"/>
                  </a:gradFill>
                </a:rPr>
                <a:t>service</a:t>
              </a:r>
            </a:p>
          </p:txBody>
        </p:sp>
      </p:grpSp>
      <p:grpSp>
        <p:nvGrpSpPr>
          <p:cNvPr id="83" name="Group 82"/>
          <p:cNvGrpSpPr/>
          <p:nvPr/>
        </p:nvGrpSpPr>
        <p:grpSpPr>
          <a:xfrm>
            <a:off x="7505022" y="5099923"/>
            <a:ext cx="1126462" cy="917619"/>
            <a:chOff x="1056814" y="1601271"/>
            <a:chExt cx="1126462" cy="917619"/>
          </a:xfrm>
        </p:grpSpPr>
        <p:pic>
          <p:nvPicPr>
            <p:cNvPr id="84" name="Picture 83"/>
            <p:cNvPicPr>
              <a:picLocks noChangeAspect="1"/>
            </p:cNvPicPr>
            <p:nvPr/>
          </p:nvPicPr>
          <p:blipFill>
            <a:blip r:embed="rId8"/>
            <a:stretch>
              <a:fillRect/>
            </a:stretch>
          </p:blipFill>
          <p:spPr>
            <a:xfrm>
              <a:off x="1372909" y="1601271"/>
              <a:ext cx="524928" cy="436692"/>
            </a:xfrm>
            <a:prstGeom prst="rect">
              <a:avLst/>
            </a:prstGeom>
          </p:spPr>
        </p:pic>
        <p:sp>
          <p:nvSpPr>
            <p:cNvPr id="85" name="TextBox 84"/>
            <p:cNvSpPr txBox="1"/>
            <p:nvPr/>
          </p:nvSpPr>
          <p:spPr>
            <a:xfrm>
              <a:off x="1056814" y="1835626"/>
              <a:ext cx="1126462" cy="683264"/>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Workflow</a:t>
              </a:r>
              <a:br>
                <a:rPr lang="en-US" sz="1400" dirty="0">
                  <a:gradFill>
                    <a:gsLst>
                      <a:gs pos="2917">
                        <a:schemeClr val="tx1"/>
                      </a:gs>
                      <a:gs pos="30000">
                        <a:schemeClr val="tx1"/>
                      </a:gs>
                    </a:gsLst>
                    <a:lin ang="5400000" scaled="0"/>
                  </a:gradFill>
                </a:rPr>
              </a:br>
              <a:r>
                <a:rPr lang="en-US" sz="1400" dirty="0">
                  <a:gradFill>
                    <a:gsLst>
                      <a:gs pos="2917">
                        <a:schemeClr val="tx1"/>
                      </a:gs>
                      <a:gs pos="30000">
                        <a:schemeClr val="tx1"/>
                      </a:gs>
                    </a:gsLst>
                    <a:lin ang="5400000" scaled="0"/>
                  </a:gradFill>
                </a:rPr>
                <a:t>Service</a:t>
              </a:r>
            </a:p>
          </p:txBody>
        </p:sp>
      </p:grpSp>
      <p:grpSp>
        <p:nvGrpSpPr>
          <p:cNvPr id="86" name="Group 85"/>
          <p:cNvGrpSpPr/>
          <p:nvPr/>
        </p:nvGrpSpPr>
        <p:grpSpPr>
          <a:xfrm>
            <a:off x="8707877" y="5099923"/>
            <a:ext cx="678712" cy="723720"/>
            <a:chOff x="1280689" y="1601271"/>
            <a:chExt cx="678712" cy="723720"/>
          </a:xfrm>
        </p:grpSpPr>
        <p:pic>
          <p:nvPicPr>
            <p:cNvPr id="87" name="Picture 86"/>
            <p:cNvPicPr>
              <a:picLocks noChangeAspect="1"/>
            </p:cNvPicPr>
            <p:nvPr/>
          </p:nvPicPr>
          <p:blipFill>
            <a:blip r:embed="rId8"/>
            <a:stretch>
              <a:fillRect/>
            </a:stretch>
          </p:blipFill>
          <p:spPr>
            <a:xfrm>
              <a:off x="1372909" y="1601271"/>
              <a:ext cx="524928" cy="436692"/>
            </a:xfrm>
            <a:prstGeom prst="rect">
              <a:avLst/>
            </a:prstGeom>
          </p:spPr>
        </p:pic>
        <p:sp>
          <p:nvSpPr>
            <p:cNvPr id="88" name="TextBox 87"/>
            <p:cNvSpPr txBox="1"/>
            <p:nvPr/>
          </p:nvSpPr>
          <p:spPr>
            <a:xfrm>
              <a:off x="1280689" y="1835626"/>
              <a:ext cx="678712"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BCS</a:t>
              </a:r>
            </a:p>
          </p:txBody>
        </p:sp>
      </p:grpSp>
      <p:pic>
        <p:nvPicPr>
          <p:cNvPr id="89" name="Picture 88"/>
          <p:cNvPicPr>
            <a:picLocks noChangeAspect="1"/>
          </p:cNvPicPr>
          <p:nvPr/>
        </p:nvPicPr>
        <p:blipFill>
          <a:blip r:embed="rId10"/>
          <a:stretch>
            <a:fillRect/>
          </a:stretch>
        </p:blipFill>
        <p:spPr>
          <a:xfrm>
            <a:off x="9751898" y="5715297"/>
            <a:ext cx="595636" cy="574983"/>
          </a:xfrm>
          <a:prstGeom prst="rect">
            <a:avLst/>
          </a:prstGeom>
        </p:spPr>
      </p:pic>
      <p:cxnSp>
        <p:nvCxnSpPr>
          <p:cNvPr id="90" name="Straight Arrow Connector 89"/>
          <p:cNvCxnSpPr/>
          <p:nvPr/>
        </p:nvCxnSpPr>
        <p:spPr>
          <a:xfrm flipV="1">
            <a:off x="2185789" y="2425281"/>
            <a:ext cx="1296144" cy="657774"/>
          </a:xfrm>
          <a:prstGeom prst="straightConnector1">
            <a:avLst/>
          </a:prstGeom>
          <a:ln w="38100">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1955508" y="4297296"/>
            <a:ext cx="1510969" cy="748808"/>
          </a:xfrm>
          <a:prstGeom prst="straightConnector1">
            <a:avLst/>
          </a:prstGeom>
          <a:ln w="38100">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cxnSpLocks/>
          </p:cNvCxnSpPr>
          <p:nvPr/>
        </p:nvCxnSpPr>
        <p:spPr>
          <a:xfrm flipV="1">
            <a:off x="6032003" y="3907321"/>
            <a:ext cx="0" cy="288304"/>
          </a:xfrm>
          <a:prstGeom prst="line">
            <a:avLst/>
          </a:prstGeom>
          <a:ln>
            <a:tailEnd type="oval"/>
          </a:ln>
        </p:spPr>
        <p:style>
          <a:lnRef idx="1">
            <a:schemeClr val="dk1"/>
          </a:lnRef>
          <a:fillRef idx="0">
            <a:schemeClr val="dk1"/>
          </a:fillRef>
          <a:effectRef idx="0">
            <a:schemeClr val="dk1"/>
          </a:effectRef>
          <a:fontRef idx="minor">
            <a:schemeClr val="tx1"/>
          </a:fontRef>
        </p:style>
      </p:cxnSp>
      <p:cxnSp>
        <p:nvCxnSpPr>
          <p:cNvPr id="99" name="Straight Connector 98"/>
          <p:cNvCxnSpPr>
            <a:cxnSpLocks/>
          </p:cNvCxnSpPr>
          <p:nvPr/>
        </p:nvCxnSpPr>
        <p:spPr>
          <a:xfrm flipV="1">
            <a:off x="7595947" y="3907321"/>
            <a:ext cx="0" cy="288304"/>
          </a:xfrm>
          <a:prstGeom prst="line">
            <a:avLst/>
          </a:prstGeom>
          <a:ln>
            <a:tailEnd type="oval"/>
          </a:ln>
        </p:spPr>
        <p:style>
          <a:lnRef idx="1">
            <a:schemeClr val="dk1"/>
          </a:lnRef>
          <a:fillRef idx="0">
            <a:schemeClr val="dk1"/>
          </a:fillRef>
          <a:effectRef idx="0">
            <a:schemeClr val="dk1"/>
          </a:effectRef>
          <a:fontRef idx="minor">
            <a:schemeClr val="tx1"/>
          </a:fontRef>
        </p:style>
      </p:cxnSp>
      <p:sp>
        <p:nvSpPr>
          <p:cNvPr id="100" name="TextBox 99"/>
          <p:cNvSpPr txBox="1"/>
          <p:nvPr/>
        </p:nvSpPr>
        <p:spPr>
          <a:xfrm>
            <a:off x="5359718" y="3716013"/>
            <a:ext cx="758862" cy="489365"/>
          </a:xfrm>
          <a:prstGeom prst="rect">
            <a:avLst/>
          </a:prstGeom>
          <a:noFill/>
        </p:spPr>
        <p:txBody>
          <a:bodyPr wrap="none" lIns="182880" tIns="146304" rIns="182880" bIns="146304" rtlCol="0">
            <a:spAutoFit/>
          </a:bodyPr>
          <a:lstStyle/>
          <a:p>
            <a:pPr algn="ctr">
              <a:lnSpc>
                <a:spcPct val="90000"/>
              </a:lnSpc>
              <a:spcAft>
                <a:spcPts val="600"/>
              </a:spcAft>
            </a:pPr>
            <a:r>
              <a:rPr lang="en-US" sz="1400" i="1" dirty="0">
                <a:gradFill>
                  <a:gsLst>
                    <a:gs pos="2917">
                      <a:schemeClr val="tx1"/>
                    </a:gs>
                    <a:gs pos="30000">
                      <a:schemeClr val="tx1"/>
                    </a:gs>
                  </a:gsLst>
                  <a:lin ang="5400000" scaled="0"/>
                </a:gradFill>
              </a:rPr>
              <a:t>REST</a:t>
            </a:r>
          </a:p>
        </p:txBody>
      </p:sp>
      <p:sp>
        <p:nvSpPr>
          <p:cNvPr id="101" name="TextBox 100"/>
          <p:cNvSpPr txBox="1"/>
          <p:nvPr/>
        </p:nvSpPr>
        <p:spPr>
          <a:xfrm>
            <a:off x="6801112" y="3729211"/>
            <a:ext cx="856645" cy="489365"/>
          </a:xfrm>
          <a:prstGeom prst="rect">
            <a:avLst/>
          </a:prstGeom>
          <a:noFill/>
        </p:spPr>
        <p:txBody>
          <a:bodyPr wrap="none" lIns="182880" tIns="146304" rIns="182880" bIns="146304" rtlCol="0">
            <a:spAutoFit/>
          </a:bodyPr>
          <a:lstStyle/>
          <a:p>
            <a:pPr algn="ctr">
              <a:lnSpc>
                <a:spcPct val="90000"/>
              </a:lnSpc>
              <a:spcAft>
                <a:spcPts val="600"/>
              </a:spcAft>
            </a:pPr>
            <a:r>
              <a:rPr lang="en-US" sz="1400" i="1" dirty="0">
                <a:gradFill>
                  <a:gsLst>
                    <a:gs pos="2917">
                      <a:schemeClr val="tx1"/>
                    </a:gs>
                    <a:gs pos="30000">
                      <a:schemeClr val="tx1"/>
                    </a:gs>
                  </a:gsLst>
                  <a:lin ang="5400000" scaled="0"/>
                </a:gradFill>
              </a:rPr>
              <a:t>CSOM</a:t>
            </a:r>
          </a:p>
        </p:txBody>
      </p:sp>
      <p:cxnSp>
        <p:nvCxnSpPr>
          <p:cNvPr id="103" name="Straight Arrow Connector 102"/>
          <p:cNvCxnSpPr/>
          <p:nvPr/>
        </p:nvCxnSpPr>
        <p:spPr>
          <a:xfrm flipV="1">
            <a:off x="7779886" y="1857068"/>
            <a:ext cx="1408771" cy="75483"/>
          </a:xfrm>
          <a:prstGeom prst="straightConnector1">
            <a:avLst/>
          </a:prstGeom>
          <a:ln w="38100">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7779886" y="2500765"/>
            <a:ext cx="2407657" cy="458267"/>
          </a:xfrm>
          <a:prstGeom prst="straightConnector1">
            <a:avLst/>
          </a:prstGeom>
          <a:ln w="38100">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H="1">
            <a:off x="6054121" y="2923439"/>
            <a:ext cx="236635" cy="735592"/>
          </a:xfrm>
          <a:prstGeom prst="straightConnector1">
            <a:avLst/>
          </a:prstGeom>
          <a:ln w="38100">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a:off x="7378816" y="2895586"/>
            <a:ext cx="198768" cy="763445"/>
          </a:xfrm>
          <a:prstGeom prst="straightConnector1">
            <a:avLst/>
          </a:prstGeom>
          <a:ln w="38100">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flipH="1">
            <a:off x="4497481" y="4502626"/>
            <a:ext cx="2036" cy="468575"/>
          </a:xfrm>
          <a:prstGeom prst="straightConnector1">
            <a:avLst/>
          </a:prstGeom>
          <a:ln w="28575">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flipH="1">
            <a:off x="6135289" y="4502626"/>
            <a:ext cx="2036" cy="468575"/>
          </a:xfrm>
          <a:prstGeom prst="straightConnector1">
            <a:avLst/>
          </a:prstGeom>
          <a:ln w="28575">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flipH="1">
            <a:off x="7139330" y="4502626"/>
            <a:ext cx="2036" cy="468575"/>
          </a:xfrm>
          <a:prstGeom prst="straightConnector1">
            <a:avLst/>
          </a:prstGeom>
          <a:ln w="28575">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H="1">
            <a:off x="8081545" y="4502626"/>
            <a:ext cx="2036" cy="468575"/>
          </a:xfrm>
          <a:prstGeom prst="straightConnector1">
            <a:avLst/>
          </a:prstGeom>
          <a:ln w="28575">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flipH="1">
            <a:off x="9062561" y="4502626"/>
            <a:ext cx="2036" cy="468575"/>
          </a:xfrm>
          <a:prstGeom prst="straightConnector1">
            <a:avLst/>
          </a:prstGeom>
          <a:ln w="28575">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27" name="Connector: Elbow 126"/>
          <p:cNvCxnSpPr>
            <a:endCxn id="58" idx="2"/>
          </p:cNvCxnSpPr>
          <p:nvPr/>
        </p:nvCxnSpPr>
        <p:spPr>
          <a:xfrm rot="5400000" flipH="1" flipV="1">
            <a:off x="9366412" y="3848660"/>
            <a:ext cx="1597520" cy="1197685"/>
          </a:xfrm>
          <a:prstGeom prst="bentConnector3">
            <a:avLst>
              <a:gd name="adj1" fmla="val 711"/>
            </a:avLst>
          </a:prstGeom>
          <a:ln w="28575">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sp>
        <p:nvSpPr>
          <p:cNvPr id="91" name="Footer Placeholder 14"/>
          <p:cNvSpPr>
            <a:spLocks noGrp="1"/>
          </p:cNvSpPr>
          <p:nvPr>
            <p:ph type="ftr" sz="quarter" idx="4294967295"/>
          </p:nvPr>
        </p:nvSpPr>
        <p:spPr>
          <a:xfrm>
            <a:off x="7964488" y="295272"/>
            <a:ext cx="4197350" cy="371475"/>
          </a:xfrm>
          <a:prstGeom prst="rect">
            <a:avLst/>
          </a:prstGeom>
        </p:spPr>
        <p:txBody>
          <a:bodyPr/>
          <a:lstStyle/>
          <a:p>
            <a:pPr algn="r">
              <a:defRPr/>
            </a:pPr>
            <a:r>
              <a:rPr lang="en-US" sz="1400" dirty="0">
                <a:gradFill>
                  <a:gsLst>
                    <a:gs pos="2917">
                      <a:schemeClr val="accent2"/>
                    </a:gs>
                    <a:gs pos="95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Motivation</a:t>
            </a:r>
          </a:p>
          <a:p>
            <a:pPr algn="r"/>
            <a:endParaRPr lang="en-US" dirty="0"/>
          </a:p>
        </p:txBody>
      </p:sp>
    </p:spTree>
    <p:extLst>
      <p:ext uri="{BB962C8B-B14F-4D97-AF65-F5344CB8AC3E}">
        <p14:creationId xmlns:p14="http://schemas.microsoft.com/office/powerpoint/2010/main" val="2450037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1000"/>
                                        <p:tgtEl>
                                          <p:spTgt spid="90"/>
                                        </p:tgtEl>
                                      </p:cBhvr>
                                    </p:animEffect>
                                    <p:anim calcmode="lin" valueType="num">
                                      <p:cBhvr>
                                        <p:cTn id="8" dur="1000" fill="hold"/>
                                        <p:tgtEl>
                                          <p:spTgt spid="90"/>
                                        </p:tgtEl>
                                        <p:attrNameLst>
                                          <p:attrName>ppt_x</p:attrName>
                                        </p:attrNameLst>
                                      </p:cBhvr>
                                      <p:tavLst>
                                        <p:tav tm="0">
                                          <p:val>
                                            <p:strVal val="#ppt_x"/>
                                          </p:val>
                                        </p:tav>
                                        <p:tav tm="100000">
                                          <p:val>
                                            <p:strVal val="#ppt_x"/>
                                          </p:val>
                                        </p:tav>
                                      </p:tavLst>
                                    </p:anim>
                                    <p:anim calcmode="lin" valueType="num">
                                      <p:cBhvr>
                                        <p:cTn id="9" dur="1000" fill="hold"/>
                                        <p:tgtEl>
                                          <p:spTgt spid="9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3"/>
                                        </p:tgtEl>
                                        <p:attrNameLst>
                                          <p:attrName>style.visibility</p:attrName>
                                        </p:attrNameLst>
                                      </p:cBhvr>
                                      <p:to>
                                        <p:strVal val="visible"/>
                                      </p:to>
                                    </p:set>
                                    <p:animEffect transition="in" filter="fade">
                                      <p:cBhvr>
                                        <p:cTn id="14" dur="1000"/>
                                        <p:tgtEl>
                                          <p:spTgt spid="93"/>
                                        </p:tgtEl>
                                      </p:cBhvr>
                                    </p:animEffect>
                                    <p:anim calcmode="lin" valueType="num">
                                      <p:cBhvr>
                                        <p:cTn id="15" dur="1000" fill="hold"/>
                                        <p:tgtEl>
                                          <p:spTgt spid="93"/>
                                        </p:tgtEl>
                                        <p:attrNameLst>
                                          <p:attrName>ppt_x</p:attrName>
                                        </p:attrNameLst>
                                      </p:cBhvr>
                                      <p:tavLst>
                                        <p:tav tm="0">
                                          <p:val>
                                            <p:strVal val="#ppt_x"/>
                                          </p:val>
                                        </p:tav>
                                        <p:tav tm="100000">
                                          <p:val>
                                            <p:strVal val="#ppt_x"/>
                                          </p:val>
                                        </p:tav>
                                      </p:tavLst>
                                    </p:anim>
                                    <p:anim calcmode="lin" valueType="num">
                                      <p:cBhvr>
                                        <p:cTn id="16" dur="1000" fill="hold"/>
                                        <p:tgtEl>
                                          <p:spTgt spid="9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7"/>
                                        </p:tgtEl>
                                        <p:attrNameLst>
                                          <p:attrName>style.visibility</p:attrName>
                                        </p:attrNameLst>
                                      </p:cBhvr>
                                      <p:to>
                                        <p:strVal val="visible"/>
                                      </p:to>
                                    </p:set>
                                    <p:animEffect transition="in" filter="fade">
                                      <p:cBhvr>
                                        <p:cTn id="21" dur="1000"/>
                                        <p:tgtEl>
                                          <p:spTgt spid="97"/>
                                        </p:tgtEl>
                                      </p:cBhvr>
                                    </p:animEffect>
                                    <p:anim calcmode="lin" valueType="num">
                                      <p:cBhvr>
                                        <p:cTn id="22" dur="1000" fill="hold"/>
                                        <p:tgtEl>
                                          <p:spTgt spid="97"/>
                                        </p:tgtEl>
                                        <p:attrNameLst>
                                          <p:attrName>ppt_x</p:attrName>
                                        </p:attrNameLst>
                                      </p:cBhvr>
                                      <p:tavLst>
                                        <p:tav tm="0">
                                          <p:val>
                                            <p:strVal val="#ppt_x"/>
                                          </p:val>
                                        </p:tav>
                                        <p:tav tm="100000">
                                          <p:val>
                                            <p:strVal val="#ppt_x"/>
                                          </p:val>
                                        </p:tav>
                                      </p:tavLst>
                                    </p:anim>
                                    <p:anim calcmode="lin" valueType="num">
                                      <p:cBhvr>
                                        <p:cTn id="23"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9"/>
                                        </p:tgtEl>
                                        <p:attrNameLst>
                                          <p:attrName>style.visibility</p:attrName>
                                        </p:attrNameLst>
                                      </p:cBhvr>
                                      <p:to>
                                        <p:strVal val="visible"/>
                                      </p:to>
                                    </p:set>
                                    <p:animEffect transition="in" filter="fade">
                                      <p:cBhvr>
                                        <p:cTn id="28" dur="1000"/>
                                        <p:tgtEl>
                                          <p:spTgt spid="99"/>
                                        </p:tgtEl>
                                      </p:cBhvr>
                                    </p:animEffect>
                                    <p:anim calcmode="lin" valueType="num">
                                      <p:cBhvr>
                                        <p:cTn id="29" dur="1000" fill="hold"/>
                                        <p:tgtEl>
                                          <p:spTgt spid="99"/>
                                        </p:tgtEl>
                                        <p:attrNameLst>
                                          <p:attrName>ppt_x</p:attrName>
                                        </p:attrNameLst>
                                      </p:cBhvr>
                                      <p:tavLst>
                                        <p:tav tm="0">
                                          <p:val>
                                            <p:strVal val="#ppt_x"/>
                                          </p:val>
                                        </p:tav>
                                        <p:tav tm="100000">
                                          <p:val>
                                            <p:strVal val="#ppt_x"/>
                                          </p:val>
                                        </p:tav>
                                      </p:tavLst>
                                    </p:anim>
                                    <p:anim calcmode="lin" valueType="num">
                                      <p:cBhvr>
                                        <p:cTn id="30" dur="1000" fill="hold"/>
                                        <p:tgtEl>
                                          <p:spTgt spid="9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3"/>
                                        </p:tgtEl>
                                        <p:attrNameLst>
                                          <p:attrName>style.visibility</p:attrName>
                                        </p:attrNameLst>
                                      </p:cBhvr>
                                      <p:to>
                                        <p:strVal val="visible"/>
                                      </p:to>
                                    </p:set>
                                    <p:animEffect transition="in" filter="fade">
                                      <p:cBhvr>
                                        <p:cTn id="35" dur="1000"/>
                                        <p:tgtEl>
                                          <p:spTgt spid="103"/>
                                        </p:tgtEl>
                                      </p:cBhvr>
                                    </p:animEffect>
                                    <p:anim calcmode="lin" valueType="num">
                                      <p:cBhvr>
                                        <p:cTn id="36" dur="1000" fill="hold"/>
                                        <p:tgtEl>
                                          <p:spTgt spid="103"/>
                                        </p:tgtEl>
                                        <p:attrNameLst>
                                          <p:attrName>ppt_x</p:attrName>
                                        </p:attrNameLst>
                                      </p:cBhvr>
                                      <p:tavLst>
                                        <p:tav tm="0">
                                          <p:val>
                                            <p:strVal val="#ppt_x"/>
                                          </p:val>
                                        </p:tav>
                                        <p:tav tm="100000">
                                          <p:val>
                                            <p:strVal val="#ppt_x"/>
                                          </p:val>
                                        </p:tav>
                                      </p:tavLst>
                                    </p:anim>
                                    <p:anim calcmode="lin" valueType="num">
                                      <p:cBhvr>
                                        <p:cTn id="37" dur="1000" fill="hold"/>
                                        <p:tgtEl>
                                          <p:spTgt spid="10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5"/>
                                        </p:tgtEl>
                                        <p:attrNameLst>
                                          <p:attrName>style.visibility</p:attrName>
                                        </p:attrNameLst>
                                      </p:cBhvr>
                                      <p:to>
                                        <p:strVal val="visible"/>
                                      </p:to>
                                    </p:set>
                                    <p:animEffect transition="in" filter="fade">
                                      <p:cBhvr>
                                        <p:cTn id="42" dur="1000"/>
                                        <p:tgtEl>
                                          <p:spTgt spid="105"/>
                                        </p:tgtEl>
                                      </p:cBhvr>
                                    </p:animEffect>
                                    <p:anim calcmode="lin" valueType="num">
                                      <p:cBhvr>
                                        <p:cTn id="43" dur="1000" fill="hold"/>
                                        <p:tgtEl>
                                          <p:spTgt spid="105"/>
                                        </p:tgtEl>
                                        <p:attrNameLst>
                                          <p:attrName>ppt_x</p:attrName>
                                        </p:attrNameLst>
                                      </p:cBhvr>
                                      <p:tavLst>
                                        <p:tav tm="0">
                                          <p:val>
                                            <p:strVal val="#ppt_x"/>
                                          </p:val>
                                        </p:tav>
                                        <p:tav tm="100000">
                                          <p:val>
                                            <p:strVal val="#ppt_x"/>
                                          </p:val>
                                        </p:tav>
                                      </p:tavLst>
                                    </p:anim>
                                    <p:anim calcmode="lin" valueType="num">
                                      <p:cBhvr>
                                        <p:cTn id="44" dur="1000" fill="hold"/>
                                        <p:tgtEl>
                                          <p:spTgt spid="105"/>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07"/>
                                        </p:tgtEl>
                                        <p:attrNameLst>
                                          <p:attrName>style.visibility</p:attrName>
                                        </p:attrNameLst>
                                      </p:cBhvr>
                                      <p:to>
                                        <p:strVal val="visible"/>
                                      </p:to>
                                    </p:set>
                                    <p:animEffect transition="in" filter="fade">
                                      <p:cBhvr>
                                        <p:cTn id="49" dur="1000"/>
                                        <p:tgtEl>
                                          <p:spTgt spid="107"/>
                                        </p:tgtEl>
                                      </p:cBhvr>
                                    </p:animEffect>
                                    <p:anim calcmode="lin" valueType="num">
                                      <p:cBhvr>
                                        <p:cTn id="50" dur="1000" fill="hold"/>
                                        <p:tgtEl>
                                          <p:spTgt spid="107"/>
                                        </p:tgtEl>
                                        <p:attrNameLst>
                                          <p:attrName>ppt_x</p:attrName>
                                        </p:attrNameLst>
                                      </p:cBhvr>
                                      <p:tavLst>
                                        <p:tav tm="0">
                                          <p:val>
                                            <p:strVal val="#ppt_x"/>
                                          </p:val>
                                        </p:tav>
                                        <p:tav tm="100000">
                                          <p:val>
                                            <p:strVal val="#ppt_x"/>
                                          </p:val>
                                        </p:tav>
                                      </p:tavLst>
                                    </p:anim>
                                    <p:anim calcmode="lin" valueType="num">
                                      <p:cBhvr>
                                        <p:cTn id="51" dur="1000" fill="hold"/>
                                        <p:tgtEl>
                                          <p:spTgt spid="107"/>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11"/>
                                        </p:tgtEl>
                                        <p:attrNameLst>
                                          <p:attrName>style.visibility</p:attrName>
                                        </p:attrNameLst>
                                      </p:cBhvr>
                                      <p:to>
                                        <p:strVal val="visible"/>
                                      </p:to>
                                    </p:set>
                                    <p:animEffect transition="in" filter="fade">
                                      <p:cBhvr>
                                        <p:cTn id="56" dur="1000"/>
                                        <p:tgtEl>
                                          <p:spTgt spid="111"/>
                                        </p:tgtEl>
                                      </p:cBhvr>
                                    </p:animEffect>
                                    <p:anim calcmode="lin" valueType="num">
                                      <p:cBhvr>
                                        <p:cTn id="57" dur="1000" fill="hold"/>
                                        <p:tgtEl>
                                          <p:spTgt spid="111"/>
                                        </p:tgtEl>
                                        <p:attrNameLst>
                                          <p:attrName>ppt_x</p:attrName>
                                        </p:attrNameLst>
                                      </p:cBhvr>
                                      <p:tavLst>
                                        <p:tav tm="0">
                                          <p:val>
                                            <p:strVal val="#ppt_x"/>
                                          </p:val>
                                        </p:tav>
                                        <p:tav tm="100000">
                                          <p:val>
                                            <p:strVal val="#ppt_x"/>
                                          </p:val>
                                        </p:tav>
                                      </p:tavLst>
                                    </p:anim>
                                    <p:anim calcmode="lin" valueType="num">
                                      <p:cBhvr>
                                        <p:cTn id="58" dur="1000" fill="hold"/>
                                        <p:tgtEl>
                                          <p:spTgt spid="111"/>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17"/>
                                        </p:tgtEl>
                                        <p:attrNameLst>
                                          <p:attrName>style.visibility</p:attrName>
                                        </p:attrNameLst>
                                      </p:cBhvr>
                                      <p:to>
                                        <p:strVal val="visible"/>
                                      </p:to>
                                    </p:set>
                                    <p:animEffect transition="in" filter="fade">
                                      <p:cBhvr>
                                        <p:cTn id="63" dur="1000"/>
                                        <p:tgtEl>
                                          <p:spTgt spid="117"/>
                                        </p:tgtEl>
                                      </p:cBhvr>
                                    </p:animEffect>
                                    <p:anim calcmode="lin" valueType="num">
                                      <p:cBhvr>
                                        <p:cTn id="64" dur="1000" fill="hold"/>
                                        <p:tgtEl>
                                          <p:spTgt spid="117"/>
                                        </p:tgtEl>
                                        <p:attrNameLst>
                                          <p:attrName>ppt_x</p:attrName>
                                        </p:attrNameLst>
                                      </p:cBhvr>
                                      <p:tavLst>
                                        <p:tav tm="0">
                                          <p:val>
                                            <p:strVal val="#ppt_x"/>
                                          </p:val>
                                        </p:tav>
                                        <p:tav tm="100000">
                                          <p:val>
                                            <p:strVal val="#ppt_x"/>
                                          </p:val>
                                        </p:tav>
                                      </p:tavLst>
                                    </p:anim>
                                    <p:anim calcmode="lin" valueType="num">
                                      <p:cBhvr>
                                        <p:cTn id="65" dur="1000" fill="hold"/>
                                        <p:tgtEl>
                                          <p:spTgt spid="117"/>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20"/>
                                        </p:tgtEl>
                                        <p:attrNameLst>
                                          <p:attrName>style.visibility</p:attrName>
                                        </p:attrNameLst>
                                      </p:cBhvr>
                                      <p:to>
                                        <p:strVal val="visible"/>
                                      </p:to>
                                    </p:set>
                                    <p:animEffect transition="in" filter="fade">
                                      <p:cBhvr>
                                        <p:cTn id="70" dur="1000"/>
                                        <p:tgtEl>
                                          <p:spTgt spid="120"/>
                                        </p:tgtEl>
                                      </p:cBhvr>
                                    </p:animEffect>
                                    <p:anim calcmode="lin" valueType="num">
                                      <p:cBhvr>
                                        <p:cTn id="71" dur="1000" fill="hold"/>
                                        <p:tgtEl>
                                          <p:spTgt spid="120"/>
                                        </p:tgtEl>
                                        <p:attrNameLst>
                                          <p:attrName>ppt_x</p:attrName>
                                        </p:attrNameLst>
                                      </p:cBhvr>
                                      <p:tavLst>
                                        <p:tav tm="0">
                                          <p:val>
                                            <p:strVal val="#ppt_x"/>
                                          </p:val>
                                        </p:tav>
                                        <p:tav tm="100000">
                                          <p:val>
                                            <p:strVal val="#ppt_x"/>
                                          </p:val>
                                        </p:tav>
                                      </p:tavLst>
                                    </p:anim>
                                    <p:anim calcmode="lin" valueType="num">
                                      <p:cBhvr>
                                        <p:cTn id="72" dur="1000" fill="hold"/>
                                        <p:tgtEl>
                                          <p:spTgt spid="120"/>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121"/>
                                        </p:tgtEl>
                                        <p:attrNameLst>
                                          <p:attrName>style.visibility</p:attrName>
                                        </p:attrNameLst>
                                      </p:cBhvr>
                                      <p:to>
                                        <p:strVal val="visible"/>
                                      </p:to>
                                    </p:set>
                                    <p:animEffect transition="in" filter="fade">
                                      <p:cBhvr>
                                        <p:cTn id="77" dur="1000"/>
                                        <p:tgtEl>
                                          <p:spTgt spid="121"/>
                                        </p:tgtEl>
                                      </p:cBhvr>
                                    </p:animEffect>
                                    <p:anim calcmode="lin" valueType="num">
                                      <p:cBhvr>
                                        <p:cTn id="78" dur="1000" fill="hold"/>
                                        <p:tgtEl>
                                          <p:spTgt spid="121"/>
                                        </p:tgtEl>
                                        <p:attrNameLst>
                                          <p:attrName>ppt_x</p:attrName>
                                        </p:attrNameLst>
                                      </p:cBhvr>
                                      <p:tavLst>
                                        <p:tav tm="0">
                                          <p:val>
                                            <p:strVal val="#ppt_x"/>
                                          </p:val>
                                        </p:tav>
                                        <p:tav tm="100000">
                                          <p:val>
                                            <p:strVal val="#ppt_x"/>
                                          </p:val>
                                        </p:tav>
                                      </p:tavLst>
                                    </p:anim>
                                    <p:anim calcmode="lin" valueType="num">
                                      <p:cBhvr>
                                        <p:cTn id="79" dur="1000" fill="hold"/>
                                        <p:tgtEl>
                                          <p:spTgt spid="121"/>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122"/>
                                        </p:tgtEl>
                                        <p:attrNameLst>
                                          <p:attrName>style.visibility</p:attrName>
                                        </p:attrNameLst>
                                      </p:cBhvr>
                                      <p:to>
                                        <p:strVal val="visible"/>
                                      </p:to>
                                    </p:set>
                                    <p:animEffect transition="in" filter="fade">
                                      <p:cBhvr>
                                        <p:cTn id="84" dur="1000"/>
                                        <p:tgtEl>
                                          <p:spTgt spid="122"/>
                                        </p:tgtEl>
                                      </p:cBhvr>
                                    </p:animEffect>
                                    <p:anim calcmode="lin" valueType="num">
                                      <p:cBhvr>
                                        <p:cTn id="85" dur="1000" fill="hold"/>
                                        <p:tgtEl>
                                          <p:spTgt spid="122"/>
                                        </p:tgtEl>
                                        <p:attrNameLst>
                                          <p:attrName>ppt_x</p:attrName>
                                        </p:attrNameLst>
                                      </p:cBhvr>
                                      <p:tavLst>
                                        <p:tav tm="0">
                                          <p:val>
                                            <p:strVal val="#ppt_x"/>
                                          </p:val>
                                        </p:tav>
                                        <p:tav tm="100000">
                                          <p:val>
                                            <p:strVal val="#ppt_x"/>
                                          </p:val>
                                        </p:tav>
                                      </p:tavLst>
                                    </p:anim>
                                    <p:anim calcmode="lin" valueType="num">
                                      <p:cBhvr>
                                        <p:cTn id="86" dur="1000" fill="hold"/>
                                        <p:tgtEl>
                                          <p:spTgt spid="122"/>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123"/>
                                        </p:tgtEl>
                                        <p:attrNameLst>
                                          <p:attrName>style.visibility</p:attrName>
                                        </p:attrNameLst>
                                      </p:cBhvr>
                                      <p:to>
                                        <p:strVal val="visible"/>
                                      </p:to>
                                    </p:set>
                                    <p:animEffect transition="in" filter="fade">
                                      <p:cBhvr>
                                        <p:cTn id="91" dur="1000"/>
                                        <p:tgtEl>
                                          <p:spTgt spid="123"/>
                                        </p:tgtEl>
                                      </p:cBhvr>
                                    </p:animEffect>
                                    <p:anim calcmode="lin" valueType="num">
                                      <p:cBhvr>
                                        <p:cTn id="92" dur="1000" fill="hold"/>
                                        <p:tgtEl>
                                          <p:spTgt spid="123"/>
                                        </p:tgtEl>
                                        <p:attrNameLst>
                                          <p:attrName>ppt_x</p:attrName>
                                        </p:attrNameLst>
                                      </p:cBhvr>
                                      <p:tavLst>
                                        <p:tav tm="0">
                                          <p:val>
                                            <p:strVal val="#ppt_x"/>
                                          </p:val>
                                        </p:tav>
                                        <p:tav tm="100000">
                                          <p:val>
                                            <p:strVal val="#ppt_x"/>
                                          </p:val>
                                        </p:tav>
                                      </p:tavLst>
                                    </p:anim>
                                    <p:anim calcmode="lin" valueType="num">
                                      <p:cBhvr>
                                        <p:cTn id="93" dur="1000" fill="hold"/>
                                        <p:tgtEl>
                                          <p:spTgt spid="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3179845"/>
          </a:xfrm>
        </p:spPr>
        <p:txBody>
          <a:bodyPr/>
          <a:lstStyle/>
          <a:p>
            <a:r>
              <a:rPr lang="en-US" sz="3672" dirty="0"/>
              <a:t>Respond to user actions and modifications to content</a:t>
            </a:r>
          </a:p>
          <a:p>
            <a:r>
              <a:rPr lang="en-US" sz="3672" dirty="0"/>
              <a:t>Add validation logic for columns on list items</a:t>
            </a:r>
          </a:p>
          <a:p>
            <a:r>
              <a:rPr lang="en-US" sz="3672" dirty="0"/>
              <a:t>Cleanup and format content as it is entered by users</a:t>
            </a:r>
          </a:p>
          <a:p>
            <a:r>
              <a:rPr lang="en-US" sz="3672" dirty="0"/>
              <a:t>Calculate and store aggregated values</a:t>
            </a:r>
          </a:p>
          <a:p>
            <a:r>
              <a:rPr lang="en-US" sz="3672" dirty="0"/>
              <a:t>Initialize host web with new lists during add-in installation</a:t>
            </a:r>
          </a:p>
        </p:txBody>
      </p:sp>
      <p:sp>
        <p:nvSpPr>
          <p:cNvPr id="2" name="Title 1"/>
          <p:cNvSpPr>
            <a:spLocks noGrp="1"/>
          </p:cNvSpPr>
          <p:nvPr>
            <p:ph type="title"/>
          </p:nvPr>
        </p:nvSpPr>
        <p:spPr/>
        <p:txBody>
          <a:bodyPr/>
          <a:lstStyle/>
          <a:p>
            <a:r>
              <a:rPr lang="en-US" dirty="0"/>
              <a:t>Why Use Remote Event Receivers?</a:t>
            </a:r>
          </a:p>
        </p:txBody>
      </p:sp>
      <p:sp>
        <p:nvSpPr>
          <p:cNvPr id="4" name="Slide Number Placeholder 3"/>
          <p:cNvSpPr>
            <a:spLocks noGrp="1"/>
          </p:cNvSpPr>
          <p:nvPr>
            <p:ph type="sldNum" sz="quarter" idx="4294967295"/>
          </p:nvPr>
        </p:nvSpPr>
        <p:spPr>
          <a:xfrm>
            <a:off x="0" y="6526213"/>
            <a:ext cx="571500" cy="223837"/>
          </a:xfrm>
          <a:prstGeom prst="rect">
            <a:avLst/>
          </a:prstGeom>
        </p:spPr>
        <p:txBody>
          <a:bodyPr/>
          <a:lstStyle/>
          <a:p>
            <a:fld id="{727B4C2D-45E2-4621-8491-2995EB46A674}" type="slidenum">
              <a:rPr lang="en-US" smtClean="0"/>
              <a:pPr/>
              <a:t>7</a:t>
            </a:fld>
            <a:endParaRPr lang="en-US" dirty="0"/>
          </a:p>
        </p:txBody>
      </p:sp>
      <p:sp>
        <p:nvSpPr>
          <p:cNvPr id="5" name="Footer Placeholder 14"/>
          <p:cNvSpPr>
            <a:spLocks noGrp="1"/>
          </p:cNvSpPr>
          <p:nvPr>
            <p:ph type="ftr" sz="quarter" idx="4294967295"/>
          </p:nvPr>
        </p:nvSpPr>
        <p:spPr>
          <a:xfrm>
            <a:off x="7964488" y="295272"/>
            <a:ext cx="4197350" cy="371475"/>
          </a:xfrm>
          <a:prstGeom prst="rect">
            <a:avLst/>
          </a:prstGeom>
        </p:spPr>
        <p:txBody>
          <a:bodyPr/>
          <a:lstStyle/>
          <a:p>
            <a:pPr algn="r">
              <a:defRPr/>
            </a:pPr>
            <a:r>
              <a:rPr lang="en-US" sz="1400" dirty="0">
                <a:gradFill>
                  <a:gsLst>
                    <a:gs pos="2917">
                      <a:schemeClr val="accent2"/>
                    </a:gs>
                    <a:gs pos="95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Motivation</a:t>
            </a:r>
          </a:p>
          <a:p>
            <a:pPr algn="r"/>
            <a:endParaRPr lang="en-US" dirty="0"/>
          </a:p>
        </p:txBody>
      </p:sp>
    </p:spTree>
    <p:extLst>
      <p:ext uri="{BB962C8B-B14F-4D97-AF65-F5344CB8AC3E}">
        <p14:creationId xmlns:p14="http://schemas.microsoft.com/office/powerpoint/2010/main" val="3130237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103437" y="2353883"/>
            <a:ext cx="8535987" cy="738664"/>
          </a:xfrm>
        </p:spPr>
        <p:txBody>
          <a:bodyPr/>
          <a:lstStyle/>
          <a:p>
            <a:r>
              <a:rPr lang="en-US" dirty="0"/>
              <a:t>Remote Event Receiver Architecture</a:t>
            </a:r>
          </a:p>
        </p:txBody>
      </p:sp>
      <p:sp>
        <p:nvSpPr>
          <p:cNvPr id="3" name="Text Placeholder 2"/>
          <p:cNvSpPr>
            <a:spLocks noGrp="1"/>
          </p:cNvSpPr>
          <p:nvPr>
            <p:ph type="body" sz="quarter" idx="12"/>
          </p:nvPr>
        </p:nvSpPr>
        <p:spPr/>
        <p:txBody>
          <a:bodyPr/>
          <a:lstStyle/>
          <a:p>
            <a:r>
              <a:rPr lang="en-US"/>
              <a:t>2</a:t>
            </a:r>
            <a:endParaRPr lang="en-US" dirty="0"/>
          </a:p>
        </p:txBody>
      </p:sp>
    </p:spTree>
    <p:extLst>
      <p:ext uri="{BB962C8B-B14F-4D97-AF65-F5344CB8AC3E}">
        <p14:creationId xmlns:p14="http://schemas.microsoft.com/office/powerpoint/2010/main" val="1126222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74638" y="1212850"/>
            <a:ext cx="11887200" cy="4173450"/>
          </a:xfrm>
        </p:spPr>
        <p:txBody>
          <a:bodyPr/>
          <a:lstStyle/>
          <a:p>
            <a:r>
              <a:rPr lang="en-US" sz="2400" dirty="0"/>
              <a:t>You must have a target object which supports events</a:t>
            </a:r>
          </a:p>
          <a:p>
            <a:pPr lvl="1"/>
            <a:endParaRPr lang="en-US" sz="1400" dirty="0"/>
          </a:p>
          <a:p>
            <a:pPr lvl="1"/>
            <a:endParaRPr lang="en-US" sz="1400" dirty="0"/>
          </a:p>
          <a:p>
            <a:pPr lvl="1"/>
            <a:endParaRPr lang="en-US" sz="1400" dirty="0"/>
          </a:p>
          <a:p>
            <a:pPr lvl="1"/>
            <a:endParaRPr lang="en-US" sz="1400" dirty="0"/>
          </a:p>
          <a:p>
            <a:pPr marL="342900" lvl="1" indent="0">
              <a:buNone/>
            </a:pPr>
            <a:endParaRPr lang="en-US" sz="1400" dirty="0"/>
          </a:p>
          <a:p>
            <a:r>
              <a:rPr lang="en-US" sz="2400" dirty="0"/>
              <a:t>You must register for event handlers by referencing event receiver class</a:t>
            </a:r>
          </a:p>
          <a:p>
            <a:pPr lvl="1"/>
            <a:endParaRPr lang="en-US" sz="1400" dirty="0"/>
          </a:p>
          <a:p>
            <a:pPr lvl="1"/>
            <a:endParaRPr lang="en-US" sz="1400" dirty="0"/>
          </a:p>
          <a:p>
            <a:pPr lvl="1"/>
            <a:endParaRPr lang="en-US" sz="1400" dirty="0"/>
          </a:p>
          <a:p>
            <a:pPr lvl="1"/>
            <a:endParaRPr lang="en-US" sz="1400" dirty="0"/>
          </a:p>
          <a:p>
            <a:pPr lvl="1"/>
            <a:endParaRPr lang="en-US" sz="1400" dirty="0"/>
          </a:p>
          <a:p>
            <a:pPr lvl="1"/>
            <a:endParaRPr lang="en-US" sz="1400" dirty="0"/>
          </a:p>
          <a:p>
            <a:pPr marL="342900" lvl="1" indent="0">
              <a:buNone/>
            </a:pPr>
            <a:endParaRPr lang="en-US" sz="1400" dirty="0"/>
          </a:p>
          <a:p>
            <a:r>
              <a:rPr lang="en-US" sz="2400" dirty="0"/>
              <a:t>Event receiver class deployed by SharePoint solution in in .NET assembly</a:t>
            </a:r>
          </a:p>
        </p:txBody>
      </p:sp>
      <p:sp>
        <p:nvSpPr>
          <p:cNvPr id="2" name="Title 1"/>
          <p:cNvSpPr>
            <a:spLocks noGrp="1"/>
          </p:cNvSpPr>
          <p:nvPr>
            <p:ph type="title"/>
          </p:nvPr>
        </p:nvSpPr>
        <p:spPr/>
        <p:txBody>
          <a:bodyPr/>
          <a:lstStyle/>
          <a:p>
            <a:r>
              <a:rPr lang="en-US"/>
              <a:t>Review of Classic Server-side Events</a:t>
            </a:r>
            <a:endParaRPr lang="en-US" dirty="0"/>
          </a:p>
        </p:txBody>
      </p:sp>
      <p:pic>
        <p:nvPicPr>
          <p:cNvPr id="5" name="Picture 4"/>
          <p:cNvPicPr>
            <a:picLocks noChangeAspect="1"/>
          </p:cNvPicPr>
          <p:nvPr/>
        </p:nvPicPr>
        <p:blipFill>
          <a:blip r:embed="rId2"/>
          <a:stretch>
            <a:fillRect/>
          </a:stretch>
        </p:blipFill>
        <p:spPr>
          <a:xfrm>
            <a:off x="1520193" y="3329216"/>
            <a:ext cx="7047956" cy="1578626"/>
          </a:xfrm>
          <a:prstGeom prst="rect">
            <a:avLst/>
          </a:prstGeom>
          <a:ln>
            <a:solidFill>
              <a:schemeClr val="bg1">
                <a:lumMod val="50000"/>
              </a:schemeClr>
            </a:solidFill>
          </a:ln>
        </p:spPr>
      </p:pic>
      <p:pic>
        <p:nvPicPr>
          <p:cNvPr id="7" name="Picture 6"/>
          <p:cNvPicPr>
            <a:picLocks noChangeAspect="1"/>
          </p:cNvPicPr>
          <p:nvPr/>
        </p:nvPicPr>
        <p:blipFill>
          <a:blip r:embed="rId3"/>
          <a:stretch>
            <a:fillRect/>
          </a:stretch>
        </p:blipFill>
        <p:spPr>
          <a:xfrm>
            <a:off x="1520193" y="1773593"/>
            <a:ext cx="3570123" cy="1131754"/>
          </a:xfrm>
          <a:prstGeom prst="rect">
            <a:avLst/>
          </a:prstGeom>
          <a:ln>
            <a:solidFill>
              <a:schemeClr val="bg1">
                <a:lumMod val="50000"/>
              </a:schemeClr>
            </a:solidFill>
          </a:ln>
        </p:spPr>
      </p:pic>
      <p:pic>
        <p:nvPicPr>
          <p:cNvPr id="9" name="Picture 8"/>
          <p:cNvPicPr>
            <a:picLocks noChangeAspect="1"/>
          </p:cNvPicPr>
          <p:nvPr/>
        </p:nvPicPr>
        <p:blipFill>
          <a:blip r:embed="rId4"/>
          <a:stretch>
            <a:fillRect/>
          </a:stretch>
        </p:blipFill>
        <p:spPr>
          <a:xfrm>
            <a:off x="1520193" y="5302802"/>
            <a:ext cx="4349284" cy="1156505"/>
          </a:xfrm>
          <a:prstGeom prst="rect">
            <a:avLst/>
          </a:prstGeom>
          <a:ln>
            <a:solidFill>
              <a:schemeClr val="bg1">
                <a:lumMod val="50000"/>
              </a:schemeClr>
            </a:solidFill>
          </a:ln>
        </p:spPr>
      </p:pic>
      <p:sp>
        <p:nvSpPr>
          <p:cNvPr id="10"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3"/>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Remote Event Receiver Architecture</a:t>
            </a:r>
          </a:p>
          <a:p>
            <a:pPr algn="r"/>
            <a:endParaRPr lang="en-US" dirty="0"/>
          </a:p>
        </p:txBody>
      </p:sp>
    </p:spTree>
    <p:extLst>
      <p:ext uri="{BB962C8B-B14F-4D97-AF65-F5344CB8AC3E}">
        <p14:creationId xmlns:p14="http://schemas.microsoft.com/office/powerpoint/2010/main" val="3269944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6-30540_Office_365_CloudRoadShow">
  <a:themeElements>
    <a:clrScheme name="Custom 1">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_Client_Requested_Slides_v07.potx" id="{0492D173-A16D-43BD-96B6-9CE5C6F3AA54}" vid="{35F9CDE3-B8D7-4E3B-9CE6-477C276981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1" ma:contentTypeDescription="Create a new document." ma:contentTypeScope="" ma:versionID="39dd6e28de13981fc99600d481b1de5c">
  <xsd:schema xmlns:xsd="http://www.w3.org/2001/XMLSchema" xmlns:xs="http://www.w3.org/2001/XMLSchema" xmlns:p="http://schemas.microsoft.com/office/2006/metadata/properties" xmlns:ns3="630a2e83-186a-4a0f-ab27-bee8a8096abc" targetNamespace="http://schemas.microsoft.com/office/2006/metadata/properties" ma:root="true" ma:fieldsID="e5a18a002045f9f0e2a3c9cc06ab2675" ns3:_="">
    <xsd:import namespace="630a2e83-186a-4a0f-ab27-bee8a8096abc"/>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infopath/2007/PartnerControls"/>
    <ds:schemaRef ds:uri="http://www.w3.org/XML/1998/namespace"/>
    <ds:schemaRef ds:uri="http://purl.org/dc/dcmitype/"/>
    <ds:schemaRef ds:uri="http://purl.org/dc/terms/"/>
    <ds:schemaRef ds:uri="http://purl.org/dc/elements/1.1/"/>
    <ds:schemaRef ds:uri="http://schemas.microsoft.com/office/2006/documentManagement/types"/>
    <ds:schemaRef ds:uri="http://schemas.openxmlformats.org/package/2006/metadata/core-properties"/>
    <ds:schemaRef ds:uri="630a2e83-186a-4a0f-ab27-bee8a8096abc"/>
    <ds:schemaRef ds:uri="http://schemas.microsoft.com/office/2006/metadata/properties"/>
  </ds:schemaRefs>
</ds:datastoreItem>
</file>

<file path=customXml/itemProps3.xml><?xml version="1.0" encoding="utf-8"?>
<ds:datastoreItem xmlns:ds="http://schemas.openxmlformats.org/officeDocument/2006/customXml" ds:itemID="{942678F0-6EA3-4F58-92F2-E73D80B536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Office_365_CloudRoadShow_TEMPLATE</Template>
  <TotalTime>338</TotalTime>
  <Words>1789</Words>
  <Application>Microsoft Office PowerPoint</Application>
  <PresentationFormat>Custom</PresentationFormat>
  <Paragraphs>252</Paragraphs>
  <Slides>36</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Arial</vt:lpstr>
      <vt:lpstr>Calibri</vt:lpstr>
      <vt:lpstr>Lucida Console</vt:lpstr>
      <vt:lpstr>Segoe Light</vt:lpstr>
      <vt:lpstr>Segoe UI</vt:lpstr>
      <vt:lpstr>Segoe UI Black</vt:lpstr>
      <vt:lpstr>Segoe UI Light</vt:lpstr>
      <vt:lpstr>Segoe UI Semibold</vt:lpstr>
      <vt:lpstr>Segoe UI Semilight</vt:lpstr>
      <vt:lpstr>Wingdings</vt:lpstr>
      <vt:lpstr>6-30540_Office_365_CloudRoadShow</vt:lpstr>
      <vt:lpstr>Office 365  development</vt:lpstr>
      <vt:lpstr>SharePoint Remote  Event Receivers</vt:lpstr>
      <vt:lpstr>Agenda </vt:lpstr>
      <vt:lpstr>PowerPoint Presentation</vt:lpstr>
      <vt:lpstr>PowerPoint Presentation</vt:lpstr>
      <vt:lpstr>SharePoint add-in building blocks</vt:lpstr>
      <vt:lpstr>Why Use Remote Event Receivers?</vt:lpstr>
      <vt:lpstr>PowerPoint Presentation</vt:lpstr>
      <vt:lpstr>Review of Classic Server-side Events</vt:lpstr>
      <vt:lpstr>Programming Classic Server-side Events</vt:lpstr>
      <vt:lpstr>DEMO</vt:lpstr>
      <vt:lpstr>Event Handling Support in SharePoint 2013/6</vt:lpstr>
      <vt:lpstr>Supported Remote Events</vt:lpstr>
      <vt:lpstr>Remote “Before” Events</vt:lpstr>
      <vt:lpstr>Remote “After” Events</vt:lpstr>
      <vt:lpstr>PowerPoint Presentation</vt:lpstr>
      <vt:lpstr>Registering Remote Events Receivers</vt:lpstr>
      <vt:lpstr>The Remote Event Receiver Entry Point</vt:lpstr>
      <vt:lpstr>SPRemoteEventProperties</vt:lpstr>
      <vt:lpstr>SPRemoteEventResult</vt:lpstr>
      <vt:lpstr>Example Before Event with a List Item</vt:lpstr>
      <vt:lpstr>Example After Event with a List Item</vt:lpstr>
      <vt:lpstr>Registering Remote Event Receivers using CSOM</vt:lpstr>
      <vt:lpstr>Demo</vt:lpstr>
      <vt:lpstr>PowerPoint Presentation</vt:lpstr>
      <vt:lpstr>App Lifecycle Events</vt:lpstr>
      <vt:lpstr>App Lifecycle Event Registration</vt:lpstr>
      <vt:lpstr>Demo</vt:lpstr>
      <vt:lpstr>PowerPoint Presentation</vt:lpstr>
      <vt:lpstr>Debugging Event in Office 365</vt:lpstr>
      <vt:lpstr>Visual Studio Debugging Support</vt:lpstr>
      <vt:lpstr>Demo</vt:lpstr>
      <vt:lpstr>Summary </vt:lpstr>
      <vt:lpstr>PowerPoint Presentation</vt:lpstr>
      <vt:lpstr>Engage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development</dc:title>
  <dc:subject>Office 365</dc:subject>
  <dc:creator>Brittany Hart</dc:creator>
  <cp:keywords>MSVID, Brand Guidelines, Branding, Visual Identity, grid</cp:keywords>
  <dc:description>Template: _x000d_
Formatting: _x000d_
Audience Type:</dc:description>
  <cp:lastModifiedBy>Vesa Juvonen</cp:lastModifiedBy>
  <cp:revision>197</cp:revision>
  <dcterms:created xsi:type="dcterms:W3CDTF">2016-01-18T17:20:12Z</dcterms:created>
  <dcterms:modified xsi:type="dcterms:W3CDTF">2017-01-04T10:40:04Z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