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43"/>
  </p:notesMasterIdLst>
  <p:handoutMasterIdLst>
    <p:handoutMasterId r:id="rId44"/>
  </p:handoutMasterIdLst>
  <p:sldIdLst>
    <p:sldId id="1436" r:id="rId5"/>
    <p:sldId id="1462" r:id="rId6"/>
    <p:sldId id="1463" r:id="rId7"/>
    <p:sldId id="1544" r:id="rId8"/>
    <p:sldId id="1465" r:id="rId9"/>
    <p:sldId id="1503" r:id="rId10"/>
    <p:sldId id="1590" r:id="rId11"/>
    <p:sldId id="1472" r:id="rId12"/>
    <p:sldId id="1591" r:id="rId13"/>
    <p:sldId id="1592" r:id="rId14"/>
    <p:sldId id="1593" r:id="rId15"/>
    <p:sldId id="1594" r:id="rId16"/>
    <p:sldId id="1595" r:id="rId17"/>
    <p:sldId id="1596" r:id="rId18"/>
    <p:sldId id="1597" r:id="rId19"/>
    <p:sldId id="1598" r:id="rId20"/>
    <p:sldId id="1599" r:id="rId21"/>
    <p:sldId id="1479" r:id="rId22"/>
    <p:sldId id="1600" r:id="rId23"/>
    <p:sldId id="1601" r:id="rId24"/>
    <p:sldId id="1602" r:id="rId25"/>
    <p:sldId id="1603" r:id="rId26"/>
    <p:sldId id="1604" r:id="rId27"/>
    <p:sldId id="1605" r:id="rId28"/>
    <p:sldId id="1488" r:id="rId29"/>
    <p:sldId id="1489" r:id="rId30"/>
    <p:sldId id="1584" r:id="rId31"/>
    <p:sldId id="1606" r:id="rId32"/>
    <p:sldId id="1607" r:id="rId33"/>
    <p:sldId id="1608" r:id="rId34"/>
    <p:sldId id="1609" r:id="rId35"/>
    <p:sldId id="1610" r:id="rId36"/>
    <p:sldId id="1611" r:id="rId37"/>
    <p:sldId id="1542" r:id="rId38"/>
    <p:sldId id="1612" r:id="rId39"/>
    <p:sldId id="1498" r:id="rId40"/>
    <p:sldId id="1499" r:id="rId41"/>
    <p:sldId id="1383" r:id="rId4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2626"/>
    <a:srgbClr val="99ADD0"/>
    <a:srgbClr val="00BCF2"/>
    <a:srgbClr val="FF8C00"/>
    <a:srgbClr val="FFB900"/>
    <a:srgbClr val="000000"/>
    <a:srgbClr val="525252"/>
    <a:srgbClr val="EAEAEA"/>
    <a:srgbClr val="E81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96187" autoAdjust="0"/>
  </p:normalViewPr>
  <p:slideViewPr>
    <p:cSldViewPr snapToGrid="0">
      <p:cViewPr varScale="1">
        <p:scale>
          <a:sx n="102" d="100"/>
          <a:sy n="102" d="100"/>
        </p:scale>
        <p:origin x="522" y="114"/>
      </p:cViewPr>
      <p:guideLst/>
    </p:cSldViewPr>
  </p:slideViewPr>
  <p:outlineViewPr>
    <p:cViewPr>
      <p:scale>
        <a:sx n="33" d="100"/>
        <a:sy n="33" d="100"/>
      </p:scale>
      <p:origin x="0" y="-2556"/>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83" d="100"/>
          <a:sy n="83" d="100"/>
        </p:scale>
        <p:origin x="393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Office 365 </a:t>
            </a:r>
            <a:r>
              <a:rPr lang="en-US" dirty="0" err="1">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EB8BDE-5C04-4849-8678-0B4D2E4E166C}" type="datetime8">
              <a:rPr lang="en-US" smtClean="0">
                <a:latin typeface="Segoe UI" pitchFamily="34" charset="0"/>
              </a:rPr>
              <a:t>1/4/2017 12:47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Office 365 </a:t>
            </a:r>
            <a:r>
              <a:rPr lang="en-US" dirty="0" err="1"/>
              <a:t>CloudRoadShow</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0ABB1BB5-4F85-4E5B-B931-0C55BDF5DA21}" type="datetime8">
              <a:rPr lang="en-US" smtClean="0"/>
              <a:t>1/4/2017 12:47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D84499E7-F1FD-4F05-B520-DA59C3C92386}" type="datetime8">
              <a:rPr lang="en-US" smtClean="0"/>
              <a:t>1/4/2017 12:47 PM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1439633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BAC1AA26-812F-4D3B-8905-BECAD5D62BB8}" type="datetime8">
              <a:rPr lang="en-US" smtClean="0"/>
              <a:t>1/4/2017 12:47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34</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74910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D84499E7-F1FD-4F05-B520-DA59C3C92386}" type="datetime8">
              <a:rPr lang="en-US" smtClean="0"/>
              <a:t>1/4/2017 12:58 PM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35</a:t>
            </a:fld>
            <a:endParaRPr lang="en-US" dirty="0"/>
          </a:p>
        </p:txBody>
      </p:sp>
      <p:sp>
        <p:nvSpPr>
          <p:cNvPr id="7" name="Header Placeholder 6"/>
          <p:cNvSpPr>
            <a:spLocks noGrp="1"/>
          </p:cNvSpPr>
          <p:nvPr>
            <p:ph type="hdr" sz="quarter" idx="13"/>
          </p:nvPr>
        </p:nvSpPr>
        <p:spPr/>
        <p:txBody>
          <a:bodyPr/>
          <a:lstStyle/>
          <a:p>
            <a:r>
              <a:rPr lang="en-US" dirty="0"/>
              <a:t>Build 2014</a:t>
            </a:r>
          </a:p>
        </p:txBody>
      </p:sp>
    </p:spTree>
    <p:extLst>
      <p:ext uri="{BB962C8B-B14F-4D97-AF65-F5344CB8AC3E}">
        <p14:creationId xmlns:p14="http://schemas.microsoft.com/office/powerpoint/2010/main" val="1830798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latin typeface="Segoe UI" pitchFamily="34" charset="0"/>
              </a:rPr>
              <a:t>Office 365 </a:t>
            </a:r>
            <a:r>
              <a:rPr lang="en-US"/>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ABB1BB5-4F85-4E5B-B931-0C55BDF5DA21}" type="datetime8">
              <a:rPr lang="en-US" smtClean="0"/>
              <a:t>1/4/2017 12:47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246708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EE1AB150-E8A9-45DB-8ABA-7470EEC6A6AE}" type="datetime8">
              <a:rPr lang="en-US" smtClean="0">
                <a:solidFill>
                  <a:prstClr val="black"/>
                </a:solidFill>
              </a:rPr>
              <a:t>1/4/2017 12:47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31311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E03CCB5-CB31-41E9-B8C2-3663F799E9F3}" type="datetime1">
              <a:rPr lang="en-US" smtClean="0"/>
              <a:t>1/4/2017</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3597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AF7E60F4-189A-4BBA-9241-67BC4E24C198}" type="datetime1">
              <a:rPr lang="en-US" smtClean="0"/>
              <a:t>1/4/2017</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9</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97002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Tenant</a:t>
            </a:r>
          </a:p>
          <a:p>
            <a:r>
              <a:rPr lang="en-US" dirty="0"/>
              <a:t>SSA</a:t>
            </a:r>
          </a:p>
          <a:p>
            <a:r>
              <a:rPr lang="en-US" dirty="0"/>
              <a:t>Site </a:t>
            </a:r>
            <a:r>
              <a:rPr lang="en-US"/>
              <a:t>Collection level</a:t>
            </a:r>
          </a:p>
        </p:txBody>
      </p:sp>
      <p:sp>
        <p:nvSpPr>
          <p:cNvPr id="4" name="Header Placeholder 3"/>
          <p:cNvSpPr>
            <a:spLocks noGrp="1"/>
          </p:cNvSpPr>
          <p:nvPr>
            <p:ph type="hdr" sz="quarter" idx="10"/>
          </p:nvPr>
        </p:nvSpPr>
        <p:spPr/>
        <p:txBody>
          <a:bodyPr/>
          <a:lstStyle/>
          <a:p>
            <a:r>
              <a:rPr lang="en-US"/>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a:xfrm>
            <a:off x="3884613" y="0"/>
            <a:ext cx="2971800" cy="457200"/>
          </a:xfrm>
          <a:prstGeom prst="rect">
            <a:avLst/>
          </a:prstGeom>
        </p:spPr>
        <p:txBody>
          <a:bodyPr/>
          <a:lstStyle/>
          <a:p>
            <a:fld id="{C2B674C9-7F3C-4582-A04B-09475544A7E6}" type="datetime1">
              <a:rPr lang="en-US" smtClean="0"/>
              <a:t>1/4/2017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46088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DECEBFE-EDEC-4F0D-A312-443A340CC100}" type="datetime1">
              <a:rPr lang="en-US" smtClean="0"/>
              <a:t>1/4/2017</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67121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A79BADFE-245F-4B30-969C-863BE16BBCBF}" type="datetime1">
              <a:rPr lang="en-US" smtClean="0"/>
              <a:t>1/4/2017</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36448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EEB0D79F-61CD-4295-9C67-DA274DF762BF}" type="datetime8">
              <a:rPr lang="en-US" smtClean="0"/>
              <a:t>1/4/2017 12:54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338142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installation,</a:t>
            </a:r>
            <a:r>
              <a:rPr lang="en-US" baseline="0" dirty="0"/>
              <a:t> upgrade and uninstallation of an app raises events that developers can trap. These are surfaced as remote event receivers where the app calls out to a well known endpoint where the developer can do something upon these events.</a:t>
            </a:r>
            <a:endParaRPr lang="en-US" dirty="0"/>
          </a:p>
        </p:txBody>
      </p:sp>
    </p:spTree>
    <p:extLst>
      <p:ext uri="{BB962C8B-B14F-4D97-AF65-F5344CB8AC3E}">
        <p14:creationId xmlns:p14="http://schemas.microsoft.com/office/powerpoint/2010/main" val="3384509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19692CF6-E80F-4A9D-B5F7-2A8E0A97B798}" type="datetime1">
              <a:rPr lang="en-US" smtClean="0"/>
              <a:t>1/4/2017</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32</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26870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2.jpeg"/></Relationships>
</file>

<file path=ppt/slideLayouts/_rels/slideLayout42.xml.rels><?xml version="1.0" encoding="UTF-8" standalone="yes"?>
<Relationships xmlns="http://schemas.openxmlformats.org/package/2006/relationships"><Relationship Id="rId8" Type="http://schemas.openxmlformats.org/officeDocument/2006/relationships/hyperlink" Target="http://dev.office.com/podcasts" TargetMode="External"/><Relationship Id="rId3" Type="http://schemas.openxmlformats.org/officeDocument/2006/relationships/image" Target="../media/image14.emf"/><Relationship Id="rId7" Type="http://schemas.openxmlformats.org/officeDocument/2006/relationships/hyperlink" Target="http://aka.ms/O365DevShow" TargetMode="External"/><Relationship Id="rId2" Type="http://schemas.openxmlformats.org/officeDocument/2006/relationships/image" Target="../media/image13.emf"/><Relationship Id="rId1" Type="http://schemas.openxmlformats.org/officeDocument/2006/relationships/slideMaster" Target="../slideMasters/slideMaster1.xml"/><Relationship Id="rId6" Type="http://schemas.openxmlformats.org/officeDocument/2006/relationships/hyperlink" Target="http://www.twitter.com/OfficeDev" TargetMode="External"/><Relationship Id="rId5" Type="http://schemas.openxmlformats.org/officeDocument/2006/relationships/hyperlink" Target="https://www.yammer.com/itpronetwork" TargetMode="External"/><Relationship Id="rId4" Type="http://schemas.openxmlformats.org/officeDocument/2006/relationships/image" Target="../media/image15.png"/><Relationship Id="rId9" Type="http://schemas.openxmlformats.org/officeDocument/2006/relationships/image" Target="../media/image16.png"/></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6"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82150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799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93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44694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27070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61544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78408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2"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4857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59524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dirty="0"/>
              <a:t>Microsoft Confidential</a:t>
            </a:r>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14122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46800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88995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53225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5"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612013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125680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067731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3644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4194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45"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68062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105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66291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090363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2884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6697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1155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2390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6"/>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3133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a:t>Click to edit Master title style</a:t>
            </a:r>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137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pic>
        <p:nvPicPr>
          <p:cNvPr id="175" name="Picture 174"/>
          <p:cNvPicPr>
            <a:picLocks noChangeAspect="1"/>
          </p:cNvPicPr>
          <p:nvPr userDrawn="1"/>
        </p:nvPicPr>
        <p:blipFill rotWithShape="1">
          <a:blip r:embed="rId2">
            <a:extLst>
              <a:ext uri="{28A0092B-C50C-407E-A947-70E740481C1C}">
                <a14:useLocalDpi xmlns:a14="http://schemas.microsoft.com/office/drawing/2010/main" val="0"/>
              </a:ext>
            </a:extLst>
          </a:blip>
          <a:srcRect t="27820"/>
          <a:stretch/>
        </p:blipFill>
        <p:spPr>
          <a:xfrm>
            <a:off x="344739" y="4629849"/>
            <a:ext cx="3820414" cy="1839729"/>
          </a:xfrm>
          <a:prstGeom prst="rect">
            <a:avLst/>
          </a:prstGeom>
        </p:spPr>
      </p:pic>
      <p:pic>
        <p:nvPicPr>
          <p:cNvPr id="176" name="Picture 175"/>
          <p:cNvPicPr>
            <a:picLocks noChangeAspect="1"/>
          </p:cNvPicPr>
          <p:nvPr userDrawn="1"/>
        </p:nvPicPr>
        <p:blipFill rotWithShape="1">
          <a:blip r:embed="rId3" cstate="hqprint">
            <a:extLst>
              <a:ext uri="{28A0092B-C50C-407E-A947-70E740481C1C}">
                <a14:useLocalDpi xmlns:a14="http://schemas.microsoft.com/office/drawing/2010/main"/>
              </a:ext>
            </a:extLst>
          </a:blip>
          <a:srcRect t="3263" b="6784"/>
          <a:stretch/>
        </p:blipFill>
        <p:spPr>
          <a:xfrm>
            <a:off x="8313402" y="4629850"/>
            <a:ext cx="3820420" cy="1839729"/>
          </a:xfrm>
          <a:prstGeom prst="rect">
            <a:avLst/>
          </a:prstGeom>
        </p:spPr>
      </p:pic>
      <p:pic>
        <p:nvPicPr>
          <p:cNvPr id="177" name="Picture 176"/>
          <p:cNvPicPr>
            <a:picLocks noChangeAspect="1"/>
          </p:cNvPicPr>
          <p:nvPr userDrawn="1"/>
        </p:nvPicPr>
        <p:blipFill rotWithShape="1">
          <a:blip r:embed="rId4" cstate="hqprint">
            <a:extLst>
              <a:ext uri="{28A0092B-C50C-407E-A947-70E740481C1C}">
                <a14:useLocalDpi xmlns:a14="http://schemas.microsoft.com/office/drawing/2010/main"/>
              </a:ext>
            </a:extLst>
          </a:blip>
          <a:srcRect t="7545" b="2181"/>
          <a:stretch/>
        </p:blipFill>
        <p:spPr>
          <a:xfrm>
            <a:off x="4329072" y="4629849"/>
            <a:ext cx="3820419" cy="1839728"/>
          </a:xfrm>
          <a:prstGeom prst="rect">
            <a:avLst/>
          </a:prstGeom>
        </p:spPr>
      </p:pic>
      <p:sp>
        <p:nvSpPr>
          <p:cNvPr id="178" name="Rectangle 177"/>
          <p:cNvSpPr/>
          <p:nvPr userDrawn="1"/>
        </p:nvSpPr>
        <p:spPr bwMode="auto">
          <a:xfrm>
            <a:off x="1780" y="-1"/>
            <a:ext cx="12433813" cy="245260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3" tIns="46623" rIns="46623" bIns="46623" numCol="1" spcCol="0" rtlCol="0" fromWordArt="0" anchor="ctr" anchorCtr="0" forceAA="0" compatLnSpc="1">
            <a:prstTxWarp prst="textNoShape">
              <a:avLst/>
            </a:prstTxWarp>
            <a:noAutofit/>
          </a:bodyPr>
          <a:lstStyle/>
          <a:p>
            <a:pPr algn="ctr" defTabSz="93211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79" name="Text Placeholder 2"/>
          <p:cNvSpPr txBox="1">
            <a:spLocks/>
          </p:cNvSpPr>
          <p:nvPr userDrawn="1"/>
        </p:nvSpPr>
        <p:spPr>
          <a:xfrm>
            <a:off x="248257" y="1065999"/>
            <a:ext cx="3604069" cy="333854"/>
          </a:xfrm>
          <a:prstGeom prst="rect">
            <a:avLst/>
          </a:prstGeom>
        </p:spPr>
        <p:txBody>
          <a:bodyPr/>
          <a:lstStyle>
            <a:lvl1pPr marL="116575" marR="0" indent="0" algn="l" defTabSz="932559" rtl="0" eaLnBrk="1" fontAlgn="auto" latinLnBrk="0" hangingPunct="1">
              <a:lnSpc>
                <a:spcPct val="90000"/>
              </a:lnSpc>
              <a:spcBef>
                <a:spcPct val="20000"/>
              </a:spcBef>
              <a:spcAft>
                <a:spcPts val="0"/>
              </a:spcAft>
              <a:buClrTx/>
              <a:buSzPct val="80000"/>
              <a:buFontTx/>
              <a:buNone/>
              <a:tabLst/>
              <a:defRPr sz="2448" kern="1200" spc="-71" baseline="0">
                <a:solidFill>
                  <a:srgbClr val="505050"/>
                </a:solidFill>
                <a:latin typeface="+mn-lt"/>
                <a:ea typeface="+mn-ea"/>
                <a:cs typeface="+mn-cs"/>
              </a:defRPr>
            </a:lvl1pPr>
            <a:lvl2pPr marL="584492" marR="0" indent="-238007" algn="l" defTabSz="9325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solidFill>
                  <a:srgbClr val="505050"/>
                </a:solidFill>
                <a:latin typeface="+mn-lt"/>
                <a:ea typeface="+mn-ea"/>
                <a:cs typeface="+mn-cs"/>
              </a:defRPr>
            </a:lvl2pPr>
            <a:lvl3pPr marL="814403"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814403" algn="l"/>
              </a:tabLst>
              <a:defRPr sz="2040" kern="1200" spc="0" baseline="0">
                <a:solidFill>
                  <a:srgbClr val="505050"/>
                </a:solidFill>
                <a:latin typeface="+mn-lt"/>
                <a:ea typeface="+mn-ea"/>
                <a:cs typeface="+mn-cs"/>
              </a:defRPr>
            </a:lvl3pPr>
            <a:lvl4pPr marL="1050791" marR="0" indent="-236387" algn="l" defTabSz="932559" rtl="0" eaLnBrk="1" fontAlgn="auto" latinLnBrk="0" hangingPunct="1">
              <a:lnSpc>
                <a:spcPct val="90000"/>
              </a:lnSpc>
              <a:spcBef>
                <a:spcPct val="20000"/>
              </a:spcBef>
              <a:spcAft>
                <a:spcPts val="0"/>
              </a:spcAft>
              <a:buClrTx/>
              <a:buSzPct val="90000"/>
              <a:buFont typeface="Wingdings" pitchFamily="2" charset="2"/>
              <a:buChar char="§"/>
              <a:tabLst/>
              <a:defRPr sz="1836" kern="1200" spc="0" baseline="0">
                <a:solidFill>
                  <a:srgbClr val="505050"/>
                </a:solidFill>
                <a:latin typeface="+mn-lt"/>
                <a:ea typeface="+mn-ea"/>
                <a:cs typeface="+mn-cs"/>
              </a:defRPr>
            </a:lvl4pPr>
            <a:lvl5pPr marL="1280702"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1280702" algn="l"/>
              </a:tabLst>
              <a:defRPr sz="1836" kern="1200" spc="0" baseline="0">
                <a:solidFill>
                  <a:srgbClr val="505050"/>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r>
              <a:rPr lang="en-US" sz="2081" spc="0" dirty="0">
                <a:solidFill>
                  <a:srgbClr val="FFFFFF"/>
                </a:solidFill>
                <a:latin typeface="Segoe UI Semibold" panose="020B0702040204020203" pitchFamily="34" charset="0"/>
              </a:rPr>
              <a:t>WHAT CAN I BUILD?</a:t>
            </a:r>
          </a:p>
        </p:txBody>
      </p:sp>
      <p:sp>
        <p:nvSpPr>
          <p:cNvPr id="180" name="Title 2"/>
          <p:cNvSpPr txBox="1">
            <a:spLocks/>
          </p:cNvSpPr>
          <p:nvPr userDrawn="1"/>
        </p:nvSpPr>
        <p:spPr>
          <a:xfrm>
            <a:off x="280988" y="301152"/>
            <a:ext cx="12126254" cy="93584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99" dirty="0">
                <a:solidFill>
                  <a:schemeClr val="bg1"/>
                </a:solidFill>
              </a:rPr>
              <a:t>Office Platform</a:t>
            </a:r>
          </a:p>
        </p:txBody>
      </p:sp>
      <p:sp>
        <p:nvSpPr>
          <p:cNvPr id="181" name="Freeform 131"/>
          <p:cNvSpPr>
            <a:spLocks noChangeAspect="1"/>
          </p:cNvSpPr>
          <p:nvPr userDrawn="1"/>
        </p:nvSpPr>
        <p:spPr bwMode="black">
          <a:xfrm>
            <a:off x="1983216" y="1670002"/>
            <a:ext cx="543466" cy="651843"/>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bg1"/>
          </a:solidFill>
          <a:ln>
            <a:noFill/>
          </a:ln>
          <a:extLst/>
        </p:spPr>
        <p:txBody>
          <a:bodyPr vert="horz" wrap="square" lIns="91427" tIns="45713" rIns="91427" bIns="45713" numCol="1" anchor="t" anchorCtr="0" compatLnSpc="1">
            <a:prstTxWarp prst="textNoShape">
              <a:avLst/>
            </a:prstTxWarp>
          </a:bodyPr>
          <a:lstStyle/>
          <a:p>
            <a:pPr algn="ctr" defTabSz="932563"/>
            <a:endParaRPr lang="en-US" dirty="0">
              <a:solidFill>
                <a:srgbClr val="505050"/>
              </a:solidFill>
            </a:endParaRPr>
          </a:p>
        </p:txBody>
      </p:sp>
      <p:sp>
        <p:nvSpPr>
          <p:cNvPr id="182" name="Freeform 5"/>
          <p:cNvSpPr>
            <a:spLocks noChangeAspect="1"/>
          </p:cNvSpPr>
          <p:nvPr userDrawn="1"/>
        </p:nvSpPr>
        <p:spPr bwMode="black">
          <a:xfrm>
            <a:off x="5730852" y="1695237"/>
            <a:ext cx="1016867" cy="601374"/>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ln w="38100">
            <a:solidFill>
              <a:schemeClr val="bg1"/>
            </a:solidFill>
          </a:ln>
        </p:spPr>
        <p:txBody>
          <a:bodyPr vert="horz" wrap="square" lIns="91427" tIns="45713" rIns="91427" bIns="45713" numCol="1" anchor="t" anchorCtr="0" compatLnSpc="1">
            <a:prstTxWarp prst="textNoShape">
              <a:avLst/>
            </a:prstTxWarp>
          </a:bodyPr>
          <a:lstStyle/>
          <a:p>
            <a:pPr defTabSz="932563"/>
            <a:endParaRPr lang="en-US" dirty="0">
              <a:solidFill>
                <a:srgbClr val="505050"/>
              </a:solidFill>
            </a:endParaRPr>
          </a:p>
        </p:txBody>
      </p:sp>
      <p:grpSp>
        <p:nvGrpSpPr>
          <p:cNvPr id="183" name="Group 182"/>
          <p:cNvGrpSpPr/>
          <p:nvPr userDrawn="1"/>
        </p:nvGrpSpPr>
        <p:grpSpPr>
          <a:xfrm>
            <a:off x="10065030" y="1680068"/>
            <a:ext cx="624747" cy="631712"/>
            <a:chOff x="4420977" y="3337861"/>
            <a:chExt cx="889375" cy="899290"/>
          </a:xfrm>
          <a:solidFill>
            <a:srgbClr val="F8F8F8"/>
          </a:solidFill>
        </p:grpSpPr>
        <p:sp>
          <p:nvSpPr>
            <p:cNvPr id="184" name="Oval 183"/>
            <p:cNvSpPr/>
            <p:nvPr/>
          </p:nvSpPr>
          <p:spPr bwMode="auto">
            <a:xfrm>
              <a:off x="4468482" y="3450061"/>
              <a:ext cx="787090" cy="787090"/>
            </a:xfrm>
            <a:prstGeom prst="ellipse">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5" name="Oval 184"/>
            <p:cNvSpPr/>
            <p:nvPr/>
          </p:nvSpPr>
          <p:spPr bwMode="auto">
            <a:xfrm>
              <a:off x="4724324" y="3337861"/>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6" name="Oval 185"/>
            <p:cNvSpPr/>
            <p:nvPr/>
          </p:nvSpPr>
          <p:spPr bwMode="auto">
            <a:xfrm>
              <a:off x="5034946" y="3889765"/>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7" name="Oval 186"/>
            <p:cNvSpPr/>
            <p:nvPr/>
          </p:nvSpPr>
          <p:spPr bwMode="auto">
            <a:xfrm>
              <a:off x="4420977" y="3889765"/>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cxnSp>
        <p:nvCxnSpPr>
          <p:cNvPr id="188" name="Straight Arrow Connector 187"/>
          <p:cNvCxnSpPr/>
          <p:nvPr userDrawn="1"/>
        </p:nvCxnSpPr>
        <p:spPr>
          <a:xfrm>
            <a:off x="2815151" y="1996925"/>
            <a:ext cx="2654118" cy="0"/>
          </a:xfrm>
          <a:prstGeom prst="straightConnector1">
            <a:avLst/>
          </a:prstGeom>
          <a:ln w="19050">
            <a:solidFill>
              <a:schemeClr val="bg1"/>
            </a:solidFill>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userDrawn="1"/>
        </p:nvCxnSpPr>
        <p:spPr>
          <a:xfrm>
            <a:off x="7160529" y="1996925"/>
            <a:ext cx="2654118" cy="0"/>
          </a:xfrm>
          <a:prstGeom prst="straightConnector1">
            <a:avLst/>
          </a:prstGeom>
          <a:ln w="19050">
            <a:solidFill>
              <a:schemeClr val="bg1"/>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190" name="TextBox 189"/>
          <p:cNvSpPr txBox="1"/>
          <p:nvPr userDrawn="1"/>
        </p:nvSpPr>
        <p:spPr>
          <a:xfrm>
            <a:off x="344739"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ADD-INS AND WEB PARTS:</a:t>
            </a:r>
          </a:p>
          <a:p>
            <a:pPr>
              <a:lnSpc>
                <a:spcPct val="90000"/>
              </a:lnSpc>
              <a:spcAft>
                <a:spcPts val="612"/>
              </a:spcAft>
            </a:pPr>
            <a:r>
              <a:rPr lang="en-US" sz="1836" dirty="0">
                <a:solidFill>
                  <a:schemeClr val="bg1"/>
                </a:solidFill>
              </a:rPr>
              <a:t>Make your solution a native </a:t>
            </a:r>
            <a:br>
              <a:rPr lang="en-US" sz="1836" dirty="0">
                <a:solidFill>
                  <a:schemeClr val="bg1"/>
                </a:solidFill>
              </a:rPr>
            </a:br>
            <a:r>
              <a:rPr lang="en-US" sz="1836" dirty="0">
                <a:solidFill>
                  <a:schemeClr val="bg1"/>
                </a:solidFill>
              </a:rPr>
              <a:t>part of the modern Office</a:t>
            </a:r>
          </a:p>
        </p:txBody>
      </p:sp>
      <p:sp>
        <p:nvSpPr>
          <p:cNvPr id="191" name="TextBox 190"/>
          <p:cNvSpPr txBox="1"/>
          <p:nvPr userDrawn="1"/>
        </p:nvSpPr>
        <p:spPr>
          <a:xfrm>
            <a:off x="4329074"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WEB AND DEVICES APPS:</a:t>
            </a:r>
          </a:p>
          <a:p>
            <a:pPr>
              <a:lnSpc>
                <a:spcPct val="90000"/>
              </a:lnSpc>
              <a:spcAft>
                <a:spcPts val="612"/>
              </a:spcAft>
            </a:pPr>
            <a:r>
              <a:rPr lang="en-US" sz="1836" dirty="0">
                <a:solidFill>
                  <a:schemeClr val="bg1"/>
                </a:solidFill>
              </a:rPr>
              <a:t>Build smarter apps by </a:t>
            </a:r>
            <a:br>
              <a:rPr lang="en-US" sz="1836" dirty="0">
                <a:solidFill>
                  <a:schemeClr val="bg1"/>
                </a:solidFill>
              </a:rPr>
            </a:br>
            <a:r>
              <a:rPr lang="en-US" sz="1836" dirty="0">
                <a:solidFill>
                  <a:schemeClr val="bg1"/>
                </a:solidFill>
              </a:rPr>
              <a:t>connecting to Office services</a:t>
            </a:r>
          </a:p>
        </p:txBody>
      </p:sp>
      <p:sp>
        <p:nvSpPr>
          <p:cNvPr id="192" name="TextBox 191"/>
          <p:cNvSpPr txBox="1"/>
          <p:nvPr userDrawn="1"/>
        </p:nvSpPr>
        <p:spPr>
          <a:xfrm>
            <a:off x="8313408" y="2742775"/>
            <a:ext cx="3820416" cy="1935044"/>
          </a:xfrm>
          <a:prstGeom prst="rect">
            <a:avLst/>
          </a:prstGeom>
          <a:solidFill>
            <a:srgbClr val="505050"/>
          </a:solidFill>
        </p:spPr>
        <p:txBody>
          <a:bodyPr wrap="square" lIns="279781" tIns="373041" rIns="186521" bIns="149217" rtlCol="0">
            <a:noAutofit/>
          </a:bodyPr>
          <a:lstStyle/>
          <a:p>
            <a:pPr>
              <a:lnSpc>
                <a:spcPct val="90000"/>
              </a:lnSpc>
              <a:spcAft>
                <a:spcPts val="612"/>
              </a:spcAft>
            </a:pPr>
            <a:r>
              <a:rPr lang="en-US" sz="2040" dirty="0">
                <a:solidFill>
                  <a:schemeClr val="bg1"/>
                </a:solidFill>
                <a:latin typeface="Segoe UI Semibold" panose="020B0702040204020203" pitchFamily="34" charset="0"/>
              </a:rPr>
              <a:t>VOICE, VIDEO, CONNECTORS, AND BOTS</a:t>
            </a:r>
          </a:p>
          <a:p>
            <a:pPr>
              <a:lnSpc>
                <a:spcPct val="90000"/>
              </a:lnSpc>
              <a:spcAft>
                <a:spcPts val="612"/>
              </a:spcAft>
            </a:pPr>
            <a:r>
              <a:rPr lang="en-US" sz="1836" dirty="0">
                <a:solidFill>
                  <a:schemeClr val="bg1"/>
                </a:solidFill>
              </a:rPr>
              <a:t>Create the next generation </a:t>
            </a:r>
            <a:br>
              <a:rPr lang="en-US" sz="1836" dirty="0">
                <a:solidFill>
                  <a:schemeClr val="bg1"/>
                </a:solidFill>
              </a:rPr>
            </a:br>
            <a:r>
              <a:rPr lang="en-US" sz="1836" dirty="0">
                <a:solidFill>
                  <a:schemeClr val="bg1"/>
                </a:solidFill>
              </a:rPr>
              <a:t>of productivity solutions</a:t>
            </a:r>
          </a:p>
        </p:txBody>
      </p:sp>
      <p:sp>
        <p:nvSpPr>
          <p:cNvPr id="193" name="Isosceles Triangle 192"/>
          <p:cNvSpPr/>
          <p:nvPr userDrawn="1"/>
        </p:nvSpPr>
        <p:spPr bwMode="auto">
          <a:xfrm rot="10800000">
            <a:off x="1694750"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
        <p:nvSpPr>
          <p:cNvPr id="194" name="Isosceles Triangle 193"/>
          <p:cNvSpPr/>
          <p:nvPr userDrawn="1"/>
        </p:nvSpPr>
        <p:spPr bwMode="auto">
          <a:xfrm rot="10800000">
            <a:off x="5679084"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
        <p:nvSpPr>
          <p:cNvPr id="195" name="Isosceles Triangle 194"/>
          <p:cNvSpPr/>
          <p:nvPr userDrawn="1"/>
        </p:nvSpPr>
        <p:spPr bwMode="auto">
          <a:xfrm rot="10800000">
            <a:off x="9814647" y="2432734"/>
            <a:ext cx="1120401" cy="229070"/>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7558" tIns="47558" rIns="47558" bIns="47558" numCol="1" spcCol="0" rtlCol="0" fromWordArt="0" anchor="ctr" anchorCtr="0" forceAA="0" compatLnSpc="1">
            <a:prstTxWarp prst="textNoShape">
              <a:avLst/>
            </a:prstTxWarp>
            <a:noAutofit/>
          </a:bodyPr>
          <a:lstStyle/>
          <a:p>
            <a:pPr algn="ctr" defTabSz="950843" fontAlgn="base">
              <a:spcBef>
                <a:spcPct val="0"/>
              </a:spcBef>
              <a:spcAft>
                <a:spcPct val="0"/>
              </a:spcAft>
            </a:pPr>
            <a:endParaRPr lang="en-US" sz="2289"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372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90"/>
                                        </p:tgtEl>
                                        <p:attrNameLst>
                                          <p:attrName>style.visibility</p:attrName>
                                        </p:attrNameLst>
                                      </p:cBhvr>
                                      <p:to>
                                        <p:strVal val="visible"/>
                                      </p:to>
                                    </p:set>
                                    <p:anim calcmode="lin" valueType="num">
                                      <p:cBhvr additive="base">
                                        <p:cTn id="7" dur="750" fill="hold"/>
                                        <p:tgtEl>
                                          <p:spTgt spid="190"/>
                                        </p:tgtEl>
                                        <p:attrNameLst>
                                          <p:attrName>ppt_x</p:attrName>
                                        </p:attrNameLst>
                                      </p:cBhvr>
                                      <p:tavLst>
                                        <p:tav tm="0">
                                          <p:val>
                                            <p:strVal val="1+#ppt_w/2"/>
                                          </p:val>
                                        </p:tav>
                                        <p:tav tm="100000">
                                          <p:val>
                                            <p:strVal val="#ppt_x"/>
                                          </p:val>
                                        </p:tav>
                                      </p:tavLst>
                                    </p:anim>
                                    <p:anim calcmode="lin" valueType="num">
                                      <p:cBhvr additive="base">
                                        <p:cTn id="8" dur="750" fill="hold"/>
                                        <p:tgtEl>
                                          <p:spTgt spid="190"/>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0"/>
                                  </p:stCondLst>
                                  <p:childTnLst>
                                    <p:set>
                                      <p:cBhvr>
                                        <p:cTn id="10" dur="1" fill="hold">
                                          <p:stCondLst>
                                            <p:cond delay="0"/>
                                          </p:stCondLst>
                                        </p:cTn>
                                        <p:tgtEl>
                                          <p:spTgt spid="175"/>
                                        </p:tgtEl>
                                        <p:attrNameLst>
                                          <p:attrName>style.visibility</p:attrName>
                                        </p:attrNameLst>
                                      </p:cBhvr>
                                      <p:to>
                                        <p:strVal val="visible"/>
                                      </p:to>
                                    </p:set>
                                    <p:anim calcmode="lin" valueType="num">
                                      <p:cBhvr additive="base">
                                        <p:cTn id="11" dur="750" fill="hold"/>
                                        <p:tgtEl>
                                          <p:spTgt spid="175"/>
                                        </p:tgtEl>
                                        <p:attrNameLst>
                                          <p:attrName>ppt_x</p:attrName>
                                        </p:attrNameLst>
                                      </p:cBhvr>
                                      <p:tavLst>
                                        <p:tav tm="0">
                                          <p:val>
                                            <p:strVal val="#ppt_x"/>
                                          </p:val>
                                        </p:tav>
                                        <p:tav tm="100000">
                                          <p:val>
                                            <p:strVal val="#ppt_x"/>
                                          </p:val>
                                        </p:tav>
                                      </p:tavLst>
                                    </p:anim>
                                    <p:anim calcmode="lin" valueType="num">
                                      <p:cBhvr additive="base">
                                        <p:cTn id="12" dur="750" fill="hold"/>
                                        <p:tgtEl>
                                          <p:spTgt spid="175"/>
                                        </p:tgtEl>
                                        <p:attrNameLst>
                                          <p:attrName>ppt_y</p:attrName>
                                        </p:attrNameLst>
                                      </p:cBhvr>
                                      <p:tavLst>
                                        <p:tav tm="0">
                                          <p:val>
                                            <p:strVal val="1+#ppt_h/2"/>
                                          </p:val>
                                        </p:tav>
                                        <p:tav tm="100000">
                                          <p:val>
                                            <p:strVal val="#ppt_y"/>
                                          </p:val>
                                        </p:tav>
                                      </p:tavLst>
                                    </p:anim>
                                  </p:childTnLst>
                                </p:cTn>
                              </p:par>
                              <p:par>
                                <p:cTn id="13" presetID="12" presetClass="entr" presetSubtype="4" fill="hold" grpId="0" nodeType="withEffect">
                                  <p:stCondLst>
                                    <p:cond delay="250"/>
                                  </p:stCondLst>
                                  <p:childTnLst>
                                    <p:set>
                                      <p:cBhvr>
                                        <p:cTn id="14" dur="1" fill="hold">
                                          <p:stCondLst>
                                            <p:cond delay="0"/>
                                          </p:stCondLst>
                                        </p:cTn>
                                        <p:tgtEl>
                                          <p:spTgt spid="181"/>
                                        </p:tgtEl>
                                        <p:attrNameLst>
                                          <p:attrName>style.visibility</p:attrName>
                                        </p:attrNameLst>
                                      </p:cBhvr>
                                      <p:to>
                                        <p:strVal val="visible"/>
                                      </p:to>
                                    </p:set>
                                    <p:anim calcmode="lin" valueType="num">
                                      <p:cBhvr additive="base">
                                        <p:cTn id="15" dur="500"/>
                                        <p:tgtEl>
                                          <p:spTgt spid="181"/>
                                        </p:tgtEl>
                                        <p:attrNameLst>
                                          <p:attrName>ppt_y</p:attrName>
                                        </p:attrNameLst>
                                      </p:cBhvr>
                                      <p:tavLst>
                                        <p:tav tm="0">
                                          <p:val>
                                            <p:strVal val="#ppt_y+#ppt_h*1.125000"/>
                                          </p:val>
                                        </p:tav>
                                        <p:tav tm="100000">
                                          <p:val>
                                            <p:strVal val="#ppt_y"/>
                                          </p:val>
                                        </p:tav>
                                      </p:tavLst>
                                    </p:anim>
                                    <p:animEffect transition="in" filter="wipe(up)">
                                      <p:cBhvr>
                                        <p:cTn id="16" dur="500"/>
                                        <p:tgtEl>
                                          <p:spTgt spid="181"/>
                                        </p:tgtEl>
                                      </p:cBhvr>
                                    </p:animEffect>
                                  </p:childTnLst>
                                </p:cTn>
                              </p:par>
                              <p:par>
                                <p:cTn id="17" presetID="12" presetClass="entr" presetSubtype="1" fill="hold" grpId="0" nodeType="withEffect">
                                  <p:stCondLst>
                                    <p:cond delay="250"/>
                                  </p:stCondLst>
                                  <p:childTnLst>
                                    <p:set>
                                      <p:cBhvr>
                                        <p:cTn id="18" dur="1" fill="hold">
                                          <p:stCondLst>
                                            <p:cond delay="0"/>
                                          </p:stCondLst>
                                        </p:cTn>
                                        <p:tgtEl>
                                          <p:spTgt spid="193"/>
                                        </p:tgtEl>
                                        <p:attrNameLst>
                                          <p:attrName>style.visibility</p:attrName>
                                        </p:attrNameLst>
                                      </p:cBhvr>
                                      <p:to>
                                        <p:strVal val="visible"/>
                                      </p:to>
                                    </p:set>
                                    <p:anim calcmode="lin" valueType="num">
                                      <p:cBhvr additive="base">
                                        <p:cTn id="19" dur="500"/>
                                        <p:tgtEl>
                                          <p:spTgt spid="193"/>
                                        </p:tgtEl>
                                        <p:attrNameLst>
                                          <p:attrName>ppt_y</p:attrName>
                                        </p:attrNameLst>
                                      </p:cBhvr>
                                      <p:tavLst>
                                        <p:tav tm="0">
                                          <p:val>
                                            <p:strVal val="#ppt_y-#ppt_h*1.125000"/>
                                          </p:val>
                                        </p:tav>
                                        <p:tav tm="100000">
                                          <p:val>
                                            <p:strVal val="#ppt_y"/>
                                          </p:val>
                                        </p:tav>
                                      </p:tavLst>
                                    </p:anim>
                                    <p:animEffect transition="in" filter="wipe(down)">
                                      <p:cBhvr>
                                        <p:cTn id="20" dur="500"/>
                                        <p:tgtEl>
                                          <p:spTgt spid="19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decel="100000" fill="hold" nodeType="clickEffect">
                                  <p:stCondLst>
                                    <p:cond delay="0"/>
                                  </p:stCondLst>
                                  <p:childTnLst>
                                    <p:set>
                                      <p:cBhvr>
                                        <p:cTn id="24" dur="1" fill="hold">
                                          <p:stCondLst>
                                            <p:cond delay="0"/>
                                          </p:stCondLst>
                                        </p:cTn>
                                        <p:tgtEl>
                                          <p:spTgt spid="177"/>
                                        </p:tgtEl>
                                        <p:attrNameLst>
                                          <p:attrName>style.visibility</p:attrName>
                                        </p:attrNameLst>
                                      </p:cBhvr>
                                      <p:to>
                                        <p:strVal val="visible"/>
                                      </p:to>
                                    </p:set>
                                    <p:anim calcmode="lin" valueType="num">
                                      <p:cBhvr additive="base">
                                        <p:cTn id="25" dur="750" fill="hold"/>
                                        <p:tgtEl>
                                          <p:spTgt spid="177"/>
                                        </p:tgtEl>
                                        <p:attrNameLst>
                                          <p:attrName>ppt_x</p:attrName>
                                        </p:attrNameLst>
                                      </p:cBhvr>
                                      <p:tavLst>
                                        <p:tav tm="0">
                                          <p:val>
                                            <p:strVal val="#ppt_x"/>
                                          </p:val>
                                        </p:tav>
                                        <p:tav tm="100000">
                                          <p:val>
                                            <p:strVal val="#ppt_x"/>
                                          </p:val>
                                        </p:tav>
                                      </p:tavLst>
                                    </p:anim>
                                    <p:anim calcmode="lin" valueType="num">
                                      <p:cBhvr additive="base">
                                        <p:cTn id="26" dur="750" fill="hold"/>
                                        <p:tgtEl>
                                          <p:spTgt spid="177"/>
                                        </p:tgtEl>
                                        <p:attrNameLst>
                                          <p:attrName>ppt_y</p:attrName>
                                        </p:attrNameLst>
                                      </p:cBhvr>
                                      <p:tavLst>
                                        <p:tav tm="0">
                                          <p:val>
                                            <p:strVal val="1+#ppt_h/2"/>
                                          </p:val>
                                        </p:tav>
                                        <p:tav tm="100000">
                                          <p:val>
                                            <p:strVal val="#ppt_y"/>
                                          </p:val>
                                        </p:tav>
                                      </p:tavLst>
                                    </p:anim>
                                  </p:childTnLst>
                                </p:cTn>
                              </p:par>
                              <p:par>
                                <p:cTn id="27" presetID="2" presetClass="entr" presetSubtype="2" decel="100000" fill="hold" grpId="0" nodeType="withEffect">
                                  <p:stCondLst>
                                    <p:cond delay="0"/>
                                  </p:stCondLst>
                                  <p:childTnLst>
                                    <p:set>
                                      <p:cBhvr>
                                        <p:cTn id="28" dur="1" fill="hold">
                                          <p:stCondLst>
                                            <p:cond delay="0"/>
                                          </p:stCondLst>
                                        </p:cTn>
                                        <p:tgtEl>
                                          <p:spTgt spid="191"/>
                                        </p:tgtEl>
                                        <p:attrNameLst>
                                          <p:attrName>style.visibility</p:attrName>
                                        </p:attrNameLst>
                                      </p:cBhvr>
                                      <p:to>
                                        <p:strVal val="visible"/>
                                      </p:to>
                                    </p:set>
                                    <p:anim calcmode="lin" valueType="num">
                                      <p:cBhvr additive="base">
                                        <p:cTn id="29" dur="750" fill="hold"/>
                                        <p:tgtEl>
                                          <p:spTgt spid="191"/>
                                        </p:tgtEl>
                                        <p:attrNameLst>
                                          <p:attrName>ppt_x</p:attrName>
                                        </p:attrNameLst>
                                      </p:cBhvr>
                                      <p:tavLst>
                                        <p:tav tm="0">
                                          <p:val>
                                            <p:strVal val="1+#ppt_w/2"/>
                                          </p:val>
                                        </p:tav>
                                        <p:tav tm="100000">
                                          <p:val>
                                            <p:strVal val="#ppt_x"/>
                                          </p:val>
                                        </p:tav>
                                      </p:tavLst>
                                    </p:anim>
                                    <p:anim calcmode="lin" valueType="num">
                                      <p:cBhvr additive="base">
                                        <p:cTn id="30" dur="750" fill="hold"/>
                                        <p:tgtEl>
                                          <p:spTgt spid="191"/>
                                        </p:tgtEl>
                                        <p:attrNameLst>
                                          <p:attrName>ppt_y</p:attrName>
                                        </p:attrNameLst>
                                      </p:cBhvr>
                                      <p:tavLst>
                                        <p:tav tm="0">
                                          <p:val>
                                            <p:strVal val="#ppt_y"/>
                                          </p:val>
                                        </p:tav>
                                        <p:tav tm="100000">
                                          <p:val>
                                            <p:strVal val="#ppt_y"/>
                                          </p:val>
                                        </p:tav>
                                      </p:tavLst>
                                    </p:anim>
                                  </p:childTnLst>
                                </p:cTn>
                              </p:par>
                              <p:par>
                                <p:cTn id="31" presetID="22" presetClass="entr" presetSubtype="8" fill="hold" nodeType="withEffect">
                                  <p:stCondLst>
                                    <p:cond delay="0"/>
                                  </p:stCondLst>
                                  <p:childTnLst>
                                    <p:set>
                                      <p:cBhvr>
                                        <p:cTn id="32" dur="1" fill="hold">
                                          <p:stCondLst>
                                            <p:cond delay="0"/>
                                          </p:stCondLst>
                                        </p:cTn>
                                        <p:tgtEl>
                                          <p:spTgt spid="188"/>
                                        </p:tgtEl>
                                        <p:attrNameLst>
                                          <p:attrName>style.visibility</p:attrName>
                                        </p:attrNameLst>
                                      </p:cBhvr>
                                      <p:to>
                                        <p:strVal val="visible"/>
                                      </p:to>
                                    </p:set>
                                    <p:animEffect transition="in" filter="wipe(left)">
                                      <p:cBhvr>
                                        <p:cTn id="33" dur="750"/>
                                        <p:tgtEl>
                                          <p:spTgt spid="188"/>
                                        </p:tgtEl>
                                      </p:cBhvr>
                                    </p:animEffect>
                                  </p:childTnLst>
                                </p:cTn>
                              </p:par>
                              <p:par>
                                <p:cTn id="34" presetID="12" presetClass="entr" presetSubtype="4" fill="hold" grpId="0" nodeType="withEffect">
                                  <p:stCondLst>
                                    <p:cond delay="250"/>
                                  </p:stCondLst>
                                  <p:childTnLst>
                                    <p:set>
                                      <p:cBhvr>
                                        <p:cTn id="35" dur="1" fill="hold">
                                          <p:stCondLst>
                                            <p:cond delay="0"/>
                                          </p:stCondLst>
                                        </p:cTn>
                                        <p:tgtEl>
                                          <p:spTgt spid="182"/>
                                        </p:tgtEl>
                                        <p:attrNameLst>
                                          <p:attrName>style.visibility</p:attrName>
                                        </p:attrNameLst>
                                      </p:cBhvr>
                                      <p:to>
                                        <p:strVal val="visible"/>
                                      </p:to>
                                    </p:set>
                                    <p:anim calcmode="lin" valueType="num">
                                      <p:cBhvr additive="base">
                                        <p:cTn id="36" dur="500"/>
                                        <p:tgtEl>
                                          <p:spTgt spid="182"/>
                                        </p:tgtEl>
                                        <p:attrNameLst>
                                          <p:attrName>ppt_y</p:attrName>
                                        </p:attrNameLst>
                                      </p:cBhvr>
                                      <p:tavLst>
                                        <p:tav tm="0">
                                          <p:val>
                                            <p:strVal val="#ppt_y+#ppt_h*1.125000"/>
                                          </p:val>
                                        </p:tav>
                                        <p:tav tm="100000">
                                          <p:val>
                                            <p:strVal val="#ppt_y"/>
                                          </p:val>
                                        </p:tav>
                                      </p:tavLst>
                                    </p:anim>
                                    <p:animEffect transition="in" filter="wipe(up)">
                                      <p:cBhvr>
                                        <p:cTn id="37" dur="500"/>
                                        <p:tgtEl>
                                          <p:spTgt spid="182"/>
                                        </p:tgtEl>
                                      </p:cBhvr>
                                    </p:animEffect>
                                  </p:childTnLst>
                                </p:cTn>
                              </p:par>
                              <p:par>
                                <p:cTn id="38" presetID="12" presetClass="entr" presetSubtype="1" fill="hold" grpId="0" nodeType="withEffect">
                                  <p:stCondLst>
                                    <p:cond delay="250"/>
                                  </p:stCondLst>
                                  <p:childTnLst>
                                    <p:set>
                                      <p:cBhvr>
                                        <p:cTn id="39" dur="1" fill="hold">
                                          <p:stCondLst>
                                            <p:cond delay="0"/>
                                          </p:stCondLst>
                                        </p:cTn>
                                        <p:tgtEl>
                                          <p:spTgt spid="194"/>
                                        </p:tgtEl>
                                        <p:attrNameLst>
                                          <p:attrName>style.visibility</p:attrName>
                                        </p:attrNameLst>
                                      </p:cBhvr>
                                      <p:to>
                                        <p:strVal val="visible"/>
                                      </p:to>
                                    </p:set>
                                    <p:anim calcmode="lin" valueType="num">
                                      <p:cBhvr additive="base">
                                        <p:cTn id="40" dur="500"/>
                                        <p:tgtEl>
                                          <p:spTgt spid="194"/>
                                        </p:tgtEl>
                                        <p:attrNameLst>
                                          <p:attrName>ppt_y</p:attrName>
                                        </p:attrNameLst>
                                      </p:cBhvr>
                                      <p:tavLst>
                                        <p:tav tm="0">
                                          <p:val>
                                            <p:strVal val="#ppt_y-#ppt_h*1.125000"/>
                                          </p:val>
                                        </p:tav>
                                        <p:tav tm="100000">
                                          <p:val>
                                            <p:strVal val="#ppt_y"/>
                                          </p:val>
                                        </p:tav>
                                      </p:tavLst>
                                    </p:anim>
                                    <p:animEffect transition="in" filter="wipe(down)">
                                      <p:cBhvr>
                                        <p:cTn id="41" dur="500"/>
                                        <p:tgtEl>
                                          <p:spTgt spid="194"/>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decel="100000" fill="hold" nodeType="clickEffect">
                                  <p:stCondLst>
                                    <p:cond delay="0"/>
                                  </p:stCondLst>
                                  <p:childTnLst>
                                    <p:set>
                                      <p:cBhvr>
                                        <p:cTn id="45" dur="1" fill="hold">
                                          <p:stCondLst>
                                            <p:cond delay="0"/>
                                          </p:stCondLst>
                                        </p:cTn>
                                        <p:tgtEl>
                                          <p:spTgt spid="176"/>
                                        </p:tgtEl>
                                        <p:attrNameLst>
                                          <p:attrName>style.visibility</p:attrName>
                                        </p:attrNameLst>
                                      </p:cBhvr>
                                      <p:to>
                                        <p:strVal val="visible"/>
                                      </p:to>
                                    </p:set>
                                    <p:anim calcmode="lin" valueType="num">
                                      <p:cBhvr additive="base">
                                        <p:cTn id="46" dur="750" fill="hold"/>
                                        <p:tgtEl>
                                          <p:spTgt spid="176"/>
                                        </p:tgtEl>
                                        <p:attrNameLst>
                                          <p:attrName>ppt_x</p:attrName>
                                        </p:attrNameLst>
                                      </p:cBhvr>
                                      <p:tavLst>
                                        <p:tav tm="0">
                                          <p:val>
                                            <p:strVal val="#ppt_x"/>
                                          </p:val>
                                        </p:tav>
                                        <p:tav tm="100000">
                                          <p:val>
                                            <p:strVal val="#ppt_x"/>
                                          </p:val>
                                        </p:tav>
                                      </p:tavLst>
                                    </p:anim>
                                    <p:anim calcmode="lin" valueType="num">
                                      <p:cBhvr additive="base">
                                        <p:cTn id="47" dur="750" fill="hold"/>
                                        <p:tgtEl>
                                          <p:spTgt spid="176"/>
                                        </p:tgtEl>
                                        <p:attrNameLst>
                                          <p:attrName>ppt_y</p:attrName>
                                        </p:attrNameLst>
                                      </p:cBhvr>
                                      <p:tavLst>
                                        <p:tav tm="0">
                                          <p:val>
                                            <p:strVal val="1+#ppt_h/2"/>
                                          </p:val>
                                        </p:tav>
                                        <p:tav tm="100000">
                                          <p:val>
                                            <p:strVal val="#ppt_y"/>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92"/>
                                        </p:tgtEl>
                                        <p:attrNameLst>
                                          <p:attrName>style.visibility</p:attrName>
                                        </p:attrNameLst>
                                      </p:cBhvr>
                                      <p:to>
                                        <p:strVal val="visible"/>
                                      </p:to>
                                    </p:set>
                                    <p:anim calcmode="lin" valueType="num">
                                      <p:cBhvr additive="base">
                                        <p:cTn id="50" dur="750" fill="hold"/>
                                        <p:tgtEl>
                                          <p:spTgt spid="192"/>
                                        </p:tgtEl>
                                        <p:attrNameLst>
                                          <p:attrName>ppt_x</p:attrName>
                                        </p:attrNameLst>
                                      </p:cBhvr>
                                      <p:tavLst>
                                        <p:tav tm="0">
                                          <p:val>
                                            <p:strVal val="1+#ppt_w/2"/>
                                          </p:val>
                                        </p:tav>
                                        <p:tav tm="100000">
                                          <p:val>
                                            <p:strVal val="#ppt_x"/>
                                          </p:val>
                                        </p:tav>
                                      </p:tavLst>
                                    </p:anim>
                                    <p:anim calcmode="lin" valueType="num">
                                      <p:cBhvr additive="base">
                                        <p:cTn id="51" dur="750" fill="hold"/>
                                        <p:tgtEl>
                                          <p:spTgt spid="192"/>
                                        </p:tgtEl>
                                        <p:attrNameLst>
                                          <p:attrName>ppt_y</p:attrName>
                                        </p:attrNameLst>
                                      </p:cBhvr>
                                      <p:tavLst>
                                        <p:tav tm="0">
                                          <p:val>
                                            <p:strVal val="#ppt_y"/>
                                          </p:val>
                                        </p:tav>
                                        <p:tav tm="100000">
                                          <p:val>
                                            <p:strVal val="#ppt_y"/>
                                          </p:val>
                                        </p:tav>
                                      </p:tavLst>
                                    </p:anim>
                                  </p:childTnLst>
                                </p:cTn>
                              </p:par>
                              <p:par>
                                <p:cTn id="52" presetID="22" presetClass="entr" presetSubtype="8" fill="hold" nodeType="withEffect">
                                  <p:stCondLst>
                                    <p:cond delay="0"/>
                                  </p:stCondLst>
                                  <p:childTnLst>
                                    <p:set>
                                      <p:cBhvr>
                                        <p:cTn id="53" dur="1" fill="hold">
                                          <p:stCondLst>
                                            <p:cond delay="0"/>
                                          </p:stCondLst>
                                        </p:cTn>
                                        <p:tgtEl>
                                          <p:spTgt spid="189"/>
                                        </p:tgtEl>
                                        <p:attrNameLst>
                                          <p:attrName>style.visibility</p:attrName>
                                        </p:attrNameLst>
                                      </p:cBhvr>
                                      <p:to>
                                        <p:strVal val="visible"/>
                                      </p:to>
                                    </p:set>
                                    <p:animEffect transition="in" filter="wipe(left)">
                                      <p:cBhvr>
                                        <p:cTn id="54" dur="750"/>
                                        <p:tgtEl>
                                          <p:spTgt spid="189"/>
                                        </p:tgtEl>
                                      </p:cBhvr>
                                    </p:animEffect>
                                  </p:childTnLst>
                                </p:cTn>
                              </p:par>
                              <p:par>
                                <p:cTn id="55" presetID="12" presetClass="entr" presetSubtype="4" fill="hold" nodeType="withEffect">
                                  <p:stCondLst>
                                    <p:cond delay="250"/>
                                  </p:stCondLst>
                                  <p:childTnLst>
                                    <p:set>
                                      <p:cBhvr>
                                        <p:cTn id="56" dur="1" fill="hold">
                                          <p:stCondLst>
                                            <p:cond delay="0"/>
                                          </p:stCondLst>
                                        </p:cTn>
                                        <p:tgtEl>
                                          <p:spTgt spid="183"/>
                                        </p:tgtEl>
                                        <p:attrNameLst>
                                          <p:attrName>style.visibility</p:attrName>
                                        </p:attrNameLst>
                                      </p:cBhvr>
                                      <p:to>
                                        <p:strVal val="visible"/>
                                      </p:to>
                                    </p:set>
                                    <p:anim calcmode="lin" valueType="num">
                                      <p:cBhvr additive="base">
                                        <p:cTn id="57" dur="500"/>
                                        <p:tgtEl>
                                          <p:spTgt spid="183"/>
                                        </p:tgtEl>
                                        <p:attrNameLst>
                                          <p:attrName>ppt_y</p:attrName>
                                        </p:attrNameLst>
                                      </p:cBhvr>
                                      <p:tavLst>
                                        <p:tav tm="0">
                                          <p:val>
                                            <p:strVal val="#ppt_y+#ppt_h*1.125000"/>
                                          </p:val>
                                        </p:tav>
                                        <p:tav tm="100000">
                                          <p:val>
                                            <p:strVal val="#ppt_y"/>
                                          </p:val>
                                        </p:tav>
                                      </p:tavLst>
                                    </p:anim>
                                    <p:animEffect transition="in" filter="wipe(up)">
                                      <p:cBhvr>
                                        <p:cTn id="58" dur="500"/>
                                        <p:tgtEl>
                                          <p:spTgt spid="183"/>
                                        </p:tgtEl>
                                      </p:cBhvr>
                                    </p:animEffect>
                                  </p:childTnLst>
                                </p:cTn>
                              </p:par>
                              <p:par>
                                <p:cTn id="59" presetID="12" presetClass="entr" presetSubtype="1" fill="hold" grpId="0" nodeType="withEffect">
                                  <p:stCondLst>
                                    <p:cond delay="250"/>
                                  </p:stCondLst>
                                  <p:childTnLst>
                                    <p:set>
                                      <p:cBhvr>
                                        <p:cTn id="60" dur="1" fill="hold">
                                          <p:stCondLst>
                                            <p:cond delay="0"/>
                                          </p:stCondLst>
                                        </p:cTn>
                                        <p:tgtEl>
                                          <p:spTgt spid="195"/>
                                        </p:tgtEl>
                                        <p:attrNameLst>
                                          <p:attrName>style.visibility</p:attrName>
                                        </p:attrNameLst>
                                      </p:cBhvr>
                                      <p:to>
                                        <p:strVal val="visible"/>
                                      </p:to>
                                    </p:set>
                                    <p:anim calcmode="lin" valueType="num">
                                      <p:cBhvr additive="base">
                                        <p:cTn id="61" dur="500"/>
                                        <p:tgtEl>
                                          <p:spTgt spid="195"/>
                                        </p:tgtEl>
                                        <p:attrNameLst>
                                          <p:attrName>ppt_y</p:attrName>
                                        </p:attrNameLst>
                                      </p:cBhvr>
                                      <p:tavLst>
                                        <p:tav tm="0">
                                          <p:val>
                                            <p:strVal val="#ppt_y-#ppt_h*1.125000"/>
                                          </p:val>
                                        </p:tav>
                                        <p:tav tm="100000">
                                          <p:val>
                                            <p:strVal val="#ppt_y"/>
                                          </p:val>
                                        </p:tav>
                                      </p:tavLst>
                                    </p:anim>
                                    <p:animEffect transition="in" filter="wipe(down)">
                                      <p:cBhvr>
                                        <p:cTn id="62" dur="5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animBg="1"/>
      <p:bldP spid="182" grpId="0" animBg="1"/>
      <p:bldP spid="190" grpId="0" animBg="1"/>
      <p:bldP spid="191" grpId="0" animBg="1"/>
      <p:bldP spid="192" grpId="0" animBg="1"/>
      <p:bldP spid="193" grpId="0" animBg="1"/>
      <p:bldP spid="194" grpId="0" animBg="1"/>
      <p:bldP spid="195"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 name="Rectangle 5"/>
          <p:cNvSpPr>
            <a:spLocks noChangeArrowheads="1"/>
          </p:cNvSpPr>
          <p:nvPr/>
        </p:nvSpPr>
        <p:spPr bwMode="auto">
          <a:xfrm>
            <a:off x="449017" y="1212184"/>
            <a:ext cx="5522617" cy="1864634"/>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600" b="1" dirty="0">
                <a:gradFill>
                  <a:gsLst>
                    <a:gs pos="0">
                      <a:srgbClr val="FFFFFF"/>
                    </a:gs>
                    <a:gs pos="100000">
                      <a:srgbClr val="FFFFFF"/>
                    </a:gs>
                  </a:gsLst>
                  <a:lin ang="5400000" scaled="0"/>
                </a:gradFill>
                <a:latin typeface="Segoe UI Light"/>
              </a:rPr>
              <a:t>Microsoft Tech Community</a:t>
            </a:r>
          </a:p>
          <a:p>
            <a:pPr defTabSz="914005">
              <a:lnSpc>
                <a:spcPct val="80000"/>
              </a:lnSpc>
              <a:spcBef>
                <a:spcPts val="587"/>
              </a:spcBef>
              <a:spcAft>
                <a:spcPts val="587"/>
              </a:spcAft>
              <a:defRPr/>
            </a:pPr>
            <a:r>
              <a:rPr lang="en-US" sz="1799" u="sng" dirty="0">
                <a:solidFill>
                  <a:schemeClr val="bg1"/>
                </a:solidFill>
                <a:latin typeface="+mn-lt"/>
              </a:rPr>
              <a:t>https://techcommunity.microsoft.com</a:t>
            </a:r>
            <a:endParaRPr lang="en-US" sz="1799" u="sng" dirty="0">
              <a:solidFill>
                <a:schemeClr val="bg1"/>
              </a:solidFill>
              <a:latin typeface="Segoe UI"/>
            </a:endParaRPr>
          </a:p>
        </p:txBody>
      </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http://sharepoint.uservoice.com/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solidFill>
                    <a:schemeClr val="bg1"/>
                  </a:solidFill>
                  <a:latin typeface="Segoe UI"/>
                </a:rPr>
                <a:t>Stack overflow</a:t>
              </a:r>
            </a:p>
            <a:p>
              <a:pPr defTabSz="914005">
                <a:lnSpc>
                  <a:spcPct val="95000"/>
                </a:lnSpc>
                <a:defRPr/>
              </a:pPr>
              <a:endParaRPr lang="en-US" sz="1764" dirty="0">
                <a:solidFill>
                  <a:schemeClr val="bg1"/>
                </a:solidFill>
                <a:latin typeface="Segoe UI"/>
              </a:endParaRPr>
            </a:p>
            <a:p>
              <a:pPr defTabSz="914005">
                <a:lnSpc>
                  <a:spcPct val="95000"/>
                </a:lnSpc>
                <a:defRPr/>
              </a:pPr>
              <a:endParaRPr lang="en-US" sz="1764" dirty="0">
                <a:solidFill>
                  <a:schemeClr val="bg1"/>
                </a:solidFill>
                <a:latin typeface="Segoe UI"/>
              </a:endParaRPr>
            </a:p>
            <a:p>
              <a:pPr defTabSz="914005">
                <a:lnSpc>
                  <a:spcPct val="95000"/>
                </a:lnSpc>
                <a:defRPr/>
              </a:pPr>
              <a:endParaRPr lang="en-US" sz="1764" dirty="0">
                <a:solidFill>
                  <a:schemeClr val="bg1"/>
                </a:solidFill>
                <a:latin typeface="Segoe UI"/>
              </a:endParaRPr>
            </a:p>
            <a:p>
              <a:pPr defTabSz="914005">
                <a:lnSpc>
                  <a:spcPct val="95000"/>
                </a:lnSpc>
                <a:defRPr/>
              </a:pPr>
              <a:endParaRPr lang="en-US" sz="1764" dirty="0">
                <a:solidFill>
                  <a:schemeClr val="bg1"/>
                </a:solidFill>
                <a:latin typeface="Segoe UI"/>
              </a:endParaRPr>
            </a:p>
            <a:p>
              <a:pPr defTabSz="914005">
                <a:lnSpc>
                  <a:spcPct val="95000"/>
                </a:lnSpc>
                <a:defRPr/>
              </a:pPr>
              <a:r>
                <a:rPr lang="en-US" sz="1764" dirty="0">
                  <a:solidFill>
                    <a:schemeClr val="bg1"/>
                  </a:solidFill>
                  <a:latin typeface="Segoe UI"/>
                </a:rPr>
                <a:t>[</a:t>
              </a:r>
              <a:r>
                <a:rPr lang="en-US" sz="1764" dirty="0" err="1">
                  <a:solidFill>
                    <a:schemeClr val="bg1"/>
                  </a:solidFill>
                  <a:latin typeface="Segoe UI"/>
                </a:rPr>
                <a:t>sharepoint</a:t>
              </a:r>
              <a:r>
                <a:rPr lang="en-US" sz="1764" dirty="0">
                  <a:solidFill>
                    <a:schemeClr val="bg1"/>
                  </a:solidFill>
                  <a:latin typeface="Segoe UI"/>
                </a:rPr>
                <a:t>]</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bg1"/>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sp>
        <p:nvSpPr>
          <p:cNvPr id="205" name="Rectangle 153"/>
          <p:cNvSpPr>
            <a:spLocks noChangeArrowheads="1"/>
          </p:cNvSpPr>
          <p:nvPr/>
        </p:nvSpPr>
        <p:spPr bwMode="auto">
          <a:xfrm>
            <a:off x="6275951" y="4916033"/>
            <a:ext cx="3780906" cy="1597853"/>
          </a:xfrm>
          <a:prstGeom prst="rect">
            <a:avLst/>
          </a:prstGeom>
          <a:solidFill>
            <a:srgbClr val="0070C0"/>
          </a:solidFill>
          <a:ln>
            <a:noFill/>
          </a:ln>
        </p:spPr>
        <p:txBody>
          <a:bodyPr vert="horz" wrap="square" lIns="89606" tIns="44802" rIns="89606" bIns="44802" numCol="1" anchor="t" anchorCtr="0" compatLnSpc="1">
            <a:prstTxWarp prst="textNoShape">
              <a:avLst/>
            </a:prstTxWarp>
          </a:bodyPr>
          <a:lstStyle/>
          <a:p>
            <a:pPr lvl="0" defTabSz="914005"/>
            <a:r>
              <a:rPr lang="en-US" sz="1800" dirty="0">
                <a:solidFill>
                  <a:schemeClr val="bg1"/>
                </a:solidFill>
                <a:latin typeface="Segoe UI"/>
              </a:rPr>
              <a:t>SharePoint Patterns and Practices</a:t>
            </a:r>
          </a:p>
          <a:p>
            <a:pPr lvl="0" defTabSz="914005"/>
            <a:r>
              <a:rPr lang="en-US" sz="1800" u="sng" dirty="0">
                <a:solidFill>
                  <a:schemeClr val="bg1"/>
                </a:solidFill>
                <a:latin typeface="Segoe UI"/>
              </a:rPr>
              <a:t>http://aka.ms/sppnp</a:t>
            </a:r>
          </a:p>
        </p:txBody>
      </p:sp>
      <p:sp>
        <p:nvSpPr>
          <p:cNvPr id="207" name="Title 2"/>
          <p:cNvSpPr>
            <a:spLocks noGrp="1"/>
          </p:cNvSpPr>
          <p:nvPr>
            <p:ph type="title" idx="4294967295"/>
          </p:nvPr>
        </p:nvSpPr>
        <p:spPr>
          <a:xfrm>
            <a:off x="273844" y="295275"/>
            <a:ext cx="11888787" cy="917575"/>
          </a:xfrm>
        </p:spPr>
        <p:txBody>
          <a:bodyPr/>
          <a:lstStyle/>
          <a:p>
            <a:r>
              <a:rPr lang="en-US"/>
              <a:t>Click to edit Master title style</a:t>
            </a:r>
            <a:endParaRPr lang="en-US" dirty="0"/>
          </a:p>
        </p:txBody>
      </p:sp>
      <p:sp>
        <p:nvSpPr>
          <p:cNvPr id="208" name="Rectangle 207">
            <a:hlinkClick r:id="rId5"/>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6"/>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7"/>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8"/>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213" name="Picture 212"/>
          <p:cNvPicPr>
            <a:picLocks noChangeAspect="1"/>
          </p:cNvPicPr>
          <p:nvPr userDrawn="1"/>
        </p:nvPicPr>
        <p:blipFill>
          <a:blip r:embed="rId9"/>
          <a:stretch>
            <a:fillRect/>
          </a:stretch>
        </p:blipFill>
        <p:spPr>
          <a:xfrm>
            <a:off x="8652411" y="5751017"/>
            <a:ext cx="1316723" cy="663566"/>
          </a:xfrm>
          <a:prstGeom prst="rect">
            <a:avLst/>
          </a:prstGeom>
        </p:spPr>
      </p:pic>
    </p:spTree>
    <p:extLst>
      <p:ext uri="{BB962C8B-B14F-4D97-AF65-F5344CB8AC3E}">
        <p14:creationId xmlns:p14="http://schemas.microsoft.com/office/powerpoint/2010/main" val="704601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12" decel="100000" fill="hold" nodeType="withEffect">
                                  <p:stCondLst>
                                    <p:cond delay="1750"/>
                                  </p:stCondLst>
                                  <p:childTnLst>
                                    <p:set>
                                      <p:cBhvr>
                                        <p:cTn id="30" dur="1" fill="hold">
                                          <p:stCondLst>
                                            <p:cond delay="0"/>
                                          </p:stCondLst>
                                        </p:cTn>
                                        <p:tgtEl>
                                          <p:spTgt spid="184"/>
                                        </p:tgtEl>
                                        <p:attrNameLst>
                                          <p:attrName>style.visibility</p:attrName>
                                        </p:attrNameLst>
                                      </p:cBhvr>
                                      <p:to>
                                        <p:strVal val="visible"/>
                                      </p:to>
                                    </p:set>
                                    <p:anim calcmode="lin" valueType="num">
                                      <p:cBhvr additive="base">
                                        <p:cTn id="31" dur="750" fill="hold"/>
                                        <p:tgtEl>
                                          <p:spTgt spid="184"/>
                                        </p:tgtEl>
                                        <p:attrNameLst>
                                          <p:attrName>ppt_x</p:attrName>
                                        </p:attrNameLst>
                                      </p:cBhvr>
                                      <p:tavLst>
                                        <p:tav tm="0">
                                          <p:val>
                                            <p:strVal val="0-#ppt_w/2"/>
                                          </p:val>
                                        </p:tav>
                                        <p:tav tm="100000">
                                          <p:val>
                                            <p:strVal val="#ppt_x"/>
                                          </p:val>
                                        </p:tav>
                                      </p:tavLst>
                                    </p:anim>
                                    <p:anim calcmode="lin" valueType="num">
                                      <p:cBhvr additive="base">
                                        <p:cTn id="32" dur="750" fill="hold"/>
                                        <p:tgtEl>
                                          <p:spTgt spid="184"/>
                                        </p:tgtEl>
                                        <p:attrNameLst>
                                          <p:attrName>ppt_y</p:attrName>
                                        </p:attrNameLst>
                                      </p:cBhvr>
                                      <p:tavLst>
                                        <p:tav tm="0">
                                          <p:val>
                                            <p:strVal val="1+#ppt_h/2"/>
                                          </p:val>
                                        </p:tav>
                                        <p:tav tm="100000">
                                          <p:val>
                                            <p:strVal val="#ppt_y"/>
                                          </p:val>
                                        </p:tav>
                                      </p:tavLst>
                                    </p:anim>
                                  </p:childTnLst>
                                </p:cTn>
                              </p:par>
                              <p:par>
                                <p:cTn id="33" presetID="2" presetClass="entr" presetSubtype="3" decel="100000" fill="hold" nodeType="withEffect">
                                  <p:stCondLst>
                                    <p:cond delay="200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750" fill="hold"/>
                                        <p:tgtEl>
                                          <p:spTgt spid="14"/>
                                        </p:tgtEl>
                                        <p:attrNameLst>
                                          <p:attrName>ppt_x</p:attrName>
                                        </p:attrNameLst>
                                      </p:cBhvr>
                                      <p:tavLst>
                                        <p:tav tm="0">
                                          <p:val>
                                            <p:strVal val="1+#ppt_w/2"/>
                                          </p:val>
                                        </p:tav>
                                        <p:tav tm="100000">
                                          <p:val>
                                            <p:strVal val="#ppt_x"/>
                                          </p:val>
                                        </p:tav>
                                      </p:tavLst>
                                    </p:anim>
                                    <p:anim calcmode="lin" valueType="num">
                                      <p:cBhvr additive="base">
                                        <p:cTn id="36"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2017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729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2017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3240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032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7397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795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6056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47"/>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5" name="Date Placeholder 4"/>
          <p:cNvSpPr>
            <a:spLocks noGrp="1"/>
          </p:cNvSpPr>
          <p:nvPr>
            <p:ph type="dt" sz="half" idx="2"/>
          </p:nvPr>
        </p:nvSpPr>
        <p:spPr>
          <a:xfrm>
            <a:off x="4819650"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8" r:id="rId1"/>
    <p:sldLayoutId id="2147484236" r:id="rId2"/>
    <p:sldLayoutId id="2147484295" r:id="rId3"/>
    <p:sldLayoutId id="2147484240" r:id="rId4"/>
    <p:sldLayoutId id="2147484296" r:id="rId5"/>
    <p:sldLayoutId id="2147484241" r:id="rId6"/>
    <p:sldLayoutId id="2147484297" r:id="rId7"/>
    <p:sldLayoutId id="2147484244" r:id="rId8"/>
    <p:sldLayoutId id="2147484298" r:id="rId9"/>
    <p:sldLayoutId id="2147484245" r:id="rId10"/>
    <p:sldLayoutId id="2147484247" r:id="rId11"/>
    <p:sldLayoutId id="2147484300" r:id="rId12"/>
    <p:sldLayoutId id="2147484249" r:id="rId13"/>
    <p:sldLayoutId id="2147484301" r:id="rId14"/>
    <p:sldLayoutId id="2147484303" r:id="rId15"/>
    <p:sldLayoutId id="2147484304" r:id="rId16"/>
    <p:sldLayoutId id="2147484250" r:id="rId17"/>
    <p:sldLayoutId id="2147484312" r:id="rId18"/>
    <p:sldLayoutId id="2147484313" r:id="rId19"/>
    <p:sldLayoutId id="2147484314" r:id="rId20"/>
    <p:sldLayoutId id="2147484315" r:id="rId21"/>
    <p:sldLayoutId id="2147484317" r:id="rId22"/>
    <p:sldLayoutId id="2147484316" r:id="rId23"/>
    <p:sldLayoutId id="2147484309" r:id="rId24"/>
    <p:sldLayoutId id="2147484306" r:id="rId25"/>
    <p:sldLayoutId id="2147484311" r:id="rId26"/>
    <p:sldLayoutId id="2147484307" r:id="rId27"/>
    <p:sldLayoutId id="2147484308" r:id="rId28"/>
    <p:sldLayoutId id="2147484310" r:id="rId29"/>
    <p:sldLayoutId id="2147484251" r:id="rId30"/>
    <p:sldLayoutId id="2147484252" r:id="rId31"/>
    <p:sldLayoutId id="2147484253" r:id="rId32"/>
    <p:sldLayoutId id="2147484305" r:id="rId33"/>
    <p:sldLayoutId id="2147484264" r:id="rId34"/>
    <p:sldLayoutId id="2147484254" r:id="rId35"/>
    <p:sldLayoutId id="2147484256" r:id="rId36"/>
    <p:sldLayoutId id="2147484257" r:id="rId37"/>
    <p:sldLayoutId id="2147484258" r:id="rId38"/>
    <p:sldLayoutId id="2147484259" r:id="rId39"/>
    <p:sldLayoutId id="2147484318" r:id="rId40"/>
    <p:sldLayoutId id="2147484319" r:id="rId41"/>
    <p:sldLayoutId id="2147484320" r:id="rId42"/>
    <p:sldLayoutId id="2147484261" r:id="rId43"/>
    <p:sldLayoutId id="2147484299" r:id="rId44"/>
    <p:sldLayoutId id="2147484263" r:id="rId4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userDrawn="1">
          <p15:clr>
            <a:srgbClr val="5ACBF0"/>
          </p15:clr>
        </p15:guide>
        <p15:guide id="2" pos="155"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userDrawn="1">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099"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hyperlink" Target="http://dev.office.com/codesamples#?filters=sharepoint%20add-ins" TargetMode="External"/><Relationship Id="rId2" Type="http://schemas.openxmlformats.org/officeDocument/2006/relationships/notesSlide" Target="../notesSlides/notesSlide12.xml"/><Relationship Id="rId1" Type="http://schemas.openxmlformats.org/officeDocument/2006/relationships/slideLayout" Target="../slideLayouts/slideLayout19.xml"/><Relationship Id="rId6" Type="http://schemas.openxmlformats.org/officeDocument/2006/relationships/hyperlink" Target="http://aka.ms/sppnp" TargetMode="External"/><Relationship Id="rId5" Type="http://schemas.openxmlformats.org/officeDocument/2006/relationships/hyperlink" Target="https://msdn.microsoft.com/en-us/library/office/fp179930.aspx" TargetMode="External"/><Relationship Id="rId4" Type="http://schemas.openxmlformats.org/officeDocument/2006/relationships/hyperlink" Target="http://dev.office.com/training#?filters=deep%20dive%20building%20blocks%20and%20services%20of%20sharepoint"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20.emf"/><Relationship Id="rId7" Type="http://schemas.openxmlformats.org/officeDocument/2006/relationships/image" Target="../media/image24.emf"/><Relationship Id="rId2" Type="http://schemas.openxmlformats.org/officeDocument/2006/relationships/image" Target="../media/image19.emf"/><Relationship Id="rId1" Type="http://schemas.openxmlformats.org/officeDocument/2006/relationships/slideLayout" Target="../slideLayouts/slideLayout11.xml"/><Relationship Id="rId6" Type="http://schemas.openxmlformats.org/officeDocument/2006/relationships/image" Target="../media/image23.emf"/><Relationship Id="rId5" Type="http://schemas.openxmlformats.org/officeDocument/2006/relationships/image" Target="../media/image22.emf"/><Relationship Id="rId10" Type="http://schemas.openxmlformats.org/officeDocument/2006/relationships/image" Target="../media/image27.emf"/><Relationship Id="rId4" Type="http://schemas.openxmlformats.org/officeDocument/2006/relationships/image" Target="../media/image21.emf"/><Relationship Id="rId9" Type="http://schemas.openxmlformats.org/officeDocument/2006/relationships/image" Target="../media/image26.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365 </a:t>
            </a:r>
            <a:br>
              <a:rPr lang="en-US" dirty="0"/>
            </a:br>
            <a:r>
              <a:rPr lang="en-US" dirty="0"/>
              <a:t>development</a:t>
            </a:r>
          </a:p>
        </p:txBody>
      </p:sp>
      <p:sp>
        <p:nvSpPr>
          <p:cNvPr id="3" name="Text Placeholder 2"/>
          <p:cNvSpPr>
            <a:spLocks noGrp="1"/>
          </p:cNvSpPr>
          <p:nvPr>
            <p:ph type="body" sz="quarter" idx="14"/>
          </p:nvPr>
        </p:nvSpPr>
        <p:spPr/>
        <p:txBody>
          <a:bodyPr/>
          <a:lstStyle/>
          <a:p>
            <a:r>
              <a:rPr lang="en-US" dirty="0"/>
              <a:t>Speaker name</a:t>
            </a:r>
          </a:p>
        </p:txBody>
      </p:sp>
    </p:spTree>
    <p:extLst>
      <p:ext uri="{BB962C8B-B14F-4D97-AF65-F5344CB8AC3E}">
        <p14:creationId xmlns:p14="http://schemas.microsoft.com/office/powerpoint/2010/main" val="540534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Mapped to Crawled Properties</a:t>
            </a:r>
          </a:p>
          <a:p>
            <a:pPr lvl="1"/>
            <a:r>
              <a:rPr lang="en-US" dirty="0"/>
              <a:t>Tenancy level</a:t>
            </a:r>
          </a:p>
          <a:p>
            <a:pPr lvl="1"/>
            <a:r>
              <a:rPr lang="en-US" dirty="0"/>
              <a:t>Site Collection level</a:t>
            </a:r>
          </a:p>
          <a:p>
            <a:r>
              <a:rPr lang="en-US" dirty="0"/>
              <a:t>Site Columns Become Managed Properties</a:t>
            </a:r>
          </a:p>
          <a:p>
            <a:pPr lvl="1"/>
            <a:r>
              <a:rPr lang="en-US" dirty="0"/>
              <a:t>Publishing and Multiple Lines prefixed with </a:t>
            </a:r>
            <a:r>
              <a:rPr lang="en-US" dirty="0" err="1"/>
              <a:t>ows_r</a:t>
            </a:r>
            <a:r>
              <a:rPr lang="en-US" dirty="0"/>
              <a:t>_&lt;four-letter-code&gt;</a:t>
            </a:r>
          </a:p>
          <a:p>
            <a:pPr lvl="1"/>
            <a:r>
              <a:rPr lang="en-US" dirty="0"/>
              <a:t>Managed Metadata prefixed with </a:t>
            </a:r>
            <a:r>
              <a:rPr lang="en-US" dirty="0" err="1"/>
              <a:t>ows_taxId</a:t>
            </a:r>
            <a:endParaRPr lang="en-US" dirty="0"/>
          </a:p>
          <a:p>
            <a:pPr lvl="1"/>
            <a:r>
              <a:rPr lang="en-US" dirty="0"/>
              <a:t>All others prefixed with </a:t>
            </a:r>
            <a:r>
              <a:rPr lang="en-US" dirty="0" err="1"/>
              <a:t>ows_q</a:t>
            </a:r>
            <a:r>
              <a:rPr lang="en-US" dirty="0"/>
              <a:t>_&lt;four-letter-code&gt;</a:t>
            </a:r>
          </a:p>
          <a:p>
            <a:endParaRPr lang="en-US" dirty="0"/>
          </a:p>
        </p:txBody>
      </p:sp>
      <p:sp>
        <p:nvSpPr>
          <p:cNvPr id="3" name="Title 2"/>
          <p:cNvSpPr>
            <a:spLocks noGrp="1"/>
          </p:cNvSpPr>
          <p:nvPr>
            <p:ph type="title"/>
          </p:nvPr>
        </p:nvSpPr>
        <p:spPr/>
        <p:txBody>
          <a:bodyPr/>
          <a:lstStyle/>
          <a:p>
            <a:r>
              <a:rPr lang="en-US" dirty="0"/>
              <a:t>Managed Properties</a:t>
            </a:r>
          </a:p>
        </p:txBody>
      </p:sp>
      <p:sp>
        <p:nvSpPr>
          <p:cNvPr id="5"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3"/>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Search Building Blocks</a:t>
            </a:r>
          </a:p>
          <a:p>
            <a:pPr algn="r"/>
            <a:endParaRPr lang="en-US" dirty="0"/>
          </a:p>
        </p:txBody>
      </p:sp>
    </p:spTree>
    <p:extLst>
      <p:ext uri="{BB962C8B-B14F-4D97-AF65-F5344CB8AC3E}">
        <p14:creationId xmlns:p14="http://schemas.microsoft.com/office/powerpoint/2010/main" val="2972134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Managed Properties</a:t>
            </a:r>
          </a:p>
        </p:txBody>
      </p:sp>
      <p:graphicFrame>
        <p:nvGraphicFramePr>
          <p:cNvPr id="4" name="Table 3"/>
          <p:cNvGraphicFramePr>
            <a:graphicFrameLocks noGrp="1"/>
          </p:cNvGraphicFramePr>
          <p:nvPr>
            <p:extLst>
              <p:ext uri="{D42A27DB-BD31-4B8C-83A1-F6EECF244321}">
                <p14:modId xmlns:p14="http://schemas.microsoft.com/office/powerpoint/2010/main" val="2691459129"/>
              </p:ext>
            </p:extLst>
          </p:nvPr>
        </p:nvGraphicFramePr>
        <p:xfrm>
          <a:off x="719765" y="1212849"/>
          <a:ext cx="10794560" cy="4955688"/>
        </p:xfrm>
        <a:graphic>
          <a:graphicData uri="http://schemas.openxmlformats.org/drawingml/2006/table">
            <a:tbl>
              <a:tblPr firstRow="1" bandRow="1">
                <a:tableStyleId>{21E4AEA4-8DFA-4A89-87EB-49C32662AFE0}</a:tableStyleId>
              </a:tblPr>
              <a:tblGrid>
                <a:gridCol w="2073815">
                  <a:extLst>
                    <a:ext uri="{9D8B030D-6E8A-4147-A177-3AD203B41FA5}">
                      <a16:colId xmlns:a16="http://schemas.microsoft.com/office/drawing/2014/main" val="20000"/>
                    </a:ext>
                  </a:extLst>
                </a:gridCol>
                <a:gridCol w="8720745">
                  <a:extLst>
                    <a:ext uri="{9D8B030D-6E8A-4147-A177-3AD203B41FA5}">
                      <a16:colId xmlns:a16="http://schemas.microsoft.com/office/drawing/2014/main" val="20001"/>
                    </a:ext>
                  </a:extLst>
                </a:gridCol>
              </a:tblGrid>
              <a:tr h="402309">
                <a:tc>
                  <a:txBody>
                    <a:bodyPr/>
                    <a:lstStyle/>
                    <a:p>
                      <a:r>
                        <a:rPr lang="en-US" sz="2000" dirty="0"/>
                        <a:t>Property</a:t>
                      </a:r>
                    </a:p>
                  </a:txBody>
                  <a:tcPr marL="68570" marR="68570"/>
                </a:tc>
                <a:tc>
                  <a:txBody>
                    <a:bodyPr/>
                    <a:lstStyle/>
                    <a:p>
                      <a:r>
                        <a:rPr lang="en-US" sz="2000" dirty="0"/>
                        <a:t>Description</a:t>
                      </a:r>
                    </a:p>
                  </a:txBody>
                  <a:tcPr marL="68570" marR="68570"/>
                </a:tc>
                <a:extLst>
                  <a:ext uri="{0D108BD9-81ED-4DB2-BD59-A6C34878D82A}">
                    <a16:rowId xmlns:a16="http://schemas.microsoft.com/office/drawing/2014/main" val="10000"/>
                  </a:ext>
                </a:extLst>
              </a:tr>
              <a:tr h="464482">
                <a:tc>
                  <a:txBody>
                    <a:bodyPr/>
                    <a:lstStyle/>
                    <a:p>
                      <a:r>
                        <a:rPr lang="en-US" sz="2400" dirty="0" err="1"/>
                        <a:t>Queryable</a:t>
                      </a:r>
                      <a:endParaRPr lang="en-US" sz="2400" dirty="0"/>
                    </a:p>
                  </a:txBody>
                  <a:tcPr marL="68570" marR="68570"/>
                </a:tc>
                <a:tc>
                  <a:txBody>
                    <a:bodyPr/>
                    <a:lstStyle/>
                    <a:p>
                      <a:pPr marL="0" marR="0" lvl="1" indent="0" algn="l" defTabSz="932742" rtl="0" eaLnBrk="1" fontAlgn="auto" latinLnBrk="0" hangingPunct="1">
                        <a:lnSpc>
                          <a:spcPct val="100000"/>
                        </a:lnSpc>
                        <a:spcBef>
                          <a:spcPts val="0"/>
                        </a:spcBef>
                        <a:spcAft>
                          <a:spcPts val="0"/>
                        </a:spcAft>
                        <a:buClrTx/>
                        <a:buSzTx/>
                        <a:buFontTx/>
                        <a:buNone/>
                        <a:tabLst/>
                        <a:defRPr/>
                      </a:pPr>
                      <a:r>
                        <a:rPr lang="en-US" sz="2400" dirty="0"/>
                        <a:t>Managed Property can be used in property-based searches</a:t>
                      </a:r>
                    </a:p>
                  </a:txBody>
                  <a:tcPr marL="68570" marR="68570"/>
                </a:tc>
                <a:extLst>
                  <a:ext uri="{0D108BD9-81ED-4DB2-BD59-A6C34878D82A}">
                    <a16:rowId xmlns:a16="http://schemas.microsoft.com/office/drawing/2014/main" val="10001"/>
                  </a:ext>
                </a:extLst>
              </a:tr>
              <a:tr h="464482">
                <a:tc>
                  <a:txBody>
                    <a:bodyPr/>
                    <a:lstStyle/>
                    <a:p>
                      <a:r>
                        <a:rPr lang="en-US" sz="2400" dirty="0" err="1"/>
                        <a:t>Refinable</a:t>
                      </a:r>
                      <a:endParaRPr lang="en-US" sz="2400" dirty="0"/>
                    </a:p>
                  </a:txBody>
                  <a:tcPr marL="68570" marR="68570"/>
                </a:tc>
                <a:tc>
                  <a:txBody>
                    <a:bodyPr/>
                    <a:lstStyle/>
                    <a:p>
                      <a:r>
                        <a:rPr lang="en-US" sz="2400" dirty="0"/>
                        <a:t>Managed Property can be used as a refiner</a:t>
                      </a:r>
                    </a:p>
                  </a:txBody>
                  <a:tcPr marL="68570" marR="68570"/>
                </a:tc>
                <a:extLst>
                  <a:ext uri="{0D108BD9-81ED-4DB2-BD59-A6C34878D82A}">
                    <a16:rowId xmlns:a16="http://schemas.microsoft.com/office/drawing/2014/main" val="10002"/>
                  </a:ext>
                </a:extLst>
              </a:tr>
              <a:tr h="464482">
                <a:tc>
                  <a:txBody>
                    <a:bodyPr/>
                    <a:lstStyle/>
                    <a:p>
                      <a:r>
                        <a:rPr lang="en-US" sz="2400" dirty="0"/>
                        <a:t>Retrievable</a:t>
                      </a:r>
                    </a:p>
                  </a:txBody>
                  <a:tcPr marL="68570" marR="68570"/>
                </a:tc>
                <a:tc>
                  <a:txBody>
                    <a:bodyPr/>
                    <a:lstStyle/>
                    <a:p>
                      <a:r>
                        <a:rPr lang="en-US" sz="2400" dirty="0"/>
                        <a:t>Managed Property can be returned in the results</a:t>
                      </a:r>
                    </a:p>
                  </a:txBody>
                  <a:tcPr marL="68570" marR="68570"/>
                </a:tc>
                <a:extLst>
                  <a:ext uri="{0D108BD9-81ED-4DB2-BD59-A6C34878D82A}">
                    <a16:rowId xmlns:a16="http://schemas.microsoft.com/office/drawing/2014/main" val="10003"/>
                  </a:ext>
                </a:extLst>
              </a:tr>
              <a:tr h="837523">
                <a:tc>
                  <a:txBody>
                    <a:bodyPr/>
                    <a:lstStyle/>
                    <a:p>
                      <a:r>
                        <a:rPr lang="en-US" sz="2400" dirty="0"/>
                        <a:t>Searchable</a:t>
                      </a:r>
                    </a:p>
                  </a:txBody>
                  <a:tcPr marL="68570" marR="68570"/>
                </a:tc>
                <a:tc>
                  <a:txBody>
                    <a:bodyPr/>
                    <a:lstStyle/>
                    <a:p>
                      <a:r>
                        <a:rPr lang="en-US" sz="2400" dirty="0"/>
                        <a:t>Includes the value of the Managed Property in the Search Index</a:t>
                      </a:r>
                    </a:p>
                  </a:txBody>
                  <a:tcPr marL="68570" marR="68570"/>
                </a:tc>
                <a:extLst>
                  <a:ext uri="{0D108BD9-81ED-4DB2-BD59-A6C34878D82A}">
                    <a16:rowId xmlns:a16="http://schemas.microsoft.com/office/drawing/2014/main" val="10004"/>
                  </a:ext>
                </a:extLst>
              </a:tr>
              <a:tr h="464482">
                <a:tc>
                  <a:txBody>
                    <a:bodyPr/>
                    <a:lstStyle/>
                    <a:p>
                      <a:r>
                        <a:rPr lang="en-US" sz="2400" dirty="0"/>
                        <a:t>Sortable</a:t>
                      </a:r>
                    </a:p>
                  </a:txBody>
                  <a:tcPr marL="68570" marR="68570"/>
                </a:tc>
                <a:tc>
                  <a:txBody>
                    <a:bodyPr/>
                    <a:lstStyle/>
                    <a:p>
                      <a:pPr marL="0" marR="0" lvl="1" indent="0" algn="l" defTabSz="932742" rtl="0" eaLnBrk="1" fontAlgn="auto" latinLnBrk="0" hangingPunct="1">
                        <a:lnSpc>
                          <a:spcPct val="100000"/>
                        </a:lnSpc>
                        <a:spcBef>
                          <a:spcPts val="0"/>
                        </a:spcBef>
                        <a:spcAft>
                          <a:spcPts val="0"/>
                        </a:spcAft>
                        <a:buClrTx/>
                        <a:buSzTx/>
                        <a:buFontTx/>
                        <a:buNone/>
                        <a:tabLst/>
                        <a:defRPr/>
                      </a:pPr>
                      <a:r>
                        <a:rPr lang="en-US" sz="2400" dirty="0"/>
                        <a:t>Managed Property can be used for sorting results</a:t>
                      </a:r>
                    </a:p>
                  </a:txBody>
                  <a:tcPr marL="68570" marR="68570"/>
                </a:tc>
                <a:extLst>
                  <a:ext uri="{0D108BD9-81ED-4DB2-BD59-A6C34878D82A}">
                    <a16:rowId xmlns:a16="http://schemas.microsoft.com/office/drawing/2014/main" val="10005"/>
                  </a:ext>
                </a:extLst>
              </a:tr>
              <a:tr h="464482">
                <a:tc>
                  <a:txBody>
                    <a:bodyPr/>
                    <a:lstStyle/>
                    <a:p>
                      <a:r>
                        <a:rPr lang="en-US" sz="2400" dirty="0"/>
                        <a:t>Type</a:t>
                      </a:r>
                    </a:p>
                  </a:txBody>
                  <a:tcPr marL="68570" marR="68570"/>
                </a:tc>
                <a:tc>
                  <a:txBody>
                    <a:bodyPr/>
                    <a:lstStyle/>
                    <a:p>
                      <a:r>
                        <a:rPr lang="en-US" sz="2400" dirty="0"/>
                        <a:t>The data type of the Managed Property</a:t>
                      </a:r>
                    </a:p>
                  </a:txBody>
                  <a:tcPr marL="68570" marR="68570"/>
                </a:tc>
                <a:extLst>
                  <a:ext uri="{0D108BD9-81ED-4DB2-BD59-A6C34878D82A}">
                    <a16:rowId xmlns:a16="http://schemas.microsoft.com/office/drawing/2014/main" val="10006"/>
                  </a:ext>
                </a:extLst>
              </a:tr>
              <a:tr h="464482">
                <a:tc>
                  <a:txBody>
                    <a:bodyPr/>
                    <a:lstStyle/>
                    <a:p>
                      <a:r>
                        <a:rPr lang="en-US" sz="2400" dirty="0"/>
                        <a:t>Safe</a:t>
                      </a:r>
                    </a:p>
                  </a:txBody>
                  <a:tcPr marL="68570" marR="68570"/>
                </a:tc>
                <a:tc>
                  <a:txBody>
                    <a:bodyPr/>
                    <a:lstStyle/>
                    <a:p>
                      <a:r>
                        <a:rPr lang="en-US" sz="2400" dirty="0"/>
                        <a:t>Can be returned to anonymous users</a:t>
                      </a:r>
                    </a:p>
                  </a:txBody>
                  <a:tcPr marL="68570" marR="68570"/>
                </a:tc>
                <a:extLst>
                  <a:ext uri="{0D108BD9-81ED-4DB2-BD59-A6C34878D82A}">
                    <a16:rowId xmlns:a16="http://schemas.microsoft.com/office/drawing/2014/main" val="10007"/>
                  </a:ext>
                </a:extLst>
              </a:tr>
              <a:tr h="464482">
                <a:tc>
                  <a:txBody>
                    <a:bodyPr/>
                    <a:lstStyle/>
                    <a:p>
                      <a:r>
                        <a:rPr lang="en-US" sz="2400" dirty="0"/>
                        <a:t>Alias</a:t>
                      </a:r>
                    </a:p>
                  </a:txBody>
                  <a:tcPr marL="68570" marR="68570"/>
                </a:tc>
                <a:tc>
                  <a:txBody>
                    <a:bodyPr/>
                    <a:lstStyle/>
                    <a:p>
                      <a:r>
                        <a:rPr lang="en-US" sz="2400" dirty="0"/>
                        <a:t>Friendly names</a:t>
                      </a:r>
                    </a:p>
                  </a:txBody>
                  <a:tcPr marL="68570" marR="68570"/>
                </a:tc>
                <a:extLst>
                  <a:ext uri="{0D108BD9-81ED-4DB2-BD59-A6C34878D82A}">
                    <a16:rowId xmlns:a16="http://schemas.microsoft.com/office/drawing/2014/main" val="10008"/>
                  </a:ext>
                </a:extLst>
              </a:tr>
              <a:tr h="464482">
                <a:tc>
                  <a:txBody>
                    <a:bodyPr/>
                    <a:lstStyle/>
                    <a:p>
                      <a:r>
                        <a:rPr lang="en-US" sz="2400" dirty="0"/>
                        <a:t>Multi-valued</a:t>
                      </a:r>
                    </a:p>
                  </a:txBody>
                  <a:tcPr marL="68570" marR="68570"/>
                </a:tc>
                <a:tc>
                  <a:txBody>
                    <a:bodyPr/>
                    <a:lstStyle/>
                    <a:p>
                      <a:r>
                        <a:rPr lang="en-US" sz="2400" dirty="0"/>
                        <a:t>Managed Property can have multiple values</a:t>
                      </a:r>
                    </a:p>
                  </a:txBody>
                  <a:tcPr marL="68570" marR="68570"/>
                </a:tc>
                <a:extLst>
                  <a:ext uri="{0D108BD9-81ED-4DB2-BD59-A6C34878D82A}">
                    <a16:rowId xmlns:a16="http://schemas.microsoft.com/office/drawing/2014/main" val="10009"/>
                  </a:ext>
                </a:extLst>
              </a:tr>
            </a:tbl>
          </a:graphicData>
        </a:graphic>
      </p:graphicFrame>
      <p:sp>
        <p:nvSpPr>
          <p:cNvPr id="5"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3"/>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Search Building Blocks</a:t>
            </a:r>
          </a:p>
          <a:p>
            <a:pPr algn="r"/>
            <a:endParaRPr lang="en-US" dirty="0"/>
          </a:p>
        </p:txBody>
      </p:sp>
    </p:spTree>
    <p:extLst>
      <p:ext uri="{BB962C8B-B14F-4D97-AF65-F5344CB8AC3E}">
        <p14:creationId xmlns:p14="http://schemas.microsoft.com/office/powerpoint/2010/main" val="1978905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4405453" cy="2092881"/>
          </a:xfrm>
        </p:spPr>
        <p:txBody>
          <a:bodyPr/>
          <a:lstStyle/>
          <a:p>
            <a:r>
              <a:rPr lang="en-US" dirty="0"/>
              <a:t>Select a Source</a:t>
            </a:r>
          </a:p>
          <a:p>
            <a:pPr lvl="1"/>
            <a:r>
              <a:rPr lang="en-US" dirty="0"/>
              <a:t>Local SharePoint Index</a:t>
            </a:r>
          </a:p>
          <a:p>
            <a:pPr lvl="1"/>
            <a:r>
              <a:rPr lang="en-US" dirty="0"/>
              <a:t>Remote SharePoint Index</a:t>
            </a:r>
          </a:p>
          <a:p>
            <a:pPr lvl="1"/>
            <a:r>
              <a:rPr lang="en-US" dirty="0"/>
              <a:t>OpenSearch</a:t>
            </a:r>
          </a:p>
          <a:p>
            <a:pPr lvl="1"/>
            <a:r>
              <a:rPr lang="en-US" dirty="0"/>
              <a:t>Exchange</a:t>
            </a:r>
          </a:p>
          <a:p>
            <a:r>
              <a:rPr lang="en-US" dirty="0"/>
              <a:t>Apply a Query Transformation</a:t>
            </a:r>
          </a:p>
          <a:p>
            <a:pPr lvl="1"/>
            <a:r>
              <a:rPr lang="en-US" dirty="0"/>
              <a:t>Defines a subset of the source</a:t>
            </a:r>
          </a:p>
          <a:p>
            <a:endParaRPr lang="en-US" dirty="0"/>
          </a:p>
        </p:txBody>
      </p:sp>
      <p:sp>
        <p:nvSpPr>
          <p:cNvPr id="3" name="Title 2"/>
          <p:cNvSpPr>
            <a:spLocks noGrp="1"/>
          </p:cNvSpPr>
          <p:nvPr>
            <p:ph type="title"/>
          </p:nvPr>
        </p:nvSpPr>
        <p:spPr/>
        <p:txBody>
          <a:bodyPr/>
          <a:lstStyle/>
          <a:p>
            <a:r>
              <a:rPr lang="en-US" dirty="0"/>
              <a:t>Result Sources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0091" y="1882302"/>
            <a:ext cx="7063514" cy="3091134"/>
          </a:xfrm>
          <a:prstGeom prst="rect">
            <a:avLst/>
          </a:prstGeom>
          <a:ln>
            <a:solidFill>
              <a:schemeClr val="tx1"/>
            </a:solidFill>
          </a:ln>
        </p:spPr>
      </p:pic>
      <p:sp>
        <p:nvSpPr>
          <p:cNvPr id="7"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3"/>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Search Building Blocks</a:t>
            </a:r>
          </a:p>
          <a:p>
            <a:pPr algn="r"/>
            <a:endParaRPr lang="en-US" dirty="0"/>
          </a:p>
        </p:txBody>
      </p:sp>
    </p:spTree>
    <p:extLst>
      <p:ext uri="{BB962C8B-B14F-4D97-AF65-F5344CB8AC3E}">
        <p14:creationId xmlns:p14="http://schemas.microsoft.com/office/powerpoint/2010/main" val="28278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Applied to a given Result Source</a:t>
            </a:r>
          </a:p>
          <a:p>
            <a:r>
              <a:rPr lang="en-US" dirty="0"/>
              <a:t>Processed under specified conditions</a:t>
            </a:r>
          </a:p>
          <a:p>
            <a:pPr lvl="1"/>
            <a:r>
              <a:rPr lang="en-US" dirty="0"/>
              <a:t>Keyword match</a:t>
            </a:r>
          </a:p>
          <a:p>
            <a:pPr lvl="1"/>
            <a:r>
              <a:rPr lang="en-US" dirty="0"/>
              <a:t>Topic category match</a:t>
            </a:r>
          </a:p>
          <a:p>
            <a:r>
              <a:rPr lang="en-US" dirty="0"/>
              <a:t>Affects the query results</a:t>
            </a:r>
          </a:p>
          <a:p>
            <a:pPr lvl="1"/>
            <a:r>
              <a:rPr lang="en-US" dirty="0"/>
              <a:t>Alter the user’s query</a:t>
            </a:r>
          </a:p>
          <a:p>
            <a:pPr lvl="1"/>
            <a:r>
              <a:rPr lang="en-US" dirty="0"/>
              <a:t>Generate a Result Block</a:t>
            </a:r>
          </a:p>
          <a:p>
            <a:endParaRPr lang="en-US" dirty="0"/>
          </a:p>
        </p:txBody>
      </p:sp>
      <p:sp>
        <p:nvSpPr>
          <p:cNvPr id="3" name="Title 2"/>
          <p:cNvSpPr>
            <a:spLocks noGrp="1"/>
          </p:cNvSpPr>
          <p:nvPr>
            <p:ph type="title"/>
          </p:nvPr>
        </p:nvSpPr>
        <p:spPr/>
        <p:txBody>
          <a:bodyPr/>
          <a:lstStyle/>
          <a:p>
            <a:r>
              <a:rPr lang="en-US" dirty="0"/>
              <a:t>Query Rules</a:t>
            </a:r>
          </a:p>
        </p:txBody>
      </p:sp>
      <p:sp>
        <p:nvSpPr>
          <p:cNvPr id="5"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3"/>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Search Building Blocks</a:t>
            </a:r>
          </a:p>
          <a:p>
            <a:pPr algn="r"/>
            <a:endParaRPr lang="en-US" dirty="0"/>
          </a:p>
        </p:txBody>
      </p:sp>
    </p:spTree>
    <p:extLst>
      <p:ext uri="{BB962C8B-B14F-4D97-AF65-F5344CB8AC3E}">
        <p14:creationId xmlns:p14="http://schemas.microsoft.com/office/powerpoint/2010/main" val="1202282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6390113" cy="2092881"/>
          </a:xfrm>
        </p:spPr>
        <p:txBody>
          <a:bodyPr/>
          <a:lstStyle/>
          <a:p>
            <a:r>
              <a:rPr lang="en-US" dirty="0"/>
              <a:t>Bound to a given Result Source</a:t>
            </a:r>
          </a:p>
          <a:p>
            <a:r>
              <a:rPr lang="en-US" dirty="0"/>
              <a:t>Defined by a rule</a:t>
            </a:r>
          </a:p>
          <a:p>
            <a:r>
              <a:rPr lang="en-US" dirty="0"/>
              <a:t>Associated with a template for display</a:t>
            </a:r>
          </a:p>
          <a:p>
            <a:pPr lvl="1"/>
            <a:r>
              <a:rPr lang="en-US" dirty="0"/>
              <a:t>Determines how Result Type appears</a:t>
            </a:r>
          </a:p>
          <a:p>
            <a:pPr lvl="1"/>
            <a:r>
              <a:rPr lang="en-US" dirty="0"/>
              <a:t>Created as an HTML file referencing Managed Properties</a:t>
            </a:r>
          </a:p>
          <a:p>
            <a:endParaRPr lang="en-US" dirty="0"/>
          </a:p>
        </p:txBody>
      </p:sp>
      <p:sp>
        <p:nvSpPr>
          <p:cNvPr id="3" name="Title 2"/>
          <p:cNvSpPr>
            <a:spLocks noGrp="1"/>
          </p:cNvSpPr>
          <p:nvPr>
            <p:ph type="title"/>
          </p:nvPr>
        </p:nvSpPr>
        <p:spPr/>
        <p:txBody>
          <a:bodyPr/>
          <a:lstStyle/>
          <a:p>
            <a:r>
              <a:rPr lang="en-US" dirty="0"/>
              <a:t>Result Types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4021" y="1316692"/>
            <a:ext cx="4913238" cy="4410075"/>
          </a:xfrm>
          <a:prstGeom prst="rect">
            <a:avLst/>
          </a:prstGeom>
          <a:ln>
            <a:solidFill>
              <a:schemeClr val="tx1"/>
            </a:solidFill>
          </a:ln>
        </p:spPr>
      </p:pic>
      <p:sp>
        <p:nvSpPr>
          <p:cNvPr id="6"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3"/>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Search Building Blocks</a:t>
            </a:r>
          </a:p>
          <a:p>
            <a:pPr algn="r"/>
            <a:endParaRPr lang="en-US" dirty="0"/>
          </a:p>
        </p:txBody>
      </p:sp>
    </p:spTree>
    <p:extLst>
      <p:ext uri="{BB962C8B-B14F-4D97-AF65-F5344CB8AC3E}">
        <p14:creationId xmlns:p14="http://schemas.microsoft.com/office/powerpoint/2010/main" val="2966245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Display Templates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491" y="1192881"/>
            <a:ext cx="10258637" cy="246547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5810" y="3671475"/>
            <a:ext cx="7417567" cy="2911657"/>
          </a:xfrm>
          <a:prstGeom prst="rect">
            <a:avLst/>
          </a:prstGeom>
        </p:spPr>
      </p:pic>
      <p:cxnSp>
        <p:nvCxnSpPr>
          <p:cNvPr id="7" name="Straight Arrow Connector 6"/>
          <p:cNvCxnSpPr/>
          <p:nvPr/>
        </p:nvCxnSpPr>
        <p:spPr>
          <a:xfrm flipH="1">
            <a:off x="3383189" y="3045533"/>
            <a:ext cx="320582" cy="170491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228360" y="3045533"/>
            <a:ext cx="2550088" cy="74316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3"/>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Search Building Blocks</a:t>
            </a:r>
          </a:p>
          <a:p>
            <a:pPr algn="r"/>
            <a:endParaRPr lang="en-US" dirty="0"/>
          </a:p>
        </p:txBody>
      </p:sp>
    </p:spTree>
    <p:extLst>
      <p:ext uri="{BB962C8B-B14F-4D97-AF65-F5344CB8AC3E}">
        <p14:creationId xmlns:p14="http://schemas.microsoft.com/office/powerpoint/2010/main" val="399365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Provides navigation across pages in Search Center</a:t>
            </a:r>
          </a:p>
        </p:txBody>
      </p:sp>
      <p:sp>
        <p:nvSpPr>
          <p:cNvPr id="3" name="Title 2"/>
          <p:cNvSpPr>
            <a:spLocks noGrp="1"/>
          </p:cNvSpPr>
          <p:nvPr>
            <p:ph type="title"/>
          </p:nvPr>
        </p:nvSpPr>
        <p:spPr/>
        <p:txBody>
          <a:bodyPr/>
          <a:lstStyle/>
          <a:p>
            <a:r>
              <a:rPr lang="en-US" dirty="0"/>
              <a:t>Search Navigation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6058" y="2291252"/>
            <a:ext cx="6537939" cy="2624720"/>
          </a:xfrm>
          <a:prstGeom prst="rect">
            <a:avLst/>
          </a:prstGeom>
        </p:spPr>
      </p:pic>
      <p:sp>
        <p:nvSpPr>
          <p:cNvPr id="6"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3"/>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Search Building Blocks</a:t>
            </a:r>
          </a:p>
          <a:p>
            <a:pPr algn="r"/>
            <a:endParaRPr lang="en-US" dirty="0"/>
          </a:p>
        </p:txBody>
      </p:sp>
    </p:spTree>
    <p:extLst>
      <p:ext uri="{BB962C8B-B14F-4D97-AF65-F5344CB8AC3E}">
        <p14:creationId xmlns:p14="http://schemas.microsoft.com/office/powerpoint/2010/main" val="2065475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Configuration export</a:t>
            </a:r>
          </a:p>
          <a:p>
            <a:pPr lvl="1"/>
            <a:r>
              <a:rPr lang="en-US" dirty="0"/>
              <a:t>SearchConfiguration.xml</a:t>
            </a:r>
          </a:p>
          <a:p>
            <a:pPr lvl="1"/>
            <a:r>
              <a:rPr lang="en-US" dirty="0"/>
              <a:t>Handles rules, sources, managed properties, etc.</a:t>
            </a:r>
          </a:p>
          <a:p>
            <a:pPr lvl="1"/>
            <a:r>
              <a:rPr lang="en-US" dirty="0"/>
              <a:t>Does not handle master pages, templates, and web parts</a:t>
            </a:r>
          </a:p>
          <a:p>
            <a:r>
              <a:rPr lang="en-US" dirty="0"/>
              <a:t>Configuration import</a:t>
            </a:r>
          </a:p>
          <a:p>
            <a:pPr lvl="1"/>
            <a:r>
              <a:rPr lang="en-US" dirty="0"/>
              <a:t>Import into site, site collection, tenancy</a:t>
            </a:r>
          </a:p>
          <a:p>
            <a:pPr lvl="1"/>
            <a:r>
              <a:rPr lang="en-US" dirty="0"/>
              <a:t>Programmatically import with app</a:t>
            </a:r>
          </a:p>
          <a:p>
            <a:endParaRPr lang="en-US" dirty="0"/>
          </a:p>
        </p:txBody>
      </p:sp>
      <p:sp>
        <p:nvSpPr>
          <p:cNvPr id="3" name="Title 2"/>
          <p:cNvSpPr>
            <a:spLocks noGrp="1"/>
          </p:cNvSpPr>
          <p:nvPr>
            <p:ph type="title"/>
          </p:nvPr>
        </p:nvSpPr>
        <p:spPr/>
        <p:txBody>
          <a:bodyPr/>
          <a:lstStyle/>
          <a:p>
            <a:r>
              <a:rPr lang="en-US" dirty="0"/>
              <a:t>Export/Import Search Settings</a:t>
            </a:r>
          </a:p>
        </p:txBody>
      </p:sp>
      <p:sp>
        <p:nvSpPr>
          <p:cNvPr id="5"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3"/>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Search Building Blocks</a:t>
            </a:r>
          </a:p>
          <a:p>
            <a:pPr algn="r"/>
            <a:endParaRPr lang="en-US" dirty="0"/>
          </a:p>
        </p:txBody>
      </p:sp>
    </p:spTree>
    <p:extLst>
      <p:ext uri="{BB962C8B-B14F-4D97-AF65-F5344CB8AC3E}">
        <p14:creationId xmlns:p14="http://schemas.microsoft.com/office/powerpoint/2010/main" val="690499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 Placeholder 41"/>
          <p:cNvSpPr>
            <a:spLocks noGrp="1"/>
          </p:cNvSpPr>
          <p:nvPr>
            <p:ph type="body" sz="quarter" idx="11"/>
          </p:nvPr>
        </p:nvSpPr>
        <p:spPr>
          <a:xfrm>
            <a:off x="2103437" y="2353883"/>
            <a:ext cx="7844895" cy="738664"/>
          </a:xfrm>
        </p:spPr>
        <p:txBody>
          <a:bodyPr/>
          <a:lstStyle/>
          <a:p>
            <a:r>
              <a:rPr lang="en-US" dirty="0"/>
              <a:t>Extending Search Center</a:t>
            </a:r>
            <a:endParaRPr lang="en-US" dirty="0"/>
          </a:p>
        </p:txBody>
      </p:sp>
      <p:sp>
        <p:nvSpPr>
          <p:cNvPr id="43" name="Text Placeholder 42"/>
          <p:cNvSpPr>
            <a:spLocks noGrp="1"/>
          </p:cNvSpPr>
          <p:nvPr>
            <p:ph type="body" sz="quarter" idx="12"/>
          </p:nvPr>
        </p:nvSpPr>
        <p:spPr/>
        <p:txBody>
          <a:bodyPr/>
          <a:lstStyle/>
          <a:p>
            <a:r>
              <a:rPr lang="en-US" dirty="0"/>
              <a:t>3</a:t>
            </a:r>
          </a:p>
        </p:txBody>
      </p:sp>
    </p:spTree>
    <p:extLst>
      <p:ext uri="{BB962C8B-B14F-4D97-AF65-F5344CB8AC3E}">
        <p14:creationId xmlns:p14="http://schemas.microsoft.com/office/powerpoint/2010/main" val="3885913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Use building blocks to create custom solutions in Search Center</a:t>
            </a:r>
          </a:p>
        </p:txBody>
      </p:sp>
      <p:sp>
        <p:nvSpPr>
          <p:cNvPr id="3" name="Title 2"/>
          <p:cNvSpPr>
            <a:spLocks noGrp="1"/>
          </p:cNvSpPr>
          <p:nvPr>
            <p:ph type="title"/>
          </p:nvPr>
        </p:nvSpPr>
        <p:spPr/>
        <p:txBody>
          <a:bodyPr/>
          <a:lstStyle/>
          <a:p>
            <a:r>
              <a:rPr lang="en-US" dirty="0"/>
              <a:t>Custom Search Results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9967" y="2340288"/>
            <a:ext cx="7158779" cy="4011635"/>
          </a:xfrm>
          <a:prstGeom prst="rect">
            <a:avLst/>
          </a:prstGeom>
          <a:ln>
            <a:solidFill>
              <a:schemeClr val="tx1"/>
            </a:solidFill>
          </a:ln>
        </p:spPr>
      </p:pic>
      <p:sp>
        <p:nvSpPr>
          <p:cNvPr id="7"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Extending Search Center</a:t>
            </a:r>
          </a:p>
          <a:p>
            <a:pPr algn="r"/>
            <a:endParaRPr lang="en-US" dirty="0"/>
          </a:p>
        </p:txBody>
      </p:sp>
    </p:spTree>
    <p:extLst>
      <p:ext uri="{BB962C8B-B14F-4D97-AF65-F5344CB8AC3E}">
        <p14:creationId xmlns:p14="http://schemas.microsoft.com/office/powerpoint/2010/main" val="2010924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81062"/>
            <a:ext cx="11887200" cy="2012859"/>
          </a:xfrm>
        </p:spPr>
        <p:txBody>
          <a:bodyPr/>
          <a:lstStyle/>
          <a:p>
            <a:r>
              <a:rPr lang="en-US" sz="6600" dirty="0"/>
              <a:t>Deep Dive into Search </a:t>
            </a:r>
            <a:br>
              <a:rPr lang="en-US" sz="6600" dirty="0"/>
            </a:br>
            <a:r>
              <a:rPr lang="en-US" sz="6600" dirty="0"/>
              <a:t>Scenarios in Office 365</a:t>
            </a:r>
            <a:endParaRPr lang="en-US" sz="6600" dirty="0"/>
          </a:p>
        </p:txBody>
      </p:sp>
      <p:grpSp>
        <p:nvGrpSpPr>
          <p:cNvPr id="3" name="Group 2"/>
          <p:cNvGrpSpPr/>
          <p:nvPr/>
        </p:nvGrpSpPr>
        <p:grpSpPr>
          <a:xfrm>
            <a:off x="8140622" y="1287462"/>
            <a:ext cx="4801005" cy="6449805"/>
            <a:chOff x="8595651" y="2113047"/>
            <a:chExt cx="4084253" cy="5486900"/>
          </a:xfrm>
        </p:grpSpPr>
        <p:sp>
          <p:nvSpPr>
            <p:cNvPr id="6" name="Rectangle 5"/>
            <p:cNvSpPr/>
            <p:nvPr/>
          </p:nvSpPr>
          <p:spPr bwMode="auto">
            <a:xfrm>
              <a:off x="8631238" y="2176463"/>
              <a:ext cx="2369766" cy="1554477"/>
            </a:xfrm>
            <a:prstGeom prst="rect">
              <a:avLst/>
            </a:prstGeom>
            <a:solidFill>
              <a:schemeClr val="bg1">
                <a:lumMod val="25000"/>
                <a:lumOff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7" name="Group 6"/>
            <p:cNvGrpSpPr/>
            <p:nvPr/>
          </p:nvGrpSpPr>
          <p:grpSpPr>
            <a:xfrm>
              <a:off x="8595651" y="2113047"/>
              <a:ext cx="4084253" cy="5486900"/>
              <a:chOff x="7841294" y="1339954"/>
              <a:chExt cx="4004533" cy="5379802"/>
            </a:xfrm>
          </p:grpSpPr>
          <p:sp>
            <p:nvSpPr>
              <p:cNvPr id="8"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9"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0"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1"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2"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3"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4"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5"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grpSp>
      </p:grpSp>
    </p:spTree>
    <p:extLst>
      <p:ext uri="{BB962C8B-B14F-4D97-AF65-F5344CB8AC3E}">
        <p14:creationId xmlns:p14="http://schemas.microsoft.com/office/powerpoint/2010/main" val="21247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Use App Installed Event to trigger modifications</a:t>
            </a:r>
          </a:p>
          <a:p>
            <a:pPr lvl="1"/>
            <a:r>
              <a:rPr lang="en-US" dirty="0"/>
              <a:t>Activating features</a:t>
            </a:r>
          </a:p>
          <a:p>
            <a:pPr lvl="1"/>
            <a:r>
              <a:rPr lang="en-US" dirty="0"/>
              <a:t>Uploading display templates</a:t>
            </a:r>
          </a:p>
          <a:p>
            <a:pPr lvl="1"/>
            <a:r>
              <a:rPr lang="en-US" dirty="0"/>
              <a:t>Manipulating web part properties</a:t>
            </a:r>
          </a:p>
          <a:p>
            <a:r>
              <a:rPr lang="en-US" dirty="0"/>
              <a:t>Include exported search configurations in apps</a:t>
            </a:r>
          </a:p>
          <a:p>
            <a:pPr lvl="1"/>
            <a:r>
              <a:rPr lang="en-US" dirty="0"/>
              <a:t>Add new “Search Configuration” to app</a:t>
            </a:r>
          </a:p>
        </p:txBody>
      </p:sp>
      <p:sp>
        <p:nvSpPr>
          <p:cNvPr id="3" name="Title 2"/>
          <p:cNvSpPr>
            <a:spLocks noGrp="1"/>
          </p:cNvSpPr>
          <p:nvPr>
            <p:ph type="title"/>
          </p:nvPr>
        </p:nvSpPr>
        <p:spPr/>
        <p:txBody>
          <a:bodyPr/>
          <a:lstStyle/>
          <a:p>
            <a:r>
              <a:rPr lang="en-US" dirty="0"/>
              <a:t>Automating Search Center Modifications</a:t>
            </a:r>
          </a:p>
        </p:txBody>
      </p:sp>
      <p:sp>
        <p:nvSpPr>
          <p:cNvPr id="5"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Extending Search Center</a:t>
            </a:r>
          </a:p>
          <a:p>
            <a:pPr algn="r"/>
            <a:endParaRPr lang="en-US" dirty="0"/>
          </a:p>
        </p:txBody>
      </p:sp>
    </p:spTree>
    <p:extLst>
      <p:ext uri="{BB962C8B-B14F-4D97-AF65-F5344CB8AC3E}">
        <p14:creationId xmlns:p14="http://schemas.microsoft.com/office/powerpoint/2010/main" val="102680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Activating Features</a:t>
            </a:r>
            <a:endParaRPr lang="en-US" dirty="0"/>
          </a:p>
        </p:txBody>
      </p:sp>
      <p:sp>
        <p:nvSpPr>
          <p:cNvPr id="4" name="Rectangle 1"/>
          <p:cNvSpPr>
            <a:spLocks noChangeArrowheads="1"/>
          </p:cNvSpPr>
          <p:nvPr/>
        </p:nvSpPr>
        <p:spPr bwMode="auto">
          <a:xfrm>
            <a:off x="988839" y="1341797"/>
            <a:ext cx="10385305" cy="44162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3260" tIns="46630" rIns="93260" bIns="46630" numCol="1" anchor="ctr" anchorCtr="0" compatLnSpc="1">
            <a:prstTxWarp prst="textNoShape">
              <a:avLst/>
            </a:prstTxWarp>
            <a:spAutoFit/>
          </a:bodyPr>
          <a:lstStyle/>
          <a:p>
            <a:pPr defTabSz="932597" eaLnBrk="0" fontAlgn="base" hangingPunct="0">
              <a:spcBef>
                <a:spcPct val="0"/>
              </a:spcBef>
              <a:spcAft>
                <a:spcPct val="0"/>
              </a:spcAft>
            </a:pPr>
            <a:r>
              <a:rPr lang="en-US" altLang="en-US" sz="1836" dirty="0">
                <a:solidFill>
                  <a:srgbClr val="008000"/>
                </a:solidFill>
                <a:latin typeface="Consolas" panose="020B0609020204030204" pitchFamily="49" charset="0"/>
                <a:cs typeface="Consolas" panose="020B0609020204030204" pitchFamily="49" charset="0"/>
              </a:rPr>
              <a:t>//Enable Publishing Infrastructure Feature</a:t>
            </a:r>
          </a:p>
          <a:p>
            <a:pPr defTabSz="932597" eaLnBrk="0" fontAlgn="base" hangingPunct="0">
              <a:spcBef>
                <a:spcPct val="0"/>
              </a:spcBef>
              <a:spcAft>
                <a:spcPct val="0"/>
              </a:spcAft>
            </a:pPr>
            <a:r>
              <a:rPr lang="en-US" altLang="en-US" sz="1836" dirty="0">
                <a:solidFill>
                  <a:srgbClr val="000000"/>
                </a:solidFill>
                <a:latin typeface="Consolas" panose="020B0609020204030204" pitchFamily="49" charset="0"/>
                <a:cs typeface="Consolas" panose="020B0609020204030204" pitchFamily="49" charset="0"/>
              </a:rPr>
              <a:t> </a:t>
            </a:r>
          </a:p>
          <a:p>
            <a:pPr defTabSz="932597" eaLnBrk="0" fontAlgn="base" hangingPunct="0">
              <a:spcBef>
                <a:spcPct val="0"/>
              </a:spcBef>
              <a:spcAft>
                <a:spcPct val="0"/>
              </a:spcAft>
            </a:pPr>
            <a:r>
              <a:rPr lang="en-US" altLang="en-US" sz="1836" dirty="0" err="1">
                <a:solidFill>
                  <a:srgbClr val="2B91AF"/>
                </a:solidFill>
                <a:latin typeface="Consolas" panose="020B0609020204030204" pitchFamily="49" charset="0"/>
                <a:cs typeface="Consolas" panose="020B0609020204030204" pitchFamily="49" charset="0"/>
              </a:rPr>
              <a:t>Guid</a:t>
            </a:r>
            <a:r>
              <a:rPr lang="en-US" altLang="en-US" sz="1836" dirty="0">
                <a:solidFill>
                  <a:srgbClr val="000000"/>
                </a:solidFill>
                <a:latin typeface="Consolas" panose="020B0609020204030204" pitchFamily="49" charset="0"/>
                <a:cs typeface="Consolas" panose="020B0609020204030204" pitchFamily="49" charset="0"/>
              </a:rPr>
              <a:t> id = </a:t>
            </a:r>
            <a:r>
              <a:rPr lang="en-US" altLang="en-US" sz="1836" dirty="0">
                <a:solidFill>
                  <a:srgbClr val="0000FF"/>
                </a:solidFill>
                <a:latin typeface="Consolas" panose="020B0609020204030204" pitchFamily="49" charset="0"/>
                <a:cs typeface="Consolas" panose="020B0609020204030204" pitchFamily="49" charset="0"/>
              </a:rPr>
              <a:t>new</a:t>
            </a: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err="1">
                <a:solidFill>
                  <a:srgbClr val="2B91AF"/>
                </a:solidFill>
                <a:latin typeface="Consolas" panose="020B0609020204030204" pitchFamily="49" charset="0"/>
                <a:cs typeface="Consolas" panose="020B0609020204030204" pitchFamily="49" charset="0"/>
              </a:rPr>
              <a:t>Guid</a:t>
            </a:r>
            <a:r>
              <a:rPr lang="en-US" altLang="en-US" sz="1836" dirty="0">
                <a:solidFill>
                  <a:srgbClr val="000000"/>
                </a:solidFill>
                <a:latin typeface="Consolas" panose="020B0609020204030204" pitchFamily="49" charset="0"/>
                <a:cs typeface="Consolas" panose="020B0609020204030204" pitchFamily="49" charset="0"/>
              </a:rPr>
              <a:t>(</a:t>
            </a:r>
            <a:r>
              <a:rPr lang="en-US" altLang="en-US" sz="1836" dirty="0">
                <a:solidFill>
                  <a:srgbClr val="A31515"/>
                </a:solidFill>
                <a:latin typeface="Consolas" panose="020B0609020204030204" pitchFamily="49" charset="0"/>
                <a:cs typeface="Consolas" panose="020B0609020204030204" pitchFamily="49" charset="0"/>
              </a:rPr>
              <a:t>"{F6924D36-2FA8-4f0b-B16D-06B7250180FA}"</a:t>
            </a:r>
            <a:r>
              <a:rPr lang="en-US" altLang="en-US" sz="1836" dirty="0">
                <a:solidFill>
                  <a:srgbClr val="000000"/>
                </a:solidFill>
                <a:latin typeface="Consolas" panose="020B0609020204030204" pitchFamily="49" charset="0"/>
                <a:cs typeface="Consolas" panose="020B0609020204030204" pitchFamily="49" charset="0"/>
              </a:rPr>
              <a:t>);</a:t>
            </a:r>
          </a:p>
          <a:p>
            <a:pPr defTabSz="932597" eaLnBrk="0" fontAlgn="base" hangingPunct="0">
              <a:spcBef>
                <a:spcPct val="0"/>
              </a:spcBef>
              <a:spcAft>
                <a:spcPct val="0"/>
              </a:spcAft>
            </a:pPr>
            <a:r>
              <a:rPr lang="en-US" altLang="en-US" sz="1836" dirty="0">
                <a:solidFill>
                  <a:srgbClr val="000000"/>
                </a:solidFill>
                <a:latin typeface="Consolas" panose="020B0609020204030204" pitchFamily="49" charset="0"/>
                <a:cs typeface="Consolas" panose="020B0609020204030204" pitchFamily="49" charset="0"/>
              </a:rPr>
              <a:t> </a:t>
            </a:r>
          </a:p>
          <a:p>
            <a:pPr defTabSz="932597" eaLnBrk="0" fontAlgn="base" hangingPunct="0">
              <a:spcBef>
                <a:spcPct val="0"/>
              </a:spcBef>
              <a:spcAft>
                <a:spcPct val="0"/>
              </a:spcAft>
            </a:pPr>
            <a:r>
              <a:rPr lang="en-US" altLang="en-US" sz="1836" dirty="0" err="1">
                <a:solidFill>
                  <a:srgbClr val="0000FF"/>
                </a:solidFill>
                <a:latin typeface="Consolas" panose="020B0609020204030204" pitchFamily="49" charset="0"/>
                <a:cs typeface="Consolas" panose="020B0609020204030204" pitchFamily="49" charset="0"/>
              </a:rPr>
              <a:t>var</a:t>
            </a:r>
            <a:r>
              <a:rPr lang="en-US" altLang="en-US" sz="1836" dirty="0">
                <a:solidFill>
                  <a:srgbClr val="000000"/>
                </a:solidFill>
                <a:latin typeface="Consolas" panose="020B0609020204030204" pitchFamily="49" charset="0"/>
                <a:cs typeface="Consolas" panose="020B0609020204030204" pitchFamily="49" charset="0"/>
              </a:rPr>
              <a:t> query1 = </a:t>
            </a:r>
            <a:r>
              <a:rPr lang="en-US" altLang="en-US" sz="1836" dirty="0">
                <a:solidFill>
                  <a:srgbClr val="0000FF"/>
                </a:solidFill>
                <a:latin typeface="Consolas" panose="020B0609020204030204" pitchFamily="49" charset="0"/>
                <a:cs typeface="Consolas" panose="020B0609020204030204" pitchFamily="49" charset="0"/>
              </a:rPr>
              <a:t>from</a:t>
            </a:r>
            <a:r>
              <a:rPr lang="en-US" altLang="en-US" sz="1836" dirty="0">
                <a:solidFill>
                  <a:srgbClr val="000000"/>
                </a:solidFill>
                <a:latin typeface="Consolas" panose="020B0609020204030204" pitchFamily="49" charset="0"/>
                <a:cs typeface="Consolas" panose="020B0609020204030204" pitchFamily="49" charset="0"/>
              </a:rPr>
              <a:t> f </a:t>
            </a:r>
            <a:r>
              <a:rPr lang="en-US" altLang="en-US" sz="1836" dirty="0">
                <a:solidFill>
                  <a:srgbClr val="0000FF"/>
                </a:solidFill>
                <a:latin typeface="Consolas" panose="020B0609020204030204" pitchFamily="49" charset="0"/>
                <a:cs typeface="Consolas" panose="020B0609020204030204" pitchFamily="49" charset="0"/>
              </a:rPr>
              <a:t>in</a:t>
            </a: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err="1">
                <a:solidFill>
                  <a:srgbClr val="000000"/>
                </a:solidFill>
                <a:latin typeface="Consolas" panose="020B0609020204030204" pitchFamily="49" charset="0"/>
                <a:cs typeface="Consolas" panose="020B0609020204030204" pitchFamily="49" charset="0"/>
              </a:rPr>
              <a:t>clientContext.Site.Features</a:t>
            </a:r>
            <a:r>
              <a:rPr lang="en-US" altLang="en-US" sz="1836" dirty="0">
                <a:solidFill>
                  <a:srgbClr val="000000"/>
                </a:solidFill>
                <a:latin typeface="Consolas" panose="020B0609020204030204" pitchFamily="49" charset="0"/>
                <a:cs typeface="Consolas" panose="020B0609020204030204" pitchFamily="49" charset="0"/>
              </a:rPr>
              <a:t>              </a:t>
            </a:r>
          </a:p>
          <a:p>
            <a:pPr defTabSz="932597" eaLnBrk="0" fontAlgn="base" hangingPunct="0">
              <a:spcBef>
                <a:spcPct val="0"/>
              </a:spcBef>
              <a:spcAft>
                <a:spcPct val="0"/>
              </a:spcAft>
            </a:pPr>
            <a:r>
              <a:rPr lang="en-US" altLang="en-US" sz="1836" dirty="0">
                <a:solidFill>
                  <a:srgbClr val="0000FF"/>
                </a:solidFill>
                <a:latin typeface="Consolas" panose="020B0609020204030204" pitchFamily="49" charset="0"/>
                <a:cs typeface="Consolas" panose="020B0609020204030204" pitchFamily="49" charset="0"/>
              </a:rPr>
              <a:t>where</a:t>
            </a: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err="1">
                <a:solidFill>
                  <a:srgbClr val="000000"/>
                </a:solidFill>
                <a:latin typeface="Consolas" panose="020B0609020204030204" pitchFamily="49" charset="0"/>
                <a:cs typeface="Consolas" panose="020B0609020204030204" pitchFamily="49" charset="0"/>
              </a:rPr>
              <a:t>f.DefinitionId</a:t>
            </a:r>
            <a:r>
              <a:rPr lang="en-US" altLang="en-US" sz="1836" dirty="0">
                <a:solidFill>
                  <a:srgbClr val="000000"/>
                </a:solidFill>
                <a:latin typeface="Consolas" panose="020B0609020204030204" pitchFamily="49" charset="0"/>
                <a:cs typeface="Consolas" panose="020B0609020204030204" pitchFamily="49" charset="0"/>
              </a:rPr>
              <a:t> == id              </a:t>
            </a:r>
          </a:p>
          <a:p>
            <a:pPr defTabSz="932597" eaLnBrk="0" fontAlgn="base" hangingPunct="0">
              <a:spcBef>
                <a:spcPct val="0"/>
              </a:spcBef>
              <a:spcAft>
                <a:spcPct val="0"/>
              </a:spcAft>
            </a:pPr>
            <a:r>
              <a:rPr lang="en-US" altLang="en-US" sz="1836" dirty="0">
                <a:solidFill>
                  <a:srgbClr val="0000FF"/>
                </a:solidFill>
                <a:latin typeface="Consolas" panose="020B0609020204030204" pitchFamily="49" charset="0"/>
                <a:cs typeface="Consolas" panose="020B0609020204030204" pitchFamily="49" charset="0"/>
              </a:rPr>
              <a:t>select</a:t>
            </a:r>
            <a:r>
              <a:rPr lang="en-US" altLang="en-US" sz="1836" dirty="0">
                <a:solidFill>
                  <a:srgbClr val="000000"/>
                </a:solidFill>
                <a:latin typeface="Consolas" panose="020B0609020204030204" pitchFamily="49" charset="0"/>
                <a:cs typeface="Consolas" panose="020B0609020204030204" pitchFamily="49" charset="0"/>
              </a:rPr>
              <a:t> f; </a:t>
            </a:r>
          </a:p>
          <a:p>
            <a:pPr defTabSz="932597" eaLnBrk="0" fontAlgn="base" hangingPunct="0">
              <a:spcBef>
                <a:spcPct val="0"/>
              </a:spcBef>
              <a:spcAft>
                <a:spcPct val="0"/>
              </a:spcAft>
            </a:pPr>
            <a:endParaRPr lang="en-US" altLang="en-US" sz="1836" dirty="0">
              <a:solidFill>
                <a:srgbClr val="000000"/>
              </a:solidFill>
              <a:latin typeface="Consolas" panose="020B0609020204030204" pitchFamily="49" charset="0"/>
              <a:cs typeface="Consolas" panose="020B0609020204030204" pitchFamily="49" charset="0"/>
            </a:endParaRPr>
          </a:p>
          <a:p>
            <a:pPr defTabSz="932597" eaLnBrk="0" fontAlgn="base" hangingPunct="0">
              <a:spcBef>
                <a:spcPct val="0"/>
              </a:spcBef>
              <a:spcAft>
                <a:spcPct val="0"/>
              </a:spcAft>
            </a:pPr>
            <a:r>
              <a:rPr lang="en-US" altLang="en-US" sz="1836" dirty="0" err="1">
                <a:solidFill>
                  <a:srgbClr val="0000FF"/>
                </a:solidFill>
                <a:latin typeface="Consolas" panose="020B0609020204030204" pitchFamily="49" charset="0"/>
                <a:cs typeface="Consolas" panose="020B0609020204030204" pitchFamily="49" charset="0"/>
              </a:rPr>
              <a:t>var</a:t>
            </a:r>
            <a:r>
              <a:rPr lang="en-US" altLang="en-US" sz="1836" dirty="0">
                <a:solidFill>
                  <a:srgbClr val="000000"/>
                </a:solidFill>
                <a:latin typeface="Consolas" panose="020B0609020204030204" pitchFamily="49" charset="0"/>
                <a:cs typeface="Consolas" panose="020B0609020204030204" pitchFamily="49" charset="0"/>
              </a:rPr>
              <a:t> features = </a:t>
            </a:r>
            <a:r>
              <a:rPr lang="en-US" altLang="en-US" sz="1836" dirty="0" err="1">
                <a:solidFill>
                  <a:srgbClr val="000000"/>
                </a:solidFill>
                <a:latin typeface="Consolas" panose="020B0609020204030204" pitchFamily="49" charset="0"/>
                <a:cs typeface="Consolas" panose="020B0609020204030204" pitchFamily="49" charset="0"/>
              </a:rPr>
              <a:t>clientContext.LoadQuery</a:t>
            </a:r>
            <a:r>
              <a:rPr lang="en-US" altLang="en-US" sz="1836" dirty="0">
                <a:solidFill>
                  <a:srgbClr val="000000"/>
                </a:solidFill>
                <a:latin typeface="Consolas" panose="020B0609020204030204" pitchFamily="49" charset="0"/>
                <a:cs typeface="Consolas" panose="020B0609020204030204" pitchFamily="49" charset="0"/>
              </a:rPr>
              <a:t>(query1); </a:t>
            </a:r>
          </a:p>
          <a:p>
            <a:pPr defTabSz="932597" eaLnBrk="0" fontAlgn="base" hangingPunct="0">
              <a:spcBef>
                <a:spcPct val="0"/>
              </a:spcBef>
              <a:spcAft>
                <a:spcPct val="0"/>
              </a:spcAft>
            </a:pPr>
            <a:r>
              <a:rPr lang="en-US" altLang="en-US" sz="1836" dirty="0" err="1">
                <a:solidFill>
                  <a:srgbClr val="000000"/>
                </a:solidFill>
                <a:latin typeface="Consolas" panose="020B0609020204030204" pitchFamily="49" charset="0"/>
                <a:cs typeface="Consolas" panose="020B0609020204030204" pitchFamily="49" charset="0"/>
              </a:rPr>
              <a:t>clientContext.ExecuteQuery</a:t>
            </a:r>
            <a:r>
              <a:rPr lang="en-US" altLang="en-US" sz="1836" dirty="0">
                <a:solidFill>
                  <a:srgbClr val="000000"/>
                </a:solidFill>
                <a:latin typeface="Consolas" panose="020B0609020204030204" pitchFamily="49" charset="0"/>
                <a:cs typeface="Consolas" panose="020B0609020204030204" pitchFamily="49" charset="0"/>
              </a:rPr>
              <a:t>();</a:t>
            </a:r>
          </a:p>
          <a:p>
            <a:pPr defTabSz="932597" eaLnBrk="0" fontAlgn="base" hangingPunct="0">
              <a:spcBef>
                <a:spcPct val="0"/>
              </a:spcBef>
              <a:spcAft>
                <a:spcPct val="0"/>
              </a:spcAft>
            </a:pPr>
            <a:r>
              <a:rPr lang="en-US" altLang="en-US" sz="1836" dirty="0">
                <a:solidFill>
                  <a:srgbClr val="000000"/>
                </a:solidFill>
                <a:latin typeface="Consolas" panose="020B0609020204030204" pitchFamily="49" charset="0"/>
                <a:cs typeface="Consolas" panose="020B0609020204030204" pitchFamily="49" charset="0"/>
              </a:rPr>
              <a:t> </a:t>
            </a:r>
          </a:p>
          <a:p>
            <a:pPr defTabSz="932597" eaLnBrk="0" fontAlgn="base" hangingPunct="0">
              <a:spcBef>
                <a:spcPct val="0"/>
              </a:spcBef>
              <a:spcAft>
                <a:spcPct val="0"/>
              </a:spcAft>
            </a:pPr>
            <a:r>
              <a:rPr lang="en-US" altLang="en-US" sz="1836" dirty="0">
                <a:solidFill>
                  <a:srgbClr val="0000FF"/>
                </a:solidFill>
                <a:latin typeface="Consolas" panose="020B0609020204030204" pitchFamily="49" charset="0"/>
                <a:cs typeface="Consolas" panose="020B0609020204030204" pitchFamily="49" charset="0"/>
              </a:rPr>
              <a:t>if</a:t>
            </a: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err="1">
                <a:solidFill>
                  <a:srgbClr val="000000"/>
                </a:solidFill>
                <a:latin typeface="Consolas" panose="020B0609020204030204" pitchFamily="49" charset="0"/>
                <a:cs typeface="Consolas" panose="020B0609020204030204" pitchFamily="49" charset="0"/>
              </a:rPr>
              <a:t>features.Count</a:t>
            </a:r>
            <a:r>
              <a:rPr lang="en-US" altLang="en-US" sz="1836" dirty="0">
                <a:solidFill>
                  <a:srgbClr val="000000"/>
                </a:solidFill>
                <a:latin typeface="Consolas" panose="020B0609020204030204" pitchFamily="49" charset="0"/>
                <a:cs typeface="Consolas" panose="020B0609020204030204" pitchFamily="49" charset="0"/>
              </a:rPr>
              <a:t>() == 0) {</a:t>
            </a:r>
          </a:p>
          <a:p>
            <a:pPr defTabSz="932597" eaLnBrk="0" fontAlgn="base" hangingPunct="0">
              <a:spcBef>
                <a:spcPct val="0"/>
              </a:spcBef>
              <a:spcAft>
                <a:spcPct val="0"/>
              </a:spcAft>
            </a:pP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err="1">
                <a:solidFill>
                  <a:srgbClr val="000000"/>
                </a:solidFill>
                <a:latin typeface="Consolas" panose="020B0609020204030204" pitchFamily="49" charset="0"/>
                <a:cs typeface="Consolas" panose="020B0609020204030204" pitchFamily="49" charset="0"/>
              </a:rPr>
              <a:t>clientContext.Site.Features.Add</a:t>
            </a:r>
            <a:r>
              <a:rPr lang="en-US" altLang="en-US" sz="1836" dirty="0">
                <a:solidFill>
                  <a:srgbClr val="000000"/>
                </a:solidFill>
                <a:latin typeface="Consolas" panose="020B0609020204030204" pitchFamily="49" charset="0"/>
                <a:cs typeface="Consolas" panose="020B0609020204030204" pitchFamily="49" charset="0"/>
              </a:rPr>
              <a:t>(id, </a:t>
            </a:r>
            <a:r>
              <a:rPr lang="en-US" altLang="en-US" sz="1836" dirty="0">
                <a:solidFill>
                  <a:srgbClr val="0000FF"/>
                </a:solidFill>
                <a:latin typeface="Consolas" panose="020B0609020204030204" pitchFamily="49" charset="0"/>
                <a:cs typeface="Consolas" panose="020B0609020204030204" pitchFamily="49" charset="0"/>
              </a:rPr>
              <a:t>false</a:t>
            </a: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err="1">
                <a:solidFill>
                  <a:srgbClr val="2B91AF"/>
                </a:solidFill>
                <a:latin typeface="Consolas" panose="020B0609020204030204" pitchFamily="49" charset="0"/>
                <a:cs typeface="Consolas" panose="020B0609020204030204" pitchFamily="49" charset="0"/>
              </a:rPr>
              <a:t>FeatureDefinitionScope</a:t>
            </a:r>
            <a:r>
              <a:rPr lang="en-US" altLang="en-US" sz="1836" dirty="0" err="1">
                <a:solidFill>
                  <a:srgbClr val="000000"/>
                </a:solidFill>
                <a:latin typeface="Consolas" panose="020B0609020204030204" pitchFamily="49" charset="0"/>
                <a:cs typeface="Consolas" panose="020B0609020204030204" pitchFamily="49" charset="0"/>
              </a:rPr>
              <a:t>.None</a:t>
            </a:r>
            <a:r>
              <a:rPr lang="en-US" altLang="en-US" sz="1836" dirty="0">
                <a:solidFill>
                  <a:srgbClr val="000000"/>
                </a:solidFill>
                <a:latin typeface="Consolas" panose="020B0609020204030204" pitchFamily="49" charset="0"/>
                <a:cs typeface="Consolas" panose="020B0609020204030204" pitchFamily="49" charset="0"/>
              </a:rPr>
              <a:t>);</a:t>
            </a:r>
          </a:p>
          <a:p>
            <a:pPr defTabSz="932597" eaLnBrk="0" fontAlgn="base" hangingPunct="0">
              <a:spcBef>
                <a:spcPct val="0"/>
              </a:spcBef>
              <a:spcAft>
                <a:spcPct val="0"/>
              </a:spcAft>
            </a:pP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err="1">
                <a:solidFill>
                  <a:srgbClr val="000000"/>
                </a:solidFill>
                <a:latin typeface="Consolas" panose="020B0609020204030204" pitchFamily="49" charset="0"/>
                <a:cs typeface="Consolas" panose="020B0609020204030204" pitchFamily="49" charset="0"/>
              </a:rPr>
              <a:t>clientContext.ExecuteQuery</a:t>
            </a:r>
            <a:r>
              <a:rPr lang="en-US" altLang="en-US" sz="1836" dirty="0">
                <a:solidFill>
                  <a:srgbClr val="000000"/>
                </a:solidFill>
                <a:latin typeface="Consolas" panose="020B0609020204030204" pitchFamily="49" charset="0"/>
                <a:cs typeface="Consolas" panose="020B0609020204030204" pitchFamily="49" charset="0"/>
              </a:rPr>
              <a:t>(); </a:t>
            </a:r>
          </a:p>
          <a:p>
            <a:pPr defTabSz="932597" eaLnBrk="0" fontAlgn="base" hangingPunct="0">
              <a:spcBef>
                <a:spcPct val="0"/>
              </a:spcBef>
              <a:spcAft>
                <a:spcPct val="0"/>
              </a:spcAft>
            </a:pPr>
            <a:r>
              <a:rPr lang="en-US" altLang="en-US" sz="1836" dirty="0">
                <a:solidFill>
                  <a:srgbClr val="000000"/>
                </a:solidFill>
                <a:latin typeface="Consolas" panose="020B0609020204030204" pitchFamily="49" charset="0"/>
                <a:cs typeface="Consolas" panose="020B0609020204030204" pitchFamily="49" charset="0"/>
              </a:rPr>
              <a:t>}</a:t>
            </a:r>
            <a:endParaRPr lang="en-US" altLang="en-US" sz="1836" dirty="0">
              <a:latin typeface="Arial" panose="020B0604020202020204" pitchFamily="34" charset="0"/>
            </a:endParaRPr>
          </a:p>
        </p:txBody>
      </p:sp>
      <p:sp>
        <p:nvSpPr>
          <p:cNvPr id="8"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Extending Search Center</a:t>
            </a:r>
          </a:p>
          <a:p>
            <a:pPr algn="r"/>
            <a:endParaRPr lang="en-US" dirty="0"/>
          </a:p>
        </p:txBody>
      </p:sp>
    </p:spTree>
    <p:extLst>
      <p:ext uri="{BB962C8B-B14F-4D97-AF65-F5344CB8AC3E}">
        <p14:creationId xmlns:p14="http://schemas.microsoft.com/office/powerpoint/2010/main" val="395371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Uploading Display Template</a:t>
            </a:r>
            <a:endParaRPr lang="en-US" dirty="0"/>
          </a:p>
        </p:txBody>
      </p:sp>
      <p:sp>
        <p:nvSpPr>
          <p:cNvPr id="4" name="Rectangle 1"/>
          <p:cNvSpPr>
            <a:spLocks noChangeArrowheads="1"/>
          </p:cNvSpPr>
          <p:nvPr/>
        </p:nvSpPr>
        <p:spPr bwMode="auto">
          <a:xfrm>
            <a:off x="531947" y="1053309"/>
            <a:ext cx="10517732" cy="52806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3260" tIns="46630" rIns="93260" bIns="46630" numCol="1" anchor="ctr" anchorCtr="0" compatLnSpc="1">
            <a:prstTxWarp prst="textNoShape">
              <a:avLst/>
            </a:prstTxWarp>
            <a:spAutoFit/>
          </a:bodyPr>
          <a:lstStyle/>
          <a:p>
            <a:pPr defTabSz="932597" eaLnBrk="0" fontAlgn="base" hangingPunct="0">
              <a:spcBef>
                <a:spcPct val="0"/>
              </a:spcBef>
              <a:spcAft>
                <a:spcPct val="0"/>
              </a:spcAft>
            </a:pPr>
            <a:r>
              <a:rPr lang="en-US" altLang="en-US" sz="1836" dirty="0">
                <a:solidFill>
                  <a:srgbClr val="008000"/>
                </a:solidFill>
                <a:latin typeface="Consolas" panose="020B0609020204030204" pitchFamily="49" charset="0"/>
                <a:cs typeface="Consolas" panose="020B0609020204030204" pitchFamily="49" charset="0"/>
              </a:rPr>
              <a:t>//Upload Display template</a:t>
            </a:r>
            <a:r>
              <a:rPr lang="en-US" altLang="en-US" sz="1836" dirty="0">
                <a:solidFill>
                  <a:srgbClr val="000000"/>
                </a:solidFill>
                <a:latin typeface="Consolas" panose="020B0609020204030204" pitchFamily="49" charset="0"/>
                <a:cs typeface="Consolas" panose="020B0609020204030204" pitchFamily="49" charset="0"/>
              </a:rPr>
              <a:t> </a:t>
            </a:r>
          </a:p>
          <a:p>
            <a:pPr defTabSz="932597" eaLnBrk="0" fontAlgn="base" hangingPunct="0">
              <a:spcBef>
                <a:spcPct val="0"/>
              </a:spcBef>
              <a:spcAft>
                <a:spcPct val="0"/>
              </a:spcAft>
            </a:pPr>
            <a:r>
              <a:rPr lang="en-US" altLang="en-US" sz="1836" dirty="0">
                <a:solidFill>
                  <a:srgbClr val="2B91AF"/>
                </a:solidFill>
                <a:latin typeface="Consolas" panose="020B0609020204030204" pitchFamily="49" charset="0"/>
                <a:cs typeface="Consolas" panose="020B0609020204030204" pitchFamily="49" charset="0"/>
              </a:rPr>
              <a:t>List</a:t>
            </a:r>
            <a:r>
              <a:rPr lang="en-US" altLang="en-US" sz="1836" dirty="0">
                <a:solidFill>
                  <a:srgbClr val="000000"/>
                </a:solidFill>
                <a:latin typeface="Consolas" panose="020B0609020204030204" pitchFamily="49" charset="0"/>
                <a:cs typeface="Consolas" panose="020B0609020204030204" pitchFamily="49" charset="0"/>
              </a:rPr>
              <a:t> gallery = </a:t>
            </a:r>
            <a:r>
              <a:rPr lang="en-US" altLang="en-US" sz="1836" dirty="0" err="1">
                <a:solidFill>
                  <a:srgbClr val="000000"/>
                </a:solidFill>
                <a:latin typeface="Consolas" panose="020B0609020204030204" pitchFamily="49" charset="0"/>
                <a:cs typeface="Consolas" panose="020B0609020204030204" pitchFamily="49" charset="0"/>
              </a:rPr>
              <a:t>clientContext.Site.RootWeb.Lists.GetByTitle</a:t>
            </a:r>
            <a:r>
              <a:rPr lang="en-US" altLang="en-US" sz="1836" dirty="0">
                <a:solidFill>
                  <a:srgbClr val="000000"/>
                </a:solidFill>
                <a:latin typeface="Consolas" panose="020B0609020204030204" pitchFamily="49" charset="0"/>
                <a:cs typeface="Consolas" panose="020B0609020204030204" pitchFamily="49" charset="0"/>
              </a:rPr>
              <a:t>(</a:t>
            </a:r>
          </a:p>
          <a:p>
            <a:pPr defTabSz="932597" eaLnBrk="0" fontAlgn="base" hangingPunct="0">
              <a:spcBef>
                <a:spcPct val="0"/>
              </a:spcBef>
              <a:spcAft>
                <a:spcPct val="0"/>
              </a:spcAft>
            </a:pPr>
            <a:r>
              <a:rPr lang="en-US" altLang="en-US" sz="1836" dirty="0">
                <a:solidFill>
                  <a:srgbClr val="000000"/>
                </a:solidFill>
                <a:latin typeface="Consolas" panose="020B0609020204030204" pitchFamily="49" charset="0"/>
                <a:cs typeface="Consolas" panose="020B0609020204030204" pitchFamily="49" charset="0"/>
              </a:rPr>
              <a:t>               MASTER_PAGE_GALLERY_TITLE); </a:t>
            </a:r>
          </a:p>
          <a:p>
            <a:pPr defTabSz="932597" eaLnBrk="0" fontAlgn="base" hangingPunct="0">
              <a:spcBef>
                <a:spcPct val="0"/>
              </a:spcBef>
              <a:spcAft>
                <a:spcPct val="0"/>
              </a:spcAft>
            </a:pPr>
            <a:r>
              <a:rPr lang="en-US" altLang="en-US" sz="1836" dirty="0">
                <a:solidFill>
                  <a:srgbClr val="2B91AF"/>
                </a:solidFill>
                <a:latin typeface="Consolas" panose="020B0609020204030204" pitchFamily="49" charset="0"/>
                <a:cs typeface="Consolas" panose="020B0609020204030204" pitchFamily="49" charset="0"/>
              </a:rPr>
              <a:t>Folder</a:t>
            </a: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err="1">
                <a:solidFill>
                  <a:srgbClr val="000000"/>
                </a:solidFill>
                <a:latin typeface="Consolas" panose="020B0609020204030204" pitchFamily="49" charset="0"/>
                <a:cs typeface="Consolas" panose="020B0609020204030204" pitchFamily="49" charset="0"/>
              </a:rPr>
              <a:t>folder</a:t>
            </a:r>
            <a:r>
              <a:rPr lang="en-US" altLang="en-US" sz="1836" dirty="0">
                <a:solidFill>
                  <a:srgbClr val="000000"/>
                </a:solidFill>
                <a:latin typeface="Consolas" panose="020B0609020204030204" pitchFamily="49" charset="0"/>
                <a:cs typeface="Consolas" panose="020B0609020204030204" pitchFamily="49" charset="0"/>
              </a:rPr>
              <a:t> = </a:t>
            </a:r>
            <a:r>
              <a:rPr lang="en-US" altLang="en-US" sz="1836" dirty="0" err="1">
                <a:solidFill>
                  <a:srgbClr val="000000"/>
                </a:solidFill>
                <a:latin typeface="Consolas" panose="020B0609020204030204" pitchFamily="49" charset="0"/>
                <a:cs typeface="Consolas" panose="020B0609020204030204" pitchFamily="49" charset="0"/>
              </a:rPr>
              <a:t>clientContext.Site.RootWeb.GetFolderByServerRelativeUrl</a:t>
            </a:r>
            <a:r>
              <a:rPr lang="en-US" altLang="en-US" sz="1836" dirty="0">
                <a:solidFill>
                  <a:srgbClr val="000000"/>
                </a:solidFill>
                <a:latin typeface="Consolas" panose="020B0609020204030204" pitchFamily="49" charset="0"/>
                <a:cs typeface="Consolas" panose="020B0609020204030204" pitchFamily="49" charset="0"/>
              </a:rPr>
              <a:t>(</a:t>
            </a:r>
          </a:p>
          <a:p>
            <a:pPr defTabSz="932597" eaLnBrk="0" fontAlgn="base" hangingPunct="0">
              <a:spcBef>
                <a:spcPct val="0"/>
              </a:spcBef>
              <a:spcAft>
                <a:spcPct val="0"/>
              </a:spcAft>
            </a:pPr>
            <a:r>
              <a:rPr lang="en-US" altLang="en-US" sz="1836" dirty="0">
                <a:solidFill>
                  <a:srgbClr val="000000"/>
                </a:solidFill>
                <a:latin typeface="Consolas" panose="020B0609020204030204" pitchFamily="49" charset="0"/>
                <a:cs typeface="Consolas" panose="020B0609020204030204" pitchFamily="49" charset="0"/>
              </a:rPr>
              <a:t>                DISPLAY_TEMPLATE_FOLDER_URL); </a:t>
            </a:r>
          </a:p>
          <a:p>
            <a:pPr defTabSz="932597" eaLnBrk="0" fontAlgn="base" hangingPunct="0">
              <a:spcBef>
                <a:spcPct val="0"/>
              </a:spcBef>
              <a:spcAft>
                <a:spcPct val="0"/>
              </a:spcAft>
            </a:pPr>
            <a:r>
              <a:rPr lang="en-US" altLang="en-US" sz="1836" dirty="0" err="1">
                <a:solidFill>
                  <a:srgbClr val="000000"/>
                </a:solidFill>
                <a:latin typeface="Consolas" panose="020B0609020204030204" pitchFamily="49" charset="0"/>
                <a:cs typeface="Consolas" panose="020B0609020204030204" pitchFamily="49" charset="0"/>
              </a:rPr>
              <a:t>clientContext.ExecuteQuery</a:t>
            </a:r>
            <a:r>
              <a:rPr lang="en-US" altLang="en-US" sz="1836" dirty="0">
                <a:solidFill>
                  <a:srgbClr val="000000"/>
                </a:solidFill>
                <a:latin typeface="Consolas" panose="020B0609020204030204" pitchFamily="49" charset="0"/>
                <a:cs typeface="Consolas" panose="020B0609020204030204" pitchFamily="49" charset="0"/>
              </a:rPr>
              <a:t>();</a:t>
            </a:r>
          </a:p>
          <a:p>
            <a:pPr defTabSz="932597" eaLnBrk="0" fontAlgn="base" hangingPunct="0">
              <a:spcBef>
                <a:spcPct val="0"/>
              </a:spcBef>
              <a:spcAft>
                <a:spcPct val="0"/>
              </a:spcAft>
            </a:pPr>
            <a:r>
              <a:rPr lang="en-US" altLang="en-US" sz="1836" dirty="0">
                <a:solidFill>
                  <a:srgbClr val="000000"/>
                </a:solidFill>
                <a:latin typeface="Consolas" panose="020B0609020204030204" pitchFamily="49" charset="0"/>
                <a:cs typeface="Consolas" panose="020B0609020204030204" pitchFamily="49" charset="0"/>
              </a:rPr>
              <a:t> </a:t>
            </a:r>
          </a:p>
          <a:p>
            <a:pPr defTabSz="932597" eaLnBrk="0" fontAlgn="base" hangingPunct="0">
              <a:spcBef>
                <a:spcPct val="0"/>
              </a:spcBef>
              <a:spcAft>
                <a:spcPct val="0"/>
              </a:spcAft>
            </a:pPr>
            <a:r>
              <a:rPr lang="en-US" altLang="en-US" sz="1836" dirty="0" err="1">
                <a:solidFill>
                  <a:srgbClr val="000000"/>
                </a:solidFill>
                <a:latin typeface="Consolas" panose="020B0609020204030204" pitchFamily="49" charset="0"/>
                <a:cs typeface="Consolas" panose="020B0609020204030204" pitchFamily="49" charset="0"/>
              </a:rPr>
              <a:t>System.IO.</a:t>
            </a:r>
            <a:r>
              <a:rPr lang="en-US" altLang="en-US" sz="1836" dirty="0" err="1">
                <a:solidFill>
                  <a:srgbClr val="2B91AF"/>
                </a:solidFill>
                <a:latin typeface="Consolas" panose="020B0609020204030204" pitchFamily="49" charset="0"/>
                <a:cs typeface="Consolas" panose="020B0609020204030204" pitchFamily="49" charset="0"/>
              </a:rPr>
              <a:t>FileStream</a:t>
            </a:r>
            <a:r>
              <a:rPr lang="en-US" altLang="en-US" sz="1836" dirty="0">
                <a:solidFill>
                  <a:srgbClr val="000000"/>
                </a:solidFill>
                <a:latin typeface="Consolas" panose="020B0609020204030204" pitchFamily="49" charset="0"/>
                <a:cs typeface="Consolas" panose="020B0609020204030204" pitchFamily="49" charset="0"/>
              </a:rPr>
              <a:t> fs = </a:t>
            </a:r>
            <a:r>
              <a:rPr lang="en-US" altLang="en-US" sz="1836" dirty="0" err="1">
                <a:solidFill>
                  <a:srgbClr val="000000"/>
                </a:solidFill>
                <a:latin typeface="Consolas" panose="020B0609020204030204" pitchFamily="49" charset="0"/>
                <a:cs typeface="Consolas" panose="020B0609020204030204" pitchFamily="49" charset="0"/>
              </a:rPr>
              <a:t>System.IO.</a:t>
            </a:r>
            <a:r>
              <a:rPr lang="en-US" altLang="en-US" sz="1836" dirty="0" err="1">
                <a:solidFill>
                  <a:srgbClr val="2B91AF"/>
                </a:solidFill>
                <a:latin typeface="Consolas" panose="020B0609020204030204" pitchFamily="49" charset="0"/>
                <a:cs typeface="Consolas" panose="020B0609020204030204" pitchFamily="49" charset="0"/>
              </a:rPr>
              <a:t>File</a:t>
            </a:r>
            <a:r>
              <a:rPr lang="en-US" altLang="en-US" sz="1836" dirty="0" err="1">
                <a:solidFill>
                  <a:srgbClr val="000000"/>
                </a:solidFill>
                <a:latin typeface="Consolas" panose="020B0609020204030204" pitchFamily="49" charset="0"/>
                <a:cs typeface="Consolas" panose="020B0609020204030204" pitchFamily="49" charset="0"/>
              </a:rPr>
              <a:t>.Open</a:t>
            </a:r>
            <a:r>
              <a:rPr lang="en-US" altLang="en-US" sz="1836" dirty="0">
                <a:solidFill>
                  <a:srgbClr val="000000"/>
                </a:solidFill>
                <a:latin typeface="Consolas" panose="020B0609020204030204" pitchFamily="49" charset="0"/>
                <a:cs typeface="Consolas" panose="020B0609020204030204" pitchFamily="49" charset="0"/>
              </a:rPr>
              <a:t>(</a:t>
            </a:r>
          </a:p>
          <a:p>
            <a:pPr defTabSz="932597" eaLnBrk="0" fontAlgn="base" hangingPunct="0">
              <a:spcBef>
                <a:spcPct val="0"/>
              </a:spcBef>
              <a:spcAft>
                <a:spcPct val="0"/>
              </a:spcAft>
            </a:pP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err="1">
                <a:solidFill>
                  <a:srgbClr val="2B91AF"/>
                </a:solidFill>
                <a:latin typeface="Consolas" panose="020B0609020204030204" pitchFamily="49" charset="0"/>
                <a:cs typeface="Consolas" panose="020B0609020204030204" pitchFamily="49" charset="0"/>
              </a:rPr>
              <a:t>HostingEnvironment</a:t>
            </a:r>
            <a:r>
              <a:rPr lang="en-US" altLang="en-US" sz="1836" dirty="0" err="1">
                <a:solidFill>
                  <a:srgbClr val="000000"/>
                </a:solidFill>
                <a:latin typeface="Consolas" panose="020B0609020204030204" pitchFamily="49" charset="0"/>
                <a:cs typeface="Consolas" panose="020B0609020204030204" pitchFamily="49" charset="0"/>
              </a:rPr>
              <a:t>.MapPath</a:t>
            </a:r>
            <a:r>
              <a:rPr lang="en-US" altLang="en-US" sz="1836" dirty="0">
                <a:solidFill>
                  <a:srgbClr val="000000"/>
                </a:solidFill>
                <a:latin typeface="Consolas" panose="020B0609020204030204" pitchFamily="49" charset="0"/>
                <a:cs typeface="Consolas" panose="020B0609020204030204" pitchFamily="49" charset="0"/>
              </a:rPr>
              <a:t>(DISPLAY_TEMPLATE_PATH),</a:t>
            </a:r>
          </a:p>
          <a:p>
            <a:pPr defTabSz="932597" eaLnBrk="0" fontAlgn="base" hangingPunct="0">
              <a:spcBef>
                <a:spcPct val="0"/>
              </a:spcBef>
              <a:spcAft>
                <a:spcPct val="0"/>
              </a:spcAft>
            </a:pP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err="1">
                <a:solidFill>
                  <a:srgbClr val="000000"/>
                </a:solidFill>
                <a:latin typeface="Consolas" panose="020B0609020204030204" pitchFamily="49" charset="0"/>
                <a:cs typeface="Consolas" panose="020B0609020204030204" pitchFamily="49" charset="0"/>
              </a:rPr>
              <a:t>System.IO.</a:t>
            </a:r>
            <a:r>
              <a:rPr lang="en-US" altLang="en-US" sz="1836" dirty="0" err="1">
                <a:solidFill>
                  <a:srgbClr val="2B91AF"/>
                </a:solidFill>
                <a:latin typeface="Consolas" panose="020B0609020204030204" pitchFamily="49" charset="0"/>
                <a:cs typeface="Consolas" panose="020B0609020204030204" pitchFamily="49" charset="0"/>
              </a:rPr>
              <a:t>FileMode</a:t>
            </a:r>
            <a:r>
              <a:rPr lang="en-US" altLang="en-US" sz="1836" dirty="0" err="1">
                <a:solidFill>
                  <a:srgbClr val="000000"/>
                </a:solidFill>
                <a:latin typeface="Consolas" panose="020B0609020204030204" pitchFamily="49" charset="0"/>
                <a:cs typeface="Consolas" panose="020B0609020204030204" pitchFamily="49" charset="0"/>
              </a:rPr>
              <a:t>.Open</a:t>
            </a: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err="1">
                <a:solidFill>
                  <a:srgbClr val="000000"/>
                </a:solidFill>
                <a:latin typeface="Consolas" panose="020B0609020204030204" pitchFamily="49" charset="0"/>
                <a:cs typeface="Consolas" panose="020B0609020204030204" pitchFamily="49" charset="0"/>
              </a:rPr>
              <a:t>System.IO.</a:t>
            </a:r>
            <a:r>
              <a:rPr lang="en-US" altLang="en-US" sz="1836" dirty="0" err="1">
                <a:solidFill>
                  <a:srgbClr val="2B91AF"/>
                </a:solidFill>
                <a:latin typeface="Consolas" panose="020B0609020204030204" pitchFamily="49" charset="0"/>
                <a:cs typeface="Consolas" panose="020B0609020204030204" pitchFamily="49" charset="0"/>
              </a:rPr>
              <a:t>FileAccess</a:t>
            </a:r>
            <a:r>
              <a:rPr lang="en-US" altLang="en-US" sz="1836" dirty="0" err="1">
                <a:solidFill>
                  <a:srgbClr val="000000"/>
                </a:solidFill>
                <a:latin typeface="Consolas" panose="020B0609020204030204" pitchFamily="49" charset="0"/>
                <a:cs typeface="Consolas" panose="020B0609020204030204" pitchFamily="49" charset="0"/>
              </a:rPr>
              <a:t>.Read</a:t>
            </a:r>
            <a:r>
              <a:rPr lang="en-US" altLang="en-US" sz="1836" dirty="0">
                <a:solidFill>
                  <a:srgbClr val="000000"/>
                </a:solidFill>
                <a:latin typeface="Consolas" panose="020B0609020204030204" pitchFamily="49" charset="0"/>
                <a:cs typeface="Consolas" panose="020B0609020204030204" pitchFamily="49" charset="0"/>
              </a:rPr>
              <a:t>);</a:t>
            </a:r>
          </a:p>
          <a:p>
            <a:pPr defTabSz="932597" eaLnBrk="0" fontAlgn="base" hangingPunct="0">
              <a:spcBef>
                <a:spcPct val="0"/>
              </a:spcBef>
              <a:spcAft>
                <a:spcPct val="0"/>
              </a:spcAft>
            </a:pPr>
            <a:endParaRPr lang="en-US" altLang="en-US" sz="1836" dirty="0">
              <a:solidFill>
                <a:srgbClr val="000000"/>
              </a:solidFill>
              <a:latin typeface="Consolas" panose="020B0609020204030204" pitchFamily="49" charset="0"/>
              <a:cs typeface="Consolas" panose="020B0609020204030204" pitchFamily="49" charset="0"/>
            </a:endParaRPr>
          </a:p>
          <a:p>
            <a:pPr defTabSz="932597" eaLnBrk="0" fontAlgn="base" hangingPunct="0">
              <a:spcBef>
                <a:spcPct val="0"/>
              </a:spcBef>
              <a:spcAft>
                <a:spcPct val="0"/>
              </a:spcAft>
            </a:pPr>
            <a:r>
              <a:rPr lang="en-US" altLang="en-US" sz="1836" dirty="0" err="1">
                <a:solidFill>
                  <a:srgbClr val="2B91AF"/>
                </a:solidFill>
                <a:latin typeface="Consolas" panose="020B0609020204030204" pitchFamily="49" charset="0"/>
                <a:cs typeface="Consolas" panose="020B0609020204030204" pitchFamily="49" charset="0"/>
              </a:rPr>
              <a:t>FileCreationInformation</a:t>
            </a: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err="1">
                <a:solidFill>
                  <a:srgbClr val="000000"/>
                </a:solidFill>
                <a:latin typeface="Consolas" panose="020B0609020204030204" pitchFamily="49" charset="0"/>
                <a:cs typeface="Consolas" panose="020B0609020204030204" pitchFamily="49" charset="0"/>
              </a:rPr>
              <a:t>fileCreationInfo</a:t>
            </a:r>
            <a:r>
              <a:rPr lang="en-US" altLang="en-US" sz="1836" dirty="0">
                <a:solidFill>
                  <a:srgbClr val="000000"/>
                </a:solidFill>
                <a:latin typeface="Consolas" panose="020B0609020204030204" pitchFamily="49" charset="0"/>
                <a:cs typeface="Consolas" panose="020B0609020204030204" pitchFamily="49" charset="0"/>
              </a:rPr>
              <a:t> = </a:t>
            </a:r>
            <a:r>
              <a:rPr lang="en-US" altLang="en-US" sz="1836" dirty="0">
                <a:solidFill>
                  <a:srgbClr val="0000FF"/>
                </a:solidFill>
                <a:latin typeface="Consolas" panose="020B0609020204030204" pitchFamily="49" charset="0"/>
                <a:cs typeface="Consolas" panose="020B0609020204030204" pitchFamily="49" charset="0"/>
              </a:rPr>
              <a:t>new</a:t>
            </a: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err="1">
                <a:solidFill>
                  <a:srgbClr val="2B91AF"/>
                </a:solidFill>
                <a:latin typeface="Consolas" panose="020B0609020204030204" pitchFamily="49" charset="0"/>
                <a:cs typeface="Consolas" panose="020B0609020204030204" pitchFamily="49" charset="0"/>
              </a:rPr>
              <a:t>FileCreationInformation</a:t>
            </a:r>
            <a:r>
              <a:rPr lang="en-US" altLang="en-US" sz="1836" dirty="0">
                <a:solidFill>
                  <a:srgbClr val="000000"/>
                </a:solidFill>
                <a:latin typeface="Consolas" panose="020B0609020204030204" pitchFamily="49" charset="0"/>
                <a:cs typeface="Consolas" panose="020B0609020204030204" pitchFamily="49" charset="0"/>
              </a:rPr>
              <a:t>();</a:t>
            </a:r>
          </a:p>
          <a:p>
            <a:pPr defTabSz="932597" eaLnBrk="0" fontAlgn="base" hangingPunct="0">
              <a:spcBef>
                <a:spcPct val="0"/>
              </a:spcBef>
              <a:spcAft>
                <a:spcPct val="0"/>
              </a:spcAft>
            </a:pPr>
            <a:r>
              <a:rPr lang="en-US" altLang="en-US" sz="1836" dirty="0" err="1">
                <a:solidFill>
                  <a:srgbClr val="000000"/>
                </a:solidFill>
                <a:latin typeface="Consolas" panose="020B0609020204030204" pitchFamily="49" charset="0"/>
                <a:cs typeface="Consolas" panose="020B0609020204030204" pitchFamily="49" charset="0"/>
              </a:rPr>
              <a:t>fileCreationInfo.ContentStream</a:t>
            </a:r>
            <a:r>
              <a:rPr lang="en-US" altLang="en-US" sz="1836" dirty="0">
                <a:solidFill>
                  <a:srgbClr val="000000"/>
                </a:solidFill>
                <a:latin typeface="Consolas" panose="020B0609020204030204" pitchFamily="49" charset="0"/>
                <a:cs typeface="Consolas" panose="020B0609020204030204" pitchFamily="49" charset="0"/>
              </a:rPr>
              <a:t> = fs;</a:t>
            </a:r>
          </a:p>
          <a:p>
            <a:pPr defTabSz="932597" eaLnBrk="0" fontAlgn="base" hangingPunct="0">
              <a:spcBef>
                <a:spcPct val="0"/>
              </a:spcBef>
              <a:spcAft>
                <a:spcPct val="0"/>
              </a:spcAft>
            </a:pPr>
            <a:r>
              <a:rPr lang="en-US" altLang="en-US" sz="1836" dirty="0" err="1">
                <a:solidFill>
                  <a:srgbClr val="000000"/>
                </a:solidFill>
                <a:latin typeface="Consolas" panose="020B0609020204030204" pitchFamily="49" charset="0"/>
                <a:cs typeface="Consolas" panose="020B0609020204030204" pitchFamily="49" charset="0"/>
              </a:rPr>
              <a:t>fileCreationInfo.Url</a:t>
            </a:r>
            <a:r>
              <a:rPr lang="en-US" altLang="en-US" sz="1836" dirty="0">
                <a:solidFill>
                  <a:srgbClr val="000000"/>
                </a:solidFill>
                <a:latin typeface="Consolas" panose="020B0609020204030204" pitchFamily="49" charset="0"/>
                <a:cs typeface="Consolas" panose="020B0609020204030204" pitchFamily="49" charset="0"/>
              </a:rPr>
              <a:t> = DISPLAY_TEMPLATE_NAME;</a:t>
            </a:r>
          </a:p>
          <a:p>
            <a:pPr defTabSz="932597" eaLnBrk="0" fontAlgn="base" hangingPunct="0">
              <a:spcBef>
                <a:spcPct val="0"/>
              </a:spcBef>
              <a:spcAft>
                <a:spcPct val="0"/>
              </a:spcAft>
            </a:pPr>
            <a:r>
              <a:rPr lang="en-US" altLang="en-US" sz="1836" dirty="0" err="1">
                <a:solidFill>
                  <a:srgbClr val="000000"/>
                </a:solidFill>
                <a:latin typeface="Consolas" panose="020B0609020204030204" pitchFamily="49" charset="0"/>
                <a:cs typeface="Consolas" panose="020B0609020204030204" pitchFamily="49" charset="0"/>
              </a:rPr>
              <a:t>fileCreationInfo.Overwrite</a:t>
            </a:r>
            <a:r>
              <a:rPr lang="en-US" altLang="en-US" sz="1836" dirty="0">
                <a:solidFill>
                  <a:srgbClr val="000000"/>
                </a:solidFill>
                <a:latin typeface="Consolas" panose="020B0609020204030204" pitchFamily="49" charset="0"/>
                <a:cs typeface="Consolas" panose="020B0609020204030204" pitchFamily="49" charset="0"/>
              </a:rPr>
              <a:t> = </a:t>
            </a:r>
            <a:r>
              <a:rPr lang="en-US" altLang="en-US" sz="1836" dirty="0">
                <a:solidFill>
                  <a:srgbClr val="0000FF"/>
                </a:solidFill>
                <a:latin typeface="Consolas" panose="020B0609020204030204" pitchFamily="49" charset="0"/>
                <a:cs typeface="Consolas" panose="020B0609020204030204" pitchFamily="49" charset="0"/>
              </a:rPr>
              <a:t>true</a:t>
            </a:r>
            <a:r>
              <a:rPr lang="en-US" altLang="en-US" sz="1836" dirty="0">
                <a:solidFill>
                  <a:srgbClr val="000000"/>
                </a:solidFill>
                <a:latin typeface="Consolas" panose="020B0609020204030204" pitchFamily="49" charset="0"/>
                <a:cs typeface="Consolas" panose="020B0609020204030204" pitchFamily="49" charset="0"/>
              </a:rPr>
              <a:t>;</a:t>
            </a:r>
          </a:p>
          <a:p>
            <a:pPr defTabSz="932597" eaLnBrk="0" fontAlgn="base" hangingPunct="0">
              <a:spcBef>
                <a:spcPct val="0"/>
              </a:spcBef>
              <a:spcAft>
                <a:spcPct val="0"/>
              </a:spcAft>
            </a:pPr>
            <a:r>
              <a:rPr lang="en-US" altLang="en-US" sz="1836" dirty="0" err="1">
                <a:solidFill>
                  <a:srgbClr val="000000"/>
                </a:solidFill>
                <a:latin typeface="Consolas" panose="020B0609020204030204" pitchFamily="49" charset="0"/>
                <a:cs typeface="Consolas" panose="020B0609020204030204" pitchFamily="49" charset="0"/>
              </a:rPr>
              <a:t>Microsoft.SharePoint.Client.</a:t>
            </a:r>
            <a:r>
              <a:rPr lang="en-US" altLang="en-US" sz="1836" dirty="0" err="1">
                <a:solidFill>
                  <a:srgbClr val="2B91AF"/>
                </a:solidFill>
                <a:latin typeface="Consolas" panose="020B0609020204030204" pitchFamily="49" charset="0"/>
                <a:cs typeface="Consolas" panose="020B0609020204030204" pitchFamily="49" charset="0"/>
              </a:rPr>
              <a:t>File</a:t>
            </a: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err="1">
                <a:solidFill>
                  <a:srgbClr val="000000"/>
                </a:solidFill>
                <a:latin typeface="Consolas" panose="020B0609020204030204" pitchFamily="49" charset="0"/>
                <a:cs typeface="Consolas" panose="020B0609020204030204" pitchFamily="49" charset="0"/>
              </a:rPr>
              <a:t>newFile</a:t>
            </a:r>
            <a:r>
              <a:rPr lang="en-US" altLang="en-US" sz="1836" dirty="0">
                <a:solidFill>
                  <a:srgbClr val="000000"/>
                </a:solidFill>
                <a:latin typeface="Consolas" panose="020B0609020204030204" pitchFamily="49" charset="0"/>
                <a:cs typeface="Consolas" panose="020B0609020204030204" pitchFamily="49" charset="0"/>
              </a:rPr>
              <a:t> = </a:t>
            </a:r>
            <a:r>
              <a:rPr lang="en-US" altLang="en-US" sz="1836" dirty="0" err="1">
                <a:solidFill>
                  <a:srgbClr val="000000"/>
                </a:solidFill>
                <a:latin typeface="Consolas" panose="020B0609020204030204" pitchFamily="49" charset="0"/>
                <a:cs typeface="Consolas" panose="020B0609020204030204" pitchFamily="49" charset="0"/>
              </a:rPr>
              <a:t>folder.Files.Add</a:t>
            </a:r>
            <a:r>
              <a:rPr lang="en-US" altLang="en-US" sz="1836" dirty="0">
                <a:solidFill>
                  <a:srgbClr val="000000"/>
                </a:solidFill>
                <a:latin typeface="Consolas" panose="020B0609020204030204" pitchFamily="49" charset="0"/>
                <a:cs typeface="Consolas" panose="020B0609020204030204" pitchFamily="49" charset="0"/>
              </a:rPr>
              <a:t>(</a:t>
            </a:r>
            <a:r>
              <a:rPr lang="en-US" altLang="en-US" sz="1836" dirty="0" err="1">
                <a:solidFill>
                  <a:srgbClr val="000000"/>
                </a:solidFill>
                <a:latin typeface="Consolas" panose="020B0609020204030204" pitchFamily="49" charset="0"/>
                <a:cs typeface="Consolas" panose="020B0609020204030204" pitchFamily="49" charset="0"/>
              </a:rPr>
              <a:t>fileCreationInfo</a:t>
            </a:r>
            <a:r>
              <a:rPr lang="en-US" altLang="en-US" sz="1836" dirty="0">
                <a:solidFill>
                  <a:srgbClr val="000000"/>
                </a:solidFill>
                <a:latin typeface="Consolas" panose="020B0609020204030204" pitchFamily="49" charset="0"/>
                <a:cs typeface="Consolas" panose="020B0609020204030204" pitchFamily="49" charset="0"/>
              </a:rPr>
              <a:t>);</a:t>
            </a:r>
          </a:p>
          <a:p>
            <a:pPr defTabSz="932597" eaLnBrk="0" fontAlgn="base" hangingPunct="0">
              <a:spcBef>
                <a:spcPct val="0"/>
              </a:spcBef>
              <a:spcAft>
                <a:spcPct val="0"/>
              </a:spcAft>
            </a:pPr>
            <a:r>
              <a:rPr lang="en-US" altLang="en-US" sz="1836" dirty="0" err="1">
                <a:solidFill>
                  <a:srgbClr val="000000"/>
                </a:solidFill>
                <a:latin typeface="Consolas" panose="020B0609020204030204" pitchFamily="49" charset="0"/>
                <a:cs typeface="Consolas" panose="020B0609020204030204" pitchFamily="49" charset="0"/>
              </a:rPr>
              <a:t>clientContext.Load</a:t>
            </a:r>
            <a:r>
              <a:rPr lang="en-US" altLang="en-US" sz="1836" dirty="0">
                <a:solidFill>
                  <a:srgbClr val="000000"/>
                </a:solidFill>
                <a:latin typeface="Consolas" panose="020B0609020204030204" pitchFamily="49" charset="0"/>
                <a:cs typeface="Consolas" panose="020B0609020204030204" pitchFamily="49" charset="0"/>
              </a:rPr>
              <a:t>(</a:t>
            </a:r>
            <a:r>
              <a:rPr lang="en-US" altLang="en-US" sz="1836" dirty="0" err="1">
                <a:solidFill>
                  <a:srgbClr val="000000"/>
                </a:solidFill>
                <a:latin typeface="Consolas" panose="020B0609020204030204" pitchFamily="49" charset="0"/>
                <a:cs typeface="Consolas" panose="020B0609020204030204" pitchFamily="49" charset="0"/>
              </a:rPr>
              <a:t>newFile</a:t>
            </a:r>
            <a:r>
              <a:rPr lang="en-US" altLang="en-US" sz="1836" dirty="0">
                <a:solidFill>
                  <a:srgbClr val="000000"/>
                </a:solidFill>
                <a:latin typeface="Consolas" panose="020B0609020204030204" pitchFamily="49" charset="0"/>
                <a:cs typeface="Consolas" panose="020B0609020204030204" pitchFamily="49" charset="0"/>
              </a:rPr>
              <a:t>);</a:t>
            </a:r>
          </a:p>
          <a:p>
            <a:pPr defTabSz="932597" eaLnBrk="0" fontAlgn="base" hangingPunct="0">
              <a:spcBef>
                <a:spcPct val="0"/>
              </a:spcBef>
              <a:spcAft>
                <a:spcPct val="0"/>
              </a:spcAft>
            </a:pPr>
            <a:r>
              <a:rPr lang="en-US" altLang="en-US" sz="1836" dirty="0" err="1">
                <a:solidFill>
                  <a:srgbClr val="000000"/>
                </a:solidFill>
                <a:latin typeface="Consolas" panose="020B0609020204030204" pitchFamily="49" charset="0"/>
                <a:cs typeface="Consolas" panose="020B0609020204030204" pitchFamily="49" charset="0"/>
              </a:rPr>
              <a:t>clientContext.ExecuteQuery</a:t>
            </a:r>
            <a:r>
              <a:rPr lang="en-US" altLang="en-US" sz="1836" dirty="0">
                <a:solidFill>
                  <a:srgbClr val="000000"/>
                </a:solidFill>
                <a:latin typeface="Consolas" panose="020B0609020204030204" pitchFamily="49" charset="0"/>
                <a:cs typeface="Consolas" panose="020B0609020204030204" pitchFamily="49" charset="0"/>
              </a:rPr>
              <a:t>(); </a:t>
            </a:r>
          </a:p>
        </p:txBody>
      </p:sp>
      <p:sp>
        <p:nvSpPr>
          <p:cNvPr id="7"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Extending Search Center</a:t>
            </a:r>
          </a:p>
          <a:p>
            <a:pPr algn="r"/>
            <a:endParaRPr lang="en-US" dirty="0"/>
          </a:p>
        </p:txBody>
      </p:sp>
    </p:spTree>
    <p:extLst>
      <p:ext uri="{BB962C8B-B14F-4D97-AF65-F5344CB8AC3E}">
        <p14:creationId xmlns:p14="http://schemas.microsoft.com/office/powerpoint/2010/main" val="184547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Manipulating Web Parts</a:t>
            </a:r>
            <a:endParaRPr lang="en-US" dirty="0"/>
          </a:p>
        </p:txBody>
      </p:sp>
      <p:sp>
        <p:nvSpPr>
          <p:cNvPr id="4" name="Rectangle 1"/>
          <p:cNvSpPr>
            <a:spLocks noChangeArrowheads="1"/>
          </p:cNvSpPr>
          <p:nvPr/>
        </p:nvSpPr>
        <p:spPr bwMode="auto">
          <a:xfrm>
            <a:off x="819491" y="1428267"/>
            <a:ext cx="10385305" cy="32636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3260" tIns="46630" rIns="93260" bIns="46630" numCol="1" anchor="ctr" anchorCtr="0" compatLnSpc="1">
            <a:prstTxWarp prst="textNoShape">
              <a:avLst/>
            </a:prstTxWarp>
            <a:spAutoFit/>
          </a:bodyPr>
          <a:lstStyle/>
          <a:p>
            <a:pPr defTabSz="932597" eaLnBrk="0" fontAlgn="base" hangingPunct="0">
              <a:spcBef>
                <a:spcPct val="0"/>
              </a:spcBef>
              <a:spcAft>
                <a:spcPct val="0"/>
              </a:spcAft>
            </a:pPr>
            <a:r>
              <a:rPr lang="en-US" altLang="en-US" sz="1836" dirty="0">
                <a:solidFill>
                  <a:srgbClr val="2B91AF"/>
                </a:solidFill>
                <a:latin typeface="Consolas" panose="020B0609020204030204" pitchFamily="49" charset="0"/>
                <a:cs typeface="Consolas" panose="020B0609020204030204" pitchFamily="49" charset="0"/>
              </a:rPr>
              <a:t>File</a:t>
            </a: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err="1">
                <a:solidFill>
                  <a:srgbClr val="000000"/>
                </a:solidFill>
                <a:latin typeface="Consolas" panose="020B0609020204030204" pitchFamily="49" charset="0"/>
                <a:cs typeface="Consolas" panose="020B0609020204030204" pitchFamily="49" charset="0"/>
              </a:rPr>
              <a:t>resultsPage</a:t>
            </a:r>
            <a:r>
              <a:rPr lang="en-US" altLang="en-US" sz="1836" dirty="0">
                <a:solidFill>
                  <a:srgbClr val="000000"/>
                </a:solidFill>
                <a:latin typeface="Consolas" panose="020B0609020204030204" pitchFamily="49" charset="0"/>
                <a:cs typeface="Consolas" panose="020B0609020204030204" pitchFamily="49" charset="0"/>
              </a:rPr>
              <a:t> = </a:t>
            </a:r>
            <a:r>
              <a:rPr lang="en-US" altLang="en-US" sz="1836" dirty="0" err="1">
                <a:solidFill>
                  <a:srgbClr val="000000"/>
                </a:solidFill>
                <a:latin typeface="Consolas" panose="020B0609020204030204" pitchFamily="49" charset="0"/>
                <a:cs typeface="Consolas" panose="020B0609020204030204" pitchFamily="49" charset="0"/>
              </a:rPr>
              <a:t>webs.First</a:t>
            </a:r>
            <a:r>
              <a:rPr lang="en-US" altLang="en-US" sz="1836" dirty="0">
                <a:solidFill>
                  <a:srgbClr val="000000"/>
                </a:solidFill>
                <a:latin typeface="Consolas" panose="020B0609020204030204" pitchFamily="49" charset="0"/>
                <a:cs typeface="Consolas" panose="020B0609020204030204" pitchFamily="49" charset="0"/>
              </a:rPr>
              <a:t>().</a:t>
            </a:r>
            <a:r>
              <a:rPr lang="en-US" altLang="en-US" sz="1836" dirty="0" err="1">
                <a:solidFill>
                  <a:srgbClr val="000000"/>
                </a:solidFill>
                <a:latin typeface="Consolas" panose="020B0609020204030204" pitchFamily="49" charset="0"/>
                <a:cs typeface="Consolas" panose="020B0609020204030204" pitchFamily="49" charset="0"/>
              </a:rPr>
              <a:t>GetFileByServerRelativeUrl</a:t>
            </a:r>
            <a:r>
              <a:rPr lang="en-US" altLang="en-US" sz="1836" dirty="0">
                <a:solidFill>
                  <a:srgbClr val="000000"/>
                </a:solidFill>
                <a:latin typeface="Consolas" panose="020B0609020204030204" pitchFamily="49" charset="0"/>
                <a:cs typeface="Consolas" panose="020B0609020204030204" pitchFamily="49" charset="0"/>
              </a:rPr>
              <a:t>(SEARCH_PAGE_URL); </a:t>
            </a:r>
          </a:p>
          <a:p>
            <a:pPr defTabSz="932597" eaLnBrk="0" fontAlgn="base" hangingPunct="0">
              <a:spcBef>
                <a:spcPct val="0"/>
              </a:spcBef>
              <a:spcAft>
                <a:spcPct val="0"/>
              </a:spcAft>
            </a:pPr>
            <a:r>
              <a:rPr lang="en-US" altLang="en-US" sz="1836" dirty="0" err="1">
                <a:solidFill>
                  <a:srgbClr val="000000"/>
                </a:solidFill>
                <a:latin typeface="Consolas" panose="020B0609020204030204" pitchFamily="49" charset="0"/>
                <a:cs typeface="Consolas" panose="020B0609020204030204" pitchFamily="49" charset="0"/>
              </a:rPr>
              <a:t>resultsPage.CheckOut</a:t>
            </a: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err="1">
                <a:solidFill>
                  <a:srgbClr val="000000"/>
                </a:solidFill>
                <a:latin typeface="Consolas" panose="020B0609020204030204" pitchFamily="49" charset="0"/>
                <a:cs typeface="Consolas" panose="020B0609020204030204" pitchFamily="49" charset="0"/>
              </a:rPr>
              <a:t>clientContext.ExecuteQuery</a:t>
            </a:r>
            <a:r>
              <a:rPr lang="en-US" altLang="en-US" sz="1836" dirty="0">
                <a:solidFill>
                  <a:srgbClr val="000000"/>
                </a:solidFill>
                <a:latin typeface="Consolas" panose="020B0609020204030204" pitchFamily="49" charset="0"/>
                <a:cs typeface="Consolas" panose="020B0609020204030204" pitchFamily="49" charset="0"/>
              </a:rPr>
              <a:t>(); </a:t>
            </a:r>
          </a:p>
          <a:p>
            <a:pPr defTabSz="932597" eaLnBrk="0" fontAlgn="base" hangingPunct="0">
              <a:spcBef>
                <a:spcPct val="0"/>
              </a:spcBef>
              <a:spcAft>
                <a:spcPct val="0"/>
              </a:spcAft>
            </a:pPr>
            <a:r>
              <a:rPr lang="en-US" altLang="en-US" sz="1836" dirty="0" err="1">
                <a:solidFill>
                  <a:srgbClr val="2B91AF"/>
                </a:solidFill>
                <a:latin typeface="Consolas" panose="020B0609020204030204" pitchFamily="49" charset="0"/>
                <a:cs typeface="Consolas" panose="020B0609020204030204" pitchFamily="49" charset="0"/>
              </a:rPr>
              <a:t>LimitedWebPartManager</a:t>
            </a:r>
            <a:r>
              <a:rPr lang="en-US" altLang="en-US" sz="1836" dirty="0">
                <a:solidFill>
                  <a:srgbClr val="000000"/>
                </a:solidFill>
                <a:latin typeface="Consolas" panose="020B0609020204030204" pitchFamily="49" charset="0"/>
                <a:cs typeface="Consolas" panose="020B0609020204030204" pitchFamily="49" charset="0"/>
              </a:rPr>
              <a:t> manager = </a:t>
            </a:r>
          </a:p>
          <a:p>
            <a:pPr defTabSz="932597" eaLnBrk="0" fontAlgn="base" hangingPunct="0">
              <a:spcBef>
                <a:spcPct val="0"/>
              </a:spcBef>
              <a:spcAft>
                <a:spcPct val="0"/>
              </a:spcAft>
            </a:pP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err="1">
                <a:solidFill>
                  <a:srgbClr val="000000"/>
                </a:solidFill>
                <a:latin typeface="Consolas" panose="020B0609020204030204" pitchFamily="49" charset="0"/>
                <a:cs typeface="Consolas" panose="020B0609020204030204" pitchFamily="49" charset="0"/>
              </a:rPr>
              <a:t>resultsPage.GetLimitedWebPartManager</a:t>
            </a:r>
            <a:r>
              <a:rPr lang="en-US" altLang="en-US" sz="1836" dirty="0">
                <a:solidFill>
                  <a:srgbClr val="000000"/>
                </a:solidFill>
                <a:latin typeface="Consolas" panose="020B0609020204030204" pitchFamily="49" charset="0"/>
                <a:cs typeface="Consolas" panose="020B0609020204030204" pitchFamily="49" charset="0"/>
              </a:rPr>
              <a:t>(</a:t>
            </a:r>
            <a:r>
              <a:rPr lang="en-US" altLang="en-US" sz="1836" dirty="0" err="1">
                <a:solidFill>
                  <a:srgbClr val="2B91AF"/>
                </a:solidFill>
                <a:latin typeface="Consolas" panose="020B0609020204030204" pitchFamily="49" charset="0"/>
                <a:cs typeface="Consolas" panose="020B0609020204030204" pitchFamily="49" charset="0"/>
              </a:rPr>
              <a:t>PersonalizationScope</a:t>
            </a:r>
            <a:r>
              <a:rPr lang="en-US" altLang="en-US" sz="1836" dirty="0" err="1">
                <a:solidFill>
                  <a:srgbClr val="000000"/>
                </a:solidFill>
                <a:latin typeface="Consolas" panose="020B0609020204030204" pitchFamily="49" charset="0"/>
                <a:cs typeface="Consolas" panose="020B0609020204030204" pitchFamily="49" charset="0"/>
              </a:rPr>
              <a:t>.Shared</a:t>
            </a:r>
            <a:r>
              <a:rPr lang="en-US" altLang="en-US" sz="1836" dirty="0">
                <a:solidFill>
                  <a:srgbClr val="000000"/>
                </a:solidFill>
                <a:latin typeface="Consolas" panose="020B0609020204030204" pitchFamily="49" charset="0"/>
                <a:cs typeface="Consolas" panose="020B0609020204030204" pitchFamily="49" charset="0"/>
              </a:rPr>
              <a:t>); </a:t>
            </a:r>
          </a:p>
          <a:p>
            <a:pPr defTabSz="932597" eaLnBrk="0" fontAlgn="base" hangingPunct="0">
              <a:spcBef>
                <a:spcPct val="0"/>
              </a:spcBef>
              <a:spcAft>
                <a:spcPct val="0"/>
              </a:spcAft>
            </a:pPr>
            <a:r>
              <a:rPr lang="en-US" altLang="en-US" sz="1836" dirty="0" err="1">
                <a:solidFill>
                  <a:srgbClr val="0000FF"/>
                </a:solidFill>
                <a:latin typeface="Consolas" panose="020B0609020204030204" pitchFamily="49" charset="0"/>
                <a:cs typeface="Consolas" panose="020B0609020204030204" pitchFamily="49" charset="0"/>
              </a:rPr>
              <a:t>var</a:t>
            </a: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err="1">
                <a:solidFill>
                  <a:srgbClr val="000000"/>
                </a:solidFill>
                <a:latin typeface="Consolas" panose="020B0609020204030204" pitchFamily="49" charset="0"/>
                <a:cs typeface="Consolas" panose="020B0609020204030204" pitchFamily="49" charset="0"/>
              </a:rPr>
              <a:t>webPartDefs</a:t>
            </a:r>
            <a:r>
              <a:rPr lang="en-US" altLang="en-US" sz="1836" dirty="0">
                <a:solidFill>
                  <a:srgbClr val="000000"/>
                </a:solidFill>
                <a:latin typeface="Consolas" panose="020B0609020204030204" pitchFamily="49" charset="0"/>
                <a:cs typeface="Consolas" panose="020B0609020204030204" pitchFamily="49" charset="0"/>
              </a:rPr>
              <a:t> = </a:t>
            </a:r>
            <a:r>
              <a:rPr lang="en-US" altLang="en-US" sz="1836" dirty="0" err="1">
                <a:solidFill>
                  <a:srgbClr val="000000"/>
                </a:solidFill>
                <a:latin typeface="Consolas" panose="020B0609020204030204" pitchFamily="49" charset="0"/>
                <a:cs typeface="Consolas" panose="020B0609020204030204" pitchFamily="49" charset="0"/>
              </a:rPr>
              <a:t>manager.WebParts</a:t>
            </a:r>
            <a:r>
              <a:rPr lang="en-US" altLang="en-US" sz="1836" dirty="0">
                <a:solidFill>
                  <a:srgbClr val="000000"/>
                </a:solidFill>
                <a:latin typeface="Consolas" panose="020B0609020204030204" pitchFamily="49" charset="0"/>
                <a:cs typeface="Consolas" panose="020B0609020204030204" pitchFamily="49" charset="0"/>
              </a:rPr>
              <a:t>; </a:t>
            </a:r>
          </a:p>
          <a:p>
            <a:pPr defTabSz="932597" eaLnBrk="0" fontAlgn="base" hangingPunct="0">
              <a:spcBef>
                <a:spcPct val="0"/>
              </a:spcBef>
              <a:spcAft>
                <a:spcPct val="0"/>
              </a:spcAft>
            </a:pPr>
            <a:r>
              <a:rPr lang="en-US" altLang="en-US" sz="1836" dirty="0" err="1">
                <a:solidFill>
                  <a:srgbClr val="000000"/>
                </a:solidFill>
                <a:latin typeface="Consolas" panose="020B0609020204030204" pitchFamily="49" charset="0"/>
                <a:cs typeface="Consolas" panose="020B0609020204030204" pitchFamily="49" charset="0"/>
              </a:rPr>
              <a:t>clientContext.Load</a:t>
            </a:r>
            <a:r>
              <a:rPr lang="en-US" altLang="en-US" sz="1836" dirty="0">
                <a:solidFill>
                  <a:srgbClr val="000000"/>
                </a:solidFill>
                <a:latin typeface="Consolas" panose="020B0609020204030204" pitchFamily="49" charset="0"/>
                <a:cs typeface="Consolas" panose="020B0609020204030204" pitchFamily="49" charset="0"/>
              </a:rPr>
              <a:t>(</a:t>
            </a:r>
          </a:p>
          <a:p>
            <a:pPr defTabSz="932597" eaLnBrk="0" fontAlgn="base" hangingPunct="0">
              <a:spcBef>
                <a:spcPct val="0"/>
              </a:spcBef>
              <a:spcAft>
                <a:spcPct val="0"/>
              </a:spcAft>
            </a:pP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err="1">
                <a:solidFill>
                  <a:srgbClr val="000000"/>
                </a:solidFill>
                <a:latin typeface="Consolas" panose="020B0609020204030204" pitchFamily="49" charset="0"/>
                <a:cs typeface="Consolas" panose="020B0609020204030204" pitchFamily="49" charset="0"/>
              </a:rPr>
              <a:t>webPartDefs</a:t>
            </a:r>
            <a:r>
              <a:rPr lang="en-US" altLang="en-US" sz="1836" dirty="0">
                <a:solidFill>
                  <a:srgbClr val="000000"/>
                </a:solidFill>
                <a:latin typeface="Consolas" panose="020B0609020204030204" pitchFamily="49" charset="0"/>
                <a:cs typeface="Consolas" panose="020B0609020204030204" pitchFamily="49" charset="0"/>
              </a:rPr>
              <a:t>, </a:t>
            </a:r>
          </a:p>
          <a:p>
            <a:pPr defTabSz="932597" eaLnBrk="0" fontAlgn="base" hangingPunct="0">
              <a:spcBef>
                <a:spcPct val="0"/>
              </a:spcBef>
              <a:spcAft>
                <a:spcPct val="0"/>
              </a:spcAft>
            </a:pPr>
            <a:r>
              <a:rPr lang="en-US" altLang="en-US" sz="1836" dirty="0">
                <a:solidFill>
                  <a:srgbClr val="000000"/>
                </a:solidFill>
                <a:latin typeface="Consolas" panose="020B0609020204030204" pitchFamily="49" charset="0"/>
                <a:cs typeface="Consolas" panose="020B0609020204030204" pitchFamily="49" charset="0"/>
              </a:rPr>
              <a:t>    parts =&gt; </a:t>
            </a:r>
            <a:r>
              <a:rPr lang="en-US" altLang="en-US" sz="1836" dirty="0" err="1">
                <a:solidFill>
                  <a:srgbClr val="000000"/>
                </a:solidFill>
                <a:latin typeface="Consolas" panose="020B0609020204030204" pitchFamily="49" charset="0"/>
                <a:cs typeface="Consolas" panose="020B0609020204030204" pitchFamily="49" charset="0"/>
              </a:rPr>
              <a:t>parts.Include</a:t>
            </a:r>
            <a:r>
              <a:rPr lang="en-US" altLang="en-US" sz="1836" dirty="0">
                <a:solidFill>
                  <a:srgbClr val="000000"/>
                </a:solidFill>
                <a:latin typeface="Consolas" panose="020B0609020204030204" pitchFamily="49" charset="0"/>
                <a:cs typeface="Consolas" panose="020B0609020204030204" pitchFamily="49" charset="0"/>
              </a:rPr>
              <a:t>(part =&gt; </a:t>
            </a:r>
            <a:r>
              <a:rPr lang="en-US" altLang="en-US" sz="1836" dirty="0" err="1">
                <a:solidFill>
                  <a:srgbClr val="000000"/>
                </a:solidFill>
                <a:latin typeface="Consolas" panose="020B0609020204030204" pitchFamily="49" charset="0"/>
                <a:cs typeface="Consolas" panose="020B0609020204030204" pitchFamily="49" charset="0"/>
              </a:rPr>
              <a:t>part.WebPart.Properties</a:t>
            </a:r>
            <a:r>
              <a:rPr lang="en-US" altLang="en-US" sz="1836" dirty="0">
                <a:solidFill>
                  <a:srgbClr val="000000"/>
                </a:solidFill>
                <a:latin typeface="Consolas" panose="020B0609020204030204" pitchFamily="49" charset="0"/>
                <a:cs typeface="Consolas" panose="020B0609020204030204" pitchFamily="49" charset="0"/>
              </a:rPr>
              <a:t>), </a:t>
            </a:r>
          </a:p>
          <a:p>
            <a:pPr defTabSz="932597" eaLnBrk="0" fontAlgn="base" hangingPunct="0">
              <a:spcBef>
                <a:spcPct val="0"/>
              </a:spcBef>
              <a:spcAft>
                <a:spcPct val="0"/>
              </a:spcAft>
            </a:pPr>
            <a:r>
              <a:rPr lang="en-US" altLang="en-US" sz="1836" dirty="0">
                <a:solidFill>
                  <a:srgbClr val="000000"/>
                </a:solidFill>
                <a:latin typeface="Consolas" panose="020B0609020204030204" pitchFamily="49" charset="0"/>
                <a:cs typeface="Consolas" panose="020B0609020204030204" pitchFamily="49" charset="0"/>
              </a:rPr>
              <a:t>    parts =&gt; </a:t>
            </a:r>
            <a:r>
              <a:rPr lang="en-US" altLang="en-US" sz="1836" dirty="0" err="1">
                <a:solidFill>
                  <a:srgbClr val="000000"/>
                </a:solidFill>
                <a:latin typeface="Consolas" panose="020B0609020204030204" pitchFamily="49" charset="0"/>
                <a:cs typeface="Consolas" panose="020B0609020204030204" pitchFamily="49" charset="0"/>
              </a:rPr>
              <a:t>parts.Include</a:t>
            </a:r>
            <a:r>
              <a:rPr lang="en-US" altLang="en-US" sz="1836" dirty="0">
                <a:solidFill>
                  <a:srgbClr val="000000"/>
                </a:solidFill>
                <a:latin typeface="Consolas" panose="020B0609020204030204" pitchFamily="49" charset="0"/>
                <a:cs typeface="Consolas" panose="020B0609020204030204" pitchFamily="49" charset="0"/>
              </a:rPr>
              <a:t>(part =&gt; </a:t>
            </a:r>
            <a:r>
              <a:rPr lang="en-US" altLang="en-US" sz="1836" dirty="0" err="1">
                <a:solidFill>
                  <a:srgbClr val="000000"/>
                </a:solidFill>
                <a:latin typeface="Consolas" panose="020B0609020204030204" pitchFamily="49" charset="0"/>
                <a:cs typeface="Consolas" panose="020B0609020204030204" pitchFamily="49" charset="0"/>
              </a:rPr>
              <a:t>part.WebPart.Title</a:t>
            </a:r>
            <a:r>
              <a:rPr lang="en-US" altLang="en-US" sz="1836" dirty="0">
                <a:solidFill>
                  <a:srgbClr val="000000"/>
                </a:solidFill>
                <a:latin typeface="Consolas" panose="020B0609020204030204" pitchFamily="49" charset="0"/>
                <a:cs typeface="Consolas" panose="020B0609020204030204" pitchFamily="49" charset="0"/>
              </a:rPr>
              <a:t>)); </a:t>
            </a:r>
          </a:p>
          <a:p>
            <a:pPr defTabSz="932597" eaLnBrk="0" fontAlgn="base" hangingPunct="0">
              <a:spcBef>
                <a:spcPct val="0"/>
              </a:spcBef>
              <a:spcAft>
                <a:spcPct val="0"/>
              </a:spcAft>
            </a:pPr>
            <a:r>
              <a:rPr lang="en-US" altLang="en-US" sz="1836" dirty="0" err="1">
                <a:solidFill>
                  <a:srgbClr val="000000"/>
                </a:solidFill>
                <a:latin typeface="Consolas" panose="020B0609020204030204" pitchFamily="49" charset="0"/>
                <a:cs typeface="Consolas" panose="020B0609020204030204" pitchFamily="49" charset="0"/>
              </a:rPr>
              <a:t>clientContext.ExecuteQuery</a:t>
            </a:r>
            <a:r>
              <a:rPr lang="en-US" altLang="en-US" sz="1836" dirty="0">
                <a:solidFill>
                  <a:srgbClr val="000000"/>
                </a:solidFill>
                <a:latin typeface="Consolas" panose="020B0609020204030204" pitchFamily="49" charset="0"/>
                <a:cs typeface="Consolas" panose="020B0609020204030204" pitchFamily="49" charset="0"/>
              </a:rPr>
              <a:t>(); </a:t>
            </a:r>
          </a:p>
          <a:p>
            <a:pPr defTabSz="932597" eaLnBrk="0" fontAlgn="base" hangingPunct="0">
              <a:spcBef>
                <a:spcPct val="0"/>
              </a:spcBef>
              <a:spcAft>
                <a:spcPct val="0"/>
              </a:spcAft>
            </a:pPr>
            <a:endParaRPr lang="en-US" altLang="en-US" sz="1836" dirty="0">
              <a:latin typeface="Arial" panose="020B0604020202020204" pitchFamily="34" charset="0"/>
            </a:endParaRPr>
          </a:p>
        </p:txBody>
      </p:sp>
      <p:sp>
        <p:nvSpPr>
          <p:cNvPr id="6"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Extending Search Center</a:t>
            </a:r>
          </a:p>
          <a:p>
            <a:pPr algn="r"/>
            <a:endParaRPr lang="en-US" dirty="0"/>
          </a:p>
        </p:txBody>
      </p:sp>
    </p:spTree>
    <p:extLst>
      <p:ext uri="{BB962C8B-B14F-4D97-AF65-F5344CB8AC3E}">
        <p14:creationId xmlns:p14="http://schemas.microsoft.com/office/powerpoint/2010/main" val="4065509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Search Configuration</a:t>
            </a:r>
            <a:endParaRPr lang="en-US" dirty="0"/>
          </a:p>
        </p:txBody>
      </p:sp>
      <p:sp>
        <p:nvSpPr>
          <p:cNvPr id="4" name="Rectangle 1"/>
          <p:cNvSpPr>
            <a:spLocks noChangeArrowheads="1"/>
          </p:cNvSpPr>
          <p:nvPr/>
        </p:nvSpPr>
        <p:spPr bwMode="auto">
          <a:xfrm>
            <a:off x="352227" y="1318295"/>
            <a:ext cx="11890693" cy="44162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60" tIns="46630" rIns="93260" bIns="46630" numCol="1" anchor="ctr" anchorCtr="0" compatLnSpc="1">
            <a:prstTxWarp prst="textNoShape">
              <a:avLst/>
            </a:prstTxWarp>
            <a:spAutoFit/>
          </a:bodyPr>
          <a:lstStyle/>
          <a:p>
            <a:pPr defTabSz="932597" eaLnBrk="0" fontAlgn="base" hangingPunct="0">
              <a:spcBef>
                <a:spcPct val="0"/>
              </a:spcBef>
              <a:spcAft>
                <a:spcPct val="0"/>
              </a:spcAft>
            </a:pPr>
            <a:r>
              <a:rPr lang="en-US" altLang="en-US" sz="1836" dirty="0">
                <a:solidFill>
                  <a:srgbClr val="0000FF"/>
                </a:solidFill>
                <a:latin typeface="Consolas" panose="020B0609020204030204" pitchFamily="49" charset="0"/>
                <a:cs typeface="Consolas" panose="020B0609020204030204" pitchFamily="49" charset="0"/>
              </a:rPr>
              <a:t>&lt;</a:t>
            </a:r>
            <a:r>
              <a:rPr lang="en-US" altLang="en-US" sz="1836" dirty="0" err="1">
                <a:solidFill>
                  <a:srgbClr val="A31515"/>
                </a:solidFill>
                <a:latin typeface="Consolas" panose="020B0609020204030204" pitchFamily="49" charset="0"/>
                <a:cs typeface="Consolas" panose="020B0609020204030204" pitchFamily="49" charset="0"/>
              </a:rPr>
              <a:t>SearchConfigurationSettings</a:t>
            </a:r>
            <a:r>
              <a:rPr lang="en-US" altLang="en-US" sz="1836" dirty="0">
                <a:solidFill>
                  <a:srgbClr val="0000FF"/>
                </a:solidFill>
                <a:latin typeface="Consolas" panose="020B0609020204030204" pitchFamily="49" charset="0"/>
                <a:cs typeface="Consolas" panose="020B0609020204030204" pitchFamily="49" charset="0"/>
              </a:rPr>
              <a:t> </a:t>
            </a:r>
          </a:p>
          <a:p>
            <a:pPr defTabSz="932597" eaLnBrk="0" fontAlgn="base" hangingPunct="0">
              <a:spcBef>
                <a:spcPct val="0"/>
              </a:spcBef>
              <a:spcAft>
                <a:spcPct val="0"/>
              </a:spcAft>
            </a:pPr>
            <a:r>
              <a:rPr lang="en-US" altLang="en-US" sz="1836" dirty="0" err="1">
                <a:solidFill>
                  <a:srgbClr val="FF0000"/>
                </a:solidFill>
                <a:latin typeface="Consolas" panose="020B0609020204030204" pitchFamily="49" charset="0"/>
                <a:cs typeface="Consolas" panose="020B0609020204030204" pitchFamily="49" charset="0"/>
              </a:rPr>
              <a:t>xmlns:i</a:t>
            </a:r>
            <a:r>
              <a:rPr lang="en-US" altLang="en-US" sz="1836" dirty="0">
                <a:solidFill>
                  <a:srgbClr val="0000FF"/>
                </a:solidFill>
                <a:latin typeface="Consolas" panose="020B0609020204030204" pitchFamily="49" charset="0"/>
                <a:cs typeface="Consolas" panose="020B0609020204030204" pitchFamily="49" charset="0"/>
              </a:rPr>
              <a:t>=</a:t>
            </a:r>
            <a:r>
              <a:rPr lang="en-US" altLang="en-US" sz="1836" dirty="0">
                <a:solidFill>
                  <a:srgbClr val="000000"/>
                </a:solidFill>
                <a:latin typeface="Consolas" panose="020B0609020204030204" pitchFamily="49" charset="0"/>
                <a:cs typeface="Consolas" panose="020B0609020204030204" pitchFamily="49" charset="0"/>
              </a:rPr>
              <a:t>"</a:t>
            </a:r>
            <a:r>
              <a:rPr lang="en-US" altLang="en-US" sz="1836" dirty="0">
                <a:solidFill>
                  <a:srgbClr val="0000FF"/>
                </a:solidFill>
                <a:latin typeface="Consolas" panose="020B0609020204030204" pitchFamily="49" charset="0"/>
                <a:cs typeface="Consolas" panose="020B0609020204030204" pitchFamily="49" charset="0"/>
              </a:rPr>
              <a:t>http://www.w3.org/2001/XMLSchema-instance</a:t>
            </a:r>
            <a:r>
              <a:rPr lang="en-US" altLang="en-US" sz="1836" dirty="0">
                <a:solidFill>
                  <a:srgbClr val="000000"/>
                </a:solidFill>
                <a:latin typeface="Consolas" panose="020B0609020204030204" pitchFamily="49" charset="0"/>
                <a:cs typeface="Consolas" panose="020B0609020204030204" pitchFamily="49" charset="0"/>
              </a:rPr>
              <a:t>"</a:t>
            </a:r>
            <a:r>
              <a:rPr lang="en-US" altLang="en-US" sz="1836" dirty="0">
                <a:solidFill>
                  <a:srgbClr val="0000FF"/>
                </a:solidFill>
                <a:latin typeface="Consolas" panose="020B0609020204030204" pitchFamily="49" charset="0"/>
                <a:cs typeface="Consolas" panose="020B0609020204030204" pitchFamily="49" charset="0"/>
              </a:rPr>
              <a:t> </a:t>
            </a:r>
          </a:p>
          <a:p>
            <a:pPr defTabSz="932597" eaLnBrk="0" fontAlgn="base" hangingPunct="0">
              <a:spcBef>
                <a:spcPct val="0"/>
              </a:spcBef>
              <a:spcAft>
                <a:spcPct val="0"/>
              </a:spcAft>
            </a:pPr>
            <a:r>
              <a:rPr lang="en-US" altLang="en-US" sz="1836" dirty="0" err="1">
                <a:solidFill>
                  <a:srgbClr val="FF0000"/>
                </a:solidFill>
                <a:latin typeface="Consolas" panose="020B0609020204030204" pitchFamily="49" charset="0"/>
                <a:cs typeface="Consolas" panose="020B0609020204030204" pitchFamily="49" charset="0"/>
              </a:rPr>
              <a:t>xmlns</a:t>
            </a:r>
            <a:r>
              <a:rPr lang="en-US" altLang="en-US" sz="1836" dirty="0">
                <a:solidFill>
                  <a:srgbClr val="0000FF"/>
                </a:solidFill>
                <a:latin typeface="Consolas" panose="020B0609020204030204" pitchFamily="49" charset="0"/>
                <a:cs typeface="Consolas" panose="020B0609020204030204" pitchFamily="49" charset="0"/>
              </a:rPr>
              <a:t>=</a:t>
            </a:r>
            <a:r>
              <a:rPr lang="en-US" altLang="en-US" sz="1836" dirty="0">
                <a:solidFill>
                  <a:srgbClr val="000000"/>
                </a:solidFill>
                <a:latin typeface="Consolas" panose="020B0609020204030204" pitchFamily="49" charset="0"/>
                <a:cs typeface="Consolas" panose="020B0609020204030204" pitchFamily="49" charset="0"/>
              </a:rPr>
              <a:t>"</a:t>
            </a:r>
            <a:r>
              <a:rPr lang="en-US" altLang="en-US" sz="1836" dirty="0">
                <a:solidFill>
                  <a:srgbClr val="0000FF"/>
                </a:solidFill>
                <a:latin typeface="Consolas" panose="020B0609020204030204" pitchFamily="49" charset="0"/>
                <a:cs typeface="Consolas" panose="020B0609020204030204" pitchFamily="49" charset="0"/>
              </a:rPr>
              <a:t>http://schemas.datacontract.org/2004/07/</a:t>
            </a:r>
            <a:r>
              <a:rPr lang="en-US" altLang="en-US" sz="1836" dirty="0" err="1">
                <a:solidFill>
                  <a:srgbClr val="0000FF"/>
                </a:solidFill>
                <a:latin typeface="Consolas" panose="020B0609020204030204" pitchFamily="49" charset="0"/>
                <a:cs typeface="Consolas" panose="020B0609020204030204" pitchFamily="49" charset="0"/>
              </a:rPr>
              <a:t>Microsoft.Office.Server.Search.Portability</a:t>
            </a:r>
            <a:r>
              <a:rPr lang="en-US" altLang="en-US" sz="1836" dirty="0">
                <a:solidFill>
                  <a:srgbClr val="000000"/>
                </a:solidFill>
                <a:latin typeface="Consolas" panose="020B0609020204030204" pitchFamily="49" charset="0"/>
                <a:cs typeface="Consolas" panose="020B0609020204030204" pitchFamily="49" charset="0"/>
              </a:rPr>
              <a:t>"</a:t>
            </a:r>
            <a:r>
              <a:rPr lang="en-US" altLang="en-US" sz="1836" dirty="0">
                <a:solidFill>
                  <a:srgbClr val="0000FF"/>
                </a:solidFill>
                <a:latin typeface="Consolas" panose="020B0609020204030204" pitchFamily="49" charset="0"/>
                <a:cs typeface="Consolas" panose="020B0609020204030204" pitchFamily="49" charset="0"/>
              </a:rPr>
              <a:t>&gt;</a:t>
            </a: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a:solidFill>
                  <a:srgbClr val="0000FF"/>
                </a:solidFill>
                <a:latin typeface="Consolas" panose="020B0609020204030204" pitchFamily="49" charset="0"/>
                <a:cs typeface="Consolas" panose="020B0609020204030204" pitchFamily="49" charset="0"/>
              </a:rPr>
              <a:t>  </a:t>
            </a:r>
          </a:p>
          <a:p>
            <a:pPr defTabSz="932597" eaLnBrk="0" fontAlgn="base" hangingPunct="0">
              <a:spcBef>
                <a:spcPct val="0"/>
              </a:spcBef>
              <a:spcAft>
                <a:spcPct val="0"/>
              </a:spcAft>
            </a:pPr>
            <a:r>
              <a:rPr lang="en-US" altLang="en-US" sz="1836" dirty="0">
                <a:solidFill>
                  <a:srgbClr val="0000FF"/>
                </a:solidFill>
                <a:latin typeface="Consolas" panose="020B0609020204030204" pitchFamily="49" charset="0"/>
                <a:cs typeface="Consolas" panose="020B0609020204030204" pitchFamily="49" charset="0"/>
              </a:rPr>
              <a:t>&lt;</a:t>
            </a:r>
            <a:r>
              <a:rPr lang="en-US" altLang="en-US" sz="1836" dirty="0" err="1">
                <a:solidFill>
                  <a:srgbClr val="A31515"/>
                </a:solidFill>
                <a:latin typeface="Consolas" panose="020B0609020204030204" pitchFamily="49" charset="0"/>
                <a:cs typeface="Consolas" panose="020B0609020204030204" pitchFamily="49" charset="0"/>
              </a:rPr>
              <a:t>SearchQueryConfigurationSettings</a:t>
            </a:r>
            <a:r>
              <a:rPr lang="en-US" altLang="en-US" sz="1836" dirty="0">
                <a:solidFill>
                  <a:srgbClr val="0000FF"/>
                </a:solidFill>
                <a:latin typeface="Consolas" panose="020B0609020204030204" pitchFamily="49" charset="0"/>
                <a:cs typeface="Consolas" panose="020B0609020204030204" pitchFamily="49" charset="0"/>
              </a:rPr>
              <a:t>&gt;</a:t>
            </a: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a:solidFill>
                  <a:srgbClr val="0000FF"/>
                </a:solidFill>
                <a:latin typeface="Consolas" panose="020B0609020204030204" pitchFamily="49" charset="0"/>
                <a:cs typeface="Consolas" panose="020B0609020204030204" pitchFamily="49" charset="0"/>
              </a:rPr>
              <a:t>    </a:t>
            </a:r>
          </a:p>
          <a:p>
            <a:pPr defTabSz="932597" eaLnBrk="0" fontAlgn="base" hangingPunct="0">
              <a:spcBef>
                <a:spcPct val="0"/>
              </a:spcBef>
              <a:spcAft>
                <a:spcPct val="0"/>
              </a:spcAft>
            </a:pPr>
            <a:r>
              <a:rPr lang="en-US" altLang="en-US" sz="1836" dirty="0">
                <a:solidFill>
                  <a:srgbClr val="0000FF"/>
                </a:solidFill>
                <a:latin typeface="Consolas" panose="020B0609020204030204" pitchFamily="49" charset="0"/>
                <a:cs typeface="Consolas" panose="020B0609020204030204" pitchFamily="49" charset="0"/>
              </a:rPr>
              <a:t>&lt;</a:t>
            </a:r>
            <a:r>
              <a:rPr lang="en-US" altLang="en-US" sz="1836" dirty="0" err="1">
                <a:solidFill>
                  <a:srgbClr val="A31515"/>
                </a:solidFill>
                <a:latin typeface="Consolas" panose="020B0609020204030204" pitchFamily="49" charset="0"/>
                <a:cs typeface="Consolas" panose="020B0609020204030204" pitchFamily="49" charset="0"/>
              </a:rPr>
              <a:t>SearchQueryConfigurationSettings</a:t>
            </a:r>
            <a:r>
              <a:rPr lang="en-US" altLang="en-US" sz="1836" dirty="0">
                <a:solidFill>
                  <a:srgbClr val="0000FF"/>
                </a:solidFill>
                <a:latin typeface="Consolas" panose="020B0609020204030204" pitchFamily="49" charset="0"/>
                <a:cs typeface="Consolas" panose="020B0609020204030204" pitchFamily="49" charset="0"/>
              </a:rPr>
              <a:t>&gt;</a:t>
            </a: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a:solidFill>
                  <a:srgbClr val="0000FF"/>
                </a:solidFill>
                <a:latin typeface="Consolas" panose="020B0609020204030204" pitchFamily="49" charset="0"/>
                <a:cs typeface="Consolas" panose="020B0609020204030204" pitchFamily="49" charset="0"/>
              </a:rPr>
              <a:t>      </a:t>
            </a:r>
          </a:p>
          <a:p>
            <a:pPr defTabSz="932597" eaLnBrk="0" fontAlgn="base" hangingPunct="0">
              <a:spcBef>
                <a:spcPct val="0"/>
              </a:spcBef>
              <a:spcAft>
                <a:spcPct val="0"/>
              </a:spcAft>
            </a:pPr>
            <a:r>
              <a:rPr lang="en-US" altLang="en-US" sz="1836" dirty="0">
                <a:solidFill>
                  <a:srgbClr val="0000FF"/>
                </a:solidFill>
                <a:latin typeface="Consolas" panose="020B0609020204030204" pitchFamily="49" charset="0"/>
                <a:cs typeface="Consolas" panose="020B0609020204030204" pitchFamily="49" charset="0"/>
              </a:rPr>
              <a:t>&lt;</a:t>
            </a:r>
            <a:r>
              <a:rPr lang="en-US" altLang="en-US" sz="1836" dirty="0" err="1">
                <a:solidFill>
                  <a:srgbClr val="A31515"/>
                </a:solidFill>
                <a:latin typeface="Consolas" panose="020B0609020204030204" pitchFamily="49" charset="0"/>
                <a:cs typeface="Consolas" panose="020B0609020204030204" pitchFamily="49" charset="0"/>
              </a:rPr>
              <a:t>BestBets</a:t>
            </a:r>
            <a:r>
              <a:rPr lang="en-US" altLang="en-US" sz="1836" dirty="0">
                <a:solidFill>
                  <a:srgbClr val="0000FF"/>
                </a:solidFill>
                <a:latin typeface="Consolas" panose="020B0609020204030204" pitchFamily="49" charset="0"/>
                <a:cs typeface="Consolas" panose="020B0609020204030204" pitchFamily="49" charset="0"/>
              </a:rPr>
              <a:t> </a:t>
            </a:r>
            <a:r>
              <a:rPr lang="en-US" altLang="en-US" sz="1836" dirty="0">
                <a:solidFill>
                  <a:srgbClr val="FF0000"/>
                </a:solidFill>
                <a:latin typeface="Consolas" panose="020B0609020204030204" pitchFamily="49" charset="0"/>
                <a:cs typeface="Consolas" panose="020B0609020204030204" pitchFamily="49" charset="0"/>
              </a:rPr>
              <a:t>xmlns:d4p1</a:t>
            </a:r>
            <a:r>
              <a:rPr lang="en-US" altLang="en-US" sz="1836" dirty="0">
                <a:solidFill>
                  <a:srgbClr val="0000FF"/>
                </a:solidFill>
                <a:latin typeface="Consolas" panose="020B0609020204030204" pitchFamily="49" charset="0"/>
                <a:cs typeface="Consolas" panose="020B0609020204030204" pitchFamily="49" charset="0"/>
              </a:rPr>
              <a:t>=</a:t>
            </a:r>
            <a:r>
              <a:rPr lang="en-US" altLang="en-US" sz="1836" dirty="0">
                <a:solidFill>
                  <a:srgbClr val="000000"/>
                </a:solidFill>
                <a:latin typeface="Consolas" panose="020B0609020204030204" pitchFamily="49" charset="0"/>
                <a:cs typeface="Consolas" panose="020B0609020204030204" pitchFamily="49" charset="0"/>
              </a:rPr>
              <a:t>"</a:t>
            </a:r>
            <a:r>
              <a:rPr lang="en-US" altLang="en-US" sz="1836" dirty="0">
                <a:solidFill>
                  <a:srgbClr val="0000FF"/>
                </a:solidFill>
                <a:latin typeface="Consolas" panose="020B0609020204030204" pitchFamily="49" charset="0"/>
                <a:cs typeface="Consolas" panose="020B0609020204030204" pitchFamily="49" charset="0"/>
              </a:rPr>
              <a:t>http://www.microsoft.com/sharepoint/search/KnownTypes/2008/08</a:t>
            </a:r>
            <a:r>
              <a:rPr lang="en-US" altLang="en-US" sz="1836" dirty="0">
                <a:solidFill>
                  <a:srgbClr val="000000"/>
                </a:solidFill>
                <a:latin typeface="Consolas" panose="020B0609020204030204" pitchFamily="49" charset="0"/>
                <a:cs typeface="Consolas" panose="020B0609020204030204" pitchFamily="49" charset="0"/>
              </a:rPr>
              <a:t>"</a:t>
            </a:r>
            <a:r>
              <a:rPr lang="en-US" altLang="en-US" sz="1836" dirty="0">
                <a:solidFill>
                  <a:srgbClr val="0000FF"/>
                </a:solidFill>
                <a:latin typeface="Consolas" panose="020B0609020204030204" pitchFamily="49" charset="0"/>
                <a:cs typeface="Consolas" panose="020B0609020204030204" pitchFamily="49" charset="0"/>
              </a:rPr>
              <a:t> /&gt;</a:t>
            </a:r>
          </a:p>
          <a:p>
            <a:pPr defTabSz="932597" eaLnBrk="0" fontAlgn="base" hangingPunct="0">
              <a:spcBef>
                <a:spcPct val="0"/>
              </a:spcBef>
              <a:spcAft>
                <a:spcPct val="0"/>
              </a:spcAft>
            </a:pP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a:solidFill>
                  <a:srgbClr val="0000FF"/>
                </a:solidFill>
                <a:latin typeface="Consolas" panose="020B0609020204030204" pitchFamily="49" charset="0"/>
                <a:cs typeface="Consolas" panose="020B0609020204030204" pitchFamily="49" charset="0"/>
              </a:rPr>
              <a:t>      &lt;</a:t>
            </a:r>
            <a:r>
              <a:rPr lang="en-US" altLang="en-US" sz="1836" dirty="0" err="1">
                <a:solidFill>
                  <a:srgbClr val="A31515"/>
                </a:solidFill>
                <a:latin typeface="Consolas" panose="020B0609020204030204" pitchFamily="49" charset="0"/>
                <a:cs typeface="Consolas" panose="020B0609020204030204" pitchFamily="49" charset="0"/>
              </a:rPr>
              <a:t>DefaultSourceId</a:t>
            </a:r>
            <a:r>
              <a:rPr lang="en-US" altLang="en-US" sz="1836" dirty="0">
                <a:solidFill>
                  <a:srgbClr val="0000FF"/>
                </a:solidFill>
                <a:latin typeface="Consolas" panose="020B0609020204030204" pitchFamily="49" charset="0"/>
                <a:cs typeface="Consolas" panose="020B0609020204030204" pitchFamily="49" charset="0"/>
              </a:rPr>
              <a:t>&gt;</a:t>
            </a:r>
            <a:r>
              <a:rPr lang="en-US" altLang="en-US" sz="1836" dirty="0">
                <a:solidFill>
                  <a:srgbClr val="000000"/>
                </a:solidFill>
                <a:latin typeface="Consolas" panose="020B0609020204030204" pitchFamily="49" charset="0"/>
                <a:cs typeface="Consolas" panose="020B0609020204030204" pitchFamily="49" charset="0"/>
              </a:rPr>
              <a:t>00000000-0000-0000-0000-000000000000</a:t>
            </a:r>
            <a:r>
              <a:rPr lang="en-US" altLang="en-US" sz="1836" dirty="0">
                <a:solidFill>
                  <a:srgbClr val="0000FF"/>
                </a:solidFill>
                <a:latin typeface="Consolas" panose="020B0609020204030204" pitchFamily="49" charset="0"/>
                <a:cs typeface="Consolas" panose="020B0609020204030204" pitchFamily="49" charset="0"/>
              </a:rPr>
              <a:t>&lt;/</a:t>
            </a:r>
            <a:r>
              <a:rPr lang="en-US" altLang="en-US" sz="1836" dirty="0" err="1">
                <a:solidFill>
                  <a:srgbClr val="A31515"/>
                </a:solidFill>
                <a:latin typeface="Consolas" panose="020B0609020204030204" pitchFamily="49" charset="0"/>
                <a:cs typeface="Consolas" panose="020B0609020204030204" pitchFamily="49" charset="0"/>
              </a:rPr>
              <a:t>DefaultSourceId</a:t>
            </a:r>
            <a:r>
              <a:rPr lang="en-US" altLang="en-US" sz="1836" dirty="0">
                <a:solidFill>
                  <a:srgbClr val="0000FF"/>
                </a:solidFill>
                <a:latin typeface="Consolas" panose="020B0609020204030204" pitchFamily="49" charset="0"/>
                <a:cs typeface="Consolas" panose="020B0609020204030204" pitchFamily="49" charset="0"/>
              </a:rPr>
              <a:t>&gt;</a:t>
            </a:r>
          </a:p>
          <a:p>
            <a:pPr defTabSz="932597" eaLnBrk="0" fontAlgn="base" hangingPunct="0">
              <a:spcBef>
                <a:spcPct val="0"/>
              </a:spcBef>
              <a:spcAft>
                <a:spcPct val="0"/>
              </a:spcAft>
            </a:pP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a:solidFill>
                  <a:srgbClr val="0000FF"/>
                </a:solidFill>
                <a:latin typeface="Consolas" panose="020B0609020204030204" pitchFamily="49" charset="0"/>
                <a:cs typeface="Consolas" panose="020B0609020204030204" pitchFamily="49" charset="0"/>
              </a:rPr>
              <a:t>      &lt;</a:t>
            </a:r>
            <a:r>
              <a:rPr lang="en-US" altLang="en-US" sz="1836" dirty="0" err="1">
                <a:solidFill>
                  <a:srgbClr val="A31515"/>
                </a:solidFill>
                <a:latin typeface="Consolas" panose="020B0609020204030204" pitchFamily="49" charset="0"/>
                <a:cs typeface="Consolas" panose="020B0609020204030204" pitchFamily="49" charset="0"/>
              </a:rPr>
              <a:t>DefaultSourceIdSet</a:t>
            </a:r>
            <a:r>
              <a:rPr lang="en-US" altLang="en-US" sz="1836" dirty="0">
                <a:solidFill>
                  <a:srgbClr val="0000FF"/>
                </a:solidFill>
                <a:latin typeface="Consolas" panose="020B0609020204030204" pitchFamily="49" charset="0"/>
                <a:cs typeface="Consolas" panose="020B0609020204030204" pitchFamily="49" charset="0"/>
              </a:rPr>
              <a:t>&gt;</a:t>
            </a:r>
            <a:r>
              <a:rPr lang="en-US" altLang="en-US" sz="1836" dirty="0">
                <a:solidFill>
                  <a:srgbClr val="000000"/>
                </a:solidFill>
                <a:latin typeface="Consolas" panose="020B0609020204030204" pitchFamily="49" charset="0"/>
                <a:cs typeface="Consolas" panose="020B0609020204030204" pitchFamily="49" charset="0"/>
              </a:rPr>
              <a:t>true</a:t>
            </a:r>
            <a:r>
              <a:rPr lang="en-US" altLang="en-US" sz="1836" dirty="0">
                <a:solidFill>
                  <a:srgbClr val="0000FF"/>
                </a:solidFill>
                <a:latin typeface="Consolas" panose="020B0609020204030204" pitchFamily="49" charset="0"/>
                <a:cs typeface="Consolas" panose="020B0609020204030204" pitchFamily="49" charset="0"/>
              </a:rPr>
              <a:t>&lt;/</a:t>
            </a:r>
            <a:r>
              <a:rPr lang="en-US" altLang="en-US" sz="1836" dirty="0" err="1">
                <a:solidFill>
                  <a:srgbClr val="A31515"/>
                </a:solidFill>
                <a:latin typeface="Consolas" panose="020B0609020204030204" pitchFamily="49" charset="0"/>
                <a:cs typeface="Consolas" panose="020B0609020204030204" pitchFamily="49" charset="0"/>
              </a:rPr>
              <a:t>DefaultSourceIdSet</a:t>
            </a:r>
            <a:r>
              <a:rPr lang="en-US" altLang="en-US" sz="1836" dirty="0">
                <a:solidFill>
                  <a:srgbClr val="0000FF"/>
                </a:solidFill>
                <a:latin typeface="Consolas" panose="020B0609020204030204" pitchFamily="49" charset="0"/>
                <a:cs typeface="Consolas" panose="020B0609020204030204" pitchFamily="49" charset="0"/>
              </a:rPr>
              <a:t>&gt;</a:t>
            </a:r>
          </a:p>
          <a:p>
            <a:pPr defTabSz="932597" eaLnBrk="0" fontAlgn="base" hangingPunct="0">
              <a:spcBef>
                <a:spcPct val="0"/>
              </a:spcBef>
              <a:spcAft>
                <a:spcPct val="0"/>
              </a:spcAft>
            </a:pP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a:solidFill>
                  <a:srgbClr val="0000FF"/>
                </a:solidFill>
                <a:latin typeface="Consolas" panose="020B0609020204030204" pitchFamily="49" charset="0"/>
                <a:cs typeface="Consolas" panose="020B0609020204030204" pitchFamily="49" charset="0"/>
              </a:rPr>
              <a:t>      </a:t>
            </a:r>
            <a:r>
              <a:rPr lang="en-US" altLang="en-US" sz="1836" dirty="0">
                <a:solidFill>
                  <a:srgbClr val="0000FF"/>
                </a:solidFill>
                <a:effectLst>
                  <a:glow rad="228600">
                    <a:schemeClr val="accent3">
                      <a:satMod val="175000"/>
                      <a:alpha val="40000"/>
                    </a:schemeClr>
                  </a:glow>
                </a:effectLst>
                <a:latin typeface="Consolas" panose="020B0609020204030204" pitchFamily="49" charset="0"/>
                <a:cs typeface="Consolas" panose="020B0609020204030204" pitchFamily="49" charset="0"/>
              </a:rPr>
              <a:t>&lt;</a:t>
            </a:r>
            <a:r>
              <a:rPr lang="en-US" altLang="en-US" sz="1836" dirty="0" err="1">
                <a:solidFill>
                  <a:srgbClr val="A31515"/>
                </a:solidFill>
                <a:effectLst>
                  <a:glow rad="228600">
                    <a:schemeClr val="accent3">
                      <a:satMod val="175000"/>
                      <a:alpha val="40000"/>
                    </a:schemeClr>
                  </a:glow>
                </a:effectLst>
                <a:latin typeface="Consolas" panose="020B0609020204030204" pitchFamily="49" charset="0"/>
                <a:cs typeface="Consolas" panose="020B0609020204030204" pitchFamily="49" charset="0"/>
              </a:rPr>
              <a:t>DeployToParent</a:t>
            </a:r>
            <a:r>
              <a:rPr lang="en-US" altLang="en-US" sz="1836" dirty="0">
                <a:solidFill>
                  <a:srgbClr val="0000FF"/>
                </a:solidFill>
                <a:effectLst>
                  <a:glow rad="228600">
                    <a:schemeClr val="accent3">
                      <a:satMod val="175000"/>
                      <a:alpha val="40000"/>
                    </a:schemeClr>
                  </a:glow>
                </a:effectLst>
                <a:latin typeface="Consolas" panose="020B0609020204030204" pitchFamily="49" charset="0"/>
                <a:cs typeface="Consolas" panose="020B0609020204030204" pitchFamily="49" charset="0"/>
              </a:rPr>
              <a:t>&gt;</a:t>
            </a:r>
            <a:r>
              <a:rPr lang="en-US" altLang="en-US" sz="1836" dirty="0">
                <a:solidFill>
                  <a:srgbClr val="000000"/>
                </a:solidFill>
                <a:effectLst>
                  <a:glow rad="228600">
                    <a:schemeClr val="accent3">
                      <a:satMod val="175000"/>
                      <a:alpha val="40000"/>
                    </a:schemeClr>
                  </a:glow>
                </a:effectLst>
                <a:latin typeface="Consolas" panose="020B0609020204030204" pitchFamily="49" charset="0"/>
                <a:cs typeface="Consolas" panose="020B0609020204030204" pitchFamily="49" charset="0"/>
              </a:rPr>
              <a:t>true</a:t>
            </a:r>
            <a:r>
              <a:rPr lang="en-US" altLang="en-US" sz="1836" dirty="0">
                <a:solidFill>
                  <a:srgbClr val="0000FF"/>
                </a:solidFill>
                <a:effectLst>
                  <a:glow rad="228600">
                    <a:schemeClr val="accent3">
                      <a:satMod val="175000"/>
                      <a:alpha val="40000"/>
                    </a:schemeClr>
                  </a:glow>
                </a:effectLst>
                <a:latin typeface="Consolas" panose="020B0609020204030204" pitchFamily="49" charset="0"/>
                <a:cs typeface="Consolas" panose="020B0609020204030204" pitchFamily="49" charset="0"/>
              </a:rPr>
              <a:t>&lt;/</a:t>
            </a:r>
            <a:r>
              <a:rPr lang="en-US" altLang="en-US" sz="1836" dirty="0" err="1">
                <a:solidFill>
                  <a:srgbClr val="A31515"/>
                </a:solidFill>
                <a:effectLst>
                  <a:glow rad="228600">
                    <a:schemeClr val="accent3">
                      <a:satMod val="175000"/>
                      <a:alpha val="40000"/>
                    </a:schemeClr>
                  </a:glow>
                </a:effectLst>
                <a:latin typeface="Consolas" panose="020B0609020204030204" pitchFamily="49" charset="0"/>
                <a:cs typeface="Consolas" panose="020B0609020204030204" pitchFamily="49" charset="0"/>
              </a:rPr>
              <a:t>DeployToParent</a:t>
            </a:r>
            <a:r>
              <a:rPr lang="en-US" altLang="en-US" sz="1836" dirty="0">
                <a:solidFill>
                  <a:srgbClr val="0000FF"/>
                </a:solidFill>
                <a:effectLst>
                  <a:glow rad="228600">
                    <a:schemeClr val="accent3">
                      <a:satMod val="175000"/>
                      <a:alpha val="40000"/>
                    </a:schemeClr>
                  </a:glow>
                </a:effectLst>
                <a:latin typeface="Consolas" panose="020B0609020204030204" pitchFamily="49" charset="0"/>
                <a:cs typeface="Consolas" panose="020B0609020204030204" pitchFamily="49" charset="0"/>
              </a:rPr>
              <a:t>&gt;</a:t>
            </a:r>
          </a:p>
          <a:p>
            <a:pPr defTabSz="932597" eaLnBrk="0" fontAlgn="base" hangingPunct="0">
              <a:spcBef>
                <a:spcPct val="0"/>
              </a:spcBef>
              <a:spcAft>
                <a:spcPct val="0"/>
              </a:spcAft>
            </a:pP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a:solidFill>
                  <a:srgbClr val="0000FF"/>
                </a:solidFill>
                <a:latin typeface="Consolas" panose="020B0609020204030204" pitchFamily="49" charset="0"/>
                <a:cs typeface="Consolas" panose="020B0609020204030204" pitchFamily="49" charset="0"/>
              </a:rPr>
              <a:t>      &lt;</a:t>
            </a:r>
            <a:r>
              <a:rPr lang="en-US" altLang="en-US" sz="1836" dirty="0" err="1">
                <a:solidFill>
                  <a:srgbClr val="A31515"/>
                </a:solidFill>
                <a:latin typeface="Consolas" panose="020B0609020204030204" pitchFamily="49" charset="0"/>
                <a:cs typeface="Consolas" panose="020B0609020204030204" pitchFamily="49" charset="0"/>
              </a:rPr>
              <a:t>DisableInheritanceOnImport</a:t>
            </a:r>
            <a:r>
              <a:rPr lang="en-US" altLang="en-US" sz="1836" dirty="0">
                <a:solidFill>
                  <a:srgbClr val="0000FF"/>
                </a:solidFill>
                <a:latin typeface="Consolas" panose="020B0609020204030204" pitchFamily="49" charset="0"/>
                <a:cs typeface="Consolas" panose="020B0609020204030204" pitchFamily="49" charset="0"/>
              </a:rPr>
              <a:t>&gt;</a:t>
            </a:r>
            <a:r>
              <a:rPr lang="en-US" altLang="en-US" sz="1836" dirty="0">
                <a:solidFill>
                  <a:srgbClr val="000000"/>
                </a:solidFill>
                <a:latin typeface="Consolas" panose="020B0609020204030204" pitchFamily="49" charset="0"/>
                <a:cs typeface="Consolas" panose="020B0609020204030204" pitchFamily="49" charset="0"/>
              </a:rPr>
              <a:t>false</a:t>
            </a:r>
            <a:r>
              <a:rPr lang="en-US" altLang="en-US" sz="1836" dirty="0">
                <a:solidFill>
                  <a:srgbClr val="0000FF"/>
                </a:solidFill>
                <a:latin typeface="Consolas" panose="020B0609020204030204" pitchFamily="49" charset="0"/>
                <a:cs typeface="Consolas" panose="020B0609020204030204" pitchFamily="49" charset="0"/>
              </a:rPr>
              <a:t>&lt;/</a:t>
            </a:r>
            <a:r>
              <a:rPr lang="en-US" altLang="en-US" sz="1836" dirty="0" err="1">
                <a:solidFill>
                  <a:srgbClr val="A31515"/>
                </a:solidFill>
                <a:latin typeface="Consolas" panose="020B0609020204030204" pitchFamily="49" charset="0"/>
                <a:cs typeface="Consolas" panose="020B0609020204030204" pitchFamily="49" charset="0"/>
              </a:rPr>
              <a:t>DisableInheritanceOnImport</a:t>
            </a:r>
            <a:r>
              <a:rPr lang="en-US" altLang="en-US" sz="1836" dirty="0">
                <a:solidFill>
                  <a:srgbClr val="0000FF"/>
                </a:solidFill>
                <a:latin typeface="Consolas" panose="020B0609020204030204" pitchFamily="49" charset="0"/>
                <a:cs typeface="Consolas" panose="020B0609020204030204" pitchFamily="49" charset="0"/>
              </a:rPr>
              <a:t>&gt;</a:t>
            </a:r>
          </a:p>
          <a:p>
            <a:pPr defTabSz="932597" eaLnBrk="0" fontAlgn="base" hangingPunct="0">
              <a:spcBef>
                <a:spcPct val="0"/>
              </a:spcBef>
              <a:spcAft>
                <a:spcPct val="0"/>
              </a:spcAft>
            </a:pP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a:solidFill>
                  <a:srgbClr val="0000FF"/>
                </a:solidFill>
                <a:latin typeface="Consolas" panose="020B0609020204030204" pitchFamily="49" charset="0"/>
                <a:cs typeface="Consolas" panose="020B0609020204030204" pitchFamily="49" charset="0"/>
              </a:rPr>
              <a:t>      &lt;</a:t>
            </a:r>
            <a:r>
              <a:rPr lang="en-US" altLang="en-US" sz="1836" dirty="0" err="1">
                <a:solidFill>
                  <a:srgbClr val="A31515"/>
                </a:solidFill>
                <a:latin typeface="Consolas" panose="020B0609020204030204" pitchFamily="49" charset="0"/>
                <a:cs typeface="Consolas" panose="020B0609020204030204" pitchFamily="49" charset="0"/>
              </a:rPr>
              <a:t>QueryRuleGroups</a:t>
            </a:r>
            <a:r>
              <a:rPr lang="en-US" altLang="en-US" sz="1836" dirty="0">
                <a:solidFill>
                  <a:srgbClr val="0000FF"/>
                </a:solidFill>
                <a:latin typeface="Consolas" panose="020B0609020204030204" pitchFamily="49" charset="0"/>
                <a:cs typeface="Consolas" panose="020B0609020204030204" pitchFamily="49" charset="0"/>
              </a:rPr>
              <a:t> </a:t>
            </a:r>
            <a:r>
              <a:rPr lang="en-US" altLang="en-US" sz="1836" dirty="0">
                <a:solidFill>
                  <a:srgbClr val="FF0000"/>
                </a:solidFill>
                <a:latin typeface="Consolas" panose="020B0609020204030204" pitchFamily="49" charset="0"/>
                <a:cs typeface="Consolas" panose="020B0609020204030204" pitchFamily="49" charset="0"/>
              </a:rPr>
              <a:t>xmlns:d4p1</a:t>
            </a:r>
            <a:r>
              <a:rPr lang="en-US" altLang="en-US" sz="1836" dirty="0">
                <a:solidFill>
                  <a:srgbClr val="0000FF"/>
                </a:solidFill>
                <a:latin typeface="Consolas" panose="020B0609020204030204" pitchFamily="49" charset="0"/>
                <a:cs typeface="Consolas" panose="020B0609020204030204" pitchFamily="49" charset="0"/>
              </a:rPr>
              <a:t>=</a:t>
            </a:r>
            <a:r>
              <a:rPr lang="en-US" altLang="en-US" sz="1836" dirty="0">
                <a:solidFill>
                  <a:srgbClr val="000000"/>
                </a:solidFill>
                <a:latin typeface="Consolas" panose="020B0609020204030204" pitchFamily="49" charset="0"/>
                <a:cs typeface="Consolas" panose="020B0609020204030204" pitchFamily="49" charset="0"/>
              </a:rPr>
              <a:t>"</a:t>
            </a:r>
            <a:r>
              <a:rPr lang="en-US" altLang="en-US" sz="1836" dirty="0">
                <a:solidFill>
                  <a:srgbClr val="0000FF"/>
                </a:solidFill>
                <a:latin typeface="Consolas" panose="020B0609020204030204" pitchFamily="49" charset="0"/>
                <a:cs typeface="Consolas" panose="020B0609020204030204" pitchFamily="49" charset="0"/>
              </a:rPr>
              <a:t>http://www.microsoft.com/</a:t>
            </a:r>
            <a:r>
              <a:rPr lang="en-US" altLang="en-US" sz="1836" dirty="0" err="1">
                <a:solidFill>
                  <a:srgbClr val="0000FF"/>
                </a:solidFill>
                <a:latin typeface="Consolas" panose="020B0609020204030204" pitchFamily="49" charset="0"/>
                <a:cs typeface="Consolas" panose="020B0609020204030204" pitchFamily="49" charset="0"/>
              </a:rPr>
              <a:t>sharepoint</a:t>
            </a:r>
            <a:r>
              <a:rPr lang="en-US" altLang="en-US" sz="1836" dirty="0">
                <a:solidFill>
                  <a:srgbClr val="0000FF"/>
                </a:solidFill>
                <a:latin typeface="Consolas" panose="020B0609020204030204" pitchFamily="49" charset="0"/>
                <a:cs typeface="Consolas" panose="020B0609020204030204" pitchFamily="49" charset="0"/>
              </a:rPr>
              <a:t>/search/...</a:t>
            </a:r>
            <a:r>
              <a:rPr lang="en-US" altLang="en-US" sz="1836" dirty="0">
                <a:solidFill>
                  <a:srgbClr val="000000"/>
                </a:solidFill>
                <a:latin typeface="Consolas" panose="020B0609020204030204" pitchFamily="49" charset="0"/>
                <a:cs typeface="Consolas" panose="020B0609020204030204" pitchFamily="49" charset="0"/>
              </a:rPr>
              <a:t>"</a:t>
            </a:r>
            <a:r>
              <a:rPr lang="en-US" altLang="en-US" sz="1836" dirty="0">
                <a:solidFill>
                  <a:srgbClr val="0000FF"/>
                </a:solidFill>
                <a:latin typeface="Consolas" panose="020B0609020204030204" pitchFamily="49" charset="0"/>
                <a:cs typeface="Consolas" panose="020B0609020204030204" pitchFamily="49" charset="0"/>
              </a:rPr>
              <a:t> /&gt;</a:t>
            </a:r>
          </a:p>
          <a:p>
            <a:pPr defTabSz="932597" eaLnBrk="0" fontAlgn="base" hangingPunct="0">
              <a:spcBef>
                <a:spcPct val="0"/>
              </a:spcBef>
              <a:spcAft>
                <a:spcPct val="0"/>
              </a:spcAft>
            </a:pP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a:solidFill>
                  <a:srgbClr val="0000FF"/>
                </a:solidFill>
                <a:latin typeface="Consolas" panose="020B0609020204030204" pitchFamily="49" charset="0"/>
                <a:cs typeface="Consolas" panose="020B0609020204030204" pitchFamily="49" charset="0"/>
              </a:rPr>
              <a:t>      &lt;</a:t>
            </a:r>
            <a:r>
              <a:rPr lang="en-US" altLang="en-US" sz="1836" dirty="0" err="1">
                <a:solidFill>
                  <a:srgbClr val="A31515"/>
                </a:solidFill>
                <a:latin typeface="Consolas" panose="020B0609020204030204" pitchFamily="49" charset="0"/>
                <a:cs typeface="Consolas" panose="020B0609020204030204" pitchFamily="49" charset="0"/>
              </a:rPr>
              <a:t>QueryRules</a:t>
            </a:r>
            <a:r>
              <a:rPr lang="en-US" altLang="en-US" sz="1836" dirty="0">
                <a:solidFill>
                  <a:srgbClr val="0000FF"/>
                </a:solidFill>
                <a:latin typeface="Consolas" panose="020B0609020204030204" pitchFamily="49" charset="0"/>
                <a:cs typeface="Consolas" panose="020B0609020204030204" pitchFamily="49" charset="0"/>
              </a:rPr>
              <a:t> </a:t>
            </a:r>
            <a:r>
              <a:rPr lang="en-US" altLang="en-US" sz="1836" dirty="0">
                <a:solidFill>
                  <a:srgbClr val="FF0000"/>
                </a:solidFill>
                <a:latin typeface="Consolas" panose="020B0609020204030204" pitchFamily="49" charset="0"/>
                <a:cs typeface="Consolas" panose="020B0609020204030204" pitchFamily="49" charset="0"/>
              </a:rPr>
              <a:t>xmlns:d4p1</a:t>
            </a:r>
            <a:r>
              <a:rPr lang="en-US" altLang="en-US" sz="1836" dirty="0">
                <a:solidFill>
                  <a:srgbClr val="0000FF"/>
                </a:solidFill>
                <a:latin typeface="Consolas" panose="020B0609020204030204" pitchFamily="49" charset="0"/>
                <a:cs typeface="Consolas" panose="020B0609020204030204" pitchFamily="49" charset="0"/>
              </a:rPr>
              <a:t>=</a:t>
            </a:r>
            <a:r>
              <a:rPr lang="en-US" altLang="en-US" sz="1836" dirty="0">
                <a:solidFill>
                  <a:srgbClr val="000000"/>
                </a:solidFill>
                <a:latin typeface="Consolas" panose="020B0609020204030204" pitchFamily="49" charset="0"/>
                <a:cs typeface="Consolas" panose="020B0609020204030204" pitchFamily="49" charset="0"/>
              </a:rPr>
              <a:t>"</a:t>
            </a:r>
            <a:r>
              <a:rPr lang="en-US" altLang="en-US" sz="1836" dirty="0">
                <a:solidFill>
                  <a:srgbClr val="0000FF"/>
                </a:solidFill>
                <a:latin typeface="Consolas" panose="020B0609020204030204" pitchFamily="49" charset="0"/>
                <a:cs typeface="Consolas" panose="020B0609020204030204" pitchFamily="49" charset="0"/>
              </a:rPr>
              <a:t>http://www.microsoft.com/</a:t>
            </a:r>
            <a:r>
              <a:rPr lang="en-US" altLang="en-US" sz="1836" dirty="0" err="1">
                <a:solidFill>
                  <a:srgbClr val="0000FF"/>
                </a:solidFill>
                <a:latin typeface="Consolas" panose="020B0609020204030204" pitchFamily="49" charset="0"/>
                <a:cs typeface="Consolas" panose="020B0609020204030204" pitchFamily="49" charset="0"/>
              </a:rPr>
              <a:t>sharepoint</a:t>
            </a:r>
            <a:r>
              <a:rPr lang="en-US" altLang="en-US" sz="1836" dirty="0">
                <a:solidFill>
                  <a:srgbClr val="0000FF"/>
                </a:solidFill>
                <a:latin typeface="Consolas" panose="020B0609020204030204" pitchFamily="49" charset="0"/>
                <a:cs typeface="Consolas" panose="020B0609020204030204" pitchFamily="49" charset="0"/>
              </a:rPr>
              <a:t>/search/...</a:t>
            </a:r>
            <a:r>
              <a:rPr lang="en-US" altLang="en-US" sz="1836" dirty="0">
                <a:solidFill>
                  <a:srgbClr val="000000"/>
                </a:solidFill>
                <a:latin typeface="Consolas" panose="020B0609020204030204" pitchFamily="49" charset="0"/>
                <a:cs typeface="Consolas" panose="020B0609020204030204" pitchFamily="49" charset="0"/>
              </a:rPr>
              <a:t>"</a:t>
            </a:r>
            <a:r>
              <a:rPr lang="en-US" altLang="en-US" sz="1836" dirty="0">
                <a:solidFill>
                  <a:srgbClr val="0000FF"/>
                </a:solidFill>
                <a:latin typeface="Consolas" panose="020B0609020204030204" pitchFamily="49" charset="0"/>
                <a:cs typeface="Consolas" panose="020B0609020204030204" pitchFamily="49" charset="0"/>
              </a:rPr>
              <a:t> /&gt;</a:t>
            </a:r>
          </a:p>
          <a:p>
            <a:pPr defTabSz="932597" eaLnBrk="0" fontAlgn="base" hangingPunct="0">
              <a:spcBef>
                <a:spcPct val="0"/>
              </a:spcBef>
              <a:spcAft>
                <a:spcPct val="0"/>
              </a:spcAft>
            </a:pP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a:solidFill>
                  <a:srgbClr val="0000FF"/>
                </a:solidFill>
                <a:latin typeface="Consolas" panose="020B0609020204030204" pitchFamily="49" charset="0"/>
                <a:cs typeface="Consolas" panose="020B0609020204030204" pitchFamily="49" charset="0"/>
              </a:rPr>
              <a:t>      &lt;</a:t>
            </a:r>
            <a:r>
              <a:rPr lang="en-US" altLang="en-US" sz="1836" dirty="0" err="1">
                <a:solidFill>
                  <a:srgbClr val="A31515"/>
                </a:solidFill>
                <a:latin typeface="Consolas" panose="020B0609020204030204" pitchFamily="49" charset="0"/>
                <a:cs typeface="Consolas" panose="020B0609020204030204" pitchFamily="49" charset="0"/>
              </a:rPr>
              <a:t>ResultTypes</a:t>
            </a:r>
            <a:r>
              <a:rPr lang="en-US" altLang="en-US" sz="1836" dirty="0">
                <a:solidFill>
                  <a:srgbClr val="0000FF"/>
                </a:solidFill>
                <a:latin typeface="Consolas" panose="020B0609020204030204" pitchFamily="49" charset="0"/>
                <a:cs typeface="Consolas" panose="020B0609020204030204" pitchFamily="49" charset="0"/>
              </a:rPr>
              <a:t> </a:t>
            </a:r>
            <a:r>
              <a:rPr lang="en-US" altLang="en-US" sz="1836" dirty="0">
                <a:solidFill>
                  <a:srgbClr val="FF0000"/>
                </a:solidFill>
                <a:latin typeface="Consolas" panose="020B0609020204030204" pitchFamily="49" charset="0"/>
                <a:cs typeface="Consolas" panose="020B0609020204030204" pitchFamily="49" charset="0"/>
              </a:rPr>
              <a:t>xmlns:d4p1</a:t>
            </a:r>
            <a:r>
              <a:rPr lang="en-US" altLang="en-US" sz="1836" dirty="0">
                <a:solidFill>
                  <a:srgbClr val="0000FF"/>
                </a:solidFill>
                <a:latin typeface="Consolas" panose="020B0609020204030204" pitchFamily="49" charset="0"/>
                <a:cs typeface="Consolas" panose="020B0609020204030204" pitchFamily="49" charset="0"/>
              </a:rPr>
              <a:t>=</a:t>
            </a:r>
            <a:r>
              <a:rPr lang="en-US" altLang="en-US" sz="1836" dirty="0">
                <a:solidFill>
                  <a:srgbClr val="000000"/>
                </a:solidFill>
                <a:latin typeface="Consolas" panose="020B0609020204030204" pitchFamily="49" charset="0"/>
                <a:cs typeface="Consolas" panose="020B0609020204030204" pitchFamily="49" charset="0"/>
              </a:rPr>
              <a:t>"</a:t>
            </a:r>
            <a:r>
              <a:rPr lang="en-US" altLang="en-US" sz="1836" dirty="0">
                <a:solidFill>
                  <a:srgbClr val="0000FF"/>
                </a:solidFill>
                <a:latin typeface="Consolas" panose="020B0609020204030204" pitchFamily="49" charset="0"/>
                <a:cs typeface="Consolas" panose="020B0609020204030204" pitchFamily="49" charset="0"/>
              </a:rPr>
              <a:t>http://schemas.datacontract.org/2004/07/...</a:t>
            </a:r>
            <a:r>
              <a:rPr lang="en-US" altLang="en-US" sz="1836" dirty="0">
                <a:solidFill>
                  <a:srgbClr val="000000"/>
                </a:solidFill>
                <a:latin typeface="Consolas" panose="020B0609020204030204" pitchFamily="49" charset="0"/>
                <a:cs typeface="Consolas" panose="020B0609020204030204" pitchFamily="49" charset="0"/>
              </a:rPr>
              <a:t>"</a:t>
            </a:r>
            <a:r>
              <a:rPr lang="en-US" altLang="en-US" sz="1836" dirty="0">
                <a:solidFill>
                  <a:srgbClr val="0000FF"/>
                </a:solidFill>
                <a:latin typeface="Consolas" panose="020B0609020204030204" pitchFamily="49" charset="0"/>
                <a:cs typeface="Consolas" panose="020B0609020204030204" pitchFamily="49" charset="0"/>
              </a:rPr>
              <a:t>&gt;</a:t>
            </a:r>
          </a:p>
          <a:p>
            <a:pPr defTabSz="932597" eaLnBrk="0" fontAlgn="base" hangingPunct="0">
              <a:spcBef>
                <a:spcPct val="0"/>
              </a:spcBef>
              <a:spcAft>
                <a:spcPct val="0"/>
              </a:spcAft>
            </a:pPr>
            <a:r>
              <a:rPr lang="en-US" altLang="en-US" sz="1836" dirty="0">
                <a:solidFill>
                  <a:srgbClr val="000000"/>
                </a:solidFill>
                <a:latin typeface="Consolas" panose="020B0609020204030204" pitchFamily="49" charset="0"/>
                <a:cs typeface="Consolas" panose="020B0609020204030204" pitchFamily="49" charset="0"/>
              </a:rPr>
              <a:t> </a:t>
            </a:r>
            <a:r>
              <a:rPr lang="en-US" altLang="en-US" sz="1836" dirty="0">
                <a:solidFill>
                  <a:srgbClr val="0000FF"/>
                </a:solidFill>
                <a:latin typeface="Consolas" panose="020B0609020204030204" pitchFamily="49" charset="0"/>
                <a:cs typeface="Consolas" panose="020B0609020204030204" pitchFamily="49" charset="0"/>
              </a:rPr>
              <a:t>        ...</a:t>
            </a:r>
            <a:endParaRPr lang="en-US" altLang="en-US" sz="1836" dirty="0">
              <a:latin typeface="Arial" panose="020B0604020202020204" pitchFamily="34" charset="0"/>
            </a:endParaRPr>
          </a:p>
        </p:txBody>
      </p:sp>
      <p:sp>
        <p:nvSpPr>
          <p:cNvPr id="6"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Extending Search Center</a:t>
            </a:r>
          </a:p>
          <a:p>
            <a:pPr algn="r"/>
            <a:endParaRPr lang="en-US" dirty="0"/>
          </a:p>
        </p:txBody>
      </p:sp>
    </p:spTree>
    <p:extLst>
      <p:ext uri="{BB962C8B-B14F-4D97-AF65-F5344CB8AC3E}">
        <p14:creationId xmlns:p14="http://schemas.microsoft.com/office/powerpoint/2010/main" val="100939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2" name="Text Placeholder 1"/>
          <p:cNvSpPr>
            <a:spLocks noGrp="1"/>
          </p:cNvSpPr>
          <p:nvPr>
            <p:ph type="body" sz="quarter" idx="12"/>
          </p:nvPr>
        </p:nvSpPr>
        <p:spPr>
          <a:xfrm>
            <a:off x="274639" y="3954463"/>
            <a:ext cx="6058780" cy="738664"/>
          </a:xfrm>
        </p:spPr>
        <p:txBody>
          <a:bodyPr/>
          <a:lstStyle/>
          <a:p>
            <a:r>
              <a:rPr lang="en-US" dirty="0"/>
              <a:t>Extending Search Center</a:t>
            </a:r>
          </a:p>
        </p:txBody>
      </p:sp>
      <p:grpSp>
        <p:nvGrpSpPr>
          <p:cNvPr id="9" name="Group 4"/>
          <p:cNvGrpSpPr>
            <a:grpSpLocks noChangeAspect="1"/>
          </p:cNvGrpSpPr>
          <p:nvPr/>
        </p:nvGrpSpPr>
        <p:grpSpPr bwMode="auto">
          <a:xfrm flipH="1">
            <a:off x="6647542" y="1702629"/>
            <a:ext cx="5340124" cy="4835376"/>
            <a:chOff x="1928" y="389"/>
            <a:chExt cx="3978" cy="3602"/>
          </a:xfrm>
        </p:grpSpPr>
        <p:sp>
          <p:nvSpPr>
            <p:cNvPr id="11" name="Freeform 5"/>
            <p:cNvSpPr>
              <a:spLocks/>
            </p:cNvSpPr>
            <p:nvPr/>
          </p:nvSpPr>
          <p:spPr bwMode="auto">
            <a:xfrm>
              <a:off x="1928" y="3747"/>
              <a:ext cx="3407" cy="244"/>
            </a:xfrm>
            <a:custGeom>
              <a:avLst/>
              <a:gdLst>
                <a:gd name="T0" fmla="*/ 1396 w 1440"/>
                <a:gd name="T1" fmla="*/ 0 h 103"/>
                <a:gd name="T2" fmla="*/ 1371 w 1440"/>
                <a:gd name="T3" fmla="*/ 0 h 103"/>
                <a:gd name="T4" fmla="*/ 1371 w 1440"/>
                <a:gd name="T5" fmla="*/ 32 h 103"/>
                <a:gd name="T6" fmla="*/ 1275 w 1440"/>
                <a:gd name="T7" fmla="*/ 32 h 103"/>
                <a:gd name="T8" fmla="*/ 1275 w 1440"/>
                <a:gd name="T9" fmla="*/ 58 h 103"/>
                <a:gd name="T10" fmla="*/ 1275 w 1440"/>
                <a:gd name="T11" fmla="*/ 59 h 103"/>
                <a:gd name="T12" fmla="*/ 1206 w 1440"/>
                <a:gd name="T13" fmla="*/ 59 h 103"/>
                <a:gd name="T14" fmla="*/ 1206 w 1440"/>
                <a:gd name="T15" fmla="*/ 32 h 103"/>
                <a:gd name="T16" fmla="*/ 1050 w 1440"/>
                <a:gd name="T17" fmla="*/ 32 h 103"/>
                <a:gd name="T18" fmla="*/ 1050 w 1440"/>
                <a:gd name="T19" fmla="*/ 0 h 103"/>
                <a:gd name="T20" fmla="*/ 929 w 1440"/>
                <a:gd name="T21" fmla="*/ 0 h 103"/>
                <a:gd name="T22" fmla="*/ 929 w 1440"/>
                <a:gd name="T23" fmla="*/ 59 h 103"/>
                <a:gd name="T24" fmla="*/ 929 w 1440"/>
                <a:gd name="T25" fmla="*/ 59 h 103"/>
                <a:gd name="T26" fmla="*/ 860 w 1440"/>
                <a:gd name="T27" fmla="*/ 59 h 103"/>
                <a:gd name="T28" fmla="*/ 860 w 1440"/>
                <a:gd name="T29" fmla="*/ 0 h 103"/>
                <a:gd name="T30" fmla="*/ 768 w 1440"/>
                <a:gd name="T31" fmla="*/ 0 h 103"/>
                <a:gd name="T32" fmla="*/ 805 w 1440"/>
                <a:gd name="T33" fmla="*/ 36 h 103"/>
                <a:gd name="T34" fmla="*/ 805 w 1440"/>
                <a:gd name="T35" fmla="*/ 59 h 103"/>
                <a:gd name="T36" fmla="*/ 663 w 1440"/>
                <a:gd name="T37" fmla="*/ 59 h 103"/>
                <a:gd name="T38" fmla="*/ 663 w 1440"/>
                <a:gd name="T39" fmla="*/ 59 h 103"/>
                <a:gd name="T40" fmla="*/ 594 w 1440"/>
                <a:gd name="T41" fmla="*/ 59 h 103"/>
                <a:gd name="T42" fmla="*/ 594 w 1440"/>
                <a:gd name="T43" fmla="*/ 59 h 103"/>
                <a:gd name="T44" fmla="*/ 504 w 1440"/>
                <a:gd name="T45" fmla="*/ 59 h 103"/>
                <a:gd name="T46" fmla="*/ 504 w 1440"/>
                <a:gd name="T47" fmla="*/ 0 h 103"/>
                <a:gd name="T48" fmla="*/ 446 w 1440"/>
                <a:gd name="T49" fmla="*/ 0 h 103"/>
                <a:gd name="T50" fmla="*/ 446 w 1440"/>
                <a:gd name="T51" fmla="*/ 61 h 103"/>
                <a:gd name="T52" fmla="*/ 372 w 1440"/>
                <a:gd name="T53" fmla="*/ 61 h 103"/>
                <a:gd name="T54" fmla="*/ 372 w 1440"/>
                <a:gd name="T55" fmla="*/ 0 h 103"/>
                <a:gd name="T56" fmla="*/ 316 w 1440"/>
                <a:gd name="T57" fmla="*/ 0 h 103"/>
                <a:gd name="T58" fmla="*/ 316 w 1440"/>
                <a:gd name="T59" fmla="*/ 60 h 103"/>
                <a:gd name="T60" fmla="*/ 247 w 1440"/>
                <a:gd name="T61" fmla="*/ 60 h 103"/>
                <a:gd name="T62" fmla="*/ 247 w 1440"/>
                <a:gd name="T63" fmla="*/ 0 h 103"/>
                <a:gd name="T64" fmla="*/ 126 w 1440"/>
                <a:gd name="T65" fmla="*/ 0 h 103"/>
                <a:gd name="T66" fmla="*/ 126 w 1440"/>
                <a:gd name="T67" fmla="*/ 59 h 103"/>
                <a:gd name="T68" fmla="*/ 89 w 1440"/>
                <a:gd name="T69" fmla="*/ 59 h 103"/>
                <a:gd name="T70" fmla="*/ 89 w 1440"/>
                <a:gd name="T71" fmla="*/ 59 h 103"/>
                <a:gd name="T72" fmla="*/ 52 w 1440"/>
                <a:gd name="T73" fmla="*/ 59 h 103"/>
                <a:gd name="T74" fmla="*/ 52 w 1440"/>
                <a:gd name="T75" fmla="*/ 0 h 103"/>
                <a:gd name="T76" fmla="*/ 39 w 1440"/>
                <a:gd name="T77" fmla="*/ 0 h 103"/>
                <a:gd name="T78" fmla="*/ 39 w 1440"/>
                <a:gd name="T79" fmla="*/ 0 h 103"/>
                <a:gd name="T80" fmla="*/ 0 w 1440"/>
                <a:gd name="T81" fmla="*/ 51 h 103"/>
                <a:gd name="T82" fmla="*/ 44 w 1440"/>
                <a:gd name="T83" fmla="*/ 103 h 103"/>
                <a:gd name="T84" fmla="*/ 1396 w 1440"/>
                <a:gd name="T85" fmla="*/ 103 h 103"/>
                <a:gd name="T86" fmla="*/ 1440 w 1440"/>
                <a:gd name="T87" fmla="*/ 51 h 103"/>
                <a:gd name="T88" fmla="*/ 1396 w 1440"/>
                <a:gd name="T8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0" h="103">
                  <a:moveTo>
                    <a:pt x="1396" y="0"/>
                  </a:moveTo>
                  <a:cubicBezTo>
                    <a:pt x="1396" y="0"/>
                    <a:pt x="1387" y="0"/>
                    <a:pt x="1371" y="0"/>
                  </a:cubicBezTo>
                  <a:cubicBezTo>
                    <a:pt x="1371" y="32"/>
                    <a:pt x="1371" y="32"/>
                    <a:pt x="1371" y="32"/>
                  </a:cubicBezTo>
                  <a:cubicBezTo>
                    <a:pt x="1275" y="32"/>
                    <a:pt x="1275" y="32"/>
                    <a:pt x="1275" y="32"/>
                  </a:cubicBezTo>
                  <a:cubicBezTo>
                    <a:pt x="1275" y="58"/>
                    <a:pt x="1275" y="58"/>
                    <a:pt x="1275" y="58"/>
                  </a:cubicBezTo>
                  <a:cubicBezTo>
                    <a:pt x="1275" y="59"/>
                    <a:pt x="1275" y="59"/>
                    <a:pt x="1275" y="59"/>
                  </a:cubicBezTo>
                  <a:cubicBezTo>
                    <a:pt x="1206" y="59"/>
                    <a:pt x="1206" y="59"/>
                    <a:pt x="1206" y="59"/>
                  </a:cubicBezTo>
                  <a:cubicBezTo>
                    <a:pt x="1206" y="32"/>
                    <a:pt x="1206" y="32"/>
                    <a:pt x="1206" y="32"/>
                  </a:cubicBezTo>
                  <a:cubicBezTo>
                    <a:pt x="1050" y="32"/>
                    <a:pt x="1050" y="32"/>
                    <a:pt x="1050" y="32"/>
                  </a:cubicBezTo>
                  <a:cubicBezTo>
                    <a:pt x="1050" y="0"/>
                    <a:pt x="1050" y="0"/>
                    <a:pt x="1050" y="0"/>
                  </a:cubicBezTo>
                  <a:cubicBezTo>
                    <a:pt x="1011" y="0"/>
                    <a:pt x="971" y="0"/>
                    <a:pt x="929" y="0"/>
                  </a:cubicBezTo>
                  <a:cubicBezTo>
                    <a:pt x="929" y="59"/>
                    <a:pt x="929" y="59"/>
                    <a:pt x="929" y="59"/>
                  </a:cubicBezTo>
                  <a:cubicBezTo>
                    <a:pt x="929" y="59"/>
                    <a:pt x="929" y="59"/>
                    <a:pt x="929" y="59"/>
                  </a:cubicBezTo>
                  <a:cubicBezTo>
                    <a:pt x="860" y="59"/>
                    <a:pt x="860" y="59"/>
                    <a:pt x="860" y="59"/>
                  </a:cubicBezTo>
                  <a:cubicBezTo>
                    <a:pt x="860" y="0"/>
                    <a:pt x="860" y="0"/>
                    <a:pt x="860" y="0"/>
                  </a:cubicBezTo>
                  <a:cubicBezTo>
                    <a:pt x="830" y="0"/>
                    <a:pt x="799" y="0"/>
                    <a:pt x="768" y="0"/>
                  </a:cubicBezTo>
                  <a:cubicBezTo>
                    <a:pt x="805" y="36"/>
                    <a:pt x="805" y="36"/>
                    <a:pt x="805" y="36"/>
                  </a:cubicBezTo>
                  <a:cubicBezTo>
                    <a:pt x="805" y="59"/>
                    <a:pt x="805" y="59"/>
                    <a:pt x="805" y="59"/>
                  </a:cubicBezTo>
                  <a:cubicBezTo>
                    <a:pt x="663" y="59"/>
                    <a:pt x="663" y="59"/>
                    <a:pt x="663" y="59"/>
                  </a:cubicBezTo>
                  <a:cubicBezTo>
                    <a:pt x="663" y="59"/>
                    <a:pt x="663" y="59"/>
                    <a:pt x="663" y="59"/>
                  </a:cubicBezTo>
                  <a:cubicBezTo>
                    <a:pt x="594" y="59"/>
                    <a:pt x="594" y="59"/>
                    <a:pt x="594" y="59"/>
                  </a:cubicBezTo>
                  <a:cubicBezTo>
                    <a:pt x="594" y="59"/>
                    <a:pt x="594" y="59"/>
                    <a:pt x="594" y="59"/>
                  </a:cubicBezTo>
                  <a:cubicBezTo>
                    <a:pt x="504" y="59"/>
                    <a:pt x="504" y="59"/>
                    <a:pt x="504" y="59"/>
                  </a:cubicBezTo>
                  <a:cubicBezTo>
                    <a:pt x="504" y="0"/>
                    <a:pt x="504" y="0"/>
                    <a:pt x="504" y="0"/>
                  </a:cubicBezTo>
                  <a:cubicBezTo>
                    <a:pt x="484" y="0"/>
                    <a:pt x="465" y="0"/>
                    <a:pt x="446" y="0"/>
                  </a:cubicBezTo>
                  <a:cubicBezTo>
                    <a:pt x="446" y="61"/>
                    <a:pt x="446" y="61"/>
                    <a:pt x="446" y="61"/>
                  </a:cubicBezTo>
                  <a:cubicBezTo>
                    <a:pt x="372" y="61"/>
                    <a:pt x="372" y="61"/>
                    <a:pt x="372" y="61"/>
                  </a:cubicBezTo>
                  <a:cubicBezTo>
                    <a:pt x="372" y="0"/>
                    <a:pt x="372" y="0"/>
                    <a:pt x="372" y="0"/>
                  </a:cubicBezTo>
                  <a:cubicBezTo>
                    <a:pt x="353" y="0"/>
                    <a:pt x="334" y="0"/>
                    <a:pt x="316" y="0"/>
                  </a:cubicBezTo>
                  <a:cubicBezTo>
                    <a:pt x="316" y="60"/>
                    <a:pt x="316" y="60"/>
                    <a:pt x="316" y="60"/>
                  </a:cubicBezTo>
                  <a:cubicBezTo>
                    <a:pt x="247" y="60"/>
                    <a:pt x="247" y="60"/>
                    <a:pt x="247" y="60"/>
                  </a:cubicBezTo>
                  <a:cubicBezTo>
                    <a:pt x="247" y="0"/>
                    <a:pt x="247" y="0"/>
                    <a:pt x="247" y="0"/>
                  </a:cubicBezTo>
                  <a:cubicBezTo>
                    <a:pt x="200" y="0"/>
                    <a:pt x="159" y="0"/>
                    <a:pt x="126" y="0"/>
                  </a:cubicBezTo>
                  <a:cubicBezTo>
                    <a:pt x="126" y="59"/>
                    <a:pt x="126" y="59"/>
                    <a:pt x="126" y="59"/>
                  </a:cubicBezTo>
                  <a:cubicBezTo>
                    <a:pt x="89" y="59"/>
                    <a:pt x="89" y="59"/>
                    <a:pt x="89" y="59"/>
                  </a:cubicBezTo>
                  <a:cubicBezTo>
                    <a:pt x="89" y="59"/>
                    <a:pt x="89" y="59"/>
                    <a:pt x="89" y="59"/>
                  </a:cubicBezTo>
                  <a:cubicBezTo>
                    <a:pt x="52" y="59"/>
                    <a:pt x="52" y="59"/>
                    <a:pt x="52" y="59"/>
                  </a:cubicBezTo>
                  <a:cubicBezTo>
                    <a:pt x="52" y="0"/>
                    <a:pt x="52" y="0"/>
                    <a:pt x="52" y="0"/>
                  </a:cubicBezTo>
                  <a:cubicBezTo>
                    <a:pt x="43" y="0"/>
                    <a:pt x="39" y="0"/>
                    <a:pt x="39" y="0"/>
                  </a:cubicBezTo>
                  <a:cubicBezTo>
                    <a:pt x="39" y="0"/>
                    <a:pt x="39" y="0"/>
                    <a:pt x="39" y="0"/>
                  </a:cubicBezTo>
                  <a:cubicBezTo>
                    <a:pt x="17" y="3"/>
                    <a:pt x="0" y="25"/>
                    <a:pt x="0" y="51"/>
                  </a:cubicBezTo>
                  <a:cubicBezTo>
                    <a:pt x="0" y="80"/>
                    <a:pt x="20" y="103"/>
                    <a:pt x="44" y="103"/>
                  </a:cubicBezTo>
                  <a:cubicBezTo>
                    <a:pt x="48" y="103"/>
                    <a:pt x="1392" y="103"/>
                    <a:pt x="1396" y="103"/>
                  </a:cubicBezTo>
                  <a:cubicBezTo>
                    <a:pt x="1420" y="103"/>
                    <a:pt x="1440" y="80"/>
                    <a:pt x="1440" y="51"/>
                  </a:cubicBezTo>
                  <a:cubicBezTo>
                    <a:pt x="1440" y="23"/>
                    <a:pt x="1420" y="0"/>
                    <a:pt x="1396" y="0"/>
                  </a:cubicBezTo>
                </a:path>
              </a:pathLst>
            </a:custGeom>
            <a:solidFill>
              <a:srgbClr val="BF6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Rectangle 6"/>
            <p:cNvSpPr>
              <a:spLocks noChangeArrowheads="1"/>
            </p:cNvSpPr>
            <p:nvPr/>
          </p:nvSpPr>
          <p:spPr bwMode="auto">
            <a:xfrm>
              <a:off x="2808" y="2820"/>
              <a:ext cx="176" cy="1072"/>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7"/>
            <p:cNvSpPr>
              <a:spLocks noChangeArrowheads="1"/>
            </p:cNvSpPr>
            <p:nvPr/>
          </p:nvSpPr>
          <p:spPr bwMode="auto">
            <a:xfrm>
              <a:off x="2808" y="2820"/>
              <a:ext cx="176" cy="1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8"/>
            <p:cNvSpPr>
              <a:spLocks noChangeArrowheads="1"/>
            </p:cNvSpPr>
            <p:nvPr/>
          </p:nvSpPr>
          <p:spPr bwMode="auto">
            <a:xfrm>
              <a:off x="2808" y="3016"/>
              <a:ext cx="88" cy="876"/>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Rectangle 9"/>
            <p:cNvSpPr>
              <a:spLocks noChangeArrowheads="1"/>
            </p:cNvSpPr>
            <p:nvPr/>
          </p:nvSpPr>
          <p:spPr bwMode="auto">
            <a:xfrm>
              <a:off x="2808" y="3016"/>
              <a:ext cx="88"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Rectangle 10"/>
            <p:cNvSpPr>
              <a:spLocks noChangeArrowheads="1"/>
            </p:cNvSpPr>
            <p:nvPr/>
          </p:nvSpPr>
          <p:spPr bwMode="auto">
            <a:xfrm>
              <a:off x="2051" y="1582"/>
              <a:ext cx="1077" cy="1434"/>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Rectangle 11"/>
            <p:cNvSpPr>
              <a:spLocks noChangeArrowheads="1"/>
            </p:cNvSpPr>
            <p:nvPr/>
          </p:nvSpPr>
          <p:spPr bwMode="auto">
            <a:xfrm>
              <a:off x="2051" y="1582"/>
              <a:ext cx="1077" cy="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Rectangle 12"/>
            <p:cNvSpPr>
              <a:spLocks noChangeArrowheads="1"/>
            </p:cNvSpPr>
            <p:nvPr/>
          </p:nvSpPr>
          <p:spPr bwMode="auto">
            <a:xfrm>
              <a:off x="2051" y="2820"/>
              <a:ext cx="173" cy="106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Rectangle 13"/>
            <p:cNvSpPr>
              <a:spLocks noChangeArrowheads="1"/>
            </p:cNvSpPr>
            <p:nvPr/>
          </p:nvSpPr>
          <p:spPr bwMode="auto">
            <a:xfrm>
              <a:off x="2051" y="2820"/>
              <a:ext cx="173" cy="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2136" y="2453"/>
              <a:ext cx="377" cy="438"/>
            </a:xfrm>
            <a:custGeom>
              <a:avLst/>
              <a:gdLst>
                <a:gd name="T0" fmla="*/ 164 w 377"/>
                <a:gd name="T1" fmla="*/ 0 h 438"/>
                <a:gd name="T2" fmla="*/ 0 w 377"/>
                <a:gd name="T3" fmla="*/ 104 h 438"/>
                <a:gd name="T4" fmla="*/ 0 w 377"/>
                <a:gd name="T5" fmla="*/ 367 h 438"/>
                <a:gd name="T6" fmla="*/ 88 w 377"/>
                <a:gd name="T7" fmla="*/ 367 h 438"/>
                <a:gd name="T8" fmla="*/ 88 w 377"/>
                <a:gd name="T9" fmla="*/ 438 h 438"/>
                <a:gd name="T10" fmla="*/ 377 w 377"/>
                <a:gd name="T11" fmla="*/ 438 h 438"/>
                <a:gd name="T12" fmla="*/ 164 w 377"/>
                <a:gd name="T13" fmla="*/ 438 h 438"/>
                <a:gd name="T14" fmla="*/ 164 w 377"/>
                <a:gd name="T15" fmla="*/ 438 h 438"/>
                <a:gd name="T16" fmla="*/ 164 w 377"/>
                <a:gd name="T17" fmla="*/ 208 h 438"/>
                <a:gd name="T18" fmla="*/ 164 w 377"/>
                <a:gd name="T19" fmla="*/ 208 h 438"/>
                <a:gd name="T20" fmla="*/ 164 w 377"/>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438">
                  <a:moveTo>
                    <a:pt x="164" y="0"/>
                  </a:moveTo>
                  <a:lnTo>
                    <a:pt x="0" y="104"/>
                  </a:lnTo>
                  <a:lnTo>
                    <a:pt x="0" y="367"/>
                  </a:lnTo>
                  <a:lnTo>
                    <a:pt x="88" y="367"/>
                  </a:lnTo>
                  <a:lnTo>
                    <a:pt x="88" y="438"/>
                  </a:lnTo>
                  <a:lnTo>
                    <a:pt x="377" y="438"/>
                  </a:lnTo>
                  <a:lnTo>
                    <a:pt x="164" y="438"/>
                  </a:lnTo>
                  <a:lnTo>
                    <a:pt x="164" y="438"/>
                  </a:lnTo>
                  <a:lnTo>
                    <a:pt x="164" y="208"/>
                  </a:lnTo>
                  <a:lnTo>
                    <a:pt x="164" y="208"/>
                  </a:lnTo>
                  <a:lnTo>
                    <a:pt x="164"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2136" y="2453"/>
              <a:ext cx="377" cy="438"/>
            </a:xfrm>
            <a:custGeom>
              <a:avLst/>
              <a:gdLst>
                <a:gd name="T0" fmla="*/ 164 w 377"/>
                <a:gd name="T1" fmla="*/ 0 h 438"/>
                <a:gd name="T2" fmla="*/ 0 w 377"/>
                <a:gd name="T3" fmla="*/ 104 h 438"/>
                <a:gd name="T4" fmla="*/ 0 w 377"/>
                <a:gd name="T5" fmla="*/ 367 h 438"/>
                <a:gd name="T6" fmla="*/ 88 w 377"/>
                <a:gd name="T7" fmla="*/ 367 h 438"/>
                <a:gd name="T8" fmla="*/ 88 w 377"/>
                <a:gd name="T9" fmla="*/ 438 h 438"/>
                <a:gd name="T10" fmla="*/ 377 w 377"/>
                <a:gd name="T11" fmla="*/ 438 h 438"/>
                <a:gd name="T12" fmla="*/ 164 w 377"/>
                <a:gd name="T13" fmla="*/ 438 h 438"/>
                <a:gd name="T14" fmla="*/ 164 w 377"/>
                <a:gd name="T15" fmla="*/ 438 h 438"/>
                <a:gd name="T16" fmla="*/ 164 w 377"/>
                <a:gd name="T17" fmla="*/ 208 h 438"/>
                <a:gd name="T18" fmla="*/ 164 w 377"/>
                <a:gd name="T19" fmla="*/ 208 h 438"/>
                <a:gd name="T20" fmla="*/ 164 w 377"/>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438">
                  <a:moveTo>
                    <a:pt x="164" y="0"/>
                  </a:moveTo>
                  <a:lnTo>
                    <a:pt x="0" y="104"/>
                  </a:lnTo>
                  <a:lnTo>
                    <a:pt x="0" y="367"/>
                  </a:lnTo>
                  <a:lnTo>
                    <a:pt x="88" y="367"/>
                  </a:lnTo>
                  <a:lnTo>
                    <a:pt x="88" y="438"/>
                  </a:lnTo>
                  <a:lnTo>
                    <a:pt x="377" y="438"/>
                  </a:lnTo>
                  <a:lnTo>
                    <a:pt x="164" y="438"/>
                  </a:lnTo>
                  <a:lnTo>
                    <a:pt x="164" y="438"/>
                  </a:lnTo>
                  <a:lnTo>
                    <a:pt x="164" y="208"/>
                  </a:lnTo>
                  <a:lnTo>
                    <a:pt x="164" y="208"/>
                  </a:lnTo>
                  <a:lnTo>
                    <a:pt x="1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Rectangle 16"/>
            <p:cNvSpPr>
              <a:spLocks noChangeArrowheads="1"/>
            </p:cNvSpPr>
            <p:nvPr/>
          </p:nvSpPr>
          <p:spPr bwMode="auto">
            <a:xfrm>
              <a:off x="2136" y="2820"/>
              <a:ext cx="88" cy="7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Rectangle 17"/>
            <p:cNvSpPr>
              <a:spLocks noChangeArrowheads="1"/>
            </p:cNvSpPr>
            <p:nvPr/>
          </p:nvSpPr>
          <p:spPr bwMode="auto">
            <a:xfrm>
              <a:off x="2136" y="2820"/>
              <a:ext cx="88"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2224" y="3016"/>
              <a:ext cx="2" cy="731"/>
            </a:xfrm>
            <a:custGeom>
              <a:avLst/>
              <a:gdLst>
                <a:gd name="T0" fmla="*/ 1 w 1"/>
                <a:gd name="T1" fmla="*/ 0 h 309"/>
                <a:gd name="T2" fmla="*/ 0 w 1"/>
                <a:gd name="T3" fmla="*/ 0 h 309"/>
                <a:gd name="T4" fmla="*/ 0 w 1"/>
                <a:gd name="T5" fmla="*/ 309 h 309"/>
                <a:gd name="T6" fmla="*/ 1 w 1"/>
                <a:gd name="T7" fmla="*/ 309 h 309"/>
                <a:gd name="T8" fmla="*/ 1 w 1"/>
                <a:gd name="T9" fmla="*/ 0 h 309"/>
              </a:gdLst>
              <a:ahLst/>
              <a:cxnLst>
                <a:cxn ang="0">
                  <a:pos x="T0" y="T1"/>
                </a:cxn>
                <a:cxn ang="0">
                  <a:pos x="T2" y="T3"/>
                </a:cxn>
                <a:cxn ang="0">
                  <a:pos x="T4" y="T5"/>
                </a:cxn>
                <a:cxn ang="0">
                  <a:pos x="T6" y="T7"/>
                </a:cxn>
                <a:cxn ang="0">
                  <a:pos x="T8" y="T9"/>
                </a:cxn>
              </a:cxnLst>
              <a:rect l="0" t="0" r="r" b="b"/>
              <a:pathLst>
                <a:path w="1" h="309">
                  <a:moveTo>
                    <a:pt x="1" y="0"/>
                  </a:moveTo>
                  <a:cubicBezTo>
                    <a:pt x="0" y="0"/>
                    <a:pt x="0" y="0"/>
                    <a:pt x="0" y="0"/>
                  </a:cubicBezTo>
                  <a:cubicBezTo>
                    <a:pt x="0" y="309"/>
                    <a:pt x="0" y="309"/>
                    <a:pt x="0" y="309"/>
                  </a:cubicBezTo>
                  <a:cubicBezTo>
                    <a:pt x="1" y="309"/>
                    <a:pt x="1" y="309"/>
                    <a:pt x="1" y="309"/>
                  </a:cubicBezTo>
                  <a:cubicBezTo>
                    <a:pt x="1" y="0"/>
                    <a:pt x="1" y="0"/>
                    <a:pt x="1"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2139" y="3747"/>
              <a:ext cx="87" cy="140"/>
            </a:xfrm>
            <a:custGeom>
              <a:avLst/>
              <a:gdLst>
                <a:gd name="T0" fmla="*/ 37 w 37"/>
                <a:gd name="T1" fmla="*/ 0 h 59"/>
                <a:gd name="T2" fmla="*/ 36 w 37"/>
                <a:gd name="T3" fmla="*/ 0 h 59"/>
                <a:gd name="T4" fmla="*/ 36 w 37"/>
                <a:gd name="T5" fmla="*/ 59 h 59"/>
                <a:gd name="T6" fmla="*/ 0 w 37"/>
                <a:gd name="T7" fmla="*/ 59 h 59"/>
                <a:gd name="T8" fmla="*/ 0 w 37"/>
                <a:gd name="T9" fmla="*/ 59 h 59"/>
                <a:gd name="T10" fmla="*/ 37 w 37"/>
                <a:gd name="T11" fmla="*/ 59 h 59"/>
                <a:gd name="T12" fmla="*/ 37 w 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37" h="59">
                  <a:moveTo>
                    <a:pt x="37" y="0"/>
                  </a:moveTo>
                  <a:cubicBezTo>
                    <a:pt x="37" y="0"/>
                    <a:pt x="37" y="0"/>
                    <a:pt x="36" y="0"/>
                  </a:cubicBezTo>
                  <a:cubicBezTo>
                    <a:pt x="36" y="59"/>
                    <a:pt x="36" y="59"/>
                    <a:pt x="36" y="59"/>
                  </a:cubicBezTo>
                  <a:cubicBezTo>
                    <a:pt x="0" y="59"/>
                    <a:pt x="0" y="59"/>
                    <a:pt x="0" y="59"/>
                  </a:cubicBezTo>
                  <a:cubicBezTo>
                    <a:pt x="0" y="59"/>
                    <a:pt x="0" y="59"/>
                    <a:pt x="0" y="59"/>
                  </a:cubicBezTo>
                  <a:cubicBezTo>
                    <a:pt x="37" y="59"/>
                    <a:pt x="37" y="59"/>
                    <a:pt x="37" y="59"/>
                  </a:cubicBezTo>
                  <a:cubicBezTo>
                    <a:pt x="37" y="0"/>
                    <a:pt x="37" y="0"/>
                    <a:pt x="37" y="0"/>
                  </a:cubicBezTo>
                </a:path>
              </a:pathLst>
            </a:custGeom>
            <a:solidFill>
              <a:srgbClr val="C3C3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Rectangle 20"/>
            <p:cNvSpPr>
              <a:spLocks noChangeArrowheads="1"/>
            </p:cNvSpPr>
            <p:nvPr/>
          </p:nvSpPr>
          <p:spPr bwMode="auto">
            <a:xfrm>
              <a:off x="2224" y="3011"/>
              <a:ext cx="2" cy="5"/>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Rectangle 21"/>
            <p:cNvSpPr>
              <a:spLocks noChangeArrowheads="1"/>
            </p:cNvSpPr>
            <p:nvPr/>
          </p:nvSpPr>
          <p:spPr bwMode="auto">
            <a:xfrm>
              <a:off x="2224" y="3011"/>
              <a:ext cx="2" cy="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2139" y="3011"/>
              <a:ext cx="85" cy="876"/>
            </a:xfrm>
            <a:custGeom>
              <a:avLst/>
              <a:gdLst>
                <a:gd name="T0" fmla="*/ 85 w 85"/>
                <a:gd name="T1" fmla="*/ 0 h 876"/>
                <a:gd name="T2" fmla="*/ 0 w 85"/>
                <a:gd name="T3" fmla="*/ 0 h 876"/>
                <a:gd name="T4" fmla="*/ 0 w 85"/>
                <a:gd name="T5" fmla="*/ 876 h 876"/>
                <a:gd name="T6" fmla="*/ 85 w 85"/>
                <a:gd name="T7" fmla="*/ 876 h 876"/>
                <a:gd name="T8" fmla="*/ 85 w 85"/>
                <a:gd name="T9" fmla="*/ 736 h 876"/>
                <a:gd name="T10" fmla="*/ 85 w 85"/>
                <a:gd name="T11" fmla="*/ 5 h 876"/>
                <a:gd name="T12" fmla="*/ 85 w 85"/>
                <a:gd name="T13" fmla="*/ 0 h 876"/>
              </a:gdLst>
              <a:ahLst/>
              <a:cxnLst>
                <a:cxn ang="0">
                  <a:pos x="T0" y="T1"/>
                </a:cxn>
                <a:cxn ang="0">
                  <a:pos x="T2" y="T3"/>
                </a:cxn>
                <a:cxn ang="0">
                  <a:pos x="T4" y="T5"/>
                </a:cxn>
                <a:cxn ang="0">
                  <a:pos x="T6" y="T7"/>
                </a:cxn>
                <a:cxn ang="0">
                  <a:pos x="T8" y="T9"/>
                </a:cxn>
                <a:cxn ang="0">
                  <a:pos x="T10" y="T11"/>
                </a:cxn>
                <a:cxn ang="0">
                  <a:pos x="T12" y="T13"/>
                </a:cxn>
              </a:cxnLst>
              <a:rect l="0" t="0" r="r" b="b"/>
              <a:pathLst>
                <a:path w="85" h="876">
                  <a:moveTo>
                    <a:pt x="85" y="0"/>
                  </a:moveTo>
                  <a:lnTo>
                    <a:pt x="0" y="0"/>
                  </a:lnTo>
                  <a:lnTo>
                    <a:pt x="0" y="876"/>
                  </a:lnTo>
                  <a:lnTo>
                    <a:pt x="85" y="876"/>
                  </a:lnTo>
                  <a:lnTo>
                    <a:pt x="85" y="736"/>
                  </a:lnTo>
                  <a:lnTo>
                    <a:pt x="85" y="5"/>
                  </a:lnTo>
                  <a:lnTo>
                    <a:pt x="85"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2139" y="3011"/>
              <a:ext cx="85" cy="876"/>
            </a:xfrm>
            <a:custGeom>
              <a:avLst/>
              <a:gdLst>
                <a:gd name="T0" fmla="*/ 85 w 85"/>
                <a:gd name="T1" fmla="*/ 0 h 876"/>
                <a:gd name="T2" fmla="*/ 0 w 85"/>
                <a:gd name="T3" fmla="*/ 0 h 876"/>
                <a:gd name="T4" fmla="*/ 0 w 85"/>
                <a:gd name="T5" fmla="*/ 876 h 876"/>
                <a:gd name="T6" fmla="*/ 85 w 85"/>
                <a:gd name="T7" fmla="*/ 876 h 876"/>
                <a:gd name="T8" fmla="*/ 85 w 85"/>
                <a:gd name="T9" fmla="*/ 736 h 876"/>
                <a:gd name="T10" fmla="*/ 85 w 85"/>
                <a:gd name="T11" fmla="*/ 5 h 876"/>
                <a:gd name="T12" fmla="*/ 85 w 85"/>
                <a:gd name="T13" fmla="*/ 0 h 876"/>
              </a:gdLst>
              <a:ahLst/>
              <a:cxnLst>
                <a:cxn ang="0">
                  <a:pos x="T0" y="T1"/>
                </a:cxn>
                <a:cxn ang="0">
                  <a:pos x="T2" y="T3"/>
                </a:cxn>
                <a:cxn ang="0">
                  <a:pos x="T4" y="T5"/>
                </a:cxn>
                <a:cxn ang="0">
                  <a:pos x="T6" y="T7"/>
                </a:cxn>
                <a:cxn ang="0">
                  <a:pos x="T8" y="T9"/>
                </a:cxn>
                <a:cxn ang="0">
                  <a:pos x="T10" y="T11"/>
                </a:cxn>
                <a:cxn ang="0">
                  <a:pos x="T12" y="T13"/>
                </a:cxn>
              </a:cxnLst>
              <a:rect l="0" t="0" r="r" b="b"/>
              <a:pathLst>
                <a:path w="85" h="876">
                  <a:moveTo>
                    <a:pt x="85" y="0"/>
                  </a:moveTo>
                  <a:lnTo>
                    <a:pt x="0" y="0"/>
                  </a:lnTo>
                  <a:lnTo>
                    <a:pt x="0" y="876"/>
                  </a:lnTo>
                  <a:lnTo>
                    <a:pt x="85" y="876"/>
                  </a:lnTo>
                  <a:lnTo>
                    <a:pt x="85" y="736"/>
                  </a:lnTo>
                  <a:lnTo>
                    <a:pt x="85" y="5"/>
                  </a:lnTo>
                  <a:lnTo>
                    <a:pt x="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4"/>
            <p:cNvSpPr>
              <a:spLocks/>
            </p:cNvSpPr>
            <p:nvPr/>
          </p:nvSpPr>
          <p:spPr bwMode="auto">
            <a:xfrm>
              <a:off x="4157" y="798"/>
              <a:ext cx="1749" cy="1053"/>
            </a:xfrm>
            <a:custGeom>
              <a:avLst/>
              <a:gdLst>
                <a:gd name="T0" fmla="*/ 667 w 739"/>
                <a:gd name="T1" fmla="*/ 221 h 445"/>
                <a:gd name="T2" fmla="*/ 544 w 739"/>
                <a:gd name="T3" fmla="*/ 126 h 445"/>
                <a:gd name="T4" fmla="*/ 543 w 739"/>
                <a:gd name="T5" fmla="*/ 126 h 445"/>
                <a:gd name="T6" fmla="*/ 543 w 739"/>
                <a:gd name="T7" fmla="*/ 126 h 445"/>
                <a:gd name="T8" fmla="*/ 418 w 739"/>
                <a:gd name="T9" fmla="*/ 0 h 445"/>
                <a:gd name="T10" fmla="*/ 307 w 739"/>
                <a:gd name="T11" fmla="*/ 66 h 445"/>
                <a:gd name="T12" fmla="*/ 267 w 739"/>
                <a:gd name="T13" fmla="*/ 59 h 445"/>
                <a:gd name="T14" fmla="*/ 149 w 739"/>
                <a:gd name="T15" fmla="*/ 177 h 445"/>
                <a:gd name="T16" fmla="*/ 150 w 739"/>
                <a:gd name="T17" fmla="*/ 178 h 445"/>
                <a:gd name="T18" fmla="*/ 134 w 739"/>
                <a:gd name="T19" fmla="*/ 177 h 445"/>
                <a:gd name="T20" fmla="*/ 0 w 739"/>
                <a:gd name="T21" fmla="*/ 311 h 445"/>
                <a:gd name="T22" fmla="*/ 134 w 739"/>
                <a:gd name="T23" fmla="*/ 445 h 445"/>
                <a:gd name="T24" fmla="*/ 624 w 739"/>
                <a:gd name="T25" fmla="*/ 445 h 445"/>
                <a:gd name="T26" fmla="*/ 739 w 739"/>
                <a:gd name="T27" fmla="*/ 329 h 445"/>
                <a:gd name="T28" fmla="*/ 667 w 739"/>
                <a:gd name="T29" fmla="*/ 22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9" h="445">
                  <a:moveTo>
                    <a:pt x="667" y="221"/>
                  </a:moveTo>
                  <a:cubicBezTo>
                    <a:pt x="653" y="166"/>
                    <a:pt x="603" y="126"/>
                    <a:pt x="544" y="126"/>
                  </a:cubicBezTo>
                  <a:cubicBezTo>
                    <a:pt x="543" y="126"/>
                    <a:pt x="543" y="126"/>
                    <a:pt x="543" y="126"/>
                  </a:cubicBezTo>
                  <a:cubicBezTo>
                    <a:pt x="543" y="126"/>
                    <a:pt x="543" y="126"/>
                    <a:pt x="543" y="126"/>
                  </a:cubicBezTo>
                  <a:cubicBezTo>
                    <a:pt x="543" y="56"/>
                    <a:pt x="487" y="0"/>
                    <a:pt x="418" y="0"/>
                  </a:cubicBezTo>
                  <a:cubicBezTo>
                    <a:pt x="370" y="0"/>
                    <a:pt x="328" y="27"/>
                    <a:pt x="307" y="66"/>
                  </a:cubicBezTo>
                  <a:cubicBezTo>
                    <a:pt x="295" y="62"/>
                    <a:pt x="281" y="59"/>
                    <a:pt x="267" y="59"/>
                  </a:cubicBezTo>
                  <a:cubicBezTo>
                    <a:pt x="202" y="59"/>
                    <a:pt x="149" y="112"/>
                    <a:pt x="149" y="177"/>
                  </a:cubicBezTo>
                  <a:cubicBezTo>
                    <a:pt x="149" y="178"/>
                    <a:pt x="150" y="178"/>
                    <a:pt x="150" y="178"/>
                  </a:cubicBezTo>
                  <a:cubicBezTo>
                    <a:pt x="144" y="178"/>
                    <a:pt x="139" y="177"/>
                    <a:pt x="134" y="177"/>
                  </a:cubicBezTo>
                  <a:cubicBezTo>
                    <a:pt x="60" y="177"/>
                    <a:pt x="0" y="237"/>
                    <a:pt x="0" y="311"/>
                  </a:cubicBezTo>
                  <a:cubicBezTo>
                    <a:pt x="0" y="385"/>
                    <a:pt x="60" y="445"/>
                    <a:pt x="134" y="445"/>
                  </a:cubicBezTo>
                  <a:cubicBezTo>
                    <a:pt x="624" y="445"/>
                    <a:pt x="624" y="445"/>
                    <a:pt x="624" y="445"/>
                  </a:cubicBezTo>
                  <a:cubicBezTo>
                    <a:pt x="688" y="445"/>
                    <a:pt x="739" y="393"/>
                    <a:pt x="739" y="329"/>
                  </a:cubicBezTo>
                  <a:cubicBezTo>
                    <a:pt x="739" y="280"/>
                    <a:pt x="709" y="238"/>
                    <a:pt x="667" y="22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5"/>
            <p:cNvSpPr>
              <a:spLocks noEditPoints="1"/>
            </p:cNvSpPr>
            <p:nvPr/>
          </p:nvSpPr>
          <p:spPr bwMode="auto">
            <a:xfrm>
              <a:off x="5146"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10 w 369"/>
                <a:gd name="T11" fmla="*/ 239 h 249"/>
                <a:gd name="T12" fmla="*/ 360 w 369"/>
                <a:gd name="T13" fmla="*/ 239 h 249"/>
                <a:gd name="T14" fmla="*/ 360 w 369"/>
                <a:gd name="T15" fmla="*/ 10 h 249"/>
                <a:gd name="T16" fmla="*/ 10 w 369"/>
                <a:gd name="T17" fmla="*/ 10 h 249"/>
                <a:gd name="T18" fmla="*/ 10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close/>
                  <a:moveTo>
                    <a:pt x="10" y="239"/>
                  </a:moveTo>
                  <a:lnTo>
                    <a:pt x="360" y="239"/>
                  </a:lnTo>
                  <a:lnTo>
                    <a:pt x="360" y="10"/>
                  </a:lnTo>
                  <a:lnTo>
                    <a:pt x="10" y="10"/>
                  </a:lnTo>
                  <a:lnTo>
                    <a:pt x="10" y="23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6"/>
            <p:cNvSpPr>
              <a:spLocks noEditPoints="1"/>
            </p:cNvSpPr>
            <p:nvPr/>
          </p:nvSpPr>
          <p:spPr bwMode="auto">
            <a:xfrm>
              <a:off x="5146"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10 w 369"/>
                <a:gd name="T11" fmla="*/ 239 h 249"/>
                <a:gd name="T12" fmla="*/ 360 w 369"/>
                <a:gd name="T13" fmla="*/ 239 h 249"/>
                <a:gd name="T14" fmla="*/ 360 w 369"/>
                <a:gd name="T15" fmla="*/ 10 h 249"/>
                <a:gd name="T16" fmla="*/ 10 w 369"/>
                <a:gd name="T17" fmla="*/ 10 h 249"/>
                <a:gd name="T18" fmla="*/ 10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moveTo>
                    <a:pt x="10" y="239"/>
                  </a:moveTo>
                  <a:lnTo>
                    <a:pt x="360" y="239"/>
                  </a:lnTo>
                  <a:lnTo>
                    <a:pt x="360" y="10"/>
                  </a:lnTo>
                  <a:lnTo>
                    <a:pt x="10" y="10"/>
                  </a:lnTo>
                  <a:lnTo>
                    <a:pt x="10" y="23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7"/>
            <p:cNvSpPr>
              <a:spLocks noEditPoints="1"/>
            </p:cNvSpPr>
            <p:nvPr/>
          </p:nvSpPr>
          <p:spPr bwMode="auto">
            <a:xfrm>
              <a:off x="4689" y="1096"/>
              <a:ext cx="1217" cy="755"/>
            </a:xfrm>
            <a:custGeom>
              <a:avLst/>
              <a:gdLst>
                <a:gd name="T0" fmla="*/ 345 w 514"/>
                <a:gd name="T1" fmla="*/ 183 h 319"/>
                <a:gd name="T2" fmla="*/ 197 w 514"/>
                <a:gd name="T3" fmla="*/ 183 h 319"/>
                <a:gd name="T4" fmla="*/ 197 w 514"/>
                <a:gd name="T5" fmla="*/ 280 h 319"/>
                <a:gd name="T6" fmla="*/ 285 w 514"/>
                <a:gd name="T7" fmla="*/ 280 h 319"/>
                <a:gd name="T8" fmla="*/ 240 w 514"/>
                <a:gd name="T9" fmla="*/ 238 h 319"/>
                <a:gd name="T10" fmla="*/ 238 w 514"/>
                <a:gd name="T11" fmla="*/ 233 h 319"/>
                <a:gd name="T12" fmla="*/ 242 w 514"/>
                <a:gd name="T13" fmla="*/ 231 h 319"/>
                <a:gd name="T14" fmla="*/ 244 w 514"/>
                <a:gd name="T15" fmla="*/ 231 h 319"/>
                <a:gd name="T16" fmla="*/ 294 w 514"/>
                <a:gd name="T17" fmla="*/ 280 h 319"/>
                <a:gd name="T18" fmla="*/ 345 w 514"/>
                <a:gd name="T19" fmla="*/ 280 h 319"/>
                <a:gd name="T20" fmla="*/ 345 w 514"/>
                <a:gd name="T21" fmla="*/ 183 h 319"/>
                <a:gd name="T22" fmla="*/ 319 w 514"/>
                <a:gd name="T23" fmla="*/ 0 h 319"/>
                <a:gd name="T24" fmla="*/ 319 w 514"/>
                <a:gd name="T25" fmla="*/ 0 h 319"/>
                <a:gd name="T26" fmla="*/ 0 w 514"/>
                <a:gd name="T27" fmla="*/ 319 h 319"/>
                <a:gd name="T28" fmla="*/ 302 w 514"/>
                <a:gd name="T29" fmla="*/ 319 h 319"/>
                <a:gd name="T30" fmla="*/ 287 w 514"/>
                <a:gd name="T31" fmla="*/ 284 h 319"/>
                <a:gd name="T32" fmla="*/ 193 w 514"/>
                <a:gd name="T33" fmla="*/ 284 h 319"/>
                <a:gd name="T34" fmla="*/ 193 w 514"/>
                <a:gd name="T35" fmla="*/ 179 h 319"/>
                <a:gd name="T36" fmla="*/ 349 w 514"/>
                <a:gd name="T37" fmla="*/ 179 h 319"/>
                <a:gd name="T38" fmla="*/ 349 w 514"/>
                <a:gd name="T39" fmla="*/ 284 h 319"/>
                <a:gd name="T40" fmla="*/ 297 w 514"/>
                <a:gd name="T41" fmla="*/ 284 h 319"/>
                <a:gd name="T42" fmla="*/ 310 w 514"/>
                <a:gd name="T43" fmla="*/ 319 h 319"/>
                <a:gd name="T44" fmla="*/ 399 w 514"/>
                <a:gd name="T45" fmla="*/ 319 h 319"/>
                <a:gd name="T46" fmla="*/ 514 w 514"/>
                <a:gd name="T47" fmla="*/ 203 h 319"/>
                <a:gd name="T48" fmla="*/ 442 w 514"/>
                <a:gd name="T49" fmla="*/ 95 h 319"/>
                <a:gd name="T50" fmla="*/ 319 w 514"/>
                <a:gd name="T51"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4" h="319">
                  <a:moveTo>
                    <a:pt x="345" y="183"/>
                  </a:moveTo>
                  <a:cubicBezTo>
                    <a:pt x="197" y="183"/>
                    <a:pt x="197" y="183"/>
                    <a:pt x="197" y="183"/>
                  </a:cubicBezTo>
                  <a:cubicBezTo>
                    <a:pt x="197" y="280"/>
                    <a:pt x="197" y="280"/>
                    <a:pt x="197" y="280"/>
                  </a:cubicBezTo>
                  <a:cubicBezTo>
                    <a:pt x="285" y="280"/>
                    <a:pt x="285" y="280"/>
                    <a:pt x="285" y="280"/>
                  </a:cubicBezTo>
                  <a:cubicBezTo>
                    <a:pt x="274" y="264"/>
                    <a:pt x="260" y="249"/>
                    <a:pt x="240" y="238"/>
                  </a:cubicBezTo>
                  <a:cubicBezTo>
                    <a:pt x="238" y="237"/>
                    <a:pt x="237" y="235"/>
                    <a:pt x="238" y="233"/>
                  </a:cubicBezTo>
                  <a:cubicBezTo>
                    <a:pt x="239" y="232"/>
                    <a:pt x="240" y="231"/>
                    <a:pt x="242" y="231"/>
                  </a:cubicBezTo>
                  <a:cubicBezTo>
                    <a:pt x="243" y="231"/>
                    <a:pt x="243" y="231"/>
                    <a:pt x="244" y="231"/>
                  </a:cubicBezTo>
                  <a:cubicBezTo>
                    <a:pt x="267" y="244"/>
                    <a:pt x="283" y="261"/>
                    <a:pt x="294" y="280"/>
                  </a:cubicBezTo>
                  <a:cubicBezTo>
                    <a:pt x="345" y="280"/>
                    <a:pt x="345" y="280"/>
                    <a:pt x="345" y="280"/>
                  </a:cubicBezTo>
                  <a:cubicBezTo>
                    <a:pt x="345" y="183"/>
                    <a:pt x="345" y="183"/>
                    <a:pt x="345" y="183"/>
                  </a:cubicBezTo>
                  <a:moveTo>
                    <a:pt x="319" y="0"/>
                  </a:moveTo>
                  <a:cubicBezTo>
                    <a:pt x="319" y="0"/>
                    <a:pt x="319" y="0"/>
                    <a:pt x="319" y="0"/>
                  </a:cubicBezTo>
                  <a:cubicBezTo>
                    <a:pt x="0" y="319"/>
                    <a:pt x="0" y="319"/>
                    <a:pt x="0" y="319"/>
                  </a:cubicBezTo>
                  <a:cubicBezTo>
                    <a:pt x="302" y="319"/>
                    <a:pt x="302" y="319"/>
                    <a:pt x="302" y="319"/>
                  </a:cubicBezTo>
                  <a:cubicBezTo>
                    <a:pt x="299" y="307"/>
                    <a:pt x="294" y="295"/>
                    <a:pt x="287" y="284"/>
                  </a:cubicBezTo>
                  <a:cubicBezTo>
                    <a:pt x="193" y="284"/>
                    <a:pt x="193" y="284"/>
                    <a:pt x="193" y="284"/>
                  </a:cubicBezTo>
                  <a:cubicBezTo>
                    <a:pt x="193" y="179"/>
                    <a:pt x="193" y="179"/>
                    <a:pt x="193" y="179"/>
                  </a:cubicBezTo>
                  <a:cubicBezTo>
                    <a:pt x="349" y="179"/>
                    <a:pt x="349" y="179"/>
                    <a:pt x="349" y="179"/>
                  </a:cubicBezTo>
                  <a:cubicBezTo>
                    <a:pt x="349" y="284"/>
                    <a:pt x="349" y="284"/>
                    <a:pt x="349" y="284"/>
                  </a:cubicBezTo>
                  <a:cubicBezTo>
                    <a:pt x="297" y="284"/>
                    <a:pt x="297" y="284"/>
                    <a:pt x="297" y="284"/>
                  </a:cubicBezTo>
                  <a:cubicBezTo>
                    <a:pt x="303" y="295"/>
                    <a:pt x="307" y="307"/>
                    <a:pt x="310" y="319"/>
                  </a:cubicBezTo>
                  <a:cubicBezTo>
                    <a:pt x="399" y="319"/>
                    <a:pt x="399" y="319"/>
                    <a:pt x="399" y="319"/>
                  </a:cubicBezTo>
                  <a:cubicBezTo>
                    <a:pt x="463" y="319"/>
                    <a:pt x="514" y="267"/>
                    <a:pt x="514" y="203"/>
                  </a:cubicBezTo>
                  <a:cubicBezTo>
                    <a:pt x="514" y="154"/>
                    <a:pt x="484" y="112"/>
                    <a:pt x="442" y="95"/>
                  </a:cubicBezTo>
                  <a:cubicBezTo>
                    <a:pt x="428" y="40"/>
                    <a:pt x="378" y="0"/>
                    <a:pt x="319"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28"/>
            <p:cNvSpPr>
              <a:spLocks/>
            </p:cNvSpPr>
            <p:nvPr/>
          </p:nvSpPr>
          <p:spPr bwMode="auto">
            <a:xfrm>
              <a:off x="5146" y="1520"/>
              <a:ext cx="369" cy="249"/>
            </a:xfrm>
            <a:custGeom>
              <a:avLst/>
              <a:gdLst>
                <a:gd name="T0" fmla="*/ 156 w 156"/>
                <a:gd name="T1" fmla="*/ 0 h 105"/>
                <a:gd name="T2" fmla="*/ 0 w 156"/>
                <a:gd name="T3" fmla="*/ 0 h 105"/>
                <a:gd name="T4" fmla="*/ 0 w 156"/>
                <a:gd name="T5" fmla="*/ 105 h 105"/>
                <a:gd name="T6" fmla="*/ 94 w 156"/>
                <a:gd name="T7" fmla="*/ 105 h 105"/>
                <a:gd name="T8" fmla="*/ 92 w 156"/>
                <a:gd name="T9" fmla="*/ 101 h 105"/>
                <a:gd name="T10" fmla="*/ 4 w 156"/>
                <a:gd name="T11" fmla="*/ 101 h 105"/>
                <a:gd name="T12" fmla="*/ 4 w 156"/>
                <a:gd name="T13" fmla="*/ 4 h 105"/>
                <a:gd name="T14" fmla="*/ 152 w 156"/>
                <a:gd name="T15" fmla="*/ 4 h 105"/>
                <a:gd name="T16" fmla="*/ 152 w 156"/>
                <a:gd name="T17" fmla="*/ 101 h 105"/>
                <a:gd name="T18" fmla="*/ 101 w 156"/>
                <a:gd name="T19" fmla="*/ 101 h 105"/>
                <a:gd name="T20" fmla="*/ 104 w 156"/>
                <a:gd name="T21" fmla="*/ 105 h 105"/>
                <a:gd name="T22" fmla="*/ 156 w 156"/>
                <a:gd name="T23" fmla="*/ 105 h 105"/>
                <a:gd name="T24" fmla="*/ 156 w 156"/>
                <a:gd name="T2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105">
                  <a:moveTo>
                    <a:pt x="156" y="0"/>
                  </a:moveTo>
                  <a:cubicBezTo>
                    <a:pt x="0" y="0"/>
                    <a:pt x="0" y="0"/>
                    <a:pt x="0" y="0"/>
                  </a:cubicBezTo>
                  <a:cubicBezTo>
                    <a:pt x="0" y="105"/>
                    <a:pt x="0" y="105"/>
                    <a:pt x="0" y="105"/>
                  </a:cubicBezTo>
                  <a:cubicBezTo>
                    <a:pt x="94" y="105"/>
                    <a:pt x="94" y="105"/>
                    <a:pt x="94" y="105"/>
                  </a:cubicBezTo>
                  <a:cubicBezTo>
                    <a:pt x="94" y="104"/>
                    <a:pt x="93" y="102"/>
                    <a:pt x="92" y="101"/>
                  </a:cubicBezTo>
                  <a:cubicBezTo>
                    <a:pt x="4" y="101"/>
                    <a:pt x="4" y="101"/>
                    <a:pt x="4" y="101"/>
                  </a:cubicBezTo>
                  <a:cubicBezTo>
                    <a:pt x="4" y="4"/>
                    <a:pt x="4" y="4"/>
                    <a:pt x="4" y="4"/>
                  </a:cubicBezTo>
                  <a:cubicBezTo>
                    <a:pt x="152" y="4"/>
                    <a:pt x="152" y="4"/>
                    <a:pt x="152" y="4"/>
                  </a:cubicBezTo>
                  <a:cubicBezTo>
                    <a:pt x="152" y="101"/>
                    <a:pt x="152" y="101"/>
                    <a:pt x="152" y="101"/>
                  </a:cubicBezTo>
                  <a:cubicBezTo>
                    <a:pt x="101" y="101"/>
                    <a:pt x="101" y="101"/>
                    <a:pt x="101" y="101"/>
                  </a:cubicBezTo>
                  <a:cubicBezTo>
                    <a:pt x="102" y="102"/>
                    <a:pt x="103" y="104"/>
                    <a:pt x="104" y="105"/>
                  </a:cubicBezTo>
                  <a:cubicBezTo>
                    <a:pt x="156" y="105"/>
                    <a:pt x="156" y="105"/>
                    <a:pt x="156" y="105"/>
                  </a:cubicBezTo>
                  <a:cubicBezTo>
                    <a:pt x="156" y="0"/>
                    <a:pt x="156" y="0"/>
                    <a:pt x="156" y="0"/>
                  </a:cubicBezTo>
                </a:path>
              </a:pathLst>
            </a:custGeom>
            <a:solidFill>
              <a:srgbClr val="001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29"/>
            <p:cNvSpPr>
              <a:spLocks/>
            </p:cNvSpPr>
            <p:nvPr/>
          </p:nvSpPr>
          <p:spPr bwMode="auto">
            <a:xfrm>
              <a:off x="4581" y="3549"/>
              <a:ext cx="127" cy="146"/>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0"/>
            <p:cNvSpPr>
              <a:spLocks/>
            </p:cNvSpPr>
            <p:nvPr/>
          </p:nvSpPr>
          <p:spPr bwMode="auto">
            <a:xfrm>
              <a:off x="4734" y="3549"/>
              <a:ext cx="128" cy="146"/>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1"/>
            <p:cNvSpPr>
              <a:spLocks/>
            </p:cNvSpPr>
            <p:nvPr/>
          </p:nvSpPr>
          <p:spPr bwMode="auto">
            <a:xfrm>
              <a:off x="4782" y="1641"/>
              <a:ext cx="702" cy="1953"/>
            </a:xfrm>
            <a:custGeom>
              <a:avLst/>
              <a:gdLst>
                <a:gd name="T0" fmla="*/ 34 w 297"/>
                <a:gd name="T1" fmla="*/ 825 h 825"/>
                <a:gd name="T2" fmla="*/ 30 w 297"/>
                <a:gd name="T3" fmla="*/ 822 h 825"/>
                <a:gd name="T4" fmla="*/ 145 w 297"/>
                <a:gd name="T5" fmla="*/ 450 h 825"/>
                <a:gd name="T6" fmla="*/ 261 w 297"/>
                <a:gd name="T7" fmla="*/ 217 h 825"/>
                <a:gd name="T8" fmla="*/ 201 w 297"/>
                <a:gd name="T9" fmla="*/ 8 h 825"/>
                <a:gd name="T10" fmla="*/ 199 w 297"/>
                <a:gd name="T11" fmla="*/ 3 h 825"/>
                <a:gd name="T12" fmla="*/ 205 w 297"/>
                <a:gd name="T13" fmla="*/ 1 h 825"/>
                <a:gd name="T14" fmla="*/ 269 w 297"/>
                <a:gd name="T15" fmla="*/ 219 h 825"/>
                <a:gd name="T16" fmla="*/ 151 w 297"/>
                <a:gd name="T17" fmla="*/ 455 h 825"/>
                <a:gd name="T18" fmla="*/ 38 w 297"/>
                <a:gd name="T19" fmla="*/ 820 h 825"/>
                <a:gd name="T20" fmla="*/ 35 w 297"/>
                <a:gd name="T21" fmla="*/ 825 h 825"/>
                <a:gd name="T22" fmla="*/ 34 w 297"/>
                <a:gd name="T23"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7" h="825">
                  <a:moveTo>
                    <a:pt x="34" y="825"/>
                  </a:moveTo>
                  <a:cubicBezTo>
                    <a:pt x="32" y="825"/>
                    <a:pt x="30" y="823"/>
                    <a:pt x="30" y="822"/>
                  </a:cubicBezTo>
                  <a:cubicBezTo>
                    <a:pt x="0" y="676"/>
                    <a:pt x="73" y="561"/>
                    <a:pt x="145" y="450"/>
                  </a:cubicBezTo>
                  <a:cubicBezTo>
                    <a:pt x="192" y="377"/>
                    <a:pt x="240" y="302"/>
                    <a:pt x="261" y="217"/>
                  </a:cubicBezTo>
                  <a:cubicBezTo>
                    <a:pt x="272" y="170"/>
                    <a:pt x="289" y="57"/>
                    <a:pt x="201" y="8"/>
                  </a:cubicBezTo>
                  <a:cubicBezTo>
                    <a:pt x="199" y="7"/>
                    <a:pt x="198" y="5"/>
                    <a:pt x="199" y="3"/>
                  </a:cubicBezTo>
                  <a:cubicBezTo>
                    <a:pt x="200" y="1"/>
                    <a:pt x="203" y="0"/>
                    <a:pt x="205" y="1"/>
                  </a:cubicBezTo>
                  <a:cubicBezTo>
                    <a:pt x="297" y="53"/>
                    <a:pt x="280" y="170"/>
                    <a:pt x="269" y="219"/>
                  </a:cubicBezTo>
                  <a:cubicBezTo>
                    <a:pt x="248" y="305"/>
                    <a:pt x="199" y="381"/>
                    <a:pt x="151" y="455"/>
                  </a:cubicBezTo>
                  <a:cubicBezTo>
                    <a:pt x="78" y="569"/>
                    <a:pt x="8" y="678"/>
                    <a:pt x="38" y="820"/>
                  </a:cubicBezTo>
                  <a:cubicBezTo>
                    <a:pt x="38" y="822"/>
                    <a:pt x="37" y="824"/>
                    <a:pt x="35" y="825"/>
                  </a:cubicBezTo>
                  <a:cubicBezTo>
                    <a:pt x="34" y="825"/>
                    <a:pt x="34" y="825"/>
                    <a:pt x="34" y="825"/>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2"/>
            <p:cNvSpPr>
              <a:spLocks/>
            </p:cNvSpPr>
            <p:nvPr/>
          </p:nvSpPr>
          <p:spPr bwMode="auto">
            <a:xfrm>
              <a:off x="2868" y="1177"/>
              <a:ext cx="804" cy="800"/>
            </a:xfrm>
            <a:custGeom>
              <a:avLst/>
              <a:gdLst>
                <a:gd name="T0" fmla="*/ 51 w 340"/>
                <a:gd name="T1" fmla="*/ 167 h 338"/>
                <a:gd name="T2" fmla="*/ 0 w 340"/>
                <a:gd name="T3" fmla="*/ 0 h 338"/>
                <a:gd name="T4" fmla="*/ 2 w 340"/>
                <a:gd name="T5" fmla="*/ 2 h 338"/>
                <a:gd name="T6" fmla="*/ 81 w 340"/>
                <a:gd name="T7" fmla="*/ 0 h 338"/>
                <a:gd name="T8" fmla="*/ 82 w 340"/>
                <a:gd name="T9" fmla="*/ 7 h 338"/>
                <a:gd name="T10" fmla="*/ 88 w 340"/>
                <a:gd name="T11" fmla="*/ 38 h 338"/>
                <a:gd name="T12" fmla="*/ 121 w 340"/>
                <a:gd name="T13" fmla="*/ 130 h 338"/>
                <a:gd name="T14" fmla="*/ 340 w 340"/>
                <a:gd name="T15" fmla="*/ 259 h 338"/>
                <a:gd name="T16" fmla="*/ 340 w 340"/>
                <a:gd name="T17" fmla="*/ 338 h 338"/>
                <a:gd name="T18" fmla="*/ 337 w 340"/>
                <a:gd name="T19" fmla="*/ 338 h 338"/>
                <a:gd name="T20" fmla="*/ 51 w 340"/>
                <a:gd name="T21" fmla="*/ 16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0" h="338">
                  <a:moveTo>
                    <a:pt x="51" y="167"/>
                  </a:moveTo>
                  <a:cubicBezTo>
                    <a:pt x="7" y="84"/>
                    <a:pt x="0" y="3"/>
                    <a:pt x="0" y="0"/>
                  </a:cubicBezTo>
                  <a:cubicBezTo>
                    <a:pt x="2" y="2"/>
                    <a:pt x="2" y="2"/>
                    <a:pt x="2" y="2"/>
                  </a:cubicBezTo>
                  <a:cubicBezTo>
                    <a:pt x="81" y="0"/>
                    <a:pt x="81" y="0"/>
                    <a:pt x="81" y="0"/>
                  </a:cubicBezTo>
                  <a:cubicBezTo>
                    <a:pt x="81" y="0"/>
                    <a:pt x="81" y="0"/>
                    <a:pt x="82" y="7"/>
                  </a:cubicBezTo>
                  <a:cubicBezTo>
                    <a:pt x="83" y="14"/>
                    <a:pt x="85" y="25"/>
                    <a:pt x="88" y="38"/>
                  </a:cubicBezTo>
                  <a:cubicBezTo>
                    <a:pt x="93" y="63"/>
                    <a:pt x="103" y="97"/>
                    <a:pt x="121" y="130"/>
                  </a:cubicBezTo>
                  <a:cubicBezTo>
                    <a:pt x="158" y="197"/>
                    <a:pt x="216" y="258"/>
                    <a:pt x="340" y="259"/>
                  </a:cubicBezTo>
                  <a:cubicBezTo>
                    <a:pt x="340" y="338"/>
                    <a:pt x="340" y="338"/>
                    <a:pt x="340" y="338"/>
                  </a:cubicBezTo>
                  <a:cubicBezTo>
                    <a:pt x="339" y="338"/>
                    <a:pt x="338" y="338"/>
                    <a:pt x="337" y="338"/>
                  </a:cubicBezTo>
                  <a:cubicBezTo>
                    <a:pt x="184" y="338"/>
                    <a:pt x="94" y="250"/>
                    <a:pt x="51" y="167"/>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Rectangle 33"/>
            <p:cNvSpPr>
              <a:spLocks noChangeArrowheads="1"/>
            </p:cNvSpPr>
            <p:nvPr/>
          </p:nvSpPr>
          <p:spPr bwMode="auto">
            <a:xfrm>
              <a:off x="4413" y="3691"/>
              <a:ext cx="759" cy="1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34"/>
            <p:cNvSpPr>
              <a:spLocks noChangeArrowheads="1"/>
            </p:cNvSpPr>
            <p:nvPr/>
          </p:nvSpPr>
          <p:spPr bwMode="auto">
            <a:xfrm>
              <a:off x="4413" y="3691"/>
              <a:ext cx="759"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35"/>
            <p:cNvSpPr>
              <a:spLocks/>
            </p:cNvSpPr>
            <p:nvPr/>
          </p:nvSpPr>
          <p:spPr bwMode="auto">
            <a:xfrm>
              <a:off x="2868" y="1186"/>
              <a:ext cx="795" cy="791"/>
            </a:xfrm>
            <a:custGeom>
              <a:avLst/>
              <a:gdLst>
                <a:gd name="T0" fmla="*/ 51 w 336"/>
                <a:gd name="T1" fmla="*/ 166 h 334"/>
                <a:gd name="T2" fmla="*/ 0 w 336"/>
                <a:gd name="T3" fmla="*/ 0 h 334"/>
                <a:gd name="T4" fmla="*/ 2 w 336"/>
                <a:gd name="T5" fmla="*/ 3 h 334"/>
                <a:gd name="T6" fmla="*/ 80 w 336"/>
                <a:gd name="T7" fmla="*/ 1 h 334"/>
                <a:gd name="T8" fmla="*/ 81 w 336"/>
                <a:gd name="T9" fmla="*/ 8 h 334"/>
                <a:gd name="T10" fmla="*/ 86 w 336"/>
                <a:gd name="T11" fmla="*/ 38 h 334"/>
                <a:gd name="T12" fmla="*/ 119 w 336"/>
                <a:gd name="T13" fmla="*/ 129 h 334"/>
                <a:gd name="T14" fmla="*/ 336 w 336"/>
                <a:gd name="T15" fmla="*/ 256 h 334"/>
                <a:gd name="T16" fmla="*/ 336 w 336"/>
                <a:gd name="T17" fmla="*/ 334 h 334"/>
                <a:gd name="T18" fmla="*/ 333 w 336"/>
                <a:gd name="T19" fmla="*/ 334 h 334"/>
                <a:gd name="T20" fmla="*/ 51 w 336"/>
                <a:gd name="T21" fmla="*/ 166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334">
                  <a:moveTo>
                    <a:pt x="51" y="166"/>
                  </a:moveTo>
                  <a:cubicBezTo>
                    <a:pt x="7" y="84"/>
                    <a:pt x="0" y="3"/>
                    <a:pt x="0" y="0"/>
                  </a:cubicBezTo>
                  <a:cubicBezTo>
                    <a:pt x="2" y="3"/>
                    <a:pt x="2" y="3"/>
                    <a:pt x="2" y="3"/>
                  </a:cubicBezTo>
                  <a:cubicBezTo>
                    <a:pt x="80" y="1"/>
                    <a:pt x="80" y="1"/>
                    <a:pt x="80" y="1"/>
                  </a:cubicBezTo>
                  <a:cubicBezTo>
                    <a:pt x="80" y="1"/>
                    <a:pt x="80" y="1"/>
                    <a:pt x="81" y="8"/>
                  </a:cubicBezTo>
                  <a:cubicBezTo>
                    <a:pt x="82" y="15"/>
                    <a:pt x="84" y="25"/>
                    <a:pt x="86" y="38"/>
                  </a:cubicBezTo>
                  <a:cubicBezTo>
                    <a:pt x="92" y="63"/>
                    <a:pt x="102" y="97"/>
                    <a:pt x="119" y="129"/>
                  </a:cubicBezTo>
                  <a:cubicBezTo>
                    <a:pt x="156" y="194"/>
                    <a:pt x="213" y="255"/>
                    <a:pt x="336" y="256"/>
                  </a:cubicBezTo>
                  <a:cubicBezTo>
                    <a:pt x="336" y="334"/>
                    <a:pt x="336" y="334"/>
                    <a:pt x="336" y="334"/>
                  </a:cubicBezTo>
                  <a:cubicBezTo>
                    <a:pt x="335" y="334"/>
                    <a:pt x="334" y="334"/>
                    <a:pt x="333" y="334"/>
                  </a:cubicBezTo>
                  <a:cubicBezTo>
                    <a:pt x="182" y="334"/>
                    <a:pt x="93" y="247"/>
                    <a:pt x="51" y="166"/>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6"/>
            <p:cNvSpPr>
              <a:spLocks/>
            </p:cNvSpPr>
            <p:nvPr/>
          </p:nvSpPr>
          <p:spPr bwMode="auto">
            <a:xfrm>
              <a:off x="3424" y="3658"/>
              <a:ext cx="409" cy="229"/>
            </a:xfrm>
            <a:custGeom>
              <a:avLst/>
              <a:gdLst>
                <a:gd name="T0" fmla="*/ 409 w 409"/>
                <a:gd name="T1" fmla="*/ 175 h 229"/>
                <a:gd name="T2" fmla="*/ 234 w 409"/>
                <a:gd name="T3" fmla="*/ 0 h 229"/>
                <a:gd name="T4" fmla="*/ 0 w 409"/>
                <a:gd name="T5" fmla="*/ 0 h 229"/>
                <a:gd name="T6" fmla="*/ 0 w 409"/>
                <a:gd name="T7" fmla="*/ 229 h 229"/>
                <a:gd name="T8" fmla="*/ 409 w 409"/>
                <a:gd name="T9" fmla="*/ 229 h 229"/>
                <a:gd name="T10" fmla="*/ 409 w 409"/>
                <a:gd name="T11" fmla="*/ 175 h 229"/>
              </a:gdLst>
              <a:ahLst/>
              <a:cxnLst>
                <a:cxn ang="0">
                  <a:pos x="T0" y="T1"/>
                </a:cxn>
                <a:cxn ang="0">
                  <a:pos x="T2" y="T3"/>
                </a:cxn>
                <a:cxn ang="0">
                  <a:pos x="T4" y="T5"/>
                </a:cxn>
                <a:cxn ang="0">
                  <a:pos x="T6" y="T7"/>
                </a:cxn>
                <a:cxn ang="0">
                  <a:pos x="T8" y="T9"/>
                </a:cxn>
                <a:cxn ang="0">
                  <a:pos x="T10" y="T11"/>
                </a:cxn>
              </a:cxnLst>
              <a:rect l="0" t="0" r="r" b="b"/>
              <a:pathLst>
                <a:path w="409" h="229">
                  <a:moveTo>
                    <a:pt x="409" y="175"/>
                  </a:moveTo>
                  <a:lnTo>
                    <a:pt x="234" y="0"/>
                  </a:lnTo>
                  <a:lnTo>
                    <a:pt x="0" y="0"/>
                  </a:lnTo>
                  <a:lnTo>
                    <a:pt x="0" y="229"/>
                  </a:lnTo>
                  <a:lnTo>
                    <a:pt x="409" y="229"/>
                  </a:lnTo>
                  <a:lnTo>
                    <a:pt x="409" y="17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37"/>
            <p:cNvSpPr>
              <a:spLocks/>
            </p:cNvSpPr>
            <p:nvPr/>
          </p:nvSpPr>
          <p:spPr bwMode="auto">
            <a:xfrm>
              <a:off x="3424" y="3658"/>
              <a:ext cx="409" cy="229"/>
            </a:xfrm>
            <a:custGeom>
              <a:avLst/>
              <a:gdLst>
                <a:gd name="T0" fmla="*/ 409 w 409"/>
                <a:gd name="T1" fmla="*/ 175 h 229"/>
                <a:gd name="T2" fmla="*/ 234 w 409"/>
                <a:gd name="T3" fmla="*/ 0 h 229"/>
                <a:gd name="T4" fmla="*/ 0 w 409"/>
                <a:gd name="T5" fmla="*/ 0 h 229"/>
                <a:gd name="T6" fmla="*/ 0 w 409"/>
                <a:gd name="T7" fmla="*/ 229 h 229"/>
                <a:gd name="T8" fmla="*/ 409 w 409"/>
                <a:gd name="T9" fmla="*/ 229 h 229"/>
                <a:gd name="T10" fmla="*/ 409 w 409"/>
                <a:gd name="T11" fmla="*/ 175 h 229"/>
              </a:gdLst>
              <a:ahLst/>
              <a:cxnLst>
                <a:cxn ang="0">
                  <a:pos x="T0" y="T1"/>
                </a:cxn>
                <a:cxn ang="0">
                  <a:pos x="T2" y="T3"/>
                </a:cxn>
                <a:cxn ang="0">
                  <a:pos x="T4" y="T5"/>
                </a:cxn>
                <a:cxn ang="0">
                  <a:pos x="T6" y="T7"/>
                </a:cxn>
                <a:cxn ang="0">
                  <a:pos x="T8" y="T9"/>
                </a:cxn>
                <a:cxn ang="0">
                  <a:pos x="T10" y="T11"/>
                </a:cxn>
              </a:cxnLst>
              <a:rect l="0" t="0" r="r" b="b"/>
              <a:pathLst>
                <a:path w="409" h="229">
                  <a:moveTo>
                    <a:pt x="409" y="175"/>
                  </a:moveTo>
                  <a:lnTo>
                    <a:pt x="234" y="0"/>
                  </a:lnTo>
                  <a:lnTo>
                    <a:pt x="0" y="0"/>
                  </a:lnTo>
                  <a:lnTo>
                    <a:pt x="0" y="229"/>
                  </a:lnTo>
                  <a:lnTo>
                    <a:pt x="409" y="229"/>
                  </a:lnTo>
                  <a:lnTo>
                    <a:pt x="409"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38"/>
            <p:cNvSpPr>
              <a:spLocks/>
            </p:cNvSpPr>
            <p:nvPr/>
          </p:nvSpPr>
          <p:spPr bwMode="auto">
            <a:xfrm>
              <a:off x="2300" y="2659"/>
              <a:ext cx="1358" cy="999"/>
            </a:xfrm>
            <a:custGeom>
              <a:avLst/>
              <a:gdLst>
                <a:gd name="T0" fmla="*/ 0 w 1358"/>
                <a:gd name="T1" fmla="*/ 0 h 999"/>
                <a:gd name="T2" fmla="*/ 0 w 1358"/>
                <a:gd name="T3" fmla="*/ 232 h 999"/>
                <a:gd name="T4" fmla="*/ 1128 w 1358"/>
                <a:gd name="T5" fmla="*/ 232 h 999"/>
                <a:gd name="T6" fmla="*/ 1128 w 1358"/>
                <a:gd name="T7" fmla="*/ 999 h 999"/>
                <a:gd name="T8" fmla="*/ 1358 w 1358"/>
                <a:gd name="T9" fmla="*/ 999 h 999"/>
                <a:gd name="T10" fmla="*/ 1358 w 1358"/>
                <a:gd name="T11" fmla="*/ 0 h 999"/>
                <a:gd name="T12" fmla="*/ 0 w 1358"/>
                <a:gd name="T13" fmla="*/ 0 h 999"/>
              </a:gdLst>
              <a:ahLst/>
              <a:cxnLst>
                <a:cxn ang="0">
                  <a:pos x="T0" y="T1"/>
                </a:cxn>
                <a:cxn ang="0">
                  <a:pos x="T2" y="T3"/>
                </a:cxn>
                <a:cxn ang="0">
                  <a:pos x="T4" y="T5"/>
                </a:cxn>
                <a:cxn ang="0">
                  <a:pos x="T6" y="T7"/>
                </a:cxn>
                <a:cxn ang="0">
                  <a:pos x="T8" y="T9"/>
                </a:cxn>
                <a:cxn ang="0">
                  <a:pos x="T10" y="T11"/>
                </a:cxn>
                <a:cxn ang="0">
                  <a:pos x="T12" y="T13"/>
                </a:cxn>
              </a:cxnLst>
              <a:rect l="0" t="0" r="r" b="b"/>
              <a:pathLst>
                <a:path w="1358" h="999">
                  <a:moveTo>
                    <a:pt x="0" y="0"/>
                  </a:moveTo>
                  <a:lnTo>
                    <a:pt x="0" y="232"/>
                  </a:lnTo>
                  <a:lnTo>
                    <a:pt x="1128" y="232"/>
                  </a:lnTo>
                  <a:lnTo>
                    <a:pt x="1128" y="999"/>
                  </a:lnTo>
                  <a:lnTo>
                    <a:pt x="1358" y="999"/>
                  </a:lnTo>
                  <a:lnTo>
                    <a:pt x="1358"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39"/>
            <p:cNvSpPr>
              <a:spLocks/>
            </p:cNvSpPr>
            <p:nvPr/>
          </p:nvSpPr>
          <p:spPr bwMode="auto">
            <a:xfrm>
              <a:off x="2300" y="2659"/>
              <a:ext cx="1358" cy="999"/>
            </a:xfrm>
            <a:custGeom>
              <a:avLst/>
              <a:gdLst>
                <a:gd name="T0" fmla="*/ 0 w 1358"/>
                <a:gd name="T1" fmla="*/ 0 h 999"/>
                <a:gd name="T2" fmla="*/ 0 w 1358"/>
                <a:gd name="T3" fmla="*/ 232 h 999"/>
                <a:gd name="T4" fmla="*/ 1128 w 1358"/>
                <a:gd name="T5" fmla="*/ 232 h 999"/>
                <a:gd name="T6" fmla="*/ 1128 w 1358"/>
                <a:gd name="T7" fmla="*/ 999 h 999"/>
                <a:gd name="T8" fmla="*/ 1358 w 1358"/>
                <a:gd name="T9" fmla="*/ 999 h 999"/>
                <a:gd name="T10" fmla="*/ 1358 w 1358"/>
                <a:gd name="T11" fmla="*/ 0 h 999"/>
                <a:gd name="T12" fmla="*/ 0 w 1358"/>
                <a:gd name="T13" fmla="*/ 0 h 999"/>
              </a:gdLst>
              <a:ahLst/>
              <a:cxnLst>
                <a:cxn ang="0">
                  <a:pos x="T0" y="T1"/>
                </a:cxn>
                <a:cxn ang="0">
                  <a:pos x="T2" y="T3"/>
                </a:cxn>
                <a:cxn ang="0">
                  <a:pos x="T4" y="T5"/>
                </a:cxn>
                <a:cxn ang="0">
                  <a:pos x="T6" y="T7"/>
                </a:cxn>
                <a:cxn ang="0">
                  <a:pos x="T8" y="T9"/>
                </a:cxn>
                <a:cxn ang="0">
                  <a:pos x="T10" y="T11"/>
                </a:cxn>
                <a:cxn ang="0">
                  <a:pos x="T12" y="T13"/>
                </a:cxn>
              </a:cxnLst>
              <a:rect l="0" t="0" r="r" b="b"/>
              <a:pathLst>
                <a:path w="1358" h="999">
                  <a:moveTo>
                    <a:pt x="0" y="0"/>
                  </a:moveTo>
                  <a:lnTo>
                    <a:pt x="0" y="232"/>
                  </a:lnTo>
                  <a:lnTo>
                    <a:pt x="1128" y="232"/>
                  </a:lnTo>
                  <a:lnTo>
                    <a:pt x="1128" y="999"/>
                  </a:lnTo>
                  <a:lnTo>
                    <a:pt x="1358" y="999"/>
                  </a:lnTo>
                  <a:lnTo>
                    <a:pt x="135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Rectangle 40"/>
            <p:cNvSpPr>
              <a:spLocks noChangeArrowheads="1"/>
            </p:cNvSpPr>
            <p:nvPr/>
          </p:nvSpPr>
          <p:spPr bwMode="auto">
            <a:xfrm>
              <a:off x="3121" y="2706"/>
              <a:ext cx="229" cy="952"/>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Rectangle 41"/>
            <p:cNvSpPr>
              <a:spLocks noChangeArrowheads="1"/>
            </p:cNvSpPr>
            <p:nvPr/>
          </p:nvSpPr>
          <p:spPr bwMode="auto">
            <a:xfrm>
              <a:off x="3121" y="2706"/>
              <a:ext cx="229"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42"/>
            <p:cNvSpPr>
              <a:spLocks/>
            </p:cNvSpPr>
            <p:nvPr/>
          </p:nvSpPr>
          <p:spPr bwMode="auto">
            <a:xfrm>
              <a:off x="2300" y="1134"/>
              <a:ext cx="944" cy="1527"/>
            </a:xfrm>
            <a:custGeom>
              <a:avLst/>
              <a:gdLst>
                <a:gd name="T0" fmla="*/ 321 w 399"/>
                <a:gd name="T1" fmla="*/ 18 h 645"/>
                <a:gd name="T2" fmla="*/ 102 w 399"/>
                <a:gd name="T3" fmla="*/ 18 h 645"/>
                <a:gd name="T4" fmla="*/ 103 w 399"/>
                <a:gd name="T5" fmla="*/ 19 h 645"/>
                <a:gd name="T6" fmla="*/ 0 w 399"/>
                <a:gd name="T7" fmla="*/ 147 h 645"/>
                <a:gd name="T8" fmla="*/ 0 w 399"/>
                <a:gd name="T9" fmla="*/ 645 h 645"/>
                <a:gd name="T10" fmla="*/ 399 w 399"/>
                <a:gd name="T11" fmla="*/ 645 h 645"/>
                <a:gd name="T12" fmla="*/ 399 w 399"/>
                <a:gd name="T13" fmla="*/ 153 h 645"/>
                <a:gd name="T14" fmla="*/ 321 w 399"/>
                <a:gd name="T15" fmla="*/ 18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9" h="645">
                  <a:moveTo>
                    <a:pt x="321" y="18"/>
                  </a:moveTo>
                  <a:cubicBezTo>
                    <a:pt x="102" y="18"/>
                    <a:pt x="102" y="18"/>
                    <a:pt x="102" y="18"/>
                  </a:cubicBezTo>
                  <a:cubicBezTo>
                    <a:pt x="103" y="19"/>
                    <a:pt x="103" y="19"/>
                    <a:pt x="103" y="19"/>
                  </a:cubicBezTo>
                  <a:cubicBezTo>
                    <a:pt x="103" y="19"/>
                    <a:pt x="0" y="0"/>
                    <a:pt x="0" y="147"/>
                  </a:cubicBezTo>
                  <a:cubicBezTo>
                    <a:pt x="0" y="645"/>
                    <a:pt x="0" y="645"/>
                    <a:pt x="0" y="645"/>
                  </a:cubicBezTo>
                  <a:cubicBezTo>
                    <a:pt x="399" y="645"/>
                    <a:pt x="399" y="645"/>
                    <a:pt x="399" y="645"/>
                  </a:cubicBezTo>
                  <a:cubicBezTo>
                    <a:pt x="399" y="153"/>
                    <a:pt x="399" y="153"/>
                    <a:pt x="399" y="153"/>
                  </a:cubicBezTo>
                  <a:cubicBezTo>
                    <a:pt x="399" y="39"/>
                    <a:pt x="342" y="21"/>
                    <a:pt x="321" y="18"/>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43"/>
            <p:cNvSpPr>
              <a:spLocks noChangeArrowheads="1"/>
            </p:cNvSpPr>
            <p:nvPr/>
          </p:nvSpPr>
          <p:spPr bwMode="auto">
            <a:xfrm>
              <a:off x="3497" y="3658"/>
              <a:ext cx="54" cy="229"/>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Rectangle 44"/>
            <p:cNvSpPr>
              <a:spLocks noChangeArrowheads="1"/>
            </p:cNvSpPr>
            <p:nvPr/>
          </p:nvSpPr>
          <p:spPr bwMode="auto">
            <a:xfrm>
              <a:off x="3497" y="3658"/>
              <a:ext cx="5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Rectangle 45"/>
            <p:cNvSpPr>
              <a:spLocks noChangeArrowheads="1"/>
            </p:cNvSpPr>
            <p:nvPr/>
          </p:nvSpPr>
          <p:spPr bwMode="auto">
            <a:xfrm>
              <a:off x="3497" y="2782"/>
              <a:ext cx="54" cy="876"/>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Rectangle 46"/>
            <p:cNvSpPr>
              <a:spLocks noChangeArrowheads="1"/>
            </p:cNvSpPr>
            <p:nvPr/>
          </p:nvSpPr>
          <p:spPr bwMode="auto">
            <a:xfrm>
              <a:off x="3497" y="2782"/>
              <a:ext cx="54" cy="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47"/>
            <p:cNvSpPr>
              <a:spLocks/>
            </p:cNvSpPr>
            <p:nvPr/>
          </p:nvSpPr>
          <p:spPr bwMode="auto">
            <a:xfrm>
              <a:off x="3121" y="3658"/>
              <a:ext cx="362" cy="229"/>
            </a:xfrm>
            <a:custGeom>
              <a:avLst/>
              <a:gdLst>
                <a:gd name="T0" fmla="*/ 362 w 362"/>
                <a:gd name="T1" fmla="*/ 175 h 229"/>
                <a:gd name="T2" fmla="*/ 232 w 362"/>
                <a:gd name="T3" fmla="*/ 0 h 229"/>
                <a:gd name="T4" fmla="*/ 0 w 362"/>
                <a:gd name="T5" fmla="*/ 0 h 229"/>
                <a:gd name="T6" fmla="*/ 0 w 362"/>
                <a:gd name="T7" fmla="*/ 229 h 229"/>
                <a:gd name="T8" fmla="*/ 362 w 362"/>
                <a:gd name="T9" fmla="*/ 229 h 229"/>
                <a:gd name="T10" fmla="*/ 362 w 362"/>
                <a:gd name="T11" fmla="*/ 175 h 229"/>
              </a:gdLst>
              <a:ahLst/>
              <a:cxnLst>
                <a:cxn ang="0">
                  <a:pos x="T0" y="T1"/>
                </a:cxn>
                <a:cxn ang="0">
                  <a:pos x="T2" y="T3"/>
                </a:cxn>
                <a:cxn ang="0">
                  <a:pos x="T4" y="T5"/>
                </a:cxn>
                <a:cxn ang="0">
                  <a:pos x="T6" y="T7"/>
                </a:cxn>
                <a:cxn ang="0">
                  <a:pos x="T8" y="T9"/>
                </a:cxn>
                <a:cxn ang="0">
                  <a:pos x="T10" y="T11"/>
                </a:cxn>
              </a:cxnLst>
              <a:rect l="0" t="0" r="r" b="b"/>
              <a:pathLst>
                <a:path w="362" h="229">
                  <a:moveTo>
                    <a:pt x="362" y="175"/>
                  </a:moveTo>
                  <a:lnTo>
                    <a:pt x="232" y="0"/>
                  </a:lnTo>
                  <a:lnTo>
                    <a:pt x="0" y="0"/>
                  </a:lnTo>
                  <a:lnTo>
                    <a:pt x="0" y="229"/>
                  </a:lnTo>
                  <a:lnTo>
                    <a:pt x="362" y="229"/>
                  </a:lnTo>
                  <a:lnTo>
                    <a:pt x="362" y="17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48"/>
            <p:cNvSpPr>
              <a:spLocks/>
            </p:cNvSpPr>
            <p:nvPr/>
          </p:nvSpPr>
          <p:spPr bwMode="auto">
            <a:xfrm>
              <a:off x="3121" y="3658"/>
              <a:ext cx="362" cy="229"/>
            </a:xfrm>
            <a:custGeom>
              <a:avLst/>
              <a:gdLst>
                <a:gd name="T0" fmla="*/ 362 w 362"/>
                <a:gd name="T1" fmla="*/ 175 h 229"/>
                <a:gd name="T2" fmla="*/ 232 w 362"/>
                <a:gd name="T3" fmla="*/ 0 h 229"/>
                <a:gd name="T4" fmla="*/ 0 w 362"/>
                <a:gd name="T5" fmla="*/ 0 h 229"/>
                <a:gd name="T6" fmla="*/ 0 w 362"/>
                <a:gd name="T7" fmla="*/ 229 h 229"/>
                <a:gd name="T8" fmla="*/ 362 w 362"/>
                <a:gd name="T9" fmla="*/ 229 h 229"/>
                <a:gd name="T10" fmla="*/ 362 w 362"/>
                <a:gd name="T11" fmla="*/ 175 h 229"/>
              </a:gdLst>
              <a:ahLst/>
              <a:cxnLst>
                <a:cxn ang="0">
                  <a:pos x="T0" y="T1"/>
                </a:cxn>
                <a:cxn ang="0">
                  <a:pos x="T2" y="T3"/>
                </a:cxn>
                <a:cxn ang="0">
                  <a:pos x="T4" y="T5"/>
                </a:cxn>
                <a:cxn ang="0">
                  <a:pos x="T6" y="T7"/>
                </a:cxn>
                <a:cxn ang="0">
                  <a:pos x="T8" y="T9"/>
                </a:cxn>
                <a:cxn ang="0">
                  <a:pos x="T10" y="T11"/>
                </a:cxn>
              </a:cxnLst>
              <a:rect l="0" t="0" r="r" b="b"/>
              <a:pathLst>
                <a:path w="362" h="229">
                  <a:moveTo>
                    <a:pt x="362" y="175"/>
                  </a:moveTo>
                  <a:lnTo>
                    <a:pt x="232" y="0"/>
                  </a:lnTo>
                  <a:lnTo>
                    <a:pt x="0" y="0"/>
                  </a:lnTo>
                  <a:lnTo>
                    <a:pt x="0" y="229"/>
                  </a:lnTo>
                  <a:lnTo>
                    <a:pt x="362" y="229"/>
                  </a:lnTo>
                  <a:lnTo>
                    <a:pt x="362" y="17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49"/>
            <p:cNvSpPr>
              <a:spLocks noChangeArrowheads="1"/>
            </p:cNvSpPr>
            <p:nvPr/>
          </p:nvSpPr>
          <p:spPr bwMode="auto">
            <a:xfrm>
              <a:off x="3050" y="2891"/>
              <a:ext cx="71" cy="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Rectangle 50"/>
            <p:cNvSpPr>
              <a:spLocks noChangeArrowheads="1"/>
            </p:cNvSpPr>
            <p:nvPr/>
          </p:nvSpPr>
          <p:spPr bwMode="auto">
            <a:xfrm>
              <a:off x="3050" y="2891"/>
              <a:ext cx="71"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Rectangle 51"/>
            <p:cNvSpPr>
              <a:spLocks noChangeArrowheads="1"/>
            </p:cNvSpPr>
            <p:nvPr/>
          </p:nvSpPr>
          <p:spPr bwMode="auto">
            <a:xfrm>
              <a:off x="2676" y="2891"/>
              <a:ext cx="374" cy="1"/>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Rectangle 52"/>
            <p:cNvSpPr>
              <a:spLocks noChangeArrowheads="1"/>
            </p:cNvSpPr>
            <p:nvPr/>
          </p:nvSpPr>
          <p:spPr bwMode="auto">
            <a:xfrm>
              <a:off x="2676" y="2891"/>
              <a:ext cx="374"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53"/>
            <p:cNvSpPr>
              <a:spLocks/>
            </p:cNvSpPr>
            <p:nvPr/>
          </p:nvSpPr>
          <p:spPr bwMode="auto">
            <a:xfrm>
              <a:off x="2676" y="2782"/>
              <a:ext cx="445" cy="109"/>
            </a:xfrm>
            <a:custGeom>
              <a:avLst/>
              <a:gdLst>
                <a:gd name="T0" fmla="*/ 445 w 445"/>
                <a:gd name="T1" fmla="*/ 0 h 109"/>
                <a:gd name="T2" fmla="*/ 0 w 445"/>
                <a:gd name="T3" fmla="*/ 0 h 109"/>
                <a:gd name="T4" fmla="*/ 0 w 445"/>
                <a:gd name="T5" fmla="*/ 109 h 109"/>
                <a:gd name="T6" fmla="*/ 374 w 445"/>
                <a:gd name="T7" fmla="*/ 109 h 109"/>
                <a:gd name="T8" fmla="*/ 445 w 445"/>
                <a:gd name="T9" fmla="*/ 109 h 109"/>
                <a:gd name="T10" fmla="*/ 445 w 445"/>
                <a:gd name="T11" fmla="*/ 0 h 109"/>
              </a:gdLst>
              <a:ahLst/>
              <a:cxnLst>
                <a:cxn ang="0">
                  <a:pos x="T0" y="T1"/>
                </a:cxn>
                <a:cxn ang="0">
                  <a:pos x="T2" y="T3"/>
                </a:cxn>
                <a:cxn ang="0">
                  <a:pos x="T4" y="T5"/>
                </a:cxn>
                <a:cxn ang="0">
                  <a:pos x="T6" y="T7"/>
                </a:cxn>
                <a:cxn ang="0">
                  <a:pos x="T8" y="T9"/>
                </a:cxn>
                <a:cxn ang="0">
                  <a:pos x="T10" y="T11"/>
                </a:cxn>
              </a:cxnLst>
              <a:rect l="0" t="0" r="r" b="b"/>
              <a:pathLst>
                <a:path w="445" h="109">
                  <a:moveTo>
                    <a:pt x="445" y="0"/>
                  </a:moveTo>
                  <a:lnTo>
                    <a:pt x="0" y="0"/>
                  </a:lnTo>
                  <a:lnTo>
                    <a:pt x="0" y="109"/>
                  </a:lnTo>
                  <a:lnTo>
                    <a:pt x="374" y="109"/>
                  </a:lnTo>
                  <a:lnTo>
                    <a:pt x="445" y="109"/>
                  </a:lnTo>
                  <a:lnTo>
                    <a:pt x="445"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54"/>
            <p:cNvSpPr>
              <a:spLocks/>
            </p:cNvSpPr>
            <p:nvPr/>
          </p:nvSpPr>
          <p:spPr bwMode="auto">
            <a:xfrm>
              <a:off x="2676" y="2782"/>
              <a:ext cx="445" cy="109"/>
            </a:xfrm>
            <a:custGeom>
              <a:avLst/>
              <a:gdLst>
                <a:gd name="T0" fmla="*/ 445 w 445"/>
                <a:gd name="T1" fmla="*/ 0 h 109"/>
                <a:gd name="T2" fmla="*/ 0 w 445"/>
                <a:gd name="T3" fmla="*/ 0 h 109"/>
                <a:gd name="T4" fmla="*/ 0 w 445"/>
                <a:gd name="T5" fmla="*/ 109 h 109"/>
                <a:gd name="T6" fmla="*/ 374 w 445"/>
                <a:gd name="T7" fmla="*/ 109 h 109"/>
                <a:gd name="T8" fmla="*/ 445 w 445"/>
                <a:gd name="T9" fmla="*/ 109 h 109"/>
                <a:gd name="T10" fmla="*/ 445 w 445"/>
                <a:gd name="T11" fmla="*/ 0 h 109"/>
              </a:gdLst>
              <a:ahLst/>
              <a:cxnLst>
                <a:cxn ang="0">
                  <a:pos x="T0" y="T1"/>
                </a:cxn>
                <a:cxn ang="0">
                  <a:pos x="T2" y="T3"/>
                </a:cxn>
                <a:cxn ang="0">
                  <a:pos x="T4" y="T5"/>
                </a:cxn>
                <a:cxn ang="0">
                  <a:pos x="T6" y="T7"/>
                </a:cxn>
                <a:cxn ang="0">
                  <a:pos x="T8" y="T9"/>
                </a:cxn>
                <a:cxn ang="0">
                  <a:pos x="T10" y="T11"/>
                </a:cxn>
              </a:cxnLst>
              <a:rect l="0" t="0" r="r" b="b"/>
              <a:pathLst>
                <a:path w="445" h="109">
                  <a:moveTo>
                    <a:pt x="445" y="0"/>
                  </a:moveTo>
                  <a:lnTo>
                    <a:pt x="0" y="0"/>
                  </a:lnTo>
                  <a:lnTo>
                    <a:pt x="0" y="109"/>
                  </a:lnTo>
                  <a:lnTo>
                    <a:pt x="374" y="109"/>
                  </a:lnTo>
                  <a:lnTo>
                    <a:pt x="445" y="109"/>
                  </a:lnTo>
                  <a:lnTo>
                    <a:pt x="4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55"/>
            <p:cNvSpPr>
              <a:spLocks/>
            </p:cNvSpPr>
            <p:nvPr/>
          </p:nvSpPr>
          <p:spPr bwMode="auto">
            <a:xfrm>
              <a:off x="3121" y="2782"/>
              <a:ext cx="109" cy="876"/>
            </a:xfrm>
            <a:custGeom>
              <a:avLst/>
              <a:gdLst>
                <a:gd name="T0" fmla="*/ 109 w 109"/>
                <a:gd name="T1" fmla="*/ 0 h 876"/>
                <a:gd name="T2" fmla="*/ 0 w 109"/>
                <a:gd name="T3" fmla="*/ 0 h 876"/>
                <a:gd name="T4" fmla="*/ 0 w 109"/>
                <a:gd name="T5" fmla="*/ 109 h 876"/>
                <a:gd name="T6" fmla="*/ 0 w 109"/>
                <a:gd name="T7" fmla="*/ 109 h 876"/>
                <a:gd name="T8" fmla="*/ 0 w 109"/>
                <a:gd name="T9" fmla="*/ 876 h 876"/>
                <a:gd name="T10" fmla="*/ 109 w 109"/>
                <a:gd name="T11" fmla="*/ 876 h 876"/>
                <a:gd name="T12" fmla="*/ 109 w 109"/>
                <a:gd name="T13" fmla="*/ 12 h 876"/>
                <a:gd name="T14" fmla="*/ 109 w 109"/>
                <a:gd name="T15" fmla="*/ 12 h 876"/>
                <a:gd name="T16" fmla="*/ 109 w 109"/>
                <a:gd name="T1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876">
                  <a:moveTo>
                    <a:pt x="109" y="0"/>
                  </a:moveTo>
                  <a:lnTo>
                    <a:pt x="0" y="0"/>
                  </a:lnTo>
                  <a:lnTo>
                    <a:pt x="0" y="109"/>
                  </a:lnTo>
                  <a:lnTo>
                    <a:pt x="0" y="109"/>
                  </a:lnTo>
                  <a:lnTo>
                    <a:pt x="0" y="876"/>
                  </a:lnTo>
                  <a:lnTo>
                    <a:pt x="109" y="876"/>
                  </a:lnTo>
                  <a:lnTo>
                    <a:pt x="109" y="12"/>
                  </a:lnTo>
                  <a:lnTo>
                    <a:pt x="109" y="12"/>
                  </a:lnTo>
                  <a:lnTo>
                    <a:pt x="109"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6"/>
            <p:cNvSpPr>
              <a:spLocks/>
            </p:cNvSpPr>
            <p:nvPr/>
          </p:nvSpPr>
          <p:spPr bwMode="auto">
            <a:xfrm>
              <a:off x="3121" y="2782"/>
              <a:ext cx="109" cy="876"/>
            </a:xfrm>
            <a:custGeom>
              <a:avLst/>
              <a:gdLst>
                <a:gd name="T0" fmla="*/ 109 w 109"/>
                <a:gd name="T1" fmla="*/ 0 h 876"/>
                <a:gd name="T2" fmla="*/ 0 w 109"/>
                <a:gd name="T3" fmla="*/ 0 h 876"/>
                <a:gd name="T4" fmla="*/ 0 w 109"/>
                <a:gd name="T5" fmla="*/ 109 h 876"/>
                <a:gd name="T6" fmla="*/ 0 w 109"/>
                <a:gd name="T7" fmla="*/ 109 h 876"/>
                <a:gd name="T8" fmla="*/ 0 w 109"/>
                <a:gd name="T9" fmla="*/ 876 h 876"/>
                <a:gd name="T10" fmla="*/ 109 w 109"/>
                <a:gd name="T11" fmla="*/ 876 h 876"/>
                <a:gd name="T12" fmla="*/ 109 w 109"/>
                <a:gd name="T13" fmla="*/ 12 h 876"/>
                <a:gd name="T14" fmla="*/ 109 w 109"/>
                <a:gd name="T15" fmla="*/ 12 h 876"/>
                <a:gd name="T16" fmla="*/ 109 w 109"/>
                <a:gd name="T17" fmla="*/ 0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876">
                  <a:moveTo>
                    <a:pt x="109" y="0"/>
                  </a:moveTo>
                  <a:lnTo>
                    <a:pt x="0" y="0"/>
                  </a:lnTo>
                  <a:lnTo>
                    <a:pt x="0" y="109"/>
                  </a:lnTo>
                  <a:lnTo>
                    <a:pt x="0" y="109"/>
                  </a:lnTo>
                  <a:lnTo>
                    <a:pt x="0" y="876"/>
                  </a:lnTo>
                  <a:lnTo>
                    <a:pt x="109" y="876"/>
                  </a:lnTo>
                  <a:lnTo>
                    <a:pt x="109" y="12"/>
                  </a:lnTo>
                  <a:lnTo>
                    <a:pt x="109" y="12"/>
                  </a:lnTo>
                  <a:lnTo>
                    <a:pt x="10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Rectangle 57"/>
            <p:cNvSpPr>
              <a:spLocks noChangeArrowheads="1"/>
            </p:cNvSpPr>
            <p:nvPr/>
          </p:nvSpPr>
          <p:spPr bwMode="auto">
            <a:xfrm>
              <a:off x="2300" y="2891"/>
              <a:ext cx="213" cy="1"/>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58"/>
            <p:cNvSpPr>
              <a:spLocks noChangeArrowheads="1"/>
            </p:cNvSpPr>
            <p:nvPr/>
          </p:nvSpPr>
          <p:spPr bwMode="auto">
            <a:xfrm>
              <a:off x="2300" y="2891"/>
              <a:ext cx="213"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Rectangle 59"/>
            <p:cNvSpPr>
              <a:spLocks noChangeArrowheads="1"/>
            </p:cNvSpPr>
            <p:nvPr/>
          </p:nvSpPr>
          <p:spPr bwMode="auto">
            <a:xfrm>
              <a:off x="2300" y="2782"/>
              <a:ext cx="213" cy="109"/>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Rectangle 60"/>
            <p:cNvSpPr>
              <a:spLocks noChangeArrowheads="1"/>
            </p:cNvSpPr>
            <p:nvPr/>
          </p:nvSpPr>
          <p:spPr bwMode="auto">
            <a:xfrm>
              <a:off x="2300" y="2782"/>
              <a:ext cx="213"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61"/>
            <p:cNvSpPr>
              <a:spLocks noChangeArrowheads="1"/>
            </p:cNvSpPr>
            <p:nvPr/>
          </p:nvSpPr>
          <p:spPr bwMode="auto">
            <a:xfrm>
              <a:off x="3121" y="3658"/>
              <a:ext cx="109" cy="229"/>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62"/>
            <p:cNvSpPr>
              <a:spLocks noChangeArrowheads="1"/>
            </p:cNvSpPr>
            <p:nvPr/>
          </p:nvSpPr>
          <p:spPr bwMode="auto">
            <a:xfrm>
              <a:off x="3121" y="3658"/>
              <a:ext cx="10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Rectangle 63"/>
            <p:cNvSpPr>
              <a:spLocks noChangeArrowheads="1"/>
            </p:cNvSpPr>
            <p:nvPr/>
          </p:nvSpPr>
          <p:spPr bwMode="auto">
            <a:xfrm>
              <a:off x="3334"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Rectangle 64"/>
            <p:cNvSpPr>
              <a:spLocks noChangeArrowheads="1"/>
            </p:cNvSpPr>
            <p:nvPr/>
          </p:nvSpPr>
          <p:spPr bwMode="auto">
            <a:xfrm>
              <a:off x="3334"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Rectangle 65"/>
            <p:cNvSpPr>
              <a:spLocks noChangeArrowheads="1"/>
            </p:cNvSpPr>
            <p:nvPr/>
          </p:nvSpPr>
          <p:spPr bwMode="auto">
            <a:xfrm>
              <a:off x="4782"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Rectangle 66"/>
            <p:cNvSpPr>
              <a:spLocks noChangeArrowheads="1"/>
            </p:cNvSpPr>
            <p:nvPr/>
          </p:nvSpPr>
          <p:spPr bwMode="auto">
            <a:xfrm>
              <a:off x="4782"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67"/>
            <p:cNvSpPr>
              <a:spLocks/>
            </p:cNvSpPr>
            <p:nvPr/>
          </p:nvSpPr>
          <p:spPr bwMode="auto">
            <a:xfrm>
              <a:off x="3416" y="2126"/>
              <a:ext cx="81" cy="1761"/>
            </a:xfrm>
            <a:custGeom>
              <a:avLst/>
              <a:gdLst>
                <a:gd name="T0" fmla="*/ 81 w 81"/>
                <a:gd name="T1" fmla="*/ 0 h 1761"/>
                <a:gd name="T2" fmla="*/ 0 w 81"/>
                <a:gd name="T3" fmla="*/ 0 h 1761"/>
                <a:gd name="T4" fmla="*/ 0 w 81"/>
                <a:gd name="T5" fmla="*/ 1761 h 1761"/>
                <a:gd name="T6" fmla="*/ 81 w 81"/>
                <a:gd name="T7" fmla="*/ 1761 h 1761"/>
                <a:gd name="T8" fmla="*/ 81 w 81"/>
                <a:gd name="T9" fmla="*/ 1532 h 1761"/>
                <a:gd name="T10" fmla="*/ 81 w 81"/>
                <a:gd name="T11" fmla="*/ 656 h 1761"/>
                <a:gd name="T12" fmla="*/ 81 w 81"/>
                <a:gd name="T13" fmla="*/ 533 h 1761"/>
                <a:gd name="T14" fmla="*/ 81 w 81"/>
                <a:gd name="T15" fmla="*/ 0 h 17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761">
                  <a:moveTo>
                    <a:pt x="81" y="0"/>
                  </a:moveTo>
                  <a:lnTo>
                    <a:pt x="0" y="0"/>
                  </a:lnTo>
                  <a:lnTo>
                    <a:pt x="0" y="1761"/>
                  </a:lnTo>
                  <a:lnTo>
                    <a:pt x="81" y="1761"/>
                  </a:lnTo>
                  <a:lnTo>
                    <a:pt x="81" y="1532"/>
                  </a:lnTo>
                  <a:lnTo>
                    <a:pt x="81" y="656"/>
                  </a:lnTo>
                  <a:lnTo>
                    <a:pt x="81" y="533"/>
                  </a:lnTo>
                  <a:lnTo>
                    <a:pt x="81"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68"/>
            <p:cNvSpPr>
              <a:spLocks/>
            </p:cNvSpPr>
            <p:nvPr/>
          </p:nvSpPr>
          <p:spPr bwMode="auto">
            <a:xfrm>
              <a:off x="3416" y="2126"/>
              <a:ext cx="81" cy="1761"/>
            </a:xfrm>
            <a:custGeom>
              <a:avLst/>
              <a:gdLst>
                <a:gd name="T0" fmla="*/ 81 w 81"/>
                <a:gd name="T1" fmla="*/ 0 h 1761"/>
                <a:gd name="T2" fmla="*/ 0 w 81"/>
                <a:gd name="T3" fmla="*/ 0 h 1761"/>
                <a:gd name="T4" fmla="*/ 0 w 81"/>
                <a:gd name="T5" fmla="*/ 1761 h 1761"/>
                <a:gd name="T6" fmla="*/ 81 w 81"/>
                <a:gd name="T7" fmla="*/ 1761 h 1761"/>
                <a:gd name="T8" fmla="*/ 81 w 81"/>
                <a:gd name="T9" fmla="*/ 1532 h 1761"/>
                <a:gd name="T10" fmla="*/ 81 w 81"/>
                <a:gd name="T11" fmla="*/ 656 h 1761"/>
                <a:gd name="T12" fmla="*/ 81 w 81"/>
                <a:gd name="T13" fmla="*/ 533 h 1761"/>
                <a:gd name="T14" fmla="*/ 81 w 81"/>
                <a:gd name="T15" fmla="*/ 0 h 17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761">
                  <a:moveTo>
                    <a:pt x="81" y="0"/>
                  </a:moveTo>
                  <a:lnTo>
                    <a:pt x="0" y="0"/>
                  </a:lnTo>
                  <a:lnTo>
                    <a:pt x="0" y="1761"/>
                  </a:lnTo>
                  <a:lnTo>
                    <a:pt x="81" y="1761"/>
                  </a:lnTo>
                  <a:lnTo>
                    <a:pt x="81" y="1532"/>
                  </a:lnTo>
                  <a:lnTo>
                    <a:pt x="81" y="656"/>
                  </a:lnTo>
                  <a:lnTo>
                    <a:pt x="81" y="533"/>
                  </a:lnTo>
                  <a:lnTo>
                    <a:pt x="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69"/>
            <p:cNvSpPr>
              <a:spLocks/>
            </p:cNvSpPr>
            <p:nvPr/>
          </p:nvSpPr>
          <p:spPr bwMode="auto">
            <a:xfrm>
              <a:off x="4862" y="2126"/>
              <a:ext cx="83" cy="1759"/>
            </a:xfrm>
            <a:custGeom>
              <a:avLst/>
              <a:gdLst>
                <a:gd name="T0" fmla="*/ 83 w 83"/>
                <a:gd name="T1" fmla="*/ 0 h 1759"/>
                <a:gd name="T2" fmla="*/ 0 w 83"/>
                <a:gd name="T3" fmla="*/ 0 h 1759"/>
                <a:gd name="T4" fmla="*/ 0 w 83"/>
                <a:gd name="T5" fmla="*/ 1759 h 1759"/>
                <a:gd name="T6" fmla="*/ 83 w 83"/>
                <a:gd name="T7" fmla="*/ 1759 h 1759"/>
                <a:gd name="T8" fmla="*/ 83 w 83"/>
                <a:gd name="T9" fmla="*/ 1697 h 1759"/>
                <a:gd name="T10" fmla="*/ 83 w 83"/>
                <a:gd name="T11" fmla="*/ 1565 h 1759"/>
                <a:gd name="T12" fmla="*/ 83 w 83"/>
                <a:gd name="T13" fmla="*/ 926 h 1759"/>
                <a:gd name="T14" fmla="*/ 83 w 83"/>
                <a:gd name="T15" fmla="*/ 883 h 1759"/>
                <a:gd name="T16" fmla="*/ 83 w 83"/>
                <a:gd name="T17" fmla="*/ 0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759">
                  <a:moveTo>
                    <a:pt x="83" y="0"/>
                  </a:moveTo>
                  <a:lnTo>
                    <a:pt x="0" y="0"/>
                  </a:lnTo>
                  <a:lnTo>
                    <a:pt x="0" y="1759"/>
                  </a:lnTo>
                  <a:lnTo>
                    <a:pt x="83" y="1759"/>
                  </a:lnTo>
                  <a:lnTo>
                    <a:pt x="83" y="1697"/>
                  </a:lnTo>
                  <a:lnTo>
                    <a:pt x="83" y="1565"/>
                  </a:lnTo>
                  <a:lnTo>
                    <a:pt x="83" y="926"/>
                  </a:lnTo>
                  <a:lnTo>
                    <a:pt x="83" y="883"/>
                  </a:lnTo>
                  <a:lnTo>
                    <a:pt x="83"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70"/>
            <p:cNvSpPr>
              <a:spLocks/>
            </p:cNvSpPr>
            <p:nvPr/>
          </p:nvSpPr>
          <p:spPr bwMode="auto">
            <a:xfrm>
              <a:off x="4862" y="2126"/>
              <a:ext cx="83" cy="1759"/>
            </a:xfrm>
            <a:custGeom>
              <a:avLst/>
              <a:gdLst>
                <a:gd name="T0" fmla="*/ 83 w 83"/>
                <a:gd name="T1" fmla="*/ 0 h 1759"/>
                <a:gd name="T2" fmla="*/ 0 w 83"/>
                <a:gd name="T3" fmla="*/ 0 h 1759"/>
                <a:gd name="T4" fmla="*/ 0 w 83"/>
                <a:gd name="T5" fmla="*/ 1759 h 1759"/>
                <a:gd name="T6" fmla="*/ 83 w 83"/>
                <a:gd name="T7" fmla="*/ 1759 h 1759"/>
                <a:gd name="T8" fmla="*/ 83 w 83"/>
                <a:gd name="T9" fmla="*/ 1697 h 1759"/>
                <a:gd name="T10" fmla="*/ 83 w 83"/>
                <a:gd name="T11" fmla="*/ 1565 h 1759"/>
                <a:gd name="T12" fmla="*/ 83 w 83"/>
                <a:gd name="T13" fmla="*/ 926 h 1759"/>
                <a:gd name="T14" fmla="*/ 83 w 83"/>
                <a:gd name="T15" fmla="*/ 883 h 1759"/>
                <a:gd name="T16" fmla="*/ 83 w 83"/>
                <a:gd name="T17" fmla="*/ 0 h 1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759">
                  <a:moveTo>
                    <a:pt x="83" y="0"/>
                  </a:moveTo>
                  <a:lnTo>
                    <a:pt x="0" y="0"/>
                  </a:lnTo>
                  <a:lnTo>
                    <a:pt x="0" y="1759"/>
                  </a:lnTo>
                  <a:lnTo>
                    <a:pt x="83" y="1759"/>
                  </a:lnTo>
                  <a:lnTo>
                    <a:pt x="83" y="1697"/>
                  </a:lnTo>
                  <a:lnTo>
                    <a:pt x="83" y="1565"/>
                  </a:lnTo>
                  <a:lnTo>
                    <a:pt x="83" y="926"/>
                  </a:lnTo>
                  <a:lnTo>
                    <a:pt x="83" y="883"/>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Rectangle 71"/>
            <p:cNvSpPr>
              <a:spLocks noChangeArrowheads="1"/>
            </p:cNvSpPr>
            <p:nvPr/>
          </p:nvSpPr>
          <p:spPr bwMode="auto">
            <a:xfrm>
              <a:off x="3963" y="2072"/>
              <a:ext cx="163" cy="181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Rectangle 72"/>
            <p:cNvSpPr>
              <a:spLocks noChangeArrowheads="1"/>
            </p:cNvSpPr>
            <p:nvPr/>
          </p:nvSpPr>
          <p:spPr bwMode="auto">
            <a:xfrm>
              <a:off x="3963" y="2072"/>
              <a:ext cx="163" cy="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73"/>
            <p:cNvSpPr>
              <a:spLocks/>
            </p:cNvSpPr>
            <p:nvPr/>
          </p:nvSpPr>
          <p:spPr bwMode="auto">
            <a:xfrm>
              <a:off x="4046" y="2126"/>
              <a:ext cx="80" cy="1761"/>
            </a:xfrm>
            <a:custGeom>
              <a:avLst/>
              <a:gdLst>
                <a:gd name="T0" fmla="*/ 80 w 80"/>
                <a:gd name="T1" fmla="*/ 0 h 1761"/>
                <a:gd name="T2" fmla="*/ 0 w 80"/>
                <a:gd name="T3" fmla="*/ 0 h 1761"/>
                <a:gd name="T4" fmla="*/ 0 w 80"/>
                <a:gd name="T5" fmla="*/ 1761 h 1761"/>
                <a:gd name="T6" fmla="*/ 80 w 80"/>
                <a:gd name="T7" fmla="*/ 1761 h 1761"/>
                <a:gd name="T8" fmla="*/ 80 w 80"/>
                <a:gd name="T9" fmla="*/ 1621 h 1761"/>
                <a:gd name="T10" fmla="*/ 80 w 80"/>
                <a:gd name="T11" fmla="*/ 0 h 1761"/>
              </a:gdLst>
              <a:ahLst/>
              <a:cxnLst>
                <a:cxn ang="0">
                  <a:pos x="T0" y="T1"/>
                </a:cxn>
                <a:cxn ang="0">
                  <a:pos x="T2" y="T3"/>
                </a:cxn>
                <a:cxn ang="0">
                  <a:pos x="T4" y="T5"/>
                </a:cxn>
                <a:cxn ang="0">
                  <a:pos x="T6" y="T7"/>
                </a:cxn>
                <a:cxn ang="0">
                  <a:pos x="T8" y="T9"/>
                </a:cxn>
                <a:cxn ang="0">
                  <a:pos x="T10" y="T11"/>
                </a:cxn>
              </a:cxnLst>
              <a:rect l="0" t="0" r="r" b="b"/>
              <a:pathLst>
                <a:path w="80" h="1761">
                  <a:moveTo>
                    <a:pt x="80" y="0"/>
                  </a:moveTo>
                  <a:lnTo>
                    <a:pt x="0" y="0"/>
                  </a:lnTo>
                  <a:lnTo>
                    <a:pt x="0" y="1761"/>
                  </a:lnTo>
                  <a:lnTo>
                    <a:pt x="80" y="1761"/>
                  </a:lnTo>
                  <a:lnTo>
                    <a:pt x="80" y="1621"/>
                  </a:lnTo>
                  <a:lnTo>
                    <a:pt x="80"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74"/>
            <p:cNvSpPr>
              <a:spLocks/>
            </p:cNvSpPr>
            <p:nvPr/>
          </p:nvSpPr>
          <p:spPr bwMode="auto">
            <a:xfrm>
              <a:off x="4046" y="2126"/>
              <a:ext cx="80" cy="1761"/>
            </a:xfrm>
            <a:custGeom>
              <a:avLst/>
              <a:gdLst>
                <a:gd name="T0" fmla="*/ 80 w 80"/>
                <a:gd name="T1" fmla="*/ 0 h 1761"/>
                <a:gd name="T2" fmla="*/ 0 w 80"/>
                <a:gd name="T3" fmla="*/ 0 h 1761"/>
                <a:gd name="T4" fmla="*/ 0 w 80"/>
                <a:gd name="T5" fmla="*/ 1761 h 1761"/>
                <a:gd name="T6" fmla="*/ 80 w 80"/>
                <a:gd name="T7" fmla="*/ 1761 h 1761"/>
                <a:gd name="T8" fmla="*/ 80 w 80"/>
                <a:gd name="T9" fmla="*/ 1621 h 1761"/>
                <a:gd name="T10" fmla="*/ 80 w 80"/>
                <a:gd name="T11" fmla="*/ 0 h 1761"/>
              </a:gdLst>
              <a:ahLst/>
              <a:cxnLst>
                <a:cxn ang="0">
                  <a:pos x="T0" y="T1"/>
                </a:cxn>
                <a:cxn ang="0">
                  <a:pos x="T2" y="T3"/>
                </a:cxn>
                <a:cxn ang="0">
                  <a:pos x="T4" y="T5"/>
                </a:cxn>
                <a:cxn ang="0">
                  <a:pos x="T6" y="T7"/>
                </a:cxn>
                <a:cxn ang="0">
                  <a:pos x="T8" y="T9"/>
                </a:cxn>
                <a:cxn ang="0">
                  <a:pos x="T10" y="T11"/>
                </a:cxn>
              </a:cxnLst>
              <a:rect l="0" t="0" r="r" b="b"/>
              <a:pathLst>
                <a:path w="80" h="1761">
                  <a:moveTo>
                    <a:pt x="80" y="0"/>
                  </a:moveTo>
                  <a:lnTo>
                    <a:pt x="0" y="0"/>
                  </a:lnTo>
                  <a:lnTo>
                    <a:pt x="0" y="1761"/>
                  </a:lnTo>
                  <a:lnTo>
                    <a:pt x="80" y="1761"/>
                  </a:lnTo>
                  <a:lnTo>
                    <a:pt x="80" y="1621"/>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75"/>
            <p:cNvSpPr>
              <a:spLocks noChangeArrowheads="1"/>
            </p:cNvSpPr>
            <p:nvPr/>
          </p:nvSpPr>
          <p:spPr bwMode="auto">
            <a:xfrm>
              <a:off x="3142" y="1956"/>
              <a:ext cx="166" cy="705"/>
            </a:xfrm>
            <a:prstGeom prst="rect">
              <a:avLst/>
            </a:prstGeom>
            <a:solidFill>
              <a:srgbClr val="55D4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Rectangle 76"/>
            <p:cNvSpPr>
              <a:spLocks noChangeArrowheads="1"/>
            </p:cNvSpPr>
            <p:nvPr/>
          </p:nvSpPr>
          <p:spPr bwMode="auto">
            <a:xfrm>
              <a:off x="3142" y="1956"/>
              <a:ext cx="166" cy="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Rectangle 77"/>
            <p:cNvSpPr>
              <a:spLocks noChangeArrowheads="1"/>
            </p:cNvSpPr>
            <p:nvPr/>
          </p:nvSpPr>
          <p:spPr bwMode="auto">
            <a:xfrm>
              <a:off x="2300" y="1904"/>
              <a:ext cx="1" cy="549"/>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78"/>
            <p:cNvSpPr>
              <a:spLocks/>
            </p:cNvSpPr>
            <p:nvPr/>
          </p:nvSpPr>
          <p:spPr bwMode="auto">
            <a:xfrm>
              <a:off x="2300" y="1904"/>
              <a:ext cx="0" cy="549"/>
            </a:xfrm>
            <a:custGeom>
              <a:avLst/>
              <a:gdLst>
                <a:gd name="T0" fmla="*/ 0 h 549"/>
                <a:gd name="T1" fmla="*/ 549 h 549"/>
                <a:gd name="T2" fmla="*/ 549 h 549"/>
                <a:gd name="T3" fmla="*/ 0 h 549"/>
              </a:gdLst>
              <a:ahLst/>
              <a:cxnLst>
                <a:cxn ang="0">
                  <a:pos x="0" y="T0"/>
                </a:cxn>
                <a:cxn ang="0">
                  <a:pos x="0" y="T1"/>
                </a:cxn>
                <a:cxn ang="0">
                  <a:pos x="0" y="T2"/>
                </a:cxn>
                <a:cxn ang="0">
                  <a:pos x="0" y="T3"/>
                </a:cxn>
              </a:cxnLst>
              <a:rect l="0" t="0" r="r" b="b"/>
              <a:pathLst>
                <a:path h="549">
                  <a:moveTo>
                    <a:pt x="0" y="0"/>
                  </a:moveTo>
                  <a:lnTo>
                    <a:pt x="0" y="549"/>
                  </a:lnTo>
                  <a:lnTo>
                    <a:pt x="0" y="54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79"/>
            <p:cNvSpPr>
              <a:spLocks/>
            </p:cNvSpPr>
            <p:nvPr/>
          </p:nvSpPr>
          <p:spPr bwMode="auto">
            <a:xfrm>
              <a:off x="2300" y="2453"/>
              <a:ext cx="0" cy="208"/>
            </a:xfrm>
            <a:custGeom>
              <a:avLst/>
              <a:gdLst>
                <a:gd name="T0" fmla="*/ 0 h 208"/>
                <a:gd name="T1" fmla="*/ 0 h 208"/>
                <a:gd name="T2" fmla="*/ 208 h 208"/>
                <a:gd name="T3" fmla="*/ 208 h 208"/>
                <a:gd name="T4" fmla="*/ 206 h 208"/>
                <a:gd name="T5" fmla="*/ 0 h 208"/>
              </a:gdLst>
              <a:ahLst/>
              <a:cxnLst>
                <a:cxn ang="0">
                  <a:pos x="0" y="T0"/>
                </a:cxn>
                <a:cxn ang="0">
                  <a:pos x="0" y="T1"/>
                </a:cxn>
                <a:cxn ang="0">
                  <a:pos x="0" y="T2"/>
                </a:cxn>
                <a:cxn ang="0">
                  <a:pos x="0" y="T3"/>
                </a:cxn>
                <a:cxn ang="0">
                  <a:pos x="0" y="T4"/>
                </a:cxn>
                <a:cxn ang="0">
                  <a:pos x="0" y="T5"/>
                </a:cxn>
              </a:cxnLst>
              <a:rect l="0" t="0" r="r" b="b"/>
              <a:pathLst>
                <a:path h="208">
                  <a:moveTo>
                    <a:pt x="0" y="0"/>
                  </a:moveTo>
                  <a:lnTo>
                    <a:pt x="0" y="0"/>
                  </a:lnTo>
                  <a:lnTo>
                    <a:pt x="0" y="208"/>
                  </a:lnTo>
                  <a:lnTo>
                    <a:pt x="0" y="208"/>
                  </a:lnTo>
                  <a:lnTo>
                    <a:pt x="0" y="206"/>
                  </a:lnTo>
                  <a:lnTo>
                    <a:pt x="0" y="0"/>
                  </a:lnTo>
                  <a:close/>
                </a:path>
              </a:pathLst>
            </a:custGeom>
            <a:solidFill>
              <a:srgbClr val="005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80"/>
            <p:cNvSpPr>
              <a:spLocks/>
            </p:cNvSpPr>
            <p:nvPr/>
          </p:nvSpPr>
          <p:spPr bwMode="auto">
            <a:xfrm>
              <a:off x="2300" y="2453"/>
              <a:ext cx="0" cy="208"/>
            </a:xfrm>
            <a:custGeom>
              <a:avLst/>
              <a:gdLst>
                <a:gd name="T0" fmla="*/ 0 h 208"/>
                <a:gd name="T1" fmla="*/ 0 h 208"/>
                <a:gd name="T2" fmla="*/ 208 h 208"/>
                <a:gd name="T3" fmla="*/ 208 h 208"/>
                <a:gd name="T4" fmla="*/ 206 h 208"/>
                <a:gd name="T5" fmla="*/ 0 h 208"/>
              </a:gdLst>
              <a:ahLst/>
              <a:cxnLst>
                <a:cxn ang="0">
                  <a:pos x="0" y="T0"/>
                </a:cxn>
                <a:cxn ang="0">
                  <a:pos x="0" y="T1"/>
                </a:cxn>
                <a:cxn ang="0">
                  <a:pos x="0" y="T2"/>
                </a:cxn>
                <a:cxn ang="0">
                  <a:pos x="0" y="T3"/>
                </a:cxn>
                <a:cxn ang="0">
                  <a:pos x="0" y="T4"/>
                </a:cxn>
                <a:cxn ang="0">
                  <a:pos x="0" y="T5"/>
                </a:cxn>
              </a:cxnLst>
              <a:rect l="0" t="0" r="r" b="b"/>
              <a:pathLst>
                <a:path h="208">
                  <a:moveTo>
                    <a:pt x="0" y="0"/>
                  </a:moveTo>
                  <a:lnTo>
                    <a:pt x="0" y="0"/>
                  </a:lnTo>
                  <a:lnTo>
                    <a:pt x="0" y="208"/>
                  </a:lnTo>
                  <a:lnTo>
                    <a:pt x="0" y="208"/>
                  </a:lnTo>
                  <a:lnTo>
                    <a:pt x="0" y="20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81"/>
            <p:cNvSpPr>
              <a:spLocks noEditPoints="1"/>
            </p:cNvSpPr>
            <p:nvPr/>
          </p:nvSpPr>
          <p:spPr bwMode="auto">
            <a:xfrm>
              <a:off x="2300" y="1904"/>
              <a:ext cx="842" cy="757"/>
            </a:xfrm>
            <a:custGeom>
              <a:avLst/>
              <a:gdLst>
                <a:gd name="T0" fmla="*/ 378 w 842"/>
                <a:gd name="T1" fmla="*/ 222 h 757"/>
                <a:gd name="T2" fmla="*/ 376 w 842"/>
                <a:gd name="T3" fmla="*/ 222 h 757"/>
                <a:gd name="T4" fmla="*/ 376 w 842"/>
                <a:gd name="T5" fmla="*/ 757 h 757"/>
                <a:gd name="T6" fmla="*/ 842 w 842"/>
                <a:gd name="T7" fmla="*/ 757 h 757"/>
                <a:gd name="T8" fmla="*/ 842 w 842"/>
                <a:gd name="T9" fmla="*/ 494 h 757"/>
                <a:gd name="T10" fmla="*/ 378 w 842"/>
                <a:gd name="T11" fmla="*/ 222 h 757"/>
                <a:gd name="T12" fmla="*/ 0 w 842"/>
                <a:gd name="T13" fmla="*/ 0 h 757"/>
                <a:gd name="T14" fmla="*/ 0 w 842"/>
                <a:gd name="T15" fmla="*/ 0 h 757"/>
                <a:gd name="T16" fmla="*/ 0 w 842"/>
                <a:gd name="T17" fmla="*/ 549 h 757"/>
                <a:gd name="T18" fmla="*/ 0 w 842"/>
                <a:gd name="T19" fmla="*/ 755 h 757"/>
                <a:gd name="T20" fmla="*/ 0 w 842"/>
                <a:gd name="T21" fmla="*/ 757 h 757"/>
                <a:gd name="T22" fmla="*/ 213 w 842"/>
                <a:gd name="T23" fmla="*/ 757 h 757"/>
                <a:gd name="T24" fmla="*/ 213 w 842"/>
                <a:gd name="T25" fmla="*/ 222 h 757"/>
                <a:gd name="T26" fmla="*/ 213 w 842"/>
                <a:gd name="T27" fmla="*/ 123 h 757"/>
                <a:gd name="T28" fmla="*/ 0 w 842"/>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2" h="757">
                  <a:moveTo>
                    <a:pt x="378" y="222"/>
                  </a:moveTo>
                  <a:lnTo>
                    <a:pt x="376" y="222"/>
                  </a:lnTo>
                  <a:lnTo>
                    <a:pt x="376" y="757"/>
                  </a:lnTo>
                  <a:lnTo>
                    <a:pt x="842" y="757"/>
                  </a:lnTo>
                  <a:lnTo>
                    <a:pt x="842" y="494"/>
                  </a:lnTo>
                  <a:lnTo>
                    <a:pt x="378" y="222"/>
                  </a:lnTo>
                  <a:close/>
                  <a:moveTo>
                    <a:pt x="0" y="0"/>
                  </a:moveTo>
                  <a:lnTo>
                    <a:pt x="0" y="0"/>
                  </a:lnTo>
                  <a:lnTo>
                    <a:pt x="0" y="549"/>
                  </a:lnTo>
                  <a:lnTo>
                    <a:pt x="0" y="755"/>
                  </a:lnTo>
                  <a:lnTo>
                    <a:pt x="0" y="757"/>
                  </a:lnTo>
                  <a:lnTo>
                    <a:pt x="213" y="757"/>
                  </a:lnTo>
                  <a:lnTo>
                    <a:pt x="213" y="222"/>
                  </a:lnTo>
                  <a:lnTo>
                    <a:pt x="213" y="123"/>
                  </a:lnTo>
                  <a:lnTo>
                    <a:pt x="0" y="0"/>
                  </a:lnTo>
                  <a:close/>
                </a:path>
              </a:pathLst>
            </a:custGeom>
            <a:solidFill>
              <a:srgbClr val="C900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82"/>
            <p:cNvSpPr>
              <a:spLocks noEditPoints="1"/>
            </p:cNvSpPr>
            <p:nvPr/>
          </p:nvSpPr>
          <p:spPr bwMode="auto">
            <a:xfrm>
              <a:off x="2300" y="1904"/>
              <a:ext cx="842" cy="757"/>
            </a:xfrm>
            <a:custGeom>
              <a:avLst/>
              <a:gdLst>
                <a:gd name="T0" fmla="*/ 378 w 842"/>
                <a:gd name="T1" fmla="*/ 222 h 757"/>
                <a:gd name="T2" fmla="*/ 376 w 842"/>
                <a:gd name="T3" fmla="*/ 222 h 757"/>
                <a:gd name="T4" fmla="*/ 376 w 842"/>
                <a:gd name="T5" fmla="*/ 757 h 757"/>
                <a:gd name="T6" fmla="*/ 842 w 842"/>
                <a:gd name="T7" fmla="*/ 757 h 757"/>
                <a:gd name="T8" fmla="*/ 842 w 842"/>
                <a:gd name="T9" fmla="*/ 494 h 757"/>
                <a:gd name="T10" fmla="*/ 378 w 842"/>
                <a:gd name="T11" fmla="*/ 222 h 757"/>
                <a:gd name="T12" fmla="*/ 0 w 842"/>
                <a:gd name="T13" fmla="*/ 0 h 757"/>
                <a:gd name="T14" fmla="*/ 0 w 842"/>
                <a:gd name="T15" fmla="*/ 0 h 757"/>
                <a:gd name="T16" fmla="*/ 0 w 842"/>
                <a:gd name="T17" fmla="*/ 549 h 757"/>
                <a:gd name="T18" fmla="*/ 0 w 842"/>
                <a:gd name="T19" fmla="*/ 755 h 757"/>
                <a:gd name="T20" fmla="*/ 0 w 842"/>
                <a:gd name="T21" fmla="*/ 757 h 757"/>
                <a:gd name="T22" fmla="*/ 213 w 842"/>
                <a:gd name="T23" fmla="*/ 757 h 757"/>
                <a:gd name="T24" fmla="*/ 213 w 842"/>
                <a:gd name="T25" fmla="*/ 222 h 757"/>
                <a:gd name="T26" fmla="*/ 213 w 842"/>
                <a:gd name="T27" fmla="*/ 123 h 757"/>
                <a:gd name="T28" fmla="*/ 0 w 842"/>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2" h="757">
                  <a:moveTo>
                    <a:pt x="378" y="222"/>
                  </a:moveTo>
                  <a:lnTo>
                    <a:pt x="376" y="222"/>
                  </a:lnTo>
                  <a:lnTo>
                    <a:pt x="376" y="757"/>
                  </a:lnTo>
                  <a:lnTo>
                    <a:pt x="842" y="757"/>
                  </a:lnTo>
                  <a:lnTo>
                    <a:pt x="842" y="494"/>
                  </a:lnTo>
                  <a:lnTo>
                    <a:pt x="378" y="222"/>
                  </a:lnTo>
                  <a:moveTo>
                    <a:pt x="0" y="0"/>
                  </a:moveTo>
                  <a:lnTo>
                    <a:pt x="0" y="0"/>
                  </a:lnTo>
                  <a:lnTo>
                    <a:pt x="0" y="549"/>
                  </a:lnTo>
                  <a:lnTo>
                    <a:pt x="0" y="755"/>
                  </a:lnTo>
                  <a:lnTo>
                    <a:pt x="0" y="757"/>
                  </a:lnTo>
                  <a:lnTo>
                    <a:pt x="213" y="757"/>
                  </a:lnTo>
                  <a:lnTo>
                    <a:pt x="213" y="222"/>
                  </a:lnTo>
                  <a:lnTo>
                    <a:pt x="213" y="12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83"/>
            <p:cNvSpPr>
              <a:spLocks/>
            </p:cNvSpPr>
            <p:nvPr/>
          </p:nvSpPr>
          <p:spPr bwMode="auto">
            <a:xfrm>
              <a:off x="3036" y="1577"/>
              <a:ext cx="286" cy="286"/>
            </a:xfrm>
            <a:custGeom>
              <a:avLst/>
              <a:gdLst>
                <a:gd name="T0" fmla="*/ 104 w 121"/>
                <a:gd name="T1" fmla="*/ 22 h 121"/>
                <a:gd name="T2" fmla="*/ 38 w 121"/>
                <a:gd name="T3" fmla="*/ 17 h 121"/>
                <a:gd name="T4" fmla="*/ 36 w 121"/>
                <a:gd name="T5" fmla="*/ 18 h 121"/>
                <a:gd name="T6" fmla="*/ 36 w 121"/>
                <a:gd name="T7" fmla="*/ 18 h 121"/>
                <a:gd name="T8" fmla="*/ 0 w 121"/>
                <a:gd name="T9" fmla="*/ 50 h 121"/>
                <a:gd name="T10" fmla="*/ 61 w 121"/>
                <a:gd name="T11" fmla="*/ 121 h 121"/>
                <a:gd name="T12" fmla="*/ 97 w 121"/>
                <a:gd name="T13" fmla="*/ 89 h 121"/>
                <a:gd name="T14" fmla="*/ 97 w 121"/>
                <a:gd name="T15" fmla="*/ 89 h 121"/>
                <a:gd name="T16" fmla="*/ 99 w 121"/>
                <a:gd name="T17" fmla="*/ 88 h 121"/>
                <a:gd name="T18" fmla="*/ 104 w 121"/>
                <a:gd name="T19" fmla="*/ 2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104" y="22"/>
                  </a:moveTo>
                  <a:cubicBezTo>
                    <a:pt x="87" y="2"/>
                    <a:pt x="57" y="0"/>
                    <a:pt x="38" y="17"/>
                  </a:cubicBezTo>
                  <a:cubicBezTo>
                    <a:pt x="37" y="17"/>
                    <a:pt x="37" y="18"/>
                    <a:pt x="36" y="18"/>
                  </a:cubicBezTo>
                  <a:cubicBezTo>
                    <a:pt x="36" y="18"/>
                    <a:pt x="36" y="18"/>
                    <a:pt x="36" y="18"/>
                  </a:cubicBezTo>
                  <a:cubicBezTo>
                    <a:pt x="0" y="50"/>
                    <a:pt x="0" y="50"/>
                    <a:pt x="0" y="50"/>
                  </a:cubicBezTo>
                  <a:cubicBezTo>
                    <a:pt x="61" y="121"/>
                    <a:pt x="61" y="121"/>
                    <a:pt x="61" y="121"/>
                  </a:cubicBezTo>
                  <a:cubicBezTo>
                    <a:pt x="97" y="89"/>
                    <a:pt x="97" y="89"/>
                    <a:pt x="97" y="89"/>
                  </a:cubicBezTo>
                  <a:cubicBezTo>
                    <a:pt x="97" y="89"/>
                    <a:pt x="97" y="89"/>
                    <a:pt x="97" y="89"/>
                  </a:cubicBezTo>
                  <a:cubicBezTo>
                    <a:pt x="98" y="88"/>
                    <a:pt x="98" y="88"/>
                    <a:pt x="99" y="88"/>
                  </a:cubicBezTo>
                  <a:cubicBezTo>
                    <a:pt x="118" y="71"/>
                    <a:pt x="121" y="41"/>
                    <a:pt x="104" y="22"/>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Rectangle 84"/>
            <p:cNvSpPr>
              <a:spLocks noChangeArrowheads="1"/>
            </p:cNvSpPr>
            <p:nvPr/>
          </p:nvSpPr>
          <p:spPr bwMode="auto">
            <a:xfrm>
              <a:off x="2513" y="1939"/>
              <a:ext cx="2432" cy="18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Rectangle 85"/>
            <p:cNvSpPr>
              <a:spLocks noChangeArrowheads="1"/>
            </p:cNvSpPr>
            <p:nvPr/>
          </p:nvSpPr>
          <p:spPr bwMode="auto">
            <a:xfrm>
              <a:off x="2513" y="1939"/>
              <a:ext cx="243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86"/>
            <p:cNvSpPr>
              <a:spLocks/>
            </p:cNvSpPr>
            <p:nvPr/>
          </p:nvSpPr>
          <p:spPr bwMode="auto">
            <a:xfrm>
              <a:off x="3414" y="1939"/>
              <a:ext cx="1531" cy="187"/>
            </a:xfrm>
            <a:custGeom>
              <a:avLst/>
              <a:gdLst>
                <a:gd name="T0" fmla="*/ 1531 w 1531"/>
                <a:gd name="T1" fmla="*/ 0 h 187"/>
                <a:gd name="T2" fmla="*/ 249 w 1531"/>
                <a:gd name="T3" fmla="*/ 0 h 187"/>
                <a:gd name="T4" fmla="*/ 0 w 1531"/>
                <a:gd name="T5" fmla="*/ 0 h 187"/>
                <a:gd name="T6" fmla="*/ 0 w 1531"/>
                <a:gd name="T7" fmla="*/ 187 h 187"/>
                <a:gd name="T8" fmla="*/ 1531 w 1531"/>
                <a:gd name="T9" fmla="*/ 187 h 187"/>
                <a:gd name="T10" fmla="*/ 1531 w 1531"/>
                <a:gd name="T11" fmla="*/ 0 h 187"/>
              </a:gdLst>
              <a:ahLst/>
              <a:cxnLst>
                <a:cxn ang="0">
                  <a:pos x="T0" y="T1"/>
                </a:cxn>
                <a:cxn ang="0">
                  <a:pos x="T2" y="T3"/>
                </a:cxn>
                <a:cxn ang="0">
                  <a:pos x="T4" y="T5"/>
                </a:cxn>
                <a:cxn ang="0">
                  <a:pos x="T6" y="T7"/>
                </a:cxn>
                <a:cxn ang="0">
                  <a:pos x="T8" y="T9"/>
                </a:cxn>
                <a:cxn ang="0">
                  <a:pos x="T10" y="T11"/>
                </a:cxn>
              </a:cxnLst>
              <a:rect l="0" t="0" r="r" b="b"/>
              <a:pathLst>
                <a:path w="1531" h="187">
                  <a:moveTo>
                    <a:pt x="1531" y="0"/>
                  </a:moveTo>
                  <a:lnTo>
                    <a:pt x="249" y="0"/>
                  </a:lnTo>
                  <a:lnTo>
                    <a:pt x="0" y="0"/>
                  </a:lnTo>
                  <a:lnTo>
                    <a:pt x="0" y="187"/>
                  </a:lnTo>
                  <a:lnTo>
                    <a:pt x="1531" y="187"/>
                  </a:lnTo>
                  <a:lnTo>
                    <a:pt x="1531"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87"/>
            <p:cNvSpPr>
              <a:spLocks/>
            </p:cNvSpPr>
            <p:nvPr/>
          </p:nvSpPr>
          <p:spPr bwMode="auto">
            <a:xfrm>
              <a:off x="3414" y="1939"/>
              <a:ext cx="1531" cy="187"/>
            </a:xfrm>
            <a:custGeom>
              <a:avLst/>
              <a:gdLst>
                <a:gd name="T0" fmla="*/ 1531 w 1531"/>
                <a:gd name="T1" fmla="*/ 0 h 187"/>
                <a:gd name="T2" fmla="*/ 249 w 1531"/>
                <a:gd name="T3" fmla="*/ 0 h 187"/>
                <a:gd name="T4" fmla="*/ 0 w 1531"/>
                <a:gd name="T5" fmla="*/ 0 h 187"/>
                <a:gd name="T6" fmla="*/ 0 w 1531"/>
                <a:gd name="T7" fmla="*/ 187 h 187"/>
                <a:gd name="T8" fmla="*/ 1531 w 1531"/>
                <a:gd name="T9" fmla="*/ 187 h 187"/>
                <a:gd name="T10" fmla="*/ 1531 w 1531"/>
                <a:gd name="T11" fmla="*/ 0 h 187"/>
              </a:gdLst>
              <a:ahLst/>
              <a:cxnLst>
                <a:cxn ang="0">
                  <a:pos x="T0" y="T1"/>
                </a:cxn>
                <a:cxn ang="0">
                  <a:pos x="T2" y="T3"/>
                </a:cxn>
                <a:cxn ang="0">
                  <a:pos x="T4" y="T5"/>
                </a:cxn>
                <a:cxn ang="0">
                  <a:pos x="T6" y="T7"/>
                </a:cxn>
                <a:cxn ang="0">
                  <a:pos x="T8" y="T9"/>
                </a:cxn>
                <a:cxn ang="0">
                  <a:pos x="T10" y="T11"/>
                </a:cxn>
              </a:cxnLst>
              <a:rect l="0" t="0" r="r" b="b"/>
              <a:pathLst>
                <a:path w="1531" h="187">
                  <a:moveTo>
                    <a:pt x="1531" y="0"/>
                  </a:moveTo>
                  <a:lnTo>
                    <a:pt x="249" y="0"/>
                  </a:lnTo>
                  <a:lnTo>
                    <a:pt x="0" y="0"/>
                  </a:lnTo>
                  <a:lnTo>
                    <a:pt x="0" y="187"/>
                  </a:lnTo>
                  <a:lnTo>
                    <a:pt x="1531" y="187"/>
                  </a:lnTo>
                  <a:lnTo>
                    <a:pt x="15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Rectangle 88"/>
            <p:cNvSpPr>
              <a:spLocks noChangeArrowheads="1"/>
            </p:cNvSpPr>
            <p:nvPr/>
          </p:nvSpPr>
          <p:spPr bwMode="auto">
            <a:xfrm>
              <a:off x="3085" y="1830"/>
              <a:ext cx="918" cy="1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Rectangle 89"/>
            <p:cNvSpPr>
              <a:spLocks noChangeArrowheads="1"/>
            </p:cNvSpPr>
            <p:nvPr/>
          </p:nvSpPr>
          <p:spPr bwMode="auto">
            <a:xfrm>
              <a:off x="3085" y="1830"/>
              <a:ext cx="918"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90"/>
            <p:cNvSpPr>
              <a:spLocks/>
            </p:cNvSpPr>
            <p:nvPr/>
          </p:nvSpPr>
          <p:spPr bwMode="auto">
            <a:xfrm>
              <a:off x="3085" y="1830"/>
              <a:ext cx="393" cy="109"/>
            </a:xfrm>
            <a:custGeom>
              <a:avLst/>
              <a:gdLst>
                <a:gd name="T0" fmla="*/ 96 w 166"/>
                <a:gd name="T1" fmla="*/ 0 h 46"/>
                <a:gd name="T2" fmla="*/ 55 w 166"/>
                <a:gd name="T3" fmla="*/ 0 h 46"/>
                <a:gd name="T4" fmla="*/ 28 w 166"/>
                <a:gd name="T5" fmla="*/ 0 h 46"/>
                <a:gd name="T6" fmla="*/ 0 w 166"/>
                <a:gd name="T7" fmla="*/ 0 h 46"/>
                <a:gd name="T8" fmla="*/ 0 w 166"/>
                <a:gd name="T9" fmla="*/ 46 h 46"/>
                <a:gd name="T10" fmla="*/ 166 w 166"/>
                <a:gd name="T11" fmla="*/ 46 h 46"/>
                <a:gd name="T12" fmla="*/ 166 w 166"/>
                <a:gd name="T13" fmla="*/ 11 h 46"/>
                <a:gd name="T14" fmla="*/ 119 w 166"/>
                <a:gd name="T15" fmla="*/ 11 h 46"/>
                <a:gd name="T16" fmla="*/ 96 w 166"/>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46">
                  <a:moveTo>
                    <a:pt x="96" y="0"/>
                  </a:moveTo>
                  <a:cubicBezTo>
                    <a:pt x="55" y="0"/>
                    <a:pt x="55" y="0"/>
                    <a:pt x="55" y="0"/>
                  </a:cubicBezTo>
                  <a:cubicBezTo>
                    <a:pt x="28" y="0"/>
                    <a:pt x="28" y="0"/>
                    <a:pt x="28" y="0"/>
                  </a:cubicBezTo>
                  <a:cubicBezTo>
                    <a:pt x="0" y="0"/>
                    <a:pt x="0" y="0"/>
                    <a:pt x="0" y="0"/>
                  </a:cubicBezTo>
                  <a:cubicBezTo>
                    <a:pt x="0" y="46"/>
                    <a:pt x="0" y="46"/>
                    <a:pt x="0" y="46"/>
                  </a:cubicBezTo>
                  <a:cubicBezTo>
                    <a:pt x="166" y="46"/>
                    <a:pt x="166" y="46"/>
                    <a:pt x="166" y="46"/>
                  </a:cubicBezTo>
                  <a:cubicBezTo>
                    <a:pt x="166" y="11"/>
                    <a:pt x="166" y="11"/>
                    <a:pt x="166" y="11"/>
                  </a:cubicBezTo>
                  <a:cubicBezTo>
                    <a:pt x="119" y="11"/>
                    <a:pt x="119" y="11"/>
                    <a:pt x="119" y="11"/>
                  </a:cubicBezTo>
                  <a:cubicBezTo>
                    <a:pt x="119" y="11"/>
                    <a:pt x="105" y="11"/>
                    <a:pt x="96"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91"/>
            <p:cNvSpPr>
              <a:spLocks/>
            </p:cNvSpPr>
            <p:nvPr/>
          </p:nvSpPr>
          <p:spPr bwMode="auto">
            <a:xfrm>
              <a:off x="3301" y="784"/>
              <a:ext cx="1299" cy="1072"/>
            </a:xfrm>
            <a:custGeom>
              <a:avLst/>
              <a:gdLst>
                <a:gd name="T0" fmla="*/ 549 w 549"/>
                <a:gd name="T1" fmla="*/ 28 h 453"/>
                <a:gd name="T2" fmla="*/ 549 w 549"/>
                <a:gd name="T3" fmla="*/ 424 h 453"/>
                <a:gd name="T4" fmla="*/ 521 w 549"/>
                <a:gd name="T5" fmla="*/ 453 h 453"/>
                <a:gd name="T6" fmla="*/ 28 w 549"/>
                <a:gd name="T7" fmla="*/ 453 h 453"/>
                <a:gd name="T8" fmla="*/ 0 w 549"/>
                <a:gd name="T9" fmla="*/ 424 h 453"/>
                <a:gd name="T10" fmla="*/ 0 w 549"/>
                <a:gd name="T11" fmla="*/ 28 h 453"/>
                <a:gd name="T12" fmla="*/ 28 w 549"/>
                <a:gd name="T13" fmla="*/ 0 h 453"/>
                <a:gd name="T14" fmla="*/ 521 w 549"/>
                <a:gd name="T15" fmla="*/ 0 h 453"/>
                <a:gd name="T16" fmla="*/ 549 w 549"/>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9" h="453">
                  <a:moveTo>
                    <a:pt x="549" y="28"/>
                  </a:moveTo>
                  <a:cubicBezTo>
                    <a:pt x="549" y="424"/>
                    <a:pt x="549" y="424"/>
                    <a:pt x="549" y="424"/>
                  </a:cubicBezTo>
                  <a:cubicBezTo>
                    <a:pt x="549" y="424"/>
                    <a:pt x="549" y="453"/>
                    <a:pt x="521" y="453"/>
                  </a:cubicBezTo>
                  <a:cubicBezTo>
                    <a:pt x="28" y="453"/>
                    <a:pt x="28" y="453"/>
                    <a:pt x="28" y="453"/>
                  </a:cubicBezTo>
                  <a:cubicBezTo>
                    <a:pt x="28" y="453"/>
                    <a:pt x="0" y="453"/>
                    <a:pt x="0" y="424"/>
                  </a:cubicBezTo>
                  <a:cubicBezTo>
                    <a:pt x="0" y="28"/>
                    <a:pt x="0" y="28"/>
                    <a:pt x="0" y="28"/>
                  </a:cubicBezTo>
                  <a:cubicBezTo>
                    <a:pt x="0" y="28"/>
                    <a:pt x="0" y="0"/>
                    <a:pt x="28" y="0"/>
                  </a:cubicBezTo>
                  <a:cubicBezTo>
                    <a:pt x="521" y="0"/>
                    <a:pt x="521" y="0"/>
                    <a:pt x="521" y="0"/>
                  </a:cubicBezTo>
                  <a:cubicBezTo>
                    <a:pt x="521" y="0"/>
                    <a:pt x="549" y="0"/>
                    <a:pt x="549" y="28"/>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92"/>
            <p:cNvSpPr>
              <a:spLocks/>
            </p:cNvSpPr>
            <p:nvPr/>
          </p:nvSpPr>
          <p:spPr bwMode="auto">
            <a:xfrm>
              <a:off x="3350" y="784"/>
              <a:ext cx="1339" cy="1072"/>
            </a:xfrm>
            <a:custGeom>
              <a:avLst/>
              <a:gdLst>
                <a:gd name="T0" fmla="*/ 566 w 566"/>
                <a:gd name="T1" fmla="*/ 28 h 453"/>
                <a:gd name="T2" fmla="*/ 566 w 566"/>
                <a:gd name="T3" fmla="*/ 424 h 453"/>
                <a:gd name="T4" fmla="*/ 538 w 566"/>
                <a:gd name="T5" fmla="*/ 453 h 453"/>
                <a:gd name="T6" fmla="*/ 29 w 566"/>
                <a:gd name="T7" fmla="*/ 453 h 453"/>
                <a:gd name="T8" fmla="*/ 0 w 566"/>
                <a:gd name="T9" fmla="*/ 424 h 453"/>
                <a:gd name="T10" fmla="*/ 0 w 566"/>
                <a:gd name="T11" fmla="*/ 28 h 453"/>
                <a:gd name="T12" fmla="*/ 29 w 566"/>
                <a:gd name="T13" fmla="*/ 0 h 453"/>
                <a:gd name="T14" fmla="*/ 538 w 566"/>
                <a:gd name="T15" fmla="*/ 0 h 453"/>
                <a:gd name="T16" fmla="*/ 566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566" y="28"/>
                  </a:moveTo>
                  <a:cubicBezTo>
                    <a:pt x="566" y="424"/>
                    <a:pt x="566" y="424"/>
                    <a:pt x="566" y="424"/>
                  </a:cubicBezTo>
                  <a:cubicBezTo>
                    <a:pt x="566" y="424"/>
                    <a:pt x="566" y="453"/>
                    <a:pt x="538" y="453"/>
                  </a:cubicBezTo>
                  <a:cubicBezTo>
                    <a:pt x="29" y="453"/>
                    <a:pt x="29" y="453"/>
                    <a:pt x="29" y="453"/>
                  </a:cubicBezTo>
                  <a:cubicBezTo>
                    <a:pt x="29" y="453"/>
                    <a:pt x="0" y="453"/>
                    <a:pt x="0" y="424"/>
                  </a:cubicBezTo>
                  <a:cubicBezTo>
                    <a:pt x="0" y="28"/>
                    <a:pt x="0" y="28"/>
                    <a:pt x="0" y="28"/>
                  </a:cubicBezTo>
                  <a:cubicBezTo>
                    <a:pt x="0" y="28"/>
                    <a:pt x="0" y="0"/>
                    <a:pt x="29" y="0"/>
                  </a:cubicBezTo>
                  <a:cubicBezTo>
                    <a:pt x="538" y="0"/>
                    <a:pt x="538" y="0"/>
                    <a:pt x="538" y="0"/>
                  </a:cubicBezTo>
                  <a:cubicBezTo>
                    <a:pt x="538" y="0"/>
                    <a:pt x="566" y="0"/>
                    <a:pt x="566" y="28"/>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93"/>
            <p:cNvSpPr>
              <a:spLocks/>
            </p:cNvSpPr>
            <p:nvPr/>
          </p:nvSpPr>
          <p:spPr bwMode="auto">
            <a:xfrm>
              <a:off x="3350" y="916"/>
              <a:ext cx="1339" cy="940"/>
            </a:xfrm>
            <a:custGeom>
              <a:avLst/>
              <a:gdLst>
                <a:gd name="T0" fmla="*/ 566 w 566"/>
                <a:gd name="T1" fmla="*/ 0 h 397"/>
                <a:gd name="T2" fmla="*/ 0 w 566"/>
                <a:gd name="T3" fmla="*/ 340 h 397"/>
                <a:gd name="T4" fmla="*/ 0 w 566"/>
                <a:gd name="T5" fmla="*/ 368 h 397"/>
                <a:gd name="T6" fmla="*/ 29 w 566"/>
                <a:gd name="T7" fmla="*/ 397 h 397"/>
                <a:gd name="T8" fmla="*/ 538 w 566"/>
                <a:gd name="T9" fmla="*/ 397 h 397"/>
                <a:gd name="T10" fmla="*/ 566 w 566"/>
                <a:gd name="T11" fmla="*/ 368 h 397"/>
                <a:gd name="T12" fmla="*/ 566 w 566"/>
                <a:gd name="T13" fmla="*/ 368 h 397"/>
                <a:gd name="T14" fmla="*/ 566 w 566"/>
                <a:gd name="T15" fmla="*/ 368 h 397"/>
                <a:gd name="T16" fmla="*/ 566 w 566"/>
                <a:gd name="T17" fmla="*/ 17 h 397"/>
                <a:gd name="T18" fmla="*/ 566 w 566"/>
                <a:gd name="T19" fmla="*/ 0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6" h="397">
                  <a:moveTo>
                    <a:pt x="566" y="0"/>
                  </a:moveTo>
                  <a:cubicBezTo>
                    <a:pt x="0" y="340"/>
                    <a:pt x="0" y="340"/>
                    <a:pt x="0" y="340"/>
                  </a:cubicBezTo>
                  <a:cubicBezTo>
                    <a:pt x="0" y="368"/>
                    <a:pt x="0" y="368"/>
                    <a:pt x="0" y="368"/>
                  </a:cubicBezTo>
                  <a:cubicBezTo>
                    <a:pt x="0" y="397"/>
                    <a:pt x="29" y="397"/>
                    <a:pt x="29" y="397"/>
                  </a:cubicBezTo>
                  <a:cubicBezTo>
                    <a:pt x="538" y="397"/>
                    <a:pt x="538" y="397"/>
                    <a:pt x="538" y="397"/>
                  </a:cubicBezTo>
                  <a:cubicBezTo>
                    <a:pt x="566" y="397"/>
                    <a:pt x="566" y="369"/>
                    <a:pt x="566" y="368"/>
                  </a:cubicBezTo>
                  <a:cubicBezTo>
                    <a:pt x="566" y="368"/>
                    <a:pt x="566" y="368"/>
                    <a:pt x="566" y="368"/>
                  </a:cubicBezTo>
                  <a:cubicBezTo>
                    <a:pt x="566" y="368"/>
                    <a:pt x="566" y="368"/>
                    <a:pt x="566" y="368"/>
                  </a:cubicBezTo>
                  <a:cubicBezTo>
                    <a:pt x="566" y="17"/>
                    <a:pt x="566" y="17"/>
                    <a:pt x="566" y="17"/>
                  </a:cubicBezTo>
                  <a:cubicBezTo>
                    <a:pt x="566" y="0"/>
                    <a:pt x="566" y="0"/>
                    <a:pt x="566"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94"/>
            <p:cNvSpPr>
              <a:spLocks/>
            </p:cNvSpPr>
            <p:nvPr/>
          </p:nvSpPr>
          <p:spPr bwMode="auto">
            <a:xfrm>
              <a:off x="2638" y="1177"/>
              <a:ext cx="301" cy="118"/>
            </a:xfrm>
            <a:custGeom>
              <a:avLst/>
              <a:gdLst>
                <a:gd name="T0" fmla="*/ 0 w 127"/>
                <a:gd name="T1" fmla="*/ 0 h 50"/>
                <a:gd name="T2" fmla="*/ 64 w 127"/>
                <a:gd name="T3" fmla="*/ 50 h 50"/>
                <a:gd name="T4" fmla="*/ 127 w 127"/>
                <a:gd name="T5" fmla="*/ 0 h 50"/>
                <a:gd name="T6" fmla="*/ 0 w 127"/>
                <a:gd name="T7" fmla="*/ 0 h 50"/>
              </a:gdLst>
              <a:ahLst/>
              <a:cxnLst>
                <a:cxn ang="0">
                  <a:pos x="T0" y="T1"/>
                </a:cxn>
                <a:cxn ang="0">
                  <a:pos x="T2" y="T3"/>
                </a:cxn>
                <a:cxn ang="0">
                  <a:pos x="T4" y="T5"/>
                </a:cxn>
                <a:cxn ang="0">
                  <a:pos x="T6" y="T7"/>
                </a:cxn>
              </a:cxnLst>
              <a:rect l="0" t="0" r="r" b="b"/>
              <a:pathLst>
                <a:path w="127" h="50">
                  <a:moveTo>
                    <a:pt x="0" y="0"/>
                  </a:moveTo>
                  <a:cubicBezTo>
                    <a:pt x="7" y="28"/>
                    <a:pt x="33" y="50"/>
                    <a:pt x="64" y="50"/>
                  </a:cubicBezTo>
                  <a:cubicBezTo>
                    <a:pt x="94" y="50"/>
                    <a:pt x="120" y="28"/>
                    <a:pt x="127" y="0"/>
                  </a:cubicBezTo>
                  <a:lnTo>
                    <a:pt x="0" y="0"/>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95"/>
            <p:cNvSpPr>
              <a:spLocks/>
            </p:cNvSpPr>
            <p:nvPr/>
          </p:nvSpPr>
          <p:spPr bwMode="auto">
            <a:xfrm>
              <a:off x="2700" y="895"/>
              <a:ext cx="234" cy="294"/>
            </a:xfrm>
            <a:custGeom>
              <a:avLst/>
              <a:gdLst>
                <a:gd name="T0" fmla="*/ 99 w 99"/>
                <a:gd name="T1" fmla="*/ 11 h 124"/>
                <a:gd name="T2" fmla="*/ 68 w 99"/>
                <a:gd name="T3" fmla="*/ 0 h 124"/>
                <a:gd name="T4" fmla="*/ 57 w 99"/>
                <a:gd name="T5" fmla="*/ 26 h 124"/>
                <a:gd name="T6" fmla="*/ 0 w 99"/>
                <a:gd name="T7" fmla="*/ 26 h 124"/>
                <a:gd name="T8" fmla="*/ 0 w 99"/>
                <a:gd name="T9" fmla="*/ 124 h 124"/>
                <a:gd name="T10" fmla="*/ 68 w 99"/>
                <a:gd name="T11" fmla="*/ 124 h 124"/>
                <a:gd name="T12" fmla="*/ 68 w 99"/>
                <a:gd name="T13" fmla="*/ 66 h 124"/>
                <a:gd name="T14" fmla="*/ 99 w 99"/>
                <a:gd name="T15" fmla="*/ 11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24">
                  <a:moveTo>
                    <a:pt x="99" y="11"/>
                  </a:moveTo>
                  <a:cubicBezTo>
                    <a:pt x="68" y="0"/>
                    <a:pt x="68" y="0"/>
                    <a:pt x="68" y="0"/>
                  </a:cubicBezTo>
                  <a:cubicBezTo>
                    <a:pt x="57" y="26"/>
                    <a:pt x="57" y="26"/>
                    <a:pt x="57" y="26"/>
                  </a:cubicBezTo>
                  <a:cubicBezTo>
                    <a:pt x="0" y="26"/>
                    <a:pt x="0" y="26"/>
                    <a:pt x="0" y="26"/>
                  </a:cubicBezTo>
                  <a:cubicBezTo>
                    <a:pt x="0" y="124"/>
                    <a:pt x="0" y="124"/>
                    <a:pt x="0" y="124"/>
                  </a:cubicBezTo>
                  <a:cubicBezTo>
                    <a:pt x="68" y="124"/>
                    <a:pt x="68" y="124"/>
                    <a:pt x="68" y="124"/>
                  </a:cubicBezTo>
                  <a:cubicBezTo>
                    <a:pt x="68" y="66"/>
                    <a:pt x="68" y="66"/>
                    <a:pt x="68" y="66"/>
                  </a:cubicBezTo>
                  <a:cubicBezTo>
                    <a:pt x="69" y="48"/>
                    <a:pt x="74" y="19"/>
                    <a:pt x="99"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96"/>
            <p:cNvSpPr>
              <a:spLocks/>
            </p:cNvSpPr>
            <p:nvPr/>
          </p:nvSpPr>
          <p:spPr bwMode="auto">
            <a:xfrm>
              <a:off x="2981" y="789"/>
              <a:ext cx="36" cy="37"/>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97"/>
            <p:cNvSpPr>
              <a:spLocks/>
            </p:cNvSpPr>
            <p:nvPr/>
          </p:nvSpPr>
          <p:spPr bwMode="auto">
            <a:xfrm>
              <a:off x="3040" y="732"/>
              <a:ext cx="102" cy="194"/>
            </a:xfrm>
            <a:custGeom>
              <a:avLst/>
              <a:gdLst>
                <a:gd name="T0" fmla="*/ 83 w 102"/>
                <a:gd name="T1" fmla="*/ 0 h 194"/>
                <a:gd name="T2" fmla="*/ 102 w 102"/>
                <a:gd name="T3" fmla="*/ 194 h 194"/>
                <a:gd name="T4" fmla="*/ 0 w 102"/>
                <a:gd name="T5" fmla="*/ 175 h 194"/>
                <a:gd name="T6" fmla="*/ 83 w 102"/>
                <a:gd name="T7" fmla="*/ 0 h 194"/>
              </a:gdLst>
              <a:ahLst/>
              <a:cxnLst>
                <a:cxn ang="0">
                  <a:pos x="T0" y="T1"/>
                </a:cxn>
                <a:cxn ang="0">
                  <a:pos x="T2" y="T3"/>
                </a:cxn>
                <a:cxn ang="0">
                  <a:pos x="T4" y="T5"/>
                </a:cxn>
                <a:cxn ang="0">
                  <a:pos x="T6" y="T7"/>
                </a:cxn>
              </a:cxnLst>
              <a:rect l="0" t="0" r="r" b="b"/>
              <a:pathLst>
                <a:path w="102" h="194">
                  <a:moveTo>
                    <a:pt x="83" y="0"/>
                  </a:moveTo>
                  <a:lnTo>
                    <a:pt x="102" y="194"/>
                  </a:lnTo>
                  <a:lnTo>
                    <a:pt x="0" y="175"/>
                  </a:lnTo>
                  <a:lnTo>
                    <a:pt x="83"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98"/>
            <p:cNvSpPr>
              <a:spLocks/>
            </p:cNvSpPr>
            <p:nvPr/>
          </p:nvSpPr>
          <p:spPr bwMode="auto">
            <a:xfrm>
              <a:off x="2678" y="533"/>
              <a:ext cx="471" cy="580"/>
            </a:xfrm>
            <a:custGeom>
              <a:avLst/>
              <a:gdLst>
                <a:gd name="T0" fmla="*/ 23 w 199"/>
                <a:gd name="T1" fmla="*/ 0 h 245"/>
                <a:gd name="T2" fmla="*/ 1 w 199"/>
                <a:gd name="T3" fmla="*/ 124 h 245"/>
                <a:gd name="T4" fmla="*/ 1 w 199"/>
                <a:gd name="T5" fmla="*/ 125 h 245"/>
                <a:gd name="T6" fmla="*/ 0 w 199"/>
                <a:gd name="T7" fmla="*/ 143 h 245"/>
                <a:gd name="T8" fmla="*/ 32 w 199"/>
                <a:gd name="T9" fmla="*/ 138 h 245"/>
                <a:gd name="T10" fmla="*/ 48 w 199"/>
                <a:gd name="T11" fmla="*/ 190 h 245"/>
                <a:gd name="T12" fmla="*/ 161 w 199"/>
                <a:gd name="T13" fmla="*/ 245 h 245"/>
                <a:gd name="T14" fmla="*/ 170 w 199"/>
                <a:gd name="T15" fmla="*/ 197 h 245"/>
                <a:gd name="T16" fmla="*/ 185 w 199"/>
                <a:gd name="T17" fmla="*/ 109 h 245"/>
                <a:gd name="T18" fmla="*/ 199 w 199"/>
                <a:gd name="T19" fmla="*/ 31 h 245"/>
                <a:gd name="T20" fmla="*/ 23 w 199"/>
                <a:gd name="T2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245">
                  <a:moveTo>
                    <a:pt x="23" y="0"/>
                  </a:moveTo>
                  <a:cubicBezTo>
                    <a:pt x="1" y="124"/>
                    <a:pt x="1" y="124"/>
                    <a:pt x="1" y="124"/>
                  </a:cubicBezTo>
                  <a:cubicBezTo>
                    <a:pt x="1" y="125"/>
                    <a:pt x="1" y="125"/>
                    <a:pt x="1" y="125"/>
                  </a:cubicBezTo>
                  <a:cubicBezTo>
                    <a:pt x="0" y="131"/>
                    <a:pt x="0" y="137"/>
                    <a:pt x="0" y="143"/>
                  </a:cubicBezTo>
                  <a:cubicBezTo>
                    <a:pt x="32" y="138"/>
                    <a:pt x="32" y="138"/>
                    <a:pt x="32" y="138"/>
                  </a:cubicBezTo>
                  <a:cubicBezTo>
                    <a:pt x="35" y="158"/>
                    <a:pt x="41" y="176"/>
                    <a:pt x="48" y="190"/>
                  </a:cubicBezTo>
                  <a:cubicBezTo>
                    <a:pt x="64" y="215"/>
                    <a:pt x="96" y="241"/>
                    <a:pt x="161" y="245"/>
                  </a:cubicBezTo>
                  <a:cubicBezTo>
                    <a:pt x="170" y="197"/>
                    <a:pt x="170" y="197"/>
                    <a:pt x="170" y="197"/>
                  </a:cubicBezTo>
                  <a:cubicBezTo>
                    <a:pt x="185" y="109"/>
                    <a:pt x="185" y="109"/>
                    <a:pt x="185" y="109"/>
                  </a:cubicBezTo>
                  <a:cubicBezTo>
                    <a:pt x="199" y="31"/>
                    <a:pt x="199" y="31"/>
                    <a:pt x="199" y="31"/>
                  </a:cubicBezTo>
                  <a:cubicBezTo>
                    <a:pt x="23" y="0"/>
                    <a:pt x="23" y="0"/>
                    <a:pt x="23"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99"/>
            <p:cNvSpPr>
              <a:spLocks/>
            </p:cNvSpPr>
            <p:nvPr/>
          </p:nvSpPr>
          <p:spPr bwMode="auto">
            <a:xfrm>
              <a:off x="2981" y="789"/>
              <a:ext cx="36" cy="37"/>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100"/>
            <p:cNvSpPr>
              <a:spLocks/>
            </p:cNvSpPr>
            <p:nvPr/>
          </p:nvSpPr>
          <p:spPr bwMode="auto">
            <a:xfrm>
              <a:off x="2342" y="945"/>
              <a:ext cx="436" cy="435"/>
            </a:xfrm>
            <a:custGeom>
              <a:avLst/>
              <a:gdLst>
                <a:gd name="T0" fmla="*/ 169 w 184"/>
                <a:gd name="T1" fmla="*/ 0 h 184"/>
                <a:gd name="T2" fmla="*/ 15 w 184"/>
                <a:gd name="T3" fmla="*/ 184 h 184"/>
                <a:gd name="T4" fmla="*/ 169 w 184"/>
                <a:gd name="T5" fmla="*/ 0 h 184"/>
              </a:gdLst>
              <a:ahLst/>
              <a:cxnLst>
                <a:cxn ang="0">
                  <a:pos x="T0" y="T1"/>
                </a:cxn>
                <a:cxn ang="0">
                  <a:pos x="T2" y="T3"/>
                </a:cxn>
                <a:cxn ang="0">
                  <a:pos x="T4" y="T5"/>
                </a:cxn>
              </a:cxnLst>
              <a:rect l="0" t="0" r="r" b="b"/>
              <a:pathLst>
                <a:path w="184" h="184">
                  <a:moveTo>
                    <a:pt x="169" y="0"/>
                  </a:moveTo>
                  <a:cubicBezTo>
                    <a:pt x="169" y="0"/>
                    <a:pt x="0" y="15"/>
                    <a:pt x="15" y="184"/>
                  </a:cubicBezTo>
                  <a:cubicBezTo>
                    <a:pt x="15" y="184"/>
                    <a:pt x="184" y="169"/>
                    <a:pt x="169" y="0"/>
                  </a:cubicBez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101"/>
            <p:cNvSpPr>
              <a:spLocks noEditPoints="1"/>
            </p:cNvSpPr>
            <p:nvPr/>
          </p:nvSpPr>
          <p:spPr bwMode="auto">
            <a:xfrm>
              <a:off x="4181" y="1520"/>
              <a:ext cx="369" cy="249"/>
            </a:xfrm>
            <a:custGeom>
              <a:avLst/>
              <a:gdLst>
                <a:gd name="T0" fmla="*/ 369 w 369"/>
                <a:gd name="T1" fmla="*/ 249 h 249"/>
                <a:gd name="T2" fmla="*/ 0 w 369"/>
                <a:gd name="T3" fmla="*/ 249 h 249"/>
                <a:gd name="T4" fmla="*/ 0 w 369"/>
                <a:gd name="T5" fmla="*/ 0 h 249"/>
                <a:gd name="T6" fmla="*/ 369 w 369"/>
                <a:gd name="T7" fmla="*/ 0 h 249"/>
                <a:gd name="T8" fmla="*/ 369 w 369"/>
                <a:gd name="T9" fmla="*/ 249 h 249"/>
                <a:gd name="T10" fmla="*/ 9 w 369"/>
                <a:gd name="T11" fmla="*/ 239 h 249"/>
                <a:gd name="T12" fmla="*/ 359 w 369"/>
                <a:gd name="T13" fmla="*/ 239 h 249"/>
                <a:gd name="T14" fmla="*/ 359 w 369"/>
                <a:gd name="T15" fmla="*/ 10 h 249"/>
                <a:gd name="T16" fmla="*/ 9 w 369"/>
                <a:gd name="T17" fmla="*/ 10 h 249"/>
                <a:gd name="T18" fmla="*/ 9 w 369"/>
                <a:gd name="T19" fmla="*/ 23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49">
                  <a:moveTo>
                    <a:pt x="369" y="249"/>
                  </a:moveTo>
                  <a:lnTo>
                    <a:pt x="0" y="249"/>
                  </a:lnTo>
                  <a:lnTo>
                    <a:pt x="0" y="0"/>
                  </a:lnTo>
                  <a:lnTo>
                    <a:pt x="369" y="0"/>
                  </a:lnTo>
                  <a:lnTo>
                    <a:pt x="369" y="249"/>
                  </a:lnTo>
                  <a:close/>
                  <a:moveTo>
                    <a:pt x="9" y="239"/>
                  </a:moveTo>
                  <a:lnTo>
                    <a:pt x="359" y="239"/>
                  </a:lnTo>
                  <a:lnTo>
                    <a:pt x="359" y="10"/>
                  </a:lnTo>
                  <a:lnTo>
                    <a:pt x="9" y="10"/>
                  </a:lnTo>
                  <a:lnTo>
                    <a:pt x="9" y="23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102"/>
            <p:cNvSpPr>
              <a:spLocks/>
            </p:cNvSpPr>
            <p:nvPr/>
          </p:nvSpPr>
          <p:spPr bwMode="auto">
            <a:xfrm>
              <a:off x="4316" y="1631"/>
              <a:ext cx="546" cy="1958"/>
            </a:xfrm>
            <a:custGeom>
              <a:avLst/>
              <a:gdLst>
                <a:gd name="T0" fmla="*/ 136 w 231"/>
                <a:gd name="T1" fmla="*/ 827 h 827"/>
                <a:gd name="T2" fmla="*/ 132 w 231"/>
                <a:gd name="T3" fmla="*/ 824 h 827"/>
                <a:gd name="T4" fmla="*/ 154 w 231"/>
                <a:gd name="T5" fmla="*/ 530 h 827"/>
                <a:gd name="T6" fmla="*/ 143 w 231"/>
                <a:gd name="T7" fmla="*/ 57 h 827"/>
                <a:gd name="T8" fmla="*/ 4 w 231"/>
                <a:gd name="T9" fmla="*/ 13 h 827"/>
                <a:gd name="T10" fmla="*/ 0 w 231"/>
                <a:gd name="T11" fmla="*/ 9 h 827"/>
                <a:gd name="T12" fmla="*/ 4 w 231"/>
                <a:gd name="T13" fmla="*/ 5 h 827"/>
                <a:gd name="T14" fmla="*/ 149 w 231"/>
                <a:gd name="T15" fmla="*/ 52 h 827"/>
                <a:gd name="T16" fmla="*/ 162 w 231"/>
                <a:gd name="T17" fmla="*/ 532 h 827"/>
                <a:gd name="T18" fmla="*/ 140 w 231"/>
                <a:gd name="T19" fmla="*/ 822 h 827"/>
                <a:gd name="T20" fmla="*/ 137 w 231"/>
                <a:gd name="T21" fmla="*/ 827 h 827"/>
                <a:gd name="T22" fmla="*/ 136 w 231"/>
                <a:gd name="T23" fmla="*/ 82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827">
                  <a:moveTo>
                    <a:pt x="136" y="827"/>
                  </a:moveTo>
                  <a:cubicBezTo>
                    <a:pt x="134" y="827"/>
                    <a:pt x="133" y="826"/>
                    <a:pt x="132" y="824"/>
                  </a:cubicBezTo>
                  <a:cubicBezTo>
                    <a:pt x="112" y="765"/>
                    <a:pt x="133" y="651"/>
                    <a:pt x="154" y="530"/>
                  </a:cubicBezTo>
                  <a:cubicBezTo>
                    <a:pt x="186" y="350"/>
                    <a:pt x="222" y="146"/>
                    <a:pt x="143" y="57"/>
                  </a:cubicBezTo>
                  <a:cubicBezTo>
                    <a:pt x="112" y="23"/>
                    <a:pt x="67" y="8"/>
                    <a:pt x="4" y="13"/>
                  </a:cubicBezTo>
                  <a:cubicBezTo>
                    <a:pt x="2" y="13"/>
                    <a:pt x="0" y="11"/>
                    <a:pt x="0" y="9"/>
                  </a:cubicBezTo>
                  <a:cubicBezTo>
                    <a:pt x="0" y="7"/>
                    <a:pt x="1" y="5"/>
                    <a:pt x="4" y="5"/>
                  </a:cubicBezTo>
                  <a:cubicBezTo>
                    <a:pt x="68" y="0"/>
                    <a:pt x="117" y="16"/>
                    <a:pt x="149" y="52"/>
                  </a:cubicBezTo>
                  <a:cubicBezTo>
                    <a:pt x="231" y="143"/>
                    <a:pt x="194" y="350"/>
                    <a:pt x="162" y="532"/>
                  </a:cubicBezTo>
                  <a:cubicBezTo>
                    <a:pt x="141" y="651"/>
                    <a:pt x="121" y="764"/>
                    <a:pt x="140" y="822"/>
                  </a:cubicBezTo>
                  <a:cubicBezTo>
                    <a:pt x="140" y="824"/>
                    <a:pt x="139" y="826"/>
                    <a:pt x="137" y="827"/>
                  </a:cubicBezTo>
                  <a:cubicBezTo>
                    <a:pt x="137" y="827"/>
                    <a:pt x="136" y="827"/>
                    <a:pt x="136" y="82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103"/>
            <p:cNvSpPr>
              <a:spLocks/>
            </p:cNvSpPr>
            <p:nvPr/>
          </p:nvSpPr>
          <p:spPr bwMode="auto">
            <a:xfrm>
              <a:off x="5040" y="3691"/>
              <a:ext cx="132" cy="132"/>
            </a:xfrm>
            <a:custGeom>
              <a:avLst/>
              <a:gdLst>
                <a:gd name="T0" fmla="*/ 132 w 132"/>
                <a:gd name="T1" fmla="*/ 0 h 132"/>
                <a:gd name="T2" fmla="*/ 0 w 132"/>
                <a:gd name="T3" fmla="*/ 0 h 132"/>
                <a:gd name="T4" fmla="*/ 0 w 132"/>
                <a:gd name="T5" fmla="*/ 132 h 132"/>
                <a:gd name="T6" fmla="*/ 132 w 132"/>
                <a:gd name="T7" fmla="*/ 132 h 132"/>
                <a:gd name="T8" fmla="*/ 132 w 132"/>
                <a:gd name="T9" fmla="*/ 56 h 132"/>
                <a:gd name="T10" fmla="*/ 132 w 132"/>
                <a:gd name="T11" fmla="*/ 0 h 132"/>
              </a:gdLst>
              <a:ahLst/>
              <a:cxnLst>
                <a:cxn ang="0">
                  <a:pos x="T0" y="T1"/>
                </a:cxn>
                <a:cxn ang="0">
                  <a:pos x="T2" y="T3"/>
                </a:cxn>
                <a:cxn ang="0">
                  <a:pos x="T4" y="T5"/>
                </a:cxn>
                <a:cxn ang="0">
                  <a:pos x="T6" y="T7"/>
                </a:cxn>
                <a:cxn ang="0">
                  <a:pos x="T8" y="T9"/>
                </a:cxn>
                <a:cxn ang="0">
                  <a:pos x="T10" y="T11"/>
                </a:cxn>
              </a:cxnLst>
              <a:rect l="0" t="0" r="r" b="b"/>
              <a:pathLst>
                <a:path w="132" h="132">
                  <a:moveTo>
                    <a:pt x="132" y="0"/>
                  </a:moveTo>
                  <a:lnTo>
                    <a:pt x="0" y="0"/>
                  </a:lnTo>
                  <a:lnTo>
                    <a:pt x="0" y="132"/>
                  </a:lnTo>
                  <a:lnTo>
                    <a:pt x="132" y="132"/>
                  </a:lnTo>
                  <a:lnTo>
                    <a:pt x="132" y="56"/>
                  </a:lnTo>
                  <a:lnTo>
                    <a:pt x="132"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104"/>
            <p:cNvSpPr>
              <a:spLocks/>
            </p:cNvSpPr>
            <p:nvPr/>
          </p:nvSpPr>
          <p:spPr bwMode="auto">
            <a:xfrm>
              <a:off x="5040" y="3691"/>
              <a:ext cx="132" cy="132"/>
            </a:xfrm>
            <a:custGeom>
              <a:avLst/>
              <a:gdLst>
                <a:gd name="T0" fmla="*/ 132 w 132"/>
                <a:gd name="T1" fmla="*/ 0 h 132"/>
                <a:gd name="T2" fmla="*/ 0 w 132"/>
                <a:gd name="T3" fmla="*/ 0 h 132"/>
                <a:gd name="T4" fmla="*/ 0 w 132"/>
                <a:gd name="T5" fmla="*/ 132 h 132"/>
                <a:gd name="T6" fmla="*/ 132 w 132"/>
                <a:gd name="T7" fmla="*/ 132 h 132"/>
                <a:gd name="T8" fmla="*/ 132 w 132"/>
                <a:gd name="T9" fmla="*/ 56 h 132"/>
                <a:gd name="T10" fmla="*/ 132 w 132"/>
                <a:gd name="T11" fmla="*/ 0 h 132"/>
              </a:gdLst>
              <a:ahLst/>
              <a:cxnLst>
                <a:cxn ang="0">
                  <a:pos x="T0" y="T1"/>
                </a:cxn>
                <a:cxn ang="0">
                  <a:pos x="T2" y="T3"/>
                </a:cxn>
                <a:cxn ang="0">
                  <a:pos x="T4" y="T5"/>
                </a:cxn>
                <a:cxn ang="0">
                  <a:pos x="T6" y="T7"/>
                </a:cxn>
                <a:cxn ang="0">
                  <a:pos x="T8" y="T9"/>
                </a:cxn>
                <a:cxn ang="0">
                  <a:pos x="T10" y="T11"/>
                </a:cxn>
              </a:cxnLst>
              <a:rect l="0" t="0" r="r" b="b"/>
              <a:pathLst>
                <a:path w="132" h="132">
                  <a:moveTo>
                    <a:pt x="132" y="0"/>
                  </a:moveTo>
                  <a:lnTo>
                    <a:pt x="0" y="0"/>
                  </a:lnTo>
                  <a:lnTo>
                    <a:pt x="0" y="132"/>
                  </a:lnTo>
                  <a:lnTo>
                    <a:pt x="132" y="132"/>
                  </a:lnTo>
                  <a:lnTo>
                    <a:pt x="132" y="56"/>
                  </a:lnTo>
                  <a:lnTo>
                    <a:pt x="1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Rectangle 105"/>
            <p:cNvSpPr>
              <a:spLocks noChangeArrowheads="1"/>
            </p:cNvSpPr>
            <p:nvPr/>
          </p:nvSpPr>
          <p:spPr bwMode="auto">
            <a:xfrm>
              <a:off x="2513" y="2031"/>
              <a:ext cx="163" cy="185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Rectangle 106"/>
            <p:cNvSpPr>
              <a:spLocks noChangeArrowheads="1"/>
            </p:cNvSpPr>
            <p:nvPr/>
          </p:nvSpPr>
          <p:spPr bwMode="auto">
            <a:xfrm>
              <a:off x="2513" y="2031"/>
              <a:ext cx="163" cy="1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107"/>
            <p:cNvSpPr>
              <a:spLocks/>
            </p:cNvSpPr>
            <p:nvPr/>
          </p:nvSpPr>
          <p:spPr bwMode="auto">
            <a:xfrm>
              <a:off x="2593" y="2126"/>
              <a:ext cx="83" cy="1763"/>
            </a:xfrm>
            <a:custGeom>
              <a:avLst/>
              <a:gdLst>
                <a:gd name="T0" fmla="*/ 83 w 83"/>
                <a:gd name="T1" fmla="*/ 0 h 1763"/>
                <a:gd name="T2" fmla="*/ 0 w 83"/>
                <a:gd name="T3" fmla="*/ 0 h 1763"/>
                <a:gd name="T4" fmla="*/ 0 w 83"/>
                <a:gd name="T5" fmla="*/ 1763 h 1763"/>
                <a:gd name="T6" fmla="*/ 83 w 83"/>
                <a:gd name="T7" fmla="*/ 1763 h 1763"/>
                <a:gd name="T8" fmla="*/ 83 w 83"/>
                <a:gd name="T9" fmla="*/ 1621 h 1763"/>
                <a:gd name="T10" fmla="*/ 83 w 83"/>
                <a:gd name="T11" fmla="*/ 765 h 1763"/>
                <a:gd name="T12" fmla="*/ 83 w 83"/>
                <a:gd name="T13" fmla="*/ 656 h 1763"/>
                <a:gd name="T14" fmla="*/ 83 w 83"/>
                <a:gd name="T15" fmla="*/ 0 h 1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763">
                  <a:moveTo>
                    <a:pt x="83" y="0"/>
                  </a:moveTo>
                  <a:lnTo>
                    <a:pt x="0" y="0"/>
                  </a:lnTo>
                  <a:lnTo>
                    <a:pt x="0" y="1763"/>
                  </a:lnTo>
                  <a:lnTo>
                    <a:pt x="83" y="1763"/>
                  </a:lnTo>
                  <a:lnTo>
                    <a:pt x="83" y="1621"/>
                  </a:lnTo>
                  <a:lnTo>
                    <a:pt x="83" y="765"/>
                  </a:lnTo>
                  <a:lnTo>
                    <a:pt x="83" y="656"/>
                  </a:lnTo>
                  <a:lnTo>
                    <a:pt x="83"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108"/>
            <p:cNvSpPr>
              <a:spLocks/>
            </p:cNvSpPr>
            <p:nvPr/>
          </p:nvSpPr>
          <p:spPr bwMode="auto">
            <a:xfrm>
              <a:off x="2593" y="2126"/>
              <a:ext cx="83" cy="1763"/>
            </a:xfrm>
            <a:custGeom>
              <a:avLst/>
              <a:gdLst>
                <a:gd name="T0" fmla="*/ 83 w 83"/>
                <a:gd name="T1" fmla="*/ 0 h 1763"/>
                <a:gd name="T2" fmla="*/ 0 w 83"/>
                <a:gd name="T3" fmla="*/ 0 h 1763"/>
                <a:gd name="T4" fmla="*/ 0 w 83"/>
                <a:gd name="T5" fmla="*/ 1763 h 1763"/>
                <a:gd name="T6" fmla="*/ 83 w 83"/>
                <a:gd name="T7" fmla="*/ 1763 h 1763"/>
                <a:gd name="T8" fmla="*/ 83 w 83"/>
                <a:gd name="T9" fmla="*/ 1621 h 1763"/>
                <a:gd name="T10" fmla="*/ 83 w 83"/>
                <a:gd name="T11" fmla="*/ 765 h 1763"/>
                <a:gd name="T12" fmla="*/ 83 w 83"/>
                <a:gd name="T13" fmla="*/ 656 h 1763"/>
                <a:gd name="T14" fmla="*/ 83 w 83"/>
                <a:gd name="T15" fmla="*/ 0 h 17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763">
                  <a:moveTo>
                    <a:pt x="83" y="0"/>
                  </a:moveTo>
                  <a:lnTo>
                    <a:pt x="0" y="0"/>
                  </a:lnTo>
                  <a:lnTo>
                    <a:pt x="0" y="1763"/>
                  </a:lnTo>
                  <a:lnTo>
                    <a:pt x="83" y="1763"/>
                  </a:lnTo>
                  <a:lnTo>
                    <a:pt x="83" y="1621"/>
                  </a:lnTo>
                  <a:lnTo>
                    <a:pt x="83" y="765"/>
                  </a:lnTo>
                  <a:lnTo>
                    <a:pt x="83" y="656"/>
                  </a:lnTo>
                  <a:lnTo>
                    <a:pt x="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109"/>
            <p:cNvSpPr>
              <a:spLocks/>
            </p:cNvSpPr>
            <p:nvPr/>
          </p:nvSpPr>
          <p:spPr bwMode="auto">
            <a:xfrm>
              <a:off x="2558" y="389"/>
              <a:ext cx="610" cy="641"/>
            </a:xfrm>
            <a:custGeom>
              <a:avLst/>
              <a:gdLst>
                <a:gd name="T0" fmla="*/ 250 w 258"/>
                <a:gd name="T1" fmla="*/ 91 h 271"/>
                <a:gd name="T2" fmla="*/ 163 w 258"/>
                <a:gd name="T3" fmla="*/ 15 h 271"/>
                <a:gd name="T4" fmla="*/ 128 w 258"/>
                <a:gd name="T5" fmla="*/ 18 h 271"/>
                <a:gd name="T6" fmla="*/ 98 w 258"/>
                <a:gd name="T7" fmla="*/ 20 h 271"/>
                <a:gd name="T8" fmla="*/ 76 w 258"/>
                <a:gd name="T9" fmla="*/ 54 h 271"/>
                <a:gd name="T10" fmla="*/ 32 w 258"/>
                <a:gd name="T11" fmla="*/ 99 h 271"/>
                <a:gd name="T12" fmla="*/ 94 w 258"/>
                <a:gd name="T13" fmla="*/ 241 h 271"/>
                <a:gd name="T14" fmla="*/ 87 w 258"/>
                <a:gd name="T15" fmla="*/ 193 h 271"/>
                <a:gd name="T16" fmla="*/ 86 w 258"/>
                <a:gd name="T17" fmla="*/ 193 h 271"/>
                <a:gd name="T18" fmla="*/ 115 w 258"/>
                <a:gd name="T19" fmla="*/ 129 h 271"/>
                <a:gd name="T20" fmla="*/ 119 w 258"/>
                <a:gd name="T21" fmla="*/ 126 h 271"/>
                <a:gd name="T22" fmla="*/ 168 w 258"/>
                <a:gd name="T23" fmla="*/ 123 h 271"/>
                <a:gd name="T24" fmla="*/ 249 w 258"/>
                <a:gd name="T25" fmla="*/ 92 h 271"/>
                <a:gd name="T26" fmla="*/ 250 w 258"/>
                <a:gd name="T27" fmla="*/ 92 h 271"/>
                <a:gd name="T28" fmla="*/ 250 w 258"/>
                <a:gd name="T29" fmla="*/ 91 h 271"/>
                <a:gd name="T30" fmla="*/ 250 w 258"/>
                <a:gd name="T31" fmla="*/ 91 h 271"/>
                <a:gd name="T32" fmla="*/ 250 w 258"/>
                <a:gd name="T33" fmla="*/ 9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8" h="271">
                  <a:moveTo>
                    <a:pt x="250" y="91"/>
                  </a:moveTo>
                  <a:cubicBezTo>
                    <a:pt x="258" y="45"/>
                    <a:pt x="204" y="0"/>
                    <a:pt x="163" y="15"/>
                  </a:cubicBezTo>
                  <a:cubicBezTo>
                    <a:pt x="151" y="20"/>
                    <a:pt x="142" y="21"/>
                    <a:pt x="128" y="18"/>
                  </a:cubicBezTo>
                  <a:cubicBezTo>
                    <a:pt x="117" y="16"/>
                    <a:pt x="109" y="16"/>
                    <a:pt x="98" y="20"/>
                  </a:cubicBezTo>
                  <a:cubicBezTo>
                    <a:pt x="88" y="24"/>
                    <a:pt x="78" y="40"/>
                    <a:pt x="76" y="54"/>
                  </a:cubicBezTo>
                  <a:cubicBezTo>
                    <a:pt x="46" y="62"/>
                    <a:pt x="32" y="99"/>
                    <a:pt x="32" y="99"/>
                  </a:cubicBezTo>
                  <a:cubicBezTo>
                    <a:pt x="0" y="271"/>
                    <a:pt x="94" y="241"/>
                    <a:pt x="94" y="241"/>
                  </a:cubicBezTo>
                  <a:cubicBezTo>
                    <a:pt x="90" y="231"/>
                    <a:pt x="87" y="193"/>
                    <a:pt x="87" y="193"/>
                  </a:cubicBezTo>
                  <a:cubicBezTo>
                    <a:pt x="86" y="193"/>
                    <a:pt x="86" y="193"/>
                    <a:pt x="86" y="193"/>
                  </a:cubicBezTo>
                  <a:cubicBezTo>
                    <a:pt x="103" y="172"/>
                    <a:pt x="111" y="145"/>
                    <a:pt x="115" y="129"/>
                  </a:cubicBezTo>
                  <a:cubicBezTo>
                    <a:pt x="116" y="128"/>
                    <a:pt x="118" y="127"/>
                    <a:pt x="119" y="126"/>
                  </a:cubicBezTo>
                  <a:cubicBezTo>
                    <a:pt x="137" y="114"/>
                    <a:pt x="147" y="120"/>
                    <a:pt x="168" y="123"/>
                  </a:cubicBezTo>
                  <a:cubicBezTo>
                    <a:pt x="193" y="126"/>
                    <a:pt x="236" y="117"/>
                    <a:pt x="249" y="92"/>
                  </a:cubicBezTo>
                  <a:cubicBezTo>
                    <a:pt x="250" y="92"/>
                    <a:pt x="250" y="92"/>
                    <a:pt x="250" y="92"/>
                  </a:cubicBezTo>
                  <a:cubicBezTo>
                    <a:pt x="250" y="92"/>
                    <a:pt x="250" y="91"/>
                    <a:pt x="250" y="91"/>
                  </a:cubicBezTo>
                  <a:cubicBezTo>
                    <a:pt x="250" y="91"/>
                    <a:pt x="250" y="91"/>
                    <a:pt x="250" y="91"/>
                  </a:cubicBezTo>
                  <a:cubicBezTo>
                    <a:pt x="250" y="91"/>
                    <a:pt x="250" y="91"/>
                    <a:pt x="250" y="91"/>
                  </a:cubicBezTo>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110"/>
            <p:cNvSpPr>
              <a:spLocks/>
            </p:cNvSpPr>
            <p:nvPr/>
          </p:nvSpPr>
          <p:spPr bwMode="auto">
            <a:xfrm>
              <a:off x="2723" y="684"/>
              <a:ext cx="107" cy="178"/>
            </a:xfrm>
            <a:custGeom>
              <a:avLst/>
              <a:gdLst>
                <a:gd name="T0" fmla="*/ 45 w 45"/>
                <a:gd name="T1" fmla="*/ 4 h 75"/>
                <a:gd name="T2" fmla="*/ 4 w 45"/>
                <a:gd name="T3" fmla="*/ 33 h 75"/>
                <a:gd name="T4" fmla="*/ 33 w 45"/>
                <a:gd name="T5" fmla="*/ 75 h 75"/>
                <a:gd name="T6" fmla="*/ 45 w 45"/>
                <a:gd name="T7" fmla="*/ 4 h 75"/>
              </a:gdLst>
              <a:ahLst/>
              <a:cxnLst>
                <a:cxn ang="0">
                  <a:pos x="T0" y="T1"/>
                </a:cxn>
                <a:cxn ang="0">
                  <a:pos x="T2" y="T3"/>
                </a:cxn>
                <a:cxn ang="0">
                  <a:pos x="T4" y="T5"/>
                </a:cxn>
                <a:cxn ang="0">
                  <a:pos x="T6" y="T7"/>
                </a:cxn>
              </a:cxnLst>
              <a:rect l="0" t="0" r="r" b="b"/>
              <a:pathLst>
                <a:path w="45" h="75">
                  <a:moveTo>
                    <a:pt x="45" y="4"/>
                  </a:moveTo>
                  <a:cubicBezTo>
                    <a:pt x="26" y="0"/>
                    <a:pt x="7" y="14"/>
                    <a:pt x="4" y="33"/>
                  </a:cubicBezTo>
                  <a:cubicBezTo>
                    <a:pt x="0" y="53"/>
                    <a:pt x="13" y="72"/>
                    <a:pt x="33" y="75"/>
                  </a:cubicBezTo>
                  <a:cubicBezTo>
                    <a:pt x="45" y="4"/>
                    <a:pt x="45" y="4"/>
                    <a:pt x="45" y="4"/>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111"/>
            <p:cNvSpPr>
              <a:spLocks/>
            </p:cNvSpPr>
            <p:nvPr/>
          </p:nvSpPr>
          <p:spPr bwMode="auto">
            <a:xfrm>
              <a:off x="2818" y="737"/>
              <a:ext cx="5" cy="37"/>
            </a:xfrm>
            <a:custGeom>
              <a:avLst/>
              <a:gdLst>
                <a:gd name="T0" fmla="*/ 2 w 2"/>
                <a:gd name="T1" fmla="*/ 0 h 16"/>
                <a:gd name="T2" fmla="*/ 0 w 2"/>
                <a:gd name="T3" fmla="*/ 16 h 16"/>
                <a:gd name="T4" fmla="*/ 2 w 2"/>
                <a:gd name="T5" fmla="*/ 0 h 16"/>
                <a:gd name="T6" fmla="*/ 2 w 2"/>
                <a:gd name="T7" fmla="*/ 0 h 16"/>
              </a:gdLst>
              <a:ahLst/>
              <a:cxnLst>
                <a:cxn ang="0">
                  <a:pos x="T0" y="T1"/>
                </a:cxn>
                <a:cxn ang="0">
                  <a:pos x="T2" y="T3"/>
                </a:cxn>
                <a:cxn ang="0">
                  <a:pos x="T4" y="T5"/>
                </a:cxn>
                <a:cxn ang="0">
                  <a:pos x="T6" y="T7"/>
                </a:cxn>
              </a:cxnLst>
              <a:rect l="0" t="0" r="r" b="b"/>
              <a:pathLst>
                <a:path w="2" h="16">
                  <a:moveTo>
                    <a:pt x="2" y="0"/>
                  </a:moveTo>
                  <a:cubicBezTo>
                    <a:pt x="0" y="16"/>
                    <a:pt x="0" y="16"/>
                    <a:pt x="0" y="16"/>
                  </a:cubicBezTo>
                  <a:cubicBezTo>
                    <a:pt x="2" y="0"/>
                    <a:pt x="2" y="0"/>
                    <a:pt x="2" y="0"/>
                  </a:cubicBezTo>
                  <a:cubicBezTo>
                    <a:pt x="2" y="0"/>
                    <a:pt x="2" y="0"/>
                    <a:pt x="2"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112"/>
            <p:cNvSpPr>
              <a:spLocks/>
            </p:cNvSpPr>
            <p:nvPr/>
          </p:nvSpPr>
          <p:spPr bwMode="auto">
            <a:xfrm>
              <a:off x="2771" y="734"/>
              <a:ext cx="52" cy="85"/>
            </a:xfrm>
            <a:custGeom>
              <a:avLst/>
              <a:gdLst>
                <a:gd name="T0" fmla="*/ 19 w 22"/>
                <a:gd name="T1" fmla="*/ 0 h 36"/>
                <a:gd name="T2" fmla="*/ 1 w 22"/>
                <a:gd name="T3" fmla="*/ 15 h 36"/>
                <a:gd name="T4" fmla="*/ 16 w 22"/>
                <a:gd name="T5" fmla="*/ 36 h 36"/>
                <a:gd name="T6" fmla="*/ 20 w 22"/>
                <a:gd name="T7" fmla="*/ 17 h 36"/>
                <a:gd name="T8" fmla="*/ 22 w 22"/>
                <a:gd name="T9" fmla="*/ 1 h 36"/>
                <a:gd name="T10" fmla="*/ 19 w 22"/>
                <a:gd name="T11" fmla="*/ 0 h 36"/>
              </a:gdLst>
              <a:ahLst/>
              <a:cxnLst>
                <a:cxn ang="0">
                  <a:pos x="T0" y="T1"/>
                </a:cxn>
                <a:cxn ang="0">
                  <a:pos x="T2" y="T3"/>
                </a:cxn>
                <a:cxn ang="0">
                  <a:pos x="T4" y="T5"/>
                </a:cxn>
                <a:cxn ang="0">
                  <a:pos x="T6" y="T7"/>
                </a:cxn>
                <a:cxn ang="0">
                  <a:pos x="T8" y="T9"/>
                </a:cxn>
                <a:cxn ang="0">
                  <a:pos x="T10" y="T11"/>
                </a:cxn>
              </a:cxnLst>
              <a:rect l="0" t="0" r="r" b="b"/>
              <a:pathLst>
                <a:path w="22" h="36">
                  <a:moveTo>
                    <a:pt x="19" y="0"/>
                  </a:moveTo>
                  <a:cubicBezTo>
                    <a:pt x="11" y="0"/>
                    <a:pt x="3" y="7"/>
                    <a:pt x="1" y="15"/>
                  </a:cubicBezTo>
                  <a:cubicBezTo>
                    <a:pt x="0" y="25"/>
                    <a:pt x="6" y="35"/>
                    <a:pt x="16" y="36"/>
                  </a:cubicBezTo>
                  <a:cubicBezTo>
                    <a:pt x="20" y="17"/>
                    <a:pt x="20" y="17"/>
                    <a:pt x="20" y="17"/>
                  </a:cubicBezTo>
                  <a:cubicBezTo>
                    <a:pt x="22" y="1"/>
                    <a:pt x="22" y="1"/>
                    <a:pt x="22" y="1"/>
                  </a:cubicBezTo>
                  <a:cubicBezTo>
                    <a:pt x="21" y="1"/>
                    <a:pt x="20" y="0"/>
                    <a:pt x="19"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9" name="Footer Placeholder 11"/>
          <p:cNvSpPr txBox="1">
            <a:spLocks/>
          </p:cNvSpPr>
          <p:nvPr/>
        </p:nvSpPr>
        <p:spPr>
          <a:xfrm>
            <a:off x="7964488" y="295272"/>
            <a:ext cx="4197350" cy="371475"/>
          </a:xfrm>
          <a:prstGeom prst="rect">
            <a:avLst/>
          </a:prstGeom>
        </p:spPr>
        <p:txBody>
          <a:bodyPr rIns="18288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1400" dirty="0">
                <a:gradFill>
                  <a:gsLst>
                    <a:gs pos="8367">
                      <a:schemeClr val="tx1"/>
                    </a:gs>
                    <a:gs pos="100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chemeClr val="tx1"/>
                    </a:gs>
                    <a:gs pos="100000">
                      <a:schemeClr val="tx1"/>
                    </a:gs>
                  </a:gsLst>
                  <a:lin ang="5400000" scaled="0"/>
                </a:gradFill>
              </a:rPr>
              <a:t> Creating Remote Event Receivers</a:t>
            </a:r>
          </a:p>
          <a:p>
            <a:pPr algn="r">
              <a:defRPr/>
            </a:pPr>
            <a:endParaRPr lang="en-US" sz="1400" dirty="0">
              <a:gradFill>
                <a:gsLst>
                  <a:gs pos="8367">
                    <a:schemeClr val="tx1"/>
                  </a:gs>
                  <a:gs pos="100000">
                    <a:schemeClr val="tx1"/>
                  </a:gs>
                </a:gsLst>
                <a:lin ang="5400000" scaled="0"/>
              </a:gradFill>
            </a:endParaRPr>
          </a:p>
        </p:txBody>
      </p:sp>
    </p:spTree>
    <p:extLst>
      <p:ext uri="{BB962C8B-B14F-4D97-AF65-F5344CB8AC3E}">
        <p14:creationId xmlns:p14="http://schemas.microsoft.com/office/powerpoint/2010/main" val="361665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2103438" y="2353883"/>
            <a:ext cx="7021512" cy="738664"/>
          </a:xfrm>
        </p:spPr>
        <p:txBody>
          <a:bodyPr/>
          <a:lstStyle/>
          <a:p>
            <a:r>
              <a:rPr lang="en-US" dirty="0"/>
              <a:t>Search APIs</a:t>
            </a:r>
          </a:p>
        </p:txBody>
      </p:sp>
      <p:sp>
        <p:nvSpPr>
          <p:cNvPr id="9" name="Text Placeholder 8"/>
          <p:cNvSpPr>
            <a:spLocks noGrp="1"/>
          </p:cNvSpPr>
          <p:nvPr>
            <p:ph type="body" sz="quarter" idx="12"/>
          </p:nvPr>
        </p:nvSpPr>
        <p:spPr/>
        <p:txBody>
          <a:bodyPr/>
          <a:lstStyle/>
          <a:p>
            <a:r>
              <a:rPr lang="en-US"/>
              <a:t>4</a:t>
            </a:r>
            <a:endParaRPr lang="en-US" dirty="0"/>
          </a:p>
        </p:txBody>
      </p:sp>
    </p:spTree>
    <p:extLst>
      <p:ext uri="{BB962C8B-B14F-4D97-AF65-F5344CB8AC3E}">
        <p14:creationId xmlns:p14="http://schemas.microsoft.com/office/powerpoint/2010/main" val="2048154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4638" y="1212850"/>
            <a:ext cx="11887200" cy="2092325"/>
          </a:xfrm>
        </p:spPr>
        <p:txBody>
          <a:bodyPr/>
          <a:lstStyle/>
          <a:p>
            <a:r>
              <a:rPr lang="en-US"/>
              <a:t>SharePoint app models support app events</a:t>
            </a:r>
          </a:p>
          <a:p>
            <a:pPr lvl="1"/>
            <a:r>
              <a:rPr lang="en-US"/>
              <a:t>App events for installation, upgrade and uninstall</a:t>
            </a:r>
          </a:p>
          <a:p>
            <a:pPr lvl="1"/>
            <a:r>
              <a:rPr lang="en-US"/>
              <a:t>Added to app project using property sheet</a:t>
            </a:r>
          </a:p>
          <a:p>
            <a:pPr lvl="1"/>
            <a:r>
              <a:rPr lang="en-US"/>
              <a:t>Implemented as a remote event receiver</a:t>
            </a:r>
          </a:p>
          <a:p>
            <a:pPr lvl="1"/>
            <a:endParaRPr lang="en-US" dirty="0"/>
          </a:p>
        </p:txBody>
      </p:sp>
      <p:sp>
        <p:nvSpPr>
          <p:cNvPr id="2" name="Title 1"/>
          <p:cNvSpPr>
            <a:spLocks noGrp="1"/>
          </p:cNvSpPr>
          <p:nvPr>
            <p:ph type="title"/>
          </p:nvPr>
        </p:nvSpPr>
        <p:spPr/>
        <p:txBody>
          <a:bodyPr/>
          <a:lstStyle/>
          <a:p>
            <a:r>
              <a:rPr lang="en-US"/>
              <a:t>App Lifecycle Events</a:t>
            </a:r>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2996172" y="3406805"/>
            <a:ext cx="3932056" cy="2968532"/>
          </a:xfrm>
          <a:prstGeom prst="rect">
            <a:avLst/>
          </a:prstGeom>
          <a:ln>
            <a:solidFill>
              <a:schemeClr val="bg1">
                <a:lumMod val="50000"/>
              </a:schemeClr>
            </a:solidFill>
          </a:ln>
          <a:effectLst/>
        </p:spPr>
      </p:pic>
      <p:sp>
        <p:nvSpPr>
          <p:cNvPr id="7" name="Footer Placeholder 14"/>
          <p:cNvSpPr>
            <a:spLocks noGrp="1"/>
          </p:cNvSpPr>
          <p:nvPr>
            <p:ph type="ftr" sz="quarter" idx="4294967295"/>
          </p:nvPr>
        </p:nvSpPr>
        <p:spPr>
          <a:xfrm>
            <a:off x="7286625" y="295272"/>
            <a:ext cx="4875213" cy="371475"/>
          </a:xfrm>
          <a:prstGeom prst="rect">
            <a:avLst/>
          </a:prstGeom>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Search APIs</a:t>
            </a:r>
          </a:p>
          <a:p>
            <a:pPr algn="r"/>
            <a:endParaRPr lang="en-US" dirty="0"/>
          </a:p>
        </p:txBody>
      </p:sp>
    </p:spTree>
    <p:extLst>
      <p:ext uri="{BB962C8B-B14F-4D97-AF65-F5344CB8AC3E}">
        <p14:creationId xmlns:p14="http://schemas.microsoft.com/office/powerpoint/2010/main" val="725284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REST Endpoint</a:t>
            </a:r>
            <a:endParaRPr lang="en-US" dirty="0"/>
          </a:p>
        </p:txBody>
      </p:sp>
      <p:sp>
        <p:nvSpPr>
          <p:cNvPr id="4" name="TextBox 3"/>
          <p:cNvSpPr txBox="1"/>
          <p:nvPr/>
        </p:nvSpPr>
        <p:spPr>
          <a:xfrm>
            <a:off x="274639" y="1408044"/>
            <a:ext cx="12431473" cy="3272384"/>
          </a:xfrm>
          <a:prstGeom prst="rect">
            <a:avLst/>
          </a:prstGeom>
          <a:noFill/>
        </p:spPr>
        <p:txBody>
          <a:bodyPr wrap="square" lIns="153600" tIns="122879" rIns="153600" bIns="122879" rtlCol="0">
            <a:spAutoFit/>
          </a:bodyPr>
          <a:lstStyle/>
          <a:p>
            <a:pPr>
              <a:spcAft>
                <a:spcPts val="504"/>
              </a:spcAft>
            </a:pPr>
            <a:r>
              <a:rPr lang="en-US" dirty="0">
                <a:solidFill>
                  <a:sysClr val="windowText" lastClr="000000"/>
                </a:solidFill>
              </a:rPr>
              <a:t>Keywords</a:t>
            </a:r>
          </a:p>
          <a:p>
            <a:pPr>
              <a:spcAft>
                <a:spcPts val="504"/>
              </a:spcAft>
            </a:pPr>
            <a:r>
              <a:rPr lang="en-US" b="1" dirty="0">
                <a:solidFill>
                  <a:sysClr val="windowText" lastClr="000000"/>
                </a:solidFill>
                <a:latin typeface="Consolas" pitchFamily="49" charset="0"/>
                <a:cs typeface="Consolas" pitchFamily="49" charset="0"/>
              </a:rPr>
              <a:t>https://tenant/site/_api/search/query?</a:t>
            </a:r>
            <a:r>
              <a:rPr lang="en-US" dirty="0">
                <a:solidFill>
                  <a:srgbClr val="C00000"/>
                </a:solidFill>
                <a:latin typeface="Consolas" pitchFamily="49" charset="0"/>
                <a:cs typeface="Consolas" pitchFamily="49" charset="0"/>
              </a:rPr>
              <a:t>querytext='{KQL Query}'</a:t>
            </a:r>
          </a:p>
          <a:p>
            <a:pPr>
              <a:spcAft>
                <a:spcPts val="504"/>
              </a:spcAft>
            </a:pPr>
            <a:endParaRPr lang="en-US" dirty="0">
              <a:solidFill>
                <a:sysClr val="windowText" lastClr="000000"/>
              </a:solidFill>
            </a:endParaRPr>
          </a:p>
          <a:p>
            <a:pPr>
              <a:spcAft>
                <a:spcPts val="504"/>
              </a:spcAft>
            </a:pPr>
            <a:r>
              <a:rPr lang="en-US" dirty="0">
                <a:solidFill>
                  <a:sysClr val="windowText" lastClr="000000"/>
                </a:solidFill>
              </a:rPr>
              <a:t>Selecting Properties</a:t>
            </a:r>
          </a:p>
          <a:p>
            <a:pPr>
              <a:spcAft>
                <a:spcPts val="504"/>
              </a:spcAft>
            </a:pPr>
            <a:r>
              <a:rPr lang="en-US" b="1" dirty="0">
                <a:solidFill>
                  <a:sysClr val="windowText" lastClr="000000"/>
                </a:solidFill>
                <a:latin typeface="Consolas" pitchFamily="49" charset="0"/>
                <a:cs typeface="Consolas" pitchFamily="49" charset="0"/>
              </a:rPr>
              <a:t>https://tenant/site/_api/search/query?</a:t>
            </a:r>
            <a:r>
              <a:rPr lang="en-US" dirty="0">
                <a:solidFill>
                  <a:srgbClr val="C00000"/>
                </a:solidFill>
              </a:rPr>
              <a:t>querytext='test'&amp;selectproperties='Title,Rank'</a:t>
            </a:r>
          </a:p>
          <a:p>
            <a:pPr>
              <a:spcAft>
                <a:spcPts val="504"/>
              </a:spcAft>
            </a:pPr>
            <a:endParaRPr lang="en-US" dirty="0">
              <a:solidFill>
                <a:sysClr val="windowText" lastClr="000000"/>
              </a:solidFill>
            </a:endParaRPr>
          </a:p>
          <a:p>
            <a:pPr>
              <a:spcAft>
                <a:spcPts val="504"/>
              </a:spcAft>
            </a:pPr>
            <a:r>
              <a:rPr lang="en-US" dirty="0">
                <a:solidFill>
                  <a:sysClr val="windowText" lastClr="000000"/>
                </a:solidFill>
              </a:rPr>
              <a:t>Sorting</a:t>
            </a:r>
          </a:p>
          <a:p>
            <a:pPr>
              <a:spcAft>
                <a:spcPts val="504"/>
              </a:spcAft>
            </a:pPr>
            <a:r>
              <a:rPr lang="en-US" b="1" dirty="0">
                <a:solidFill>
                  <a:sysClr val="windowText" lastClr="000000"/>
                </a:solidFill>
                <a:latin typeface="Consolas" pitchFamily="49" charset="0"/>
                <a:cs typeface="Consolas" pitchFamily="49" charset="0"/>
              </a:rPr>
              <a:t>https://tenant/site/_api/search/query?</a:t>
            </a:r>
            <a:r>
              <a:rPr lang="en-US" dirty="0">
                <a:solidFill>
                  <a:srgbClr val="C00000"/>
                </a:solidFill>
                <a:latin typeface="Consolas" pitchFamily="49" charset="0"/>
                <a:cs typeface="Consolas" pitchFamily="49" charset="0"/>
              </a:rPr>
              <a:t>querytext='test'&amp;sortlist='LastModifiedTime:descending'</a:t>
            </a:r>
          </a:p>
          <a:p>
            <a:pPr>
              <a:spcAft>
                <a:spcPts val="504"/>
              </a:spcAft>
            </a:pPr>
            <a:endParaRPr lang="en-US" sz="1600" dirty="0" err="1">
              <a:solidFill>
                <a:sysClr val="windowText" lastClr="000000"/>
              </a:solidFill>
            </a:endParaRPr>
          </a:p>
        </p:txBody>
      </p:sp>
      <p:sp>
        <p:nvSpPr>
          <p:cNvPr id="8" name="Footer Placeholder 14"/>
          <p:cNvSpPr>
            <a:spLocks noGrp="1"/>
          </p:cNvSpPr>
          <p:nvPr>
            <p:ph type="ftr" sz="quarter" idx="4294967295"/>
          </p:nvPr>
        </p:nvSpPr>
        <p:spPr>
          <a:xfrm>
            <a:off x="7286625" y="295272"/>
            <a:ext cx="4875213" cy="371475"/>
          </a:xfrm>
          <a:prstGeom prst="rect">
            <a:avLst/>
          </a:prstGeom>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Search APIs</a:t>
            </a:r>
          </a:p>
          <a:p>
            <a:pPr algn="r"/>
            <a:endParaRPr lang="en-US" dirty="0"/>
          </a:p>
        </p:txBody>
      </p:sp>
    </p:spTree>
    <p:extLst>
      <p:ext uri="{BB962C8B-B14F-4D97-AF65-F5344CB8AC3E}">
        <p14:creationId xmlns:p14="http://schemas.microsoft.com/office/powerpoint/2010/main" val="33486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JavaScript and REST</a:t>
            </a:r>
            <a:endParaRPr lang="en-US" dirty="0"/>
          </a:p>
        </p:txBody>
      </p:sp>
      <p:sp>
        <p:nvSpPr>
          <p:cNvPr id="5" name="TextBox 4"/>
          <p:cNvSpPr txBox="1"/>
          <p:nvPr/>
        </p:nvSpPr>
        <p:spPr>
          <a:xfrm>
            <a:off x="819491" y="1457192"/>
            <a:ext cx="8123457" cy="4079091"/>
          </a:xfrm>
          <a:prstGeom prst="rect">
            <a:avLst/>
          </a:prstGeom>
          <a:noFill/>
        </p:spPr>
        <p:txBody>
          <a:bodyPr wrap="none" lIns="153600" tIns="122879" rIns="153600" bIns="122879" rtlCol="0">
            <a:spAutoFit/>
          </a:bodyPr>
          <a:lstStyle/>
          <a:p>
            <a:pPr defTabSz="932597" fontAlgn="base">
              <a:lnSpc>
                <a:spcPct val="90000"/>
              </a:lnSpc>
              <a:spcBef>
                <a:spcPct val="0"/>
              </a:spcBef>
              <a:spcAft>
                <a:spcPts val="504"/>
              </a:spcAft>
            </a:pPr>
            <a:r>
              <a:rPr lang="en-US" sz="1836" dirty="0">
                <a:solidFill>
                  <a:sysClr val="windowText" lastClr="000000"/>
                </a:solidFill>
                <a:latin typeface="Consolas" pitchFamily="49" charset="0"/>
                <a:cs typeface="Consolas" pitchFamily="49" charset="0"/>
              </a:rPr>
              <a:t>$.</a:t>
            </a:r>
            <a:r>
              <a:rPr lang="en-US" sz="1836" dirty="0" err="1">
                <a:solidFill>
                  <a:sysClr val="windowText" lastClr="000000"/>
                </a:solidFill>
                <a:latin typeface="Consolas" pitchFamily="49" charset="0"/>
                <a:cs typeface="Consolas" pitchFamily="49" charset="0"/>
              </a:rPr>
              <a:t>ajax</a:t>
            </a:r>
            <a:r>
              <a:rPr lang="en-US" sz="1836" dirty="0">
                <a:solidFill>
                  <a:sysClr val="windowText" lastClr="000000"/>
                </a:solidFill>
                <a:latin typeface="Consolas" pitchFamily="49" charset="0"/>
                <a:cs typeface="Consolas" pitchFamily="49" charset="0"/>
              </a:rPr>
              <a:t>(</a:t>
            </a:r>
          </a:p>
          <a:p>
            <a:pPr defTabSz="932597" fontAlgn="base">
              <a:lnSpc>
                <a:spcPct val="90000"/>
              </a:lnSpc>
              <a:spcBef>
                <a:spcPct val="0"/>
              </a:spcBef>
              <a:spcAft>
                <a:spcPts val="504"/>
              </a:spcAft>
            </a:pPr>
            <a:r>
              <a:rPr lang="en-US" sz="1836" dirty="0">
                <a:solidFill>
                  <a:sysClr val="windowText" lastClr="000000"/>
                </a:solidFill>
                <a:latin typeface="Consolas" pitchFamily="49" charset="0"/>
                <a:cs typeface="Consolas" pitchFamily="49" charset="0"/>
              </a:rPr>
              <a:t>        {</a:t>
            </a:r>
          </a:p>
          <a:p>
            <a:pPr defTabSz="932597" fontAlgn="base">
              <a:lnSpc>
                <a:spcPct val="90000"/>
              </a:lnSpc>
              <a:spcBef>
                <a:spcPct val="0"/>
              </a:spcBef>
              <a:spcAft>
                <a:spcPts val="504"/>
              </a:spcAft>
            </a:pPr>
            <a:r>
              <a:rPr lang="en-US" sz="1836" dirty="0">
                <a:solidFill>
                  <a:sysClr val="windowText" lastClr="000000"/>
                </a:solidFill>
                <a:latin typeface="Consolas" pitchFamily="49" charset="0"/>
                <a:cs typeface="Consolas" pitchFamily="49" charset="0"/>
              </a:rPr>
              <a:t>            url: </a:t>
            </a:r>
            <a:r>
              <a:rPr lang="en-US" sz="1836" dirty="0">
                <a:solidFill>
                  <a:srgbClr val="C00000"/>
                </a:solidFill>
                <a:latin typeface="Consolas" pitchFamily="49" charset="0"/>
                <a:cs typeface="Consolas" pitchFamily="49" charset="0"/>
              </a:rPr>
              <a:t>"</a:t>
            </a:r>
            <a:r>
              <a:rPr lang="pt-BR" sz="1836" dirty="0">
                <a:solidFill>
                  <a:srgbClr val="C00000"/>
                </a:solidFill>
                <a:latin typeface="Consolas" pitchFamily="49" charset="0"/>
                <a:cs typeface="Consolas" pitchFamily="49" charset="0"/>
              </a:rPr>
              <a:t>http://site/_api/search/" +</a:t>
            </a:r>
          </a:p>
          <a:p>
            <a:pPr defTabSz="932597" fontAlgn="base">
              <a:lnSpc>
                <a:spcPct val="90000"/>
              </a:lnSpc>
              <a:spcBef>
                <a:spcPct val="0"/>
              </a:spcBef>
              <a:spcAft>
                <a:spcPts val="504"/>
              </a:spcAft>
            </a:pPr>
            <a:r>
              <a:rPr lang="pt-BR" sz="1836" dirty="0">
                <a:solidFill>
                  <a:srgbClr val="C00000"/>
                </a:solidFill>
                <a:latin typeface="Consolas" pitchFamily="49" charset="0"/>
                <a:cs typeface="Consolas" pitchFamily="49" charset="0"/>
              </a:rPr>
              <a:t>                 "query?querytext='{KQL Query}‘"</a:t>
            </a:r>
            <a:r>
              <a:rPr lang="en-US" sz="1836" dirty="0">
                <a:solidFill>
                  <a:sysClr val="windowText" lastClr="000000"/>
                </a:solidFill>
                <a:latin typeface="Consolas" pitchFamily="49" charset="0"/>
                <a:cs typeface="Consolas" pitchFamily="49" charset="0"/>
              </a:rPr>
              <a:t>,</a:t>
            </a:r>
          </a:p>
          <a:p>
            <a:pPr defTabSz="932597" fontAlgn="base">
              <a:lnSpc>
                <a:spcPct val="90000"/>
              </a:lnSpc>
              <a:spcBef>
                <a:spcPct val="0"/>
              </a:spcBef>
              <a:spcAft>
                <a:spcPts val="504"/>
              </a:spcAft>
            </a:pPr>
            <a:r>
              <a:rPr lang="en-US" sz="1836" dirty="0">
                <a:solidFill>
                  <a:sysClr val="windowText" lastClr="000000"/>
                </a:solidFill>
                <a:latin typeface="Consolas" pitchFamily="49" charset="0"/>
                <a:cs typeface="Consolas" pitchFamily="49" charset="0"/>
              </a:rPr>
              <a:t>            method: </a:t>
            </a:r>
            <a:r>
              <a:rPr lang="en-US" sz="1836" dirty="0">
                <a:solidFill>
                  <a:srgbClr val="C00000"/>
                </a:solidFill>
                <a:latin typeface="Consolas" pitchFamily="49" charset="0"/>
                <a:cs typeface="Consolas" pitchFamily="49" charset="0"/>
              </a:rPr>
              <a:t>"GET"</a:t>
            </a:r>
            <a:r>
              <a:rPr lang="en-US" sz="1836" dirty="0">
                <a:solidFill>
                  <a:sysClr val="windowText" lastClr="000000"/>
                </a:solidFill>
                <a:latin typeface="Consolas" pitchFamily="49" charset="0"/>
                <a:cs typeface="Consolas" pitchFamily="49" charset="0"/>
              </a:rPr>
              <a:t>,</a:t>
            </a:r>
          </a:p>
          <a:p>
            <a:pPr defTabSz="932597" fontAlgn="base">
              <a:lnSpc>
                <a:spcPct val="90000"/>
              </a:lnSpc>
              <a:spcBef>
                <a:spcPct val="0"/>
              </a:spcBef>
              <a:spcAft>
                <a:spcPts val="504"/>
              </a:spcAft>
            </a:pPr>
            <a:r>
              <a:rPr lang="en-US" sz="1836" dirty="0">
                <a:solidFill>
                  <a:sysClr val="windowText" lastClr="000000"/>
                </a:solidFill>
                <a:latin typeface="Consolas" pitchFamily="49" charset="0"/>
                <a:cs typeface="Consolas" pitchFamily="49" charset="0"/>
              </a:rPr>
              <a:t>            headers: {</a:t>
            </a:r>
          </a:p>
          <a:p>
            <a:pPr defTabSz="932597" fontAlgn="base">
              <a:lnSpc>
                <a:spcPct val="90000"/>
              </a:lnSpc>
              <a:spcBef>
                <a:spcPct val="0"/>
              </a:spcBef>
              <a:spcAft>
                <a:spcPts val="504"/>
              </a:spcAft>
            </a:pPr>
            <a:r>
              <a:rPr lang="en-US" sz="1836" dirty="0">
                <a:solidFill>
                  <a:sysClr val="windowText" lastClr="000000"/>
                </a:solidFill>
                <a:latin typeface="Consolas" pitchFamily="49" charset="0"/>
                <a:cs typeface="Consolas" pitchFamily="49" charset="0"/>
              </a:rPr>
              <a:t>                </a:t>
            </a:r>
            <a:r>
              <a:rPr lang="en-US" sz="1836" dirty="0">
                <a:solidFill>
                  <a:srgbClr val="C00000"/>
                </a:solidFill>
                <a:latin typeface="Consolas" pitchFamily="49" charset="0"/>
                <a:cs typeface="Consolas" pitchFamily="49" charset="0"/>
              </a:rPr>
              <a:t>"accept"</a:t>
            </a:r>
            <a:r>
              <a:rPr lang="en-US" sz="1836" dirty="0">
                <a:solidFill>
                  <a:sysClr val="windowText" lastClr="000000"/>
                </a:solidFill>
                <a:latin typeface="Consolas" pitchFamily="49" charset="0"/>
                <a:cs typeface="Consolas" pitchFamily="49" charset="0"/>
              </a:rPr>
              <a:t>: </a:t>
            </a:r>
            <a:r>
              <a:rPr lang="en-US" sz="1836" dirty="0">
                <a:solidFill>
                  <a:srgbClr val="C00000"/>
                </a:solidFill>
                <a:latin typeface="Consolas" pitchFamily="49" charset="0"/>
                <a:cs typeface="Consolas" pitchFamily="49" charset="0"/>
              </a:rPr>
              <a:t>"application/</a:t>
            </a:r>
            <a:r>
              <a:rPr lang="en-US" sz="1836" dirty="0" err="1">
                <a:solidFill>
                  <a:srgbClr val="C00000"/>
                </a:solidFill>
                <a:latin typeface="Consolas" pitchFamily="49" charset="0"/>
                <a:cs typeface="Consolas" pitchFamily="49" charset="0"/>
              </a:rPr>
              <a:t>json;odata</a:t>
            </a:r>
            <a:r>
              <a:rPr lang="en-US" sz="1836" dirty="0">
                <a:solidFill>
                  <a:srgbClr val="C00000"/>
                </a:solidFill>
                <a:latin typeface="Consolas" pitchFamily="49" charset="0"/>
                <a:cs typeface="Consolas" pitchFamily="49" charset="0"/>
              </a:rPr>
              <a:t>=verbose"</a:t>
            </a:r>
            <a:r>
              <a:rPr lang="en-US" sz="1836" dirty="0">
                <a:solidFill>
                  <a:sysClr val="windowText" lastClr="000000"/>
                </a:solidFill>
                <a:latin typeface="Consolas" pitchFamily="49" charset="0"/>
                <a:cs typeface="Consolas" pitchFamily="49" charset="0"/>
              </a:rPr>
              <a:t>,</a:t>
            </a:r>
          </a:p>
          <a:p>
            <a:pPr defTabSz="932597" fontAlgn="base">
              <a:lnSpc>
                <a:spcPct val="90000"/>
              </a:lnSpc>
              <a:spcBef>
                <a:spcPct val="0"/>
              </a:spcBef>
              <a:spcAft>
                <a:spcPts val="504"/>
              </a:spcAft>
            </a:pPr>
            <a:r>
              <a:rPr lang="en-US" sz="1836" dirty="0">
                <a:solidFill>
                  <a:sysClr val="windowText" lastClr="000000"/>
                </a:solidFill>
                <a:latin typeface="Consolas" pitchFamily="49" charset="0"/>
                <a:cs typeface="Consolas" pitchFamily="49" charset="0"/>
              </a:rPr>
              <a:t>            },</a:t>
            </a:r>
          </a:p>
          <a:p>
            <a:pPr defTabSz="932597" fontAlgn="base">
              <a:lnSpc>
                <a:spcPct val="90000"/>
              </a:lnSpc>
              <a:spcBef>
                <a:spcPct val="0"/>
              </a:spcBef>
              <a:spcAft>
                <a:spcPts val="504"/>
              </a:spcAft>
            </a:pPr>
            <a:r>
              <a:rPr lang="en-US" sz="1836" dirty="0">
                <a:solidFill>
                  <a:sysClr val="windowText" lastClr="000000"/>
                </a:solidFill>
                <a:latin typeface="Consolas" pitchFamily="49" charset="0"/>
                <a:cs typeface="Consolas" pitchFamily="49" charset="0"/>
              </a:rPr>
              <a:t>            success: </a:t>
            </a:r>
            <a:r>
              <a:rPr lang="en-US" sz="1836" dirty="0" err="1">
                <a:solidFill>
                  <a:sysClr val="windowText" lastClr="000000"/>
                </a:solidFill>
                <a:latin typeface="Consolas" pitchFamily="49" charset="0"/>
                <a:cs typeface="Consolas" pitchFamily="49" charset="0"/>
              </a:rPr>
              <a:t>onSuccess</a:t>
            </a:r>
            <a:r>
              <a:rPr lang="en-US" sz="1836" dirty="0">
                <a:solidFill>
                  <a:sysClr val="windowText" lastClr="000000"/>
                </a:solidFill>
                <a:latin typeface="Consolas" pitchFamily="49" charset="0"/>
                <a:cs typeface="Consolas" pitchFamily="49" charset="0"/>
              </a:rPr>
              <a:t>,</a:t>
            </a:r>
          </a:p>
          <a:p>
            <a:pPr defTabSz="932597" fontAlgn="base">
              <a:lnSpc>
                <a:spcPct val="90000"/>
              </a:lnSpc>
              <a:spcBef>
                <a:spcPct val="0"/>
              </a:spcBef>
              <a:spcAft>
                <a:spcPts val="504"/>
              </a:spcAft>
            </a:pPr>
            <a:r>
              <a:rPr lang="en-US" sz="1836" dirty="0">
                <a:solidFill>
                  <a:sysClr val="windowText" lastClr="000000"/>
                </a:solidFill>
                <a:latin typeface="Consolas" pitchFamily="49" charset="0"/>
                <a:cs typeface="Consolas" pitchFamily="49" charset="0"/>
              </a:rPr>
              <a:t>            error: </a:t>
            </a:r>
            <a:r>
              <a:rPr lang="en-US" sz="1836" dirty="0" err="1">
                <a:solidFill>
                  <a:sysClr val="windowText" lastClr="000000"/>
                </a:solidFill>
                <a:latin typeface="Consolas" pitchFamily="49" charset="0"/>
                <a:cs typeface="Consolas" pitchFamily="49" charset="0"/>
              </a:rPr>
              <a:t>onError</a:t>
            </a:r>
            <a:endParaRPr lang="en-US" sz="1836" dirty="0">
              <a:solidFill>
                <a:sysClr val="windowText" lastClr="000000"/>
              </a:solidFill>
              <a:latin typeface="Consolas" pitchFamily="49" charset="0"/>
              <a:cs typeface="Consolas" pitchFamily="49" charset="0"/>
            </a:endParaRPr>
          </a:p>
          <a:p>
            <a:pPr defTabSz="932597" fontAlgn="base">
              <a:lnSpc>
                <a:spcPct val="90000"/>
              </a:lnSpc>
              <a:spcBef>
                <a:spcPct val="0"/>
              </a:spcBef>
              <a:spcAft>
                <a:spcPts val="504"/>
              </a:spcAft>
            </a:pPr>
            <a:r>
              <a:rPr lang="en-US" sz="1836" dirty="0">
                <a:solidFill>
                  <a:sysClr val="windowText" lastClr="000000"/>
                </a:solidFill>
                <a:latin typeface="Consolas" pitchFamily="49" charset="0"/>
                <a:cs typeface="Consolas" pitchFamily="49" charset="0"/>
              </a:rPr>
              <a:t>        }</a:t>
            </a:r>
          </a:p>
          <a:p>
            <a:pPr defTabSz="932597" fontAlgn="base">
              <a:lnSpc>
                <a:spcPct val="90000"/>
              </a:lnSpc>
              <a:spcBef>
                <a:spcPct val="0"/>
              </a:spcBef>
              <a:spcAft>
                <a:spcPts val="504"/>
              </a:spcAft>
            </a:pPr>
            <a:r>
              <a:rPr lang="en-US" sz="1836" dirty="0">
                <a:solidFill>
                  <a:sysClr val="windowText" lastClr="000000"/>
                </a:solidFill>
                <a:latin typeface="Consolas" pitchFamily="49" charset="0"/>
                <a:cs typeface="Consolas" pitchFamily="49" charset="0"/>
              </a:rPr>
              <a:t>    );</a:t>
            </a:r>
          </a:p>
        </p:txBody>
      </p:sp>
      <p:sp>
        <p:nvSpPr>
          <p:cNvPr id="6" name="Footer Placeholder 14"/>
          <p:cNvSpPr>
            <a:spLocks noGrp="1"/>
          </p:cNvSpPr>
          <p:nvPr>
            <p:ph type="ftr" sz="quarter" idx="4294967295"/>
          </p:nvPr>
        </p:nvSpPr>
        <p:spPr>
          <a:xfrm>
            <a:off x="7286625" y="295272"/>
            <a:ext cx="4875213" cy="371475"/>
          </a:xfrm>
          <a:prstGeom prst="rect">
            <a:avLst/>
          </a:prstGeom>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Search APIs</a:t>
            </a:r>
          </a:p>
          <a:p>
            <a:pPr algn="r"/>
            <a:endParaRPr lang="en-US" dirty="0"/>
          </a:p>
        </p:txBody>
      </p:sp>
    </p:spTree>
    <p:extLst>
      <p:ext uri="{BB962C8B-B14F-4D97-AF65-F5344CB8AC3E}">
        <p14:creationId xmlns:p14="http://schemas.microsoft.com/office/powerpoint/2010/main" val="3412766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Agenda</a:t>
            </a:r>
            <a:br>
              <a:rPr lang="en-US" dirty="0"/>
            </a:br>
            <a:endParaRPr lang="en-US" dirty="0"/>
          </a:p>
        </p:txBody>
      </p:sp>
      <p:grpSp>
        <p:nvGrpSpPr>
          <p:cNvPr id="6" name="Group 5"/>
          <p:cNvGrpSpPr/>
          <p:nvPr/>
        </p:nvGrpSpPr>
        <p:grpSpPr>
          <a:xfrm>
            <a:off x="457580" y="2373507"/>
            <a:ext cx="364194" cy="364194"/>
            <a:chOff x="457580" y="2341896"/>
            <a:chExt cx="364194" cy="364194"/>
          </a:xfrm>
        </p:grpSpPr>
        <p:sp>
          <p:nvSpPr>
            <p:cNvPr id="7" name="Oval 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8" name="Right Arrow 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3742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209593"/>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sp>
        <p:nvSpPr>
          <p:cNvPr id="15" name="Rectangle 14"/>
          <p:cNvSpPr/>
          <p:nvPr/>
        </p:nvSpPr>
        <p:spPr bwMode="auto">
          <a:xfrm>
            <a:off x="1168400" y="1440373"/>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Overview</a:t>
            </a:r>
          </a:p>
        </p:txBody>
      </p:sp>
      <p:sp>
        <p:nvSpPr>
          <p:cNvPr id="16" name="Rectangle 15"/>
          <p:cNvSpPr/>
          <p:nvPr/>
        </p:nvSpPr>
        <p:spPr bwMode="auto">
          <a:xfrm>
            <a:off x="1168400" y="2276459"/>
            <a:ext cx="7763934"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Search Building Blocks</a:t>
            </a:r>
          </a:p>
        </p:txBody>
      </p:sp>
      <p:sp>
        <p:nvSpPr>
          <p:cNvPr id="17" name="Rectangle 16"/>
          <p:cNvSpPr/>
          <p:nvPr/>
        </p:nvSpPr>
        <p:spPr bwMode="auto">
          <a:xfrm>
            <a:off x="1168400" y="3112545"/>
            <a:ext cx="8720318"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Extending Search Center</a:t>
            </a:r>
          </a:p>
        </p:txBody>
      </p:sp>
      <p:sp>
        <p:nvSpPr>
          <p:cNvPr id="18" name="Rectangle 17"/>
          <p:cNvSpPr/>
          <p:nvPr/>
        </p:nvSpPr>
        <p:spPr bwMode="auto">
          <a:xfrm>
            <a:off x="1168399" y="3948632"/>
            <a:ext cx="9668934"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Search APIs</a:t>
            </a:r>
          </a:p>
        </p:txBody>
      </p:sp>
      <p:grpSp>
        <p:nvGrpSpPr>
          <p:cNvPr id="19" name="Group 18"/>
          <p:cNvGrpSpPr/>
          <p:nvPr/>
        </p:nvGrpSpPr>
        <p:grpSpPr>
          <a:xfrm>
            <a:off x="457580" y="4045680"/>
            <a:ext cx="364194" cy="364194"/>
            <a:chOff x="457580" y="2341896"/>
            <a:chExt cx="364194" cy="364194"/>
          </a:xfrm>
        </p:grpSpPr>
        <p:sp>
          <p:nvSpPr>
            <p:cNvPr id="20" name="Oval 1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21" name="Right Arrow 2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6805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JavaScript and CSOM</a:t>
            </a:r>
            <a:endParaRPr lang="en-US" dirty="0"/>
          </a:p>
        </p:txBody>
      </p:sp>
      <p:sp>
        <p:nvSpPr>
          <p:cNvPr id="5" name="TextBox 4"/>
          <p:cNvSpPr txBox="1"/>
          <p:nvPr/>
        </p:nvSpPr>
        <p:spPr>
          <a:xfrm>
            <a:off x="667953" y="1330469"/>
            <a:ext cx="11234955" cy="4403785"/>
          </a:xfrm>
          <a:prstGeom prst="rect">
            <a:avLst/>
          </a:prstGeom>
          <a:noFill/>
        </p:spPr>
        <p:txBody>
          <a:bodyPr wrap="square" lIns="153600" tIns="122879" rIns="153600" bIns="122879" rtlCol="0">
            <a:spAutoFit/>
          </a:bodyPr>
          <a:lstStyle/>
          <a:p>
            <a:pPr defTabSz="932597" fontAlgn="base">
              <a:lnSpc>
                <a:spcPct val="90000"/>
              </a:lnSpc>
              <a:spcBef>
                <a:spcPct val="0"/>
              </a:spcBef>
              <a:spcAft>
                <a:spcPts val="504"/>
              </a:spcAft>
            </a:pPr>
            <a:r>
              <a:rPr lang="en-US" sz="1836" dirty="0" err="1">
                <a:solidFill>
                  <a:srgbClr val="1F497D"/>
                </a:solidFill>
                <a:latin typeface="Consolas" pitchFamily="49" charset="0"/>
                <a:cs typeface="Consolas" pitchFamily="49" charset="0"/>
              </a:rPr>
              <a:t>var</a:t>
            </a:r>
            <a:r>
              <a:rPr lang="en-US" sz="1836" dirty="0">
                <a:solidFill>
                  <a:sysClr val="windowText" lastClr="000000"/>
                </a:solidFill>
                <a:latin typeface="Consolas" pitchFamily="49" charset="0"/>
                <a:cs typeface="Consolas" pitchFamily="49" charset="0"/>
              </a:rPr>
              <a:t> context = </a:t>
            </a:r>
            <a:r>
              <a:rPr lang="en-US" sz="1836" dirty="0" err="1">
                <a:solidFill>
                  <a:srgbClr val="1F497D"/>
                </a:solidFill>
                <a:latin typeface="Consolas" pitchFamily="49" charset="0"/>
                <a:cs typeface="Consolas" pitchFamily="49" charset="0"/>
              </a:rPr>
              <a:t>SP.ClientContext</a:t>
            </a:r>
            <a:r>
              <a:rPr lang="en-US" sz="1836" dirty="0" err="1">
                <a:solidFill>
                  <a:sysClr val="windowText" lastClr="000000"/>
                </a:solidFill>
                <a:latin typeface="Consolas" pitchFamily="49" charset="0"/>
                <a:cs typeface="Consolas" pitchFamily="49" charset="0"/>
              </a:rPr>
              <a:t>.get_current</a:t>
            </a:r>
            <a:r>
              <a:rPr lang="en-US" sz="1836" dirty="0">
                <a:solidFill>
                  <a:sysClr val="windowText" lastClr="000000"/>
                </a:solidFill>
                <a:latin typeface="Consolas" pitchFamily="49" charset="0"/>
                <a:cs typeface="Consolas" pitchFamily="49" charset="0"/>
              </a:rPr>
              <a:t>();</a:t>
            </a:r>
          </a:p>
          <a:p>
            <a:pPr defTabSz="932597" fontAlgn="base">
              <a:lnSpc>
                <a:spcPct val="90000"/>
              </a:lnSpc>
              <a:spcBef>
                <a:spcPct val="0"/>
              </a:spcBef>
              <a:spcAft>
                <a:spcPts val="504"/>
              </a:spcAft>
            </a:pPr>
            <a:endParaRPr lang="en-US" sz="1836" dirty="0">
              <a:solidFill>
                <a:sysClr val="windowText" lastClr="000000"/>
              </a:solidFill>
              <a:latin typeface="Consolas" pitchFamily="49" charset="0"/>
              <a:cs typeface="Consolas" pitchFamily="49" charset="0"/>
            </a:endParaRPr>
          </a:p>
          <a:p>
            <a:pPr defTabSz="932597" fontAlgn="base">
              <a:lnSpc>
                <a:spcPct val="90000"/>
              </a:lnSpc>
              <a:spcBef>
                <a:spcPct val="0"/>
              </a:spcBef>
              <a:spcAft>
                <a:spcPts val="504"/>
              </a:spcAft>
            </a:pPr>
            <a:r>
              <a:rPr lang="en-US" sz="1836" dirty="0" err="1">
                <a:solidFill>
                  <a:srgbClr val="1F497D"/>
                </a:solidFill>
                <a:latin typeface="Consolas" pitchFamily="49" charset="0"/>
                <a:cs typeface="Consolas" pitchFamily="49" charset="0"/>
              </a:rPr>
              <a:t>var</a:t>
            </a:r>
            <a:r>
              <a:rPr lang="en-US" sz="1836" dirty="0">
                <a:solidFill>
                  <a:sysClr val="windowText" lastClr="000000"/>
                </a:solidFill>
                <a:latin typeface="Consolas" pitchFamily="49" charset="0"/>
                <a:cs typeface="Consolas" pitchFamily="49" charset="0"/>
              </a:rPr>
              <a:t> </a:t>
            </a:r>
            <a:r>
              <a:rPr lang="en-US" sz="1836" dirty="0" err="1">
                <a:solidFill>
                  <a:sysClr val="windowText" lastClr="000000"/>
                </a:solidFill>
                <a:latin typeface="Consolas" pitchFamily="49" charset="0"/>
                <a:cs typeface="Consolas" pitchFamily="49" charset="0"/>
              </a:rPr>
              <a:t>keywordQuery</a:t>
            </a:r>
            <a:r>
              <a:rPr lang="en-US" sz="1836" dirty="0">
                <a:solidFill>
                  <a:sysClr val="windowText" lastClr="000000"/>
                </a:solidFill>
                <a:latin typeface="Consolas" pitchFamily="49" charset="0"/>
                <a:cs typeface="Consolas" pitchFamily="49" charset="0"/>
              </a:rPr>
              <a:t> = </a:t>
            </a:r>
          </a:p>
          <a:p>
            <a:pPr defTabSz="932597" fontAlgn="base">
              <a:lnSpc>
                <a:spcPct val="90000"/>
              </a:lnSpc>
              <a:spcBef>
                <a:spcPct val="0"/>
              </a:spcBef>
              <a:spcAft>
                <a:spcPts val="504"/>
              </a:spcAft>
            </a:pPr>
            <a:r>
              <a:rPr lang="en-US" sz="1836" dirty="0">
                <a:solidFill>
                  <a:sysClr val="windowText" lastClr="000000"/>
                </a:solidFill>
                <a:latin typeface="Consolas" pitchFamily="49" charset="0"/>
                <a:cs typeface="Consolas" pitchFamily="49" charset="0"/>
              </a:rPr>
              <a:t>new </a:t>
            </a:r>
            <a:r>
              <a:rPr lang="en-US" sz="1836" dirty="0" err="1">
                <a:solidFill>
                  <a:srgbClr val="1F497D"/>
                </a:solidFill>
                <a:latin typeface="Consolas" pitchFamily="49" charset="0"/>
                <a:cs typeface="Consolas" pitchFamily="49" charset="0"/>
              </a:rPr>
              <a:t>Microsoft.SharePoint.Client.Search.Query.KeywordQuery</a:t>
            </a:r>
            <a:r>
              <a:rPr lang="en-US" sz="1836" dirty="0">
                <a:solidFill>
                  <a:sysClr val="windowText" lastClr="000000"/>
                </a:solidFill>
                <a:latin typeface="Consolas" pitchFamily="49" charset="0"/>
                <a:cs typeface="Consolas" pitchFamily="49" charset="0"/>
              </a:rPr>
              <a:t>(context);</a:t>
            </a:r>
          </a:p>
          <a:p>
            <a:pPr defTabSz="932597" fontAlgn="base">
              <a:lnSpc>
                <a:spcPct val="90000"/>
              </a:lnSpc>
              <a:spcBef>
                <a:spcPct val="0"/>
              </a:spcBef>
              <a:spcAft>
                <a:spcPts val="504"/>
              </a:spcAft>
            </a:pPr>
            <a:endParaRPr lang="en-US" sz="1836" dirty="0">
              <a:solidFill>
                <a:sysClr val="windowText" lastClr="000000"/>
              </a:solidFill>
              <a:latin typeface="Consolas" pitchFamily="49" charset="0"/>
              <a:cs typeface="Consolas" pitchFamily="49" charset="0"/>
            </a:endParaRPr>
          </a:p>
          <a:p>
            <a:pPr defTabSz="932597" fontAlgn="base">
              <a:lnSpc>
                <a:spcPct val="90000"/>
              </a:lnSpc>
              <a:spcBef>
                <a:spcPct val="0"/>
              </a:spcBef>
              <a:spcAft>
                <a:spcPts val="504"/>
              </a:spcAft>
            </a:pPr>
            <a:r>
              <a:rPr lang="en-US" sz="1836" dirty="0" err="1">
                <a:solidFill>
                  <a:sysClr val="windowText" lastClr="000000"/>
                </a:solidFill>
                <a:latin typeface="Consolas" pitchFamily="49" charset="0"/>
                <a:cs typeface="Consolas" pitchFamily="49" charset="0"/>
              </a:rPr>
              <a:t>keywordQuery.set_queryText</a:t>
            </a:r>
            <a:r>
              <a:rPr lang="en-US" sz="1836" dirty="0">
                <a:solidFill>
                  <a:srgbClr val="C00000"/>
                </a:solidFill>
                <a:latin typeface="Consolas" pitchFamily="49" charset="0"/>
                <a:cs typeface="Consolas" pitchFamily="49" charset="0"/>
              </a:rPr>
              <a:t>("</a:t>
            </a:r>
            <a:r>
              <a:rPr lang="en-US" sz="1836" dirty="0" err="1">
                <a:solidFill>
                  <a:srgbClr val="C00000"/>
                </a:solidFill>
                <a:latin typeface="Consolas" pitchFamily="49" charset="0"/>
                <a:cs typeface="Consolas" pitchFamily="49" charset="0"/>
              </a:rPr>
              <a:t>sharepoint</a:t>
            </a:r>
            <a:r>
              <a:rPr lang="en-US" sz="1836" dirty="0">
                <a:solidFill>
                  <a:srgbClr val="C00000"/>
                </a:solidFill>
                <a:latin typeface="Consolas" pitchFamily="49" charset="0"/>
                <a:cs typeface="Consolas" pitchFamily="49" charset="0"/>
              </a:rPr>
              <a:t>"</a:t>
            </a:r>
            <a:r>
              <a:rPr lang="en-US" sz="1836" dirty="0">
                <a:solidFill>
                  <a:sysClr val="windowText" lastClr="000000"/>
                </a:solidFill>
                <a:latin typeface="Consolas" pitchFamily="49" charset="0"/>
                <a:cs typeface="Consolas" pitchFamily="49" charset="0"/>
              </a:rPr>
              <a:t>);</a:t>
            </a:r>
          </a:p>
          <a:p>
            <a:pPr defTabSz="932597" fontAlgn="base">
              <a:lnSpc>
                <a:spcPct val="90000"/>
              </a:lnSpc>
              <a:spcBef>
                <a:spcPct val="0"/>
              </a:spcBef>
              <a:spcAft>
                <a:spcPts val="504"/>
              </a:spcAft>
            </a:pPr>
            <a:endParaRPr lang="en-US" sz="1836" dirty="0">
              <a:solidFill>
                <a:sysClr val="windowText" lastClr="000000"/>
              </a:solidFill>
              <a:latin typeface="Consolas" pitchFamily="49" charset="0"/>
              <a:cs typeface="Consolas" pitchFamily="49" charset="0"/>
            </a:endParaRPr>
          </a:p>
          <a:p>
            <a:pPr defTabSz="932597" fontAlgn="base">
              <a:lnSpc>
                <a:spcPct val="90000"/>
              </a:lnSpc>
              <a:spcBef>
                <a:spcPct val="0"/>
              </a:spcBef>
              <a:spcAft>
                <a:spcPts val="504"/>
              </a:spcAft>
            </a:pPr>
            <a:r>
              <a:rPr lang="en-US" sz="1836" dirty="0" err="1">
                <a:solidFill>
                  <a:srgbClr val="1F497D"/>
                </a:solidFill>
                <a:latin typeface="Consolas" pitchFamily="49" charset="0"/>
                <a:cs typeface="Consolas" pitchFamily="49" charset="0"/>
              </a:rPr>
              <a:t>var</a:t>
            </a:r>
            <a:r>
              <a:rPr lang="en-US" sz="1836" dirty="0">
                <a:solidFill>
                  <a:sysClr val="windowText" lastClr="000000"/>
                </a:solidFill>
                <a:latin typeface="Consolas" pitchFamily="49" charset="0"/>
                <a:cs typeface="Consolas" pitchFamily="49" charset="0"/>
              </a:rPr>
              <a:t> </a:t>
            </a:r>
            <a:r>
              <a:rPr lang="en-US" sz="1836" dirty="0" err="1">
                <a:solidFill>
                  <a:sysClr val="windowText" lastClr="000000"/>
                </a:solidFill>
                <a:latin typeface="Consolas" pitchFamily="49" charset="0"/>
                <a:cs typeface="Consolas" pitchFamily="49" charset="0"/>
              </a:rPr>
              <a:t>searchExecutor</a:t>
            </a:r>
            <a:r>
              <a:rPr lang="en-US" sz="1836" dirty="0">
                <a:solidFill>
                  <a:sysClr val="windowText" lastClr="000000"/>
                </a:solidFill>
                <a:latin typeface="Consolas" pitchFamily="49" charset="0"/>
                <a:cs typeface="Consolas" pitchFamily="49" charset="0"/>
              </a:rPr>
              <a:t> = </a:t>
            </a:r>
          </a:p>
          <a:p>
            <a:pPr defTabSz="932597" fontAlgn="base">
              <a:lnSpc>
                <a:spcPct val="90000"/>
              </a:lnSpc>
              <a:spcBef>
                <a:spcPct val="0"/>
              </a:spcBef>
              <a:spcAft>
                <a:spcPts val="504"/>
              </a:spcAft>
            </a:pPr>
            <a:r>
              <a:rPr lang="en-US" sz="1836" dirty="0">
                <a:solidFill>
                  <a:sysClr val="windowText" lastClr="000000"/>
                </a:solidFill>
                <a:latin typeface="Consolas" pitchFamily="49" charset="0"/>
                <a:cs typeface="Consolas" pitchFamily="49" charset="0"/>
              </a:rPr>
              <a:t>new </a:t>
            </a:r>
            <a:r>
              <a:rPr lang="en-US" sz="1836" dirty="0" err="1">
                <a:solidFill>
                  <a:srgbClr val="1F497D"/>
                </a:solidFill>
                <a:latin typeface="Consolas" pitchFamily="49" charset="0"/>
                <a:cs typeface="Consolas" pitchFamily="49" charset="0"/>
              </a:rPr>
              <a:t>Microsoft.SharePoint.Client.Search.Query.SearchExecutor</a:t>
            </a:r>
            <a:r>
              <a:rPr lang="en-US" sz="1836" dirty="0">
                <a:solidFill>
                  <a:sysClr val="windowText" lastClr="000000"/>
                </a:solidFill>
                <a:latin typeface="Consolas" pitchFamily="49" charset="0"/>
                <a:cs typeface="Consolas" pitchFamily="49" charset="0"/>
              </a:rPr>
              <a:t>(context);</a:t>
            </a:r>
          </a:p>
          <a:p>
            <a:pPr defTabSz="932597" fontAlgn="base">
              <a:lnSpc>
                <a:spcPct val="90000"/>
              </a:lnSpc>
              <a:spcBef>
                <a:spcPct val="0"/>
              </a:spcBef>
              <a:spcAft>
                <a:spcPts val="504"/>
              </a:spcAft>
            </a:pPr>
            <a:endParaRPr lang="en-US" sz="1836" dirty="0">
              <a:solidFill>
                <a:sysClr val="windowText" lastClr="000000"/>
              </a:solidFill>
              <a:latin typeface="Consolas" pitchFamily="49" charset="0"/>
              <a:cs typeface="Consolas" pitchFamily="49" charset="0"/>
            </a:endParaRPr>
          </a:p>
          <a:p>
            <a:pPr defTabSz="932597" fontAlgn="base">
              <a:lnSpc>
                <a:spcPct val="90000"/>
              </a:lnSpc>
              <a:spcBef>
                <a:spcPct val="0"/>
              </a:spcBef>
              <a:spcAft>
                <a:spcPts val="504"/>
              </a:spcAft>
            </a:pPr>
            <a:r>
              <a:rPr lang="en-US" sz="1836" dirty="0">
                <a:solidFill>
                  <a:sysClr val="windowText" lastClr="000000"/>
                </a:solidFill>
                <a:latin typeface="Consolas" pitchFamily="49" charset="0"/>
                <a:cs typeface="Consolas" pitchFamily="49" charset="0"/>
              </a:rPr>
              <a:t>results = </a:t>
            </a:r>
            <a:r>
              <a:rPr lang="en-US" sz="1836" dirty="0" err="1">
                <a:solidFill>
                  <a:sysClr val="windowText" lastClr="000000"/>
                </a:solidFill>
                <a:latin typeface="Consolas" pitchFamily="49" charset="0"/>
                <a:cs typeface="Consolas" pitchFamily="49" charset="0"/>
              </a:rPr>
              <a:t>searchExecutor.executeQuery</a:t>
            </a:r>
            <a:r>
              <a:rPr lang="en-US" sz="1836" dirty="0">
                <a:solidFill>
                  <a:sysClr val="windowText" lastClr="000000"/>
                </a:solidFill>
                <a:latin typeface="Consolas" pitchFamily="49" charset="0"/>
                <a:cs typeface="Consolas" pitchFamily="49" charset="0"/>
              </a:rPr>
              <a:t>(</a:t>
            </a:r>
            <a:r>
              <a:rPr lang="en-US" sz="1836" dirty="0" err="1">
                <a:solidFill>
                  <a:sysClr val="windowText" lastClr="000000"/>
                </a:solidFill>
                <a:latin typeface="Consolas" pitchFamily="49" charset="0"/>
                <a:cs typeface="Consolas" pitchFamily="49" charset="0"/>
              </a:rPr>
              <a:t>keywordQuery</a:t>
            </a:r>
            <a:r>
              <a:rPr lang="en-US" sz="1836" dirty="0">
                <a:solidFill>
                  <a:sysClr val="windowText" lastClr="000000"/>
                </a:solidFill>
                <a:latin typeface="Consolas" pitchFamily="49" charset="0"/>
                <a:cs typeface="Consolas" pitchFamily="49" charset="0"/>
              </a:rPr>
              <a:t>);</a:t>
            </a:r>
          </a:p>
          <a:p>
            <a:pPr defTabSz="932597" fontAlgn="base">
              <a:lnSpc>
                <a:spcPct val="90000"/>
              </a:lnSpc>
              <a:spcBef>
                <a:spcPct val="0"/>
              </a:spcBef>
              <a:spcAft>
                <a:spcPts val="504"/>
              </a:spcAft>
            </a:pPr>
            <a:endParaRPr lang="en-US" sz="1836" dirty="0">
              <a:solidFill>
                <a:sysClr val="windowText" lastClr="000000"/>
              </a:solidFill>
              <a:latin typeface="Consolas" pitchFamily="49" charset="0"/>
              <a:cs typeface="Consolas" pitchFamily="49" charset="0"/>
            </a:endParaRPr>
          </a:p>
          <a:p>
            <a:pPr defTabSz="932597" fontAlgn="base">
              <a:lnSpc>
                <a:spcPct val="90000"/>
              </a:lnSpc>
              <a:spcBef>
                <a:spcPct val="0"/>
              </a:spcBef>
              <a:spcAft>
                <a:spcPts val="504"/>
              </a:spcAft>
            </a:pPr>
            <a:r>
              <a:rPr lang="en-US" sz="1836" dirty="0" err="1">
                <a:solidFill>
                  <a:sysClr val="windowText" lastClr="000000"/>
                </a:solidFill>
                <a:latin typeface="Consolas" pitchFamily="49" charset="0"/>
                <a:cs typeface="Consolas" pitchFamily="49" charset="0"/>
              </a:rPr>
              <a:t>context.executeQueryAsync</a:t>
            </a:r>
            <a:r>
              <a:rPr lang="en-US" sz="1836" dirty="0">
                <a:solidFill>
                  <a:sysClr val="windowText" lastClr="000000"/>
                </a:solidFill>
                <a:latin typeface="Consolas" pitchFamily="49" charset="0"/>
                <a:cs typeface="Consolas" pitchFamily="49" charset="0"/>
              </a:rPr>
              <a:t>(</a:t>
            </a:r>
            <a:r>
              <a:rPr lang="en-US" sz="1836" dirty="0" err="1">
                <a:solidFill>
                  <a:sysClr val="windowText" lastClr="000000"/>
                </a:solidFill>
                <a:latin typeface="Consolas" pitchFamily="49" charset="0"/>
                <a:cs typeface="Consolas" pitchFamily="49" charset="0"/>
              </a:rPr>
              <a:t>onGetEventsSuccess</a:t>
            </a:r>
            <a:r>
              <a:rPr lang="en-US" sz="1836" dirty="0">
                <a:solidFill>
                  <a:sysClr val="windowText" lastClr="000000"/>
                </a:solidFill>
                <a:latin typeface="Consolas" pitchFamily="49" charset="0"/>
                <a:cs typeface="Consolas" pitchFamily="49" charset="0"/>
              </a:rPr>
              <a:t>, </a:t>
            </a:r>
            <a:r>
              <a:rPr lang="en-US" sz="1836" dirty="0" err="1">
                <a:solidFill>
                  <a:sysClr val="windowText" lastClr="000000"/>
                </a:solidFill>
                <a:latin typeface="Consolas" pitchFamily="49" charset="0"/>
                <a:cs typeface="Consolas" pitchFamily="49" charset="0"/>
              </a:rPr>
              <a:t>onGetEventsFail</a:t>
            </a:r>
            <a:r>
              <a:rPr lang="en-US" sz="1836" dirty="0">
                <a:solidFill>
                  <a:sysClr val="windowText" lastClr="000000"/>
                </a:solidFill>
                <a:latin typeface="Consolas" pitchFamily="49" charset="0"/>
                <a:cs typeface="Consolas" pitchFamily="49" charset="0"/>
              </a:rPr>
              <a:t>);</a:t>
            </a:r>
          </a:p>
        </p:txBody>
      </p:sp>
      <p:sp>
        <p:nvSpPr>
          <p:cNvPr id="6" name="Footer Placeholder 14"/>
          <p:cNvSpPr>
            <a:spLocks noGrp="1"/>
          </p:cNvSpPr>
          <p:nvPr>
            <p:ph type="ftr" sz="quarter" idx="4294967295"/>
          </p:nvPr>
        </p:nvSpPr>
        <p:spPr>
          <a:xfrm>
            <a:off x="7286625" y="295272"/>
            <a:ext cx="4875213" cy="371475"/>
          </a:xfrm>
          <a:prstGeom prst="rect">
            <a:avLst/>
          </a:prstGeom>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Search APIs</a:t>
            </a:r>
          </a:p>
          <a:p>
            <a:pPr algn="r"/>
            <a:endParaRPr lang="en-US" dirty="0"/>
          </a:p>
        </p:txBody>
      </p:sp>
    </p:spTree>
    <p:extLst>
      <p:ext uri="{BB962C8B-B14F-4D97-AF65-F5344CB8AC3E}">
        <p14:creationId xmlns:p14="http://schemas.microsoft.com/office/powerpoint/2010/main" val="1896666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 and REST</a:t>
            </a:r>
            <a:endParaRPr lang="en-US" dirty="0"/>
          </a:p>
        </p:txBody>
      </p:sp>
      <p:sp>
        <p:nvSpPr>
          <p:cNvPr id="4" name="TextBox 3"/>
          <p:cNvSpPr txBox="1"/>
          <p:nvPr/>
        </p:nvSpPr>
        <p:spPr>
          <a:xfrm>
            <a:off x="667954" y="1828048"/>
            <a:ext cx="11566587" cy="4079091"/>
          </a:xfrm>
          <a:prstGeom prst="rect">
            <a:avLst/>
          </a:prstGeom>
          <a:noFill/>
        </p:spPr>
        <p:txBody>
          <a:bodyPr wrap="none" lIns="153600" tIns="122879" rIns="153600" bIns="122879" rtlCol="0">
            <a:spAutoFit/>
          </a:bodyPr>
          <a:lstStyle/>
          <a:p>
            <a:pPr defTabSz="932597" fontAlgn="base">
              <a:lnSpc>
                <a:spcPct val="90000"/>
              </a:lnSpc>
              <a:spcBef>
                <a:spcPct val="0"/>
              </a:spcBef>
              <a:spcAft>
                <a:spcPts val="504"/>
              </a:spcAft>
            </a:pPr>
            <a:r>
              <a:rPr lang="en-US" sz="1836" dirty="0" err="1">
                <a:solidFill>
                  <a:srgbClr val="0070C0"/>
                </a:solidFill>
                <a:latin typeface="Consolas" pitchFamily="49" charset="0"/>
                <a:cs typeface="Consolas" pitchFamily="49" charset="0"/>
              </a:rPr>
              <a:t>var</a:t>
            </a:r>
            <a:r>
              <a:rPr lang="en-US" sz="1836" dirty="0">
                <a:solidFill>
                  <a:srgbClr val="0070C0"/>
                </a:solidFill>
                <a:latin typeface="Consolas" pitchFamily="49" charset="0"/>
                <a:cs typeface="Consolas" pitchFamily="49" charset="0"/>
              </a:rPr>
              <a:t> </a:t>
            </a:r>
            <a:r>
              <a:rPr lang="en-US" sz="1836" dirty="0" err="1">
                <a:latin typeface="Consolas" pitchFamily="49" charset="0"/>
                <a:cs typeface="Consolas" pitchFamily="49" charset="0"/>
              </a:rPr>
              <a:t>spContext</a:t>
            </a:r>
            <a:r>
              <a:rPr lang="en-US" sz="1836" dirty="0">
                <a:latin typeface="Consolas" pitchFamily="49" charset="0"/>
                <a:cs typeface="Consolas" pitchFamily="49" charset="0"/>
              </a:rPr>
              <a:t> = </a:t>
            </a:r>
            <a:r>
              <a:rPr lang="en-US" sz="1836" dirty="0" err="1">
                <a:latin typeface="Consolas" pitchFamily="49" charset="0"/>
                <a:cs typeface="Consolas" pitchFamily="49" charset="0"/>
              </a:rPr>
              <a:t>SharePointContextProvider.Current.GetSharePointContext</a:t>
            </a:r>
            <a:r>
              <a:rPr lang="en-US" sz="1836" dirty="0">
                <a:latin typeface="Consolas" pitchFamily="49" charset="0"/>
                <a:cs typeface="Consolas" pitchFamily="49" charset="0"/>
              </a:rPr>
              <a:t>(</a:t>
            </a:r>
            <a:r>
              <a:rPr lang="en-US" sz="1836" dirty="0" err="1">
                <a:latin typeface="Consolas" pitchFamily="49" charset="0"/>
                <a:cs typeface="Consolas" pitchFamily="49" charset="0"/>
              </a:rPr>
              <a:t>HttpContext</a:t>
            </a:r>
            <a:r>
              <a:rPr lang="en-US" sz="1836" dirty="0">
                <a:latin typeface="Consolas" pitchFamily="49" charset="0"/>
                <a:cs typeface="Consolas" pitchFamily="49" charset="0"/>
              </a:rPr>
              <a:t>);</a:t>
            </a:r>
          </a:p>
          <a:p>
            <a:pPr defTabSz="932597" fontAlgn="base">
              <a:lnSpc>
                <a:spcPct val="90000"/>
              </a:lnSpc>
              <a:spcBef>
                <a:spcPct val="0"/>
              </a:spcBef>
              <a:spcAft>
                <a:spcPts val="504"/>
              </a:spcAft>
            </a:pPr>
            <a:r>
              <a:rPr lang="en-US" sz="1836" dirty="0">
                <a:solidFill>
                  <a:srgbClr val="0070C0"/>
                </a:solidFill>
                <a:latin typeface="Consolas" pitchFamily="49" charset="0"/>
                <a:cs typeface="Consolas" pitchFamily="49" charset="0"/>
              </a:rPr>
              <a:t>string</a:t>
            </a:r>
            <a:r>
              <a:rPr lang="en-US" sz="1836" dirty="0">
                <a:latin typeface="Consolas" pitchFamily="49" charset="0"/>
                <a:cs typeface="Consolas" pitchFamily="49" charset="0"/>
              </a:rPr>
              <a:t> </a:t>
            </a:r>
            <a:r>
              <a:rPr lang="en-US" sz="1836" dirty="0" err="1">
                <a:latin typeface="Consolas" pitchFamily="49" charset="0"/>
                <a:cs typeface="Consolas" pitchFamily="49" charset="0"/>
              </a:rPr>
              <a:t>accessToken</a:t>
            </a:r>
            <a:r>
              <a:rPr lang="en-US" sz="1836" dirty="0">
                <a:latin typeface="Consolas" pitchFamily="49" charset="0"/>
                <a:cs typeface="Consolas" pitchFamily="49" charset="0"/>
              </a:rPr>
              <a:t> = </a:t>
            </a:r>
            <a:r>
              <a:rPr lang="en-US" sz="1836" dirty="0" err="1">
                <a:latin typeface="Consolas" pitchFamily="49" charset="0"/>
                <a:cs typeface="Consolas" pitchFamily="49" charset="0"/>
              </a:rPr>
              <a:t>spContext.UserAccessTokenForSPAppWeb</a:t>
            </a:r>
            <a:r>
              <a:rPr lang="en-US" sz="1836" dirty="0">
                <a:latin typeface="Consolas" pitchFamily="49" charset="0"/>
                <a:cs typeface="Consolas" pitchFamily="49" charset="0"/>
              </a:rPr>
              <a:t>;</a:t>
            </a:r>
          </a:p>
          <a:p>
            <a:pPr defTabSz="932597" fontAlgn="base">
              <a:lnSpc>
                <a:spcPct val="90000"/>
              </a:lnSpc>
              <a:spcBef>
                <a:spcPct val="0"/>
              </a:spcBef>
              <a:spcAft>
                <a:spcPts val="504"/>
              </a:spcAft>
            </a:pPr>
            <a:endParaRPr lang="en-US" sz="1836" dirty="0">
              <a:latin typeface="Consolas" pitchFamily="49" charset="0"/>
              <a:cs typeface="Consolas" pitchFamily="49" charset="0"/>
            </a:endParaRPr>
          </a:p>
          <a:p>
            <a:pPr defTabSz="932597" fontAlgn="base">
              <a:lnSpc>
                <a:spcPct val="90000"/>
              </a:lnSpc>
              <a:spcBef>
                <a:spcPct val="0"/>
              </a:spcBef>
              <a:spcAft>
                <a:spcPts val="504"/>
              </a:spcAft>
            </a:pPr>
            <a:r>
              <a:rPr lang="en-US" sz="1836" dirty="0">
                <a:solidFill>
                  <a:srgbClr val="0070C0"/>
                </a:solidFill>
                <a:latin typeface="Consolas" pitchFamily="49" charset="0"/>
                <a:cs typeface="Consolas" pitchFamily="49" charset="0"/>
              </a:rPr>
              <a:t>string</a:t>
            </a:r>
            <a:r>
              <a:rPr lang="en-US" sz="1836" dirty="0">
                <a:solidFill>
                  <a:sysClr val="windowText" lastClr="000000"/>
                </a:solidFill>
                <a:latin typeface="Consolas" pitchFamily="49" charset="0"/>
                <a:cs typeface="Consolas" pitchFamily="49" charset="0"/>
              </a:rPr>
              <a:t> </a:t>
            </a:r>
            <a:r>
              <a:rPr lang="en-US" sz="1836" dirty="0" err="1">
                <a:solidFill>
                  <a:sysClr val="windowText" lastClr="000000"/>
                </a:solidFill>
                <a:latin typeface="Consolas" pitchFamily="49" charset="0"/>
                <a:cs typeface="Consolas" pitchFamily="49" charset="0"/>
              </a:rPr>
              <a:t>url</a:t>
            </a:r>
            <a:r>
              <a:rPr lang="en-US" sz="1836" dirty="0">
                <a:solidFill>
                  <a:sysClr val="windowText" lastClr="000000"/>
                </a:solidFill>
                <a:latin typeface="Consolas" pitchFamily="49" charset="0"/>
                <a:cs typeface="Consolas" pitchFamily="49" charset="0"/>
              </a:rPr>
              <a:t> = </a:t>
            </a:r>
            <a:r>
              <a:rPr lang="en-US" sz="1836" dirty="0">
                <a:solidFill>
                  <a:srgbClr val="C00000"/>
                </a:solidFill>
                <a:latin typeface="Consolas" pitchFamily="49" charset="0"/>
                <a:cs typeface="Consolas" pitchFamily="49" charset="0"/>
              </a:rPr>
              <a:t>"http://site/_</a:t>
            </a:r>
            <a:r>
              <a:rPr lang="en-US" sz="1836" dirty="0" err="1">
                <a:solidFill>
                  <a:srgbClr val="C00000"/>
                </a:solidFill>
                <a:latin typeface="Consolas" pitchFamily="49" charset="0"/>
                <a:cs typeface="Consolas" pitchFamily="49" charset="0"/>
              </a:rPr>
              <a:t>api</a:t>
            </a:r>
            <a:r>
              <a:rPr lang="en-US" sz="1836" dirty="0">
                <a:solidFill>
                  <a:srgbClr val="C00000"/>
                </a:solidFill>
                <a:latin typeface="Consolas" pitchFamily="49" charset="0"/>
                <a:cs typeface="Consolas" pitchFamily="49" charset="0"/>
              </a:rPr>
              <a:t>/search/</a:t>
            </a:r>
            <a:r>
              <a:rPr lang="en-US" sz="1836" dirty="0" err="1">
                <a:solidFill>
                  <a:srgbClr val="C00000"/>
                </a:solidFill>
                <a:latin typeface="Consolas" pitchFamily="49" charset="0"/>
                <a:cs typeface="Consolas" pitchFamily="49" charset="0"/>
              </a:rPr>
              <a:t>query?querytext</a:t>
            </a:r>
            <a:r>
              <a:rPr lang="en-US" sz="1836" dirty="0">
                <a:solidFill>
                  <a:srgbClr val="C00000"/>
                </a:solidFill>
                <a:latin typeface="Consolas" pitchFamily="49" charset="0"/>
                <a:cs typeface="Consolas" pitchFamily="49" charset="0"/>
              </a:rPr>
              <a:t>='</a:t>
            </a:r>
            <a:r>
              <a:rPr lang="en-US" sz="1836" dirty="0" err="1">
                <a:solidFill>
                  <a:srgbClr val="C00000"/>
                </a:solidFill>
                <a:latin typeface="Consolas" pitchFamily="49" charset="0"/>
                <a:cs typeface="Consolas" pitchFamily="49" charset="0"/>
              </a:rPr>
              <a:t>sharepoint</a:t>
            </a:r>
            <a:r>
              <a:rPr lang="en-US" sz="1836" dirty="0">
                <a:solidFill>
                  <a:srgbClr val="C00000"/>
                </a:solidFill>
                <a:latin typeface="Consolas" pitchFamily="49" charset="0"/>
                <a:cs typeface="Consolas" pitchFamily="49" charset="0"/>
              </a:rPr>
              <a:t>'"</a:t>
            </a:r>
            <a:r>
              <a:rPr lang="en-US" sz="1836" dirty="0">
                <a:solidFill>
                  <a:sysClr val="windowText" lastClr="000000"/>
                </a:solidFill>
                <a:latin typeface="Consolas" pitchFamily="49" charset="0"/>
                <a:cs typeface="Consolas" pitchFamily="49" charset="0"/>
              </a:rPr>
              <a:t>;</a:t>
            </a:r>
            <a:endParaRPr lang="en-US" sz="1836" dirty="0">
              <a:latin typeface="Consolas" pitchFamily="49" charset="0"/>
              <a:cs typeface="Consolas" pitchFamily="49" charset="0"/>
            </a:endParaRPr>
          </a:p>
          <a:p>
            <a:pPr defTabSz="932597" fontAlgn="base">
              <a:lnSpc>
                <a:spcPct val="90000"/>
              </a:lnSpc>
              <a:spcBef>
                <a:spcPct val="0"/>
              </a:spcBef>
              <a:spcAft>
                <a:spcPts val="504"/>
              </a:spcAft>
            </a:pPr>
            <a:endParaRPr lang="en-US" sz="1836" dirty="0">
              <a:latin typeface="Consolas" pitchFamily="49" charset="0"/>
              <a:cs typeface="Consolas" pitchFamily="49" charset="0"/>
            </a:endParaRPr>
          </a:p>
          <a:p>
            <a:pPr defTabSz="932597" fontAlgn="base">
              <a:lnSpc>
                <a:spcPct val="90000"/>
              </a:lnSpc>
              <a:spcBef>
                <a:spcPct val="0"/>
              </a:spcBef>
              <a:spcAft>
                <a:spcPts val="504"/>
              </a:spcAft>
            </a:pPr>
            <a:r>
              <a:rPr lang="en-US" sz="1836" dirty="0" err="1">
                <a:solidFill>
                  <a:srgbClr val="0070C0"/>
                </a:solidFill>
                <a:latin typeface="Consolas" pitchFamily="49" charset="0"/>
                <a:cs typeface="Consolas" pitchFamily="49" charset="0"/>
              </a:rPr>
              <a:t>HttpClient</a:t>
            </a:r>
            <a:r>
              <a:rPr lang="en-US" sz="1836" dirty="0">
                <a:latin typeface="Consolas" pitchFamily="49" charset="0"/>
                <a:cs typeface="Consolas" pitchFamily="49" charset="0"/>
              </a:rPr>
              <a:t> client = </a:t>
            </a:r>
            <a:r>
              <a:rPr lang="en-US" sz="1836" dirty="0">
                <a:solidFill>
                  <a:srgbClr val="0070C0"/>
                </a:solidFill>
                <a:latin typeface="Consolas" pitchFamily="49" charset="0"/>
                <a:cs typeface="Consolas" pitchFamily="49" charset="0"/>
              </a:rPr>
              <a:t>new</a:t>
            </a:r>
            <a:r>
              <a:rPr lang="en-US" sz="1836" dirty="0">
                <a:latin typeface="Consolas" pitchFamily="49" charset="0"/>
                <a:cs typeface="Consolas" pitchFamily="49" charset="0"/>
              </a:rPr>
              <a:t> </a:t>
            </a:r>
            <a:r>
              <a:rPr lang="en-US" sz="1836" dirty="0" err="1">
                <a:solidFill>
                  <a:srgbClr val="0070C0"/>
                </a:solidFill>
                <a:latin typeface="Consolas" pitchFamily="49" charset="0"/>
                <a:cs typeface="Consolas" pitchFamily="49" charset="0"/>
              </a:rPr>
              <a:t>HttpClient</a:t>
            </a:r>
            <a:r>
              <a:rPr lang="en-US" sz="1836" dirty="0">
                <a:latin typeface="Consolas" pitchFamily="49" charset="0"/>
                <a:cs typeface="Consolas" pitchFamily="49" charset="0"/>
              </a:rPr>
              <a:t>();</a:t>
            </a:r>
          </a:p>
          <a:p>
            <a:pPr defTabSz="932597" fontAlgn="base">
              <a:lnSpc>
                <a:spcPct val="90000"/>
              </a:lnSpc>
              <a:spcBef>
                <a:spcPct val="0"/>
              </a:spcBef>
              <a:spcAft>
                <a:spcPts val="504"/>
              </a:spcAft>
            </a:pPr>
            <a:r>
              <a:rPr lang="en-US" sz="1836" dirty="0" err="1">
                <a:solidFill>
                  <a:srgbClr val="0070C0"/>
                </a:solidFill>
                <a:latin typeface="Consolas" pitchFamily="49" charset="0"/>
                <a:cs typeface="Consolas" pitchFamily="49" charset="0"/>
              </a:rPr>
              <a:t>HttpRequestMessage</a:t>
            </a:r>
            <a:r>
              <a:rPr lang="en-US" sz="1836" dirty="0">
                <a:latin typeface="Consolas" pitchFamily="49" charset="0"/>
                <a:cs typeface="Consolas" pitchFamily="49" charset="0"/>
              </a:rPr>
              <a:t> request = new </a:t>
            </a:r>
            <a:r>
              <a:rPr lang="en-US" sz="1836" dirty="0" err="1">
                <a:solidFill>
                  <a:srgbClr val="0070C0"/>
                </a:solidFill>
                <a:latin typeface="Consolas" pitchFamily="49" charset="0"/>
                <a:cs typeface="Consolas" pitchFamily="49" charset="0"/>
              </a:rPr>
              <a:t>HttpRequestMessage</a:t>
            </a:r>
            <a:r>
              <a:rPr lang="en-US" sz="1836" dirty="0">
                <a:solidFill>
                  <a:srgbClr val="0070C0"/>
                </a:solidFill>
                <a:latin typeface="Consolas" pitchFamily="49" charset="0"/>
                <a:cs typeface="Consolas" pitchFamily="49" charset="0"/>
              </a:rPr>
              <a:t>(</a:t>
            </a:r>
            <a:r>
              <a:rPr lang="en-US" sz="1836" dirty="0" err="1">
                <a:solidFill>
                  <a:srgbClr val="0070C0"/>
                </a:solidFill>
                <a:latin typeface="Consolas" pitchFamily="49" charset="0"/>
                <a:cs typeface="Consolas" pitchFamily="49" charset="0"/>
              </a:rPr>
              <a:t>HttpMethod</a:t>
            </a:r>
            <a:r>
              <a:rPr lang="en-US" sz="1836" dirty="0" err="1">
                <a:latin typeface="Consolas" pitchFamily="49" charset="0"/>
                <a:cs typeface="Consolas" pitchFamily="49" charset="0"/>
              </a:rPr>
              <a:t>.Get</a:t>
            </a:r>
            <a:r>
              <a:rPr lang="en-US" sz="1836" dirty="0">
                <a:latin typeface="Consolas" pitchFamily="49" charset="0"/>
                <a:cs typeface="Consolas" pitchFamily="49" charset="0"/>
              </a:rPr>
              <a:t>, </a:t>
            </a:r>
            <a:r>
              <a:rPr lang="en-US" sz="1836" dirty="0" err="1">
                <a:latin typeface="Consolas" pitchFamily="49" charset="0"/>
                <a:cs typeface="Consolas" pitchFamily="49" charset="0"/>
              </a:rPr>
              <a:t>url</a:t>
            </a:r>
            <a:r>
              <a:rPr lang="en-US" sz="1836" dirty="0">
                <a:latin typeface="Consolas" pitchFamily="49" charset="0"/>
                <a:cs typeface="Consolas" pitchFamily="49" charset="0"/>
              </a:rPr>
              <a:t>);</a:t>
            </a:r>
          </a:p>
          <a:p>
            <a:pPr defTabSz="932597" fontAlgn="base">
              <a:lnSpc>
                <a:spcPct val="90000"/>
              </a:lnSpc>
              <a:spcBef>
                <a:spcPct val="0"/>
              </a:spcBef>
              <a:spcAft>
                <a:spcPts val="504"/>
              </a:spcAft>
            </a:pPr>
            <a:r>
              <a:rPr lang="en-US" sz="1836" dirty="0" err="1">
                <a:latin typeface="Consolas" pitchFamily="49" charset="0"/>
                <a:cs typeface="Consolas" pitchFamily="49" charset="0"/>
              </a:rPr>
              <a:t>request.Headers.Accept.Add</a:t>
            </a:r>
            <a:r>
              <a:rPr lang="en-US" sz="1836" dirty="0">
                <a:latin typeface="Consolas" pitchFamily="49" charset="0"/>
                <a:cs typeface="Consolas" pitchFamily="49" charset="0"/>
              </a:rPr>
              <a:t>(</a:t>
            </a:r>
            <a:r>
              <a:rPr lang="en-US" sz="1836" dirty="0">
                <a:solidFill>
                  <a:srgbClr val="0070C0"/>
                </a:solidFill>
                <a:latin typeface="Consolas" pitchFamily="49" charset="0"/>
                <a:cs typeface="Consolas" pitchFamily="49" charset="0"/>
              </a:rPr>
              <a:t>new</a:t>
            </a:r>
            <a:r>
              <a:rPr lang="en-US" sz="1836" dirty="0">
                <a:latin typeface="Consolas" pitchFamily="49" charset="0"/>
                <a:cs typeface="Consolas" pitchFamily="49" charset="0"/>
              </a:rPr>
              <a:t> </a:t>
            </a:r>
            <a:r>
              <a:rPr lang="en-US" sz="1836" dirty="0" err="1">
                <a:solidFill>
                  <a:srgbClr val="0070C0"/>
                </a:solidFill>
                <a:latin typeface="Consolas" pitchFamily="49" charset="0"/>
                <a:cs typeface="Consolas" pitchFamily="49" charset="0"/>
              </a:rPr>
              <a:t>MediaTypeWithQualityHeaderValue</a:t>
            </a:r>
            <a:r>
              <a:rPr lang="en-US" sz="1836" dirty="0">
                <a:latin typeface="Consolas" pitchFamily="49" charset="0"/>
                <a:cs typeface="Consolas" pitchFamily="49" charset="0"/>
              </a:rPr>
              <a:t>(</a:t>
            </a:r>
            <a:r>
              <a:rPr lang="en-US" sz="1836" dirty="0">
                <a:solidFill>
                  <a:srgbClr val="C00000"/>
                </a:solidFill>
                <a:latin typeface="Consolas" pitchFamily="49" charset="0"/>
                <a:cs typeface="Consolas" pitchFamily="49" charset="0"/>
              </a:rPr>
              <a:t>"application/xml"</a:t>
            </a:r>
            <a:r>
              <a:rPr lang="en-US" sz="1836" dirty="0">
                <a:latin typeface="Consolas" pitchFamily="49" charset="0"/>
                <a:cs typeface="Consolas" pitchFamily="49" charset="0"/>
              </a:rPr>
              <a:t>));</a:t>
            </a:r>
          </a:p>
          <a:p>
            <a:pPr defTabSz="932597" fontAlgn="base">
              <a:lnSpc>
                <a:spcPct val="90000"/>
              </a:lnSpc>
              <a:spcBef>
                <a:spcPct val="0"/>
              </a:spcBef>
              <a:spcAft>
                <a:spcPts val="504"/>
              </a:spcAft>
            </a:pPr>
            <a:r>
              <a:rPr lang="en-US" sz="1836" dirty="0" err="1">
                <a:latin typeface="Consolas" pitchFamily="49" charset="0"/>
                <a:cs typeface="Consolas" pitchFamily="49" charset="0"/>
              </a:rPr>
              <a:t>request.Headers.Authorization</a:t>
            </a:r>
            <a:r>
              <a:rPr lang="en-US" sz="1836" dirty="0">
                <a:latin typeface="Consolas" pitchFamily="49" charset="0"/>
                <a:cs typeface="Consolas" pitchFamily="49" charset="0"/>
              </a:rPr>
              <a:t> = new </a:t>
            </a:r>
            <a:r>
              <a:rPr lang="en-US" sz="1836" dirty="0" err="1">
                <a:solidFill>
                  <a:srgbClr val="0070C0"/>
                </a:solidFill>
                <a:latin typeface="Consolas" pitchFamily="49" charset="0"/>
                <a:cs typeface="Consolas" pitchFamily="49" charset="0"/>
              </a:rPr>
              <a:t>AuthenticationHeaderValue</a:t>
            </a:r>
            <a:r>
              <a:rPr lang="en-US" sz="1836" dirty="0">
                <a:latin typeface="Consolas" pitchFamily="49" charset="0"/>
                <a:cs typeface="Consolas" pitchFamily="49" charset="0"/>
              </a:rPr>
              <a:t>(</a:t>
            </a:r>
            <a:r>
              <a:rPr lang="en-US" sz="1836" dirty="0">
                <a:solidFill>
                  <a:srgbClr val="C00000"/>
                </a:solidFill>
                <a:latin typeface="Consolas" pitchFamily="49" charset="0"/>
                <a:cs typeface="Consolas" pitchFamily="49" charset="0"/>
              </a:rPr>
              <a:t>"Bearer"</a:t>
            </a:r>
            <a:r>
              <a:rPr lang="en-US" sz="1836" dirty="0">
                <a:latin typeface="Consolas" pitchFamily="49" charset="0"/>
                <a:cs typeface="Consolas" pitchFamily="49" charset="0"/>
              </a:rPr>
              <a:t>, </a:t>
            </a:r>
            <a:r>
              <a:rPr lang="en-US" sz="1836" dirty="0" err="1">
                <a:latin typeface="Consolas" pitchFamily="49" charset="0"/>
                <a:cs typeface="Consolas" pitchFamily="49" charset="0"/>
              </a:rPr>
              <a:t>accessToken</a:t>
            </a:r>
            <a:r>
              <a:rPr lang="en-US" sz="1836" dirty="0">
                <a:latin typeface="Consolas" pitchFamily="49" charset="0"/>
                <a:cs typeface="Consolas" pitchFamily="49" charset="0"/>
              </a:rPr>
              <a:t>);</a:t>
            </a:r>
          </a:p>
          <a:p>
            <a:pPr defTabSz="932597" fontAlgn="base">
              <a:lnSpc>
                <a:spcPct val="90000"/>
              </a:lnSpc>
              <a:spcBef>
                <a:spcPct val="0"/>
              </a:spcBef>
              <a:spcAft>
                <a:spcPts val="504"/>
              </a:spcAft>
            </a:pPr>
            <a:endParaRPr lang="en-US" sz="1836" dirty="0">
              <a:latin typeface="Consolas" pitchFamily="49" charset="0"/>
              <a:cs typeface="Consolas" pitchFamily="49" charset="0"/>
            </a:endParaRPr>
          </a:p>
          <a:p>
            <a:pPr defTabSz="932597" fontAlgn="base">
              <a:lnSpc>
                <a:spcPct val="90000"/>
              </a:lnSpc>
              <a:spcBef>
                <a:spcPct val="0"/>
              </a:spcBef>
              <a:spcAft>
                <a:spcPts val="504"/>
              </a:spcAft>
            </a:pPr>
            <a:r>
              <a:rPr lang="en-US" sz="1836" dirty="0" err="1">
                <a:solidFill>
                  <a:srgbClr val="0070C0"/>
                </a:solidFill>
                <a:latin typeface="Consolas" pitchFamily="49" charset="0"/>
                <a:cs typeface="Consolas" pitchFamily="49" charset="0"/>
              </a:rPr>
              <a:t>HttpResponseMessage</a:t>
            </a:r>
            <a:r>
              <a:rPr lang="en-US" sz="1836" dirty="0">
                <a:latin typeface="Consolas" pitchFamily="49" charset="0"/>
                <a:cs typeface="Consolas" pitchFamily="49" charset="0"/>
              </a:rPr>
              <a:t> response = </a:t>
            </a:r>
            <a:r>
              <a:rPr lang="en-US" sz="1836" dirty="0">
                <a:solidFill>
                  <a:srgbClr val="0070C0"/>
                </a:solidFill>
                <a:latin typeface="Consolas" pitchFamily="49" charset="0"/>
                <a:cs typeface="Consolas" pitchFamily="49" charset="0"/>
              </a:rPr>
              <a:t>await</a:t>
            </a:r>
            <a:r>
              <a:rPr lang="en-US" sz="1836" dirty="0">
                <a:latin typeface="Consolas" pitchFamily="49" charset="0"/>
                <a:cs typeface="Consolas" pitchFamily="49" charset="0"/>
              </a:rPr>
              <a:t> </a:t>
            </a:r>
            <a:r>
              <a:rPr lang="en-US" sz="1836" dirty="0" err="1">
                <a:latin typeface="Consolas" pitchFamily="49" charset="0"/>
                <a:cs typeface="Consolas" pitchFamily="49" charset="0"/>
              </a:rPr>
              <a:t>client.SendAsync</a:t>
            </a:r>
            <a:r>
              <a:rPr lang="en-US" sz="1836" dirty="0">
                <a:latin typeface="Consolas" pitchFamily="49" charset="0"/>
                <a:cs typeface="Consolas" pitchFamily="49" charset="0"/>
              </a:rPr>
              <a:t>(request);</a:t>
            </a:r>
          </a:p>
          <a:p>
            <a:pPr defTabSz="932597" fontAlgn="base">
              <a:lnSpc>
                <a:spcPct val="90000"/>
              </a:lnSpc>
              <a:spcBef>
                <a:spcPct val="0"/>
              </a:spcBef>
              <a:spcAft>
                <a:spcPts val="504"/>
              </a:spcAft>
            </a:pPr>
            <a:r>
              <a:rPr lang="en-US" sz="1836" dirty="0">
                <a:solidFill>
                  <a:srgbClr val="0070C0"/>
                </a:solidFill>
                <a:latin typeface="Consolas" pitchFamily="49" charset="0"/>
                <a:cs typeface="Consolas" pitchFamily="49" charset="0"/>
              </a:rPr>
              <a:t>string</a:t>
            </a:r>
            <a:r>
              <a:rPr lang="en-US" sz="1836" dirty="0">
                <a:latin typeface="Consolas" pitchFamily="49" charset="0"/>
                <a:cs typeface="Consolas" pitchFamily="49" charset="0"/>
              </a:rPr>
              <a:t> </a:t>
            </a:r>
            <a:r>
              <a:rPr lang="en-US" sz="1836" dirty="0" err="1">
                <a:latin typeface="Consolas" pitchFamily="49" charset="0"/>
                <a:cs typeface="Consolas" pitchFamily="49" charset="0"/>
              </a:rPr>
              <a:t>responseString</a:t>
            </a:r>
            <a:r>
              <a:rPr lang="en-US" sz="1836" dirty="0">
                <a:latin typeface="Consolas" pitchFamily="49" charset="0"/>
                <a:cs typeface="Consolas" pitchFamily="49" charset="0"/>
              </a:rPr>
              <a:t> = </a:t>
            </a:r>
            <a:r>
              <a:rPr lang="en-US" sz="1836" dirty="0">
                <a:solidFill>
                  <a:srgbClr val="0070C0"/>
                </a:solidFill>
                <a:latin typeface="Consolas" pitchFamily="49" charset="0"/>
                <a:cs typeface="Consolas" pitchFamily="49" charset="0"/>
              </a:rPr>
              <a:t>await</a:t>
            </a:r>
            <a:r>
              <a:rPr lang="en-US" sz="1836" dirty="0">
                <a:latin typeface="Consolas" pitchFamily="49" charset="0"/>
                <a:cs typeface="Consolas" pitchFamily="49" charset="0"/>
              </a:rPr>
              <a:t> </a:t>
            </a:r>
            <a:r>
              <a:rPr lang="en-US" sz="1836" dirty="0" err="1">
                <a:latin typeface="Consolas" pitchFamily="49" charset="0"/>
                <a:cs typeface="Consolas" pitchFamily="49" charset="0"/>
              </a:rPr>
              <a:t>response.Content.ReadAsStringAsync</a:t>
            </a:r>
            <a:r>
              <a:rPr lang="en-US" sz="1836" dirty="0">
                <a:latin typeface="Consolas" pitchFamily="49" charset="0"/>
                <a:cs typeface="Consolas" pitchFamily="49" charset="0"/>
              </a:rPr>
              <a:t>();</a:t>
            </a:r>
          </a:p>
        </p:txBody>
      </p:sp>
      <p:sp>
        <p:nvSpPr>
          <p:cNvPr id="8" name="Footer Placeholder 14"/>
          <p:cNvSpPr>
            <a:spLocks noGrp="1"/>
          </p:cNvSpPr>
          <p:nvPr>
            <p:ph type="ftr" sz="quarter" idx="4294967295"/>
          </p:nvPr>
        </p:nvSpPr>
        <p:spPr>
          <a:xfrm>
            <a:off x="7286625" y="295272"/>
            <a:ext cx="4875213" cy="371475"/>
          </a:xfrm>
          <a:prstGeom prst="rect">
            <a:avLst/>
          </a:prstGeom>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Search APIs</a:t>
            </a:r>
          </a:p>
          <a:p>
            <a:pPr algn="r"/>
            <a:endParaRPr lang="en-US" dirty="0"/>
          </a:p>
        </p:txBody>
      </p:sp>
    </p:spTree>
    <p:extLst>
      <p:ext uri="{BB962C8B-B14F-4D97-AF65-F5344CB8AC3E}">
        <p14:creationId xmlns:p14="http://schemas.microsoft.com/office/powerpoint/2010/main" val="225133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 and CSOM</a:t>
            </a:r>
            <a:endParaRPr lang="en-US" dirty="0"/>
          </a:p>
        </p:txBody>
      </p:sp>
      <p:sp>
        <p:nvSpPr>
          <p:cNvPr id="5" name="TextBox 4"/>
          <p:cNvSpPr txBox="1"/>
          <p:nvPr/>
        </p:nvSpPr>
        <p:spPr>
          <a:xfrm>
            <a:off x="391085" y="1631294"/>
            <a:ext cx="11511822" cy="3429703"/>
          </a:xfrm>
          <a:prstGeom prst="rect">
            <a:avLst/>
          </a:prstGeom>
          <a:noFill/>
        </p:spPr>
        <p:txBody>
          <a:bodyPr wrap="square" lIns="153600" tIns="122879" rIns="153600" bIns="122879" rtlCol="0">
            <a:spAutoFit/>
          </a:bodyPr>
          <a:lstStyle/>
          <a:p>
            <a:pPr defTabSz="932597" fontAlgn="base">
              <a:lnSpc>
                <a:spcPct val="90000"/>
              </a:lnSpc>
              <a:spcBef>
                <a:spcPct val="0"/>
              </a:spcBef>
              <a:spcAft>
                <a:spcPts val="504"/>
              </a:spcAft>
            </a:pPr>
            <a:r>
              <a:rPr lang="en-US" sz="1836" dirty="0" err="1">
                <a:solidFill>
                  <a:srgbClr val="0070C0"/>
                </a:solidFill>
                <a:latin typeface="Consolas" pitchFamily="49" charset="0"/>
                <a:cs typeface="Consolas" pitchFamily="49" charset="0"/>
              </a:rPr>
              <a:t>var</a:t>
            </a:r>
            <a:r>
              <a:rPr lang="en-US" sz="1836" dirty="0">
                <a:latin typeface="Consolas" pitchFamily="49" charset="0"/>
                <a:cs typeface="Consolas" pitchFamily="49" charset="0"/>
              </a:rPr>
              <a:t> </a:t>
            </a:r>
            <a:r>
              <a:rPr lang="en-US" sz="1836" dirty="0" err="1">
                <a:latin typeface="Consolas" pitchFamily="49" charset="0"/>
                <a:cs typeface="Consolas" pitchFamily="49" charset="0"/>
              </a:rPr>
              <a:t>spContext</a:t>
            </a:r>
            <a:r>
              <a:rPr lang="en-US" sz="1836" dirty="0">
                <a:latin typeface="Consolas" pitchFamily="49" charset="0"/>
                <a:cs typeface="Consolas" pitchFamily="49" charset="0"/>
              </a:rPr>
              <a:t> = </a:t>
            </a:r>
            <a:r>
              <a:rPr lang="en-US" sz="1836" dirty="0" err="1">
                <a:latin typeface="Consolas" pitchFamily="49" charset="0"/>
                <a:cs typeface="Consolas" pitchFamily="49" charset="0"/>
              </a:rPr>
              <a:t>SharePointContextProvider.Current.GetSharePointContext</a:t>
            </a:r>
            <a:r>
              <a:rPr lang="en-US" sz="1836" dirty="0">
                <a:latin typeface="Consolas" pitchFamily="49" charset="0"/>
                <a:cs typeface="Consolas" pitchFamily="49" charset="0"/>
              </a:rPr>
              <a:t>(Context);</a:t>
            </a:r>
          </a:p>
          <a:p>
            <a:pPr defTabSz="932597" fontAlgn="base">
              <a:lnSpc>
                <a:spcPct val="90000"/>
              </a:lnSpc>
              <a:spcBef>
                <a:spcPct val="0"/>
              </a:spcBef>
              <a:spcAft>
                <a:spcPts val="504"/>
              </a:spcAft>
            </a:pPr>
            <a:endParaRPr lang="en-US" sz="1836" dirty="0">
              <a:latin typeface="Consolas" pitchFamily="49" charset="0"/>
              <a:cs typeface="Consolas" pitchFamily="49" charset="0"/>
            </a:endParaRPr>
          </a:p>
          <a:p>
            <a:pPr defTabSz="932597" fontAlgn="base">
              <a:lnSpc>
                <a:spcPct val="90000"/>
              </a:lnSpc>
              <a:spcBef>
                <a:spcPct val="0"/>
              </a:spcBef>
              <a:spcAft>
                <a:spcPts val="504"/>
              </a:spcAft>
            </a:pPr>
            <a:r>
              <a:rPr lang="en-US" sz="1836" dirty="0">
                <a:solidFill>
                  <a:srgbClr val="0070C0"/>
                </a:solidFill>
                <a:latin typeface="Consolas" pitchFamily="49" charset="0"/>
                <a:cs typeface="Consolas" pitchFamily="49" charset="0"/>
              </a:rPr>
              <a:t>using</a:t>
            </a:r>
            <a:r>
              <a:rPr lang="en-US" sz="1836" dirty="0">
                <a:latin typeface="Consolas" pitchFamily="49" charset="0"/>
                <a:cs typeface="Consolas" pitchFamily="49" charset="0"/>
              </a:rPr>
              <a:t> (</a:t>
            </a:r>
            <a:r>
              <a:rPr lang="en-US" sz="1836" dirty="0" err="1">
                <a:solidFill>
                  <a:srgbClr val="0070C0"/>
                </a:solidFill>
                <a:latin typeface="Consolas" pitchFamily="49" charset="0"/>
                <a:cs typeface="Consolas" pitchFamily="49" charset="0"/>
              </a:rPr>
              <a:t>var</a:t>
            </a:r>
            <a:r>
              <a:rPr lang="en-US" sz="1836" dirty="0">
                <a:latin typeface="Consolas" pitchFamily="49" charset="0"/>
                <a:cs typeface="Consolas" pitchFamily="49" charset="0"/>
              </a:rPr>
              <a:t> </a:t>
            </a:r>
            <a:r>
              <a:rPr lang="en-US" sz="1836" dirty="0" err="1">
                <a:latin typeface="Consolas" pitchFamily="49" charset="0"/>
                <a:cs typeface="Consolas" pitchFamily="49" charset="0"/>
              </a:rPr>
              <a:t>cctx</a:t>
            </a:r>
            <a:r>
              <a:rPr lang="en-US" sz="1836" dirty="0">
                <a:latin typeface="Consolas" pitchFamily="49" charset="0"/>
                <a:cs typeface="Consolas" pitchFamily="49" charset="0"/>
              </a:rPr>
              <a:t> = </a:t>
            </a:r>
            <a:r>
              <a:rPr lang="en-US" sz="1836" dirty="0" err="1">
                <a:latin typeface="Consolas" pitchFamily="49" charset="0"/>
                <a:cs typeface="Consolas" pitchFamily="49" charset="0"/>
              </a:rPr>
              <a:t>spContext.CreateUserClientContextForSPHost</a:t>
            </a:r>
            <a:r>
              <a:rPr lang="en-US" sz="1836" dirty="0">
                <a:latin typeface="Consolas" pitchFamily="49" charset="0"/>
                <a:cs typeface="Consolas" pitchFamily="49" charset="0"/>
              </a:rPr>
              <a:t>())</a:t>
            </a:r>
          </a:p>
          <a:p>
            <a:pPr defTabSz="932597" fontAlgn="base">
              <a:lnSpc>
                <a:spcPct val="90000"/>
              </a:lnSpc>
              <a:spcBef>
                <a:spcPct val="0"/>
              </a:spcBef>
              <a:spcAft>
                <a:spcPts val="504"/>
              </a:spcAft>
            </a:pPr>
            <a:r>
              <a:rPr lang="en-US" sz="1836" dirty="0">
                <a:latin typeface="Consolas" pitchFamily="49" charset="0"/>
                <a:cs typeface="Consolas" pitchFamily="49" charset="0"/>
              </a:rPr>
              <a:t>{</a:t>
            </a:r>
          </a:p>
          <a:p>
            <a:pPr defTabSz="932597" fontAlgn="base">
              <a:lnSpc>
                <a:spcPct val="90000"/>
              </a:lnSpc>
              <a:spcBef>
                <a:spcPct val="0"/>
              </a:spcBef>
              <a:spcAft>
                <a:spcPts val="504"/>
              </a:spcAft>
            </a:pPr>
            <a:r>
              <a:rPr lang="en-US" sz="1836" dirty="0">
                <a:solidFill>
                  <a:srgbClr val="0070C0"/>
                </a:solidFill>
                <a:latin typeface="Consolas" pitchFamily="49" charset="0"/>
                <a:cs typeface="Consolas" pitchFamily="49" charset="0"/>
              </a:rPr>
              <a:t>    </a:t>
            </a:r>
            <a:r>
              <a:rPr lang="en-US" sz="1836" dirty="0" err="1">
                <a:solidFill>
                  <a:srgbClr val="0070C0"/>
                </a:solidFill>
                <a:latin typeface="Consolas" pitchFamily="49" charset="0"/>
                <a:cs typeface="Consolas" pitchFamily="49" charset="0"/>
              </a:rPr>
              <a:t>KeywordQuery</a:t>
            </a:r>
            <a:r>
              <a:rPr lang="en-US" sz="1836" dirty="0">
                <a:solidFill>
                  <a:srgbClr val="0070C0"/>
                </a:solidFill>
                <a:latin typeface="Consolas" pitchFamily="49" charset="0"/>
                <a:cs typeface="Consolas" pitchFamily="49" charset="0"/>
              </a:rPr>
              <a:t> </a:t>
            </a:r>
            <a:r>
              <a:rPr lang="en-US" sz="1836" dirty="0">
                <a:solidFill>
                  <a:sysClr val="windowText" lastClr="000000"/>
                </a:solidFill>
                <a:latin typeface="Consolas" pitchFamily="49" charset="0"/>
                <a:cs typeface="Consolas" pitchFamily="49" charset="0"/>
              </a:rPr>
              <a:t>query = new </a:t>
            </a:r>
            <a:r>
              <a:rPr lang="en-US" sz="1836" dirty="0" err="1">
                <a:solidFill>
                  <a:srgbClr val="0070C0"/>
                </a:solidFill>
                <a:latin typeface="Consolas" pitchFamily="49" charset="0"/>
                <a:cs typeface="Consolas" pitchFamily="49" charset="0"/>
              </a:rPr>
              <a:t>KeywordQuery</a:t>
            </a:r>
            <a:r>
              <a:rPr lang="en-US" sz="1836" dirty="0">
                <a:solidFill>
                  <a:sysClr val="windowText" lastClr="000000"/>
                </a:solidFill>
                <a:latin typeface="Consolas" pitchFamily="49" charset="0"/>
                <a:cs typeface="Consolas" pitchFamily="49" charset="0"/>
              </a:rPr>
              <a:t>(</a:t>
            </a:r>
            <a:r>
              <a:rPr lang="en-US" sz="1836" dirty="0" err="1">
                <a:solidFill>
                  <a:sysClr val="windowText" lastClr="000000"/>
                </a:solidFill>
                <a:latin typeface="Consolas" pitchFamily="49" charset="0"/>
                <a:cs typeface="Consolas" pitchFamily="49" charset="0"/>
              </a:rPr>
              <a:t>cctx</a:t>
            </a:r>
            <a:r>
              <a:rPr lang="en-US" sz="1836" dirty="0">
                <a:solidFill>
                  <a:sysClr val="windowText" lastClr="000000"/>
                </a:solidFill>
                <a:latin typeface="Consolas" pitchFamily="49" charset="0"/>
                <a:cs typeface="Consolas" pitchFamily="49" charset="0"/>
              </a:rPr>
              <a:t>);</a:t>
            </a:r>
          </a:p>
          <a:p>
            <a:pPr defTabSz="932597" fontAlgn="base">
              <a:lnSpc>
                <a:spcPct val="90000"/>
              </a:lnSpc>
              <a:spcBef>
                <a:spcPct val="0"/>
              </a:spcBef>
              <a:spcAft>
                <a:spcPts val="504"/>
              </a:spcAft>
            </a:pPr>
            <a:r>
              <a:rPr lang="en-US" sz="1836" dirty="0">
                <a:solidFill>
                  <a:sysClr val="windowText" lastClr="000000"/>
                </a:solidFill>
                <a:latin typeface="Consolas" pitchFamily="49" charset="0"/>
                <a:cs typeface="Consolas" pitchFamily="49" charset="0"/>
              </a:rPr>
              <a:t>    </a:t>
            </a:r>
            <a:r>
              <a:rPr lang="en-US" sz="1836" dirty="0" err="1">
                <a:solidFill>
                  <a:sysClr val="windowText" lastClr="000000"/>
                </a:solidFill>
                <a:latin typeface="Consolas" pitchFamily="49" charset="0"/>
                <a:cs typeface="Consolas" pitchFamily="49" charset="0"/>
              </a:rPr>
              <a:t>query.QueryText</a:t>
            </a:r>
            <a:r>
              <a:rPr lang="en-US" sz="1836" dirty="0">
                <a:solidFill>
                  <a:sysClr val="windowText" lastClr="000000"/>
                </a:solidFill>
                <a:latin typeface="Consolas" pitchFamily="49" charset="0"/>
                <a:cs typeface="Consolas" pitchFamily="49" charset="0"/>
              </a:rPr>
              <a:t> = </a:t>
            </a:r>
            <a:r>
              <a:rPr lang="en-US" sz="1836" dirty="0">
                <a:solidFill>
                  <a:srgbClr val="C00000"/>
                </a:solidFill>
                <a:latin typeface="Consolas" pitchFamily="49" charset="0"/>
                <a:cs typeface="Consolas" pitchFamily="49" charset="0"/>
              </a:rPr>
              <a:t>"{KQL}"</a:t>
            </a:r>
            <a:r>
              <a:rPr lang="en-US" sz="1836" dirty="0">
                <a:solidFill>
                  <a:sysClr val="windowText" lastClr="000000"/>
                </a:solidFill>
                <a:latin typeface="Consolas" pitchFamily="49" charset="0"/>
                <a:cs typeface="Consolas" pitchFamily="49" charset="0"/>
              </a:rPr>
              <a:t>;</a:t>
            </a:r>
          </a:p>
          <a:p>
            <a:pPr defTabSz="932597" fontAlgn="base">
              <a:lnSpc>
                <a:spcPct val="90000"/>
              </a:lnSpc>
              <a:spcBef>
                <a:spcPct val="0"/>
              </a:spcBef>
              <a:spcAft>
                <a:spcPts val="504"/>
              </a:spcAft>
            </a:pPr>
            <a:r>
              <a:rPr lang="en-US" sz="1836" dirty="0">
                <a:solidFill>
                  <a:srgbClr val="0070C0"/>
                </a:solidFill>
                <a:latin typeface="Consolas" pitchFamily="49" charset="0"/>
                <a:cs typeface="Consolas" pitchFamily="49" charset="0"/>
              </a:rPr>
              <a:t>    </a:t>
            </a:r>
            <a:r>
              <a:rPr lang="en-US" sz="1836" dirty="0" err="1">
                <a:solidFill>
                  <a:srgbClr val="0070C0"/>
                </a:solidFill>
                <a:latin typeface="Consolas" pitchFamily="49" charset="0"/>
                <a:cs typeface="Consolas" pitchFamily="49" charset="0"/>
              </a:rPr>
              <a:t>SearchExecutor</a:t>
            </a:r>
            <a:r>
              <a:rPr lang="en-US" sz="1836" dirty="0">
                <a:solidFill>
                  <a:sysClr val="windowText" lastClr="000000"/>
                </a:solidFill>
                <a:latin typeface="Consolas" pitchFamily="49" charset="0"/>
                <a:cs typeface="Consolas" pitchFamily="49" charset="0"/>
              </a:rPr>
              <a:t> executor = new </a:t>
            </a:r>
            <a:r>
              <a:rPr lang="en-US" sz="1836" dirty="0" err="1">
                <a:solidFill>
                  <a:srgbClr val="0070C0"/>
                </a:solidFill>
                <a:latin typeface="Consolas" pitchFamily="49" charset="0"/>
                <a:cs typeface="Consolas" pitchFamily="49" charset="0"/>
              </a:rPr>
              <a:t>SearchExecutor</a:t>
            </a:r>
            <a:r>
              <a:rPr lang="en-US" sz="1836" dirty="0">
                <a:solidFill>
                  <a:sysClr val="windowText" lastClr="000000"/>
                </a:solidFill>
                <a:latin typeface="Consolas" pitchFamily="49" charset="0"/>
                <a:cs typeface="Consolas" pitchFamily="49" charset="0"/>
              </a:rPr>
              <a:t>(</a:t>
            </a:r>
            <a:r>
              <a:rPr lang="en-US" sz="1836" dirty="0" err="1">
                <a:solidFill>
                  <a:sysClr val="windowText" lastClr="000000"/>
                </a:solidFill>
                <a:latin typeface="Consolas" pitchFamily="49" charset="0"/>
                <a:cs typeface="Consolas" pitchFamily="49" charset="0"/>
              </a:rPr>
              <a:t>cctx</a:t>
            </a:r>
            <a:r>
              <a:rPr lang="en-US" sz="1836" dirty="0">
                <a:solidFill>
                  <a:sysClr val="windowText" lastClr="000000"/>
                </a:solidFill>
                <a:latin typeface="Consolas" pitchFamily="49" charset="0"/>
                <a:cs typeface="Consolas" pitchFamily="49" charset="0"/>
              </a:rPr>
              <a:t>);</a:t>
            </a:r>
          </a:p>
          <a:p>
            <a:pPr defTabSz="932597" fontAlgn="base">
              <a:lnSpc>
                <a:spcPct val="90000"/>
              </a:lnSpc>
              <a:spcBef>
                <a:spcPct val="0"/>
              </a:spcBef>
              <a:spcAft>
                <a:spcPts val="504"/>
              </a:spcAft>
            </a:pPr>
            <a:r>
              <a:rPr lang="en-US" sz="1836" dirty="0">
                <a:solidFill>
                  <a:srgbClr val="0070C0"/>
                </a:solidFill>
                <a:latin typeface="Consolas" pitchFamily="49" charset="0"/>
                <a:cs typeface="Consolas" pitchFamily="49" charset="0"/>
              </a:rPr>
              <a:t>    </a:t>
            </a:r>
            <a:r>
              <a:rPr lang="en-US" sz="1836" dirty="0" err="1">
                <a:solidFill>
                  <a:srgbClr val="0070C0"/>
                </a:solidFill>
                <a:latin typeface="Consolas" pitchFamily="49" charset="0"/>
                <a:cs typeface="Consolas" pitchFamily="49" charset="0"/>
              </a:rPr>
              <a:t>ClientResult</a:t>
            </a:r>
            <a:r>
              <a:rPr lang="en-US" sz="1836" dirty="0">
                <a:solidFill>
                  <a:sysClr val="windowText" lastClr="000000"/>
                </a:solidFill>
                <a:latin typeface="Consolas" pitchFamily="49" charset="0"/>
                <a:cs typeface="Consolas" pitchFamily="49" charset="0"/>
              </a:rPr>
              <a:t>&lt;</a:t>
            </a:r>
            <a:r>
              <a:rPr lang="en-US" sz="1836" dirty="0" err="1">
                <a:solidFill>
                  <a:srgbClr val="0070C0"/>
                </a:solidFill>
                <a:latin typeface="Consolas" pitchFamily="49" charset="0"/>
                <a:cs typeface="Consolas" pitchFamily="49" charset="0"/>
              </a:rPr>
              <a:t>ResultTableCollection</a:t>
            </a:r>
            <a:r>
              <a:rPr lang="en-US" sz="1836" dirty="0">
                <a:solidFill>
                  <a:sysClr val="windowText" lastClr="000000"/>
                </a:solidFill>
                <a:latin typeface="Consolas" pitchFamily="49" charset="0"/>
                <a:cs typeface="Consolas" pitchFamily="49" charset="0"/>
              </a:rPr>
              <a:t>&gt; results = </a:t>
            </a:r>
            <a:r>
              <a:rPr lang="en-US" sz="1836" dirty="0" err="1">
                <a:solidFill>
                  <a:sysClr val="windowText" lastClr="000000"/>
                </a:solidFill>
                <a:latin typeface="Consolas" pitchFamily="49" charset="0"/>
                <a:cs typeface="Consolas" pitchFamily="49" charset="0"/>
              </a:rPr>
              <a:t>executor.ExecuteQuery</a:t>
            </a:r>
            <a:r>
              <a:rPr lang="en-US" sz="1836" dirty="0">
                <a:solidFill>
                  <a:sysClr val="windowText" lastClr="000000"/>
                </a:solidFill>
                <a:latin typeface="Consolas" pitchFamily="49" charset="0"/>
                <a:cs typeface="Consolas" pitchFamily="49" charset="0"/>
              </a:rPr>
              <a:t>(query);</a:t>
            </a:r>
          </a:p>
          <a:p>
            <a:pPr defTabSz="932597" fontAlgn="base">
              <a:lnSpc>
                <a:spcPct val="90000"/>
              </a:lnSpc>
              <a:spcBef>
                <a:spcPct val="0"/>
              </a:spcBef>
              <a:spcAft>
                <a:spcPts val="504"/>
              </a:spcAft>
            </a:pPr>
            <a:r>
              <a:rPr lang="en-US" sz="1836" dirty="0">
                <a:solidFill>
                  <a:sysClr val="windowText" lastClr="000000"/>
                </a:solidFill>
                <a:latin typeface="Consolas" pitchFamily="49" charset="0"/>
                <a:cs typeface="Consolas" pitchFamily="49" charset="0"/>
              </a:rPr>
              <a:t>    </a:t>
            </a:r>
            <a:r>
              <a:rPr lang="en-US" sz="1836" dirty="0" err="1">
                <a:solidFill>
                  <a:sysClr val="windowText" lastClr="000000"/>
                </a:solidFill>
                <a:latin typeface="Consolas" pitchFamily="49" charset="0"/>
                <a:cs typeface="Consolas" pitchFamily="49" charset="0"/>
              </a:rPr>
              <a:t>cctx.ExecuteQuery</a:t>
            </a:r>
            <a:r>
              <a:rPr lang="en-US" sz="1836" dirty="0">
                <a:solidFill>
                  <a:sysClr val="windowText" lastClr="000000"/>
                </a:solidFill>
                <a:latin typeface="Consolas" pitchFamily="49" charset="0"/>
                <a:cs typeface="Consolas" pitchFamily="49" charset="0"/>
              </a:rPr>
              <a:t>();</a:t>
            </a:r>
          </a:p>
          <a:p>
            <a:pPr defTabSz="932597" fontAlgn="base">
              <a:lnSpc>
                <a:spcPct val="90000"/>
              </a:lnSpc>
              <a:spcBef>
                <a:spcPct val="0"/>
              </a:spcBef>
              <a:spcAft>
                <a:spcPts val="504"/>
              </a:spcAft>
            </a:pPr>
            <a:r>
              <a:rPr lang="en-US" sz="1836" dirty="0">
                <a:latin typeface="Consolas" pitchFamily="49" charset="0"/>
                <a:cs typeface="Consolas" pitchFamily="49" charset="0"/>
              </a:rPr>
              <a:t>}</a:t>
            </a:r>
          </a:p>
        </p:txBody>
      </p:sp>
      <p:sp>
        <p:nvSpPr>
          <p:cNvPr id="6" name="Footer Placeholder 14"/>
          <p:cNvSpPr>
            <a:spLocks noGrp="1"/>
          </p:cNvSpPr>
          <p:nvPr>
            <p:ph type="ftr" sz="quarter" idx="4294967295"/>
          </p:nvPr>
        </p:nvSpPr>
        <p:spPr>
          <a:xfrm>
            <a:off x="7286625" y="295272"/>
            <a:ext cx="4875213" cy="371475"/>
          </a:xfrm>
          <a:prstGeom prst="rect">
            <a:avLst/>
          </a:prstGeom>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Search APIs</a:t>
            </a:r>
          </a:p>
          <a:p>
            <a:pPr algn="r"/>
            <a:endParaRPr lang="en-US" dirty="0"/>
          </a:p>
        </p:txBody>
      </p:sp>
    </p:spTree>
    <p:extLst>
      <p:ext uri="{BB962C8B-B14F-4D97-AF65-F5344CB8AC3E}">
        <p14:creationId xmlns:p14="http://schemas.microsoft.com/office/powerpoint/2010/main" val="1208369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 Permissions</a:t>
            </a:r>
            <a:endParaRPr lang="en-US" dirty="0"/>
          </a:p>
        </p:txBody>
      </p:sp>
      <p:sp>
        <p:nvSpPr>
          <p:cNvPr id="4" name="Text Placeholder 2"/>
          <p:cNvSpPr txBox="1">
            <a:spLocks/>
          </p:cNvSpPr>
          <p:nvPr/>
        </p:nvSpPr>
        <p:spPr>
          <a:xfrm>
            <a:off x="531947" y="1311473"/>
            <a:ext cx="11536109" cy="1846659"/>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3264" dirty="0"/>
              <a:t>&lt;</a:t>
            </a:r>
            <a:r>
              <a:rPr lang="fr-FR" sz="3264" dirty="0" err="1"/>
              <a:t>AppPermissionRequest</a:t>
            </a:r>
            <a:r>
              <a:rPr lang="fr-FR" sz="3264" dirty="0"/>
              <a:t> Scope=http://sharepoint/search</a:t>
            </a:r>
          </a:p>
          <a:p>
            <a:pPr marL="0" indent="0">
              <a:buNone/>
            </a:pPr>
            <a:r>
              <a:rPr lang="fr-FR" sz="3264" dirty="0"/>
              <a:t>                                       Right="</a:t>
            </a:r>
            <a:r>
              <a:rPr lang="fr-FR" sz="3264" dirty="0" err="1"/>
              <a:t>QueryAsUserIgnoreAppPrincipal</a:t>
            </a:r>
            <a:r>
              <a:rPr lang="fr-FR" sz="3264" dirty="0"/>
              <a:t>" /&gt;</a:t>
            </a:r>
            <a:endParaRPr lang="en-US" sz="3264"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7140" y="2847048"/>
            <a:ext cx="6890668" cy="2403158"/>
          </a:xfrm>
          <a:prstGeom prst="rect">
            <a:avLst/>
          </a:prstGeom>
          <a:ln>
            <a:solidFill>
              <a:schemeClr val="bg2"/>
            </a:solidFill>
          </a:ln>
        </p:spPr>
      </p:pic>
      <p:sp>
        <p:nvSpPr>
          <p:cNvPr id="8" name="Footer Placeholder 14"/>
          <p:cNvSpPr>
            <a:spLocks noGrp="1"/>
          </p:cNvSpPr>
          <p:nvPr>
            <p:ph type="ftr" sz="quarter" idx="4294967295"/>
          </p:nvPr>
        </p:nvSpPr>
        <p:spPr>
          <a:xfrm>
            <a:off x="7286625" y="295272"/>
            <a:ext cx="4875213" cy="371475"/>
          </a:xfrm>
          <a:prstGeom prst="rect">
            <a:avLst/>
          </a:prstGeom>
        </p:spPr>
        <p:txBody>
          <a:bodyPr/>
          <a:lstStyle/>
          <a:p>
            <a:pPr>
              <a:defRPr/>
            </a:pPr>
            <a:r>
              <a:rPr lang="en-US" sz="1400" dirty="0">
                <a:solidFill>
                  <a:schemeClr val="accent6"/>
                </a:soli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Search APIs</a:t>
            </a:r>
          </a:p>
          <a:p>
            <a:pPr algn="r"/>
            <a:endParaRPr lang="en-US" dirty="0"/>
          </a:p>
        </p:txBody>
      </p:sp>
    </p:spTree>
    <p:extLst>
      <p:ext uri="{BB962C8B-B14F-4D97-AF65-F5344CB8AC3E}">
        <p14:creationId xmlns:p14="http://schemas.microsoft.com/office/powerpoint/2010/main" val="2858484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endParaRPr lang="en-US" dirty="0"/>
          </a:p>
        </p:txBody>
      </p:sp>
      <p:sp>
        <p:nvSpPr>
          <p:cNvPr id="2" name="Text Placeholder 1"/>
          <p:cNvSpPr>
            <a:spLocks noGrp="1"/>
          </p:cNvSpPr>
          <p:nvPr>
            <p:ph type="body" sz="quarter" idx="12"/>
          </p:nvPr>
        </p:nvSpPr>
        <p:spPr>
          <a:xfrm>
            <a:off x="274638" y="3954463"/>
            <a:ext cx="6682343" cy="738664"/>
          </a:xfrm>
        </p:spPr>
        <p:txBody>
          <a:bodyPr/>
          <a:lstStyle/>
          <a:p>
            <a:r>
              <a:rPr lang="en-US" dirty="0"/>
              <a:t>Search APIs</a:t>
            </a:r>
          </a:p>
        </p:txBody>
      </p:sp>
      <p:grpSp>
        <p:nvGrpSpPr>
          <p:cNvPr id="6" name="Group 4"/>
          <p:cNvGrpSpPr>
            <a:grpSpLocks noChangeAspect="1"/>
          </p:cNvGrpSpPr>
          <p:nvPr/>
        </p:nvGrpSpPr>
        <p:grpSpPr bwMode="auto">
          <a:xfrm>
            <a:off x="8725248" y="863599"/>
            <a:ext cx="3354039" cy="5667375"/>
            <a:chOff x="5353" y="302"/>
            <a:chExt cx="2256" cy="3812"/>
          </a:xfrm>
        </p:grpSpPr>
        <p:sp>
          <p:nvSpPr>
            <p:cNvPr id="8" name="Freeform 5"/>
            <p:cNvSpPr>
              <a:spLocks/>
            </p:cNvSpPr>
            <p:nvPr/>
          </p:nvSpPr>
          <p:spPr bwMode="auto">
            <a:xfrm>
              <a:off x="5353" y="3957"/>
              <a:ext cx="2196" cy="157"/>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6"/>
            <p:cNvSpPr>
              <a:spLocks/>
            </p:cNvSpPr>
            <p:nvPr/>
          </p:nvSpPr>
          <p:spPr bwMode="auto">
            <a:xfrm>
              <a:off x="5784" y="3114"/>
              <a:ext cx="1569" cy="967"/>
            </a:xfrm>
            <a:custGeom>
              <a:avLst/>
              <a:gdLst>
                <a:gd name="T0" fmla="*/ 0 w 1569"/>
                <a:gd name="T1" fmla="*/ 0 h 967"/>
                <a:gd name="T2" fmla="*/ 0 w 1569"/>
                <a:gd name="T3" fmla="*/ 121 h 967"/>
                <a:gd name="T4" fmla="*/ 934 w 1569"/>
                <a:gd name="T5" fmla="*/ 121 h 967"/>
                <a:gd name="T6" fmla="*/ 934 w 1569"/>
                <a:gd name="T7" fmla="*/ 967 h 967"/>
                <a:gd name="T8" fmla="*/ 1039 w 1569"/>
                <a:gd name="T9" fmla="*/ 967 h 967"/>
                <a:gd name="T10" fmla="*/ 1039 w 1569"/>
                <a:gd name="T11" fmla="*/ 121 h 967"/>
                <a:gd name="T12" fmla="*/ 1464 w 1569"/>
                <a:gd name="T13" fmla="*/ 121 h 967"/>
                <a:gd name="T14" fmla="*/ 1464 w 1569"/>
                <a:gd name="T15" fmla="*/ 967 h 967"/>
                <a:gd name="T16" fmla="*/ 1569 w 1569"/>
                <a:gd name="T17" fmla="*/ 967 h 967"/>
                <a:gd name="T18" fmla="*/ 1569 w 1569"/>
                <a:gd name="T19" fmla="*/ 121 h 967"/>
                <a:gd name="T20" fmla="*/ 1569 w 1569"/>
                <a:gd name="T21" fmla="*/ 111 h 967"/>
                <a:gd name="T22" fmla="*/ 1569 w 1569"/>
                <a:gd name="T23" fmla="*/ 0 h 967"/>
                <a:gd name="T24" fmla="*/ 0 w 1569"/>
                <a:gd name="T25"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9" h="967">
                  <a:moveTo>
                    <a:pt x="0" y="0"/>
                  </a:moveTo>
                  <a:lnTo>
                    <a:pt x="0" y="121"/>
                  </a:lnTo>
                  <a:lnTo>
                    <a:pt x="934" y="121"/>
                  </a:lnTo>
                  <a:lnTo>
                    <a:pt x="934" y="967"/>
                  </a:lnTo>
                  <a:lnTo>
                    <a:pt x="1039" y="967"/>
                  </a:lnTo>
                  <a:lnTo>
                    <a:pt x="1039" y="121"/>
                  </a:lnTo>
                  <a:lnTo>
                    <a:pt x="1464" y="121"/>
                  </a:lnTo>
                  <a:lnTo>
                    <a:pt x="1464" y="967"/>
                  </a:lnTo>
                  <a:lnTo>
                    <a:pt x="1569" y="967"/>
                  </a:lnTo>
                  <a:lnTo>
                    <a:pt x="1569" y="121"/>
                  </a:lnTo>
                  <a:lnTo>
                    <a:pt x="1569" y="111"/>
                  </a:lnTo>
                  <a:lnTo>
                    <a:pt x="1569" y="0"/>
                  </a:lnTo>
                  <a:lnTo>
                    <a:pt x="0"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5784" y="3114"/>
              <a:ext cx="1569" cy="967"/>
            </a:xfrm>
            <a:custGeom>
              <a:avLst/>
              <a:gdLst>
                <a:gd name="T0" fmla="*/ 0 w 1569"/>
                <a:gd name="T1" fmla="*/ 0 h 967"/>
                <a:gd name="T2" fmla="*/ 0 w 1569"/>
                <a:gd name="T3" fmla="*/ 121 h 967"/>
                <a:gd name="T4" fmla="*/ 934 w 1569"/>
                <a:gd name="T5" fmla="*/ 121 h 967"/>
                <a:gd name="T6" fmla="*/ 934 w 1569"/>
                <a:gd name="T7" fmla="*/ 967 h 967"/>
                <a:gd name="T8" fmla="*/ 1039 w 1569"/>
                <a:gd name="T9" fmla="*/ 967 h 967"/>
                <a:gd name="T10" fmla="*/ 1039 w 1569"/>
                <a:gd name="T11" fmla="*/ 121 h 967"/>
                <a:gd name="T12" fmla="*/ 1464 w 1569"/>
                <a:gd name="T13" fmla="*/ 121 h 967"/>
                <a:gd name="T14" fmla="*/ 1464 w 1569"/>
                <a:gd name="T15" fmla="*/ 967 h 967"/>
                <a:gd name="T16" fmla="*/ 1569 w 1569"/>
                <a:gd name="T17" fmla="*/ 967 h 967"/>
                <a:gd name="T18" fmla="*/ 1569 w 1569"/>
                <a:gd name="T19" fmla="*/ 121 h 967"/>
                <a:gd name="T20" fmla="*/ 1569 w 1569"/>
                <a:gd name="T21" fmla="*/ 111 h 967"/>
                <a:gd name="T22" fmla="*/ 1569 w 1569"/>
                <a:gd name="T23" fmla="*/ 0 h 967"/>
                <a:gd name="T24" fmla="*/ 0 w 1569"/>
                <a:gd name="T25"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9" h="967">
                  <a:moveTo>
                    <a:pt x="0" y="0"/>
                  </a:moveTo>
                  <a:lnTo>
                    <a:pt x="0" y="121"/>
                  </a:lnTo>
                  <a:lnTo>
                    <a:pt x="934" y="121"/>
                  </a:lnTo>
                  <a:lnTo>
                    <a:pt x="934" y="967"/>
                  </a:lnTo>
                  <a:lnTo>
                    <a:pt x="1039" y="967"/>
                  </a:lnTo>
                  <a:lnTo>
                    <a:pt x="1039" y="121"/>
                  </a:lnTo>
                  <a:lnTo>
                    <a:pt x="1464" y="121"/>
                  </a:lnTo>
                  <a:lnTo>
                    <a:pt x="1464" y="967"/>
                  </a:lnTo>
                  <a:lnTo>
                    <a:pt x="1569" y="967"/>
                  </a:lnTo>
                  <a:lnTo>
                    <a:pt x="1569" y="121"/>
                  </a:lnTo>
                  <a:lnTo>
                    <a:pt x="1569" y="111"/>
                  </a:lnTo>
                  <a:lnTo>
                    <a:pt x="156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6771" y="3114"/>
              <a:ext cx="582" cy="967"/>
            </a:xfrm>
            <a:custGeom>
              <a:avLst/>
              <a:gdLst>
                <a:gd name="T0" fmla="*/ 582 w 582"/>
                <a:gd name="T1" fmla="*/ 0 h 967"/>
                <a:gd name="T2" fmla="*/ 0 w 582"/>
                <a:gd name="T3" fmla="*/ 0 h 967"/>
                <a:gd name="T4" fmla="*/ 0 w 582"/>
                <a:gd name="T5" fmla="*/ 108 h 967"/>
                <a:gd name="T6" fmla="*/ 0 w 582"/>
                <a:gd name="T7" fmla="*/ 121 h 967"/>
                <a:gd name="T8" fmla="*/ 0 w 582"/>
                <a:gd name="T9" fmla="*/ 967 h 967"/>
                <a:gd name="T10" fmla="*/ 52 w 582"/>
                <a:gd name="T11" fmla="*/ 967 h 967"/>
                <a:gd name="T12" fmla="*/ 52 w 582"/>
                <a:gd name="T13" fmla="*/ 843 h 967"/>
                <a:gd name="T14" fmla="*/ 52 w 582"/>
                <a:gd name="T15" fmla="*/ 121 h 967"/>
                <a:gd name="T16" fmla="*/ 530 w 582"/>
                <a:gd name="T17" fmla="*/ 121 h 967"/>
                <a:gd name="T18" fmla="*/ 530 w 582"/>
                <a:gd name="T19" fmla="*/ 967 h 967"/>
                <a:gd name="T20" fmla="*/ 582 w 582"/>
                <a:gd name="T21" fmla="*/ 967 h 967"/>
                <a:gd name="T22" fmla="*/ 582 w 582"/>
                <a:gd name="T23" fmla="*/ 843 h 967"/>
                <a:gd name="T24" fmla="*/ 582 w 582"/>
                <a:gd name="T25" fmla="*/ 121 h 967"/>
                <a:gd name="T26" fmla="*/ 582 w 582"/>
                <a:gd name="T27" fmla="*/ 111 h 967"/>
                <a:gd name="T28" fmla="*/ 582 w 582"/>
                <a:gd name="T29"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2" h="967">
                  <a:moveTo>
                    <a:pt x="582" y="0"/>
                  </a:moveTo>
                  <a:lnTo>
                    <a:pt x="0" y="0"/>
                  </a:lnTo>
                  <a:lnTo>
                    <a:pt x="0" y="108"/>
                  </a:lnTo>
                  <a:lnTo>
                    <a:pt x="0" y="121"/>
                  </a:lnTo>
                  <a:lnTo>
                    <a:pt x="0" y="967"/>
                  </a:lnTo>
                  <a:lnTo>
                    <a:pt x="52" y="967"/>
                  </a:lnTo>
                  <a:lnTo>
                    <a:pt x="52" y="843"/>
                  </a:lnTo>
                  <a:lnTo>
                    <a:pt x="52" y="121"/>
                  </a:lnTo>
                  <a:lnTo>
                    <a:pt x="530" y="121"/>
                  </a:lnTo>
                  <a:lnTo>
                    <a:pt x="530" y="967"/>
                  </a:lnTo>
                  <a:lnTo>
                    <a:pt x="582" y="967"/>
                  </a:lnTo>
                  <a:lnTo>
                    <a:pt x="582" y="843"/>
                  </a:lnTo>
                  <a:lnTo>
                    <a:pt x="582" y="121"/>
                  </a:lnTo>
                  <a:lnTo>
                    <a:pt x="582" y="111"/>
                  </a:lnTo>
                  <a:lnTo>
                    <a:pt x="58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p:cNvSpPr>
            <p:nvPr/>
          </p:nvSpPr>
          <p:spPr bwMode="auto">
            <a:xfrm>
              <a:off x="6771" y="3114"/>
              <a:ext cx="582" cy="967"/>
            </a:xfrm>
            <a:custGeom>
              <a:avLst/>
              <a:gdLst>
                <a:gd name="T0" fmla="*/ 582 w 582"/>
                <a:gd name="T1" fmla="*/ 0 h 967"/>
                <a:gd name="T2" fmla="*/ 0 w 582"/>
                <a:gd name="T3" fmla="*/ 0 h 967"/>
                <a:gd name="T4" fmla="*/ 0 w 582"/>
                <a:gd name="T5" fmla="*/ 108 h 967"/>
                <a:gd name="T6" fmla="*/ 0 w 582"/>
                <a:gd name="T7" fmla="*/ 121 h 967"/>
                <a:gd name="T8" fmla="*/ 0 w 582"/>
                <a:gd name="T9" fmla="*/ 967 h 967"/>
                <a:gd name="T10" fmla="*/ 52 w 582"/>
                <a:gd name="T11" fmla="*/ 967 h 967"/>
                <a:gd name="T12" fmla="*/ 52 w 582"/>
                <a:gd name="T13" fmla="*/ 843 h 967"/>
                <a:gd name="T14" fmla="*/ 52 w 582"/>
                <a:gd name="T15" fmla="*/ 121 h 967"/>
                <a:gd name="T16" fmla="*/ 530 w 582"/>
                <a:gd name="T17" fmla="*/ 121 h 967"/>
                <a:gd name="T18" fmla="*/ 530 w 582"/>
                <a:gd name="T19" fmla="*/ 967 h 967"/>
                <a:gd name="T20" fmla="*/ 582 w 582"/>
                <a:gd name="T21" fmla="*/ 967 h 967"/>
                <a:gd name="T22" fmla="*/ 582 w 582"/>
                <a:gd name="T23" fmla="*/ 843 h 967"/>
                <a:gd name="T24" fmla="*/ 582 w 582"/>
                <a:gd name="T25" fmla="*/ 121 h 967"/>
                <a:gd name="T26" fmla="*/ 582 w 582"/>
                <a:gd name="T27" fmla="*/ 111 h 967"/>
                <a:gd name="T28" fmla="*/ 582 w 582"/>
                <a:gd name="T29" fmla="*/ 0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2" h="967">
                  <a:moveTo>
                    <a:pt x="582" y="0"/>
                  </a:moveTo>
                  <a:lnTo>
                    <a:pt x="0" y="0"/>
                  </a:lnTo>
                  <a:lnTo>
                    <a:pt x="0" y="108"/>
                  </a:lnTo>
                  <a:lnTo>
                    <a:pt x="0" y="121"/>
                  </a:lnTo>
                  <a:lnTo>
                    <a:pt x="0" y="967"/>
                  </a:lnTo>
                  <a:lnTo>
                    <a:pt x="52" y="967"/>
                  </a:lnTo>
                  <a:lnTo>
                    <a:pt x="52" y="843"/>
                  </a:lnTo>
                  <a:lnTo>
                    <a:pt x="52" y="121"/>
                  </a:lnTo>
                  <a:lnTo>
                    <a:pt x="530" y="121"/>
                  </a:lnTo>
                  <a:lnTo>
                    <a:pt x="530" y="967"/>
                  </a:lnTo>
                  <a:lnTo>
                    <a:pt x="582" y="967"/>
                  </a:lnTo>
                  <a:lnTo>
                    <a:pt x="582" y="843"/>
                  </a:lnTo>
                  <a:lnTo>
                    <a:pt x="582" y="121"/>
                  </a:lnTo>
                  <a:lnTo>
                    <a:pt x="582" y="111"/>
                  </a:lnTo>
                  <a:lnTo>
                    <a:pt x="58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6050" y="302"/>
              <a:ext cx="1235" cy="742"/>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4"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6196" y="2309"/>
              <a:ext cx="857" cy="698"/>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A7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p:cNvSpPr>
            <p:nvPr/>
          </p:nvSpPr>
          <p:spPr bwMode="auto">
            <a:xfrm>
              <a:off x="6136" y="2309"/>
              <a:ext cx="872" cy="698"/>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Rectangle 13"/>
            <p:cNvSpPr>
              <a:spLocks noChangeArrowheads="1"/>
            </p:cNvSpPr>
            <p:nvPr/>
          </p:nvSpPr>
          <p:spPr bwMode="auto">
            <a:xfrm>
              <a:off x="6179" y="2352"/>
              <a:ext cx="786" cy="524"/>
            </a:xfrm>
            <a:prstGeom prst="rect">
              <a:avLst/>
            </a:prstGeom>
            <a:solidFill>
              <a:srgbClr val="1A75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Rectangle 14"/>
            <p:cNvSpPr>
              <a:spLocks noChangeArrowheads="1"/>
            </p:cNvSpPr>
            <p:nvPr/>
          </p:nvSpPr>
          <p:spPr bwMode="auto">
            <a:xfrm>
              <a:off x="6179" y="2352"/>
              <a:ext cx="786"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noEditPoints="1"/>
            </p:cNvSpPr>
            <p:nvPr/>
          </p:nvSpPr>
          <p:spPr bwMode="auto">
            <a:xfrm>
              <a:off x="6136" y="2397"/>
              <a:ext cx="872" cy="610"/>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6179" y="2423"/>
              <a:ext cx="757" cy="453"/>
            </a:xfrm>
            <a:custGeom>
              <a:avLst/>
              <a:gdLst>
                <a:gd name="T0" fmla="*/ 0 w 757"/>
                <a:gd name="T1" fmla="*/ 0 h 453"/>
                <a:gd name="T2" fmla="*/ 0 w 757"/>
                <a:gd name="T3" fmla="*/ 74 h 453"/>
                <a:gd name="T4" fmla="*/ 119 w 757"/>
                <a:gd name="T5" fmla="*/ 74 h 453"/>
                <a:gd name="T6" fmla="*/ 119 w 757"/>
                <a:gd name="T7" fmla="*/ 448 h 453"/>
                <a:gd name="T8" fmla="*/ 126 w 757"/>
                <a:gd name="T9" fmla="*/ 453 h 453"/>
                <a:gd name="T10" fmla="*/ 757 w 757"/>
                <a:gd name="T11" fmla="*/ 453 h 453"/>
                <a:gd name="T12" fmla="*/ 0 w 757"/>
                <a:gd name="T13" fmla="*/ 0 h 453"/>
              </a:gdLst>
              <a:ahLst/>
              <a:cxnLst>
                <a:cxn ang="0">
                  <a:pos x="T0" y="T1"/>
                </a:cxn>
                <a:cxn ang="0">
                  <a:pos x="T2" y="T3"/>
                </a:cxn>
                <a:cxn ang="0">
                  <a:pos x="T4" y="T5"/>
                </a:cxn>
                <a:cxn ang="0">
                  <a:pos x="T6" y="T7"/>
                </a:cxn>
                <a:cxn ang="0">
                  <a:pos x="T8" y="T9"/>
                </a:cxn>
                <a:cxn ang="0">
                  <a:pos x="T10" y="T11"/>
                </a:cxn>
                <a:cxn ang="0">
                  <a:pos x="T12" y="T13"/>
                </a:cxn>
              </a:cxnLst>
              <a:rect l="0" t="0" r="r" b="b"/>
              <a:pathLst>
                <a:path w="757" h="453">
                  <a:moveTo>
                    <a:pt x="0" y="0"/>
                  </a:moveTo>
                  <a:lnTo>
                    <a:pt x="0" y="74"/>
                  </a:lnTo>
                  <a:lnTo>
                    <a:pt x="119" y="74"/>
                  </a:lnTo>
                  <a:lnTo>
                    <a:pt x="119" y="448"/>
                  </a:lnTo>
                  <a:lnTo>
                    <a:pt x="126" y="453"/>
                  </a:lnTo>
                  <a:lnTo>
                    <a:pt x="757" y="453"/>
                  </a:lnTo>
                  <a:lnTo>
                    <a:pt x="0" y="0"/>
                  </a:lnTo>
                  <a:close/>
                </a:path>
              </a:pathLst>
            </a:custGeom>
            <a:solidFill>
              <a:srgbClr val="166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6179" y="2423"/>
              <a:ext cx="757" cy="453"/>
            </a:xfrm>
            <a:custGeom>
              <a:avLst/>
              <a:gdLst>
                <a:gd name="T0" fmla="*/ 0 w 757"/>
                <a:gd name="T1" fmla="*/ 0 h 453"/>
                <a:gd name="T2" fmla="*/ 0 w 757"/>
                <a:gd name="T3" fmla="*/ 74 h 453"/>
                <a:gd name="T4" fmla="*/ 119 w 757"/>
                <a:gd name="T5" fmla="*/ 74 h 453"/>
                <a:gd name="T6" fmla="*/ 119 w 757"/>
                <a:gd name="T7" fmla="*/ 448 h 453"/>
                <a:gd name="T8" fmla="*/ 126 w 757"/>
                <a:gd name="T9" fmla="*/ 453 h 453"/>
                <a:gd name="T10" fmla="*/ 757 w 757"/>
                <a:gd name="T11" fmla="*/ 453 h 453"/>
                <a:gd name="T12" fmla="*/ 0 w 757"/>
                <a:gd name="T13" fmla="*/ 0 h 453"/>
              </a:gdLst>
              <a:ahLst/>
              <a:cxnLst>
                <a:cxn ang="0">
                  <a:pos x="T0" y="T1"/>
                </a:cxn>
                <a:cxn ang="0">
                  <a:pos x="T2" y="T3"/>
                </a:cxn>
                <a:cxn ang="0">
                  <a:pos x="T4" y="T5"/>
                </a:cxn>
                <a:cxn ang="0">
                  <a:pos x="T6" y="T7"/>
                </a:cxn>
                <a:cxn ang="0">
                  <a:pos x="T8" y="T9"/>
                </a:cxn>
                <a:cxn ang="0">
                  <a:pos x="T10" y="T11"/>
                </a:cxn>
                <a:cxn ang="0">
                  <a:pos x="T12" y="T13"/>
                </a:cxn>
              </a:cxnLst>
              <a:rect l="0" t="0" r="r" b="b"/>
              <a:pathLst>
                <a:path w="757" h="453">
                  <a:moveTo>
                    <a:pt x="0" y="0"/>
                  </a:moveTo>
                  <a:lnTo>
                    <a:pt x="0" y="74"/>
                  </a:lnTo>
                  <a:lnTo>
                    <a:pt x="119" y="74"/>
                  </a:lnTo>
                  <a:lnTo>
                    <a:pt x="119" y="448"/>
                  </a:lnTo>
                  <a:lnTo>
                    <a:pt x="126" y="453"/>
                  </a:lnTo>
                  <a:lnTo>
                    <a:pt x="757" y="45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244" y="2868"/>
              <a:ext cx="148" cy="142"/>
            </a:xfrm>
            <a:custGeom>
              <a:avLst/>
              <a:gdLst>
                <a:gd name="T0" fmla="*/ 100 w 148"/>
                <a:gd name="T1" fmla="*/ 142 h 142"/>
                <a:gd name="T2" fmla="*/ 0 w 148"/>
                <a:gd name="T3" fmla="*/ 86 h 142"/>
                <a:gd name="T4" fmla="*/ 47 w 148"/>
                <a:gd name="T5" fmla="*/ 0 h 142"/>
                <a:gd name="T6" fmla="*/ 148 w 148"/>
                <a:gd name="T7" fmla="*/ 56 h 142"/>
                <a:gd name="T8" fmla="*/ 100 w 148"/>
                <a:gd name="T9" fmla="*/ 142 h 142"/>
              </a:gdLst>
              <a:ahLst/>
              <a:cxnLst>
                <a:cxn ang="0">
                  <a:pos x="T0" y="T1"/>
                </a:cxn>
                <a:cxn ang="0">
                  <a:pos x="T2" y="T3"/>
                </a:cxn>
                <a:cxn ang="0">
                  <a:pos x="T4" y="T5"/>
                </a:cxn>
                <a:cxn ang="0">
                  <a:pos x="T6" y="T7"/>
                </a:cxn>
                <a:cxn ang="0">
                  <a:pos x="T8" y="T9"/>
                </a:cxn>
              </a:cxnLst>
              <a:rect l="0" t="0" r="r" b="b"/>
              <a:pathLst>
                <a:path w="148" h="142">
                  <a:moveTo>
                    <a:pt x="100" y="142"/>
                  </a:moveTo>
                  <a:lnTo>
                    <a:pt x="0" y="86"/>
                  </a:lnTo>
                  <a:lnTo>
                    <a:pt x="47" y="0"/>
                  </a:lnTo>
                  <a:lnTo>
                    <a:pt x="148" y="56"/>
                  </a:lnTo>
                  <a:lnTo>
                    <a:pt x="100" y="142"/>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244" y="2868"/>
              <a:ext cx="148" cy="142"/>
            </a:xfrm>
            <a:custGeom>
              <a:avLst/>
              <a:gdLst>
                <a:gd name="T0" fmla="*/ 100 w 148"/>
                <a:gd name="T1" fmla="*/ 142 h 142"/>
                <a:gd name="T2" fmla="*/ 0 w 148"/>
                <a:gd name="T3" fmla="*/ 86 h 142"/>
                <a:gd name="T4" fmla="*/ 47 w 148"/>
                <a:gd name="T5" fmla="*/ 0 h 142"/>
                <a:gd name="T6" fmla="*/ 148 w 148"/>
                <a:gd name="T7" fmla="*/ 56 h 142"/>
                <a:gd name="T8" fmla="*/ 100 w 148"/>
                <a:gd name="T9" fmla="*/ 142 h 142"/>
              </a:gdLst>
              <a:ahLst/>
              <a:cxnLst>
                <a:cxn ang="0">
                  <a:pos x="T0" y="T1"/>
                </a:cxn>
                <a:cxn ang="0">
                  <a:pos x="T2" y="T3"/>
                </a:cxn>
                <a:cxn ang="0">
                  <a:pos x="T4" y="T5"/>
                </a:cxn>
                <a:cxn ang="0">
                  <a:pos x="T6" y="T7"/>
                </a:cxn>
                <a:cxn ang="0">
                  <a:pos x="T8" y="T9"/>
                </a:cxn>
              </a:cxnLst>
              <a:rect l="0" t="0" r="r" b="b"/>
              <a:pathLst>
                <a:path w="148" h="142">
                  <a:moveTo>
                    <a:pt x="100" y="142"/>
                  </a:moveTo>
                  <a:lnTo>
                    <a:pt x="0" y="86"/>
                  </a:lnTo>
                  <a:lnTo>
                    <a:pt x="47" y="0"/>
                  </a:lnTo>
                  <a:lnTo>
                    <a:pt x="148" y="56"/>
                  </a:lnTo>
                  <a:lnTo>
                    <a:pt x="100" y="1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298" y="2871"/>
              <a:ext cx="94" cy="139"/>
            </a:xfrm>
            <a:custGeom>
              <a:avLst/>
              <a:gdLst>
                <a:gd name="T0" fmla="*/ 0 w 94"/>
                <a:gd name="T1" fmla="*/ 0 h 139"/>
                <a:gd name="T2" fmla="*/ 0 w 94"/>
                <a:gd name="T3" fmla="*/ 114 h 139"/>
                <a:gd name="T4" fmla="*/ 46 w 94"/>
                <a:gd name="T5" fmla="*/ 139 h 139"/>
                <a:gd name="T6" fmla="*/ 94 w 94"/>
                <a:gd name="T7" fmla="*/ 53 h 139"/>
                <a:gd name="T8" fmla="*/ 0 w 94"/>
                <a:gd name="T9" fmla="*/ 0 h 139"/>
              </a:gdLst>
              <a:ahLst/>
              <a:cxnLst>
                <a:cxn ang="0">
                  <a:pos x="T0" y="T1"/>
                </a:cxn>
                <a:cxn ang="0">
                  <a:pos x="T2" y="T3"/>
                </a:cxn>
                <a:cxn ang="0">
                  <a:pos x="T4" y="T5"/>
                </a:cxn>
                <a:cxn ang="0">
                  <a:pos x="T6" y="T7"/>
                </a:cxn>
                <a:cxn ang="0">
                  <a:pos x="T8" y="T9"/>
                </a:cxn>
              </a:cxnLst>
              <a:rect l="0" t="0" r="r" b="b"/>
              <a:pathLst>
                <a:path w="94" h="139">
                  <a:moveTo>
                    <a:pt x="0" y="0"/>
                  </a:moveTo>
                  <a:lnTo>
                    <a:pt x="0" y="114"/>
                  </a:lnTo>
                  <a:lnTo>
                    <a:pt x="46" y="139"/>
                  </a:lnTo>
                  <a:lnTo>
                    <a:pt x="94" y="53"/>
                  </a:lnTo>
                  <a:lnTo>
                    <a:pt x="0" y="0"/>
                  </a:lnTo>
                  <a:close/>
                </a:path>
              </a:pathLst>
            </a:custGeom>
            <a:solidFill>
              <a:srgbClr val="C50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6298" y="2871"/>
              <a:ext cx="94" cy="139"/>
            </a:xfrm>
            <a:custGeom>
              <a:avLst/>
              <a:gdLst>
                <a:gd name="T0" fmla="*/ 0 w 94"/>
                <a:gd name="T1" fmla="*/ 0 h 139"/>
                <a:gd name="T2" fmla="*/ 0 w 94"/>
                <a:gd name="T3" fmla="*/ 114 h 139"/>
                <a:gd name="T4" fmla="*/ 46 w 94"/>
                <a:gd name="T5" fmla="*/ 139 h 139"/>
                <a:gd name="T6" fmla="*/ 94 w 94"/>
                <a:gd name="T7" fmla="*/ 53 h 139"/>
                <a:gd name="T8" fmla="*/ 0 w 94"/>
                <a:gd name="T9" fmla="*/ 0 h 139"/>
              </a:gdLst>
              <a:ahLst/>
              <a:cxnLst>
                <a:cxn ang="0">
                  <a:pos x="T0" y="T1"/>
                </a:cxn>
                <a:cxn ang="0">
                  <a:pos x="T2" y="T3"/>
                </a:cxn>
                <a:cxn ang="0">
                  <a:pos x="T4" y="T5"/>
                </a:cxn>
                <a:cxn ang="0">
                  <a:pos x="T6" y="T7"/>
                </a:cxn>
                <a:cxn ang="0">
                  <a:pos x="T8" y="T9"/>
                </a:cxn>
              </a:cxnLst>
              <a:rect l="0" t="0" r="r" b="b"/>
              <a:pathLst>
                <a:path w="94" h="139">
                  <a:moveTo>
                    <a:pt x="0" y="0"/>
                  </a:moveTo>
                  <a:lnTo>
                    <a:pt x="0" y="114"/>
                  </a:lnTo>
                  <a:lnTo>
                    <a:pt x="46" y="139"/>
                  </a:lnTo>
                  <a:lnTo>
                    <a:pt x="94" y="5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Rectangle 22"/>
            <p:cNvSpPr>
              <a:spLocks noChangeArrowheads="1"/>
            </p:cNvSpPr>
            <p:nvPr/>
          </p:nvSpPr>
          <p:spPr bwMode="auto">
            <a:xfrm>
              <a:off x="5689" y="2497"/>
              <a:ext cx="609" cy="88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Rectangle 23"/>
            <p:cNvSpPr>
              <a:spLocks noChangeArrowheads="1"/>
            </p:cNvSpPr>
            <p:nvPr/>
          </p:nvSpPr>
          <p:spPr bwMode="auto">
            <a:xfrm>
              <a:off x="5689" y="2497"/>
              <a:ext cx="609"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24"/>
            <p:cNvSpPr>
              <a:spLocks noEditPoints="1"/>
            </p:cNvSpPr>
            <p:nvPr/>
          </p:nvSpPr>
          <p:spPr bwMode="auto">
            <a:xfrm>
              <a:off x="5689" y="2571"/>
              <a:ext cx="609" cy="710"/>
            </a:xfrm>
            <a:custGeom>
              <a:avLst/>
              <a:gdLst>
                <a:gd name="T0" fmla="*/ 547 w 609"/>
                <a:gd name="T1" fmla="*/ 431 h 710"/>
                <a:gd name="T2" fmla="*/ 547 w 609"/>
                <a:gd name="T3" fmla="*/ 710 h 710"/>
                <a:gd name="T4" fmla="*/ 609 w 609"/>
                <a:gd name="T5" fmla="*/ 710 h 710"/>
                <a:gd name="T6" fmla="*/ 609 w 609"/>
                <a:gd name="T7" fmla="*/ 664 h 710"/>
                <a:gd name="T8" fmla="*/ 609 w 609"/>
                <a:gd name="T9" fmla="*/ 543 h 710"/>
                <a:gd name="T10" fmla="*/ 609 w 609"/>
                <a:gd name="T11" fmla="*/ 480 h 710"/>
                <a:gd name="T12" fmla="*/ 547 w 609"/>
                <a:gd name="T13" fmla="*/ 431 h 710"/>
                <a:gd name="T14" fmla="*/ 0 w 609"/>
                <a:gd name="T15" fmla="*/ 0 h 710"/>
                <a:gd name="T16" fmla="*/ 0 w 609"/>
                <a:gd name="T17" fmla="*/ 122 h 710"/>
                <a:gd name="T18" fmla="*/ 154 w 609"/>
                <a:gd name="T19" fmla="*/ 122 h 710"/>
                <a:gd name="T20" fmla="*/ 0 w 609"/>
                <a:gd name="T21"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710">
                  <a:moveTo>
                    <a:pt x="547" y="431"/>
                  </a:moveTo>
                  <a:lnTo>
                    <a:pt x="547" y="710"/>
                  </a:lnTo>
                  <a:lnTo>
                    <a:pt x="609" y="710"/>
                  </a:lnTo>
                  <a:lnTo>
                    <a:pt x="609" y="664"/>
                  </a:lnTo>
                  <a:lnTo>
                    <a:pt x="609" y="543"/>
                  </a:lnTo>
                  <a:lnTo>
                    <a:pt x="609" y="480"/>
                  </a:lnTo>
                  <a:lnTo>
                    <a:pt x="547" y="431"/>
                  </a:lnTo>
                  <a:close/>
                  <a:moveTo>
                    <a:pt x="0" y="0"/>
                  </a:moveTo>
                  <a:lnTo>
                    <a:pt x="0" y="122"/>
                  </a:lnTo>
                  <a:lnTo>
                    <a:pt x="154" y="122"/>
                  </a:lnTo>
                  <a:lnTo>
                    <a:pt x="0" y="0"/>
                  </a:lnTo>
                  <a:close/>
                </a:path>
              </a:pathLst>
            </a:custGeom>
            <a:solidFill>
              <a:srgbClr val="D00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5"/>
            <p:cNvSpPr>
              <a:spLocks noEditPoints="1"/>
            </p:cNvSpPr>
            <p:nvPr/>
          </p:nvSpPr>
          <p:spPr bwMode="auto">
            <a:xfrm>
              <a:off x="5689" y="2571"/>
              <a:ext cx="609" cy="710"/>
            </a:xfrm>
            <a:custGeom>
              <a:avLst/>
              <a:gdLst>
                <a:gd name="T0" fmla="*/ 547 w 609"/>
                <a:gd name="T1" fmla="*/ 431 h 710"/>
                <a:gd name="T2" fmla="*/ 547 w 609"/>
                <a:gd name="T3" fmla="*/ 710 h 710"/>
                <a:gd name="T4" fmla="*/ 609 w 609"/>
                <a:gd name="T5" fmla="*/ 710 h 710"/>
                <a:gd name="T6" fmla="*/ 609 w 609"/>
                <a:gd name="T7" fmla="*/ 664 h 710"/>
                <a:gd name="T8" fmla="*/ 609 w 609"/>
                <a:gd name="T9" fmla="*/ 543 h 710"/>
                <a:gd name="T10" fmla="*/ 609 w 609"/>
                <a:gd name="T11" fmla="*/ 480 h 710"/>
                <a:gd name="T12" fmla="*/ 547 w 609"/>
                <a:gd name="T13" fmla="*/ 431 h 710"/>
                <a:gd name="T14" fmla="*/ 0 w 609"/>
                <a:gd name="T15" fmla="*/ 0 h 710"/>
                <a:gd name="T16" fmla="*/ 0 w 609"/>
                <a:gd name="T17" fmla="*/ 122 h 710"/>
                <a:gd name="T18" fmla="*/ 154 w 609"/>
                <a:gd name="T19" fmla="*/ 122 h 710"/>
                <a:gd name="T20" fmla="*/ 0 w 609"/>
                <a:gd name="T21"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710">
                  <a:moveTo>
                    <a:pt x="547" y="431"/>
                  </a:moveTo>
                  <a:lnTo>
                    <a:pt x="547" y="710"/>
                  </a:lnTo>
                  <a:lnTo>
                    <a:pt x="609" y="710"/>
                  </a:lnTo>
                  <a:lnTo>
                    <a:pt x="609" y="664"/>
                  </a:lnTo>
                  <a:lnTo>
                    <a:pt x="609" y="543"/>
                  </a:lnTo>
                  <a:lnTo>
                    <a:pt x="609" y="480"/>
                  </a:lnTo>
                  <a:lnTo>
                    <a:pt x="547" y="431"/>
                  </a:lnTo>
                  <a:moveTo>
                    <a:pt x="0" y="0"/>
                  </a:moveTo>
                  <a:lnTo>
                    <a:pt x="0" y="122"/>
                  </a:lnTo>
                  <a:lnTo>
                    <a:pt x="154" y="12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6"/>
            <p:cNvSpPr>
              <a:spLocks/>
            </p:cNvSpPr>
            <p:nvPr/>
          </p:nvSpPr>
          <p:spPr bwMode="auto">
            <a:xfrm>
              <a:off x="5949" y="2325"/>
              <a:ext cx="142" cy="172"/>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Oval 27"/>
            <p:cNvSpPr>
              <a:spLocks noChangeArrowheads="1"/>
            </p:cNvSpPr>
            <p:nvPr/>
          </p:nvSpPr>
          <p:spPr bwMode="auto">
            <a:xfrm>
              <a:off x="5945" y="2174"/>
              <a:ext cx="21" cy="2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8"/>
            <p:cNvSpPr>
              <a:spLocks/>
            </p:cNvSpPr>
            <p:nvPr/>
          </p:nvSpPr>
          <p:spPr bwMode="auto">
            <a:xfrm>
              <a:off x="5919" y="2055"/>
              <a:ext cx="143" cy="97"/>
            </a:xfrm>
            <a:custGeom>
              <a:avLst/>
              <a:gdLst>
                <a:gd name="T0" fmla="*/ 0 w 143"/>
                <a:gd name="T1" fmla="*/ 59 h 97"/>
                <a:gd name="T2" fmla="*/ 118 w 143"/>
                <a:gd name="T3" fmla="*/ 0 h 97"/>
                <a:gd name="T4" fmla="*/ 143 w 143"/>
                <a:gd name="T5" fmla="*/ 97 h 97"/>
                <a:gd name="T6" fmla="*/ 0 w 143"/>
                <a:gd name="T7" fmla="*/ 59 h 97"/>
              </a:gdLst>
              <a:ahLst/>
              <a:cxnLst>
                <a:cxn ang="0">
                  <a:pos x="T0" y="T1"/>
                </a:cxn>
                <a:cxn ang="0">
                  <a:pos x="T2" y="T3"/>
                </a:cxn>
                <a:cxn ang="0">
                  <a:pos x="T4" y="T5"/>
                </a:cxn>
                <a:cxn ang="0">
                  <a:pos x="T6" y="T7"/>
                </a:cxn>
              </a:cxnLst>
              <a:rect l="0" t="0" r="r" b="b"/>
              <a:pathLst>
                <a:path w="143" h="97">
                  <a:moveTo>
                    <a:pt x="0" y="59"/>
                  </a:moveTo>
                  <a:lnTo>
                    <a:pt x="118" y="0"/>
                  </a:lnTo>
                  <a:lnTo>
                    <a:pt x="143" y="97"/>
                  </a:lnTo>
                  <a:lnTo>
                    <a:pt x="0" y="59"/>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9"/>
            <p:cNvSpPr>
              <a:spLocks/>
            </p:cNvSpPr>
            <p:nvPr/>
          </p:nvSpPr>
          <p:spPr bwMode="auto">
            <a:xfrm>
              <a:off x="5818" y="2114"/>
              <a:ext cx="359" cy="258"/>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Oval 30"/>
            <p:cNvSpPr>
              <a:spLocks noChangeArrowheads="1"/>
            </p:cNvSpPr>
            <p:nvPr/>
          </p:nvSpPr>
          <p:spPr bwMode="auto">
            <a:xfrm>
              <a:off x="5945" y="2174"/>
              <a:ext cx="21" cy="2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31"/>
            <p:cNvSpPr>
              <a:spLocks/>
            </p:cNvSpPr>
            <p:nvPr/>
          </p:nvSpPr>
          <p:spPr bwMode="auto">
            <a:xfrm>
              <a:off x="6050" y="598"/>
              <a:ext cx="847" cy="446"/>
            </a:xfrm>
            <a:custGeom>
              <a:avLst/>
              <a:gdLst>
                <a:gd name="T0" fmla="*/ 145 w 550"/>
                <a:gd name="T1" fmla="*/ 0 h 290"/>
                <a:gd name="T2" fmla="*/ 0 w 550"/>
                <a:gd name="T3" fmla="*/ 145 h 290"/>
                <a:gd name="T4" fmla="*/ 145 w 550"/>
                <a:gd name="T5" fmla="*/ 290 h 290"/>
                <a:gd name="T6" fmla="*/ 550 w 550"/>
                <a:gd name="T7" fmla="*/ 290 h 290"/>
                <a:gd name="T8" fmla="*/ 162 w 550"/>
                <a:gd name="T9" fmla="*/ 1 h 290"/>
                <a:gd name="T10" fmla="*/ 162 w 550"/>
                <a:gd name="T11" fmla="*/ 1 h 290"/>
                <a:gd name="T12" fmla="*/ 162 w 550"/>
                <a:gd name="T13" fmla="*/ 1 h 290"/>
                <a:gd name="T14" fmla="*/ 145 w 550"/>
                <a:gd name="T15" fmla="*/ 0 h 2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290">
                  <a:moveTo>
                    <a:pt x="145" y="0"/>
                  </a:moveTo>
                  <a:cubicBezTo>
                    <a:pt x="65" y="0"/>
                    <a:pt x="0" y="65"/>
                    <a:pt x="0" y="145"/>
                  </a:cubicBezTo>
                  <a:cubicBezTo>
                    <a:pt x="0" y="225"/>
                    <a:pt x="65" y="290"/>
                    <a:pt x="145" y="290"/>
                  </a:cubicBezTo>
                  <a:cubicBezTo>
                    <a:pt x="550" y="290"/>
                    <a:pt x="550" y="290"/>
                    <a:pt x="550" y="290"/>
                  </a:cubicBezTo>
                  <a:cubicBezTo>
                    <a:pt x="162" y="1"/>
                    <a:pt x="162" y="1"/>
                    <a:pt x="162" y="1"/>
                  </a:cubicBezTo>
                  <a:cubicBezTo>
                    <a:pt x="162" y="1"/>
                    <a:pt x="162" y="1"/>
                    <a:pt x="162" y="1"/>
                  </a:cubicBezTo>
                  <a:cubicBezTo>
                    <a:pt x="162" y="1"/>
                    <a:pt x="162" y="1"/>
                    <a:pt x="162" y="1"/>
                  </a:cubicBezTo>
                  <a:cubicBezTo>
                    <a:pt x="156" y="0"/>
                    <a:pt x="151" y="0"/>
                    <a:pt x="145"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2"/>
            <p:cNvSpPr>
              <a:spLocks/>
            </p:cNvSpPr>
            <p:nvPr/>
          </p:nvSpPr>
          <p:spPr bwMode="auto">
            <a:xfrm>
              <a:off x="6170" y="967"/>
              <a:ext cx="539" cy="1652"/>
            </a:xfrm>
            <a:custGeom>
              <a:avLst/>
              <a:gdLst>
                <a:gd name="T0" fmla="*/ 17 w 350"/>
                <a:gd name="T1" fmla="*/ 1073 h 1073"/>
                <a:gd name="T2" fmla="*/ 0 w 350"/>
                <a:gd name="T3" fmla="*/ 1072 h 1073"/>
                <a:gd name="T4" fmla="*/ 11 w 350"/>
                <a:gd name="T5" fmla="*/ 1009 h 1073"/>
                <a:gd name="T6" fmla="*/ 10 w 350"/>
                <a:gd name="T7" fmla="*/ 1009 h 1073"/>
                <a:gd name="T8" fmla="*/ 123 w 350"/>
                <a:gd name="T9" fmla="*/ 961 h 1073"/>
                <a:gd name="T10" fmla="*/ 246 w 350"/>
                <a:gd name="T11" fmla="*/ 692 h 1073"/>
                <a:gd name="T12" fmla="*/ 259 w 350"/>
                <a:gd name="T13" fmla="*/ 6 h 1073"/>
                <a:gd name="T14" fmla="*/ 323 w 350"/>
                <a:gd name="T15" fmla="*/ 0 h 1073"/>
                <a:gd name="T16" fmla="*/ 308 w 350"/>
                <a:gd name="T17" fmla="*/ 709 h 1073"/>
                <a:gd name="T18" fmla="*/ 164 w 350"/>
                <a:gd name="T19" fmla="*/ 1010 h 1073"/>
                <a:gd name="T20" fmla="*/ 17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7" y="1073"/>
                  </a:moveTo>
                  <a:cubicBezTo>
                    <a:pt x="7" y="1073"/>
                    <a:pt x="1" y="1072"/>
                    <a:pt x="0" y="1072"/>
                  </a:cubicBezTo>
                  <a:cubicBezTo>
                    <a:pt x="11" y="1009"/>
                    <a:pt x="11" y="1009"/>
                    <a:pt x="11" y="1009"/>
                  </a:cubicBezTo>
                  <a:cubicBezTo>
                    <a:pt x="10" y="1009"/>
                    <a:pt x="10" y="1009"/>
                    <a:pt x="10" y="1009"/>
                  </a:cubicBezTo>
                  <a:cubicBezTo>
                    <a:pt x="13" y="1009"/>
                    <a:pt x="65" y="1016"/>
                    <a:pt x="123" y="961"/>
                  </a:cubicBezTo>
                  <a:cubicBezTo>
                    <a:pt x="179" y="908"/>
                    <a:pt x="220" y="818"/>
                    <a:pt x="246" y="692"/>
                  </a:cubicBezTo>
                  <a:cubicBezTo>
                    <a:pt x="281" y="522"/>
                    <a:pt x="285" y="291"/>
                    <a:pt x="259" y="6"/>
                  </a:cubicBezTo>
                  <a:cubicBezTo>
                    <a:pt x="323" y="0"/>
                    <a:pt x="323" y="0"/>
                    <a:pt x="323" y="0"/>
                  </a:cubicBezTo>
                  <a:cubicBezTo>
                    <a:pt x="350" y="294"/>
                    <a:pt x="345" y="532"/>
                    <a:pt x="308" y="709"/>
                  </a:cubicBezTo>
                  <a:cubicBezTo>
                    <a:pt x="279" y="848"/>
                    <a:pt x="231" y="949"/>
                    <a:pt x="164" y="1010"/>
                  </a:cubicBezTo>
                  <a:cubicBezTo>
                    <a:pt x="105" y="1065"/>
                    <a:pt x="46" y="1073"/>
                    <a:pt x="17" y="1073"/>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3"/>
            <p:cNvSpPr>
              <a:spLocks/>
            </p:cNvSpPr>
            <p:nvPr/>
          </p:nvSpPr>
          <p:spPr bwMode="auto">
            <a:xfrm>
              <a:off x="6563" y="867"/>
              <a:ext cx="104" cy="109"/>
            </a:xfrm>
            <a:custGeom>
              <a:avLst/>
              <a:gdLst>
                <a:gd name="T0" fmla="*/ 65 w 68"/>
                <a:gd name="T1" fmla="*/ 32 h 71"/>
                <a:gd name="T2" fmla="*/ 65 w 68"/>
                <a:gd name="T3" fmla="*/ 31 h 71"/>
                <a:gd name="T4" fmla="*/ 30 w 68"/>
                <a:gd name="T5" fmla="*/ 2 h 71"/>
                <a:gd name="T6" fmla="*/ 1 w 68"/>
                <a:gd name="T7" fmla="*/ 37 h 71"/>
                <a:gd name="T8" fmla="*/ 2 w 68"/>
                <a:gd name="T9" fmla="*/ 38 h 71"/>
                <a:gd name="T10" fmla="*/ 2 w 68"/>
                <a:gd name="T11" fmla="*/ 38 h 71"/>
                <a:gd name="T12" fmla="*/ 5 w 68"/>
                <a:gd name="T13" fmla="*/ 71 h 71"/>
                <a:gd name="T14" fmla="*/ 68 w 68"/>
                <a:gd name="T15" fmla="*/ 65 h 71"/>
                <a:gd name="T16" fmla="*/ 65 w 68"/>
                <a:gd name="T17"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1">
                  <a:moveTo>
                    <a:pt x="65" y="32"/>
                  </a:moveTo>
                  <a:cubicBezTo>
                    <a:pt x="65" y="32"/>
                    <a:pt x="65" y="32"/>
                    <a:pt x="65" y="31"/>
                  </a:cubicBezTo>
                  <a:cubicBezTo>
                    <a:pt x="63" y="13"/>
                    <a:pt x="48" y="0"/>
                    <a:pt x="30" y="2"/>
                  </a:cubicBezTo>
                  <a:cubicBezTo>
                    <a:pt x="13" y="3"/>
                    <a:pt x="0" y="19"/>
                    <a:pt x="1" y="37"/>
                  </a:cubicBezTo>
                  <a:cubicBezTo>
                    <a:pt x="2" y="37"/>
                    <a:pt x="2" y="38"/>
                    <a:pt x="2" y="38"/>
                  </a:cubicBezTo>
                  <a:cubicBezTo>
                    <a:pt x="2" y="38"/>
                    <a:pt x="2" y="38"/>
                    <a:pt x="2" y="38"/>
                  </a:cubicBezTo>
                  <a:cubicBezTo>
                    <a:pt x="5" y="71"/>
                    <a:pt x="5" y="71"/>
                    <a:pt x="5" y="71"/>
                  </a:cubicBezTo>
                  <a:cubicBezTo>
                    <a:pt x="68" y="65"/>
                    <a:pt x="68" y="65"/>
                    <a:pt x="68" y="65"/>
                  </a:cubicBezTo>
                  <a:cubicBezTo>
                    <a:pt x="65" y="32"/>
                    <a:pt x="65" y="32"/>
                    <a:pt x="65" y="32"/>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4"/>
            <p:cNvSpPr>
              <a:spLocks/>
            </p:cNvSpPr>
            <p:nvPr/>
          </p:nvSpPr>
          <p:spPr bwMode="auto">
            <a:xfrm>
              <a:off x="6037" y="3936"/>
              <a:ext cx="264" cy="147"/>
            </a:xfrm>
            <a:custGeom>
              <a:avLst/>
              <a:gdLst>
                <a:gd name="T0" fmla="*/ 264 w 264"/>
                <a:gd name="T1" fmla="*/ 113 h 147"/>
                <a:gd name="T2" fmla="*/ 150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0" y="0"/>
                  </a:lnTo>
                  <a:lnTo>
                    <a:pt x="0" y="0"/>
                  </a:lnTo>
                  <a:lnTo>
                    <a:pt x="0" y="147"/>
                  </a:lnTo>
                  <a:lnTo>
                    <a:pt x="264" y="147"/>
                  </a:lnTo>
                  <a:lnTo>
                    <a:pt x="264" y="1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5"/>
            <p:cNvSpPr>
              <a:spLocks/>
            </p:cNvSpPr>
            <p:nvPr/>
          </p:nvSpPr>
          <p:spPr bwMode="auto">
            <a:xfrm>
              <a:off x="6037" y="3936"/>
              <a:ext cx="264" cy="147"/>
            </a:xfrm>
            <a:custGeom>
              <a:avLst/>
              <a:gdLst>
                <a:gd name="T0" fmla="*/ 264 w 264"/>
                <a:gd name="T1" fmla="*/ 113 h 147"/>
                <a:gd name="T2" fmla="*/ 150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0" y="0"/>
                  </a:lnTo>
                  <a:lnTo>
                    <a:pt x="0" y="0"/>
                  </a:lnTo>
                  <a:lnTo>
                    <a:pt x="0" y="147"/>
                  </a:lnTo>
                  <a:lnTo>
                    <a:pt x="264" y="147"/>
                  </a:lnTo>
                  <a:lnTo>
                    <a:pt x="264" y="1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Rectangle 36"/>
            <p:cNvSpPr>
              <a:spLocks noChangeArrowheads="1"/>
            </p:cNvSpPr>
            <p:nvPr/>
          </p:nvSpPr>
          <p:spPr bwMode="auto">
            <a:xfrm>
              <a:off x="6376" y="3305"/>
              <a:ext cx="150" cy="631"/>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37"/>
            <p:cNvSpPr>
              <a:spLocks noChangeArrowheads="1"/>
            </p:cNvSpPr>
            <p:nvPr/>
          </p:nvSpPr>
          <p:spPr bwMode="auto">
            <a:xfrm>
              <a:off x="6376" y="3305"/>
              <a:ext cx="150"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Rectangle 38"/>
            <p:cNvSpPr>
              <a:spLocks noChangeArrowheads="1"/>
            </p:cNvSpPr>
            <p:nvPr/>
          </p:nvSpPr>
          <p:spPr bwMode="auto">
            <a:xfrm>
              <a:off x="6037" y="3279"/>
              <a:ext cx="148" cy="65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Rectangle 39"/>
            <p:cNvSpPr>
              <a:spLocks noChangeArrowheads="1"/>
            </p:cNvSpPr>
            <p:nvPr/>
          </p:nvSpPr>
          <p:spPr bwMode="auto">
            <a:xfrm>
              <a:off x="6037" y="3279"/>
              <a:ext cx="148"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Rectangle 40"/>
            <p:cNvSpPr>
              <a:spLocks noChangeArrowheads="1"/>
            </p:cNvSpPr>
            <p:nvPr/>
          </p:nvSpPr>
          <p:spPr bwMode="auto">
            <a:xfrm>
              <a:off x="5882" y="3281"/>
              <a:ext cx="644" cy="147"/>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Rectangle 41"/>
            <p:cNvSpPr>
              <a:spLocks noChangeArrowheads="1"/>
            </p:cNvSpPr>
            <p:nvPr/>
          </p:nvSpPr>
          <p:spPr bwMode="auto">
            <a:xfrm>
              <a:off x="5882" y="3281"/>
              <a:ext cx="644"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42"/>
            <p:cNvSpPr>
              <a:spLocks/>
            </p:cNvSpPr>
            <p:nvPr/>
          </p:nvSpPr>
          <p:spPr bwMode="auto">
            <a:xfrm>
              <a:off x="5812" y="1136"/>
              <a:ext cx="373" cy="224"/>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43"/>
            <p:cNvSpPr>
              <a:spLocks/>
            </p:cNvSpPr>
            <p:nvPr/>
          </p:nvSpPr>
          <p:spPr bwMode="auto">
            <a:xfrm>
              <a:off x="7285" y="437"/>
              <a:ext cx="324" cy="188"/>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4"/>
            <p:cNvSpPr>
              <a:spLocks/>
            </p:cNvSpPr>
            <p:nvPr/>
          </p:nvSpPr>
          <p:spPr bwMode="auto">
            <a:xfrm>
              <a:off x="6342" y="2924"/>
              <a:ext cx="128" cy="126"/>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Rectangle 45"/>
            <p:cNvSpPr>
              <a:spLocks noChangeArrowheads="1"/>
            </p:cNvSpPr>
            <p:nvPr/>
          </p:nvSpPr>
          <p:spPr bwMode="auto">
            <a:xfrm>
              <a:off x="5633" y="2693"/>
              <a:ext cx="603" cy="828"/>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46"/>
            <p:cNvSpPr>
              <a:spLocks noChangeArrowheads="1"/>
            </p:cNvSpPr>
            <p:nvPr/>
          </p:nvSpPr>
          <p:spPr bwMode="auto">
            <a:xfrm>
              <a:off x="5633" y="2693"/>
              <a:ext cx="603"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Rectangle 47"/>
            <p:cNvSpPr>
              <a:spLocks noChangeArrowheads="1"/>
            </p:cNvSpPr>
            <p:nvPr/>
          </p:nvSpPr>
          <p:spPr bwMode="auto">
            <a:xfrm>
              <a:off x="5633" y="3438"/>
              <a:ext cx="107"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Rectangle 48"/>
            <p:cNvSpPr>
              <a:spLocks noChangeArrowheads="1"/>
            </p:cNvSpPr>
            <p:nvPr/>
          </p:nvSpPr>
          <p:spPr bwMode="auto">
            <a:xfrm>
              <a:off x="5633" y="3438"/>
              <a:ext cx="107"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49"/>
            <p:cNvSpPr>
              <a:spLocks/>
            </p:cNvSpPr>
            <p:nvPr/>
          </p:nvSpPr>
          <p:spPr bwMode="auto">
            <a:xfrm>
              <a:off x="6376" y="3936"/>
              <a:ext cx="264" cy="147"/>
            </a:xfrm>
            <a:custGeom>
              <a:avLst/>
              <a:gdLst>
                <a:gd name="T0" fmla="*/ 264 w 264"/>
                <a:gd name="T1" fmla="*/ 113 h 147"/>
                <a:gd name="T2" fmla="*/ 151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1" y="0"/>
                  </a:lnTo>
                  <a:lnTo>
                    <a:pt x="0" y="0"/>
                  </a:lnTo>
                  <a:lnTo>
                    <a:pt x="0" y="147"/>
                  </a:lnTo>
                  <a:lnTo>
                    <a:pt x="264" y="147"/>
                  </a:lnTo>
                  <a:lnTo>
                    <a:pt x="264" y="1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50"/>
            <p:cNvSpPr>
              <a:spLocks/>
            </p:cNvSpPr>
            <p:nvPr/>
          </p:nvSpPr>
          <p:spPr bwMode="auto">
            <a:xfrm>
              <a:off x="6376" y="3936"/>
              <a:ext cx="264" cy="147"/>
            </a:xfrm>
            <a:custGeom>
              <a:avLst/>
              <a:gdLst>
                <a:gd name="T0" fmla="*/ 264 w 264"/>
                <a:gd name="T1" fmla="*/ 113 h 147"/>
                <a:gd name="T2" fmla="*/ 151 w 264"/>
                <a:gd name="T3" fmla="*/ 0 h 147"/>
                <a:gd name="T4" fmla="*/ 0 w 264"/>
                <a:gd name="T5" fmla="*/ 0 h 147"/>
                <a:gd name="T6" fmla="*/ 0 w 264"/>
                <a:gd name="T7" fmla="*/ 147 h 147"/>
                <a:gd name="T8" fmla="*/ 264 w 264"/>
                <a:gd name="T9" fmla="*/ 147 h 147"/>
                <a:gd name="T10" fmla="*/ 264 w 264"/>
                <a:gd name="T11" fmla="*/ 113 h 147"/>
              </a:gdLst>
              <a:ahLst/>
              <a:cxnLst>
                <a:cxn ang="0">
                  <a:pos x="T0" y="T1"/>
                </a:cxn>
                <a:cxn ang="0">
                  <a:pos x="T2" y="T3"/>
                </a:cxn>
                <a:cxn ang="0">
                  <a:pos x="T4" y="T5"/>
                </a:cxn>
                <a:cxn ang="0">
                  <a:pos x="T6" y="T7"/>
                </a:cxn>
                <a:cxn ang="0">
                  <a:pos x="T8" y="T9"/>
                </a:cxn>
                <a:cxn ang="0">
                  <a:pos x="T10" y="T11"/>
                </a:cxn>
              </a:cxnLst>
              <a:rect l="0" t="0" r="r" b="b"/>
              <a:pathLst>
                <a:path w="264" h="147">
                  <a:moveTo>
                    <a:pt x="264" y="113"/>
                  </a:moveTo>
                  <a:lnTo>
                    <a:pt x="151" y="0"/>
                  </a:lnTo>
                  <a:lnTo>
                    <a:pt x="0" y="0"/>
                  </a:lnTo>
                  <a:lnTo>
                    <a:pt x="0" y="147"/>
                  </a:lnTo>
                  <a:lnTo>
                    <a:pt x="264" y="147"/>
                  </a:lnTo>
                  <a:lnTo>
                    <a:pt x="264" y="1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Rectangle 51"/>
            <p:cNvSpPr>
              <a:spLocks noChangeArrowheads="1"/>
            </p:cNvSpPr>
            <p:nvPr/>
          </p:nvSpPr>
          <p:spPr bwMode="auto">
            <a:xfrm>
              <a:off x="6131" y="3438"/>
              <a:ext cx="105"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Rectangle 52"/>
            <p:cNvSpPr>
              <a:spLocks noChangeArrowheads="1"/>
            </p:cNvSpPr>
            <p:nvPr/>
          </p:nvSpPr>
          <p:spPr bwMode="auto">
            <a:xfrm>
              <a:off x="6131"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Rectangle 53"/>
            <p:cNvSpPr>
              <a:spLocks noChangeArrowheads="1"/>
            </p:cNvSpPr>
            <p:nvPr/>
          </p:nvSpPr>
          <p:spPr bwMode="auto">
            <a:xfrm>
              <a:off x="5872" y="3438"/>
              <a:ext cx="105"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Rectangle 54"/>
            <p:cNvSpPr>
              <a:spLocks noChangeArrowheads="1"/>
            </p:cNvSpPr>
            <p:nvPr/>
          </p:nvSpPr>
          <p:spPr bwMode="auto">
            <a:xfrm>
              <a:off x="5872"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Rectangle 55"/>
            <p:cNvSpPr>
              <a:spLocks noChangeArrowheads="1"/>
            </p:cNvSpPr>
            <p:nvPr/>
          </p:nvSpPr>
          <p:spPr bwMode="auto">
            <a:xfrm>
              <a:off x="6368" y="3438"/>
              <a:ext cx="105" cy="645"/>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Rectangle 56"/>
            <p:cNvSpPr>
              <a:spLocks noChangeArrowheads="1"/>
            </p:cNvSpPr>
            <p:nvPr/>
          </p:nvSpPr>
          <p:spPr bwMode="auto">
            <a:xfrm>
              <a:off x="6368" y="3438"/>
              <a:ext cx="105"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57"/>
            <p:cNvSpPr>
              <a:spLocks noChangeArrowheads="1"/>
            </p:cNvSpPr>
            <p:nvPr/>
          </p:nvSpPr>
          <p:spPr bwMode="auto">
            <a:xfrm>
              <a:off x="6062" y="3425"/>
              <a:ext cx="411" cy="96"/>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58"/>
            <p:cNvSpPr>
              <a:spLocks noChangeArrowheads="1"/>
            </p:cNvSpPr>
            <p:nvPr/>
          </p:nvSpPr>
          <p:spPr bwMode="auto">
            <a:xfrm>
              <a:off x="6062" y="3425"/>
              <a:ext cx="41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9"/>
            <p:cNvSpPr>
              <a:spLocks/>
            </p:cNvSpPr>
            <p:nvPr/>
          </p:nvSpPr>
          <p:spPr bwMode="auto">
            <a:xfrm>
              <a:off x="6184" y="2693"/>
              <a:ext cx="52" cy="732"/>
            </a:xfrm>
            <a:custGeom>
              <a:avLst/>
              <a:gdLst>
                <a:gd name="T0" fmla="*/ 52 w 52"/>
                <a:gd name="T1" fmla="*/ 0 h 732"/>
                <a:gd name="T2" fmla="*/ 0 w 52"/>
                <a:gd name="T3" fmla="*/ 0 h 732"/>
                <a:gd name="T4" fmla="*/ 0 w 52"/>
                <a:gd name="T5" fmla="*/ 586 h 732"/>
                <a:gd name="T6" fmla="*/ 0 w 52"/>
                <a:gd name="T7" fmla="*/ 732 h 732"/>
                <a:gd name="T8" fmla="*/ 52 w 52"/>
                <a:gd name="T9" fmla="*/ 732 h 732"/>
                <a:gd name="T10" fmla="*/ 52 w 52"/>
                <a:gd name="T11" fmla="*/ 588 h 732"/>
                <a:gd name="T12" fmla="*/ 52 w 52"/>
                <a:gd name="T13" fmla="*/ 0 h 732"/>
              </a:gdLst>
              <a:ahLst/>
              <a:cxnLst>
                <a:cxn ang="0">
                  <a:pos x="T0" y="T1"/>
                </a:cxn>
                <a:cxn ang="0">
                  <a:pos x="T2" y="T3"/>
                </a:cxn>
                <a:cxn ang="0">
                  <a:pos x="T4" y="T5"/>
                </a:cxn>
                <a:cxn ang="0">
                  <a:pos x="T6" y="T7"/>
                </a:cxn>
                <a:cxn ang="0">
                  <a:pos x="T8" y="T9"/>
                </a:cxn>
                <a:cxn ang="0">
                  <a:pos x="T10" y="T11"/>
                </a:cxn>
                <a:cxn ang="0">
                  <a:pos x="T12" y="T13"/>
                </a:cxn>
              </a:cxnLst>
              <a:rect l="0" t="0" r="r" b="b"/>
              <a:pathLst>
                <a:path w="52" h="732">
                  <a:moveTo>
                    <a:pt x="52" y="0"/>
                  </a:moveTo>
                  <a:lnTo>
                    <a:pt x="0" y="0"/>
                  </a:lnTo>
                  <a:lnTo>
                    <a:pt x="0" y="586"/>
                  </a:lnTo>
                  <a:lnTo>
                    <a:pt x="0" y="732"/>
                  </a:lnTo>
                  <a:lnTo>
                    <a:pt x="52" y="732"/>
                  </a:lnTo>
                  <a:lnTo>
                    <a:pt x="52" y="588"/>
                  </a:lnTo>
                  <a:lnTo>
                    <a:pt x="5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60"/>
            <p:cNvSpPr>
              <a:spLocks/>
            </p:cNvSpPr>
            <p:nvPr/>
          </p:nvSpPr>
          <p:spPr bwMode="auto">
            <a:xfrm>
              <a:off x="6184" y="2693"/>
              <a:ext cx="52" cy="732"/>
            </a:xfrm>
            <a:custGeom>
              <a:avLst/>
              <a:gdLst>
                <a:gd name="T0" fmla="*/ 52 w 52"/>
                <a:gd name="T1" fmla="*/ 0 h 732"/>
                <a:gd name="T2" fmla="*/ 0 w 52"/>
                <a:gd name="T3" fmla="*/ 0 h 732"/>
                <a:gd name="T4" fmla="*/ 0 w 52"/>
                <a:gd name="T5" fmla="*/ 586 h 732"/>
                <a:gd name="T6" fmla="*/ 0 w 52"/>
                <a:gd name="T7" fmla="*/ 732 h 732"/>
                <a:gd name="T8" fmla="*/ 52 w 52"/>
                <a:gd name="T9" fmla="*/ 732 h 732"/>
                <a:gd name="T10" fmla="*/ 52 w 52"/>
                <a:gd name="T11" fmla="*/ 588 h 732"/>
                <a:gd name="T12" fmla="*/ 52 w 52"/>
                <a:gd name="T13" fmla="*/ 0 h 732"/>
              </a:gdLst>
              <a:ahLst/>
              <a:cxnLst>
                <a:cxn ang="0">
                  <a:pos x="T0" y="T1"/>
                </a:cxn>
                <a:cxn ang="0">
                  <a:pos x="T2" y="T3"/>
                </a:cxn>
                <a:cxn ang="0">
                  <a:pos x="T4" y="T5"/>
                </a:cxn>
                <a:cxn ang="0">
                  <a:pos x="T6" y="T7"/>
                </a:cxn>
                <a:cxn ang="0">
                  <a:pos x="T8" y="T9"/>
                </a:cxn>
                <a:cxn ang="0">
                  <a:pos x="T10" y="T11"/>
                </a:cxn>
                <a:cxn ang="0">
                  <a:pos x="T12" y="T13"/>
                </a:cxn>
              </a:cxnLst>
              <a:rect l="0" t="0" r="r" b="b"/>
              <a:pathLst>
                <a:path w="52" h="732">
                  <a:moveTo>
                    <a:pt x="52" y="0"/>
                  </a:moveTo>
                  <a:lnTo>
                    <a:pt x="0" y="0"/>
                  </a:lnTo>
                  <a:lnTo>
                    <a:pt x="0" y="586"/>
                  </a:lnTo>
                  <a:lnTo>
                    <a:pt x="0" y="732"/>
                  </a:lnTo>
                  <a:lnTo>
                    <a:pt x="52" y="732"/>
                  </a:lnTo>
                  <a:lnTo>
                    <a:pt x="52" y="588"/>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61"/>
            <p:cNvSpPr>
              <a:spLocks/>
            </p:cNvSpPr>
            <p:nvPr/>
          </p:nvSpPr>
          <p:spPr bwMode="auto">
            <a:xfrm>
              <a:off x="6184" y="3521"/>
              <a:ext cx="52" cy="562"/>
            </a:xfrm>
            <a:custGeom>
              <a:avLst/>
              <a:gdLst>
                <a:gd name="T0" fmla="*/ 52 w 52"/>
                <a:gd name="T1" fmla="*/ 0 h 562"/>
                <a:gd name="T2" fmla="*/ 0 w 52"/>
                <a:gd name="T3" fmla="*/ 0 h 562"/>
                <a:gd name="T4" fmla="*/ 0 w 52"/>
                <a:gd name="T5" fmla="*/ 562 h 562"/>
                <a:gd name="T6" fmla="*/ 52 w 52"/>
                <a:gd name="T7" fmla="*/ 562 h 562"/>
                <a:gd name="T8" fmla="*/ 52 w 52"/>
                <a:gd name="T9" fmla="*/ 465 h 562"/>
                <a:gd name="T10" fmla="*/ 52 w 52"/>
                <a:gd name="T11" fmla="*/ 436 h 562"/>
                <a:gd name="T12" fmla="*/ 52 w 52"/>
                <a:gd name="T13" fmla="*/ 0 h 562"/>
              </a:gdLst>
              <a:ahLst/>
              <a:cxnLst>
                <a:cxn ang="0">
                  <a:pos x="T0" y="T1"/>
                </a:cxn>
                <a:cxn ang="0">
                  <a:pos x="T2" y="T3"/>
                </a:cxn>
                <a:cxn ang="0">
                  <a:pos x="T4" y="T5"/>
                </a:cxn>
                <a:cxn ang="0">
                  <a:pos x="T6" y="T7"/>
                </a:cxn>
                <a:cxn ang="0">
                  <a:pos x="T8" y="T9"/>
                </a:cxn>
                <a:cxn ang="0">
                  <a:pos x="T10" y="T11"/>
                </a:cxn>
                <a:cxn ang="0">
                  <a:pos x="T12" y="T13"/>
                </a:cxn>
              </a:cxnLst>
              <a:rect l="0" t="0" r="r" b="b"/>
              <a:pathLst>
                <a:path w="52" h="562">
                  <a:moveTo>
                    <a:pt x="52" y="0"/>
                  </a:moveTo>
                  <a:lnTo>
                    <a:pt x="0" y="0"/>
                  </a:lnTo>
                  <a:lnTo>
                    <a:pt x="0" y="562"/>
                  </a:lnTo>
                  <a:lnTo>
                    <a:pt x="52" y="562"/>
                  </a:lnTo>
                  <a:lnTo>
                    <a:pt x="52" y="465"/>
                  </a:lnTo>
                  <a:lnTo>
                    <a:pt x="52" y="436"/>
                  </a:lnTo>
                  <a:lnTo>
                    <a:pt x="5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62"/>
            <p:cNvSpPr>
              <a:spLocks/>
            </p:cNvSpPr>
            <p:nvPr/>
          </p:nvSpPr>
          <p:spPr bwMode="auto">
            <a:xfrm>
              <a:off x="6184" y="3521"/>
              <a:ext cx="52" cy="562"/>
            </a:xfrm>
            <a:custGeom>
              <a:avLst/>
              <a:gdLst>
                <a:gd name="T0" fmla="*/ 52 w 52"/>
                <a:gd name="T1" fmla="*/ 0 h 562"/>
                <a:gd name="T2" fmla="*/ 0 w 52"/>
                <a:gd name="T3" fmla="*/ 0 h 562"/>
                <a:gd name="T4" fmla="*/ 0 w 52"/>
                <a:gd name="T5" fmla="*/ 562 h 562"/>
                <a:gd name="T6" fmla="*/ 52 w 52"/>
                <a:gd name="T7" fmla="*/ 562 h 562"/>
                <a:gd name="T8" fmla="*/ 52 w 52"/>
                <a:gd name="T9" fmla="*/ 465 h 562"/>
                <a:gd name="T10" fmla="*/ 52 w 52"/>
                <a:gd name="T11" fmla="*/ 436 h 562"/>
                <a:gd name="T12" fmla="*/ 52 w 52"/>
                <a:gd name="T13" fmla="*/ 0 h 562"/>
              </a:gdLst>
              <a:ahLst/>
              <a:cxnLst>
                <a:cxn ang="0">
                  <a:pos x="T0" y="T1"/>
                </a:cxn>
                <a:cxn ang="0">
                  <a:pos x="T2" y="T3"/>
                </a:cxn>
                <a:cxn ang="0">
                  <a:pos x="T4" y="T5"/>
                </a:cxn>
                <a:cxn ang="0">
                  <a:pos x="T6" y="T7"/>
                </a:cxn>
                <a:cxn ang="0">
                  <a:pos x="T8" y="T9"/>
                </a:cxn>
                <a:cxn ang="0">
                  <a:pos x="T10" y="T11"/>
                </a:cxn>
                <a:cxn ang="0">
                  <a:pos x="T12" y="T13"/>
                </a:cxn>
              </a:cxnLst>
              <a:rect l="0" t="0" r="r" b="b"/>
              <a:pathLst>
                <a:path w="52" h="562">
                  <a:moveTo>
                    <a:pt x="52" y="0"/>
                  </a:moveTo>
                  <a:lnTo>
                    <a:pt x="0" y="0"/>
                  </a:lnTo>
                  <a:lnTo>
                    <a:pt x="0" y="562"/>
                  </a:lnTo>
                  <a:lnTo>
                    <a:pt x="52" y="562"/>
                  </a:lnTo>
                  <a:lnTo>
                    <a:pt x="52" y="465"/>
                  </a:lnTo>
                  <a:lnTo>
                    <a:pt x="52" y="43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63"/>
            <p:cNvSpPr>
              <a:spLocks/>
            </p:cNvSpPr>
            <p:nvPr/>
          </p:nvSpPr>
          <p:spPr bwMode="auto">
            <a:xfrm>
              <a:off x="6184" y="3425"/>
              <a:ext cx="52" cy="96"/>
            </a:xfrm>
            <a:custGeom>
              <a:avLst/>
              <a:gdLst>
                <a:gd name="T0" fmla="*/ 52 w 52"/>
                <a:gd name="T1" fmla="*/ 0 h 96"/>
                <a:gd name="T2" fmla="*/ 52 w 52"/>
                <a:gd name="T3" fmla="*/ 0 h 96"/>
                <a:gd name="T4" fmla="*/ 0 w 52"/>
                <a:gd name="T5" fmla="*/ 0 h 96"/>
                <a:gd name="T6" fmla="*/ 0 w 52"/>
                <a:gd name="T7" fmla="*/ 96 h 96"/>
                <a:gd name="T8" fmla="*/ 52 w 52"/>
                <a:gd name="T9" fmla="*/ 96 h 96"/>
                <a:gd name="T10" fmla="*/ 52 w 52"/>
                <a:gd name="T11" fmla="*/ 0 h 96"/>
              </a:gdLst>
              <a:ahLst/>
              <a:cxnLst>
                <a:cxn ang="0">
                  <a:pos x="T0" y="T1"/>
                </a:cxn>
                <a:cxn ang="0">
                  <a:pos x="T2" y="T3"/>
                </a:cxn>
                <a:cxn ang="0">
                  <a:pos x="T4" y="T5"/>
                </a:cxn>
                <a:cxn ang="0">
                  <a:pos x="T6" y="T7"/>
                </a:cxn>
                <a:cxn ang="0">
                  <a:pos x="T8" y="T9"/>
                </a:cxn>
                <a:cxn ang="0">
                  <a:pos x="T10" y="T11"/>
                </a:cxn>
              </a:cxnLst>
              <a:rect l="0" t="0" r="r" b="b"/>
              <a:pathLst>
                <a:path w="52" h="96">
                  <a:moveTo>
                    <a:pt x="52" y="0"/>
                  </a:moveTo>
                  <a:lnTo>
                    <a:pt x="52" y="0"/>
                  </a:lnTo>
                  <a:lnTo>
                    <a:pt x="0" y="0"/>
                  </a:lnTo>
                  <a:lnTo>
                    <a:pt x="0" y="96"/>
                  </a:lnTo>
                  <a:lnTo>
                    <a:pt x="52" y="96"/>
                  </a:lnTo>
                  <a:lnTo>
                    <a:pt x="52"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64"/>
            <p:cNvSpPr>
              <a:spLocks/>
            </p:cNvSpPr>
            <p:nvPr/>
          </p:nvSpPr>
          <p:spPr bwMode="auto">
            <a:xfrm>
              <a:off x="6184" y="3425"/>
              <a:ext cx="52" cy="96"/>
            </a:xfrm>
            <a:custGeom>
              <a:avLst/>
              <a:gdLst>
                <a:gd name="T0" fmla="*/ 52 w 52"/>
                <a:gd name="T1" fmla="*/ 0 h 96"/>
                <a:gd name="T2" fmla="*/ 52 w 52"/>
                <a:gd name="T3" fmla="*/ 0 h 96"/>
                <a:gd name="T4" fmla="*/ 0 w 52"/>
                <a:gd name="T5" fmla="*/ 0 h 96"/>
                <a:gd name="T6" fmla="*/ 0 w 52"/>
                <a:gd name="T7" fmla="*/ 96 h 96"/>
                <a:gd name="T8" fmla="*/ 52 w 52"/>
                <a:gd name="T9" fmla="*/ 96 h 96"/>
                <a:gd name="T10" fmla="*/ 52 w 52"/>
                <a:gd name="T11" fmla="*/ 0 h 96"/>
              </a:gdLst>
              <a:ahLst/>
              <a:cxnLst>
                <a:cxn ang="0">
                  <a:pos x="T0" y="T1"/>
                </a:cxn>
                <a:cxn ang="0">
                  <a:pos x="T2" y="T3"/>
                </a:cxn>
                <a:cxn ang="0">
                  <a:pos x="T4" y="T5"/>
                </a:cxn>
                <a:cxn ang="0">
                  <a:pos x="T6" y="T7"/>
                </a:cxn>
                <a:cxn ang="0">
                  <a:pos x="T8" y="T9"/>
                </a:cxn>
                <a:cxn ang="0">
                  <a:pos x="T10" y="T11"/>
                </a:cxn>
              </a:cxnLst>
              <a:rect l="0" t="0" r="r" b="b"/>
              <a:pathLst>
                <a:path w="52" h="96">
                  <a:moveTo>
                    <a:pt x="52" y="0"/>
                  </a:moveTo>
                  <a:lnTo>
                    <a:pt x="52" y="0"/>
                  </a:lnTo>
                  <a:lnTo>
                    <a:pt x="0" y="0"/>
                  </a:lnTo>
                  <a:lnTo>
                    <a:pt x="0" y="96"/>
                  </a:lnTo>
                  <a:lnTo>
                    <a:pt x="52" y="96"/>
                  </a:lnTo>
                  <a:lnTo>
                    <a:pt x="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65"/>
            <p:cNvSpPr>
              <a:spLocks noChangeArrowheads="1"/>
            </p:cNvSpPr>
            <p:nvPr/>
          </p:nvSpPr>
          <p:spPr bwMode="auto">
            <a:xfrm>
              <a:off x="6368" y="3521"/>
              <a:ext cx="53" cy="562"/>
            </a:xfrm>
            <a:prstGeom prst="rect">
              <a:avLst/>
            </a:prstGeom>
            <a:solidFill>
              <a:schemeClr val="accent4">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Rectangle 66"/>
            <p:cNvSpPr>
              <a:spLocks noChangeArrowheads="1"/>
            </p:cNvSpPr>
            <p:nvPr/>
          </p:nvSpPr>
          <p:spPr bwMode="auto">
            <a:xfrm>
              <a:off x="6368" y="3521"/>
              <a:ext cx="53"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Rectangle 67"/>
            <p:cNvSpPr>
              <a:spLocks noChangeArrowheads="1"/>
            </p:cNvSpPr>
            <p:nvPr/>
          </p:nvSpPr>
          <p:spPr bwMode="auto">
            <a:xfrm>
              <a:off x="6298" y="3044"/>
              <a:ext cx="599" cy="7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Rectangle 68"/>
            <p:cNvSpPr>
              <a:spLocks noChangeArrowheads="1"/>
            </p:cNvSpPr>
            <p:nvPr/>
          </p:nvSpPr>
          <p:spPr bwMode="auto">
            <a:xfrm>
              <a:off x="6298" y="3044"/>
              <a:ext cx="599"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Rectangle 69"/>
            <p:cNvSpPr>
              <a:spLocks noChangeArrowheads="1"/>
            </p:cNvSpPr>
            <p:nvPr/>
          </p:nvSpPr>
          <p:spPr bwMode="auto">
            <a:xfrm>
              <a:off x="6643" y="3044"/>
              <a:ext cx="254" cy="70"/>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Rectangle 70"/>
            <p:cNvSpPr>
              <a:spLocks noChangeArrowheads="1"/>
            </p:cNvSpPr>
            <p:nvPr/>
          </p:nvSpPr>
          <p:spPr bwMode="auto">
            <a:xfrm>
              <a:off x="6643" y="3044"/>
              <a:ext cx="254"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71"/>
            <p:cNvSpPr>
              <a:spLocks/>
            </p:cNvSpPr>
            <p:nvPr/>
          </p:nvSpPr>
          <p:spPr bwMode="auto">
            <a:xfrm>
              <a:off x="5633" y="2924"/>
              <a:ext cx="551" cy="597"/>
            </a:xfrm>
            <a:custGeom>
              <a:avLst/>
              <a:gdLst>
                <a:gd name="T0" fmla="*/ 0 w 551"/>
                <a:gd name="T1" fmla="*/ 0 h 597"/>
                <a:gd name="T2" fmla="*/ 0 w 551"/>
                <a:gd name="T3" fmla="*/ 514 h 597"/>
                <a:gd name="T4" fmla="*/ 107 w 551"/>
                <a:gd name="T5" fmla="*/ 514 h 597"/>
                <a:gd name="T6" fmla="*/ 107 w 551"/>
                <a:gd name="T7" fmla="*/ 597 h 597"/>
                <a:gd name="T8" fmla="*/ 239 w 551"/>
                <a:gd name="T9" fmla="*/ 597 h 597"/>
                <a:gd name="T10" fmla="*/ 239 w 551"/>
                <a:gd name="T11" fmla="*/ 514 h 597"/>
                <a:gd name="T12" fmla="*/ 344 w 551"/>
                <a:gd name="T13" fmla="*/ 514 h 597"/>
                <a:gd name="T14" fmla="*/ 344 w 551"/>
                <a:gd name="T15" fmla="*/ 597 h 597"/>
                <a:gd name="T16" fmla="*/ 429 w 551"/>
                <a:gd name="T17" fmla="*/ 597 h 597"/>
                <a:gd name="T18" fmla="*/ 429 w 551"/>
                <a:gd name="T19" fmla="*/ 501 h 597"/>
                <a:gd name="T20" fmla="*/ 551 w 551"/>
                <a:gd name="T21" fmla="*/ 501 h 597"/>
                <a:gd name="T22" fmla="*/ 551 w 551"/>
                <a:gd name="T23" fmla="*/ 355 h 597"/>
                <a:gd name="T24" fmla="*/ 0 w 551"/>
                <a:gd name="T25" fmla="*/ 0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1" h="597">
                  <a:moveTo>
                    <a:pt x="0" y="0"/>
                  </a:moveTo>
                  <a:lnTo>
                    <a:pt x="0" y="514"/>
                  </a:lnTo>
                  <a:lnTo>
                    <a:pt x="107" y="514"/>
                  </a:lnTo>
                  <a:lnTo>
                    <a:pt x="107" y="597"/>
                  </a:lnTo>
                  <a:lnTo>
                    <a:pt x="239" y="597"/>
                  </a:lnTo>
                  <a:lnTo>
                    <a:pt x="239" y="514"/>
                  </a:lnTo>
                  <a:lnTo>
                    <a:pt x="344" y="514"/>
                  </a:lnTo>
                  <a:lnTo>
                    <a:pt x="344" y="597"/>
                  </a:lnTo>
                  <a:lnTo>
                    <a:pt x="429" y="597"/>
                  </a:lnTo>
                  <a:lnTo>
                    <a:pt x="429" y="501"/>
                  </a:lnTo>
                  <a:lnTo>
                    <a:pt x="551" y="501"/>
                  </a:lnTo>
                  <a:lnTo>
                    <a:pt x="551" y="355"/>
                  </a:lnTo>
                  <a:lnTo>
                    <a:pt x="0"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72"/>
            <p:cNvSpPr>
              <a:spLocks/>
            </p:cNvSpPr>
            <p:nvPr/>
          </p:nvSpPr>
          <p:spPr bwMode="auto">
            <a:xfrm>
              <a:off x="5633" y="2924"/>
              <a:ext cx="551" cy="597"/>
            </a:xfrm>
            <a:custGeom>
              <a:avLst/>
              <a:gdLst>
                <a:gd name="T0" fmla="*/ 0 w 551"/>
                <a:gd name="T1" fmla="*/ 0 h 597"/>
                <a:gd name="T2" fmla="*/ 0 w 551"/>
                <a:gd name="T3" fmla="*/ 514 h 597"/>
                <a:gd name="T4" fmla="*/ 107 w 551"/>
                <a:gd name="T5" fmla="*/ 514 h 597"/>
                <a:gd name="T6" fmla="*/ 107 w 551"/>
                <a:gd name="T7" fmla="*/ 597 h 597"/>
                <a:gd name="T8" fmla="*/ 239 w 551"/>
                <a:gd name="T9" fmla="*/ 597 h 597"/>
                <a:gd name="T10" fmla="*/ 239 w 551"/>
                <a:gd name="T11" fmla="*/ 514 h 597"/>
                <a:gd name="T12" fmla="*/ 344 w 551"/>
                <a:gd name="T13" fmla="*/ 514 h 597"/>
                <a:gd name="T14" fmla="*/ 344 w 551"/>
                <a:gd name="T15" fmla="*/ 597 h 597"/>
                <a:gd name="T16" fmla="*/ 429 w 551"/>
                <a:gd name="T17" fmla="*/ 597 h 597"/>
                <a:gd name="T18" fmla="*/ 429 w 551"/>
                <a:gd name="T19" fmla="*/ 501 h 597"/>
                <a:gd name="T20" fmla="*/ 551 w 551"/>
                <a:gd name="T21" fmla="*/ 501 h 597"/>
                <a:gd name="T22" fmla="*/ 551 w 551"/>
                <a:gd name="T23" fmla="*/ 355 h 597"/>
                <a:gd name="T24" fmla="*/ 0 w 551"/>
                <a:gd name="T25" fmla="*/ 0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1" h="597">
                  <a:moveTo>
                    <a:pt x="0" y="0"/>
                  </a:moveTo>
                  <a:lnTo>
                    <a:pt x="0" y="514"/>
                  </a:lnTo>
                  <a:lnTo>
                    <a:pt x="107" y="514"/>
                  </a:lnTo>
                  <a:lnTo>
                    <a:pt x="107" y="597"/>
                  </a:lnTo>
                  <a:lnTo>
                    <a:pt x="239" y="597"/>
                  </a:lnTo>
                  <a:lnTo>
                    <a:pt x="239" y="514"/>
                  </a:lnTo>
                  <a:lnTo>
                    <a:pt x="344" y="514"/>
                  </a:lnTo>
                  <a:lnTo>
                    <a:pt x="344" y="597"/>
                  </a:lnTo>
                  <a:lnTo>
                    <a:pt x="429" y="597"/>
                  </a:lnTo>
                  <a:lnTo>
                    <a:pt x="429" y="501"/>
                  </a:lnTo>
                  <a:lnTo>
                    <a:pt x="551" y="501"/>
                  </a:lnTo>
                  <a:lnTo>
                    <a:pt x="551" y="35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73"/>
            <p:cNvSpPr>
              <a:spLocks/>
            </p:cNvSpPr>
            <p:nvPr/>
          </p:nvSpPr>
          <p:spPr bwMode="auto">
            <a:xfrm>
              <a:off x="5633" y="3438"/>
              <a:ext cx="107" cy="645"/>
            </a:xfrm>
            <a:custGeom>
              <a:avLst/>
              <a:gdLst>
                <a:gd name="T0" fmla="*/ 107 w 107"/>
                <a:gd name="T1" fmla="*/ 0 h 645"/>
                <a:gd name="T2" fmla="*/ 0 w 107"/>
                <a:gd name="T3" fmla="*/ 0 h 645"/>
                <a:gd name="T4" fmla="*/ 0 w 107"/>
                <a:gd name="T5" fmla="*/ 83 h 645"/>
                <a:gd name="T6" fmla="*/ 53 w 107"/>
                <a:gd name="T7" fmla="*/ 83 h 645"/>
                <a:gd name="T8" fmla="*/ 53 w 107"/>
                <a:gd name="T9" fmla="*/ 645 h 645"/>
                <a:gd name="T10" fmla="*/ 107 w 107"/>
                <a:gd name="T11" fmla="*/ 645 h 645"/>
                <a:gd name="T12" fmla="*/ 107 w 107"/>
                <a:gd name="T13" fmla="*/ 519 h 645"/>
                <a:gd name="T14" fmla="*/ 107 w 107"/>
                <a:gd name="T15" fmla="*/ 83 h 645"/>
                <a:gd name="T16" fmla="*/ 107 w 107"/>
                <a:gd name="T17" fmla="*/ 0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45">
                  <a:moveTo>
                    <a:pt x="107" y="0"/>
                  </a:moveTo>
                  <a:lnTo>
                    <a:pt x="0" y="0"/>
                  </a:lnTo>
                  <a:lnTo>
                    <a:pt x="0" y="83"/>
                  </a:lnTo>
                  <a:lnTo>
                    <a:pt x="53" y="83"/>
                  </a:lnTo>
                  <a:lnTo>
                    <a:pt x="53" y="645"/>
                  </a:lnTo>
                  <a:lnTo>
                    <a:pt x="107" y="645"/>
                  </a:lnTo>
                  <a:lnTo>
                    <a:pt x="107" y="519"/>
                  </a:lnTo>
                  <a:lnTo>
                    <a:pt x="107" y="83"/>
                  </a:lnTo>
                  <a:lnTo>
                    <a:pt x="107"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74"/>
            <p:cNvSpPr>
              <a:spLocks/>
            </p:cNvSpPr>
            <p:nvPr/>
          </p:nvSpPr>
          <p:spPr bwMode="auto">
            <a:xfrm>
              <a:off x="5633" y="3438"/>
              <a:ext cx="107" cy="645"/>
            </a:xfrm>
            <a:custGeom>
              <a:avLst/>
              <a:gdLst>
                <a:gd name="T0" fmla="*/ 107 w 107"/>
                <a:gd name="T1" fmla="*/ 0 h 645"/>
                <a:gd name="T2" fmla="*/ 0 w 107"/>
                <a:gd name="T3" fmla="*/ 0 h 645"/>
                <a:gd name="T4" fmla="*/ 0 w 107"/>
                <a:gd name="T5" fmla="*/ 83 h 645"/>
                <a:gd name="T6" fmla="*/ 53 w 107"/>
                <a:gd name="T7" fmla="*/ 83 h 645"/>
                <a:gd name="T8" fmla="*/ 53 w 107"/>
                <a:gd name="T9" fmla="*/ 645 h 645"/>
                <a:gd name="T10" fmla="*/ 107 w 107"/>
                <a:gd name="T11" fmla="*/ 645 h 645"/>
                <a:gd name="T12" fmla="*/ 107 w 107"/>
                <a:gd name="T13" fmla="*/ 519 h 645"/>
                <a:gd name="T14" fmla="*/ 107 w 107"/>
                <a:gd name="T15" fmla="*/ 83 h 645"/>
                <a:gd name="T16" fmla="*/ 107 w 107"/>
                <a:gd name="T17" fmla="*/ 0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645">
                  <a:moveTo>
                    <a:pt x="107" y="0"/>
                  </a:moveTo>
                  <a:lnTo>
                    <a:pt x="0" y="0"/>
                  </a:lnTo>
                  <a:lnTo>
                    <a:pt x="0" y="83"/>
                  </a:lnTo>
                  <a:lnTo>
                    <a:pt x="53" y="83"/>
                  </a:lnTo>
                  <a:lnTo>
                    <a:pt x="53" y="645"/>
                  </a:lnTo>
                  <a:lnTo>
                    <a:pt x="107" y="645"/>
                  </a:lnTo>
                  <a:lnTo>
                    <a:pt x="107" y="519"/>
                  </a:lnTo>
                  <a:lnTo>
                    <a:pt x="107" y="83"/>
                  </a:lnTo>
                  <a:lnTo>
                    <a:pt x="1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75"/>
            <p:cNvSpPr>
              <a:spLocks/>
            </p:cNvSpPr>
            <p:nvPr/>
          </p:nvSpPr>
          <p:spPr bwMode="auto">
            <a:xfrm>
              <a:off x="5872" y="3438"/>
              <a:ext cx="105" cy="645"/>
            </a:xfrm>
            <a:custGeom>
              <a:avLst/>
              <a:gdLst>
                <a:gd name="T0" fmla="*/ 105 w 105"/>
                <a:gd name="T1" fmla="*/ 0 h 645"/>
                <a:gd name="T2" fmla="*/ 0 w 105"/>
                <a:gd name="T3" fmla="*/ 0 h 645"/>
                <a:gd name="T4" fmla="*/ 0 w 105"/>
                <a:gd name="T5" fmla="*/ 83 h 645"/>
                <a:gd name="T6" fmla="*/ 0 w 105"/>
                <a:gd name="T7" fmla="*/ 645 h 645"/>
                <a:gd name="T8" fmla="*/ 53 w 105"/>
                <a:gd name="T9" fmla="*/ 645 h 645"/>
                <a:gd name="T10" fmla="*/ 53 w 105"/>
                <a:gd name="T11" fmla="*/ 83 h 645"/>
                <a:gd name="T12" fmla="*/ 105 w 105"/>
                <a:gd name="T13" fmla="*/ 83 h 645"/>
                <a:gd name="T14" fmla="*/ 105 w 105"/>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45">
                  <a:moveTo>
                    <a:pt x="105" y="0"/>
                  </a:moveTo>
                  <a:lnTo>
                    <a:pt x="0" y="0"/>
                  </a:lnTo>
                  <a:lnTo>
                    <a:pt x="0" y="83"/>
                  </a:lnTo>
                  <a:lnTo>
                    <a:pt x="0" y="645"/>
                  </a:lnTo>
                  <a:lnTo>
                    <a:pt x="53" y="645"/>
                  </a:lnTo>
                  <a:lnTo>
                    <a:pt x="53" y="83"/>
                  </a:lnTo>
                  <a:lnTo>
                    <a:pt x="105" y="83"/>
                  </a:lnTo>
                  <a:lnTo>
                    <a:pt x="105"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76"/>
            <p:cNvSpPr>
              <a:spLocks/>
            </p:cNvSpPr>
            <p:nvPr/>
          </p:nvSpPr>
          <p:spPr bwMode="auto">
            <a:xfrm>
              <a:off x="5872" y="3438"/>
              <a:ext cx="105" cy="645"/>
            </a:xfrm>
            <a:custGeom>
              <a:avLst/>
              <a:gdLst>
                <a:gd name="T0" fmla="*/ 105 w 105"/>
                <a:gd name="T1" fmla="*/ 0 h 645"/>
                <a:gd name="T2" fmla="*/ 0 w 105"/>
                <a:gd name="T3" fmla="*/ 0 h 645"/>
                <a:gd name="T4" fmla="*/ 0 w 105"/>
                <a:gd name="T5" fmla="*/ 83 h 645"/>
                <a:gd name="T6" fmla="*/ 0 w 105"/>
                <a:gd name="T7" fmla="*/ 645 h 645"/>
                <a:gd name="T8" fmla="*/ 53 w 105"/>
                <a:gd name="T9" fmla="*/ 645 h 645"/>
                <a:gd name="T10" fmla="*/ 53 w 105"/>
                <a:gd name="T11" fmla="*/ 83 h 645"/>
                <a:gd name="T12" fmla="*/ 105 w 105"/>
                <a:gd name="T13" fmla="*/ 83 h 645"/>
                <a:gd name="T14" fmla="*/ 105 w 105"/>
                <a:gd name="T15" fmla="*/ 0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45">
                  <a:moveTo>
                    <a:pt x="105" y="0"/>
                  </a:moveTo>
                  <a:lnTo>
                    <a:pt x="0" y="0"/>
                  </a:lnTo>
                  <a:lnTo>
                    <a:pt x="0" y="83"/>
                  </a:lnTo>
                  <a:lnTo>
                    <a:pt x="0" y="645"/>
                  </a:lnTo>
                  <a:lnTo>
                    <a:pt x="53" y="645"/>
                  </a:lnTo>
                  <a:lnTo>
                    <a:pt x="53" y="83"/>
                  </a:lnTo>
                  <a:lnTo>
                    <a:pt x="105" y="83"/>
                  </a:lnTo>
                  <a:lnTo>
                    <a:pt x="10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Rectangle 77"/>
            <p:cNvSpPr>
              <a:spLocks noChangeArrowheads="1"/>
            </p:cNvSpPr>
            <p:nvPr/>
          </p:nvSpPr>
          <p:spPr bwMode="auto">
            <a:xfrm>
              <a:off x="6062" y="3425"/>
              <a:ext cx="122" cy="96"/>
            </a:xfrm>
            <a:prstGeom prst="rect">
              <a:avLst/>
            </a:prstGeom>
            <a:solidFill>
              <a:schemeClr val="accent4">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78"/>
            <p:cNvSpPr>
              <a:spLocks noChangeArrowheads="1"/>
            </p:cNvSpPr>
            <p:nvPr/>
          </p:nvSpPr>
          <p:spPr bwMode="auto">
            <a:xfrm>
              <a:off x="6062" y="3425"/>
              <a:ext cx="12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79"/>
            <p:cNvSpPr>
              <a:spLocks/>
            </p:cNvSpPr>
            <p:nvPr/>
          </p:nvSpPr>
          <p:spPr bwMode="auto">
            <a:xfrm>
              <a:off x="5697" y="2112"/>
              <a:ext cx="357" cy="327"/>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0"/>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80"/>
            <p:cNvSpPr>
              <a:spLocks/>
            </p:cNvSpPr>
            <p:nvPr/>
          </p:nvSpPr>
          <p:spPr bwMode="auto">
            <a:xfrm>
              <a:off x="5888" y="2266"/>
              <a:ext cx="115" cy="59"/>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81"/>
            <p:cNvSpPr>
              <a:spLocks/>
            </p:cNvSpPr>
            <p:nvPr/>
          </p:nvSpPr>
          <p:spPr bwMode="auto">
            <a:xfrm>
              <a:off x="5915" y="2266"/>
              <a:ext cx="59" cy="29"/>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6" name="Footer Placeholder 14"/>
          <p:cNvSpPr txBox="1">
            <a:spLocks/>
          </p:cNvSpPr>
          <p:nvPr/>
        </p:nvSpPr>
        <p:spPr>
          <a:xfrm>
            <a:off x="6400800" y="295272"/>
            <a:ext cx="5761038" cy="371475"/>
          </a:xfrm>
          <a:prstGeom prst="rect">
            <a:avLst/>
          </a:prstGeom>
        </p:spPr>
        <p:txBody>
          <a:bodyPr vert="horz" lIns="91440" tIns="45720" rIns="182880" bIns="45720" rtlCol="0" anchor="ctr"/>
          <a:lstStyle>
            <a:defPPr>
              <a:defRPr lang="en-US"/>
            </a:defPPr>
            <a:lvl1pPr marL="0" algn="r" defTabSz="932742" rtl="0" eaLnBrk="1" latinLnBrk="0" hangingPunct="1">
              <a:defRPr sz="12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1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solidFill>
                  <a:schemeClr val="tx1"/>
                </a:solidFill>
              </a:rPr>
              <a:t> Creating, Updating &amp; Deleting Data with REST Services</a:t>
            </a:r>
            <a:br>
              <a:rPr lang="en-US" sz="1400" dirty="0">
                <a:solidFill>
                  <a:schemeClr val="tx1"/>
                </a:solidFill>
              </a:rPr>
            </a:br>
            <a:endParaRPr lang="en-US" sz="1400" dirty="0">
              <a:solidFill>
                <a:schemeClr val="tx1"/>
              </a:solidFill>
            </a:endParaRPr>
          </a:p>
        </p:txBody>
      </p:sp>
    </p:spTree>
    <p:extLst>
      <p:ext uri="{BB962C8B-B14F-4D97-AF65-F5344CB8AC3E}">
        <p14:creationId xmlns:p14="http://schemas.microsoft.com/office/powerpoint/2010/main" val="425337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Summary</a:t>
            </a:r>
            <a:br>
              <a:rPr lang="en-US" dirty="0"/>
            </a:br>
            <a:endParaRPr lang="en-US" dirty="0"/>
          </a:p>
        </p:txBody>
      </p:sp>
      <p:grpSp>
        <p:nvGrpSpPr>
          <p:cNvPr id="6" name="Group 5"/>
          <p:cNvGrpSpPr/>
          <p:nvPr/>
        </p:nvGrpSpPr>
        <p:grpSpPr>
          <a:xfrm>
            <a:off x="457580" y="2373507"/>
            <a:ext cx="364194" cy="364194"/>
            <a:chOff x="457580" y="2341896"/>
            <a:chExt cx="364194" cy="364194"/>
          </a:xfrm>
        </p:grpSpPr>
        <p:sp>
          <p:nvSpPr>
            <p:cNvPr id="7" name="Oval 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8" name="Right Arrow 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53742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3209593"/>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sp>
        <p:nvSpPr>
          <p:cNvPr id="15" name="Rectangle 14"/>
          <p:cNvSpPr/>
          <p:nvPr/>
        </p:nvSpPr>
        <p:spPr bwMode="auto">
          <a:xfrm>
            <a:off x="1168400" y="1440373"/>
            <a:ext cx="6032500"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Overview</a:t>
            </a:r>
          </a:p>
        </p:txBody>
      </p:sp>
      <p:sp>
        <p:nvSpPr>
          <p:cNvPr id="16" name="Rectangle 15"/>
          <p:cNvSpPr/>
          <p:nvPr/>
        </p:nvSpPr>
        <p:spPr bwMode="auto">
          <a:xfrm>
            <a:off x="1168400" y="2276459"/>
            <a:ext cx="7763934"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Search Building Blocks</a:t>
            </a:r>
          </a:p>
        </p:txBody>
      </p:sp>
      <p:sp>
        <p:nvSpPr>
          <p:cNvPr id="17" name="Rectangle 16"/>
          <p:cNvSpPr/>
          <p:nvPr/>
        </p:nvSpPr>
        <p:spPr bwMode="auto">
          <a:xfrm>
            <a:off x="1168400" y="3112545"/>
            <a:ext cx="8720318"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Extending Search Center</a:t>
            </a:r>
          </a:p>
        </p:txBody>
      </p:sp>
      <p:sp>
        <p:nvSpPr>
          <p:cNvPr id="18" name="Rectangle 17"/>
          <p:cNvSpPr/>
          <p:nvPr/>
        </p:nvSpPr>
        <p:spPr bwMode="auto">
          <a:xfrm>
            <a:off x="1168399" y="3948632"/>
            <a:ext cx="9668934" cy="558290"/>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buSzPct val="90000"/>
            </a:pPr>
            <a:r>
              <a:rPr lang="en-US" sz="3200" dirty="0">
                <a:gradFill>
                  <a:gsLst>
                    <a:gs pos="1250">
                      <a:schemeClr val="tx1"/>
                    </a:gs>
                    <a:gs pos="99000">
                      <a:schemeClr val="tx1"/>
                    </a:gs>
                  </a:gsLst>
                  <a:lin ang="5400000" scaled="0"/>
                </a:gradFill>
                <a:latin typeface="+mj-lt"/>
              </a:rPr>
              <a:t>Search APIs</a:t>
            </a:r>
          </a:p>
        </p:txBody>
      </p:sp>
      <p:grpSp>
        <p:nvGrpSpPr>
          <p:cNvPr id="19" name="Group 18"/>
          <p:cNvGrpSpPr/>
          <p:nvPr/>
        </p:nvGrpSpPr>
        <p:grpSpPr>
          <a:xfrm>
            <a:off x="457580" y="4045680"/>
            <a:ext cx="364194" cy="364194"/>
            <a:chOff x="457580" y="2341896"/>
            <a:chExt cx="364194" cy="364194"/>
          </a:xfrm>
        </p:grpSpPr>
        <p:sp>
          <p:nvSpPr>
            <p:cNvPr id="20" name="Oval 1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sp>
          <p:nvSpPr>
            <p:cNvPr id="21" name="Right Arrow 20"/>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defTabSz="932472" fontAlgn="base"/>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429822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46063" y="273050"/>
            <a:ext cx="5514975" cy="5552289"/>
          </a:xfrm>
        </p:spPr>
        <p:txBody>
          <a:bodyPr/>
          <a:lstStyle/>
          <a:p>
            <a:pPr marL="0" indent="0">
              <a:buNone/>
            </a:pPr>
            <a:r>
              <a:rPr lang="en-US" sz="4800" dirty="0"/>
              <a:t>Further reading…</a:t>
            </a:r>
          </a:p>
          <a:p>
            <a:pPr marL="0" indent="0">
              <a:buNone/>
            </a:pPr>
            <a:endParaRPr lang="en-US" sz="4800" dirty="0"/>
          </a:p>
          <a:p>
            <a:pPr marL="0" lvl="0" indent="0">
              <a:spcBef>
                <a:spcPts val="2400"/>
              </a:spcBef>
              <a:buSzTx/>
              <a:buNone/>
            </a:pPr>
            <a:r>
              <a:rPr lang="en-US" sz="3200" dirty="0">
                <a:solidFill>
                  <a:srgbClr val="262626"/>
                </a:solidFill>
                <a:hlinkClick r:id="rId3"/>
              </a:rPr>
              <a:t>SharePoint Code Samples </a:t>
            </a:r>
            <a:endParaRPr lang="en-US" sz="3200" dirty="0">
              <a:solidFill>
                <a:srgbClr val="262626"/>
              </a:solidFill>
            </a:endParaRPr>
          </a:p>
          <a:p>
            <a:pPr marL="0" lvl="0" indent="0">
              <a:spcBef>
                <a:spcPts val="2400"/>
              </a:spcBef>
              <a:buSzTx/>
              <a:buNone/>
            </a:pPr>
            <a:r>
              <a:rPr lang="en-US" sz="3200" dirty="0">
                <a:solidFill>
                  <a:srgbClr val="262626"/>
                </a:solidFill>
                <a:hlinkClick r:id="rId4"/>
              </a:rPr>
              <a:t>SharePoint Training videos and hands on labs </a:t>
            </a:r>
            <a:endParaRPr lang="en-US" sz="3200" dirty="0">
              <a:solidFill>
                <a:srgbClr val="262626"/>
              </a:solidFill>
            </a:endParaRPr>
          </a:p>
          <a:p>
            <a:pPr marL="0" lvl="0" indent="0">
              <a:spcBef>
                <a:spcPts val="2400"/>
              </a:spcBef>
              <a:buSzTx/>
              <a:buNone/>
            </a:pPr>
            <a:r>
              <a:rPr lang="en-US" sz="3200" dirty="0">
                <a:solidFill>
                  <a:srgbClr val="262626"/>
                </a:solidFill>
                <a:hlinkClick r:id="rId5"/>
              </a:rPr>
              <a:t>SharePoint documentation</a:t>
            </a:r>
            <a:endParaRPr lang="en-US" sz="3200" dirty="0">
              <a:solidFill>
                <a:srgbClr val="262626"/>
              </a:solidFill>
            </a:endParaRPr>
          </a:p>
          <a:p>
            <a:pPr marL="0" lvl="0" indent="0">
              <a:spcBef>
                <a:spcPts val="2400"/>
              </a:spcBef>
              <a:buSzTx/>
              <a:buNone/>
            </a:pPr>
            <a:r>
              <a:rPr lang="en-US" sz="3200" dirty="0">
                <a:solidFill>
                  <a:srgbClr val="262626"/>
                </a:solidFill>
                <a:hlinkClick r:id="rId6"/>
              </a:rPr>
              <a:t>SharePoint Patterns and Practices (PnP)</a:t>
            </a:r>
            <a:endParaRPr lang="en-US" dirty="0"/>
          </a:p>
        </p:txBody>
      </p:sp>
      <p:grpSp>
        <p:nvGrpSpPr>
          <p:cNvPr id="15" name="Group 14"/>
          <p:cNvGrpSpPr/>
          <p:nvPr/>
        </p:nvGrpSpPr>
        <p:grpSpPr>
          <a:xfrm>
            <a:off x="8719867" y="1941258"/>
            <a:ext cx="4084253" cy="5486900"/>
            <a:chOff x="7841294" y="1339954"/>
            <a:chExt cx="4004533" cy="5379802"/>
          </a:xfrm>
        </p:grpSpPr>
        <p:sp>
          <p:nvSpPr>
            <p:cNvPr id="16"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7"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18"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28"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1">
                <a:lumMod val="75000"/>
                <a:lumOff val="25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29"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30"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31"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sp>
          <p:nvSpPr>
            <p:cNvPr id="32"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pPr defTabSz="932597"/>
              <a:endParaRPr lang="en-US" dirty="0">
                <a:solidFill>
                  <a:srgbClr val="404040"/>
                </a:solidFill>
                <a:latin typeface="Segoe UI"/>
              </a:endParaRPr>
            </a:p>
          </p:txBody>
        </p:sp>
      </p:grpSp>
    </p:spTree>
    <p:extLst>
      <p:ext uri="{BB962C8B-B14F-4D97-AF65-F5344CB8AC3E}">
        <p14:creationId xmlns:p14="http://schemas.microsoft.com/office/powerpoint/2010/main" val="186877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p:txBody>
          <a:bodyPr/>
          <a:lstStyle/>
          <a:p>
            <a:r>
              <a:rPr lang="en-US" dirty="0"/>
              <a:t>Engage</a:t>
            </a:r>
          </a:p>
        </p:txBody>
      </p:sp>
    </p:spTree>
    <p:extLst>
      <p:ext uri="{BB962C8B-B14F-4D97-AF65-F5344CB8AC3E}">
        <p14:creationId xmlns:p14="http://schemas.microsoft.com/office/powerpoint/2010/main" val="382152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48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569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dirty="0"/>
              <a:t>Overview</a:t>
            </a:r>
          </a:p>
        </p:txBody>
      </p:sp>
      <p:sp>
        <p:nvSpPr>
          <p:cNvPr id="8" name="Text Placeholder 7"/>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1138905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bwMode="auto">
          <a:xfrm>
            <a:off x="3561681" y="1219200"/>
            <a:ext cx="4384748" cy="1863855"/>
          </a:xfrm>
          <a:prstGeom prst="rect">
            <a:avLst/>
          </a:prstGeom>
          <a:solidFill>
            <a:schemeClr val="bg1">
              <a:lumMod val="8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t" anchorCtr="0" forceAA="0" compatLnSpc="1">
            <a:prstTxWarp prst="textNoShape">
              <a:avLst/>
            </a:prstTxWarp>
            <a:noAutofit/>
          </a:bodyPr>
          <a:lstStyle/>
          <a:p>
            <a:pPr defTabSz="932290" fontAlgn="base">
              <a:spcBef>
                <a:spcPct val="0"/>
              </a:spcBef>
              <a:spcAft>
                <a:spcPct val="0"/>
              </a:spcAft>
            </a:pPr>
            <a:r>
              <a:rPr lang="en-US" dirty="0">
                <a:solidFill>
                  <a:schemeClr val="bg2">
                    <a:lumMod val="25000"/>
                  </a:schemeClr>
                </a:solidFill>
                <a:ea typeface="Segoe UI" pitchFamily="34" charset="0"/>
                <a:cs typeface="Segoe UI" pitchFamily="34" charset="0"/>
              </a:rPr>
              <a:t>SharePoint add-ins </a:t>
            </a:r>
            <a:br>
              <a:rPr lang="en-US" dirty="0">
                <a:solidFill>
                  <a:schemeClr val="bg2">
                    <a:lumMod val="25000"/>
                  </a:schemeClr>
                </a:solidFill>
                <a:ea typeface="Segoe UI" pitchFamily="34" charset="0"/>
                <a:cs typeface="Segoe UI" pitchFamily="34" charset="0"/>
              </a:rPr>
            </a:br>
            <a:endParaRPr lang="en-US" dirty="0">
              <a:solidFill>
                <a:schemeClr val="bg2">
                  <a:lumMod val="25000"/>
                </a:schemeClr>
              </a:soli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SharePoint add-in building blocks</a:t>
            </a:r>
          </a:p>
        </p:txBody>
      </p:sp>
      <p:grpSp>
        <p:nvGrpSpPr>
          <p:cNvPr id="47" name="Group 46"/>
          <p:cNvGrpSpPr/>
          <p:nvPr/>
        </p:nvGrpSpPr>
        <p:grpSpPr>
          <a:xfrm>
            <a:off x="611778" y="2532043"/>
            <a:ext cx="1872050" cy="1609805"/>
            <a:chOff x="849903" y="2489150"/>
            <a:chExt cx="1872050" cy="1609805"/>
          </a:xfrm>
        </p:grpSpPr>
        <p:sp>
          <p:nvSpPr>
            <p:cNvPr id="3" name="Freeform 40"/>
            <p:cNvSpPr>
              <a:spLocks noEditPoints="1"/>
            </p:cNvSpPr>
            <p:nvPr/>
          </p:nvSpPr>
          <p:spPr bwMode="auto">
            <a:xfrm>
              <a:off x="849903" y="3559890"/>
              <a:ext cx="468490" cy="475726"/>
            </a:xfrm>
            <a:custGeom>
              <a:avLst/>
              <a:gdLst>
                <a:gd name="T0" fmla="*/ 288 w 647"/>
                <a:gd name="T1" fmla="*/ 314 h 657"/>
                <a:gd name="T2" fmla="*/ 288 w 647"/>
                <a:gd name="T3" fmla="*/ 52 h 657"/>
                <a:gd name="T4" fmla="*/ 647 w 647"/>
                <a:gd name="T5" fmla="*/ 0 h 657"/>
                <a:gd name="T6" fmla="*/ 647 w 647"/>
                <a:gd name="T7" fmla="*/ 314 h 657"/>
                <a:gd name="T8" fmla="*/ 288 w 647"/>
                <a:gd name="T9" fmla="*/ 314 h 657"/>
                <a:gd name="T10" fmla="*/ 262 w 647"/>
                <a:gd name="T11" fmla="*/ 57 h 657"/>
                <a:gd name="T12" fmla="*/ 0 w 647"/>
                <a:gd name="T13" fmla="*/ 95 h 657"/>
                <a:gd name="T14" fmla="*/ 0 w 647"/>
                <a:gd name="T15" fmla="*/ 314 h 657"/>
                <a:gd name="T16" fmla="*/ 262 w 647"/>
                <a:gd name="T17" fmla="*/ 314 h 657"/>
                <a:gd name="T18" fmla="*/ 262 w 647"/>
                <a:gd name="T19" fmla="*/ 57 h 657"/>
                <a:gd name="T20" fmla="*/ 0 w 647"/>
                <a:gd name="T21" fmla="*/ 338 h 657"/>
                <a:gd name="T22" fmla="*/ 0 w 647"/>
                <a:gd name="T23" fmla="*/ 560 h 657"/>
                <a:gd name="T24" fmla="*/ 262 w 647"/>
                <a:gd name="T25" fmla="*/ 600 h 657"/>
                <a:gd name="T26" fmla="*/ 262 w 647"/>
                <a:gd name="T27" fmla="*/ 338 h 657"/>
                <a:gd name="T28" fmla="*/ 0 w 647"/>
                <a:gd name="T29" fmla="*/ 338 h 657"/>
                <a:gd name="T30" fmla="*/ 288 w 647"/>
                <a:gd name="T31" fmla="*/ 602 h 657"/>
                <a:gd name="T32" fmla="*/ 647 w 647"/>
                <a:gd name="T33" fmla="*/ 657 h 657"/>
                <a:gd name="T34" fmla="*/ 647 w 647"/>
                <a:gd name="T35" fmla="*/ 338 h 657"/>
                <a:gd name="T36" fmla="*/ 288 w 647"/>
                <a:gd name="T37" fmla="*/ 338 h 657"/>
                <a:gd name="T38" fmla="*/ 288 w 647"/>
                <a:gd name="T39" fmla="*/ 602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7" h="657">
                  <a:moveTo>
                    <a:pt x="288" y="314"/>
                  </a:moveTo>
                  <a:lnTo>
                    <a:pt x="288" y="52"/>
                  </a:lnTo>
                  <a:lnTo>
                    <a:pt x="647" y="0"/>
                  </a:lnTo>
                  <a:lnTo>
                    <a:pt x="647" y="314"/>
                  </a:lnTo>
                  <a:lnTo>
                    <a:pt x="288" y="314"/>
                  </a:lnTo>
                  <a:close/>
                  <a:moveTo>
                    <a:pt x="262" y="57"/>
                  </a:moveTo>
                  <a:lnTo>
                    <a:pt x="0" y="95"/>
                  </a:lnTo>
                  <a:lnTo>
                    <a:pt x="0" y="314"/>
                  </a:lnTo>
                  <a:lnTo>
                    <a:pt x="262" y="314"/>
                  </a:lnTo>
                  <a:lnTo>
                    <a:pt x="262" y="57"/>
                  </a:lnTo>
                  <a:close/>
                  <a:moveTo>
                    <a:pt x="0" y="338"/>
                  </a:moveTo>
                  <a:lnTo>
                    <a:pt x="0" y="560"/>
                  </a:lnTo>
                  <a:lnTo>
                    <a:pt x="262" y="600"/>
                  </a:lnTo>
                  <a:lnTo>
                    <a:pt x="262" y="338"/>
                  </a:lnTo>
                  <a:lnTo>
                    <a:pt x="0" y="338"/>
                  </a:lnTo>
                  <a:close/>
                  <a:moveTo>
                    <a:pt x="288" y="602"/>
                  </a:moveTo>
                  <a:lnTo>
                    <a:pt x="647" y="657"/>
                  </a:lnTo>
                  <a:lnTo>
                    <a:pt x="647" y="338"/>
                  </a:lnTo>
                  <a:lnTo>
                    <a:pt x="288" y="338"/>
                  </a:lnTo>
                  <a:lnTo>
                    <a:pt x="288" y="602"/>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sz="2000" dirty="0"/>
            </a:p>
          </p:txBody>
        </p:sp>
        <p:grpSp>
          <p:nvGrpSpPr>
            <p:cNvPr id="4" name="Group 23"/>
            <p:cNvGrpSpPr>
              <a:grpSpLocks noChangeAspect="1"/>
            </p:cNvGrpSpPr>
            <p:nvPr/>
          </p:nvGrpSpPr>
          <p:grpSpPr bwMode="auto">
            <a:xfrm>
              <a:off x="1491622" y="3454584"/>
              <a:ext cx="521737" cy="588914"/>
              <a:chOff x="3485" y="1766"/>
              <a:chExt cx="699" cy="789"/>
            </a:xfrm>
          </p:grpSpPr>
          <p:sp>
            <p:nvSpPr>
              <p:cNvPr id="5" name="Freeform 24"/>
              <p:cNvSpPr>
                <a:spLocks/>
              </p:cNvSpPr>
              <p:nvPr/>
            </p:nvSpPr>
            <p:spPr bwMode="auto">
              <a:xfrm>
                <a:off x="3485" y="1950"/>
                <a:ext cx="699" cy="60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2000" dirty="0">
                  <a:solidFill>
                    <a:srgbClr val="FFFFFF"/>
                  </a:solidFill>
                </a:endParaRPr>
              </a:p>
            </p:txBody>
          </p:sp>
          <p:sp>
            <p:nvSpPr>
              <p:cNvPr id="6" name="Freeform 25"/>
              <p:cNvSpPr>
                <a:spLocks/>
              </p:cNvSpPr>
              <p:nvPr/>
            </p:nvSpPr>
            <p:spPr bwMode="auto">
              <a:xfrm>
                <a:off x="3825" y="1766"/>
                <a:ext cx="175" cy="191"/>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2000" dirty="0">
                  <a:solidFill>
                    <a:srgbClr val="FFFFFF"/>
                  </a:solidFill>
                </a:endParaRPr>
              </a:p>
            </p:txBody>
          </p:sp>
        </p:grpSp>
        <p:grpSp>
          <p:nvGrpSpPr>
            <p:cNvPr id="7" name="Group 45"/>
            <p:cNvGrpSpPr>
              <a:grpSpLocks noChangeAspect="1"/>
            </p:cNvGrpSpPr>
            <p:nvPr/>
          </p:nvGrpSpPr>
          <p:grpSpPr bwMode="auto">
            <a:xfrm>
              <a:off x="2195337" y="3482763"/>
              <a:ext cx="526616" cy="616192"/>
              <a:chOff x="1503" y="3503"/>
              <a:chExt cx="729" cy="853"/>
            </a:xfrm>
          </p:grpSpPr>
          <p:sp>
            <p:nvSpPr>
              <p:cNvPr id="8" name="Freeform 46"/>
              <p:cNvSpPr>
                <a:spLocks noEditPoints="1"/>
              </p:cNvSpPr>
              <p:nvPr/>
            </p:nvSpPr>
            <p:spPr bwMode="auto">
              <a:xfrm>
                <a:off x="1503" y="3771"/>
                <a:ext cx="729" cy="311"/>
              </a:xfrm>
              <a:custGeom>
                <a:avLst/>
                <a:gdLst>
                  <a:gd name="T0" fmla="*/ 574 w 618"/>
                  <a:gd name="T1" fmla="*/ 0 h 264"/>
                  <a:gd name="T2" fmla="*/ 530 w 618"/>
                  <a:gd name="T3" fmla="*/ 45 h 264"/>
                  <a:gd name="T4" fmla="*/ 530 w 618"/>
                  <a:gd name="T5" fmla="*/ 219 h 264"/>
                  <a:gd name="T6" fmla="*/ 574 w 618"/>
                  <a:gd name="T7" fmla="*/ 264 h 264"/>
                  <a:gd name="T8" fmla="*/ 618 w 618"/>
                  <a:gd name="T9" fmla="*/ 219 h 264"/>
                  <a:gd name="T10" fmla="*/ 618 w 618"/>
                  <a:gd name="T11" fmla="*/ 45 h 264"/>
                  <a:gd name="T12" fmla="*/ 574 w 618"/>
                  <a:gd name="T13" fmla="*/ 0 h 264"/>
                  <a:gd name="T14" fmla="*/ 44 w 618"/>
                  <a:gd name="T15" fmla="*/ 0 h 264"/>
                  <a:gd name="T16" fmla="*/ 0 w 618"/>
                  <a:gd name="T17" fmla="*/ 45 h 264"/>
                  <a:gd name="T18" fmla="*/ 0 w 618"/>
                  <a:gd name="T19" fmla="*/ 219 h 264"/>
                  <a:gd name="T20" fmla="*/ 44 w 618"/>
                  <a:gd name="T21" fmla="*/ 264 h 264"/>
                  <a:gd name="T22" fmla="*/ 88 w 618"/>
                  <a:gd name="T23" fmla="*/ 219 h 264"/>
                  <a:gd name="T24" fmla="*/ 88 w 618"/>
                  <a:gd name="T25" fmla="*/ 45 h 264"/>
                  <a:gd name="T26" fmla="*/ 44 w 618"/>
                  <a:gd name="T2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8" h="264">
                    <a:moveTo>
                      <a:pt x="574" y="0"/>
                    </a:moveTo>
                    <a:cubicBezTo>
                      <a:pt x="550" y="0"/>
                      <a:pt x="530" y="20"/>
                      <a:pt x="530" y="45"/>
                    </a:cubicBezTo>
                    <a:cubicBezTo>
                      <a:pt x="530" y="219"/>
                      <a:pt x="530" y="219"/>
                      <a:pt x="530" y="219"/>
                    </a:cubicBezTo>
                    <a:cubicBezTo>
                      <a:pt x="530" y="244"/>
                      <a:pt x="550" y="264"/>
                      <a:pt x="574" y="264"/>
                    </a:cubicBezTo>
                    <a:cubicBezTo>
                      <a:pt x="598" y="264"/>
                      <a:pt x="618" y="244"/>
                      <a:pt x="618" y="219"/>
                    </a:cubicBezTo>
                    <a:cubicBezTo>
                      <a:pt x="618" y="45"/>
                      <a:pt x="618" y="45"/>
                      <a:pt x="618" y="45"/>
                    </a:cubicBezTo>
                    <a:cubicBezTo>
                      <a:pt x="618" y="20"/>
                      <a:pt x="598" y="0"/>
                      <a:pt x="574" y="0"/>
                    </a:cubicBezTo>
                    <a:close/>
                    <a:moveTo>
                      <a:pt x="44" y="0"/>
                    </a:moveTo>
                    <a:cubicBezTo>
                      <a:pt x="20" y="0"/>
                      <a:pt x="0" y="20"/>
                      <a:pt x="0" y="45"/>
                    </a:cubicBezTo>
                    <a:cubicBezTo>
                      <a:pt x="0" y="219"/>
                      <a:pt x="0" y="219"/>
                      <a:pt x="0" y="219"/>
                    </a:cubicBezTo>
                    <a:cubicBezTo>
                      <a:pt x="0" y="244"/>
                      <a:pt x="20" y="264"/>
                      <a:pt x="44" y="264"/>
                    </a:cubicBezTo>
                    <a:cubicBezTo>
                      <a:pt x="68" y="264"/>
                      <a:pt x="88" y="244"/>
                      <a:pt x="88" y="219"/>
                    </a:cubicBezTo>
                    <a:cubicBezTo>
                      <a:pt x="88" y="45"/>
                      <a:pt x="88" y="45"/>
                      <a:pt x="88" y="45"/>
                    </a:cubicBezTo>
                    <a:cubicBezTo>
                      <a:pt x="88" y="20"/>
                      <a:pt x="68" y="0"/>
                      <a:pt x="44" y="0"/>
                    </a:cubicBez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9" name="Freeform 47"/>
              <p:cNvSpPr>
                <a:spLocks/>
              </p:cNvSpPr>
              <p:nvPr/>
            </p:nvSpPr>
            <p:spPr bwMode="auto">
              <a:xfrm>
                <a:off x="1638" y="3772"/>
                <a:ext cx="461" cy="584"/>
              </a:xfrm>
              <a:custGeom>
                <a:avLst/>
                <a:gdLst>
                  <a:gd name="T0" fmla="*/ 0 w 390"/>
                  <a:gd name="T1" fmla="*/ 0 h 495"/>
                  <a:gd name="T2" fmla="*/ 0 w 390"/>
                  <a:gd name="T3" fmla="*/ 319 h 495"/>
                  <a:gd name="T4" fmla="*/ 34 w 390"/>
                  <a:gd name="T5" fmla="*/ 353 h 495"/>
                  <a:gd name="T6" fmla="*/ 73 w 390"/>
                  <a:gd name="T7" fmla="*/ 353 h 495"/>
                  <a:gd name="T8" fmla="*/ 73 w 390"/>
                  <a:gd name="T9" fmla="*/ 450 h 495"/>
                  <a:gd name="T10" fmla="*/ 117 w 390"/>
                  <a:gd name="T11" fmla="*/ 495 h 495"/>
                  <a:gd name="T12" fmla="*/ 161 w 390"/>
                  <a:gd name="T13" fmla="*/ 450 h 495"/>
                  <a:gd name="T14" fmla="*/ 161 w 390"/>
                  <a:gd name="T15" fmla="*/ 353 h 495"/>
                  <a:gd name="T16" fmla="*/ 229 w 390"/>
                  <a:gd name="T17" fmla="*/ 353 h 495"/>
                  <a:gd name="T18" fmla="*/ 229 w 390"/>
                  <a:gd name="T19" fmla="*/ 450 h 495"/>
                  <a:gd name="T20" fmla="*/ 273 w 390"/>
                  <a:gd name="T21" fmla="*/ 495 h 495"/>
                  <a:gd name="T22" fmla="*/ 317 w 390"/>
                  <a:gd name="T23" fmla="*/ 450 h 495"/>
                  <a:gd name="T24" fmla="*/ 317 w 390"/>
                  <a:gd name="T25" fmla="*/ 353 h 495"/>
                  <a:gd name="T26" fmla="*/ 356 w 390"/>
                  <a:gd name="T27" fmla="*/ 353 h 495"/>
                  <a:gd name="T28" fmla="*/ 390 w 390"/>
                  <a:gd name="T29" fmla="*/ 319 h 495"/>
                  <a:gd name="T30" fmla="*/ 390 w 390"/>
                  <a:gd name="T31" fmla="*/ 0 h 495"/>
                  <a:gd name="T32" fmla="*/ 0 w 390"/>
                  <a:gd name="T33"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0" h="495">
                    <a:moveTo>
                      <a:pt x="0" y="0"/>
                    </a:moveTo>
                    <a:cubicBezTo>
                      <a:pt x="0" y="319"/>
                      <a:pt x="0" y="319"/>
                      <a:pt x="0" y="319"/>
                    </a:cubicBezTo>
                    <a:cubicBezTo>
                      <a:pt x="0" y="338"/>
                      <a:pt x="15" y="353"/>
                      <a:pt x="34" y="353"/>
                    </a:cubicBezTo>
                    <a:cubicBezTo>
                      <a:pt x="73" y="353"/>
                      <a:pt x="73" y="353"/>
                      <a:pt x="73" y="353"/>
                    </a:cubicBezTo>
                    <a:cubicBezTo>
                      <a:pt x="73" y="450"/>
                      <a:pt x="73" y="450"/>
                      <a:pt x="73" y="450"/>
                    </a:cubicBezTo>
                    <a:cubicBezTo>
                      <a:pt x="73" y="475"/>
                      <a:pt x="93" y="495"/>
                      <a:pt x="117" y="495"/>
                    </a:cubicBezTo>
                    <a:cubicBezTo>
                      <a:pt x="141" y="495"/>
                      <a:pt x="161" y="475"/>
                      <a:pt x="161" y="450"/>
                    </a:cubicBezTo>
                    <a:cubicBezTo>
                      <a:pt x="161" y="353"/>
                      <a:pt x="161" y="353"/>
                      <a:pt x="161" y="353"/>
                    </a:cubicBezTo>
                    <a:cubicBezTo>
                      <a:pt x="229" y="353"/>
                      <a:pt x="229" y="353"/>
                      <a:pt x="229" y="353"/>
                    </a:cubicBezTo>
                    <a:cubicBezTo>
                      <a:pt x="229" y="450"/>
                      <a:pt x="229" y="450"/>
                      <a:pt x="229" y="450"/>
                    </a:cubicBezTo>
                    <a:cubicBezTo>
                      <a:pt x="229" y="475"/>
                      <a:pt x="249" y="495"/>
                      <a:pt x="273" y="495"/>
                    </a:cubicBezTo>
                    <a:cubicBezTo>
                      <a:pt x="297" y="495"/>
                      <a:pt x="317" y="475"/>
                      <a:pt x="317" y="450"/>
                    </a:cubicBezTo>
                    <a:cubicBezTo>
                      <a:pt x="317" y="353"/>
                      <a:pt x="317" y="353"/>
                      <a:pt x="317" y="353"/>
                    </a:cubicBezTo>
                    <a:cubicBezTo>
                      <a:pt x="356" y="353"/>
                      <a:pt x="356" y="353"/>
                      <a:pt x="356" y="353"/>
                    </a:cubicBezTo>
                    <a:cubicBezTo>
                      <a:pt x="375" y="353"/>
                      <a:pt x="390" y="338"/>
                      <a:pt x="390" y="319"/>
                    </a:cubicBezTo>
                    <a:cubicBezTo>
                      <a:pt x="390" y="0"/>
                      <a:pt x="390" y="0"/>
                      <a:pt x="390" y="0"/>
                    </a:cubicBezTo>
                    <a:lnTo>
                      <a:pt x="0" y="0"/>
                    </a:ln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10" name="Freeform 48"/>
              <p:cNvSpPr>
                <a:spLocks noEditPoints="1"/>
              </p:cNvSpPr>
              <p:nvPr/>
            </p:nvSpPr>
            <p:spPr bwMode="auto">
              <a:xfrm>
                <a:off x="1637" y="3503"/>
                <a:ext cx="460" cy="236"/>
              </a:xfrm>
              <a:custGeom>
                <a:avLst/>
                <a:gdLst>
                  <a:gd name="T0" fmla="*/ 288 w 390"/>
                  <a:gd name="T1" fmla="*/ 63 h 200"/>
                  <a:gd name="T2" fmla="*/ 324 w 390"/>
                  <a:gd name="T3" fmla="*/ 11 h 200"/>
                  <a:gd name="T4" fmla="*/ 323 w 390"/>
                  <a:gd name="T5" fmla="*/ 2 h 200"/>
                  <a:gd name="T6" fmla="*/ 314 w 390"/>
                  <a:gd name="T7" fmla="*/ 4 h 200"/>
                  <a:gd name="T8" fmla="*/ 276 w 390"/>
                  <a:gd name="T9" fmla="*/ 59 h 200"/>
                  <a:gd name="T10" fmla="*/ 195 w 390"/>
                  <a:gd name="T11" fmla="*/ 43 h 200"/>
                  <a:gd name="T12" fmla="*/ 114 w 390"/>
                  <a:gd name="T13" fmla="*/ 59 h 200"/>
                  <a:gd name="T14" fmla="*/ 76 w 390"/>
                  <a:gd name="T15" fmla="*/ 4 h 200"/>
                  <a:gd name="T16" fmla="*/ 67 w 390"/>
                  <a:gd name="T17" fmla="*/ 2 h 200"/>
                  <a:gd name="T18" fmla="*/ 66 w 390"/>
                  <a:gd name="T19" fmla="*/ 11 h 200"/>
                  <a:gd name="T20" fmla="*/ 102 w 390"/>
                  <a:gd name="T21" fmla="*/ 63 h 200"/>
                  <a:gd name="T22" fmla="*/ 0 w 390"/>
                  <a:gd name="T23" fmla="*/ 200 h 200"/>
                  <a:gd name="T24" fmla="*/ 390 w 390"/>
                  <a:gd name="T25" fmla="*/ 200 h 200"/>
                  <a:gd name="T26" fmla="*/ 288 w 390"/>
                  <a:gd name="T27" fmla="*/ 63 h 200"/>
                  <a:gd name="T28" fmla="*/ 113 w 390"/>
                  <a:gd name="T29" fmla="*/ 146 h 200"/>
                  <a:gd name="T30" fmla="*/ 91 w 390"/>
                  <a:gd name="T31" fmla="*/ 124 h 200"/>
                  <a:gd name="T32" fmla="*/ 113 w 390"/>
                  <a:gd name="T33" fmla="*/ 103 h 200"/>
                  <a:gd name="T34" fmla="*/ 134 w 390"/>
                  <a:gd name="T35" fmla="*/ 124 h 200"/>
                  <a:gd name="T36" fmla="*/ 113 w 390"/>
                  <a:gd name="T37" fmla="*/ 146 h 200"/>
                  <a:gd name="T38" fmla="*/ 280 w 390"/>
                  <a:gd name="T39" fmla="*/ 146 h 200"/>
                  <a:gd name="T40" fmla="*/ 259 w 390"/>
                  <a:gd name="T41" fmla="*/ 124 h 200"/>
                  <a:gd name="T42" fmla="*/ 280 w 390"/>
                  <a:gd name="T43" fmla="*/ 103 h 200"/>
                  <a:gd name="T44" fmla="*/ 302 w 390"/>
                  <a:gd name="T45" fmla="*/ 124 h 200"/>
                  <a:gd name="T46" fmla="*/ 280 w 390"/>
                  <a:gd name="T47" fmla="*/ 14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0" h="200">
                    <a:moveTo>
                      <a:pt x="288" y="63"/>
                    </a:moveTo>
                    <a:cubicBezTo>
                      <a:pt x="324" y="11"/>
                      <a:pt x="324" y="11"/>
                      <a:pt x="324" y="11"/>
                    </a:cubicBezTo>
                    <a:cubicBezTo>
                      <a:pt x="326" y="8"/>
                      <a:pt x="325" y="4"/>
                      <a:pt x="323" y="2"/>
                    </a:cubicBezTo>
                    <a:cubicBezTo>
                      <a:pt x="320" y="0"/>
                      <a:pt x="316" y="1"/>
                      <a:pt x="314" y="4"/>
                    </a:cubicBezTo>
                    <a:cubicBezTo>
                      <a:pt x="276" y="59"/>
                      <a:pt x="276" y="59"/>
                      <a:pt x="276" y="59"/>
                    </a:cubicBezTo>
                    <a:cubicBezTo>
                      <a:pt x="251" y="49"/>
                      <a:pt x="224" y="43"/>
                      <a:pt x="195" y="43"/>
                    </a:cubicBezTo>
                    <a:cubicBezTo>
                      <a:pt x="166" y="43"/>
                      <a:pt x="139" y="49"/>
                      <a:pt x="114" y="59"/>
                    </a:cubicBezTo>
                    <a:cubicBezTo>
                      <a:pt x="76" y="4"/>
                      <a:pt x="76" y="4"/>
                      <a:pt x="76" y="4"/>
                    </a:cubicBezTo>
                    <a:cubicBezTo>
                      <a:pt x="74" y="1"/>
                      <a:pt x="70" y="0"/>
                      <a:pt x="67" y="2"/>
                    </a:cubicBezTo>
                    <a:cubicBezTo>
                      <a:pt x="65" y="4"/>
                      <a:pt x="64" y="8"/>
                      <a:pt x="66" y="11"/>
                    </a:cubicBezTo>
                    <a:cubicBezTo>
                      <a:pt x="102" y="63"/>
                      <a:pt x="102" y="63"/>
                      <a:pt x="102" y="63"/>
                    </a:cubicBezTo>
                    <a:cubicBezTo>
                      <a:pt x="45" y="90"/>
                      <a:pt x="5" y="141"/>
                      <a:pt x="0" y="200"/>
                    </a:cubicBezTo>
                    <a:cubicBezTo>
                      <a:pt x="390" y="200"/>
                      <a:pt x="390" y="200"/>
                      <a:pt x="390" y="200"/>
                    </a:cubicBezTo>
                    <a:cubicBezTo>
                      <a:pt x="385" y="141"/>
                      <a:pt x="345" y="90"/>
                      <a:pt x="288" y="63"/>
                    </a:cubicBezTo>
                    <a:close/>
                    <a:moveTo>
                      <a:pt x="113" y="146"/>
                    </a:moveTo>
                    <a:cubicBezTo>
                      <a:pt x="101" y="146"/>
                      <a:pt x="91" y="136"/>
                      <a:pt x="91" y="124"/>
                    </a:cubicBezTo>
                    <a:cubicBezTo>
                      <a:pt x="91" y="113"/>
                      <a:pt x="101" y="103"/>
                      <a:pt x="113" y="103"/>
                    </a:cubicBezTo>
                    <a:cubicBezTo>
                      <a:pt x="125" y="103"/>
                      <a:pt x="134" y="113"/>
                      <a:pt x="134" y="124"/>
                    </a:cubicBezTo>
                    <a:cubicBezTo>
                      <a:pt x="134" y="136"/>
                      <a:pt x="125" y="146"/>
                      <a:pt x="113" y="146"/>
                    </a:cubicBezTo>
                    <a:close/>
                    <a:moveTo>
                      <a:pt x="280" y="146"/>
                    </a:moveTo>
                    <a:cubicBezTo>
                      <a:pt x="268" y="146"/>
                      <a:pt x="259" y="136"/>
                      <a:pt x="259" y="124"/>
                    </a:cubicBezTo>
                    <a:cubicBezTo>
                      <a:pt x="259" y="113"/>
                      <a:pt x="268" y="103"/>
                      <a:pt x="280" y="103"/>
                    </a:cubicBezTo>
                    <a:cubicBezTo>
                      <a:pt x="292" y="103"/>
                      <a:pt x="302" y="113"/>
                      <a:pt x="302" y="124"/>
                    </a:cubicBezTo>
                    <a:cubicBezTo>
                      <a:pt x="302" y="136"/>
                      <a:pt x="292" y="146"/>
                      <a:pt x="280" y="146"/>
                    </a:cubicBezTo>
                    <a:close/>
                  </a:path>
                </a:pathLst>
              </a:custGeom>
              <a:solidFill>
                <a:srgbClr val="A1C0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grpSp>
        <p:pic>
          <p:nvPicPr>
            <p:cNvPr id="11" name="Picture 10"/>
            <p:cNvPicPr>
              <a:picLocks noChangeAspect="1"/>
            </p:cNvPicPr>
            <p:nvPr/>
          </p:nvPicPr>
          <p:blipFill>
            <a:blip r:embed="rId2"/>
            <a:stretch>
              <a:fillRect/>
            </a:stretch>
          </p:blipFill>
          <p:spPr>
            <a:xfrm>
              <a:off x="1249685" y="2489150"/>
              <a:ext cx="943948" cy="908621"/>
            </a:xfrm>
            <a:prstGeom prst="rect">
              <a:avLst/>
            </a:prstGeom>
          </p:spPr>
        </p:pic>
      </p:grpSp>
      <p:grpSp>
        <p:nvGrpSpPr>
          <p:cNvPr id="26" name="Group 25"/>
          <p:cNvGrpSpPr>
            <a:grpSpLocks noChangeAspect="1"/>
          </p:cNvGrpSpPr>
          <p:nvPr/>
        </p:nvGrpSpPr>
        <p:grpSpPr>
          <a:xfrm>
            <a:off x="6456179" y="1590625"/>
            <a:ext cx="1121405" cy="1258565"/>
            <a:chOff x="3466161" y="1910776"/>
            <a:chExt cx="1659487" cy="1862461"/>
          </a:xfrm>
        </p:grpSpPr>
        <p:grpSp>
          <p:nvGrpSpPr>
            <p:cNvPr id="27" name="Group 26"/>
            <p:cNvGrpSpPr/>
            <p:nvPr/>
          </p:nvGrpSpPr>
          <p:grpSpPr>
            <a:xfrm>
              <a:off x="3466161" y="2018449"/>
              <a:ext cx="1659487" cy="1659487"/>
              <a:chOff x="5282133" y="2503461"/>
              <a:chExt cx="1659487" cy="1659487"/>
            </a:xfrm>
          </p:grpSpPr>
          <p:sp>
            <p:nvSpPr>
              <p:cNvPr id="30" name="Oval 29"/>
              <p:cNvSpPr/>
              <p:nvPr/>
            </p:nvSpPr>
            <p:spPr bwMode="auto">
              <a:xfrm>
                <a:off x="5282133" y="2503461"/>
                <a:ext cx="1659487" cy="1659487"/>
              </a:xfrm>
              <a:prstGeom prst="ellipse">
                <a:avLst/>
              </a:prstGeom>
              <a:solidFill>
                <a:schemeClr val="bg1"/>
              </a:solidFill>
              <a:ln w="28575">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1" name="Group 30"/>
              <p:cNvGrpSpPr>
                <a:grpSpLocks noChangeAspect="1"/>
              </p:cNvGrpSpPr>
              <p:nvPr/>
            </p:nvGrpSpPr>
            <p:grpSpPr>
              <a:xfrm>
                <a:off x="5576274" y="2910962"/>
                <a:ext cx="1071204" cy="844483"/>
                <a:chOff x="7335184" y="545607"/>
                <a:chExt cx="661582" cy="521558"/>
              </a:xfrm>
            </p:grpSpPr>
            <p:pic>
              <p:nvPicPr>
                <p:cNvPr id="32" name="Picture 31"/>
                <p:cNvPicPr>
                  <a:picLocks noChangeAspect="1"/>
                </p:cNvPicPr>
                <p:nvPr/>
              </p:nvPicPr>
              <p:blipFill>
                <a:blip r:embed="rId3"/>
                <a:stretch>
                  <a:fillRect/>
                </a:stretch>
              </p:blipFill>
              <p:spPr>
                <a:xfrm>
                  <a:off x="7335184" y="545607"/>
                  <a:ext cx="661582" cy="521558"/>
                </a:xfrm>
                <a:prstGeom prst="rect">
                  <a:avLst/>
                </a:prstGeom>
              </p:spPr>
            </p:pic>
            <p:sp>
              <p:nvSpPr>
                <p:cNvPr id="33" name="TextBox 32"/>
                <p:cNvSpPr txBox="1"/>
                <p:nvPr/>
              </p:nvSpPr>
              <p:spPr>
                <a:xfrm>
                  <a:off x="7550542" y="701436"/>
                  <a:ext cx="213373" cy="225034"/>
                </a:xfrm>
                <a:prstGeom prst="rect">
                  <a:avLst/>
                </a:prstGeom>
                <a:noFill/>
              </p:spPr>
              <p:txBody>
                <a:bodyPr wrap="none" lIns="0" tIns="0" rIns="0" bIns="0" rtlCol="0">
                  <a:spAutoFit/>
                </a:bodyPr>
                <a:lstStyle/>
                <a:p>
                  <a:r>
                    <a:rPr lang="en-US" sz="1600" b="1" spc="-71" dirty="0">
                      <a:solidFill>
                        <a:schemeClr val="bg2">
                          <a:lumMod val="25000"/>
                        </a:schemeClr>
                      </a:solidFill>
                      <a:latin typeface="+mj-lt"/>
                    </a:rPr>
                    <a:t>C#</a:t>
                  </a:r>
                  <a:endParaRPr lang="fi-FI" sz="1600" b="1" spc="-71" dirty="0">
                    <a:solidFill>
                      <a:schemeClr val="bg2">
                        <a:lumMod val="25000"/>
                      </a:schemeClr>
                    </a:solidFill>
                    <a:latin typeface="+mj-lt"/>
                  </a:endParaRPr>
                </a:p>
              </p:txBody>
            </p:sp>
          </p:grpSp>
        </p:grpSp>
        <p:sp>
          <p:nvSpPr>
            <p:cNvPr id="28" name="Isosceles Triangle 27"/>
            <p:cNvSpPr>
              <a:spLocks noChangeAspect="1"/>
            </p:cNvSpPr>
            <p:nvPr/>
          </p:nvSpPr>
          <p:spPr bwMode="auto">
            <a:xfrm rot="16200000" flipH="1">
              <a:off x="4188376" y="3584875"/>
              <a:ext cx="216902" cy="159821"/>
            </a:xfrm>
            <a:prstGeom prst="triangle">
              <a:avLst/>
            </a:prstGeom>
            <a:solidFill>
              <a:schemeClr val="bg1">
                <a:lumMod val="85000"/>
              </a:schemeClr>
            </a:solidFill>
            <a:ln>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 name="Isosceles Triangle 28"/>
            <p:cNvSpPr>
              <a:spLocks noChangeAspect="1"/>
            </p:cNvSpPr>
            <p:nvPr/>
          </p:nvSpPr>
          <p:spPr bwMode="auto">
            <a:xfrm rot="5400000">
              <a:off x="4188376" y="1939316"/>
              <a:ext cx="216902" cy="159821"/>
            </a:xfrm>
            <a:prstGeom prst="triangle">
              <a:avLst/>
            </a:prstGeom>
            <a:solidFill>
              <a:schemeClr val="bg1">
                <a:lumMod val="85000"/>
              </a:schemeClr>
            </a:solidFill>
            <a:ln>
              <a:solidFill>
                <a:schemeClr val="bg1">
                  <a:lumMod val="6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46" name="Rectangle 45"/>
          <p:cNvSpPr/>
          <p:nvPr/>
        </p:nvSpPr>
        <p:spPr bwMode="auto">
          <a:xfrm>
            <a:off x="3561681" y="3727274"/>
            <a:ext cx="6398243" cy="2650307"/>
          </a:xfrm>
          <a:prstGeom prst="rect">
            <a:avLst/>
          </a:prstGeom>
          <a:solidFill>
            <a:schemeClr val="bg1">
              <a:lumMod val="8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t" anchorCtr="0" forceAA="0" compatLnSpc="1">
            <a:prstTxWarp prst="textNoShape">
              <a:avLst/>
            </a:prstTxWarp>
            <a:noAutofit/>
          </a:bodyPr>
          <a:lstStyle/>
          <a:p>
            <a:pPr defTabSz="932290" fontAlgn="base">
              <a:spcBef>
                <a:spcPct val="0"/>
              </a:spcBef>
              <a:spcAft>
                <a:spcPct val="0"/>
              </a:spcAft>
            </a:pPr>
            <a:r>
              <a:rPr lang="en-US" dirty="0">
                <a:solidFill>
                  <a:schemeClr val="bg2">
                    <a:lumMod val="25000"/>
                  </a:schemeClr>
                </a:solidFill>
                <a:ea typeface="Segoe UI" pitchFamily="34" charset="0"/>
                <a:cs typeface="Segoe UI" pitchFamily="34" charset="0"/>
              </a:rPr>
              <a:t>SharePoint</a:t>
            </a:r>
          </a:p>
        </p:txBody>
      </p:sp>
      <p:grpSp>
        <p:nvGrpSpPr>
          <p:cNvPr id="48" name="Group 47"/>
          <p:cNvGrpSpPr/>
          <p:nvPr/>
        </p:nvGrpSpPr>
        <p:grpSpPr>
          <a:xfrm>
            <a:off x="3652506" y="5046104"/>
            <a:ext cx="1656544" cy="896260"/>
            <a:chOff x="2288768" y="4925936"/>
            <a:chExt cx="1656544" cy="896260"/>
          </a:xfrm>
        </p:grpSpPr>
        <p:pic>
          <p:nvPicPr>
            <p:cNvPr id="49" name="Picture 48"/>
            <p:cNvPicPr>
              <a:picLocks noChangeAspect="1"/>
            </p:cNvPicPr>
            <p:nvPr/>
          </p:nvPicPr>
          <p:blipFill>
            <a:blip r:embed="rId4"/>
            <a:stretch>
              <a:fillRect/>
            </a:stretch>
          </p:blipFill>
          <p:spPr>
            <a:xfrm>
              <a:off x="2823779" y="4925936"/>
              <a:ext cx="624000" cy="525293"/>
            </a:xfrm>
            <a:prstGeom prst="rect">
              <a:avLst/>
            </a:prstGeom>
          </p:spPr>
        </p:pic>
        <p:sp>
          <p:nvSpPr>
            <p:cNvPr id="50" name="TextBox 49"/>
            <p:cNvSpPr txBox="1"/>
            <p:nvPr/>
          </p:nvSpPr>
          <p:spPr>
            <a:xfrm>
              <a:off x="2288768" y="5332831"/>
              <a:ext cx="1656544"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List and libraries</a:t>
              </a:r>
            </a:p>
          </p:txBody>
        </p:sp>
      </p:grpSp>
      <p:sp>
        <p:nvSpPr>
          <p:cNvPr id="52" name="Rectangle 51"/>
          <p:cNvSpPr/>
          <p:nvPr/>
        </p:nvSpPr>
        <p:spPr bwMode="auto">
          <a:xfrm>
            <a:off x="3820541" y="4198154"/>
            <a:ext cx="5785319" cy="368294"/>
          </a:xfrm>
          <a:prstGeom prst="rect">
            <a:avLst/>
          </a:prstGeom>
          <a:solidFill>
            <a:schemeClr val="bg1">
              <a:lumMod val="7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t" anchorCtr="0" forceAA="0" compatLnSpc="1">
            <a:prstTxWarp prst="textNoShape">
              <a:avLst/>
            </a:prstTxWarp>
            <a:noAutofit/>
          </a:bodyPr>
          <a:lstStyle/>
          <a:p>
            <a:pPr algn="ctr" defTabSz="932290" fontAlgn="base">
              <a:spcBef>
                <a:spcPct val="0"/>
              </a:spcBef>
              <a:spcAft>
                <a:spcPct val="0"/>
              </a:spcAft>
            </a:pPr>
            <a:r>
              <a:rPr lang="en-US" dirty="0">
                <a:solidFill>
                  <a:schemeClr val="bg2">
                    <a:lumMod val="25000"/>
                  </a:schemeClr>
                </a:solidFill>
                <a:ea typeface="Segoe UI" pitchFamily="34" charset="0"/>
                <a:cs typeface="Segoe UI" pitchFamily="34" charset="0"/>
              </a:rPr>
              <a:t>SharePoint API</a:t>
            </a:r>
          </a:p>
        </p:txBody>
      </p:sp>
      <p:sp>
        <p:nvSpPr>
          <p:cNvPr id="53" name="Rectangle 52"/>
          <p:cNvSpPr/>
          <p:nvPr/>
        </p:nvSpPr>
        <p:spPr bwMode="auto">
          <a:xfrm>
            <a:off x="5391359" y="4797894"/>
            <a:ext cx="4214501" cy="1435671"/>
          </a:xfrm>
          <a:prstGeom prst="rect">
            <a:avLst/>
          </a:prstGeom>
          <a:solidFill>
            <a:schemeClr val="bg1">
              <a:lumMod val="75000"/>
              <a:alpha val="75000"/>
            </a:schemeClr>
          </a:solidFill>
          <a:ln>
            <a:solidFill>
              <a:schemeClr val="bg1">
                <a:lumMod val="6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8000" tIns="46630" rIns="46630" bIns="46630" numCol="1" spcCol="0" rtlCol="0" fromWordArt="0" anchor="b" anchorCtr="0" forceAA="0" compatLnSpc="1">
            <a:prstTxWarp prst="textNoShape">
              <a:avLst/>
            </a:prstTxWarp>
            <a:noAutofit/>
          </a:bodyPr>
          <a:lstStyle/>
          <a:p>
            <a:pPr algn="ctr" defTabSz="932290" fontAlgn="base">
              <a:spcBef>
                <a:spcPct val="0"/>
              </a:spcBef>
              <a:spcAft>
                <a:spcPct val="0"/>
              </a:spcAft>
            </a:pPr>
            <a:r>
              <a:rPr lang="en-US" dirty="0">
                <a:solidFill>
                  <a:schemeClr val="bg2">
                    <a:lumMod val="25000"/>
                  </a:schemeClr>
                </a:solidFill>
                <a:ea typeface="Segoe UI" pitchFamily="34" charset="0"/>
                <a:cs typeface="Segoe UI" pitchFamily="34" charset="0"/>
              </a:rPr>
              <a:t>Service Applications</a:t>
            </a:r>
          </a:p>
        </p:txBody>
      </p:sp>
      <p:grpSp>
        <p:nvGrpSpPr>
          <p:cNvPr id="59" name="Group 58"/>
          <p:cNvGrpSpPr/>
          <p:nvPr/>
        </p:nvGrpSpPr>
        <p:grpSpPr>
          <a:xfrm>
            <a:off x="10049716" y="2729898"/>
            <a:ext cx="1428597" cy="918844"/>
            <a:chOff x="8882022" y="2907467"/>
            <a:chExt cx="1428597" cy="918844"/>
          </a:xfrm>
        </p:grpSpPr>
        <p:pic>
          <p:nvPicPr>
            <p:cNvPr id="54" name="Picture 53"/>
            <p:cNvPicPr>
              <a:picLocks noChangeAspect="1"/>
            </p:cNvPicPr>
            <p:nvPr/>
          </p:nvPicPr>
          <p:blipFill>
            <a:blip r:embed="rId5"/>
            <a:stretch>
              <a:fillRect/>
            </a:stretch>
          </p:blipFill>
          <p:spPr>
            <a:xfrm>
              <a:off x="9293644" y="2907467"/>
              <a:ext cx="605350" cy="572582"/>
            </a:xfrm>
            <a:prstGeom prst="rect">
              <a:avLst/>
            </a:prstGeom>
          </p:spPr>
        </p:pic>
        <p:sp>
          <p:nvSpPr>
            <p:cNvPr id="58" name="TextBox 57"/>
            <p:cNvSpPr txBox="1"/>
            <p:nvPr/>
          </p:nvSpPr>
          <p:spPr>
            <a:xfrm>
              <a:off x="8882022" y="3336946"/>
              <a:ext cx="1428597"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Web Services</a:t>
              </a:r>
            </a:p>
          </p:txBody>
        </p:sp>
      </p:grpSp>
      <p:grpSp>
        <p:nvGrpSpPr>
          <p:cNvPr id="61" name="Group 60"/>
          <p:cNvGrpSpPr/>
          <p:nvPr/>
        </p:nvGrpSpPr>
        <p:grpSpPr>
          <a:xfrm>
            <a:off x="9188657" y="1303241"/>
            <a:ext cx="1182889" cy="1250257"/>
            <a:chOff x="9255060" y="1305281"/>
            <a:chExt cx="1182889" cy="1250257"/>
          </a:xfrm>
        </p:grpSpPr>
        <p:grpSp>
          <p:nvGrpSpPr>
            <p:cNvPr id="57" name="Group 56"/>
            <p:cNvGrpSpPr/>
            <p:nvPr/>
          </p:nvGrpSpPr>
          <p:grpSpPr>
            <a:xfrm>
              <a:off x="9413365" y="1305281"/>
              <a:ext cx="905136" cy="881813"/>
              <a:chOff x="9413365" y="1305281"/>
              <a:chExt cx="905136" cy="881813"/>
            </a:xfrm>
          </p:grpSpPr>
          <p:pic>
            <p:nvPicPr>
              <p:cNvPr id="56" name="Picture 55"/>
              <p:cNvPicPr>
                <a:picLocks noChangeAspect="1"/>
              </p:cNvPicPr>
              <p:nvPr/>
            </p:nvPicPr>
            <p:blipFill>
              <a:blip r:embed="rId6"/>
              <a:stretch>
                <a:fillRect/>
              </a:stretch>
            </p:blipFill>
            <p:spPr>
              <a:xfrm>
                <a:off x="9413365" y="1416044"/>
                <a:ext cx="438734" cy="771050"/>
              </a:xfrm>
              <a:prstGeom prst="rect">
                <a:avLst/>
              </a:prstGeom>
            </p:spPr>
          </p:pic>
          <p:pic>
            <p:nvPicPr>
              <p:cNvPr id="55" name="Picture 54"/>
              <p:cNvPicPr>
                <a:picLocks noChangeAspect="1"/>
              </p:cNvPicPr>
              <p:nvPr/>
            </p:nvPicPr>
            <p:blipFill>
              <a:blip r:embed="rId7"/>
              <a:stretch>
                <a:fillRect/>
              </a:stretch>
            </p:blipFill>
            <p:spPr>
              <a:xfrm>
                <a:off x="9672263" y="1305281"/>
                <a:ext cx="646238" cy="828000"/>
              </a:xfrm>
              <a:prstGeom prst="rect">
                <a:avLst/>
              </a:prstGeom>
            </p:spPr>
          </p:pic>
        </p:grpSp>
        <p:sp>
          <p:nvSpPr>
            <p:cNvPr id="60" name="TextBox 59"/>
            <p:cNvSpPr txBox="1"/>
            <p:nvPr/>
          </p:nvSpPr>
          <p:spPr>
            <a:xfrm>
              <a:off x="9255060" y="2066173"/>
              <a:ext cx="1182889"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Databases</a:t>
              </a:r>
            </a:p>
          </p:txBody>
        </p:sp>
      </p:grpSp>
      <p:grpSp>
        <p:nvGrpSpPr>
          <p:cNvPr id="63" name="Group 62"/>
          <p:cNvGrpSpPr/>
          <p:nvPr/>
        </p:nvGrpSpPr>
        <p:grpSpPr>
          <a:xfrm>
            <a:off x="5558010" y="5099923"/>
            <a:ext cx="1121140" cy="917619"/>
            <a:chOff x="1059474" y="1601271"/>
            <a:chExt cx="1121140" cy="917619"/>
          </a:xfrm>
        </p:grpSpPr>
        <p:pic>
          <p:nvPicPr>
            <p:cNvPr id="51" name="Picture 50"/>
            <p:cNvPicPr>
              <a:picLocks noChangeAspect="1"/>
            </p:cNvPicPr>
            <p:nvPr/>
          </p:nvPicPr>
          <p:blipFill>
            <a:blip r:embed="rId8"/>
            <a:stretch>
              <a:fillRect/>
            </a:stretch>
          </p:blipFill>
          <p:spPr>
            <a:xfrm>
              <a:off x="1372909" y="1601271"/>
              <a:ext cx="524928" cy="436692"/>
            </a:xfrm>
            <a:prstGeom prst="rect">
              <a:avLst/>
            </a:prstGeom>
          </p:spPr>
        </p:pic>
        <p:sp>
          <p:nvSpPr>
            <p:cNvPr id="62" name="TextBox 61"/>
            <p:cNvSpPr txBox="1"/>
            <p:nvPr/>
          </p:nvSpPr>
          <p:spPr>
            <a:xfrm>
              <a:off x="1059474" y="1835626"/>
              <a:ext cx="1121140" cy="683264"/>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Managed</a:t>
              </a:r>
              <a:br>
                <a:rPr lang="en-US" sz="1400" dirty="0">
                  <a:gradFill>
                    <a:gsLst>
                      <a:gs pos="2917">
                        <a:schemeClr val="tx1"/>
                      </a:gs>
                      <a:gs pos="30000">
                        <a:schemeClr val="tx1"/>
                      </a:gs>
                    </a:gsLst>
                    <a:lin ang="5400000" scaled="0"/>
                  </a:gradFill>
                </a:rPr>
              </a:br>
              <a:r>
                <a:rPr lang="en-US" sz="1400" dirty="0">
                  <a:gradFill>
                    <a:gsLst>
                      <a:gs pos="2917">
                        <a:schemeClr val="tx1"/>
                      </a:gs>
                      <a:gs pos="30000">
                        <a:schemeClr val="tx1"/>
                      </a:gs>
                    </a:gsLst>
                    <a:lin ang="5400000" scaled="0"/>
                  </a:gradFill>
                </a:rPr>
                <a:t>metadata</a:t>
              </a:r>
            </a:p>
          </p:txBody>
        </p:sp>
      </p:grpSp>
      <p:grpSp>
        <p:nvGrpSpPr>
          <p:cNvPr id="79" name="Group 78"/>
          <p:cNvGrpSpPr/>
          <p:nvPr/>
        </p:nvGrpSpPr>
        <p:grpSpPr>
          <a:xfrm>
            <a:off x="4950960" y="1656148"/>
            <a:ext cx="1394047" cy="1121034"/>
            <a:chOff x="797072" y="4525589"/>
            <a:chExt cx="1394047" cy="1121034"/>
          </a:xfrm>
        </p:grpSpPr>
        <p:grpSp>
          <p:nvGrpSpPr>
            <p:cNvPr id="78" name="Group 77"/>
            <p:cNvGrpSpPr/>
            <p:nvPr/>
          </p:nvGrpSpPr>
          <p:grpSpPr>
            <a:xfrm>
              <a:off x="1651458" y="4525589"/>
              <a:ext cx="489172" cy="552806"/>
              <a:chOff x="1776745" y="4741916"/>
              <a:chExt cx="489172" cy="552806"/>
            </a:xfrm>
          </p:grpSpPr>
          <p:pic>
            <p:nvPicPr>
              <p:cNvPr id="66" name="Picture 65"/>
              <p:cNvPicPr>
                <a:picLocks noChangeAspect="1"/>
              </p:cNvPicPr>
              <p:nvPr/>
            </p:nvPicPr>
            <p:blipFill>
              <a:blip r:embed="rId9"/>
              <a:stretch>
                <a:fillRect/>
              </a:stretch>
            </p:blipFill>
            <p:spPr>
              <a:xfrm>
                <a:off x="1785786" y="4741916"/>
                <a:ext cx="480131" cy="552806"/>
              </a:xfrm>
              <a:prstGeom prst="rect">
                <a:avLst/>
              </a:prstGeom>
            </p:spPr>
          </p:pic>
          <p:sp>
            <p:nvSpPr>
              <p:cNvPr id="73" name="TextBox 72"/>
              <p:cNvSpPr txBox="1"/>
              <p:nvPr/>
            </p:nvSpPr>
            <p:spPr>
              <a:xfrm>
                <a:off x="1776745" y="5059255"/>
                <a:ext cx="481052" cy="166199"/>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69912">
                          <a:schemeClr val="accent3"/>
                        </a:gs>
                        <a:gs pos="30000">
                          <a:schemeClr val="accent3"/>
                        </a:gs>
                      </a:gsLst>
                      <a:lin ang="5400000" scaled="0"/>
                    </a:gradFill>
                  </a:rPr>
                  <a:t>js</a:t>
                </a:r>
              </a:p>
            </p:txBody>
          </p:sp>
        </p:grpSp>
        <p:grpSp>
          <p:nvGrpSpPr>
            <p:cNvPr id="70" name="Group 69"/>
            <p:cNvGrpSpPr/>
            <p:nvPr/>
          </p:nvGrpSpPr>
          <p:grpSpPr>
            <a:xfrm>
              <a:off x="797072" y="4562933"/>
              <a:ext cx="481052" cy="552806"/>
              <a:chOff x="711958" y="4741916"/>
              <a:chExt cx="481052" cy="552806"/>
            </a:xfrm>
          </p:grpSpPr>
          <p:pic>
            <p:nvPicPr>
              <p:cNvPr id="64" name="Picture 63"/>
              <p:cNvPicPr>
                <a:picLocks noChangeAspect="1"/>
              </p:cNvPicPr>
              <p:nvPr/>
            </p:nvPicPr>
            <p:blipFill>
              <a:blip r:embed="rId9"/>
              <a:stretch>
                <a:fillRect/>
              </a:stretch>
            </p:blipFill>
            <p:spPr>
              <a:xfrm>
                <a:off x="711958" y="4741916"/>
                <a:ext cx="480131" cy="552806"/>
              </a:xfrm>
              <a:prstGeom prst="rect">
                <a:avLst/>
              </a:prstGeom>
            </p:spPr>
          </p:pic>
          <p:sp>
            <p:nvSpPr>
              <p:cNvPr id="69" name="TextBox 68"/>
              <p:cNvSpPr txBox="1"/>
              <p:nvPr/>
            </p:nvSpPr>
            <p:spPr>
              <a:xfrm>
                <a:off x="711958" y="5045810"/>
                <a:ext cx="481052" cy="166199"/>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2655">
                          <a:srgbClr val="00188F"/>
                        </a:gs>
                        <a:gs pos="15000">
                          <a:srgbClr val="00188F"/>
                        </a:gs>
                      </a:gsLst>
                      <a:lin ang="5400000" scaled="0"/>
                    </a:gradFill>
                  </a:rPr>
                  <a:t>aspx</a:t>
                </a:r>
              </a:p>
            </p:txBody>
          </p:sp>
        </p:grpSp>
        <p:grpSp>
          <p:nvGrpSpPr>
            <p:cNvPr id="72" name="Group 71"/>
            <p:cNvGrpSpPr/>
            <p:nvPr/>
          </p:nvGrpSpPr>
          <p:grpSpPr>
            <a:xfrm>
              <a:off x="1246048" y="4741916"/>
              <a:ext cx="487580" cy="552806"/>
              <a:chOff x="1246048" y="4741916"/>
              <a:chExt cx="487580" cy="552806"/>
            </a:xfrm>
          </p:grpSpPr>
          <p:pic>
            <p:nvPicPr>
              <p:cNvPr id="65" name="Picture 64"/>
              <p:cNvPicPr>
                <a:picLocks noChangeAspect="1"/>
              </p:cNvPicPr>
              <p:nvPr/>
            </p:nvPicPr>
            <p:blipFill>
              <a:blip r:embed="rId9"/>
              <a:stretch>
                <a:fillRect/>
              </a:stretch>
            </p:blipFill>
            <p:spPr>
              <a:xfrm>
                <a:off x="1253497" y="4741916"/>
                <a:ext cx="480131" cy="552806"/>
              </a:xfrm>
              <a:prstGeom prst="rect">
                <a:avLst/>
              </a:prstGeom>
            </p:spPr>
          </p:pic>
          <p:sp>
            <p:nvSpPr>
              <p:cNvPr id="71" name="TextBox 70"/>
              <p:cNvSpPr txBox="1"/>
              <p:nvPr/>
            </p:nvSpPr>
            <p:spPr>
              <a:xfrm>
                <a:off x="1246048" y="5051773"/>
                <a:ext cx="481052" cy="166199"/>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80531">
                          <a:schemeClr val="accent1"/>
                        </a:gs>
                        <a:gs pos="30000">
                          <a:schemeClr val="accent1"/>
                        </a:gs>
                      </a:gsLst>
                      <a:lin ang="5400000" scaled="0"/>
                    </a:gradFill>
                  </a:rPr>
                  <a:t>png</a:t>
                </a:r>
              </a:p>
            </p:txBody>
          </p:sp>
        </p:grpSp>
        <p:grpSp>
          <p:nvGrpSpPr>
            <p:cNvPr id="77" name="Group 76"/>
            <p:cNvGrpSpPr/>
            <p:nvPr/>
          </p:nvGrpSpPr>
          <p:grpSpPr>
            <a:xfrm>
              <a:off x="882268" y="5090256"/>
              <a:ext cx="493191" cy="552806"/>
              <a:chOff x="990343" y="5295900"/>
              <a:chExt cx="493191" cy="552806"/>
            </a:xfrm>
          </p:grpSpPr>
          <p:pic>
            <p:nvPicPr>
              <p:cNvPr id="67" name="Picture 66"/>
              <p:cNvPicPr>
                <a:picLocks noChangeAspect="1"/>
              </p:cNvPicPr>
              <p:nvPr/>
            </p:nvPicPr>
            <p:blipFill>
              <a:blip r:embed="rId9"/>
              <a:stretch>
                <a:fillRect/>
              </a:stretch>
            </p:blipFill>
            <p:spPr>
              <a:xfrm>
                <a:off x="1003403" y="5295900"/>
                <a:ext cx="480131" cy="552806"/>
              </a:xfrm>
              <a:prstGeom prst="rect">
                <a:avLst/>
              </a:prstGeom>
            </p:spPr>
          </p:pic>
          <p:sp>
            <p:nvSpPr>
              <p:cNvPr id="74" name="TextBox 73"/>
              <p:cNvSpPr txBox="1"/>
              <p:nvPr/>
            </p:nvSpPr>
            <p:spPr>
              <a:xfrm>
                <a:off x="990343" y="5638265"/>
                <a:ext cx="481052" cy="190767"/>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86726">
                          <a:schemeClr val="accent2"/>
                        </a:gs>
                        <a:gs pos="30000">
                          <a:schemeClr val="accent2"/>
                        </a:gs>
                      </a:gsLst>
                      <a:lin ang="5400000" scaled="0"/>
                    </a:gradFill>
                  </a:rPr>
                  <a:t>CSS</a:t>
                </a:r>
              </a:p>
            </p:txBody>
          </p:sp>
        </p:grpSp>
        <p:grpSp>
          <p:nvGrpSpPr>
            <p:cNvPr id="76" name="Group 75"/>
            <p:cNvGrpSpPr/>
            <p:nvPr/>
          </p:nvGrpSpPr>
          <p:grpSpPr>
            <a:xfrm>
              <a:off x="1609348" y="5093817"/>
              <a:ext cx="581771" cy="552806"/>
              <a:chOff x="1483534" y="5295900"/>
              <a:chExt cx="581771" cy="552806"/>
            </a:xfrm>
          </p:grpSpPr>
          <p:pic>
            <p:nvPicPr>
              <p:cNvPr id="68" name="Picture 67"/>
              <p:cNvPicPr>
                <a:picLocks noChangeAspect="1"/>
              </p:cNvPicPr>
              <p:nvPr/>
            </p:nvPicPr>
            <p:blipFill>
              <a:blip r:embed="rId9"/>
              <a:stretch>
                <a:fillRect/>
              </a:stretch>
            </p:blipFill>
            <p:spPr>
              <a:xfrm>
                <a:off x="1523093" y="5295900"/>
                <a:ext cx="480131" cy="552806"/>
              </a:xfrm>
              <a:prstGeom prst="rect">
                <a:avLst/>
              </a:prstGeom>
            </p:spPr>
          </p:pic>
          <p:sp>
            <p:nvSpPr>
              <p:cNvPr id="75" name="TextBox 74"/>
              <p:cNvSpPr txBox="1"/>
              <p:nvPr/>
            </p:nvSpPr>
            <p:spPr>
              <a:xfrm>
                <a:off x="1483534" y="5643062"/>
                <a:ext cx="581771" cy="190767"/>
              </a:xfrm>
              <a:prstGeom prst="rect">
                <a:avLst/>
              </a:prstGeom>
              <a:noFill/>
            </p:spPr>
            <p:txBody>
              <a:bodyPr wrap="square" lIns="0" tIns="0" rIns="0" bIns="0" rtlCol="0">
                <a:spAutoFit/>
              </a:bodyPr>
              <a:lstStyle/>
              <a:p>
                <a:pPr algn="ctr">
                  <a:lnSpc>
                    <a:spcPct val="90000"/>
                  </a:lnSpc>
                  <a:spcAft>
                    <a:spcPts val="600"/>
                  </a:spcAft>
                </a:pPr>
                <a:r>
                  <a:rPr lang="en-US" sz="1200" b="1" dirty="0">
                    <a:gradFill>
                      <a:gsLst>
                        <a:gs pos="86726">
                          <a:schemeClr val="accent2"/>
                        </a:gs>
                        <a:gs pos="30000">
                          <a:schemeClr val="accent2"/>
                        </a:gs>
                      </a:gsLst>
                      <a:lin ang="5400000" scaled="0"/>
                    </a:gradFill>
                  </a:rPr>
                  <a:t>master</a:t>
                </a:r>
              </a:p>
            </p:txBody>
          </p:sp>
        </p:grpSp>
      </p:grpSp>
      <p:grpSp>
        <p:nvGrpSpPr>
          <p:cNvPr id="80" name="Group 79"/>
          <p:cNvGrpSpPr/>
          <p:nvPr/>
        </p:nvGrpSpPr>
        <p:grpSpPr>
          <a:xfrm>
            <a:off x="6660108" y="5099923"/>
            <a:ext cx="918328" cy="917619"/>
            <a:chOff x="1160882" y="1601271"/>
            <a:chExt cx="918328" cy="917619"/>
          </a:xfrm>
        </p:grpSpPr>
        <p:pic>
          <p:nvPicPr>
            <p:cNvPr id="81" name="Picture 80"/>
            <p:cNvPicPr>
              <a:picLocks noChangeAspect="1"/>
            </p:cNvPicPr>
            <p:nvPr/>
          </p:nvPicPr>
          <p:blipFill>
            <a:blip r:embed="rId8"/>
            <a:stretch>
              <a:fillRect/>
            </a:stretch>
          </p:blipFill>
          <p:spPr>
            <a:xfrm>
              <a:off x="1372909" y="1601271"/>
              <a:ext cx="524928" cy="436692"/>
            </a:xfrm>
            <a:prstGeom prst="rect">
              <a:avLst/>
            </a:prstGeom>
          </p:spPr>
        </p:pic>
        <p:sp>
          <p:nvSpPr>
            <p:cNvPr id="82" name="TextBox 81"/>
            <p:cNvSpPr txBox="1"/>
            <p:nvPr/>
          </p:nvSpPr>
          <p:spPr>
            <a:xfrm>
              <a:off x="1160882" y="1835626"/>
              <a:ext cx="918328" cy="683264"/>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Search</a:t>
              </a:r>
              <a:br>
                <a:rPr lang="en-US" sz="1400" dirty="0">
                  <a:gradFill>
                    <a:gsLst>
                      <a:gs pos="2917">
                        <a:schemeClr val="tx1"/>
                      </a:gs>
                      <a:gs pos="30000">
                        <a:schemeClr val="tx1"/>
                      </a:gs>
                    </a:gsLst>
                    <a:lin ang="5400000" scaled="0"/>
                  </a:gradFill>
                </a:rPr>
              </a:br>
              <a:r>
                <a:rPr lang="en-US" sz="1400" dirty="0">
                  <a:gradFill>
                    <a:gsLst>
                      <a:gs pos="2917">
                        <a:schemeClr val="tx1"/>
                      </a:gs>
                      <a:gs pos="30000">
                        <a:schemeClr val="tx1"/>
                      </a:gs>
                    </a:gsLst>
                    <a:lin ang="5400000" scaled="0"/>
                  </a:gradFill>
                </a:rPr>
                <a:t>service</a:t>
              </a:r>
            </a:p>
          </p:txBody>
        </p:sp>
      </p:grpSp>
      <p:grpSp>
        <p:nvGrpSpPr>
          <p:cNvPr id="83" name="Group 82"/>
          <p:cNvGrpSpPr/>
          <p:nvPr/>
        </p:nvGrpSpPr>
        <p:grpSpPr>
          <a:xfrm>
            <a:off x="7505022" y="5099923"/>
            <a:ext cx="1126462" cy="917619"/>
            <a:chOff x="1056814" y="1601271"/>
            <a:chExt cx="1126462" cy="917619"/>
          </a:xfrm>
        </p:grpSpPr>
        <p:pic>
          <p:nvPicPr>
            <p:cNvPr id="84" name="Picture 83"/>
            <p:cNvPicPr>
              <a:picLocks noChangeAspect="1"/>
            </p:cNvPicPr>
            <p:nvPr/>
          </p:nvPicPr>
          <p:blipFill>
            <a:blip r:embed="rId8"/>
            <a:stretch>
              <a:fillRect/>
            </a:stretch>
          </p:blipFill>
          <p:spPr>
            <a:xfrm>
              <a:off x="1372909" y="1601271"/>
              <a:ext cx="524928" cy="436692"/>
            </a:xfrm>
            <a:prstGeom prst="rect">
              <a:avLst/>
            </a:prstGeom>
          </p:spPr>
        </p:pic>
        <p:sp>
          <p:nvSpPr>
            <p:cNvPr id="85" name="TextBox 84"/>
            <p:cNvSpPr txBox="1"/>
            <p:nvPr/>
          </p:nvSpPr>
          <p:spPr>
            <a:xfrm>
              <a:off x="1056814" y="1835626"/>
              <a:ext cx="1126462" cy="683264"/>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Workflow</a:t>
              </a:r>
              <a:br>
                <a:rPr lang="en-US" sz="1400" dirty="0">
                  <a:gradFill>
                    <a:gsLst>
                      <a:gs pos="2917">
                        <a:schemeClr val="tx1"/>
                      </a:gs>
                      <a:gs pos="30000">
                        <a:schemeClr val="tx1"/>
                      </a:gs>
                    </a:gsLst>
                    <a:lin ang="5400000" scaled="0"/>
                  </a:gradFill>
                </a:rPr>
              </a:br>
              <a:r>
                <a:rPr lang="en-US" sz="1400" dirty="0">
                  <a:gradFill>
                    <a:gsLst>
                      <a:gs pos="2917">
                        <a:schemeClr val="tx1"/>
                      </a:gs>
                      <a:gs pos="30000">
                        <a:schemeClr val="tx1"/>
                      </a:gs>
                    </a:gsLst>
                    <a:lin ang="5400000" scaled="0"/>
                  </a:gradFill>
                </a:rPr>
                <a:t>Service</a:t>
              </a:r>
            </a:p>
          </p:txBody>
        </p:sp>
      </p:grpSp>
      <p:grpSp>
        <p:nvGrpSpPr>
          <p:cNvPr id="86" name="Group 85"/>
          <p:cNvGrpSpPr/>
          <p:nvPr/>
        </p:nvGrpSpPr>
        <p:grpSpPr>
          <a:xfrm>
            <a:off x="8707877" y="5099923"/>
            <a:ext cx="678712" cy="723720"/>
            <a:chOff x="1280689" y="1601271"/>
            <a:chExt cx="678712" cy="723720"/>
          </a:xfrm>
        </p:grpSpPr>
        <p:pic>
          <p:nvPicPr>
            <p:cNvPr id="87" name="Picture 86"/>
            <p:cNvPicPr>
              <a:picLocks noChangeAspect="1"/>
            </p:cNvPicPr>
            <p:nvPr/>
          </p:nvPicPr>
          <p:blipFill>
            <a:blip r:embed="rId8"/>
            <a:stretch>
              <a:fillRect/>
            </a:stretch>
          </p:blipFill>
          <p:spPr>
            <a:xfrm>
              <a:off x="1372909" y="1601271"/>
              <a:ext cx="524928" cy="436692"/>
            </a:xfrm>
            <a:prstGeom prst="rect">
              <a:avLst/>
            </a:prstGeom>
          </p:spPr>
        </p:pic>
        <p:sp>
          <p:nvSpPr>
            <p:cNvPr id="88" name="TextBox 87"/>
            <p:cNvSpPr txBox="1"/>
            <p:nvPr/>
          </p:nvSpPr>
          <p:spPr>
            <a:xfrm>
              <a:off x="1280689" y="1835626"/>
              <a:ext cx="678712" cy="489365"/>
            </a:xfrm>
            <a:prstGeom prst="rect">
              <a:avLst/>
            </a:prstGeom>
            <a:noFill/>
          </p:spPr>
          <p:txBody>
            <a:bodyPr wrap="none" lIns="182880" tIns="146304" rIns="182880" bIns="146304"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BCS</a:t>
              </a:r>
            </a:p>
          </p:txBody>
        </p:sp>
      </p:grpSp>
      <p:pic>
        <p:nvPicPr>
          <p:cNvPr id="89" name="Picture 88"/>
          <p:cNvPicPr>
            <a:picLocks noChangeAspect="1"/>
          </p:cNvPicPr>
          <p:nvPr/>
        </p:nvPicPr>
        <p:blipFill>
          <a:blip r:embed="rId10"/>
          <a:stretch>
            <a:fillRect/>
          </a:stretch>
        </p:blipFill>
        <p:spPr>
          <a:xfrm>
            <a:off x="9751898" y="5715297"/>
            <a:ext cx="595636" cy="574983"/>
          </a:xfrm>
          <a:prstGeom prst="rect">
            <a:avLst/>
          </a:prstGeom>
        </p:spPr>
      </p:pic>
      <p:cxnSp>
        <p:nvCxnSpPr>
          <p:cNvPr id="90" name="Straight Arrow Connector 89"/>
          <p:cNvCxnSpPr/>
          <p:nvPr/>
        </p:nvCxnSpPr>
        <p:spPr>
          <a:xfrm flipV="1">
            <a:off x="2185789" y="2425281"/>
            <a:ext cx="1296144" cy="657774"/>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1955508" y="4297296"/>
            <a:ext cx="1510969" cy="748808"/>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cxnSpLocks/>
          </p:cNvCxnSpPr>
          <p:nvPr/>
        </p:nvCxnSpPr>
        <p:spPr>
          <a:xfrm flipV="1">
            <a:off x="6032003" y="3907321"/>
            <a:ext cx="0" cy="288304"/>
          </a:xfrm>
          <a:prstGeom prst="line">
            <a:avLst/>
          </a:prstGeom>
          <a:ln>
            <a:tailEnd type="oval"/>
          </a:ln>
        </p:spPr>
        <p:style>
          <a:lnRef idx="1">
            <a:schemeClr val="dk1"/>
          </a:lnRef>
          <a:fillRef idx="0">
            <a:schemeClr val="dk1"/>
          </a:fillRef>
          <a:effectRef idx="0">
            <a:schemeClr val="dk1"/>
          </a:effectRef>
          <a:fontRef idx="minor">
            <a:schemeClr val="tx1"/>
          </a:fontRef>
        </p:style>
      </p:cxnSp>
      <p:cxnSp>
        <p:nvCxnSpPr>
          <p:cNvPr id="99" name="Straight Connector 98"/>
          <p:cNvCxnSpPr>
            <a:cxnSpLocks/>
          </p:cNvCxnSpPr>
          <p:nvPr/>
        </p:nvCxnSpPr>
        <p:spPr>
          <a:xfrm flipV="1">
            <a:off x="7595947" y="3907321"/>
            <a:ext cx="0" cy="288304"/>
          </a:xfrm>
          <a:prstGeom prst="line">
            <a:avLst/>
          </a:prstGeom>
          <a:ln>
            <a:tailEnd type="oval"/>
          </a:ln>
        </p:spPr>
        <p:style>
          <a:lnRef idx="1">
            <a:schemeClr val="dk1"/>
          </a:lnRef>
          <a:fillRef idx="0">
            <a:schemeClr val="dk1"/>
          </a:fillRef>
          <a:effectRef idx="0">
            <a:schemeClr val="dk1"/>
          </a:effectRef>
          <a:fontRef idx="minor">
            <a:schemeClr val="tx1"/>
          </a:fontRef>
        </p:style>
      </p:cxnSp>
      <p:sp>
        <p:nvSpPr>
          <p:cNvPr id="100" name="TextBox 99"/>
          <p:cNvSpPr txBox="1"/>
          <p:nvPr/>
        </p:nvSpPr>
        <p:spPr>
          <a:xfrm>
            <a:off x="5359718" y="3716013"/>
            <a:ext cx="758862" cy="489365"/>
          </a:xfrm>
          <a:prstGeom prst="rect">
            <a:avLst/>
          </a:prstGeom>
          <a:noFill/>
        </p:spPr>
        <p:txBody>
          <a:bodyPr wrap="none" lIns="182880" tIns="146304" rIns="182880" bIns="146304" rtlCol="0">
            <a:spAutoFit/>
          </a:bodyPr>
          <a:lstStyle/>
          <a:p>
            <a:pPr algn="ctr">
              <a:lnSpc>
                <a:spcPct val="90000"/>
              </a:lnSpc>
              <a:spcAft>
                <a:spcPts val="600"/>
              </a:spcAft>
            </a:pPr>
            <a:r>
              <a:rPr lang="en-US" sz="1400" i="1" dirty="0">
                <a:gradFill>
                  <a:gsLst>
                    <a:gs pos="2917">
                      <a:schemeClr val="tx1"/>
                    </a:gs>
                    <a:gs pos="30000">
                      <a:schemeClr val="tx1"/>
                    </a:gs>
                  </a:gsLst>
                  <a:lin ang="5400000" scaled="0"/>
                </a:gradFill>
              </a:rPr>
              <a:t>REST</a:t>
            </a:r>
          </a:p>
        </p:txBody>
      </p:sp>
      <p:sp>
        <p:nvSpPr>
          <p:cNvPr id="101" name="TextBox 100"/>
          <p:cNvSpPr txBox="1"/>
          <p:nvPr/>
        </p:nvSpPr>
        <p:spPr>
          <a:xfrm>
            <a:off x="6801112" y="3729211"/>
            <a:ext cx="856645" cy="489365"/>
          </a:xfrm>
          <a:prstGeom prst="rect">
            <a:avLst/>
          </a:prstGeom>
          <a:noFill/>
        </p:spPr>
        <p:txBody>
          <a:bodyPr wrap="none" lIns="182880" tIns="146304" rIns="182880" bIns="146304" rtlCol="0">
            <a:spAutoFit/>
          </a:bodyPr>
          <a:lstStyle/>
          <a:p>
            <a:pPr algn="ctr">
              <a:lnSpc>
                <a:spcPct val="90000"/>
              </a:lnSpc>
              <a:spcAft>
                <a:spcPts val="600"/>
              </a:spcAft>
            </a:pPr>
            <a:r>
              <a:rPr lang="en-US" sz="1400" i="1" dirty="0">
                <a:gradFill>
                  <a:gsLst>
                    <a:gs pos="2917">
                      <a:schemeClr val="tx1"/>
                    </a:gs>
                    <a:gs pos="30000">
                      <a:schemeClr val="tx1"/>
                    </a:gs>
                  </a:gsLst>
                  <a:lin ang="5400000" scaled="0"/>
                </a:gradFill>
              </a:rPr>
              <a:t>CSOM</a:t>
            </a:r>
          </a:p>
        </p:txBody>
      </p:sp>
      <p:cxnSp>
        <p:nvCxnSpPr>
          <p:cNvPr id="103" name="Straight Arrow Connector 102"/>
          <p:cNvCxnSpPr/>
          <p:nvPr/>
        </p:nvCxnSpPr>
        <p:spPr>
          <a:xfrm flipV="1">
            <a:off x="7779886" y="1857068"/>
            <a:ext cx="1408771" cy="75483"/>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7779886" y="2500765"/>
            <a:ext cx="2407657" cy="458267"/>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H="1">
            <a:off x="6054121" y="2923439"/>
            <a:ext cx="236635" cy="735592"/>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7378816" y="2895586"/>
            <a:ext cx="198768" cy="763445"/>
          </a:xfrm>
          <a:prstGeom prst="straightConnector1">
            <a:avLst/>
          </a:prstGeom>
          <a:ln w="38100">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flipH="1">
            <a:off x="4497481" y="4502626"/>
            <a:ext cx="2036" cy="468575"/>
          </a:xfrm>
          <a:prstGeom prst="straightConnector1">
            <a:avLst/>
          </a:prstGeom>
          <a:ln w="28575">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flipH="1">
            <a:off x="6135289" y="4502626"/>
            <a:ext cx="2036" cy="468575"/>
          </a:xfrm>
          <a:prstGeom prst="straightConnector1">
            <a:avLst/>
          </a:prstGeom>
          <a:ln w="28575">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H="1">
            <a:off x="7139330" y="4502626"/>
            <a:ext cx="2036" cy="468575"/>
          </a:xfrm>
          <a:prstGeom prst="straightConnector1">
            <a:avLst/>
          </a:prstGeom>
          <a:ln w="28575">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H="1">
            <a:off x="8081545" y="4502626"/>
            <a:ext cx="2036" cy="468575"/>
          </a:xfrm>
          <a:prstGeom prst="straightConnector1">
            <a:avLst/>
          </a:prstGeom>
          <a:ln w="28575">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H="1">
            <a:off x="9062561" y="4502626"/>
            <a:ext cx="2036" cy="468575"/>
          </a:xfrm>
          <a:prstGeom prst="straightConnector1">
            <a:avLst/>
          </a:prstGeom>
          <a:ln w="28575">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27" name="Connector: Elbow 126"/>
          <p:cNvCxnSpPr>
            <a:endCxn id="58" idx="2"/>
          </p:cNvCxnSpPr>
          <p:nvPr/>
        </p:nvCxnSpPr>
        <p:spPr>
          <a:xfrm rot="5400000" flipH="1" flipV="1">
            <a:off x="9366412" y="3848660"/>
            <a:ext cx="1597520" cy="1197685"/>
          </a:xfrm>
          <a:prstGeom prst="bentConnector3">
            <a:avLst>
              <a:gd name="adj1" fmla="val 711"/>
            </a:avLst>
          </a:prstGeom>
          <a:ln w="28575">
            <a:solidFill>
              <a:schemeClr val="accent2"/>
            </a:solidFill>
            <a:prstDash val="sysDash"/>
            <a:tailEnd type="stealth" w="lg" len="lg"/>
          </a:ln>
        </p:spPr>
        <p:style>
          <a:lnRef idx="1">
            <a:schemeClr val="accent1"/>
          </a:lnRef>
          <a:fillRef idx="0">
            <a:schemeClr val="accent1"/>
          </a:fillRef>
          <a:effectRef idx="0">
            <a:schemeClr val="accent1"/>
          </a:effectRef>
          <a:fontRef idx="minor">
            <a:schemeClr val="tx1"/>
          </a:fontRef>
        </p:style>
      </p:cxnSp>
      <p:sp>
        <p:nvSpPr>
          <p:cNvPr id="91" name="Footer Placeholder 14"/>
          <p:cNvSpPr>
            <a:spLocks noGrp="1"/>
          </p:cNvSpPr>
          <p:nvPr>
            <p:ph type="ftr" sz="quarter" idx="4294967295"/>
          </p:nvPr>
        </p:nvSpPr>
        <p:spPr>
          <a:xfrm>
            <a:off x="7964488" y="295272"/>
            <a:ext cx="4197350" cy="371475"/>
          </a:xfrm>
          <a:prstGeom prst="rect">
            <a:avLst/>
          </a:prstGeom>
        </p:spPr>
        <p:txBody>
          <a:bodyPr/>
          <a:lstStyle/>
          <a:p>
            <a:pPr algn="r">
              <a:defRPr/>
            </a:pPr>
            <a:r>
              <a:rPr lang="en-US" sz="1400" dirty="0">
                <a:gradFill>
                  <a:gsLst>
                    <a:gs pos="2917">
                      <a:schemeClr val="accent2"/>
                    </a:gs>
                    <a:gs pos="95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Overview</a:t>
            </a:r>
          </a:p>
          <a:p>
            <a:pPr algn="r"/>
            <a:endParaRPr lang="en-US" dirty="0"/>
          </a:p>
        </p:txBody>
      </p:sp>
    </p:spTree>
    <p:extLst>
      <p:ext uri="{BB962C8B-B14F-4D97-AF65-F5344CB8AC3E}">
        <p14:creationId xmlns:p14="http://schemas.microsoft.com/office/powerpoint/2010/main" val="2450037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1000"/>
                                        <p:tgtEl>
                                          <p:spTgt spid="90"/>
                                        </p:tgtEl>
                                      </p:cBhvr>
                                    </p:animEffect>
                                    <p:anim calcmode="lin" valueType="num">
                                      <p:cBhvr>
                                        <p:cTn id="8" dur="1000" fill="hold"/>
                                        <p:tgtEl>
                                          <p:spTgt spid="90"/>
                                        </p:tgtEl>
                                        <p:attrNameLst>
                                          <p:attrName>ppt_x</p:attrName>
                                        </p:attrNameLst>
                                      </p:cBhvr>
                                      <p:tavLst>
                                        <p:tav tm="0">
                                          <p:val>
                                            <p:strVal val="#ppt_x"/>
                                          </p:val>
                                        </p:tav>
                                        <p:tav tm="100000">
                                          <p:val>
                                            <p:strVal val="#ppt_x"/>
                                          </p:val>
                                        </p:tav>
                                      </p:tavLst>
                                    </p:anim>
                                    <p:anim calcmode="lin" valueType="num">
                                      <p:cBhvr>
                                        <p:cTn id="9"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3"/>
                                        </p:tgtEl>
                                        <p:attrNameLst>
                                          <p:attrName>style.visibility</p:attrName>
                                        </p:attrNameLst>
                                      </p:cBhvr>
                                      <p:to>
                                        <p:strVal val="visible"/>
                                      </p:to>
                                    </p:set>
                                    <p:animEffect transition="in" filter="fade">
                                      <p:cBhvr>
                                        <p:cTn id="14" dur="1000"/>
                                        <p:tgtEl>
                                          <p:spTgt spid="93"/>
                                        </p:tgtEl>
                                      </p:cBhvr>
                                    </p:animEffect>
                                    <p:anim calcmode="lin" valueType="num">
                                      <p:cBhvr>
                                        <p:cTn id="15" dur="1000" fill="hold"/>
                                        <p:tgtEl>
                                          <p:spTgt spid="93"/>
                                        </p:tgtEl>
                                        <p:attrNameLst>
                                          <p:attrName>ppt_x</p:attrName>
                                        </p:attrNameLst>
                                      </p:cBhvr>
                                      <p:tavLst>
                                        <p:tav tm="0">
                                          <p:val>
                                            <p:strVal val="#ppt_x"/>
                                          </p:val>
                                        </p:tav>
                                        <p:tav tm="100000">
                                          <p:val>
                                            <p:strVal val="#ppt_x"/>
                                          </p:val>
                                        </p:tav>
                                      </p:tavLst>
                                    </p:anim>
                                    <p:anim calcmode="lin" valueType="num">
                                      <p:cBhvr>
                                        <p:cTn id="16" dur="1000" fill="hold"/>
                                        <p:tgtEl>
                                          <p:spTgt spid="9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7"/>
                                        </p:tgtEl>
                                        <p:attrNameLst>
                                          <p:attrName>style.visibility</p:attrName>
                                        </p:attrNameLst>
                                      </p:cBhvr>
                                      <p:to>
                                        <p:strVal val="visible"/>
                                      </p:to>
                                    </p:set>
                                    <p:animEffect transition="in" filter="fade">
                                      <p:cBhvr>
                                        <p:cTn id="21" dur="1000"/>
                                        <p:tgtEl>
                                          <p:spTgt spid="97"/>
                                        </p:tgtEl>
                                      </p:cBhvr>
                                    </p:animEffect>
                                    <p:anim calcmode="lin" valueType="num">
                                      <p:cBhvr>
                                        <p:cTn id="22" dur="1000" fill="hold"/>
                                        <p:tgtEl>
                                          <p:spTgt spid="97"/>
                                        </p:tgtEl>
                                        <p:attrNameLst>
                                          <p:attrName>ppt_x</p:attrName>
                                        </p:attrNameLst>
                                      </p:cBhvr>
                                      <p:tavLst>
                                        <p:tav tm="0">
                                          <p:val>
                                            <p:strVal val="#ppt_x"/>
                                          </p:val>
                                        </p:tav>
                                        <p:tav tm="100000">
                                          <p:val>
                                            <p:strVal val="#ppt_x"/>
                                          </p:val>
                                        </p:tav>
                                      </p:tavLst>
                                    </p:anim>
                                    <p:anim calcmode="lin" valueType="num">
                                      <p:cBhvr>
                                        <p:cTn id="23"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9"/>
                                        </p:tgtEl>
                                        <p:attrNameLst>
                                          <p:attrName>style.visibility</p:attrName>
                                        </p:attrNameLst>
                                      </p:cBhvr>
                                      <p:to>
                                        <p:strVal val="visible"/>
                                      </p:to>
                                    </p:set>
                                    <p:animEffect transition="in" filter="fade">
                                      <p:cBhvr>
                                        <p:cTn id="28" dur="1000"/>
                                        <p:tgtEl>
                                          <p:spTgt spid="99"/>
                                        </p:tgtEl>
                                      </p:cBhvr>
                                    </p:animEffect>
                                    <p:anim calcmode="lin" valueType="num">
                                      <p:cBhvr>
                                        <p:cTn id="29" dur="1000" fill="hold"/>
                                        <p:tgtEl>
                                          <p:spTgt spid="99"/>
                                        </p:tgtEl>
                                        <p:attrNameLst>
                                          <p:attrName>ppt_x</p:attrName>
                                        </p:attrNameLst>
                                      </p:cBhvr>
                                      <p:tavLst>
                                        <p:tav tm="0">
                                          <p:val>
                                            <p:strVal val="#ppt_x"/>
                                          </p:val>
                                        </p:tav>
                                        <p:tav tm="100000">
                                          <p:val>
                                            <p:strVal val="#ppt_x"/>
                                          </p:val>
                                        </p:tav>
                                      </p:tavLst>
                                    </p:anim>
                                    <p:anim calcmode="lin" valueType="num">
                                      <p:cBhvr>
                                        <p:cTn id="30"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3"/>
                                        </p:tgtEl>
                                        <p:attrNameLst>
                                          <p:attrName>style.visibility</p:attrName>
                                        </p:attrNameLst>
                                      </p:cBhvr>
                                      <p:to>
                                        <p:strVal val="visible"/>
                                      </p:to>
                                    </p:set>
                                    <p:animEffect transition="in" filter="fade">
                                      <p:cBhvr>
                                        <p:cTn id="35" dur="1000"/>
                                        <p:tgtEl>
                                          <p:spTgt spid="103"/>
                                        </p:tgtEl>
                                      </p:cBhvr>
                                    </p:animEffect>
                                    <p:anim calcmode="lin" valueType="num">
                                      <p:cBhvr>
                                        <p:cTn id="36" dur="1000" fill="hold"/>
                                        <p:tgtEl>
                                          <p:spTgt spid="103"/>
                                        </p:tgtEl>
                                        <p:attrNameLst>
                                          <p:attrName>ppt_x</p:attrName>
                                        </p:attrNameLst>
                                      </p:cBhvr>
                                      <p:tavLst>
                                        <p:tav tm="0">
                                          <p:val>
                                            <p:strVal val="#ppt_x"/>
                                          </p:val>
                                        </p:tav>
                                        <p:tav tm="100000">
                                          <p:val>
                                            <p:strVal val="#ppt_x"/>
                                          </p:val>
                                        </p:tav>
                                      </p:tavLst>
                                    </p:anim>
                                    <p:anim calcmode="lin" valueType="num">
                                      <p:cBhvr>
                                        <p:cTn id="37" dur="1000" fill="hold"/>
                                        <p:tgtEl>
                                          <p:spTgt spid="10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5"/>
                                        </p:tgtEl>
                                        <p:attrNameLst>
                                          <p:attrName>style.visibility</p:attrName>
                                        </p:attrNameLst>
                                      </p:cBhvr>
                                      <p:to>
                                        <p:strVal val="visible"/>
                                      </p:to>
                                    </p:set>
                                    <p:animEffect transition="in" filter="fade">
                                      <p:cBhvr>
                                        <p:cTn id="42" dur="1000"/>
                                        <p:tgtEl>
                                          <p:spTgt spid="105"/>
                                        </p:tgtEl>
                                      </p:cBhvr>
                                    </p:animEffect>
                                    <p:anim calcmode="lin" valueType="num">
                                      <p:cBhvr>
                                        <p:cTn id="43" dur="1000" fill="hold"/>
                                        <p:tgtEl>
                                          <p:spTgt spid="105"/>
                                        </p:tgtEl>
                                        <p:attrNameLst>
                                          <p:attrName>ppt_x</p:attrName>
                                        </p:attrNameLst>
                                      </p:cBhvr>
                                      <p:tavLst>
                                        <p:tav tm="0">
                                          <p:val>
                                            <p:strVal val="#ppt_x"/>
                                          </p:val>
                                        </p:tav>
                                        <p:tav tm="100000">
                                          <p:val>
                                            <p:strVal val="#ppt_x"/>
                                          </p:val>
                                        </p:tav>
                                      </p:tavLst>
                                    </p:anim>
                                    <p:anim calcmode="lin" valueType="num">
                                      <p:cBhvr>
                                        <p:cTn id="44" dur="1000" fill="hold"/>
                                        <p:tgtEl>
                                          <p:spTgt spid="10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07"/>
                                        </p:tgtEl>
                                        <p:attrNameLst>
                                          <p:attrName>style.visibility</p:attrName>
                                        </p:attrNameLst>
                                      </p:cBhvr>
                                      <p:to>
                                        <p:strVal val="visible"/>
                                      </p:to>
                                    </p:set>
                                    <p:animEffect transition="in" filter="fade">
                                      <p:cBhvr>
                                        <p:cTn id="49" dur="1000"/>
                                        <p:tgtEl>
                                          <p:spTgt spid="107"/>
                                        </p:tgtEl>
                                      </p:cBhvr>
                                    </p:animEffect>
                                    <p:anim calcmode="lin" valueType="num">
                                      <p:cBhvr>
                                        <p:cTn id="50" dur="1000" fill="hold"/>
                                        <p:tgtEl>
                                          <p:spTgt spid="107"/>
                                        </p:tgtEl>
                                        <p:attrNameLst>
                                          <p:attrName>ppt_x</p:attrName>
                                        </p:attrNameLst>
                                      </p:cBhvr>
                                      <p:tavLst>
                                        <p:tav tm="0">
                                          <p:val>
                                            <p:strVal val="#ppt_x"/>
                                          </p:val>
                                        </p:tav>
                                        <p:tav tm="100000">
                                          <p:val>
                                            <p:strVal val="#ppt_x"/>
                                          </p:val>
                                        </p:tav>
                                      </p:tavLst>
                                    </p:anim>
                                    <p:anim calcmode="lin" valueType="num">
                                      <p:cBhvr>
                                        <p:cTn id="51"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11"/>
                                        </p:tgtEl>
                                        <p:attrNameLst>
                                          <p:attrName>style.visibility</p:attrName>
                                        </p:attrNameLst>
                                      </p:cBhvr>
                                      <p:to>
                                        <p:strVal val="visible"/>
                                      </p:to>
                                    </p:set>
                                    <p:animEffect transition="in" filter="fade">
                                      <p:cBhvr>
                                        <p:cTn id="56" dur="1000"/>
                                        <p:tgtEl>
                                          <p:spTgt spid="111"/>
                                        </p:tgtEl>
                                      </p:cBhvr>
                                    </p:animEffect>
                                    <p:anim calcmode="lin" valueType="num">
                                      <p:cBhvr>
                                        <p:cTn id="57" dur="1000" fill="hold"/>
                                        <p:tgtEl>
                                          <p:spTgt spid="111"/>
                                        </p:tgtEl>
                                        <p:attrNameLst>
                                          <p:attrName>ppt_x</p:attrName>
                                        </p:attrNameLst>
                                      </p:cBhvr>
                                      <p:tavLst>
                                        <p:tav tm="0">
                                          <p:val>
                                            <p:strVal val="#ppt_x"/>
                                          </p:val>
                                        </p:tav>
                                        <p:tav tm="100000">
                                          <p:val>
                                            <p:strVal val="#ppt_x"/>
                                          </p:val>
                                        </p:tav>
                                      </p:tavLst>
                                    </p:anim>
                                    <p:anim calcmode="lin" valueType="num">
                                      <p:cBhvr>
                                        <p:cTn id="58"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17"/>
                                        </p:tgtEl>
                                        <p:attrNameLst>
                                          <p:attrName>style.visibility</p:attrName>
                                        </p:attrNameLst>
                                      </p:cBhvr>
                                      <p:to>
                                        <p:strVal val="visible"/>
                                      </p:to>
                                    </p:set>
                                    <p:animEffect transition="in" filter="fade">
                                      <p:cBhvr>
                                        <p:cTn id="63" dur="1000"/>
                                        <p:tgtEl>
                                          <p:spTgt spid="117"/>
                                        </p:tgtEl>
                                      </p:cBhvr>
                                    </p:animEffect>
                                    <p:anim calcmode="lin" valueType="num">
                                      <p:cBhvr>
                                        <p:cTn id="64" dur="1000" fill="hold"/>
                                        <p:tgtEl>
                                          <p:spTgt spid="117"/>
                                        </p:tgtEl>
                                        <p:attrNameLst>
                                          <p:attrName>ppt_x</p:attrName>
                                        </p:attrNameLst>
                                      </p:cBhvr>
                                      <p:tavLst>
                                        <p:tav tm="0">
                                          <p:val>
                                            <p:strVal val="#ppt_x"/>
                                          </p:val>
                                        </p:tav>
                                        <p:tav tm="100000">
                                          <p:val>
                                            <p:strVal val="#ppt_x"/>
                                          </p:val>
                                        </p:tav>
                                      </p:tavLst>
                                    </p:anim>
                                    <p:anim calcmode="lin" valueType="num">
                                      <p:cBhvr>
                                        <p:cTn id="65" dur="10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20"/>
                                        </p:tgtEl>
                                        <p:attrNameLst>
                                          <p:attrName>style.visibility</p:attrName>
                                        </p:attrNameLst>
                                      </p:cBhvr>
                                      <p:to>
                                        <p:strVal val="visible"/>
                                      </p:to>
                                    </p:set>
                                    <p:animEffect transition="in" filter="fade">
                                      <p:cBhvr>
                                        <p:cTn id="70" dur="1000"/>
                                        <p:tgtEl>
                                          <p:spTgt spid="120"/>
                                        </p:tgtEl>
                                      </p:cBhvr>
                                    </p:animEffect>
                                    <p:anim calcmode="lin" valueType="num">
                                      <p:cBhvr>
                                        <p:cTn id="71" dur="1000" fill="hold"/>
                                        <p:tgtEl>
                                          <p:spTgt spid="120"/>
                                        </p:tgtEl>
                                        <p:attrNameLst>
                                          <p:attrName>ppt_x</p:attrName>
                                        </p:attrNameLst>
                                      </p:cBhvr>
                                      <p:tavLst>
                                        <p:tav tm="0">
                                          <p:val>
                                            <p:strVal val="#ppt_x"/>
                                          </p:val>
                                        </p:tav>
                                        <p:tav tm="100000">
                                          <p:val>
                                            <p:strVal val="#ppt_x"/>
                                          </p:val>
                                        </p:tav>
                                      </p:tavLst>
                                    </p:anim>
                                    <p:anim calcmode="lin" valueType="num">
                                      <p:cBhvr>
                                        <p:cTn id="72" dur="1000" fill="hold"/>
                                        <p:tgtEl>
                                          <p:spTgt spid="120"/>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21"/>
                                        </p:tgtEl>
                                        <p:attrNameLst>
                                          <p:attrName>style.visibility</p:attrName>
                                        </p:attrNameLst>
                                      </p:cBhvr>
                                      <p:to>
                                        <p:strVal val="visible"/>
                                      </p:to>
                                    </p:set>
                                    <p:animEffect transition="in" filter="fade">
                                      <p:cBhvr>
                                        <p:cTn id="77" dur="1000"/>
                                        <p:tgtEl>
                                          <p:spTgt spid="121"/>
                                        </p:tgtEl>
                                      </p:cBhvr>
                                    </p:animEffect>
                                    <p:anim calcmode="lin" valueType="num">
                                      <p:cBhvr>
                                        <p:cTn id="78" dur="1000" fill="hold"/>
                                        <p:tgtEl>
                                          <p:spTgt spid="121"/>
                                        </p:tgtEl>
                                        <p:attrNameLst>
                                          <p:attrName>ppt_x</p:attrName>
                                        </p:attrNameLst>
                                      </p:cBhvr>
                                      <p:tavLst>
                                        <p:tav tm="0">
                                          <p:val>
                                            <p:strVal val="#ppt_x"/>
                                          </p:val>
                                        </p:tav>
                                        <p:tav tm="100000">
                                          <p:val>
                                            <p:strVal val="#ppt_x"/>
                                          </p:val>
                                        </p:tav>
                                      </p:tavLst>
                                    </p:anim>
                                    <p:anim calcmode="lin" valueType="num">
                                      <p:cBhvr>
                                        <p:cTn id="79" dur="1000" fill="hold"/>
                                        <p:tgtEl>
                                          <p:spTgt spid="121"/>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122"/>
                                        </p:tgtEl>
                                        <p:attrNameLst>
                                          <p:attrName>style.visibility</p:attrName>
                                        </p:attrNameLst>
                                      </p:cBhvr>
                                      <p:to>
                                        <p:strVal val="visible"/>
                                      </p:to>
                                    </p:set>
                                    <p:animEffect transition="in" filter="fade">
                                      <p:cBhvr>
                                        <p:cTn id="84" dur="1000"/>
                                        <p:tgtEl>
                                          <p:spTgt spid="122"/>
                                        </p:tgtEl>
                                      </p:cBhvr>
                                    </p:animEffect>
                                    <p:anim calcmode="lin" valueType="num">
                                      <p:cBhvr>
                                        <p:cTn id="85" dur="1000" fill="hold"/>
                                        <p:tgtEl>
                                          <p:spTgt spid="122"/>
                                        </p:tgtEl>
                                        <p:attrNameLst>
                                          <p:attrName>ppt_x</p:attrName>
                                        </p:attrNameLst>
                                      </p:cBhvr>
                                      <p:tavLst>
                                        <p:tav tm="0">
                                          <p:val>
                                            <p:strVal val="#ppt_x"/>
                                          </p:val>
                                        </p:tav>
                                        <p:tav tm="100000">
                                          <p:val>
                                            <p:strVal val="#ppt_x"/>
                                          </p:val>
                                        </p:tav>
                                      </p:tavLst>
                                    </p:anim>
                                    <p:anim calcmode="lin" valueType="num">
                                      <p:cBhvr>
                                        <p:cTn id="86" dur="1000" fill="hold"/>
                                        <p:tgtEl>
                                          <p:spTgt spid="122"/>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123"/>
                                        </p:tgtEl>
                                        <p:attrNameLst>
                                          <p:attrName>style.visibility</p:attrName>
                                        </p:attrNameLst>
                                      </p:cBhvr>
                                      <p:to>
                                        <p:strVal val="visible"/>
                                      </p:to>
                                    </p:set>
                                    <p:animEffect transition="in" filter="fade">
                                      <p:cBhvr>
                                        <p:cTn id="91" dur="1000"/>
                                        <p:tgtEl>
                                          <p:spTgt spid="123"/>
                                        </p:tgtEl>
                                      </p:cBhvr>
                                    </p:animEffect>
                                    <p:anim calcmode="lin" valueType="num">
                                      <p:cBhvr>
                                        <p:cTn id="92" dur="1000" fill="hold"/>
                                        <p:tgtEl>
                                          <p:spTgt spid="123"/>
                                        </p:tgtEl>
                                        <p:attrNameLst>
                                          <p:attrName>ppt_x</p:attrName>
                                        </p:attrNameLst>
                                      </p:cBhvr>
                                      <p:tavLst>
                                        <p:tav tm="0">
                                          <p:val>
                                            <p:strVal val="#ppt_x"/>
                                          </p:val>
                                        </p:tav>
                                        <p:tav tm="100000">
                                          <p:val>
                                            <p:strVal val="#ppt_x"/>
                                          </p:val>
                                        </p:tav>
                                      </p:tavLst>
                                    </p:anim>
                                    <p:anim calcmode="lin" valueType="num">
                                      <p:cBhvr>
                                        <p:cTn id="93" dur="1000" fill="hold"/>
                                        <p:tgtEl>
                                          <p:spTgt spid="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Single service application for locating documents, people, and data within SharePoint</a:t>
            </a:r>
          </a:p>
          <a:p>
            <a:r>
              <a:rPr lang="en-US" dirty="0"/>
              <a:t>Extend the OOB Search Center to create unique solutions with customized results, displays, and functionality</a:t>
            </a:r>
          </a:p>
          <a:p>
            <a:r>
              <a:rPr lang="en-US" dirty="0"/>
              <a:t>Use the Search API to incorporate search functionality in SharePoint apps</a:t>
            </a:r>
          </a:p>
        </p:txBody>
      </p:sp>
      <p:sp>
        <p:nvSpPr>
          <p:cNvPr id="3" name="Title 2"/>
          <p:cNvSpPr>
            <a:spLocks noGrp="1"/>
          </p:cNvSpPr>
          <p:nvPr>
            <p:ph type="title"/>
          </p:nvPr>
        </p:nvSpPr>
        <p:spPr/>
        <p:txBody>
          <a:bodyPr/>
          <a:lstStyle/>
          <a:p>
            <a:r>
              <a:rPr lang="en-US" dirty="0"/>
              <a:t>Search </a:t>
            </a:r>
            <a:r>
              <a:rPr lang="en-US"/>
              <a:t>Service Value</a:t>
            </a:r>
            <a:endParaRPr lang="en-US" dirty="0"/>
          </a:p>
        </p:txBody>
      </p:sp>
      <p:sp>
        <p:nvSpPr>
          <p:cNvPr id="5" name="Footer Placeholder 14"/>
          <p:cNvSpPr>
            <a:spLocks noGrp="1"/>
          </p:cNvSpPr>
          <p:nvPr>
            <p:ph type="ftr" sz="quarter" idx="4294967295"/>
          </p:nvPr>
        </p:nvSpPr>
        <p:spPr>
          <a:xfrm>
            <a:off x="7964488" y="295272"/>
            <a:ext cx="4197350" cy="371475"/>
          </a:xfrm>
          <a:prstGeom prst="rect">
            <a:avLst/>
          </a:prstGeom>
        </p:spPr>
        <p:txBody>
          <a:bodyPr/>
          <a:lstStyle/>
          <a:p>
            <a:pPr algn="r">
              <a:defRPr/>
            </a:pPr>
            <a:r>
              <a:rPr lang="en-US" sz="1400" dirty="0">
                <a:gradFill>
                  <a:gsLst>
                    <a:gs pos="2917">
                      <a:schemeClr val="accent2"/>
                    </a:gs>
                    <a:gs pos="95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rgbClr val="000000"/>
                    </a:gs>
                    <a:gs pos="31000">
                      <a:srgbClr val="000000"/>
                    </a:gs>
                  </a:gsLst>
                  <a:lin ang="5400000" scaled="0"/>
                </a:gradFill>
              </a:rPr>
              <a:t> Overview</a:t>
            </a:r>
          </a:p>
          <a:p>
            <a:pPr algn="r"/>
            <a:endParaRPr lang="en-US" dirty="0"/>
          </a:p>
        </p:txBody>
      </p:sp>
    </p:spTree>
    <p:extLst>
      <p:ext uri="{BB962C8B-B14F-4D97-AF65-F5344CB8AC3E}">
        <p14:creationId xmlns:p14="http://schemas.microsoft.com/office/powerpoint/2010/main" val="3079741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103437" y="2353883"/>
            <a:ext cx="8535987" cy="738664"/>
          </a:xfrm>
        </p:spPr>
        <p:txBody>
          <a:bodyPr/>
          <a:lstStyle/>
          <a:p>
            <a:r>
              <a:rPr lang="en-US" dirty="0"/>
              <a:t>Search Building Blocks</a:t>
            </a:r>
          </a:p>
        </p:txBody>
      </p:sp>
      <p:sp>
        <p:nvSpPr>
          <p:cNvPr id="3" name="Text Placeholder 2"/>
          <p:cNvSpPr>
            <a:spLocks noGrp="1"/>
          </p:cNvSpPr>
          <p:nvPr>
            <p:ph type="body" sz="quarter" idx="12"/>
          </p:nvPr>
        </p:nvSpPr>
        <p:spPr/>
        <p:txBody>
          <a:bodyPr/>
          <a:lstStyle/>
          <a:p>
            <a:r>
              <a:rPr lang="en-US"/>
              <a:t>2</a:t>
            </a:r>
            <a:endParaRPr lang="en-US" dirty="0"/>
          </a:p>
        </p:txBody>
      </p:sp>
    </p:spTree>
    <p:extLst>
      <p:ext uri="{BB962C8B-B14F-4D97-AF65-F5344CB8AC3E}">
        <p14:creationId xmlns:p14="http://schemas.microsoft.com/office/powerpoint/2010/main" val="1126222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Managed Properties</a:t>
            </a:r>
          </a:p>
          <a:p>
            <a:r>
              <a:rPr lang="en-US" dirty="0"/>
              <a:t>Result Sources</a:t>
            </a:r>
          </a:p>
          <a:p>
            <a:r>
              <a:rPr lang="en-US" dirty="0"/>
              <a:t>Query Rules</a:t>
            </a:r>
          </a:p>
          <a:p>
            <a:r>
              <a:rPr lang="en-US" dirty="0"/>
              <a:t>Result Types</a:t>
            </a:r>
          </a:p>
          <a:p>
            <a:r>
              <a:rPr lang="en-US" dirty="0"/>
              <a:t>Search Navigation</a:t>
            </a:r>
          </a:p>
          <a:p>
            <a:pPr lvl="1"/>
            <a:endParaRPr lang="en-US" dirty="0"/>
          </a:p>
          <a:p>
            <a:endParaRPr lang="en-US" dirty="0"/>
          </a:p>
        </p:txBody>
      </p:sp>
      <p:sp>
        <p:nvSpPr>
          <p:cNvPr id="3" name="Title 2"/>
          <p:cNvSpPr>
            <a:spLocks noGrp="1"/>
          </p:cNvSpPr>
          <p:nvPr>
            <p:ph type="title"/>
          </p:nvPr>
        </p:nvSpPr>
        <p:spPr/>
        <p:txBody>
          <a:bodyPr/>
          <a:lstStyle/>
          <a:p>
            <a:r>
              <a:rPr lang="en-US" dirty="0"/>
              <a:t>Building Blocks</a:t>
            </a:r>
          </a:p>
        </p:txBody>
      </p:sp>
      <p:sp>
        <p:nvSpPr>
          <p:cNvPr id="5" name="Footer Placeholder 14"/>
          <p:cNvSpPr>
            <a:spLocks noGrp="1"/>
          </p:cNvSpPr>
          <p:nvPr>
            <p:ph type="ftr" sz="quarter" idx="4294967295"/>
          </p:nvPr>
        </p:nvSpPr>
        <p:spPr>
          <a:xfrm>
            <a:off x="7964488" y="295272"/>
            <a:ext cx="4197350" cy="371475"/>
          </a:xfrm>
          <a:prstGeom prst="rect">
            <a:avLst/>
          </a:prstGeom>
        </p:spPr>
        <p:txBody>
          <a:bodyPr/>
          <a:lstStyle/>
          <a:p>
            <a:pPr>
              <a:defRPr/>
            </a:pPr>
            <a:r>
              <a:rPr lang="en-US" sz="1400" dirty="0">
                <a:solidFill>
                  <a:schemeClr val="accent3"/>
                </a:soli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Search Building Blocks</a:t>
            </a:r>
          </a:p>
          <a:p>
            <a:pPr algn="r"/>
            <a:endParaRPr lang="en-US" dirty="0"/>
          </a:p>
        </p:txBody>
      </p:sp>
    </p:spTree>
    <p:extLst>
      <p:ext uri="{BB962C8B-B14F-4D97-AF65-F5344CB8AC3E}">
        <p14:creationId xmlns:p14="http://schemas.microsoft.com/office/powerpoint/2010/main" val="3679340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6-30540_Office_365_CloudRoadShow">
  <a:themeElements>
    <a:clrScheme name="Custom 1">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_Client_Requested_Slides_v07.potx" id="{0492D173-A16D-43BD-96B6-9CE5C6F3AA54}" vid="{35F9CDE3-B8D7-4E3B-9CE6-477C276981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infopath/2007/PartnerControls"/>
    <ds:schemaRef ds:uri="http://www.w3.org/XML/1998/namespace"/>
    <ds:schemaRef ds:uri="http://purl.org/dc/dcmitype/"/>
    <ds:schemaRef ds:uri="http://purl.org/dc/terms/"/>
    <ds:schemaRef ds:uri="http://purl.org/dc/elements/1.1/"/>
    <ds:schemaRef ds:uri="http://schemas.microsoft.com/office/2006/documentManagement/types"/>
    <ds:schemaRef ds:uri="http://schemas.openxmlformats.org/package/2006/metadata/core-properties"/>
    <ds:schemaRef ds:uri="630a2e83-186a-4a0f-ab27-bee8a8096abc"/>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Office_365_CloudRoadShow_TEMPLATE</Template>
  <TotalTime>349</TotalTime>
  <Words>2397</Words>
  <Application>Microsoft Office PowerPoint</Application>
  <PresentationFormat>Custom</PresentationFormat>
  <Paragraphs>347</Paragraphs>
  <Slides>38</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Consolas</vt:lpstr>
      <vt:lpstr>Segoe Light</vt:lpstr>
      <vt:lpstr>Segoe UI</vt:lpstr>
      <vt:lpstr>Segoe UI Black</vt:lpstr>
      <vt:lpstr>Segoe UI Light</vt:lpstr>
      <vt:lpstr>Segoe UI Semibold</vt:lpstr>
      <vt:lpstr>Segoe UI Semilight</vt:lpstr>
      <vt:lpstr>Wingdings</vt:lpstr>
      <vt:lpstr>6-30540_Office_365_CloudRoadShow</vt:lpstr>
      <vt:lpstr>Office 365  development</vt:lpstr>
      <vt:lpstr>Deep Dive into Search  Scenarios in Office 365</vt:lpstr>
      <vt:lpstr>Agenda </vt:lpstr>
      <vt:lpstr>PowerPoint Presentation</vt:lpstr>
      <vt:lpstr>PowerPoint Presentation</vt:lpstr>
      <vt:lpstr>SharePoint add-in building blocks</vt:lpstr>
      <vt:lpstr>Search Service Value</vt:lpstr>
      <vt:lpstr>PowerPoint Presentation</vt:lpstr>
      <vt:lpstr>Building Blocks</vt:lpstr>
      <vt:lpstr>Managed Properties</vt:lpstr>
      <vt:lpstr>Managed Properties</vt:lpstr>
      <vt:lpstr>Result Sources</vt:lpstr>
      <vt:lpstr>Query Rules</vt:lpstr>
      <vt:lpstr>Result Types</vt:lpstr>
      <vt:lpstr>Display Templates</vt:lpstr>
      <vt:lpstr>Search Navigation</vt:lpstr>
      <vt:lpstr>Export/Import Search Settings</vt:lpstr>
      <vt:lpstr>PowerPoint Presentation</vt:lpstr>
      <vt:lpstr>Custom Search Results</vt:lpstr>
      <vt:lpstr>Automating Search Center Modifications</vt:lpstr>
      <vt:lpstr>Activating Features</vt:lpstr>
      <vt:lpstr>Uploading Display Template</vt:lpstr>
      <vt:lpstr>Manipulating Web Parts</vt:lpstr>
      <vt:lpstr>Search Configuration</vt:lpstr>
      <vt:lpstr>Demo</vt:lpstr>
      <vt:lpstr>PowerPoint Presentation</vt:lpstr>
      <vt:lpstr>App Lifecycle Events</vt:lpstr>
      <vt:lpstr>REST Endpoint</vt:lpstr>
      <vt:lpstr>JavaScript and REST</vt:lpstr>
      <vt:lpstr>JavaScript and CSOM</vt:lpstr>
      <vt:lpstr>C# and REST</vt:lpstr>
      <vt:lpstr>C# and CSOM</vt:lpstr>
      <vt:lpstr>App Permissions</vt:lpstr>
      <vt:lpstr>Demo</vt:lpstr>
      <vt:lpstr>Summary </vt:lpstr>
      <vt:lpstr>PowerPoint Presentation</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Office 365</dc:subject>
  <dc:creator>Brittany Hart</dc:creator>
  <cp:keywords>MSVID, Brand Guidelines, Branding, Visual Identity, grid</cp:keywords>
  <dc:description>Template: _x000d_
Formatting: _x000d_
Audience Type:</dc:description>
  <cp:lastModifiedBy>Vesa Juvonen</cp:lastModifiedBy>
  <cp:revision>245</cp:revision>
  <dcterms:created xsi:type="dcterms:W3CDTF">2016-01-18T17:20:12Z</dcterms:created>
  <dcterms:modified xsi:type="dcterms:W3CDTF">2017-01-04T10:58:35Z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