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3"/>
  </p:notesMasterIdLst>
  <p:handoutMasterIdLst>
    <p:handoutMasterId r:id="rId44"/>
  </p:handoutMasterIdLst>
  <p:sldIdLst>
    <p:sldId id="1436" r:id="rId5"/>
    <p:sldId id="1462" r:id="rId6"/>
    <p:sldId id="1463" r:id="rId7"/>
    <p:sldId id="1544" r:id="rId8"/>
    <p:sldId id="1465" r:id="rId9"/>
    <p:sldId id="1503" r:id="rId10"/>
    <p:sldId id="1590" r:id="rId11"/>
    <p:sldId id="1591" r:id="rId12"/>
    <p:sldId id="1592" r:id="rId13"/>
    <p:sldId id="1593" r:id="rId14"/>
    <p:sldId id="1472" r:id="rId15"/>
    <p:sldId id="1594" r:id="rId16"/>
    <p:sldId id="1595" r:id="rId17"/>
    <p:sldId id="1596" r:id="rId18"/>
    <p:sldId id="1597" r:id="rId19"/>
    <p:sldId id="1572" r:id="rId20"/>
    <p:sldId id="1479" r:id="rId21"/>
    <p:sldId id="1598" r:id="rId22"/>
    <p:sldId id="1599" r:id="rId23"/>
    <p:sldId id="1600" r:id="rId24"/>
    <p:sldId id="1601" r:id="rId25"/>
    <p:sldId id="1602" r:id="rId26"/>
    <p:sldId id="1603" r:id="rId27"/>
    <p:sldId id="1604" r:id="rId28"/>
    <p:sldId id="1605" r:id="rId29"/>
    <p:sldId id="1606" r:id="rId30"/>
    <p:sldId id="1607" r:id="rId31"/>
    <p:sldId id="1489" r:id="rId32"/>
    <p:sldId id="1608" r:id="rId33"/>
    <p:sldId id="1609" r:id="rId34"/>
    <p:sldId id="1610" r:id="rId35"/>
    <p:sldId id="1611" r:id="rId36"/>
    <p:sldId id="1612" r:id="rId37"/>
    <p:sldId id="1542" r:id="rId38"/>
    <p:sldId id="1589" r:id="rId39"/>
    <p:sldId id="1498" r:id="rId40"/>
    <p:sldId id="1499" r:id="rId41"/>
    <p:sldId id="1383" r:id="rId4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6187" autoAdjust="0"/>
  </p:normalViewPr>
  <p:slideViewPr>
    <p:cSldViewPr snapToGrid="0">
      <p:cViewPr varScale="1">
        <p:scale>
          <a:sx n="87" d="100"/>
          <a:sy n="87" d="100"/>
        </p:scale>
        <p:origin x="60" y="384"/>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83" d="100"/>
          <a:sy n="83" d="100"/>
        </p:scale>
        <p:origin x="393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B8BDE-5C04-4849-8678-0B4D2E4E166C}" type="datetime8">
              <a:rPr lang="en-US" smtClean="0">
                <a:latin typeface="Segoe UI" pitchFamily="34" charset="0"/>
              </a:rPr>
              <a:t>1/4/2017 12:59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ABB1BB5-4F85-4E5B-B931-0C55BDF5DA21}" type="datetime8">
              <a:rPr lang="en-US" smtClean="0"/>
              <a:t>1/4/2017 12:59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D84499E7-F1FD-4F05-B520-DA59C3C92386}" type="datetime8">
              <a:rPr lang="en-US" smtClean="0"/>
              <a:t>1/4/2017 12:59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1439633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ABB1BB5-4F85-4E5B-B931-0C55BDF5DA21}" type="datetime8">
              <a:rPr lang="en-US" smtClean="0"/>
              <a:t>1/4/2017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246708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E1AB150-E8A9-45DB-8ABA-7470EEC6A6AE}" type="datetime8">
              <a:rPr lang="en-US" smtClean="0">
                <a:solidFill>
                  <a:prstClr val="black"/>
                </a:solidFill>
              </a:rPr>
              <a:t>1/4/2017 12:59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311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6196EF5-1E67-4438-8BCD-B6F27A947B13}"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661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15B2B6C-B10C-4B3D-9374-A5EF4A0456E2}"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92509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Office 365 and SharePoint Online </a:t>
            </a:r>
          </a:p>
          <a:p>
            <a:pPr lvl="0" fontAlgn="base"/>
            <a:r>
              <a:rPr lang="en-US" sz="900" u="none" strike="noStrike" kern="1200" dirty="0">
                <a:solidFill>
                  <a:schemeClr val="tx1"/>
                </a:solidFill>
                <a:effectLst/>
                <a:latin typeface="Segoe UI Light" pitchFamily="34" charset="0"/>
                <a:ea typeface="+mn-ea"/>
                <a:cs typeface="+mn-cs"/>
              </a:rPr>
              <a:t>O365 – Every Microsoft Office 365 subscription hosts a SharePoint Online tenancy.  The O365 subscription also provides the Access Control Service (ACS) and Microsoft Online Directory Services (MSODS). </a:t>
            </a:r>
          </a:p>
          <a:p>
            <a:pPr lvl="0" fontAlgn="base"/>
            <a:r>
              <a:rPr lang="en-US" sz="900" u="none" strike="noStrike" kern="1200" dirty="0">
                <a:solidFill>
                  <a:schemeClr val="tx1"/>
                </a:solidFill>
                <a:effectLst/>
                <a:latin typeface="Segoe UI Light" pitchFamily="34" charset="0"/>
                <a:ea typeface="+mn-ea"/>
                <a:cs typeface="+mn-cs"/>
              </a:rPr>
              <a:t>SharePoint Online – Hosts the sites that surface the on-premises LOB data, the BCS runtime service and metadata store, and the Secure Store Service. </a:t>
            </a:r>
          </a:p>
          <a:p>
            <a:pPr lvl="0" fontAlgn="base"/>
            <a:r>
              <a:rPr lang="en-US" sz="900" u="none" strike="noStrike" kern="1200" dirty="0">
                <a:solidFill>
                  <a:schemeClr val="tx1"/>
                </a:solidFill>
                <a:effectLst/>
                <a:latin typeface="Segoe UI Light" pitchFamily="34" charset="0"/>
                <a:ea typeface="+mn-ea"/>
                <a:cs typeface="+mn-cs"/>
              </a:rPr>
              <a:t>BCS Runtime Service Online - The BCS runtime service is a SharePoint service application that manages all BCS functionality, such as administration, security, and communications. </a:t>
            </a:r>
          </a:p>
          <a:p>
            <a:pPr lvl="0" fontAlgn="base"/>
            <a:r>
              <a:rPr lang="en-US" sz="900" u="none" strike="noStrike" kern="1200" dirty="0">
                <a:solidFill>
                  <a:schemeClr val="tx1"/>
                </a:solidFill>
                <a:effectLst/>
                <a:latin typeface="Segoe UI Light" pitchFamily="34" charset="0"/>
                <a:ea typeface="+mn-ea"/>
                <a:cs typeface="+mn-cs"/>
              </a:rPr>
              <a:t>O365 Microsoft Online Directory Services (MSODS) – Provides directory services in O365 that you can synchronize with your on-premises Active Directory Domain Services (AD DS).  The synchronization is done through user profile synchronization and allows users to use the same account for both on-premises and cloud authentication. </a:t>
            </a:r>
          </a:p>
          <a:p>
            <a:pPr lvl="0" fontAlgn="base"/>
            <a:r>
              <a:rPr lang="en-US" sz="900" u="none" strike="noStrike" kern="1200" dirty="0">
                <a:solidFill>
                  <a:schemeClr val="tx1"/>
                </a:solidFill>
                <a:effectLst/>
                <a:latin typeface="Segoe UI Light" pitchFamily="34" charset="0"/>
                <a:ea typeface="+mn-ea"/>
                <a:cs typeface="+mn-cs"/>
              </a:rPr>
              <a:t>SharePoint Online Secure Store Service – This is the credential mapping SharePoint service application. In the SharePoint BCS Hybrid solution, SharePoint Online stores an SSL Server certificate that authenticates the SharePoint Online request to the reverse proxy.  </a:t>
            </a:r>
          </a:p>
          <a:p>
            <a:pPr lvl="0" fontAlgn="base"/>
            <a:r>
              <a:rPr lang="en-US" sz="900" u="none" strike="noStrike" kern="1200" dirty="0">
                <a:solidFill>
                  <a:schemeClr val="tx1"/>
                </a:solidFill>
                <a:effectLst/>
                <a:latin typeface="Segoe UI Light" pitchFamily="34" charset="0"/>
                <a:ea typeface="+mn-ea"/>
                <a:cs typeface="+mn-cs"/>
              </a:rPr>
              <a:t>Azure Access Control Service – This the Azure security token service that performs authentication and issues security tokens when a user logs in to a SharePoint Online site.  </a:t>
            </a:r>
          </a:p>
          <a:p>
            <a:r>
              <a:rPr lang="en-US" sz="900" kern="1200" dirty="0">
                <a:solidFill>
                  <a:schemeClr val="tx1"/>
                </a:solidFill>
                <a:effectLst/>
                <a:latin typeface="Segoe UI Light" pitchFamily="34" charset="0"/>
                <a:ea typeface="+mn-ea"/>
                <a:cs typeface="+mn-cs"/>
              </a:rPr>
              <a:t>It looks up credentials in the MSODS, which has been synchronized with the on-premises Active Directory accounts.  This allows the user to use the same set of credentials for both the on-premises and online environments. </a:t>
            </a:r>
          </a:p>
          <a:p>
            <a:r>
              <a:rPr lang="en-US" sz="900" kern="1200" dirty="0">
                <a:solidFill>
                  <a:schemeClr val="tx1"/>
                </a:solidFill>
                <a:effectLst/>
                <a:latin typeface="Segoe UI Light" pitchFamily="34" charset="0"/>
                <a:ea typeface="+mn-ea"/>
                <a:cs typeface="+mn-cs"/>
              </a:rPr>
              <a:t> </a:t>
            </a:r>
          </a:p>
          <a:p>
            <a:r>
              <a:rPr lang="en-US" sz="900" b="1" kern="1200" dirty="0">
                <a:solidFill>
                  <a:schemeClr val="tx1"/>
                </a:solidFill>
                <a:effectLst/>
                <a:latin typeface="Segoe UI Light" pitchFamily="34" charset="0"/>
                <a:ea typeface="+mn-ea"/>
                <a:cs typeface="+mn-cs"/>
              </a:rPr>
              <a:t>On-Premises </a:t>
            </a:r>
          </a:p>
          <a:p>
            <a:r>
              <a:rPr lang="en-US" sz="900" kern="1200" dirty="0">
                <a:solidFill>
                  <a:schemeClr val="tx1"/>
                </a:solidFill>
                <a:effectLst/>
                <a:latin typeface="Segoe UI Light" pitchFamily="34" charset="0"/>
                <a:ea typeface="+mn-ea"/>
                <a:cs typeface="+mn-cs"/>
              </a:rPr>
              <a:t> </a:t>
            </a:r>
          </a:p>
          <a:p>
            <a:pPr lvl="0" fontAlgn="base"/>
            <a:r>
              <a:rPr lang="en-US" sz="900" u="none" strike="noStrike" kern="1200" dirty="0">
                <a:solidFill>
                  <a:schemeClr val="tx1"/>
                </a:solidFill>
                <a:effectLst/>
                <a:latin typeface="Segoe UI Light" pitchFamily="34" charset="0"/>
                <a:ea typeface="+mn-ea"/>
                <a:cs typeface="+mn-cs"/>
              </a:rPr>
              <a:t>Reverse Proxy – This server is responsible for accepting and authenticating inbound traffic from the Internet and publishing out the endpoint for the inbound request to connect to.  It is in the perimeter network. </a:t>
            </a:r>
          </a:p>
          <a:p>
            <a:pPr lvl="0" fontAlgn="base"/>
            <a:r>
              <a:rPr lang="en-US" sz="900" u="none" strike="noStrike" kern="1200" dirty="0">
                <a:solidFill>
                  <a:schemeClr val="tx1"/>
                </a:solidFill>
                <a:effectLst/>
                <a:latin typeface="Segoe UI Light" pitchFamily="34" charset="0"/>
                <a:ea typeface="+mn-ea"/>
                <a:cs typeface="+mn-cs"/>
              </a:rPr>
              <a:t>SharePoint On-Premises – A SharePoint 2013 server farm, this hosts the BCS service, the site that accepts the inbound hybrid requests and the Secure Store Service. </a:t>
            </a:r>
          </a:p>
          <a:p>
            <a:pPr lvl="0" fontAlgn="base"/>
            <a:r>
              <a:rPr lang="en-US" sz="900" u="none" strike="noStrike" kern="1200" dirty="0">
                <a:solidFill>
                  <a:schemeClr val="tx1"/>
                </a:solidFill>
                <a:effectLst/>
                <a:latin typeface="Segoe UI Light" pitchFamily="34" charset="0"/>
                <a:ea typeface="+mn-ea"/>
                <a:cs typeface="+mn-cs"/>
              </a:rPr>
              <a:t>AD DS – A Windows Server service that stores and manages user accounts, security groups, distribution groups, and computer accounts. </a:t>
            </a:r>
          </a:p>
          <a:p>
            <a:pPr lvl="0" fontAlgn="base"/>
            <a:r>
              <a:rPr lang="en-US" sz="900" u="none" strike="noStrike" kern="1200" dirty="0">
                <a:solidFill>
                  <a:schemeClr val="tx1"/>
                </a:solidFill>
                <a:effectLst/>
                <a:latin typeface="Segoe UI Light" pitchFamily="34" charset="0"/>
                <a:ea typeface="+mn-ea"/>
                <a:cs typeface="+mn-cs"/>
              </a:rPr>
              <a:t>User Profile Store – A SharePoint database used to store user profile information.  User profiles contain detailed information about people in an organization.  A user profile organizes and displays all of the properties related to each user, together with social tags, documents, and other items related to that user.  In the BCS Hybrid scenario, it is used to map the users ACS </a:t>
            </a:r>
            <a:r>
              <a:rPr lang="en-US" sz="900" u="none" strike="noStrike" kern="1200" dirty="0" err="1">
                <a:solidFill>
                  <a:schemeClr val="tx1"/>
                </a:solidFill>
                <a:effectLst/>
                <a:latin typeface="Segoe UI Light" pitchFamily="34" charset="0"/>
                <a:ea typeface="+mn-ea"/>
                <a:cs typeface="+mn-cs"/>
              </a:rPr>
              <a:t>OAuth</a:t>
            </a:r>
            <a:r>
              <a:rPr lang="en-US" sz="900" u="none" strike="noStrike" kern="1200" dirty="0">
                <a:solidFill>
                  <a:schemeClr val="tx1"/>
                </a:solidFill>
                <a:effectLst/>
                <a:latin typeface="Segoe UI Light" pitchFamily="34" charset="0"/>
                <a:ea typeface="+mn-ea"/>
                <a:cs typeface="+mn-cs"/>
              </a:rPr>
              <a:t> credentials to the users’ domain credentials. </a:t>
            </a:r>
          </a:p>
          <a:p>
            <a:pPr lvl="0" fontAlgn="base"/>
            <a:r>
              <a:rPr lang="en-US" sz="900" u="none" strike="noStrike" kern="1200" dirty="0">
                <a:solidFill>
                  <a:schemeClr val="tx1"/>
                </a:solidFill>
                <a:effectLst/>
                <a:latin typeface="Segoe UI Light" pitchFamily="34" charset="0"/>
                <a:ea typeface="+mn-ea"/>
                <a:cs typeface="+mn-cs"/>
              </a:rPr>
              <a:t>CSOM Pipeline – The Client-Side Object Model receives the incoming request from the reverse proxy and maps the </a:t>
            </a:r>
            <a:r>
              <a:rPr lang="en-US" sz="900" u="none" strike="noStrike" kern="1200" dirty="0" err="1">
                <a:solidFill>
                  <a:schemeClr val="tx1"/>
                </a:solidFill>
                <a:effectLst/>
                <a:latin typeface="Segoe UI Light" pitchFamily="34" charset="0"/>
                <a:ea typeface="+mn-ea"/>
                <a:cs typeface="+mn-cs"/>
              </a:rPr>
              <a:t>OAuth</a:t>
            </a:r>
            <a:r>
              <a:rPr lang="en-US" sz="900" u="none" strike="noStrike" kern="1200" dirty="0">
                <a:solidFill>
                  <a:schemeClr val="tx1"/>
                </a:solidFill>
                <a:effectLst/>
                <a:latin typeface="Segoe UI Light" pitchFamily="34" charset="0"/>
                <a:ea typeface="+mn-ea"/>
                <a:cs typeface="+mn-cs"/>
              </a:rPr>
              <a:t> user token from ACS to the users’ domain credentials.   </a:t>
            </a:r>
          </a:p>
          <a:p>
            <a:pPr lvl="0" fontAlgn="base"/>
            <a:r>
              <a:rPr lang="en-US" sz="900" u="none" strike="noStrike" kern="1200" dirty="0">
                <a:solidFill>
                  <a:schemeClr val="tx1"/>
                </a:solidFill>
                <a:effectLst/>
                <a:latin typeface="Segoe UI Light" pitchFamily="34" charset="0"/>
                <a:ea typeface="+mn-ea"/>
                <a:cs typeface="+mn-cs"/>
              </a:rPr>
              <a:t>Site/Site Collection – A site collection created expressly for the purpose of facilitating all hybrid request communication.  The web application that this site collection is in has an alternate access mapping configured. </a:t>
            </a:r>
          </a:p>
          <a:p>
            <a:pPr lvl="0" fontAlgn="base"/>
            <a:r>
              <a:rPr lang="en-US" sz="900" u="none" strike="noStrike" kern="1200" dirty="0">
                <a:solidFill>
                  <a:schemeClr val="tx1"/>
                </a:solidFill>
                <a:effectLst/>
                <a:latin typeface="Segoe UI Light" pitchFamily="34" charset="0"/>
                <a:ea typeface="+mn-ea"/>
                <a:cs typeface="+mn-cs"/>
              </a:rPr>
              <a:t>BCS Runtime Service SharePoint On-Premises – The BCS Runtime service is a SharePoint service application that manages all BCS functionality, such as administration, security, and communications. </a:t>
            </a:r>
          </a:p>
          <a:p>
            <a:pPr lvl="0" fontAlgn="base"/>
            <a:r>
              <a:rPr lang="en-US" sz="900" u="none" strike="noStrike" kern="1200" dirty="0">
                <a:solidFill>
                  <a:schemeClr val="tx1"/>
                </a:solidFill>
                <a:effectLst/>
                <a:latin typeface="Segoe UI Light" pitchFamily="34" charset="0"/>
                <a:ea typeface="+mn-ea"/>
                <a:cs typeface="+mn-cs"/>
              </a:rPr>
              <a:t>Secure Store Service SharePoint On-Premises – This is the credential mapping </a:t>
            </a:r>
          </a:p>
          <a:p>
            <a:r>
              <a:rPr lang="en-US" sz="900" kern="1200" dirty="0">
                <a:solidFill>
                  <a:schemeClr val="tx1"/>
                </a:solidFill>
                <a:effectLst/>
                <a:latin typeface="Segoe UI Light" pitchFamily="34" charset="0"/>
                <a:ea typeface="+mn-ea"/>
                <a:cs typeface="+mn-cs"/>
              </a:rPr>
              <a:t>SharePoint service application. In the SharePoint BCS Hybrid solution, SharePoint </a:t>
            </a:r>
            <a:r>
              <a:rPr lang="en-US" sz="900" kern="1200" dirty="0" err="1">
                <a:solidFill>
                  <a:schemeClr val="tx1"/>
                </a:solidFill>
                <a:effectLst/>
                <a:latin typeface="Segoe UI Light" pitchFamily="34" charset="0"/>
                <a:ea typeface="+mn-ea"/>
                <a:cs typeface="+mn-cs"/>
              </a:rPr>
              <a:t>OnPremises</a:t>
            </a:r>
            <a:r>
              <a:rPr lang="en-US" sz="900" kern="1200" dirty="0">
                <a:solidFill>
                  <a:schemeClr val="tx1"/>
                </a:solidFill>
                <a:effectLst/>
                <a:latin typeface="Segoe UI Light" pitchFamily="34" charset="0"/>
                <a:ea typeface="+mn-ea"/>
                <a:cs typeface="+mn-cs"/>
              </a:rPr>
              <a:t> stores the mapping of the users’ domain credentials to the credentials that are used to access the external data source.  </a:t>
            </a:r>
          </a:p>
          <a:p>
            <a:pPr lvl="0" fontAlgn="base"/>
            <a:r>
              <a:rPr lang="en-US" sz="900" u="none" strike="noStrike" kern="1200" dirty="0">
                <a:solidFill>
                  <a:schemeClr val="tx1"/>
                </a:solidFill>
                <a:effectLst/>
                <a:latin typeface="Segoe UI Light" pitchFamily="34" charset="0"/>
                <a:ea typeface="+mn-ea"/>
                <a:cs typeface="+mn-cs"/>
              </a:rPr>
              <a:t>OData Service Head – The SharePoint BCS Hybrid Solution only supports the OData protocol.  If your external data is not natively accessible via an OData source, you must use Visual Studio to build and deploy an OData service head for it.  </a:t>
            </a:r>
          </a:p>
          <a:p>
            <a:pPr lvl="0" fontAlgn="base"/>
            <a:r>
              <a:rPr lang="en-US" sz="900" u="none" strike="noStrike" kern="1200" dirty="0">
                <a:solidFill>
                  <a:schemeClr val="tx1"/>
                </a:solidFill>
                <a:effectLst/>
                <a:latin typeface="Segoe UI Light" pitchFamily="34" charset="0"/>
                <a:ea typeface="+mn-ea"/>
                <a:cs typeface="+mn-cs"/>
              </a:rPr>
              <a:t>External Data – The line-of-business (LOB) data that the SharePoint BCS Hybrid solution works with. </a:t>
            </a:r>
          </a:p>
          <a:p>
            <a:endParaRPr lang="en-US" dirty="0"/>
          </a:p>
        </p:txBody>
      </p:sp>
      <p:sp>
        <p:nvSpPr>
          <p:cNvPr id="4" name="Date Placeholder 3"/>
          <p:cNvSpPr>
            <a:spLocks noGrp="1"/>
          </p:cNvSpPr>
          <p:nvPr>
            <p:ph type="dt" idx="10"/>
          </p:nvPr>
        </p:nvSpPr>
        <p:spPr/>
        <p:txBody>
          <a:bodyPr/>
          <a:lstStyle/>
          <a:p>
            <a:fld id="{71B4A561-34F1-4725-91A1-0F7C5BC81C38}"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103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3FD9AE-AF8A-4DA5-9CAF-C3BF5AD4F1D2}"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56300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The BCS hybrid solution is a combination of the SharePoint Hybrid configuration and a BCS configuration.  Each configuration requires different sets of certificates and user credentials and you need both sets in order for the BCS Hybrid solution to work. </a:t>
            </a:r>
          </a:p>
          <a:p>
            <a:r>
              <a:rPr lang="en-US" sz="900" b="1" kern="1200" dirty="0">
                <a:solidFill>
                  <a:schemeClr val="tx1"/>
                </a:solidFill>
                <a:effectLst/>
                <a:latin typeface="Segoe UI Light" pitchFamily="34" charset="0"/>
                <a:ea typeface="+mn-ea"/>
                <a:cs typeface="+mn-cs"/>
              </a:rPr>
              <a:t>Server and SharePoint Certificates </a:t>
            </a:r>
          </a:p>
          <a:p>
            <a:r>
              <a:rPr lang="en-US" sz="900" kern="1200" dirty="0">
                <a:solidFill>
                  <a:schemeClr val="tx1"/>
                </a:solidFill>
                <a:effectLst/>
                <a:latin typeface="Segoe UI Light" pitchFamily="34" charset="0"/>
                <a:ea typeface="+mn-ea"/>
                <a:cs typeface="+mn-cs"/>
              </a:rPr>
              <a:t> </a:t>
            </a:r>
          </a:p>
          <a:p>
            <a:r>
              <a:rPr lang="en-US" sz="900" b="1" kern="1200" dirty="0">
                <a:solidFill>
                  <a:schemeClr val="tx1"/>
                </a:solidFill>
                <a:effectLst/>
                <a:latin typeface="Segoe UI Light" pitchFamily="34" charset="0"/>
                <a:ea typeface="+mn-ea"/>
                <a:cs typeface="+mn-cs"/>
              </a:rPr>
              <a:t>SSL certificate</a:t>
            </a:r>
            <a:r>
              <a:rPr lang="en-US" sz="900" kern="1200" dirty="0">
                <a:solidFill>
                  <a:schemeClr val="tx1"/>
                </a:solidFill>
                <a:effectLst/>
                <a:latin typeface="Segoe UI Light" pitchFamily="34" charset="0"/>
                <a:ea typeface="+mn-ea"/>
                <a:cs typeface="+mn-cs"/>
              </a:rPr>
              <a:t> - This certificate is used to establish trust for the communication channel between the reverse proxy device and O365.  This can be a wild card certificate; it should be from a well-known certificate authority.  </a:t>
            </a:r>
          </a:p>
          <a:p>
            <a:r>
              <a:rPr lang="en-US" sz="900" kern="1200" dirty="0">
                <a:solidFill>
                  <a:schemeClr val="tx1"/>
                </a:solidFill>
                <a:effectLst/>
                <a:latin typeface="Segoe UI Light" pitchFamily="34" charset="0"/>
                <a:ea typeface="+mn-ea"/>
                <a:cs typeface="+mn-cs"/>
              </a:rPr>
              <a:t> </a:t>
            </a:r>
          </a:p>
          <a:p>
            <a:r>
              <a:rPr lang="en-US" sz="900" b="1" kern="1200" dirty="0">
                <a:solidFill>
                  <a:schemeClr val="tx1"/>
                </a:solidFill>
                <a:effectLst/>
                <a:latin typeface="Segoe UI Light" pitchFamily="34" charset="0"/>
                <a:ea typeface="+mn-ea"/>
                <a:cs typeface="+mn-cs"/>
              </a:rPr>
              <a:t>Server to Server</a:t>
            </a:r>
            <a:r>
              <a:rPr lang="en-US" sz="900" kern="1200" dirty="0">
                <a:solidFill>
                  <a:schemeClr val="tx1"/>
                </a:solidFill>
                <a:effectLst/>
                <a:latin typeface="Segoe UI Light" pitchFamily="34" charset="0"/>
                <a:ea typeface="+mn-ea"/>
                <a:cs typeface="+mn-cs"/>
              </a:rPr>
              <a:t> – Server-to-Server authentication configuration for SharePoint Hybrid environments consists of establishing a trust between SharePoint on-premises and Access Control Service (ACS).  ACS is then the trust broker for both SharePoint on-premises and SharePoint Online server.  When Server-to-Server trust is fully configured, each server farm trusts the security tokens that are issued by ACS and are used for authenticating access to resources on behalf of the identified user.   </a:t>
            </a:r>
          </a:p>
          <a:p>
            <a:endParaRPr lang="en-US" dirty="0"/>
          </a:p>
          <a:p>
            <a:r>
              <a:rPr lang="en-US" sz="900" b="1" kern="1200" dirty="0">
                <a:solidFill>
                  <a:schemeClr val="tx1"/>
                </a:solidFill>
                <a:effectLst/>
                <a:latin typeface="Segoe UI Light" pitchFamily="34" charset="0"/>
                <a:ea typeface="+mn-ea"/>
                <a:cs typeface="+mn-cs"/>
              </a:rPr>
              <a:t>User Credentials </a:t>
            </a:r>
          </a:p>
          <a:p>
            <a:r>
              <a:rPr lang="en-US" sz="900" kern="1200" dirty="0">
                <a:solidFill>
                  <a:schemeClr val="tx1"/>
                </a:solidFill>
                <a:effectLst/>
                <a:latin typeface="Segoe UI Light" pitchFamily="34" charset="0"/>
                <a:ea typeface="+mn-ea"/>
                <a:cs typeface="+mn-cs"/>
              </a:rPr>
              <a:t> </a:t>
            </a:r>
          </a:p>
          <a:p>
            <a:r>
              <a:rPr lang="en-US" sz="900" b="1" kern="1200" dirty="0" err="1">
                <a:solidFill>
                  <a:schemeClr val="tx1"/>
                </a:solidFill>
                <a:effectLst/>
                <a:latin typeface="Segoe UI Light" pitchFamily="34" charset="0"/>
                <a:ea typeface="+mn-ea"/>
                <a:cs typeface="+mn-cs"/>
              </a:rPr>
              <a:t>OAuth</a:t>
            </a:r>
            <a:r>
              <a:rPr lang="en-US" sz="900" b="1" kern="1200" dirty="0">
                <a:solidFill>
                  <a:schemeClr val="tx1"/>
                </a:solidFill>
                <a:effectLst/>
                <a:latin typeface="Segoe UI Light" pitchFamily="34" charset="0"/>
                <a:ea typeface="+mn-ea"/>
                <a:cs typeface="+mn-cs"/>
              </a:rPr>
              <a:t> security token from ACS</a:t>
            </a:r>
            <a:r>
              <a:rPr lang="en-US" sz="900" kern="1200" dirty="0">
                <a:solidFill>
                  <a:schemeClr val="tx1"/>
                </a:solidFill>
                <a:effectLst/>
                <a:latin typeface="Segoe UI Light" pitchFamily="34" charset="0"/>
                <a:ea typeface="+mn-ea"/>
                <a:cs typeface="+mn-cs"/>
              </a:rPr>
              <a:t> – When a user logs on to SharePoint Online, the user is authenticated by ACS. ACS issues an </a:t>
            </a:r>
            <a:r>
              <a:rPr lang="en-US" sz="900" kern="1200" dirty="0" err="1">
                <a:solidFill>
                  <a:schemeClr val="tx1"/>
                </a:solidFill>
                <a:effectLst/>
                <a:latin typeface="Segoe UI Light" pitchFamily="34" charset="0"/>
                <a:ea typeface="+mn-ea"/>
                <a:cs typeface="+mn-cs"/>
              </a:rPr>
              <a:t>OAuth</a:t>
            </a:r>
            <a:r>
              <a:rPr lang="en-US" sz="900" kern="1200" dirty="0">
                <a:solidFill>
                  <a:schemeClr val="tx1"/>
                </a:solidFill>
                <a:effectLst/>
                <a:latin typeface="Segoe UI Light" pitchFamily="34" charset="0"/>
                <a:ea typeface="+mn-ea"/>
                <a:cs typeface="+mn-cs"/>
              </a:rPr>
              <a:t> security token, which represents the user to all SharePoint Online processes and objects that the user tries to access.  This security token is embedded in the request for external data and passed, along with the SSL certificate, to the reverse proxy.  From there, it is passed to the Client-Side Object Model (CSOM) pipeline in SharePoint on-premises and is mapped to the users domain credentials </a:t>
            </a:r>
          </a:p>
          <a:p>
            <a:r>
              <a:rPr lang="en-US" sz="900" kern="1200" dirty="0">
                <a:solidFill>
                  <a:schemeClr val="tx1"/>
                </a:solidFill>
                <a:effectLst/>
                <a:latin typeface="Segoe UI Light" pitchFamily="34" charset="0"/>
                <a:ea typeface="+mn-ea"/>
                <a:cs typeface="+mn-cs"/>
              </a:rPr>
              <a:t> </a:t>
            </a:r>
          </a:p>
          <a:p>
            <a:r>
              <a:rPr lang="en-US" sz="900" b="1" kern="1200" dirty="0">
                <a:solidFill>
                  <a:schemeClr val="tx1"/>
                </a:solidFill>
                <a:effectLst/>
                <a:latin typeface="Segoe UI Light" pitchFamily="34" charset="0"/>
                <a:ea typeface="+mn-ea"/>
                <a:cs typeface="+mn-cs"/>
              </a:rPr>
              <a:t>Users Active Directory credential</a:t>
            </a:r>
            <a:r>
              <a:rPr lang="en-US" sz="900" kern="1200" dirty="0">
                <a:solidFill>
                  <a:schemeClr val="tx1"/>
                </a:solidFill>
                <a:effectLst/>
                <a:latin typeface="Segoe UI Light" pitchFamily="34" charset="0"/>
                <a:ea typeface="+mn-ea"/>
                <a:cs typeface="+mn-cs"/>
              </a:rPr>
              <a:t>s – This is another security token that represents the user in the user’s Active Directory domain.  It represents the user to all domain resources that the user tries to access.  In the SharePoint BCS Hybrid configuration, it is used to authenticate the user to SharePoint on-premises. </a:t>
            </a:r>
          </a:p>
          <a:p>
            <a:r>
              <a:rPr lang="en-US" sz="900" kern="1200" dirty="0">
                <a:solidFill>
                  <a:schemeClr val="tx1"/>
                </a:solidFill>
                <a:effectLst/>
                <a:latin typeface="Segoe UI Light" pitchFamily="34" charset="0"/>
                <a:ea typeface="+mn-ea"/>
                <a:cs typeface="+mn-cs"/>
              </a:rPr>
              <a:t> </a:t>
            </a:r>
          </a:p>
          <a:p>
            <a:r>
              <a:rPr lang="en-US" sz="900" b="1" kern="1200" dirty="0">
                <a:solidFill>
                  <a:schemeClr val="tx1"/>
                </a:solidFill>
                <a:effectLst/>
                <a:latin typeface="Segoe UI Light" pitchFamily="34" charset="0"/>
                <a:ea typeface="+mn-ea"/>
                <a:cs typeface="+mn-cs"/>
              </a:rPr>
              <a:t>External Data Credentials   - </a:t>
            </a:r>
            <a:r>
              <a:rPr lang="en-US" sz="900" kern="1200" dirty="0">
                <a:solidFill>
                  <a:schemeClr val="tx1"/>
                </a:solidFill>
                <a:effectLst/>
                <a:latin typeface="Segoe UI Light" pitchFamily="34" charset="0"/>
                <a:ea typeface="+mn-ea"/>
                <a:cs typeface="+mn-cs"/>
              </a:rPr>
              <a:t>The OData service is secured by using either basic authentication or Windows authentication, or by using a custom authentication provider.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 </a:t>
            </a:r>
          </a:p>
          <a:p>
            <a:endParaRPr lang="en-US" dirty="0"/>
          </a:p>
        </p:txBody>
      </p:sp>
      <p:sp>
        <p:nvSpPr>
          <p:cNvPr id="4" name="Date Placeholder 3"/>
          <p:cNvSpPr>
            <a:spLocks noGrp="1"/>
          </p:cNvSpPr>
          <p:nvPr>
            <p:ph type="dt" idx="10"/>
          </p:nvPr>
        </p:nvSpPr>
        <p:spPr/>
        <p:txBody>
          <a:bodyPr/>
          <a:lstStyle/>
          <a:p>
            <a:fld id="{C5D10341-3884-407F-BA80-043C659D0A53}"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9267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fontAlgn="base">
              <a:buAutoNum type="arabicPeriod"/>
            </a:pPr>
            <a:r>
              <a:rPr lang="en-US" sz="900" u="none" strike="noStrike" kern="1200" dirty="0">
                <a:solidFill>
                  <a:schemeClr val="tx1"/>
                </a:solidFill>
                <a:effectLst/>
                <a:latin typeface="Segoe UI Light" pitchFamily="34" charset="0"/>
                <a:ea typeface="+mn-ea"/>
                <a:cs typeface="+mn-cs"/>
              </a:rPr>
              <a:t>An information worker logs on to their SharePoint Online tenancy and opens an external list which requires data from an on-premises OData source. </a:t>
            </a:r>
          </a:p>
          <a:p>
            <a:pPr marL="228600" lvl="0" indent="-228600" fontAlgn="base">
              <a:buAutoNum type="arabicPeriod"/>
            </a:pPr>
            <a:endParaRPr lang="en-US" sz="900" u="none" strike="noStrike" kern="1200" dirty="0">
              <a:solidFill>
                <a:schemeClr val="tx1"/>
              </a:solidFill>
              <a:effectLst/>
              <a:latin typeface="Segoe UI Light" pitchFamily="34" charset="0"/>
              <a:ea typeface="+mn-ea"/>
              <a:cs typeface="+mn-cs"/>
            </a:endParaRPr>
          </a:p>
          <a:p>
            <a:pPr lvl="0" fontAlgn="base"/>
            <a:r>
              <a:rPr lang="en-US" sz="900" u="none" strike="noStrike" kern="1200" dirty="0">
                <a:solidFill>
                  <a:schemeClr val="tx1"/>
                </a:solidFill>
                <a:effectLst/>
                <a:latin typeface="Segoe UI Light" pitchFamily="34" charset="0"/>
                <a:ea typeface="+mn-ea"/>
                <a:cs typeface="+mn-cs"/>
              </a:rPr>
              <a:t>2. The external list creates a request for the data and sends it to Business Connectivity Services. BCS looks at the request and refers to the external content type and the connection settings object to see how to connect to the data source and which credentials to use. </a:t>
            </a:r>
          </a:p>
          <a:p>
            <a:pPr lvl="0" fontAlgn="base"/>
            <a:endParaRPr lang="en-US" sz="900" u="none" strike="noStrike" kern="1200" dirty="0">
              <a:solidFill>
                <a:schemeClr val="tx1"/>
              </a:solidFill>
              <a:effectLst/>
              <a:latin typeface="Segoe UI Light" pitchFamily="34" charset="0"/>
              <a:ea typeface="+mn-ea"/>
              <a:cs typeface="+mn-cs"/>
            </a:endParaRPr>
          </a:p>
          <a:p>
            <a:pPr lvl="0" fontAlgn="base"/>
            <a:r>
              <a:rPr lang="en-US" sz="900" u="none" strike="noStrike" kern="1200" dirty="0">
                <a:solidFill>
                  <a:schemeClr val="tx1"/>
                </a:solidFill>
                <a:effectLst/>
                <a:latin typeface="Segoe UI Light" pitchFamily="34" charset="0"/>
                <a:ea typeface="+mn-ea"/>
                <a:cs typeface="+mn-cs"/>
              </a:rPr>
              <a:t>3. Business Connectivity Services retrieves a client certificate from the Secure Store service in SharePoint Online.  The client certificate is an SSL certificate and it is used for authentication to the reverse proxy.  BCS also retrieves an </a:t>
            </a:r>
            <a:r>
              <a:rPr lang="en-US" sz="900" u="none" strike="noStrike" kern="1200" dirty="0" err="1">
                <a:solidFill>
                  <a:schemeClr val="tx1"/>
                </a:solidFill>
                <a:effectLst/>
                <a:latin typeface="Segoe UI Light" pitchFamily="34" charset="0"/>
                <a:ea typeface="+mn-ea"/>
                <a:cs typeface="+mn-cs"/>
              </a:rPr>
              <a:t>OAuth</a:t>
            </a:r>
            <a:r>
              <a:rPr lang="en-US" sz="900" u="none" strike="noStrike" kern="1200" dirty="0">
                <a:solidFill>
                  <a:schemeClr val="tx1"/>
                </a:solidFill>
                <a:effectLst/>
                <a:latin typeface="Segoe UI Light" pitchFamily="34" charset="0"/>
                <a:ea typeface="+mn-ea"/>
                <a:cs typeface="+mn-cs"/>
              </a:rPr>
              <a:t> token form the Access Control Service.  These are the uses credentials which are used for user authentication to the SharePoint 2013 on-premises farm.  </a:t>
            </a:r>
          </a:p>
          <a:p>
            <a:pPr lvl="0" fontAlgn="base"/>
            <a:endParaRPr lang="en-US" sz="900" u="none" strike="noStrike" kern="1200" dirty="0">
              <a:solidFill>
                <a:schemeClr val="tx1"/>
              </a:solidFill>
              <a:effectLst/>
              <a:latin typeface="Segoe UI Light" pitchFamily="34" charset="0"/>
              <a:ea typeface="+mn-ea"/>
              <a:cs typeface="+mn-cs"/>
            </a:endParaRPr>
          </a:p>
          <a:p>
            <a:pPr lvl="0" fontAlgn="base"/>
            <a:r>
              <a:rPr lang="en-US" sz="900" u="none" strike="noStrike" kern="1200" dirty="0">
                <a:solidFill>
                  <a:schemeClr val="tx1"/>
                </a:solidFill>
                <a:effectLst/>
                <a:latin typeface="Segoe UI Light" pitchFamily="34" charset="0"/>
                <a:ea typeface="+mn-ea"/>
                <a:cs typeface="+mn-cs"/>
              </a:rPr>
              <a:t>4. The Business Connectivity Service sends a HTTPS request to the endpoint for the data source that is published by the reverse proxy.   </a:t>
            </a:r>
          </a:p>
          <a:p>
            <a:pPr lvl="0" fontAlgn="base"/>
            <a:endParaRPr lang="en-US" sz="900" u="none" strike="noStrike" kern="1200" dirty="0">
              <a:solidFill>
                <a:schemeClr val="tx1"/>
              </a:solidFill>
              <a:effectLst/>
              <a:latin typeface="Segoe UI Light" pitchFamily="34" charset="0"/>
              <a:ea typeface="+mn-ea"/>
              <a:cs typeface="+mn-cs"/>
            </a:endParaRPr>
          </a:p>
          <a:p>
            <a:pPr lvl="0" fontAlgn="base"/>
            <a:r>
              <a:rPr lang="en-US" sz="900" u="none" strike="noStrike" kern="1200" dirty="0">
                <a:solidFill>
                  <a:schemeClr val="tx1"/>
                </a:solidFill>
                <a:effectLst/>
                <a:latin typeface="Segoe UI Light" pitchFamily="34" charset="0"/>
                <a:ea typeface="+mn-ea"/>
                <a:cs typeface="+mn-cs"/>
              </a:rPr>
              <a:t>5. The reverse proxy authenticates the request by using the client certificate and forwards it to the Client Side Object Model (CSOM) pipeline of the on-premises SharePoint 2013 farm. </a:t>
            </a:r>
          </a:p>
          <a:p>
            <a:pPr lvl="0" fontAlgn="base"/>
            <a:endParaRPr lang="en-US" sz="900" u="none" strike="noStrike" kern="1200" dirty="0">
              <a:solidFill>
                <a:schemeClr val="tx1"/>
              </a:solidFill>
              <a:effectLst/>
              <a:latin typeface="Segoe UI Light" pitchFamily="34" charset="0"/>
              <a:ea typeface="+mn-ea"/>
              <a:cs typeface="+mn-cs"/>
            </a:endParaRPr>
          </a:p>
          <a:p>
            <a:pPr lvl="0" fontAlgn="base"/>
            <a:r>
              <a:rPr lang="en-US" sz="900" u="none" strike="noStrike" kern="1200" dirty="0">
                <a:solidFill>
                  <a:schemeClr val="tx1"/>
                </a:solidFill>
                <a:effectLst/>
                <a:latin typeface="Segoe UI Light" pitchFamily="34" charset="0"/>
                <a:ea typeface="+mn-ea"/>
                <a:cs typeface="+mn-cs"/>
              </a:rPr>
              <a:t>6. The CSOM pipeline consults the User Profile Service to look for a mapping between the users </a:t>
            </a:r>
            <a:r>
              <a:rPr lang="en-US" sz="900" u="none" strike="noStrike" kern="1200" dirty="0" err="1">
                <a:solidFill>
                  <a:schemeClr val="tx1"/>
                </a:solidFill>
                <a:effectLst/>
                <a:latin typeface="Segoe UI Light" pitchFamily="34" charset="0"/>
                <a:ea typeface="+mn-ea"/>
                <a:cs typeface="+mn-cs"/>
              </a:rPr>
              <a:t>OAuth</a:t>
            </a:r>
            <a:r>
              <a:rPr lang="en-US" sz="900" u="none" strike="noStrike" kern="1200" dirty="0">
                <a:solidFill>
                  <a:schemeClr val="tx1"/>
                </a:solidFill>
                <a:effectLst/>
                <a:latin typeface="Segoe UI Light" pitchFamily="34" charset="0"/>
                <a:ea typeface="+mn-ea"/>
                <a:cs typeface="+mn-cs"/>
              </a:rPr>
              <a:t> security token from ACS and the user’s domain credentials from AD DS.  If one exists, the user’s domain credentials are returned to the request.  The user’s domain credentials are used to authenticate to the SharePoint on-premises Site that receives Hybrid requests and the request is passed to the SharePoint On-Premises BCS service. </a:t>
            </a:r>
          </a:p>
          <a:p>
            <a:pPr lvl="0" fontAlgn="base"/>
            <a:endParaRPr lang="en-US" sz="900" u="none" strike="noStrike" kern="1200" dirty="0">
              <a:solidFill>
                <a:schemeClr val="tx1"/>
              </a:solidFill>
              <a:effectLst/>
              <a:latin typeface="Segoe UI Light" pitchFamily="34" charset="0"/>
              <a:ea typeface="+mn-ea"/>
              <a:cs typeface="+mn-cs"/>
            </a:endParaRPr>
          </a:p>
          <a:p>
            <a:pPr lvl="0" fontAlgn="base"/>
            <a:r>
              <a:rPr lang="en-US" sz="900" u="none" strike="noStrike" kern="1200" dirty="0">
                <a:solidFill>
                  <a:schemeClr val="tx1"/>
                </a:solidFill>
                <a:effectLst/>
                <a:latin typeface="Segoe UI Light" pitchFamily="34" charset="0"/>
                <a:ea typeface="+mn-ea"/>
                <a:cs typeface="+mn-cs"/>
              </a:rPr>
              <a:t>7. The SharePoint On-Premises BCS retrieves the credentials that are used to authenticate to the external data source from the SharePoint On-Premises Secure Store Service.  Then SharePoint on-premises BCS service passes the request for data along with the external data credentials to the OData service head which then performs the desired operations on the external data and returns the results to the SharePoint Online user. </a:t>
            </a:r>
          </a:p>
          <a:p>
            <a:endParaRPr lang="en-US" dirty="0"/>
          </a:p>
        </p:txBody>
      </p:sp>
      <p:sp>
        <p:nvSpPr>
          <p:cNvPr id="4" name="Date Placeholder 3"/>
          <p:cNvSpPr>
            <a:spLocks noGrp="1"/>
          </p:cNvSpPr>
          <p:nvPr>
            <p:ph type="dt" idx="10"/>
          </p:nvPr>
        </p:nvSpPr>
        <p:spPr/>
        <p:txBody>
          <a:bodyPr/>
          <a:lstStyle/>
          <a:p>
            <a:fld id="{D85D284F-8479-4D97-9CA3-16BEBB918E98}"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5939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AC1AA26-812F-4D3B-8905-BECAD5D62BB8}" type="datetime8">
              <a:rPr lang="en-US" smtClean="0"/>
              <a:t>1/4/2017 12:59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4910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D84499E7-F1FD-4F05-B520-DA59C3C92386}" type="datetime8">
              <a:rPr lang="en-US" smtClean="0"/>
              <a:t>1/4/2017 1:01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227146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42.xml.rels><?xml version="1.0" encoding="UTF-8" standalone="yes"?>
<Relationships xmlns="http://schemas.openxmlformats.org/package/2006/relationships"><Relationship Id="rId8" Type="http://schemas.openxmlformats.org/officeDocument/2006/relationships/hyperlink" Target="http://dev.office.com/podcasts" TargetMode="External"/><Relationship Id="rId3" Type="http://schemas.openxmlformats.org/officeDocument/2006/relationships/image" Target="../media/image14.emf"/><Relationship Id="rId7" Type="http://schemas.openxmlformats.org/officeDocument/2006/relationships/hyperlink" Target="http://aka.ms/O365DevShow" TargetMode="External"/><Relationship Id="rId2" Type="http://schemas.openxmlformats.org/officeDocument/2006/relationships/image" Target="../media/image13.emf"/><Relationship Id="rId1" Type="http://schemas.openxmlformats.org/officeDocument/2006/relationships/slideMaster" Target="../slideMasters/slideMaster1.xml"/><Relationship Id="rId6" Type="http://schemas.openxmlformats.org/officeDocument/2006/relationships/hyperlink" Target="http://www.twitter.com/OfficeDev" TargetMode="External"/><Relationship Id="rId5" Type="http://schemas.openxmlformats.org/officeDocument/2006/relationships/hyperlink" Target="https://www.yammer.com/itpronetwork" TargetMode="External"/><Relationship Id="rId4" Type="http://schemas.openxmlformats.org/officeDocument/2006/relationships/image" Target="../media/image15.png"/><Relationship Id="rId9" Type="http://schemas.openxmlformats.org/officeDocument/2006/relationships/image" Target="../media/image16.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6"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pic>
        <p:nvPicPr>
          <p:cNvPr id="175" name="Picture 174"/>
          <p:cNvPicPr>
            <a:picLocks noChangeAspect="1"/>
          </p:cNvPicPr>
          <p:nvPr userDrawn="1"/>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176" name="Picture 175"/>
          <p:cNvPicPr>
            <a:picLocks noChangeAspect="1"/>
          </p:cNvPicPr>
          <p:nvPr userDrawn="1"/>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177" name="Picture 176"/>
          <p:cNvPicPr>
            <a:picLocks noChangeAspect="1"/>
          </p:cNvPicPr>
          <p:nvPr userDrawn="1"/>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178" name="Rectangle 177"/>
          <p:cNvSpPr/>
          <p:nvPr userDrawn="1"/>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 Placeholder 2"/>
          <p:cNvSpPr txBox="1">
            <a:spLocks/>
          </p:cNvSpPr>
          <p:nvPr userDrawn="1"/>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80" name="Title 2"/>
          <p:cNvSpPr txBox="1">
            <a:spLocks/>
          </p:cNvSpPr>
          <p:nvPr userDrawn="1"/>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81" name="Freeform 131"/>
          <p:cNvSpPr>
            <a:spLocks noChangeAspect="1"/>
          </p:cNvSpPr>
          <p:nvPr userDrawn="1"/>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82" name="Freeform 5"/>
          <p:cNvSpPr>
            <a:spLocks noChangeAspect="1"/>
          </p:cNvSpPr>
          <p:nvPr userDrawn="1"/>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83" name="Group 182"/>
          <p:cNvGrpSpPr/>
          <p:nvPr userDrawn="1"/>
        </p:nvGrpSpPr>
        <p:grpSpPr>
          <a:xfrm>
            <a:off x="10065030" y="1680068"/>
            <a:ext cx="624747" cy="631712"/>
            <a:chOff x="4420977" y="3337861"/>
            <a:chExt cx="889375" cy="899290"/>
          </a:xfrm>
          <a:solidFill>
            <a:srgbClr val="F8F8F8"/>
          </a:solidFill>
        </p:grpSpPr>
        <p:sp>
          <p:nvSpPr>
            <p:cNvPr id="184" name="Oval 183"/>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Oval 184"/>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6" name="Oval 185"/>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Oval 186"/>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8" name="Straight Arrow Connector 187"/>
          <p:cNvCxnSpPr/>
          <p:nvPr userDrawn="1"/>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userDrawn="1"/>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0" name="TextBox 189"/>
          <p:cNvSpPr txBox="1"/>
          <p:nvPr userDrawn="1"/>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191" name="TextBox 190"/>
          <p:cNvSpPr txBox="1"/>
          <p:nvPr userDrawn="1"/>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192" name="TextBox 191"/>
          <p:cNvSpPr txBox="1"/>
          <p:nvPr userDrawn="1"/>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193" name="Isosceles Triangle 192"/>
          <p:cNvSpPr/>
          <p:nvPr userDrawn="1"/>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4" name="Isosceles Triangle 193"/>
          <p:cNvSpPr/>
          <p:nvPr userDrawn="1"/>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userDrawn="1"/>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2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750" fill="hold"/>
                                        <p:tgtEl>
                                          <p:spTgt spid="190"/>
                                        </p:tgtEl>
                                        <p:attrNameLst>
                                          <p:attrName>ppt_x</p:attrName>
                                        </p:attrNameLst>
                                      </p:cBhvr>
                                      <p:tavLst>
                                        <p:tav tm="0">
                                          <p:val>
                                            <p:strVal val="1+#ppt_w/2"/>
                                          </p:val>
                                        </p:tav>
                                        <p:tav tm="100000">
                                          <p:val>
                                            <p:strVal val="#ppt_x"/>
                                          </p:val>
                                        </p:tav>
                                      </p:tavLst>
                                    </p:anim>
                                    <p:anim calcmode="lin" valueType="num">
                                      <p:cBhvr additive="base">
                                        <p:cTn id="8" dur="750" fill="hold"/>
                                        <p:tgtEl>
                                          <p:spTgt spid="190"/>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750" fill="hold"/>
                                        <p:tgtEl>
                                          <p:spTgt spid="175"/>
                                        </p:tgtEl>
                                        <p:attrNameLst>
                                          <p:attrName>ppt_x</p:attrName>
                                        </p:attrNameLst>
                                      </p:cBhvr>
                                      <p:tavLst>
                                        <p:tav tm="0">
                                          <p:val>
                                            <p:strVal val="#ppt_x"/>
                                          </p:val>
                                        </p:tav>
                                        <p:tav tm="100000">
                                          <p:val>
                                            <p:strVal val="#ppt_x"/>
                                          </p:val>
                                        </p:tav>
                                      </p:tavLst>
                                    </p:anim>
                                    <p:anim calcmode="lin" valueType="num">
                                      <p:cBhvr additive="base">
                                        <p:cTn id="12" dur="750" fill="hold"/>
                                        <p:tgtEl>
                                          <p:spTgt spid="175"/>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81"/>
                                        </p:tgtEl>
                                        <p:attrNameLst>
                                          <p:attrName>style.visibility</p:attrName>
                                        </p:attrNameLst>
                                      </p:cBhvr>
                                      <p:to>
                                        <p:strVal val="visible"/>
                                      </p:to>
                                    </p:set>
                                    <p:anim calcmode="lin" valueType="num">
                                      <p:cBhvr additive="base">
                                        <p:cTn id="15" dur="500"/>
                                        <p:tgtEl>
                                          <p:spTgt spid="181"/>
                                        </p:tgtEl>
                                        <p:attrNameLst>
                                          <p:attrName>ppt_y</p:attrName>
                                        </p:attrNameLst>
                                      </p:cBhvr>
                                      <p:tavLst>
                                        <p:tav tm="0">
                                          <p:val>
                                            <p:strVal val="#ppt_y+#ppt_h*1.125000"/>
                                          </p:val>
                                        </p:tav>
                                        <p:tav tm="100000">
                                          <p:val>
                                            <p:strVal val="#ppt_y"/>
                                          </p:val>
                                        </p:tav>
                                      </p:tavLst>
                                    </p:anim>
                                    <p:animEffect transition="in" filter="wipe(up)">
                                      <p:cBhvr>
                                        <p:cTn id="16" dur="500"/>
                                        <p:tgtEl>
                                          <p:spTgt spid="181"/>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93"/>
                                        </p:tgtEl>
                                        <p:attrNameLst>
                                          <p:attrName>style.visibility</p:attrName>
                                        </p:attrNameLst>
                                      </p:cBhvr>
                                      <p:to>
                                        <p:strVal val="visible"/>
                                      </p:to>
                                    </p:set>
                                    <p:anim calcmode="lin" valueType="num">
                                      <p:cBhvr additive="base">
                                        <p:cTn id="19" dur="500"/>
                                        <p:tgtEl>
                                          <p:spTgt spid="193"/>
                                        </p:tgtEl>
                                        <p:attrNameLst>
                                          <p:attrName>ppt_y</p:attrName>
                                        </p:attrNameLst>
                                      </p:cBhvr>
                                      <p:tavLst>
                                        <p:tav tm="0">
                                          <p:val>
                                            <p:strVal val="#ppt_y-#ppt_h*1.125000"/>
                                          </p:val>
                                        </p:tav>
                                        <p:tav tm="100000">
                                          <p:val>
                                            <p:strVal val="#ppt_y"/>
                                          </p:val>
                                        </p:tav>
                                      </p:tavLst>
                                    </p:anim>
                                    <p:animEffect transition="in" filter="wipe(down)">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750" fill="hold"/>
                                        <p:tgtEl>
                                          <p:spTgt spid="177"/>
                                        </p:tgtEl>
                                        <p:attrNameLst>
                                          <p:attrName>ppt_x</p:attrName>
                                        </p:attrNameLst>
                                      </p:cBhvr>
                                      <p:tavLst>
                                        <p:tav tm="0">
                                          <p:val>
                                            <p:strVal val="#ppt_x"/>
                                          </p:val>
                                        </p:tav>
                                        <p:tav tm="100000">
                                          <p:val>
                                            <p:strVal val="#ppt_x"/>
                                          </p:val>
                                        </p:tav>
                                      </p:tavLst>
                                    </p:anim>
                                    <p:anim calcmode="lin" valueType="num">
                                      <p:cBhvr additive="base">
                                        <p:cTn id="26" dur="750" fill="hold"/>
                                        <p:tgtEl>
                                          <p:spTgt spid="177"/>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750" fill="hold"/>
                                        <p:tgtEl>
                                          <p:spTgt spid="191"/>
                                        </p:tgtEl>
                                        <p:attrNameLst>
                                          <p:attrName>ppt_x</p:attrName>
                                        </p:attrNameLst>
                                      </p:cBhvr>
                                      <p:tavLst>
                                        <p:tav tm="0">
                                          <p:val>
                                            <p:strVal val="1+#ppt_w/2"/>
                                          </p:val>
                                        </p:tav>
                                        <p:tav tm="100000">
                                          <p:val>
                                            <p:strVal val="#ppt_x"/>
                                          </p:val>
                                        </p:tav>
                                      </p:tavLst>
                                    </p:anim>
                                    <p:anim calcmode="lin" valueType="num">
                                      <p:cBhvr additive="base">
                                        <p:cTn id="30" dur="750" fill="hold"/>
                                        <p:tgtEl>
                                          <p:spTgt spid="19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wipe(left)">
                                      <p:cBhvr>
                                        <p:cTn id="33" dur="750"/>
                                        <p:tgtEl>
                                          <p:spTgt spid="188"/>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82"/>
                                        </p:tgtEl>
                                        <p:attrNameLst>
                                          <p:attrName>style.visibility</p:attrName>
                                        </p:attrNameLst>
                                      </p:cBhvr>
                                      <p:to>
                                        <p:strVal val="visible"/>
                                      </p:to>
                                    </p:set>
                                    <p:anim calcmode="lin" valueType="num">
                                      <p:cBhvr additive="base">
                                        <p:cTn id="36" dur="500"/>
                                        <p:tgtEl>
                                          <p:spTgt spid="182"/>
                                        </p:tgtEl>
                                        <p:attrNameLst>
                                          <p:attrName>ppt_y</p:attrName>
                                        </p:attrNameLst>
                                      </p:cBhvr>
                                      <p:tavLst>
                                        <p:tav tm="0">
                                          <p:val>
                                            <p:strVal val="#ppt_y+#ppt_h*1.125000"/>
                                          </p:val>
                                        </p:tav>
                                        <p:tav tm="100000">
                                          <p:val>
                                            <p:strVal val="#ppt_y"/>
                                          </p:val>
                                        </p:tav>
                                      </p:tavLst>
                                    </p:anim>
                                    <p:animEffect transition="in" filter="wipe(up)">
                                      <p:cBhvr>
                                        <p:cTn id="37" dur="500"/>
                                        <p:tgtEl>
                                          <p:spTgt spid="182"/>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194"/>
                                        </p:tgtEl>
                                        <p:attrNameLst>
                                          <p:attrName>style.visibility</p:attrName>
                                        </p:attrNameLst>
                                      </p:cBhvr>
                                      <p:to>
                                        <p:strVal val="visible"/>
                                      </p:to>
                                    </p:set>
                                    <p:anim calcmode="lin" valueType="num">
                                      <p:cBhvr additive="base">
                                        <p:cTn id="40" dur="500"/>
                                        <p:tgtEl>
                                          <p:spTgt spid="194"/>
                                        </p:tgtEl>
                                        <p:attrNameLst>
                                          <p:attrName>ppt_y</p:attrName>
                                        </p:attrNameLst>
                                      </p:cBhvr>
                                      <p:tavLst>
                                        <p:tav tm="0">
                                          <p:val>
                                            <p:strVal val="#ppt_y-#ppt_h*1.125000"/>
                                          </p:val>
                                        </p:tav>
                                        <p:tav tm="100000">
                                          <p:val>
                                            <p:strVal val="#ppt_y"/>
                                          </p:val>
                                        </p:tav>
                                      </p:tavLst>
                                    </p:anim>
                                    <p:animEffect transition="in" filter="wipe(down)">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 calcmode="lin" valueType="num">
                                      <p:cBhvr additive="base">
                                        <p:cTn id="46" dur="750" fill="hold"/>
                                        <p:tgtEl>
                                          <p:spTgt spid="176"/>
                                        </p:tgtEl>
                                        <p:attrNameLst>
                                          <p:attrName>ppt_x</p:attrName>
                                        </p:attrNameLst>
                                      </p:cBhvr>
                                      <p:tavLst>
                                        <p:tav tm="0">
                                          <p:val>
                                            <p:strVal val="#ppt_x"/>
                                          </p:val>
                                        </p:tav>
                                        <p:tav tm="100000">
                                          <p:val>
                                            <p:strVal val="#ppt_x"/>
                                          </p:val>
                                        </p:tav>
                                      </p:tavLst>
                                    </p:anim>
                                    <p:anim calcmode="lin" valueType="num">
                                      <p:cBhvr additive="base">
                                        <p:cTn id="47" dur="750" fill="hold"/>
                                        <p:tgtEl>
                                          <p:spTgt spid="176"/>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750" fill="hold"/>
                                        <p:tgtEl>
                                          <p:spTgt spid="192"/>
                                        </p:tgtEl>
                                        <p:attrNameLst>
                                          <p:attrName>ppt_x</p:attrName>
                                        </p:attrNameLst>
                                      </p:cBhvr>
                                      <p:tavLst>
                                        <p:tav tm="0">
                                          <p:val>
                                            <p:strVal val="1+#ppt_w/2"/>
                                          </p:val>
                                        </p:tav>
                                        <p:tav tm="100000">
                                          <p:val>
                                            <p:strVal val="#ppt_x"/>
                                          </p:val>
                                        </p:tav>
                                      </p:tavLst>
                                    </p:anim>
                                    <p:anim calcmode="lin" valueType="num">
                                      <p:cBhvr additive="base">
                                        <p:cTn id="51" dur="750" fill="hold"/>
                                        <p:tgtEl>
                                          <p:spTgt spid="192"/>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wipe(left)">
                                      <p:cBhvr>
                                        <p:cTn id="54" dur="750"/>
                                        <p:tgtEl>
                                          <p:spTgt spid="189"/>
                                        </p:tgtEl>
                                      </p:cBhvr>
                                    </p:animEffect>
                                  </p:childTnLst>
                                </p:cTn>
                              </p:par>
                              <p:par>
                                <p:cTn id="55" presetID="12" presetClass="entr" presetSubtype="4" fill="hold" nodeType="withEffect">
                                  <p:stCondLst>
                                    <p:cond delay="250"/>
                                  </p:stCondLst>
                                  <p:childTnLst>
                                    <p:set>
                                      <p:cBhvr>
                                        <p:cTn id="56" dur="1" fill="hold">
                                          <p:stCondLst>
                                            <p:cond delay="0"/>
                                          </p:stCondLst>
                                        </p:cTn>
                                        <p:tgtEl>
                                          <p:spTgt spid="183"/>
                                        </p:tgtEl>
                                        <p:attrNameLst>
                                          <p:attrName>style.visibility</p:attrName>
                                        </p:attrNameLst>
                                      </p:cBhvr>
                                      <p:to>
                                        <p:strVal val="visible"/>
                                      </p:to>
                                    </p:set>
                                    <p:anim calcmode="lin" valueType="num">
                                      <p:cBhvr additive="base">
                                        <p:cTn id="57" dur="500"/>
                                        <p:tgtEl>
                                          <p:spTgt spid="183"/>
                                        </p:tgtEl>
                                        <p:attrNameLst>
                                          <p:attrName>ppt_y</p:attrName>
                                        </p:attrNameLst>
                                      </p:cBhvr>
                                      <p:tavLst>
                                        <p:tav tm="0">
                                          <p:val>
                                            <p:strVal val="#ppt_y+#ppt_h*1.125000"/>
                                          </p:val>
                                        </p:tav>
                                        <p:tav tm="100000">
                                          <p:val>
                                            <p:strVal val="#ppt_y"/>
                                          </p:val>
                                        </p:tav>
                                      </p:tavLst>
                                    </p:anim>
                                    <p:animEffect transition="in" filter="wipe(up)">
                                      <p:cBhvr>
                                        <p:cTn id="58" dur="500"/>
                                        <p:tgtEl>
                                          <p:spTgt spid="183"/>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p:tgtEl>
                                          <p:spTgt spid="195"/>
                                        </p:tgtEl>
                                        <p:attrNameLst>
                                          <p:attrName>ppt_y</p:attrName>
                                        </p:attrNameLst>
                                      </p:cBhvr>
                                      <p:tavLst>
                                        <p:tav tm="0">
                                          <p:val>
                                            <p:strVal val="#ppt_y-#ppt_h*1.125000"/>
                                          </p:val>
                                        </p:tav>
                                        <p:tav tm="100000">
                                          <p:val>
                                            <p:strVal val="#ppt_y"/>
                                          </p:val>
                                        </p:tav>
                                      </p:tavLst>
                                    </p:anim>
                                    <p:animEffect transition="in" filter="wipe(down)">
                                      <p:cBhvr>
                                        <p:cTn id="6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90" grpId="0" animBg="1"/>
      <p:bldP spid="191" grpId="0" animBg="1"/>
      <p:bldP spid="192" grpId="0" animBg="1"/>
      <p:bldP spid="193" grpId="0" animBg="1"/>
      <p:bldP spid="194" grpId="0" animBg="1"/>
      <p:bldP spid="195"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 name="Rectangle 5"/>
          <p:cNvSpPr>
            <a:spLocks noChangeArrowheads="1"/>
          </p:cNvSpPr>
          <p:nvPr/>
        </p:nvSpPr>
        <p:spPr bwMode="auto">
          <a:xfrm>
            <a:off x="449017" y="1212184"/>
            <a:ext cx="5522617" cy="1864634"/>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600" b="1" dirty="0">
                <a:gradFill>
                  <a:gsLst>
                    <a:gs pos="0">
                      <a:srgbClr val="FFFFFF"/>
                    </a:gs>
                    <a:gs pos="100000">
                      <a:srgbClr val="FFFFFF"/>
                    </a:gs>
                  </a:gsLst>
                  <a:lin ang="5400000" scaled="0"/>
                </a:gradFill>
                <a:latin typeface="Segoe UI Light"/>
              </a:rPr>
              <a:t>Microsoft Tech Community</a:t>
            </a:r>
          </a:p>
          <a:p>
            <a:pPr defTabSz="914005">
              <a:lnSpc>
                <a:spcPct val="80000"/>
              </a:lnSpc>
              <a:spcBef>
                <a:spcPts val="587"/>
              </a:spcBef>
              <a:spcAft>
                <a:spcPts val="587"/>
              </a:spcAft>
              <a:defRPr/>
            </a:pPr>
            <a:r>
              <a:rPr lang="en-US" sz="1799" u="sng" dirty="0">
                <a:solidFill>
                  <a:schemeClr val="bg1"/>
                </a:solidFill>
                <a:latin typeface="+mn-lt"/>
              </a:rPr>
              <a:t>https://techcommunity.microsoft.com</a:t>
            </a:r>
            <a:endParaRPr lang="en-US" sz="1799" u="sng" dirty="0">
              <a:solidFill>
                <a:schemeClr val="bg1"/>
              </a:solidFill>
              <a:latin typeface="Segoe UI"/>
            </a:endParaRPr>
          </a:p>
        </p:txBody>
      </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http://sharepoint.uservoice.com/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solidFill>
                    <a:schemeClr val="bg1"/>
                  </a:solidFill>
                  <a:latin typeface="Segoe UI"/>
                </a:rPr>
                <a:t>Stack overflow</a:t>
              </a: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r>
                <a:rPr lang="en-US" sz="1764" dirty="0">
                  <a:solidFill>
                    <a:schemeClr val="bg1"/>
                  </a:solidFill>
                  <a:latin typeface="Segoe UI"/>
                </a:rPr>
                <a:t>[</a:t>
              </a:r>
              <a:r>
                <a:rPr lang="en-US" sz="1764" dirty="0" err="1">
                  <a:solidFill>
                    <a:schemeClr val="bg1"/>
                  </a:solidFill>
                  <a:latin typeface="Segoe UI"/>
                </a:rPr>
                <a:t>sharepoint</a:t>
              </a:r>
              <a:r>
                <a:rPr lang="en-US" sz="1764" dirty="0">
                  <a:solidFill>
                    <a:schemeClr val="bg1"/>
                  </a:solidFill>
                  <a:latin typeface="Segoe UI"/>
                </a:rPr>
                <a:t>]</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bg1"/>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205" name="Rectangle 153"/>
          <p:cNvSpPr>
            <a:spLocks noChangeArrowheads="1"/>
          </p:cNvSpPr>
          <p:nvPr/>
        </p:nvSpPr>
        <p:spPr bwMode="auto">
          <a:xfrm>
            <a:off x="6275951" y="4916033"/>
            <a:ext cx="3780906" cy="1597853"/>
          </a:xfrm>
          <a:prstGeom prst="rect">
            <a:avLst/>
          </a:prstGeom>
          <a:solidFill>
            <a:srgbClr val="0070C0"/>
          </a:solidFill>
          <a:ln>
            <a:noFill/>
          </a:ln>
        </p:spPr>
        <p:txBody>
          <a:bodyPr vert="horz" wrap="square" lIns="89606" tIns="44802" rIns="89606" bIns="44802" numCol="1" anchor="t" anchorCtr="0" compatLnSpc="1">
            <a:prstTxWarp prst="textNoShape">
              <a:avLst/>
            </a:prstTxWarp>
          </a:bodyPr>
          <a:lstStyle/>
          <a:p>
            <a:pPr lvl="0" defTabSz="914005"/>
            <a:r>
              <a:rPr lang="en-US" sz="1800" dirty="0">
                <a:solidFill>
                  <a:schemeClr val="bg1"/>
                </a:solidFill>
                <a:latin typeface="Segoe UI"/>
              </a:rPr>
              <a:t>SharePoint Patterns and Practices</a:t>
            </a:r>
          </a:p>
          <a:p>
            <a:pPr lvl="0" defTabSz="914005"/>
            <a:r>
              <a:rPr lang="en-US" sz="1800" u="sng" dirty="0">
                <a:solidFill>
                  <a:schemeClr val="bg1"/>
                </a:solidFill>
                <a:latin typeface="Segoe UI"/>
              </a:rPr>
              <a:t>http://aka.ms/sppnp</a:t>
            </a:r>
          </a:p>
        </p:txBody>
      </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08" name="Rectangle 207">
            <a:hlinkClick r:id="rId5"/>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6"/>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7"/>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8"/>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13" name="Picture 212"/>
          <p:cNvPicPr>
            <a:picLocks noChangeAspect="1"/>
          </p:cNvPicPr>
          <p:nvPr userDrawn="1"/>
        </p:nvPicPr>
        <p:blipFill>
          <a:blip r:embed="rId9"/>
          <a:stretch>
            <a:fillRect/>
          </a:stretch>
        </p:blipFill>
        <p:spPr>
          <a:xfrm>
            <a:off x="8652411" y="5751017"/>
            <a:ext cx="1316723" cy="663566"/>
          </a:xfrm>
          <a:prstGeom prst="rect">
            <a:avLst/>
          </a:prstGeom>
        </p:spPr>
      </p:pic>
    </p:spTree>
    <p:extLst>
      <p:ext uri="{BB962C8B-B14F-4D97-AF65-F5344CB8AC3E}">
        <p14:creationId xmlns:p14="http://schemas.microsoft.com/office/powerpoint/2010/main" val="70460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12" decel="100000" fill="hold" nodeType="withEffect">
                                  <p:stCondLst>
                                    <p:cond delay="1750"/>
                                  </p:stCondLst>
                                  <p:childTnLst>
                                    <p:set>
                                      <p:cBhvr>
                                        <p:cTn id="30" dur="1" fill="hold">
                                          <p:stCondLst>
                                            <p:cond delay="0"/>
                                          </p:stCondLst>
                                        </p:cTn>
                                        <p:tgtEl>
                                          <p:spTgt spid="184"/>
                                        </p:tgtEl>
                                        <p:attrNameLst>
                                          <p:attrName>style.visibility</p:attrName>
                                        </p:attrNameLst>
                                      </p:cBhvr>
                                      <p:to>
                                        <p:strVal val="visible"/>
                                      </p:to>
                                    </p:set>
                                    <p:anim calcmode="lin" valueType="num">
                                      <p:cBhvr additive="base">
                                        <p:cTn id="31" dur="750" fill="hold"/>
                                        <p:tgtEl>
                                          <p:spTgt spid="184"/>
                                        </p:tgtEl>
                                        <p:attrNameLst>
                                          <p:attrName>ppt_x</p:attrName>
                                        </p:attrNameLst>
                                      </p:cBhvr>
                                      <p:tavLst>
                                        <p:tav tm="0">
                                          <p:val>
                                            <p:strVal val="0-#ppt_w/2"/>
                                          </p:val>
                                        </p:tav>
                                        <p:tav tm="100000">
                                          <p:val>
                                            <p:strVal val="#ppt_x"/>
                                          </p:val>
                                        </p:tav>
                                      </p:tavLst>
                                    </p:anim>
                                    <p:anim calcmode="lin" valueType="num">
                                      <p:cBhvr additive="base">
                                        <p:cTn id="32" dur="750" fill="hold"/>
                                        <p:tgtEl>
                                          <p:spTgt spid="184"/>
                                        </p:tgtEl>
                                        <p:attrNameLst>
                                          <p:attrName>ppt_y</p:attrName>
                                        </p:attrNameLst>
                                      </p:cBhvr>
                                      <p:tavLst>
                                        <p:tav tm="0">
                                          <p:val>
                                            <p:strVal val="1+#ppt_h/2"/>
                                          </p:val>
                                        </p:tav>
                                        <p:tav tm="100000">
                                          <p:val>
                                            <p:strVal val="#ppt_y"/>
                                          </p:val>
                                        </p:tav>
                                      </p:tavLst>
                                    </p:anim>
                                  </p:childTnLst>
                                </p:cTn>
                              </p:par>
                              <p:par>
                                <p:cTn id="33" presetID="2" presetClass="entr" presetSubtype="3" decel="100000" fill="hold" nodeType="withEffect">
                                  <p:stCondLst>
                                    <p:cond delay="20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1+#ppt_w/2"/>
                                          </p:val>
                                        </p:tav>
                                        <p:tav tm="100000">
                                          <p:val>
                                            <p:strVal val="#ppt_x"/>
                                          </p:val>
                                        </p:tav>
                                      </p:tavLst>
                                    </p:anim>
                                    <p:anim calcmode="lin" valueType="num">
                                      <p:cBhvr additive="base">
                                        <p:cTn id="36"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130904"/>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7489399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8"/>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250" r:id="rId17"/>
    <p:sldLayoutId id="2147484312" r:id="rId18"/>
    <p:sldLayoutId id="2147484313" r:id="rId19"/>
    <p:sldLayoutId id="2147484314" r:id="rId20"/>
    <p:sldLayoutId id="2147484315" r:id="rId21"/>
    <p:sldLayoutId id="2147484317" r:id="rId22"/>
    <p:sldLayoutId id="2147484316" r:id="rId23"/>
    <p:sldLayoutId id="2147484309" r:id="rId24"/>
    <p:sldLayoutId id="2147484306" r:id="rId25"/>
    <p:sldLayoutId id="2147484311" r:id="rId26"/>
    <p:sldLayoutId id="2147484307" r:id="rId27"/>
    <p:sldLayoutId id="2147484308" r:id="rId28"/>
    <p:sldLayoutId id="2147484310" r:id="rId29"/>
    <p:sldLayoutId id="2147484251" r:id="rId30"/>
    <p:sldLayoutId id="2147484252" r:id="rId31"/>
    <p:sldLayoutId id="2147484253" r:id="rId32"/>
    <p:sldLayoutId id="2147484305" r:id="rId33"/>
    <p:sldLayoutId id="2147484264" r:id="rId34"/>
    <p:sldLayoutId id="2147484254" r:id="rId35"/>
    <p:sldLayoutId id="2147484256" r:id="rId36"/>
    <p:sldLayoutId id="2147484257" r:id="rId37"/>
    <p:sldLayoutId id="2147484258" r:id="rId38"/>
    <p:sldLayoutId id="2147484259" r:id="rId39"/>
    <p:sldLayoutId id="2147484318" r:id="rId40"/>
    <p:sldLayoutId id="2147484319" r:id="rId41"/>
    <p:sldLayoutId id="2147484320" r:id="rId42"/>
    <p:sldLayoutId id="2147484261" r:id="rId43"/>
    <p:sldLayoutId id="2147484299" r:id="rId44"/>
    <p:sldLayoutId id="2147484263" r:id="rId45"/>
    <p:sldLayoutId id="2147484321" r:id="rId4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099"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dev.office.com/codesamples#?filters=sharepoint%20add-ins"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hyperlink" Target="http://aka.ms/sppnp" TargetMode="External"/><Relationship Id="rId5" Type="http://schemas.openxmlformats.org/officeDocument/2006/relationships/hyperlink" Target="https://msdn.microsoft.com/en-us/library/office/fp179930.aspx" TargetMode="External"/><Relationship Id="rId4" Type="http://schemas.openxmlformats.org/officeDocument/2006/relationships/hyperlink" Target="http://dev.office.com/training#?filters=deep%20dive%20building%20blocks%20and%20services%20of%20sharepoin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slideLayout" Target="../slideLayouts/slideLayout11.xml"/><Relationship Id="rId6" Type="http://schemas.openxmlformats.org/officeDocument/2006/relationships/image" Target="../media/image24.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a:t>
            </a:r>
            <a:br>
              <a:rPr lang="en-US" dirty="0"/>
            </a:br>
            <a:r>
              <a:rPr lang="en-US" dirty="0"/>
              <a:t>development</a:t>
            </a:r>
          </a:p>
        </p:txBody>
      </p:sp>
      <p:sp>
        <p:nvSpPr>
          <p:cNvPr id="3" name="Text Placeholder 2"/>
          <p:cNvSpPr>
            <a:spLocks noGrp="1"/>
          </p:cNvSpPr>
          <p:nvPr>
            <p:ph type="body" sz="quarter" idx="14"/>
          </p:nvPr>
        </p:nvSpPr>
        <p:spPr/>
        <p:txBody>
          <a:bodyPr/>
          <a:lstStyle/>
          <a:p>
            <a:r>
              <a:rPr lang="en-US" dirty="0"/>
              <a:t>Speaker name</a:t>
            </a:r>
          </a:p>
        </p:txBody>
      </p:sp>
    </p:spTree>
    <p:extLst>
      <p:ext uri="{BB962C8B-B14F-4D97-AF65-F5344CB8AC3E}">
        <p14:creationId xmlns:p14="http://schemas.microsoft.com/office/powerpoint/2010/main" val="5405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Creating ECTs in SharePoint Designer or Visual Studio</a:t>
            </a:r>
          </a:p>
          <a:p>
            <a:r>
              <a:rPr lang="en-US" dirty="0"/>
              <a:t>Importing ECTs into Business Connectivity Services</a:t>
            </a:r>
          </a:p>
          <a:p>
            <a:r>
              <a:rPr lang="en-US" dirty="0"/>
              <a:t>Configuring the Secure Store</a:t>
            </a:r>
          </a:p>
          <a:p>
            <a:r>
              <a:rPr lang="en-US" dirty="0"/>
              <a:t>Creating External Lists</a:t>
            </a:r>
          </a:p>
          <a:p>
            <a:r>
              <a:rPr lang="en-US" dirty="0"/>
              <a:t>Creating Apps</a:t>
            </a:r>
          </a:p>
        </p:txBody>
      </p:sp>
      <p:sp>
        <p:nvSpPr>
          <p:cNvPr id="3" name="Title 2"/>
          <p:cNvSpPr>
            <a:spLocks noGrp="1"/>
          </p:cNvSpPr>
          <p:nvPr>
            <p:ph type="title"/>
          </p:nvPr>
        </p:nvSpPr>
        <p:spPr/>
        <p:txBody>
          <a:bodyPr/>
          <a:lstStyle/>
          <a:p>
            <a:r>
              <a:rPr lang="en-US" dirty="0"/>
              <a:t>Development Tasks</a:t>
            </a:r>
          </a:p>
        </p:txBody>
      </p:sp>
    </p:spTree>
    <p:extLst>
      <p:ext uri="{BB962C8B-B14F-4D97-AF65-F5344CB8AC3E}">
        <p14:creationId xmlns:p14="http://schemas.microsoft.com/office/powerpoint/2010/main" val="170365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7" y="2353883"/>
            <a:ext cx="8535987" cy="738664"/>
          </a:xfrm>
        </p:spPr>
        <p:txBody>
          <a:bodyPr/>
          <a:lstStyle/>
          <a:p>
            <a:r>
              <a:rPr lang="en-US" dirty="0"/>
              <a:t>Add-in-Level ECTs</a:t>
            </a:r>
          </a:p>
        </p:txBody>
      </p:sp>
      <p:sp>
        <p:nvSpPr>
          <p:cNvPr id="3" name="Text Placeholder 2"/>
          <p:cNvSpPr>
            <a:spLocks noGrp="1"/>
          </p:cNvSpPr>
          <p:nvPr>
            <p:ph type="body" sz="quarter" idx="12"/>
          </p:nvPr>
        </p:nvSpPr>
        <p:spPr/>
        <p:txBody>
          <a:bodyPr/>
          <a:lstStyle/>
          <a:p>
            <a:r>
              <a:rPr lang="en-US"/>
              <a:t>2</a:t>
            </a:r>
            <a:endParaRPr lang="en-US" dirty="0"/>
          </a:p>
        </p:txBody>
      </p:sp>
    </p:spTree>
    <p:extLst>
      <p:ext uri="{BB962C8B-B14F-4D97-AF65-F5344CB8AC3E}">
        <p14:creationId xmlns:p14="http://schemas.microsoft.com/office/powerpoint/2010/main" val="112622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Ability to define ECT within an app</a:t>
            </a:r>
          </a:p>
          <a:p>
            <a:r>
              <a:rPr lang="en-US" dirty="0"/>
              <a:t>ECT is isolated to the app only</a:t>
            </a:r>
          </a:p>
          <a:p>
            <a:r>
              <a:rPr lang="en-US" dirty="0"/>
              <a:t>Can be used to create External List</a:t>
            </a:r>
          </a:p>
          <a:p>
            <a:r>
              <a:rPr lang="en-US" dirty="0"/>
              <a:t>Can be access using API</a:t>
            </a:r>
          </a:p>
          <a:p>
            <a:r>
              <a:rPr lang="en-US" b="1" dirty="0"/>
              <a:t>Allows for accessing any variety of External Systems and then manipulating that data through standard list APIs</a:t>
            </a:r>
            <a:endParaRPr lang="en-US" dirty="0"/>
          </a:p>
        </p:txBody>
      </p:sp>
      <p:sp>
        <p:nvSpPr>
          <p:cNvPr id="3" name="Title 2"/>
          <p:cNvSpPr>
            <a:spLocks noGrp="1"/>
          </p:cNvSpPr>
          <p:nvPr>
            <p:ph type="title"/>
          </p:nvPr>
        </p:nvSpPr>
        <p:spPr/>
        <p:txBody>
          <a:bodyPr/>
          <a:lstStyle/>
          <a:p>
            <a:r>
              <a:rPr lang="en-US" dirty="0"/>
              <a:t>App-Level ECTs</a:t>
            </a:r>
          </a:p>
        </p:txBody>
      </p:sp>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Add-in-Level ECTs</a:t>
            </a:r>
          </a:p>
          <a:p>
            <a:pPr algn="r"/>
            <a:endParaRPr lang="en-US" dirty="0"/>
          </a:p>
        </p:txBody>
      </p:sp>
    </p:spTree>
    <p:extLst>
      <p:ext uri="{BB962C8B-B14F-4D97-AF65-F5344CB8AC3E}">
        <p14:creationId xmlns:p14="http://schemas.microsoft.com/office/powerpoint/2010/main" val="403278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a:t>
            </a:r>
            <a:endParaRPr lang="en-US" dirty="0"/>
          </a:p>
        </p:txBody>
      </p:sp>
      <p:sp>
        <p:nvSpPr>
          <p:cNvPr id="4" name="Flowchart: Magnetic Disk 3"/>
          <p:cNvSpPr/>
          <p:nvPr/>
        </p:nvSpPr>
        <p:spPr bwMode="auto">
          <a:xfrm>
            <a:off x="9095385" y="2520942"/>
            <a:ext cx="2637518" cy="976320"/>
          </a:xfrm>
          <a:prstGeom prst="flowChartMagneticDisk">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OData Source</a:t>
            </a:r>
          </a:p>
        </p:txBody>
      </p:sp>
      <p:sp>
        <p:nvSpPr>
          <p:cNvPr id="5" name="Rectangle 4"/>
          <p:cNvSpPr/>
          <p:nvPr/>
        </p:nvSpPr>
        <p:spPr bwMode="auto">
          <a:xfrm>
            <a:off x="4308505" y="2207645"/>
            <a:ext cx="3817845" cy="1602912"/>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err="1">
                <a:gradFill>
                  <a:gsLst>
                    <a:gs pos="0">
                      <a:srgbClr val="FFFFFF"/>
                    </a:gs>
                    <a:gs pos="100000">
                      <a:srgbClr val="FFFFFF"/>
                    </a:gs>
                  </a:gsLst>
                  <a:lin ang="5400000" scaled="0"/>
                </a:gradFill>
                <a:ea typeface="Segoe UI" pitchFamily="34" charset="0"/>
                <a:cs typeface="Segoe UI" pitchFamily="34" charset="0"/>
              </a:rPr>
              <a:t>FileBackedMetadataCatalog</a:t>
            </a:r>
            <a:br>
              <a:rPr lang="en-US" sz="2244" dirty="0">
                <a:gradFill>
                  <a:gsLst>
                    <a:gs pos="0">
                      <a:srgbClr val="FFFFFF"/>
                    </a:gs>
                    <a:gs pos="100000">
                      <a:srgbClr val="FFFFFF"/>
                    </a:gs>
                  </a:gsLst>
                  <a:lin ang="5400000" scaled="0"/>
                </a:gradFill>
                <a:ea typeface="Segoe UI" pitchFamily="34" charset="0"/>
                <a:cs typeface="Segoe UI" pitchFamily="34" charset="0"/>
              </a:rPr>
            </a:br>
            <a:r>
              <a:rPr lang="en-US" sz="2244" dirty="0">
                <a:gradFill>
                  <a:gsLst>
                    <a:gs pos="0">
                      <a:srgbClr val="FFFFFF"/>
                    </a:gs>
                    <a:gs pos="100000">
                      <a:srgbClr val="FFFFFF"/>
                    </a:gs>
                  </a:gsLst>
                  <a:lin ang="5400000" scaled="0"/>
                </a:gradFill>
                <a:ea typeface="Segoe UI" pitchFamily="34" charset="0"/>
                <a:cs typeface="Segoe UI" pitchFamily="34" charset="0"/>
              </a:rPr>
              <a:t>(BDC Runtime Components)</a:t>
            </a:r>
          </a:p>
        </p:txBody>
      </p:sp>
      <p:sp>
        <p:nvSpPr>
          <p:cNvPr id="6" name="Flowchart: Alternate Process 5"/>
          <p:cNvSpPr/>
          <p:nvPr/>
        </p:nvSpPr>
        <p:spPr bwMode="auto">
          <a:xfrm>
            <a:off x="819491" y="2207645"/>
            <a:ext cx="2388834" cy="1602912"/>
          </a:xfrm>
          <a:prstGeom prst="flowChartAlternateProcess">
            <a:avLst/>
          </a:prstGeom>
          <a:solidFill>
            <a:schemeClr val="bg1">
              <a:lumMod val="75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solidFill>
                  <a:schemeClr val="tx1">
                    <a:lumMod val="85000"/>
                    <a:lumOff val="15000"/>
                  </a:schemeClr>
                </a:solidFill>
                <a:ea typeface="Segoe UI" pitchFamily="34" charset="0"/>
                <a:cs typeface="Segoe UI" pitchFamily="34" charset="0"/>
              </a:rPr>
              <a:t>External</a:t>
            </a:r>
            <a:br>
              <a:rPr lang="en-US" sz="2244" dirty="0">
                <a:solidFill>
                  <a:schemeClr val="tx1">
                    <a:lumMod val="85000"/>
                    <a:lumOff val="15000"/>
                  </a:schemeClr>
                </a:solidFill>
                <a:ea typeface="Segoe UI" pitchFamily="34" charset="0"/>
                <a:cs typeface="Segoe UI" pitchFamily="34" charset="0"/>
              </a:rPr>
            </a:br>
            <a:r>
              <a:rPr lang="en-US" sz="2244" dirty="0">
                <a:solidFill>
                  <a:schemeClr val="tx1">
                    <a:lumMod val="85000"/>
                    <a:lumOff val="15000"/>
                  </a:schemeClr>
                </a:solidFill>
                <a:ea typeface="Segoe UI" pitchFamily="34" charset="0"/>
                <a:cs typeface="Segoe UI" pitchFamily="34" charset="0"/>
              </a:rPr>
              <a:t>Content</a:t>
            </a:r>
            <a:br>
              <a:rPr lang="en-US" sz="2244" dirty="0">
                <a:solidFill>
                  <a:schemeClr val="tx1">
                    <a:lumMod val="85000"/>
                    <a:lumOff val="15000"/>
                  </a:schemeClr>
                </a:solidFill>
                <a:ea typeface="Segoe UI" pitchFamily="34" charset="0"/>
                <a:cs typeface="Segoe UI" pitchFamily="34" charset="0"/>
              </a:rPr>
            </a:br>
            <a:r>
              <a:rPr lang="en-US" sz="2244" dirty="0">
                <a:solidFill>
                  <a:schemeClr val="tx1">
                    <a:lumMod val="85000"/>
                    <a:lumOff val="15000"/>
                  </a:schemeClr>
                </a:solidFill>
                <a:ea typeface="Segoe UI" pitchFamily="34" charset="0"/>
                <a:cs typeface="Segoe UI" pitchFamily="34" charset="0"/>
              </a:rPr>
              <a:t>Type</a:t>
            </a:r>
          </a:p>
        </p:txBody>
      </p:sp>
      <p:sp>
        <p:nvSpPr>
          <p:cNvPr id="7" name="Rectangle 6"/>
          <p:cNvSpPr/>
          <p:nvPr/>
        </p:nvSpPr>
        <p:spPr bwMode="auto">
          <a:xfrm>
            <a:off x="5219249" y="4473581"/>
            <a:ext cx="1996354" cy="1563662"/>
          </a:xfrm>
          <a:prstGeom prst="rect">
            <a:avLst/>
          </a:prstGeom>
          <a:solidFill>
            <a:schemeClr val="bg1">
              <a:lumMod val="75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solidFill>
                  <a:schemeClr val="tx1">
                    <a:lumMod val="85000"/>
                    <a:lumOff val="15000"/>
                  </a:schemeClr>
                </a:solidFill>
                <a:ea typeface="Segoe UI" pitchFamily="34" charset="0"/>
                <a:cs typeface="Segoe UI" pitchFamily="34" charset="0"/>
              </a:rPr>
              <a:t>External</a:t>
            </a:r>
            <a:br>
              <a:rPr lang="en-US" sz="2244" dirty="0">
                <a:solidFill>
                  <a:schemeClr val="tx1">
                    <a:lumMod val="85000"/>
                    <a:lumOff val="15000"/>
                  </a:schemeClr>
                </a:solidFill>
                <a:ea typeface="Segoe UI" pitchFamily="34" charset="0"/>
                <a:cs typeface="Segoe UI" pitchFamily="34" charset="0"/>
              </a:rPr>
            </a:br>
            <a:r>
              <a:rPr lang="en-US" sz="2244" dirty="0">
                <a:solidFill>
                  <a:schemeClr val="tx1">
                    <a:lumMod val="85000"/>
                    <a:lumOff val="15000"/>
                  </a:schemeClr>
                </a:solidFill>
                <a:ea typeface="Segoe UI" pitchFamily="34" charset="0"/>
                <a:cs typeface="Segoe UI" pitchFamily="34" charset="0"/>
              </a:rPr>
              <a:t>List</a:t>
            </a:r>
          </a:p>
        </p:txBody>
      </p:sp>
      <p:cxnSp>
        <p:nvCxnSpPr>
          <p:cNvPr id="9" name="Straight Arrow Connector 8"/>
          <p:cNvCxnSpPr>
            <a:stCxn id="6" idx="3"/>
            <a:endCxn id="5" idx="1"/>
          </p:cNvCxnSpPr>
          <p:nvPr/>
        </p:nvCxnSpPr>
        <p:spPr>
          <a:xfrm>
            <a:off x="3208326" y="3009101"/>
            <a:ext cx="1100179" cy="0"/>
          </a:xfrm>
          <a:prstGeom prst="straightConnector1">
            <a:avLst/>
          </a:prstGeom>
          <a:ln w="34925">
            <a:headEnd type="none"/>
            <a:tailEnd type="stealth" w="lg" len="lg"/>
          </a:ln>
        </p:spPr>
        <p:style>
          <a:lnRef idx="1">
            <a:schemeClr val="accent2"/>
          </a:lnRef>
          <a:fillRef idx="0">
            <a:schemeClr val="accent2"/>
          </a:fillRef>
          <a:effectRef idx="0">
            <a:schemeClr val="accent2"/>
          </a:effectRef>
          <a:fontRef idx="minor">
            <a:schemeClr val="tx1"/>
          </a:fontRef>
        </p:style>
      </p:cxnSp>
      <p:cxnSp>
        <p:nvCxnSpPr>
          <p:cNvPr id="11" name="Elbow Connector 10"/>
          <p:cNvCxnSpPr>
            <a:stCxn id="5" idx="2"/>
            <a:endCxn id="7" idx="0"/>
          </p:cNvCxnSpPr>
          <p:nvPr/>
        </p:nvCxnSpPr>
        <p:spPr>
          <a:xfrm rot="5400000">
            <a:off x="5885915" y="4142068"/>
            <a:ext cx="663024" cy="2"/>
          </a:xfrm>
          <a:prstGeom prst="bentConnector3">
            <a:avLst/>
          </a:prstGeom>
          <a:ln w="28575">
            <a:solidFill>
              <a:schemeClr val="accent2"/>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p:cNvCxnSpPr>
          <p:nvPr/>
        </p:nvCxnSpPr>
        <p:spPr>
          <a:xfrm flipV="1">
            <a:off x="8126350" y="3009100"/>
            <a:ext cx="969035" cy="1"/>
          </a:xfrm>
          <a:prstGeom prst="straightConnector1">
            <a:avLst/>
          </a:prstGeom>
          <a:ln w="28575">
            <a:solidFill>
              <a:schemeClr val="accent2"/>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2"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Add-in-Level ECTs</a:t>
            </a:r>
          </a:p>
          <a:p>
            <a:pPr algn="r"/>
            <a:endParaRPr lang="en-US" dirty="0"/>
          </a:p>
        </p:txBody>
      </p:sp>
      <p:pic>
        <p:nvPicPr>
          <p:cNvPr id="10" name="Picture 9"/>
          <p:cNvPicPr>
            <a:picLocks noChangeAspect="1"/>
          </p:cNvPicPr>
          <p:nvPr/>
        </p:nvPicPr>
        <p:blipFill>
          <a:blip r:embed="rId2"/>
          <a:stretch>
            <a:fillRect/>
          </a:stretch>
        </p:blipFill>
        <p:spPr>
          <a:xfrm>
            <a:off x="2780525" y="3497262"/>
            <a:ext cx="695642" cy="543136"/>
          </a:xfrm>
          <a:prstGeom prst="rect">
            <a:avLst/>
          </a:prstGeom>
        </p:spPr>
      </p:pic>
      <p:pic>
        <p:nvPicPr>
          <p:cNvPr id="15" name="Picture 14"/>
          <p:cNvPicPr>
            <a:picLocks noChangeAspect="1"/>
          </p:cNvPicPr>
          <p:nvPr/>
        </p:nvPicPr>
        <p:blipFill>
          <a:blip r:embed="rId3"/>
          <a:stretch>
            <a:fillRect/>
          </a:stretch>
        </p:blipFill>
        <p:spPr>
          <a:xfrm>
            <a:off x="6869755" y="5638936"/>
            <a:ext cx="691696" cy="574577"/>
          </a:xfrm>
          <a:prstGeom prst="rect">
            <a:avLst/>
          </a:prstGeom>
        </p:spPr>
      </p:pic>
    </p:spTree>
    <p:extLst>
      <p:ext uri="{BB962C8B-B14F-4D97-AF65-F5344CB8AC3E}">
        <p14:creationId xmlns:p14="http://schemas.microsoft.com/office/powerpoint/2010/main" val="375240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External List Definitions</a:t>
            </a:r>
            <a:endParaRPr lang="en-US" dirty="0"/>
          </a:p>
        </p:txBody>
      </p:sp>
      <p:sp>
        <p:nvSpPr>
          <p:cNvPr id="4" name="Rectangle 1"/>
          <p:cNvSpPr>
            <a:spLocks noChangeArrowheads="1"/>
          </p:cNvSpPr>
          <p:nvPr/>
        </p:nvSpPr>
        <p:spPr bwMode="auto">
          <a:xfrm>
            <a:off x="531947" y="1341264"/>
            <a:ext cx="11224016" cy="42565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p>
            <a:pPr defTabSz="932597" eaLnBrk="0" fontAlgn="base" hangingPunct="0">
              <a:spcBef>
                <a:spcPct val="0"/>
              </a:spcBef>
              <a:spcAft>
                <a:spcPct val="0"/>
              </a:spcAft>
            </a:pPr>
            <a:r>
              <a:rPr lang="en-US" altLang="en-US" sz="2040" dirty="0">
                <a:solidFill>
                  <a:srgbClr val="0000FF"/>
                </a:solidFill>
                <a:latin typeface="Consolas" panose="020B0609020204030204" pitchFamily="49" charset="0"/>
                <a:cs typeface="Consolas" panose="020B0609020204030204" pitchFamily="49" charset="0"/>
              </a:rPr>
              <a:t>&lt;?</a:t>
            </a:r>
            <a:r>
              <a:rPr lang="en-US" altLang="en-US" sz="2040" dirty="0">
                <a:solidFill>
                  <a:srgbClr val="A31515"/>
                </a:solidFill>
                <a:latin typeface="Consolas" panose="020B0609020204030204" pitchFamily="49" charset="0"/>
                <a:cs typeface="Consolas" panose="020B0609020204030204" pitchFamily="49" charset="0"/>
              </a:rPr>
              <a:t>xml</a:t>
            </a: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a:solidFill>
                  <a:srgbClr val="FF0000"/>
                </a:solidFill>
                <a:latin typeface="Consolas" panose="020B0609020204030204" pitchFamily="49" charset="0"/>
                <a:cs typeface="Consolas" panose="020B0609020204030204" pitchFamily="49" charset="0"/>
              </a:rPr>
              <a:t>version</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1.0</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a:solidFill>
                  <a:srgbClr val="FF0000"/>
                </a:solidFill>
                <a:latin typeface="Consolas" panose="020B0609020204030204" pitchFamily="49" charset="0"/>
                <a:cs typeface="Consolas" panose="020B0609020204030204" pitchFamily="49" charset="0"/>
              </a:rPr>
              <a:t>encoding</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utf-8</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?&gt;</a:t>
            </a: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cs typeface="Consolas" panose="020B0609020204030204" pitchFamily="49" charset="0"/>
              </a:rPr>
              <a:t> </a:t>
            </a:r>
            <a:r>
              <a:rPr lang="en-US" altLang="en-US" sz="2040" dirty="0">
                <a:solidFill>
                  <a:srgbClr val="0000FF"/>
                </a:solidFill>
                <a:latin typeface="Consolas" panose="020B0609020204030204" pitchFamily="49" charset="0"/>
                <a:cs typeface="Consolas" panose="020B0609020204030204" pitchFamily="49" charset="0"/>
              </a:rPr>
              <a:t>&lt;</a:t>
            </a:r>
            <a:r>
              <a:rPr lang="en-US" altLang="en-US" sz="2040" dirty="0">
                <a:solidFill>
                  <a:srgbClr val="A31515"/>
                </a:solidFill>
                <a:latin typeface="Consolas" panose="020B0609020204030204" pitchFamily="49" charset="0"/>
                <a:cs typeface="Consolas" panose="020B0609020204030204" pitchFamily="49" charset="0"/>
              </a:rPr>
              <a:t>Elements</a:t>
            </a: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err="1">
                <a:solidFill>
                  <a:srgbClr val="FF0000"/>
                </a:solidFill>
                <a:latin typeface="Consolas" panose="020B0609020204030204" pitchFamily="49" charset="0"/>
                <a:cs typeface="Consolas" panose="020B0609020204030204" pitchFamily="49" charset="0"/>
              </a:rPr>
              <a:t>xmlns</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http://schemas.microsoft.com/</a:t>
            </a:r>
            <a:r>
              <a:rPr lang="en-US" altLang="en-US" sz="2040" dirty="0" err="1">
                <a:solidFill>
                  <a:srgbClr val="0000FF"/>
                </a:solidFill>
                <a:latin typeface="Consolas" panose="020B0609020204030204" pitchFamily="49" charset="0"/>
                <a:cs typeface="Consolas" panose="020B0609020204030204" pitchFamily="49" charset="0"/>
              </a:rPr>
              <a:t>sharepoint</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&gt;</a:t>
            </a: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cs typeface="Consolas" panose="020B0609020204030204" pitchFamily="49" charset="0"/>
              </a:rPr>
              <a:t> </a:t>
            </a:r>
            <a:r>
              <a:rPr lang="en-US" altLang="en-US" sz="2040" dirty="0">
                <a:solidFill>
                  <a:srgbClr val="0000FF"/>
                </a:solidFill>
                <a:latin typeface="Consolas" panose="020B0609020204030204" pitchFamily="49" charset="0"/>
                <a:cs typeface="Consolas" panose="020B0609020204030204" pitchFamily="49" charset="0"/>
              </a:rPr>
              <a:t>  &lt;</a:t>
            </a:r>
            <a:r>
              <a:rPr lang="en-US" altLang="en-US" sz="2040" dirty="0" err="1">
                <a:solidFill>
                  <a:srgbClr val="A31515"/>
                </a:solidFill>
                <a:latin typeface="Consolas" panose="020B0609020204030204" pitchFamily="49" charset="0"/>
                <a:cs typeface="Consolas" panose="020B0609020204030204" pitchFamily="49" charset="0"/>
              </a:rPr>
              <a:t>ListInstance</a:t>
            </a: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err="1">
                <a:solidFill>
                  <a:srgbClr val="FF0000"/>
                </a:solidFill>
                <a:latin typeface="Consolas" panose="020B0609020204030204" pitchFamily="49" charset="0"/>
                <a:cs typeface="Consolas" panose="020B0609020204030204" pitchFamily="49" charset="0"/>
              </a:rPr>
              <a:t>Url</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Lists/Employees</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a:solidFill>
                  <a:srgbClr val="FF0000"/>
                </a:solidFill>
                <a:latin typeface="Consolas" panose="020B0609020204030204" pitchFamily="49" charset="0"/>
                <a:cs typeface="Consolas" panose="020B0609020204030204" pitchFamily="49" charset="0"/>
              </a:rPr>
              <a:t>Description</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Employees</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err="1">
                <a:solidFill>
                  <a:srgbClr val="FF0000"/>
                </a:solidFill>
                <a:latin typeface="Consolas" panose="020B0609020204030204" pitchFamily="49" charset="0"/>
                <a:cs typeface="Consolas" panose="020B0609020204030204" pitchFamily="49" charset="0"/>
              </a:rPr>
              <a:t>OnQuickLaunch</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TRUE</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a:solidFill>
                  <a:srgbClr val="FF0000"/>
                </a:solidFill>
                <a:latin typeface="Consolas" panose="020B0609020204030204" pitchFamily="49" charset="0"/>
                <a:cs typeface="Consolas" panose="020B0609020204030204" pitchFamily="49" charset="0"/>
              </a:rPr>
              <a:t>Title</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Employees</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&gt;</a:t>
            </a: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cs typeface="Consolas" panose="020B0609020204030204" pitchFamily="49" charset="0"/>
              </a:rPr>
              <a:t> </a:t>
            </a:r>
            <a:r>
              <a:rPr lang="en-US" altLang="en-US" sz="2040" dirty="0">
                <a:solidFill>
                  <a:srgbClr val="0000FF"/>
                </a:solidFill>
                <a:latin typeface="Consolas" panose="020B0609020204030204" pitchFamily="49" charset="0"/>
                <a:cs typeface="Consolas" panose="020B0609020204030204" pitchFamily="49" charset="0"/>
              </a:rPr>
              <a:t>    &lt;</a:t>
            </a:r>
            <a:r>
              <a:rPr lang="en-US" altLang="en-US" sz="2040" dirty="0" err="1">
                <a:solidFill>
                  <a:srgbClr val="A31515"/>
                </a:solidFill>
                <a:latin typeface="Consolas" panose="020B0609020204030204" pitchFamily="49" charset="0"/>
                <a:cs typeface="Consolas" panose="020B0609020204030204" pitchFamily="49" charset="0"/>
              </a:rPr>
              <a:t>DataSource</a:t>
            </a:r>
            <a:r>
              <a:rPr lang="en-US" altLang="en-US" sz="2040" dirty="0">
                <a:solidFill>
                  <a:srgbClr val="0000FF"/>
                </a:solidFill>
                <a:latin typeface="Consolas" panose="020B0609020204030204" pitchFamily="49" charset="0"/>
                <a:cs typeface="Consolas" panose="020B0609020204030204" pitchFamily="49" charset="0"/>
              </a:rPr>
              <a:t>&gt;</a:t>
            </a: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cs typeface="Consolas" panose="020B0609020204030204" pitchFamily="49" charset="0"/>
              </a:rPr>
              <a:t> </a:t>
            </a:r>
            <a:r>
              <a:rPr lang="en-US" altLang="en-US" sz="2040" dirty="0">
                <a:solidFill>
                  <a:srgbClr val="0000FF"/>
                </a:solidFill>
                <a:latin typeface="Consolas" panose="020B0609020204030204" pitchFamily="49" charset="0"/>
                <a:cs typeface="Consolas" panose="020B0609020204030204" pitchFamily="49" charset="0"/>
              </a:rPr>
              <a:t>      &lt;</a:t>
            </a:r>
            <a:r>
              <a:rPr lang="en-US" altLang="en-US" sz="2040" dirty="0">
                <a:solidFill>
                  <a:srgbClr val="A31515"/>
                </a:solidFill>
                <a:latin typeface="Consolas" panose="020B0609020204030204" pitchFamily="49" charset="0"/>
                <a:cs typeface="Consolas" panose="020B0609020204030204" pitchFamily="49" charset="0"/>
              </a:rPr>
              <a:t>Property</a:t>
            </a: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a:solidFill>
                  <a:srgbClr val="FF0000"/>
                </a:solidFill>
                <a:latin typeface="Consolas" panose="020B0609020204030204" pitchFamily="49" charset="0"/>
                <a:cs typeface="Consolas" panose="020B0609020204030204" pitchFamily="49" charset="0"/>
              </a:rPr>
              <a:t>Name</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err="1">
                <a:solidFill>
                  <a:srgbClr val="0000FF"/>
                </a:solidFill>
                <a:latin typeface="Consolas" panose="020B0609020204030204" pitchFamily="49" charset="0"/>
                <a:cs typeface="Consolas" panose="020B0609020204030204" pitchFamily="49" charset="0"/>
              </a:rPr>
              <a:t>LobSystemInstance</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a:solidFill>
                  <a:srgbClr val="FF0000"/>
                </a:solidFill>
                <a:latin typeface="Consolas" panose="020B0609020204030204" pitchFamily="49" charset="0"/>
                <a:cs typeface="Consolas" panose="020B0609020204030204" pitchFamily="49" charset="0"/>
              </a:rPr>
              <a:t>Value</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err="1">
                <a:solidFill>
                  <a:srgbClr val="0000FF"/>
                </a:solidFill>
                <a:latin typeface="Consolas" panose="020B0609020204030204" pitchFamily="49" charset="0"/>
                <a:cs typeface="Consolas" panose="020B0609020204030204" pitchFamily="49" charset="0"/>
              </a:rPr>
              <a:t>Northwind</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 /&gt;</a:t>
            </a: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cs typeface="Consolas" panose="020B0609020204030204" pitchFamily="49" charset="0"/>
              </a:rPr>
              <a:t> </a:t>
            </a:r>
            <a:r>
              <a:rPr lang="en-US" altLang="en-US" sz="2040" dirty="0">
                <a:solidFill>
                  <a:srgbClr val="0000FF"/>
                </a:solidFill>
                <a:latin typeface="Consolas" panose="020B0609020204030204" pitchFamily="49" charset="0"/>
                <a:cs typeface="Consolas" panose="020B0609020204030204" pitchFamily="49" charset="0"/>
              </a:rPr>
              <a:t>      &lt;</a:t>
            </a:r>
            <a:r>
              <a:rPr lang="en-US" altLang="en-US" sz="2040" dirty="0">
                <a:solidFill>
                  <a:srgbClr val="A31515"/>
                </a:solidFill>
                <a:latin typeface="Consolas" panose="020B0609020204030204" pitchFamily="49" charset="0"/>
                <a:cs typeface="Consolas" panose="020B0609020204030204" pitchFamily="49" charset="0"/>
              </a:rPr>
              <a:t>Property</a:t>
            </a: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a:solidFill>
                  <a:srgbClr val="FF0000"/>
                </a:solidFill>
                <a:latin typeface="Consolas" panose="020B0609020204030204" pitchFamily="49" charset="0"/>
                <a:cs typeface="Consolas" panose="020B0609020204030204" pitchFamily="49" charset="0"/>
              </a:rPr>
              <a:t>Name</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err="1">
                <a:solidFill>
                  <a:srgbClr val="0000FF"/>
                </a:solidFill>
                <a:latin typeface="Consolas" panose="020B0609020204030204" pitchFamily="49" charset="0"/>
                <a:cs typeface="Consolas" panose="020B0609020204030204" pitchFamily="49" charset="0"/>
              </a:rPr>
              <a:t>EntityNamespace</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a:solidFill>
                  <a:srgbClr val="FF0000"/>
                </a:solidFill>
                <a:latin typeface="Consolas" panose="020B0609020204030204" pitchFamily="49" charset="0"/>
                <a:cs typeface="Consolas" panose="020B0609020204030204" pitchFamily="49" charset="0"/>
              </a:rPr>
              <a:t>Value</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err="1">
                <a:solidFill>
                  <a:srgbClr val="0000FF"/>
                </a:solidFill>
                <a:latin typeface="Consolas" panose="020B0609020204030204" pitchFamily="49" charset="0"/>
                <a:cs typeface="Consolas" panose="020B0609020204030204" pitchFamily="49" charset="0"/>
              </a:rPr>
              <a:t>NorthwindModel</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 /&gt;</a:t>
            </a: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cs typeface="Consolas" panose="020B0609020204030204" pitchFamily="49" charset="0"/>
              </a:rPr>
              <a:t> </a:t>
            </a:r>
            <a:r>
              <a:rPr lang="en-US" altLang="en-US" sz="2040" dirty="0">
                <a:solidFill>
                  <a:srgbClr val="0000FF"/>
                </a:solidFill>
                <a:latin typeface="Consolas" panose="020B0609020204030204" pitchFamily="49" charset="0"/>
                <a:cs typeface="Consolas" panose="020B0609020204030204" pitchFamily="49" charset="0"/>
              </a:rPr>
              <a:t>      &lt;</a:t>
            </a:r>
            <a:r>
              <a:rPr lang="en-US" altLang="en-US" sz="2040" dirty="0">
                <a:solidFill>
                  <a:srgbClr val="A31515"/>
                </a:solidFill>
                <a:latin typeface="Consolas" panose="020B0609020204030204" pitchFamily="49" charset="0"/>
                <a:cs typeface="Consolas" panose="020B0609020204030204" pitchFamily="49" charset="0"/>
              </a:rPr>
              <a:t>Property</a:t>
            </a: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a:solidFill>
                  <a:srgbClr val="FF0000"/>
                </a:solidFill>
                <a:latin typeface="Consolas" panose="020B0609020204030204" pitchFamily="49" charset="0"/>
                <a:cs typeface="Consolas" panose="020B0609020204030204" pitchFamily="49" charset="0"/>
              </a:rPr>
              <a:t>Name</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Entity</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a:solidFill>
                  <a:srgbClr val="FF0000"/>
                </a:solidFill>
                <a:latin typeface="Consolas" panose="020B0609020204030204" pitchFamily="49" charset="0"/>
                <a:cs typeface="Consolas" panose="020B0609020204030204" pitchFamily="49" charset="0"/>
              </a:rPr>
              <a:t>Value</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Employees</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 /&gt;</a:t>
            </a: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cs typeface="Consolas" panose="020B0609020204030204" pitchFamily="49" charset="0"/>
              </a:rPr>
              <a:t> </a:t>
            </a:r>
            <a:r>
              <a:rPr lang="en-US" altLang="en-US" sz="2040" dirty="0">
                <a:solidFill>
                  <a:srgbClr val="0000FF"/>
                </a:solidFill>
                <a:latin typeface="Consolas" panose="020B0609020204030204" pitchFamily="49" charset="0"/>
                <a:cs typeface="Consolas" panose="020B0609020204030204" pitchFamily="49" charset="0"/>
              </a:rPr>
              <a:t>      &lt;</a:t>
            </a:r>
            <a:r>
              <a:rPr lang="en-US" altLang="en-US" sz="2040" dirty="0">
                <a:solidFill>
                  <a:srgbClr val="A31515"/>
                </a:solidFill>
                <a:latin typeface="Consolas" panose="020B0609020204030204" pitchFamily="49" charset="0"/>
                <a:cs typeface="Consolas" panose="020B0609020204030204" pitchFamily="49" charset="0"/>
              </a:rPr>
              <a:t>Property</a:t>
            </a: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a:solidFill>
                  <a:srgbClr val="FF0000"/>
                </a:solidFill>
                <a:latin typeface="Consolas" panose="020B0609020204030204" pitchFamily="49" charset="0"/>
                <a:cs typeface="Consolas" panose="020B0609020204030204" pitchFamily="49" charset="0"/>
              </a:rPr>
              <a:t>Name</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err="1">
                <a:solidFill>
                  <a:srgbClr val="0000FF"/>
                </a:solidFill>
                <a:latin typeface="Consolas" panose="020B0609020204030204" pitchFamily="49" charset="0"/>
                <a:cs typeface="Consolas" panose="020B0609020204030204" pitchFamily="49" charset="0"/>
              </a:rPr>
              <a:t>SpecificFinder</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a:solidFill>
                  <a:srgbClr val="FF0000"/>
                </a:solidFill>
                <a:latin typeface="Consolas" panose="020B0609020204030204" pitchFamily="49" charset="0"/>
                <a:cs typeface="Consolas" panose="020B0609020204030204" pitchFamily="49" charset="0"/>
              </a:rPr>
              <a:t>Value</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err="1">
                <a:solidFill>
                  <a:srgbClr val="0000FF"/>
                </a:solidFill>
                <a:latin typeface="Consolas" panose="020B0609020204030204" pitchFamily="49" charset="0"/>
                <a:cs typeface="Consolas" panose="020B0609020204030204" pitchFamily="49" charset="0"/>
              </a:rPr>
              <a:t>ReadSpecificEmployee</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 /&gt;</a:t>
            </a: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cs typeface="Consolas" panose="020B0609020204030204" pitchFamily="49" charset="0"/>
              </a:rPr>
              <a:t> </a:t>
            </a:r>
            <a:r>
              <a:rPr lang="en-US" altLang="en-US" sz="2040" dirty="0">
                <a:solidFill>
                  <a:srgbClr val="0000FF"/>
                </a:solidFill>
                <a:latin typeface="Consolas" panose="020B0609020204030204" pitchFamily="49" charset="0"/>
                <a:cs typeface="Consolas" panose="020B0609020204030204" pitchFamily="49" charset="0"/>
              </a:rPr>
              <a:t>      &lt;</a:t>
            </a:r>
            <a:r>
              <a:rPr lang="en-US" altLang="en-US" sz="2040" dirty="0">
                <a:solidFill>
                  <a:srgbClr val="A31515"/>
                </a:solidFill>
                <a:latin typeface="Consolas" panose="020B0609020204030204" pitchFamily="49" charset="0"/>
                <a:cs typeface="Consolas" panose="020B0609020204030204" pitchFamily="49" charset="0"/>
              </a:rPr>
              <a:t>Property</a:t>
            </a: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a:solidFill>
                  <a:srgbClr val="FF0000"/>
                </a:solidFill>
                <a:latin typeface="Consolas" panose="020B0609020204030204" pitchFamily="49" charset="0"/>
                <a:cs typeface="Consolas" panose="020B0609020204030204" pitchFamily="49" charset="0"/>
              </a:rPr>
              <a:t>Name</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err="1">
                <a:solidFill>
                  <a:srgbClr val="0000FF"/>
                </a:solidFill>
                <a:latin typeface="Consolas" panose="020B0609020204030204" pitchFamily="49" charset="0"/>
                <a:cs typeface="Consolas" panose="020B0609020204030204" pitchFamily="49" charset="0"/>
              </a:rPr>
              <a:t>MetadataCatalogFileName</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 </a:t>
            </a:r>
            <a:r>
              <a:rPr lang="en-US" altLang="en-US" sz="2040" dirty="0">
                <a:solidFill>
                  <a:srgbClr val="FF0000"/>
                </a:solidFill>
                <a:latin typeface="Consolas" panose="020B0609020204030204" pitchFamily="49" charset="0"/>
                <a:cs typeface="Consolas" panose="020B0609020204030204" pitchFamily="49" charset="0"/>
              </a:rPr>
              <a:t>Value</a:t>
            </a:r>
            <a:r>
              <a:rPr lang="en-US" altLang="en-US" sz="2040" dirty="0">
                <a:solidFill>
                  <a:srgbClr val="0000FF"/>
                </a:solidFill>
                <a:latin typeface="Consolas" panose="020B0609020204030204" pitchFamily="49" charset="0"/>
                <a:cs typeface="Consolas" panose="020B0609020204030204" pitchFamily="49" charset="0"/>
              </a:rPr>
              <a:t>=</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err="1">
                <a:solidFill>
                  <a:srgbClr val="0000FF"/>
                </a:solidFill>
                <a:latin typeface="Consolas" panose="020B0609020204030204" pitchFamily="49" charset="0"/>
                <a:cs typeface="Consolas" panose="020B0609020204030204" pitchFamily="49" charset="0"/>
              </a:rPr>
              <a:t>BDCMetadata.bdcm</a:t>
            </a:r>
            <a:r>
              <a:rPr lang="en-US" altLang="en-US" sz="2040" dirty="0">
                <a:solidFill>
                  <a:srgbClr val="000000"/>
                </a:solidFill>
                <a:latin typeface="Consolas" panose="020B0609020204030204" pitchFamily="49" charset="0"/>
                <a:cs typeface="Consolas" panose="020B0609020204030204" pitchFamily="49" charset="0"/>
              </a:rPr>
              <a:t>"</a:t>
            </a:r>
            <a:r>
              <a:rPr lang="en-US" altLang="en-US" sz="2040" dirty="0">
                <a:solidFill>
                  <a:srgbClr val="0000FF"/>
                </a:solidFill>
                <a:latin typeface="Consolas" panose="020B0609020204030204" pitchFamily="49" charset="0"/>
                <a:cs typeface="Consolas" panose="020B0609020204030204" pitchFamily="49" charset="0"/>
              </a:rPr>
              <a:t> /&gt;</a:t>
            </a: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cs typeface="Consolas" panose="020B0609020204030204" pitchFamily="49" charset="0"/>
              </a:rPr>
              <a:t> </a:t>
            </a:r>
            <a:r>
              <a:rPr lang="en-US" altLang="en-US" sz="2040" dirty="0">
                <a:solidFill>
                  <a:srgbClr val="0000FF"/>
                </a:solidFill>
                <a:latin typeface="Consolas" panose="020B0609020204030204" pitchFamily="49" charset="0"/>
                <a:cs typeface="Consolas" panose="020B0609020204030204" pitchFamily="49" charset="0"/>
              </a:rPr>
              <a:t>    &lt;/</a:t>
            </a:r>
            <a:r>
              <a:rPr lang="en-US" altLang="en-US" sz="2040" dirty="0" err="1">
                <a:solidFill>
                  <a:srgbClr val="A31515"/>
                </a:solidFill>
                <a:latin typeface="Consolas" panose="020B0609020204030204" pitchFamily="49" charset="0"/>
                <a:cs typeface="Consolas" panose="020B0609020204030204" pitchFamily="49" charset="0"/>
              </a:rPr>
              <a:t>DataSource</a:t>
            </a:r>
            <a:r>
              <a:rPr lang="en-US" altLang="en-US" sz="2040" dirty="0">
                <a:solidFill>
                  <a:srgbClr val="0000FF"/>
                </a:solidFill>
                <a:latin typeface="Consolas" panose="020B0609020204030204" pitchFamily="49" charset="0"/>
                <a:cs typeface="Consolas" panose="020B0609020204030204" pitchFamily="49" charset="0"/>
              </a:rPr>
              <a:t>&gt;</a:t>
            </a: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cs typeface="Consolas" panose="020B0609020204030204" pitchFamily="49" charset="0"/>
              </a:rPr>
              <a:t> </a:t>
            </a:r>
            <a:r>
              <a:rPr lang="en-US" altLang="en-US" sz="2040" dirty="0">
                <a:solidFill>
                  <a:srgbClr val="0000FF"/>
                </a:solidFill>
                <a:latin typeface="Consolas" panose="020B0609020204030204" pitchFamily="49" charset="0"/>
                <a:cs typeface="Consolas" panose="020B0609020204030204" pitchFamily="49" charset="0"/>
              </a:rPr>
              <a:t>  &lt;/</a:t>
            </a:r>
            <a:r>
              <a:rPr lang="en-US" altLang="en-US" sz="2040" dirty="0" err="1">
                <a:solidFill>
                  <a:srgbClr val="A31515"/>
                </a:solidFill>
                <a:latin typeface="Consolas" panose="020B0609020204030204" pitchFamily="49" charset="0"/>
                <a:cs typeface="Consolas" panose="020B0609020204030204" pitchFamily="49" charset="0"/>
              </a:rPr>
              <a:t>ListInstance</a:t>
            </a:r>
            <a:r>
              <a:rPr lang="en-US" altLang="en-US" sz="2040" dirty="0">
                <a:solidFill>
                  <a:srgbClr val="0000FF"/>
                </a:solidFill>
                <a:latin typeface="Consolas" panose="020B0609020204030204" pitchFamily="49" charset="0"/>
                <a:cs typeface="Consolas" panose="020B0609020204030204" pitchFamily="49" charset="0"/>
              </a:rPr>
              <a:t>&gt;</a:t>
            </a: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cs typeface="Consolas" panose="020B0609020204030204" pitchFamily="49" charset="0"/>
              </a:rPr>
              <a:t> </a:t>
            </a:r>
            <a:r>
              <a:rPr lang="en-US" altLang="en-US" sz="2040" dirty="0">
                <a:solidFill>
                  <a:srgbClr val="0000FF"/>
                </a:solidFill>
                <a:latin typeface="Consolas" panose="020B0609020204030204" pitchFamily="49" charset="0"/>
                <a:cs typeface="Consolas" panose="020B0609020204030204" pitchFamily="49" charset="0"/>
              </a:rPr>
              <a:t>&lt;/</a:t>
            </a:r>
            <a:r>
              <a:rPr lang="en-US" altLang="en-US" sz="2040" dirty="0">
                <a:solidFill>
                  <a:srgbClr val="A31515"/>
                </a:solidFill>
                <a:latin typeface="Consolas" panose="020B0609020204030204" pitchFamily="49" charset="0"/>
                <a:cs typeface="Consolas" panose="020B0609020204030204" pitchFamily="49" charset="0"/>
              </a:rPr>
              <a:t>Elements</a:t>
            </a:r>
            <a:r>
              <a:rPr lang="en-US" altLang="en-US" sz="2040" dirty="0">
                <a:solidFill>
                  <a:srgbClr val="0000FF"/>
                </a:solidFill>
                <a:latin typeface="Consolas" panose="020B0609020204030204" pitchFamily="49" charset="0"/>
                <a:cs typeface="Consolas" panose="020B0609020204030204" pitchFamily="49" charset="0"/>
              </a:rPr>
              <a:t>&gt;</a:t>
            </a:r>
            <a:endParaRPr lang="en-US" altLang="en-US" sz="2040" dirty="0">
              <a:latin typeface="Arial" panose="020B0604020202020204" pitchFamily="34" charset="0"/>
            </a:endParaRPr>
          </a:p>
        </p:txBody>
      </p:sp>
      <p:sp>
        <p:nvSpPr>
          <p:cNvPr id="8"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Add-in-Level ECTs</a:t>
            </a:r>
          </a:p>
          <a:p>
            <a:pPr algn="r"/>
            <a:endParaRPr lang="en-US" dirty="0"/>
          </a:p>
        </p:txBody>
      </p:sp>
    </p:spTree>
    <p:extLst>
      <p:ext uri="{BB962C8B-B14F-4D97-AF65-F5344CB8AC3E}">
        <p14:creationId xmlns:p14="http://schemas.microsoft.com/office/powerpoint/2010/main" val="118292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CSOM Against External List</a:t>
            </a:r>
            <a:endParaRPr lang="en-US" dirty="0"/>
          </a:p>
        </p:txBody>
      </p:sp>
      <p:sp>
        <p:nvSpPr>
          <p:cNvPr id="4" name="Rectangle 1"/>
          <p:cNvSpPr>
            <a:spLocks noChangeArrowheads="1"/>
          </p:cNvSpPr>
          <p:nvPr/>
        </p:nvSpPr>
        <p:spPr bwMode="auto">
          <a:xfrm>
            <a:off x="692239" y="1155313"/>
            <a:ext cx="10252876" cy="5280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p>
            <a:pPr defTabSz="932597" eaLnBrk="0" fontAlgn="base" hangingPunct="0">
              <a:spcBef>
                <a:spcPct val="0"/>
              </a:spcBef>
              <a:spcAft>
                <a:spcPct val="0"/>
              </a:spcAft>
            </a:pPr>
            <a:r>
              <a:rPr lang="en-US" altLang="en-US" sz="1836" dirty="0">
                <a:solidFill>
                  <a:srgbClr val="0000FF"/>
                </a:solidFill>
                <a:latin typeface="Consolas" panose="020B0609020204030204" pitchFamily="49" charset="0"/>
                <a:cs typeface="Consolas" panose="020B0609020204030204" pitchFamily="49" charset="0"/>
              </a:rPr>
              <a:t>using</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FF"/>
                </a:solidFill>
                <a:latin typeface="Consolas" panose="020B0609020204030204" pitchFamily="49" charset="0"/>
                <a:cs typeface="Consolas" panose="020B0609020204030204" pitchFamily="49" charset="0"/>
              </a:rPr>
              <a:t>var</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clientContext</a:t>
            </a:r>
            <a:r>
              <a:rPr lang="en-US" altLang="en-US" sz="1836" dirty="0">
                <a:solidFill>
                  <a:srgbClr val="000000"/>
                </a:solidFill>
                <a:latin typeface="Consolas" panose="020B0609020204030204" pitchFamily="49" charset="0"/>
                <a:cs typeface="Consolas" panose="020B0609020204030204" pitchFamily="49" charset="0"/>
              </a:rPr>
              <a:t> = </a:t>
            </a:r>
            <a:r>
              <a:rPr lang="en-US" altLang="en-US" sz="1836" dirty="0" err="1">
                <a:solidFill>
                  <a:srgbClr val="000000"/>
                </a:solidFill>
                <a:latin typeface="Consolas" panose="020B0609020204030204" pitchFamily="49" charset="0"/>
                <a:cs typeface="Consolas" panose="020B0609020204030204" pitchFamily="49" charset="0"/>
              </a:rPr>
              <a:t>spContext.CreateUserClientContextForSPAppWeb</a:t>
            </a:r>
            <a:r>
              <a:rPr lang="en-US" altLang="en-US" sz="1836" dirty="0">
                <a:solidFill>
                  <a:srgbClr val="000000"/>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a:solidFill>
                  <a:srgbClr val="2B91AF"/>
                </a:solidFill>
                <a:latin typeface="Consolas" panose="020B0609020204030204" pitchFamily="49" charset="0"/>
                <a:cs typeface="Consolas" panose="020B0609020204030204" pitchFamily="49" charset="0"/>
              </a:rPr>
              <a:t>List</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list</a:t>
            </a:r>
            <a:r>
              <a:rPr lang="en-US" altLang="en-US" sz="1836" dirty="0">
                <a:solidFill>
                  <a:srgbClr val="000000"/>
                </a:solidFill>
                <a:latin typeface="Consolas" panose="020B0609020204030204" pitchFamily="49" charset="0"/>
                <a:cs typeface="Consolas" panose="020B0609020204030204" pitchFamily="49" charset="0"/>
              </a:rPr>
              <a:t> = </a:t>
            </a:r>
            <a:r>
              <a:rPr lang="en-US" altLang="en-US" sz="1836" dirty="0" err="1">
                <a:solidFill>
                  <a:srgbClr val="000000"/>
                </a:solidFill>
                <a:latin typeface="Consolas" panose="020B0609020204030204" pitchFamily="49" charset="0"/>
                <a:cs typeface="Consolas" panose="020B0609020204030204" pitchFamily="49" charset="0"/>
              </a:rPr>
              <a:t>clientContext.Web.Lists.GetByTitle</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a:solidFill>
                  <a:srgbClr val="A31515"/>
                </a:solidFill>
                <a:latin typeface="Consolas" panose="020B0609020204030204" pitchFamily="49" charset="0"/>
                <a:cs typeface="Consolas" panose="020B0609020204030204" pitchFamily="49" charset="0"/>
              </a:rPr>
              <a:t>"Employees"</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2B91AF"/>
                </a:solidFill>
                <a:latin typeface="Consolas" panose="020B0609020204030204" pitchFamily="49" charset="0"/>
                <a:cs typeface="Consolas" panose="020B0609020204030204" pitchFamily="49" charset="0"/>
              </a:rPr>
              <a:t>CamlQuery</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camlQuery</a:t>
            </a:r>
            <a:r>
              <a:rPr lang="en-US" altLang="en-US" sz="1836" dirty="0">
                <a:solidFill>
                  <a:srgbClr val="000000"/>
                </a:solidFill>
                <a:latin typeface="Consolas" panose="020B0609020204030204" pitchFamily="49" charset="0"/>
                <a:cs typeface="Consolas" panose="020B0609020204030204" pitchFamily="49" charset="0"/>
              </a:rPr>
              <a:t> = </a:t>
            </a:r>
            <a:r>
              <a:rPr lang="en-US" altLang="en-US" sz="1836" dirty="0">
                <a:solidFill>
                  <a:srgbClr val="0000FF"/>
                </a:solidFill>
                <a:latin typeface="Consolas" panose="020B0609020204030204" pitchFamily="49" charset="0"/>
                <a:cs typeface="Consolas" panose="020B0609020204030204" pitchFamily="49" charset="0"/>
              </a:rPr>
              <a:t>new</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2B91AF"/>
                </a:solidFill>
                <a:latin typeface="Consolas" panose="020B0609020204030204" pitchFamily="49" charset="0"/>
                <a:cs typeface="Consolas" panose="020B0609020204030204" pitchFamily="49" charset="0"/>
              </a:rPr>
              <a:t>CamlQuery</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camlQuery.ViewXml</a:t>
            </a:r>
            <a:r>
              <a:rPr lang="en-US" altLang="en-US" sz="1836" dirty="0">
                <a:solidFill>
                  <a:srgbClr val="000000"/>
                </a:solidFill>
                <a:latin typeface="Consolas" panose="020B0609020204030204" pitchFamily="49" charset="0"/>
                <a:cs typeface="Consolas" panose="020B0609020204030204" pitchFamily="49" charset="0"/>
              </a:rPr>
              <a:t> = </a:t>
            </a:r>
            <a:r>
              <a:rPr lang="en-US" altLang="en-US" sz="1836" dirty="0">
                <a:solidFill>
                  <a:srgbClr val="A31515"/>
                </a:solidFill>
                <a:latin typeface="Consolas" panose="020B0609020204030204" pitchFamily="49" charset="0"/>
                <a:cs typeface="Consolas" panose="020B0609020204030204" pitchFamily="49" charset="0"/>
              </a:rPr>
              <a:t>@"&lt;View&gt;..."</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2B91AF"/>
                </a:solidFill>
                <a:latin typeface="Consolas" panose="020B0609020204030204" pitchFamily="49" charset="0"/>
                <a:cs typeface="Consolas" panose="020B0609020204030204" pitchFamily="49" charset="0"/>
              </a:rPr>
              <a:t>ListItemCollection</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listItems</a:t>
            </a:r>
            <a:r>
              <a:rPr lang="en-US" altLang="en-US" sz="1836" dirty="0">
                <a:solidFill>
                  <a:srgbClr val="000000"/>
                </a:solidFill>
                <a:latin typeface="Consolas" panose="020B0609020204030204" pitchFamily="49" charset="0"/>
                <a:cs typeface="Consolas" panose="020B0609020204030204" pitchFamily="49" charset="0"/>
              </a:rPr>
              <a:t> = </a:t>
            </a:r>
            <a:r>
              <a:rPr lang="en-US" altLang="en-US" sz="1836" dirty="0" err="1">
                <a:solidFill>
                  <a:srgbClr val="000000"/>
                </a:solidFill>
                <a:latin typeface="Consolas" panose="020B0609020204030204" pitchFamily="49" charset="0"/>
                <a:cs typeface="Consolas" panose="020B0609020204030204" pitchFamily="49" charset="0"/>
              </a:rPr>
              <a:t>list.GetItems</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err="1">
                <a:solidFill>
                  <a:srgbClr val="000000"/>
                </a:solidFill>
                <a:latin typeface="Consolas" panose="020B0609020204030204" pitchFamily="49" charset="0"/>
                <a:cs typeface="Consolas" panose="020B0609020204030204" pitchFamily="49" charset="0"/>
              </a:rPr>
              <a:t>camlQuery</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clientContext.Load</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listItems</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items =&gt; items</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.Include(</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item =&gt; item[</a:t>
            </a:r>
            <a:r>
              <a:rPr lang="en-US" altLang="en-US" sz="1836" dirty="0">
                <a:solidFill>
                  <a:srgbClr val="A31515"/>
                </a:solidFill>
                <a:latin typeface="Consolas" panose="020B0609020204030204" pitchFamily="49" charset="0"/>
                <a:cs typeface="Consolas" panose="020B0609020204030204" pitchFamily="49" charset="0"/>
              </a:rPr>
              <a:t>"</a:t>
            </a:r>
            <a:r>
              <a:rPr lang="en-US" altLang="en-US" sz="1836" dirty="0" err="1">
                <a:solidFill>
                  <a:srgbClr val="A31515"/>
                </a:solidFill>
                <a:latin typeface="Consolas" panose="020B0609020204030204" pitchFamily="49" charset="0"/>
                <a:cs typeface="Consolas" panose="020B0609020204030204" pitchFamily="49" charset="0"/>
              </a:rPr>
              <a:t>EmployeeID</a:t>
            </a:r>
            <a:r>
              <a:rPr lang="en-US" altLang="en-US" sz="1836" dirty="0">
                <a:solidFill>
                  <a:srgbClr val="A31515"/>
                </a:solidFill>
                <a:latin typeface="Consolas" panose="020B0609020204030204" pitchFamily="49" charset="0"/>
                <a:cs typeface="Consolas" panose="020B0609020204030204" pitchFamily="49" charset="0"/>
              </a:rPr>
              <a:t>"</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item =&gt; item[</a:t>
            </a:r>
            <a:r>
              <a:rPr lang="en-US" altLang="en-US" sz="1836" dirty="0">
                <a:solidFill>
                  <a:srgbClr val="A31515"/>
                </a:solidFill>
                <a:latin typeface="Consolas" panose="020B0609020204030204" pitchFamily="49" charset="0"/>
                <a:cs typeface="Consolas" panose="020B0609020204030204" pitchFamily="49" charset="0"/>
              </a:rPr>
              <a:t>"</a:t>
            </a:r>
            <a:r>
              <a:rPr lang="en-US" altLang="en-US" sz="1836" dirty="0" err="1">
                <a:solidFill>
                  <a:srgbClr val="A31515"/>
                </a:solidFill>
                <a:latin typeface="Consolas" panose="020B0609020204030204" pitchFamily="49" charset="0"/>
                <a:cs typeface="Consolas" panose="020B0609020204030204" pitchFamily="49" charset="0"/>
              </a:rPr>
              <a:t>LastName</a:t>
            </a:r>
            <a:r>
              <a:rPr lang="en-US" altLang="en-US" sz="1836" dirty="0">
                <a:solidFill>
                  <a:srgbClr val="A31515"/>
                </a:solidFill>
                <a:latin typeface="Consolas" panose="020B0609020204030204" pitchFamily="49" charset="0"/>
                <a:cs typeface="Consolas" panose="020B0609020204030204" pitchFamily="49" charset="0"/>
              </a:rPr>
              <a:t>"</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item =&gt; item[</a:t>
            </a:r>
            <a:r>
              <a:rPr lang="en-US" altLang="en-US" sz="1836" dirty="0">
                <a:solidFill>
                  <a:srgbClr val="A31515"/>
                </a:solidFill>
                <a:latin typeface="Consolas" panose="020B0609020204030204" pitchFamily="49" charset="0"/>
                <a:cs typeface="Consolas" panose="020B0609020204030204" pitchFamily="49" charset="0"/>
              </a:rPr>
              <a:t>"</a:t>
            </a:r>
            <a:r>
              <a:rPr lang="en-US" altLang="en-US" sz="1836" dirty="0" err="1">
                <a:solidFill>
                  <a:srgbClr val="A31515"/>
                </a:solidFill>
                <a:latin typeface="Consolas" panose="020B0609020204030204" pitchFamily="49" charset="0"/>
                <a:cs typeface="Consolas" panose="020B0609020204030204" pitchFamily="49" charset="0"/>
              </a:rPr>
              <a:t>FirstName</a:t>
            </a:r>
            <a:r>
              <a:rPr lang="en-US" altLang="en-US" sz="1836" dirty="0">
                <a:solidFill>
                  <a:srgbClr val="A31515"/>
                </a:solidFill>
                <a:latin typeface="Consolas" panose="020B0609020204030204" pitchFamily="49" charset="0"/>
                <a:cs typeface="Consolas" panose="020B0609020204030204" pitchFamily="49" charset="0"/>
              </a:rPr>
              <a:t>"</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item =&gt; item[</a:t>
            </a:r>
            <a:r>
              <a:rPr lang="en-US" altLang="en-US" sz="1836" dirty="0">
                <a:solidFill>
                  <a:srgbClr val="A31515"/>
                </a:solidFill>
                <a:latin typeface="Consolas" panose="020B0609020204030204" pitchFamily="49" charset="0"/>
                <a:cs typeface="Consolas" panose="020B0609020204030204" pitchFamily="49" charset="0"/>
              </a:rPr>
              <a:t>"</a:t>
            </a:r>
            <a:r>
              <a:rPr lang="en-US" altLang="en-US" sz="1836" dirty="0" err="1">
                <a:solidFill>
                  <a:srgbClr val="A31515"/>
                </a:solidFill>
                <a:latin typeface="Consolas" panose="020B0609020204030204" pitchFamily="49" charset="0"/>
                <a:cs typeface="Consolas" panose="020B0609020204030204" pitchFamily="49" charset="0"/>
              </a:rPr>
              <a:t>HireDate</a:t>
            </a:r>
            <a:r>
              <a:rPr lang="en-US" altLang="en-US" sz="1836" dirty="0">
                <a:solidFill>
                  <a:srgbClr val="A31515"/>
                </a:solidFill>
                <a:latin typeface="Consolas" panose="020B0609020204030204" pitchFamily="49" charset="0"/>
                <a:cs typeface="Consolas" panose="020B0609020204030204" pitchFamily="49" charset="0"/>
              </a:rPr>
              <a:t>"</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item =&gt; item[</a:t>
            </a:r>
            <a:r>
              <a:rPr lang="en-US" altLang="en-US" sz="1836" dirty="0">
                <a:solidFill>
                  <a:srgbClr val="A31515"/>
                </a:solidFill>
                <a:latin typeface="Consolas" panose="020B0609020204030204" pitchFamily="49" charset="0"/>
                <a:cs typeface="Consolas" panose="020B0609020204030204" pitchFamily="49" charset="0"/>
              </a:rPr>
              <a:t>"</a:t>
            </a:r>
            <a:r>
              <a:rPr lang="en-US" altLang="en-US" sz="1836" dirty="0" err="1">
                <a:solidFill>
                  <a:srgbClr val="A31515"/>
                </a:solidFill>
                <a:latin typeface="Consolas" panose="020B0609020204030204" pitchFamily="49" charset="0"/>
                <a:cs typeface="Consolas" panose="020B0609020204030204" pitchFamily="49" charset="0"/>
              </a:rPr>
              <a:t>HomePhone</a:t>
            </a:r>
            <a:r>
              <a:rPr lang="en-US" altLang="en-US" sz="1836" dirty="0">
                <a:solidFill>
                  <a:srgbClr val="A31515"/>
                </a:solidFill>
                <a:latin typeface="Consolas" panose="020B0609020204030204" pitchFamily="49" charset="0"/>
                <a:cs typeface="Consolas" panose="020B0609020204030204" pitchFamily="49" charset="0"/>
              </a:rPr>
              <a:t>"</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clientContext.ExecuteQuery</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FF"/>
                </a:solidFill>
                <a:latin typeface="Consolas" panose="020B0609020204030204" pitchFamily="49" charset="0"/>
                <a:cs typeface="Consolas" panose="020B0609020204030204" pitchFamily="49" charset="0"/>
              </a:rPr>
              <a:t>foreach</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2B91AF"/>
                </a:solidFill>
                <a:latin typeface="Consolas" panose="020B0609020204030204" pitchFamily="49" charset="0"/>
                <a:cs typeface="Consolas" panose="020B0609020204030204" pitchFamily="49" charset="0"/>
              </a:rPr>
              <a:t>ListItem</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listItem</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a:solidFill>
                  <a:srgbClr val="0000FF"/>
                </a:solidFill>
                <a:latin typeface="Consolas" panose="020B0609020204030204" pitchFamily="49" charset="0"/>
                <a:cs typeface="Consolas" panose="020B0609020204030204" pitchFamily="49" charset="0"/>
              </a:rPr>
              <a:t>in</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listItems</a:t>
            </a:r>
            <a:r>
              <a:rPr lang="en-US" altLang="en-US" sz="1836" dirty="0">
                <a:solidFill>
                  <a:srgbClr val="000000"/>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a:solidFill>
                  <a:srgbClr val="2B91AF"/>
                </a:solidFill>
                <a:latin typeface="Consolas" panose="020B0609020204030204" pitchFamily="49" charset="0"/>
                <a:cs typeface="Consolas" panose="020B0609020204030204" pitchFamily="49" charset="0"/>
              </a:rPr>
              <a:t>…</a:t>
            </a:r>
            <a:endParaRPr lang="en-US" altLang="en-US" sz="1836" dirty="0">
              <a:solidFill>
                <a:srgbClr val="000000"/>
              </a:solidFill>
              <a:latin typeface="Consolas" panose="020B0609020204030204" pitchFamily="49" charset="0"/>
              <a:cs typeface="Consolas" panose="020B0609020204030204" pitchFamily="49" charset="0"/>
            </a:endParaRP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endParaRPr lang="en-US" altLang="en-US" sz="1836" dirty="0">
              <a:latin typeface="Arial" panose="020B0604020202020204" pitchFamily="34" charset="0"/>
            </a:endParaRPr>
          </a:p>
        </p:txBody>
      </p:sp>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Add-in-Level ECTs</a:t>
            </a:r>
          </a:p>
          <a:p>
            <a:pPr algn="r"/>
            <a:endParaRPr lang="en-US" dirty="0"/>
          </a:p>
        </p:txBody>
      </p:sp>
    </p:spTree>
    <p:extLst>
      <p:ext uri="{BB962C8B-B14F-4D97-AF65-F5344CB8AC3E}">
        <p14:creationId xmlns:p14="http://schemas.microsoft.com/office/powerpoint/2010/main" val="381075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DEMO</a:t>
            </a:r>
          </a:p>
        </p:txBody>
      </p:sp>
      <p:sp>
        <p:nvSpPr>
          <p:cNvPr id="7" name="Text Placeholder 6"/>
          <p:cNvSpPr>
            <a:spLocks noGrp="1"/>
          </p:cNvSpPr>
          <p:nvPr>
            <p:ph type="body" sz="quarter" idx="12"/>
          </p:nvPr>
        </p:nvSpPr>
        <p:spPr>
          <a:xfrm>
            <a:off x="274638" y="3954463"/>
            <a:ext cx="10058401" cy="738664"/>
          </a:xfrm>
        </p:spPr>
        <p:txBody>
          <a:bodyPr/>
          <a:lstStyle/>
          <a:p>
            <a:r>
              <a:rPr lang="en-US" dirty="0"/>
              <a:t>Add-in-Level ECTs</a:t>
            </a:r>
          </a:p>
        </p:txBody>
      </p:sp>
      <p:sp>
        <p:nvSpPr>
          <p:cNvPr id="3" name="Footer Placeholder 2"/>
          <p:cNvSpPr>
            <a:spLocks noGrp="1"/>
          </p:cNvSpPr>
          <p:nvPr>
            <p:ph type="ftr" sz="quarter" idx="4294967295"/>
          </p:nvPr>
        </p:nvSpPr>
        <p:spPr>
          <a:xfrm>
            <a:off x="8239125" y="295275"/>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Tree>
    <p:extLst>
      <p:ext uri="{BB962C8B-B14F-4D97-AF65-F5344CB8AC3E}">
        <p14:creationId xmlns:p14="http://schemas.microsoft.com/office/powerpoint/2010/main" val="184642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1"/>
          <p:cNvSpPr>
            <a:spLocks noGrp="1"/>
          </p:cNvSpPr>
          <p:nvPr>
            <p:ph type="body" sz="quarter" idx="11"/>
          </p:nvPr>
        </p:nvSpPr>
        <p:spPr>
          <a:xfrm>
            <a:off x="2103437" y="2076884"/>
            <a:ext cx="8715127" cy="1292662"/>
          </a:xfrm>
        </p:spPr>
        <p:txBody>
          <a:bodyPr/>
          <a:lstStyle/>
          <a:p>
            <a:r>
              <a:rPr lang="en-US" dirty="0"/>
              <a:t>Hybrid Business Connectivity Services</a:t>
            </a:r>
          </a:p>
        </p:txBody>
      </p:sp>
      <p:sp>
        <p:nvSpPr>
          <p:cNvPr id="43" name="Text Placeholder 42"/>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388591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Mutual Trust between SharePoint Online and On-Premises</a:t>
            </a:r>
          </a:p>
          <a:p>
            <a:r>
              <a:rPr lang="en-US"/>
              <a:t>Common Identity Management</a:t>
            </a:r>
          </a:p>
          <a:p>
            <a:r>
              <a:rPr lang="en-US"/>
              <a:t>Topologies</a:t>
            </a:r>
          </a:p>
          <a:p>
            <a:pPr lvl="1"/>
            <a:r>
              <a:rPr lang="en-US"/>
              <a:t>One-Way Inbound</a:t>
            </a:r>
          </a:p>
          <a:p>
            <a:pPr lvl="1"/>
            <a:r>
              <a:rPr lang="en-US"/>
              <a:t>One-Way Outbound</a:t>
            </a:r>
          </a:p>
          <a:p>
            <a:pPr lvl="1"/>
            <a:r>
              <a:rPr lang="en-US"/>
              <a:t>Two-Way</a:t>
            </a:r>
            <a:endParaRPr lang="en-US" dirty="0"/>
          </a:p>
        </p:txBody>
      </p:sp>
      <p:sp>
        <p:nvSpPr>
          <p:cNvPr id="3" name="Title 2"/>
          <p:cNvSpPr>
            <a:spLocks noGrp="1"/>
          </p:cNvSpPr>
          <p:nvPr>
            <p:ph type="title"/>
          </p:nvPr>
        </p:nvSpPr>
        <p:spPr/>
        <p:txBody>
          <a:bodyPr/>
          <a:lstStyle/>
          <a:p>
            <a:r>
              <a:rPr lang="en-US"/>
              <a:t>SharePoint Hybrid</a:t>
            </a:r>
            <a:endParaRPr lang="en-US" dirty="0"/>
          </a:p>
        </p:txBody>
      </p:sp>
      <p:sp>
        <p:nvSpPr>
          <p:cNvPr id="12"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Hybrid Business Connectivity Services</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372610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5035492" cy="2092881"/>
          </a:xfrm>
        </p:spPr>
        <p:txBody>
          <a:bodyPr/>
          <a:lstStyle/>
          <a:p>
            <a:r>
              <a:rPr lang="en-US" sz="2856" dirty="0"/>
              <a:t>SharePoint Online apps and External Lists can utilize on-premises OData sources</a:t>
            </a:r>
          </a:p>
          <a:p>
            <a:r>
              <a:rPr lang="en-US" sz="2856" dirty="0"/>
              <a:t>SharePoint Online search can utilize the on-premises search index</a:t>
            </a:r>
          </a:p>
        </p:txBody>
      </p:sp>
      <p:sp>
        <p:nvSpPr>
          <p:cNvPr id="3" name="Title 2"/>
          <p:cNvSpPr>
            <a:spLocks noGrp="1"/>
          </p:cNvSpPr>
          <p:nvPr>
            <p:ph type="title"/>
          </p:nvPr>
        </p:nvSpPr>
        <p:spPr/>
        <p:txBody>
          <a:bodyPr/>
          <a:lstStyle/>
          <a:p>
            <a:r>
              <a:rPr lang="en-US" dirty="0"/>
              <a:t>One-Way Inbound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279" y="614543"/>
            <a:ext cx="5579475" cy="5605147"/>
          </a:xfrm>
          <a:prstGeom prst="rect">
            <a:avLst/>
          </a:prstGeom>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Hybrid Business Connectivity Services</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176523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66966"/>
            <a:ext cx="11887200" cy="2926955"/>
          </a:xfrm>
        </p:spPr>
        <p:txBody>
          <a:bodyPr/>
          <a:lstStyle/>
          <a:p>
            <a:r>
              <a:rPr lang="en-US" sz="6600" dirty="0"/>
              <a:t>Deep Dive into</a:t>
            </a:r>
            <a:br>
              <a:rPr lang="en-US" sz="6600" dirty="0"/>
            </a:br>
            <a:r>
              <a:rPr lang="en-US" sz="6600" dirty="0"/>
              <a:t>Business Connectivity Services in Office 365</a:t>
            </a:r>
            <a:endParaRPr lang="en-US" sz="6600" dirty="0"/>
          </a:p>
        </p:txBody>
      </p:sp>
      <p:grpSp>
        <p:nvGrpSpPr>
          <p:cNvPr id="3" name="Group 2"/>
          <p:cNvGrpSpPr/>
          <p:nvPr/>
        </p:nvGrpSpPr>
        <p:grpSpPr>
          <a:xfrm>
            <a:off x="7867245" y="1287462"/>
            <a:ext cx="4801005" cy="6449805"/>
            <a:chOff x="8595651" y="2113047"/>
            <a:chExt cx="4084253" cy="5486900"/>
          </a:xfrm>
        </p:grpSpPr>
        <p:sp>
          <p:nvSpPr>
            <p:cNvPr id="6" name="Rectangle 5"/>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 name="Group 6"/>
            <p:cNvGrpSpPr/>
            <p:nvPr/>
          </p:nvGrpSpPr>
          <p:grpSpPr>
            <a:xfrm>
              <a:off x="8595651" y="2113047"/>
              <a:ext cx="4084253" cy="5486900"/>
              <a:chOff x="7841294" y="1339954"/>
              <a:chExt cx="4004533" cy="5379802"/>
            </a:xfrm>
          </p:grpSpPr>
          <p:sp>
            <p:nvSpPr>
              <p:cNvPr id="8"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9"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21247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5189728" cy="2092881"/>
          </a:xfrm>
        </p:spPr>
        <p:txBody>
          <a:bodyPr/>
          <a:lstStyle/>
          <a:p>
            <a:r>
              <a:rPr lang="en-US" sz="2856" dirty="0"/>
              <a:t>No scenario for BCS</a:t>
            </a:r>
          </a:p>
          <a:p>
            <a:r>
              <a:rPr lang="en-US" sz="2856" dirty="0"/>
              <a:t>SharePoint on-premises search can utilize the online search index</a:t>
            </a:r>
          </a:p>
        </p:txBody>
      </p:sp>
      <p:sp>
        <p:nvSpPr>
          <p:cNvPr id="3" name="Title 2"/>
          <p:cNvSpPr>
            <a:spLocks noGrp="1"/>
          </p:cNvSpPr>
          <p:nvPr>
            <p:ph type="title"/>
          </p:nvPr>
        </p:nvSpPr>
        <p:spPr/>
        <p:txBody>
          <a:bodyPr/>
          <a:lstStyle/>
          <a:p>
            <a:r>
              <a:rPr lang="en-US" dirty="0"/>
              <a:t>One-Way Outbound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4795" y="995936"/>
            <a:ext cx="5071031" cy="4973884"/>
          </a:xfrm>
          <a:prstGeom prst="rect">
            <a:avLst/>
          </a:prstGeom>
        </p:spPr>
      </p:pic>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Hybrid Business Connectivity Services</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241872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5288880" cy="2092881"/>
          </a:xfrm>
        </p:spPr>
        <p:txBody>
          <a:bodyPr/>
          <a:lstStyle/>
          <a:p>
            <a:r>
              <a:rPr lang="en-US" sz="2856" dirty="0"/>
              <a:t>SharePoint Online apps and External Lists can utilize on-premises OData sources</a:t>
            </a:r>
          </a:p>
          <a:p>
            <a:r>
              <a:rPr lang="en-US" sz="2856" dirty="0"/>
              <a:t>SharePoint Online search can utilize the on-premises search index</a:t>
            </a:r>
          </a:p>
          <a:p>
            <a:r>
              <a:rPr lang="en-US" sz="2856" dirty="0"/>
              <a:t>SharePoint on-premises search can utilize the online search index</a:t>
            </a:r>
          </a:p>
          <a:p>
            <a:endParaRPr lang="en-US" sz="2856" dirty="0"/>
          </a:p>
        </p:txBody>
      </p:sp>
      <p:sp>
        <p:nvSpPr>
          <p:cNvPr id="3" name="Title 2"/>
          <p:cNvSpPr>
            <a:spLocks noGrp="1"/>
          </p:cNvSpPr>
          <p:nvPr>
            <p:ph type="title"/>
          </p:nvPr>
        </p:nvSpPr>
        <p:spPr/>
        <p:txBody>
          <a:bodyPr/>
          <a:lstStyle/>
          <a:p>
            <a:r>
              <a:rPr lang="en-US" dirty="0"/>
              <a:t>Two-Way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1661" y="830600"/>
            <a:ext cx="5071031" cy="5100174"/>
          </a:xfrm>
          <a:prstGeom prst="rect">
            <a:avLst/>
          </a:prstGeom>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Hybrid Business Connectivity Services</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326443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Create on-premises OData source</a:t>
            </a:r>
          </a:p>
          <a:p>
            <a:r>
              <a:rPr lang="en-US" dirty="0"/>
              <a:t>Expose the OData source via reverse proxy</a:t>
            </a:r>
          </a:p>
          <a:p>
            <a:r>
              <a:rPr lang="en-US" dirty="0"/>
              <a:t>Create an External Content Type</a:t>
            </a:r>
          </a:p>
          <a:p>
            <a:r>
              <a:rPr lang="en-US" dirty="0"/>
              <a:t>Configure on-premises Secure Store</a:t>
            </a:r>
          </a:p>
          <a:p>
            <a:r>
              <a:rPr lang="en-US" dirty="0"/>
              <a:t>Configure online Secure Store</a:t>
            </a:r>
          </a:p>
          <a:p>
            <a:r>
              <a:rPr lang="en-US" dirty="0"/>
              <a:t>Upload ECT and create External List</a:t>
            </a:r>
          </a:p>
        </p:txBody>
      </p:sp>
      <p:sp>
        <p:nvSpPr>
          <p:cNvPr id="3" name="Title 2"/>
          <p:cNvSpPr>
            <a:spLocks noGrp="1"/>
          </p:cNvSpPr>
          <p:nvPr>
            <p:ph type="title"/>
          </p:nvPr>
        </p:nvSpPr>
        <p:spPr/>
        <p:txBody>
          <a:bodyPr/>
          <a:lstStyle/>
          <a:p>
            <a:r>
              <a:rPr lang="en-US" dirty="0"/>
              <a:t>One-Way Inbound BCS</a:t>
            </a:r>
          </a:p>
        </p:txBody>
      </p:sp>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Hybrid Business Connectivity Services</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348319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Create OData  source using </a:t>
            </a:r>
            <a:r>
              <a:rPr lang="en-US" dirty="0" err="1"/>
              <a:t>WebAPI</a:t>
            </a:r>
            <a:r>
              <a:rPr lang="en-US" dirty="0"/>
              <a:t> of WCF</a:t>
            </a:r>
          </a:p>
          <a:p>
            <a:r>
              <a:rPr lang="en-US" dirty="0"/>
              <a:t>Publish this service exposed through reverse proxy and protected by server certificate</a:t>
            </a:r>
          </a:p>
        </p:txBody>
      </p:sp>
      <p:sp>
        <p:nvSpPr>
          <p:cNvPr id="3" name="Title 2"/>
          <p:cNvSpPr>
            <a:spLocks noGrp="1"/>
          </p:cNvSpPr>
          <p:nvPr>
            <p:ph type="title"/>
          </p:nvPr>
        </p:nvSpPr>
        <p:spPr/>
        <p:txBody>
          <a:bodyPr/>
          <a:lstStyle/>
          <a:p>
            <a:r>
              <a:rPr lang="en-US" dirty="0"/>
              <a:t>Create and Expose OData Source</a:t>
            </a:r>
          </a:p>
        </p:txBody>
      </p:sp>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Hybrid Business Connectivity Services</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170355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21" y="4413726"/>
            <a:ext cx="5907683" cy="2112904"/>
          </a:xfrm>
          <a:prstGeom prst="rect">
            <a:avLst/>
          </a:prstGeom>
        </p:spPr>
      </p:pic>
      <p:sp>
        <p:nvSpPr>
          <p:cNvPr id="2" name="Text Placeholder 1"/>
          <p:cNvSpPr>
            <a:spLocks noGrp="1"/>
          </p:cNvSpPr>
          <p:nvPr>
            <p:ph type="body" sz="quarter" idx="10"/>
          </p:nvPr>
        </p:nvSpPr>
        <p:spPr>
          <a:xfrm>
            <a:off x="274638" y="1212850"/>
            <a:ext cx="11887200" cy="3200876"/>
          </a:xfrm>
        </p:spPr>
        <p:txBody>
          <a:bodyPr/>
          <a:lstStyle/>
          <a:p>
            <a:r>
              <a:rPr lang="en-US" sz="3600" dirty="0"/>
              <a:t>Create in Visual Studio through App project</a:t>
            </a:r>
          </a:p>
          <a:p>
            <a:r>
              <a:rPr lang="en-US" sz="3600" dirty="0"/>
              <a:t>Modify model to use Secure Store</a:t>
            </a:r>
          </a:p>
          <a:p>
            <a:pPr lvl="1"/>
            <a:r>
              <a:rPr lang="en-US" sz="2000" b="1" dirty="0" err="1"/>
              <a:t>ODataConnectionStringId</a:t>
            </a:r>
            <a:r>
              <a:rPr lang="en-US" sz="2000" dirty="0"/>
              <a:t> is the name of the </a:t>
            </a:r>
            <a:r>
              <a:rPr lang="en-US" sz="2000" dirty="0" err="1"/>
              <a:t>AppId</a:t>
            </a:r>
            <a:endParaRPr lang="en-US" sz="2000" dirty="0"/>
          </a:p>
          <a:p>
            <a:pPr lvl="1"/>
            <a:r>
              <a:rPr lang="en-US" sz="2000" b="1" dirty="0" err="1"/>
              <a:t>ODataServiceAuthenticationMode</a:t>
            </a:r>
            <a:r>
              <a:rPr lang="en-US" sz="2000" dirty="0"/>
              <a:t> = Credentials</a:t>
            </a:r>
          </a:p>
          <a:p>
            <a:pPr lvl="1"/>
            <a:r>
              <a:rPr lang="en-US" sz="2000" b="1" dirty="0" err="1"/>
              <a:t>ODataServiceMetadaAuthenticationMode</a:t>
            </a:r>
            <a:r>
              <a:rPr lang="en-US" sz="2000" dirty="0"/>
              <a:t> = Credentials</a:t>
            </a:r>
          </a:p>
          <a:p>
            <a:pPr lvl="1"/>
            <a:r>
              <a:rPr lang="en-US" sz="2000" b="1" dirty="0" err="1"/>
              <a:t>SSOProviderImplementation</a:t>
            </a:r>
            <a:r>
              <a:rPr lang="en-US" sz="2000" b="1" dirty="0"/>
              <a:t> </a:t>
            </a:r>
            <a:r>
              <a:rPr lang="en-US" sz="2000" dirty="0"/>
              <a:t>= </a:t>
            </a:r>
            <a:r>
              <a:rPr lang="en-US" sz="2000" dirty="0" err="1"/>
              <a:t>Microsoft.Office.SecureStoreService.Server.SecureStoreProvider</a:t>
            </a:r>
            <a:r>
              <a:rPr lang="en-US" sz="2000" dirty="0"/>
              <a:t>,</a:t>
            </a:r>
            <a:br>
              <a:rPr lang="en-US" sz="2000" dirty="0"/>
            </a:br>
            <a:r>
              <a:rPr lang="en-US" sz="2000" dirty="0"/>
              <a:t>                                                     </a:t>
            </a:r>
            <a:r>
              <a:rPr lang="en-US" sz="2000" dirty="0" err="1"/>
              <a:t>Microsoft.Office.SecureStoreService</a:t>
            </a:r>
            <a:r>
              <a:rPr lang="en-US" sz="2000" dirty="0"/>
              <a:t>, Version=14.0.0.0, </a:t>
            </a:r>
            <a:br>
              <a:rPr lang="en-US" sz="2000" dirty="0"/>
            </a:br>
            <a:r>
              <a:rPr lang="en-US" sz="2000" dirty="0"/>
              <a:t>                                                     Culture=neutral, </a:t>
            </a:r>
            <a:r>
              <a:rPr lang="en-US" sz="2000" dirty="0" err="1"/>
              <a:t>PublicKeyToken</a:t>
            </a:r>
            <a:r>
              <a:rPr lang="en-US" sz="2000" dirty="0"/>
              <a:t>=71e9bce111e9429c</a:t>
            </a:r>
          </a:p>
        </p:txBody>
      </p:sp>
      <p:sp>
        <p:nvSpPr>
          <p:cNvPr id="3" name="Title 2"/>
          <p:cNvSpPr>
            <a:spLocks noGrp="1"/>
          </p:cNvSpPr>
          <p:nvPr>
            <p:ph type="title"/>
          </p:nvPr>
        </p:nvSpPr>
        <p:spPr/>
        <p:txBody>
          <a:bodyPr/>
          <a:lstStyle/>
          <a:p>
            <a:r>
              <a:rPr lang="en-US" dirty="0"/>
              <a:t>Create an External Content Type</a:t>
            </a:r>
          </a:p>
        </p:txBody>
      </p:sp>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Hybrid Business Connectivity Services</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285838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6588870" cy="4395049"/>
          </a:xfrm>
        </p:spPr>
        <p:txBody>
          <a:bodyPr/>
          <a:lstStyle/>
          <a:p>
            <a:r>
              <a:rPr lang="en-US" sz="3600" dirty="0"/>
              <a:t>Create an on-premises Secure Store entry with local credentials</a:t>
            </a:r>
          </a:p>
          <a:p>
            <a:r>
              <a:rPr lang="en-US" sz="3600" dirty="0"/>
              <a:t>Create an online Secure Store entry that uses certificate credentials</a:t>
            </a:r>
          </a:p>
          <a:p>
            <a:r>
              <a:rPr lang="en-US" sz="3600" dirty="0"/>
              <a:t>Create an online connection entry to on-premises</a:t>
            </a:r>
          </a:p>
        </p:txBody>
      </p:sp>
      <p:sp>
        <p:nvSpPr>
          <p:cNvPr id="3" name="Title 2"/>
          <p:cNvSpPr>
            <a:spLocks noGrp="1"/>
          </p:cNvSpPr>
          <p:nvPr>
            <p:ph type="title"/>
          </p:nvPr>
        </p:nvSpPr>
        <p:spPr/>
        <p:txBody>
          <a:bodyPr/>
          <a:lstStyle/>
          <a:p>
            <a:r>
              <a:rPr lang="en-US" dirty="0"/>
              <a:t>Secure Store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139" y="3032940"/>
            <a:ext cx="5345835" cy="109845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7066" y="5051361"/>
            <a:ext cx="4885842" cy="111704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3059" y="1515889"/>
            <a:ext cx="3176283" cy="1029621"/>
          </a:xfrm>
          <a:prstGeom prst="rect">
            <a:avLst/>
          </a:prstGeom>
        </p:spPr>
      </p:pic>
      <p:sp>
        <p:nvSpPr>
          <p:cNvPr id="8"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Hybrid Business Connectivity Services</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271557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5927858" cy="2092881"/>
          </a:xfrm>
        </p:spPr>
        <p:txBody>
          <a:bodyPr/>
          <a:lstStyle/>
          <a:p>
            <a:r>
              <a:rPr lang="en-US" dirty="0"/>
              <a:t>Upload the ECT and Configure permissions</a:t>
            </a:r>
          </a:p>
          <a:p>
            <a:endParaRPr lang="en-US" dirty="0"/>
          </a:p>
          <a:p>
            <a:r>
              <a:rPr lang="en-US" dirty="0"/>
              <a:t>Create an External List in SharePoint Online</a:t>
            </a:r>
          </a:p>
        </p:txBody>
      </p:sp>
      <p:sp>
        <p:nvSpPr>
          <p:cNvPr id="3" name="Title 2"/>
          <p:cNvSpPr>
            <a:spLocks noGrp="1"/>
          </p:cNvSpPr>
          <p:nvPr>
            <p:ph type="title"/>
          </p:nvPr>
        </p:nvSpPr>
        <p:spPr/>
        <p:txBody>
          <a:bodyPr/>
          <a:lstStyle/>
          <a:p>
            <a:r>
              <a:rPr lang="en-US" dirty="0"/>
              <a:t>ECT and External List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862" y="1262977"/>
            <a:ext cx="4910739" cy="1517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183" y="3717855"/>
            <a:ext cx="1117041" cy="1408443"/>
          </a:xfrm>
          <a:prstGeom prst="rect">
            <a:avLst/>
          </a:prstGeom>
        </p:spPr>
      </p:pic>
    </p:spTree>
    <p:extLst>
      <p:ext uri="{BB962C8B-B14F-4D97-AF65-F5344CB8AC3E}">
        <p14:creationId xmlns:p14="http://schemas.microsoft.com/office/powerpoint/2010/main" val="399051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Flow</a:t>
            </a:r>
            <a:endParaRPr lang="en-US" dirty="0"/>
          </a:p>
        </p:txBody>
      </p:sp>
      <p:grpSp>
        <p:nvGrpSpPr>
          <p:cNvPr id="4" name="Group 3"/>
          <p:cNvGrpSpPr/>
          <p:nvPr/>
        </p:nvGrpSpPr>
        <p:grpSpPr>
          <a:xfrm>
            <a:off x="4095050" y="995937"/>
            <a:ext cx="4882180" cy="4934427"/>
            <a:chOff x="0" y="0"/>
            <a:chExt cx="4787371" cy="4838707"/>
          </a:xfrm>
        </p:grpSpPr>
        <p:sp>
          <p:nvSpPr>
            <p:cNvPr id="5" name="Rectangle 4"/>
            <p:cNvSpPr/>
            <p:nvPr/>
          </p:nvSpPr>
          <p:spPr>
            <a:xfrm>
              <a:off x="79680" y="0"/>
              <a:ext cx="59219" cy="163963"/>
            </a:xfrm>
            <a:prstGeom prst="rect">
              <a:avLst/>
            </a:prstGeom>
            <a:ln>
              <a:noFill/>
            </a:ln>
          </p:spPr>
          <p:txBody>
            <a:bodyPr vert="horz" lIns="0" tIns="0" rIns="0" bIns="0" rtlCol="0">
              <a:noAutofit/>
            </a:bodyPr>
            <a:lstStyle/>
            <a:p>
              <a:pPr>
                <a:lnSpc>
                  <a:spcPct val="107000"/>
                </a:lnSpc>
                <a:spcAft>
                  <a:spcPts val="816"/>
                </a:spcAft>
              </a:pPr>
              <a:r>
                <a:rPr lang="en-US" sz="1020">
                  <a:solidFill>
                    <a:srgbClr val="000000"/>
                  </a:solidFill>
                  <a:latin typeface="Verdana" panose="020B0604030504040204" pitchFamily="34" charset="0"/>
                  <a:ea typeface="Verdana" panose="020B0604030504040204" pitchFamily="34" charset="0"/>
                  <a:cs typeface="Verdana" panose="020B0604030504040204" pitchFamily="34" charset="0"/>
                </a:rPr>
                <a:t> </a:t>
              </a:r>
            </a:p>
          </p:txBody>
        </p:sp>
        <p:sp>
          <p:nvSpPr>
            <p:cNvPr id="6" name="Rectangle 5"/>
            <p:cNvSpPr/>
            <p:nvPr/>
          </p:nvSpPr>
          <p:spPr>
            <a:xfrm>
              <a:off x="79680" y="202692"/>
              <a:ext cx="59219" cy="163963"/>
            </a:xfrm>
            <a:prstGeom prst="rect">
              <a:avLst/>
            </a:prstGeom>
            <a:ln>
              <a:noFill/>
            </a:ln>
          </p:spPr>
          <p:txBody>
            <a:bodyPr vert="horz" lIns="0" tIns="0" rIns="0" bIns="0" rtlCol="0">
              <a:noAutofit/>
            </a:bodyPr>
            <a:lstStyle/>
            <a:p>
              <a:pPr>
                <a:lnSpc>
                  <a:spcPct val="107000"/>
                </a:lnSpc>
                <a:spcAft>
                  <a:spcPts val="816"/>
                </a:spcAft>
              </a:pPr>
              <a:r>
                <a:rPr lang="en-US" sz="1020">
                  <a:solidFill>
                    <a:srgbClr val="000000"/>
                  </a:solidFill>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79680" y="4470527"/>
              <a:ext cx="59219" cy="163963"/>
            </a:xfrm>
            <a:prstGeom prst="rect">
              <a:avLst/>
            </a:prstGeom>
            <a:ln>
              <a:noFill/>
            </a:ln>
          </p:spPr>
          <p:txBody>
            <a:bodyPr vert="horz" lIns="0" tIns="0" rIns="0" bIns="0" rtlCol="0">
              <a:noAutofit/>
            </a:bodyPr>
            <a:lstStyle/>
            <a:p>
              <a:pPr>
                <a:lnSpc>
                  <a:spcPct val="107000"/>
                </a:lnSpc>
                <a:spcAft>
                  <a:spcPts val="816"/>
                </a:spcAft>
              </a:pPr>
              <a:r>
                <a:rPr lang="en-US" sz="1020">
                  <a:solidFill>
                    <a:srgbClr val="000000"/>
                  </a:solidFill>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79680" y="4674743"/>
              <a:ext cx="59219" cy="163964"/>
            </a:xfrm>
            <a:prstGeom prst="rect">
              <a:avLst/>
            </a:prstGeom>
            <a:ln>
              <a:noFill/>
            </a:ln>
          </p:spPr>
          <p:txBody>
            <a:bodyPr vert="horz" lIns="0" tIns="0" rIns="0" bIns="0" rtlCol="0">
              <a:noAutofit/>
            </a:bodyPr>
            <a:lstStyle/>
            <a:p>
              <a:pPr>
                <a:lnSpc>
                  <a:spcPct val="107000"/>
                </a:lnSpc>
                <a:spcAft>
                  <a:spcPts val="816"/>
                </a:spcAft>
              </a:pPr>
              <a:r>
                <a:rPr lang="en-US" sz="1020">
                  <a:solidFill>
                    <a:srgbClr val="000000"/>
                  </a:solidFill>
                  <a:latin typeface="Verdana" panose="020B0604030504040204" pitchFamily="34" charset="0"/>
                  <a:ea typeface="Verdana" panose="020B0604030504040204" pitchFamily="34" charset="0"/>
                  <a:cs typeface="Verdana" panose="020B0604030504040204" pitchFamily="34" charset="0"/>
                </a:rPr>
                <a:t> </a:t>
              </a:r>
            </a:p>
          </p:txBody>
        </p:sp>
        <p:sp>
          <p:nvSpPr>
            <p:cNvPr id="9" name="Shape 582"/>
            <p:cNvSpPr/>
            <p:nvPr/>
          </p:nvSpPr>
          <p:spPr>
            <a:xfrm>
              <a:off x="0" y="151205"/>
              <a:ext cx="4770755" cy="4412615"/>
            </a:xfrm>
            <a:custGeom>
              <a:avLst/>
              <a:gdLst/>
              <a:ahLst/>
              <a:cxnLst/>
              <a:rect l="0" t="0" r="0" b="0"/>
              <a:pathLst>
                <a:path w="4770755" h="4412615">
                  <a:moveTo>
                    <a:pt x="0" y="4412615"/>
                  </a:moveTo>
                  <a:lnTo>
                    <a:pt x="4770755" y="4412615"/>
                  </a:lnTo>
                  <a:lnTo>
                    <a:pt x="4770755" y="0"/>
                  </a:lnTo>
                  <a:lnTo>
                    <a:pt x="0" y="0"/>
                  </a:lnTo>
                  <a:close/>
                </a:path>
              </a:pathLst>
            </a:custGeom>
            <a:ln w="9525" cap="flat">
              <a:miter lim="127000"/>
            </a:ln>
          </p:spPr>
          <p:style>
            <a:lnRef idx="1">
              <a:srgbClr val="000000"/>
            </a:lnRef>
            <a:fillRef idx="0">
              <a:srgbClr val="000000">
                <a:alpha val="0"/>
              </a:srgbClr>
            </a:fillRef>
            <a:effectRef idx="0">
              <a:scrgbClr r="0" g="0" b="0"/>
            </a:effectRef>
            <a:fontRef idx="none"/>
          </p:style>
          <p:txBody>
            <a:bodyPr/>
            <a:lstStyle/>
            <a:p>
              <a:endParaRPr lang="en-US" sz="1836"/>
            </a:p>
          </p:txBody>
        </p:sp>
        <p:pic>
          <p:nvPicPr>
            <p:cNvPr id="10" name="Picture 9"/>
            <p:cNvPicPr/>
            <p:nvPr/>
          </p:nvPicPr>
          <p:blipFill>
            <a:blip r:embed="rId3"/>
            <a:stretch>
              <a:fillRect/>
            </a:stretch>
          </p:blipFill>
          <p:spPr>
            <a:xfrm>
              <a:off x="4699" y="201624"/>
              <a:ext cx="4760976" cy="4311396"/>
            </a:xfrm>
            <a:prstGeom prst="rect">
              <a:avLst/>
            </a:prstGeom>
          </p:spPr>
        </p:pic>
        <p:pic>
          <p:nvPicPr>
            <p:cNvPr id="11" name="Picture 10"/>
            <p:cNvPicPr/>
            <p:nvPr/>
          </p:nvPicPr>
          <p:blipFill>
            <a:blip r:embed="rId4"/>
            <a:stretch>
              <a:fillRect/>
            </a:stretch>
          </p:blipFill>
          <p:spPr>
            <a:xfrm>
              <a:off x="96139" y="201624"/>
              <a:ext cx="4646676" cy="4276344"/>
            </a:xfrm>
            <a:prstGeom prst="rect">
              <a:avLst/>
            </a:prstGeom>
          </p:spPr>
        </p:pic>
        <p:sp>
          <p:nvSpPr>
            <p:cNvPr id="12" name="Rectangle 11"/>
            <p:cNvSpPr/>
            <p:nvPr/>
          </p:nvSpPr>
          <p:spPr>
            <a:xfrm>
              <a:off x="4745228" y="4382845"/>
              <a:ext cx="42143" cy="189936"/>
            </a:xfrm>
            <a:prstGeom prst="rect">
              <a:avLst/>
            </a:prstGeom>
            <a:ln>
              <a:noFill/>
            </a:ln>
          </p:spPr>
          <p:txBody>
            <a:bodyPr vert="horz" lIns="0" tIns="0" rIns="0" bIns="0" rtlCol="0">
              <a:noAutofit/>
            </a:bodyPr>
            <a:lstStyle/>
            <a:p>
              <a:pPr>
                <a:lnSpc>
                  <a:spcPct val="107000"/>
                </a:lnSpc>
                <a:spcAft>
                  <a:spcPts val="816"/>
                </a:spcAft>
              </a:pPr>
              <a:r>
                <a:rPr lang="en-US" sz="1122">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02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14"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Hybrid Business Connectivity Services</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104118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103438" y="2353883"/>
            <a:ext cx="7021512" cy="738664"/>
          </a:xfrm>
        </p:spPr>
        <p:txBody>
          <a:bodyPr/>
          <a:lstStyle/>
          <a:p>
            <a:r>
              <a:rPr lang="en-US" dirty="0"/>
              <a:t>Custom Event Receivers</a:t>
            </a:r>
          </a:p>
        </p:txBody>
      </p:sp>
      <p:sp>
        <p:nvSpPr>
          <p:cNvPr id="9" name="Text Placeholder 8"/>
          <p:cNvSpPr>
            <a:spLocks noGrp="1"/>
          </p:cNvSpPr>
          <p:nvPr>
            <p:ph type="body" sz="quarter" idx="12"/>
          </p:nvPr>
        </p:nvSpPr>
        <p:spPr/>
        <p:txBody>
          <a:bodyPr/>
          <a:lstStyle/>
          <a:p>
            <a:r>
              <a:rPr lang="en-US"/>
              <a:t>4</a:t>
            </a:r>
            <a:endParaRPr lang="en-US" dirty="0"/>
          </a:p>
        </p:txBody>
      </p:sp>
    </p:spTree>
    <p:extLst>
      <p:ext uri="{BB962C8B-B14F-4D97-AF65-F5344CB8AC3E}">
        <p14:creationId xmlns:p14="http://schemas.microsoft.com/office/powerpoint/2010/main" val="204815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Supported Scenarios</a:t>
            </a:r>
          </a:p>
          <a:p>
            <a:pPr lvl="1"/>
            <a:r>
              <a:rPr lang="en-US" dirty="0"/>
              <a:t>External List Event Handlers</a:t>
            </a:r>
          </a:p>
          <a:p>
            <a:pPr lvl="1"/>
            <a:r>
              <a:rPr lang="en-US" dirty="0"/>
              <a:t>ECT Event Handlers</a:t>
            </a:r>
          </a:p>
          <a:p>
            <a:pPr lvl="1"/>
            <a:r>
              <a:rPr lang="en-US" dirty="0"/>
              <a:t>External List Alerts</a:t>
            </a:r>
          </a:p>
          <a:p>
            <a:r>
              <a:rPr lang="en-US" dirty="0"/>
              <a:t>Supported Events</a:t>
            </a:r>
          </a:p>
          <a:p>
            <a:pPr lvl="1"/>
            <a:r>
              <a:rPr lang="en-US" dirty="0"/>
              <a:t>Item Added</a:t>
            </a:r>
          </a:p>
          <a:p>
            <a:pPr lvl="1"/>
            <a:r>
              <a:rPr lang="en-US" dirty="0"/>
              <a:t>Item Updated</a:t>
            </a:r>
          </a:p>
          <a:p>
            <a:pPr lvl="1"/>
            <a:r>
              <a:rPr lang="en-US" dirty="0"/>
              <a:t>Item Deleted</a:t>
            </a:r>
          </a:p>
        </p:txBody>
      </p:sp>
      <p:sp>
        <p:nvSpPr>
          <p:cNvPr id="3" name="Title 2"/>
          <p:cNvSpPr>
            <a:spLocks noGrp="1"/>
          </p:cNvSpPr>
          <p:nvPr>
            <p:ph type="title"/>
          </p:nvPr>
        </p:nvSpPr>
        <p:spPr/>
        <p:txBody>
          <a:bodyPr/>
          <a:lstStyle/>
          <a:p>
            <a:r>
              <a:rPr lang="en-US" dirty="0"/>
              <a:t>Custom Event Receivers</a:t>
            </a:r>
          </a:p>
        </p:txBody>
      </p:sp>
      <p:sp>
        <p:nvSpPr>
          <p:cNvPr id="5"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Custom Event Receivers</a:t>
            </a:r>
          </a:p>
          <a:p>
            <a:pPr algn="r"/>
            <a:endParaRPr lang="en-US" dirty="0"/>
          </a:p>
        </p:txBody>
      </p:sp>
    </p:spTree>
    <p:extLst>
      <p:ext uri="{BB962C8B-B14F-4D97-AF65-F5344CB8AC3E}">
        <p14:creationId xmlns:p14="http://schemas.microsoft.com/office/powerpoint/2010/main" val="386684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br>
              <a:rPr lang="en-US" dirty="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Overview</a:t>
            </a:r>
          </a:p>
        </p:txBody>
      </p:sp>
      <p:sp>
        <p:nvSpPr>
          <p:cNvPr id="16" name="Rectangle 15"/>
          <p:cNvSpPr/>
          <p:nvPr/>
        </p:nvSpPr>
        <p:spPr bwMode="auto">
          <a:xfrm>
            <a:off x="1168400" y="2276459"/>
            <a:ext cx="7763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App-Leve External Content Types</a:t>
            </a:r>
          </a:p>
        </p:txBody>
      </p:sp>
      <p:sp>
        <p:nvSpPr>
          <p:cNvPr id="17" name="Rectangle 16"/>
          <p:cNvSpPr/>
          <p:nvPr/>
        </p:nvSpPr>
        <p:spPr bwMode="auto">
          <a:xfrm>
            <a:off x="1168400" y="3112545"/>
            <a:ext cx="8720318"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Hybrid Business Connectivity Services</a:t>
            </a:r>
          </a:p>
        </p:txBody>
      </p:sp>
      <p:sp>
        <p:nvSpPr>
          <p:cNvPr id="18" name="Rectangle 17"/>
          <p:cNvSpPr/>
          <p:nvPr/>
        </p:nvSpPr>
        <p:spPr bwMode="auto">
          <a:xfrm>
            <a:off x="1168399" y="3948632"/>
            <a:ext cx="9668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Custom Event Receivers</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6805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ECT must implement special stereotypes</a:t>
            </a:r>
          </a:p>
          <a:p>
            <a:pPr lvl="1"/>
            <a:r>
              <a:rPr lang="en-US" dirty="0"/>
              <a:t>Subscribe (</a:t>
            </a:r>
            <a:r>
              <a:rPr lang="en-US" dirty="0" err="1"/>
              <a:t>DeliveryAddress</a:t>
            </a:r>
            <a:r>
              <a:rPr lang="en-US" dirty="0"/>
              <a:t>, </a:t>
            </a:r>
            <a:r>
              <a:rPr lang="en-US" dirty="0" err="1"/>
              <a:t>EventType</a:t>
            </a:r>
            <a:r>
              <a:rPr lang="en-US" dirty="0"/>
              <a:t>)</a:t>
            </a:r>
          </a:p>
          <a:p>
            <a:pPr lvl="1"/>
            <a:r>
              <a:rPr lang="en-US" dirty="0"/>
              <a:t>Unsubscribe (</a:t>
            </a:r>
            <a:r>
              <a:rPr lang="en-US" dirty="0" err="1"/>
              <a:t>SubscriptionId</a:t>
            </a:r>
            <a:r>
              <a:rPr lang="en-US" dirty="0"/>
              <a:t>)</a:t>
            </a:r>
          </a:p>
          <a:p>
            <a:r>
              <a:rPr lang="en-US" dirty="0"/>
              <a:t>SharePoint creates delivery address</a:t>
            </a:r>
          </a:p>
          <a:p>
            <a:r>
              <a:rPr lang="en-US" dirty="0"/>
              <a:t>External system calls on delivery address in response to an event</a:t>
            </a:r>
          </a:p>
        </p:txBody>
      </p:sp>
      <p:sp>
        <p:nvSpPr>
          <p:cNvPr id="3" name="Title 2"/>
          <p:cNvSpPr>
            <a:spLocks noGrp="1"/>
          </p:cNvSpPr>
          <p:nvPr>
            <p:ph type="title"/>
          </p:nvPr>
        </p:nvSpPr>
        <p:spPr/>
        <p:txBody>
          <a:bodyPr/>
          <a:lstStyle/>
          <a:p>
            <a:r>
              <a:rPr lang="en-US" dirty="0"/>
              <a:t>Design Requirements</a:t>
            </a:r>
          </a:p>
        </p:txBody>
      </p:sp>
      <p:sp>
        <p:nvSpPr>
          <p:cNvPr id="5"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Custom Event Receivers</a:t>
            </a:r>
          </a:p>
          <a:p>
            <a:pPr algn="r"/>
            <a:endParaRPr lang="en-US" dirty="0"/>
          </a:p>
        </p:txBody>
      </p:sp>
    </p:spTree>
    <p:extLst>
      <p:ext uri="{BB962C8B-B14F-4D97-AF65-F5344CB8AC3E}">
        <p14:creationId xmlns:p14="http://schemas.microsoft.com/office/powerpoint/2010/main" val="168627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62" y="995936"/>
            <a:ext cx="9012949" cy="5647235"/>
          </a:xfrm>
          <a:prstGeom prst="rect">
            <a:avLst/>
          </a:prstGeom>
        </p:spPr>
      </p:pic>
      <p:sp>
        <p:nvSpPr>
          <p:cNvPr id="6"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Custom Event Receivers</a:t>
            </a:r>
          </a:p>
          <a:p>
            <a:pPr algn="r"/>
            <a:endParaRPr lang="en-US" dirty="0"/>
          </a:p>
        </p:txBody>
      </p:sp>
    </p:spTree>
    <p:extLst>
      <p:ext uri="{BB962C8B-B14F-4D97-AF65-F5344CB8AC3E}">
        <p14:creationId xmlns:p14="http://schemas.microsoft.com/office/powerpoint/2010/main" val="391133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Subscribe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035" y="1219055"/>
            <a:ext cx="10160221" cy="4691574"/>
          </a:xfrm>
          <a:prstGeom prst="rect">
            <a:avLst/>
          </a:prstGeom>
        </p:spPr>
      </p:pic>
      <p:sp>
        <p:nvSpPr>
          <p:cNvPr id="7"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Custom Event Receivers</a:t>
            </a:r>
          </a:p>
          <a:p>
            <a:pPr algn="r"/>
            <a:endParaRPr lang="en-US" dirty="0"/>
          </a:p>
        </p:txBody>
      </p:sp>
    </p:spTree>
    <p:extLst>
      <p:ext uri="{BB962C8B-B14F-4D97-AF65-F5344CB8AC3E}">
        <p14:creationId xmlns:p14="http://schemas.microsoft.com/office/powerpoint/2010/main" val="232372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Unsubscribe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491" y="1352896"/>
            <a:ext cx="10043660" cy="3856221"/>
          </a:xfrm>
          <a:prstGeom prst="rect">
            <a:avLst/>
          </a:prstGeom>
        </p:spPr>
      </p:pic>
      <p:sp>
        <p:nvSpPr>
          <p:cNvPr id="6"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Custom Event Receivers</a:t>
            </a:r>
          </a:p>
          <a:p>
            <a:pPr algn="r"/>
            <a:endParaRPr lang="en-US" dirty="0"/>
          </a:p>
        </p:txBody>
      </p:sp>
    </p:spTree>
    <p:extLst>
      <p:ext uri="{BB962C8B-B14F-4D97-AF65-F5344CB8AC3E}">
        <p14:creationId xmlns:p14="http://schemas.microsoft.com/office/powerpoint/2010/main" val="314733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2" name="Text Placeholder 1"/>
          <p:cNvSpPr>
            <a:spLocks noGrp="1"/>
          </p:cNvSpPr>
          <p:nvPr>
            <p:ph type="body" sz="quarter" idx="12"/>
          </p:nvPr>
        </p:nvSpPr>
        <p:spPr>
          <a:xfrm>
            <a:off x="274638" y="3954463"/>
            <a:ext cx="6682343" cy="738664"/>
          </a:xfrm>
        </p:spPr>
        <p:txBody>
          <a:bodyPr/>
          <a:lstStyle/>
          <a:p>
            <a:r>
              <a:rPr lang="en-US" dirty="0"/>
              <a:t>Custom Event Receivers</a:t>
            </a:r>
          </a:p>
        </p:txBody>
      </p:sp>
      <p:grpSp>
        <p:nvGrpSpPr>
          <p:cNvPr id="6" name="Group 4"/>
          <p:cNvGrpSpPr>
            <a:grpSpLocks noChangeAspect="1"/>
          </p:cNvGrpSpPr>
          <p:nvPr/>
        </p:nvGrpSpPr>
        <p:grpSpPr bwMode="auto">
          <a:xfrm>
            <a:off x="8725248" y="863599"/>
            <a:ext cx="3354039" cy="5667375"/>
            <a:chOff x="5353" y="302"/>
            <a:chExt cx="2256" cy="3812"/>
          </a:xfrm>
        </p:grpSpPr>
        <p:sp>
          <p:nvSpPr>
            <p:cNvPr id="8"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5"/>
            <p:cNvSpPr>
              <a:spLocks noChangeArrowheads="1"/>
            </p:cNvSpPr>
            <p:nvPr/>
          </p:nvSpPr>
          <p:spPr bwMode="auto">
            <a:xfrm>
              <a:off x="5633" y="2693"/>
              <a:ext cx="603" cy="828"/>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7"/>
            <p:cNvSpPr>
              <a:spLocks noChangeArrowheads="1"/>
            </p:cNvSpPr>
            <p:nvPr/>
          </p:nvSpPr>
          <p:spPr bwMode="auto">
            <a:xfrm>
              <a:off x="5633" y="3438"/>
              <a:ext cx="107"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1"/>
            <p:cNvSpPr>
              <a:spLocks noChangeArrowheads="1"/>
            </p:cNvSpPr>
            <p:nvPr/>
          </p:nvSpPr>
          <p:spPr bwMode="auto">
            <a:xfrm>
              <a:off x="6131"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3"/>
            <p:cNvSpPr>
              <a:spLocks noChangeArrowheads="1"/>
            </p:cNvSpPr>
            <p:nvPr/>
          </p:nvSpPr>
          <p:spPr bwMode="auto">
            <a:xfrm>
              <a:off x="5872"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5"/>
            <p:cNvSpPr>
              <a:spLocks noChangeArrowheads="1"/>
            </p:cNvSpPr>
            <p:nvPr/>
          </p:nvSpPr>
          <p:spPr bwMode="auto">
            <a:xfrm>
              <a:off x="6368"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7"/>
            <p:cNvSpPr>
              <a:spLocks noChangeArrowheads="1"/>
            </p:cNvSpPr>
            <p:nvPr/>
          </p:nvSpPr>
          <p:spPr bwMode="auto">
            <a:xfrm>
              <a:off x="6062" y="3425"/>
              <a:ext cx="411" cy="9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5"/>
            <p:cNvSpPr>
              <a:spLocks noChangeArrowheads="1"/>
            </p:cNvSpPr>
            <p:nvPr/>
          </p:nvSpPr>
          <p:spPr bwMode="auto">
            <a:xfrm>
              <a:off x="6368" y="3521"/>
              <a:ext cx="53" cy="562"/>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7"/>
            <p:cNvSpPr>
              <a:spLocks noChangeArrowheads="1"/>
            </p:cNvSpPr>
            <p:nvPr/>
          </p:nvSpPr>
          <p:spPr bwMode="auto">
            <a:xfrm>
              <a:off x="6062" y="3425"/>
              <a:ext cx="122" cy="96"/>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6" name="Footer Placeholder 14"/>
          <p:cNvSpPr txBox="1">
            <a:spLocks/>
          </p:cNvSpPr>
          <p:nvPr/>
        </p:nvSpPr>
        <p:spPr>
          <a:xfrm>
            <a:off x="6400800" y="295272"/>
            <a:ext cx="5761038"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1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solidFill>
                  <a:schemeClr val="tx1"/>
                </a:solidFill>
              </a:rPr>
              <a:t> Custom Event Receivers</a:t>
            </a:r>
            <a:br>
              <a:rPr lang="en-US" sz="1400" dirty="0">
                <a:solidFill>
                  <a:schemeClr val="tx1"/>
                </a:solidFill>
              </a:rPr>
            </a:br>
            <a:endParaRPr lang="en-US" sz="1400" dirty="0">
              <a:solidFill>
                <a:schemeClr val="tx1"/>
              </a:solidFill>
            </a:endParaRPr>
          </a:p>
        </p:txBody>
      </p:sp>
    </p:spTree>
    <p:extLst>
      <p:ext uri="{BB962C8B-B14F-4D97-AF65-F5344CB8AC3E}">
        <p14:creationId xmlns:p14="http://schemas.microsoft.com/office/powerpoint/2010/main" val="42533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br>
              <a:rPr lang="en-US" dirty="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Overview</a:t>
            </a:r>
          </a:p>
        </p:txBody>
      </p:sp>
      <p:sp>
        <p:nvSpPr>
          <p:cNvPr id="16" name="Rectangle 15"/>
          <p:cNvSpPr/>
          <p:nvPr/>
        </p:nvSpPr>
        <p:spPr bwMode="auto">
          <a:xfrm>
            <a:off x="1168400" y="2276459"/>
            <a:ext cx="7763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App-Leve External Content Types</a:t>
            </a:r>
          </a:p>
        </p:txBody>
      </p:sp>
      <p:sp>
        <p:nvSpPr>
          <p:cNvPr id="17" name="Rectangle 16"/>
          <p:cNvSpPr/>
          <p:nvPr/>
        </p:nvSpPr>
        <p:spPr bwMode="auto">
          <a:xfrm>
            <a:off x="1168400" y="3112545"/>
            <a:ext cx="8720318"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Hybrid Business Connectivity Services</a:t>
            </a:r>
          </a:p>
        </p:txBody>
      </p:sp>
      <p:sp>
        <p:nvSpPr>
          <p:cNvPr id="18" name="Rectangle 17"/>
          <p:cNvSpPr/>
          <p:nvPr/>
        </p:nvSpPr>
        <p:spPr bwMode="auto">
          <a:xfrm>
            <a:off x="1168399" y="3948632"/>
            <a:ext cx="9668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Custom Event Receivers</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19329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6063" y="273050"/>
            <a:ext cx="5514975" cy="5552289"/>
          </a:xfrm>
        </p:spPr>
        <p:txBody>
          <a:bodyPr/>
          <a:lstStyle/>
          <a:p>
            <a:pPr marL="0" indent="0">
              <a:buNone/>
            </a:pPr>
            <a:r>
              <a:rPr lang="en-US" sz="4800" dirty="0"/>
              <a:t>Further reading…</a:t>
            </a:r>
          </a:p>
          <a:p>
            <a:pPr marL="0" indent="0">
              <a:buNone/>
            </a:pPr>
            <a:endParaRPr lang="en-US" sz="4800" dirty="0"/>
          </a:p>
          <a:p>
            <a:pPr marL="0" lvl="0" indent="0">
              <a:spcBef>
                <a:spcPts val="2400"/>
              </a:spcBef>
              <a:buSzTx/>
              <a:buNone/>
            </a:pPr>
            <a:r>
              <a:rPr lang="en-US" sz="3200" dirty="0">
                <a:solidFill>
                  <a:srgbClr val="262626"/>
                </a:solidFill>
                <a:hlinkClick r:id="rId3"/>
              </a:rPr>
              <a:t>SharePoint Code Samples </a:t>
            </a:r>
            <a:endParaRPr lang="en-US" sz="3200" dirty="0">
              <a:solidFill>
                <a:srgbClr val="262626"/>
              </a:solidFill>
            </a:endParaRPr>
          </a:p>
          <a:p>
            <a:pPr marL="0" lvl="0" indent="0">
              <a:spcBef>
                <a:spcPts val="2400"/>
              </a:spcBef>
              <a:buSzTx/>
              <a:buNone/>
            </a:pPr>
            <a:r>
              <a:rPr lang="en-US" sz="3200" dirty="0">
                <a:solidFill>
                  <a:srgbClr val="262626"/>
                </a:solidFill>
                <a:hlinkClick r:id="rId4"/>
              </a:rPr>
              <a:t>SharePoint Training videos and hands on labs </a:t>
            </a:r>
            <a:endParaRPr lang="en-US" sz="3200" dirty="0">
              <a:solidFill>
                <a:srgbClr val="262626"/>
              </a:solidFill>
            </a:endParaRPr>
          </a:p>
          <a:p>
            <a:pPr marL="0" lvl="0" indent="0">
              <a:spcBef>
                <a:spcPts val="2400"/>
              </a:spcBef>
              <a:buSzTx/>
              <a:buNone/>
            </a:pPr>
            <a:r>
              <a:rPr lang="en-US" sz="3200" dirty="0">
                <a:solidFill>
                  <a:srgbClr val="262626"/>
                </a:solidFill>
                <a:hlinkClick r:id="rId5"/>
              </a:rPr>
              <a:t>SharePoint documentation</a:t>
            </a:r>
            <a:endParaRPr lang="en-US" sz="3200" dirty="0">
              <a:solidFill>
                <a:srgbClr val="262626"/>
              </a:solidFill>
            </a:endParaRPr>
          </a:p>
          <a:p>
            <a:pPr marL="0" lvl="0" indent="0">
              <a:spcBef>
                <a:spcPts val="2400"/>
              </a:spcBef>
              <a:buSzTx/>
              <a:buNone/>
            </a:pPr>
            <a:r>
              <a:rPr lang="en-US" sz="3200" dirty="0">
                <a:solidFill>
                  <a:srgbClr val="262626"/>
                </a:solidFill>
                <a:hlinkClick r:id="rId6"/>
              </a:rPr>
              <a:t>SharePoint Patterns and Practices (PnP)</a:t>
            </a:r>
            <a:endParaRPr lang="en-US" dirty="0"/>
          </a:p>
        </p:txBody>
      </p:sp>
      <p:grpSp>
        <p:nvGrpSpPr>
          <p:cNvPr id="15" name="Group 14"/>
          <p:cNvGrpSpPr/>
          <p:nvPr/>
        </p:nvGrpSpPr>
        <p:grpSpPr>
          <a:xfrm>
            <a:off x="8719867" y="1941258"/>
            <a:ext cx="4084253" cy="5486900"/>
            <a:chOff x="7841294" y="1339954"/>
            <a:chExt cx="4004533" cy="5379802"/>
          </a:xfrm>
        </p:grpSpPr>
        <p:sp>
          <p:nvSpPr>
            <p:cNvPr id="16"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7"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8"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8"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9"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0"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1"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2"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spTree>
    <p:extLst>
      <p:ext uri="{BB962C8B-B14F-4D97-AF65-F5344CB8AC3E}">
        <p14:creationId xmlns:p14="http://schemas.microsoft.com/office/powerpoint/2010/main" val="186877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382152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48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56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t>Overview</a:t>
            </a:r>
          </a:p>
        </p:txBody>
      </p:sp>
      <p:sp>
        <p:nvSpPr>
          <p:cNvPr id="8" name="Text Placeholder 7"/>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13890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3561681" y="1219200"/>
            <a:ext cx="4384748" cy="1863855"/>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add-ins </a:t>
            </a:r>
            <a:br>
              <a:rPr lang="en-US" dirty="0">
                <a:solidFill>
                  <a:schemeClr val="bg2">
                    <a:lumMod val="25000"/>
                  </a:schemeClr>
                </a:solidFill>
                <a:ea typeface="Segoe UI" pitchFamily="34" charset="0"/>
                <a:cs typeface="Segoe UI" pitchFamily="34" charset="0"/>
              </a:rPr>
            </a:br>
            <a:endParaRPr lang="en-US" dirty="0">
              <a:solidFill>
                <a:schemeClr val="bg2">
                  <a:lumMod val="25000"/>
                </a:schemeClr>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SharePoint add-in building blocks</a:t>
            </a:r>
          </a:p>
        </p:txBody>
      </p:sp>
      <p:grpSp>
        <p:nvGrpSpPr>
          <p:cNvPr id="47" name="Group 46"/>
          <p:cNvGrpSpPr/>
          <p:nvPr/>
        </p:nvGrpSpPr>
        <p:grpSpPr>
          <a:xfrm>
            <a:off x="611778" y="2532043"/>
            <a:ext cx="1872050" cy="1609805"/>
            <a:chOff x="849903" y="2489150"/>
            <a:chExt cx="1872050" cy="1609805"/>
          </a:xfrm>
        </p:grpSpPr>
        <p:sp>
          <p:nvSpPr>
            <p:cNvPr id="3" name="Freeform 40"/>
            <p:cNvSpPr>
              <a:spLocks noEditPoints="1"/>
            </p:cNvSpPr>
            <p:nvPr/>
          </p:nvSpPr>
          <p:spPr bwMode="auto">
            <a:xfrm>
              <a:off x="849903" y="3559890"/>
              <a:ext cx="468490" cy="475726"/>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sz="2000" dirty="0"/>
            </a:p>
          </p:txBody>
        </p:sp>
        <p:grpSp>
          <p:nvGrpSpPr>
            <p:cNvPr id="4" name="Group 23"/>
            <p:cNvGrpSpPr>
              <a:grpSpLocks noChangeAspect="1"/>
            </p:cNvGrpSpPr>
            <p:nvPr/>
          </p:nvGrpSpPr>
          <p:grpSpPr bwMode="auto">
            <a:xfrm>
              <a:off x="1491622" y="3454584"/>
              <a:ext cx="521737" cy="588914"/>
              <a:chOff x="3485" y="1766"/>
              <a:chExt cx="699" cy="789"/>
            </a:xfrm>
          </p:grpSpPr>
          <p:sp>
            <p:nvSpPr>
              <p:cNvPr id="5"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sp>
            <p:nvSpPr>
              <p:cNvPr id="6"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grpSp>
        <p:grpSp>
          <p:nvGrpSpPr>
            <p:cNvPr id="7" name="Group 45"/>
            <p:cNvGrpSpPr>
              <a:grpSpLocks noChangeAspect="1"/>
            </p:cNvGrpSpPr>
            <p:nvPr/>
          </p:nvGrpSpPr>
          <p:grpSpPr bwMode="auto">
            <a:xfrm>
              <a:off x="2195337" y="3482763"/>
              <a:ext cx="526616" cy="616192"/>
              <a:chOff x="1503" y="3503"/>
              <a:chExt cx="729" cy="853"/>
            </a:xfrm>
          </p:grpSpPr>
          <p:sp>
            <p:nvSpPr>
              <p:cNvPr id="8"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9"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0"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pic>
          <p:nvPicPr>
            <p:cNvPr id="11" name="Picture 10"/>
            <p:cNvPicPr>
              <a:picLocks noChangeAspect="1"/>
            </p:cNvPicPr>
            <p:nvPr/>
          </p:nvPicPr>
          <p:blipFill>
            <a:blip r:embed="rId2"/>
            <a:stretch>
              <a:fillRect/>
            </a:stretch>
          </p:blipFill>
          <p:spPr>
            <a:xfrm>
              <a:off x="1249685" y="2489150"/>
              <a:ext cx="943948" cy="908621"/>
            </a:xfrm>
            <a:prstGeom prst="rect">
              <a:avLst/>
            </a:prstGeom>
          </p:spPr>
        </p:pic>
      </p:grpSp>
      <p:grpSp>
        <p:nvGrpSpPr>
          <p:cNvPr id="26" name="Group 25"/>
          <p:cNvGrpSpPr>
            <a:grpSpLocks noChangeAspect="1"/>
          </p:cNvGrpSpPr>
          <p:nvPr/>
        </p:nvGrpSpPr>
        <p:grpSpPr>
          <a:xfrm>
            <a:off x="6456179" y="1590625"/>
            <a:ext cx="1121405" cy="1258565"/>
            <a:chOff x="3466161" y="1910776"/>
            <a:chExt cx="1659487" cy="1862461"/>
          </a:xfrm>
        </p:grpSpPr>
        <p:grpSp>
          <p:nvGrpSpPr>
            <p:cNvPr id="27" name="Group 26"/>
            <p:cNvGrpSpPr/>
            <p:nvPr/>
          </p:nvGrpSpPr>
          <p:grpSpPr>
            <a:xfrm>
              <a:off x="3466161" y="2018449"/>
              <a:ext cx="1659487" cy="1659487"/>
              <a:chOff x="5282133" y="2503461"/>
              <a:chExt cx="1659487" cy="1659487"/>
            </a:xfrm>
          </p:grpSpPr>
          <p:sp>
            <p:nvSpPr>
              <p:cNvPr id="30" name="Oval 29"/>
              <p:cNvSpPr/>
              <p:nvPr/>
            </p:nvSpPr>
            <p:spPr bwMode="auto">
              <a:xfrm>
                <a:off x="5282133" y="2503461"/>
                <a:ext cx="1659487" cy="1659487"/>
              </a:xfrm>
              <a:prstGeom prst="ellipse">
                <a:avLst/>
              </a:prstGeom>
              <a:solidFill>
                <a:schemeClr val="bg1"/>
              </a:solidFill>
              <a:ln w="28575">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1" name="Group 30"/>
              <p:cNvGrpSpPr>
                <a:grpSpLocks noChangeAspect="1"/>
              </p:cNvGrpSpPr>
              <p:nvPr/>
            </p:nvGrpSpPr>
            <p:grpSpPr>
              <a:xfrm>
                <a:off x="5576274" y="2910962"/>
                <a:ext cx="1071204" cy="844483"/>
                <a:chOff x="7335184" y="545607"/>
                <a:chExt cx="661582" cy="521558"/>
              </a:xfrm>
            </p:grpSpPr>
            <p:pic>
              <p:nvPicPr>
                <p:cNvPr id="32" name="Picture 31"/>
                <p:cNvPicPr>
                  <a:picLocks noChangeAspect="1"/>
                </p:cNvPicPr>
                <p:nvPr/>
              </p:nvPicPr>
              <p:blipFill>
                <a:blip r:embed="rId3"/>
                <a:stretch>
                  <a:fillRect/>
                </a:stretch>
              </p:blipFill>
              <p:spPr>
                <a:xfrm>
                  <a:off x="7335184" y="545607"/>
                  <a:ext cx="661582" cy="521558"/>
                </a:xfrm>
                <a:prstGeom prst="rect">
                  <a:avLst/>
                </a:prstGeom>
              </p:spPr>
            </p:pic>
            <p:sp>
              <p:nvSpPr>
                <p:cNvPr id="33" name="TextBox 32"/>
                <p:cNvSpPr txBox="1"/>
                <p:nvPr/>
              </p:nvSpPr>
              <p:spPr>
                <a:xfrm>
                  <a:off x="7550542" y="701436"/>
                  <a:ext cx="213373" cy="225034"/>
                </a:xfrm>
                <a:prstGeom prst="rect">
                  <a:avLst/>
                </a:prstGeom>
                <a:noFill/>
              </p:spPr>
              <p:txBody>
                <a:bodyPr wrap="none" lIns="0" tIns="0" rIns="0" bIns="0" rtlCol="0">
                  <a:spAutoFit/>
                </a:bodyPr>
                <a:lstStyle/>
                <a:p>
                  <a:r>
                    <a:rPr lang="en-US" sz="1600" b="1" spc="-71" dirty="0">
                      <a:solidFill>
                        <a:schemeClr val="bg2">
                          <a:lumMod val="25000"/>
                        </a:schemeClr>
                      </a:solidFill>
                      <a:latin typeface="+mj-lt"/>
                    </a:rPr>
                    <a:t>C#</a:t>
                  </a:r>
                  <a:endParaRPr lang="fi-FI" sz="1600" b="1" spc="-71" dirty="0">
                    <a:solidFill>
                      <a:schemeClr val="bg2">
                        <a:lumMod val="25000"/>
                      </a:schemeClr>
                    </a:solidFill>
                    <a:latin typeface="+mj-lt"/>
                  </a:endParaRPr>
                </a:p>
              </p:txBody>
            </p:sp>
          </p:grpSp>
        </p:grpSp>
        <p:sp>
          <p:nvSpPr>
            <p:cNvPr id="28" name="Isosceles Triangle 27"/>
            <p:cNvSpPr>
              <a:spLocks noChangeAspect="1"/>
            </p:cNvSpPr>
            <p:nvPr/>
          </p:nvSpPr>
          <p:spPr bwMode="auto">
            <a:xfrm rot="16200000" flipH="1">
              <a:off x="4188376" y="3584875"/>
              <a:ext cx="216902" cy="159821"/>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Isosceles Triangle 28"/>
            <p:cNvSpPr>
              <a:spLocks noChangeAspect="1"/>
            </p:cNvSpPr>
            <p:nvPr/>
          </p:nvSpPr>
          <p:spPr bwMode="auto">
            <a:xfrm rot="5400000">
              <a:off x="4188376" y="1939316"/>
              <a:ext cx="216902" cy="159821"/>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6" name="Rectangle 45"/>
          <p:cNvSpPr/>
          <p:nvPr/>
        </p:nvSpPr>
        <p:spPr bwMode="auto">
          <a:xfrm>
            <a:off x="3561681" y="3727274"/>
            <a:ext cx="6398243" cy="2650307"/>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a:t>
            </a:r>
          </a:p>
        </p:txBody>
      </p:sp>
      <p:grpSp>
        <p:nvGrpSpPr>
          <p:cNvPr id="48" name="Group 47"/>
          <p:cNvGrpSpPr/>
          <p:nvPr/>
        </p:nvGrpSpPr>
        <p:grpSpPr>
          <a:xfrm>
            <a:off x="3652506" y="5046104"/>
            <a:ext cx="1656544" cy="896260"/>
            <a:chOff x="2288768" y="4925936"/>
            <a:chExt cx="1656544" cy="896260"/>
          </a:xfrm>
        </p:grpSpPr>
        <p:pic>
          <p:nvPicPr>
            <p:cNvPr id="49" name="Picture 48"/>
            <p:cNvPicPr>
              <a:picLocks noChangeAspect="1"/>
            </p:cNvPicPr>
            <p:nvPr/>
          </p:nvPicPr>
          <p:blipFill>
            <a:blip r:embed="rId4"/>
            <a:stretch>
              <a:fillRect/>
            </a:stretch>
          </p:blipFill>
          <p:spPr>
            <a:xfrm>
              <a:off x="2823779" y="4925936"/>
              <a:ext cx="624000" cy="525293"/>
            </a:xfrm>
            <a:prstGeom prst="rect">
              <a:avLst/>
            </a:prstGeom>
          </p:spPr>
        </p:pic>
        <p:sp>
          <p:nvSpPr>
            <p:cNvPr id="50" name="TextBox 49"/>
            <p:cNvSpPr txBox="1"/>
            <p:nvPr/>
          </p:nvSpPr>
          <p:spPr>
            <a:xfrm>
              <a:off x="2288768" y="5332831"/>
              <a:ext cx="1656544"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List and libraries</a:t>
              </a:r>
            </a:p>
          </p:txBody>
        </p:sp>
      </p:grpSp>
      <p:sp>
        <p:nvSpPr>
          <p:cNvPr id="52" name="Rectangle 51"/>
          <p:cNvSpPr/>
          <p:nvPr/>
        </p:nvSpPr>
        <p:spPr bwMode="auto">
          <a:xfrm>
            <a:off x="3820541" y="4198154"/>
            <a:ext cx="5785319" cy="368294"/>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API</a:t>
            </a:r>
          </a:p>
        </p:txBody>
      </p:sp>
      <p:sp>
        <p:nvSpPr>
          <p:cNvPr id="53" name="Rectangle 52"/>
          <p:cNvSpPr/>
          <p:nvPr/>
        </p:nvSpPr>
        <p:spPr bwMode="auto">
          <a:xfrm>
            <a:off x="5391359" y="4797894"/>
            <a:ext cx="4214501" cy="1435671"/>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b"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Service Applications</a:t>
            </a:r>
          </a:p>
        </p:txBody>
      </p:sp>
      <p:grpSp>
        <p:nvGrpSpPr>
          <p:cNvPr id="59" name="Group 58"/>
          <p:cNvGrpSpPr/>
          <p:nvPr/>
        </p:nvGrpSpPr>
        <p:grpSpPr>
          <a:xfrm>
            <a:off x="10049716" y="2729898"/>
            <a:ext cx="1428597" cy="918844"/>
            <a:chOff x="8882022" y="2907467"/>
            <a:chExt cx="1428597" cy="918844"/>
          </a:xfrm>
        </p:grpSpPr>
        <p:pic>
          <p:nvPicPr>
            <p:cNvPr id="54" name="Picture 53"/>
            <p:cNvPicPr>
              <a:picLocks noChangeAspect="1"/>
            </p:cNvPicPr>
            <p:nvPr/>
          </p:nvPicPr>
          <p:blipFill>
            <a:blip r:embed="rId5"/>
            <a:stretch>
              <a:fillRect/>
            </a:stretch>
          </p:blipFill>
          <p:spPr>
            <a:xfrm>
              <a:off x="9293644" y="2907467"/>
              <a:ext cx="605350" cy="572582"/>
            </a:xfrm>
            <a:prstGeom prst="rect">
              <a:avLst/>
            </a:prstGeom>
          </p:spPr>
        </p:pic>
        <p:sp>
          <p:nvSpPr>
            <p:cNvPr id="58" name="TextBox 57"/>
            <p:cNvSpPr txBox="1"/>
            <p:nvPr/>
          </p:nvSpPr>
          <p:spPr>
            <a:xfrm>
              <a:off x="8882022" y="3336946"/>
              <a:ext cx="1428597"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Web Services</a:t>
              </a:r>
            </a:p>
          </p:txBody>
        </p:sp>
      </p:grpSp>
      <p:grpSp>
        <p:nvGrpSpPr>
          <p:cNvPr id="61" name="Group 60"/>
          <p:cNvGrpSpPr/>
          <p:nvPr/>
        </p:nvGrpSpPr>
        <p:grpSpPr>
          <a:xfrm>
            <a:off x="9188657" y="1303241"/>
            <a:ext cx="1182889" cy="1250257"/>
            <a:chOff x="9255060" y="1305281"/>
            <a:chExt cx="1182889" cy="1250257"/>
          </a:xfrm>
        </p:grpSpPr>
        <p:grpSp>
          <p:nvGrpSpPr>
            <p:cNvPr id="57" name="Group 56"/>
            <p:cNvGrpSpPr/>
            <p:nvPr/>
          </p:nvGrpSpPr>
          <p:grpSpPr>
            <a:xfrm>
              <a:off x="9413365" y="1305281"/>
              <a:ext cx="905136" cy="881813"/>
              <a:chOff x="9413365" y="1305281"/>
              <a:chExt cx="905136" cy="881813"/>
            </a:xfrm>
          </p:grpSpPr>
          <p:pic>
            <p:nvPicPr>
              <p:cNvPr id="56" name="Picture 55"/>
              <p:cNvPicPr>
                <a:picLocks noChangeAspect="1"/>
              </p:cNvPicPr>
              <p:nvPr/>
            </p:nvPicPr>
            <p:blipFill>
              <a:blip r:embed="rId6"/>
              <a:stretch>
                <a:fillRect/>
              </a:stretch>
            </p:blipFill>
            <p:spPr>
              <a:xfrm>
                <a:off x="9413365" y="1416044"/>
                <a:ext cx="438734" cy="771050"/>
              </a:xfrm>
              <a:prstGeom prst="rect">
                <a:avLst/>
              </a:prstGeom>
            </p:spPr>
          </p:pic>
          <p:pic>
            <p:nvPicPr>
              <p:cNvPr id="55" name="Picture 54"/>
              <p:cNvPicPr>
                <a:picLocks noChangeAspect="1"/>
              </p:cNvPicPr>
              <p:nvPr/>
            </p:nvPicPr>
            <p:blipFill>
              <a:blip r:embed="rId7"/>
              <a:stretch>
                <a:fillRect/>
              </a:stretch>
            </p:blipFill>
            <p:spPr>
              <a:xfrm>
                <a:off x="9672263" y="1305281"/>
                <a:ext cx="646238" cy="828000"/>
              </a:xfrm>
              <a:prstGeom prst="rect">
                <a:avLst/>
              </a:prstGeom>
            </p:spPr>
          </p:pic>
        </p:grpSp>
        <p:sp>
          <p:nvSpPr>
            <p:cNvPr id="60" name="TextBox 59"/>
            <p:cNvSpPr txBox="1"/>
            <p:nvPr/>
          </p:nvSpPr>
          <p:spPr>
            <a:xfrm>
              <a:off x="9255060" y="2066173"/>
              <a:ext cx="118288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Databases</a:t>
              </a:r>
            </a:p>
          </p:txBody>
        </p:sp>
      </p:grpSp>
      <p:grpSp>
        <p:nvGrpSpPr>
          <p:cNvPr id="63" name="Group 62"/>
          <p:cNvGrpSpPr/>
          <p:nvPr/>
        </p:nvGrpSpPr>
        <p:grpSpPr>
          <a:xfrm>
            <a:off x="5558010" y="5099923"/>
            <a:ext cx="1121140" cy="917619"/>
            <a:chOff x="1059474" y="1601271"/>
            <a:chExt cx="1121140" cy="917619"/>
          </a:xfrm>
        </p:grpSpPr>
        <p:pic>
          <p:nvPicPr>
            <p:cNvPr id="51" name="Picture 50"/>
            <p:cNvPicPr>
              <a:picLocks noChangeAspect="1"/>
            </p:cNvPicPr>
            <p:nvPr/>
          </p:nvPicPr>
          <p:blipFill>
            <a:blip r:embed="rId8"/>
            <a:stretch>
              <a:fillRect/>
            </a:stretch>
          </p:blipFill>
          <p:spPr>
            <a:xfrm>
              <a:off x="1372909" y="1601271"/>
              <a:ext cx="524928" cy="436692"/>
            </a:xfrm>
            <a:prstGeom prst="rect">
              <a:avLst/>
            </a:prstGeom>
          </p:spPr>
        </p:pic>
        <p:sp>
          <p:nvSpPr>
            <p:cNvPr id="62" name="TextBox 61"/>
            <p:cNvSpPr txBox="1"/>
            <p:nvPr/>
          </p:nvSpPr>
          <p:spPr>
            <a:xfrm>
              <a:off x="1059474" y="1835626"/>
              <a:ext cx="1121140"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Managed</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metadata</a:t>
              </a:r>
            </a:p>
          </p:txBody>
        </p:sp>
      </p:grpSp>
      <p:grpSp>
        <p:nvGrpSpPr>
          <p:cNvPr id="79" name="Group 78"/>
          <p:cNvGrpSpPr/>
          <p:nvPr/>
        </p:nvGrpSpPr>
        <p:grpSpPr>
          <a:xfrm>
            <a:off x="4950960" y="1656148"/>
            <a:ext cx="1394047" cy="1121034"/>
            <a:chOff x="797072" y="4525589"/>
            <a:chExt cx="1394047" cy="1121034"/>
          </a:xfrm>
        </p:grpSpPr>
        <p:grpSp>
          <p:nvGrpSpPr>
            <p:cNvPr id="78" name="Group 77"/>
            <p:cNvGrpSpPr/>
            <p:nvPr/>
          </p:nvGrpSpPr>
          <p:grpSpPr>
            <a:xfrm>
              <a:off x="1651458" y="4525589"/>
              <a:ext cx="489172" cy="552806"/>
              <a:chOff x="1776745" y="4741916"/>
              <a:chExt cx="489172" cy="552806"/>
            </a:xfrm>
          </p:grpSpPr>
          <p:pic>
            <p:nvPicPr>
              <p:cNvPr id="66" name="Picture 65"/>
              <p:cNvPicPr>
                <a:picLocks noChangeAspect="1"/>
              </p:cNvPicPr>
              <p:nvPr/>
            </p:nvPicPr>
            <p:blipFill>
              <a:blip r:embed="rId9"/>
              <a:stretch>
                <a:fillRect/>
              </a:stretch>
            </p:blipFill>
            <p:spPr>
              <a:xfrm>
                <a:off x="1785786" y="4741916"/>
                <a:ext cx="480131" cy="552806"/>
              </a:xfrm>
              <a:prstGeom prst="rect">
                <a:avLst/>
              </a:prstGeom>
            </p:spPr>
          </p:pic>
          <p:sp>
            <p:nvSpPr>
              <p:cNvPr id="73" name="TextBox 72"/>
              <p:cNvSpPr txBox="1"/>
              <p:nvPr/>
            </p:nvSpPr>
            <p:spPr>
              <a:xfrm>
                <a:off x="1776745" y="5059255"/>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69912">
                          <a:schemeClr val="accent3"/>
                        </a:gs>
                        <a:gs pos="30000">
                          <a:schemeClr val="accent3"/>
                        </a:gs>
                      </a:gsLst>
                      <a:lin ang="5400000" scaled="0"/>
                    </a:gradFill>
                  </a:rPr>
                  <a:t>js</a:t>
                </a:r>
              </a:p>
            </p:txBody>
          </p:sp>
        </p:grpSp>
        <p:grpSp>
          <p:nvGrpSpPr>
            <p:cNvPr id="70" name="Group 69"/>
            <p:cNvGrpSpPr/>
            <p:nvPr/>
          </p:nvGrpSpPr>
          <p:grpSpPr>
            <a:xfrm>
              <a:off x="797072" y="4562933"/>
              <a:ext cx="481052" cy="552806"/>
              <a:chOff x="711958" y="4741916"/>
              <a:chExt cx="481052" cy="552806"/>
            </a:xfrm>
          </p:grpSpPr>
          <p:pic>
            <p:nvPicPr>
              <p:cNvPr id="64" name="Picture 63"/>
              <p:cNvPicPr>
                <a:picLocks noChangeAspect="1"/>
              </p:cNvPicPr>
              <p:nvPr/>
            </p:nvPicPr>
            <p:blipFill>
              <a:blip r:embed="rId9"/>
              <a:stretch>
                <a:fillRect/>
              </a:stretch>
            </p:blipFill>
            <p:spPr>
              <a:xfrm>
                <a:off x="711958" y="4741916"/>
                <a:ext cx="480131" cy="552806"/>
              </a:xfrm>
              <a:prstGeom prst="rect">
                <a:avLst/>
              </a:prstGeom>
            </p:spPr>
          </p:pic>
          <p:sp>
            <p:nvSpPr>
              <p:cNvPr id="69" name="TextBox 68"/>
              <p:cNvSpPr txBox="1"/>
              <p:nvPr/>
            </p:nvSpPr>
            <p:spPr>
              <a:xfrm>
                <a:off x="711958" y="504581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2655">
                          <a:srgbClr val="00188F"/>
                        </a:gs>
                        <a:gs pos="15000">
                          <a:srgbClr val="00188F"/>
                        </a:gs>
                      </a:gsLst>
                      <a:lin ang="5400000" scaled="0"/>
                    </a:gradFill>
                  </a:rPr>
                  <a:t>aspx</a:t>
                </a:r>
              </a:p>
            </p:txBody>
          </p:sp>
        </p:grpSp>
        <p:grpSp>
          <p:nvGrpSpPr>
            <p:cNvPr id="72" name="Group 71"/>
            <p:cNvGrpSpPr/>
            <p:nvPr/>
          </p:nvGrpSpPr>
          <p:grpSpPr>
            <a:xfrm>
              <a:off x="1246048" y="4741916"/>
              <a:ext cx="487580" cy="552806"/>
              <a:chOff x="1246048" y="4741916"/>
              <a:chExt cx="487580" cy="552806"/>
            </a:xfrm>
          </p:grpSpPr>
          <p:pic>
            <p:nvPicPr>
              <p:cNvPr id="65" name="Picture 64"/>
              <p:cNvPicPr>
                <a:picLocks noChangeAspect="1"/>
              </p:cNvPicPr>
              <p:nvPr/>
            </p:nvPicPr>
            <p:blipFill>
              <a:blip r:embed="rId9"/>
              <a:stretch>
                <a:fillRect/>
              </a:stretch>
            </p:blipFill>
            <p:spPr>
              <a:xfrm>
                <a:off x="1253497" y="4741916"/>
                <a:ext cx="480131" cy="552806"/>
              </a:xfrm>
              <a:prstGeom prst="rect">
                <a:avLst/>
              </a:prstGeom>
            </p:spPr>
          </p:pic>
          <p:sp>
            <p:nvSpPr>
              <p:cNvPr id="71" name="TextBox 70"/>
              <p:cNvSpPr txBox="1"/>
              <p:nvPr/>
            </p:nvSpPr>
            <p:spPr>
              <a:xfrm>
                <a:off x="1246048" y="5051773"/>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0531">
                          <a:schemeClr val="accent1"/>
                        </a:gs>
                        <a:gs pos="30000">
                          <a:schemeClr val="accent1"/>
                        </a:gs>
                      </a:gsLst>
                      <a:lin ang="5400000" scaled="0"/>
                    </a:gradFill>
                  </a:rPr>
                  <a:t>png</a:t>
                </a:r>
              </a:p>
            </p:txBody>
          </p:sp>
        </p:grpSp>
        <p:grpSp>
          <p:nvGrpSpPr>
            <p:cNvPr id="77" name="Group 76"/>
            <p:cNvGrpSpPr/>
            <p:nvPr/>
          </p:nvGrpSpPr>
          <p:grpSpPr>
            <a:xfrm>
              <a:off x="882268" y="5090256"/>
              <a:ext cx="493191" cy="552806"/>
              <a:chOff x="990343" y="5295900"/>
              <a:chExt cx="493191" cy="552806"/>
            </a:xfrm>
          </p:grpSpPr>
          <p:pic>
            <p:nvPicPr>
              <p:cNvPr id="67" name="Picture 66"/>
              <p:cNvPicPr>
                <a:picLocks noChangeAspect="1"/>
              </p:cNvPicPr>
              <p:nvPr/>
            </p:nvPicPr>
            <p:blipFill>
              <a:blip r:embed="rId9"/>
              <a:stretch>
                <a:fillRect/>
              </a:stretch>
            </p:blipFill>
            <p:spPr>
              <a:xfrm>
                <a:off x="1003403" y="5295900"/>
                <a:ext cx="480131" cy="552806"/>
              </a:xfrm>
              <a:prstGeom prst="rect">
                <a:avLst/>
              </a:prstGeom>
            </p:spPr>
          </p:pic>
          <p:sp>
            <p:nvSpPr>
              <p:cNvPr id="74" name="TextBox 73"/>
              <p:cNvSpPr txBox="1"/>
              <p:nvPr/>
            </p:nvSpPr>
            <p:spPr>
              <a:xfrm>
                <a:off x="990343" y="5638265"/>
                <a:ext cx="481052"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CSS</a:t>
                </a:r>
              </a:p>
            </p:txBody>
          </p:sp>
        </p:grpSp>
        <p:grpSp>
          <p:nvGrpSpPr>
            <p:cNvPr id="76" name="Group 75"/>
            <p:cNvGrpSpPr/>
            <p:nvPr/>
          </p:nvGrpSpPr>
          <p:grpSpPr>
            <a:xfrm>
              <a:off x="1609348" y="5093817"/>
              <a:ext cx="581771" cy="552806"/>
              <a:chOff x="1483534" y="5295900"/>
              <a:chExt cx="581771" cy="552806"/>
            </a:xfrm>
          </p:grpSpPr>
          <p:pic>
            <p:nvPicPr>
              <p:cNvPr id="68" name="Picture 67"/>
              <p:cNvPicPr>
                <a:picLocks noChangeAspect="1"/>
              </p:cNvPicPr>
              <p:nvPr/>
            </p:nvPicPr>
            <p:blipFill>
              <a:blip r:embed="rId9"/>
              <a:stretch>
                <a:fillRect/>
              </a:stretch>
            </p:blipFill>
            <p:spPr>
              <a:xfrm>
                <a:off x="1523093" y="5295900"/>
                <a:ext cx="480131" cy="552806"/>
              </a:xfrm>
              <a:prstGeom prst="rect">
                <a:avLst/>
              </a:prstGeom>
            </p:spPr>
          </p:pic>
          <p:sp>
            <p:nvSpPr>
              <p:cNvPr id="75" name="TextBox 74"/>
              <p:cNvSpPr txBox="1"/>
              <p:nvPr/>
            </p:nvSpPr>
            <p:spPr>
              <a:xfrm>
                <a:off x="1483534" y="5643062"/>
                <a:ext cx="581771"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master</a:t>
                </a:r>
              </a:p>
            </p:txBody>
          </p:sp>
        </p:grpSp>
      </p:grpSp>
      <p:grpSp>
        <p:nvGrpSpPr>
          <p:cNvPr id="80" name="Group 79"/>
          <p:cNvGrpSpPr/>
          <p:nvPr/>
        </p:nvGrpSpPr>
        <p:grpSpPr>
          <a:xfrm>
            <a:off x="6660108" y="5099923"/>
            <a:ext cx="918328" cy="917619"/>
            <a:chOff x="1160882" y="1601271"/>
            <a:chExt cx="918328" cy="917619"/>
          </a:xfrm>
        </p:grpSpPr>
        <p:pic>
          <p:nvPicPr>
            <p:cNvPr id="81" name="Picture 80"/>
            <p:cNvPicPr>
              <a:picLocks noChangeAspect="1"/>
            </p:cNvPicPr>
            <p:nvPr/>
          </p:nvPicPr>
          <p:blipFill>
            <a:blip r:embed="rId8"/>
            <a:stretch>
              <a:fillRect/>
            </a:stretch>
          </p:blipFill>
          <p:spPr>
            <a:xfrm>
              <a:off x="1372909" y="1601271"/>
              <a:ext cx="524928" cy="436692"/>
            </a:xfrm>
            <a:prstGeom prst="rect">
              <a:avLst/>
            </a:prstGeom>
          </p:spPr>
        </p:pic>
        <p:sp>
          <p:nvSpPr>
            <p:cNvPr id="82" name="TextBox 81"/>
            <p:cNvSpPr txBox="1"/>
            <p:nvPr/>
          </p:nvSpPr>
          <p:spPr>
            <a:xfrm>
              <a:off x="1160882" y="1835626"/>
              <a:ext cx="918328"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Search</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service</a:t>
              </a:r>
            </a:p>
          </p:txBody>
        </p:sp>
      </p:grpSp>
      <p:grpSp>
        <p:nvGrpSpPr>
          <p:cNvPr id="83" name="Group 82"/>
          <p:cNvGrpSpPr/>
          <p:nvPr/>
        </p:nvGrpSpPr>
        <p:grpSpPr>
          <a:xfrm>
            <a:off x="7505022" y="5099923"/>
            <a:ext cx="1126462" cy="917619"/>
            <a:chOff x="1056814" y="1601271"/>
            <a:chExt cx="1126462" cy="917619"/>
          </a:xfrm>
        </p:grpSpPr>
        <p:pic>
          <p:nvPicPr>
            <p:cNvPr id="84" name="Picture 83"/>
            <p:cNvPicPr>
              <a:picLocks noChangeAspect="1"/>
            </p:cNvPicPr>
            <p:nvPr/>
          </p:nvPicPr>
          <p:blipFill>
            <a:blip r:embed="rId8"/>
            <a:stretch>
              <a:fillRect/>
            </a:stretch>
          </p:blipFill>
          <p:spPr>
            <a:xfrm>
              <a:off x="1372909" y="1601271"/>
              <a:ext cx="524928" cy="436692"/>
            </a:xfrm>
            <a:prstGeom prst="rect">
              <a:avLst/>
            </a:prstGeom>
          </p:spPr>
        </p:pic>
        <p:sp>
          <p:nvSpPr>
            <p:cNvPr id="85" name="TextBox 84"/>
            <p:cNvSpPr txBox="1"/>
            <p:nvPr/>
          </p:nvSpPr>
          <p:spPr>
            <a:xfrm>
              <a:off x="1056814" y="1835626"/>
              <a:ext cx="1126462"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Workflow</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Service</a:t>
              </a:r>
            </a:p>
          </p:txBody>
        </p:sp>
      </p:grpSp>
      <p:grpSp>
        <p:nvGrpSpPr>
          <p:cNvPr id="86" name="Group 85"/>
          <p:cNvGrpSpPr/>
          <p:nvPr/>
        </p:nvGrpSpPr>
        <p:grpSpPr>
          <a:xfrm>
            <a:off x="8707877" y="5099923"/>
            <a:ext cx="678712" cy="723720"/>
            <a:chOff x="1280689" y="1601271"/>
            <a:chExt cx="678712" cy="723720"/>
          </a:xfrm>
        </p:grpSpPr>
        <p:pic>
          <p:nvPicPr>
            <p:cNvPr id="87" name="Picture 86"/>
            <p:cNvPicPr>
              <a:picLocks noChangeAspect="1"/>
            </p:cNvPicPr>
            <p:nvPr/>
          </p:nvPicPr>
          <p:blipFill>
            <a:blip r:embed="rId8"/>
            <a:stretch>
              <a:fillRect/>
            </a:stretch>
          </p:blipFill>
          <p:spPr>
            <a:xfrm>
              <a:off x="1372909" y="1601271"/>
              <a:ext cx="524928" cy="436692"/>
            </a:xfrm>
            <a:prstGeom prst="rect">
              <a:avLst/>
            </a:prstGeom>
          </p:spPr>
        </p:pic>
        <p:sp>
          <p:nvSpPr>
            <p:cNvPr id="88" name="TextBox 87"/>
            <p:cNvSpPr txBox="1"/>
            <p:nvPr/>
          </p:nvSpPr>
          <p:spPr>
            <a:xfrm>
              <a:off x="1280689" y="1835626"/>
              <a:ext cx="67871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BCS</a:t>
              </a:r>
            </a:p>
          </p:txBody>
        </p:sp>
      </p:grpSp>
      <p:pic>
        <p:nvPicPr>
          <p:cNvPr id="89" name="Picture 88"/>
          <p:cNvPicPr>
            <a:picLocks noChangeAspect="1"/>
          </p:cNvPicPr>
          <p:nvPr/>
        </p:nvPicPr>
        <p:blipFill>
          <a:blip r:embed="rId10"/>
          <a:stretch>
            <a:fillRect/>
          </a:stretch>
        </p:blipFill>
        <p:spPr>
          <a:xfrm>
            <a:off x="9751898" y="5715297"/>
            <a:ext cx="595636" cy="574983"/>
          </a:xfrm>
          <a:prstGeom prst="rect">
            <a:avLst/>
          </a:prstGeom>
        </p:spPr>
      </p:pic>
      <p:cxnSp>
        <p:nvCxnSpPr>
          <p:cNvPr id="90" name="Straight Arrow Connector 89"/>
          <p:cNvCxnSpPr/>
          <p:nvPr/>
        </p:nvCxnSpPr>
        <p:spPr>
          <a:xfrm flipV="1">
            <a:off x="2185789" y="2425281"/>
            <a:ext cx="1296144" cy="657774"/>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955508" y="4297296"/>
            <a:ext cx="1510969" cy="748808"/>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cxnSpLocks/>
          </p:cNvCxnSpPr>
          <p:nvPr/>
        </p:nvCxnSpPr>
        <p:spPr>
          <a:xfrm flipV="1">
            <a:off x="6032003" y="3907321"/>
            <a:ext cx="0" cy="288304"/>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99" name="Straight Connector 98"/>
          <p:cNvCxnSpPr>
            <a:cxnSpLocks/>
          </p:cNvCxnSpPr>
          <p:nvPr/>
        </p:nvCxnSpPr>
        <p:spPr>
          <a:xfrm flipV="1">
            <a:off x="7595947" y="3907321"/>
            <a:ext cx="0" cy="288304"/>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100" name="TextBox 99"/>
          <p:cNvSpPr txBox="1"/>
          <p:nvPr/>
        </p:nvSpPr>
        <p:spPr>
          <a:xfrm>
            <a:off x="5359718" y="3716013"/>
            <a:ext cx="75886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i="1" dirty="0">
                <a:gradFill>
                  <a:gsLst>
                    <a:gs pos="2917">
                      <a:schemeClr val="tx1"/>
                    </a:gs>
                    <a:gs pos="30000">
                      <a:schemeClr val="tx1"/>
                    </a:gs>
                  </a:gsLst>
                  <a:lin ang="5400000" scaled="0"/>
                </a:gradFill>
              </a:rPr>
              <a:t>REST</a:t>
            </a:r>
          </a:p>
        </p:txBody>
      </p:sp>
      <p:sp>
        <p:nvSpPr>
          <p:cNvPr id="101" name="TextBox 100"/>
          <p:cNvSpPr txBox="1"/>
          <p:nvPr/>
        </p:nvSpPr>
        <p:spPr>
          <a:xfrm>
            <a:off x="6801112" y="3729211"/>
            <a:ext cx="85664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i="1" dirty="0">
                <a:gradFill>
                  <a:gsLst>
                    <a:gs pos="2917">
                      <a:schemeClr val="tx1"/>
                    </a:gs>
                    <a:gs pos="30000">
                      <a:schemeClr val="tx1"/>
                    </a:gs>
                  </a:gsLst>
                  <a:lin ang="5400000" scaled="0"/>
                </a:gradFill>
              </a:rPr>
              <a:t>CSOM</a:t>
            </a:r>
          </a:p>
        </p:txBody>
      </p:sp>
      <p:cxnSp>
        <p:nvCxnSpPr>
          <p:cNvPr id="103" name="Straight Arrow Connector 102"/>
          <p:cNvCxnSpPr/>
          <p:nvPr/>
        </p:nvCxnSpPr>
        <p:spPr>
          <a:xfrm flipV="1">
            <a:off x="7779886" y="1857068"/>
            <a:ext cx="1408771" cy="75483"/>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779886" y="2500765"/>
            <a:ext cx="2407657" cy="458267"/>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6054121" y="2923439"/>
            <a:ext cx="236635" cy="735592"/>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7378816" y="2895586"/>
            <a:ext cx="198768" cy="763445"/>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4497481"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6135289"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7139330"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8081545"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9062561"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7" name="Connector: Elbow 126"/>
          <p:cNvCxnSpPr>
            <a:endCxn id="58" idx="2"/>
          </p:cNvCxnSpPr>
          <p:nvPr/>
        </p:nvCxnSpPr>
        <p:spPr>
          <a:xfrm rot="5400000" flipH="1" flipV="1">
            <a:off x="9366412" y="3848660"/>
            <a:ext cx="1597520" cy="1197685"/>
          </a:xfrm>
          <a:prstGeom prst="bentConnector3">
            <a:avLst>
              <a:gd name="adj1" fmla="val 71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91"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Motivation</a:t>
            </a:r>
          </a:p>
          <a:p>
            <a:pPr algn="r"/>
            <a:endParaRPr lang="en-US" dirty="0"/>
          </a:p>
        </p:txBody>
      </p:sp>
    </p:spTree>
    <p:extLst>
      <p:ext uri="{BB962C8B-B14F-4D97-AF65-F5344CB8AC3E}">
        <p14:creationId xmlns:p14="http://schemas.microsoft.com/office/powerpoint/2010/main" val="245003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fade">
                                      <p:cBhvr>
                                        <p:cTn id="14" dur="1000"/>
                                        <p:tgtEl>
                                          <p:spTgt spid="93"/>
                                        </p:tgtEl>
                                      </p:cBhvr>
                                    </p:animEffect>
                                    <p:anim calcmode="lin" valueType="num">
                                      <p:cBhvr>
                                        <p:cTn id="15" dur="1000" fill="hold"/>
                                        <p:tgtEl>
                                          <p:spTgt spid="93"/>
                                        </p:tgtEl>
                                        <p:attrNameLst>
                                          <p:attrName>ppt_x</p:attrName>
                                        </p:attrNameLst>
                                      </p:cBhvr>
                                      <p:tavLst>
                                        <p:tav tm="0">
                                          <p:val>
                                            <p:strVal val="#ppt_x"/>
                                          </p:val>
                                        </p:tav>
                                        <p:tav tm="100000">
                                          <p:val>
                                            <p:strVal val="#ppt_x"/>
                                          </p:val>
                                        </p:tav>
                                      </p:tavLst>
                                    </p:anim>
                                    <p:anim calcmode="lin" valueType="num">
                                      <p:cBhvr>
                                        <p:cTn id="16"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fade">
                                      <p:cBhvr>
                                        <p:cTn id="21" dur="1000"/>
                                        <p:tgtEl>
                                          <p:spTgt spid="97"/>
                                        </p:tgtEl>
                                      </p:cBhvr>
                                    </p:animEffect>
                                    <p:anim calcmode="lin" valueType="num">
                                      <p:cBhvr>
                                        <p:cTn id="22" dur="1000" fill="hold"/>
                                        <p:tgtEl>
                                          <p:spTgt spid="97"/>
                                        </p:tgtEl>
                                        <p:attrNameLst>
                                          <p:attrName>ppt_x</p:attrName>
                                        </p:attrNameLst>
                                      </p:cBhvr>
                                      <p:tavLst>
                                        <p:tav tm="0">
                                          <p:val>
                                            <p:strVal val="#ppt_x"/>
                                          </p:val>
                                        </p:tav>
                                        <p:tav tm="100000">
                                          <p:val>
                                            <p:strVal val="#ppt_x"/>
                                          </p:val>
                                        </p:tav>
                                      </p:tavLst>
                                    </p:anim>
                                    <p:anim calcmode="lin" valueType="num">
                                      <p:cBhvr>
                                        <p:cTn id="23"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fade">
                                      <p:cBhvr>
                                        <p:cTn id="28" dur="1000"/>
                                        <p:tgtEl>
                                          <p:spTgt spid="99"/>
                                        </p:tgtEl>
                                      </p:cBhvr>
                                    </p:animEffect>
                                    <p:anim calcmode="lin" valueType="num">
                                      <p:cBhvr>
                                        <p:cTn id="29" dur="1000" fill="hold"/>
                                        <p:tgtEl>
                                          <p:spTgt spid="99"/>
                                        </p:tgtEl>
                                        <p:attrNameLst>
                                          <p:attrName>ppt_x</p:attrName>
                                        </p:attrNameLst>
                                      </p:cBhvr>
                                      <p:tavLst>
                                        <p:tav tm="0">
                                          <p:val>
                                            <p:strVal val="#ppt_x"/>
                                          </p:val>
                                        </p:tav>
                                        <p:tav tm="100000">
                                          <p:val>
                                            <p:strVal val="#ppt_x"/>
                                          </p:val>
                                        </p:tav>
                                      </p:tavLst>
                                    </p:anim>
                                    <p:anim calcmode="lin" valueType="num">
                                      <p:cBhvr>
                                        <p:cTn id="30"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1000"/>
                                        <p:tgtEl>
                                          <p:spTgt spid="103"/>
                                        </p:tgtEl>
                                      </p:cBhvr>
                                    </p:animEffect>
                                    <p:anim calcmode="lin" valueType="num">
                                      <p:cBhvr>
                                        <p:cTn id="36" dur="1000" fill="hold"/>
                                        <p:tgtEl>
                                          <p:spTgt spid="103"/>
                                        </p:tgtEl>
                                        <p:attrNameLst>
                                          <p:attrName>ppt_x</p:attrName>
                                        </p:attrNameLst>
                                      </p:cBhvr>
                                      <p:tavLst>
                                        <p:tav tm="0">
                                          <p:val>
                                            <p:strVal val="#ppt_x"/>
                                          </p:val>
                                        </p:tav>
                                        <p:tav tm="100000">
                                          <p:val>
                                            <p:strVal val="#ppt_x"/>
                                          </p:val>
                                        </p:tav>
                                      </p:tavLst>
                                    </p:anim>
                                    <p:anim calcmode="lin" valueType="num">
                                      <p:cBhvr>
                                        <p:cTn id="37"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fade">
                                      <p:cBhvr>
                                        <p:cTn id="42" dur="1000"/>
                                        <p:tgtEl>
                                          <p:spTgt spid="105"/>
                                        </p:tgtEl>
                                      </p:cBhvr>
                                    </p:animEffect>
                                    <p:anim calcmode="lin" valueType="num">
                                      <p:cBhvr>
                                        <p:cTn id="43" dur="1000" fill="hold"/>
                                        <p:tgtEl>
                                          <p:spTgt spid="105"/>
                                        </p:tgtEl>
                                        <p:attrNameLst>
                                          <p:attrName>ppt_x</p:attrName>
                                        </p:attrNameLst>
                                      </p:cBhvr>
                                      <p:tavLst>
                                        <p:tav tm="0">
                                          <p:val>
                                            <p:strVal val="#ppt_x"/>
                                          </p:val>
                                        </p:tav>
                                        <p:tav tm="100000">
                                          <p:val>
                                            <p:strVal val="#ppt_x"/>
                                          </p:val>
                                        </p:tav>
                                      </p:tavLst>
                                    </p:anim>
                                    <p:anim calcmode="lin" valueType="num">
                                      <p:cBhvr>
                                        <p:cTn id="44"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fade">
                                      <p:cBhvr>
                                        <p:cTn id="49" dur="1000"/>
                                        <p:tgtEl>
                                          <p:spTgt spid="107"/>
                                        </p:tgtEl>
                                      </p:cBhvr>
                                    </p:animEffect>
                                    <p:anim calcmode="lin" valueType="num">
                                      <p:cBhvr>
                                        <p:cTn id="50" dur="1000" fill="hold"/>
                                        <p:tgtEl>
                                          <p:spTgt spid="107"/>
                                        </p:tgtEl>
                                        <p:attrNameLst>
                                          <p:attrName>ppt_x</p:attrName>
                                        </p:attrNameLst>
                                      </p:cBhvr>
                                      <p:tavLst>
                                        <p:tav tm="0">
                                          <p:val>
                                            <p:strVal val="#ppt_x"/>
                                          </p:val>
                                        </p:tav>
                                        <p:tav tm="100000">
                                          <p:val>
                                            <p:strVal val="#ppt_x"/>
                                          </p:val>
                                        </p:tav>
                                      </p:tavLst>
                                    </p:anim>
                                    <p:anim calcmode="lin" valueType="num">
                                      <p:cBhvr>
                                        <p:cTn id="51"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fade">
                                      <p:cBhvr>
                                        <p:cTn id="56" dur="1000"/>
                                        <p:tgtEl>
                                          <p:spTgt spid="111"/>
                                        </p:tgtEl>
                                      </p:cBhvr>
                                    </p:animEffect>
                                    <p:anim calcmode="lin" valueType="num">
                                      <p:cBhvr>
                                        <p:cTn id="57" dur="1000" fill="hold"/>
                                        <p:tgtEl>
                                          <p:spTgt spid="111"/>
                                        </p:tgtEl>
                                        <p:attrNameLst>
                                          <p:attrName>ppt_x</p:attrName>
                                        </p:attrNameLst>
                                      </p:cBhvr>
                                      <p:tavLst>
                                        <p:tav tm="0">
                                          <p:val>
                                            <p:strVal val="#ppt_x"/>
                                          </p:val>
                                        </p:tav>
                                        <p:tav tm="100000">
                                          <p:val>
                                            <p:strVal val="#ppt_x"/>
                                          </p:val>
                                        </p:tav>
                                      </p:tavLst>
                                    </p:anim>
                                    <p:anim calcmode="lin" valueType="num">
                                      <p:cBhvr>
                                        <p:cTn id="58"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7"/>
                                        </p:tgtEl>
                                        <p:attrNameLst>
                                          <p:attrName>style.visibility</p:attrName>
                                        </p:attrNameLst>
                                      </p:cBhvr>
                                      <p:to>
                                        <p:strVal val="visible"/>
                                      </p:to>
                                    </p:set>
                                    <p:animEffect transition="in" filter="fade">
                                      <p:cBhvr>
                                        <p:cTn id="63" dur="1000"/>
                                        <p:tgtEl>
                                          <p:spTgt spid="117"/>
                                        </p:tgtEl>
                                      </p:cBhvr>
                                    </p:animEffect>
                                    <p:anim calcmode="lin" valueType="num">
                                      <p:cBhvr>
                                        <p:cTn id="64" dur="1000" fill="hold"/>
                                        <p:tgtEl>
                                          <p:spTgt spid="117"/>
                                        </p:tgtEl>
                                        <p:attrNameLst>
                                          <p:attrName>ppt_x</p:attrName>
                                        </p:attrNameLst>
                                      </p:cBhvr>
                                      <p:tavLst>
                                        <p:tav tm="0">
                                          <p:val>
                                            <p:strVal val="#ppt_x"/>
                                          </p:val>
                                        </p:tav>
                                        <p:tav tm="100000">
                                          <p:val>
                                            <p:strVal val="#ppt_x"/>
                                          </p:val>
                                        </p:tav>
                                      </p:tavLst>
                                    </p:anim>
                                    <p:anim calcmode="lin" valueType="num">
                                      <p:cBhvr>
                                        <p:cTn id="65"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0"/>
                                        </p:tgtEl>
                                        <p:attrNameLst>
                                          <p:attrName>style.visibility</p:attrName>
                                        </p:attrNameLst>
                                      </p:cBhvr>
                                      <p:to>
                                        <p:strVal val="visible"/>
                                      </p:to>
                                    </p:set>
                                    <p:animEffect transition="in" filter="fade">
                                      <p:cBhvr>
                                        <p:cTn id="70" dur="1000"/>
                                        <p:tgtEl>
                                          <p:spTgt spid="120"/>
                                        </p:tgtEl>
                                      </p:cBhvr>
                                    </p:animEffect>
                                    <p:anim calcmode="lin" valueType="num">
                                      <p:cBhvr>
                                        <p:cTn id="71" dur="1000" fill="hold"/>
                                        <p:tgtEl>
                                          <p:spTgt spid="120"/>
                                        </p:tgtEl>
                                        <p:attrNameLst>
                                          <p:attrName>ppt_x</p:attrName>
                                        </p:attrNameLst>
                                      </p:cBhvr>
                                      <p:tavLst>
                                        <p:tav tm="0">
                                          <p:val>
                                            <p:strVal val="#ppt_x"/>
                                          </p:val>
                                        </p:tav>
                                        <p:tav tm="100000">
                                          <p:val>
                                            <p:strVal val="#ppt_x"/>
                                          </p:val>
                                        </p:tav>
                                      </p:tavLst>
                                    </p:anim>
                                    <p:anim calcmode="lin" valueType="num">
                                      <p:cBhvr>
                                        <p:cTn id="72"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21"/>
                                        </p:tgtEl>
                                        <p:attrNameLst>
                                          <p:attrName>style.visibility</p:attrName>
                                        </p:attrNameLst>
                                      </p:cBhvr>
                                      <p:to>
                                        <p:strVal val="visible"/>
                                      </p:to>
                                    </p:set>
                                    <p:animEffect transition="in" filter="fade">
                                      <p:cBhvr>
                                        <p:cTn id="77" dur="1000"/>
                                        <p:tgtEl>
                                          <p:spTgt spid="121"/>
                                        </p:tgtEl>
                                      </p:cBhvr>
                                    </p:animEffect>
                                    <p:anim calcmode="lin" valueType="num">
                                      <p:cBhvr>
                                        <p:cTn id="78" dur="1000" fill="hold"/>
                                        <p:tgtEl>
                                          <p:spTgt spid="121"/>
                                        </p:tgtEl>
                                        <p:attrNameLst>
                                          <p:attrName>ppt_x</p:attrName>
                                        </p:attrNameLst>
                                      </p:cBhvr>
                                      <p:tavLst>
                                        <p:tav tm="0">
                                          <p:val>
                                            <p:strVal val="#ppt_x"/>
                                          </p:val>
                                        </p:tav>
                                        <p:tav tm="100000">
                                          <p:val>
                                            <p:strVal val="#ppt_x"/>
                                          </p:val>
                                        </p:tav>
                                      </p:tavLst>
                                    </p:anim>
                                    <p:anim calcmode="lin" valueType="num">
                                      <p:cBhvr>
                                        <p:cTn id="79"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22"/>
                                        </p:tgtEl>
                                        <p:attrNameLst>
                                          <p:attrName>style.visibility</p:attrName>
                                        </p:attrNameLst>
                                      </p:cBhvr>
                                      <p:to>
                                        <p:strVal val="visible"/>
                                      </p:to>
                                    </p:set>
                                    <p:animEffect transition="in" filter="fade">
                                      <p:cBhvr>
                                        <p:cTn id="84" dur="1000"/>
                                        <p:tgtEl>
                                          <p:spTgt spid="122"/>
                                        </p:tgtEl>
                                      </p:cBhvr>
                                    </p:animEffect>
                                    <p:anim calcmode="lin" valueType="num">
                                      <p:cBhvr>
                                        <p:cTn id="85" dur="1000" fill="hold"/>
                                        <p:tgtEl>
                                          <p:spTgt spid="122"/>
                                        </p:tgtEl>
                                        <p:attrNameLst>
                                          <p:attrName>ppt_x</p:attrName>
                                        </p:attrNameLst>
                                      </p:cBhvr>
                                      <p:tavLst>
                                        <p:tav tm="0">
                                          <p:val>
                                            <p:strVal val="#ppt_x"/>
                                          </p:val>
                                        </p:tav>
                                        <p:tav tm="100000">
                                          <p:val>
                                            <p:strVal val="#ppt_x"/>
                                          </p:val>
                                        </p:tav>
                                      </p:tavLst>
                                    </p:anim>
                                    <p:anim calcmode="lin" valueType="num">
                                      <p:cBhvr>
                                        <p:cTn id="86"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23"/>
                                        </p:tgtEl>
                                        <p:attrNameLst>
                                          <p:attrName>style.visibility</p:attrName>
                                        </p:attrNameLst>
                                      </p:cBhvr>
                                      <p:to>
                                        <p:strVal val="visible"/>
                                      </p:to>
                                    </p:set>
                                    <p:animEffect transition="in" filter="fade">
                                      <p:cBhvr>
                                        <p:cTn id="91" dur="1000"/>
                                        <p:tgtEl>
                                          <p:spTgt spid="123"/>
                                        </p:tgtEl>
                                      </p:cBhvr>
                                    </p:animEffect>
                                    <p:anim calcmode="lin" valueType="num">
                                      <p:cBhvr>
                                        <p:cTn id="92" dur="1000" fill="hold"/>
                                        <p:tgtEl>
                                          <p:spTgt spid="123"/>
                                        </p:tgtEl>
                                        <p:attrNameLst>
                                          <p:attrName>ppt_x</p:attrName>
                                        </p:attrNameLst>
                                      </p:cBhvr>
                                      <p:tavLst>
                                        <p:tav tm="0">
                                          <p:val>
                                            <p:strVal val="#ppt_x"/>
                                          </p:val>
                                        </p:tav>
                                        <p:tav tm="100000">
                                          <p:val>
                                            <p:strVal val="#ppt_x"/>
                                          </p:val>
                                        </p:tav>
                                      </p:tavLst>
                                    </p:anim>
                                    <p:anim calcmode="lin" valueType="num">
                                      <p:cBhvr>
                                        <p:cTn id="93"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Integrate external data sources into SharePoint as lists</a:t>
            </a:r>
          </a:p>
          <a:p>
            <a:r>
              <a:rPr lang="en-US" dirty="0"/>
              <a:t>Integrate external data sources into SharePoint apps</a:t>
            </a:r>
          </a:p>
          <a:p>
            <a:r>
              <a:rPr lang="en-US" dirty="0"/>
              <a:t>Integrate on-premises data sources with SharePoint online</a:t>
            </a:r>
          </a:p>
          <a:p>
            <a:r>
              <a:rPr lang="en-US" dirty="0"/>
              <a:t>Receive notifications when data changes in </a:t>
            </a:r>
            <a:r>
              <a:rPr lang="en-US"/>
              <a:t>external systems</a:t>
            </a:r>
            <a:endParaRPr lang="en-US" dirty="0"/>
          </a:p>
        </p:txBody>
      </p:sp>
      <p:sp>
        <p:nvSpPr>
          <p:cNvPr id="3" name="Title 2"/>
          <p:cNvSpPr>
            <a:spLocks noGrp="1"/>
          </p:cNvSpPr>
          <p:nvPr>
            <p:ph type="title"/>
          </p:nvPr>
        </p:nvSpPr>
        <p:spPr/>
        <p:txBody>
          <a:bodyPr/>
          <a:lstStyle/>
          <a:p>
            <a:r>
              <a:rPr lang="en-US" dirty="0"/>
              <a:t>Business Connectivity Services Value</a:t>
            </a:r>
          </a:p>
        </p:txBody>
      </p:sp>
    </p:spTree>
    <p:extLst>
      <p:ext uri="{BB962C8B-B14F-4D97-AF65-F5344CB8AC3E}">
        <p14:creationId xmlns:p14="http://schemas.microsoft.com/office/powerpoint/2010/main" val="261796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Supports the integration of data into SharePoint through an object relational map (ORM) known as an External Content Type (ECT)</a:t>
            </a:r>
          </a:p>
          <a:p>
            <a:r>
              <a:rPr lang="en-US" dirty="0"/>
              <a:t>ECTs are built against SQL Azure or OData sources</a:t>
            </a:r>
          </a:p>
          <a:p>
            <a:r>
              <a:rPr lang="en-US" dirty="0"/>
              <a:t>ECTs define the fields and operations to integrate</a:t>
            </a:r>
          </a:p>
        </p:txBody>
      </p:sp>
      <p:sp>
        <p:nvSpPr>
          <p:cNvPr id="3" name="Title 2"/>
          <p:cNvSpPr>
            <a:spLocks noGrp="1"/>
          </p:cNvSpPr>
          <p:nvPr>
            <p:ph type="title"/>
          </p:nvPr>
        </p:nvSpPr>
        <p:spPr/>
        <p:txBody>
          <a:bodyPr/>
          <a:lstStyle/>
          <a:p>
            <a:r>
              <a:rPr lang="en-US" dirty="0"/>
              <a:t>Business Connectivity Services</a:t>
            </a:r>
          </a:p>
        </p:txBody>
      </p:sp>
    </p:spTree>
    <p:extLst>
      <p:ext uri="{BB962C8B-B14F-4D97-AF65-F5344CB8AC3E}">
        <p14:creationId xmlns:p14="http://schemas.microsoft.com/office/powerpoint/2010/main" val="305489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Credential Mapping System</a:t>
            </a:r>
          </a:p>
          <a:p>
            <a:r>
              <a:rPr lang="en-US" dirty="0"/>
              <a:t>Allows for access to an External System using a different account than the user’s Organizational Account.</a:t>
            </a:r>
          </a:p>
          <a:p>
            <a:r>
              <a:rPr lang="en-US" dirty="0"/>
              <a:t>Allows for the definition of a service account for accessing External System.</a:t>
            </a:r>
          </a:p>
        </p:txBody>
      </p:sp>
      <p:sp>
        <p:nvSpPr>
          <p:cNvPr id="3" name="Title 2"/>
          <p:cNvSpPr>
            <a:spLocks noGrp="1"/>
          </p:cNvSpPr>
          <p:nvPr>
            <p:ph type="title"/>
          </p:nvPr>
        </p:nvSpPr>
        <p:spPr/>
        <p:txBody>
          <a:bodyPr/>
          <a:lstStyle/>
          <a:p>
            <a:r>
              <a:rPr lang="en-US" dirty="0"/>
              <a:t>Secure Store Service</a:t>
            </a:r>
          </a:p>
        </p:txBody>
      </p:sp>
    </p:spTree>
    <p:extLst>
      <p:ext uri="{BB962C8B-B14F-4D97-AF65-F5344CB8AC3E}">
        <p14:creationId xmlns:p14="http://schemas.microsoft.com/office/powerpoint/2010/main" val="426782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1">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Client_Requested_Slides_v07.potx" id="{0492D173-A16D-43BD-96B6-9CE5C6F3AA54}" vid="{35F9CDE3-B8D7-4E3B-9CE6-477C276981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www.w3.org/XML/1998/namespace"/>
    <ds:schemaRef ds:uri="http://purl.org/dc/dcmitype/"/>
    <ds:schemaRef ds:uri="http://purl.org/dc/terms/"/>
    <ds:schemaRef ds:uri="http://purl.org/dc/elements/1.1/"/>
    <ds:schemaRef ds:uri="http://schemas.microsoft.com/office/2006/documentManagement/types"/>
    <ds:schemaRef ds:uri="http://schemas.openxmlformats.org/package/2006/metadata/core-properties"/>
    <ds:schemaRef ds:uri="630a2e83-186a-4a0f-ab27-bee8a8096abc"/>
    <ds:schemaRef ds:uri="http://schemas.microsoft.com/office/2006/metadata/propertie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352</TotalTime>
  <Words>3213</Words>
  <Application>Microsoft Office PowerPoint</Application>
  <PresentationFormat>Custom</PresentationFormat>
  <Paragraphs>303</Paragraphs>
  <Slides>38</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Arial</vt:lpstr>
      <vt:lpstr>Calibri</vt:lpstr>
      <vt:lpstr>Consolas</vt:lpstr>
      <vt:lpstr>Segoe Light</vt:lpstr>
      <vt:lpstr>Segoe UI</vt:lpstr>
      <vt:lpstr>Segoe UI Black</vt:lpstr>
      <vt:lpstr>Segoe UI Light</vt:lpstr>
      <vt:lpstr>Segoe UI Semibold</vt:lpstr>
      <vt:lpstr>Segoe UI Semilight</vt:lpstr>
      <vt:lpstr>Verdana</vt:lpstr>
      <vt:lpstr>Wingdings</vt:lpstr>
      <vt:lpstr>6-30540_Office_365_CloudRoadShow</vt:lpstr>
      <vt:lpstr>Office 365  development</vt:lpstr>
      <vt:lpstr>Deep Dive into Business Connectivity Services in Office 365</vt:lpstr>
      <vt:lpstr>Agenda </vt:lpstr>
      <vt:lpstr>PowerPoint Presentation</vt:lpstr>
      <vt:lpstr>PowerPoint Presentation</vt:lpstr>
      <vt:lpstr>SharePoint add-in building blocks</vt:lpstr>
      <vt:lpstr>Business Connectivity Services Value</vt:lpstr>
      <vt:lpstr>Business Connectivity Services</vt:lpstr>
      <vt:lpstr>Secure Store Service</vt:lpstr>
      <vt:lpstr>Development Tasks</vt:lpstr>
      <vt:lpstr>PowerPoint Presentation</vt:lpstr>
      <vt:lpstr>App-Level ECTs</vt:lpstr>
      <vt:lpstr>Architecture</vt:lpstr>
      <vt:lpstr>External List Definitions</vt:lpstr>
      <vt:lpstr>CSOM Against External List</vt:lpstr>
      <vt:lpstr>DEMO</vt:lpstr>
      <vt:lpstr>PowerPoint Presentation</vt:lpstr>
      <vt:lpstr>SharePoint Hybrid</vt:lpstr>
      <vt:lpstr>One-Way Inbound</vt:lpstr>
      <vt:lpstr>One-Way Outbound</vt:lpstr>
      <vt:lpstr>Two-Way</vt:lpstr>
      <vt:lpstr>One-Way Inbound BCS</vt:lpstr>
      <vt:lpstr>Create and Expose OData Source</vt:lpstr>
      <vt:lpstr>Create an External Content Type</vt:lpstr>
      <vt:lpstr>Secure Store</vt:lpstr>
      <vt:lpstr>ECT and External List</vt:lpstr>
      <vt:lpstr>Data Flow</vt:lpstr>
      <vt:lpstr>PowerPoint Presentation</vt:lpstr>
      <vt:lpstr>Custom Event Receivers</vt:lpstr>
      <vt:lpstr>Design Requirements</vt:lpstr>
      <vt:lpstr>Architecture</vt:lpstr>
      <vt:lpstr>Subscribe</vt:lpstr>
      <vt:lpstr>Unsubscribe</vt:lpstr>
      <vt:lpstr>Demo</vt:lpstr>
      <vt:lpstr>Summary </vt:lpstr>
      <vt:lpstr>PowerPoint Presentation</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Vesa Juvonen</cp:lastModifiedBy>
  <cp:revision>238</cp:revision>
  <dcterms:created xsi:type="dcterms:W3CDTF">2016-01-18T17:20:12Z</dcterms:created>
  <dcterms:modified xsi:type="dcterms:W3CDTF">2017-01-04T11:13:30Z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