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4" r:id="rId6"/>
    <p:sldMasterId id="2147484165" r:id="rId7"/>
    <p:sldMasterId id="2147484176" r:id="rId8"/>
  </p:sldMasterIdLst>
  <p:notesMasterIdLst>
    <p:notesMasterId r:id="rId39"/>
  </p:notesMasterIdLst>
  <p:handoutMasterIdLst>
    <p:handoutMasterId r:id="rId40"/>
  </p:handoutMasterIdLst>
  <p:sldIdLst>
    <p:sldId id="778" r:id="rId9"/>
    <p:sldId id="780" r:id="rId10"/>
    <p:sldId id="789" r:id="rId11"/>
    <p:sldId id="842" r:id="rId12"/>
    <p:sldId id="849" r:id="rId13"/>
    <p:sldId id="843" r:id="rId14"/>
    <p:sldId id="844" r:id="rId15"/>
    <p:sldId id="817" r:id="rId16"/>
    <p:sldId id="818" r:id="rId17"/>
    <p:sldId id="821" r:id="rId18"/>
    <p:sldId id="833" r:id="rId19"/>
    <p:sldId id="832" r:id="rId20"/>
    <p:sldId id="823" r:id="rId21"/>
    <p:sldId id="831" r:id="rId22"/>
    <p:sldId id="835" r:id="rId23"/>
    <p:sldId id="836" r:id="rId24"/>
    <p:sldId id="827" r:id="rId25"/>
    <p:sldId id="819" r:id="rId26"/>
    <p:sldId id="822" r:id="rId27"/>
    <p:sldId id="838" r:id="rId28"/>
    <p:sldId id="828" r:id="rId29"/>
    <p:sldId id="829" r:id="rId30"/>
    <p:sldId id="840" r:id="rId31"/>
    <p:sldId id="839" r:id="rId32"/>
    <p:sldId id="841" r:id="rId33"/>
    <p:sldId id="816" r:id="rId34"/>
    <p:sldId id="848" r:id="rId35"/>
    <p:sldId id="850" r:id="rId36"/>
    <p:sldId id="851" r:id="rId37"/>
    <p:sldId id="852"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0042AC"/>
    <a:srgbClr val="68217A"/>
    <a:srgbClr val="0072C6"/>
    <a:srgbClr val="2D82FF"/>
    <a:srgbClr val="0088EE"/>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35" d="100"/>
          <a:sy n="35" d="100"/>
        </p:scale>
        <p:origin x="1023" y="21"/>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7262"/>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10/7/2015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10/7/2015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early versions of SharePoint it was a challenge to keep content types synchronized across Site Collections. In 2010 the Managed Metadata Service was</a:t>
            </a:r>
            <a:r>
              <a:rPr lang="en-US" baseline="0" dirty="0" smtClean="0"/>
              <a:t> enhanced to Publish certain Content Types to all site collections as Enterprise Content Types. They are read only in the subscribing site collection, but can be inherited from.</a:t>
            </a:r>
            <a:endParaRPr lang="en-US" dirty="0"/>
          </a:p>
        </p:txBody>
      </p:sp>
    </p:spTree>
    <p:extLst>
      <p:ext uri="{BB962C8B-B14F-4D97-AF65-F5344CB8AC3E}">
        <p14:creationId xmlns:p14="http://schemas.microsoft.com/office/powerpoint/2010/main" val="226064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The metadata</a:t>
            </a:r>
            <a:r>
              <a:rPr lang="en-US" baseline="0" dirty="0" smtClean="0"/>
              <a:t> manager offers full control over the management of the terms within term sets.</a:t>
            </a:r>
          </a:p>
          <a:p>
            <a:pPr marL="0" indent="0">
              <a:buFont typeface="Arial" pitchFamily="34" charset="0"/>
              <a:buNone/>
            </a:pPr>
            <a:endParaRPr lang="en-US" baseline="0" dirty="0" smtClean="0"/>
          </a:p>
          <a:p>
            <a:pPr marL="0" indent="0">
              <a:buFont typeface="Arial" pitchFamily="34" charset="0"/>
              <a:buNone/>
            </a:pPr>
            <a:r>
              <a:rPr lang="en-US" baseline="0" dirty="0" smtClean="0"/>
              <a:t>Terms and custom properties can be managed using the Browser interface or the SharePoint Object Model. The classes reside in the </a:t>
            </a:r>
            <a:r>
              <a:rPr lang="nl-BE" b="1" dirty="0" smtClean="0"/>
              <a:t>Microsoft.SharePoint.Taxonomy</a:t>
            </a:r>
            <a:r>
              <a:rPr lang="nl-BE" dirty="0" smtClean="0"/>
              <a:t> namespace of the Microsoft.SharePoint.Taxonomy.dll. The namespace</a:t>
            </a:r>
            <a:r>
              <a:rPr lang="nl-BE" baseline="0" dirty="0" smtClean="0"/>
              <a:t> holds classes like:</a:t>
            </a:r>
            <a:endParaRPr lang="nl-BE" dirty="0" smtClean="0"/>
          </a:p>
          <a:p>
            <a:pPr marL="628650" lvl="1" indent="-171450">
              <a:buFont typeface="Arial" pitchFamily="34" charset="0"/>
              <a:buChar char="•"/>
            </a:pPr>
            <a:r>
              <a:rPr lang="nl-BE" baseline="0" dirty="0" smtClean="0"/>
              <a:t>TaxonomySession</a:t>
            </a:r>
          </a:p>
          <a:p>
            <a:pPr marL="628650" lvl="1" indent="-171450">
              <a:buFont typeface="Arial" pitchFamily="34" charset="0"/>
              <a:buChar char="•"/>
            </a:pPr>
            <a:r>
              <a:rPr lang="nl-BE" baseline="0" dirty="0" smtClean="0"/>
              <a:t>TermStore</a:t>
            </a:r>
          </a:p>
          <a:p>
            <a:pPr marL="628650" lvl="1" indent="-171450">
              <a:buFont typeface="Arial" pitchFamily="34" charset="0"/>
              <a:buChar char="•"/>
            </a:pPr>
            <a:r>
              <a:rPr lang="nl-BE" baseline="0" dirty="0" smtClean="0"/>
              <a:t>Group</a:t>
            </a:r>
          </a:p>
          <a:p>
            <a:pPr marL="628650" lvl="1" indent="-171450">
              <a:buFont typeface="Arial" pitchFamily="34" charset="0"/>
              <a:buChar char="•"/>
            </a:pPr>
            <a:r>
              <a:rPr lang="nl-BE" baseline="0" dirty="0" smtClean="0"/>
              <a:t>TermSet</a:t>
            </a:r>
          </a:p>
          <a:p>
            <a:pPr marL="628650" lvl="1" indent="-171450">
              <a:buFont typeface="Arial" pitchFamily="34" charset="0"/>
              <a:buChar char="•"/>
            </a:pPr>
            <a:r>
              <a:rPr lang="nl-BE" baseline="0" dirty="0" smtClean="0"/>
              <a:t>Term</a:t>
            </a: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aseline="0" dirty="0" smtClean="0"/>
              <a:t>The term set policy can be set to:</a:t>
            </a:r>
          </a:p>
          <a:p>
            <a:pPr marL="628650" lvl="1" indent="-171450">
              <a:buFont typeface="Arial" pitchFamily="34" charset="0"/>
              <a:buChar char="•"/>
            </a:pPr>
            <a:r>
              <a:rPr lang="en-US" baseline="0" dirty="0" smtClean="0"/>
              <a:t>Open – anyone can contribute to it.</a:t>
            </a:r>
          </a:p>
          <a:p>
            <a:pPr marL="628650" lvl="1" indent="-171450">
              <a:buFont typeface="Arial" pitchFamily="34" charset="0"/>
              <a:buChar char="•"/>
            </a:pPr>
            <a:r>
              <a:rPr lang="en-US" baseline="0" dirty="0" smtClean="0"/>
              <a:t>Closed – only admins can contribute to it.</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18</a:t>
            </a:fld>
            <a:endParaRPr lang="en-US" dirty="0"/>
          </a:p>
        </p:txBody>
      </p:sp>
    </p:spTree>
    <p:extLst>
      <p:ext uri="{BB962C8B-B14F-4D97-AF65-F5344CB8AC3E}">
        <p14:creationId xmlns:p14="http://schemas.microsoft.com/office/powerpoint/2010/main" val="3125830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effectLst/>
              </a:rPr>
              <a:t>The ECM client object model is available in .NET Framework libraries (.NET Framework client and Microsoft Silverlight) and JavaScript script files. The client object model enables developers to access metadata and other ECM APIs from the client. This is especially useful in scenarios where reading content is a higher priority than administering it or authoring it, and where SharePoint Server 2013 needs to enable a cloud scenario (SharePoint Online) for a subset of functionality that is available on-premises.</a:t>
            </a:r>
          </a:p>
          <a:p>
            <a:endParaRPr lang="en-US" dirty="0"/>
          </a:p>
        </p:txBody>
      </p:sp>
    </p:spTree>
    <p:extLst>
      <p:ext uri="{BB962C8B-B14F-4D97-AF65-F5344CB8AC3E}">
        <p14:creationId xmlns:p14="http://schemas.microsoft.com/office/powerpoint/2010/main" val="497726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27</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73918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430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35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10/7/2015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187535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9C3C9DC-C0A3-4640-9A7A-3DC41095AE2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808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itchFamily="34" charset="0"/>
              <a:buNone/>
            </a:pPr>
            <a:r>
              <a:rPr lang="en-US" dirty="0" smtClean="0"/>
              <a:t>Managed Metadata service application:</a:t>
            </a:r>
          </a:p>
          <a:p>
            <a:pPr marL="628650" lvl="1" indent="-171450">
              <a:buFont typeface="Arial" pitchFamily="34" charset="0"/>
              <a:buChar char="•"/>
            </a:pPr>
            <a:r>
              <a:rPr lang="en-US" dirty="0" smtClean="0"/>
              <a:t>Admins define term store (taxonomy).</a:t>
            </a:r>
          </a:p>
          <a:p>
            <a:pPr marL="628650" lvl="1" indent="-171450">
              <a:buFont typeface="Arial" pitchFamily="34" charset="0"/>
              <a:buChar char="•"/>
            </a:pPr>
            <a:r>
              <a:rPr lang="en-US" dirty="0" smtClean="0"/>
              <a:t>Admins</a:t>
            </a:r>
            <a:r>
              <a:rPr lang="en-US" baseline="0" dirty="0" smtClean="0"/>
              <a:t> define the location of the Enterprise Content Type site collection hub.</a:t>
            </a:r>
          </a:p>
          <a:p>
            <a:pPr marL="628650" lvl="1" indent="-171450">
              <a:buFont typeface="Arial" pitchFamily="34" charset="0"/>
              <a:buChar char="•"/>
            </a:pPr>
            <a:r>
              <a:rPr lang="en-US" baseline="0" dirty="0" smtClean="0"/>
              <a:t>Metadata Manager = utility used to manage the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Admins can import a CSV file that contains a taxonomy into a new term store.</a:t>
            </a:r>
          </a:p>
          <a:p>
            <a:pPr marL="0" lvl="0" indent="0">
              <a:buFont typeface="Arial" pitchFamily="34" charset="0"/>
              <a:buNone/>
            </a:pPr>
            <a:endParaRPr lang="en-US" baseline="0" dirty="0" smtClean="0"/>
          </a:p>
          <a:p>
            <a:pPr marL="0" lvl="0" indent="0">
              <a:buFont typeface="Arial" pitchFamily="34" charset="0"/>
              <a:buNone/>
            </a:pPr>
            <a:r>
              <a:rPr lang="en-US" baseline="0" dirty="0" smtClean="0"/>
              <a:t>SharePoint 2010 now has a Managed Metadata field type that’s bound to a term set and used in tagging of List Items.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9</a:t>
            </a:fld>
            <a:endParaRPr lang="en-US" dirty="0"/>
          </a:p>
        </p:txBody>
      </p:sp>
    </p:spTree>
    <p:extLst>
      <p:ext uri="{BB962C8B-B14F-4D97-AF65-F5344CB8AC3E}">
        <p14:creationId xmlns:p14="http://schemas.microsoft.com/office/powerpoint/2010/main" val="2634663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 sets can</a:t>
            </a:r>
            <a:r>
              <a:rPr lang="en-US" baseline="0" dirty="0" smtClean="0"/>
              <a:t> be flat like a list of colors or hierarchical like a list of Continents &gt; Countries &gt; States &gt; Cities. Generally curated term sets are “closed” and managed centrally, but you can also create them “open” and let users add to them.</a:t>
            </a:r>
            <a:endParaRPr lang="en-US" dirty="0"/>
          </a:p>
        </p:txBody>
      </p:sp>
    </p:spTree>
    <p:extLst>
      <p:ext uri="{BB962C8B-B14F-4D97-AF65-F5344CB8AC3E}">
        <p14:creationId xmlns:p14="http://schemas.microsoft.com/office/powerpoint/2010/main" val="357511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store is hierarchical. Create a term group for a specific use and then create Term Sets  that contain terms and sub terms.</a:t>
            </a:r>
            <a:endParaRPr lang="en-US" dirty="0"/>
          </a:p>
        </p:txBody>
      </p:sp>
    </p:spTree>
    <p:extLst>
      <p:ext uri="{BB962C8B-B14F-4D97-AF65-F5344CB8AC3E}">
        <p14:creationId xmlns:p14="http://schemas.microsoft.com/office/powerpoint/2010/main" val="1100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major WCM improvement</a:t>
            </a:r>
            <a:r>
              <a:rPr lang="en-US" baseline="0" dirty="0" smtClean="0"/>
              <a:t> introduced in SharePoint 2013 is the feature </a:t>
            </a:r>
            <a:r>
              <a:rPr lang="en-US" baseline="0" smtClean="0"/>
              <a:t>that enables </a:t>
            </a:r>
            <a:r>
              <a:rPr lang="en-US" baseline="0" dirty="0" smtClean="0"/>
              <a:t>the use of a Term Set for Navigation. Managed Navigation uses the tags on a WCM page to drive navigation.</a:t>
            </a:r>
            <a:endParaRPr lang="en-US" dirty="0"/>
          </a:p>
        </p:txBody>
      </p:sp>
    </p:spTree>
    <p:extLst>
      <p:ext uri="{BB962C8B-B14F-4D97-AF65-F5344CB8AC3E}">
        <p14:creationId xmlns:p14="http://schemas.microsoft.com/office/powerpoint/2010/main" val="1227361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effectLst/>
              </a:rPr>
              <a:t>Block users from using this keyword outside the context of its new Term Set destination.</a:t>
            </a:r>
            <a:endParaRPr lang="en-US" b="0" dirty="0"/>
          </a:p>
        </p:txBody>
      </p:sp>
    </p:spTree>
    <p:extLst>
      <p:ext uri="{BB962C8B-B14F-4D97-AF65-F5344CB8AC3E}">
        <p14:creationId xmlns:p14="http://schemas.microsoft.com/office/powerpoint/2010/main" val="174986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US" dirty="0" smtClean="0"/>
              <a:t>Enterprise Content Types allow for consistent content types across</a:t>
            </a:r>
            <a:r>
              <a:rPr lang="en-US" baseline="0" dirty="0" smtClean="0"/>
              <a:t> multiple SharePoint site collections, web applications and farms</a:t>
            </a:r>
            <a:r>
              <a:rPr lang="en-US" dirty="0" smtClean="0"/>
              <a:t>.</a:t>
            </a:r>
          </a:p>
          <a:p>
            <a:pPr>
              <a:buFont typeface="Arial" pitchFamily="34" charset="0"/>
              <a:buNone/>
            </a:pPr>
            <a:endParaRPr lang="en-US" dirty="0" smtClean="0"/>
          </a:p>
          <a:p>
            <a:pPr>
              <a:buFont typeface="Arial" pitchFamily="34" charset="0"/>
              <a:buNone/>
            </a:pPr>
            <a:r>
              <a:rPr lang="en-US" dirty="0" smtClean="0"/>
              <a:t>In the Managed Metadata Service you can define a site</a:t>
            </a:r>
            <a:r>
              <a:rPr lang="en-US" baseline="0" dirty="0" smtClean="0"/>
              <a:t> collection that will serve as a central repository of content types.</a:t>
            </a:r>
          </a:p>
          <a:p>
            <a:pPr>
              <a:buFont typeface="Arial" pitchFamily="34" charset="0"/>
              <a:buNone/>
            </a:pPr>
            <a:endParaRPr lang="en-US" dirty="0" smtClean="0"/>
          </a:p>
          <a:p>
            <a:pPr>
              <a:buFont typeface="Arial" pitchFamily="34" charset="0"/>
              <a:buNone/>
            </a:pPr>
            <a:r>
              <a:rPr lang="en-US" dirty="0" smtClean="0"/>
              <a:t>Content types that are syndicated can’t be changed in the child sites, but site owners can create new content types that extend them to implement changes.</a:t>
            </a:r>
            <a:endParaRPr lang="en-US" dirty="0"/>
          </a:p>
        </p:txBody>
      </p:sp>
      <p:sp>
        <p:nvSpPr>
          <p:cNvPr id="4" name="Header Placeholder 3"/>
          <p:cNvSpPr>
            <a:spLocks noGrp="1"/>
          </p:cNvSpPr>
          <p:nvPr>
            <p:ph type="hdr" sz="quarter" idx="10"/>
          </p:nvPr>
        </p:nvSpPr>
        <p:spPr>
          <a:xfrm>
            <a:off x="0" y="0"/>
            <a:ext cx="4226560" cy="320040"/>
          </a:xfrm>
          <a:prstGeom prst="rect">
            <a:avLst/>
          </a:prstGeom>
        </p:spPr>
        <p:txBody>
          <a:bodyPr/>
          <a:lstStyle/>
          <a:p>
            <a:r>
              <a:rPr lang="en-US" smtClean="0"/>
              <a:t>10 - Configuring SharePoint Server 2010 Service Applications</a:t>
            </a:r>
            <a:endParaRPr lang="en-US"/>
          </a:p>
        </p:txBody>
      </p:sp>
      <p:sp>
        <p:nvSpPr>
          <p:cNvPr id="5" name="Date Placeholder 4"/>
          <p:cNvSpPr>
            <a:spLocks noGrp="1"/>
          </p:cNvSpPr>
          <p:nvPr>
            <p:ph type="dt" idx="11"/>
          </p:nvPr>
        </p:nvSpPr>
        <p:spPr>
          <a:xfrm>
            <a:off x="4143587" y="0"/>
            <a:ext cx="3169920" cy="320040"/>
          </a:xfrm>
          <a:prstGeom prst="rect">
            <a:avLst/>
          </a:prstGeom>
        </p:spPr>
        <p:txBody>
          <a:bodyPr/>
          <a:lstStyle/>
          <a:p>
            <a:r>
              <a:rPr lang="en-US" smtClean="0"/>
              <a:t>v1.3</a:t>
            </a:r>
            <a:endParaRPr lang="en-US"/>
          </a:p>
        </p:txBody>
      </p:sp>
      <p:sp>
        <p:nvSpPr>
          <p:cNvPr id="6" name="Footer Placeholder 5"/>
          <p:cNvSpPr>
            <a:spLocks noGrp="1"/>
          </p:cNvSpPr>
          <p:nvPr>
            <p:ph type="ftr" sz="quarter" idx="12"/>
          </p:nvPr>
        </p:nvSpPr>
        <p:spPr>
          <a:xfrm>
            <a:off x="0" y="9281160"/>
            <a:ext cx="4145280" cy="318374"/>
          </a:xfrm>
          <a:prstGeom prst="rect">
            <a:avLst/>
          </a:prstGeom>
        </p:spPr>
        <p:txBody>
          <a:bodyPr/>
          <a:lstStyle/>
          <a:p>
            <a:r>
              <a:rPr lang="en-US" smtClean="0"/>
              <a:t>© 2011 Critical Path Training, LLC - All Rights Reserved</a:t>
            </a:r>
            <a:endParaRPr lang="en-US"/>
          </a:p>
        </p:txBody>
      </p:sp>
      <p:sp>
        <p:nvSpPr>
          <p:cNvPr id="7" name="Slide Number Placeholder 6"/>
          <p:cNvSpPr>
            <a:spLocks noGrp="1"/>
          </p:cNvSpPr>
          <p:nvPr>
            <p:ph type="sldNum" sz="quarter" idx="13"/>
          </p:nvPr>
        </p:nvSpPr>
        <p:spPr>
          <a:xfrm>
            <a:off x="4143587" y="9281159"/>
            <a:ext cx="3169920" cy="318374"/>
          </a:xfrm>
          <a:prstGeom prst="rect">
            <a:avLst/>
          </a:prstGeom>
        </p:spPr>
        <p:txBody>
          <a:bodyPr/>
          <a:lstStyle/>
          <a:p>
            <a:r>
              <a:rPr lang="en-US" smtClean="0"/>
              <a:t>10-</a:t>
            </a:r>
            <a:fld id="{073E6628-0705-4E34-90AA-D61A964D0AFD}" type="slidenum">
              <a:rPr lang="en-US" smtClean="0"/>
              <a:pPr/>
              <a:t>15</a:t>
            </a:fld>
            <a:endParaRPr lang="en-US" dirty="0"/>
          </a:p>
        </p:txBody>
      </p:sp>
    </p:spTree>
    <p:extLst>
      <p:ext uri="{BB962C8B-B14F-4D97-AF65-F5344CB8AC3E}">
        <p14:creationId xmlns:p14="http://schemas.microsoft.com/office/powerpoint/2010/main" val="2997735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28758901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483295856"/>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27126957"/>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5630261"/>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322146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4611791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64223570"/>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5115194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345484162"/>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539441"/>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955745"/>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31279894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169" y="1189177"/>
            <a:ext cx="11650488"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0"/>
            </a:lvl2pPr>
            <a:lvl3pPr marL="224033" indent="0">
              <a:buNone/>
              <a:defRPr/>
            </a:lvl3pPr>
            <a:lvl4pPr marL="448065" indent="0">
              <a:buNone/>
              <a:defRPr/>
            </a:lvl4pPr>
            <a:lvl5pPr marL="672099"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1832793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8"/>
            <a:ext cx="11650488" cy="2052030"/>
          </a:xfrm>
        </p:spPr>
        <p:txBody>
          <a:bodyPr>
            <a:spAutoFit/>
          </a:bodyPr>
          <a:lstStyle>
            <a:lvl1pPr>
              <a:defRPr sz="392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1356539"/>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5"/>
            <a:ext cx="5377147" cy="1877004"/>
          </a:xfrm>
        </p:spPr>
        <p:txBody>
          <a:bodyPr wrap="square">
            <a:spAutoFit/>
          </a:bodyPr>
          <a:lstStyle>
            <a:lvl1pPr marL="0" indent="0">
              <a:spcBef>
                <a:spcPts val="1200"/>
              </a:spcBef>
              <a:buClr>
                <a:schemeClr val="tx1"/>
              </a:buClr>
              <a:buFont typeface="Wingdings" pitchFamily="2" charset="2"/>
              <a:buNone/>
              <a:defRPr sz="3136"/>
            </a:lvl1pPr>
            <a:lvl2pPr marL="0" indent="0">
              <a:buNone/>
              <a:defRPr sz="1960"/>
            </a:lvl2pPr>
            <a:lvl3pPr marL="227145" indent="0">
              <a:buNone/>
              <a:tabLst/>
              <a:defRPr sz="1960"/>
            </a:lvl3pPr>
            <a:lvl4pPr marL="451177" indent="0">
              <a:buNone/>
              <a:defRPr/>
            </a:lvl4pPr>
            <a:lvl5pPr marL="672099"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8878508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2"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542511" y="1189176"/>
            <a:ext cx="5377147" cy="2377940"/>
          </a:xfrm>
        </p:spPr>
        <p:txBody>
          <a:bodyPr wrap="square">
            <a:spAutoFit/>
          </a:bodyPr>
          <a:lstStyle>
            <a:lvl1pPr marL="281597" indent="-281597">
              <a:spcBef>
                <a:spcPts val="1200"/>
              </a:spcBef>
              <a:buClr>
                <a:schemeClr val="tx1"/>
              </a:buClr>
              <a:buFont typeface="Wingdings" panose="05000000000000000000" pitchFamily="2" charset="2"/>
              <a:buChar char="§"/>
              <a:defRPr sz="3136"/>
            </a:lvl1pPr>
            <a:lvl2pPr marL="520554" indent="-228536">
              <a:buFont typeface="Wingdings" panose="05000000000000000000" pitchFamily="2" charset="2"/>
              <a:buChar char="§"/>
              <a:defRPr sz="2352"/>
            </a:lvl2pPr>
            <a:lvl3pPr marL="685608" indent="-165055">
              <a:buFont typeface="Wingdings" panose="05000000000000000000" pitchFamily="2" charset="2"/>
              <a:buChar char="§"/>
              <a:tabLst/>
              <a:defRPr sz="1960"/>
            </a:lvl3pPr>
            <a:lvl4pPr marL="863357" indent="-177750">
              <a:buFont typeface="Wingdings" panose="05000000000000000000" pitchFamily="2" charset="2"/>
              <a:buChar char="§"/>
              <a:defRPr/>
            </a:lvl4pPr>
            <a:lvl5pPr marL="1028412" indent="-165055">
              <a:buFont typeface="Wingdings" panose="05000000000000000000" pitchFamily="2" charset="2"/>
              <a:buChar char="§"/>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19975691"/>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45961265"/>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30624586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1217195"/>
            <a:ext cx="5377147" cy="1973570"/>
          </a:xfrm>
        </p:spPr>
        <p:txBody>
          <a:bodyPr>
            <a:spAutoFit/>
          </a:bodyPr>
          <a:lstStyle>
            <a:lvl1pPr>
              <a:defRPr sz="6468"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095968" y="1"/>
            <a:ext cx="6092857"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smtClean="0"/>
              <a:t>Click icon to add picture</a:t>
            </a:r>
            <a:endParaRPr lang="en-US" dirty="0"/>
          </a:p>
        </p:txBody>
      </p:sp>
    </p:spTree>
    <p:extLst>
      <p:ext uri="{BB962C8B-B14F-4D97-AF65-F5344CB8AC3E}">
        <p14:creationId xmlns:p14="http://schemas.microsoft.com/office/powerpoint/2010/main" val="2813178118"/>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Dar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3095449"/>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189176"/>
            <a:ext cx="12188825"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0" tIns="45710" rIns="45710" bIns="45710" numCol="1" spcCol="0" rtlCol="0" fromWordArt="0" anchor="ctr" anchorCtr="0" forceAA="0" compatLnSpc="1">
            <a:prstTxWarp prst="textNoShape">
              <a:avLst/>
            </a:prstTxWarp>
            <a:noAutofit/>
          </a:bodyPr>
          <a:lstStyle/>
          <a:p>
            <a:pPr marL="0" marR="0" lvl="0" indent="0" algn="ctr" defTabSz="913843" rtl="0" eaLnBrk="1" fontAlgn="base" latinLnBrk="0" hangingPunct="1">
              <a:lnSpc>
                <a:spcPct val="100000"/>
              </a:lnSpc>
              <a:spcBef>
                <a:spcPct val="0"/>
              </a:spcBef>
              <a:spcAft>
                <a:spcPct val="0"/>
              </a:spcAft>
              <a:buClrTx/>
              <a:buSzTx/>
              <a:buFontTx/>
              <a:buNone/>
              <a:tabLst/>
              <a:defRPr/>
            </a:pPr>
            <a:endParaRPr kumimoji="0" lang="en-US" sz="2205"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170" y="1197323"/>
            <a:ext cx="11650487"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3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2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28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0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1684389"/>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764" y="1070"/>
            <a:ext cx="12182674" cy="6855512"/>
          </a:xfrm>
          <a:prstGeom prst="rect">
            <a:avLst/>
          </a:prstGeom>
        </p:spPr>
      </p:pic>
      <p:sp>
        <p:nvSpPr>
          <p:cNvPr id="2" name="Title 1"/>
          <p:cNvSpPr>
            <a:spLocks noGrp="1"/>
          </p:cNvSpPr>
          <p:nvPr>
            <p:ph type="title" hasCustomPrompt="1"/>
          </p:nvPr>
        </p:nvSpPr>
        <p:spPr>
          <a:xfrm>
            <a:off x="269171" y="2095070"/>
            <a:ext cx="9856549" cy="1158793"/>
          </a:xfrm>
          <a:noFill/>
        </p:spPr>
        <p:txBody>
          <a:bodyPr tIns="91440" bIns="91440" anchor="t" anchorCtr="0">
            <a:spAutoFit/>
          </a:bodyPr>
          <a:lstStyle>
            <a:lvl1pPr>
              <a:defRPr sz="7053"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72" y="4785989"/>
            <a:ext cx="9858106"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6" name="Rectangle 5"/>
          <p:cNvSpPr/>
          <p:nvPr userDrawn="1"/>
        </p:nvSpPr>
        <p:spPr bwMode="gray">
          <a:xfrm>
            <a:off x="1" y="6409724"/>
            <a:ext cx="12188203" cy="44827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6" tIns="143334" rIns="179166" bIns="143334" numCol="1" spcCol="0" rtlCol="0" fromWordArt="0" anchor="t" anchorCtr="0" forceAA="0" compatLnSpc="1">
            <a:prstTxWarp prst="textNoShape">
              <a:avLst/>
            </a:prstTxWarp>
            <a:noAutofit/>
          </a:bodyPr>
          <a:lstStyle/>
          <a:p>
            <a:pPr marL="0" marR="0" lvl="0" indent="0" algn="ctr" defTabSz="913481" rtl="0" eaLnBrk="1" fontAlgn="base" latinLnBrk="0" hangingPunct="1">
              <a:lnSpc>
                <a:spcPct val="90000"/>
              </a:lnSpc>
              <a:spcBef>
                <a:spcPct val="0"/>
              </a:spcBef>
              <a:spcAft>
                <a:spcPct val="0"/>
              </a:spcAft>
              <a:buClrTx/>
              <a:buSzTx/>
              <a:buFontTx/>
              <a:buNone/>
              <a:tabLst/>
              <a:defRPr/>
            </a:pPr>
            <a:endParaRPr kumimoji="0" lang="en-US" sz="2351"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2213" y="6547868"/>
            <a:ext cx="806563" cy="171991"/>
          </a:xfrm>
          <a:prstGeom prst="rect">
            <a:avLst/>
          </a:prstGeom>
        </p:spPr>
      </p:pic>
    </p:spTree>
    <p:extLst>
      <p:ext uri="{BB962C8B-B14F-4D97-AF65-F5344CB8AC3E}">
        <p14:creationId xmlns:p14="http://schemas.microsoft.com/office/powerpoint/2010/main" val="42690506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5" y="2109542"/>
            <a:ext cx="10237787" cy="997196"/>
          </a:xfrm>
        </p:spPr>
        <p:txBody>
          <a:bodyPr anchor="b" anchorCtr="0"/>
          <a:lstStyle>
            <a:lvl1pPr>
              <a:defRPr sz="7197"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5"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4"/>
            <a:ext cx="4362138" cy="2046779"/>
          </a:xfrm>
          <a:prstGeom prst="rect">
            <a:avLst/>
          </a:prstGeom>
        </p:spPr>
      </p:pic>
    </p:spTree>
    <p:extLst>
      <p:ext uri="{BB962C8B-B14F-4D97-AF65-F5344CB8AC3E}">
        <p14:creationId xmlns:p14="http://schemas.microsoft.com/office/powerpoint/2010/main" val="2743632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3" y="2819604"/>
            <a:ext cx="11149013" cy="1218795"/>
          </a:xfrm>
        </p:spPr>
        <p:txBody>
          <a:bodyPr anchor="b" anchorCtr="0"/>
          <a:lstStyle>
            <a:lvl1pPr>
              <a:defRPr sz="8796"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191670518"/>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599" kern="1200" spc="-70" baseline="0" dirty="0">
                <a:gradFill>
                  <a:gsLst>
                    <a:gs pos="2083">
                      <a:schemeClr val="bg2"/>
                    </a:gs>
                    <a:gs pos="99000">
                      <a:schemeClr val="bg2"/>
                    </a:gs>
                  </a:gsLst>
                  <a:lin ang="5400000" scaled="0"/>
                </a:gradFill>
                <a:latin typeface="+mj-lt"/>
                <a:ea typeface="+mn-ea"/>
                <a:cs typeface="+mn-cs"/>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pPr marL="0" marR="0" lvl="0" indent="0" algn="l" defTabSz="914001"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596"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9" y="1447800"/>
            <a:ext cx="10237787" cy="914096"/>
          </a:xfrm>
        </p:spPr>
        <p:txBody>
          <a:bodyPr wrap="square" anchor="b">
            <a:noAutofit/>
          </a:bodyPr>
          <a:lstStyle>
            <a:lvl1pPr marL="0" indent="0">
              <a:buNone/>
              <a:defRPr sz="6597" spc="-150"/>
            </a:lvl1pPr>
          </a:lstStyle>
          <a:p>
            <a:pPr lvl="0"/>
            <a:r>
              <a:rPr lang="en-US" smtClean="0"/>
              <a:t>Click to edit Master text styles</a:t>
            </a:r>
          </a:p>
        </p:txBody>
      </p:sp>
    </p:spTree>
    <p:extLst>
      <p:ext uri="{BB962C8B-B14F-4D97-AF65-F5344CB8AC3E}">
        <p14:creationId xmlns:p14="http://schemas.microsoft.com/office/powerpoint/2010/main" val="15062917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683" indent="0">
              <a:buNone/>
              <a:defRPr sz="1999">
                <a:gradFill>
                  <a:gsLst>
                    <a:gs pos="100000">
                      <a:schemeClr val="bg2"/>
                    </a:gs>
                    <a:gs pos="6000">
                      <a:schemeClr val="bg2"/>
                    </a:gs>
                  </a:gsLst>
                  <a:lin ang="5400000" scaled="0"/>
                </a:gradFill>
              </a:defRPr>
            </a:lvl3pPr>
            <a:lvl4pPr marL="457019" indent="0">
              <a:buNone/>
              <a:defRPr sz="1999">
                <a:gradFill>
                  <a:gsLst>
                    <a:gs pos="100000">
                      <a:schemeClr val="bg2"/>
                    </a:gs>
                    <a:gs pos="6000">
                      <a:schemeClr val="bg2"/>
                    </a:gs>
                  </a:gsLst>
                  <a:lin ang="5400000" scaled="0"/>
                </a:gradFill>
              </a:defRPr>
            </a:lvl4pPr>
            <a:lvl5pPr marL="693463" indent="0">
              <a:buNone/>
              <a:defRPr sz="1999">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116393495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bg2"/>
                    </a:gs>
                    <a:gs pos="0">
                      <a:schemeClr val="bg2"/>
                    </a:gs>
                  </a:gsLst>
                  <a:lin ang="5400000" scaled="0"/>
                </a:gradFill>
                <a:latin typeface="+mj-lt"/>
              </a:defRPr>
            </a:lvl1pPr>
            <a:lvl2pPr marL="0" indent="0">
              <a:buNone/>
              <a:defRPr sz="1999">
                <a:gradFill>
                  <a:gsLst>
                    <a:gs pos="100000">
                      <a:schemeClr val="bg2"/>
                    </a:gs>
                    <a:gs pos="0">
                      <a:schemeClr val="bg2"/>
                    </a:gs>
                  </a:gsLst>
                  <a:lin ang="5400000" scaled="0"/>
                </a:gradFill>
              </a:defRPr>
            </a:lvl2pPr>
            <a:lvl3pPr marL="231683" indent="0">
              <a:buNone/>
              <a:defRPr sz="1999">
                <a:gradFill>
                  <a:gsLst>
                    <a:gs pos="100000">
                      <a:schemeClr val="bg2"/>
                    </a:gs>
                    <a:gs pos="0">
                      <a:schemeClr val="bg2"/>
                    </a:gs>
                  </a:gsLst>
                  <a:lin ang="5400000" scaled="0"/>
                </a:gradFill>
              </a:defRPr>
            </a:lvl3pPr>
            <a:lvl4pPr marL="457019" indent="0">
              <a:buNone/>
              <a:defRPr sz="1999">
                <a:gradFill>
                  <a:gsLst>
                    <a:gs pos="100000">
                      <a:schemeClr val="bg2"/>
                    </a:gs>
                    <a:gs pos="0">
                      <a:schemeClr val="bg2"/>
                    </a:gs>
                  </a:gsLst>
                  <a:lin ang="5400000" scaled="0"/>
                </a:gradFill>
              </a:defRPr>
            </a:lvl4pPr>
            <a:lvl5pPr marL="693463" indent="0">
              <a:buNone/>
              <a:defRPr sz="1999">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50796341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3"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3" y="1447799"/>
            <a:ext cx="11149013" cy="2043636"/>
          </a:xfrm>
          <a:prstGeom prst="rect">
            <a:avLst/>
          </a:prstGeom>
        </p:spPr>
        <p:txBody>
          <a:bodyPr/>
          <a:lstStyle>
            <a:lvl1pPr marL="284051" indent="-284051">
              <a:buFont typeface="Wingdings" pitchFamily="2" charset="2"/>
              <a:buChar char=""/>
              <a:defRPr sz="3999"/>
            </a:lvl1pPr>
            <a:lvl2pPr marL="517320" indent="-233271">
              <a:buFont typeface="Wingdings" pitchFamily="2" charset="2"/>
              <a:buChar char=""/>
              <a:defRPr>
                <a:latin typeface="+mn-lt"/>
              </a:defRPr>
            </a:lvl2pPr>
            <a:lvl3pPr marL="741069" indent="-223749">
              <a:buFont typeface="Wingdings" pitchFamily="2" charset="2"/>
              <a:buChar char=""/>
              <a:tabLst/>
              <a:defRPr>
                <a:latin typeface="+mn-lt"/>
              </a:defRPr>
            </a:lvl3pPr>
            <a:lvl4pPr marL="914038" indent="-172969">
              <a:buFont typeface="Wingdings" pitchFamily="2" charset="2"/>
              <a:buChar char=""/>
              <a:defRPr>
                <a:latin typeface="+mn-lt"/>
              </a:defRPr>
            </a:lvl4pPr>
            <a:lvl5pPr marL="1087007" indent="-172969">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05474374"/>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00">
                      <a:schemeClr val="tx2"/>
                    </a:gs>
                    <a:gs pos="0">
                      <a:schemeClr val="tx2"/>
                    </a:gs>
                  </a:gsLst>
                  <a:lin ang="5400000" scaled="0"/>
                </a:gradFill>
                <a:latin typeface="+mj-lt"/>
              </a:defRPr>
            </a:lvl1pPr>
            <a:lvl2pPr marL="0" indent="0">
              <a:buNone/>
              <a:defRPr sz="1999"/>
            </a:lvl2pPr>
            <a:lvl3pPr marL="233271" indent="0">
              <a:buNone/>
              <a:defRPr sz="1999"/>
            </a:lvl3pPr>
            <a:lvl4pPr marL="457019" indent="0">
              <a:buNone/>
              <a:defRPr sz="1999"/>
            </a:lvl4pPr>
            <a:lvl5pPr marL="693463" indent="0">
              <a:buNone/>
              <a:defRPr sz="19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00">
                      <a:schemeClr val="tx2"/>
                    </a:gs>
                    <a:gs pos="0">
                      <a:schemeClr val="tx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250">
                      <a:schemeClr val="bg2"/>
                    </a:gs>
                    <a:gs pos="100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020665254"/>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1"/>
            <a:ext cx="5394960" cy="2462213"/>
          </a:xfrm>
        </p:spPr>
        <p:txBody>
          <a:bodyPr/>
          <a:lstStyle>
            <a:lvl1pPr marL="0" indent="0">
              <a:spcBef>
                <a:spcPts val="1200"/>
              </a:spcBef>
              <a:buNone/>
              <a:defRPr sz="3999">
                <a:gradFill>
                  <a:gsLst>
                    <a:gs pos="1000">
                      <a:schemeClr val="bg2"/>
                    </a:gs>
                    <a:gs pos="98000">
                      <a:schemeClr val="bg2"/>
                    </a:gs>
                  </a:gsLst>
                  <a:lin ang="5400000" scaled="0"/>
                </a:gradFill>
                <a:latin typeface="+mj-lt"/>
              </a:defRPr>
            </a:lvl1pPr>
            <a:lvl2pPr marL="0" indent="0">
              <a:buNone/>
              <a:defRPr sz="1999">
                <a:gradFill>
                  <a:gsLst>
                    <a:gs pos="1000">
                      <a:schemeClr val="bg2"/>
                    </a:gs>
                    <a:gs pos="98000">
                      <a:schemeClr val="bg2"/>
                    </a:gs>
                  </a:gsLst>
                  <a:lin ang="5400000" scaled="0"/>
                </a:gradFill>
              </a:defRPr>
            </a:lvl2pPr>
            <a:lvl3pPr marL="233271" indent="0">
              <a:buNone/>
              <a:defRPr sz="1999">
                <a:gradFill>
                  <a:gsLst>
                    <a:gs pos="1000">
                      <a:schemeClr val="bg2"/>
                    </a:gs>
                    <a:gs pos="98000">
                      <a:schemeClr val="bg2"/>
                    </a:gs>
                  </a:gsLst>
                  <a:lin ang="5400000" scaled="0"/>
                </a:gradFill>
              </a:defRPr>
            </a:lvl3pPr>
            <a:lvl4pPr marL="457019" indent="0">
              <a:buNone/>
              <a:defRPr sz="1999">
                <a:gradFill>
                  <a:gsLst>
                    <a:gs pos="1000">
                      <a:schemeClr val="bg2"/>
                    </a:gs>
                    <a:gs pos="98000">
                      <a:schemeClr val="bg2"/>
                    </a:gs>
                  </a:gsLst>
                  <a:lin ang="5400000" scaled="0"/>
                </a:gradFill>
              </a:defRPr>
            </a:lvl4pPr>
            <a:lvl5pPr marL="693463" indent="0">
              <a:buNone/>
              <a:defRPr sz="1999">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1"/>
            <a:ext cx="5394960" cy="2462213"/>
          </a:xfrm>
        </p:spPr>
        <p:txBody>
          <a:bodyPr/>
          <a:lstStyle>
            <a:lvl1pPr marL="0" indent="0">
              <a:spcBef>
                <a:spcPts val="1200"/>
              </a:spcBef>
              <a:buNone/>
              <a:defRPr lang="en-US" sz="3999" kern="1200" spc="-70" baseline="0" dirty="0" smtClean="0">
                <a:gradFill>
                  <a:gsLst>
                    <a:gs pos="1000">
                      <a:schemeClr val="bg2"/>
                    </a:gs>
                    <a:gs pos="98000">
                      <a:schemeClr val="bg2"/>
                    </a:gs>
                  </a:gsLst>
                  <a:lin ang="5400000" scaled="0"/>
                </a:gradFill>
                <a:latin typeface="+mj-lt"/>
                <a:ea typeface="+mn-ea"/>
                <a:cs typeface="+mn-cs"/>
              </a:defRPr>
            </a:lvl1pPr>
            <a:lvl2pPr marL="3174"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2pPr>
            <a:lvl3pPr marL="233271"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3pPr>
            <a:lvl4pPr marL="460192"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smtClean="0">
                <a:gradFill>
                  <a:gsLst>
                    <a:gs pos="1000">
                      <a:schemeClr val="bg2"/>
                    </a:gs>
                    <a:gs pos="98000">
                      <a:schemeClr val="bg2"/>
                    </a:gs>
                  </a:gsLst>
                  <a:lin ang="5400000" scaled="0"/>
                </a:gradFill>
                <a:latin typeface="+mn-lt"/>
                <a:ea typeface="+mn-ea"/>
                <a:cs typeface="+mn-cs"/>
              </a:defRPr>
            </a:lvl4pPr>
            <a:lvl5pPr marL="687116" marR="0" indent="0" algn="l" defTabSz="914001" rtl="0" eaLnBrk="1" fontAlgn="auto" latinLnBrk="0" hangingPunct="1">
              <a:lnSpc>
                <a:spcPct val="90000"/>
              </a:lnSpc>
              <a:spcBef>
                <a:spcPct val="20000"/>
              </a:spcBef>
              <a:spcAft>
                <a:spcPts val="0"/>
              </a:spcAft>
              <a:buClrTx/>
              <a:buSzPct val="90000"/>
              <a:buFont typeface="Arial" pitchFamily="34" charset="0"/>
              <a:buNone/>
              <a:tabLst/>
              <a:defRPr lang="en-US" sz="1999"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001"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6291504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1985" indent="-291985">
              <a:spcBef>
                <a:spcPts val="1200"/>
              </a:spcBef>
              <a:buClr>
                <a:schemeClr val="bg2"/>
              </a:buClr>
              <a:buSzPct val="100000"/>
              <a:buFont typeface="Wingdings" pitchFamily="2" charset="2"/>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520494" indent="-228509">
              <a:defRPr sz="1999"/>
            </a:lvl2pPr>
            <a:lvl3pPr marL="685528" indent="-165034">
              <a:tabLst/>
              <a:defRPr sz="1999"/>
            </a:lvl3pPr>
            <a:lvl4pPr marL="863258" indent="-177729">
              <a:defRPr/>
            </a:lvl4pPr>
            <a:lvl5pPr marL="1028292" indent="-165034">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762808"/>
          </a:xfrm>
        </p:spPr>
        <p:txBody>
          <a:bodyPr>
            <a:spAutoFit/>
          </a:bodyPr>
          <a:lstStyle>
            <a:lvl1pPr marL="339591" indent="-339591">
              <a:spcBef>
                <a:spcPts val="1200"/>
              </a:spcBef>
              <a:buClr>
                <a:schemeClr val="bg2"/>
              </a:buClr>
              <a:buFont typeface="Arial" pitchFamily="34" charset="0"/>
              <a:buChar char="•"/>
              <a:defRPr lang="en-US" sz="3599" kern="1200" spc="-70" baseline="0" dirty="0" smtClean="0">
                <a:gradFill>
                  <a:gsLst>
                    <a:gs pos="1250">
                      <a:schemeClr val="bg2"/>
                    </a:gs>
                    <a:gs pos="100000">
                      <a:schemeClr val="bg2"/>
                    </a:gs>
                  </a:gsLst>
                  <a:lin ang="5400000" scaled="0"/>
                </a:gradFill>
                <a:latin typeface="+mj-lt"/>
                <a:ea typeface="+mn-ea"/>
                <a:cs typeface="+mn-cs"/>
              </a:defRPr>
            </a:lvl1pPr>
            <a:lvl2pPr marL="634749" indent="-342764">
              <a:defRPr lang="en-US" sz="1999" kern="1200" spc="0" baseline="0" dirty="0" smtClean="0">
                <a:gradFill>
                  <a:gsLst>
                    <a:gs pos="1250">
                      <a:schemeClr val="bg2"/>
                    </a:gs>
                    <a:gs pos="100000">
                      <a:schemeClr val="bg2"/>
                    </a:gs>
                  </a:gsLst>
                  <a:lin ang="5400000" scaled="0"/>
                </a:gradFill>
                <a:latin typeface="+mn-lt"/>
                <a:ea typeface="+mn-ea"/>
                <a:cs typeface="+mn-cs"/>
              </a:defRPr>
            </a:lvl2pPr>
            <a:lvl3pPr marL="863258" indent="-342764">
              <a:defRPr lang="en-US" sz="1999" kern="1200" spc="0" baseline="0" dirty="0" smtClean="0">
                <a:gradFill>
                  <a:gsLst>
                    <a:gs pos="1250">
                      <a:schemeClr val="bg2"/>
                    </a:gs>
                    <a:gs pos="100000">
                      <a:schemeClr val="bg2"/>
                    </a:gs>
                  </a:gsLst>
                  <a:lin ang="5400000" scaled="0"/>
                </a:gradFill>
                <a:latin typeface="+mn-lt"/>
                <a:ea typeface="+mn-ea"/>
                <a:cs typeface="+mn-cs"/>
              </a:defRPr>
            </a:lvl3pPr>
            <a:lvl4pPr marL="1028292" indent="-342764">
              <a:defRPr lang="en-US" sz="1999" kern="1200" spc="0" baseline="0" dirty="0" smtClean="0">
                <a:gradFill>
                  <a:gsLst>
                    <a:gs pos="1250">
                      <a:schemeClr val="bg2"/>
                    </a:gs>
                    <a:gs pos="100000">
                      <a:schemeClr val="bg2"/>
                    </a:gs>
                  </a:gsLst>
                  <a:lin ang="5400000" scaled="0"/>
                </a:gradFill>
                <a:latin typeface="+mn-lt"/>
                <a:ea typeface="+mn-ea"/>
                <a:cs typeface="+mn-cs"/>
              </a:defRPr>
            </a:lvl4pPr>
            <a:lvl5pPr marL="1206022" indent="-342764">
              <a:defRPr lang="en-US" sz="1999" kern="1200" spc="0" baseline="0" dirty="0">
                <a:gradFill>
                  <a:gsLst>
                    <a:gs pos="1250">
                      <a:schemeClr val="bg2"/>
                    </a:gs>
                    <a:gs pos="100000">
                      <a:schemeClr val="bg2"/>
                    </a:gs>
                  </a:gsLst>
                  <a:lin ang="5400000" scaled="0"/>
                </a:gradFill>
                <a:latin typeface="+mn-lt"/>
                <a:ea typeface="+mn-ea"/>
                <a:cs typeface="+mn-cs"/>
              </a:defRPr>
            </a:lvl5pPr>
          </a:lstStyle>
          <a:p>
            <a:pPr marL="291985" marR="0" lvl="0"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1985" marR="0" lvl="1"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1985" marR="0" lvl="2"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1985" marR="0" lvl="3"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1985" marR="0" lvl="4" indent="-291985" algn="l" defTabSz="914001"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783248512"/>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661993"/>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683318560"/>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905989614"/>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tx2"/>
                    </a:gs>
                    <a:gs pos="0">
                      <a:schemeClr val="tx2"/>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20037102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4"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700" y="1447801"/>
            <a:ext cx="5232401" cy="1661993"/>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5"/>
            <a:ext cx="5484740" cy="332399"/>
          </a:xfrm>
          <a:prstGeom prst="rect">
            <a:avLst/>
          </a:prstGeom>
        </p:spPr>
        <p:txBody>
          <a:bodyPr>
            <a:noAutofit/>
          </a:bodyPr>
          <a:lstStyle>
            <a:lvl1pPr marL="0" indent="0">
              <a:spcBef>
                <a:spcPts val="1200"/>
              </a:spcBef>
              <a:buNone/>
              <a:defRPr lang="en-US" sz="1999" kern="1200" spc="0" dirty="0" smtClean="0">
                <a:gradFill>
                  <a:gsLst>
                    <a:gs pos="100000">
                      <a:schemeClr val="bg2"/>
                    </a:gs>
                    <a:gs pos="0">
                      <a:schemeClr val="bg2"/>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39723917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1"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81763082"/>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 name="Text Placeholder 2"/>
          <p:cNvSpPr>
            <a:spLocks noGrp="1"/>
          </p:cNvSpPr>
          <p:nvPr>
            <p:ph type="body" idx="1" hasCustomPrompt="1"/>
          </p:nvPr>
        </p:nvSpPr>
        <p:spPr>
          <a:xfrm>
            <a:off x="6218091" y="1447801"/>
            <a:ext cx="5433533" cy="1178442"/>
          </a:xfrm>
          <a:prstGeom prst="rect">
            <a:avLst/>
          </a:prstGeom>
        </p:spPr>
        <p:txBody>
          <a:bodyPr>
            <a:noAutofit/>
          </a:bodyPr>
          <a:lstStyle>
            <a:lvl1pPr marL="0" indent="0">
              <a:buNone/>
              <a:defRPr sz="3999" b="0" cap="none" baseline="0">
                <a:gradFill>
                  <a:gsLst>
                    <a:gs pos="100000">
                      <a:schemeClr val="bg1"/>
                    </a:gs>
                    <a:gs pos="0">
                      <a:schemeClr val="bg1"/>
                    </a:gs>
                  </a:gsLst>
                  <a:lin ang="5400000" scaled="0"/>
                </a:gradFill>
                <a:latin typeface="+mj-lt"/>
              </a:defRPr>
            </a:lvl1pPr>
            <a:lvl2pPr marL="609252" indent="0">
              <a:buNone/>
              <a:defRPr sz="2699" b="1"/>
            </a:lvl2pPr>
            <a:lvl3pPr marL="1218504" indent="0">
              <a:buNone/>
              <a:defRPr sz="2399" b="1"/>
            </a:lvl3pPr>
            <a:lvl4pPr marL="1827756" indent="0">
              <a:buNone/>
              <a:defRPr sz="2099" b="1"/>
            </a:lvl4pPr>
            <a:lvl5pPr marL="2437008" indent="0">
              <a:buNone/>
              <a:defRPr sz="2099" b="1"/>
            </a:lvl5pPr>
            <a:lvl6pPr marL="3046261" indent="0">
              <a:buNone/>
              <a:defRPr sz="2099" b="1"/>
            </a:lvl6pPr>
            <a:lvl7pPr marL="3655512" indent="0">
              <a:buNone/>
              <a:defRPr sz="2099" b="1"/>
            </a:lvl7pPr>
            <a:lvl8pPr marL="4264763" indent="0">
              <a:buNone/>
              <a:defRPr sz="2099" b="1"/>
            </a:lvl8pPr>
            <a:lvl9pPr marL="4874016" indent="0">
              <a:buNone/>
              <a:defRPr sz="2099" b="1"/>
            </a:lvl9pPr>
          </a:lstStyle>
          <a:p>
            <a:pPr lvl="0"/>
            <a:r>
              <a:rPr lang="en-US" dirty="0" smtClean="0"/>
              <a:t>Click to edit Master text styles.</a:t>
            </a:r>
          </a:p>
        </p:txBody>
      </p:sp>
      <p:sp>
        <p:nvSpPr>
          <p:cNvPr id="9" name="Content Placeholder 5"/>
          <p:cNvSpPr>
            <a:spLocks noGrp="1"/>
          </p:cNvSpPr>
          <p:nvPr>
            <p:ph sz="quarter" idx="13"/>
          </p:nvPr>
        </p:nvSpPr>
        <p:spPr>
          <a:xfrm>
            <a:off x="6218091" y="2734985"/>
            <a:ext cx="5444165" cy="609398"/>
          </a:xfrm>
          <a:prstGeom prst="rect">
            <a:avLst/>
          </a:prstGeom>
        </p:spPr>
        <p:txBody>
          <a:bodyPr>
            <a:noAutofit/>
          </a:bodyPr>
          <a:lstStyle>
            <a:lvl1pPr marL="0" indent="0">
              <a:spcBef>
                <a:spcPts val="1200"/>
              </a:spcBef>
              <a:buFont typeface="Arial" pitchFamily="34" charset="0"/>
              <a:buNone/>
              <a:defRPr lang="en-US" sz="1999" kern="1200" spc="0" dirty="0" smtClean="0">
                <a:gradFill>
                  <a:gsLst>
                    <a:gs pos="100000">
                      <a:schemeClr val="bg1"/>
                    </a:gs>
                    <a:gs pos="0">
                      <a:schemeClr val="bg1"/>
                    </a:gs>
                  </a:gsLst>
                  <a:lin ang="5400000" scaled="0"/>
                </a:gradFill>
                <a:latin typeface="+mn-lt"/>
                <a:ea typeface="+mn-ea"/>
                <a:cs typeface="Segoe UI" pitchFamily="34" charset="0"/>
              </a:defRPr>
            </a:lvl1pPr>
            <a:lvl2pPr marL="913878" indent="-380783">
              <a:defRPr lang="en-US" sz="2099" kern="1200" dirty="0" smtClean="0">
                <a:solidFill>
                  <a:schemeClr val="bg2">
                    <a:lumMod val="50000"/>
                  </a:schemeClr>
                </a:solidFill>
                <a:latin typeface="+mn-lt"/>
                <a:ea typeface="+mn-ea"/>
                <a:cs typeface="Arial" pitchFamily="34" charset="0"/>
              </a:defRPr>
            </a:lvl2pPr>
            <a:lvl3pPr marL="913878" indent="-228469">
              <a:defRPr lang="en-US" sz="1899" kern="1200" dirty="0" smtClean="0">
                <a:solidFill>
                  <a:schemeClr val="bg2">
                    <a:lumMod val="50000"/>
                  </a:schemeClr>
                </a:solidFill>
                <a:latin typeface="+mn-lt"/>
                <a:ea typeface="+mn-ea"/>
                <a:cs typeface="Arial" pitchFamily="34" charset="0"/>
              </a:defRPr>
            </a:lvl3pPr>
            <a:lvl4pPr marL="1218504" indent="-228469">
              <a:defRPr lang="en-US" sz="1600" kern="1200" dirty="0" smtClean="0">
                <a:solidFill>
                  <a:schemeClr val="bg2">
                    <a:lumMod val="50000"/>
                  </a:schemeClr>
                </a:solidFill>
                <a:latin typeface="+mn-lt"/>
                <a:ea typeface="+mn-ea"/>
                <a:cs typeface="Arial" pitchFamily="34" charset="0"/>
              </a:defRPr>
            </a:lvl4pPr>
            <a:lvl5pPr marL="1446974" indent="-228469">
              <a:defRPr lang="en-US" sz="1600" kern="1200" dirty="0">
                <a:solidFill>
                  <a:schemeClr val="bg2">
                    <a:lumMod val="50000"/>
                  </a:schemeClr>
                </a:solidFill>
                <a:latin typeface="+mn-lt"/>
                <a:ea typeface="+mn-ea"/>
                <a:cs typeface="Arial" pitchFamily="34" charset="0"/>
              </a:defRPr>
            </a:lvl5pPr>
            <a:lvl6pPr>
              <a:defRPr sz="2099"/>
            </a:lvl6pPr>
            <a:lvl7pPr>
              <a:defRPr sz="2099"/>
            </a:lvl7pPr>
            <a:lvl8pPr>
              <a:defRPr sz="2099"/>
            </a:lvl8pPr>
            <a:lvl9pPr>
              <a:defRPr sz="2099"/>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1"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4"/>
            <a:ext cx="1738860" cy="815899"/>
          </a:xfrm>
          <a:prstGeom prst="rect">
            <a:avLst/>
          </a:prstGeom>
        </p:spPr>
      </p:pic>
    </p:spTree>
    <p:extLst>
      <p:ext uri="{BB962C8B-B14F-4D97-AF65-F5344CB8AC3E}">
        <p14:creationId xmlns:p14="http://schemas.microsoft.com/office/powerpoint/2010/main" val="1427461685"/>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1"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2199" b="0" i="0" u="none" strike="noStrike" kern="1200" cap="none" spc="0" normalizeH="0" baseline="0" noProof="0" dirty="0"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4"/>
            <a:ext cx="11152188" cy="2863073"/>
          </a:xfrm>
          <a:prstGeom prst="rect">
            <a:avLst/>
          </a:prstGeom>
        </p:spPr>
        <p:txBody>
          <a:bodyPr>
            <a:normAutofit/>
          </a:bodyPr>
          <a:lstStyle>
            <a:lvl1pPr marL="0" indent="0">
              <a:lnSpc>
                <a:spcPct val="90000"/>
              </a:lnSpc>
              <a:buNone/>
              <a:defRPr sz="6397">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1"/>
            <a:ext cx="11152188" cy="470747"/>
          </a:xfrm>
          <a:prstGeom prst="rect">
            <a:avLst/>
          </a:prstGeom>
        </p:spPr>
        <p:txBody>
          <a:bodyPr>
            <a:normAutofit/>
          </a:bodyPr>
          <a:lstStyle>
            <a:lvl1pPr marL="0" indent="0">
              <a:lnSpc>
                <a:spcPct val="90000"/>
              </a:lnSpc>
              <a:buNone/>
              <a:defRPr sz="3599">
                <a:gradFill>
                  <a:gsLst>
                    <a:gs pos="100000">
                      <a:schemeClr val="bg1"/>
                    </a:gs>
                    <a:gs pos="0">
                      <a:schemeClr val="bg1"/>
                    </a:gs>
                  </a:gsLst>
                  <a:lin ang="5400000" scaled="0"/>
                </a:gradFill>
                <a:latin typeface="+mj-lt"/>
              </a:defRPr>
            </a:lvl1pPr>
            <a:lvl2pPr>
              <a:defRPr sz="6397">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1109802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pPr defTabSz="914001"/>
            <a:fld id="{727B4C2D-45E2-4621-8491-2995EB46A674}" type="slidenum">
              <a:rPr lang="en-US" smtClean="0">
                <a:gradFill>
                  <a:gsLst>
                    <a:gs pos="100000">
                      <a:srgbClr val="797A7D"/>
                    </a:gs>
                    <a:gs pos="0">
                      <a:srgbClr val="797A7D"/>
                    </a:gs>
                  </a:gsLst>
                  <a:lin ang="5400000" scaled="0"/>
                </a:gradFill>
              </a:rPr>
              <a:pPr defTabSz="914001"/>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13432882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5826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1" y="1155941"/>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1" tIns="45701" rIns="45701" bIns="45701" numCol="1" spcCol="0" rtlCol="0" fromWordArt="0" anchor="ctr" anchorCtr="0" forceAA="0" compatLnSpc="1">
            <a:prstTxWarp prst="textNoShape">
              <a:avLst/>
            </a:prstTxWarp>
            <a:noAutofit/>
          </a:bodyPr>
          <a:lstStyle/>
          <a:p>
            <a:pPr marL="0" marR="0" lvl="0" indent="0" algn="ctr" defTabSz="913737" rtl="0" eaLnBrk="1" fontAlgn="base" latinLnBrk="0" hangingPunct="1">
              <a:lnSpc>
                <a:spcPct val="100000"/>
              </a:lnSpc>
              <a:spcBef>
                <a:spcPct val="0"/>
              </a:spcBef>
              <a:spcAft>
                <a:spcPct val="0"/>
              </a:spcAft>
              <a:buClrTx/>
              <a:buSzTx/>
              <a:buFontTx/>
              <a:buNone/>
              <a:tabLst/>
              <a:defRPr/>
            </a:pPr>
            <a:endParaRPr kumimoji="0" lang="en-US" sz="1799" b="0" i="0" u="none" strike="noStrike" kern="1200" cap="none" spc="0" normalizeH="0" baseline="0" noProof="0" dirty="0" err="1" smtClean="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199">
                <a:gradFill>
                  <a:gsLst>
                    <a:gs pos="1250">
                      <a:srgbClr val="000000"/>
                    </a:gs>
                    <a:gs pos="100000">
                      <a:srgbClr val="000000"/>
                    </a:gs>
                  </a:gsLst>
                  <a:lin ang="5400000" scaled="0"/>
                </a:gradFill>
                <a:latin typeface="Consolas" pitchFamily="49" charset="0"/>
                <a:cs typeface="Consolas" pitchFamily="49" charset="0"/>
              </a:defRPr>
            </a:lvl1pPr>
            <a:lvl2pPr marL="3395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86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19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29880"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075878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1"/>
            <a:ext cx="11152188" cy="664797"/>
          </a:xfrm>
        </p:spPr>
        <p:txBody>
          <a:bodyPr/>
          <a:lstStyle>
            <a:lvl1pPr>
              <a:defRPr sz="4799"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3" y="1447799"/>
            <a:ext cx="11149013" cy="2043636"/>
          </a:xfrm>
          <a:prstGeom prst="rect">
            <a:avLst/>
          </a:prstGeom>
        </p:spPr>
        <p:txBody>
          <a:bodyPr/>
          <a:lstStyle>
            <a:lvl1pPr marL="342764" indent="-34276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401"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038" indent="-28563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548"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057" indent="-228509">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599"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706632340"/>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6"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288086240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6" y="2312128"/>
            <a:ext cx="11122924" cy="1933979"/>
          </a:xfrm>
          <a:prstGeom prst="rect">
            <a:avLst/>
          </a:prstGeom>
        </p:spPr>
        <p:txBody>
          <a:bodyPr anchor="ctr">
            <a:noAutofit/>
          </a:bodyPr>
          <a:lstStyle>
            <a:lvl1pPr algn="l">
              <a:lnSpc>
                <a:spcPct val="90000"/>
              </a:lnSpc>
              <a:defRPr sz="4798"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8" b="1" cap="none" baseline="0">
                <a:solidFill>
                  <a:schemeClr val="bg1">
                    <a:lumMod val="95000"/>
                    <a:alpha val="99000"/>
                  </a:schemeClr>
                </a:solidFill>
                <a:latin typeface="Segoe UI Light" pitchFamily="34" charset="0"/>
              </a:defRPr>
            </a:lvl1pPr>
            <a:lvl2pPr marL="456820" indent="0" algn="ctr">
              <a:buNone/>
              <a:defRPr>
                <a:solidFill>
                  <a:schemeClr val="tx1">
                    <a:tint val="75000"/>
                  </a:schemeClr>
                </a:solidFill>
              </a:defRPr>
            </a:lvl2pPr>
            <a:lvl3pPr marL="913639" indent="0" algn="ctr">
              <a:buNone/>
              <a:defRPr>
                <a:solidFill>
                  <a:schemeClr val="tx1">
                    <a:tint val="75000"/>
                  </a:schemeClr>
                </a:solidFill>
              </a:defRPr>
            </a:lvl3pPr>
            <a:lvl4pPr marL="1370459" indent="0" algn="ctr">
              <a:buNone/>
              <a:defRPr>
                <a:solidFill>
                  <a:schemeClr val="tx1">
                    <a:tint val="75000"/>
                  </a:schemeClr>
                </a:solidFill>
              </a:defRPr>
            </a:lvl4pPr>
            <a:lvl5pPr marL="1827279" indent="0" algn="ctr">
              <a:buNone/>
              <a:defRPr>
                <a:solidFill>
                  <a:schemeClr val="tx1">
                    <a:tint val="75000"/>
                  </a:schemeClr>
                </a:solidFill>
              </a:defRPr>
            </a:lvl5pPr>
            <a:lvl6pPr marL="2284100" indent="0" algn="ctr">
              <a:buNone/>
              <a:defRPr>
                <a:solidFill>
                  <a:schemeClr val="tx1">
                    <a:tint val="75000"/>
                  </a:schemeClr>
                </a:solidFill>
              </a:defRPr>
            </a:lvl6pPr>
            <a:lvl7pPr marL="2740917" indent="0" algn="ctr">
              <a:buNone/>
              <a:defRPr>
                <a:solidFill>
                  <a:schemeClr val="tx1">
                    <a:tint val="75000"/>
                  </a:schemeClr>
                </a:solidFill>
              </a:defRPr>
            </a:lvl7pPr>
            <a:lvl8pPr marL="3197737" indent="0" algn="ctr">
              <a:buNone/>
              <a:defRPr>
                <a:solidFill>
                  <a:schemeClr val="tx1">
                    <a:tint val="75000"/>
                  </a:schemeClr>
                </a:solidFill>
              </a:defRPr>
            </a:lvl8pPr>
            <a:lvl9pPr marL="3654557"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4235077190"/>
      </p:ext>
    </p:extLst>
  </p:cSld>
  <p:clrMapOvr>
    <a:masterClrMapping/>
  </p:clrMapOvr>
  <p:transition>
    <p:fade/>
  </p:transition>
  <p:timing>
    <p:tnLst>
      <p:par>
        <p:cTn id="1" dur="indefinite" restart="never" nodeType="tmRoot"/>
      </p:par>
    </p:tnLst>
  </p:timing>
  <p:hf hdr="0"/>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911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3818" rtl="0" eaLnBrk="1" latinLnBrk="0" hangingPunct="1">
              <a:lnSpc>
                <a:spcPct val="90000"/>
              </a:lnSpc>
              <a:spcBef>
                <a:spcPct val="0"/>
              </a:spcBef>
              <a:buNone/>
              <a:defRPr lang="en-US" sz="8622"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861093548"/>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Title &amp; Non-bulleted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accent2"/>
                    </a:gs>
                    <a:gs pos="100000">
                      <a:schemeClr val="accent2"/>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67956743"/>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3" y="2922747"/>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marR="0" lvl="1" indent="0" algn="l" defTabSz="913364"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lumMod val="85000"/>
                  </a:prstClr>
                </a:solidFill>
                <a:effectLst/>
                <a:uLnTx/>
                <a:uFillTx/>
                <a:latin typeface="Calibri"/>
                <a:ea typeface="+mn-ea"/>
                <a:cs typeface="+mn-cs"/>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8201273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image" Target="../media/image4.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theme" Target="../theme/theme3.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image" Target="../media/image4.png"/><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heme" Target="../theme/theme4.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 Type="http://schemas.openxmlformats.org/officeDocument/2006/relationships/slideLayout" Target="../slideLayouts/slideLayout59.xml"/><Relationship Id="rId21" Type="http://schemas.openxmlformats.org/officeDocument/2006/relationships/slideLayout" Target="../slideLayouts/slideLayout77.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slideLayout" Target="../slideLayouts/slideLayout76.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10" Type="http://schemas.openxmlformats.org/officeDocument/2006/relationships/slideLayout" Target="../slideLayouts/slideLayout66.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8" r:id="rId22"/>
    <p:sldLayoutId id="2147484152" r:id="rId23"/>
    <p:sldLayoutId id="2147484153" r:id="rId24"/>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428524649"/>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69171" y="1189179"/>
            <a:ext cx="11650486" cy="2052030"/>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12"/>
          <a:stretch>
            <a:fillRect/>
          </a:stretch>
        </p:blipFill>
        <p:spPr>
          <a:xfrm rot="5400000">
            <a:off x="9205457" y="2991147"/>
            <a:ext cx="6858623" cy="876329"/>
          </a:xfrm>
          <a:prstGeom prst="rect">
            <a:avLst/>
          </a:prstGeom>
        </p:spPr>
      </p:pic>
    </p:spTree>
    <p:extLst>
      <p:ext uri="{BB962C8B-B14F-4D97-AF65-F5344CB8AC3E}">
        <p14:creationId xmlns:p14="http://schemas.microsoft.com/office/powerpoint/2010/main" val="1170229819"/>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Lst>
  <p:transition>
    <p:fade/>
  </p:transition>
  <p:timing>
    <p:tnLst>
      <p:par>
        <p:cTn id="1" dur="indefinite" restart="never" nodeType="tmRoot"/>
      </p:par>
    </p:tnLst>
  </p:timing>
  <p:txStyles>
    <p:titleStyle>
      <a:lvl1pPr algn="l" defTabSz="914107"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50" marR="0" indent="-33605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29" marR="0" indent="-236480"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2" kern="1200" spc="0" baseline="0">
          <a:gradFill>
            <a:gsLst>
              <a:gs pos="1250">
                <a:schemeClr val="tx1"/>
              </a:gs>
              <a:gs pos="100000">
                <a:schemeClr val="tx1"/>
              </a:gs>
            </a:gsLst>
            <a:lin ang="5400000" scaled="0"/>
          </a:gradFill>
          <a:latin typeface="+mn-lt"/>
          <a:ea typeface="+mn-ea"/>
          <a:cs typeface="+mn-cs"/>
        </a:defRPr>
      </a:lvl2pPr>
      <a:lvl3pPr marL="784115"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0" kern="1200" spc="0" baseline="0">
          <a:gradFill>
            <a:gsLst>
              <a:gs pos="1250">
                <a:schemeClr val="tx1"/>
              </a:gs>
              <a:gs pos="100000">
                <a:schemeClr val="tx1"/>
              </a:gs>
            </a:gsLst>
            <a:lin ang="5400000" scaled="0"/>
          </a:gradFill>
          <a:latin typeface="+mn-lt"/>
          <a:ea typeface="+mn-ea"/>
          <a:cs typeface="+mn-cs"/>
        </a:defRPr>
      </a:lvl3pPr>
      <a:lvl4pPr marL="1008149"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4pPr>
      <a:lvl5pPr marL="1232181" marR="0" indent="-224033" algn="l" defTabSz="91410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4" kern="1200" spc="0" baseline="0">
          <a:gradFill>
            <a:gsLst>
              <a:gs pos="1250">
                <a:schemeClr val="tx1"/>
              </a:gs>
              <a:gs pos="100000">
                <a:schemeClr val="tx1"/>
              </a:gs>
            </a:gsLst>
            <a:lin ang="5400000" scaled="0"/>
          </a:gradFill>
          <a:latin typeface="+mn-lt"/>
          <a:ea typeface="+mn-ea"/>
          <a:cs typeface="+mn-cs"/>
        </a:defRPr>
      </a:lvl5pPr>
      <a:lvl6pPr marL="2513794"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50"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903"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958" indent="-228527" algn="l" defTabSz="914107"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07" rtl="0" eaLnBrk="1" latinLnBrk="0" hangingPunct="1">
        <a:defRPr sz="1764" kern="1200">
          <a:solidFill>
            <a:schemeClr val="tx1"/>
          </a:solidFill>
          <a:latin typeface="+mn-lt"/>
          <a:ea typeface="+mn-ea"/>
          <a:cs typeface="+mn-cs"/>
        </a:defRPr>
      </a:lvl1pPr>
      <a:lvl2pPr marL="457054" algn="l" defTabSz="914107" rtl="0" eaLnBrk="1" latinLnBrk="0" hangingPunct="1">
        <a:defRPr sz="1764" kern="1200">
          <a:solidFill>
            <a:schemeClr val="tx1"/>
          </a:solidFill>
          <a:latin typeface="+mn-lt"/>
          <a:ea typeface="+mn-ea"/>
          <a:cs typeface="+mn-cs"/>
        </a:defRPr>
      </a:lvl2pPr>
      <a:lvl3pPr marL="914107" algn="l" defTabSz="914107" rtl="0" eaLnBrk="1" latinLnBrk="0" hangingPunct="1">
        <a:defRPr sz="1764" kern="1200">
          <a:solidFill>
            <a:schemeClr val="tx1"/>
          </a:solidFill>
          <a:latin typeface="+mn-lt"/>
          <a:ea typeface="+mn-ea"/>
          <a:cs typeface="+mn-cs"/>
        </a:defRPr>
      </a:lvl3pPr>
      <a:lvl4pPr marL="1371161" algn="l" defTabSz="914107" rtl="0" eaLnBrk="1" latinLnBrk="0" hangingPunct="1">
        <a:defRPr sz="1764" kern="1200">
          <a:solidFill>
            <a:schemeClr val="tx1"/>
          </a:solidFill>
          <a:latin typeface="+mn-lt"/>
          <a:ea typeface="+mn-ea"/>
          <a:cs typeface="+mn-cs"/>
        </a:defRPr>
      </a:lvl4pPr>
      <a:lvl5pPr marL="1828214" algn="l" defTabSz="914107" rtl="0" eaLnBrk="1" latinLnBrk="0" hangingPunct="1">
        <a:defRPr sz="1764" kern="1200">
          <a:solidFill>
            <a:schemeClr val="tx1"/>
          </a:solidFill>
          <a:latin typeface="+mn-lt"/>
          <a:ea typeface="+mn-ea"/>
          <a:cs typeface="+mn-cs"/>
        </a:defRPr>
      </a:lvl5pPr>
      <a:lvl6pPr marL="2285270" algn="l" defTabSz="914107" rtl="0" eaLnBrk="1" latinLnBrk="0" hangingPunct="1">
        <a:defRPr sz="1764" kern="1200">
          <a:solidFill>
            <a:schemeClr val="tx1"/>
          </a:solidFill>
          <a:latin typeface="+mn-lt"/>
          <a:ea typeface="+mn-ea"/>
          <a:cs typeface="+mn-cs"/>
        </a:defRPr>
      </a:lvl6pPr>
      <a:lvl7pPr marL="2742322" algn="l" defTabSz="914107" rtl="0" eaLnBrk="1" latinLnBrk="0" hangingPunct="1">
        <a:defRPr sz="1764" kern="1200">
          <a:solidFill>
            <a:schemeClr val="tx1"/>
          </a:solidFill>
          <a:latin typeface="+mn-lt"/>
          <a:ea typeface="+mn-ea"/>
          <a:cs typeface="+mn-cs"/>
        </a:defRPr>
      </a:lvl7pPr>
      <a:lvl8pPr marL="3199376" algn="l" defTabSz="914107" rtl="0" eaLnBrk="1" latinLnBrk="0" hangingPunct="1">
        <a:defRPr sz="1764" kern="1200">
          <a:solidFill>
            <a:schemeClr val="tx1"/>
          </a:solidFill>
          <a:latin typeface="+mn-lt"/>
          <a:ea typeface="+mn-ea"/>
          <a:cs typeface="+mn-cs"/>
        </a:defRPr>
      </a:lvl8pPr>
      <a:lvl9pPr marL="3656430" algn="l" defTabSz="914107"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3"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2904377"/>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 id="2147484190" r:id="rId14"/>
    <p:sldLayoutId id="2147484191" r:id="rId15"/>
    <p:sldLayoutId id="2147484192" r:id="rId16"/>
    <p:sldLayoutId id="2147484193" r:id="rId17"/>
    <p:sldLayoutId id="2147484194" r:id="rId18"/>
    <p:sldLayoutId id="2147484195" r:id="rId19"/>
    <p:sldLayoutId id="2147484196" r:id="rId20"/>
    <p:sldLayoutId id="2147484197" r:id="rId21"/>
    <p:sldLayoutId id="2147484198" r:id="rId22"/>
    <p:sldLayoutId id="2147484199" r:id="rId23"/>
    <p:sldLayoutId id="2147484200" r:id="rId24"/>
    <p:sldLayoutId id="2147484201" r:id="rId25"/>
    <p:sldLayoutId id="2147484202" r:id="rId26"/>
  </p:sldLayoutIdLst>
  <p:transition>
    <p:fade/>
  </p:transition>
  <p:timing>
    <p:tnLst>
      <p:par>
        <p:cTn id="1" dur="indefinite" restart="never" nodeType="tmRoot"/>
      </p:par>
    </p:tnLst>
  </p:timing>
  <p:hf hdr="0" ftr="0" dt="0"/>
  <p:txStyles>
    <p:titleStyle>
      <a:lvl1pPr algn="l" defTabSz="914001" rtl="0" eaLnBrk="1" latinLnBrk="0" hangingPunct="1">
        <a:lnSpc>
          <a:spcPct val="90000"/>
        </a:lnSpc>
        <a:spcBef>
          <a:spcPct val="0"/>
        </a:spcBef>
        <a:buNone/>
        <a:defRPr lang="en-US" sz="5397"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591" marR="0" indent="-339591" algn="l" defTabSz="914001" rtl="0" eaLnBrk="1" fontAlgn="auto" latinLnBrk="0" hangingPunct="1">
        <a:lnSpc>
          <a:spcPct val="90000"/>
        </a:lnSpc>
        <a:spcBef>
          <a:spcPct val="20000"/>
        </a:spcBef>
        <a:spcAft>
          <a:spcPts val="0"/>
        </a:spcAft>
        <a:buClrTx/>
        <a:buSzPct val="80000"/>
        <a:buFont typeface="Arial" pitchFamily="34" charset="0"/>
        <a:buChar char="•"/>
        <a:tabLst/>
        <a:defRPr sz="3599" kern="1200" spc="-70" baseline="0">
          <a:gradFill>
            <a:gsLst>
              <a:gs pos="1250">
                <a:schemeClr val="bg2"/>
              </a:gs>
              <a:gs pos="100000">
                <a:schemeClr val="bg2"/>
              </a:gs>
            </a:gsLst>
            <a:lin ang="5400000" scaled="0"/>
          </a:gradFill>
          <a:latin typeface="+mj-lt"/>
          <a:ea typeface="+mn-ea"/>
          <a:cs typeface="+mn-cs"/>
        </a:defRPr>
      </a:lvl1pPr>
      <a:lvl2pPr marL="572861" marR="0" indent="-233271" algn="l" defTabSz="914001" rtl="0" eaLnBrk="1" fontAlgn="auto" latinLnBrk="0" hangingPunct="1">
        <a:lnSpc>
          <a:spcPct val="90000"/>
        </a:lnSpc>
        <a:spcBef>
          <a:spcPct val="20000"/>
        </a:spcBef>
        <a:spcAft>
          <a:spcPts val="0"/>
        </a:spcAft>
        <a:buClrTx/>
        <a:buSzPct val="90000"/>
        <a:buFont typeface="Wingdings" pitchFamily="2" charset="2"/>
        <a:buChar char=""/>
        <a:tabLst/>
        <a:defRPr sz="2399" kern="1200" spc="0" baseline="0">
          <a:gradFill>
            <a:gsLst>
              <a:gs pos="1250">
                <a:schemeClr val="bg2"/>
              </a:gs>
              <a:gs pos="100000">
                <a:schemeClr val="bg2"/>
              </a:gs>
            </a:gsLst>
            <a:lin ang="5400000" scaled="0"/>
          </a:gradFill>
          <a:latin typeface="+mn-lt"/>
          <a:ea typeface="+mn-ea"/>
          <a:cs typeface="+mn-cs"/>
        </a:defRPr>
      </a:lvl2pPr>
      <a:lvl3pPr marL="79819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798196" algn="l"/>
        </a:tabLst>
        <a:defRPr sz="2399" kern="1200" spc="0" baseline="0">
          <a:gradFill>
            <a:gsLst>
              <a:gs pos="1250">
                <a:schemeClr val="bg2"/>
              </a:gs>
              <a:gs pos="100000">
                <a:schemeClr val="bg2"/>
              </a:gs>
            </a:gsLst>
            <a:lin ang="5400000" scaled="0"/>
          </a:gradFill>
          <a:latin typeface="+mn-lt"/>
          <a:ea typeface="+mn-ea"/>
          <a:cs typeface="+mn-cs"/>
        </a:defRPr>
      </a:lvl3pPr>
      <a:lvl4pPr marL="1029880" marR="0" indent="-231683" algn="l" defTabSz="914001" rtl="0" eaLnBrk="1" fontAlgn="auto" latinLnBrk="0" hangingPunct="1">
        <a:lnSpc>
          <a:spcPct val="90000"/>
        </a:lnSpc>
        <a:spcBef>
          <a:spcPct val="20000"/>
        </a:spcBef>
        <a:spcAft>
          <a:spcPts val="0"/>
        </a:spcAft>
        <a:buClrTx/>
        <a:buSzPct val="90000"/>
        <a:buFont typeface="Wingdings" pitchFamily="2" charset="2"/>
        <a:buChar char=""/>
        <a:tabLst/>
        <a:defRPr sz="1999" kern="1200" spc="0" baseline="0">
          <a:gradFill>
            <a:gsLst>
              <a:gs pos="1250">
                <a:schemeClr val="bg2"/>
              </a:gs>
              <a:gs pos="100000">
                <a:schemeClr val="bg2"/>
              </a:gs>
            </a:gsLst>
            <a:lin ang="5400000" scaled="0"/>
          </a:gradFill>
          <a:latin typeface="+mn-lt"/>
          <a:ea typeface="+mn-ea"/>
          <a:cs typeface="+mn-cs"/>
        </a:defRPr>
      </a:lvl4pPr>
      <a:lvl5pPr marL="1255216" marR="0" indent="-225336" algn="l" defTabSz="914001" rtl="0" eaLnBrk="1" fontAlgn="auto" latinLnBrk="0" hangingPunct="1">
        <a:lnSpc>
          <a:spcPct val="90000"/>
        </a:lnSpc>
        <a:spcBef>
          <a:spcPct val="20000"/>
        </a:spcBef>
        <a:spcAft>
          <a:spcPts val="0"/>
        </a:spcAft>
        <a:buClrTx/>
        <a:buSzPct val="90000"/>
        <a:buFont typeface="Wingdings" pitchFamily="2" charset="2"/>
        <a:buChar char=""/>
        <a:tabLst>
          <a:tab pos="1255216" algn="l"/>
        </a:tabLst>
        <a:defRPr sz="1999" kern="1200" spc="0" baseline="0">
          <a:gradFill>
            <a:gsLst>
              <a:gs pos="1250">
                <a:schemeClr val="bg2"/>
              </a:gs>
              <a:gs pos="100000">
                <a:schemeClr val="bg2"/>
              </a:gs>
            </a:gsLst>
            <a:lin ang="5400000" scaled="0"/>
          </a:gradFill>
          <a:latin typeface="+mn-lt"/>
          <a:ea typeface="+mn-ea"/>
          <a:cs typeface="+mn-cs"/>
        </a:defRPr>
      </a:lvl5pPr>
      <a:lvl6pPr marL="2513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504"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505"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506" indent="-228501" algn="l" defTabSz="914001"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01" rtl="0" eaLnBrk="1" latinLnBrk="0" hangingPunct="1">
        <a:defRPr sz="1799" kern="1200">
          <a:solidFill>
            <a:schemeClr val="tx1"/>
          </a:solidFill>
          <a:latin typeface="+mn-lt"/>
          <a:ea typeface="+mn-ea"/>
          <a:cs typeface="+mn-cs"/>
        </a:defRPr>
      </a:lvl1pPr>
      <a:lvl2pPr marL="457001" algn="l" defTabSz="914001" rtl="0" eaLnBrk="1" latinLnBrk="0" hangingPunct="1">
        <a:defRPr sz="1799" kern="1200">
          <a:solidFill>
            <a:schemeClr val="tx1"/>
          </a:solidFill>
          <a:latin typeface="+mn-lt"/>
          <a:ea typeface="+mn-ea"/>
          <a:cs typeface="+mn-cs"/>
        </a:defRPr>
      </a:lvl2pPr>
      <a:lvl3pPr marL="914001" algn="l" defTabSz="914001" rtl="0" eaLnBrk="1" latinLnBrk="0" hangingPunct="1">
        <a:defRPr sz="1799" kern="1200">
          <a:solidFill>
            <a:schemeClr val="tx1"/>
          </a:solidFill>
          <a:latin typeface="+mn-lt"/>
          <a:ea typeface="+mn-ea"/>
          <a:cs typeface="+mn-cs"/>
        </a:defRPr>
      </a:lvl3pPr>
      <a:lvl4pPr marL="1371002" algn="l" defTabSz="914001" rtl="0" eaLnBrk="1" latinLnBrk="0" hangingPunct="1">
        <a:defRPr sz="1799" kern="1200">
          <a:solidFill>
            <a:schemeClr val="tx1"/>
          </a:solidFill>
          <a:latin typeface="+mn-lt"/>
          <a:ea typeface="+mn-ea"/>
          <a:cs typeface="+mn-cs"/>
        </a:defRPr>
      </a:lvl4pPr>
      <a:lvl5pPr marL="1828003" algn="l" defTabSz="914001" rtl="0" eaLnBrk="1" latinLnBrk="0" hangingPunct="1">
        <a:defRPr sz="1799" kern="1200">
          <a:solidFill>
            <a:schemeClr val="tx1"/>
          </a:solidFill>
          <a:latin typeface="+mn-lt"/>
          <a:ea typeface="+mn-ea"/>
          <a:cs typeface="+mn-cs"/>
        </a:defRPr>
      </a:lvl5pPr>
      <a:lvl6pPr marL="2285004" algn="l" defTabSz="914001" rtl="0" eaLnBrk="1" latinLnBrk="0" hangingPunct="1">
        <a:defRPr sz="1799" kern="1200">
          <a:solidFill>
            <a:schemeClr val="tx1"/>
          </a:solidFill>
          <a:latin typeface="+mn-lt"/>
          <a:ea typeface="+mn-ea"/>
          <a:cs typeface="+mn-cs"/>
        </a:defRPr>
      </a:lvl6pPr>
      <a:lvl7pPr marL="2742003" algn="l" defTabSz="914001" rtl="0" eaLnBrk="1" latinLnBrk="0" hangingPunct="1">
        <a:defRPr sz="1799" kern="1200">
          <a:solidFill>
            <a:schemeClr val="tx1"/>
          </a:solidFill>
          <a:latin typeface="+mn-lt"/>
          <a:ea typeface="+mn-ea"/>
          <a:cs typeface="+mn-cs"/>
        </a:defRPr>
      </a:lvl7pPr>
      <a:lvl8pPr marL="3199004" algn="l" defTabSz="914001" rtl="0" eaLnBrk="1" latinLnBrk="0" hangingPunct="1">
        <a:defRPr sz="1799" kern="1200">
          <a:solidFill>
            <a:schemeClr val="tx1"/>
          </a:solidFill>
          <a:latin typeface="+mn-lt"/>
          <a:ea typeface="+mn-ea"/>
          <a:cs typeface="+mn-cs"/>
        </a:defRPr>
      </a:lvl8pPr>
      <a:lvl9pPr marL="3656005" algn="l" defTabSz="914001"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hyperlink" Target="http://dev.office.com/devprogram" TargetMode="External"/><Relationship Id="rId2" Type="http://schemas.openxmlformats.org/officeDocument/2006/relationships/notesSlide" Target="../notesSlides/notesSlide14.xml"/><Relationship Id="rId1" Type="http://schemas.openxmlformats.org/officeDocument/2006/relationships/slideLayout" Target="../slideLayouts/slideLayout51.xml"/><Relationship Id="rId5" Type="http://schemas.openxmlformats.org/officeDocument/2006/relationships/image" Target="../media/image28.emf"/><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8" Type="http://schemas.openxmlformats.org/officeDocument/2006/relationships/hyperlink" Target="http://officespdev.uservoice.com/" TargetMode="External"/><Relationship Id="rId3" Type="http://schemas.openxmlformats.org/officeDocument/2006/relationships/hyperlink" Target="https://www.yammer.com/itpronetwork" TargetMode="External"/><Relationship Id="rId7" Type="http://schemas.openxmlformats.org/officeDocument/2006/relationships/hyperlink" Target="http://dev.office.com/podcasts" TargetMode="External"/><Relationship Id="rId2" Type="http://schemas.openxmlformats.org/officeDocument/2006/relationships/notesSlide" Target="../notesSlides/notesSlide15.xml"/><Relationship Id="rId1" Type="http://schemas.openxmlformats.org/officeDocument/2006/relationships/slideLayout" Target="../slideLayouts/slideLayout51.xml"/><Relationship Id="rId6" Type="http://schemas.openxmlformats.org/officeDocument/2006/relationships/image" Target="../media/image30.emf"/><Relationship Id="rId11" Type="http://schemas.openxmlformats.org/officeDocument/2006/relationships/image" Target="../media/image32.png"/><Relationship Id="rId5" Type="http://schemas.openxmlformats.org/officeDocument/2006/relationships/image" Target="../media/image29.emf"/><Relationship Id="rId10" Type="http://schemas.openxmlformats.org/officeDocument/2006/relationships/image" Target="../media/image31.png"/><Relationship Id="rId4" Type="http://schemas.openxmlformats.org/officeDocument/2006/relationships/hyperlink" Target="http://www.twitter.com/OfficeDev" TargetMode="External"/><Relationship Id="rId9" Type="http://schemas.openxmlformats.org/officeDocument/2006/relationships/hyperlink" Target="http://aka.ms/O365DevShow"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41.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emf"/><Relationship Id="rId1" Type="http://schemas.openxmlformats.org/officeDocument/2006/relationships/slideLayout" Target="../slideLayouts/slideLayout17.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png"/><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595" dirty="0"/>
              <a:t>Office 365 Development</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Term Store</a:t>
            </a:r>
            <a:endParaRPr lang="en-US" dirty="0"/>
          </a:p>
        </p:txBody>
      </p:sp>
      <p:sp>
        <p:nvSpPr>
          <p:cNvPr id="3" name="Content Placeholder 2"/>
          <p:cNvSpPr>
            <a:spLocks noGrp="1"/>
          </p:cNvSpPr>
          <p:nvPr>
            <p:ph idx="1"/>
          </p:nvPr>
        </p:nvSpPr>
        <p:spPr/>
        <p:txBody>
          <a:bodyPr/>
          <a:lstStyle/>
          <a:p>
            <a:r>
              <a:rPr lang="en-US" dirty="0" smtClean="0"/>
              <a:t>MMS built on top of term store database</a:t>
            </a:r>
          </a:p>
          <a:p>
            <a:pPr lvl="1"/>
            <a:r>
              <a:rPr lang="en-US" dirty="0" smtClean="0"/>
              <a:t>Tracks metadata used to tag items and documents</a:t>
            </a:r>
          </a:p>
          <a:p>
            <a:pPr lvl="1"/>
            <a:r>
              <a:rPr lang="en-US" dirty="0" smtClean="0"/>
              <a:t>Administrators create the metadata</a:t>
            </a:r>
          </a:p>
          <a:p>
            <a:pPr lvl="1"/>
            <a:r>
              <a:rPr lang="en-US" dirty="0" smtClean="0"/>
              <a:t>Users apply metadata by tagging items and documents</a:t>
            </a:r>
          </a:p>
          <a:p>
            <a:pPr lvl="1"/>
            <a:endParaRPr lang="en-US" dirty="0"/>
          </a:p>
          <a:p>
            <a:r>
              <a:rPr lang="en-US" dirty="0" smtClean="0"/>
              <a:t>Structure of managed metadata</a:t>
            </a:r>
          </a:p>
          <a:p>
            <a:pPr lvl="1"/>
            <a:r>
              <a:rPr lang="en-US" dirty="0" smtClean="0"/>
              <a:t>Group</a:t>
            </a:r>
          </a:p>
          <a:p>
            <a:pPr lvl="1"/>
            <a:r>
              <a:rPr lang="en-US" dirty="0" smtClean="0"/>
              <a:t>Term set</a:t>
            </a:r>
          </a:p>
          <a:p>
            <a:pPr lvl="1"/>
            <a:r>
              <a:rPr lang="en-US" dirty="0"/>
              <a:t>T</a:t>
            </a:r>
            <a:r>
              <a:rPr lang="en-US" dirty="0" smtClean="0"/>
              <a:t>erm</a:t>
            </a:r>
          </a:p>
        </p:txBody>
      </p:sp>
    </p:spTree>
    <p:extLst>
      <p:ext uri="{BB962C8B-B14F-4D97-AF65-F5344CB8AC3E}">
        <p14:creationId xmlns:p14="http://schemas.microsoft.com/office/powerpoint/2010/main" val="73808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Sets</a:t>
            </a:r>
            <a:endParaRPr lang="en-US" dirty="0"/>
          </a:p>
        </p:txBody>
      </p:sp>
      <p:sp>
        <p:nvSpPr>
          <p:cNvPr id="3" name="Content Placeholder 2"/>
          <p:cNvSpPr>
            <a:spLocks noGrp="1"/>
          </p:cNvSpPr>
          <p:nvPr>
            <p:ph idx="1"/>
          </p:nvPr>
        </p:nvSpPr>
        <p:spPr/>
        <p:txBody>
          <a:bodyPr>
            <a:normAutofit lnSpcReduction="10000"/>
          </a:bodyPr>
          <a:lstStyle/>
          <a:p>
            <a:r>
              <a:rPr lang="en-US" dirty="0" smtClean="0"/>
              <a:t>Flat</a:t>
            </a:r>
          </a:p>
          <a:p>
            <a:pPr lvl="1"/>
            <a:r>
              <a:rPr lang="en-US" dirty="0" smtClean="0"/>
              <a:t>Red</a:t>
            </a:r>
          </a:p>
          <a:p>
            <a:pPr lvl="1"/>
            <a:r>
              <a:rPr lang="en-US" dirty="0" smtClean="0"/>
              <a:t>Blue</a:t>
            </a:r>
            <a:endParaRPr lang="en-US" dirty="0"/>
          </a:p>
          <a:p>
            <a:r>
              <a:rPr lang="en-US" dirty="0"/>
              <a:t>Hierarchical</a:t>
            </a:r>
          </a:p>
          <a:p>
            <a:pPr lvl="1"/>
            <a:r>
              <a:rPr lang="en-US" dirty="0"/>
              <a:t>North </a:t>
            </a:r>
            <a:r>
              <a:rPr lang="en-US" dirty="0" smtClean="0"/>
              <a:t>America&gt;USA&gt;Texas&gt;Paris</a:t>
            </a:r>
          </a:p>
          <a:p>
            <a:pPr lvl="1"/>
            <a:r>
              <a:rPr lang="en-US" dirty="0" smtClean="0"/>
              <a:t>Europe&gt;France&gt;Paris</a:t>
            </a:r>
            <a:endParaRPr lang="en-US" dirty="0"/>
          </a:p>
          <a:p>
            <a:r>
              <a:rPr lang="en-US" dirty="0" smtClean="0"/>
              <a:t>Taxonomy</a:t>
            </a:r>
          </a:p>
          <a:p>
            <a:pPr lvl="1"/>
            <a:r>
              <a:rPr lang="en-US" dirty="0" smtClean="0"/>
              <a:t>Structured Controlled</a:t>
            </a:r>
            <a:endParaRPr lang="en-US" dirty="0"/>
          </a:p>
          <a:p>
            <a:pPr lvl="1"/>
            <a:r>
              <a:rPr lang="en-US" dirty="0"/>
              <a:t>Generally Closed</a:t>
            </a:r>
          </a:p>
          <a:p>
            <a:r>
              <a:rPr lang="en-US" dirty="0" smtClean="0"/>
              <a:t>Folksonomy</a:t>
            </a:r>
          </a:p>
          <a:p>
            <a:pPr lvl="1"/>
            <a:r>
              <a:rPr lang="en-US" dirty="0" smtClean="0"/>
              <a:t>Unstructured</a:t>
            </a:r>
            <a:endParaRPr lang="en-US" dirty="0"/>
          </a:p>
          <a:p>
            <a:pPr lvl="1"/>
            <a:r>
              <a:rPr lang="en-US" dirty="0"/>
              <a:t>Generally Open</a:t>
            </a:r>
          </a:p>
          <a:p>
            <a:endParaRPr lang="en-US" dirty="0"/>
          </a:p>
        </p:txBody>
      </p:sp>
    </p:spTree>
    <p:extLst>
      <p:ext uri="{BB962C8B-B14F-4D97-AF65-F5344CB8AC3E}">
        <p14:creationId xmlns:p14="http://schemas.microsoft.com/office/powerpoint/2010/main" val="2518770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Terms and Term Sets</a:t>
            </a:r>
            <a:endParaRPr lang="en-US" dirty="0"/>
          </a:p>
        </p:txBody>
      </p:sp>
      <p:sp>
        <p:nvSpPr>
          <p:cNvPr id="3" name="Content Placeholder 2"/>
          <p:cNvSpPr>
            <a:spLocks noGrp="1"/>
          </p:cNvSpPr>
          <p:nvPr>
            <p:ph idx="1"/>
          </p:nvPr>
        </p:nvSpPr>
        <p:spPr/>
        <p:txBody>
          <a:bodyPr>
            <a:normAutofit/>
          </a:bodyPr>
          <a:lstStyle/>
          <a:p>
            <a:r>
              <a:rPr lang="en-US" dirty="0" smtClean="0"/>
              <a:t>Term Store</a:t>
            </a:r>
          </a:p>
          <a:p>
            <a:pPr lvl="1"/>
            <a:r>
              <a:rPr lang="en-US" dirty="0" smtClean="0"/>
              <a:t>Term Group</a:t>
            </a:r>
          </a:p>
          <a:p>
            <a:pPr lvl="2"/>
            <a:r>
              <a:rPr lang="en-US" dirty="0" smtClean="0"/>
              <a:t>Term Set</a:t>
            </a:r>
          </a:p>
          <a:p>
            <a:pPr marL="1146175" lvl="4" indent="-173038"/>
            <a:r>
              <a:rPr lang="en-US" dirty="0" smtClean="0"/>
              <a:t>Term</a:t>
            </a:r>
          </a:p>
          <a:p>
            <a:pPr marL="1379538" lvl="5" indent="-174625"/>
            <a:r>
              <a:rPr lang="en-US" sz="1400" dirty="0"/>
              <a:t>Term</a:t>
            </a:r>
          </a:p>
          <a:p>
            <a:pPr marL="1146175" lvl="4" indent="-173038"/>
            <a:r>
              <a:rPr lang="en-US" dirty="0" smtClean="0"/>
              <a:t>Term</a:t>
            </a:r>
            <a:endParaRPr lang="en-US" dirty="0"/>
          </a:p>
        </p:txBody>
      </p:sp>
      <p:pic>
        <p:nvPicPr>
          <p:cNvPr id="4" name="Picture 3"/>
          <p:cNvPicPr>
            <a:picLocks noChangeAspect="1"/>
          </p:cNvPicPr>
          <p:nvPr/>
        </p:nvPicPr>
        <p:blipFill>
          <a:blip r:embed="rId3"/>
          <a:stretch>
            <a:fillRect/>
          </a:stretch>
        </p:blipFill>
        <p:spPr>
          <a:xfrm>
            <a:off x="7428270" y="1447801"/>
            <a:ext cx="2857143" cy="4742857"/>
          </a:xfrm>
          <a:prstGeom prst="rect">
            <a:avLst/>
          </a:prstGeom>
        </p:spPr>
      </p:pic>
      <p:cxnSp>
        <p:nvCxnSpPr>
          <p:cNvPr id="6" name="Straight Arrow Connector 5"/>
          <p:cNvCxnSpPr/>
          <p:nvPr/>
        </p:nvCxnSpPr>
        <p:spPr>
          <a:xfrm>
            <a:off x="4265612" y="1676400"/>
            <a:ext cx="3429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18012" y="2209800"/>
            <a:ext cx="34290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418012" y="2209801"/>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18012" y="2209801"/>
            <a:ext cx="3443514" cy="247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265613" y="2685457"/>
            <a:ext cx="3655785" cy="468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72485" y="2927071"/>
            <a:ext cx="4148913" cy="444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08770" y="3242757"/>
            <a:ext cx="4266842" cy="357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120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Managed Metadata Improvements</a:t>
            </a:r>
            <a:endParaRPr lang="en-US" dirty="0"/>
          </a:p>
        </p:txBody>
      </p:sp>
      <p:sp>
        <p:nvSpPr>
          <p:cNvPr id="5" name="Content Placeholder 4"/>
          <p:cNvSpPr>
            <a:spLocks noGrp="1"/>
          </p:cNvSpPr>
          <p:nvPr>
            <p:ph idx="1"/>
          </p:nvPr>
        </p:nvSpPr>
        <p:spPr/>
        <p:txBody>
          <a:bodyPr/>
          <a:lstStyle/>
          <a:p>
            <a:r>
              <a:rPr lang="en-US" sz="2800" dirty="0" smtClean="0"/>
              <a:t>Metadata leveraged in various ways throughout SharePoint 2013</a:t>
            </a:r>
          </a:p>
          <a:p>
            <a:r>
              <a:rPr lang="en-US" sz="2800" dirty="0" smtClean="0"/>
              <a:t>New pages introduced so not everyone has to use Term Store Manager to modify taxonomies</a:t>
            </a:r>
          </a:p>
          <a:p>
            <a:pPr lvl="1"/>
            <a:r>
              <a:rPr lang="en-US" sz="1800" dirty="0" smtClean="0"/>
              <a:t>Permissions for groups</a:t>
            </a:r>
          </a:p>
          <a:p>
            <a:pPr lvl="2"/>
            <a:r>
              <a:rPr lang="en-US" sz="1800" dirty="0" smtClean="0"/>
              <a:t>SharePoint 2010 allowed read</a:t>
            </a:r>
          </a:p>
          <a:p>
            <a:pPr lvl="2"/>
            <a:r>
              <a:rPr lang="en-US" sz="1800" dirty="0" smtClean="0"/>
              <a:t>SharePoint 2013 supports read/write</a:t>
            </a:r>
          </a:p>
          <a:p>
            <a:r>
              <a:rPr lang="en-US" sz="2800" dirty="0" smtClean="0"/>
              <a:t>Numerous features based on taxonomy targeting WCM scenarios</a:t>
            </a:r>
          </a:p>
          <a:p>
            <a:r>
              <a:rPr lang="en-US" sz="2800" dirty="0" smtClean="0"/>
              <a:t>Ability to flag a term set’s “intended use”</a:t>
            </a:r>
          </a:p>
          <a:p>
            <a:r>
              <a:rPr lang="en-US" sz="2800" dirty="0" smtClean="0"/>
              <a:t>Taxonomy API exposed via CSOM</a:t>
            </a:r>
            <a:endParaRPr lang="en-US" sz="2800" dirty="0"/>
          </a:p>
        </p:txBody>
      </p:sp>
    </p:spTree>
    <p:extLst>
      <p:ext uri="{BB962C8B-B14F-4D97-AF65-F5344CB8AC3E}">
        <p14:creationId xmlns:p14="http://schemas.microsoft.com/office/powerpoint/2010/main" val="3536199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Term Store Manager Improvements</a:t>
            </a:r>
            <a:endParaRPr lang="en-US" dirty="0"/>
          </a:p>
        </p:txBody>
      </p:sp>
      <p:sp>
        <p:nvSpPr>
          <p:cNvPr id="5" name="Content Placeholder 4"/>
          <p:cNvSpPr>
            <a:spLocks noGrp="1"/>
          </p:cNvSpPr>
          <p:nvPr>
            <p:ph idx="1"/>
          </p:nvPr>
        </p:nvSpPr>
        <p:spPr/>
        <p:txBody>
          <a:bodyPr>
            <a:noAutofit/>
          </a:bodyPr>
          <a:lstStyle/>
          <a:p>
            <a:r>
              <a:rPr lang="en-US" sz="2800" dirty="0" smtClean="0"/>
              <a:t>Cross site collection term access for private groups</a:t>
            </a:r>
          </a:p>
          <a:p>
            <a:pPr lvl="1"/>
            <a:r>
              <a:rPr lang="en-US" sz="1800" dirty="0" smtClean="0"/>
              <a:t>Possibility to link different site collections to </a:t>
            </a:r>
            <a:br>
              <a:rPr lang="en-US" sz="1800" dirty="0" smtClean="0"/>
            </a:br>
            <a:r>
              <a:rPr lang="en-US" sz="1800" dirty="0" smtClean="0"/>
              <a:t>see others terms</a:t>
            </a:r>
          </a:p>
          <a:p>
            <a:r>
              <a:rPr lang="en-US" sz="2800" dirty="0" smtClean="0"/>
              <a:t>Pinning terms</a:t>
            </a:r>
          </a:p>
          <a:p>
            <a:pPr lvl="1"/>
            <a:r>
              <a:rPr lang="en-US" sz="1800" dirty="0" smtClean="0"/>
              <a:t>Read only reuse of the term in alternative </a:t>
            </a:r>
            <a:br>
              <a:rPr lang="en-US" sz="1800" dirty="0" smtClean="0"/>
            </a:br>
            <a:r>
              <a:rPr lang="en-US" sz="1800" dirty="0" smtClean="0"/>
              <a:t>location in the hierarchy</a:t>
            </a:r>
          </a:p>
          <a:p>
            <a:r>
              <a:rPr lang="en-US" sz="2800" dirty="0" smtClean="0"/>
              <a:t>UI for custom property editing</a:t>
            </a:r>
          </a:p>
          <a:p>
            <a:pPr lvl="1"/>
            <a:r>
              <a:rPr lang="en-US" sz="1800" dirty="0" smtClean="0"/>
              <a:t>Specific by location properties</a:t>
            </a:r>
          </a:p>
          <a:p>
            <a:r>
              <a:rPr lang="en-US" sz="2800" dirty="0" smtClean="0"/>
              <a:t>Indication of the term set usage for </a:t>
            </a:r>
            <a:br>
              <a:rPr lang="en-US" sz="2800" dirty="0" smtClean="0"/>
            </a:br>
            <a:r>
              <a:rPr lang="en-US" sz="2800" dirty="0" smtClean="0"/>
              <a:t>other SharePoint 2013 uses</a:t>
            </a:r>
          </a:p>
          <a:p>
            <a:r>
              <a:rPr lang="fi-FI" sz="2800" dirty="0" smtClean="0"/>
              <a:t>Additional Multilingual support </a:t>
            </a:r>
            <a:endParaRPr lang="fi-FI" sz="2800" dirty="0"/>
          </a:p>
          <a:p>
            <a:pPr lvl="1"/>
            <a:r>
              <a:rPr lang="fi-FI" sz="1800" dirty="0" smtClean="0"/>
              <a:t>Flexible LCID &amp; automated translation support</a:t>
            </a:r>
          </a:p>
          <a:p>
            <a:r>
              <a:rPr lang="fi-FI" sz="2800" dirty="0" smtClean="0"/>
              <a:t>Block users from using keywords outside of specific term set</a:t>
            </a:r>
            <a:endParaRPr lang="en-US" sz="2800" dirty="0"/>
          </a:p>
        </p:txBody>
      </p:sp>
    </p:spTree>
    <p:extLst>
      <p:ext uri="{BB962C8B-B14F-4D97-AF65-F5344CB8AC3E}">
        <p14:creationId xmlns:p14="http://schemas.microsoft.com/office/powerpoint/2010/main" val="305601151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Enterprise Content Types</a:t>
            </a:r>
            <a:endParaRPr lang="en-US" dirty="0"/>
          </a:p>
        </p:txBody>
      </p:sp>
      <p:sp>
        <p:nvSpPr>
          <p:cNvPr id="3" name="Content Placeholder 2"/>
          <p:cNvSpPr>
            <a:spLocks noGrp="1"/>
          </p:cNvSpPr>
          <p:nvPr>
            <p:ph idx="1"/>
          </p:nvPr>
        </p:nvSpPr>
        <p:spPr/>
        <p:txBody>
          <a:bodyPr>
            <a:normAutofit/>
          </a:bodyPr>
          <a:lstStyle/>
          <a:p>
            <a:r>
              <a:rPr lang="en-US" dirty="0" smtClean="0"/>
              <a:t>Content types often scoped at site level</a:t>
            </a:r>
          </a:p>
          <a:p>
            <a:pPr lvl="1"/>
            <a:r>
              <a:rPr lang="en-US" dirty="0" smtClean="0"/>
              <a:t>Cannot see the same set across site collections</a:t>
            </a:r>
          </a:p>
          <a:p>
            <a:pPr lvl="1"/>
            <a:endParaRPr lang="en-US" dirty="0" smtClean="0"/>
          </a:p>
          <a:p>
            <a:r>
              <a:rPr lang="en-US" dirty="0" smtClean="0"/>
              <a:t>MMS allows syndication of “enterprise” content types </a:t>
            </a:r>
          </a:p>
          <a:p>
            <a:pPr lvl="1"/>
            <a:r>
              <a:rPr lang="en-US" dirty="0" smtClean="0"/>
              <a:t>Define one site collection as the content type hub</a:t>
            </a:r>
          </a:p>
          <a:p>
            <a:pPr lvl="1"/>
            <a:r>
              <a:rPr lang="en-US" dirty="0" smtClean="0"/>
              <a:t>Enterprise content types are read only in sites</a:t>
            </a:r>
          </a:p>
          <a:p>
            <a:pPr lvl="1"/>
            <a:r>
              <a:rPr lang="en-US" dirty="0" smtClean="0"/>
              <a:t>Sites can have enterprise and local content types in sites</a:t>
            </a:r>
          </a:p>
          <a:p>
            <a:pPr lvl="1"/>
            <a:r>
              <a:rPr lang="en-US" dirty="0" smtClean="0"/>
              <a:t>Local content types can inherit from enterprise content types</a:t>
            </a:r>
            <a:endParaRPr lang="en-US" dirty="0"/>
          </a:p>
        </p:txBody>
      </p:sp>
    </p:spTree>
    <p:extLst>
      <p:ext uri="{BB962C8B-B14F-4D97-AF65-F5344CB8AC3E}">
        <p14:creationId xmlns:p14="http://schemas.microsoft.com/office/powerpoint/2010/main" val="404311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Content Types</a:t>
            </a:r>
            <a:endParaRPr lang="en-US" dirty="0"/>
          </a:p>
        </p:txBody>
      </p:sp>
      <p:sp>
        <p:nvSpPr>
          <p:cNvPr id="3" name="Content Placeholder 2"/>
          <p:cNvSpPr>
            <a:spLocks noGrp="1"/>
          </p:cNvSpPr>
          <p:nvPr>
            <p:ph idx="1"/>
          </p:nvPr>
        </p:nvSpPr>
        <p:spPr/>
        <p:txBody>
          <a:bodyPr/>
          <a:lstStyle/>
          <a:p>
            <a:r>
              <a:rPr lang="en-US" dirty="0" smtClean="0"/>
              <a:t>Central Store of Content Types</a:t>
            </a:r>
          </a:p>
          <a:p>
            <a:r>
              <a:rPr lang="en-US" dirty="0" smtClean="0"/>
              <a:t>Published to Subscribed Site Collections</a:t>
            </a:r>
          </a:p>
          <a:p>
            <a:r>
              <a:rPr lang="en-US" dirty="0" smtClean="0"/>
              <a:t>Republished when Source is Updated</a:t>
            </a:r>
          </a:p>
          <a:p>
            <a:r>
              <a:rPr lang="en-US" dirty="0" smtClean="0"/>
              <a:t>In Subscriber Site</a:t>
            </a:r>
          </a:p>
          <a:p>
            <a:pPr lvl="1"/>
            <a:r>
              <a:rPr lang="en-US" dirty="0" smtClean="0"/>
              <a:t>Cannot Edit Source Content Type</a:t>
            </a:r>
          </a:p>
          <a:p>
            <a:pPr lvl="1"/>
            <a:r>
              <a:rPr lang="en-US" dirty="0" smtClean="0"/>
              <a:t>Create New Content Types that Inherit</a:t>
            </a:r>
          </a:p>
          <a:p>
            <a:pPr lvl="1"/>
            <a:endParaRPr lang="en-US" dirty="0" smtClean="0"/>
          </a:p>
          <a:p>
            <a:pPr lvl="1"/>
            <a:endParaRPr lang="en-US" dirty="0"/>
          </a:p>
        </p:txBody>
      </p:sp>
    </p:spTree>
    <p:extLst>
      <p:ext uri="{BB962C8B-B14F-4D97-AF65-F5344CB8AC3E}">
        <p14:creationId xmlns:p14="http://schemas.microsoft.com/office/powerpoint/2010/main" val="27098653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Termsets and Terms</a:t>
            </a:r>
          </a:p>
        </p:txBody>
      </p:sp>
    </p:spTree>
    <p:extLst>
      <p:ext uri="{BB962C8B-B14F-4D97-AF65-F5344CB8AC3E}">
        <p14:creationId xmlns:p14="http://schemas.microsoft.com/office/powerpoint/2010/main" val="275736495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Metadata Manager</a:t>
            </a:r>
            <a:endParaRPr lang="en-US" dirty="0"/>
          </a:p>
        </p:txBody>
      </p:sp>
      <p:sp>
        <p:nvSpPr>
          <p:cNvPr id="3" name="Content Placeholder 2"/>
          <p:cNvSpPr>
            <a:spLocks noGrp="1"/>
          </p:cNvSpPr>
          <p:nvPr>
            <p:ph idx="1"/>
          </p:nvPr>
        </p:nvSpPr>
        <p:spPr/>
        <p:txBody>
          <a:bodyPr/>
          <a:lstStyle/>
          <a:p>
            <a:r>
              <a:rPr lang="en-US" dirty="0" smtClean="0"/>
              <a:t>Provides UI for managing term sets and terms</a:t>
            </a:r>
          </a:p>
          <a:p>
            <a:pPr lvl="1"/>
            <a:r>
              <a:rPr lang="en-US" dirty="0" smtClean="0"/>
              <a:t>Import of term sets and terms</a:t>
            </a:r>
          </a:p>
          <a:p>
            <a:pPr lvl="1"/>
            <a:r>
              <a:rPr lang="en-US" dirty="0" smtClean="0"/>
              <a:t>Manage custom properties</a:t>
            </a:r>
          </a:p>
          <a:p>
            <a:pPr lvl="1"/>
            <a:r>
              <a:rPr lang="en-US" dirty="0" smtClean="0"/>
              <a:t>Translations &amp; synonyms</a:t>
            </a:r>
          </a:p>
          <a:p>
            <a:r>
              <a:rPr lang="en-US" dirty="0" smtClean="0"/>
              <a:t>Manage term set / term languages</a:t>
            </a:r>
          </a:p>
          <a:p>
            <a:r>
              <a:rPr lang="en-US" dirty="0" smtClean="0"/>
              <a:t>Submission policy (open / closed)</a:t>
            </a:r>
          </a:p>
          <a:p>
            <a:pPr lvl="1"/>
            <a:r>
              <a:rPr lang="en-US" dirty="0" smtClean="0"/>
              <a:t>Open means users can submit terms to the term store (when adding / editing items)</a:t>
            </a:r>
          </a:p>
          <a:p>
            <a:pPr lvl="1"/>
            <a:r>
              <a:rPr lang="en-US" dirty="0" smtClean="0"/>
              <a:t>Regardless of the policy, users can always submit keywords</a:t>
            </a:r>
          </a:p>
        </p:txBody>
      </p:sp>
    </p:spTree>
    <p:extLst>
      <p:ext uri="{BB962C8B-B14F-4D97-AF65-F5344CB8AC3E}">
        <p14:creationId xmlns:p14="http://schemas.microsoft.com/office/powerpoint/2010/main" val="1851667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Taxonomy</a:t>
            </a:r>
            <a:endParaRPr lang="en-US" dirty="0"/>
          </a:p>
        </p:txBody>
      </p:sp>
      <p:sp>
        <p:nvSpPr>
          <p:cNvPr id="3" name="Content Placeholder 2"/>
          <p:cNvSpPr>
            <a:spLocks noGrp="1"/>
          </p:cNvSpPr>
          <p:nvPr>
            <p:ph idx="1"/>
          </p:nvPr>
        </p:nvSpPr>
        <p:spPr/>
        <p:txBody>
          <a:bodyPr/>
          <a:lstStyle/>
          <a:p>
            <a:r>
              <a:rPr lang="en-US" smtClean="0"/>
              <a:t>Steps to creating a taxonomy</a:t>
            </a:r>
          </a:p>
          <a:p>
            <a:pPr lvl="1"/>
            <a:r>
              <a:rPr lang="en-US" smtClean="0"/>
              <a:t>Create a new group</a:t>
            </a:r>
          </a:p>
          <a:p>
            <a:pPr lvl="1"/>
            <a:r>
              <a:rPr lang="en-US" smtClean="0"/>
              <a:t>Create a new term set</a:t>
            </a:r>
          </a:p>
          <a:p>
            <a:pPr lvl="1"/>
            <a:r>
              <a:rPr lang="en-US" smtClean="0"/>
              <a:t>Create top-level terms</a:t>
            </a:r>
          </a:p>
          <a:p>
            <a:pPr lvl="1"/>
            <a:r>
              <a:rPr lang="en-US" smtClean="0"/>
              <a:t>Create hierarchy of child terms</a:t>
            </a:r>
            <a:endParaRPr lang="en-US" dirty="0"/>
          </a:p>
        </p:txBody>
      </p:sp>
    </p:spTree>
    <p:extLst>
      <p:ext uri="{BB962C8B-B14F-4D97-AF65-F5344CB8AC3E}">
        <p14:creationId xmlns:p14="http://schemas.microsoft.com/office/powerpoint/2010/main" val="126181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O3656-8 Developing advanced Taxonomy Scenarios in Office 365</a:t>
            </a:r>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and using a Custom Termset</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11638124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000" dirty="0"/>
              <a:t>Creating Termsets Using CSOM</a:t>
            </a:r>
          </a:p>
        </p:txBody>
      </p:sp>
    </p:spTree>
    <p:extLst>
      <p:ext uri="{BB962C8B-B14F-4D97-AF65-F5344CB8AC3E}">
        <p14:creationId xmlns:p14="http://schemas.microsoft.com/office/powerpoint/2010/main" val="20915151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Managed Metadata CSOM</a:t>
            </a:r>
            <a:endParaRPr lang="en-US" dirty="0"/>
          </a:p>
        </p:txBody>
      </p:sp>
      <p:sp>
        <p:nvSpPr>
          <p:cNvPr id="6" name="Content Placeholder 5"/>
          <p:cNvSpPr>
            <a:spLocks noGrp="1"/>
          </p:cNvSpPr>
          <p:nvPr>
            <p:ph idx="1"/>
          </p:nvPr>
        </p:nvSpPr>
        <p:spPr/>
        <p:txBody>
          <a:bodyPr>
            <a:normAutofit lnSpcReduction="10000"/>
          </a:bodyPr>
          <a:lstStyle/>
          <a:p>
            <a:r>
              <a:rPr lang="en-US" sz="3200" dirty="0" smtClean="0"/>
              <a:t>SharePoint 2013 CSOM has support for taxonomy</a:t>
            </a:r>
          </a:p>
          <a:p>
            <a:r>
              <a:rPr lang="en-US" sz="3200" dirty="0" smtClean="0"/>
              <a:t>Add references to:</a:t>
            </a:r>
          </a:p>
          <a:p>
            <a:pPr lvl="1">
              <a:lnSpc>
                <a:spcPct val="160000"/>
              </a:lnSpc>
            </a:pPr>
            <a:r>
              <a:rPr lang="en-US" sz="2000" dirty="0" smtClean="0">
                <a:latin typeface="Courier New" panose="02070309020205020404" pitchFamily="49" charset="0"/>
                <a:cs typeface="Courier New" panose="02070309020205020404" pitchFamily="49" charset="0"/>
              </a:rPr>
              <a:t>Microsoft.SharePoint.Client.dll</a:t>
            </a:r>
          </a:p>
          <a:p>
            <a:pPr lvl="1">
              <a:lnSpc>
                <a:spcPct val="110000"/>
              </a:lnSpc>
            </a:pPr>
            <a:r>
              <a:rPr lang="en-US" sz="2000" dirty="0" smtClean="0">
                <a:latin typeface="Courier New" panose="02070309020205020404" pitchFamily="49" charset="0"/>
                <a:cs typeface="Courier New" panose="02070309020205020404" pitchFamily="49" charset="0"/>
              </a:rPr>
              <a:t>Microsoft.SharePoint.Client.Runtime.dll</a:t>
            </a:r>
          </a:p>
          <a:p>
            <a:pPr lvl="1">
              <a:lnSpc>
                <a:spcPct val="110000"/>
              </a:lnSpc>
            </a:pPr>
            <a:r>
              <a:rPr lang="en-US" sz="2000" dirty="0" smtClean="0">
                <a:latin typeface="Courier New" panose="02070309020205020404" pitchFamily="49" charset="0"/>
                <a:cs typeface="Courier New" panose="02070309020205020404" pitchFamily="49" charset="0"/>
              </a:rPr>
              <a:t>Microsoft.SharePoint.Client.Taxonomy.dll</a:t>
            </a:r>
          </a:p>
          <a:p>
            <a:pPr>
              <a:lnSpc>
                <a:spcPct val="160000"/>
              </a:lnSpc>
            </a:pPr>
            <a:r>
              <a:rPr lang="en-US" sz="3200" dirty="0" smtClean="0"/>
              <a:t>CSOM usage is usage very similar to server-side taxonomy API</a:t>
            </a:r>
          </a:p>
          <a:p>
            <a:pPr lvl="1"/>
            <a:r>
              <a:rPr lang="en-US" sz="2000" dirty="0" smtClean="0"/>
              <a:t>Obtain </a:t>
            </a:r>
            <a:r>
              <a:rPr lang="en-US" sz="2000" b="1" dirty="0" err="1" smtClean="0"/>
              <a:t>TaxonomySession</a:t>
            </a:r>
            <a:r>
              <a:rPr lang="en-US" sz="2000" dirty="0" smtClean="0"/>
              <a:t> reference followed by </a:t>
            </a:r>
          </a:p>
          <a:p>
            <a:pPr lvl="2"/>
            <a:r>
              <a:rPr lang="en-US" sz="2000" dirty="0" smtClean="0"/>
              <a:t>Term Store</a:t>
            </a:r>
          </a:p>
          <a:p>
            <a:pPr lvl="2"/>
            <a:r>
              <a:rPr lang="en-US" sz="2000" dirty="0" smtClean="0"/>
              <a:t>Group</a:t>
            </a:r>
          </a:p>
          <a:p>
            <a:pPr lvl="2"/>
            <a:r>
              <a:rPr lang="en-US" sz="2000" dirty="0" smtClean="0"/>
              <a:t>Term Set</a:t>
            </a:r>
          </a:p>
          <a:p>
            <a:pPr lvl="2"/>
            <a:r>
              <a:rPr lang="en-US" sz="2000" dirty="0" smtClean="0"/>
              <a:t>Terms</a:t>
            </a:r>
          </a:p>
          <a:p>
            <a:pPr lvl="1"/>
            <a:r>
              <a:rPr lang="en-US" sz="2000" dirty="0" smtClean="0"/>
              <a:t>Load objects &amp; collections as necessary</a:t>
            </a:r>
            <a:endParaRPr lang="en-US" sz="2000" dirty="0"/>
          </a:p>
        </p:txBody>
      </p:sp>
    </p:spTree>
    <p:extLst>
      <p:ext uri="{BB962C8B-B14F-4D97-AF65-F5344CB8AC3E}">
        <p14:creationId xmlns:p14="http://schemas.microsoft.com/office/powerpoint/2010/main" val="17299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Local Termset Groups</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23</a:t>
            </a:fld>
            <a:endParaRPr lang="en-US" dirty="0"/>
          </a:p>
        </p:txBody>
      </p:sp>
      <p:pic>
        <p:nvPicPr>
          <p:cNvPr id="4" name="Picture 3"/>
          <p:cNvPicPr>
            <a:picLocks noChangeAspect="1"/>
          </p:cNvPicPr>
          <p:nvPr/>
        </p:nvPicPr>
        <p:blipFill>
          <a:blip r:embed="rId2"/>
          <a:stretch>
            <a:fillRect/>
          </a:stretch>
        </p:blipFill>
        <p:spPr>
          <a:xfrm>
            <a:off x="183355" y="1925902"/>
            <a:ext cx="11820525" cy="3524250"/>
          </a:xfrm>
          <a:prstGeom prst="rect">
            <a:avLst/>
          </a:prstGeom>
          <a:ln>
            <a:solidFill>
              <a:schemeClr val="bg1">
                <a:lumMod val="50000"/>
              </a:schemeClr>
            </a:solidFill>
          </a:ln>
        </p:spPr>
      </p:pic>
    </p:spTree>
    <p:extLst>
      <p:ext uri="{BB962C8B-B14F-4D97-AF65-F5344CB8AC3E}">
        <p14:creationId xmlns:p14="http://schemas.microsoft.com/office/powerpoint/2010/main" val="345106635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Termset</a:t>
            </a:r>
            <a:endParaRPr lang="en-US" dirty="0"/>
          </a:p>
        </p:txBody>
      </p:sp>
      <p:sp>
        <p:nvSpPr>
          <p:cNvPr id="3" name="Slide Number Placeholder 2"/>
          <p:cNvSpPr>
            <a:spLocks noGrp="1"/>
          </p:cNvSpPr>
          <p:nvPr>
            <p:ph type="sldNum" sz="quarter" idx="12"/>
          </p:nvPr>
        </p:nvSpPr>
        <p:spPr/>
        <p:txBody>
          <a:bodyPr/>
          <a:lstStyle/>
          <a:p>
            <a:fld id="{727B4C2D-45E2-4621-8491-2995EB46A674}" type="slidenum">
              <a:rPr lang="en-US" smtClean="0"/>
              <a:pPr/>
              <a:t>24</a:t>
            </a:fld>
            <a:endParaRPr lang="en-US" dirty="0"/>
          </a:p>
        </p:txBody>
      </p:sp>
      <p:pic>
        <p:nvPicPr>
          <p:cNvPr id="4" name="Picture 3"/>
          <p:cNvPicPr>
            <a:picLocks noChangeAspect="1"/>
          </p:cNvPicPr>
          <p:nvPr/>
        </p:nvPicPr>
        <p:blipFill>
          <a:blip r:embed="rId2"/>
          <a:stretch>
            <a:fillRect/>
          </a:stretch>
        </p:blipFill>
        <p:spPr>
          <a:xfrm>
            <a:off x="455612" y="1428750"/>
            <a:ext cx="11277600" cy="4000500"/>
          </a:xfrm>
          <a:prstGeom prst="rect">
            <a:avLst/>
          </a:prstGeom>
          <a:ln>
            <a:solidFill>
              <a:schemeClr val="bg1">
                <a:lumMod val="50000"/>
              </a:schemeClr>
            </a:solidFill>
          </a:ln>
        </p:spPr>
      </p:pic>
    </p:spTree>
    <p:extLst>
      <p:ext uri="{BB962C8B-B14F-4D97-AF65-F5344CB8AC3E}">
        <p14:creationId xmlns:p14="http://schemas.microsoft.com/office/powerpoint/2010/main" val="19583973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Terms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25</a:t>
            </a:fld>
            <a:endParaRPr lang="en-US" dirty="0"/>
          </a:p>
        </p:txBody>
      </p:sp>
      <p:pic>
        <p:nvPicPr>
          <p:cNvPr id="5" name="Picture 4"/>
          <p:cNvPicPr>
            <a:picLocks noChangeAspect="1"/>
          </p:cNvPicPr>
          <p:nvPr/>
        </p:nvPicPr>
        <p:blipFill>
          <a:blip r:embed="rId2"/>
          <a:stretch>
            <a:fillRect/>
          </a:stretch>
        </p:blipFill>
        <p:spPr>
          <a:xfrm>
            <a:off x="668441" y="1329518"/>
            <a:ext cx="9772650" cy="3419475"/>
          </a:xfrm>
          <a:prstGeom prst="rect">
            <a:avLst/>
          </a:prstGeom>
          <a:ln>
            <a:solidFill>
              <a:schemeClr val="bg1">
                <a:lumMod val="65000"/>
              </a:schemeClr>
            </a:solidFill>
          </a:ln>
        </p:spPr>
      </p:pic>
    </p:spTree>
    <p:extLst>
      <p:ext uri="{BB962C8B-B14F-4D97-AF65-F5344CB8AC3E}">
        <p14:creationId xmlns:p14="http://schemas.microsoft.com/office/powerpoint/2010/main" val="13346520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a termset and a list that uses it using CSOM</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48470026"/>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Managed Metadata Service Architecture</a:t>
            </a:r>
          </a:p>
          <a:p>
            <a:r>
              <a:rPr lang="en-US" sz="3136" dirty="0" smtClean="0"/>
              <a:t>Creating Termsets and Terms</a:t>
            </a:r>
          </a:p>
          <a:p>
            <a:r>
              <a:rPr lang="en-US" sz="3136" dirty="0" smtClean="0"/>
              <a:t>Creating Termsets Using 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2096237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Developer Program Launch</a:t>
            </a:r>
            <a:endParaRPr lang="en-US" dirty="0"/>
          </a:p>
        </p:txBody>
      </p:sp>
      <p:sp>
        <p:nvSpPr>
          <p:cNvPr id="7" name="Content Placeholder 6"/>
          <p:cNvSpPr>
            <a:spLocks noGrp="1"/>
          </p:cNvSpPr>
          <p:nvPr>
            <p:ph type="body" sz="quarter" idx="4294967295"/>
          </p:nvPr>
        </p:nvSpPr>
        <p:spPr>
          <a:xfrm>
            <a:off x="0" y="5095357"/>
            <a:ext cx="11949218" cy="610552"/>
          </a:xfrm>
          <a:prstGeom prst="rect">
            <a:avLst/>
          </a:prstGeom>
        </p:spPr>
        <p:txBody>
          <a:bodyPr/>
          <a:lstStyle/>
          <a:p>
            <a:pPr marL="0" indent="0" algn="ctr">
              <a:buNone/>
            </a:pPr>
            <a:r>
              <a:rPr lang="en-US" sz="3075" dirty="0">
                <a:hlinkClick r:id="rId3"/>
              </a:rPr>
              <a:t>http://dev.office.com/devprogram</a:t>
            </a:r>
            <a:r>
              <a:rPr lang="en-US" sz="3075" dirty="0"/>
              <a:t> </a:t>
            </a:r>
          </a:p>
        </p:txBody>
      </p:sp>
      <p:grpSp>
        <p:nvGrpSpPr>
          <p:cNvPr id="83" name="Group 82"/>
          <p:cNvGrpSpPr/>
          <p:nvPr/>
        </p:nvGrpSpPr>
        <p:grpSpPr>
          <a:xfrm>
            <a:off x="4599617" y="3142245"/>
            <a:ext cx="2992644" cy="3668351"/>
            <a:chOff x="4662488" y="3198813"/>
            <a:chExt cx="3114676" cy="3817937"/>
          </a:xfrm>
        </p:grpSpPr>
        <p:sp>
          <p:nvSpPr>
            <p:cNvPr id="84" name="AutoShape 3"/>
            <p:cNvSpPr>
              <a:spLocks noChangeAspect="1" noChangeArrowheads="1" noTextEdit="1"/>
            </p:cNvSpPr>
            <p:nvPr/>
          </p:nvSpPr>
          <p:spPr bwMode="auto">
            <a:xfrm>
              <a:off x="4732338" y="3198813"/>
              <a:ext cx="29749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89" name="Freeform 5"/>
            <p:cNvSpPr>
              <a:spLocks/>
            </p:cNvSpPr>
            <p:nvPr/>
          </p:nvSpPr>
          <p:spPr bwMode="auto">
            <a:xfrm>
              <a:off x="6946901" y="5176838"/>
              <a:ext cx="830263" cy="1839912"/>
            </a:xfrm>
            <a:custGeom>
              <a:avLst/>
              <a:gdLst>
                <a:gd name="T0" fmla="*/ 12 w 72"/>
                <a:gd name="T1" fmla="*/ 0 h 160"/>
                <a:gd name="T2" fmla="*/ 0 w 72"/>
                <a:gd name="T3" fmla="*/ 76 h 160"/>
                <a:gd name="T4" fmla="*/ 57 w 72"/>
                <a:gd name="T5" fmla="*/ 151 h 160"/>
                <a:gd name="T6" fmla="*/ 67 w 72"/>
                <a:gd name="T7" fmla="*/ 151 h 160"/>
                <a:gd name="T8" fmla="*/ 12 w 72"/>
                <a:gd name="T9" fmla="*/ 0 h 160"/>
              </a:gdLst>
              <a:ahLst/>
              <a:cxnLst>
                <a:cxn ang="0">
                  <a:pos x="T0" y="T1"/>
                </a:cxn>
                <a:cxn ang="0">
                  <a:pos x="T2" y="T3"/>
                </a:cxn>
                <a:cxn ang="0">
                  <a:pos x="T4" y="T5"/>
                </a:cxn>
                <a:cxn ang="0">
                  <a:pos x="T6" y="T7"/>
                </a:cxn>
                <a:cxn ang="0">
                  <a:pos x="T8" y="T9"/>
                </a:cxn>
              </a:cxnLst>
              <a:rect l="0" t="0" r="r" b="b"/>
              <a:pathLst>
                <a:path w="72" h="160">
                  <a:moveTo>
                    <a:pt x="12" y="0"/>
                  </a:moveTo>
                  <a:cubicBezTo>
                    <a:pt x="11" y="24"/>
                    <a:pt x="8" y="49"/>
                    <a:pt x="0" y="76"/>
                  </a:cubicBezTo>
                  <a:cubicBezTo>
                    <a:pt x="45" y="82"/>
                    <a:pt x="56" y="147"/>
                    <a:pt x="57" y="151"/>
                  </a:cubicBezTo>
                  <a:cubicBezTo>
                    <a:pt x="58" y="160"/>
                    <a:pt x="67" y="157"/>
                    <a:pt x="67" y="151"/>
                  </a:cubicBezTo>
                  <a:cubicBezTo>
                    <a:pt x="72" y="50"/>
                    <a:pt x="21" y="7"/>
                    <a:pt x="12"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6" name="Freeform 6"/>
            <p:cNvSpPr>
              <a:spLocks/>
            </p:cNvSpPr>
            <p:nvPr/>
          </p:nvSpPr>
          <p:spPr bwMode="auto">
            <a:xfrm>
              <a:off x="4662488" y="5187950"/>
              <a:ext cx="819150" cy="1828800"/>
            </a:xfrm>
            <a:custGeom>
              <a:avLst/>
              <a:gdLst>
                <a:gd name="T0" fmla="*/ 59 w 71"/>
                <a:gd name="T1" fmla="*/ 0 h 159"/>
                <a:gd name="T2" fmla="*/ 5 w 71"/>
                <a:gd name="T3" fmla="*/ 150 h 159"/>
                <a:gd name="T4" fmla="*/ 15 w 71"/>
                <a:gd name="T5" fmla="*/ 150 h 159"/>
                <a:gd name="T6" fmla="*/ 71 w 71"/>
                <a:gd name="T7" fmla="*/ 75 h 159"/>
                <a:gd name="T8" fmla="*/ 59 w 71"/>
                <a:gd name="T9" fmla="*/ 0 h 159"/>
              </a:gdLst>
              <a:ahLst/>
              <a:cxnLst>
                <a:cxn ang="0">
                  <a:pos x="T0" y="T1"/>
                </a:cxn>
                <a:cxn ang="0">
                  <a:pos x="T2" y="T3"/>
                </a:cxn>
                <a:cxn ang="0">
                  <a:pos x="T4" y="T5"/>
                </a:cxn>
                <a:cxn ang="0">
                  <a:pos x="T6" y="T7"/>
                </a:cxn>
                <a:cxn ang="0">
                  <a:pos x="T8" y="T9"/>
                </a:cxn>
              </a:cxnLst>
              <a:rect l="0" t="0" r="r" b="b"/>
              <a:pathLst>
                <a:path w="71" h="159">
                  <a:moveTo>
                    <a:pt x="59" y="0"/>
                  </a:moveTo>
                  <a:cubicBezTo>
                    <a:pt x="48" y="9"/>
                    <a:pt x="0" y="52"/>
                    <a:pt x="5" y="150"/>
                  </a:cubicBezTo>
                  <a:cubicBezTo>
                    <a:pt x="5" y="156"/>
                    <a:pt x="14" y="159"/>
                    <a:pt x="15" y="150"/>
                  </a:cubicBezTo>
                  <a:cubicBezTo>
                    <a:pt x="16" y="146"/>
                    <a:pt x="27" y="82"/>
                    <a:pt x="71" y="75"/>
                  </a:cubicBezTo>
                  <a:cubicBezTo>
                    <a:pt x="63" y="49"/>
                    <a:pt x="60" y="23"/>
                    <a:pt x="59" y="0"/>
                  </a:cubicBezTo>
                  <a:close/>
                </a:path>
              </a:pathLst>
            </a:custGeom>
            <a:solidFill>
              <a:srgbClr val="BAD80A"/>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7" name="Freeform 7"/>
            <p:cNvSpPr>
              <a:spLocks/>
            </p:cNvSpPr>
            <p:nvPr/>
          </p:nvSpPr>
          <p:spPr bwMode="auto">
            <a:xfrm>
              <a:off x="6105526" y="5119688"/>
              <a:ext cx="230188" cy="1851025"/>
            </a:xfrm>
            <a:custGeom>
              <a:avLst/>
              <a:gdLst>
                <a:gd name="T0" fmla="*/ 10 w 20"/>
                <a:gd name="T1" fmla="*/ 0 h 161"/>
                <a:gd name="T2" fmla="*/ 10 w 20"/>
                <a:gd name="T3" fmla="*/ 0 h 161"/>
                <a:gd name="T4" fmla="*/ 10 w 20"/>
                <a:gd name="T5" fmla="*/ 0 h 161"/>
                <a:gd name="T6" fmla="*/ 10 w 20"/>
                <a:gd name="T7" fmla="*/ 0 h 161"/>
                <a:gd name="T8" fmla="*/ 10 w 20"/>
                <a:gd name="T9" fmla="*/ 0 h 161"/>
                <a:gd name="T10" fmla="*/ 0 w 20"/>
                <a:gd name="T11" fmla="*/ 11 h 161"/>
                <a:gd name="T12" fmla="*/ 0 w 20"/>
                <a:gd name="T13" fmla="*/ 149 h 161"/>
                <a:gd name="T14" fmla="*/ 10 w 20"/>
                <a:gd name="T15" fmla="*/ 161 h 161"/>
                <a:gd name="T16" fmla="*/ 10 w 20"/>
                <a:gd name="T17" fmla="*/ 161 h 161"/>
                <a:gd name="T18" fmla="*/ 10 w 20"/>
                <a:gd name="T19" fmla="*/ 161 h 161"/>
                <a:gd name="T20" fmla="*/ 10 w 20"/>
                <a:gd name="T21" fmla="*/ 161 h 161"/>
                <a:gd name="T22" fmla="*/ 10 w 20"/>
                <a:gd name="T23" fmla="*/ 161 h 161"/>
                <a:gd name="T24" fmla="*/ 20 w 20"/>
                <a:gd name="T25" fmla="*/ 149 h 161"/>
                <a:gd name="T26" fmla="*/ 20 w 20"/>
                <a:gd name="T27" fmla="*/ 11 h 161"/>
                <a:gd name="T28" fmla="*/ 10 w 20"/>
                <a:gd name="T2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161">
                  <a:moveTo>
                    <a:pt x="10" y="0"/>
                  </a:moveTo>
                  <a:cubicBezTo>
                    <a:pt x="10" y="0"/>
                    <a:pt x="10" y="0"/>
                    <a:pt x="10" y="0"/>
                  </a:cubicBezTo>
                  <a:cubicBezTo>
                    <a:pt x="10" y="0"/>
                    <a:pt x="10" y="0"/>
                    <a:pt x="10" y="0"/>
                  </a:cubicBezTo>
                  <a:cubicBezTo>
                    <a:pt x="10" y="0"/>
                    <a:pt x="10" y="0"/>
                    <a:pt x="10" y="0"/>
                  </a:cubicBezTo>
                  <a:cubicBezTo>
                    <a:pt x="10" y="0"/>
                    <a:pt x="10" y="0"/>
                    <a:pt x="10" y="0"/>
                  </a:cubicBezTo>
                  <a:cubicBezTo>
                    <a:pt x="0" y="0"/>
                    <a:pt x="0" y="11"/>
                    <a:pt x="0" y="11"/>
                  </a:cubicBezTo>
                  <a:cubicBezTo>
                    <a:pt x="0" y="11"/>
                    <a:pt x="0" y="144"/>
                    <a:pt x="0" y="149"/>
                  </a:cubicBezTo>
                  <a:cubicBezTo>
                    <a:pt x="0" y="154"/>
                    <a:pt x="0" y="161"/>
                    <a:pt x="10" y="161"/>
                  </a:cubicBezTo>
                  <a:cubicBezTo>
                    <a:pt x="10" y="161"/>
                    <a:pt x="10" y="161"/>
                    <a:pt x="10" y="161"/>
                  </a:cubicBezTo>
                  <a:cubicBezTo>
                    <a:pt x="10" y="161"/>
                    <a:pt x="10" y="161"/>
                    <a:pt x="10" y="161"/>
                  </a:cubicBezTo>
                  <a:cubicBezTo>
                    <a:pt x="10" y="161"/>
                    <a:pt x="10" y="161"/>
                    <a:pt x="10" y="161"/>
                  </a:cubicBezTo>
                  <a:cubicBezTo>
                    <a:pt x="10" y="161"/>
                    <a:pt x="10" y="161"/>
                    <a:pt x="10" y="161"/>
                  </a:cubicBezTo>
                  <a:cubicBezTo>
                    <a:pt x="20" y="161"/>
                    <a:pt x="20" y="154"/>
                    <a:pt x="20" y="149"/>
                  </a:cubicBezTo>
                  <a:cubicBezTo>
                    <a:pt x="20" y="144"/>
                    <a:pt x="20" y="11"/>
                    <a:pt x="20" y="11"/>
                  </a:cubicBezTo>
                  <a:cubicBezTo>
                    <a:pt x="20" y="11"/>
                    <a:pt x="20" y="0"/>
                    <a:pt x="1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8" name="Freeform 8"/>
            <p:cNvSpPr>
              <a:spLocks/>
            </p:cNvSpPr>
            <p:nvPr/>
          </p:nvSpPr>
          <p:spPr bwMode="auto">
            <a:xfrm>
              <a:off x="5851526" y="3198813"/>
              <a:ext cx="738188" cy="425450"/>
            </a:xfrm>
            <a:custGeom>
              <a:avLst/>
              <a:gdLst>
                <a:gd name="T0" fmla="*/ 64 w 64"/>
                <a:gd name="T1" fmla="*/ 37 h 37"/>
                <a:gd name="T2" fmla="*/ 32 w 64"/>
                <a:gd name="T3" fmla="*/ 0 h 37"/>
                <a:gd name="T4" fmla="*/ 32 w 64"/>
                <a:gd name="T5" fmla="*/ 0 h 37"/>
                <a:gd name="T6" fmla="*/ 0 w 64"/>
                <a:gd name="T7" fmla="*/ 37 h 37"/>
                <a:gd name="T8" fmla="*/ 64 w 64"/>
                <a:gd name="T9" fmla="*/ 37 h 37"/>
              </a:gdLst>
              <a:ahLst/>
              <a:cxnLst>
                <a:cxn ang="0">
                  <a:pos x="T0" y="T1"/>
                </a:cxn>
                <a:cxn ang="0">
                  <a:pos x="T2" y="T3"/>
                </a:cxn>
                <a:cxn ang="0">
                  <a:pos x="T4" y="T5"/>
                </a:cxn>
                <a:cxn ang="0">
                  <a:pos x="T6" y="T7"/>
                </a:cxn>
                <a:cxn ang="0">
                  <a:pos x="T8" y="T9"/>
                </a:cxn>
              </a:cxnLst>
              <a:rect l="0" t="0" r="r" b="b"/>
              <a:pathLst>
                <a:path w="64" h="37">
                  <a:moveTo>
                    <a:pt x="64" y="37"/>
                  </a:moveTo>
                  <a:cubicBezTo>
                    <a:pt x="51" y="14"/>
                    <a:pt x="38" y="0"/>
                    <a:pt x="32" y="0"/>
                  </a:cubicBezTo>
                  <a:cubicBezTo>
                    <a:pt x="32" y="0"/>
                    <a:pt x="32" y="0"/>
                    <a:pt x="32" y="0"/>
                  </a:cubicBezTo>
                  <a:cubicBezTo>
                    <a:pt x="26" y="0"/>
                    <a:pt x="13" y="14"/>
                    <a:pt x="0" y="37"/>
                  </a:cubicBezTo>
                  <a:lnTo>
                    <a:pt x="64" y="37"/>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99" name="Freeform 9"/>
            <p:cNvSpPr>
              <a:spLocks noEditPoints="1"/>
            </p:cNvSpPr>
            <p:nvPr/>
          </p:nvSpPr>
          <p:spPr bwMode="auto">
            <a:xfrm>
              <a:off x="5262563" y="3727450"/>
              <a:ext cx="1914525" cy="2484437"/>
            </a:xfrm>
            <a:custGeom>
              <a:avLst/>
              <a:gdLst>
                <a:gd name="T0" fmla="*/ 120 w 166"/>
                <a:gd name="T1" fmla="*/ 0 h 216"/>
                <a:gd name="T2" fmla="*/ 46 w 166"/>
                <a:gd name="T3" fmla="*/ 0 h 216"/>
                <a:gd name="T4" fmla="*/ 32 w 166"/>
                <a:gd name="T5" fmla="*/ 216 h 216"/>
                <a:gd name="T6" fmla="*/ 65 w 166"/>
                <a:gd name="T7" fmla="*/ 216 h 216"/>
                <a:gd name="T8" fmla="*/ 65 w 166"/>
                <a:gd name="T9" fmla="*/ 132 h 216"/>
                <a:gd name="T10" fmla="*/ 70 w 166"/>
                <a:gd name="T11" fmla="*/ 118 h 216"/>
                <a:gd name="T12" fmla="*/ 83 w 166"/>
                <a:gd name="T13" fmla="*/ 113 h 216"/>
                <a:gd name="T14" fmla="*/ 96 w 166"/>
                <a:gd name="T15" fmla="*/ 118 h 216"/>
                <a:gd name="T16" fmla="*/ 101 w 166"/>
                <a:gd name="T17" fmla="*/ 132 h 216"/>
                <a:gd name="T18" fmla="*/ 101 w 166"/>
                <a:gd name="T19" fmla="*/ 216 h 216"/>
                <a:gd name="T20" fmla="*/ 134 w 166"/>
                <a:gd name="T21" fmla="*/ 216 h 216"/>
                <a:gd name="T22" fmla="*/ 120 w 166"/>
                <a:gd name="T23" fmla="*/ 0 h 216"/>
                <a:gd name="T24" fmla="*/ 83 w 166"/>
                <a:gd name="T25" fmla="*/ 75 h 216"/>
                <a:gd name="T26" fmla="*/ 57 w 166"/>
                <a:gd name="T27" fmla="*/ 49 h 216"/>
                <a:gd name="T28" fmla="*/ 83 w 166"/>
                <a:gd name="T29" fmla="*/ 23 h 216"/>
                <a:gd name="T30" fmla="*/ 109 w 166"/>
                <a:gd name="T31" fmla="*/ 49 h 216"/>
                <a:gd name="T32" fmla="*/ 83 w 166"/>
                <a:gd name="T33" fmla="*/ 7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216">
                  <a:moveTo>
                    <a:pt x="120" y="0"/>
                  </a:moveTo>
                  <a:cubicBezTo>
                    <a:pt x="46" y="0"/>
                    <a:pt x="46" y="0"/>
                    <a:pt x="46" y="0"/>
                  </a:cubicBezTo>
                  <a:cubicBezTo>
                    <a:pt x="21" y="47"/>
                    <a:pt x="0" y="126"/>
                    <a:pt x="32" y="216"/>
                  </a:cubicBezTo>
                  <a:cubicBezTo>
                    <a:pt x="32" y="216"/>
                    <a:pt x="50" y="216"/>
                    <a:pt x="65" y="216"/>
                  </a:cubicBezTo>
                  <a:cubicBezTo>
                    <a:pt x="65" y="132"/>
                    <a:pt x="65" y="132"/>
                    <a:pt x="65" y="132"/>
                  </a:cubicBezTo>
                  <a:cubicBezTo>
                    <a:pt x="65" y="130"/>
                    <a:pt x="65" y="123"/>
                    <a:pt x="70" y="118"/>
                  </a:cubicBezTo>
                  <a:cubicBezTo>
                    <a:pt x="72" y="116"/>
                    <a:pt x="77" y="113"/>
                    <a:pt x="83" y="113"/>
                  </a:cubicBezTo>
                  <a:cubicBezTo>
                    <a:pt x="90" y="113"/>
                    <a:pt x="94" y="116"/>
                    <a:pt x="96" y="118"/>
                  </a:cubicBezTo>
                  <a:cubicBezTo>
                    <a:pt x="101" y="123"/>
                    <a:pt x="101" y="130"/>
                    <a:pt x="101" y="132"/>
                  </a:cubicBezTo>
                  <a:cubicBezTo>
                    <a:pt x="101" y="216"/>
                    <a:pt x="101" y="216"/>
                    <a:pt x="101" y="216"/>
                  </a:cubicBezTo>
                  <a:cubicBezTo>
                    <a:pt x="116" y="216"/>
                    <a:pt x="134" y="216"/>
                    <a:pt x="134" y="216"/>
                  </a:cubicBezTo>
                  <a:cubicBezTo>
                    <a:pt x="166" y="126"/>
                    <a:pt x="145" y="47"/>
                    <a:pt x="120" y="0"/>
                  </a:cubicBezTo>
                  <a:close/>
                  <a:moveTo>
                    <a:pt x="83" y="75"/>
                  </a:moveTo>
                  <a:cubicBezTo>
                    <a:pt x="69" y="75"/>
                    <a:pt x="57" y="63"/>
                    <a:pt x="57" y="49"/>
                  </a:cubicBezTo>
                  <a:cubicBezTo>
                    <a:pt x="57" y="35"/>
                    <a:pt x="69" y="23"/>
                    <a:pt x="83" y="23"/>
                  </a:cubicBezTo>
                  <a:cubicBezTo>
                    <a:pt x="97" y="23"/>
                    <a:pt x="109" y="35"/>
                    <a:pt x="109" y="49"/>
                  </a:cubicBezTo>
                  <a:cubicBezTo>
                    <a:pt x="109" y="63"/>
                    <a:pt x="97" y="75"/>
                    <a:pt x="83" y="75"/>
                  </a:cubicBezTo>
                  <a:close/>
                </a:path>
              </a:pathLst>
            </a:custGeom>
            <a:solidFill>
              <a:srgbClr val="0078D7"/>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0" name="Freeform 10"/>
            <p:cNvSpPr>
              <a:spLocks/>
            </p:cNvSpPr>
            <p:nvPr/>
          </p:nvSpPr>
          <p:spPr bwMode="auto">
            <a:xfrm>
              <a:off x="5619751" y="6292850"/>
              <a:ext cx="392113" cy="92075"/>
            </a:xfrm>
            <a:custGeom>
              <a:avLst/>
              <a:gdLst>
                <a:gd name="T0" fmla="*/ 34 w 34"/>
                <a:gd name="T1" fmla="*/ 0 h 8"/>
                <a:gd name="T2" fmla="*/ 5 w 34"/>
                <a:gd name="T3" fmla="*/ 0 h 8"/>
                <a:gd name="T4" fmla="*/ 0 w 34"/>
                <a:gd name="T5" fmla="*/ 4 h 8"/>
                <a:gd name="T6" fmla="*/ 5 w 34"/>
                <a:gd name="T7" fmla="*/ 8 h 8"/>
                <a:gd name="T8" fmla="*/ 34 w 34"/>
                <a:gd name="T9" fmla="*/ 8 h 8"/>
                <a:gd name="T10" fmla="*/ 34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4" y="0"/>
                  </a:moveTo>
                  <a:cubicBezTo>
                    <a:pt x="5" y="0"/>
                    <a:pt x="5" y="0"/>
                    <a:pt x="5" y="0"/>
                  </a:cubicBezTo>
                  <a:cubicBezTo>
                    <a:pt x="2" y="0"/>
                    <a:pt x="0" y="2"/>
                    <a:pt x="0" y="4"/>
                  </a:cubicBezTo>
                  <a:cubicBezTo>
                    <a:pt x="0" y="6"/>
                    <a:pt x="2" y="8"/>
                    <a:pt x="5" y="8"/>
                  </a:cubicBezTo>
                  <a:cubicBezTo>
                    <a:pt x="34" y="8"/>
                    <a:pt x="34" y="8"/>
                    <a:pt x="34" y="8"/>
                  </a:cubicBezTo>
                  <a:lnTo>
                    <a:pt x="34" y="0"/>
                  </a:ln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sp>
          <p:nvSpPr>
            <p:cNvPr id="101" name="Freeform 11"/>
            <p:cNvSpPr>
              <a:spLocks/>
            </p:cNvSpPr>
            <p:nvPr/>
          </p:nvSpPr>
          <p:spPr bwMode="auto">
            <a:xfrm>
              <a:off x="6427788" y="6292850"/>
              <a:ext cx="392113" cy="92075"/>
            </a:xfrm>
            <a:custGeom>
              <a:avLst/>
              <a:gdLst>
                <a:gd name="T0" fmla="*/ 30 w 34"/>
                <a:gd name="T1" fmla="*/ 0 h 8"/>
                <a:gd name="T2" fmla="*/ 0 w 34"/>
                <a:gd name="T3" fmla="*/ 0 h 8"/>
                <a:gd name="T4" fmla="*/ 0 w 34"/>
                <a:gd name="T5" fmla="*/ 8 h 8"/>
                <a:gd name="T6" fmla="*/ 30 w 34"/>
                <a:gd name="T7" fmla="*/ 8 h 8"/>
                <a:gd name="T8" fmla="*/ 34 w 34"/>
                <a:gd name="T9" fmla="*/ 4 h 8"/>
                <a:gd name="T10" fmla="*/ 30 w 34"/>
                <a:gd name="T11" fmla="*/ 0 h 8"/>
              </a:gdLst>
              <a:ahLst/>
              <a:cxnLst>
                <a:cxn ang="0">
                  <a:pos x="T0" y="T1"/>
                </a:cxn>
                <a:cxn ang="0">
                  <a:pos x="T2" y="T3"/>
                </a:cxn>
                <a:cxn ang="0">
                  <a:pos x="T4" y="T5"/>
                </a:cxn>
                <a:cxn ang="0">
                  <a:pos x="T6" y="T7"/>
                </a:cxn>
                <a:cxn ang="0">
                  <a:pos x="T8" y="T9"/>
                </a:cxn>
                <a:cxn ang="0">
                  <a:pos x="T10" y="T11"/>
                </a:cxn>
              </a:cxnLst>
              <a:rect l="0" t="0" r="r" b="b"/>
              <a:pathLst>
                <a:path w="34" h="8">
                  <a:moveTo>
                    <a:pt x="30" y="0"/>
                  </a:moveTo>
                  <a:cubicBezTo>
                    <a:pt x="0" y="0"/>
                    <a:pt x="0" y="0"/>
                    <a:pt x="0" y="0"/>
                  </a:cubicBezTo>
                  <a:cubicBezTo>
                    <a:pt x="0" y="8"/>
                    <a:pt x="0" y="8"/>
                    <a:pt x="0" y="8"/>
                  </a:cubicBezTo>
                  <a:cubicBezTo>
                    <a:pt x="30" y="8"/>
                    <a:pt x="30" y="8"/>
                    <a:pt x="30" y="8"/>
                  </a:cubicBezTo>
                  <a:cubicBezTo>
                    <a:pt x="32" y="8"/>
                    <a:pt x="34" y="6"/>
                    <a:pt x="34" y="4"/>
                  </a:cubicBezTo>
                  <a:cubicBezTo>
                    <a:pt x="34" y="2"/>
                    <a:pt x="32" y="0"/>
                    <a:pt x="30" y="0"/>
                  </a:cubicBezTo>
                  <a:close/>
                </a:path>
              </a:pathLst>
            </a:custGeom>
            <a:solidFill>
              <a:srgbClr val="00188F"/>
            </a:solidFill>
            <a:ln>
              <a:noFill/>
            </a:ln>
          </p:spPr>
          <p:txBody>
            <a:bodyPr vert="horz" wrap="square" lIns="87857" tIns="43928" rIns="87857" bIns="43928" numCol="1" anchor="t" anchorCtr="0" compatLnSpc="1">
              <a:prstTxWarp prst="textNoShape">
                <a:avLst/>
              </a:prstTxWarp>
            </a:bodyPr>
            <a:lstStyle/>
            <a:p>
              <a:pPr defTabSz="896171"/>
              <a:endParaRPr lang="en-US" sz="1730">
                <a:noFill/>
                <a:latin typeface="Segoe UI"/>
              </a:endParaRPr>
            </a:p>
          </p:txBody>
        </p:sp>
      </p:grpSp>
      <p:grpSp>
        <p:nvGrpSpPr>
          <p:cNvPr id="294" name="Group 293"/>
          <p:cNvGrpSpPr/>
          <p:nvPr/>
        </p:nvGrpSpPr>
        <p:grpSpPr>
          <a:xfrm>
            <a:off x="567900" y="2283703"/>
            <a:ext cx="2244709" cy="1862096"/>
            <a:chOff x="457200" y="2260433"/>
            <a:chExt cx="2290317" cy="1899930"/>
          </a:xfrm>
        </p:grpSpPr>
        <p:sp>
          <p:nvSpPr>
            <p:cNvPr id="67" name="Rectangle 66"/>
            <p:cNvSpPr/>
            <p:nvPr/>
          </p:nvSpPr>
          <p:spPr>
            <a:xfrm>
              <a:off x="457200" y="3466393"/>
              <a:ext cx="2290317"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E-mail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Newsletters</a:t>
              </a:r>
            </a:p>
          </p:txBody>
        </p:sp>
        <p:grpSp>
          <p:nvGrpSpPr>
            <p:cNvPr id="293" name="Group 292"/>
            <p:cNvGrpSpPr/>
            <p:nvPr/>
          </p:nvGrpSpPr>
          <p:grpSpPr>
            <a:xfrm>
              <a:off x="746844" y="2260433"/>
              <a:ext cx="1711028" cy="991002"/>
              <a:chOff x="860785" y="2260433"/>
              <a:chExt cx="1711028" cy="991002"/>
            </a:xfrm>
          </p:grpSpPr>
          <p:grpSp>
            <p:nvGrpSpPr>
              <p:cNvPr id="63" name="Group 62"/>
              <p:cNvGrpSpPr/>
              <p:nvPr/>
            </p:nvGrpSpPr>
            <p:grpSpPr>
              <a:xfrm>
                <a:off x="860785" y="2260433"/>
                <a:ext cx="1711028" cy="991002"/>
                <a:chOff x="506413" y="1770063"/>
                <a:chExt cx="2105025" cy="1219200"/>
              </a:xfrm>
            </p:grpSpPr>
            <p:sp>
              <p:nvSpPr>
                <p:cNvPr id="59" name="Rectangle 20"/>
                <p:cNvSpPr>
                  <a:spLocks noChangeArrowheads="1"/>
                </p:cNvSpPr>
                <p:nvPr/>
              </p:nvSpPr>
              <p:spPr bwMode="auto">
                <a:xfrm>
                  <a:off x="758825" y="1770063"/>
                  <a:ext cx="1624012" cy="11207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0" name="Oval 21"/>
                <p:cNvSpPr>
                  <a:spLocks noChangeArrowheads="1"/>
                </p:cNvSpPr>
                <p:nvPr/>
              </p:nvSpPr>
              <p:spPr bwMode="auto">
                <a:xfrm>
                  <a:off x="1552575" y="1793876"/>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1" name="Rectangle 22"/>
                <p:cNvSpPr>
                  <a:spLocks noChangeArrowheads="1"/>
                </p:cNvSpPr>
                <p:nvPr/>
              </p:nvSpPr>
              <p:spPr bwMode="auto">
                <a:xfrm>
                  <a:off x="819150" y="1855788"/>
                  <a:ext cx="1514475" cy="987425"/>
                </a:xfrm>
                <a:prstGeom prst="rect">
                  <a:avLst/>
                </a:prstGeom>
                <a:solidFill>
                  <a:srgbClr val="5C2D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sp>
              <p:nvSpPr>
                <p:cNvPr id="62" name="Freeform 23"/>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endParaRPr lang="en-US" sz="1730">
                    <a:gradFill>
                      <a:gsLst>
                        <a:gs pos="28319">
                          <a:srgbClr val="000000"/>
                        </a:gs>
                        <a:gs pos="52212">
                          <a:srgbClr val="000000"/>
                        </a:gs>
                      </a:gsLst>
                      <a:lin ang="5400000" scaled="0"/>
                    </a:gradFill>
                    <a:latin typeface="Segoe UI"/>
                  </a:endParaRPr>
                </a:p>
              </p:txBody>
            </p:sp>
          </p:grpSp>
          <p:sp>
            <p:nvSpPr>
              <p:cNvPr id="2" name="Rectangle 1"/>
              <p:cNvSpPr/>
              <p:nvPr/>
            </p:nvSpPr>
            <p:spPr bwMode="auto">
              <a:xfrm>
                <a:off x="1416844" y="2379232"/>
                <a:ext cx="8465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5" name="Straight Connector 4"/>
              <p:cNvCxnSpPr/>
              <p:nvPr/>
            </p:nvCxnSpPr>
            <p:spPr>
              <a:xfrm>
                <a:off x="1416844" y="253061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1416844" y="260803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1416844" y="2685462"/>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1416844" y="2762886"/>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bwMode="auto">
              <a:xfrm>
                <a:off x="1142807" y="2375321"/>
                <a:ext cx="234036" cy="73958"/>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sp>
            <p:nvSpPr>
              <p:cNvPr id="107" name="Rectangle 106"/>
              <p:cNvSpPr/>
              <p:nvPr/>
            </p:nvSpPr>
            <p:spPr bwMode="auto">
              <a:xfrm>
                <a:off x="1142807" y="2469924"/>
                <a:ext cx="234036" cy="614564"/>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28319">
                        <a:srgbClr val="000000"/>
                      </a:gs>
                      <a:gs pos="52212">
                        <a:srgbClr val="000000"/>
                      </a:gs>
                    </a:gsLst>
                    <a:lin ang="5400000" scaled="0"/>
                  </a:gradFill>
                  <a:latin typeface="Segoe UI"/>
                  <a:ea typeface="Segoe UI" pitchFamily="34" charset="0"/>
                  <a:cs typeface="Segoe UI" pitchFamily="34" charset="0"/>
                </a:endParaRPr>
              </a:p>
            </p:txBody>
          </p:sp>
          <p:cxnSp>
            <p:nvCxnSpPr>
              <p:cNvPr id="108" name="Straight Connector 107"/>
              <p:cNvCxnSpPr/>
              <p:nvPr/>
            </p:nvCxnSpPr>
            <p:spPr>
              <a:xfrm>
                <a:off x="1416844" y="2840310"/>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1416844" y="2917734"/>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1416844" y="2995158"/>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1416844" y="3072583"/>
                <a:ext cx="846536" cy="0"/>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7" name="Group 296"/>
          <p:cNvGrpSpPr/>
          <p:nvPr/>
        </p:nvGrpSpPr>
        <p:grpSpPr>
          <a:xfrm>
            <a:off x="3336435" y="2305651"/>
            <a:ext cx="1578419" cy="2137715"/>
            <a:chOff x="3320378" y="2282825"/>
            <a:chExt cx="1610489" cy="2181149"/>
          </a:xfrm>
        </p:grpSpPr>
        <p:sp>
          <p:nvSpPr>
            <p:cNvPr id="1041" name="Rectangle 1040"/>
            <p:cNvSpPr/>
            <p:nvPr/>
          </p:nvSpPr>
          <p:spPr>
            <a:xfrm>
              <a:off x="3320378" y="3466393"/>
              <a:ext cx="1610489" cy="997581"/>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Developer Subscription</a:t>
              </a:r>
            </a:p>
          </p:txBody>
        </p:sp>
        <p:grpSp>
          <p:nvGrpSpPr>
            <p:cNvPr id="1130" name="Group 1129"/>
            <p:cNvGrpSpPr/>
            <p:nvPr/>
          </p:nvGrpSpPr>
          <p:grpSpPr>
            <a:xfrm>
              <a:off x="3376613" y="2282825"/>
              <a:ext cx="1422401" cy="1065213"/>
              <a:chOff x="3376613" y="2282825"/>
              <a:chExt cx="1422401" cy="1065213"/>
            </a:xfrm>
          </p:grpSpPr>
          <p:sp>
            <p:nvSpPr>
              <p:cNvPr id="24" name="Freeform 7"/>
              <p:cNvSpPr>
                <a:spLocks/>
              </p:cNvSpPr>
              <p:nvPr/>
            </p:nvSpPr>
            <p:spPr bwMode="auto">
              <a:xfrm>
                <a:off x="3376613" y="2741613"/>
                <a:ext cx="419100" cy="555625"/>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5" name="Freeform 8"/>
              <p:cNvSpPr>
                <a:spLocks/>
              </p:cNvSpPr>
              <p:nvPr/>
            </p:nvSpPr>
            <p:spPr bwMode="auto">
              <a:xfrm>
                <a:off x="3533776" y="2282825"/>
                <a:ext cx="1238250" cy="7731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26" name="Freeform 9"/>
              <p:cNvSpPr>
                <a:spLocks/>
              </p:cNvSpPr>
              <p:nvPr/>
            </p:nvSpPr>
            <p:spPr bwMode="auto">
              <a:xfrm>
                <a:off x="3630613" y="2376488"/>
                <a:ext cx="1047750" cy="579438"/>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BAD8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8" name="Freeform 161"/>
              <p:cNvSpPr>
                <a:spLocks/>
              </p:cNvSpPr>
              <p:nvPr/>
            </p:nvSpPr>
            <p:spPr bwMode="auto">
              <a:xfrm>
                <a:off x="3467101" y="2659063"/>
                <a:ext cx="144463" cy="157163"/>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099" name="Freeform 162"/>
              <p:cNvSpPr>
                <a:spLocks/>
              </p:cNvSpPr>
              <p:nvPr/>
            </p:nvSpPr>
            <p:spPr bwMode="auto">
              <a:xfrm>
                <a:off x="3467101" y="2732088"/>
                <a:ext cx="87313" cy="220663"/>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0" name="Freeform 163"/>
              <p:cNvSpPr>
                <a:spLocks/>
              </p:cNvSpPr>
              <p:nvPr/>
            </p:nvSpPr>
            <p:spPr bwMode="auto">
              <a:xfrm>
                <a:off x="3540126" y="2659063"/>
                <a:ext cx="41275" cy="36513"/>
              </a:xfrm>
              <a:custGeom>
                <a:avLst/>
                <a:gdLst>
                  <a:gd name="T0" fmla="*/ 11 w 14"/>
                  <a:gd name="T1" fmla="*/ 0 h 12"/>
                  <a:gd name="T2" fmla="*/ 14 w 14"/>
                  <a:gd name="T3" fmla="*/ 3 h 12"/>
                  <a:gd name="T4" fmla="*/ 9 w 14"/>
                  <a:gd name="T5" fmla="*/ 8 h 12"/>
                  <a:gd name="T6" fmla="*/ 0 w 14"/>
                  <a:gd name="T7" fmla="*/ 11 h 12"/>
                  <a:gd name="T8" fmla="*/ 11 w 14"/>
                  <a:gd name="T9" fmla="*/ 0 h 12"/>
                </a:gdLst>
                <a:ahLst/>
                <a:cxnLst>
                  <a:cxn ang="0">
                    <a:pos x="T0" y="T1"/>
                  </a:cxn>
                  <a:cxn ang="0">
                    <a:pos x="T2" y="T3"/>
                  </a:cxn>
                  <a:cxn ang="0">
                    <a:pos x="T4" y="T5"/>
                  </a:cxn>
                  <a:cxn ang="0">
                    <a:pos x="T6" y="T7"/>
                  </a:cxn>
                  <a:cxn ang="0">
                    <a:pos x="T8" y="T9"/>
                  </a:cxn>
                </a:cxnLst>
                <a:rect l="0" t="0" r="r" b="b"/>
                <a:pathLst>
                  <a:path w="14" h="12">
                    <a:moveTo>
                      <a:pt x="11" y="0"/>
                    </a:moveTo>
                    <a:cubicBezTo>
                      <a:pt x="14" y="3"/>
                      <a:pt x="14" y="3"/>
                      <a:pt x="14" y="3"/>
                    </a:cubicBezTo>
                    <a:cubicBezTo>
                      <a:pt x="9" y="8"/>
                      <a:pt x="9" y="8"/>
                      <a:pt x="9" y="8"/>
                    </a:cubicBezTo>
                    <a:cubicBezTo>
                      <a:pt x="7" y="11"/>
                      <a:pt x="3" y="12"/>
                      <a:pt x="0" y="11"/>
                    </a:cubicBezTo>
                    <a:lnTo>
                      <a:pt x="11" y="0"/>
                    </a:lnTo>
                    <a:close/>
                  </a:path>
                </a:pathLst>
              </a:custGeom>
              <a:solidFill>
                <a:srgbClr val="EFD9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1" name="Freeform 164"/>
              <p:cNvSpPr>
                <a:spLocks/>
              </p:cNvSpPr>
              <p:nvPr/>
            </p:nvSpPr>
            <p:spPr bwMode="auto">
              <a:xfrm>
                <a:off x="3524251" y="2882900"/>
                <a:ext cx="144463" cy="3810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2" name="Freeform 165"/>
              <p:cNvSpPr>
                <a:spLocks/>
              </p:cNvSpPr>
              <p:nvPr/>
            </p:nvSpPr>
            <p:spPr bwMode="auto">
              <a:xfrm>
                <a:off x="3668713" y="3055938"/>
                <a:ext cx="120650" cy="77788"/>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6" name="TextBox 1125"/>
              <p:cNvSpPr txBox="1"/>
              <p:nvPr/>
            </p:nvSpPr>
            <p:spPr>
              <a:xfrm>
                <a:off x="3534023" y="2405361"/>
                <a:ext cx="1223320" cy="489365"/>
              </a:xfrm>
              <a:prstGeom prst="rect">
                <a:avLst/>
              </a:prstGeom>
              <a:noFill/>
            </p:spPr>
            <p:txBody>
              <a:bodyPr wrap="square" lIns="0" tIns="143391" rIns="0" bIns="143391" rtlCol="0" anchor="ctr" anchorCtr="0">
                <a:spAutoFit/>
              </a:bodyPr>
              <a:lstStyle/>
              <a:p>
                <a:pPr algn="ctr" defTabSz="914128">
                  <a:lnSpc>
                    <a:spcPct val="90000"/>
                  </a:lnSpc>
                  <a:spcAft>
                    <a:spcPts val="588"/>
                  </a:spcAft>
                </a:pPr>
                <a:r>
                  <a:rPr lang="en-US" sz="1372" dirty="0">
                    <a:gradFill>
                      <a:gsLst>
                        <a:gs pos="28319">
                          <a:srgbClr val="000000"/>
                        </a:gs>
                        <a:gs pos="52212">
                          <a:srgbClr val="000000"/>
                        </a:gs>
                      </a:gsLst>
                      <a:lin ang="5400000" scaled="0"/>
                    </a:gradFill>
                    <a:latin typeface="Segoe UI"/>
                  </a:rPr>
                  <a:t>1 YEAR FREE</a:t>
                </a:r>
              </a:p>
            </p:txBody>
          </p:sp>
          <p:cxnSp>
            <p:nvCxnSpPr>
              <p:cNvPr id="295" name="Straight Connector 294"/>
              <p:cNvCxnSpPr/>
              <p:nvPr/>
            </p:nvCxnSpPr>
            <p:spPr>
              <a:xfrm>
                <a:off x="3722415" y="2444926"/>
                <a:ext cx="846536"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p:nvCxnSpPr>
            <p:spPr>
              <a:xfrm>
                <a:off x="3660384" y="2786063"/>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3660384" y="2838450"/>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3660384" y="2890045"/>
                <a:ext cx="970598" cy="0"/>
              </a:xfrm>
              <a:prstGeom prst="line">
                <a:avLst/>
              </a:prstGeom>
              <a:ln w="15875">
                <a:solidFill>
                  <a:srgbClr val="D6F42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29" name="Group 1128"/>
              <p:cNvGrpSpPr/>
              <p:nvPr/>
            </p:nvGrpSpPr>
            <p:grpSpPr>
              <a:xfrm>
                <a:off x="3987801" y="2778125"/>
                <a:ext cx="811213" cy="569913"/>
                <a:chOff x="3987801" y="2778125"/>
                <a:chExt cx="811213" cy="569913"/>
              </a:xfrm>
            </p:grpSpPr>
            <p:sp>
              <p:nvSpPr>
                <p:cNvPr id="1103" name="Freeform 166"/>
                <p:cNvSpPr>
                  <a:spLocks/>
                </p:cNvSpPr>
                <p:nvPr/>
              </p:nvSpPr>
              <p:spPr bwMode="auto">
                <a:xfrm>
                  <a:off x="3987801" y="2778125"/>
                  <a:ext cx="236538" cy="231775"/>
                </a:xfrm>
                <a:custGeom>
                  <a:avLst/>
                  <a:gdLst>
                    <a:gd name="T0" fmla="*/ 78 w 78"/>
                    <a:gd name="T1" fmla="*/ 60 h 77"/>
                    <a:gd name="T2" fmla="*/ 23 w 78"/>
                    <a:gd name="T3" fmla="*/ 5 h 77"/>
                    <a:gd name="T4" fmla="*/ 5 w 78"/>
                    <a:gd name="T5" fmla="*/ 5 h 77"/>
                    <a:gd name="T6" fmla="*/ 5 w 78"/>
                    <a:gd name="T7" fmla="*/ 22 h 77"/>
                    <a:gd name="T8" fmla="*/ 60 w 78"/>
                    <a:gd name="T9" fmla="*/ 77 h 77"/>
                    <a:gd name="T10" fmla="*/ 78 w 78"/>
                    <a:gd name="T11" fmla="*/ 60 h 77"/>
                  </a:gdLst>
                  <a:ahLst/>
                  <a:cxnLst>
                    <a:cxn ang="0">
                      <a:pos x="T0" y="T1"/>
                    </a:cxn>
                    <a:cxn ang="0">
                      <a:pos x="T2" y="T3"/>
                    </a:cxn>
                    <a:cxn ang="0">
                      <a:pos x="T4" y="T5"/>
                    </a:cxn>
                    <a:cxn ang="0">
                      <a:pos x="T6" y="T7"/>
                    </a:cxn>
                    <a:cxn ang="0">
                      <a:pos x="T8" y="T9"/>
                    </a:cxn>
                    <a:cxn ang="0">
                      <a:pos x="T10" y="T11"/>
                    </a:cxn>
                  </a:cxnLst>
                  <a:rect l="0" t="0" r="r" b="b"/>
                  <a:pathLst>
                    <a:path w="78" h="77">
                      <a:moveTo>
                        <a:pt x="78" y="60"/>
                      </a:moveTo>
                      <a:cubicBezTo>
                        <a:pt x="23" y="5"/>
                        <a:pt x="23" y="5"/>
                        <a:pt x="23" y="5"/>
                      </a:cubicBezTo>
                      <a:cubicBezTo>
                        <a:pt x="18" y="0"/>
                        <a:pt x="10" y="0"/>
                        <a:pt x="5" y="5"/>
                      </a:cubicBezTo>
                      <a:cubicBezTo>
                        <a:pt x="0" y="10"/>
                        <a:pt x="0" y="17"/>
                        <a:pt x="5" y="22"/>
                      </a:cubicBezTo>
                      <a:cubicBezTo>
                        <a:pt x="60" y="77"/>
                        <a:pt x="60" y="77"/>
                        <a:pt x="60" y="77"/>
                      </a:cubicBezTo>
                      <a:lnTo>
                        <a:pt x="78" y="6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4" name="Freeform 167"/>
                <p:cNvSpPr>
                  <a:spLocks/>
                </p:cNvSpPr>
                <p:nvPr/>
              </p:nvSpPr>
              <p:spPr bwMode="auto">
                <a:xfrm>
                  <a:off x="4000501" y="2786063"/>
                  <a:ext cx="66675" cy="69850"/>
                </a:xfrm>
                <a:custGeom>
                  <a:avLst/>
                  <a:gdLst>
                    <a:gd name="T0" fmla="*/ 6 w 22"/>
                    <a:gd name="T1" fmla="*/ 6 h 23"/>
                    <a:gd name="T2" fmla="*/ 0 w 22"/>
                    <a:gd name="T3" fmla="*/ 13 h 23"/>
                    <a:gd name="T4" fmla="*/ 6 w 22"/>
                    <a:gd name="T5" fmla="*/ 19 h 23"/>
                    <a:gd name="T6" fmla="*/ 19 w 22"/>
                    <a:gd name="T7" fmla="*/ 19 h 23"/>
                    <a:gd name="T8" fmla="*/ 19 w 22"/>
                    <a:gd name="T9" fmla="*/ 7 h 23"/>
                    <a:gd name="T10" fmla="*/ 13 w 22"/>
                    <a:gd name="T11" fmla="*/ 0 h 23"/>
                    <a:gd name="T12" fmla="*/ 6 w 22"/>
                    <a:gd name="T13" fmla="*/ 6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6" y="6"/>
                      </a:moveTo>
                      <a:cubicBezTo>
                        <a:pt x="3" y="8"/>
                        <a:pt x="1" y="11"/>
                        <a:pt x="0" y="13"/>
                      </a:cubicBezTo>
                      <a:cubicBezTo>
                        <a:pt x="6" y="19"/>
                        <a:pt x="6" y="19"/>
                        <a:pt x="6" y="19"/>
                      </a:cubicBezTo>
                      <a:cubicBezTo>
                        <a:pt x="10" y="23"/>
                        <a:pt x="15" y="23"/>
                        <a:pt x="19" y="19"/>
                      </a:cubicBezTo>
                      <a:cubicBezTo>
                        <a:pt x="22" y="16"/>
                        <a:pt x="22" y="10"/>
                        <a:pt x="19" y="7"/>
                      </a:cubicBezTo>
                      <a:cubicBezTo>
                        <a:pt x="13" y="0"/>
                        <a:pt x="13" y="0"/>
                        <a:pt x="13" y="0"/>
                      </a:cubicBezTo>
                      <a:cubicBezTo>
                        <a:pt x="10" y="2"/>
                        <a:pt x="8" y="4"/>
                        <a:pt x="6" y="6"/>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5" name="Freeform 168"/>
                <p:cNvSpPr>
                  <a:spLocks/>
                </p:cNvSpPr>
                <p:nvPr/>
              </p:nvSpPr>
              <p:spPr bwMode="auto">
                <a:xfrm>
                  <a:off x="4033838" y="2822575"/>
                  <a:ext cx="33338" cy="30163"/>
                </a:xfrm>
                <a:custGeom>
                  <a:avLst/>
                  <a:gdLst>
                    <a:gd name="T0" fmla="*/ 3 w 11"/>
                    <a:gd name="T1" fmla="*/ 3 h 10"/>
                    <a:gd name="T2" fmla="*/ 1 w 11"/>
                    <a:gd name="T3" fmla="*/ 10 h 10"/>
                    <a:gd name="T4" fmla="*/ 8 w 11"/>
                    <a:gd name="T5" fmla="*/ 7 h 10"/>
                    <a:gd name="T6" fmla="*/ 10 w 11"/>
                    <a:gd name="T7" fmla="*/ 0 h 10"/>
                    <a:gd name="T8" fmla="*/ 3 w 11"/>
                    <a:gd name="T9" fmla="*/ 3 h 10"/>
                  </a:gdLst>
                  <a:ahLst/>
                  <a:cxnLst>
                    <a:cxn ang="0">
                      <a:pos x="T0" y="T1"/>
                    </a:cxn>
                    <a:cxn ang="0">
                      <a:pos x="T2" y="T3"/>
                    </a:cxn>
                    <a:cxn ang="0">
                      <a:pos x="T4" y="T5"/>
                    </a:cxn>
                    <a:cxn ang="0">
                      <a:pos x="T6" y="T7"/>
                    </a:cxn>
                    <a:cxn ang="0">
                      <a:pos x="T8" y="T9"/>
                    </a:cxn>
                  </a:cxnLst>
                  <a:rect l="0" t="0" r="r" b="b"/>
                  <a:pathLst>
                    <a:path w="11" h="10">
                      <a:moveTo>
                        <a:pt x="3" y="3"/>
                      </a:moveTo>
                      <a:cubicBezTo>
                        <a:pt x="1" y="5"/>
                        <a:pt x="0" y="7"/>
                        <a:pt x="1" y="10"/>
                      </a:cubicBezTo>
                      <a:cubicBezTo>
                        <a:pt x="3" y="10"/>
                        <a:pt x="6" y="9"/>
                        <a:pt x="8" y="7"/>
                      </a:cubicBezTo>
                      <a:cubicBezTo>
                        <a:pt x="10" y="5"/>
                        <a:pt x="11" y="3"/>
                        <a:pt x="10" y="0"/>
                      </a:cubicBezTo>
                      <a:cubicBezTo>
                        <a:pt x="8" y="0"/>
                        <a:pt x="5" y="1"/>
                        <a:pt x="3" y="3"/>
                      </a:cubicBezTo>
                      <a:close/>
                    </a:path>
                  </a:pathLst>
                </a:custGeom>
                <a:solidFill>
                  <a:srgbClr val="E0A3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6" name="Freeform 169"/>
                <p:cNvSpPr>
                  <a:spLocks/>
                </p:cNvSpPr>
                <p:nvPr/>
              </p:nvSpPr>
              <p:spPr bwMode="auto">
                <a:xfrm>
                  <a:off x="4064001" y="2852738"/>
                  <a:ext cx="30163" cy="30163"/>
                </a:xfrm>
                <a:custGeom>
                  <a:avLst/>
                  <a:gdLst>
                    <a:gd name="T0" fmla="*/ 10 w 10"/>
                    <a:gd name="T1" fmla="*/ 0 h 10"/>
                    <a:gd name="T2" fmla="*/ 3 w 10"/>
                    <a:gd name="T3" fmla="*/ 3 h 10"/>
                    <a:gd name="T4" fmla="*/ 0 w 10"/>
                    <a:gd name="T5" fmla="*/ 10 h 10"/>
                  </a:gdLst>
                  <a:ahLst/>
                  <a:cxnLst>
                    <a:cxn ang="0">
                      <a:pos x="T0" y="T1"/>
                    </a:cxn>
                    <a:cxn ang="0">
                      <a:pos x="T2" y="T3"/>
                    </a:cxn>
                    <a:cxn ang="0">
                      <a:pos x="T4" y="T5"/>
                    </a:cxn>
                  </a:cxnLst>
                  <a:rect l="0" t="0" r="r" b="b"/>
                  <a:pathLst>
                    <a:path w="10" h="10">
                      <a:moveTo>
                        <a:pt x="10" y="0"/>
                      </a:moveTo>
                      <a:cubicBezTo>
                        <a:pt x="8" y="0"/>
                        <a:pt x="5" y="1"/>
                        <a:pt x="3" y="3"/>
                      </a:cubicBezTo>
                      <a:cubicBezTo>
                        <a:pt x="1" y="5"/>
                        <a:pt x="0" y="7"/>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7" name="Freeform 170"/>
                <p:cNvSpPr>
                  <a:spLocks/>
                </p:cNvSpPr>
                <p:nvPr/>
              </p:nvSpPr>
              <p:spPr bwMode="auto">
                <a:xfrm>
                  <a:off x="4076701" y="2865438"/>
                  <a:ext cx="28575"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8" name="Freeform 171"/>
                <p:cNvSpPr>
                  <a:spLocks/>
                </p:cNvSpPr>
                <p:nvPr/>
              </p:nvSpPr>
              <p:spPr bwMode="auto">
                <a:xfrm>
                  <a:off x="4076701" y="2862263"/>
                  <a:ext cx="14288" cy="14288"/>
                </a:xfrm>
                <a:custGeom>
                  <a:avLst/>
                  <a:gdLst>
                    <a:gd name="T0" fmla="*/ 5 w 5"/>
                    <a:gd name="T1" fmla="*/ 0 h 5"/>
                    <a:gd name="T2" fmla="*/ 1 w 5"/>
                    <a:gd name="T3" fmla="*/ 2 h 5"/>
                    <a:gd name="T4" fmla="*/ 0 w 5"/>
                    <a:gd name="T5" fmla="*/ 5 h 5"/>
                  </a:gdLst>
                  <a:ahLst/>
                  <a:cxnLst>
                    <a:cxn ang="0">
                      <a:pos x="T0" y="T1"/>
                    </a:cxn>
                    <a:cxn ang="0">
                      <a:pos x="T2" y="T3"/>
                    </a:cxn>
                    <a:cxn ang="0">
                      <a:pos x="T4" y="T5"/>
                    </a:cxn>
                  </a:cxnLst>
                  <a:rect l="0" t="0" r="r" b="b"/>
                  <a:pathLst>
                    <a:path w="5" h="5">
                      <a:moveTo>
                        <a:pt x="5" y="0"/>
                      </a:moveTo>
                      <a:cubicBezTo>
                        <a:pt x="3" y="0"/>
                        <a:pt x="2" y="1"/>
                        <a:pt x="1" y="2"/>
                      </a:cubicBezTo>
                      <a:cubicBezTo>
                        <a:pt x="0" y="3"/>
                        <a:pt x="0"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09" name="Freeform 172"/>
                <p:cNvSpPr>
                  <a:spLocks/>
                </p:cNvSpPr>
                <p:nvPr/>
              </p:nvSpPr>
              <p:spPr bwMode="auto">
                <a:xfrm>
                  <a:off x="4081463" y="2868613"/>
                  <a:ext cx="15875" cy="17463"/>
                </a:xfrm>
                <a:custGeom>
                  <a:avLst/>
                  <a:gdLst>
                    <a:gd name="T0" fmla="*/ 0 w 5"/>
                    <a:gd name="T1" fmla="*/ 6 h 6"/>
                    <a:gd name="T2" fmla="*/ 3 w 5"/>
                    <a:gd name="T3" fmla="*/ 4 h 6"/>
                    <a:gd name="T4" fmla="*/ 5 w 5"/>
                    <a:gd name="T5" fmla="*/ 0 h 6"/>
                  </a:gdLst>
                  <a:ahLst/>
                  <a:cxnLst>
                    <a:cxn ang="0">
                      <a:pos x="T0" y="T1"/>
                    </a:cxn>
                    <a:cxn ang="0">
                      <a:pos x="T2" y="T3"/>
                    </a:cxn>
                    <a:cxn ang="0">
                      <a:pos x="T4" y="T5"/>
                    </a:cxn>
                  </a:cxnLst>
                  <a:rect l="0" t="0" r="r" b="b"/>
                  <a:pathLst>
                    <a:path w="5" h="6">
                      <a:moveTo>
                        <a:pt x="0" y="6"/>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0" name="Freeform 173"/>
                <p:cNvSpPr>
                  <a:spLocks/>
                </p:cNvSpPr>
                <p:nvPr/>
              </p:nvSpPr>
              <p:spPr bwMode="auto">
                <a:xfrm>
                  <a:off x="4130676" y="2916238"/>
                  <a:ext cx="30163" cy="30163"/>
                </a:xfrm>
                <a:custGeom>
                  <a:avLst/>
                  <a:gdLst>
                    <a:gd name="T0" fmla="*/ 10 w 10"/>
                    <a:gd name="T1" fmla="*/ 0 h 10"/>
                    <a:gd name="T2" fmla="*/ 3 w 10"/>
                    <a:gd name="T3" fmla="*/ 4 h 10"/>
                    <a:gd name="T4" fmla="*/ 0 w 10"/>
                    <a:gd name="T5" fmla="*/ 10 h 10"/>
                  </a:gdLst>
                  <a:ahLst/>
                  <a:cxnLst>
                    <a:cxn ang="0">
                      <a:pos x="T0" y="T1"/>
                    </a:cxn>
                    <a:cxn ang="0">
                      <a:pos x="T2" y="T3"/>
                    </a:cxn>
                    <a:cxn ang="0">
                      <a:pos x="T4" y="T5"/>
                    </a:cxn>
                  </a:cxnLst>
                  <a:rect l="0" t="0" r="r" b="b"/>
                  <a:pathLst>
                    <a:path w="10" h="10">
                      <a:moveTo>
                        <a:pt x="10" y="0"/>
                      </a:moveTo>
                      <a:cubicBezTo>
                        <a:pt x="7" y="1"/>
                        <a:pt x="5" y="2"/>
                        <a:pt x="3" y="4"/>
                      </a:cubicBezTo>
                      <a:cubicBezTo>
                        <a:pt x="1" y="6"/>
                        <a:pt x="0" y="8"/>
                        <a:pt x="0" y="1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1" name="Freeform 174"/>
                <p:cNvSpPr>
                  <a:spLocks/>
                </p:cNvSpPr>
                <p:nvPr/>
              </p:nvSpPr>
              <p:spPr bwMode="auto">
                <a:xfrm>
                  <a:off x="4141788" y="2932113"/>
                  <a:ext cx="30163" cy="30163"/>
                </a:xfrm>
                <a:custGeom>
                  <a:avLst/>
                  <a:gdLst>
                    <a:gd name="T0" fmla="*/ 0 w 10"/>
                    <a:gd name="T1" fmla="*/ 10 h 10"/>
                    <a:gd name="T2" fmla="*/ 7 w 10"/>
                    <a:gd name="T3" fmla="*/ 7 h 10"/>
                    <a:gd name="T4" fmla="*/ 10 w 10"/>
                    <a:gd name="T5" fmla="*/ 0 h 10"/>
                  </a:gdLst>
                  <a:ahLst/>
                  <a:cxnLst>
                    <a:cxn ang="0">
                      <a:pos x="T0" y="T1"/>
                    </a:cxn>
                    <a:cxn ang="0">
                      <a:pos x="T2" y="T3"/>
                    </a:cxn>
                    <a:cxn ang="0">
                      <a:pos x="T4" y="T5"/>
                    </a:cxn>
                  </a:cxnLst>
                  <a:rect l="0" t="0" r="r" b="b"/>
                  <a:pathLst>
                    <a:path w="10" h="10">
                      <a:moveTo>
                        <a:pt x="0" y="10"/>
                      </a:moveTo>
                      <a:cubicBezTo>
                        <a:pt x="3" y="10"/>
                        <a:pt x="5" y="9"/>
                        <a:pt x="7" y="7"/>
                      </a:cubicBezTo>
                      <a:cubicBezTo>
                        <a:pt x="9" y="5"/>
                        <a:pt x="10" y="2"/>
                        <a:pt x="10"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2" name="Freeform 175"/>
                <p:cNvSpPr>
                  <a:spLocks/>
                </p:cNvSpPr>
                <p:nvPr/>
              </p:nvSpPr>
              <p:spPr bwMode="auto">
                <a:xfrm>
                  <a:off x="4138613" y="2928938"/>
                  <a:ext cx="19050" cy="14288"/>
                </a:xfrm>
                <a:custGeom>
                  <a:avLst/>
                  <a:gdLst>
                    <a:gd name="T0" fmla="*/ 6 w 6"/>
                    <a:gd name="T1" fmla="*/ 0 h 5"/>
                    <a:gd name="T2" fmla="*/ 2 w 6"/>
                    <a:gd name="T3" fmla="*/ 2 h 5"/>
                    <a:gd name="T4" fmla="*/ 0 w 6"/>
                    <a:gd name="T5" fmla="*/ 5 h 5"/>
                  </a:gdLst>
                  <a:ahLst/>
                  <a:cxnLst>
                    <a:cxn ang="0">
                      <a:pos x="T0" y="T1"/>
                    </a:cxn>
                    <a:cxn ang="0">
                      <a:pos x="T2" y="T3"/>
                    </a:cxn>
                    <a:cxn ang="0">
                      <a:pos x="T4" y="T5"/>
                    </a:cxn>
                  </a:cxnLst>
                  <a:rect l="0" t="0" r="r" b="b"/>
                  <a:pathLst>
                    <a:path w="6" h="5">
                      <a:moveTo>
                        <a:pt x="6" y="0"/>
                      </a:moveTo>
                      <a:cubicBezTo>
                        <a:pt x="4" y="0"/>
                        <a:pt x="3" y="1"/>
                        <a:pt x="2" y="2"/>
                      </a:cubicBezTo>
                      <a:cubicBezTo>
                        <a:pt x="1" y="3"/>
                        <a:pt x="1" y="4"/>
                        <a:pt x="0" y="5"/>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3" name="Freeform 176"/>
                <p:cNvSpPr>
                  <a:spLocks/>
                </p:cNvSpPr>
                <p:nvPr/>
              </p:nvSpPr>
              <p:spPr bwMode="auto">
                <a:xfrm>
                  <a:off x="4148138" y="2933700"/>
                  <a:ext cx="15875" cy="15875"/>
                </a:xfrm>
                <a:custGeom>
                  <a:avLst/>
                  <a:gdLst>
                    <a:gd name="T0" fmla="*/ 0 w 5"/>
                    <a:gd name="T1" fmla="*/ 5 h 5"/>
                    <a:gd name="T2" fmla="*/ 3 w 5"/>
                    <a:gd name="T3" fmla="*/ 4 h 5"/>
                    <a:gd name="T4" fmla="*/ 5 w 5"/>
                    <a:gd name="T5" fmla="*/ 0 h 5"/>
                  </a:gdLst>
                  <a:ahLst/>
                  <a:cxnLst>
                    <a:cxn ang="0">
                      <a:pos x="T0" y="T1"/>
                    </a:cxn>
                    <a:cxn ang="0">
                      <a:pos x="T2" y="T3"/>
                    </a:cxn>
                    <a:cxn ang="0">
                      <a:pos x="T4" y="T5"/>
                    </a:cxn>
                  </a:cxnLst>
                  <a:rect l="0" t="0" r="r" b="b"/>
                  <a:pathLst>
                    <a:path w="5" h="5">
                      <a:moveTo>
                        <a:pt x="0" y="5"/>
                      </a:moveTo>
                      <a:cubicBezTo>
                        <a:pt x="1" y="5"/>
                        <a:pt x="2" y="5"/>
                        <a:pt x="3" y="4"/>
                      </a:cubicBezTo>
                      <a:cubicBezTo>
                        <a:pt x="4" y="3"/>
                        <a:pt x="5" y="2"/>
                        <a:pt x="5" y="0"/>
                      </a:cubicBezTo>
                    </a:path>
                  </a:pathLst>
                </a:custGeom>
                <a:noFill/>
                <a:ln w="3175" cap="rnd">
                  <a:solidFill>
                    <a:srgbClr val="CC86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4" name="Freeform 177"/>
                <p:cNvSpPr>
                  <a:spLocks/>
                </p:cNvSpPr>
                <p:nvPr/>
              </p:nvSpPr>
              <p:spPr bwMode="auto">
                <a:xfrm>
                  <a:off x="4187826" y="2801938"/>
                  <a:ext cx="231775" cy="157163"/>
                </a:xfrm>
                <a:custGeom>
                  <a:avLst/>
                  <a:gdLst>
                    <a:gd name="T0" fmla="*/ 77 w 77"/>
                    <a:gd name="T1" fmla="*/ 12 h 52"/>
                    <a:gd name="T2" fmla="*/ 70 w 77"/>
                    <a:gd name="T3" fmla="*/ 5 h 52"/>
                    <a:gd name="T4" fmla="*/ 53 w 77"/>
                    <a:gd name="T5" fmla="*/ 5 h 52"/>
                    <a:gd name="T6" fmla="*/ 44 w 77"/>
                    <a:gd name="T7" fmla="*/ 14 h 52"/>
                    <a:gd name="T8" fmla="*/ 27 w 77"/>
                    <a:gd name="T9" fmla="*/ 15 h 52"/>
                    <a:gd name="T10" fmla="*/ 18 w 77"/>
                    <a:gd name="T11" fmla="*/ 25 h 52"/>
                    <a:gd name="T12" fmla="*/ 5 w 77"/>
                    <a:gd name="T13" fmla="*/ 28 h 52"/>
                    <a:gd name="T14" fmla="*/ 5 w 77"/>
                    <a:gd name="T15" fmla="*/ 45 h 52"/>
                    <a:gd name="T16" fmla="*/ 12 w 77"/>
                    <a:gd name="T17" fmla="*/ 52 h 52"/>
                    <a:gd name="T18" fmla="*/ 26 w 77"/>
                    <a:gd name="T19" fmla="*/ 38 h 52"/>
                    <a:gd name="T20" fmla="*/ 27 w 77"/>
                    <a:gd name="T21" fmla="*/ 39 h 52"/>
                    <a:gd name="T22" fmla="*/ 31 w 77"/>
                    <a:gd name="T23" fmla="*/ 36 h 52"/>
                    <a:gd name="T24" fmla="*/ 34 w 77"/>
                    <a:gd name="T25" fmla="*/ 39 h 52"/>
                    <a:gd name="T26" fmla="*/ 48 w 77"/>
                    <a:gd name="T27" fmla="*/ 25 h 52"/>
                    <a:gd name="T28" fmla="*/ 58 w 77"/>
                    <a:gd name="T29" fmla="*/ 35 h 52"/>
                    <a:gd name="T30" fmla="*/ 70 w 77"/>
                    <a:gd name="T31" fmla="*/ 22 h 52"/>
                    <a:gd name="T32" fmla="*/ 68 w 77"/>
                    <a:gd name="T33" fmla="*/ 21 h 52"/>
                    <a:gd name="T34" fmla="*/ 77 w 77"/>
                    <a:gd name="T35" fmla="*/ 1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52">
                      <a:moveTo>
                        <a:pt x="77" y="12"/>
                      </a:moveTo>
                      <a:cubicBezTo>
                        <a:pt x="70" y="5"/>
                        <a:pt x="70" y="5"/>
                        <a:pt x="70" y="5"/>
                      </a:cubicBezTo>
                      <a:cubicBezTo>
                        <a:pt x="65" y="0"/>
                        <a:pt x="57" y="0"/>
                        <a:pt x="53" y="5"/>
                      </a:cubicBezTo>
                      <a:cubicBezTo>
                        <a:pt x="44" y="14"/>
                        <a:pt x="44" y="14"/>
                        <a:pt x="44" y="14"/>
                      </a:cubicBezTo>
                      <a:cubicBezTo>
                        <a:pt x="39" y="10"/>
                        <a:pt x="32" y="10"/>
                        <a:pt x="27" y="15"/>
                      </a:cubicBezTo>
                      <a:cubicBezTo>
                        <a:pt x="18" y="25"/>
                        <a:pt x="18" y="25"/>
                        <a:pt x="18" y="25"/>
                      </a:cubicBezTo>
                      <a:cubicBezTo>
                        <a:pt x="13" y="23"/>
                        <a:pt x="8" y="24"/>
                        <a:pt x="5" y="28"/>
                      </a:cubicBezTo>
                      <a:cubicBezTo>
                        <a:pt x="0" y="32"/>
                        <a:pt x="0" y="40"/>
                        <a:pt x="5" y="45"/>
                      </a:cubicBezTo>
                      <a:cubicBezTo>
                        <a:pt x="12" y="52"/>
                        <a:pt x="12" y="52"/>
                        <a:pt x="12" y="52"/>
                      </a:cubicBezTo>
                      <a:cubicBezTo>
                        <a:pt x="26" y="38"/>
                        <a:pt x="26" y="38"/>
                        <a:pt x="26" y="38"/>
                      </a:cubicBezTo>
                      <a:cubicBezTo>
                        <a:pt x="27" y="39"/>
                        <a:pt x="27" y="39"/>
                        <a:pt x="27" y="39"/>
                      </a:cubicBezTo>
                      <a:cubicBezTo>
                        <a:pt x="31" y="36"/>
                        <a:pt x="31" y="36"/>
                        <a:pt x="31" y="36"/>
                      </a:cubicBezTo>
                      <a:cubicBezTo>
                        <a:pt x="34" y="39"/>
                        <a:pt x="34" y="39"/>
                        <a:pt x="34" y="39"/>
                      </a:cubicBezTo>
                      <a:cubicBezTo>
                        <a:pt x="48" y="25"/>
                        <a:pt x="48" y="25"/>
                        <a:pt x="48" y="25"/>
                      </a:cubicBezTo>
                      <a:cubicBezTo>
                        <a:pt x="58" y="35"/>
                        <a:pt x="58" y="35"/>
                        <a:pt x="58" y="35"/>
                      </a:cubicBezTo>
                      <a:cubicBezTo>
                        <a:pt x="70" y="22"/>
                        <a:pt x="70" y="22"/>
                        <a:pt x="70" y="22"/>
                      </a:cubicBezTo>
                      <a:cubicBezTo>
                        <a:pt x="68" y="21"/>
                        <a:pt x="68" y="21"/>
                        <a:pt x="68" y="21"/>
                      </a:cubicBezTo>
                      <a:lnTo>
                        <a:pt x="77" y="12"/>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5" name="Freeform 178"/>
                <p:cNvSpPr>
                  <a:spLocks/>
                </p:cNvSpPr>
                <p:nvPr/>
              </p:nvSpPr>
              <p:spPr bwMode="auto">
                <a:xfrm>
                  <a:off x="4160838" y="2838450"/>
                  <a:ext cx="406400" cy="401638"/>
                </a:xfrm>
                <a:custGeom>
                  <a:avLst/>
                  <a:gdLst>
                    <a:gd name="T0" fmla="*/ 150 w 256"/>
                    <a:gd name="T1" fmla="*/ 253 h 253"/>
                    <a:gd name="T2" fmla="*/ 256 w 256"/>
                    <a:gd name="T3" fmla="*/ 184 h 253"/>
                    <a:gd name="T4" fmla="*/ 163 w 256"/>
                    <a:gd name="T5" fmla="*/ 0 h 253"/>
                    <a:gd name="T6" fmla="*/ 127 w 256"/>
                    <a:gd name="T7" fmla="*/ 30 h 253"/>
                    <a:gd name="T8" fmla="*/ 83 w 256"/>
                    <a:gd name="T9" fmla="*/ 53 h 253"/>
                    <a:gd name="T10" fmla="*/ 36 w 256"/>
                    <a:gd name="T11" fmla="*/ 72 h 253"/>
                    <a:gd name="T12" fmla="*/ 0 w 256"/>
                    <a:gd name="T13" fmla="*/ 102 h 253"/>
                    <a:gd name="T14" fmla="*/ 150 w 256"/>
                    <a:gd name="T15" fmla="*/ 253 h 2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6" h="253">
                      <a:moveTo>
                        <a:pt x="150" y="253"/>
                      </a:moveTo>
                      <a:lnTo>
                        <a:pt x="256" y="184"/>
                      </a:lnTo>
                      <a:lnTo>
                        <a:pt x="163" y="0"/>
                      </a:lnTo>
                      <a:lnTo>
                        <a:pt x="127" y="30"/>
                      </a:lnTo>
                      <a:lnTo>
                        <a:pt x="83" y="53"/>
                      </a:lnTo>
                      <a:lnTo>
                        <a:pt x="36" y="72"/>
                      </a:lnTo>
                      <a:lnTo>
                        <a:pt x="0" y="102"/>
                      </a:lnTo>
                      <a:lnTo>
                        <a:pt x="150" y="25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6" name="Freeform 179"/>
                <p:cNvSpPr>
                  <a:spLocks/>
                </p:cNvSpPr>
                <p:nvPr/>
              </p:nvSpPr>
              <p:spPr bwMode="auto">
                <a:xfrm>
                  <a:off x="4208463" y="2889250"/>
                  <a:ext cx="87313" cy="87313"/>
                </a:xfrm>
                <a:custGeom>
                  <a:avLst/>
                  <a:gdLst>
                    <a:gd name="T0" fmla="*/ 29 w 29"/>
                    <a:gd name="T1" fmla="*/ 12 h 29"/>
                    <a:gd name="T2" fmla="*/ 22 w 29"/>
                    <a:gd name="T3" fmla="*/ 5 h 29"/>
                    <a:gd name="T4" fmla="*/ 5 w 29"/>
                    <a:gd name="T5" fmla="*/ 5 h 29"/>
                    <a:gd name="T6" fmla="*/ 5 w 29"/>
                    <a:gd name="T7" fmla="*/ 23 h 29"/>
                    <a:gd name="T8" fmla="*/ 11 w 29"/>
                    <a:gd name="T9" fmla="*/ 29 h 29"/>
                    <a:gd name="T10" fmla="*/ 29 w 29"/>
                    <a:gd name="T11" fmla="*/ 12 h 29"/>
                  </a:gdLst>
                  <a:ahLst/>
                  <a:cxnLst>
                    <a:cxn ang="0">
                      <a:pos x="T0" y="T1"/>
                    </a:cxn>
                    <a:cxn ang="0">
                      <a:pos x="T2" y="T3"/>
                    </a:cxn>
                    <a:cxn ang="0">
                      <a:pos x="T4" y="T5"/>
                    </a:cxn>
                    <a:cxn ang="0">
                      <a:pos x="T6" y="T7"/>
                    </a:cxn>
                    <a:cxn ang="0">
                      <a:pos x="T8" y="T9"/>
                    </a:cxn>
                    <a:cxn ang="0">
                      <a:pos x="T10" y="T11"/>
                    </a:cxn>
                  </a:cxnLst>
                  <a:rect l="0" t="0" r="r" b="b"/>
                  <a:pathLst>
                    <a:path w="29" h="29">
                      <a:moveTo>
                        <a:pt x="29" y="12"/>
                      </a:moveTo>
                      <a:cubicBezTo>
                        <a:pt x="22" y="5"/>
                        <a:pt x="22" y="5"/>
                        <a:pt x="22" y="5"/>
                      </a:cubicBezTo>
                      <a:cubicBezTo>
                        <a:pt x="17" y="0"/>
                        <a:pt x="9" y="0"/>
                        <a:pt x="5" y="5"/>
                      </a:cubicBezTo>
                      <a:cubicBezTo>
                        <a:pt x="0" y="10"/>
                        <a:pt x="0" y="18"/>
                        <a:pt x="5" y="23"/>
                      </a:cubicBezTo>
                      <a:cubicBezTo>
                        <a:pt x="11" y="29"/>
                        <a:pt x="11" y="29"/>
                        <a:pt x="11" y="29"/>
                      </a:cubicBezTo>
                      <a:lnTo>
                        <a:pt x="29" y="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7" name="Freeform 180"/>
                <p:cNvSpPr>
                  <a:spLocks/>
                </p:cNvSpPr>
                <p:nvPr/>
              </p:nvSpPr>
              <p:spPr bwMode="auto">
                <a:xfrm>
                  <a:off x="4275138" y="2852738"/>
                  <a:ext cx="87313" cy="87313"/>
                </a:xfrm>
                <a:custGeom>
                  <a:avLst/>
                  <a:gdLst>
                    <a:gd name="T0" fmla="*/ 29 w 29"/>
                    <a:gd name="T1" fmla="*/ 11 h 29"/>
                    <a:gd name="T2" fmla="*/ 22 w 29"/>
                    <a:gd name="T3" fmla="*/ 4 h 29"/>
                    <a:gd name="T4" fmla="*/ 5 w 29"/>
                    <a:gd name="T5" fmla="*/ 4 h 29"/>
                    <a:gd name="T6" fmla="*/ 5 w 29"/>
                    <a:gd name="T7" fmla="*/ 22 h 29"/>
                    <a:gd name="T8" fmla="*/ 12 w 29"/>
                    <a:gd name="T9" fmla="*/ 29 h 29"/>
                    <a:gd name="T10" fmla="*/ 29 w 29"/>
                    <a:gd name="T11" fmla="*/ 11 h 29"/>
                  </a:gdLst>
                  <a:ahLst/>
                  <a:cxnLst>
                    <a:cxn ang="0">
                      <a:pos x="T0" y="T1"/>
                    </a:cxn>
                    <a:cxn ang="0">
                      <a:pos x="T2" y="T3"/>
                    </a:cxn>
                    <a:cxn ang="0">
                      <a:pos x="T4" y="T5"/>
                    </a:cxn>
                    <a:cxn ang="0">
                      <a:pos x="T6" y="T7"/>
                    </a:cxn>
                    <a:cxn ang="0">
                      <a:pos x="T8" y="T9"/>
                    </a:cxn>
                    <a:cxn ang="0">
                      <a:pos x="T10" y="T11"/>
                    </a:cxn>
                  </a:cxnLst>
                  <a:rect l="0" t="0" r="r" b="b"/>
                  <a:pathLst>
                    <a:path w="29" h="29">
                      <a:moveTo>
                        <a:pt x="29" y="11"/>
                      </a:moveTo>
                      <a:cubicBezTo>
                        <a:pt x="22" y="4"/>
                        <a:pt x="22" y="4"/>
                        <a:pt x="22" y="4"/>
                      </a:cubicBezTo>
                      <a:cubicBezTo>
                        <a:pt x="18" y="0"/>
                        <a:pt x="10" y="0"/>
                        <a:pt x="5" y="4"/>
                      </a:cubicBezTo>
                      <a:cubicBezTo>
                        <a:pt x="0" y="9"/>
                        <a:pt x="0" y="17"/>
                        <a:pt x="5" y="22"/>
                      </a:cubicBezTo>
                      <a:cubicBezTo>
                        <a:pt x="12" y="29"/>
                        <a:pt x="12" y="29"/>
                        <a:pt x="12" y="29"/>
                      </a:cubicBezTo>
                      <a:lnTo>
                        <a:pt x="29" y="11"/>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19" name="Freeform 182"/>
                <p:cNvSpPr>
                  <a:spLocks/>
                </p:cNvSpPr>
                <p:nvPr/>
              </p:nvSpPr>
              <p:spPr bwMode="auto">
                <a:xfrm>
                  <a:off x="4165601" y="3027363"/>
                  <a:ext cx="266700" cy="190500"/>
                </a:xfrm>
                <a:custGeom>
                  <a:avLst/>
                  <a:gdLst>
                    <a:gd name="T0" fmla="*/ 88 w 88"/>
                    <a:gd name="T1" fmla="*/ 63 h 63"/>
                    <a:gd name="T2" fmla="*/ 23 w 88"/>
                    <a:gd name="T3" fmla="*/ 40 h 63"/>
                    <a:gd name="T4" fmla="*/ 30 w 88"/>
                    <a:gd name="T5" fmla="*/ 0 h 63"/>
                    <a:gd name="T6" fmla="*/ 88 w 88"/>
                    <a:gd name="T7" fmla="*/ 63 h 63"/>
                  </a:gdLst>
                  <a:ahLst/>
                  <a:cxnLst>
                    <a:cxn ang="0">
                      <a:pos x="T0" y="T1"/>
                    </a:cxn>
                    <a:cxn ang="0">
                      <a:pos x="T2" y="T3"/>
                    </a:cxn>
                    <a:cxn ang="0">
                      <a:pos x="T4" y="T5"/>
                    </a:cxn>
                    <a:cxn ang="0">
                      <a:pos x="T6" y="T7"/>
                    </a:cxn>
                  </a:cxnLst>
                  <a:rect l="0" t="0" r="r" b="b"/>
                  <a:pathLst>
                    <a:path w="88" h="63">
                      <a:moveTo>
                        <a:pt x="88" y="63"/>
                      </a:moveTo>
                      <a:cubicBezTo>
                        <a:pt x="88" y="63"/>
                        <a:pt x="42" y="60"/>
                        <a:pt x="23" y="40"/>
                      </a:cubicBezTo>
                      <a:cubicBezTo>
                        <a:pt x="0" y="15"/>
                        <a:pt x="30" y="0"/>
                        <a:pt x="30" y="0"/>
                      </a:cubicBezTo>
                      <a:lnTo>
                        <a:pt x="88" y="63"/>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0" name="Freeform 183"/>
                <p:cNvSpPr>
                  <a:spLocks/>
                </p:cNvSpPr>
                <p:nvPr/>
              </p:nvSpPr>
              <p:spPr bwMode="auto">
                <a:xfrm>
                  <a:off x="4148138" y="3009900"/>
                  <a:ext cx="147638" cy="153988"/>
                </a:xfrm>
                <a:custGeom>
                  <a:avLst/>
                  <a:gdLst>
                    <a:gd name="T0" fmla="*/ 45 w 49"/>
                    <a:gd name="T1" fmla="*/ 32 h 51"/>
                    <a:gd name="T2" fmla="*/ 44 w 49"/>
                    <a:gd name="T3" fmla="*/ 47 h 51"/>
                    <a:gd name="T4" fmla="*/ 44 w 49"/>
                    <a:gd name="T5" fmla="*/ 47 h 51"/>
                    <a:gd name="T6" fmla="*/ 29 w 49"/>
                    <a:gd name="T7" fmla="*/ 46 h 51"/>
                    <a:gd name="T8" fmla="*/ 4 w 49"/>
                    <a:gd name="T9" fmla="*/ 19 h 51"/>
                    <a:gd name="T10" fmla="*/ 5 w 49"/>
                    <a:gd name="T11" fmla="*/ 4 h 51"/>
                    <a:gd name="T12" fmla="*/ 5 w 49"/>
                    <a:gd name="T13" fmla="*/ 4 h 51"/>
                    <a:gd name="T14" fmla="*/ 20 w 49"/>
                    <a:gd name="T15" fmla="*/ 5 h 51"/>
                    <a:gd name="T16" fmla="*/ 45 w 49"/>
                    <a:gd name="T17" fmla="*/ 3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51">
                      <a:moveTo>
                        <a:pt x="45" y="32"/>
                      </a:moveTo>
                      <a:cubicBezTo>
                        <a:pt x="49" y="36"/>
                        <a:pt x="49" y="43"/>
                        <a:pt x="44" y="47"/>
                      </a:cubicBezTo>
                      <a:cubicBezTo>
                        <a:pt x="44" y="47"/>
                        <a:pt x="44" y="47"/>
                        <a:pt x="44" y="47"/>
                      </a:cubicBezTo>
                      <a:cubicBezTo>
                        <a:pt x="40" y="51"/>
                        <a:pt x="33" y="50"/>
                        <a:pt x="29" y="46"/>
                      </a:cubicBezTo>
                      <a:cubicBezTo>
                        <a:pt x="4" y="19"/>
                        <a:pt x="4" y="19"/>
                        <a:pt x="4" y="19"/>
                      </a:cubicBezTo>
                      <a:cubicBezTo>
                        <a:pt x="0" y="15"/>
                        <a:pt x="1" y="8"/>
                        <a:pt x="5" y="4"/>
                      </a:cubicBezTo>
                      <a:cubicBezTo>
                        <a:pt x="5" y="4"/>
                        <a:pt x="5" y="4"/>
                        <a:pt x="5" y="4"/>
                      </a:cubicBezTo>
                      <a:cubicBezTo>
                        <a:pt x="9" y="0"/>
                        <a:pt x="16" y="1"/>
                        <a:pt x="20" y="5"/>
                      </a:cubicBezTo>
                      <a:lnTo>
                        <a:pt x="45" y="3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1" name="Freeform 184"/>
                <p:cNvSpPr>
                  <a:spLocks/>
                </p:cNvSpPr>
                <p:nvPr/>
              </p:nvSpPr>
              <p:spPr bwMode="auto">
                <a:xfrm>
                  <a:off x="4160838" y="3000375"/>
                  <a:ext cx="84138" cy="96838"/>
                </a:xfrm>
                <a:custGeom>
                  <a:avLst/>
                  <a:gdLst>
                    <a:gd name="T0" fmla="*/ 10 w 28"/>
                    <a:gd name="T1" fmla="*/ 27 h 32"/>
                    <a:gd name="T2" fmla="*/ 9 w 28"/>
                    <a:gd name="T3" fmla="*/ 9 h 32"/>
                    <a:gd name="T4" fmla="*/ 28 w 28"/>
                    <a:gd name="T5" fmla="*/ 18 h 32"/>
                    <a:gd name="T6" fmla="*/ 21 w 28"/>
                    <a:gd name="T7" fmla="*/ 32 h 32"/>
                    <a:gd name="T8" fmla="*/ 10 w 28"/>
                    <a:gd name="T9" fmla="*/ 27 h 32"/>
                  </a:gdLst>
                  <a:ahLst/>
                  <a:cxnLst>
                    <a:cxn ang="0">
                      <a:pos x="T0" y="T1"/>
                    </a:cxn>
                    <a:cxn ang="0">
                      <a:pos x="T2" y="T3"/>
                    </a:cxn>
                    <a:cxn ang="0">
                      <a:pos x="T4" y="T5"/>
                    </a:cxn>
                    <a:cxn ang="0">
                      <a:pos x="T6" y="T7"/>
                    </a:cxn>
                    <a:cxn ang="0">
                      <a:pos x="T8" y="T9"/>
                    </a:cxn>
                  </a:cxnLst>
                  <a:rect l="0" t="0" r="r" b="b"/>
                  <a:pathLst>
                    <a:path w="28" h="32">
                      <a:moveTo>
                        <a:pt x="10" y="27"/>
                      </a:moveTo>
                      <a:cubicBezTo>
                        <a:pt x="10" y="27"/>
                        <a:pt x="18" y="18"/>
                        <a:pt x="9" y="9"/>
                      </a:cubicBezTo>
                      <a:cubicBezTo>
                        <a:pt x="0" y="0"/>
                        <a:pt x="28" y="18"/>
                        <a:pt x="28" y="18"/>
                      </a:cubicBezTo>
                      <a:cubicBezTo>
                        <a:pt x="21" y="32"/>
                        <a:pt x="21" y="32"/>
                        <a:pt x="21" y="32"/>
                      </a:cubicBezTo>
                      <a:lnTo>
                        <a:pt x="10" y="27"/>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2" name="Freeform 185"/>
                <p:cNvSpPr>
                  <a:spLocks/>
                </p:cNvSpPr>
                <p:nvPr/>
              </p:nvSpPr>
              <p:spPr bwMode="auto">
                <a:xfrm>
                  <a:off x="4067176" y="2973388"/>
                  <a:ext cx="157163" cy="109538"/>
                </a:xfrm>
                <a:custGeom>
                  <a:avLst/>
                  <a:gdLst>
                    <a:gd name="T0" fmla="*/ 5 w 52"/>
                    <a:gd name="T1" fmla="*/ 7 h 36"/>
                    <a:gd name="T2" fmla="*/ 0 w 52"/>
                    <a:gd name="T3" fmla="*/ 16 h 36"/>
                    <a:gd name="T4" fmla="*/ 9 w 52"/>
                    <a:gd name="T5" fmla="*/ 21 h 36"/>
                    <a:gd name="T6" fmla="*/ 36 w 52"/>
                    <a:gd name="T7" fmla="*/ 34 h 36"/>
                    <a:gd name="T8" fmla="*/ 50 w 52"/>
                    <a:gd name="T9" fmla="*/ 29 h 36"/>
                    <a:gd name="T10" fmla="*/ 45 w 52"/>
                    <a:gd name="T11" fmla="*/ 16 h 36"/>
                    <a:gd name="T12" fmla="*/ 18 w 52"/>
                    <a:gd name="T13" fmla="*/ 3 h 36"/>
                    <a:gd name="T14" fmla="*/ 5 w 52"/>
                    <a:gd name="T15" fmla="*/ 7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36">
                      <a:moveTo>
                        <a:pt x="5" y="7"/>
                      </a:moveTo>
                      <a:cubicBezTo>
                        <a:pt x="0" y="16"/>
                        <a:pt x="0" y="16"/>
                        <a:pt x="0" y="16"/>
                      </a:cubicBezTo>
                      <a:cubicBezTo>
                        <a:pt x="9" y="21"/>
                        <a:pt x="9" y="21"/>
                        <a:pt x="9" y="21"/>
                      </a:cubicBezTo>
                      <a:cubicBezTo>
                        <a:pt x="36" y="34"/>
                        <a:pt x="36" y="34"/>
                        <a:pt x="36" y="34"/>
                      </a:cubicBezTo>
                      <a:cubicBezTo>
                        <a:pt x="41" y="36"/>
                        <a:pt x="47" y="34"/>
                        <a:pt x="50" y="29"/>
                      </a:cubicBezTo>
                      <a:cubicBezTo>
                        <a:pt x="52" y="25"/>
                        <a:pt x="50" y="19"/>
                        <a:pt x="45" y="16"/>
                      </a:cubicBezTo>
                      <a:cubicBezTo>
                        <a:pt x="18" y="3"/>
                        <a:pt x="18" y="3"/>
                        <a:pt x="18" y="3"/>
                      </a:cubicBezTo>
                      <a:cubicBezTo>
                        <a:pt x="13" y="0"/>
                        <a:pt x="7" y="2"/>
                        <a:pt x="5" y="7"/>
                      </a:cubicBez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3" name="Freeform 186"/>
                <p:cNvSpPr>
                  <a:spLocks/>
                </p:cNvSpPr>
                <p:nvPr/>
              </p:nvSpPr>
              <p:spPr bwMode="auto">
                <a:xfrm>
                  <a:off x="4067176" y="3006725"/>
                  <a:ext cx="57150" cy="42863"/>
                </a:xfrm>
                <a:custGeom>
                  <a:avLst/>
                  <a:gdLst>
                    <a:gd name="T0" fmla="*/ 12 w 19"/>
                    <a:gd name="T1" fmla="*/ 5 h 14"/>
                    <a:gd name="T2" fmla="*/ 3 w 19"/>
                    <a:gd name="T3" fmla="*/ 0 h 14"/>
                    <a:gd name="T4" fmla="*/ 0 w 19"/>
                    <a:gd name="T5" fmla="*/ 5 h 14"/>
                    <a:gd name="T6" fmla="*/ 9 w 19"/>
                    <a:gd name="T7" fmla="*/ 10 h 14"/>
                    <a:gd name="T8" fmla="*/ 19 w 19"/>
                    <a:gd name="T9" fmla="*/ 14 h 14"/>
                    <a:gd name="T10" fmla="*/ 12 w 19"/>
                    <a:gd name="T11" fmla="*/ 5 h 14"/>
                  </a:gdLst>
                  <a:ahLst/>
                  <a:cxnLst>
                    <a:cxn ang="0">
                      <a:pos x="T0" y="T1"/>
                    </a:cxn>
                    <a:cxn ang="0">
                      <a:pos x="T2" y="T3"/>
                    </a:cxn>
                    <a:cxn ang="0">
                      <a:pos x="T4" y="T5"/>
                    </a:cxn>
                    <a:cxn ang="0">
                      <a:pos x="T6" y="T7"/>
                    </a:cxn>
                    <a:cxn ang="0">
                      <a:pos x="T8" y="T9"/>
                    </a:cxn>
                    <a:cxn ang="0">
                      <a:pos x="T10" y="T11"/>
                    </a:cxn>
                  </a:cxnLst>
                  <a:rect l="0" t="0" r="r" b="b"/>
                  <a:pathLst>
                    <a:path w="19" h="14">
                      <a:moveTo>
                        <a:pt x="12" y="5"/>
                      </a:moveTo>
                      <a:cubicBezTo>
                        <a:pt x="3" y="0"/>
                        <a:pt x="3" y="0"/>
                        <a:pt x="3" y="0"/>
                      </a:cubicBezTo>
                      <a:cubicBezTo>
                        <a:pt x="0" y="5"/>
                        <a:pt x="0" y="5"/>
                        <a:pt x="0" y="5"/>
                      </a:cubicBezTo>
                      <a:cubicBezTo>
                        <a:pt x="9" y="10"/>
                        <a:pt x="9" y="10"/>
                        <a:pt x="9" y="10"/>
                      </a:cubicBezTo>
                      <a:cubicBezTo>
                        <a:pt x="19" y="14"/>
                        <a:pt x="19" y="14"/>
                        <a:pt x="19" y="14"/>
                      </a:cubicBezTo>
                      <a:cubicBezTo>
                        <a:pt x="18" y="10"/>
                        <a:pt x="16" y="7"/>
                        <a:pt x="12" y="5"/>
                      </a:cubicBezTo>
                      <a:close/>
                    </a:path>
                  </a:pathLst>
                </a:custGeom>
                <a:solidFill>
                  <a:srgbClr val="F2D3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4" name="Freeform 187"/>
                <p:cNvSpPr>
                  <a:spLocks/>
                </p:cNvSpPr>
                <p:nvPr/>
              </p:nvSpPr>
              <p:spPr bwMode="auto">
                <a:xfrm>
                  <a:off x="4121151" y="2982913"/>
                  <a:ext cx="84138" cy="66675"/>
                </a:xfrm>
                <a:custGeom>
                  <a:avLst/>
                  <a:gdLst>
                    <a:gd name="T0" fmla="*/ 13 w 28"/>
                    <a:gd name="T1" fmla="*/ 6 h 22"/>
                    <a:gd name="T2" fmla="*/ 28 w 28"/>
                    <a:gd name="T3" fmla="*/ 22 h 22"/>
                    <a:gd name="T4" fmla="*/ 0 w 28"/>
                    <a:gd name="T5" fmla="*/ 0 h 22"/>
                    <a:gd name="T6" fmla="*/ 13 w 28"/>
                    <a:gd name="T7" fmla="*/ 6 h 22"/>
                  </a:gdLst>
                  <a:ahLst/>
                  <a:cxnLst>
                    <a:cxn ang="0">
                      <a:pos x="T0" y="T1"/>
                    </a:cxn>
                    <a:cxn ang="0">
                      <a:pos x="T2" y="T3"/>
                    </a:cxn>
                    <a:cxn ang="0">
                      <a:pos x="T4" y="T5"/>
                    </a:cxn>
                    <a:cxn ang="0">
                      <a:pos x="T6" y="T7"/>
                    </a:cxn>
                  </a:cxnLst>
                  <a:rect l="0" t="0" r="r" b="b"/>
                  <a:pathLst>
                    <a:path w="28" h="22">
                      <a:moveTo>
                        <a:pt x="13" y="6"/>
                      </a:moveTo>
                      <a:cubicBezTo>
                        <a:pt x="28" y="22"/>
                        <a:pt x="28" y="22"/>
                        <a:pt x="28" y="22"/>
                      </a:cubicBezTo>
                      <a:cubicBezTo>
                        <a:pt x="28" y="22"/>
                        <a:pt x="3" y="22"/>
                        <a:pt x="0" y="0"/>
                      </a:cubicBezTo>
                      <a:cubicBezTo>
                        <a:pt x="8" y="4"/>
                        <a:pt x="13" y="6"/>
                        <a:pt x="13" y="6"/>
                      </a:cubicBez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25" name="Freeform 188"/>
                <p:cNvSpPr>
                  <a:spLocks/>
                </p:cNvSpPr>
                <p:nvPr/>
              </p:nvSpPr>
              <p:spPr bwMode="auto">
                <a:xfrm>
                  <a:off x="4343401" y="3043238"/>
                  <a:ext cx="455613" cy="304800"/>
                </a:xfrm>
                <a:custGeom>
                  <a:avLst/>
                  <a:gdLst>
                    <a:gd name="T0" fmla="*/ 109 w 287"/>
                    <a:gd name="T1" fmla="*/ 0 h 192"/>
                    <a:gd name="T2" fmla="*/ 287 w 287"/>
                    <a:gd name="T3" fmla="*/ 139 h 192"/>
                    <a:gd name="T4" fmla="*/ 95 w 287"/>
                    <a:gd name="T5" fmla="*/ 192 h 192"/>
                    <a:gd name="T6" fmla="*/ 0 w 287"/>
                    <a:gd name="T7" fmla="*/ 89 h 192"/>
                    <a:gd name="T8" fmla="*/ 109 w 287"/>
                    <a:gd name="T9" fmla="*/ 0 h 192"/>
                  </a:gdLst>
                  <a:ahLst/>
                  <a:cxnLst>
                    <a:cxn ang="0">
                      <a:pos x="T0" y="T1"/>
                    </a:cxn>
                    <a:cxn ang="0">
                      <a:pos x="T2" y="T3"/>
                    </a:cxn>
                    <a:cxn ang="0">
                      <a:pos x="T4" y="T5"/>
                    </a:cxn>
                    <a:cxn ang="0">
                      <a:pos x="T6" y="T7"/>
                    </a:cxn>
                    <a:cxn ang="0">
                      <a:pos x="T8" y="T9"/>
                    </a:cxn>
                  </a:cxnLst>
                  <a:rect l="0" t="0" r="r" b="b"/>
                  <a:pathLst>
                    <a:path w="287" h="192">
                      <a:moveTo>
                        <a:pt x="109" y="0"/>
                      </a:moveTo>
                      <a:lnTo>
                        <a:pt x="287" y="139"/>
                      </a:lnTo>
                      <a:lnTo>
                        <a:pt x="95" y="192"/>
                      </a:lnTo>
                      <a:lnTo>
                        <a:pt x="0" y="89"/>
                      </a:lnTo>
                      <a:lnTo>
                        <a:pt x="109"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grpSp>
        <p:nvGrpSpPr>
          <p:cNvPr id="302" name="Group 301"/>
          <p:cNvGrpSpPr/>
          <p:nvPr/>
        </p:nvGrpSpPr>
        <p:grpSpPr>
          <a:xfrm>
            <a:off x="5438681" y="2237731"/>
            <a:ext cx="1578419" cy="1908068"/>
            <a:chOff x="5503728" y="2213527"/>
            <a:chExt cx="1610489" cy="1946836"/>
          </a:xfrm>
        </p:grpSpPr>
        <p:sp>
          <p:nvSpPr>
            <p:cNvPr id="134" name="Rectangle 133"/>
            <p:cNvSpPr/>
            <p:nvPr/>
          </p:nvSpPr>
          <p:spPr>
            <a:xfrm>
              <a:off x="5503728"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Training</a:t>
              </a:r>
            </a:p>
          </p:txBody>
        </p:sp>
        <p:pic>
          <p:nvPicPr>
            <p:cNvPr id="303" name="Picture 302"/>
            <p:cNvPicPr>
              <a:picLocks noChangeAspect="1"/>
            </p:cNvPicPr>
            <p:nvPr/>
          </p:nvPicPr>
          <p:blipFill>
            <a:blip r:embed="rId4"/>
            <a:stretch>
              <a:fillRect/>
            </a:stretch>
          </p:blipFill>
          <p:spPr>
            <a:xfrm flipH="1">
              <a:off x="5899272" y="2213527"/>
              <a:ext cx="819400" cy="1205398"/>
            </a:xfrm>
            <a:prstGeom prst="rect">
              <a:avLst/>
            </a:prstGeom>
          </p:spPr>
        </p:pic>
      </p:grpSp>
      <p:grpSp>
        <p:nvGrpSpPr>
          <p:cNvPr id="298" name="Group 297"/>
          <p:cNvGrpSpPr/>
          <p:nvPr/>
        </p:nvGrpSpPr>
        <p:grpSpPr>
          <a:xfrm>
            <a:off x="7540924" y="2237583"/>
            <a:ext cx="1710257" cy="1908218"/>
            <a:chOff x="7453007" y="2213374"/>
            <a:chExt cx="1745006" cy="1946989"/>
          </a:xfrm>
        </p:grpSpPr>
        <p:sp>
          <p:nvSpPr>
            <p:cNvPr id="142" name="Rectangle 141"/>
            <p:cNvSpPr/>
            <p:nvPr/>
          </p:nvSpPr>
          <p:spPr>
            <a:xfrm>
              <a:off x="7520266" y="3466393"/>
              <a:ext cx="1610489" cy="693970"/>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Free </a:t>
              </a:r>
              <a:br>
                <a:rPr lang="en-US" sz="1922" dirty="0">
                  <a:gradFill>
                    <a:gsLst>
                      <a:gs pos="28319">
                        <a:srgbClr val="000000"/>
                      </a:gs>
                      <a:gs pos="52212">
                        <a:srgbClr val="000000"/>
                      </a:gs>
                    </a:gsLst>
                    <a:lin ang="5400000" scaled="0"/>
                  </a:gradFill>
                  <a:latin typeface="Segoe UI"/>
                </a:rPr>
              </a:br>
              <a:r>
                <a:rPr lang="en-US" sz="1922" dirty="0">
                  <a:gradFill>
                    <a:gsLst>
                      <a:gs pos="28319">
                        <a:srgbClr val="000000"/>
                      </a:gs>
                      <a:gs pos="52212">
                        <a:srgbClr val="000000"/>
                      </a:gs>
                    </a:gsLst>
                    <a:lin ang="5400000" scaled="0"/>
                  </a:gradFill>
                  <a:latin typeface="Segoe UI"/>
                </a:rPr>
                <a:t>Tools</a:t>
              </a:r>
            </a:p>
          </p:txBody>
        </p:sp>
        <p:grpSp>
          <p:nvGrpSpPr>
            <p:cNvPr id="1140" name="Group 1139"/>
            <p:cNvGrpSpPr/>
            <p:nvPr/>
          </p:nvGrpSpPr>
          <p:grpSpPr>
            <a:xfrm>
              <a:off x="7453007" y="2213374"/>
              <a:ext cx="1745006" cy="1177578"/>
              <a:chOff x="7353454" y="2213374"/>
              <a:chExt cx="1745006" cy="1177578"/>
            </a:xfrm>
          </p:grpSpPr>
          <p:grpSp>
            <p:nvGrpSpPr>
              <p:cNvPr id="1139" name="Group 1138"/>
              <p:cNvGrpSpPr/>
              <p:nvPr/>
            </p:nvGrpSpPr>
            <p:grpSpPr>
              <a:xfrm>
                <a:off x="7353454" y="2213374"/>
                <a:ext cx="1517514" cy="1152575"/>
                <a:chOff x="7377113" y="1308100"/>
                <a:chExt cx="1277937" cy="847725"/>
              </a:xfrm>
            </p:grpSpPr>
            <p:sp>
              <p:nvSpPr>
                <p:cNvPr id="1132" name="AutoShape 190"/>
                <p:cNvSpPr>
                  <a:spLocks noChangeAspect="1" noChangeArrowheads="1" noTextEdit="1"/>
                </p:cNvSpPr>
                <p:nvPr/>
              </p:nvSpPr>
              <p:spPr bwMode="auto">
                <a:xfrm>
                  <a:off x="7377113" y="1308100"/>
                  <a:ext cx="1277937"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3" name="Rectangle 192"/>
                <p:cNvSpPr>
                  <a:spLocks noChangeArrowheads="1"/>
                </p:cNvSpPr>
                <p:nvPr/>
              </p:nvSpPr>
              <p:spPr bwMode="auto">
                <a:xfrm>
                  <a:off x="7844201" y="1393963"/>
                  <a:ext cx="564787" cy="761862"/>
                </a:xfrm>
                <a:prstGeom prst="rect">
                  <a:avLst/>
                </a:pr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4" name="Rectangle 193"/>
                <p:cNvSpPr>
                  <a:spLocks noChangeArrowheads="1"/>
                </p:cNvSpPr>
                <p:nvPr/>
              </p:nvSpPr>
              <p:spPr bwMode="auto">
                <a:xfrm>
                  <a:off x="7586663" y="1393963"/>
                  <a:ext cx="271895" cy="761862"/>
                </a:xfrm>
                <a:prstGeom prst="rect">
                  <a:avLst/>
                </a:pr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5" name="Freeform 194"/>
                <p:cNvSpPr>
                  <a:spLocks/>
                </p:cNvSpPr>
                <p:nvPr/>
              </p:nvSpPr>
              <p:spPr bwMode="auto">
                <a:xfrm>
                  <a:off x="7466520" y="1394833"/>
                  <a:ext cx="392039" cy="216395"/>
                </a:xfrm>
                <a:custGeom>
                  <a:avLst/>
                  <a:gdLst>
                    <a:gd name="T0" fmla="*/ 215 w 348"/>
                    <a:gd name="T1" fmla="*/ 133 h 133"/>
                    <a:gd name="T2" fmla="*/ 0 w 348"/>
                    <a:gd name="T3" fmla="*/ 133 h 133"/>
                    <a:gd name="T4" fmla="*/ 130 w 348"/>
                    <a:gd name="T5" fmla="*/ 0 h 133"/>
                    <a:gd name="T6" fmla="*/ 348 w 348"/>
                    <a:gd name="T7" fmla="*/ 0 h 133"/>
                    <a:gd name="T8" fmla="*/ 215 w 348"/>
                    <a:gd name="T9" fmla="*/ 133 h 133"/>
                    <a:gd name="connsiteX0" fmla="*/ 4375 w 8197"/>
                    <a:gd name="connsiteY0" fmla="*/ 10000 h 10000"/>
                    <a:gd name="connsiteX1" fmla="*/ 0 w 8197"/>
                    <a:gd name="connsiteY1" fmla="*/ 10000 h 10000"/>
                    <a:gd name="connsiteX2" fmla="*/ 1933 w 8197"/>
                    <a:gd name="connsiteY2" fmla="*/ 0 h 10000"/>
                    <a:gd name="connsiteX3" fmla="*/ 8197 w 8197"/>
                    <a:gd name="connsiteY3" fmla="*/ 0 h 10000"/>
                    <a:gd name="connsiteX4" fmla="*/ 4375 w 8197"/>
                    <a:gd name="connsiteY4" fmla="*/ 10000 h 10000"/>
                    <a:gd name="connsiteX0" fmla="*/ 7639 w 10000"/>
                    <a:gd name="connsiteY0" fmla="*/ 10249 h 10249"/>
                    <a:gd name="connsiteX1" fmla="*/ 0 w 10000"/>
                    <a:gd name="connsiteY1" fmla="*/ 10000 h 10249"/>
                    <a:gd name="connsiteX2" fmla="*/ 2358 w 10000"/>
                    <a:gd name="connsiteY2" fmla="*/ 0 h 10249"/>
                    <a:gd name="connsiteX3" fmla="*/ 10000 w 10000"/>
                    <a:gd name="connsiteY3" fmla="*/ 0 h 10249"/>
                    <a:gd name="connsiteX4" fmla="*/ 7639 w 10000"/>
                    <a:gd name="connsiteY4" fmla="*/ 10249 h 10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249">
                      <a:moveTo>
                        <a:pt x="7639" y="10249"/>
                      </a:moveTo>
                      <a:lnTo>
                        <a:pt x="0" y="10000"/>
                      </a:lnTo>
                      <a:lnTo>
                        <a:pt x="2358" y="0"/>
                      </a:lnTo>
                      <a:lnTo>
                        <a:pt x="10000" y="0"/>
                      </a:lnTo>
                      <a:lnTo>
                        <a:pt x="7639" y="10249"/>
                      </a:lnTo>
                      <a:close/>
                    </a:path>
                  </a:pathLst>
                </a:custGeom>
                <a:solidFill>
                  <a:srgbClr val="D83B01"/>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36" name="Freeform 195"/>
                <p:cNvSpPr>
                  <a:spLocks/>
                </p:cNvSpPr>
                <p:nvPr/>
              </p:nvSpPr>
              <p:spPr bwMode="auto">
                <a:xfrm>
                  <a:off x="7864148" y="1394833"/>
                  <a:ext cx="673941" cy="209443"/>
                </a:xfrm>
                <a:custGeom>
                  <a:avLst/>
                  <a:gdLst>
                    <a:gd name="T0" fmla="*/ 457 w 457"/>
                    <a:gd name="T1" fmla="*/ 133 h 133"/>
                    <a:gd name="T2" fmla="*/ 157 w 457"/>
                    <a:gd name="T3" fmla="*/ 133 h 133"/>
                    <a:gd name="T4" fmla="*/ 0 w 457"/>
                    <a:gd name="T5" fmla="*/ 0 h 133"/>
                    <a:gd name="T6" fmla="*/ 300 w 457"/>
                    <a:gd name="T7" fmla="*/ 0 h 133"/>
                    <a:gd name="T8" fmla="*/ 457 w 457"/>
                    <a:gd name="T9" fmla="*/ 133 h 133"/>
                    <a:gd name="connsiteX0" fmla="*/ 10000 w 10000"/>
                    <a:gd name="connsiteY0" fmla="*/ 10000 h 10000"/>
                    <a:gd name="connsiteX1" fmla="*/ 3435 w 10000"/>
                    <a:gd name="connsiteY1" fmla="*/ 10000 h 10000"/>
                    <a:gd name="connsiteX2" fmla="*/ 0 w 10000"/>
                    <a:gd name="connsiteY2" fmla="*/ 0 h 10000"/>
                    <a:gd name="connsiteX3" fmla="*/ 8660 w 10000"/>
                    <a:gd name="connsiteY3" fmla="*/ 0 h 10000"/>
                    <a:gd name="connsiteX4" fmla="*/ 10000 w 10000"/>
                    <a:gd name="connsiteY4" fmla="*/ 10000 h 10000"/>
                    <a:gd name="connsiteX0" fmla="*/ 10667 w 10667"/>
                    <a:gd name="connsiteY0" fmla="*/ 10000 h 10000"/>
                    <a:gd name="connsiteX1" fmla="*/ 3435 w 10667"/>
                    <a:gd name="connsiteY1" fmla="*/ 10000 h 10000"/>
                    <a:gd name="connsiteX2" fmla="*/ 0 w 10667"/>
                    <a:gd name="connsiteY2" fmla="*/ 0 h 10000"/>
                    <a:gd name="connsiteX3" fmla="*/ 8660 w 10667"/>
                    <a:gd name="connsiteY3" fmla="*/ 0 h 10000"/>
                    <a:gd name="connsiteX4" fmla="*/ 10667 w 10667"/>
                    <a:gd name="connsiteY4" fmla="*/ 10000 h 10000"/>
                    <a:gd name="connsiteX0" fmla="*/ 10667 w 10667"/>
                    <a:gd name="connsiteY0" fmla="*/ 10000 h 10084"/>
                    <a:gd name="connsiteX1" fmla="*/ 1467 w 10667"/>
                    <a:gd name="connsiteY1" fmla="*/ 10084 h 10084"/>
                    <a:gd name="connsiteX2" fmla="*/ 0 w 10667"/>
                    <a:gd name="connsiteY2" fmla="*/ 0 h 10084"/>
                    <a:gd name="connsiteX3" fmla="*/ 8660 w 10667"/>
                    <a:gd name="connsiteY3" fmla="*/ 0 h 10084"/>
                    <a:gd name="connsiteX4" fmla="*/ 10667 w 10667"/>
                    <a:gd name="connsiteY4" fmla="*/ 10000 h 10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7" h="10084">
                      <a:moveTo>
                        <a:pt x="10667" y="10000"/>
                      </a:moveTo>
                      <a:lnTo>
                        <a:pt x="1467" y="10084"/>
                      </a:lnTo>
                      <a:lnTo>
                        <a:pt x="0" y="0"/>
                      </a:lnTo>
                      <a:lnTo>
                        <a:pt x="8660" y="0"/>
                      </a:lnTo>
                      <a:lnTo>
                        <a:pt x="10667" y="10000"/>
                      </a:lnTo>
                      <a:close/>
                    </a:path>
                  </a:pathLst>
                </a:custGeom>
                <a:solidFill>
                  <a:srgbClr val="FE4A0A"/>
                </a:solidFill>
                <a:ln>
                  <a:noFill/>
                </a:ln>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pic>
            <p:nvPicPr>
              <p:cNvPr id="304" name="Picture 303"/>
              <p:cNvPicPr>
                <a:picLocks noChangeAspect="1"/>
              </p:cNvPicPr>
              <p:nvPr/>
            </p:nvPicPr>
            <p:blipFill>
              <a:blip r:embed="rId5"/>
              <a:stretch>
                <a:fillRect/>
              </a:stretch>
            </p:blipFill>
            <p:spPr>
              <a:xfrm>
                <a:off x="8203393" y="2481212"/>
                <a:ext cx="895067" cy="909740"/>
              </a:xfrm>
              <a:prstGeom prst="rect">
                <a:avLst/>
              </a:prstGeom>
            </p:spPr>
          </p:pic>
        </p:grpSp>
      </p:grpSp>
      <p:grpSp>
        <p:nvGrpSpPr>
          <p:cNvPr id="301" name="Group 300"/>
          <p:cNvGrpSpPr/>
          <p:nvPr/>
        </p:nvGrpSpPr>
        <p:grpSpPr>
          <a:xfrm>
            <a:off x="9775009" y="2240303"/>
            <a:ext cx="1578419" cy="1757640"/>
            <a:chOff x="9851377" y="2216150"/>
            <a:chExt cx="1610489" cy="1793351"/>
          </a:xfrm>
        </p:grpSpPr>
        <p:sp>
          <p:nvSpPr>
            <p:cNvPr id="177" name="Rectangle 176"/>
            <p:cNvSpPr/>
            <p:nvPr/>
          </p:nvSpPr>
          <p:spPr>
            <a:xfrm>
              <a:off x="9851377" y="3617256"/>
              <a:ext cx="1610489" cy="392245"/>
            </a:xfrm>
            <a:prstGeom prst="rect">
              <a:avLst/>
            </a:prstGeom>
          </p:spPr>
          <p:txBody>
            <a:bodyPr wrap="square">
              <a:spAutoFit/>
            </a:bodyPr>
            <a:lstStyle/>
            <a:p>
              <a:pPr algn="ctr" defTabSz="896171"/>
              <a:r>
                <a:rPr lang="en-US" sz="1922" dirty="0">
                  <a:gradFill>
                    <a:gsLst>
                      <a:gs pos="28319">
                        <a:srgbClr val="000000"/>
                      </a:gs>
                      <a:gs pos="52212">
                        <a:srgbClr val="000000"/>
                      </a:gs>
                    </a:gsLst>
                    <a:lin ang="5400000" scaled="0"/>
                  </a:gradFill>
                  <a:latin typeface="Segoe UI"/>
                </a:rPr>
                <a:t>Webinars</a:t>
              </a:r>
            </a:p>
          </p:txBody>
        </p:sp>
        <p:grpSp>
          <p:nvGrpSpPr>
            <p:cNvPr id="292" name="Group 291"/>
            <p:cNvGrpSpPr/>
            <p:nvPr/>
          </p:nvGrpSpPr>
          <p:grpSpPr>
            <a:xfrm>
              <a:off x="10039877" y="2216150"/>
              <a:ext cx="1233488" cy="1268413"/>
              <a:chOff x="9902825" y="2216150"/>
              <a:chExt cx="1233488" cy="1268413"/>
            </a:xfrm>
          </p:grpSpPr>
          <p:sp>
            <p:nvSpPr>
              <p:cNvPr id="1142" name="AutoShape 199"/>
              <p:cNvSpPr>
                <a:spLocks noChangeAspect="1" noChangeArrowheads="1" noTextEdit="1"/>
              </p:cNvSpPr>
              <p:nvPr/>
            </p:nvSpPr>
            <p:spPr bwMode="auto">
              <a:xfrm>
                <a:off x="9902825" y="2216150"/>
                <a:ext cx="12287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3" name="Freeform 201"/>
              <p:cNvSpPr>
                <a:spLocks/>
              </p:cNvSpPr>
              <p:nvPr/>
            </p:nvSpPr>
            <p:spPr bwMode="auto">
              <a:xfrm>
                <a:off x="9907588" y="2216150"/>
                <a:ext cx="1228725" cy="1231900"/>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4" name="Freeform 202"/>
              <p:cNvSpPr>
                <a:spLocks/>
              </p:cNvSpPr>
              <p:nvPr/>
            </p:nvSpPr>
            <p:spPr bwMode="auto">
              <a:xfrm>
                <a:off x="10015538" y="2324100"/>
                <a:ext cx="1016000" cy="1011238"/>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5" name="Freeform 203"/>
              <p:cNvSpPr>
                <a:spLocks/>
              </p:cNvSpPr>
              <p:nvPr/>
            </p:nvSpPr>
            <p:spPr bwMode="auto">
              <a:xfrm>
                <a:off x="10753725" y="2584450"/>
                <a:ext cx="17463" cy="17463"/>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cxnSp>
            <p:nvCxnSpPr>
              <p:cNvPr id="328" name="Straight Connector 327"/>
              <p:cNvCxnSpPr/>
              <p:nvPr/>
            </p:nvCxnSpPr>
            <p:spPr>
              <a:xfrm>
                <a:off x="10104571" y="273526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p:nvCxnSpPr>
            <p:spPr>
              <a:xfrm>
                <a:off x="10146823" y="2694304"/>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10272121" y="2596276"/>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10314121" y="2554265"/>
                <a:ext cx="507866" cy="516731"/>
              </a:xfrm>
              <a:prstGeom prst="line">
                <a:avLst/>
              </a:prstGeom>
              <a:ln w="15875">
                <a:solidFill>
                  <a:srgbClr val="0078D7"/>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91" name="Group 290"/>
              <p:cNvGrpSpPr/>
              <p:nvPr/>
            </p:nvGrpSpPr>
            <p:grpSpPr>
              <a:xfrm>
                <a:off x="10802938" y="2917825"/>
                <a:ext cx="39688" cy="566738"/>
                <a:chOff x="10802938" y="2917825"/>
                <a:chExt cx="39688" cy="566738"/>
              </a:xfrm>
            </p:grpSpPr>
            <p:sp>
              <p:nvSpPr>
                <p:cNvPr id="1146" name="Rectangle 204"/>
                <p:cNvSpPr>
                  <a:spLocks noChangeArrowheads="1"/>
                </p:cNvSpPr>
                <p:nvPr/>
              </p:nvSpPr>
              <p:spPr bwMode="auto">
                <a:xfrm>
                  <a:off x="10802938" y="3379788"/>
                  <a:ext cx="39688" cy="92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8" name="Freeform 206"/>
                <p:cNvSpPr>
                  <a:spLocks/>
                </p:cNvSpPr>
                <p:nvPr/>
              </p:nvSpPr>
              <p:spPr bwMode="auto">
                <a:xfrm>
                  <a:off x="10802938" y="3471863"/>
                  <a:ext cx="39688" cy="12700"/>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9" name="Freeform 207"/>
                <p:cNvSpPr>
                  <a:spLocks/>
                </p:cNvSpPr>
                <p:nvPr/>
              </p:nvSpPr>
              <p:spPr bwMode="auto">
                <a:xfrm>
                  <a:off x="10814050" y="2917825"/>
                  <a:ext cx="15875" cy="23813"/>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0" name="Freeform 208"/>
                <p:cNvSpPr>
                  <a:spLocks/>
                </p:cNvSpPr>
                <p:nvPr/>
              </p:nvSpPr>
              <p:spPr bwMode="auto">
                <a:xfrm>
                  <a:off x="10802938" y="2941638"/>
                  <a:ext cx="39688" cy="84138"/>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51" name="Freeform 209"/>
                <p:cNvSpPr>
                  <a:spLocks/>
                </p:cNvSpPr>
                <p:nvPr/>
              </p:nvSpPr>
              <p:spPr bwMode="auto">
                <a:xfrm>
                  <a:off x="10814050" y="3424238"/>
                  <a:ext cx="15875" cy="47625"/>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sp>
              <p:nvSpPr>
                <p:cNvPr id="1147" name="Rectangle 205"/>
                <p:cNvSpPr>
                  <a:spLocks noChangeArrowheads="1"/>
                </p:cNvSpPr>
                <p:nvPr/>
              </p:nvSpPr>
              <p:spPr bwMode="auto">
                <a:xfrm>
                  <a:off x="10802938" y="3025775"/>
                  <a:ext cx="39688" cy="3540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gradFill>
                      <a:gsLst>
                        <a:gs pos="28319">
                          <a:srgbClr val="000000"/>
                        </a:gs>
                        <a:gs pos="52212">
                          <a:srgbClr val="000000"/>
                        </a:gs>
                      </a:gsLst>
                      <a:lin ang="5400000" scaled="0"/>
                    </a:gradFill>
                    <a:latin typeface="Segoe UI"/>
                  </a:endParaRPr>
                </a:p>
              </p:txBody>
            </p:sp>
          </p:grpSp>
        </p:grpSp>
      </p:grpSp>
    </p:spTree>
    <p:extLst>
      <p:ext uri="{BB962C8B-B14F-4D97-AF65-F5344CB8AC3E}">
        <p14:creationId xmlns:p14="http://schemas.microsoft.com/office/powerpoint/2010/main" val="23787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25" fill="hold">
                                          <p:stCondLst>
                                            <p:cond delay="0"/>
                                          </p:stCondLst>
                                        </p:cTn>
                                        <p:tgtEl>
                                          <p:spTgt spid="83"/>
                                        </p:tgtEl>
                                        <p:attrNameLst>
                                          <p:attrName>r</p:attrName>
                                        </p:attrNameLst>
                                      </p:cBhvr>
                                    </p:animRot>
                                    <p:animRot by="-240000">
                                      <p:cBhvr>
                                        <p:cTn id="7" dur="250" fill="hold">
                                          <p:stCondLst>
                                            <p:cond delay="250"/>
                                          </p:stCondLst>
                                        </p:cTn>
                                        <p:tgtEl>
                                          <p:spTgt spid="83"/>
                                        </p:tgtEl>
                                        <p:attrNameLst>
                                          <p:attrName>r</p:attrName>
                                        </p:attrNameLst>
                                      </p:cBhvr>
                                    </p:animRot>
                                    <p:animRot by="240000">
                                      <p:cBhvr>
                                        <p:cTn id="8" dur="250" fill="hold">
                                          <p:stCondLst>
                                            <p:cond delay="500"/>
                                          </p:stCondLst>
                                        </p:cTn>
                                        <p:tgtEl>
                                          <p:spTgt spid="83"/>
                                        </p:tgtEl>
                                        <p:attrNameLst>
                                          <p:attrName>r</p:attrName>
                                        </p:attrNameLst>
                                      </p:cBhvr>
                                    </p:animRot>
                                    <p:animRot by="-240000">
                                      <p:cBhvr>
                                        <p:cTn id="9" dur="250" fill="hold">
                                          <p:stCondLst>
                                            <p:cond delay="750"/>
                                          </p:stCondLst>
                                        </p:cTn>
                                        <p:tgtEl>
                                          <p:spTgt spid="83"/>
                                        </p:tgtEl>
                                        <p:attrNameLst>
                                          <p:attrName>r</p:attrName>
                                        </p:attrNameLst>
                                      </p:cBhvr>
                                    </p:animRot>
                                    <p:animRot by="120000">
                                      <p:cBhvr>
                                        <p:cTn id="10" dur="250" fill="hold">
                                          <p:stCondLst>
                                            <p:cond delay="1000"/>
                                          </p:stCondLst>
                                        </p:cTn>
                                        <p:tgtEl>
                                          <p:spTgt spid="83"/>
                                        </p:tgtEl>
                                        <p:attrNameLst>
                                          <p:attrName>r</p:attrName>
                                        </p:attrNameLst>
                                      </p:cBhvr>
                                    </p:animRot>
                                  </p:childTnLst>
                                </p:cTn>
                              </p:par>
                            </p:childTnLst>
                          </p:cTn>
                        </p:par>
                        <p:par>
                          <p:cTn id="11" fill="hold">
                            <p:stCondLst>
                              <p:cond delay="1250"/>
                            </p:stCondLst>
                            <p:childTnLst>
                              <p:par>
                                <p:cTn id="12" presetID="64" presetClass="path" presetSubtype="0" decel="100000" fill="hold" nodeType="afterEffect">
                                  <p:stCondLst>
                                    <p:cond delay="0"/>
                                  </p:stCondLst>
                                  <p:childTnLst>
                                    <p:animMotion origin="layout" path="M -2.08333E-7 -2.59259E-6 L -2.08333E-7 -1.0169 " pathEditMode="relative" rAng="0" ptsTypes="AA">
                                      <p:cBhvr>
                                        <p:cTn id="13" dur="2000" fill="hold"/>
                                        <p:tgtEl>
                                          <p:spTgt spid="83"/>
                                        </p:tgtEl>
                                        <p:attrNameLst>
                                          <p:attrName>ppt_x</p:attrName>
                                          <p:attrName>ppt_y</p:attrName>
                                        </p:attrNameLst>
                                      </p:cBhvr>
                                      <p:rCtr x="0" y="-50856"/>
                                    </p:animMotion>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294"/>
                                        </p:tgtEl>
                                        <p:attrNameLst>
                                          <p:attrName>style.visibility</p:attrName>
                                        </p:attrNameLst>
                                      </p:cBhvr>
                                      <p:to>
                                        <p:strVal val="visible"/>
                                      </p:to>
                                    </p:set>
                                    <p:animEffect transition="in" filter="fade">
                                      <p:cBhvr>
                                        <p:cTn id="17" dur="1000"/>
                                        <p:tgtEl>
                                          <p:spTgt spid="294"/>
                                        </p:tgtEl>
                                      </p:cBhvr>
                                    </p:animEffect>
                                  </p:childTnLst>
                                </p:cTn>
                              </p:par>
                              <p:par>
                                <p:cTn id="18" presetID="42" presetClass="path" presetSubtype="0" accel="50000" decel="50000" fill="hold" nodeType="withEffect">
                                  <p:stCondLst>
                                    <p:cond delay="0"/>
                                  </p:stCondLst>
                                  <p:childTnLst>
                                    <p:animMotion origin="layout" path="M -2.27981E-6 -0.08375 L -2.27981E-6 -2.00182E-6 " pathEditMode="relative" rAng="0" ptsTypes="AA">
                                      <p:cBhvr>
                                        <p:cTn id="19" dur="1000" fill="hold"/>
                                        <p:tgtEl>
                                          <p:spTgt spid="294"/>
                                        </p:tgtEl>
                                        <p:attrNameLst>
                                          <p:attrName>ppt_x</p:attrName>
                                          <p:attrName>ppt_y</p:attrName>
                                        </p:attrNameLst>
                                      </p:cBhvr>
                                      <p:rCtr x="0" y="4176"/>
                                    </p:animMotion>
                                  </p:childTnLst>
                                </p:cTn>
                              </p:par>
                            </p:childTnLst>
                          </p:cTn>
                        </p:par>
                        <p:par>
                          <p:cTn id="20" fill="hold">
                            <p:stCondLst>
                              <p:cond delay="4250"/>
                            </p:stCondLst>
                            <p:childTnLst>
                              <p:par>
                                <p:cTn id="21" presetID="10" presetClass="entr" presetSubtype="0" fill="hold" nodeType="afterEffect">
                                  <p:stCondLst>
                                    <p:cond delay="0"/>
                                  </p:stCondLst>
                                  <p:childTnLst>
                                    <p:set>
                                      <p:cBhvr>
                                        <p:cTn id="22" dur="1" fill="hold">
                                          <p:stCondLst>
                                            <p:cond delay="0"/>
                                          </p:stCondLst>
                                        </p:cTn>
                                        <p:tgtEl>
                                          <p:spTgt spid="297"/>
                                        </p:tgtEl>
                                        <p:attrNameLst>
                                          <p:attrName>style.visibility</p:attrName>
                                        </p:attrNameLst>
                                      </p:cBhvr>
                                      <p:to>
                                        <p:strVal val="visible"/>
                                      </p:to>
                                    </p:set>
                                    <p:animEffect transition="in" filter="fade">
                                      <p:cBhvr>
                                        <p:cTn id="23" dur="1000"/>
                                        <p:tgtEl>
                                          <p:spTgt spid="297"/>
                                        </p:tgtEl>
                                      </p:cBhvr>
                                    </p:animEffect>
                                  </p:childTnLst>
                                </p:cTn>
                              </p:par>
                              <p:par>
                                <p:cTn id="24" presetID="42" presetClass="path" presetSubtype="0" accel="50000" decel="50000" fill="hold" nodeType="withEffect">
                                  <p:stCondLst>
                                    <p:cond delay="0"/>
                                  </p:stCondLst>
                                  <p:childTnLst>
                                    <p:animMotion origin="layout" path="M 3.75E-6 -0.0838 L 3.75E-6 1.85185E-6 " pathEditMode="relative" rAng="0" ptsTypes="AA">
                                      <p:cBhvr>
                                        <p:cTn id="25" dur="1000" fill="hold"/>
                                        <p:tgtEl>
                                          <p:spTgt spid="297"/>
                                        </p:tgtEl>
                                        <p:attrNameLst>
                                          <p:attrName>ppt_x</p:attrName>
                                          <p:attrName>ppt_y</p:attrName>
                                        </p:attrNameLst>
                                      </p:cBhvr>
                                      <p:rCtr x="0" y="4190"/>
                                    </p:animMotion>
                                  </p:childTnLst>
                                </p:cTn>
                              </p:par>
                            </p:childTnLst>
                          </p:cTn>
                        </p:par>
                        <p:par>
                          <p:cTn id="26" fill="hold">
                            <p:stCondLst>
                              <p:cond delay="5250"/>
                            </p:stCondLst>
                            <p:childTnLst>
                              <p:par>
                                <p:cTn id="27" presetID="10" presetClass="entr" presetSubtype="0" fill="hold" nodeType="afterEffect">
                                  <p:stCondLst>
                                    <p:cond delay="0"/>
                                  </p:stCondLst>
                                  <p:childTnLst>
                                    <p:set>
                                      <p:cBhvr>
                                        <p:cTn id="28" dur="1" fill="hold">
                                          <p:stCondLst>
                                            <p:cond delay="0"/>
                                          </p:stCondLst>
                                        </p:cTn>
                                        <p:tgtEl>
                                          <p:spTgt spid="302"/>
                                        </p:tgtEl>
                                        <p:attrNameLst>
                                          <p:attrName>style.visibility</p:attrName>
                                        </p:attrNameLst>
                                      </p:cBhvr>
                                      <p:to>
                                        <p:strVal val="visible"/>
                                      </p:to>
                                    </p:set>
                                    <p:animEffect transition="in" filter="fade">
                                      <p:cBhvr>
                                        <p:cTn id="29" dur="1000"/>
                                        <p:tgtEl>
                                          <p:spTgt spid="302"/>
                                        </p:tgtEl>
                                      </p:cBhvr>
                                    </p:animEffect>
                                  </p:childTnLst>
                                </p:cTn>
                              </p:par>
                              <p:par>
                                <p:cTn id="30" presetID="42" presetClass="path" presetSubtype="0" accel="50000" decel="50000" fill="hold" nodeType="withEffect">
                                  <p:stCondLst>
                                    <p:cond delay="0"/>
                                  </p:stCondLst>
                                  <p:childTnLst>
                                    <p:animMotion origin="layout" path="M -2.27981E-6 -0.08375 L -2.27981E-6 -2.00182E-6 " pathEditMode="relative" rAng="0" ptsTypes="AA">
                                      <p:cBhvr>
                                        <p:cTn id="31" dur="1000" fill="hold"/>
                                        <p:tgtEl>
                                          <p:spTgt spid="302"/>
                                        </p:tgtEl>
                                        <p:attrNameLst>
                                          <p:attrName>ppt_x</p:attrName>
                                          <p:attrName>ppt_y</p:attrName>
                                        </p:attrNameLst>
                                      </p:cBhvr>
                                      <p:rCtr x="0" y="4176"/>
                                    </p:animMotion>
                                  </p:childTnLst>
                                </p:cTn>
                              </p:par>
                            </p:childTnLst>
                          </p:cTn>
                        </p:par>
                        <p:par>
                          <p:cTn id="32" fill="hold">
                            <p:stCondLst>
                              <p:cond delay="6250"/>
                            </p:stCondLst>
                            <p:childTnLst>
                              <p:par>
                                <p:cTn id="33" presetID="10" presetClass="entr" presetSubtype="0" fill="hold" nodeType="afterEffect">
                                  <p:stCondLst>
                                    <p:cond delay="0"/>
                                  </p:stCondLst>
                                  <p:childTnLst>
                                    <p:set>
                                      <p:cBhvr>
                                        <p:cTn id="34" dur="1" fill="hold">
                                          <p:stCondLst>
                                            <p:cond delay="0"/>
                                          </p:stCondLst>
                                        </p:cTn>
                                        <p:tgtEl>
                                          <p:spTgt spid="298"/>
                                        </p:tgtEl>
                                        <p:attrNameLst>
                                          <p:attrName>style.visibility</p:attrName>
                                        </p:attrNameLst>
                                      </p:cBhvr>
                                      <p:to>
                                        <p:strVal val="visible"/>
                                      </p:to>
                                    </p:set>
                                    <p:animEffect transition="in" filter="fade">
                                      <p:cBhvr>
                                        <p:cTn id="35" dur="1000"/>
                                        <p:tgtEl>
                                          <p:spTgt spid="298"/>
                                        </p:tgtEl>
                                      </p:cBhvr>
                                    </p:animEffect>
                                  </p:childTnLst>
                                </p:cTn>
                              </p:par>
                              <p:par>
                                <p:cTn id="36" presetID="42" presetClass="path" presetSubtype="0" accel="50000" decel="50000" fill="hold" nodeType="withEffect">
                                  <p:stCondLst>
                                    <p:cond delay="0"/>
                                  </p:stCondLst>
                                  <p:childTnLst>
                                    <p:animMotion origin="layout" path="M -2.27981E-6 -0.08375 L -2.27981E-6 -2.00182E-6 " pathEditMode="relative" rAng="0" ptsTypes="AA">
                                      <p:cBhvr>
                                        <p:cTn id="37" dur="1000" fill="hold"/>
                                        <p:tgtEl>
                                          <p:spTgt spid="298"/>
                                        </p:tgtEl>
                                        <p:attrNameLst>
                                          <p:attrName>ppt_x</p:attrName>
                                          <p:attrName>ppt_y</p:attrName>
                                        </p:attrNameLst>
                                      </p:cBhvr>
                                      <p:rCtr x="0" y="4176"/>
                                    </p:animMotion>
                                  </p:childTnLst>
                                </p:cTn>
                              </p:par>
                            </p:childTnLst>
                          </p:cTn>
                        </p:par>
                        <p:par>
                          <p:cTn id="38" fill="hold">
                            <p:stCondLst>
                              <p:cond delay="7250"/>
                            </p:stCondLst>
                            <p:childTnLst>
                              <p:par>
                                <p:cTn id="39" presetID="10" presetClass="entr" presetSubtype="0" fill="hold" nodeType="afterEffect">
                                  <p:stCondLst>
                                    <p:cond delay="0"/>
                                  </p:stCondLst>
                                  <p:childTnLst>
                                    <p:set>
                                      <p:cBhvr>
                                        <p:cTn id="40" dur="1" fill="hold">
                                          <p:stCondLst>
                                            <p:cond delay="0"/>
                                          </p:stCondLst>
                                        </p:cTn>
                                        <p:tgtEl>
                                          <p:spTgt spid="301"/>
                                        </p:tgtEl>
                                        <p:attrNameLst>
                                          <p:attrName>style.visibility</p:attrName>
                                        </p:attrNameLst>
                                      </p:cBhvr>
                                      <p:to>
                                        <p:strVal val="visible"/>
                                      </p:to>
                                    </p:set>
                                    <p:animEffect transition="in" filter="fade">
                                      <p:cBhvr>
                                        <p:cTn id="41" dur="1000"/>
                                        <p:tgtEl>
                                          <p:spTgt spid="301"/>
                                        </p:tgtEl>
                                      </p:cBhvr>
                                    </p:animEffect>
                                  </p:childTnLst>
                                </p:cTn>
                              </p:par>
                              <p:par>
                                <p:cTn id="42" presetID="42" presetClass="path" presetSubtype="0" accel="50000" decel="50000" fill="hold" nodeType="withEffect">
                                  <p:stCondLst>
                                    <p:cond delay="0"/>
                                  </p:stCondLst>
                                  <p:childTnLst>
                                    <p:animMotion origin="layout" path="M -2.27981E-6 -0.08375 L -2.27981E-6 -2.00182E-6 " pathEditMode="relative" rAng="0" ptsTypes="AA">
                                      <p:cBhvr>
                                        <p:cTn id="43" dur="1000" fill="hold"/>
                                        <p:tgtEl>
                                          <p:spTgt spid="301"/>
                                        </p:tgtEl>
                                        <p:attrNameLst>
                                          <p:attrName>ppt_x</p:attrName>
                                          <p:attrName>ppt_y</p:attrName>
                                        </p:attrNameLst>
                                      </p:cBhvr>
                                      <p:rCtr x="0" y="4176"/>
                                    </p:animMotion>
                                  </p:childTnLst>
                                </p:cTn>
                              </p:par>
                            </p:childTnLst>
                          </p:cTn>
                        </p:par>
                        <p:par>
                          <p:cTn id="44" fill="hold">
                            <p:stCondLst>
                              <p:cond delay="8250"/>
                            </p:stCondLst>
                            <p:childTnLst>
                              <p:par>
                                <p:cTn id="45" presetID="10" presetClass="entr" presetSubtype="0" fill="hold" grpId="0" nodeType="after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1000"/>
                                        <p:tgtEl>
                                          <p:spTgt spid="7">
                                            <p:txEl>
                                              <p:pRg st="0" end="0"/>
                                            </p:txEl>
                                          </p:spTgt>
                                        </p:tgtEl>
                                      </p:cBhvr>
                                    </p:animEffect>
                                  </p:childTnLst>
                                </p:cTn>
                              </p:par>
                              <p:par>
                                <p:cTn id="48" presetID="42" presetClass="path" presetSubtype="0" accel="50000" decel="50000" fill="hold" grpId="1" nodeType="withEffect">
                                  <p:stCondLst>
                                    <p:cond delay="0"/>
                                  </p:stCondLst>
                                  <p:childTnLst>
                                    <p:animMotion origin="layout" path="M -2.27981E-6 -0.08375 L -2.27981E-6 -2.00182E-6 " pathEditMode="relative" rAng="0" ptsTypes="AA">
                                      <p:cBhvr>
                                        <p:cTn id="49" dur="1000" fill="hold"/>
                                        <p:tgtEl>
                                          <p:spTgt spid="7">
                                            <p:txEl>
                                              <p:pRg st="0" end="0"/>
                                            </p:txEl>
                                          </p:spTgt>
                                        </p:tgtEl>
                                        <p:attrNameLst>
                                          <p:attrName>ppt_x</p:attrName>
                                          <p:attrName>ppt_y</p:attrName>
                                        </p:attrNameLst>
                                      </p:cBhvr>
                                      <p:rCtr x="0" y="4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7" grpI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AutoShape 118"/>
          <p:cNvSpPr>
            <a:spLocks noChangeAspect="1" noChangeArrowheads="1" noTextEdit="1"/>
          </p:cNvSpPr>
          <p:nvPr/>
        </p:nvSpPr>
        <p:spPr bwMode="auto">
          <a:xfrm>
            <a:off x="8057477" y="1470513"/>
            <a:ext cx="3572258" cy="325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67" name="AutoShape 151"/>
          <p:cNvSpPr>
            <a:spLocks noChangeAspect="1" noChangeArrowheads="1" noTextEdit="1"/>
          </p:cNvSpPr>
          <p:nvPr/>
        </p:nvSpPr>
        <p:spPr bwMode="auto">
          <a:xfrm>
            <a:off x="8046801" y="4823129"/>
            <a:ext cx="3582935"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82" name="AutoShape 167"/>
          <p:cNvSpPr>
            <a:spLocks noChangeAspect="1" noChangeArrowheads="1" noTextEdit="1"/>
          </p:cNvSpPr>
          <p:nvPr/>
        </p:nvSpPr>
        <p:spPr bwMode="auto">
          <a:xfrm>
            <a:off x="6190507" y="4823129"/>
            <a:ext cx="1665630"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191" name="AutoShape 177"/>
          <p:cNvSpPr>
            <a:spLocks noChangeAspect="1" noChangeArrowheads="1" noTextEdit="1"/>
          </p:cNvSpPr>
          <p:nvPr/>
        </p:nvSpPr>
        <p:spPr bwMode="auto">
          <a:xfrm>
            <a:off x="4312859" y="4823129"/>
            <a:ext cx="1676307" cy="150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31" name="AutoShape 219"/>
          <p:cNvSpPr>
            <a:spLocks noChangeAspect="1" noChangeArrowheads="1" noTextEdit="1"/>
          </p:cNvSpPr>
          <p:nvPr/>
        </p:nvSpPr>
        <p:spPr bwMode="auto">
          <a:xfrm>
            <a:off x="2435214" y="3177326"/>
            <a:ext cx="1676308"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268" name="AutoShape 257"/>
          <p:cNvSpPr>
            <a:spLocks noChangeAspect="1" noChangeArrowheads="1" noTextEdit="1"/>
          </p:cNvSpPr>
          <p:nvPr/>
        </p:nvSpPr>
        <p:spPr bwMode="auto">
          <a:xfrm>
            <a:off x="569770" y="3177326"/>
            <a:ext cx="1664104" cy="1505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 name="AutoShape 3"/>
          <p:cNvSpPr>
            <a:spLocks noChangeAspect="1" noChangeArrowheads="1" noTextEdit="1"/>
          </p:cNvSpPr>
          <p:nvPr/>
        </p:nvSpPr>
        <p:spPr bwMode="auto">
          <a:xfrm>
            <a:off x="569769" y="1470512"/>
            <a:ext cx="1664105" cy="151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96" name="AutoShape 77"/>
          <p:cNvSpPr>
            <a:spLocks noChangeAspect="1" noChangeArrowheads="1" noTextEdit="1"/>
          </p:cNvSpPr>
          <p:nvPr/>
        </p:nvSpPr>
        <p:spPr bwMode="auto">
          <a:xfrm>
            <a:off x="4312861" y="1470515"/>
            <a:ext cx="1676306" cy="15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20" name="Group 19"/>
          <p:cNvGrpSpPr/>
          <p:nvPr/>
        </p:nvGrpSpPr>
        <p:grpSpPr>
          <a:xfrm>
            <a:off x="437800" y="1188523"/>
            <a:ext cx="5414822" cy="1828239"/>
            <a:chOff x="446695" y="1211263"/>
            <a:chExt cx="5524839" cy="1865385"/>
          </a:xfrm>
        </p:grpSpPr>
        <p:sp>
          <p:nvSpPr>
            <p:cNvPr id="25" name="Rectangle 5"/>
            <p:cNvSpPr>
              <a:spLocks noChangeArrowheads="1"/>
            </p:cNvSpPr>
            <p:nvPr/>
          </p:nvSpPr>
          <p:spPr bwMode="auto">
            <a:xfrm>
              <a:off x="446695" y="1211263"/>
              <a:ext cx="5524839" cy="1865385"/>
            </a:xfrm>
            <a:prstGeom prst="rect">
              <a:avLst/>
            </a:prstGeom>
            <a:solidFill>
              <a:schemeClr val="accent6"/>
            </a:solidFill>
            <a:ln>
              <a:noFill/>
            </a:ln>
          </p:spPr>
          <p:txBody>
            <a:bodyPr vert="horz" wrap="square" lIns="179238" tIns="43928" rIns="87857" bIns="43928" numCol="1" anchor="ctr" anchorCtr="0" compatLnSpc="1">
              <a:prstTxWarp prst="textNoShape">
                <a:avLst/>
              </a:prstTxWarp>
            </a:bodyPr>
            <a:lstStyle/>
            <a:p>
              <a:pPr defTabSz="896171">
                <a:lnSpc>
                  <a:spcPct val="8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Office 365 </a:t>
              </a:r>
              <a:r>
                <a:rPr lang="en-US" sz="3920" b="1" dirty="0">
                  <a:gradFill>
                    <a:gsLst>
                      <a:gs pos="0">
                        <a:srgbClr val="FFFFFF"/>
                      </a:gs>
                      <a:gs pos="100000">
                        <a:srgbClr val="FFFFFF"/>
                      </a:gs>
                    </a:gsLst>
                    <a:lin ang="5400000" scaled="0"/>
                  </a:gradFill>
                  <a:latin typeface="Segoe UI Light"/>
                </a:rPr>
                <a:t>Network</a:t>
              </a:r>
            </a:p>
            <a:p>
              <a:pPr defTabSz="896171">
                <a:lnSpc>
                  <a:spcPct val="80000"/>
                </a:lnSpc>
                <a:spcBef>
                  <a:spcPts val="576"/>
                </a:spcBef>
                <a:spcAft>
                  <a:spcPts val="576"/>
                </a:spcAft>
                <a:defRPr/>
              </a:pPr>
              <a:r>
                <a:rPr lang="en-US" sz="1764" dirty="0">
                  <a:solidFill>
                    <a:srgbClr val="404040"/>
                  </a:solidFill>
                  <a:latin typeface="Segoe UI"/>
                  <a:hlinkClick r:id="rId3"/>
                </a:rPr>
                <a:t>https://www.yammer.com/itpronetwork</a:t>
              </a:r>
              <a:r>
                <a:rPr lang="en-US" sz="1764" dirty="0">
                  <a:solidFill>
                    <a:srgbClr val="404040"/>
                  </a:solidFill>
                  <a:latin typeface="Segoe UI"/>
                </a:rPr>
                <a:t> </a:t>
              </a:r>
            </a:p>
          </p:txBody>
        </p:sp>
        <p:sp>
          <p:nvSpPr>
            <p:cNvPr id="318" name="Freeform 9"/>
            <p:cNvSpPr>
              <a:spLocks noChangeAspect="1" noEditPoints="1"/>
            </p:cNvSpPr>
            <p:nvPr/>
          </p:nvSpPr>
          <p:spPr bwMode="black">
            <a:xfrm>
              <a:off x="4932958" y="1756934"/>
              <a:ext cx="865676" cy="818616"/>
            </a:xfrm>
            <a:custGeom>
              <a:avLst/>
              <a:gdLst>
                <a:gd name="T0" fmla="*/ 513 w 589"/>
                <a:gd name="T1" fmla="*/ 0 h 556"/>
                <a:gd name="T2" fmla="*/ 76 w 589"/>
                <a:gd name="T3" fmla="*/ 0 h 556"/>
                <a:gd name="T4" fmla="*/ 0 w 589"/>
                <a:gd name="T5" fmla="*/ 76 h 556"/>
                <a:gd name="T6" fmla="*/ 0 w 589"/>
                <a:gd name="T7" fmla="*/ 412 h 556"/>
                <a:gd name="T8" fmla="*/ 76 w 589"/>
                <a:gd name="T9" fmla="*/ 488 h 556"/>
                <a:gd name="T10" fmla="*/ 155 w 589"/>
                <a:gd name="T11" fmla="*/ 488 h 556"/>
                <a:gd name="T12" fmla="*/ 155 w 589"/>
                <a:gd name="T13" fmla="*/ 556 h 556"/>
                <a:gd name="T14" fmla="*/ 251 w 589"/>
                <a:gd name="T15" fmla="*/ 488 h 556"/>
                <a:gd name="T16" fmla="*/ 513 w 589"/>
                <a:gd name="T17" fmla="*/ 488 h 556"/>
                <a:gd name="T18" fmla="*/ 589 w 589"/>
                <a:gd name="T19" fmla="*/ 412 h 556"/>
                <a:gd name="T20" fmla="*/ 589 w 589"/>
                <a:gd name="T21" fmla="*/ 76 h 556"/>
                <a:gd name="T22" fmla="*/ 513 w 589"/>
                <a:gd name="T23" fmla="*/ 0 h 556"/>
                <a:gd name="T24" fmla="*/ 413 w 589"/>
                <a:gd name="T25" fmla="*/ 119 h 556"/>
                <a:gd name="T26" fmla="*/ 439 w 589"/>
                <a:gd name="T27" fmla="*/ 126 h 556"/>
                <a:gd name="T28" fmla="*/ 432 w 589"/>
                <a:gd name="T29" fmla="*/ 153 h 556"/>
                <a:gd name="T30" fmla="*/ 322 w 589"/>
                <a:gd name="T31" fmla="*/ 193 h 556"/>
                <a:gd name="T32" fmla="*/ 413 w 589"/>
                <a:gd name="T33" fmla="*/ 119 h 556"/>
                <a:gd name="T34" fmla="*/ 315 w 589"/>
                <a:gd name="T35" fmla="*/ 108 h 556"/>
                <a:gd name="T36" fmla="*/ 314 w 589"/>
                <a:gd name="T37" fmla="*/ 109 h 556"/>
                <a:gd name="T38" fmla="*/ 315 w 589"/>
                <a:gd name="T39" fmla="*/ 109 h 556"/>
                <a:gd name="T40" fmla="*/ 313 w 589"/>
                <a:gd name="T41" fmla="*/ 113 h 556"/>
                <a:gd name="T42" fmla="*/ 223 w 589"/>
                <a:gd name="T43" fmla="*/ 337 h 556"/>
                <a:gd name="T44" fmla="*/ 144 w 589"/>
                <a:gd name="T45" fmla="*/ 405 h 556"/>
                <a:gd name="T46" fmla="*/ 123 w 589"/>
                <a:gd name="T47" fmla="*/ 403 h 556"/>
                <a:gd name="T48" fmla="*/ 111 w 589"/>
                <a:gd name="T49" fmla="*/ 381 h 556"/>
                <a:gd name="T50" fmla="*/ 129 w 589"/>
                <a:gd name="T51" fmla="*/ 368 h 556"/>
                <a:gd name="T52" fmla="*/ 141 w 589"/>
                <a:gd name="T53" fmla="*/ 368 h 556"/>
                <a:gd name="T54" fmla="*/ 185 w 589"/>
                <a:gd name="T55" fmla="*/ 329 h 556"/>
                <a:gd name="T56" fmla="*/ 190 w 589"/>
                <a:gd name="T57" fmla="*/ 318 h 556"/>
                <a:gd name="T58" fmla="*/ 104 w 589"/>
                <a:gd name="T59" fmla="*/ 107 h 556"/>
                <a:gd name="T60" fmla="*/ 116 w 589"/>
                <a:gd name="T61" fmla="*/ 81 h 556"/>
                <a:gd name="T62" fmla="*/ 143 w 589"/>
                <a:gd name="T63" fmla="*/ 91 h 556"/>
                <a:gd name="T64" fmla="*/ 144 w 589"/>
                <a:gd name="T65" fmla="*/ 94 h 556"/>
                <a:gd name="T66" fmla="*/ 144 w 589"/>
                <a:gd name="T67" fmla="*/ 94 h 556"/>
                <a:gd name="T68" fmla="*/ 211 w 589"/>
                <a:gd name="T69" fmla="*/ 265 h 556"/>
                <a:gd name="T70" fmla="*/ 213 w 589"/>
                <a:gd name="T71" fmla="*/ 265 h 556"/>
                <a:gd name="T72" fmla="*/ 276 w 589"/>
                <a:gd name="T73" fmla="*/ 97 h 556"/>
                <a:gd name="T74" fmla="*/ 277 w 589"/>
                <a:gd name="T75" fmla="*/ 97 h 556"/>
                <a:gd name="T76" fmla="*/ 277 w 589"/>
                <a:gd name="T77" fmla="*/ 96 h 556"/>
                <a:gd name="T78" fmla="*/ 277 w 589"/>
                <a:gd name="T79" fmla="*/ 95 h 556"/>
                <a:gd name="T80" fmla="*/ 302 w 589"/>
                <a:gd name="T81" fmla="*/ 83 h 556"/>
                <a:gd name="T82" fmla="*/ 315 w 589"/>
                <a:gd name="T83" fmla="*/ 108 h 556"/>
                <a:gd name="T84" fmla="*/ 439 w 589"/>
                <a:gd name="T85" fmla="*/ 363 h 556"/>
                <a:gd name="T86" fmla="*/ 413 w 589"/>
                <a:gd name="T87" fmla="*/ 370 h 556"/>
                <a:gd name="T88" fmla="*/ 322 w 589"/>
                <a:gd name="T89" fmla="*/ 296 h 556"/>
                <a:gd name="T90" fmla="*/ 432 w 589"/>
                <a:gd name="T91" fmla="*/ 336 h 556"/>
                <a:gd name="T92" fmla="*/ 439 w 589"/>
                <a:gd name="T93" fmla="*/ 363 h 556"/>
                <a:gd name="T94" fmla="*/ 467 w 589"/>
                <a:gd name="T95" fmla="*/ 263 h 556"/>
                <a:gd name="T96" fmla="*/ 351 w 589"/>
                <a:gd name="T97" fmla="*/ 244 h 556"/>
                <a:gd name="T98" fmla="*/ 467 w 589"/>
                <a:gd name="T99" fmla="*/ 224 h 556"/>
                <a:gd name="T100" fmla="*/ 486 w 589"/>
                <a:gd name="T101" fmla="*/ 243 h 556"/>
                <a:gd name="T102" fmla="*/ 467 w 589"/>
                <a:gd name="T103" fmla="*/ 263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89" h="556">
                  <a:moveTo>
                    <a:pt x="513" y="0"/>
                  </a:moveTo>
                  <a:cubicBezTo>
                    <a:pt x="76" y="0"/>
                    <a:pt x="76" y="0"/>
                    <a:pt x="76" y="0"/>
                  </a:cubicBezTo>
                  <a:cubicBezTo>
                    <a:pt x="35" y="0"/>
                    <a:pt x="0" y="34"/>
                    <a:pt x="0" y="76"/>
                  </a:cubicBezTo>
                  <a:cubicBezTo>
                    <a:pt x="0" y="412"/>
                    <a:pt x="0" y="412"/>
                    <a:pt x="0" y="412"/>
                  </a:cubicBezTo>
                  <a:cubicBezTo>
                    <a:pt x="0" y="454"/>
                    <a:pt x="35" y="488"/>
                    <a:pt x="76" y="488"/>
                  </a:cubicBezTo>
                  <a:cubicBezTo>
                    <a:pt x="155" y="488"/>
                    <a:pt x="155" y="488"/>
                    <a:pt x="155" y="488"/>
                  </a:cubicBezTo>
                  <a:cubicBezTo>
                    <a:pt x="155" y="556"/>
                    <a:pt x="155" y="556"/>
                    <a:pt x="155" y="556"/>
                  </a:cubicBezTo>
                  <a:cubicBezTo>
                    <a:pt x="251" y="488"/>
                    <a:pt x="251" y="488"/>
                    <a:pt x="251" y="488"/>
                  </a:cubicBezTo>
                  <a:cubicBezTo>
                    <a:pt x="513" y="488"/>
                    <a:pt x="513" y="488"/>
                    <a:pt x="513" y="488"/>
                  </a:cubicBezTo>
                  <a:cubicBezTo>
                    <a:pt x="554" y="488"/>
                    <a:pt x="589" y="454"/>
                    <a:pt x="589" y="412"/>
                  </a:cubicBezTo>
                  <a:cubicBezTo>
                    <a:pt x="589" y="76"/>
                    <a:pt x="589" y="76"/>
                    <a:pt x="589" y="76"/>
                  </a:cubicBezTo>
                  <a:cubicBezTo>
                    <a:pt x="589" y="34"/>
                    <a:pt x="554" y="0"/>
                    <a:pt x="513" y="0"/>
                  </a:cubicBezTo>
                  <a:close/>
                  <a:moveTo>
                    <a:pt x="413" y="119"/>
                  </a:moveTo>
                  <a:cubicBezTo>
                    <a:pt x="422" y="114"/>
                    <a:pt x="434" y="117"/>
                    <a:pt x="439" y="126"/>
                  </a:cubicBezTo>
                  <a:cubicBezTo>
                    <a:pt x="445" y="136"/>
                    <a:pt x="441" y="147"/>
                    <a:pt x="432" y="153"/>
                  </a:cubicBezTo>
                  <a:cubicBezTo>
                    <a:pt x="423" y="158"/>
                    <a:pt x="328" y="203"/>
                    <a:pt x="322" y="193"/>
                  </a:cubicBezTo>
                  <a:cubicBezTo>
                    <a:pt x="317" y="184"/>
                    <a:pt x="403" y="124"/>
                    <a:pt x="413" y="119"/>
                  </a:cubicBezTo>
                  <a:close/>
                  <a:moveTo>
                    <a:pt x="315" y="108"/>
                  </a:moveTo>
                  <a:cubicBezTo>
                    <a:pt x="315" y="108"/>
                    <a:pt x="315" y="108"/>
                    <a:pt x="314" y="109"/>
                  </a:cubicBezTo>
                  <a:cubicBezTo>
                    <a:pt x="315" y="109"/>
                    <a:pt x="315" y="109"/>
                    <a:pt x="315" y="109"/>
                  </a:cubicBezTo>
                  <a:cubicBezTo>
                    <a:pt x="314" y="110"/>
                    <a:pt x="314" y="111"/>
                    <a:pt x="313" y="113"/>
                  </a:cubicBezTo>
                  <a:cubicBezTo>
                    <a:pt x="309" y="122"/>
                    <a:pt x="223" y="337"/>
                    <a:pt x="223" y="337"/>
                  </a:cubicBezTo>
                  <a:cubicBezTo>
                    <a:pt x="207" y="377"/>
                    <a:pt x="191" y="405"/>
                    <a:pt x="144" y="405"/>
                  </a:cubicBezTo>
                  <a:cubicBezTo>
                    <a:pt x="137" y="405"/>
                    <a:pt x="130" y="404"/>
                    <a:pt x="123" y="403"/>
                  </a:cubicBezTo>
                  <a:cubicBezTo>
                    <a:pt x="114" y="400"/>
                    <a:pt x="108" y="391"/>
                    <a:pt x="111" y="381"/>
                  </a:cubicBezTo>
                  <a:cubicBezTo>
                    <a:pt x="113" y="373"/>
                    <a:pt x="121" y="367"/>
                    <a:pt x="129" y="368"/>
                  </a:cubicBezTo>
                  <a:cubicBezTo>
                    <a:pt x="130" y="368"/>
                    <a:pt x="138" y="368"/>
                    <a:pt x="141" y="368"/>
                  </a:cubicBezTo>
                  <a:cubicBezTo>
                    <a:pt x="167" y="368"/>
                    <a:pt x="176" y="353"/>
                    <a:pt x="185" y="329"/>
                  </a:cubicBezTo>
                  <a:cubicBezTo>
                    <a:pt x="190" y="318"/>
                    <a:pt x="190" y="318"/>
                    <a:pt x="190" y="318"/>
                  </a:cubicBezTo>
                  <a:cubicBezTo>
                    <a:pt x="190" y="318"/>
                    <a:pt x="112" y="128"/>
                    <a:pt x="104" y="107"/>
                  </a:cubicBezTo>
                  <a:cubicBezTo>
                    <a:pt x="100" y="96"/>
                    <a:pt x="106" y="85"/>
                    <a:pt x="116" y="81"/>
                  </a:cubicBezTo>
                  <a:cubicBezTo>
                    <a:pt x="127" y="77"/>
                    <a:pt x="138" y="82"/>
                    <a:pt x="143" y="91"/>
                  </a:cubicBezTo>
                  <a:cubicBezTo>
                    <a:pt x="144" y="94"/>
                    <a:pt x="144" y="94"/>
                    <a:pt x="144" y="94"/>
                  </a:cubicBezTo>
                  <a:cubicBezTo>
                    <a:pt x="144" y="94"/>
                    <a:pt x="144" y="94"/>
                    <a:pt x="144" y="94"/>
                  </a:cubicBezTo>
                  <a:cubicBezTo>
                    <a:pt x="211" y="265"/>
                    <a:pt x="211" y="265"/>
                    <a:pt x="211" y="265"/>
                  </a:cubicBezTo>
                  <a:cubicBezTo>
                    <a:pt x="213" y="265"/>
                    <a:pt x="213" y="265"/>
                    <a:pt x="213" y="265"/>
                  </a:cubicBezTo>
                  <a:cubicBezTo>
                    <a:pt x="213" y="265"/>
                    <a:pt x="270" y="115"/>
                    <a:pt x="276" y="97"/>
                  </a:cubicBezTo>
                  <a:cubicBezTo>
                    <a:pt x="277" y="97"/>
                    <a:pt x="277" y="97"/>
                    <a:pt x="277" y="97"/>
                  </a:cubicBezTo>
                  <a:cubicBezTo>
                    <a:pt x="277" y="96"/>
                    <a:pt x="277" y="96"/>
                    <a:pt x="277" y="96"/>
                  </a:cubicBezTo>
                  <a:cubicBezTo>
                    <a:pt x="277" y="96"/>
                    <a:pt x="277" y="95"/>
                    <a:pt x="277" y="95"/>
                  </a:cubicBezTo>
                  <a:cubicBezTo>
                    <a:pt x="281" y="85"/>
                    <a:pt x="292" y="80"/>
                    <a:pt x="302" y="83"/>
                  </a:cubicBezTo>
                  <a:cubicBezTo>
                    <a:pt x="312" y="86"/>
                    <a:pt x="318" y="97"/>
                    <a:pt x="315" y="108"/>
                  </a:cubicBezTo>
                  <a:close/>
                  <a:moveTo>
                    <a:pt x="439" y="363"/>
                  </a:moveTo>
                  <a:cubicBezTo>
                    <a:pt x="434" y="372"/>
                    <a:pt x="422" y="376"/>
                    <a:pt x="413" y="370"/>
                  </a:cubicBezTo>
                  <a:cubicBezTo>
                    <a:pt x="403" y="365"/>
                    <a:pt x="317" y="305"/>
                    <a:pt x="322" y="296"/>
                  </a:cubicBezTo>
                  <a:cubicBezTo>
                    <a:pt x="328" y="286"/>
                    <a:pt x="423" y="331"/>
                    <a:pt x="432" y="336"/>
                  </a:cubicBezTo>
                  <a:cubicBezTo>
                    <a:pt x="441" y="342"/>
                    <a:pt x="445" y="353"/>
                    <a:pt x="439" y="363"/>
                  </a:cubicBezTo>
                  <a:close/>
                  <a:moveTo>
                    <a:pt x="467" y="263"/>
                  </a:moveTo>
                  <a:cubicBezTo>
                    <a:pt x="456" y="263"/>
                    <a:pt x="351" y="255"/>
                    <a:pt x="351" y="244"/>
                  </a:cubicBezTo>
                  <a:cubicBezTo>
                    <a:pt x="351" y="234"/>
                    <a:pt x="456" y="224"/>
                    <a:pt x="467" y="224"/>
                  </a:cubicBezTo>
                  <a:cubicBezTo>
                    <a:pt x="477" y="224"/>
                    <a:pt x="486" y="232"/>
                    <a:pt x="486" y="243"/>
                  </a:cubicBezTo>
                  <a:cubicBezTo>
                    <a:pt x="486" y="254"/>
                    <a:pt x="477" y="263"/>
                    <a:pt x="467" y="263"/>
                  </a:cubicBezTo>
                  <a:close/>
                </a:path>
              </a:pathLst>
            </a:custGeom>
            <a:solidFill>
              <a:srgbClr val="FFFFFF"/>
            </a:solidFill>
            <a:ln>
              <a:noFill/>
            </a:ln>
          </p:spPr>
          <p:txBody>
            <a:bodyPr vert="horz" wrap="square" lIns="87857" tIns="43928" rIns="87857" bIns="43928" numCol="1" anchor="t" anchorCtr="0" compatLnSpc="1">
              <a:prstTxWarp prst="textNoShape">
                <a:avLst/>
              </a:prstTxWarp>
            </a:bodyPr>
            <a:lstStyle/>
            <a:p>
              <a:pPr defTabSz="914128">
                <a:defRPr/>
              </a:pPr>
              <a:endParaRPr lang="en-US" sz="1730" kern="0" dirty="0">
                <a:solidFill>
                  <a:srgbClr val="505050"/>
                </a:solidFill>
                <a:latin typeface="Segoe UI"/>
              </a:endParaRPr>
            </a:p>
          </p:txBody>
        </p:sp>
      </p:grpSp>
      <p:grpSp>
        <p:nvGrpSpPr>
          <p:cNvPr id="22" name="Group 21"/>
          <p:cNvGrpSpPr/>
          <p:nvPr/>
        </p:nvGrpSpPr>
        <p:grpSpPr>
          <a:xfrm>
            <a:off x="8043208" y="1194773"/>
            <a:ext cx="3708597" cy="3550132"/>
            <a:chOff x="8206628" y="1217640"/>
            <a:chExt cx="3783948" cy="3622263"/>
          </a:xfrm>
        </p:grpSpPr>
        <p:grpSp>
          <p:nvGrpSpPr>
            <p:cNvPr id="14" name="Group 13"/>
            <p:cNvGrpSpPr/>
            <p:nvPr/>
          </p:nvGrpSpPr>
          <p:grpSpPr>
            <a:xfrm>
              <a:off x="10137980" y="1225066"/>
              <a:ext cx="1836984" cy="3614837"/>
              <a:chOff x="10137980" y="1225066"/>
              <a:chExt cx="1836984" cy="3614837"/>
            </a:xfrm>
          </p:grpSpPr>
          <p:sp>
            <p:nvSpPr>
              <p:cNvPr id="342" name="Rectangle 179"/>
              <p:cNvSpPr>
                <a:spLocks noChangeArrowheads="1"/>
              </p:cNvSpPr>
              <p:nvPr/>
            </p:nvSpPr>
            <p:spPr bwMode="auto">
              <a:xfrm>
                <a:off x="10137980" y="1225066"/>
                <a:ext cx="1836984" cy="3614837"/>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8" name="Freeform 316"/>
              <p:cNvSpPr>
                <a:spLocks/>
              </p:cNvSpPr>
              <p:nvPr/>
            </p:nvSpPr>
            <p:spPr bwMode="auto">
              <a:xfrm>
                <a:off x="10342441" y="3438133"/>
                <a:ext cx="1444690" cy="1092432"/>
              </a:xfrm>
              <a:custGeom>
                <a:avLst/>
                <a:gdLst>
                  <a:gd name="T0" fmla="*/ 1244 w 2575"/>
                  <a:gd name="T1" fmla="*/ 688 h 1947"/>
                  <a:gd name="T2" fmla="*/ 1541 w 2575"/>
                  <a:gd name="T3" fmla="*/ 140 h 1947"/>
                  <a:gd name="T4" fmla="*/ 1624 w 2575"/>
                  <a:gd name="T5" fmla="*/ 122 h 1947"/>
                  <a:gd name="T6" fmla="*/ 1701 w 2575"/>
                  <a:gd name="T7" fmla="*/ 67 h 1947"/>
                  <a:gd name="T8" fmla="*/ 1736 w 2575"/>
                  <a:gd name="T9" fmla="*/ 115 h 1947"/>
                  <a:gd name="T10" fmla="*/ 1710 w 2575"/>
                  <a:gd name="T11" fmla="*/ 202 h 1947"/>
                  <a:gd name="T12" fmla="*/ 2253 w 2575"/>
                  <a:gd name="T13" fmla="*/ 661 h 1947"/>
                  <a:gd name="T14" fmla="*/ 2294 w 2575"/>
                  <a:gd name="T15" fmla="*/ 706 h 1947"/>
                  <a:gd name="T16" fmla="*/ 2564 w 2575"/>
                  <a:gd name="T17" fmla="*/ 695 h 1947"/>
                  <a:gd name="T18" fmla="*/ 2339 w 2575"/>
                  <a:gd name="T19" fmla="*/ 828 h 1947"/>
                  <a:gd name="T20" fmla="*/ 2337 w 2575"/>
                  <a:gd name="T21" fmla="*/ 849 h 1947"/>
                  <a:gd name="T22" fmla="*/ 2575 w 2575"/>
                  <a:gd name="T23" fmla="*/ 865 h 1947"/>
                  <a:gd name="T24" fmla="*/ 2273 w 2575"/>
                  <a:gd name="T25" fmla="*/ 984 h 1947"/>
                  <a:gd name="T26" fmla="*/ 1768 w 2575"/>
                  <a:gd name="T27" fmla="*/ 1630 h 1947"/>
                  <a:gd name="T28" fmla="*/ 0 w 2575"/>
                  <a:gd name="T29" fmla="*/ 1328 h 1947"/>
                  <a:gd name="T30" fmla="*/ 951 w 2575"/>
                  <a:gd name="T31" fmla="*/ 1291 h 1947"/>
                  <a:gd name="T32" fmla="*/ 862 w 2575"/>
                  <a:gd name="T33" fmla="*/ 1069 h 1947"/>
                  <a:gd name="T34" fmla="*/ 574 w 2575"/>
                  <a:gd name="T35" fmla="*/ 940 h 1947"/>
                  <a:gd name="T36" fmla="*/ 585 w 2575"/>
                  <a:gd name="T37" fmla="*/ 881 h 1947"/>
                  <a:gd name="T38" fmla="*/ 722 w 2575"/>
                  <a:gd name="T39" fmla="*/ 839 h 1947"/>
                  <a:gd name="T40" fmla="*/ 453 w 2575"/>
                  <a:gd name="T41" fmla="*/ 615 h 1947"/>
                  <a:gd name="T42" fmla="*/ 475 w 2575"/>
                  <a:gd name="T43" fmla="*/ 571 h 1947"/>
                  <a:gd name="T44" fmla="*/ 592 w 2575"/>
                  <a:gd name="T45" fmla="*/ 557 h 1947"/>
                  <a:gd name="T46" fmla="*/ 388 w 2575"/>
                  <a:gd name="T47" fmla="*/ 303 h 1947"/>
                  <a:gd name="T48" fmla="*/ 457 w 2575"/>
                  <a:gd name="T49" fmla="*/ 259 h 1947"/>
                  <a:gd name="T50" fmla="*/ 1244 w 2575"/>
                  <a:gd name="T51" fmla="*/ 68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75" h="1947">
                    <a:moveTo>
                      <a:pt x="1244" y="688"/>
                    </a:moveTo>
                    <a:cubicBezTo>
                      <a:pt x="1326" y="429"/>
                      <a:pt x="1427" y="262"/>
                      <a:pt x="1541" y="140"/>
                    </a:cubicBezTo>
                    <a:cubicBezTo>
                      <a:pt x="1628" y="51"/>
                      <a:pt x="1674" y="21"/>
                      <a:pt x="1624" y="122"/>
                    </a:cubicBezTo>
                    <a:cubicBezTo>
                      <a:pt x="1644" y="103"/>
                      <a:pt x="1676" y="78"/>
                      <a:pt x="1701" y="67"/>
                    </a:cubicBezTo>
                    <a:cubicBezTo>
                      <a:pt x="1843" y="0"/>
                      <a:pt x="1832" y="55"/>
                      <a:pt x="1736" y="115"/>
                    </a:cubicBezTo>
                    <a:cubicBezTo>
                      <a:pt x="1999" y="21"/>
                      <a:pt x="1989" y="140"/>
                      <a:pt x="1710" y="202"/>
                    </a:cubicBezTo>
                    <a:cubicBezTo>
                      <a:pt x="1939" y="207"/>
                      <a:pt x="2182" y="351"/>
                      <a:pt x="2253" y="661"/>
                    </a:cubicBezTo>
                    <a:cubicBezTo>
                      <a:pt x="2262" y="704"/>
                      <a:pt x="2250" y="700"/>
                      <a:pt x="2294" y="706"/>
                    </a:cubicBezTo>
                    <a:cubicBezTo>
                      <a:pt x="2387" y="725"/>
                      <a:pt x="2477" y="723"/>
                      <a:pt x="2564" y="695"/>
                    </a:cubicBezTo>
                    <a:cubicBezTo>
                      <a:pt x="2554" y="759"/>
                      <a:pt x="2470" y="800"/>
                      <a:pt x="2339" y="828"/>
                    </a:cubicBezTo>
                    <a:cubicBezTo>
                      <a:pt x="2289" y="839"/>
                      <a:pt x="2280" y="835"/>
                      <a:pt x="2337" y="849"/>
                    </a:cubicBezTo>
                    <a:cubicBezTo>
                      <a:pt x="2410" y="865"/>
                      <a:pt x="2490" y="869"/>
                      <a:pt x="2575" y="865"/>
                    </a:cubicBezTo>
                    <a:cubicBezTo>
                      <a:pt x="2509" y="943"/>
                      <a:pt x="2403" y="982"/>
                      <a:pt x="2273" y="984"/>
                    </a:cubicBezTo>
                    <a:cubicBezTo>
                      <a:pt x="2191" y="1282"/>
                      <a:pt x="2005" y="1497"/>
                      <a:pt x="1768" y="1630"/>
                    </a:cubicBezTo>
                    <a:cubicBezTo>
                      <a:pt x="1212" y="1947"/>
                      <a:pt x="405" y="1901"/>
                      <a:pt x="0" y="1328"/>
                    </a:cubicBezTo>
                    <a:cubicBezTo>
                      <a:pt x="265" y="1536"/>
                      <a:pt x="658" y="1582"/>
                      <a:pt x="951" y="1291"/>
                    </a:cubicBezTo>
                    <a:cubicBezTo>
                      <a:pt x="759" y="1291"/>
                      <a:pt x="711" y="1147"/>
                      <a:pt x="862" y="1069"/>
                    </a:cubicBezTo>
                    <a:cubicBezTo>
                      <a:pt x="718" y="1066"/>
                      <a:pt x="626" y="1023"/>
                      <a:pt x="574" y="940"/>
                    </a:cubicBezTo>
                    <a:cubicBezTo>
                      <a:pt x="553" y="908"/>
                      <a:pt x="553" y="906"/>
                      <a:pt x="585" y="881"/>
                    </a:cubicBezTo>
                    <a:cubicBezTo>
                      <a:pt x="622" y="855"/>
                      <a:pt x="672" y="844"/>
                      <a:pt x="722" y="839"/>
                    </a:cubicBezTo>
                    <a:cubicBezTo>
                      <a:pt x="574" y="796"/>
                      <a:pt x="485" y="718"/>
                      <a:pt x="453" y="615"/>
                    </a:cubicBezTo>
                    <a:cubicBezTo>
                      <a:pt x="441" y="578"/>
                      <a:pt x="439" y="580"/>
                      <a:pt x="475" y="571"/>
                    </a:cubicBezTo>
                    <a:cubicBezTo>
                      <a:pt x="510" y="564"/>
                      <a:pt x="553" y="557"/>
                      <a:pt x="592" y="557"/>
                    </a:cubicBezTo>
                    <a:cubicBezTo>
                      <a:pt x="475" y="486"/>
                      <a:pt x="407" y="399"/>
                      <a:pt x="388" y="303"/>
                    </a:cubicBezTo>
                    <a:cubicBezTo>
                      <a:pt x="372" y="211"/>
                      <a:pt x="388" y="234"/>
                      <a:pt x="457" y="259"/>
                    </a:cubicBezTo>
                    <a:cubicBezTo>
                      <a:pt x="761" y="376"/>
                      <a:pt x="1063" y="502"/>
                      <a:pt x="1244" y="688"/>
                    </a:cubicBezTo>
                    <a:close/>
                  </a:path>
                </a:pathLst>
              </a:custGeom>
              <a:solidFill>
                <a:schemeClr val="bg1"/>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nvGrpSpPr>
            <p:cNvPr id="13" name="Group 12"/>
            <p:cNvGrpSpPr/>
            <p:nvPr/>
          </p:nvGrpSpPr>
          <p:grpSpPr>
            <a:xfrm>
              <a:off x="8206628" y="1217640"/>
              <a:ext cx="3783948" cy="1856191"/>
              <a:chOff x="8206628" y="1217640"/>
              <a:chExt cx="3783948" cy="1856191"/>
            </a:xfrm>
          </p:grpSpPr>
          <p:sp>
            <p:nvSpPr>
              <p:cNvPr id="136" name="Rectangle 120"/>
              <p:cNvSpPr>
                <a:spLocks noChangeArrowheads="1"/>
              </p:cNvSpPr>
              <p:nvPr/>
            </p:nvSpPr>
            <p:spPr bwMode="auto">
              <a:xfrm>
                <a:off x="8206628" y="1217640"/>
                <a:ext cx="3783948" cy="1856191"/>
              </a:xfrm>
              <a:prstGeom prst="rect">
                <a:avLst/>
              </a:prstGeom>
              <a:solidFill>
                <a:srgbClr val="0078D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43" name="Rectangle 103"/>
              <p:cNvSpPr/>
              <p:nvPr/>
            </p:nvSpPr>
            <p:spPr>
              <a:xfrm>
                <a:off x="8232083" y="2240200"/>
                <a:ext cx="3633944" cy="358283"/>
              </a:xfrm>
              <a:prstGeom prst="rect">
                <a:avLst/>
              </a:prstGeom>
            </p:spPr>
            <p:txBody>
              <a:bodyPr wrap="square" lIns="0" rIns="0" bIns="87857" anchor="b" anchorCtr="0">
                <a:spAutoFit/>
              </a:bodyPr>
              <a:lstStyle/>
              <a:p>
                <a:pPr algn="ctr" defTabSz="896171">
                  <a:lnSpc>
                    <a:spcPct val="80000"/>
                  </a:lnSpc>
                  <a:spcBef>
                    <a:spcPts val="576"/>
                  </a:spcBef>
                  <a:spcAft>
                    <a:spcPts val="576"/>
                  </a:spcAft>
                  <a:defRPr/>
                </a:pPr>
                <a:r>
                  <a:rPr lang="en-US" sz="1764" dirty="0">
                    <a:solidFill>
                      <a:srgbClr val="404040"/>
                    </a:solidFill>
                    <a:latin typeface="Segoe UI"/>
                    <a:hlinkClick r:id="rId4"/>
                  </a:rPr>
                  <a:t>@</a:t>
                </a:r>
                <a:r>
                  <a:rPr lang="en-US" sz="1764" dirty="0" err="1">
                    <a:solidFill>
                      <a:srgbClr val="404040"/>
                    </a:solidFill>
                    <a:latin typeface="Segoe UI"/>
                    <a:hlinkClick r:id="rId4"/>
                  </a:rPr>
                  <a:t>OfficeDev</a:t>
                </a:r>
                <a:r>
                  <a:rPr lang="en-US" sz="1764" dirty="0">
                    <a:solidFill>
                      <a:srgbClr val="404040"/>
                    </a:solidFill>
                    <a:latin typeface="Segoe UI"/>
                  </a:rPr>
                  <a:t> </a:t>
                </a:r>
              </a:p>
            </p:txBody>
          </p:sp>
          <p:sp>
            <p:nvSpPr>
              <p:cNvPr id="344" name="Rectangle 104"/>
              <p:cNvSpPr/>
              <p:nvPr/>
            </p:nvSpPr>
            <p:spPr>
              <a:xfrm>
                <a:off x="8247644" y="1490659"/>
                <a:ext cx="3644837" cy="850899"/>
              </a:xfrm>
              <a:prstGeom prst="rect">
                <a:avLst/>
              </a:prstGeom>
            </p:spPr>
            <p:txBody>
              <a:bodyPr wrap="square" lIns="175715" tIns="140572" rIns="175715" bIns="87857">
                <a:spAutoFit/>
              </a:bodyPr>
              <a:lstStyle/>
              <a:p>
                <a:pPr algn="ctr" defTabSz="896171">
                  <a:spcBef>
                    <a:spcPts val="576"/>
                  </a:spcBef>
                  <a:spcAft>
                    <a:spcPts val="576"/>
                  </a:spcAft>
                  <a:defRPr/>
                </a:pPr>
                <a:r>
                  <a:rPr lang="en-US" sz="3920" b="1" dirty="0">
                    <a:gradFill>
                      <a:gsLst>
                        <a:gs pos="0">
                          <a:srgbClr val="FFFFFF"/>
                        </a:gs>
                        <a:gs pos="100000">
                          <a:srgbClr val="FFFFFF"/>
                        </a:gs>
                      </a:gsLst>
                      <a:lin ang="5400000" scaled="0"/>
                    </a:gradFill>
                    <a:latin typeface="Segoe UI Light"/>
                  </a:rPr>
                  <a:t>Twitter</a:t>
                </a:r>
              </a:p>
            </p:txBody>
          </p:sp>
        </p:grpSp>
      </p:grpSp>
      <p:grpSp>
        <p:nvGrpSpPr>
          <p:cNvPr id="566" name="Group 565"/>
          <p:cNvGrpSpPr/>
          <p:nvPr/>
        </p:nvGrpSpPr>
        <p:grpSpPr>
          <a:xfrm>
            <a:off x="8058456" y="3094333"/>
            <a:ext cx="1799649" cy="1650572"/>
            <a:chOff x="8272463" y="3235325"/>
            <a:chExt cx="1761331" cy="1615428"/>
          </a:xfrm>
        </p:grpSpPr>
        <p:sp>
          <p:nvSpPr>
            <p:cNvPr id="341" name="Rectangle 179"/>
            <p:cNvSpPr>
              <a:spLocks noChangeArrowheads="1"/>
            </p:cNvSpPr>
            <p:nvPr/>
          </p:nvSpPr>
          <p:spPr bwMode="auto">
            <a:xfrm>
              <a:off x="8272463" y="3235325"/>
              <a:ext cx="1761331" cy="1615428"/>
            </a:xfrm>
            <a:prstGeom prst="rect">
              <a:avLst/>
            </a:prstGeom>
            <a:solidFill>
              <a:schemeClr val="bg1">
                <a:lumMod val="7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455" name="Group 454"/>
            <p:cNvGrpSpPr/>
            <p:nvPr/>
          </p:nvGrpSpPr>
          <p:grpSpPr>
            <a:xfrm>
              <a:off x="8385175" y="3462338"/>
              <a:ext cx="1535113" cy="1117599"/>
              <a:chOff x="8385175" y="3462338"/>
              <a:chExt cx="1535113" cy="1117599"/>
            </a:xfrm>
          </p:grpSpPr>
          <p:sp>
            <p:nvSpPr>
              <p:cNvPr id="370" name="AutoShape 333"/>
              <p:cNvSpPr>
                <a:spLocks noChangeAspect="1" noChangeArrowheads="1" noTextEdit="1"/>
              </p:cNvSpPr>
              <p:nvPr/>
            </p:nvSpPr>
            <p:spPr bwMode="auto">
              <a:xfrm>
                <a:off x="8385175" y="3462338"/>
                <a:ext cx="1535113"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1" name="Freeform 335"/>
              <p:cNvSpPr>
                <a:spLocks/>
              </p:cNvSpPr>
              <p:nvPr/>
            </p:nvSpPr>
            <p:spPr bwMode="auto">
              <a:xfrm>
                <a:off x="9421813" y="3917950"/>
                <a:ext cx="498475" cy="661987"/>
              </a:xfrm>
              <a:custGeom>
                <a:avLst/>
                <a:gdLst>
                  <a:gd name="T0" fmla="*/ 227 w 227"/>
                  <a:gd name="T1" fmla="*/ 301 h 301"/>
                  <a:gd name="T2" fmla="*/ 162 w 227"/>
                  <a:gd name="T3" fmla="*/ 178 h 301"/>
                  <a:gd name="T4" fmla="*/ 168 w 227"/>
                  <a:gd name="T5" fmla="*/ 138 h 301"/>
                  <a:gd name="T6" fmla="*/ 168 w 227"/>
                  <a:gd name="T7" fmla="*/ 91 h 301"/>
                  <a:gd name="T8" fmla="*/ 90 w 227"/>
                  <a:gd name="T9" fmla="*/ 0 h 301"/>
                  <a:gd name="T10" fmla="*/ 0 w 227"/>
                  <a:gd name="T11" fmla="*/ 91 h 301"/>
                  <a:gd name="T12" fmla="*/ 0 w 227"/>
                  <a:gd name="T13" fmla="*/ 138 h 301"/>
                  <a:gd name="T14" fmla="*/ 51 w 227"/>
                  <a:gd name="T15" fmla="*/ 219 h 301"/>
                  <a:gd name="T16" fmla="*/ 77 w 227"/>
                  <a:gd name="T17" fmla="*/ 301 h 301"/>
                  <a:gd name="T18" fmla="*/ 227 w 227"/>
                  <a:gd name="T19"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301">
                    <a:moveTo>
                      <a:pt x="227" y="301"/>
                    </a:moveTo>
                    <a:cubicBezTo>
                      <a:pt x="162" y="178"/>
                      <a:pt x="162" y="178"/>
                      <a:pt x="162" y="178"/>
                    </a:cubicBezTo>
                    <a:cubicBezTo>
                      <a:pt x="166" y="166"/>
                      <a:pt x="168" y="153"/>
                      <a:pt x="168" y="138"/>
                    </a:cubicBezTo>
                    <a:cubicBezTo>
                      <a:pt x="168" y="91"/>
                      <a:pt x="168" y="91"/>
                      <a:pt x="168" y="91"/>
                    </a:cubicBezTo>
                    <a:cubicBezTo>
                      <a:pt x="168" y="41"/>
                      <a:pt x="140" y="0"/>
                      <a:pt x="90" y="0"/>
                    </a:cubicBezTo>
                    <a:cubicBezTo>
                      <a:pt x="41" y="0"/>
                      <a:pt x="0" y="41"/>
                      <a:pt x="0" y="91"/>
                    </a:cubicBezTo>
                    <a:cubicBezTo>
                      <a:pt x="0" y="138"/>
                      <a:pt x="0" y="138"/>
                      <a:pt x="0" y="138"/>
                    </a:cubicBezTo>
                    <a:cubicBezTo>
                      <a:pt x="0" y="174"/>
                      <a:pt x="21" y="205"/>
                      <a:pt x="51" y="219"/>
                    </a:cubicBezTo>
                    <a:cubicBezTo>
                      <a:pt x="77" y="301"/>
                      <a:pt x="77" y="301"/>
                      <a:pt x="77" y="301"/>
                    </a:cubicBezTo>
                    <a:lnTo>
                      <a:pt x="227" y="301"/>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2" name="Freeform 336"/>
              <p:cNvSpPr>
                <a:spLocks/>
              </p:cNvSpPr>
              <p:nvPr/>
            </p:nvSpPr>
            <p:spPr bwMode="auto">
              <a:xfrm>
                <a:off x="9428163" y="4271963"/>
                <a:ext cx="136525" cy="88900"/>
              </a:xfrm>
              <a:custGeom>
                <a:avLst/>
                <a:gdLst>
                  <a:gd name="T0" fmla="*/ 23 w 62"/>
                  <a:gd name="T1" fmla="*/ 40 h 40"/>
                  <a:gd name="T2" fmla="*/ 62 w 62"/>
                  <a:gd name="T3" fmla="*/ 0 h 40"/>
                  <a:gd name="T4" fmla="*/ 0 w 62"/>
                  <a:gd name="T5" fmla="*/ 0 h 40"/>
                  <a:gd name="T6" fmla="*/ 23 w 62"/>
                  <a:gd name="T7" fmla="*/ 40 h 40"/>
                </a:gdLst>
                <a:ahLst/>
                <a:cxnLst>
                  <a:cxn ang="0">
                    <a:pos x="T0" y="T1"/>
                  </a:cxn>
                  <a:cxn ang="0">
                    <a:pos x="T2" y="T3"/>
                  </a:cxn>
                  <a:cxn ang="0">
                    <a:pos x="T4" y="T5"/>
                  </a:cxn>
                  <a:cxn ang="0">
                    <a:pos x="T6" y="T7"/>
                  </a:cxn>
                </a:cxnLst>
                <a:rect l="0" t="0" r="r" b="b"/>
                <a:pathLst>
                  <a:path w="62" h="40">
                    <a:moveTo>
                      <a:pt x="23" y="40"/>
                    </a:moveTo>
                    <a:cubicBezTo>
                      <a:pt x="62" y="0"/>
                      <a:pt x="62" y="0"/>
                      <a:pt x="62" y="0"/>
                    </a:cubicBezTo>
                    <a:cubicBezTo>
                      <a:pt x="0" y="0"/>
                      <a:pt x="0" y="0"/>
                      <a:pt x="0" y="0"/>
                    </a:cubicBezTo>
                    <a:cubicBezTo>
                      <a:pt x="4" y="15"/>
                      <a:pt x="12" y="29"/>
                      <a:pt x="23" y="40"/>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3" name="Rectangle 337"/>
              <p:cNvSpPr>
                <a:spLocks noChangeArrowheads="1"/>
              </p:cNvSpPr>
              <p:nvPr/>
            </p:nvSpPr>
            <p:spPr bwMode="auto">
              <a:xfrm>
                <a:off x="8458200" y="3541713"/>
                <a:ext cx="1143000" cy="6556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4" name="Rectangle 338"/>
              <p:cNvSpPr>
                <a:spLocks noChangeArrowheads="1"/>
              </p:cNvSpPr>
              <p:nvPr/>
            </p:nvSpPr>
            <p:spPr bwMode="auto">
              <a:xfrm>
                <a:off x="8458200" y="3644900"/>
                <a:ext cx="211138" cy="5524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5" name="Rectangle 339"/>
              <p:cNvSpPr>
                <a:spLocks noChangeArrowheads="1"/>
              </p:cNvSpPr>
              <p:nvPr/>
            </p:nvSpPr>
            <p:spPr bwMode="auto">
              <a:xfrm>
                <a:off x="8472488" y="3552825"/>
                <a:ext cx="1138238" cy="920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6" name="Freeform 340"/>
              <p:cNvSpPr>
                <a:spLocks noEditPoints="1"/>
              </p:cNvSpPr>
              <p:nvPr/>
            </p:nvSpPr>
            <p:spPr bwMode="auto">
              <a:xfrm>
                <a:off x="8385175" y="3463925"/>
                <a:ext cx="1304925" cy="812800"/>
              </a:xfrm>
              <a:custGeom>
                <a:avLst/>
                <a:gdLst>
                  <a:gd name="T0" fmla="*/ 585 w 594"/>
                  <a:gd name="T1" fmla="*/ 0 h 369"/>
                  <a:gd name="T2" fmla="*/ 8 w 594"/>
                  <a:gd name="T3" fmla="*/ 0 h 369"/>
                  <a:gd name="T4" fmla="*/ 0 w 594"/>
                  <a:gd name="T5" fmla="*/ 9 h 369"/>
                  <a:gd name="T6" fmla="*/ 0 w 594"/>
                  <a:gd name="T7" fmla="*/ 360 h 369"/>
                  <a:gd name="T8" fmla="*/ 8 w 594"/>
                  <a:gd name="T9" fmla="*/ 369 h 369"/>
                  <a:gd name="T10" fmla="*/ 585 w 594"/>
                  <a:gd name="T11" fmla="*/ 369 h 369"/>
                  <a:gd name="T12" fmla="*/ 594 w 594"/>
                  <a:gd name="T13" fmla="*/ 360 h 369"/>
                  <a:gd name="T14" fmla="*/ 594 w 594"/>
                  <a:gd name="T15" fmla="*/ 9 h 369"/>
                  <a:gd name="T16" fmla="*/ 585 w 594"/>
                  <a:gd name="T17" fmla="*/ 0 h 369"/>
                  <a:gd name="T18" fmla="*/ 548 w 594"/>
                  <a:gd name="T19" fmla="*/ 314 h 369"/>
                  <a:gd name="T20" fmla="*/ 541 w 594"/>
                  <a:gd name="T21" fmla="*/ 321 h 369"/>
                  <a:gd name="T22" fmla="*/ 53 w 594"/>
                  <a:gd name="T23" fmla="*/ 321 h 369"/>
                  <a:gd name="T24" fmla="*/ 46 w 594"/>
                  <a:gd name="T25" fmla="*/ 314 h 369"/>
                  <a:gd name="T26" fmla="*/ 46 w 594"/>
                  <a:gd name="T27" fmla="*/ 52 h 369"/>
                  <a:gd name="T28" fmla="*/ 53 w 594"/>
                  <a:gd name="T29" fmla="*/ 45 h 369"/>
                  <a:gd name="T30" fmla="*/ 541 w 594"/>
                  <a:gd name="T31" fmla="*/ 45 h 369"/>
                  <a:gd name="T32" fmla="*/ 548 w 594"/>
                  <a:gd name="T33" fmla="*/ 52 h 369"/>
                  <a:gd name="T34" fmla="*/ 548 w 594"/>
                  <a:gd name="T35" fmla="*/ 314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4" h="369">
                    <a:moveTo>
                      <a:pt x="585" y="0"/>
                    </a:moveTo>
                    <a:cubicBezTo>
                      <a:pt x="8" y="0"/>
                      <a:pt x="8" y="0"/>
                      <a:pt x="8" y="0"/>
                    </a:cubicBezTo>
                    <a:cubicBezTo>
                      <a:pt x="4" y="0"/>
                      <a:pt x="0" y="4"/>
                      <a:pt x="0" y="9"/>
                    </a:cubicBezTo>
                    <a:cubicBezTo>
                      <a:pt x="0" y="360"/>
                      <a:pt x="0" y="360"/>
                      <a:pt x="0" y="360"/>
                    </a:cubicBezTo>
                    <a:cubicBezTo>
                      <a:pt x="0" y="365"/>
                      <a:pt x="4" y="369"/>
                      <a:pt x="8" y="369"/>
                    </a:cubicBezTo>
                    <a:cubicBezTo>
                      <a:pt x="585" y="369"/>
                      <a:pt x="585" y="369"/>
                      <a:pt x="585" y="369"/>
                    </a:cubicBezTo>
                    <a:cubicBezTo>
                      <a:pt x="590" y="369"/>
                      <a:pt x="594" y="365"/>
                      <a:pt x="594" y="360"/>
                    </a:cubicBezTo>
                    <a:cubicBezTo>
                      <a:pt x="594" y="9"/>
                      <a:pt x="594" y="9"/>
                      <a:pt x="594" y="9"/>
                    </a:cubicBezTo>
                    <a:cubicBezTo>
                      <a:pt x="594" y="4"/>
                      <a:pt x="590" y="0"/>
                      <a:pt x="585" y="0"/>
                    </a:cubicBezTo>
                    <a:close/>
                    <a:moveTo>
                      <a:pt x="548" y="314"/>
                    </a:moveTo>
                    <a:cubicBezTo>
                      <a:pt x="548" y="318"/>
                      <a:pt x="544" y="321"/>
                      <a:pt x="541" y="321"/>
                    </a:cubicBezTo>
                    <a:cubicBezTo>
                      <a:pt x="53" y="321"/>
                      <a:pt x="53" y="321"/>
                      <a:pt x="53" y="321"/>
                    </a:cubicBezTo>
                    <a:cubicBezTo>
                      <a:pt x="49" y="321"/>
                      <a:pt x="46" y="318"/>
                      <a:pt x="46" y="314"/>
                    </a:cubicBezTo>
                    <a:cubicBezTo>
                      <a:pt x="46" y="52"/>
                      <a:pt x="46" y="52"/>
                      <a:pt x="46" y="52"/>
                    </a:cubicBezTo>
                    <a:cubicBezTo>
                      <a:pt x="46" y="48"/>
                      <a:pt x="49" y="45"/>
                      <a:pt x="53" y="45"/>
                    </a:cubicBezTo>
                    <a:cubicBezTo>
                      <a:pt x="541" y="45"/>
                      <a:pt x="541" y="45"/>
                      <a:pt x="541" y="45"/>
                    </a:cubicBezTo>
                    <a:cubicBezTo>
                      <a:pt x="544" y="45"/>
                      <a:pt x="548" y="48"/>
                      <a:pt x="548" y="52"/>
                    </a:cubicBezTo>
                    <a:lnTo>
                      <a:pt x="548" y="3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77" name="Freeform 341"/>
              <p:cNvSpPr>
                <a:spLocks/>
              </p:cNvSpPr>
              <p:nvPr/>
            </p:nvSpPr>
            <p:spPr bwMode="auto">
              <a:xfrm>
                <a:off x="9010650" y="4197350"/>
                <a:ext cx="53975" cy="52387"/>
              </a:xfrm>
              <a:custGeom>
                <a:avLst/>
                <a:gdLst>
                  <a:gd name="T0" fmla="*/ 34 w 34"/>
                  <a:gd name="T1" fmla="*/ 33 h 33"/>
                  <a:gd name="T2" fmla="*/ 0 w 34"/>
                  <a:gd name="T3" fmla="*/ 29 h 33"/>
                  <a:gd name="T4" fmla="*/ 0 w 34"/>
                  <a:gd name="T5" fmla="*/ 6 h 33"/>
                  <a:gd name="T6" fmla="*/ 34 w 34"/>
                  <a:gd name="T7" fmla="*/ 0 h 33"/>
                  <a:gd name="T8" fmla="*/ 34 w 34"/>
                  <a:gd name="T9" fmla="*/ 33 h 33"/>
                </a:gdLst>
                <a:ahLst/>
                <a:cxnLst>
                  <a:cxn ang="0">
                    <a:pos x="T0" y="T1"/>
                  </a:cxn>
                  <a:cxn ang="0">
                    <a:pos x="T2" y="T3"/>
                  </a:cxn>
                  <a:cxn ang="0">
                    <a:pos x="T4" y="T5"/>
                  </a:cxn>
                  <a:cxn ang="0">
                    <a:pos x="T6" y="T7"/>
                  </a:cxn>
                  <a:cxn ang="0">
                    <a:pos x="T8" y="T9"/>
                  </a:cxn>
                </a:cxnLst>
                <a:rect l="0" t="0" r="r" b="b"/>
                <a:pathLst>
                  <a:path w="34" h="33">
                    <a:moveTo>
                      <a:pt x="34" y="33"/>
                    </a:moveTo>
                    <a:lnTo>
                      <a:pt x="0" y="29"/>
                    </a:lnTo>
                    <a:lnTo>
                      <a:pt x="0" y="6"/>
                    </a:lnTo>
                    <a:lnTo>
                      <a:pt x="34" y="0"/>
                    </a:lnTo>
                    <a:lnTo>
                      <a:pt x="34" y="3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4" name="Freeform 348"/>
              <p:cNvSpPr>
                <a:spLocks/>
              </p:cNvSpPr>
              <p:nvPr/>
            </p:nvSpPr>
            <p:spPr bwMode="auto">
              <a:xfrm>
                <a:off x="9629775" y="3830638"/>
                <a:ext cx="160338" cy="173037"/>
              </a:xfrm>
              <a:custGeom>
                <a:avLst/>
                <a:gdLst>
                  <a:gd name="T0" fmla="*/ 7 w 73"/>
                  <a:gd name="T1" fmla="*/ 13 h 79"/>
                  <a:gd name="T2" fmla="*/ 7 w 73"/>
                  <a:gd name="T3" fmla="*/ 39 h 79"/>
                  <a:gd name="T4" fmla="*/ 40 w 73"/>
                  <a:gd name="T5" fmla="*/ 72 h 79"/>
                  <a:gd name="T6" fmla="*/ 66 w 73"/>
                  <a:gd name="T7" fmla="*/ 72 h 79"/>
                  <a:gd name="T8" fmla="*/ 66 w 73"/>
                  <a:gd name="T9" fmla="*/ 46 h 79"/>
                  <a:gd name="T10" fmla="*/ 20 w 73"/>
                  <a:gd name="T11" fmla="*/ 0 h 79"/>
                  <a:gd name="T12" fmla="*/ 7 w 73"/>
                  <a:gd name="T13" fmla="*/ 13 h 79"/>
                </a:gdLst>
                <a:ahLst/>
                <a:cxnLst>
                  <a:cxn ang="0">
                    <a:pos x="T0" y="T1"/>
                  </a:cxn>
                  <a:cxn ang="0">
                    <a:pos x="T2" y="T3"/>
                  </a:cxn>
                  <a:cxn ang="0">
                    <a:pos x="T4" y="T5"/>
                  </a:cxn>
                  <a:cxn ang="0">
                    <a:pos x="T6" y="T7"/>
                  </a:cxn>
                  <a:cxn ang="0">
                    <a:pos x="T8" y="T9"/>
                  </a:cxn>
                  <a:cxn ang="0">
                    <a:pos x="T10" y="T11"/>
                  </a:cxn>
                  <a:cxn ang="0">
                    <a:pos x="T12" y="T13"/>
                  </a:cxn>
                </a:cxnLst>
                <a:rect l="0" t="0" r="r" b="b"/>
                <a:pathLst>
                  <a:path w="73" h="79">
                    <a:moveTo>
                      <a:pt x="7" y="13"/>
                    </a:moveTo>
                    <a:cubicBezTo>
                      <a:pt x="0" y="20"/>
                      <a:pt x="0" y="32"/>
                      <a:pt x="7" y="39"/>
                    </a:cubicBezTo>
                    <a:cubicBezTo>
                      <a:pt x="40" y="72"/>
                      <a:pt x="40" y="72"/>
                      <a:pt x="40" y="72"/>
                    </a:cubicBezTo>
                    <a:cubicBezTo>
                      <a:pt x="47" y="79"/>
                      <a:pt x="59" y="79"/>
                      <a:pt x="66" y="72"/>
                    </a:cubicBezTo>
                    <a:cubicBezTo>
                      <a:pt x="73" y="65"/>
                      <a:pt x="73" y="53"/>
                      <a:pt x="66" y="46"/>
                    </a:cubicBezTo>
                    <a:cubicBezTo>
                      <a:pt x="20" y="0"/>
                      <a:pt x="20" y="0"/>
                      <a:pt x="20" y="0"/>
                    </a:cubicBezTo>
                    <a:lnTo>
                      <a:pt x="7" y="13"/>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5" name="Freeform 349"/>
              <p:cNvSpPr>
                <a:spLocks/>
              </p:cNvSpPr>
              <p:nvPr/>
            </p:nvSpPr>
            <p:spPr bwMode="auto">
              <a:xfrm>
                <a:off x="9691688" y="3906838"/>
                <a:ext cx="98425" cy="250825"/>
              </a:xfrm>
              <a:custGeom>
                <a:avLst/>
                <a:gdLst>
                  <a:gd name="T0" fmla="*/ 45 w 45"/>
                  <a:gd name="T1" fmla="*/ 86 h 114"/>
                  <a:gd name="T2" fmla="*/ 23 w 45"/>
                  <a:gd name="T3" fmla="*/ 109 h 114"/>
                  <a:gd name="T4" fmla="*/ 23 w 45"/>
                  <a:gd name="T5" fmla="*/ 109 h 114"/>
                  <a:gd name="T6" fmla="*/ 0 w 45"/>
                  <a:gd name="T7" fmla="*/ 101 h 114"/>
                  <a:gd name="T8" fmla="*/ 0 w 45"/>
                  <a:gd name="T9" fmla="*/ 13 h 114"/>
                  <a:gd name="T10" fmla="*/ 23 w 45"/>
                  <a:gd name="T11" fmla="*/ 5 h 114"/>
                  <a:gd name="T12" fmla="*/ 23 w 45"/>
                  <a:gd name="T13" fmla="*/ 5 h 114"/>
                  <a:gd name="T14" fmla="*/ 45 w 45"/>
                  <a:gd name="T15" fmla="*/ 28 h 114"/>
                  <a:gd name="T16" fmla="*/ 45 w 45"/>
                  <a:gd name="T17" fmla="*/ 8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14">
                    <a:moveTo>
                      <a:pt x="45" y="86"/>
                    </a:moveTo>
                    <a:cubicBezTo>
                      <a:pt x="45" y="98"/>
                      <a:pt x="35" y="109"/>
                      <a:pt x="23" y="109"/>
                    </a:cubicBezTo>
                    <a:cubicBezTo>
                      <a:pt x="23" y="109"/>
                      <a:pt x="23" y="109"/>
                      <a:pt x="23" y="109"/>
                    </a:cubicBezTo>
                    <a:cubicBezTo>
                      <a:pt x="10" y="109"/>
                      <a:pt x="0" y="114"/>
                      <a:pt x="0" y="101"/>
                    </a:cubicBezTo>
                    <a:cubicBezTo>
                      <a:pt x="0" y="13"/>
                      <a:pt x="0" y="13"/>
                      <a:pt x="0" y="13"/>
                    </a:cubicBezTo>
                    <a:cubicBezTo>
                      <a:pt x="0" y="0"/>
                      <a:pt x="10" y="5"/>
                      <a:pt x="23" y="5"/>
                    </a:cubicBezTo>
                    <a:cubicBezTo>
                      <a:pt x="23" y="5"/>
                      <a:pt x="23" y="5"/>
                      <a:pt x="23" y="5"/>
                    </a:cubicBezTo>
                    <a:cubicBezTo>
                      <a:pt x="35" y="5"/>
                      <a:pt x="45" y="16"/>
                      <a:pt x="45" y="28"/>
                    </a:cubicBezTo>
                    <a:lnTo>
                      <a:pt x="45" y="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6" name="Freeform 350"/>
              <p:cNvSpPr>
                <a:spLocks/>
              </p:cNvSpPr>
              <p:nvPr/>
            </p:nvSpPr>
            <p:spPr bwMode="auto">
              <a:xfrm>
                <a:off x="9663113" y="3830638"/>
                <a:ext cx="49213" cy="36512"/>
              </a:xfrm>
              <a:custGeom>
                <a:avLst/>
                <a:gdLst>
                  <a:gd name="T0" fmla="*/ 5 w 22"/>
                  <a:gd name="T1" fmla="*/ 0 h 17"/>
                  <a:gd name="T2" fmla="*/ 0 w 22"/>
                  <a:gd name="T3" fmla="*/ 5 h 17"/>
                  <a:gd name="T4" fmla="*/ 7 w 22"/>
                  <a:gd name="T5" fmla="*/ 12 h 17"/>
                  <a:gd name="T6" fmla="*/ 22 w 22"/>
                  <a:gd name="T7" fmla="*/ 17 h 17"/>
                  <a:gd name="T8" fmla="*/ 5 w 22"/>
                  <a:gd name="T9" fmla="*/ 0 h 17"/>
                </a:gdLst>
                <a:ahLst/>
                <a:cxnLst>
                  <a:cxn ang="0">
                    <a:pos x="T0" y="T1"/>
                  </a:cxn>
                  <a:cxn ang="0">
                    <a:pos x="T2" y="T3"/>
                  </a:cxn>
                  <a:cxn ang="0">
                    <a:pos x="T4" y="T5"/>
                  </a:cxn>
                  <a:cxn ang="0">
                    <a:pos x="T6" y="T7"/>
                  </a:cxn>
                  <a:cxn ang="0">
                    <a:pos x="T8" y="T9"/>
                  </a:cxn>
                </a:cxnLst>
                <a:rect l="0" t="0" r="r" b="b"/>
                <a:pathLst>
                  <a:path w="22" h="17">
                    <a:moveTo>
                      <a:pt x="5" y="0"/>
                    </a:moveTo>
                    <a:cubicBezTo>
                      <a:pt x="0" y="5"/>
                      <a:pt x="0" y="5"/>
                      <a:pt x="0" y="5"/>
                    </a:cubicBezTo>
                    <a:cubicBezTo>
                      <a:pt x="7" y="12"/>
                      <a:pt x="7" y="12"/>
                      <a:pt x="7" y="12"/>
                    </a:cubicBezTo>
                    <a:cubicBezTo>
                      <a:pt x="11" y="16"/>
                      <a:pt x="17" y="17"/>
                      <a:pt x="22" y="17"/>
                    </a:cubicBezTo>
                    <a:lnTo>
                      <a:pt x="5"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7" name="Freeform 351"/>
              <p:cNvSpPr>
                <a:spLocks/>
              </p:cNvSpPr>
              <p:nvPr/>
            </p:nvSpPr>
            <p:spPr bwMode="auto">
              <a:xfrm>
                <a:off x="9564688" y="4078288"/>
                <a:ext cx="161925" cy="427037"/>
              </a:xfrm>
              <a:custGeom>
                <a:avLst/>
                <a:gdLst>
                  <a:gd name="T0" fmla="*/ 74 w 74"/>
                  <a:gd name="T1" fmla="*/ 0 h 194"/>
                  <a:gd name="T2" fmla="*/ 0 w 74"/>
                  <a:gd name="T3" fmla="*/ 97 h 194"/>
                  <a:gd name="T4" fmla="*/ 74 w 74"/>
                  <a:gd name="T5" fmla="*/ 194 h 194"/>
                  <a:gd name="T6" fmla="*/ 74 w 74"/>
                  <a:gd name="T7" fmla="*/ 0 h 194"/>
                </a:gdLst>
                <a:ahLst/>
                <a:cxnLst>
                  <a:cxn ang="0">
                    <a:pos x="T0" y="T1"/>
                  </a:cxn>
                  <a:cxn ang="0">
                    <a:pos x="T2" y="T3"/>
                  </a:cxn>
                  <a:cxn ang="0">
                    <a:pos x="T4" y="T5"/>
                  </a:cxn>
                  <a:cxn ang="0">
                    <a:pos x="T6" y="T7"/>
                  </a:cxn>
                </a:cxnLst>
                <a:rect l="0" t="0" r="r" b="b"/>
                <a:pathLst>
                  <a:path w="74" h="194">
                    <a:moveTo>
                      <a:pt x="74" y="0"/>
                    </a:moveTo>
                    <a:cubicBezTo>
                      <a:pt x="32" y="12"/>
                      <a:pt x="0" y="51"/>
                      <a:pt x="0" y="97"/>
                    </a:cubicBezTo>
                    <a:cubicBezTo>
                      <a:pt x="0" y="143"/>
                      <a:pt x="32" y="182"/>
                      <a:pt x="74" y="194"/>
                    </a:cubicBezTo>
                    <a:lnTo>
                      <a:pt x="74"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8" name="Line 352"/>
              <p:cNvSpPr>
                <a:spLocks noChangeShapeType="1"/>
              </p:cNvSpPr>
              <p:nvPr/>
            </p:nvSpPr>
            <p:spPr bwMode="auto">
              <a:xfrm flipH="1">
                <a:off x="8505825" y="36861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89" name="Line 353"/>
              <p:cNvSpPr>
                <a:spLocks noChangeShapeType="1"/>
              </p:cNvSpPr>
              <p:nvPr/>
            </p:nvSpPr>
            <p:spPr bwMode="auto">
              <a:xfrm flipH="1">
                <a:off x="8505825" y="37179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0" name="Line 354"/>
              <p:cNvSpPr>
                <a:spLocks noChangeShapeType="1"/>
              </p:cNvSpPr>
              <p:nvPr/>
            </p:nvSpPr>
            <p:spPr bwMode="auto">
              <a:xfrm flipH="1">
                <a:off x="8505825" y="3746500"/>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1" name="Line 355"/>
              <p:cNvSpPr>
                <a:spLocks noChangeShapeType="1"/>
              </p:cNvSpPr>
              <p:nvPr/>
            </p:nvSpPr>
            <p:spPr bwMode="auto">
              <a:xfrm flipH="1">
                <a:off x="8505825" y="377666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2" name="Line 356"/>
              <p:cNvSpPr>
                <a:spLocks noChangeShapeType="1"/>
              </p:cNvSpPr>
              <p:nvPr/>
            </p:nvSpPr>
            <p:spPr bwMode="auto">
              <a:xfrm flipH="1">
                <a:off x="8505825" y="3808413"/>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3" name="Line 357"/>
              <p:cNvSpPr>
                <a:spLocks noChangeShapeType="1"/>
              </p:cNvSpPr>
              <p:nvPr/>
            </p:nvSpPr>
            <p:spPr bwMode="auto">
              <a:xfrm flipH="1">
                <a:off x="8505825" y="383857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94" name="Line 358"/>
              <p:cNvSpPr>
                <a:spLocks noChangeShapeType="1"/>
              </p:cNvSpPr>
              <p:nvPr/>
            </p:nvSpPr>
            <p:spPr bwMode="auto">
              <a:xfrm flipH="1">
                <a:off x="8505825" y="3870325"/>
                <a:ext cx="138113" cy="0"/>
              </a:xfrm>
              <a:prstGeom prst="line">
                <a:avLst/>
              </a:prstGeom>
              <a:noFill/>
              <a:ln w="11113" cap="flat">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09" name="Picture 408"/>
              <p:cNvPicPr>
                <a:picLocks noChangeAspect="1"/>
              </p:cNvPicPr>
              <p:nvPr/>
            </p:nvPicPr>
            <p:blipFill>
              <a:blip r:embed="rId5"/>
              <a:stretch>
                <a:fillRect/>
              </a:stretch>
            </p:blipFill>
            <p:spPr>
              <a:xfrm>
                <a:off x="8749942" y="3693929"/>
                <a:ext cx="307105" cy="443035"/>
              </a:xfrm>
              <a:prstGeom prst="rect">
                <a:avLst/>
              </a:prstGeom>
            </p:spPr>
          </p:pic>
          <p:grpSp>
            <p:nvGrpSpPr>
              <p:cNvPr id="454" name="Group 453"/>
              <p:cNvGrpSpPr/>
              <p:nvPr/>
            </p:nvGrpSpPr>
            <p:grpSpPr>
              <a:xfrm rot="5400000">
                <a:off x="9166188" y="3758283"/>
                <a:ext cx="306387" cy="444499"/>
                <a:chOff x="6878638" y="-701675"/>
                <a:chExt cx="306387" cy="444499"/>
              </a:xfrm>
            </p:grpSpPr>
            <p:sp>
              <p:nvSpPr>
                <p:cNvPr id="412" name="AutoShape 374"/>
                <p:cNvSpPr>
                  <a:spLocks noChangeAspect="1" noChangeArrowheads="1" noTextEdit="1"/>
                </p:cNvSpPr>
                <p:nvPr/>
              </p:nvSpPr>
              <p:spPr bwMode="auto">
                <a:xfrm>
                  <a:off x="6878638" y="-701675"/>
                  <a:ext cx="306387"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3" name="Freeform 376"/>
                <p:cNvSpPr>
                  <a:spLocks/>
                </p:cNvSpPr>
                <p:nvPr/>
              </p:nvSpPr>
              <p:spPr bwMode="auto">
                <a:xfrm>
                  <a:off x="6878638" y="-598488"/>
                  <a:ext cx="52387" cy="60325"/>
                </a:xfrm>
                <a:custGeom>
                  <a:avLst/>
                  <a:gdLst>
                    <a:gd name="T0" fmla="*/ 6 w 31"/>
                    <a:gd name="T1" fmla="*/ 35 h 35"/>
                    <a:gd name="T2" fmla="*/ 31 w 31"/>
                    <a:gd name="T3" fmla="*/ 35 h 35"/>
                    <a:gd name="T4" fmla="*/ 31 w 31"/>
                    <a:gd name="T5" fmla="*/ 0 h 35"/>
                    <a:gd name="T6" fmla="*/ 6 w 31"/>
                    <a:gd name="T7" fmla="*/ 0 h 35"/>
                    <a:gd name="T8" fmla="*/ 0 w 31"/>
                    <a:gd name="T9" fmla="*/ 6 h 35"/>
                    <a:gd name="T10" fmla="*/ 0 w 31"/>
                    <a:gd name="T11" fmla="*/ 29 h 35"/>
                    <a:gd name="T12" fmla="*/ 6 w 31"/>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1" h="35">
                      <a:moveTo>
                        <a:pt x="6" y="35"/>
                      </a:moveTo>
                      <a:cubicBezTo>
                        <a:pt x="31" y="35"/>
                        <a:pt x="31" y="35"/>
                        <a:pt x="31" y="35"/>
                      </a:cubicBezTo>
                      <a:cubicBezTo>
                        <a:pt x="31" y="0"/>
                        <a:pt x="31" y="0"/>
                        <a:pt x="31" y="0"/>
                      </a:cubicBezTo>
                      <a:cubicBezTo>
                        <a:pt x="6" y="0"/>
                        <a:pt x="6" y="0"/>
                        <a:pt x="6" y="0"/>
                      </a:cubicBezTo>
                      <a:cubicBezTo>
                        <a:pt x="3" y="0"/>
                        <a:pt x="0" y="3"/>
                        <a:pt x="0" y="6"/>
                      </a:cubicBezTo>
                      <a:cubicBezTo>
                        <a:pt x="0" y="29"/>
                        <a:pt x="0" y="29"/>
                        <a:pt x="0" y="29"/>
                      </a:cubicBezTo>
                      <a:cubicBezTo>
                        <a:pt x="0" y="32"/>
                        <a:pt x="3" y="35"/>
                        <a:pt x="6"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4" name="Rectangle 377"/>
                <p:cNvSpPr>
                  <a:spLocks noChangeArrowheads="1"/>
                </p:cNvSpPr>
                <p:nvPr/>
              </p:nvSpPr>
              <p:spPr bwMode="auto">
                <a:xfrm>
                  <a:off x="6897688" y="-538163"/>
                  <a:ext cx="20637"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5" name="Rectangle 378"/>
                <p:cNvSpPr>
                  <a:spLocks noChangeArrowheads="1"/>
                </p:cNvSpPr>
                <p:nvPr/>
              </p:nvSpPr>
              <p:spPr bwMode="auto">
                <a:xfrm>
                  <a:off x="6897688" y="-538163"/>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6" name="Rectangle 379"/>
                <p:cNvSpPr>
                  <a:spLocks noChangeArrowheads="1"/>
                </p:cNvSpPr>
                <p:nvPr/>
              </p:nvSpPr>
              <p:spPr bwMode="auto">
                <a:xfrm>
                  <a:off x="6897688" y="-439738"/>
                  <a:ext cx="20637"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7" name="Rectangle 380"/>
                <p:cNvSpPr>
                  <a:spLocks noChangeArrowheads="1"/>
                </p:cNvSpPr>
                <p:nvPr/>
              </p:nvSpPr>
              <p:spPr bwMode="auto">
                <a:xfrm>
                  <a:off x="6897688" y="-439738"/>
                  <a:ext cx="20637"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8" name="Freeform 381"/>
                <p:cNvSpPr>
                  <a:spLocks/>
                </p:cNvSpPr>
                <p:nvPr/>
              </p:nvSpPr>
              <p:spPr bwMode="auto">
                <a:xfrm>
                  <a:off x="6884988" y="-501650"/>
                  <a:ext cx="44450" cy="61912"/>
                </a:xfrm>
                <a:custGeom>
                  <a:avLst/>
                  <a:gdLst>
                    <a:gd name="T0" fmla="*/ 26 w 26"/>
                    <a:gd name="T1" fmla="*/ 29 h 36"/>
                    <a:gd name="T2" fmla="*/ 18 w 26"/>
                    <a:gd name="T3" fmla="*/ 36 h 36"/>
                    <a:gd name="T4" fmla="*/ 7 w 26"/>
                    <a:gd name="T5" fmla="*/ 36 h 36"/>
                    <a:gd name="T6" fmla="*/ 0 w 26"/>
                    <a:gd name="T7" fmla="*/ 29 h 36"/>
                    <a:gd name="T8" fmla="*/ 0 w 26"/>
                    <a:gd name="T9" fmla="*/ 7 h 36"/>
                    <a:gd name="T10" fmla="*/ 7 w 26"/>
                    <a:gd name="T11" fmla="*/ 0 h 36"/>
                    <a:gd name="T12" fmla="*/ 18 w 26"/>
                    <a:gd name="T13" fmla="*/ 0 h 36"/>
                    <a:gd name="T14" fmla="*/ 26 w 26"/>
                    <a:gd name="T15" fmla="*/ 7 h 36"/>
                    <a:gd name="T16" fmla="*/ 26 w 26"/>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6" y="29"/>
                      </a:moveTo>
                      <a:cubicBezTo>
                        <a:pt x="26" y="33"/>
                        <a:pt x="22" y="36"/>
                        <a:pt x="18" y="36"/>
                      </a:cubicBezTo>
                      <a:cubicBezTo>
                        <a:pt x="7" y="36"/>
                        <a:pt x="7" y="36"/>
                        <a:pt x="7" y="36"/>
                      </a:cubicBezTo>
                      <a:cubicBezTo>
                        <a:pt x="3" y="36"/>
                        <a:pt x="0" y="33"/>
                        <a:pt x="0" y="29"/>
                      </a:cubicBezTo>
                      <a:cubicBezTo>
                        <a:pt x="0" y="7"/>
                        <a:pt x="0" y="7"/>
                        <a:pt x="0" y="7"/>
                      </a:cubicBezTo>
                      <a:cubicBezTo>
                        <a:pt x="0" y="3"/>
                        <a:pt x="3" y="0"/>
                        <a:pt x="7" y="0"/>
                      </a:cubicBezTo>
                      <a:cubicBezTo>
                        <a:pt x="18" y="0"/>
                        <a:pt x="18" y="0"/>
                        <a:pt x="18" y="0"/>
                      </a:cubicBezTo>
                      <a:cubicBezTo>
                        <a:pt x="22" y="0"/>
                        <a:pt x="26" y="3"/>
                        <a:pt x="26" y="7"/>
                      </a:cubicBezTo>
                      <a:lnTo>
                        <a:pt x="26"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19" name="Rectangle 382"/>
                <p:cNvSpPr>
                  <a:spLocks noChangeArrowheads="1"/>
                </p:cNvSpPr>
                <p:nvPr/>
              </p:nvSpPr>
              <p:spPr bwMode="auto">
                <a:xfrm>
                  <a:off x="6978650" y="-506413"/>
                  <a:ext cx="109537" cy="603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0" name="Rectangle 383"/>
                <p:cNvSpPr>
                  <a:spLocks noChangeArrowheads="1"/>
                </p:cNvSpPr>
                <p:nvPr/>
              </p:nvSpPr>
              <p:spPr bwMode="auto">
                <a:xfrm>
                  <a:off x="6978650" y="-519113"/>
                  <a:ext cx="109537" cy="12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1" name="Rectangle 384"/>
                <p:cNvSpPr>
                  <a:spLocks noChangeArrowheads="1"/>
                </p:cNvSpPr>
                <p:nvPr/>
              </p:nvSpPr>
              <p:spPr bwMode="auto">
                <a:xfrm>
                  <a:off x="6931025" y="-620713"/>
                  <a:ext cx="201612" cy="10477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2" name="Freeform 385"/>
                <p:cNvSpPr>
                  <a:spLocks/>
                </p:cNvSpPr>
                <p:nvPr/>
              </p:nvSpPr>
              <p:spPr bwMode="auto">
                <a:xfrm>
                  <a:off x="6967538" y="-681038"/>
                  <a:ext cx="130175" cy="63500"/>
                </a:xfrm>
                <a:custGeom>
                  <a:avLst/>
                  <a:gdLst>
                    <a:gd name="T0" fmla="*/ 39 w 77"/>
                    <a:gd name="T1" fmla="*/ 0 h 38"/>
                    <a:gd name="T2" fmla="*/ 0 w 77"/>
                    <a:gd name="T3" fmla="*/ 38 h 38"/>
                    <a:gd name="T4" fmla="*/ 77 w 77"/>
                    <a:gd name="T5" fmla="*/ 38 h 38"/>
                    <a:gd name="T6" fmla="*/ 39 w 77"/>
                    <a:gd name="T7" fmla="*/ 0 h 38"/>
                  </a:gdLst>
                  <a:ahLst/>
                  <a:cxnLst>
                    <a:cxn ang="0">
                      <a:pos x="T0" y="T1"/>
                    </a:cxn>
                    <a:cxn ang="0">
                      <a:pos x="T2" y="T3"/>
                    </a:cxn>
                    <a:cxn ang="0">
                      <a:pos x="T4" y="T5"/>
                    </a:cxn>
                    <a:cxn ang="0">
                      <a:pos x="T6" y="T7"/>
                    </a:cxn>
                  </a:cxnLst>
                  <a:rect l="0" t="0" r="r" b="b"/>
                  <a:pathLst>
                    <a:path w="77" h="38">
                      <a:moveTo>
                        <a:pt x="39" y="0"/>
                      </a:moveTo>
                      <a:cubicBezTo>
                        <a:pt x="18" y="0"/>
                        <a:pt x="0" y="17"/>
                        <a:pt x="0" y="38"/>
                      </a:cubicBezTo>
                      <a:cubicBezTo>
                        <a:pt x="77" y="38"/>
                        <a:pt x="77" y="38"/>
                        <a:pt x="77" y="38"/>
                      </a:cubicBezTo>
                      <a:cubicBezTo>
                        <a:pt x="77" y="17"/>
                        <a:pt x="60" y="0"/>
                        <a:pt x="39"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3" name="Oval 386"/>
                <p:cNvSpPr>
                  <a:spLocks noChangeArrowheads="1"/>
                </p:cNvSpPr>
                <p:nvPr/>
              </p:nvSpPr>
              <p:spPr bwMode="auto">
                <a:xfrm>
                  <a:off x="6992938" y="-650875"/>
                  <a:ext cx="17462"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4" name="Oval 387"/>
                <p:cNvSpPr>
                  <a:spLocks noChangeArrowheads="1"/>
                </p:cNvSpPr>
                <p:nvPr/>
              </p:nvSpPr>
              <p:spPr bwMode="auto">
                <a:xfrm>
                  <a:off x="7058025" y="-650875"/>
                  <a:ext cx="15875" cy="17462"/>
                </a:xfrm>
                <a:prstGeom prst="ellipse">
                  <a:avLst/>
                </a:prstGeom>
                <a:solidFill>
                  <a:schemeClr val="tx2"/>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5" name="Freeform 388"/>
                <p:cNvSpPr>
                  <a:spLocks/>
                </p:cNvSpPr>
                <p:nvPr/>
              </p:nvSpPr>
              <p:spPr bwMode="auto">
                <a:xfrm>
                  <a:off x="6973888" y="-588963"/>
                  <a:ext cx="114300" cy="41275"/>
                </a:xfrm>
                <a:custGeom>
                  <a:avLst/>
                  <a:gdLst>
                    <a:gd name="T0" fmla="*/ 67 w 67"/>
                    <a:gd name="T1" fmla="*/ 13 h 25"/>
                    <a:gd name="T2" fmla="*/ 55 w 67"/>
                    <a:gd name="T3" fmla="*/ 25 h 25"/>
                    <a:gd name="T4" fmla="*/ 12 w 67"/>
                    <a:gd name="T5" fmla="*/ 25 h 25"/>
                    <a:gd name="T6" fmla="*/ 0 w 67"/>
                    <a:gd name="T7" fmla="*/ 13 h 25"/>
                    <a:gd name="T8" fmla="*/ 0 w 67"/>
                    <a:gd name="T9" fmla="*/ 13 h 25"/>
                    <a:gd name="T10" fmla="*/ 12 w 67"/>
                    <a:gd name="T11" fmla="*/ 0 h 25"/>
                    <a:gd name="T12" fmla="*/ 55 w 67"/>
                    <a:gd name="T13" fmla="*/ 0 h 25"/>
                    <a:gd name="T14" fmla="*/ 67 w 67"/>
                    <a:gd name="T15" fmla="*/ 1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25">
                      <a:moveTo>
                        <a:pt x="67" y="13"/>
                      </a:moveTo>
                      <a:cubicBezTo>
                        <a:pt x="67" y="19"/>
                        <a:pt x="62" y="25"/>
                        <a:pt x="55" y="25"/>
                      </a:cubicBezTo>
                      <a:cubicBezTo>
                        <a:pt x="12" y="25"/>
                        <a:pt x="12" y="25"/>
                        <a:pt x="12" y="25"/>
                      </a:cubicBezTo>
                      <a:cubicBezTo>
                        <a:pt x="6" y="25"/>
                        <a:pt x="0" y="19"/>
                        <a:pt x="0" y="13"/>
                      </a:cubicBezTo>
                      <a:cubicBezTo>
                        <a:pt x="0" y="13"/>
                        <a:pt x="0" y="13"/>
                        <a:pt x="0" y="13"/>
                      </a:cubicBezTo>
                      <a:cubicBezTo>
                        <a:pt x="0" y="6"/>
                        <a:pt x="6" y="0"/>
                        <a:pt x="12" y="0"/>
                      </a:cubicBezTo>
                      <a:cubicBezTo>
                        <a:pt x="55" y="0"/>
                        <a:pt x="55" y="0"/>
                        <a:pt x="55" y="0"/>
                      </a:cubicBezTo>
                      <a:cubicBezTo>
                        <a:pt x="62" y="0"/>
                        <a:pt x="67" y="6"/>
                        <a:pt x="6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6" name="Freeform 389"/>
                <p:cNvSpPr>
                  <a:spLocks/>
                </p:cNvSpPr>
                <p:nvPr/>
              </p:nvSpPr>
              <p:spPr bwMode="auto">
                <a:xfrm>
                  <a:off x="7027863" y="-579438"/>
                  <a:ext cx="6350"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7" name="Freeform 390"/>
                <p:cNvSpPr>
                  <a:spLocks/>
                </p:cNvSpPr>
                <p:nvPr/>
              </p:nvSpPr>
              <p:spPr bwMode="auto">
                <a:xfrm>
                  <a:off x="70167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0" y="15"/>
                        <a:pt x="0" y="14"/>
                        <a:pt x="0" y="14"/>
                      </a:cubicBezTo>
                      <a:cubicBezTo>
                        <a:pt x="0" y="2"/>
                        <a:pt x="0" y="2"/>
                        <a:pt x="0" y="2"/>
                      </a:cubicBezTo>
                      <a:cubicBezTo>
                        <a:pt x="0" y="1"/>
                        <a:pt x="0"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8" name="Freeform 391"/>
                <p:cNvSpPr>
                  <a:spLocks/>
                </p:cNvSpPr>
                <p:nvPr/>
              </p:nvSpPr>
              <p:spPr bwMode="auto">
                <a:xfrm>
                  <a:off x="70024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29" name="Freeform 392"/>
                <p:cNvSpPr>
                  <a:spLocks/>
                </p:cNvSpPr>
                <p:nvPr/>
              </p:nvSpPr>
              <p:spPr bwMode="auto">
                <a:xfrm>
                  <a:off x="6991350" y="-579438"/>
                  <a:ext cx="4762"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0" name="Freeform 393"/>
                <p:cNvSpPr>
                  <a:spLocks/>
                </p:cNvSpPr>
                <p:nvPr/>
              </p:nvSpPr>
              <p:spPr bwMode="auto">
                <a:xfrm>
                  <a:off x="70659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1" name="Freeform 394"/>
                <p:cNvSpPr>
                  <a:spLocks/>
                </p:cNvSpPr>
                <p:nvPr/>
              </p:nvSpPr>
              <p:spPr bwMode="auto">
                <a:xfrm>
                  <a:off x="7053263" y="-579438"/>
                  <a:ext cx="6350" cy="25400"/>
                </a:xfrm>
                <a:custGeom>
                  <a:avLst/>
                  <a:gdLst>
                    <a:gd name="T0" fmla="*/ 3 w 3"/>
                    <a:gd name="T1" fmla="*/ 14 h 15"/>
                    <a:gd name="T2" fmla="*/ 1 w 3"/>
                    <a:gd name="T3" fmla="*/ 15 h 15"/>
                    <a:gd name="T4" fmla="*/ 1 w 3"/>
                    <a:gd name="T5" fmla="*/ 15 h 15"/>
                    <a:gd name="T6" fmla="*/ 0 w 3"/>
                    <a:gd name="T7" fmla="*/ 14 h 15"/>
                    <a:gd name="T8" fmla="*/ 0 w 3"/>
                    <a:gd name="T9" fmla="*/ 2 h 15"/>
                    <a:gd name="T10" fmla="*/ 1 w 3"/>
                    <a:gd name="T11" fmla="*/ 0 h 15"/>
                    <a:gd name="T12" fmla="*/ 1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2" y="15"/>
                        <a:pt x="1" y="15"/>
                      </a:cubicBezTo>
                      <a:cubicBezTo>
                        <a:pt x="1" y="15"/>
                        <a:pt x="1" y="15"/>
                        <a:pt x="1" y="15"/>
                      </a:cubicBezTo>
                      <a:cubicBezTo>
                        <a:pt x="1" y="15"/>
                        <a:pt x="0" y="14"/>
                        <a:pt x="0" y="14"/>
                      </a:cubicBezTo>
                      <a:cubicBezTo>
                        <a:pt x="0" y="2"/>
                        <a:pt x="0" y="2"/>
                        <a:pt x="0" y="2"/>
                      </a:cubicBezTo>
                      <a:cubicBezTo>
                        <a:pt x="0" y="1"/>
                        <a:pt x="1" y="0"/>
                        <a:pt x="1" y="0"/>
                      </a:cubicBezTo>
                      <a:cubicBezTo>
                        <a:pt x="1" y="0"/>
                        <a:pt x="1" y="0"/>
                        <a:pt x="1" y="0"/>
                      </a:cubicBezTo>
                      <a:cubicBezTo>
                        <a:pt x="2"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2" name="Freeform 395"/>
                <p:cNvSpPr>
                  <a:spLocks/>
                </p:cNvSpPr>
                <p:nvPr/>
              </p:nvSpPr>
              <p:spPr bwMode="auto">
                <a:xfrm>
                  <a:off x="7040563" y="-579438"/>
                  <a:ext cx="4762" cy="25400"/>
                </a:xfrm>
                <a:custGeom>
                  <a:avLst/>
                  <a:gdLst>
                    <a:gd name="T0" fmla="*/ 3 w 3"/>
                    <a:gd name="T1" fmla="*/ 14 h 15"/>
                    <a:gd name="T2" fmla="*/ 2 w 3"/>
                    <a:gd name="T3" fmla="*/ 15 h 15"/>
                    <a:gd name="T4" fmla="*/ 2 w 3"/>
                    <a:gd name="T5" fmla="*/ 15 h 15"/>
                    <a:gd name="T6" fmla="*/ 0 w 3"/>
                    <a:gd name="T7" fmla="*/ 14 h 15"/>
                    <a:gd name="T8" fmla="*/ 0 w 3"/>
                    <a:gd name="T9" fmla="*/ 2 h 15"/>
                    <a:gd name="T10" fmla="*/ 2 w 3"/>
                    <a:gd name="T11" fmla="*/ 0 h 15"/>
                    <a:gd name="T12" fmla="*/ 2 w 3"/>
                    <a:gd name="T13" fmla="*/ 0 h 15"/>
                    <a:gd name="T14" fmla="*/ 3 w 3"/>
                    <a:gd name="T15" fmla="*/ 2 h 15"/>
                    <a:gd name="T16" fmla="*/ 3 w 3"/>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5">
                      <a:moveTo>
                        <a:pt x="3" y="14"/>
                      </a:moveTo>
                      <a:cubicBezTo>
                        <a:pt x="3" y="14"/>
                        <a:pt x="3" y="15"/>
                        <a:pt x="2" y="15"/>
                      </a:cubicBezTo>
                      <a:cubicBezTo>
                        <a:pt x="2" y="15"/>
                        <a:pt x="2" y="15"/>
                        <a:pt x="2" y="15"/>
                      </a:cubicBezTo>
                      <a:cubicBezTo>
                        <a:pt x="1" y="15"/>
                        <a:pt x="0" y="14"/>
                        <a:pt x="0" y="14"/>
                      </a:cubicBezTo>
                      <a:cubicBezTo>
                        <a:pt x="0" y="2"/>
                        <a:pt x="0" y="2"/>
                        <a:pt x="0" y="2"/>
                      </a:cubicBezTo>
                      <a:cubicBezTo>
                        <a:pt x="0" y="1"/>
                        <a:pt x="1" y="0"/>
                        <a:pt x="2" y="0"/>
                      </a:cubicBezTo>
                      <a:cubicBezTo>
                        <a:pt x="2" y="0"/>
                        <a:pt x="2" y="0"/>
                        <a:pt x="2" y="0"/>
                      </a:cubicBezTo>
                      <a:cubicBezTo>
                        <a:pt x="3" y="0"/>
                        <a:pt x="3" y="1"/>
                        <a:pt x="3" y="2"/>
                      </a:cubicBezTo>
                      <a:lnTo>
                        <a:pt x="3" y="14"/>
                      </a:lnTo>
                      <a:close/>
                    </a:path>
                  </a:pathLst>
                </a:custGeom>
                <a:solidFill>
                  <a:srgbClr val="B8A4FF"/>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3" name="Freeform 396"/>
                <p:cNvSpPr>
                  <a:spLocks/>
                </p:cNvSpPr>
                <p:nvPr/>
              </p:nvSpPr>
              <p:spPr bwMode="auto">
                <a:xfrm>
                  <a:off x="6953250" y="-454025"/>
                  <a:ext cx="155575" cy="44450"/>
                </a:xfrm>
                <a:custGeom>
                  <a:avLst/>
                  <a:gdLst>
                    <a:gd name="T0" fmla="*/ 7 w 91"/>
                    <a:gd name="T1" fmla="*/ 26 h 26"/>
                    <a:gd name="T2" fmla="*/ 0 w 91"/>
                    <a:gd name="T3" fmla="*/ 19 h 26"/>
                    <a:gd name="T4" fmla="*/ 0 w 91"/>
                    <a:gd name="T5" fmla="*/ 8 h 26"/>
                    <a:gd name="T6" fmla="*/ 7 w 91"/>
                    <a:gd name="T7" fmla="*/ 0 h 26"/>
                    <a:gd name="T8" fmla="*/ 84 w 91"/>
                    <a:gd name="T9" fmla="*/ 0 h 26"/>
                    <a:gd name="T10" fmla="*/ 91 w 91"/>
                    <a:gd name="T11" fmla="*/ 8 h 26"/>
                    <a:gd name="T12" fmla="*/ 91 w 91"/>
                    <a:gd name="T13" fmla="*/ 19 h 26"/>
                    <a:gd name="T14" fmla="*/ 84 w 91"/>
                    <a:gd name="T15" fmla="*/ 26 h 26"/>
                    <a:gd name="T16" fmla="*/ 7 w 91"/>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26">
                      <a:moveTo>
                        <a:pt x="7" y="26"/>
                      </a:moveTo>
                      <a:cubicBezTo>
                        <a:pt x="3" y="26"/>
                        <a:pt x="0" y="23"/>
                        <a:pt x="0" y="19"/>
                      </a:cubicBezTo>
                      <a:cubicBezTo>
                        <a:pt x="0" y="8"/>
                        <a:pt x="0" y="8"/>
                        <a:pt x="0" y="8"/>
                      </a:cubicBezTo>
                      <a:cubicBezTo>
                        <a:pt x="0" y="4"/>
                        <a:pt x="3" y="0"/>
                        <a:pt x="7" y="0"/>
                      </a:cubicBezTo>
                      <a:cubicBezTo>
                        <a:pt x="84" y="0"/>
                        <a:pt x="84" y="0"/>
                        <a:pt x="84" y="0"/>
                      </a:cubicBezTo>
                      <a:cubicBezTo>
                        <a:pt x="88" y="0"/>
                        <a:pt x="91" y="4"/>
                        <a:pt x="91" y="8"/>
                      </a:cubicBezTo>
                      <a:cubicBezTo>
                        <a:pt x="91" y="19"/>
                        <a:pt x="91" y="19"/>
                        <a:pt x="91" y="19"/>
                      </a:cubicBezTo>
                      <a:cubicBezTo>
                        <a:pt x="91" y="23"/>
                        <a:pt x="88" y="26"/>
                        <a:pt x="84" y="26"/>
                      </a:cubicBezTo>
                      <a:lnTo>
                        <a:pt x="7" y="26"/>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4" name="Rectangle 397"/>
                <p:cNvSpPr>
                  <a:spLocks noChangeArrowheads="1"/>
                </p:cNvSpPr>
                <p:nvPr/>
              </p:nvSpPr>
              <p:spPr bwMode="auto">
                <a:xfrm>
                  <a:off x="6980238" y="-409575"/>
                  <a:ext cx="20637"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5" name="Rectangle 398"/>
                <p:cNvSpPr>
                  <a:spLocks noChangeArrowheads="1"/>
                </p:cNvSpPr>
                <p:nvPr/>
              </p:nvSpPr>
              <p:spPr bwMode="auto">
                <a:xfrm>
                  <a:off x="6980238" y="-409575"/>
                  <a:ext cx="20637"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6" name="Rectangle 399"/>
                <p:cNvSpPr>
                  <a:spLocks noChangeArrowheads="1"/>
                </p:cNvSpPr>
                <p:nvPr/>
              </p:nvSpPr>
              <p:spPr bwMode="auto">
                <a:xfrm>
                  <a:off x="7069138" y="-409575"/>
                  <a:ext cx="19050" cy="123825"/>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7" name="Rectangle 400"/>
                <p:cNvSpPr>
                  <a:spLocks noChangeArrowheads="1"/>
                </p:cNvSpPr>
                <p:nvPr/>
              </p:nvSpPr>
              <p:spPr bwMode="auto">
                <a:xfrm>
                  <a:off x="7069138" y="-409575"/>
                  <a:ext cx="19050" cy="206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8" name="Freeform 401"/>
                <p:cNvSpPr>
                  <a:spLocks/>
                </p:cNvSpPr>
                <p:nvPr/>
              </p:nvSpPr>
              <p:spPr bwMode="auto">
                <a:xfrm>
                  <a:off x="7104063" y="-649288"/>
                  <a:ext cx="11112" cy="22225"/>
                </a:xfrm>
                <a:custGeom>
                  <a:avLst/>
                  <a:gdLst>
                    <a:gd name="T0" fmla="*/ 0 w 7"/>
                    <a:gd name="T1" fmla="*/ 0 h 13"/>
                    <a:gd name="T2" fmla="*/ 0 w 7"/>
                    <a:gd name="T3" fmla="*/ 0 h 13"/>
                    <a:gd name="T4" fmla="*/ 0 w 7"/>
                    <a:gd name="T5" fmla="*/ 13 h 13"/>
                    <a:gd name="T6" fmla="*/ 0 w 7"/>
                    <a:gd name="T7" fmla="*/ 13 h 13"/>
                    <a:gd name="T8" fmla="*/ 7 w 7"/>
                    <a:gd name="T9" fmla="*/ 6 h 13"/>
                    <a:gd name="T10" fmla="*/ 0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0" y="0"/>
                      </a:moveTo>
                      <a:cubicBezTo>
                        <a:pt x="0" y="0"/>
                        <a:pt x="0" y="0"/>
                        <a:pt x="0" y="0"/>
                      </a:cubicBezTo>
                      <a:cubicBezTo>
                        <a:pt x="0" y="13"/>
                        <a:pt x="0" y="13"/>
                        <a:pt x="0" y="13"/>
                      </a:cubicBezTo>
                      <a:cubicBezTo>
                        <a:pt x="0" y="13"/>
                        <a:pt x="0" y="13"/>
                        <a:pt x="0" y="13"/>
                      </a:cubicBezTo>
                      <a:cubicBezTo>
                        <a:pt x="4" y="13"/>
                        <a:pt x="7" y="10"/>
                        <a:pt x="7" y="6"/>
                      </a:cubicBezTo>
                      <a:cubicBezTo>
                        <a:pt x="7" y="3"/>
                        <a:pt x="4" y="0"/>
                        <a:pt x="0"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39" name="Rectangle 402"/>
                <p:cNvSpPr>
                  <a:spLocks noChangeArrowheads="1"/>
                </p:cNvSpPr>
                <p:nvPr/>
              </p:nvSpPr>
              <p:spPr bwMode="auto">
                <a:xfrm>
                  <a:off x="7104063" y="-700088"/>
                  <a:ext cx="1587"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0" name="Freeform 403"/>
                <p:cNvSpPr>
                  <a:spLocks/>
                </p:cNvSpPr>
                <p:nvPr/>
              </p:nvSpPr>
              <p:spPr bwMode="auto">
                <a:xfrm>
                  <a:off x="6951663" y="-649288"/>
                  <a:ext cx="12700" cy="22225"/>
                </a:xfrm>
                <a:custGeom>
                  <a:avLst/>
                  <a:gdLst>
                    <a:gd name="T0" fmla="*/ 7 w 7"/>
                    <a:gd name="T1" fmla="*/ 0 h 13"/>
                    <a:gd name="T2" fmla="*/ 7 w 7"/>
                    <a:gd name="T3" fmla="*/ 0 h 13"/>
                    <a:gd name="T4" fmla="*/ 7 w 7"/>
                    <a:gd name="T5" fmla="*/ 13 h 13"/>
                    <a:gd name="T6" fmla="*/ 7 w 7"/>
                    <a:gd name="T7" fmla="*/ 13 h 13"/>
                    <a:gd name="T8" fmla="*/ 0 w 7"/>
                    <a:gd name="T9" fmla="*/ 6 h 13"/>
                    <a:gd name="T10" fmla="*/ 7 w 7"/>
                    <a:gd name="T11" fmla="*/ 0 h 13"/>
                  </a:gdLst>
                  <a:ahLst/>
                  <a:cxnLst>
                    <a:cxn ang="0">
                      <a:pos x="T0" y="T1"/>
                    </a:cxn>
                    <a:cxn ang="0">
                      <a:pos x="T2" y="T3"/>
                    </a:cxn>
                    <a:cxn ang="0">
                      <a:pos x="T4" y="T5"/>
                    </a:cxn>
                    <a:cxn ang="0">
                      <a:pos x="T6" y="T7"/>
                    </a:cxn>
                    <a:cxn ang="0">
                      <a:pos x="T8" y="T9"/>
                    </a:cxn>
                    <a:cxn ang="0">
                      <a:pos x="T10" y="T11"/>
                    </a:cxn>
                  </a:cxnLst>
                  <a:rect l="0" t="0" r="r" b="b"/>
                  <a:pathLst>
                    <a:path w="7" h="13">
                      <a:moveTo>
                        <a:pt x="7" y="0"/>
                      </a:moveTo>
                      <a:cubicBezTo>
                        <a:pt x="7" y="0"/>
                        <a:pt x="7" y="0"/>
                        <a:pt x="7" y="0"/>
                      </a:cubicBezTo>
                      <a:cubicBezTo>
                        <a:pt x="7" y="13"/>
                        <a:pt x="7" y="13"/>
                        <a:pt x="7" y="13"/>
                      </a:cubicBezTo>
                      <a:cubicBezTo>
                        <a:pt x="7" y="13"/>
                        <a:pt x="7" y="13"/>
                        <a:pt x="7" y="13"/>
                      </a:cubicBezTo>
                      <a:cubicBezTo>
                        <a:pt x="3" y="13"/>
                        <a:pt x="0" y="10"/>
                        <a:pt x="0" y="6"/>
                      </a:cubicBezTo>
                      <a:cubicBezTo>
                        <a:pt x="0" y="3"/>
                        <a:pt x="3" y="0"/>
                        <a:pt x="7" y="0"/>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1" name="Rectangle 404"/>
                <p:cNvSpPr>
                  <a:spLocks noChangeArrowheads="1"/>
                </p:cNvSpPr>
                <p:nvPr/>
              </p:nvSpPr>
              <p:spPr bwMode="auto">
                <a:xfrm>
                  <a:off x="6959600" y="-700088"/>
                  <a:ext cx="4762" cy="61912"/>
                </a:xfrm>
                <a:prstGeom prst="rect">
                  <a:avLst/>
                </a:pr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2" name="Freeform 405"/>
                <p:cNvSpPr>
                  <a:spLocks/>
                </p:cNvSpPr>
                <p:nvPr/>
              </p:nvSpPr>
              <p:spPr bwMode="auto">
                <a:xfrm>
                  <a:off x="6959600" y="-288925"/>
                  <a:ext cx="61912" cy="20637"/>
                </a:xfrm>
                <a:custGeom>
                  <a:avLst/>
                  <a:gdLst>
                    <a:gd name="T0" fmla="*/ 36 w 36"/>
                    <a:gd name="T1" fmla="*/ 12 h 12"/>
                    <a:gd name="T2" fmla="*/ 23 w 36"/>
                    <a:gd name="T3" fmla="*/ 0 h 12"/>
                    <a:gd name="T4" fmla="*/ 13 w 36"/>
                    <a:gd name="T5" fmla="*/ 0 h 12"/>
                    <a:gd name="T6" fmla="*/ 0 w 36"/>
                    <a:gd name="T7" fmla="*/ 12 h 12"/>
                    <a:gd name="T8" fmla="*/ 36 w 36"/>
                    <a:gd name="T9" fmla="*/ 12 h 12"/>
                  </a:gdLst>
                  <a:ahLst/>
                  <a:cxnLst>
                    <a:cxn ang="0">
                      <a:pos x="T0" y="T1"/>
                    </a:cxn>
                    <a:cxn ang="0">
                      <a:pos x="T2" y="T3"/>
                    </a:cxn>
                    <a:cxn ang="0">
                      <a:pos x="T4" y="T5"/>
                    </a:cxn>
                    <a:cxn ang="0">
                      <a:pos x="T6" y="T7"/>
                    </a:cxn>
                    <a:cxn ang="0">
                      <a:pos x="T8" y="T9"/>
                    </a:cxn>
                  </a:cxnLst>
                  <a:rect l="0" t="0" r="r" b="b"/>
                  <a:pathLst>
                    <a:path w="36" h="12">
                      <a:moveTo>
                        <a:pt x="36" y="12"/>
                      </a:moveTo>
                      <a:cubicBezTo>
                        <a:pt x="36" y="5"/>
                        <a:pt x="30" y="0"/>
                        <a:pt x="23" y="0"/>
                      </a:cubicBezTo>
                      <a:cubicBezTo>
                        <a:pt x="13" y="0"/>
                        <a:pt x="13" y="0"/>
                        <a:pt x="13" y="0"/>
                      </a:cubicBezTo>
                      <a:cubicBezTo>
                        <a:pt x="6" y="0"/>
                        <a:pt x="0" y="5"/>
                        <a:pt x="0" y="12"/>
                      </a:cubicBezTo>
                      <a:lnTo>
                        <a:pt x="36"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3" name="Rectangle 406"/>
                <p:cNvSpPr>
                  <a:spLocks noChangeArrowheads="1"/>
                </p:cNvSpPr>
                <p:nvPr/>
              </p:nvSpPr>
              <p:spPr bwMode="auto">
                <a:xfrm>
                  <a:off x="6959600" y="-268288"/>
                  <a:ext cx="61912"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4" name="Freeform 407"/>
                <p:cNvSpPr>
                  <a:spLocks/>
                </p:cNvSpPr>
                <p:nvPr/>
              </p:nvSpPr>
              <p:spPr bwMode="auto">
                <a:xfrm>
                  <a:off x="7046913" y="-288925"/>
                  <a:ext cx="63500" cy="20637"/>
                </a:xfrm>
                <a:custGeom>
                  <a:avLst/>
                  <a:gdLst>
                    <a:gd name="T0" fmla="*/ 37 w 37"/>
                    <a:gd name="T1" fmla="*/ 12 h 12"/>
                    <a:gd name="T2" fmla="*/ 23 w 37"/>
                    <a:gd name="T3" fmla="*/ 0 h 12"/>
                    <a:gd name="T4" fmla="*/ 14 w 37"/>
                    <a:gd name="T5" fmla="*/ 0 h 12"/>
                    <a:gd name="T6" fmla="*/ 0 w 37"/>
                    <a:gd name="T7" fmla="*/ 12 h 12"/>
                    <a:gd name="T8" fmla="*/ 37 w 37"/>
                    <a:gd name="T9" fmla="*/ 12 h 12"/>
                  </a:gdLst>
                  <a:ahLst/>
                  <a:cxnLst>
                    <a:cxn ang="0">
                      <a:pos x="T0" y="T1"/>
                    </a:cxn>
                    <a:cxn ang="0">
                      <a:pos x="T2" y="T3"/>
                    </a:cxn>
                    <a:cxn ang="0">
                      <a:pos x="T4" y="T5"/>
                    </a:cxn>
                    <a:cxn ang="0">
                      <a:pos x="T6" y="T7"/>
                    </a:cxn>
                    <a:cxn ang="0">
                      <a:pos x="T8" y="T9"/>
                    </a:cxn>
                  </a:cxnLst>
                  <a:rect l="0" t="0" r="r" b="b"/>
                  <a:pathLst>
                    <a:path w="37" h="12">
                      <a:moveTo>
                        <a:pt x="37" y="12"/>
                      </a:moveTo>
                      <a:cubicBezTo>
                        <a:pt x="36" y="5"/>
                        <a:pt x="30" y="0"/>
                        <a:pt x="23" y="0"/>
                      </a:cubicBezTo>
                      <a:cubicBezTo>
                        <a:pt x="14" y="0"/>
                        <a:pt x="14" y="0"/>
                        <a:pt x="14" y="0"/>
                      </a:cubicBezTo>
                      <a:cubicBezTo>
                        <a:pt x="7" y="0"/>
                        <a:pt x="1" y="5"/>
                        <a:pt x="0" y="12"/>
                      </a:cubicBezTo>
                      <a:lnTo>
                        <a:pt x="37" y="12"/>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5" name="Rectangle 408"/>
                <p:cNvSpPr>
                  <a:spLocks noChangeArrowheads="1"/>
                </p:cNvSpPr>
                <p:nvPr/>
              </p:nvSpPr>
              <p:spPr bwMode="auto">
                <a:xfrm>
                  <a:off x="7046913" y="-268288"/>
                  <a:ext cx="63500" cy="111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6" name="Freeform 409"/>
                <p:cNvSpPr>
                  <a:spLocks/>
                </p:cNvSpPr>
                <p:nvPr/>
              </p:nvSpPr>
              <p:spPr bwMode="auto">
                <a:xfrm>
                  <a:off x="6878638" y="-404813"/>
                  <a:ext cx="57150" cy="50800"/>
                </a:xfrm>
                <a:custGeom>
                  <a:avLst/>
                  <a:gdLst>
                    <a:gd name="T0" fmla="*/ 11 w 34"/>
                    <a:gd name="T1" fmla="*/ 24 h 30"/>
                    <a:gd name="T2" fmla="*/ 8 w 34"/>
                    <a:gd name="T3" fmla="*/ 18 h 30"/>
                    <a:gd name="T4" fmla="*/ 17 w 34"/>
                    <a:gd name="T5" fmla="*/ 9 h 30"/>
                    <a:gd name="T6" fmla="*/ 26 w 34"/>
                    <a:gd name="T7" fmla="*/ 18 h 30"/>
                    <a:gd name="T8" fmla="*/ 23 w 34"/>
                    <a:gd name="T9" fmla="*/ 24 h 30"/>
                    <a:gd name="T10" fmla="*/ 29 w 34"/>
                    <a:gd name="T11" fmla="*/ 30 h 30"/>
                    <a:gd name="T12" fmla="*/ 34 w 34"/>
                    <a:gd name="T13" fmla="*/ 18 h 30"/>
                    <a:gd name="T14" fmla="*/ 17 w 34"/>
                    <a:gd name="T15" fmla="*/ 0 h 30"/>
                    <a:gd name="T16" fmla="*/ 0 w 34"/>
                    <a:gd name="T17" fmla="*/ 18 h 30"/>
                    <a:gd name="T18" fmla="*/ 5 w 34"/>
                    <a:gd name="T19" fmla="*/ 30 h 30"/>
                    <a:gd name="T20" fmla="*/ 11 w 34"/>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0">
                      <a:moveTo>
                        <a:pt x="11" y="24"/>
                      </a:moveTo>
                      <a:cubicBezTo>
                        <a:pt x="9" y="22"/>
                        <a:pt x="8" y="20"/>
                        <a:pt x="8" y="18"/>
                      </a:cubicBezTo>
                      <a:cubicBezTo>
                        <a:pt x="8" y="13"/>
                        <a:pt x="12" y="9"/>
                        <a:pt x="17" y="9"/>
                      </a:cubicBezTo>
                      <a:cubicBezTo>
                        <a:pt x="22" y="9"/>
                        <a:pt x="26" y="13"/>
                        <a:pt x="26" y="18"/>
                      </a:cubicBezTo>
                      <a:cubicBezTo>
                        <a:pt x="26" y="20"/>
                        <a:pt x="25" y="22"/>
                        <a:pt x="23" y="24"/>
                      </a:cubicBezTo>
                      <a:cubicBezTo>
                        <a:pt x="29" y="30"/>
                        <a:pt x="29" y="30"/>
                        <a:pt x="29" y="30"/>
                      </a:cubicBezTo>
                      <a:cubicBezTo>
                        <a:pt x="32" y="27"/>
                        <a:pt x="34" y="22"/>
                        <a:pt x="34" y="18"/>
                      </a:cubicBezTo>
                      <a:cubicBezTo>
                        <a:pt x="34" y="8"/>
                        <a:pt x="27" y="0"/>
                        <a:pt x="17" y="0"/>
                      </a:cubicBezTo>
                      <a:cubicBezTo>
                        <a:pt x="7" y="0"/>
                        <a:pt x="0" y="8"/>
                        <a:pt x="0" y="18"/>
                      </a:cubicBezTo>
                      <a:cubicBezTo>
                        <a:pt x="0" y="22"/>
                        <a:pt x="2" y="27"/>
                        <a:pt x="5" y="30"/>
                      </a:cubicBezTo>
                      <a:lnTo>
                        <a:pt x="11"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7" name="Freeform 410"/>
                <p:cNvSpPr>
                  <a:spLocks/>
                </p:cNvSpPr>
                <p:nvPr/>
              </p:nvSpPr>
              <p:spPr bwMode="auto">
                <a:xfrm>
                  <a:off x="7131050" y="-598488"/>
                  <a:ext cx="50800" cy="60325"/>
                </a:xfrm>
                <a:custGeom>
                  <a:avLst/>
                  <a:gdLst>
                    <a:gd name="T0" fmla="*/ 24 w 30"/>
                    <a:gd name="T1" fmla="*/ 35 h 35"/>
                    <a:gd name="T2" fmla="*/ 0 w 30"/>
                    <a:gd name="T3" fmla="*/ 35 h 35"/>
                    <a:gd name="T4" fmla="*/ 0 w 30"/>
                    <a:gd name="T5" fmla="*/ 0 h 35"/>
                    <a:gd name="T6" fmla="*/ 24 w 30"/>
                    <a:gd name="T7" fmla="*/ 0 h 35"/>
                    <a:gd name="T8" fmla="*/ 30 w 30"/>
                    <a:gd name="T9" fmla="*/ 6 h 35"/>
                    <a:gd name="T10" fmla="*/ 30 w 30"/>
                    <a:gd name="T11" fmla="*/ 29 h 35"/>
                    <a:gd name="T12" fmla="*/ 24 w 3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30" h="35">
                      <a:moveTo>
                        <a:pt x="24" y="35"/>
                      </a:moveTo>
                      <a:cubicBezTo>
                        <a:pt x="0" y="35"/>
                        <a:pt x="0" y="35"/>
                        <a:pt x="0" y="35"/>
                      </a:cubicBezTo>
                      <a:cubicBezTo>
                        <a:pt x="0" y="0"/>
                        <a:pt x="0" y="0"/>
                        <a:pt x="0" y="0"/>
                      </a:cubicBezTo>
                      <a:cubicBezTo>
                        <a:pt x="24" y="0"/>
                        <a:pt x="24" y="0"/>
                        <a:pt x="24" y="0"/>
                      </a:cubicBezTo>
                      <a:cubicBezTo>
                        <a:pt x="28" y="0"/>
                        <a:pt x="30" y="3"/>
                        <a:pt x="30" y="6"/>
                      </a:cubicBezTo>
                      <a:cubicBezTo>
                        <a:pt x="30" y="29"/>
                        <a:pt x="30" y="29"/>
                        <a:pt x="30" y="29"/>
                      </a:cubicBezTo>
                      <a:cubicBezTo>
                        <a:pt x="30" y="32"/>
                        <a:pt x="28" y="35"/>
                        <a:pt x="24" y="35"/>
                      </a:cubicBez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8" name="Rectangle 411"/>
                <p:cNvSpPr>
                  <a:spLocks noChangeArrowheads="1"/>
                </p:cNvSpPr>
                <p:nvPr/>
              </p:nvSpPr>
              <p:spPr bwMode="auto">
                <a:xfrm>
                  <a:off x="7143750" y="-538163"/>
                  <a:ext cx="19050" cy="6191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49" name="Rectangle 412"/>
                <p:cNvSpPr>
                  <a:spLocks noChangeArrowheads="1"/>
                </p:cNvSpPr>
                <p:nvPr/>
              </p:nvSpPr>
              <p:spPr bwMode="auto">
                <a:xfrm>
                  <a:off x="7143750" y="-538163"/>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0" name="Rectangle 413"/>
                <p:cNvSpPr>
                  <a:spLocks noChangeArrowheads="1"/>
                </p:cNvSpPr>
                <p:nvPr/>
              </p:nvSpPr>
              <p:spPr bwMode="auto">
                <a:xfrm>
                  <a:off x="7143750" y="-439738"/>
                  <a:ext cx="19050" cy="4762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1" name="Rectangle 414"/>
                <p:cNvSpPr>
                  <a:spLocks noChangeArrowheads="1"/>
                </p:cNvSpPr>
                <p:nvPr/>
              </p:nvSpPr>
              <p:spPr bwMode="auto">
                <a:xfrm>
                  <a:off x="7143750" y="-439738"/>
                  <a:ext cx="19050"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2" name="Freeform 415"/>
                <p:cNvSpPr>
                  <a:spLocks/>
                </p:cNvSpPr>
                <p:nvPr/>
              </p:nvSpPr>
              <p:spPr bwMode="auto">
                <a:xfrm>
                  <a:off x="7132638" y="-501650"/>
                  <a:ext cx="42862" cy="61912"/>
                </a:xfrm>
                <a:custGeom>
                  <a:avLst/>
                  <a:gdLst>
                    <a:gd name="T0" fmla="*/ 0 w 25"/>
                    <a:gd name="T1" fmla="*/ 29 h 36"/>
                    <a:gd name="T2" fmla="*/ 7 w 25"/>
                    <a:gd name="T3" fmla="*/ 36 h 36"/>
                    <a:gd name="T4" fmla="*/ 18 w 25"/>
                    <a:gd name="T5" fmla="*/ 36 h 36"/>
                    <a:gd name="T6" fmla="*/ 25 w 25"/>
                    <a:gd name="T7" fmla="*/ 29 h 36"/>
                    <a:gd name="T8" fmla="*/ 25 w 25"/>
                    <a:gd name="T9" fmla="*/ 7 h 36"/>
                    <a:gd name="T10" fmla="*/ 18 w 25"/>
                    <a:gd name="T11" fmla="*/ 0 h 36"/>
                    <a:gd name="T12" fmla="*/ 7 w 25"/>
                    <a:gd name="T13" fmla="*/ 0 h 36"/>
                    <a:gd name="T14" fmla="*/ 0 w 25"/>
                    <a:gd name="T15" fmla="*/ 7 h 36"/>
                    <a:gd name="T16" fmla="*/ 0 w 25"/>
                    <a:gd name="T17" fmla="*/ 29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36">
                      <a:moveTo>
                        <a:pt x="0" y="29"/>
                      </a:moveTo>
                      <a:cubicBezTo>
                        <a:pt x="0" y="33"/>
                        <a:pt x="3" y="36"/>
                        <a:pt x="7" y="36"/>
                      </a:cubicBezTo>
                      <a:cubicBezTo>
                        <a:pt x="18" y="36"/>
                        <a:pt x="18" y="36"/>
                        <a:pt x="18" y="36"/>
                      </a:cubicBezTo>
                      <a:cubicBezTo>
                        <a:pt x="22" y="36"/>
                        <a:pt x="25" y="33"/>
                        <a:pt x="25" y="29"/>
                      </a:cubicBezTo>
                      <a:cubicBezTo>
                        <a:pt x="25" y="7"/>
                        <a:pt x="25" y="7"/>
                        <a:pt x="25" y="7"/>
                      </a:cubicBezTo>
                      <a:cubicBezTo>
                        <a:pt x="25" y="3"/>
                        <a:pt x="22" y="0"/>
                        <a:pt x="18" y="0"/>
                      </a:cubicBezTo>
                      <a:cubicBezTo>
                        <a:pt x="7" y="0"/>
                        <a:pt x="7" y="0"/>
                        <a:pt x="7" y="0"/>
                      </a:cubicBezTo>
                      <a:cubicBezTo>
                        <a:pt x="3" y="0"/>
                        <a:pt x="0" y="3"/>
                        <a:pt x="0" y="7"/>
                      </a:cubicBezTo>
                      <a:lnTo>
                        <a:pt x="0" y="29"/>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53" name="Freeform 416"/>
                <p:cNvSpPr>
                  <a:spLocks/>
                </p:cNvSpPr>
                <p:nvPr/>
              </p:nvSpPr>
              <p:spPr bwMode="auto">
                <a:xfrm>
                  <a:off x="7123113" y="-404813"/>
                  <a:ext cx="60325" cy="50800"/>
                </a:xfrm>
                <a:custGeom>
                  <a:avLst/>
                  <a:gdLst>
                    <a:gd name="T0" fmla="*/ 24 w 35"/>
                    <a:gd name="T1" fmla="*/ 24 h 30"/>
                    <a:gd name="T2" fmla="*/ 26 w 35"/>
                    <a:gd name="T3" fmla="*/ 18 h 30"/>
                    <a:gd name="T4" fmla="*/ 18 w 35"/>
                    <a:gd name="T5" fmla="*/ 9 h 30"/>
                    <a:gd name="T6" fmla="*/ 9 w 35"/>
                    <a:gd name="T7" fmla="*/ 18 h 30"/>
                    <a:gd name="T8" fmla="*/ 11 w 35"/>
                    <a:gd name="T9" fmla="*/ 24 h 30"/>
                    <a:gd name="T10" fmla="*/ 5 w 35"/>
                    <a:gd name="T11" fmla="*/ 30 h 30"/>
                    <a:gd name="T12" fmla="*/ 0 w 35"/>
                    <a:gd name="T13" fmla="*/ 18 h 30"/>
                    <a:gd name="T14" fmla="*/ 18 w 35"/>
                    <a:gd name="T15" fmla="*/ 0 h 30"/>
                    <a:gd name="T16" fmla="*/ 35 w 35"/>
                    <a:gd name="T17" fmla="*/ 18 h 30"/>
                    <a:gd name="T18" fmla="*/ 30 w 35"/>
                    <a:gd name="T19" fmla="*/ 30 h 30"/>
                    <a:gd name="T20" fmla="*/ 24 w 35"/>
                    <a:gd name="T21"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30">
                      <a:moveTo>
                        <a:pt x="24" y="24"/>
                      </a:moveTo>
                      <a:cubicBezTo>
                        <a:pt x="25" y="22"/>
                        <a:pt x="26" y="20"/>
                        <a:pt x="26" y="18"/>
                      </a:cubicBezTo>
                      <a:cubicBezTo>
                        <a:pt x="26" y="13"/>
                        <a:pt x="22" y="9"/>
                        <a:pt x="18" y="9"/>
                      </a:cubicBezTo>
                      <a:cubicBezTo>
                        <a:pt x="13" y="9"/>
                        <a:pt x="9" y="13"/>
                        <a:pt x="9" y="18"/>
                      </a:cubicBezTo>
                      <a:cubicBezTo>
                        <a:pt x="9" y="20"/>
                        <a:pt x="10" y="22"/>
                        <a:pt x="11" y="24"/>
                      </a:cubicBezTo>
                      <a:cubicBezTo>
                        <a:pt x="5" y="30"/>
                        <a:pt x="5" y="30"/>
                        <a:pt x="5" y="30"/>
                      </a:cubicBezTo>
                      <a:cubicBezTo>
                        <a:pt x="2" y="27"/>
                        <a:pt x="0" y="22"/>
                        <a:pt x="0" y="18"/>
                      </a:cubicBezTo>
                      <a:cubicBezTo>
                        <a:pt x="0" y="8"/>
                        <a:pt x="8" y="0"/>
                        <a:pt x="18" y="0"/>
                      </a:cubicBezTo>
                      <a:cubicBezTo>
                        <a:pt x="27" y="0"/>
                        <a:pt x="35" y="8"/>
                        <a:pt x="35" y="18"/>
                      </a:cubicBezTo>
                      <a:cubicBezTo>
                        <a:pt x="35" y="22"/>
                        <a:pt x="33" y="27"/>
                        <a:pt x="30" y="30"/>
                      </a:cubicBezTo>
                      <a:lnTo>
                        <a:pt x="24" y="24"/>
                      </a:lnTo>
                      <a:close/>
                    </a:path>
                  </a:pathLst>
                </a:custGeom>
                <a:solidFill>
                  <a:schemeClr val="accent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grpSp>
        <p:nvGrpSpPr>
          <p:cNvPr id="558" name="Group 557"/>
          <p:cNvGrpSpPr/>
          <p:nvPr/>
        </p:nvGrpSpPr>
        <p:grpSpPr>
          <a:xfrm>
            <a:off x="4334289" y="4820514"/>
            <a:ext cx="1742326" cy="1573663"/>
            <a:chOff x="4362450" y="4945063"/>
            <a:chExt cx="1738312" cy="1570037"/>
          </a:xfrm>
        </p:grpSpPr>
        <p:sp>
          <p:nvSpPr>
            <p:cNvPr id="192" name="Rectangle 179"/>
            <p:cNvSpPr>
              <a:spLocks noChangeArrowheads="1"/>
            </p:cNvSpPr>
            <p:nvPr/>
          </p:nvSpPr>
          <p:spPr bwMode="auto">
            <a:xfrm>
              <a:off x="4362450" y="4945063"/>
              <a:ext cx="1738312" cy="1570037"/>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pic>
          <p:nvPicPr>
            <p:cNvPr id="456" name="Picture 455"/>
            <p:cNvPicPr>
              <a:picLocks noChangeAspect="1"/>
            </p:cNvPicPr>
            <p:nvPr/>
          </p:nvPicPr>
          <p:blipFill>
            <a:blip r:embed="rId6"/>
            <a:stretch>
              <a:fillRect/>
            </a:stretch>
          </p:blipFill>
          <p:spPr>
            <a:xfrm>
              <a:off x="4411773" y="5203812"/>
              <a:ext cx="1639667" cy="1052538"/>
            </a:xfrm>
            <a:prstGeom prst="rect">
              <a:avLst/>
            </a:prstGeom>
          </p:spPr>
        </p:pic>
      </p:grpSp>
      <p:grpSp>
        <p:nvGrpSpPr>
          <p:cNvPr id="565" name="Group 564"/>
          <p:cNvGrpSpPr/>
          <p:nvPr/>
        </p:nvGrpSpPr>
        <p:grpSpPr>
          <a:xfrm>
            <a:off x="5934494" y="1188524"/>
            <a:ext cx="2031964" cy="1827226"/>
            <a:chOff x="6312693" y="1447156"/>
            <a:chExt cx="1766094" cy="1588144"/>
          </a:xfrm>
        </p:grpSpPr>
        <p:sp>
          <p:nvSpPr>
            <p:cNvPr id="115" name="Rectangle 98"/>
            <p:cNvSpPr>
              <a:spLocks noChangeArrowheads="1"/>
            </p:cNvSpPr>
            <p:nvPr/>
          </p:nvSpPr>
          <p:spPr bwMode="auto">
            <a:xfrm>
              <a:off x="6312693" y="1447156"/>
              <a:ext cx="1766094" cy="1588144"/>
            </a:xfrm>
            <a:prstGeom prst="rect">
              <a:avLst/>
            </a:prstGeom>
            <a:solidFill>
              <a:schemeClr val="bg2">
                <a:lumMod val="85000"/>
              </a:schemeClr>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549" name="Group 548"/>
            <p:cNvGrpSpPr/>
            <p:nvPr/>
          </p:nvGrpSpPr>
          <p:grpSpPr>
            <a:xfrm>
              <a:off x="6318250" y="1458913"/>
              <a:ext cx="1733550" cy="1576387"/>
              <a:chOff x="6318250" y="1458913"/>
              <a:chExt cx="1733550" cy="1576387"/>
            </a:xfrm>
          </p:grpSpPr>
          <p:sp>
            <p:nvSpPr>
              <p:cNvPr id="114" name="AutoShape 96"/>
              <p:cNvSpPr>
                <a:spLocks noChangeAspect="1" noChangeArrowheads="1" noTextEdit="1"/>
              </p:cNvSpPr>
              <p:nvPr/>
            </p:nvSpPr>
            <p:spPr bwMode="auto">
              <a:xfrm>
                <a:off x="6318250" y="1458913"/>
                <a:ext cx="1733550" cy="157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0" name="Freeform 420"/>
              <p:cNvSpPr>
                <a:spLocks/>
              </p:cNvSpPr>
              <p:nvPr/>
            </p:nvSpPr>
            <p:spPr bwMode="auto">
              <a:xfrm>
                <a:off x="6389688" y="2171700"/>
                <a:ext cx="550863" cy="644525"/>
              </a:xfrm>
              <a:custGeom>
                <a:avLst/>
                <a:gdLst>
                  <a:gd name="T0" fmla="*/ 0 w 228"/>
                  <a:gd name="T1" fmla="*/ 266 h 266"/>
                  <a:gd name="T2" fmla="*/ 89 w 228"/>
                  <a:gd name="T3" fmla="*/ 153 h 266"/>
                  <a:gd name="T4" fmla="*/ 83 w 228"/>
                  <a:gd name="T5" fmla="*/ 119 h 266"/>
                  <a:gd name="T6" fmla="*/ 83 w 228"/>
                  <a:gd name="T7" fmla="*/ 78 h 266"/>
                  <a:gd name="T8" fmla="*/ 150 w 228"/>
                  <a:gd name="T9" fmla="*/ 0 h 266"/>
                  <a:gd name="T10" fmla="*/ 228 w 228"/>
                  <a:gd name="T11" fmla="*/ 78 h 266"/>
                  <a:gd name="T12" fmla="*/ 228 w 228"/>
                  <a:gd name="T13" fmla="*/ 119 h 266"/>
                  <a:gd name="T14" fmla="*/ 185 w 228"/>
                  <a:gd name="T15" fmla="*/ 189 h 266"/>
                  <a:gd name="T16" fmla="*/ 129 w 228"/>
                  <a:gd name="T17" fmla="*/ 266 h 266"/>
                  <a:gd name="T18" fmla="*/ 0 w 228"/>
                  <a:gd name="T19"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266">
                    <a:moveTo>
                      <a:pt x="0" y="266"/>
                    </a:moveTo>
                    <a:cubicBezTo>
                      <a:pt x="89" y="153"/>
                      <a:pt x="89" y="153"/>
                      <a:pt x="89" y="153"/>
                    </a:cubicBezTo>
                    <a:cubicBezTo>
                      <a:pt x="85" y="143"/>
                      <a:pt x="83" y="131"/>
                      <a:pt x="83" y="119"/>
                    </a:cubicBezTo>
                    <a:cubicBezTo>
                      <a:pt x="83" y="78"/>
                      <a:pt x="83" y="78"/>
                      <a:pt x="83" y="78"/>
                    </a:cubicBezTo>
                    <a:cubicBezTo>
                      <a:pt x="83" y="35"/>
                      <a:pt x="108" y="0"/>
                      <a:pt x="150" y="0"/>
                    </a:cubicBezTo>
                    <a:cubicBezTo>
                      <a:pt x="193" y="0"/>
                      <a:pt x="228" y="35"/>
                      <a:pt x="228" y="78"/>
                    </a:cubicBezTo>
                    <a:cubicBezTo>
                      <a:pt x="228" y="119"/>
                      <a:pt x="228" y="119"/>
                      <a:pt x="228" y="119"/>
                    </a:cubicBezTo>
                    <a:cubicBezTo>
                      <a:pt x="228" y="150"/>
                      <a:pt x="210" y="176"/>
                      <a:pt x="185" y="189"/>
                    </a:cubicBezTo>
                    <a:cubicBezTo>
                      <a:pt x="129" y="266"/>
                      <a:pt x="129" y="266"/>
                      <a:pt x="129" y="266"/>
                    </a:cubicBezTo>
                    <a:cubicBezTo>
                      <a:pt x="0" y="266"/>
                      <a:pt x="0" y="266"/>
                      <a:pt x="0" y="266"/>
                    </a:cubicBezTo>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1" name="Freeform 421"/>
              <p:cNvSpPr>
                <a:spLocks/>
              </p:cNvSpPr>
              <p:nvPr/>
            </p:nvSpPr>
            <p:spPr bwMode="auto">
              <a:xfrm>
                <a:off x="6805613" y="2508250"/>
                <a:ext cx="130175" cy="82550"/>
              </a:xfrm>
              <a:custGeom>
                <a:avLst/>
                <a:gdLst>
                  <a:gd name="T0" fmla="*/ 34 w 54"/>
                  <a:gd name="T1" fmla="*/ 34 h 34"/>
                  <a:gd name="T2" fmla="*/ 0 w 54"/>
                  <a:gd name="T3" fmla="*/ 0 h 34"/>
                  <a:gd name="T4" fmla="*/ 54 w 54"/>
                  <a:gd name="T5" fmla="*/ 0 h 34"/>
                  <a:gd name="T6" fmla="*/ 34 w 54"/>
                  <a:gd name="T7" fmla="*/ 34 h 34"/>
                </a:gdLst>
                <a:ahLst/>
                <a:cxnLst>
                  <a:cxn ang="0">
                    <a:pos x="T0" y="T1"/>
                  </a:cxn>
                  <a:cxn ang="0">
                    <a:pos x="T2" y="T3"/>
                  </a:cxn>
                  <a:cxn ang="0">
                    <a:pos x="T4" y="T5"/>
                  </a:cxn>
                  <a:cxn ang="0">
                    <a:pos x="T6" y="T7"/>
                  </a:cxn>
                </a:cxnLst>
                <a:rect l="0" t="0" r="r" b="b"/>
                <a:pathLst>
                  <a:path w="54" h="34">
                    <a:moveTo>
                      <a:pt x="34" y="34"/>
                    </a:moveTo>
                    <a:cubicBezTo>
                      <a:pt x="0" y="0"/>
                      <a:pt x="0" y="0"/>
                      <a:pt x="0" y="0"/>
                    </a:cubicBezTo>
                    <a:cubicBezTo>
                      <a:pt x="54" y="0"/>
                      <a:pt x="54" y="0"/>
                      <a:pt x="54" y="0"/>
                    </a:cubicBezTo>
                    <a:cubicBezTo>
                      <a:pt x="50" y="13"/>
                      <a:pt x="44" y="25"/>
                      <a:pt x="34" y="34"/>
                    </a:cubicBezTo>
                  </a:path>
                </a:pathLst>
              </a:custGeom>
              <a:solidFill>
                <a:srgbClr val="CF8D17"/>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2" name="Freeform 422"/>
              <p:cNvSpPr>
                <a:spLocks/>
              </p:cNvSpPr>
              <p:nvPr/>
            </p:nvSpPr>
            <p:spPr bwMode="auto">
              <a:xfrm>
                <a:off x="6686551" y="1739900"/>
                <a:ext cx="1241425" cy="771525"/>
              </a:xfrm>
              <a:custGeom>
                <a:avLst/>
                <a:gdLst>
                  <a:gd name="T0" fmla="*/ 0 w 513"/>
                  <a:gd name="T1" fmla="*/ 311 h 318"/>
                  <a:gd name="T2" fmla="*/ 8 w 513"/>
                  <a:gd name="T3" fmla="*/ 318 h 318"/>
                  <a:gd name="T4" fmla="*/ 506 w 513"/>
                  <a:gd name="T5" fmla="*/ 318 h 318"/>
                  <a:gd name="T6" fmla="*/ 513 w 513"/>
                  <a:gd name="T7" fmla="*/ 311 h 318"/>
                  <a:gd name="T8" fmla="*/ 513 w 513"/>
                  <a:gd name="T9" fmla="*/ 7 h 318"/>
                  <a:gd name="T10" fmla="*/ 506 w 513"/>
                  <a:gd name="T11" fmla="*/ 0 h 318"/>
                  <a:gd name="T12" fmla="*/ 8 w 513"/>
                  <a:gd name="T13" fmla="*/ 0 h 318"/>
                  <a:gd name="T14" fmla="*/ 0 w 513"/>
                  <a:gd name="T15" fmla="*/ 7 h 318"/>
                  <a:gd name="T16" fmla="*/ 0 w 513"/>
                  <a:gd name="T17" fmla="*/ 311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3" h="318">
                    <a:moveTo>
                      <a:pt x="0" y="311"/>
                    </a:moveTo>
                    <a:cubicBezTo>
                      <a:pt x="0" y="315"/>
                      <a:pt x="4" y="318"/>
                      <a:pt x="8" y="318"/>
                    </a:cubicBezTo>
                    <a:cubicBezTo>
                      <a:pt x="506" y="318"/>
                      <a:pt x="506" y="318"/>
                      <a:pt x="506" y="318"/>
                    </a:cubicBezTo>
                    <a:cubicBezTo>
                      <a:pt x="510" y="318"/>
                      <a:pt x="513" y="315"/>
                      <a:pt x="513" y="311"/>
                    </a:cubicBezTo>
                    <a:cubicBezTo>
                      <a:pt x="513" y="7"/>
                      <a:pt x="513" y="7"/>
                      <a:pt x="513" y="7"/>
                    </a:cubicBezTo>
                    <a:cubicBezTo>
                      <a:pt x="513" y="3"/>
                      <a:pt x="510" y="0"/>
                      <a:pt x="506" y="0"/>
                    </a:cubicBezTo>
                    <a:cubicBezTo>
                      <a:pt x="8" y="0"/>
                      <a:pt x="8" y="0"/>
                      <a:pt x="8" y="0"/>
                    </a:cubicBezTo>
                    <a:cubicBezTo>
                      <a:pt x="4" y="0"/>
                      <a:pt x="0" y="3"/>
                      <a:pt x="0" y="7"/>
                    </a:cubicBezTo>
                    <a:cubicBezTo>
                      <a:pt x="0" y="311"/>
                      <a:pt x="0" y="311"/>
                      <a:pt x="0" y="311"/>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3" name="Freeform 423"/>
              <p:cNvSpPr>
                <a:spLocks/>
              </p:cNvSpPr>
              <p:nvPr/>
            </p:nvSpPr>
            <p:spPr bwMode="auto">
              <a:xfrm>
                <a:off x="6783388" y="1831975"/>
                <a:ext cx="1047750" cy="579438"/>
              </a:xfrm>
              <a:custGeom>
                <a:avLst/>
                <a:gdLst>
                  <a:gd name="T0" fmla="*/ 0 w 433"/>
                  <a:gd name="T1" fmla="*/ 233 h 239"/>
                  <a:gd name="T2" fmla="*/ 6 w 433"/>
                  <a:gd name="T3" fmla="*/ 239 h 239"/>
                  <a:gd name="T4" fmla="*/ 427 w 433"/>
                  <a:gd name="T5" fmla="*/ 239 h 239"/>
                  <a:gd name="T6" fmla="*/ 433 w 433"/>
                  <a:gd name="T7" fmla="*/ 233 h 239"/>
                  <a:gd name="T8" fmla="*/ 433 w 433"/>
                  <a:gd name="T9" fmla="*/ 6 h 239"/>
                  <a:gd name="T10" fmla="*/ 427 w 433"/>
                  <a:gd name="T11" fmla="*/ 0 h 239"/>
                  <a:gd name="T12" fmla="*/ 6 w 433"/>
                  <a:gd name="T13" fmla="*/ 0 h 239"/>
                  <a:gd name="T14" fmla="*/ 0 w 433"/>
                  <a:gd name="T15" fmla="*/ 6 h 239"/>
                  <a:gd name="T16" fmla="*/ 0 w 433"/>
                  <a:gd name="T17" fmla="*/ 233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239">
                    <a:moveTo>
                      <a:pt x="0" y="233"/>
                    </a:moveTo>
                    <a:cubicBezTo>
                      <a:pt x="0" y="236"/>
                      <a:pt x="3" y="239"/>
                      <a:pt x="6" y="239"/>
                    </a:cubicBezTo>
                    <a:cubicBezTo>
                      <a:pt x="427" y="239"/>
                      <a:pt x="427" y="239"/>
                      <a:pt x="427" y="239"/>
                    </a:cubicBezTo>
                    <a:cubicBezTo>
                      <a:pt x="431" y="239"/>
                      <a:pt x="433" y="236"/>
                      <a:pt x="433" y="233"/>
                    </a:cubicBezTo>
                    <a:cubicBezTo>
                      <a:pt x="433" y="6"/>
                      <a:pt x="433" y="6"/>
                      <a:pt x="433" y="6"/>
                    </a:cubicBezTo>
                    <a:cubicBezTo>
                      <a:pt x="433" y="3"/>
                      <a:pt x="431" y="0"/>
                      <a:pt x="427" y="0"/>
                    </a:cubicBezTo>
                    <a:cubicBezTo>
                      <a:pt x="6" y="0"/>
                      <a:pt x="6" y="0"/>
                      <a:pt x="6" y="0"/>
                    </a:cubicBezTo>
                    <a:cubicBezTo>
                      <a:pt x="3" y="0"/>
                      <a:pt x="0" y="3"/>
                      <a:pt x="0" y="6"/>
                    </a:cubicBezTo>
                    <a:cubicBezTo>
                      <a:pt x="0" y="233"/>
                      <a:pt x="0" y="233"/>
                      <a:pt x="0" y="233"/>
                    </a:cubicBezTo>
                  </a:path>
                </a:pathLst>
              </a:custGeom>
              <a:solidFill>
                <a:srgbClr val="EC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4" name="Rectangle 424"/>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5" name="Rectangle 425"/>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6" name="Rectangle 426"/>
              <p:cNvSpPr>
                <a:spLocks noChangeArrowheads="1"/>
              </p:cNvSpPr>
              <p:nvPr/>
            </p:nvSpPr>
            <p:spPr bwMode="auto">
              <a:xfrm>
                <a:off x="7119938" y="1965325"/>
                <a:ext cx="244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7" name="Rectangle 427"/>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8" name="Rectangle 428"/>
              <p:cNvSpPr>
                <a:spLocks noChangeArrowheads="1"/>
              </p:cNvSpPr>
              <p:nvPr/>
            </p:nvSpPr>
            <p:spPr bwMode="auto">
              <a:xfrm>
                <a:off x="7372351" y="1965325"/>
                <a:ext cx="117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69" name="Rectangle 429"/>
              <p:cNvSpPr>
                <a:spLocks noChangeArrowheads="1"/>
              </p:cNvSpPr>
              <p:nvPr/>
            </p:nvSpPr>
            <p:spPr bwMode="auto">
              <a:xfrm>
                <a:off x="7372351" y="1965325"/>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0" name="Rectangle 430"/>
              <p:cNvSpPr>
                <a:spLocks noChangeArrowheads="1"/>
              </p:cNvSpPr>
              <p:nvPr/>
            </p:nvSpPr>
            <p:spPr bwMode="auto">
              <a:xfrm>
                <a:off x="7497763" y="1965325"/>
                <a:ext cx="115888"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1" name="Rectangle 431"/>
              <p:cNvSpPr>
                <a:spLocks noChangeArrowheads="1"/>
              </p:cNvSpPr>
              <p:nvPr/>
            </p:nvSpPr>
            <p:spPr bwMode="auto">
              <a:xfrm>
                <a:off x="7497763" y="1965325"/>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2" name="Rectangle 432"/>
              <p:cNvSpPr>
                <a:spLocks noChangeArrowheads="1"/>
              </p:cNvSpPr>
              <p:nvPr/>
            </p:nvSpPr>
            <p:spPr bwMode="auto">
              <a:xfrm>
                <a:off x="7372351" y="2090738"/>
                <a:ext cx="117475"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3" name="Rectangle 433"/>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4" name="Rectangle 434"/>
              <p:cNvSpPr>
                <a:spLocks noChangeArrowheads="1"/>
              </p:cNvSpPr>
              <p:nvPr/>
            </p:nvSpPr>
            <p:spPr bwMode="auto">
              <a:xfrm>
                <a:off x="6865938" y="2090738"/>
                <a:ext cx="11906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5" name="Rectangle 435"/>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6" name="Rectangle 436"/>
              <p:cNvSpPr>
                <a:spLocks noChangeArrowheads="1"/>
              </p:cNvSpPr>
              <p:nvPr/>
            </p:nvSpPr>
            <p:spPr bwMode="auto">
              <a:xfrm>
                <a:off x="6865938" y="2217738"/>
                <a:ext cx="119063" cy="119063"/>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7" name="Rectangle 437"/>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8" name="Rectangle 438"/>
              <p:cNvSpPr>
                <a:spLocks noChangeArrowheads="1"/>
              </p:cNvSpPr>
              <p:nvPr/>
            </p:nvSpPr>
            <p:spPr bwMode="auto">
              <a:xfrm>
                <a:off x="6994526" y="2217738"/>
                <a:ext cx="119063" cy="11906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79" name="Rectangle 439"/>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0" name="Rectangle 440"/>
              <p:cNvSpPr>
                <a:spLocks noChangeArrowheads="1"/>
              </p:cNvSpPr>
              <p:nvPr/>
            </p:nvSpPr>
            <p:spPr bwMode="auto">
              <a:xfrm>
                <a:off x="7119938" y="2090738"/>
                <a:ext cx="244475" cy="119063"/>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1" name="Rectangle 441"/>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2" name="Rectangle 442"/>
              <p:cNvSpPr>
                <a:spLocks noChangeArrowheads="1"/>
              </p:cNvSpPr>
              <p:nvPr/>
            </p:nvSpPr>
            <p:spPr bwMode="auto">
              <a:xfrm>
                <a:off x="7119938" y="2217738"/>
                <a:ext cx="2444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3" name="Rectangle 443"/>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4" name="Rectangle 444"/>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5" name="Rectangle 445"/>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6" name="Rectangle 446"/>
              <p:cNvSpPr>
                <a:spLocks noChangeArrowheads="1"/>
              </p:cNvSpPr>
              <p:nvPr/>
            </p:nvSpPr>
            <p:spPr bwMode="auto">
              <a:xfrm>
                <a:off x="7369176" y="2217738"/>
                <a:ext cx="244475" cy="79375"/>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7" name="Rectangle 447"/>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8" name="Rectangle 448"/>
              <p:cNvSpPr>
                <a:spLocks noChangeArrowheads="1"/>
              </p:cNvSpPr>
              <p:nvPr/>
            </p:nvSpPr>
            <p:spPr bwMode="auto">
              <a:xfrm>
                <a:off x="7497763" y="2090738"/>
                <a:ext cx="115888"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89" name="Rectangle 449"/>
              <p:cNvSpPr>
                <a:spLocks noChangeArrowheads="1"/>
              </p:cNvSpPr>
              <p:nvPr/>
            </p:nvSpPr>
            <p:spPr bwMode="auto">
              <a:xfrm>
                <a:off x="7497763"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0" name="Rectangle 450"/>
              <p:cNvSpPr>
                <a:spLocks noChangeArrowheads="1"/>
              </p:cNvSpPr>
              <p:nvPr/>
            </p:nvSpPr>
            <p:spPr bwMode="auto">
              <a:xfrm>
                <a:off x="7667626" y="2090738"/>
                <a:ext cx="115888" cy="119063"/>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1" name="Rectangle 451"/>
              <p:cNvSpPr>
                <a:spLocks noChangeArrowheads="1"/>
              </p:cNvSpPr>
              <p:nvPr/>
            </p:nvSpPr>
            <p:spPr bwMode="auto">
              <a:xfrm>
                <a:off x="7667626" y="2090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2" name="Rectangle 452"/>
              <p:cNvSpPr>
                <a:spLocks noChangeArrowheads="1"/>
              </p:cNvSpPr>
              <p:nvPr/>
            </p:nvSpPr>
            <p:spPr bwMode="auto">
              <a:xfrm>
                <a:off x="7667626" y="2217738"/>
                <a:ext cx="115888"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3" name="Rectangle 453"/>
              <p:cNvSpPr>
                <a:spLocks noChangeArrowheads="1"/>
              </p:cNvSpPr>
              <p:nvPr/>
            </p:nvSpPr>
            <p:spPr bwMode="auto">
              <a:xfrm>
                <a:off x="7667626" y="2217738"/>
                <a:ext cx="115888"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4" name="Rectangle 454"/>
              <p:cNvSpPr>
                <a:spLocks noChangeArrowheads="1"/>
              </p:cNvSpPr>
              <p:nvPr/>
            </p:nvSpPr>
            <p:spPr bwMode="auto">
              <a:xfrm>
                <a:off x="7789863" y="2090738"/>
                <a:ext cx="41275" cy="119063"/>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5" name="Rectangle 455"/>
              <p:cNvSpPr>
                <a:spLocks noChangeArrowheads="1"/>
              </p:cNvSpPr>
              <p:nvPr/>
            </p:nvSpPr>
            <p:spPr bwMode="auto">
              <a:xfrm>
                <a:off x="7789863" y="2217738"/>
                <a:ext cx="41275" cy="119063"/>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6" name="Rectangle 456"/>
              <p:cNvSpPr>
                <a:spLocks noChangeArrowheads="1"/>
              </p:cNvSpPr>
              <p:nvPr/>
            </p:nvSpPr>
            <p:spPr bwMode="auto">
              <a:xfrm>
                <a:off x="7789863" y="2217738"/>
                <a:ext cx="412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7" name="Rectangle 457"/>
              <p:cNvSpPr>
                <a:spLocks noChangeArrowheads="1"/>
              </p:cNvSpPr>
              <p:nvPr/>
            </p:nvSpPr>
            <p:spPr bwMode="auto">
              <a:xfrm>
                <a:off x="7667626" y="1965325"/>
                <a:ext cx="163513" cy="11906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8" name="Freeform 458"/>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close/>
                  </a:path>
                </a:pathLst>
              </a:custGeom>
              <a:solidFill>
                <a:srgbClr val="00AD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499" name="Freeform 459"/>
              <p:cNvSpPr>
                <a:spLocks/>
              </p:cNvSpPr>
              <p:nvPr/>
            </p:nvSpPr>
            <p:spPr bwMode="auto">
              <a:xfrm>
                <a:off x="6991351" y="2090738"/>
                <a:ext cx="119063" cy="119063"/>
              </a:xfrm>
              <a:custGeom>
                <a:avLst/>
                <a:gdLst>
                  <a:gd name="T0" fmla="*/ 38 w 75"/>
                  <a:gd name="T1" fmla="*/ 0 h 75"/>
                  <a:gd name="T2" fmla="*/ 0 w 75"/>
                  <a:gd name="T3" fmla="*/ 0 h 75"/>
                  <a:gd name="T4" fmla="*/ 0 w 75"/>
                  <a:gd name="T5" fmla="*/ 39 h 75"/>
                  <a:gd name="T6" fmla="*/ 0 w 75"/>
                  <a:gd name="T7" fmla="*/ 75 h 75"/>
                  <a:gd name="T8" fmla="*/ 38 w 75"/>
                  <a:gd name="T9" fmla="*/ 75 h 75"/>
                  <a:gd name="T10" fmla="*/ 75 w 75"/>
                  <a:gd name="T11" fmla="*/ 75 h 75"/>
                  <a:gd name="T12" fmla="*/ 75 w 75"/>
                  <a:gd name="T13" fmla="*/ 39 h 75"/>
                  <a:gd name="T14" fmla="*/ 75 w 75"/>
                  <a:gd name="T15" fmla="*/ 0 h 75"/>
                  <a:gd name="T16" fmla="*/ 38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38" y="0"/>
                    </a:moveTo>
                    <a:lnTo>
                      <a:pt x="0" y="0"/>
                    </a:lnTo>
                    <a:lnTo>
                      <a:pt x="0" y="39"/>
                    </a:lnTo>
                    <a:lnTo>
                      <a:pt x="0" y="75"/>
                    </a:lnTo>
                    <a:lnTo>
                      <a:pt x="38" y="75"/>
                    </a:lnTo>
                    <a:lnTo>
                      <a:pt x="75" y="75"/>
                    </a:lnTo>
                    <a:lnTo>
                      <a:pt x="75" y="39"/>
                    </a:lnTo>
                    <a:lnTo>
                      <a:pt x="75" y="0"/>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0" name="Rectangle 460"/>
              <p:cNvSpPr>
                <a:spLocks noChangeArrowheads="1"/>
              </p:cNvSpPr>
              <p:nvPr/>
            </p:nvSpPr>
            <p:spPr bwMode="auto">
              <a:xfrm>
                <a:off x="7780338" y="1870075"/>
                <a:ext cx="31750" cy="31750"/>
              </a:xfrm>
              <a:prstGeom prst="rect">
                <a:avLst/>
              </a:prstGeom>
              <a:solidFill>
                <a:srgbClr val="00AD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1" name="Rectangle 461"/>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02" name="Rectangle 462"/>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3" name="Rectangle 463"/>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04" name="Rectangle 464"/>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05" name="Rectangle 465"/>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06" name="Freeform 466"/>
              <p:cNvSpPr>
                <a:spLocks/>
              </p:cNvSpPr>
              <p:nvPr/>
            </p:nvSpPr>
            <p:spPr bwMode="auto">
              <a:xfrm>
                <a:off x="6686551" y="1739900"/>
                <a:ext cx="1241425" cy="771525"/>
              </a:xfrm>
              <a:custGeom>
                <a:avLst/>
                <a:gdLst>
                  <a:gd name="T0" fmla="*/ 209 w 513"/>
                  <a:gd name="T1" fmla="*/ 0 h 318"/>
                  <a:gd name="T2" fmla="*/ 8 w 513"/>
                  <a:gd name="T3" fmla="*/ 0 h 318"/>
                  <a:gd name="T4" fmla="*/ 0 w 513"/>
                  <a:gd name="T5" fmla="*/ 7 h 318"/>
                  <a:gd name="T6" fmla="*/ 0 w 513"/>
                  <a:gd name="T7" fmla="*/ 311 h 318"/>
                  <a:gd name="T8" fmla="*/ 8 w 513"/>
                  <a:gd name="T9" fmla="*/ 318 h 318"/>
                  <a:gd name="T10" fmla="*/ 506 w 513"/>
                  <a:gd name="T11" fmla="*/ 318 h 318"/>
                  <a:gd name="T12" fmla="*/ 513 w 513"/>
                  <a:gd name="T13" fmla="*/ 311 h 318"/>
                  <a:gd name="T14" fmla="*/ 513 w 513"/>
                  <a:gd name="T15" fmla="*/ 304 h 318"/>
                  <a:gd name="T16" fmla="*/ 473 w 513"/>
                  <a:gd name="T17" fmla="*/ 264 h 318"/>
                  <a:gd name="T18" fmla="*/ 473 w 513"/>
                  <a:gd name="T19" fmla="*/ 271 h 318"/>
                  <a:gd name="T20" fmla="*/ 467 w 513"/>
                  <a:gd name="T21" fmla="*/ 277 h 318"/>
                  <a:gd name="T22" fmla="*/ 46 w 513"/>
                  <a:gd name="T23" fmla="*/ 277 h 318"/>
                  <a:gd name="T24" fmla="*/ 40 w 513"/>
                  <a:gd name="T25" fmla="*/ 271 h 318"/>
                  <a:gd name="T26" fmla="*/ 40 w 513"/>
                  <a:gd name="T27" fmla="*/ 44 h 318"/>
                  <a:gd name="T28" fmla="*/ 46 w 513"/>
                  <a:gd name="T29" fmla="*/ 38 h 318"/>
                  <a:gd name="T30" fmla="*/ 248 w 513"/>
                  <a:gd name="T31" fmla="*/ 38 h 318"/>
                  <a:gd name="T32" fmla="*/ 209 w 513"/>
                  <a:gd name="T33"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3" h="318">
                    <a:moveTo>
                      <a:pt x="209" y="0"/>
                    </a:moveTo>
                    <a:cubicBezTo>
                      <a:pt x="8" y="0"/>
                      <a:pt x="8" y="0"/>
                      <a:pt x="8" y="0"/>
                    </a:cubicBezTo>
                    <a:cubicBezTo>
                      <a:pt x="4" y="0"/>
                      <a:pt x="0" y="3"/>
                      <a:pt x="0" y="7"/>
                    </a:cubicBezTo>
                    <a:cubicBezTo>
                      <a:pt x="0" y="311"/>
                      <a:pt x="0" y="311"/>
                      <a:pt x="0" y="311"/>
                    </a:cubicBezTo>
                    <a:cubicBezTo>
                      <a:pt x="0" y="315"/>
                      <a:pt x="4" y="318"/>
                      <a:pt x="8" y="318"/>
                    </a:cubicBezTo>
                    <a:cubicBezTo>
                      <a:pt x="506" y="318"/>
                      <a:pt x="506" y="318"/>
                      <a:pt x="506" y="318"/>
                    </a:cubicBezTo>
                    <a:cubicBezTo>
                      <a:pt x="510" y="318"/>
                      <a:pt x="513" y="315"/>
                      <a:pt x="513" y="311"/>
                    </a:cubicBezTo>
                    <a:cubicBezTo>
                      <a:pt x="513" y="304"/>
                      <a:pt x="513" y="304"/>
                      <a:pt x="513" y="304"/>
                    </a:cubicBezTo>
                    <a:cubicBezTo>
                      <a:pt x="473" y="264"/>
                      <a:pt x="473" y="264"/>
                      <a:pt x="473" y="264"/>
                    </a:cubicBezTo>
                    <a:cubicBezTo>
                      <a:pt x="473" y="271"/>
                      <a:pt x="473" y="271"/>
                      <a:pt x="473" y="271"/>
                    </a:cubicBezTo>
                    <a:cubicBezTo>
                      <a:pt x="473" y="274"/>
                      <a:pt x="471" y="277"/>
                      <a:pt x="467" y="277"/>
                    </a:cubicBezTo>
                    <a:cubicBezTo>
                      <a:pt x="46" y="277"/>
                      <a:pt x="46" y="277"/>
                      <a:pt x="46" y="277"/>
                    </a:cubicBezTo>
                    <a:cubicBezTo>
                      <a:pt x="43" y="277"/>
                      <a:pt x="40" y="274"/>
                      <a:pt x="40" y="271"/>
                    </a:cubicBezTo>
                    <a:cubicBezTo>
                      <a:pt x="40" y="44"/>
                      <a:pt x="40" y="44"/>
                      <a:pt x="40" y="44"/>
                    </a:cubicBezTo>
                    <a:cubicBezTo>
                      <a:pt x="40" y="41"/>
                      <a:pt x="43" y="38"/>
                      <a:pt x="46" y="38"/>
                    </a:cubicBezTo>
                    <a:cubicBezTo>
                      <a:pt x="248" y="38"/>
                      <a:pt x="248" y="38"/>
                      <a:pt x="248" y="38"/>
                    </a:cubicBezTo>
                    <a:cubicBezTo>
                      <a:pt x="209" y="0"/>
                      <a:pt x="209" y="0"/>
                      <a:pt x="209" y="0"/>
                    </a:cubicBezTo>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7" name="Freeform 467"/>
              <p:cNvSpPr>
                <a:spLocks noEditPoints="1"/>
              </p:cNvSpPr>
              <p:nvPr/>
            </p:nvSpPr>
            <p:spPr bwMode="auto">
              <a:xfrm>
                <a:off x="6783388" y="1831975"/>
                <a:ext cx="1047750" cy="579438"/>
              </a:xfrm>
              <a:custGeom>
                <a:avLst/>
                <a:gdLst>
                  <a:gd name="T0" fmla="*/ 242 w 433"/>
                  <a:gd name="T1" fmla="*/ 192 h 239"/>
                  <a:gd name="T2" fmla="*/ 343 w 433"/>
                  <a:gd name="T3" fmla="*/ 208 h 239"/>
                  <a:gd name="T4" fmla="*/ 34 w 433"/>
                  <a:gd name="T5" fmla="*/ 208 h 239"/>
                  <a:gd name="T6" fmla="*/ 83 w 433"/>
                  <a:gd name="T7" fmla="*/ 159 h 239"/>
                  <a:gd name="T8" fmla="*/ 34 w 433"/>
                  <a:gd name="T9" fmla="*/ 208 h 239"/>
                  <a:gd name="T10" fmla="*/ 87 w 433"/>
                  <a:gd name="T11" fmla="*/ 159 h 239"/>
                  <a:gd name="T12" fmla="*/ 136 w 433"/>
                  <a:gd name="T13" fmla="*/ 208 h 239"/>
                  <a:gd name="T14" fmla="*/ 139 w 433"/>
                  <a:gd name="T15" fmla="*/ 208 h 239"/>
                  <a:gd name="T16" fmla="*/ 240 w 433"/>
                  <a:gd name="T17" fmla="*/ 159 h 239"/>
                  <a:gd name="T18" fmla="*/ 139 w 433"/>
                  <a:gd name="T19" fmla="*/ 208 h 239"/>
                  <a:gd name="T20" fmla="*/ 242 w 433"/>
                  <a:gd name="T21" fmla="*/ 159 h 239"/>
                  <a:gd name="T22" fmla="*/ 343 w 433"/>
                  <a:gd name="T23" fmla="*/ 192 h 239"/>
                  <a:gd name="T24" fmla="*/ 34 w 433"/>
                  <a:gd name="T25" fmla="*/ 156 h 239"/>
                  <a:gd name="T26" fmla="*/ 83 w 433"/>
                  <a:gd name="T27" fmla="*/ 107 h 239"/>
                  <a:gd name="T28" fmla="*/ 34 w 433"/>
                  <a:gd name="T29" fmla="*/ 156 h 239"/>
                  <a:gd name="T30" fmla="*/ 86 w 433"/>
                  <a:gd name="T31" fmla="*/ 132 h 239"/>
                  <a:gd name="T32" fmla="*/ 111 w 433"/>
                  <a:gd name="T33" fmla="*/ 107 h 239"/>
                  <a:gd name="T34" fmla="*/ 135 w 433"/>
                  <a:gd name="T35" fmla="*/ 132 h 239"/>
                  <a:gd name="T36" fmla="*/ 111 w 433"/>
                  <a:gd name="T37" fmla="*/ 156 h 239"/>
                  <a:gd name="T38" fmla="*/ 139 w 433"/>
                  <a:gd name="T39" fmla="*/ 156 h 239"/>
                  <a:gd name="T40" fmla="*/ 240 w 433"/>
                  <a:gd name="T41" fmla="*/ 107 h 239"/>
                  <a:gd name="T42" fmla="*/ 139 w 433"/>
                  <a:gd name="T43" fmla="*/ 156 h 239"/>
                  <a:gd name="T44" fmla="*/ 243 w 433"/>
                  <a:gd name="T45" fmla="*/ 107 h 239"/>
                  <a:gd name="T46" fmla="*/ 292 w 433"/>
                  <a:gd name="T47" fmla="*/ 156 h 239"/>
                  <a:gd name="T48" fmla="*/ 34 w 433"/>
                  <a:gd name="T49" fmla="*/ 104 h 239"/>
                  <a:gd name="T50" fmla="*/ 135 w 433"/>
                  <a:gd name="T51" fmla="*/ 55 h 239"/>
                  <a:gd name="T52" fmla="*/ 34 w 433"/>
                  <a:gd name="T53" fmla="*/ 104 h 239"/>
                  <a:gd name="T54" fmla="*/ 139 w 433"/>
                  <a:gd name="T55" fmla="*/ 55 h 239"/>
                  <a:gd name="T56" fmla="*/ 240 w 433"/>
                  <a:gd name="T57" fmla="*/ 104 h 239"/>
                  <a:gd name="T58" fmla="*/ 35 w 433"/>
                  <a:gd name="T59" fmla="*/ 30 h 239"/>
                  <a:gd name="T60" fmla="*/ 70 w 433"/>
                  <a:gd name="T61" fmla="*/ 17 h 239"/>
                  <a:gd name="T62" fmla="*/ 35 w 433"/>
                  <a:gd name="T63" fmla="*/ 30 h 239"/>
                  <a:gd name="T64" fmla="*/ 6 w 433"/>
                  <a:gd name="T65" fmla="*/ 0 h 239"/>
                  <a:gd name="T66" fmla="*/ 0 w 433"/>
                  <a:gd name="T67" fmla="*/ 233 h 239"/>
                  <a:gd name="T68" fmla="*/ 427 w 433"/>
                  <a:gd name="T69" fmla="*/ 239 h 239"/>
                  <a:gd name="T70" fmla="*/ 433 w 433"/>
                  <a:gd name="T71" fmla="*/ 226 h 239"/>
                  <a:gd name="T72" fmla="*/ 413 w 433"/>
                  <a:gd name="T73" fmla="*/ 208 h 239"/>
                  <a:gd name="T74" fmla="*/ 365 w 433"/>
                  <a:gd name="T75" fmla="*/ 159 h 239"/>
                  <a:gd name="T76" fmla="*/ 343 w 433"/>
                  <a:gd name="T77" fmla="*/ 136 h 239"/>
                  <a:gd name="T78" fmla="*/ 295 w 433"/>
                  <a:gd name="T79" fmla="*/ 156 h 239"/>
                  <a:gd name="T80" fmla="*/ 315 w 433"/>
                  <a:gd name="T81" fmla="*/ 107 h 239"/>
                  <a:gd name="T82" fmla="*/ 295 w 433"/>
                  <a:gd name="T83" fmla="*/ 104 h 239"/>
                  <a:gd name="T84" fmla="*/ 292 w 433"/>
                  <a:gd name="T85" fmla="*/ 84 h 239"/>
                  <a:gd name="T86" fmla="*/ 243 w 433"/>
                  <a:gd name="T87" fmla="*/ 104 h 239"/>
                  <a:gd name="T88" fmla="*/ 263 w 433"/>
                  <a:gd name="T89" fmla="*/ 5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3" h="239">
                    <a:moveTo>
                      <a:pt x="242" y="208"/>
                    </a:moveTo>
                    <a:cubicBezTo>
                      <a:pt x="242" y="192"/>
                      <a:pt x="242" y="192"/>
                      <a:pt x="242" y="192"/>
                    </a:cubicBezTo>
                    <a:cubicBezTo>
                      <a:pt x="343" y="192"/>
                      <a:pt x="343" y="192"/>
                      <a:pt x="343" y="192"/>
                    </a:cubicBezTo>
                    <a:cubicBezTo>
                      <a:pt x="343" y="208"/>
                      <a:pt x="343" y="208"/>
                      <a:pt x="343" y="208"/>
                    </a:cubicBezTo>
                    <a:cubicBezTo>
                      <a:pt x="242" y="208"/>
                      <a:pt x="242" y="208"/>
                      <a:pt x="242" y="208"/>
                    </a:cubicBezTo>
                    <a:moveTo>
                      <a:pt x="34" y="208"/>
                    </a:moveTo>
                    <a:cubicBezTo>
                      <a:pt x="34" y="159"/>
                      <a:pt x="34" y="159"/>
                      <a:pt x="34" y="159"/>
                    </a:cubicBezTo>
                    <a:cubicBezTo>
                      <a:pt x="83" y="159"/>
                      <a:pt x="83" y="159"/>
                      <a:pt x="83" y="159"/>
                    </a:cubicBezTo>
                    <a:cubicBezTo>
                      <a:pt x="83" y="208"/>
                      <a:pt x="83" y="208"/>
                      <a:pt x="83" y="208"/>
                    </a:cubicBezTo>
                    <a:cubicBezTo>
                      <a:pt x="34" y="208"/>
                      <a:pt x="34" y="208"/>
                      <a:pt x="34" y="208"/>
                    </a:cubicBezTo>
                    <a:moveTo>
                      <a:pt x="87" y="208"/>
                    </a:moveTo>
                    <a:cubicBezTo>
                      <a:pt x="87" y="159"/>
                      <a:pt x="87" y="159"/>
                      <a:pt x="87" y="159"/>
                    </a:cubicBezTo>
                    <a:cubicBezTo>
                      <a:pt x="136" y="159"/>
                      <a:pt x="136" y="159"/>
                      <a:pt x="136" y="159"/>
                    </a:cubicBezTo>
                    <a:cubicBezTo>
                      <a:pt x="136" y="208"/>
                      <a:pt x="136" y="208"/>
                      <a:pt x="136" y="208"/>
                    </a:cubicBezTo>
                    <a:cubicBezTo>
                      <a:pt x="87" y="208"/>
                      <a:pt x="87" y="208"/>
                      <a:pt x="87" y="208"/>
                    </a:cubicBezTo>
                    <a:moveTo>
                      <a:pt x="139" y="208"/>
                    </a:moveTo>
                    <a:cubicBezTo>
                      <a:pt x="139" y="159"/>
                      <a:pt x="139" y="159"/>
                      <a:pt x="139" y="159"/>
                    </a:cubicBezTo>
                    <a:cubicBezTo>
                      <a:pt x="240" y="159"/>
                      <a:pt x="240" y="159"/>
                      <a:pt x="240" y="159"/>
                    </a:cubicBezTo>
                    <a:cubicBezTo>
                      <a:pt x="240" y="208"/>
                      <a:pt x="240" y="208"/>
                      <a:pt x="240" y="208"/>
                    </a:cubicBezTo>
                    <a:cubicBezTo>
                      <a:pt x="139" y="208"/>
                      <a:pt x="139" y="208"/>
                      <a:pt x="139" y="208"/>
                    </a:cubicBezTo>
                    <a:moveTo>
                      <a:pt x="242" y="192"/>
                    </a:moveTo>
                    <a:cubicBezTo>
                      <a:pt x="242" y="159"/>
                      <a:pt x="242" y="159"/>
                      <a:pt x="242" y="159"/>
                    </a:cubicBezTo>
                    <a:cubicBezTo>
                      <a:pt x="343" y="159"/>
                      <a:pt x="343" y="159"/>
                      <a:pt x="343" y="159"/>
                    </a:cubicBezTo>
                    <a:cubicBezTo>
                      <a:pt x="343" y="192"/>
                      <a:pt x="343" y="192"/>
                      <a:pt x="343" y="192"/>
                    </a:cubicBezTo>
                    <a:cubicBezTo>
                      <a:pt x="242" y="192"/>
                      <a:pt x="242" y="192"/>
                      <a:pt x="242" y="192"/>
                    </a:cubicBezTo>
                    <a:moveTo>
                      <a:pt x="34" y="156"/>
                    </a:moveTo>
                    <a:cubicBezTo>
                      <a:pt x="34" y="107"/>
                      <a:pt x="34" y="107"/>
                      <a:pt x="34" y="107"/>
                    </a:cubicBezTo>
                    <a:cubicBezTo>
                      <a:pt x="83" y="107"/>
                      <a:pt x="83" y="107"/>
                      <a:pt x="83" y="107"/>
                    </a:cubicBezTo>
                    <a:cubicBezTo>
                      <a:pt x="83" y="156"/>
                      <a:pt x="83" y="156"/>
                      <a:pt x="83" y="156"/>
                    </a:cubicBezTo>
                    <a:cubicBezTo>
                      <a:pt x="34" y="156"/>
                      <a:pt x="34" y="156"/>
                      <a:pt x="34" y="156"/>
                    </a:cubicBezTo>
                    <a:moveTo>
                      <a:pt x="86" y="156"/>
                    </a:moveTo>
                    <a:cubicBezTo>
                      <a:pt x="86" y="132"/>
                      <a:pt x="86" y="132"/>
                      <a:pt x="86" y="132"/>
                    </a:cubicBezTo>
                    <a:cubicBezTo>
                      <a:pt x="86" y="107"/>
                      <a:pt x="86" y="107"/>
                      <a:pt x="86" y="107"/>
                    </a:cubicBezTo>
                    <a:cubicBezTo>
                      <a:pt x="111" y="107"/>
                      <a:pt x="111" y="107"/>
                      <a:pt x="111" y="107"/>
                    </a:cubicBezTo>
                    <a:cubicBezTo>
                      <a:pt x="135" y="107"/>
                      <a:pt x="135" y="107"/>
                      <a:pt x="135" y="107"/>
                    </a:cubicBezTo>
                    <a:cubicBezTo>
                      <a:pt x="135" y="132"/>
                      <a:pt x="135" y="132"/>
                      <a:pt x="135" y="132"/>
                    </a:cubicBezTo>
                    <a:cubicBezTo>
                      <a:pt x="135" y="156"/>
                      <a:pt x="135" y="156"/>
                      <a:pt x="135" y="156"/>
                    </a:cubicBezTo>
                    <a:cubicBezTo>
                      <a:pt x="111" y="156"/>
                      <a:pt x="111" y="156"/>
                      <a:pt x="111" y="156"/>
                    </a:cubicBezTo>
                    <a:cubicBezTo>
                      <a:pt x="86" y="156"/>
                      <a:pt x="86" y="156"/>
                      <a:pt x="86" y="156"/>
                    </a:cubicBezTo>
                    <a:moveTo>
                      <a:pt x="139" y="156"/>
                    </a:moveTo>
                    <a:cubicBezTo>
                      <a:pt x="139" y="107"/>
                      <a:pt x="139" y="107"/>
                      <a:pt x="139" y="107"/>
                    </a:cubicBezTo>
                    <a:cubicBezTo>
                      <a:pt x="240" y="107"/>
                      <a:pt x="240" y="107"/>
                      <a:pt x="240" y="107"/>
                    </a:cubicBezTo>
                    <a:cubicBezTo>
                      <a:pt x="240" y="156"/>
                      <a:pt x="240" y="156"/>
                      <a:pt x="240" y="156"/>
                    </a:cubicBezTo>
                    <a:cubicBezTo>
                      <a:pt x="139" y="156"/>
                      <a:pt x="139" y="156"/>
                      <a:pt x="139" y="156"/>
                    </a:cubicBezTo>
                    <a:moveTo>
                      <a:pt x="243" y="156"/>
                    </a:moveTo>
                    <a:cubicBezTo>
                      <a:pt x="243" y="107"/>
                      <a:pt x="243" y="107"/>
                      <a:pt x="243" y="107"/>
                    </a:cubicBezTo>
                    <a:cubicBezTo>
                      <a:pt x="292" y="107"/>
                      <a:pt x="292" y="107"/>
                      <a:pt x="292" y="107"/>
                    </a:cubicBezTo>
                    <a:cubicBezTo>
                      <a:pt x="292" y="156"/>
                      <a:pt x="292" y="156"/>
                      <a:pt x="292" y="156"/>
                    </a:cubicBezTo>
                    <a:cubicBezTo>
                      <a:pt x="243" y="156"/>
                      <a:pt x="243" y="156"/>
                      <a:pt x="243" y="156"/>
                    </a:cubicBezTo>
                    <a:moveTo>
                      <a:pt x="34" y="104"/>
                    </a:moveTo>
                    <a:cubicBezTo>
                      <a:pt x="34" y="55"/>
                      <a:pt x="34" y="55"/>
                      <a:pt x="34" y="55"/>
                    </a:cubicBezTo>
                    <a:cubicBezTo>
                      <a:pt x="135" y="55"/>
                      <a:pt x="135" y="55"/>
                      <a:pt x="135" y="55"/>
                    </a:cubicBezTo>
                    <a:cubicBezTo>
                      <a:pt x="135" y="104"/>
                      <a:pt x="135" y="104"/>
                      <a:pt x="135" y="104"/>
                    </a:cubicBezTo>
                    <a:cubicBezTo>
                      <a:pt x="34" y="104"/>
                      <a:pt x="34" y="104"/>
                      <a:pt x="34" y="104"/>
                    </a:cubicBezTo>
                    <a:moveTo>
                      <a:pt x="139" y="104"/>
                    </a:moveTo>
                    <a:cubicBezTo>
                      <a:pt x="139" y="55"/>
                      <a:pt x="139" y="55"/>
                      <a:pt x="139" y="55"/>
                    </a:cubicBezTo>
                    <a:cubicBezTo>
                      <a:pt x="240" y="55"/>
                      <a:pt x="240" y="55"/>
                      <a:pt x="240" y="55"/>
                    </a:cubicBezTo>
                    <a:cubicBezTo>
                      <a:pt x="240" y="104"/>
                      <a:pt x="240" y="104"/>
                      <a:pt x="240" y="104"/>
                    </a:cubicBezTo>
                    <a:cubicBezTo>
                      <a:pt x="139" y="104"/>
                      <a:pt x="139" y="104"/>
                      <a:pt x="139" y="104"/>
                    </a:cubicBezTo>
                    <a:moveTo>
                      <a:pt x="35" y="30"/>
                    </a:moveTo>
                    <a:cubicBezTo>
                      <a:pt x="35" y="17"/>
                      <a:pt x="35" y="17"/>
                      <a:pt x="35" y="17"/>
                    </a:cubicBezTo>
                    <a:cubicBezTo>
                      <a:pt x="70" y="17"/>
                      <a:pt x="70" y="17"/>
                      <a:pt x="70" y="17"/>
                    </a:cubicBezTo>
                    <a:cubicBezTo>
                      <a:pt x="70" y="30"/>
                      <a:pt x="70" y="30"/>
                      <a:pt x="70" y="30"/>
                    </a:cubicBezTo>
                    <a:cubicBezTo>
                      <a:pt x="35" y="30"/>
                      <a:pt x="35" y="30"/>
                      <a:pt x="35" y="30"/>
                    </a:cubicBezTo>
                    <a:moveTo>
                      <a:pt x="208" y="0"/>
                    </a:moveTo>
                    <a:cubicBezTo>
                      <a:pt x="6" y="0"/>
                      <a:pt x="6" y="0"/>
                      <a:pt x="6" y="0"/>
                    </a:cubicBezTo>
                    <a:cubicBezTo>
                      <a:pt x="3" y="0"/>
                      <a:pt x="0" y="3"/>
                      <a:pt x="0" y="6"/>
                    </a:cubicBezTo>
                    <a:cubicBezTo>
                      <a:pt x="0" y="233"/>
                      <a:pt x="0" y="233"/>
                      <a:pt x="0" y="233"/>
                    </a:cubicBezTo>
                    <a:cubicBezTo>
                      <a:pt x="0" y="236"/>
                      <a:pt x="3" y="239"/>
                      <a:pt x="6" y="239"/>
                    </a:cubicBezTo>
                    <a:cubicBezTo>
                      <a:pt x="427" y="239"/>
                      <a:pt x="427" y="239"/>
                      <a:pt x="427" y="239"/>
                    </a:cubicBezTo>
                    <a:cubicBezTo>
                      <a:pt x="431" y="239"/>
                      <a:pt x="433" y="236"/>
                      <a:pt x="433" y="233"/>
                    </a:cubicBezTo>
                    <a:cubicBezTo>
                      <a:pt x="433" y="226"/>
                      <a:pt x="433" y="226"/>
                      <a:pt x="433" y="226"/>
                    </a:cubicBezTo>
                    <a:cubicBezTo>
                      <a:pt x="413" y="206"/>
                      <a:pt x="413" y="206"/>
                      <a:pt x="413" y="206"/>
                    </a:cubicBezTo>
                    <a:cubicBezTo>
                      <a:pt x="413" y="208"/>
                      <a:pt x="413" y="208"/>
                      <a:pt x="413" y="208"/>
                    </a:cubicBezTo>
                    <a:cubicBezTo>
                      <a:pt x="365" y="208"/>
                      <a:pt x="365" y="208"/>
                      <a:pt x="365" y="208"/>
                    </a:cubicBezTo>
                    <a:cubicBezTo>
                      <a:pt x="365" y="159"/>
                      <a:pt x="365" y="159"/>
                      <a:pt x="365" y="159"/>
                    </a:cubicBezTo>
                    <a:cubicBezTo>
                      <a:pt x="366" y="159"/>
                      <a:pt x="366" y="159"/>
                      <a:pt x="366" y="159"/>
                    </a:cubicBezTo>
                    <a:cubicBezTo>
                      <a:pt x="343" y="136"/>
                      <a:pt x="343" y="136"/>
                      <a:pt x="343" y="136"/>
                    </a:cubicBezTo>
                    <a:cubicBezTo>
                      <a:pt x="343" y="156"/>
                      <a:pt x="343" y="156"/>
                      <a:pt x="343" y="156"/>
                    </a:cubicBezTo>
                    <a:cubicBezTo>
                      <a:pt x="295" y="156"/>
                      <a:pt x="295" y="156"/>
                      <a:pt x="295" y="156"/>
                    </a:cubicBezTo>
                    <a:cubicBezTo>
                      <a:pt x="295" y="107"/>
                      <a:pt x="295" y="107"/>
                      <a:pt x="295" y="107"/>
                    </a:cubicBezTo>
                    <a:cubicBezTo>
                      <a:pt x="315" y="107"/>
                      <a:pt x="315" y="107"/>
                      <a:pt x="315" y="107"/>
                    </a:cubicBezTo>
                    <a:cubicBezTo>
                      <a:pt x="311" y="104"/>
                      <a:pt x="311" y="104"/>
                      <a:pt x="311" y="104"/>
                    </a:cubicBezTo>
                    <a:cubicBezTo>
                      <a:pt x="295" y="104"/>
                      <a:pt x="295" y="104"/>
                      <a:pt x="295" y="104"/>
                    </a:cubicBezTo>
                    <a:cubicBezTo>
                      <a:pt x="295" y="87"/>
                      <a:pt x="295" y="87"/>
                      <a:pt x="295" y="87"/>
                    </a:cubicBezTo>
                    <a:cubicBezTo>
                      <a:pt x="292" y="84"/>
                      <a:pt x="292" y="84"/>
                      <a:pt x="292" y="84"/>
                    </a:cubicBezTo>
                    <a:cubicBezTo>
                      <a:pt x="292" y="104"/>
                      <a:pt x="292" y="104"/>
                      <a:pt x="292" y="104"/>
                    </a:cubicBezTo>
                    <a:cubicBezTo>
                      <a:pt x="243" y="104"/>
                      <a:pt x="243" y="104"/>
                      <a:pt x="243" y="104"/>
                    </a:cubicBezTo>
                    <a:cubicBezTo>
                      <a:pt x="243" y="55"/>
                      <a:pt x="243" y="55"/>
                      <a:pt x="243" y="55"/>
                    </a:cubicBezTo>
                    <a:cubicBezTo>
                      <a:pt x="263" y="55"/>
                      <a:pt x="263" y="55"/>
                      <a:pt x="263" y="55"/>
                    </a:cubicBezTo>
                    <a:cubicBezTo>
                      <a:pt x="208" y="0"/>
                      <a:pt x="208" y="0"/>
                      <a:pt x="208" y="0"/>
                    </a:cubicBezTo>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8" name="Rectangle 468"/>
              <p:cNvSpPr>
                <a:spLocks noChangeArrowheads="1"/>
              </p:cNvSpPr>
              <p:nvPr/>
            </p:nvSpPr>
            <p:spPr bwMode="auto">
              <a:xfrm>
                <a:off x="6865938" y="1965325"/>
                <a:ext cx="244475" cy="1190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09" name="Rectangle 469"/>
              <p:cNvSpPr>
                <a:spLocks noChangeArrowheads="1"/>
              </p:cNvSpPr>
              <p:nvPr/>
            </p:nvSpPr>
            <p:spPr bwMode="auto">
              <a:xfrm>
                <a:off x="6865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0" name="Rectangle 470"/>
              <p:cNvSpPr>
                <a:spLocks noChangeArrowheads="1"/>
              </p:cNvSpPr>
              <p:nvPr/>
            </p:nvSpPr>
            <p:spPr bwMode="auto">
              <a:xfrm>
                <a:off x="7119938" y="1965325"/>
                <a:ext cx="244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1" name="Rectangle 471"/>
              <p:cNvSpPr>
                <a:spLocks noChangeArrowheads="1"/>
              </p:cNvSpPr>
              <p:nvPr/>
            </p:nvSpPr>
            <p:spPr bwMode="auto">
              <a:xfrm>
                <a:off x="7119938" y="1965325"/>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2" name="Freeform 472"/>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3" name="Freeform 473"/>
              <p:cNvSpPr>
                <a:spLocks/>
              </p:cNvSpPr>
              <p:nvPr/>
            </p:nvSpPr>
            <p:spPr bwMode="auto">
              <a:xfrm>
                <a:off x="7372351" y="1965325"/>
                <a:ext cx="117475" cy="119063"/>
              </a:xfrm>
              <a:custGeom>
                <a:avLst/>
                <a:gdLst>
                  <a:gd name="T0" fmla="*/ 30 w 74"/>
                  <a:gd name="T1" fmla="*/ 0 h 75"/>
                  <a:gd name="T2" fmla="*/ 0 w 74"/>
                  <a:gd name="T3" fmla="*/ 0 h 75"/>
                  <a:gd name="T4" fmla="*/ 0 w 74"/>
                  <a:gd name="T5" fmla="*/ 75 h 75"/>
                  <a:gd name="T6" fmla="*/ 74 w 74"/>
                  <a:gd name="T7" fmla="*/ 75 h 75"/>
                  <a:gd name="T8" fmla="*/ 74 w 74"/>
                  <a:gd name="T9" fmla="*/ 44 h 75"/>
                  <a:gd name="T10" fmla="*/ 30 w 74"/>
                  <a:gd name="T11" fmla="*/ 0 h 75"/>
                </a:gdLst>
                <a:ahLst/>
                <a:cxnLst>
                  <a:cxn ang="0">
                    <a:pos x="T0" y="T1"/>
                  </a:cxn>
                  <a:cxn ang="0">
                    <a:pos x="T2" y="T3"/>
                  </a:cxn>
                  <a:cxn ang="0">
                    <a:pos x="T4" y="T5"/>
                  </a:cxn>
                  <a:cxn ang="0">
                    <a:pos x="T6" y="T7"/>
                  </a:cxn>
                  <a:cxn ang="0">
                    <a:pos x="T8" y="T9"/>
                  </a:cxn>
                  <a:cxn ang="0">
                    <a:pos x="T10" y="T11"/>
                  </a:cxn>
                </a:cxnLst>
                <a:rect l="0" t="0" r="r" b="b"/>
                <a:pathLst>
                  <a:path w="74" h="75">
                    <a:moveTo>
                      <a:pt x="30" y="0"/>
                    </a:moveTo>
                    <a:lnTo>
                      <a:pt x="0" y="0"/>
                    </a:lnTo>
                    <a:lnTo>
                      <a:pt x="0" y="75"/>
                    </a:lnTo>
                    <a:lnTo>
                      <a:pt x="74" y="75"/>
                    </a:lnTo>
                    <a:lnTo>
                      <a:pt x="74" y="44"/>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4" name="Freeform 474"/>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close/>
                  </a:path>
                </a:pathLst>
              </a:custGeom>
              <a:solidFill>
                <a:srgbClr val="99C8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5" name="Freeform 475"/>
              <p:cNvSpPr>
                <a:spLocks/>
              </p:cNvSpPr>
              <p:nvPr/>
            </p:nvSpPr>
            <p:spPr bwMode="auto">
              <a:xfrm>
                <a:off x="7497763" y="2043113"/>
                <a:ext cx="38100" cy="41275"/>
              </a:xfrm>
              <a:custGeom>
                <a:avLst/>
                <a:gdLst>
                  <a:gd name="T0" fmla="*/ 0 w 24"/>
                  <a:gd name="T1" fmla="*/ 0 h 26"/>
                  <a:gd name="T2" fmla="*/ 0 w 24"/>
                  <a:gd name="T3" fmla="*/ 26 h 26"/>
                  <a:gd name="T4" fmla="*/ 24 w 24"/>
                  <a:gd name="T5" fmla="*/ 26 h 26"/>
                  <a:gd name="T6" fmla="*/ 0 w 24"/>
                  <a:gd name="T7" fmla="*/ 0 h 26"/>
                </a:gdLst>
                <a:ahLst/>
                <a:cxnLst>
                  <a:cxn ang="0">
                    <a:pos x="T0" y="T1"/>
                  </a:cxn>
                  <a:cxn ang="0">
                    <a:pos x="T2" y="T3"/>
                  </a:cxn>
                  <a:cxn ang="0">
                    <a:pos x="T4" y="T5"/>
                  </a:cxn>
                  <a:cxn ang="0">
                    <a:pos x="T6" y="T7"/>
                  </a:cxn>
                </a:cxnLst>
                <a:rect l="0" t="0" r="r" b="b"/>
                <a:pathLst>
                  <a:path w="24" h="26">
                    <a:moveTo>
                      <a:pt x="0" y="0"/>
                    </a:moveTo>
                    <a:lnTo>
                      <a:pt x="0" y="26"/>
                    </a:lnTo>
                    <a:lnTo>
                      <a:pt x="24"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6" name="Rectangle 476"/>
              <p:cNvSpPr>
                <a:spLocks noChangeArrowheads="1"/>
              </p:cNvSpPr>
              <p:nvPr/>
            </p:nvSpPr>
            <p:spPr bwMode="auto">
              <a:xfrm>
                <a:off x="7372351" y="2090738"/>
                <a:ext cx="117475"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7" name="Rectangle 477"/>
              <p:cNvSpPr>
                <a:spLocks noChangeArrowheads="1"/>
              </p:cNvSpPr>
              <p:nvPr/>
            </p:nvSpPr>
            <p:spPr bwMode="auto">
              <a:xfrm>
                <a:off x="7372351" y="2090738"/>
                <a:ext cx="117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8" name="Rectangle 478"/>
              <p:cNvSpPr>
                <a:spLocks noChangeArrowheads="1"/>
              </p:cNvSpPr>
              <p:nvPr/>
            </p:nvSpPr>
            <p:spPr bwMode="auto">
              <a:xfrm>
                <a:off x="6865938" y="2090738"/>
                <a:ext cx="119063" cy="119063"/>
              </a:xfrm>
              <a:prstGeom prst="rect">
                <a:avLst/>
              </a:prstGeom>
              <a:solidFill>
                <a:srgbClr val="99C8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19" name="Rectangle 479"/>
              <p:cNvSpPr>
                <a:spLocks noChangeArrowheads="1"/>
              </p:cNvSpPr>
              <p:nvPr/>
            </p:nvSpPr>
            <p:spPr bwMode="auto">
              <a:xfrm>
                <a:off x="6865938" y="2090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0" name="Rectangle 480"/>
              <p:cNvSpPr>
                <a:spLocks noChangeArrowheads="1"/>
              </p:cNvSpPr>
              <p:nvPr/>
            </p:nvSpPr>
            <p:spPr bwMode="auto">
              <a:xfrm>
                <a:off x="6865938" y="2217738"/>
                <a:ext cx="119063" cy="119063"/>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1" name="Rectangle 481"/>
              <p:cNvSpPr>
                <a:spLocks noChangeArrowheads="1"/>
              </p:cNvSpPr>
              <p:nvPr/>
            </p:nvSpPr>
            <p:spPr bwMode="auto">
              <a:xfrm>
                <a:off x="6865938"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2" name="Rectangle 482"/>
              <p:cNvSpPr>
                <a:spLocks noChangeArrowheads="1"/>
              </p:cNvSpPr>
              <p:nvPr/>
            </p:nvSpPr>
            <p:spPr bwMode="auto">
              <a:xfrm>
                <a:off x="6994526" y="2217738"/>
                <a:ext cx="119063" cy="119063"/>
              </a:xfrm>
              <a:prstGeom prst="rect">
                <a:avLst/>
              </a:prstGeom>
              <a:solidFill>
                <a:srgbClr val="AC5EA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3" name="Rectangle 483"/>
              <p:cNvSpPr>
                <a:spLocks noChangeArrowheads="1"/>
              </p:cNvSpPr>
              <p:nvPr/>
            </p:nvSpPr>
            <p:spPr bwMode="auto">
              <a:xfrm>
                <a:off x="6994526" y="2217738"/>
                <a:ext cx="119063"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4" name="Rectangle 484"/>
              <p:cNvSpPr>
                <a:spLocks noChangeArrowheads="1"/>
              </p:cNvSpPr>
              <p:nvPr/>
            </p:nvSpPr>
            <p:spPr bwMode="auto">
              <a:xfrm>
                <a:off x="7119938" y="2090738"/>
                <a:ext cx="244475" cy="119063"/>
              </a:xfrm>
              <a:prstGeom prst="rect">
                <a:avLst/>
              </a:prstGeom>
              <a:solidFill>
                <a:srgbClr val="FAF9F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5" name="Rectangle 485"/>
              <p:cNvSpPr>
                <a:spLocks noChangeArrowheads="1"/>
              </p:cNvSpPr>
              <p:nvPr/>
            </p:nvSpPr>
            <p:spPr bwMode="auto">
              <a:xfrm>
                <a:off x="7119938" y="2090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6" name="Rectangle 486"/>
              <p:cNvSpPr>
                <a:spLocks noChangeArrowheads="1"/>
              </p:cNvSpPr>
              <p:nvPr/>
            </p:nvSpPr>
            <p:spPr bwMode="auto">
              <a:xfrm>
                <a:off x="7119938" y="2217738"/>
                <a:ext cx="244475" cy="119063"/>
              </a:xfrm>
              <a:prstGeom prst="rect">
                <a:avLst/>
              </a:prstGeom>
              <a:solidFill>
                <a:srgbClr val="3346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7" name="Rectangle 487"/>
              <p:cNvSpPr>
                <a:spLocks noChangeArrowheads="1"/>
              </p:cNvSpPr>
              <p:nvPr/>
            </p:nvSpPr>
            <p:spPr bwMode="auto">
              <a:xfrm>
                <a:off x="7119938" y="2217738"/>
                <a:ext cx="244475" cy="11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8" name="Rectangle 488"/>
              <p:cNvSpPr>
                <a:spLocks noChangeArrowheads="1"/>
              </p:cNvSpPr>
              <p:nvPr/>
            </p:nvSpPr>
            <p:spPr bwMode="auto">
              <a:xfrm>
                <a:off x="7369176" y="2297113"/>
                <a:ext cx="244475" cy="39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29" name="Rectangle 489"/>
              <p:cNvSpPr>
                <a:spLocks noChangeArrowheads="1"/>
              </p:cNvSpPr>
              <p:nvPr/>
            </p:nvSpPr>
            <p:spPr bwMode="auto">
              <a:xfrm>
                <a:off x="7369176" y="2297113"/>
                <a:ext cx="244475" cy="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0" name="Rectangle 490"/>
              <p:cNvSpPr>
                <a:spLocks noChangeArrowheads="1"/>
              </p:cNvSpPr>
              <p:nvPr/>
            </p:nvSpPr>
            <p:spPr bwMode="auto">
              <a:xfrm>
                <a:off x="7369176" y="2217738"/>
                <a:ext cx="244475" cy="79375"/>
              </a:xfrm>
              <a:prstGeom prst="rect">
                <a:avLst/>
              </a:prstGeom>
              <a:solidFill>
                <a:srgbClr val="33BD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1" name="Rectangle 491"/>
              <p:cNvSpPr>
                <a:spLocks noChangeArrowheads="1"/>
              </p:cNvSpPr>
              <p:nvPr/>
            </p:nvSpPr>
            <p:spPr bwMode="auto">
              <a:xfrm>
                <a:off x="7369176" y="2217738"/>
                <a:ext cx="24447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2" name="Freeform 492"/>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close/>
                  </a:path>
                </a:pathLst>
              </a:custGeom>
              <a:solidFill>
                <a:srgbClr val="3346A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3" name="Freeform 493"/>
              <p:cNvSpPr>
                <a:spLocks/>
              </p:cNvSpPr>
              <p:nvPr/>
            </p:nvSpPr>
            <p:spPr bwMode="auto">
              <a:xfrm>
                <a:off x="7497763" y="2090738"/>
                <a:ext cx="115888" cy="119063"/>
              </a:xfrm>
              <a:custGeom>
                <a:avLst/>
                <a:gdLst>
                  <a:gd name="T0" fmla="*/ 30 w 73"/>
                  <a:gd name="T1" fmla="*/ 0 h 75"/>
                  <a:gd name="T2" fmla="*/ 0 w 73"/>
                  <a:gd name="T3" fmla="*/ 0 h 75"/>
                  <a:gd name="T4" fmla="*/ 0 w 73"/>
                  <a:gd name="T5" fmla="*/ 75 h 75"/>
                  <a:gd name="T6" fmla="*/ 73 w 73"/>
                  <a:gd name="T7" fmla="*/ 75 h 75"/>
                  <a:gd name="T8" fmla="*/ 73 w 73"/>
                  <a:gd name="T9" fmla="*/ 45 h 75"/>
                  <a:gd name="T10" fmla="*/ 30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30" y="0"/>
                    </a:moveTo>
                    <a:lnTo>
                      <a:pt x="0" y="0"/>
                    </a:lnTo>
                    <a:lnTo>
                      <a:pt x="0" y="75"/>
                    </a:lnTo>
                    <a:lnTo>
                      <a:pt x="73" y="75"/>
                    </a:lnTo>
                    <a:lnTo>
                      <a:pt x="73" y="45"/>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4" name="Freeform 494"/>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5" name="Freeform 495"/>
              <p:cNvSpPr>
                <a:spLocks/>
              </p:cNvSpPr>
              <p:nvPr/>
            </p:nvSpPr>
            <p:spPr bwMode="auto">
              <a:xfrm>
                <a:off x="7667626" y="2217738"/>
                <a:ext cx="115888" cy="119063"/>
              </a:xfrm>
              <a:custGeom>
                <a:avLst/>
                <a:gdLst>
                  <a:gd name="T0" fmla="*/ 1 w 73"/>
                  <a:gd name="T1" fmla="*/ 0 h 75"/>
                  <a:gd name="T2" fmla="*/ 0 w 73"/>
                  <a:gd name="T3" fmla="*/ 0 h 75"/>
                  <a:gd name="T4" fmla="*/ 0 w 73"/>
                  <a:gd name="T5" fmla="*/ 75 h 75"/>
                  <a:gd name="T6" fmla="*/ 73 w 73"/>
                  <a:gd name="T7" fmla="*/ 75 h 75"/>
                  <a:gd name="T8" fmla="*/ 73 w 73"/>
                  <a:gd name="T9" fmla="*/ 72 h 75"/>
                  <a:gd name="T10" fmla="*/ 1 w 73"/>
                  <a:gd name="T11" fmla="*/ 0 h 75"/>
                </a:gdLst>
                <a:ahLst/>
                <a:cxnLst>
                  <a:cxn ang="0">
                    <a:pos x="T0" y="T1"/>
                  </a:cxn>
                  <a:cxn ang="0">
                    <a:pos x="T2" y="T3"/>
                  </a:cxn>
                  <a:cxn ang="0">
                    <a:pos x="T4" y="T5"/>
                  </a:cxn>
                  <a:cxn ang="0">
                    <a:pos x="T6" y="T7"/>
                  </a:cxn>
                  <a:cxn ang="0">
                    <a:pos x="T8" y="T9"/>
                  </a:cxn>
                  <a:cxn ang="0">
                    <a:pos x="T10" y="T11"/>
                  </a:cxn>
                </a:cxnLst>
                <a:rect l="0" t="0" r="r" b="b"/>
                <a:pathLst>
                  <a:path w="73" h="75">
                    <a:moveTo>
                      <a:pt x="1" y="0"/>
                    </a:moveTo>
                    <a:lnTo>
                      <a:pt x="0" y="0"/>
                    </a:lnTo>
                    <a:lnTo>
                      <a:pt x="0" y="75"/>
                    </a:lnTo>
                    <a:lnTo>
                      <a:pt x="73" y="75"/>
                    </a:lnTo>
                    <a:lnTo>
                      <a:pt x="73" y="72"/>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6" name="Freeform 496"/>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close/>
                  </a:path>
                </a:pathLst>
              </a:custGeom>
              <a:solidFill>
                <a:srgbClr val="33BD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7" name="Freeform 497"/>
              <p:cNvSpPr>
                <a:spLocks/>
              </p:cNvSpPr>
              <p:nvPr/>
            </p:nvSpPr>
            <p:spPr bwMode="auto">
              <a:xfrm>
                <a:off x="6991351" y="2090738"/>
                <a:ext cx="119063" cy="119063"/>
              </a:xfrm>
              <a:custGeom>
                <a:avLst/>
                <a:gdLst>
                  <a:gd name="T0" fmla="*/ 75 w 75"/>
                  <a:gd name="T1" fmla="*/ 0 h 75"/>
                  <a:gd name="T2" fmla="*/ 38 w 75"/>
                  <a:gd name="T3" fmla="*/ 0 h 75"/>
                  <a:gd name="T4" fmla="*/ 0 w 75"/>
                  <a:gd name="T5" fmla="*/ 0 h 75"/>
                  <a:gd name="T6" fmla="*/ 0 w 75"/>
                  <a:gd name="T7" fmla="*/ 39 h 75"/>
                  <a:gd name="T8" fmla="*/ 0 w 75"/>
                  <a:gd name="T9" fmla="*/ 75 h 75"/>
                  <a:gd name="T10" fmla="*/ 38 w 75"/>
                  <a:gd name="T11" fmla="*/ 75 h 75"/>
                  <a:gd name="T12" fmla="*/ 75 w 75"/>
                  <a:gd name="T13" fmla="*/ 75 h 75"/>
                  <a:gd name="T14" fmla="*/ 75 w 75"/>
                  <a:gd name="T15" fmla="*/ 39 h 75"/>
                  <a:gd name="T16" fmla="*/ 75 w 75"/>
                  <a:gd name="T1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75">
                    <a:moveTo>
                      <a:pt x="75" y="0"/>
                    </a:moveTo>
                    <a:lnTo>
                      <a:pt x="38" y="0"/>
                    </a:lnTo>
                    <a:lnTo>
                      <a:pt x="0" y="0"/>
                    </a:lnTo>
                    <a:lnTo>
                      <a:pt x="0" y="39"/>
                    </a:lnTo>
                    <a:lnTo>
                      <a:pt x="0" y="75"/>
                    </a:lnTo>
                    <a:lnTo>
                      <a:pt x="38" y="75"/>
                    </a:lnTo>
                    <a:lnTo>
                      <a:pt x="75" y="75"/>
                    </a:lnTo>
                    <a:lnTo>
                      <a:pt x="75" y="39"/>
                    </a:lnTo>
                    <a:lnTo>
                      <a:pt x="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8" name="Rectangle 498"/>
              <p:cNvSpPr>
                <a:spLocks noChangeArrowheads="1"/>
              </p:cNvSpPr>
              <p:nvPr/>
            </p:nvSpPr>
            <p:spPr bwMode="auto">
              <a:xfrm>
                <a:off x="6869113" y="1873250"/>
                <a:ext cx="84138" cy="31750"/>
              </a:xfrm>
              <a:prstGeom prst="rect">
                <a:avLst/>
              </a:prstGeom>
              <a:solidFill>
                <a:srgbClr val="F033A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39" name="Rectangle 499"/>
              <p:cNvSpPr>
                <a:spLocks noChangeArrowheads="1"/>
              </p:cNvSpPr>
              <p:nvPr/>
            </p:nvSpPr>
            <p:spPr bwMode="auto">
              <a:xfrm>
                <a:off x="6865938" y="1868488"/>
                <a:ext cx="2090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S</a:t>
                </a:r>
                <a:endParaRPr lang="en-US" altLang="en-US" sz="1730">
                  <a:solidFill>
                    <a:srgbClr val="404040"/>
                  </a:solidFill>
                </a:endParaRPr>
              </a:p>
            </p:txBody>
          </p:sp>
          <p:sp>
            <p:nvSpPr>
              <p:cNvPr id="540" name="Rectangle 500"/>
              <p:cNvSpPr>
                <a:spLocks noChangeArrowheads="1"/>
              </p:cNvSpPr>
              <p:nvPr/>
            </p:nvSpPr>
            <p:spPr bwMode="auto">
              <a:xfrm>
                <a:off x="6888163"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1" name="Rectangle 501"/>
              <p:cNvSpPr>
                <a:spLocks noChangeArrowheads="1"/>
              </p:cNvSpPr>
              <p:nvPr/>
            </p:nvSpPr>
            <p:spPr bwMode="auto">
              <a:xfrm>
                <a:off x="6902451" y="1868488"/>
                <a:ext cx="18113"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a</a:t>
                </a:r>
                <a:endParaRPr lang="en-US" altLang="en-US" sz="1730">
                  <a:solidFill>
                    <a:srgbClr val="404040"/>
                  </a:solidFill>
                </a:endParaRPr>
              </a:p>
            </p:txBody>
          </p:sp>
          <p:sp>
            <p:nvSpPr>
              <p:cNvPr id="542" name="Rectangle 502"/>
              <p:cNvSpPr>
                <a:spLocks noChangeArrowheads="1"/>
              </p:cNvSpPr>
              <p:nvPr/>
            </p:nvSpPr>
            <p:spPr bwMode="auto">
              <a:xfrm>
                <a:off x="6923088" y="1868488"/>
                <a:ext cx="11146"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r</a:t>
                </a:r>
                <a:endParaRPr lang="en-US" altLang="en-US" sz="1730">
                  <a:solidFill>
                    <a:srgbClr val="404040"/>
                  </a:solidFill>
                </a:endParaRPr>
              </a:p>
            </p:txBody>
          </p:sp>
          <p:sp>
            <p:nvSpPr>
              <p:cNvPr id="543" name="Rectangle 503"/>
              <p:cNvSpPr>
                <a:spLocks noChangeArrowheads="1"/>
              </p:cNvSpPr>
              <p:nvPr/>
            </p:nvSpPr>
            <p:spPr bwMode="auto">
              <a:xfrm>
                <a:off x="6940551" y="1868488"/>
                <a:ext cx="8360" cy="38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914128">
                  <a:defRPr/>
                </a:pPr>
                <a:r>
                  <a:rPr lang="en-US" altLang="en-US" sz="288">
                    <a:solidFill>
                      <a:srgbClr val="FFFFFF"/>
                    </a:solidFill>
                    <a:latin typeface="Segoe Light" charset="0"/>
                  </a:rPr>
                  <a:t>t</a:t>
                </a:r>
                <a:endParaRPr lang="en-US" altLang="en-US" sz="1730">
                  <a:solidFill>
                    <a:srgbClr val="404040"/>
                  </a:solidFill>
                </a:endParaRPr>
              </a:p>
            </p:txBody>
          </p:sp>
          <p:sp>
            <p:nvSpPr>
              <p:cNvPr id="544" name="Freeform 504"/>
              <p:cNvSpPr>
                <a:spLocks/>
              </p:cNvSpPr>
              <p:nvPr/>
            </p:nvSpPr>
            <p:spPr bwMode="auto">
              <a:xfrm>
                <a:off x="6589713" y="2085975"/>
                <a:ext cx="155575" cy="165100"/>
              </a:xfrm>
              <a:custGeom>
                <a:avLst/>
                <a:gdLst>
                  <a:gd name="T0" fmla="*/ 57 w 64"/>
                  <a:gd name="T1" fmla="*/ 11 h 68"/>
                  <a:gd name="T2" fmla="*/ 57 w 64"/>
                  <a:gd name="T3" fmla="*/ 34 h 68"/>
                  <a:gd name="T4" fmla="*/ 29 w 64"/>
                  <a:gd name="T5" fmla="*/ 62 h 68"/>
                  <a:gd name="T6" fmla="*/ 7 w 64"/>
                  <a:gd name="T7" fmla="*/ 62 h 68"/>
                  <a:gd name="T8" fmla="*/ 7 w 64"/>
                  <a:gd name="T9" fmla="*/ 40 h 68"/>
                  <a:gd name="T10" fmla="*/ 46 w 64"/>
                  <a:gd name="T11" fmla="*/ 0 h 68"/>
                  <a:gd name="T12" fmla="*/ 57 w 64"/>
                  <a:gd name="T13" fmla="*/ 11 h 68"/>
                </a:gdLst>
                <a:ahLst/>
                <a:cxnLst>
                  <a:cxn ang="0">
                    <a:pos x="T0" y="T1"/>
                  </a:cxn>
                  <a:cxn ang="0">
                    <a:pos x="T2" y="T3"/>
                  </a:cxn>
                  <a:cxn ang="0">
                    <a:pos x="T4" y="T5"/>
                  </a:cxn>
                  <a:cxn ang="0">
                    <a:pos x="T6" y="T7"/>
                  </a:cxn>
                  <a:cxn ang="0">
                    <a:pos x="T8" y="T9"/>
                  </a:cxn>
                  <a:cxn ang="0">
                    <a:pos x="T10" y="T11"/>
                  </a:cxn>
                  <a:cxn ang="0">
                    <a:pos x="T12" y="T13"/>
                  </a:cxn>
                </a:cxnLst>
                <a:rect l="0" t="0" r="r" b="b"/>
                <a:pathLst>
                  <a:path w="64" h="68">
                    <a:moveTo>
                      <a:pt x="57" y="11"/>
                    </a:moveTo>
                    <a:cubicBezTo>
                      <a:pt x="64" y="17"/>
                      <a:pt x="64" y="27"/>
                      <a:pt x="57" y="34"/>
                    </a:cubicBezTo>
                    <a:cubicBezTo>
                      <a:pt x="29" y="62"/>
                      <a:pt x="29" y="62"/>
                      <a:pt x="29" y="62"/>
                    </a:cubicBezTo>
                    <a:cubicBezTo>
                      <a:pt x="23" y="68"/>
                      <a:pt x="13" y="68"/>
                      <a:pt x="7" y="62"/>
                    </a:cubicBezTo>
                    <a:cubicBezTo>
                      <a:pt x="0" y="56"/>
                      <a:pt x="0" y="46"/>
                      <a:pt x="7" y="40"/>
                    </a:cubicBezTo>
                    <a:cubicBezTo>
                      <a:pt x="46" y="0"/>
                      <a:pt x="46" y="0"/>
                      <a:pt x="46" y="0"/>
                    </a:cubicBezTo>
                    <a:lnTo>
                      <a:pt x="57" y="11"/>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5" name="Freeform 505"/>
              <p:cNvSpPr>
                <a:spLocks/>
              </p:cNvSpPr>
              <p:nvPr/>
            </p:nvSpPr>
            <p:spPr bwMode="auto">
              <a:xfrm>
                <a:off x="6589713" y="2162175"/>
                <a:ext cx="95250" cy="234950"/>
              </a:xfrm>
              <a:custGeom>
                <a:avLst/>
                <a:gdLst>
                  <a:gd name="T0" fmla="*/ 0 w 39"/>
                  <a:gd name="T1" fmla="*/ 73 h 97"/>
                  <a:gd name="T2" fmla="*/ 20 w 39"/>
                  <a:gd name="T3" fmla="*/ 93 h 97"/>
                  <a:gd name="T4" fmla="*/ 39 w 39"/>
                  <a:gd name="T5" fmla="*/ 87 h 97"/>
                  <a:gd name="T6" fmla="*/ 39 w 39"/>
                  <a:gd name="T7" fmla="*/ 10 h 97"/>
                  <a:gd name="T8" fmla="*/ 20 w 39"/>
                  <a:gd name="T9" fmla="*/ 4 h 97"/>
                  <a:gd name="T10" fmla="*/ 0 w 39"/>
                  <a:gd name="T11" fmla="*/ 24 h 97"/>
                  <a:gd name="T12" fmla="*/ 0 w 39"/>
                  <a:gd name="T13" fmla="*/ 73 h 97"/>
                </a:gdLst>
                <a:ahLst/>
                <a:cxnLst>
                  <a:cxn ang="0">
                    <a:pos x="T0" y="T1"/>
                  </a:cxn>
                  <a:cxn ang="0">
                    <a:pos x="T2" y="T3"/>
                  </a:cxn>
                  <a:cxn ang="0">
                    <a:pos x="T4" y="T5"/>
                  </a:cxn>
                  <a:cxn ang="0">
                    <a:pos x="T6" y="T7"/>
                  </a:cxn>
                  <a:cxn ang="0">
                    <a:pos x="T8" y="T9"/>
                  </a:cxn>
                  <a:cxn ang="0">
                    <a:pos x="T10" y="T11"/>
                  </a:cxn>
                  <a:cxn ang="0">
                    <a:pos x="T12" y="T13"/>
                  </a:cxn>
                </a:cxnLst>
                <a:rect l="0" t="0" r="r" b="b"/>
                <a:pathLst>
                  <a:path w="39" h="97">
                    <a:moveTo>
                      <a:pt x="0" y="73"/>
                    </a:moveTo>
                    <a:cubicBezTo>
                      <a:pt x="0" y="84"/>
                      <a:pt x="9" y="93"/>
                      <a:pt x="20" y="93"/>
                    </a:cubicBezTo>
                    <a:cubicBezTo>
                      <a:pt x="31" y="93"/>
                      <a:pt x="39" y="97"/>
                      <a:pt x="39" y="87"/>
                    </a:cubicBezTo>
                    <a:cubicBezTo>
                      <a:pt x="39" y="10"/>
                      <a:pt x="39" y="10"/>
                      <a:pt x="39" y="10"/>
                    </a:cubicBezTo>
                    <a:cubicBezTo>
                      <a:pt x="39" y="0"/>
                      <a:pt x="31" y="4"/>
                      <a:pt x="20" y="4"/>
                    </a:cubicBezTo>
                    <a:cubicBezTo>
                      <a:pt x="9" y="4"/>
                      <a:pt x="0" y="13"/>
                      <a:pt x="0" y="24"/>
                    </a:cubicBezTo>
                    <a:lnTo>
                      <a:pt x="0" y="73"/>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6" name="Freeform 506"/>
              <p:cNvSpPr>
                <a:spLocks/>
              </p:cNvSpPr>
              <p:nvPr/>
            </p:nvSpPr>
            <p:spPr bwMode="auto">
              <a:xfrm>
                <a:off x="6667501" y="2085975"/>
                <a:ext cx="42863" cy="36513"/>
              </a:xfrm>
              <a:custGeom>
                <a:avLst/>
                <a:gdLst>
                  <a:gd name="T0" fmla="*/ 14 w 18"/>
                  <a:gd name="T1" fmla="*/ 0 h 15"/>
                  <a:gd name="T2" fmla="*/ 18 w 18"/>
                  <a:gd name="T3" fmla="*/ 4 h 15"/>
                  <a:gd name="T4" fmla="*/ 12 w 18"/>
                  <a:gd name="T5" fmla="*/ 10 h 15"/>
                  <a:gd name="T6" fmla="*/ 0 w 18"/>
                  <a:gd name="T7" fmla="*/ 14 h 15"/>
                  <a:gd name="T8" fmla="*/ 14 w 18"/>
                  <a:gd name="T9" fmla="*/ 0 h 15"/>
                </a:gdLst>
                <a:ahLst/>
                <a:cxnLst>
                  <a:cxn ang="0">
                    <a:pos x="T0" y="T1"/>
                  </a:cxn>
                  <a:cxn ang="0">
                    <a:pos x="T2" y="T3"/>
                  </a:cxn>
                  <a:cxn ang="0">
                    <a:pos x="T4" y="T5"/>
                  </a:cxn>
                  <a:cxn ang="0">
                    <a:pos x="T6" y="T7"/>
                  </a:cxn>
                  <a:cxn ang="0">
                    <a:pos x="T8" y="T9"/>
                  </a:cxn>
                </a:cxnLst>
                <a:rect l="0" t="0" r="r" b="b"/>
                <a:pathLst>
                  <a:path w="18" h="15">
                    <a:moveTo>
                      <a:pt x="14" y="0"/>
                    </a:moveTo>
                    <a:cubicBezTo>
                      <a:pt x="18" y="4"/>
                      <a:pt x="18" y="4"/>
                      <a:pt x="18" y="4"/>
                    </a:cubicBezTo>
                    <a:cubicBezTo>
                      <a:pt x="12" y="10"/>
                      <a:pt x="12" y="10"/>
                      <a:pt x="12" y="10"/>
                    </a:cubicBezTo>
                    <a:cubicBezTo>
                      <a:pt x="9" y="13"/>
                      <a:pt x="4" y="15"/>
                      <a:pt x="0" y="14"/>
                    </a:cubicBezTo>
                    <a:lnTo>
                      <a:pt x="14" y="0"/>
                    </a:lnTo>
                    <a:close/>
                  </a:path>
                </a:pathLst>
              </a:custGeom>
              <a:solidFill>
                <a:schemeClr val="accent3"/>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7" name="Freeform 507"/>
              <p:cNvSpPr>
                <a:spLocks/>
              </p:cNvSpPr>
              <p:nvPr/>
            </p:nvSpPr>
            <p:spPr bwMode="auto">
              <a:xfrm>
                <a:off x="6650038" y="2322513"/>
                <a:ext cx="155575" cy="406400"/>
              </a:xfrm>
              <a:custGeom>
                <a:avLst/>
                <a:gdLst>
                  <a:gd name="T0" fmla="*/ 0 w 64"/>
                  <a:gd name="T1" fmla="*/ 0 h 168"/>
                  <a:gd name="T2" fmla="*/ 64 w 64"/>
                  <a:gd name="T3" fmla="*/ 84 h 168"/>
                  <a:gd name="T4" fmla="*/ 0 w 64"/>
                  <a:gd name="T5" fmla="*/ 168 h 168"/>
                  <a:gd name="T6" fmla="*/ 0 w 64"/>
                  <a:gd name="T7" fmla="*/ 0 h 168"/>
                </a:gdLst>
                <a:ahLst/>
                <a:cxnLst>
                  <a:cxn ang="0">
                    <a:pos x="T0" y="T1"/>
                  </a:cxn>
                  <a:cxn ang="0">
                    <a:pos x="T2" y="T3"/>
                  </a:cxn>
                  <a:cxn ang="0">
                    <a:pos x="T4" y="T5"/>
                  </a:cxn>
                  <a:cxn ang="0">
                    <a:pos x="T6" y="T7"/>
                  </a:cxn>
                </a:cxnLst>
                <a:rect l="0" t="0" r="r" b="b"/>
                <a:pathLst>
                  <a:path w="64" h="168">
                    <a:moveTo>
                      <a:pt x="0" y="0"/>
                    </a:moveTo>
                    <a:cubicBezTo>
                      <a:pt x="37" y="11"/>
                      <a:pt x="64" y="44"/>
                      <a:pt x="64" y="84"/>
                    </a:cubicBezTo>
                    <a:cubicBezTo>
                      <a:pt x="64" y="124"/>
                      <a:pt x="37" y="158"/>
                      <a:pt x="0" y="168"/>
                    </a:cubicBezTo>
                    <a:lnTo>
                      <a:pt x="0" y="0"/>
                    </a:lnTo>
                    <a:close/>
                  </a:path>
                </a:pathLst>
              </a:custGeom>
              <a:solidFill>
                <a:srgbClr val="EEBD64"/>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548" name="Freeform 508"/>
              <p:cNvSpPr>
                <a:spLocks/>
              </p:cNvSpPr>
              <p:nvPr/>
            </p:nvSpPr>
            <p:spPr bwMode="auto">
              <a:xfrm>
                <a:off x="7281863" y="2435225"/>
                <a:ext cx="50800" cy="50800"/>
              </a:xfrm>
              <a:custGeom>
                <a:avLst/>
                <a:gdLst>
                  <a:gd name="T0" fmla="*/ 0 w 32"/>
                  <a:gd name="T1" fmla="*/ 32 h 32"/>
                  <a:gd name="T2" fmla="*/ 32 w 32"/>
                  <a:gd name="T3" fmla="*/ 28 h 32"/>
                  <a:gd name="T4" fmla="*/ 32 w 32"/>
                  <a:gd name="T5" fmla="*/ 6 h 32"/>
                  <a:gd name="T6" fmla="*/ 0 w 32"/>
                  <a:gd name="T7" fmla="*/ 0 h 32"/>
                  <a:gd name="T8" fmla="*/ 0 w 32"/>
                  <a:gd name="T9" fmla="*/ 32 h 32"/>
                </a:gdLst>
                <a:ahLst/>
                <a:cxnLst>
                  <a:cxn ang="0">
                    <a:pos x="T0" y="T1"/>
                  </a:cxn>
                  <a:cxn ang="0">
                    <a:pos x="T2" y="T3"/>
                  </a:cxn>
                  <a:cxn ang="0">
                    <a:pos x="T4" y="T5"/>
                  </a:cxn>
                  <a:cxn ang="0">
                    <a:pos x="T6" y="T7"/>
                  </a:cxn>
                  <a:cxn ang="0">
                    <a:pos x="T8" y="T9"/>
                  </a:cxn>
                </a:cxnLst>
                <a:rect l="0" t="0" r="r" b="b"/>
                <a:pathLst>
                  <a:path w="32" h="32">
                    <a:moveTo>
                      <a:pt x="0" y="32"/>
                    </a:moveTo>
                    <a:lnTo>
                      <a:pt x="32" y="28"/>
                    </a:lnTo>
                    <a:lnTo>
                      <a:pt x="32" y="6"/>
                    </a:lnTo>
                    <a:lnTo>
                      <a:pt x="0" y="0"/>
                    </a:lnTo>
                    <a:lnTo>
                      <a:pt x="0"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grpSp>
        <p:nvGrpSpPr>
          <p:cNvPr id="21" name="Group 20"/>
          <p:cNvGrpSpPr/>
          <p:nvPr/>
        </p:nvGrpSpPr>
        <p:grpSpPr>
          <a:xfrm>
            <a:off x="437800" y="3094333"/>
            <a:ext cx="3817193" cy="3290455"/>
            <a:chOff x="446695" y="3155795"/>
            <a:chExt cx="3894750" cy="3357310"/>
          </a:xfrm>
        </p:grpSpPr>
        <p:grpSp>
          <p:nvGrpSpPr>
            <p:cNvPr id="19" name="Group 18"/>
            <p:cNvGrpSpPr/>
            <p:nvPr/>
          </p:nvGrpSpPr>
          <p:grpSpPr>
            <a:xfrm>
              <a:off x="446695" y="3155795"/>
              <a:ext cx="1862135" cy="3357310"/>
              <a:chOff x="446695" y="3155795"/>
              <a:chExt cx="1862135" cy="3357310"/>
            </a:xfrm>
          </p:grpSpPr>
          <p:sp>
            <p:nvSpPr>
              <p:cNvPr id="227" name="Rectangle 203"/>
              <p:cNvSpPr>
                <a:spLocks noChangeArrowheads="1"/>
              </p:cNvSpPr>
              <p:nvPr/>
            </p:nvSpPr>
            <p:spPr bwMode="auto">
              <a:xfrm>
                <a:off x="446695" y="3155795"/>
                <a:ext cx="1862135" cy="3357310"/>
              </a:xfrm>
              <a:prstGeom prst="rect">
                <a:avLst/>
              </a:prstGeom>
              <a:solidFill>
                <a:srgbClr val="8346C6"/>
              </a:solid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nvGrpSpPr>
              <p:cNvPr id="359" name="Group 120"/>
              <p:cNvGrpSpPr/>
              <p:nvPr/>
            </p:nvGrpSpPr>
            <p:grpSpPr>
              <a:xfrm>
                <a:off x="882393" y="3526501"/>
                <a:ext cx="1006676" cy="1102030"/>
                <a:chOff x="4924425" y="-1920875"/>
                <a:chExt cx="1173163" cy="1284287"/>
              </a:xfrm>
              <a:solidFill>
                <a:schemeClr val="bg1"/>
              </a:solidFill>
            </p:grpSpPr>
            <p:sp>
              <p:nvSpPr>
                <p:cNvPr id="353" name="Freeform 320"/>
                <p:cNvSpPr>
                  <a:spLocks/>
                </p:cNvSpPr>
                <p:nvPr/>
              </p:nvSpPr>
              <p:spPr bwMode="auto">
                <a:xfrm>
                  <a:off x="4924425" y="-1100138"/>
                  <a:ext cx="130175" cy="290512"/>
                </a:xfrm>
                <a:custGeom>
                  <a:avLst/>
                  <a:gdLst>
                    <a:gd name="T0" fmla="*/ 82 w 82"/>
                    <a:gd name="T1" fmla="*/ 176 h 183"/>
                    <a:gd name="T2" fmla="*/ 18 w 82"/>
                    <a:gd name="T3" fmla="*/ 183 h 183"/>
                    <a:gd name="T4" fmla="*/ 0 w 82"/>
                    <a:gd name="T5" fmla="*/ 5 h 183"/>
                    <a:gd name="T6" fmla="*/ 65 w 82"/>
                    <a:gd name="T7" fmla="*/ 0 h 183"/>
                    <a:gd name="T8" fmla="*/ 82 w 82"/>
                    <a:gd name="T9" fmla="*/ 176 h 183"/>
                  </a:gdLst>
                  <a:ahLst/>
                  <a:cxnLst>
                    <a:cxn ang="0">
                      <a:pos x="T0" y="T1"/>
                    </a:cxn>
                    <a:cxn ang="0">
                      <a:pos x="T2" y="T3"/>
                    </a:cxn>
                    <a:cxn ang="0">
                      <a:pos x="T4" y="T5"/>
                    </a:cxn>
                    <a:cxn ang="0">
                      <a:pos x="T6" y="T7"/>
                    </a:cxn>
                    <a:cxn ang="0">
                      <a:pos x="T8" y="T9"/>
                    </a:cxn>
                  </a:cxnLst>
                  <a:rect l="0" t="0" r="r" b="b"/>
                  <a:pathLst>
                    <a:path w="82" h="183">
                      <a:moveTo>
                        <a:pt x="82" y="176"/>
                      </a:moveTo>
                      <a:lnTo>
                        <a:pt x="18" y="183"/>
                      </a:lnTo>
                      <a:lnTo>
                        <a:pt x="0" y="5"/>
                      </a:lnTo>
                      <a:lnTo>
                        <a:pt x="65" y="0"/>
                      </a:lnTo>
                      <a:lnTo>
                        <a:pt x="82" y="17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4" name="Freeform 321"/>
                <p:cNvSpPr>
                  <a:spLocks/>
                </p:cNvSpPr>
                <p:nvPr/>
              </p:nvSpPr>
              <p:spPr bwMode="auto">
                <a:xfrm>
                  <a:off x="5962650" y="-1103313"/>
                  <a:ext cx="134938" cy="293687"/>
                </a:xfrm>
                <a:custGeom>
                  <a:avLst/>
                  <a:gdLst>
                    <a:gd name="T0" fmla="*/ 62 w 85"/>
                    <a:gd name="T1" fmla="*/ 185 h 185"/>
                    <a:gd name="T2" fmla="*/ 0 w 85"/>
                    <a:gd name="T3" fmla="*/ 176 h 185"/>
                    <a:gd name="T4" fmla="*/ 21 w 85"/>
                    <a:gd name="T5" fmla="*/ 0 h 185"/>
                    <a:gd name="T6" fmla="*/ 85 w 85"/>
                    <a:gd name="T7" fmla="*/ 9 h 185"/>
                    <a:gd name="T8" fmla="*/ 62 w 85"/>
                    <a:gd name="T9" fmla="*/ 185 h 185"/>
                  </a:gdLst>
                  <a:ahLst/>
                  <a:cxnLst>
                    <a:cxn ang="0">
                      <a:pos x="T0" y="T1"/>
                    </a:cxn>
                    <a:cxn ang="0">
                      <a:pos x="T2" y="T3"/>
                    </a:cxn>
                    <a:cxn ang="0">
                      <a:pos x="T4" y="T5"/>
                    </a:cxn>
                    <a:cxn ang="0">
                      <a:pos x="T6" y="T7"/>
                    </a:cxn>
                    <a:cxn ang="0">
                      <a:pos x="T8" y="T9"/>
                    </a:cxn>
                  </a:cxnLst>
                  <a:rect l="0" t="0" r="r" b="b"/>
                  <a:pathLst>
                    <a:path w="85" h="185">
                      <a:moveTo>
                        <a:pt x="62" y="185"/>
                      </a:moveTo>
                      <a:lnTo>
                        <a:pt x="0" y="176"/>
                      </a:lnTo>
                      <a:lnTo>
                        <a:pt x="21" y="0"/>
                      </a:lnTo>
                      <a:lnTo>
                        <a:pt x="85" y="9"/>
                      </a:lnTo>
                      <a:lnTo>
                        <a:pt x="62" y="185"/>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5" name="Freeform 322"/>
                <p:cNvSpPr>
                  <a:spLocks/>
                </p:cNvSpPr>
                <p:nvPr/>
              </p:nvSpPr>
              <p:spPr bwMode="auto">
                <a:xfrm>
                  <a:off x="5010150" y="-1304925"/>
                  <a:ext cx="260350" cy="668337"/>
                </a:xfrm>
                <a:custGeom>
                  <a:avLst/>
                  <a:gdLst>
                    <a:gd name="T0" fmla="*/ 90 w 92"/>
                    <a:gd name="T1" fmla="*/ 206 h 236"/>
                    <a:gd name="T2" fmla="*/ 69 w 92"/>
                    <a:gd name="T3" fmla="*/ 232 h 236"/>
                    <a:gd name="T4" fmla="*/ 46 w 92"/>
                    <a:gd name="T5" fmla="*/ 234 h 236"/>
                    <a:gd name="T6" fmla="*/ 20 w 92"/>
                    <a:gd name="T7" fmla="*/ 213 h 236"/>
                    <a:gd name="T8" fmla="*/ 2 w 92"/>
                    <a:gd name="T9" fmla="*/ 30 h 236"/>
                    <a:gd name="T10" fmla="*/ 23 w 92"/>
                    <a:gd name="T11" fmla="*/ 4 h 236"/>
                    <a:gd name="T12" fmla="*/ 46 w 92"/>
                    <a:gd name="T13" fmla="*/ 1 h 236"/>
                    <a:gd name="T14" fmla="*/ 72 w 92"/>
                    <a:gd name="T15" fmla="*/ 23 h 236"/>
                    <a:gd name="T16" fmla="*/ 90 w 92"/>
                    <a:gd name="T17" fmla="*/ 20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236">
                      <a:moveTo>
                        <a:pt x="90" y="206"/>
                      </a:moveTo>
                      <a:cubicBezTo>
                        <a:pt x="92" y="219"/>
                        <a:pt x="82" y="231"/>
                        <a:pt x="69" y="232"/>
                      </a:cubicBezTo>
                      <a:cubicBezTo>
                        <a:pt x="46" y="234"/>
                        <a:pt x="46" y="234"/>
                        <a:pt x="46" y="234"/>
                      </a:cubicBezTo>
                      <a:cubicBezTo>
                        <a:pt x="33" y="236"/>
                        <a:pt x="21" y="226"/>
                        <a:pt x="20" y="213"/>
                      </a:cubicBezTo>
                      <a:cubicBezTo>
                        <a:pt x="2" y="30"/>
                        <a:pt x="2" y="30"/>
                        <a:pt x="2" y="30"/>
                      </a:cubicBezTo>
                      <a:cubicBezTo>
                        <a:pt x="0" y="17"/>
                        <a:pt x="10" y="5"/>
                        <a:pt x="23" y="4"/>
                      </a:cubicBezTo>
                      <a:cubicBezTo>
                        <a:pt x="46" y="1"/>
                        <a:pt x="46" y="1"/>
                        <a:pt x="46" y="1"/>
                      </a:cubicBezTo>
                      <a:cubicBezTo>
                        <a:pt x="59" y="0"/>
                        <a:pt x="71" y="10"/>
                        <a:pt x="72" y="23"/>
                      </a:cubicBezTo>
                      <a:lnTo>
                        <a:pt x="90" y="206"/>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6" name="Freeform 323"/>
                <p:cNvSpPr>
                  <a:spLocks/>
                </p:cNvSpPr>
                <p:nvPr/>
              </p:nvSpPr>
              <p:spPr bwMode="auto">
                <a:xfrm>
                  <a:off x="5740400" y="-1309688"/>
                  <a:ext cx="274638" cy="666750"/>
                </a:xfrm>
                <a:custGeom>
                  <a:avLst/>
                  <a:gdLst>
                    <a:gd name="T0" fmla="*/ 72 w 97"/>
                    <a:gd name="T1" fmla="*/ 214 h 236"/>
                    <a:gd name="T2" fmla="*/ 45 w 97"/>
                    <a:gd name="T3" fmla="*/ 235 h 236"/>
                    <a:gd name="T4" fmla="*/ 22 w 97"/>
                    <a:gd name="T5" fmla="*/ 232 h 236"/>
                    <a:gd name="T6" fmla="*/ 2 w 97"/>
                    <a:gd name="T7" fmla="*/ 205 h 236"/>
                    <a:gd name="T8" fmla="*/ 26 w 97"/>
                    <a:gd name="T9" fmla="*/ 22 h 236"/>
                    <a:gd name="T10" fmla="*/ 52 w 97"/>
                    <a:gd name="T11" fmla="*/ 2 h 236"/>
                    <a:gd name="T12" fmla="*/ 75 w 97"/>
                    <a:gd name="T13" fmla="*/ 5 h 236"/>
                    <a:gd name="T14" fmla="*/ 96 w 97"/>
                    <a:gd name="T15" fmla="*/ 31 h 236"/>
                    <a:gd name="T16" fmla="*/ 72 w 97"/>
                    <a:gd name="T17" fmla="*/ 2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 h="236">
                      <a:moveTo>
                        <a:pt x="72" y="214"/>
                      </a:moveTo>
                      <a:cubicBezTo>
                        <a:pt x="70" y="227"/>
                        <a:pt x="58" y="236"/>
                        <a:pt x="45" y="235"/>
                      </a:cubicBezTo>
                      <a:cubicBezTo>
                        <a:pt x="22" y="232"/>
                        <a:pt x="22" y="232"/>
                        <a:pt x="22" y="232"/>
                      </a:cubicBezTo>
                      <a:cubicBezTo>
                        <a:pt x="9" y="230"/>
                        <a:pt x="0" y="218"/>
                        <a:pt x="2" y="205"/>
                      </a:cubicBezTo>
                      <a:cubicBezTo>
                        <a:pt x="26" y="22"/>
                        <a:pt x="26" y="22"/>
                        <a:pt x="26" y="22"/>
                      </a:cubicBezTo>
                      <a:cubicBezTo>
                        <a:pt x="27" y="9"/>
                        <a:pt x="39" y="0"/>
                        <a:pt x="52" y="2"/>
                      </a:cubicBezTo>
                      <a:cubicBezTo>
                        <a:pt x="75" y="5"/>
                        <a:pt x="75" y="5"/>
                        <a:pt x="75" y="5"/>
                      </a:cubicBezTo>
                      <a:cubicBezTo>
                        <a:pt x="88" y="6"/>
                        <a:pt x="97" y="18"/>
                        <a:pt x="96" y="31"/>
                      </a:cubicBezTo>
                      <a:lnTo>
                        <a:pt x="72" y="214"/>
                      </a:ln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7" name="Freeform 324"/>
                <p:cNvSpPr>
                  <a:spLocks/>
                </p:cNvSpPr>
                <p:nvPr/>
              </p:nvSpPr>
              <p:spPr bwMode="auto">
                <a:xfrm>
                  <a:off x="4959350" y="-1901825"/>
                  <a:ext cx="1109663" cy="823912"/>
                </a:xfrm>
                <a:custGeom>
                  <a:avLst/>
                  <a:gdLst>
                    <a:gd name="T0" fmla="*/ 386 w 392"/>
                    <a:gd name="T1" fmla="*/ 291 h 291"/>
                    <a:gd name="T2" fmla="*/ 380 w 392"/>
                    <a:gd name="T3" fmla="*/ 285 h 291"/>
                    <a:gd name="T4" fmla="*/ 380 w 392"/>
                    <a:gd name="T5" fmla="*/ 174 h 291"/>
                    <a:gd name="T6" fmla="*/ 218 w 392"/>
                    <a:gd name="T7" fmla="*/ 12 h 291"/>
                    <a:gd name="T8" fmla="*/ 174 w 392"/>
                    <a:gd name="T9" fmla="*/ 12 h 291"/>
                    <a:gd name="T10" fmla="*/ 12 w 392"/>
                    <a:gd name="T11" fmla="*/ 174 h 291"/>
                    <a:gd name="T12" fmla="*/ 12 w 392"/>
                    <a:gd name="T13" fmla="*/ 285 h 291"/>
                    <a:gd name="T14" fmla="*/ 6 w 392"/>
                    <a:gd name="T15" fmla="*/ 291 h 291"/>
                    <a:gd name="T16" fmla="*/ 0 w 392"/>
                    <a:gd name="T17" fmla="*/ 285 h 291"/>
                    <a:gd name="T18" fmla="*/ 0 w 392"/>
                    <a:gd name="T19" fmla="*/ 174 h 291"/>
                    <a:gd name="T20" fmla="*/ 174 w 392"/>
                    <a:gd name="T21" fmla="*/ 0 h 291"/>
                    <a:gd name="T22" fmla="*/ 218 w 392"/>
                    <a:gd name="T23" fmla="*/ 0 h 291"/>
                    <a:gd name="T24" fmla="*/ 392 w 392"/>
                    <a:gd name="T25" fmla="*/ 174 h 291"/>
                    <a:gd name="T26" fmla="*/ 392 w 392"/>
                    <a:gd name="T27" fmla="*/ 285 h 291"/>
                    <a:gd name="T28" fmla="*/ 386 w 392"/>
                    <a:gd name="T29" fmla="*/ 29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291">
                      <a:moveTo>
                        <a:pt x="386" y="291"/>
                      </a:moveTo>
                      <a:cubicBezTo>
                        <a:pt x="383" y="291"/>
                        <a:pt x="380" y="288"/>
                        <a:pt x="380" y="285"/>
                      </a:cubicBezTo>
                      <a:cubicBezTo>
                        <a:pt x="380" y="174"/>
                        <a:pt x="380" y="174"/>
                        <a:pt x="380" y="174"/>
                      </a:cubicBezTo>
                      <a:cubicBezTo>
                        <a:pt x="380" y="85"/>
                        <a:pt x="307" y="12"/>
                        <a:pt x="218" y="12"/>
                      </a:cubicBezTo>
                      <a:cubicBezTo>
                        <a:pt x="174" y="12"/>
                        <a:pt x="174" y="12"/>
                        <a:pt x="174" y="12"/>
                      </a:cubicBezTo>
                      <a:cubicBezTo>
                        <a:pt x="85" y="12"/>
                        <a:pt x="12" y="85"/>
                        <a:pt x="12" y="174"/>
                      </a:cubicBezTo>
                      <a:cubicBezTo>
                        <a:pt x="12" y="285"/>
                        <a:pt x="12" y="285"/>
                        <a:pt x="12" y="285"/>
                      </a:cubicBezTo>
                      <a:cubicBezTo>
                        <a:pt x="12" y="288"/>
                        <a:pt x="9" y="291"/>
                        <a:pt x="6" y="291"/>
                      </a:cubicBezTo>
                      <a:cubicBezTo>
                        <a:pt x="2" y="291"/>
                        <a:pt x="0" y="288"/>
                        <a:pt x="0" y="285"/>
                      </a:cubicBezTo>
                      <a:cubicBezTo>
                        <a:pt x="0" y="174"/>
                        <a:pt x="0" y="174"/>
                        <a:pt x="0" y="174"/>
                      </a:cubicBezTo>
                      <a:cubicBezTo>
                        <a:pt x="0" y="78"/>
                        <a:pt x="78" y="0"/>
                        <a:pt x="174" y="0"/>
                      </a:cubicBezTo>
                      <a:cubicBezTo>
                        <a:pt x="218" y="0"/>
                        <a:pt x="218" y="0"/>
                        <a:pt x="218" y="0"/>
                      </a:cubicBezTo>
                      <a:cubicBezTo>
                        <a:pt x="314" y="0"/>
                        <a:pt x="392" y="78"/>
                        <a:pt x="392" y="174"/>
                      </a:cubicBezTo>
                      <a:cubicBezTo>
                        <a:pt x="392" y="285"/>
                        <a:pt x="392" y="285"/>
                        <a:pt x="392" y="285"/>
                      </a:cubicBezTo>
                      <a:cubicBezTo>
                        <a:pt x="392" y="288"/>
                        <a:pt x="389" y="291"/>
                        <a:pt x="386" y="291"/>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sp>
              <p:nvSpPr>
                <p:cNvPr id="358" name="Freeform 325"/>
                <p:cNvSpPr>
                  <a:spLocks/>
                </p:cNvSpPr>
                <p:nvPr/>
              </p:nvSpPr>
              <p:spPr bwMode="auto">
                <a:xfrm>
                  <a:off x="4995863" y="-1920875"/>
                  <a:ext cx="1033463" cy="317500"/>
                </a:xfrm>
                <a:custGeom>
                  <a:avLst/>
                  <a:gdLst>
                    <a:gd name="T0" fmla="*/ 350 w 365"/>
                    <a:gd name="T1" fmla="*/ 110 h 112"/>
                    <a:gd name="T2" fmla="*/ 339 w 365"/>
                    <a:gd name="T3" fmla="*/ 103 h 112"/>
                    <a:gd name="T4" fmla="*/ 205 w 365"/>
                    <a:gd name="T5" fmla="*/ 26 h 112"/>
                    <a:gd name="T6" fmla="*/ 161 w 365"/>
                    <a:gd name="T7" fmla="*/ 26 h 112"/>
                    <a:gd name="T8" fmla="*/ 27 w 365"/>
                    <a:gd name="T9" fmla="*/ 103 h 112"/>
                    <a:gd name="T10" fmla="*/ 9 w 365"/>
                    <a:gd name="T11" fmla="*/ 108 h 112"/>
                    <a:gd name="T12" fmla="*/ 4 w 365"/>
                    <a:gd name="T13" fmla="*/ 90 h 112"/>
                    <a:gd name="T14" fmla="*/ 161 w 365"/>
                    <a:gd name="T15" fmla="*/ 0 h 112"/>
                    <a:gd name="T16" fmla="*/ 205 w 365"/>
                    <a:gd name="T17" fmla="*/ 0 h 112"/>
                    <a:gd name="T18" fmla="*/ 362 w 365"/>
                    <a:gd name="T19" fmla="*/ 90 h 112"/>
                    <a:gd name="T20" fmla="*/ 357 w 365"/>
                    <a:gd name="T21" fmla="*/ 108 h 112"/>
                    <a:gd name="T22" fmla="*/ 350 w 365"/>
                    <a:gd name="T23" fmla="*/ 11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5" h="112">
                      <a:moveTo>
                        <a:pt x="350" y="110"/>
                      </a:moveTo>
                      <a:cubicBezTo>
                        <a:pt x="345" y="110"/>
                        <a:pt x="341" y="108"/>
                        <a:pt x="339" y="103"/>
                      </a:cubicBezTo>
                      <a:cubicBezTo>
                        <a:pt x="311" y="56"/>
                        <a:pt x="259" y="26"/>
                        <a:pt x="205" y="26"/>
                      </a:cubicBezTo>
                      <a:cubicBezTo>
                        <a:pt x="161" y="26"/>
                        <a:pt x="161" y="26"/>
                        <a:pt x="161" y="26"/>
                      </a:cubicBezTo>
                      <a:cubicBezTo>
                        <a:pt x="106" y="26"/>
                        <a:pt x="55" y="56"/>
                        <a:pt x="27" y="103"/>
                      </a:cubicBezTo>
                      <a:cubicBezTo>
                        <a:pt x="23" y="110"/>
                        <a:pt x="15" y="112"/>
                        <a:pt x="9" y="108"/>
                      </a:cubicBezTo>
                      <a:cubicBezTo>
                        <a:pt x="3" y="105"/>
                        <a:pt x="0" y="96"/>
                        <a:pt x="4" y="90"/>
                      </a:cubicBezTo>
                      <a:cubicBezTo>
                        <a:pt x="37" y="34"/>
                        <a:pt x="97" y="0"/>
                        <a:pt x="161" y="0"/>
                      </a:cubicBezTo>
                      <a:cubicBezTo>
                        <a:pt x="205" y="0"/>
                        <a:pt x="205" y="0"/>
                        <a:pt x="205" y="0"/>
                      </a:cubicBezTo>
                      <a:cubicBezTo>
                        <a:pt x="269" y="0"/>
                        <a:pt x="329" y="34"/>
                        <a:pt x="362" y="90"/>
                      </a:cubicBezTo>
                      <a:cubicBezTo>
                        <a:pt x="365" y="96"/>
                        <a:pt x="363" y="105"/>
                        <a:pt x="357" y="108"/>
                      </a:cubicBezTo>
                      <a:cubicBezTo>
                        <a:pt x="355" y="109"/>
                        <a:pt x="352" y="110"/>
                        <a:pt x="350" y="110"/>
                      </a:cubicBezTo>
                      <a:close/>
                    </a:path>
                  </a:pathLst>
                </a:custGeom>
                <a:grpFill/>
                <a:ln>
                  <a:noFill/>
                </a:ln>
              </p:spPr>
              <p:txBody>
                <a:bodyPr vert="horz" wrap="square" lIns="87857" tIns="43928" rIns="87857" bIns="43928" numCol="1" anchor="t" anchorCtr="0" compatLnSpc="1">
                  <a:prstTxWarp prst="textNoShape">
                    <a:avLst/>
                  </a:prstTxWarp>
                </a:bodyPr>
                <a:lstStyle/>
                <a:p>
                  <a:pPr defTabSz="896171">
                    <a:defRPr/>
                  </a:pPr>
                  <a:endParaRPr lang="en-US" sz="1730">
                    <a:solidFill>
                      <a:srgbClr val="404040"/>
                    </a:solidFill>
                    <a:latin typeface="Segoe UI"/>
                  </a:endParaRPr>
                </a:p>
              </p:txBody>
            </p:sp>
          </p:grpSp>
        </p:grpSp>
        <p:sp>
          <p:nvSpPr>
            <p:cNvPr id="215" name="Rectangle 203"/>
            <p:cNvSpPr>
              <a:spLocks noChangeArrowheads="1"/>
            </p:cNvSpPr>
            <p:nvPr/>
          </p:nvSpPr>
          <p:spPr bwMode="auto">
            <a:xfrm>
              <a:off x="461603" y="4916603"/>
              <a:ext cx="3879842" cy="1596502"/>
            </a:xfrm>
            <a:prstGeom prst="rect">
              <a:avLst/>
            </a:prstGeom>
            <a:solidFill>
              <a:srgbClr val="8346C6"/>
            </a:solidFill>
            <a:ln>
              <a:noFill/>
            </a:ln>
          </p:spPr>
          <p:txBody>
            <a:bodyPr vert="horz" wrap="square" lIns="87857" tIns="43928" rIns="87857" bIns="43928" numCol="1" anchor="ctr" anchorCtr="0" compatLnSpc="1">
              <a:prstTxWarp prst="textNoShape">
                <a:avLst/>
              </a:prstTxWarp>
            </a:bodyPr>
            <a:lstStyle/>
            <a:p>
              <a:pPr algn="ctr" defTabSz="896171">
                <a:defRPr/>
              </a:pPr>
              <a:r>
                <a:rPr lang="en-US" sz="3920" b="1" dirty="0">
                  <a:gradFill>
                    <a:gsLst>
                      <a:gs pos="0">
                        <a:srgbClr val="FFFFFF"/>
                      </a:gs>
                      <a:gs pos="100000">
                        <a:srgbClr val="FFFFFF"/>
                      </a:gs>
                    </a:gsLst>
                    <a:lin ang="5400000" scaled="0"/>
                  </a:gradFill>
                  <a:latin typeface="Segoe UI Light"/>
                </a:rPr>
                <a:t>Podcasts</a:t>
              </a:r>
              <a:r>
                <a:rPr lang="en-US" sz="1730" dirty="0">
                  <a:solidFill>
                    <a:srgbClr val="404040"/>
                  </a:solidFill>
                  <a:latin typeface="Segoe UI"/>
                </a:rPr>
                <a:t/>
              </a:r>
              <a:br>
                <a:rPr lang="en-US" sz="1730" dirty="0">
                  <a:solidFill>
                    <a:srgbClr val="404040"/>
                  </a:solidFill>
                  <a:latin typeface="Segoe UI"/>
                </a:rPr>
              </a:br>
              <a:r>
                <a:rPr lang="en-US" sz="1764" spc="-49" dirty="0">
                  <a:solidFill>
                    <a:srgbClr val="404040"/>
                  </a:solidFill>
                  <a:latin typeface="Segoe UI"/>
                  <a:hlinkClick r:id="rId7"/>
                </a:rPr>
                <a:t>http://</a:t>
              </a:r>
              <a:r>
                <a:rPr lang="en-US" sz="1764" dirty="0">
                  <a:solidFill>
                    <a:srgbClr val="404040"/>
                  </a:solidFill>
                  <a:latin typeface="Segoe UI"/>
                  <a:hlinkClick r:id="rId7"/>
                </a:rPr>
                <a:t>dev.office.com/podcasts</a:t>
              </a:r>
              <a:r>
                <a:rPr lang="en-US" sz="1764" spc="-49" dirty="0">
                  <a:solidFill>
                    <a:srgbClr val="404040"/>
                  </a:solidFill>
                  <a:latin typeface="Segoe UI"/>
                </a:rPr>
                <a:t> </a:t>
              </a:r>
            </a:p>
            <a:p>
              <a:pPr algn="ctr" defTabSz="896171">
                <a:defRPr/>
              </a:pPr>
              <a:endParaRPr lang="en-US" sz="1730" dirty="0">
                <a:solidFill>
                  <a:srgbClr val="404040"/>
                </a:solidFill>
                <a:latin typeface="Segoe UI"/>
              </a:endParaRPr>
            </a:p>
          </p:txBody>
        </p:sp>
      </p:grpSp>
      <p:grpSp>
        <p:nvGrpSpPr>
          <p:cNvPr id="15" name="Group 14"/>
          <p:cNvGrpSpPr/>
          <p:nvPr/>
        </p:nvGrpSpPr>
        <p:grpSpPr>
          <a:xfrm>
            <a:off x="9932489" y="4820078"/>
            <a:ext cx="1808241" cy="1566666"/>
            <a:chOff x="10134295" y="4916603"/>
            <a:chExt cx="1844980" cy="1598497"/>
          </a:xfrm>
        </p:grpSpPr>
        <p:sp>
          <p:nvSpPr>
            <p:cNvPr id="222" name="Rectangle 153"/>
            <p:cNvSpPr>
              <a:spLocks noChangeArrowheads="1"/>
            </p:cNvSpPr>
            <p:nvPr/>
          </p:nvSpPr>
          <p:spPr bwMode="auto">
            <a:xfrm>
              <a:off x="10134295" y="4916603"/>
              <a:ext cx="1844980" cy="1598497"/>
            </a:xfrm>
            <a:prstGeom prst="rect">
              <a:avLst/>
            </a:prstGeom>
            <a:solidFill>
              <a:srgbClr val="008272"/>
            </a:solidFill>
            <a:ln>
              <a:noFill/>
            </a:ln>
          </p:spPr>
          <p:txBody>
            <a:bodyPr vert="horz" wrap="square" lIns="87857" tIns="43928" rIns="87857" bIns="43928" numCol="1" anchor="t" anchorCtr="0" compatLnSpc="1">
              <a:prstTxWarp prst="textNoShape">
                <a:avLst/>
              </a:prstTxWarp>
            </a:bodyPr>
            <a:lstStyle/>
            <a:p>
              <a:pPr defTabSz="896171">
                <a:defRPr/>
              </a:pPr>
              <a:r>
                <a:rPr lang="en-US" sz="1764" b="1" dirty="0" err="1">
                  <a:gradFill>
                    <a:gsLst>
                      <a:gs pos="0">
                        <a:srgbClr val="FFFFFF"/>
                      </a:gs>
                      <a:gs pos="100000">
                        <a:srgbClr val="FFFFFF"/>
                      </a:gs>
                    </a:gsLst>
                    <a:lin ang="5400000" scaled="0"/>
                  </a:gradFill>
                  <a:latin typeface="Segoe UI Light"/>
                </a:rPr>
                <a:t>UserVoice</a:t>
              </a: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endParaRPr lang="en-US" sz="1764" b="1" dirty="0">
                <a:gradFill>
                  <a:gsLst>
                    <a:gs pos="0">
                      <a:srgbClr val="FFFFFF"/>
                    </a:gs>
                    <a:gs pos="100000">
                      <a:srgbClr val="FFFFFF"/>
                    </a:gs>
                  </a:gsLst>
                  <a:lin ang="5400000" scaled="0"/>
                </a:gradFill>
                <a:latin typeface="Segoe UI Light"/>
              </a:endParaRPr>
            </a:p>
            <a:p>
              <a:pPr defTabSz="896171">
                <a:defRPr/>
              </a:pPr>
              <a:r>
                <a:rPr lang="en-US" sz="1176" dirty="0">
                  <a:solidFill>
                    <a:srgbClr val="404040"/>
                  </a:solidFill>
                  <a:latin typeface="Segoe UI"/>
                  <a:hlinkClick r:id="rId8"/>
                </a:rPr>
                <a:t>http://officespdev.uservoice.com/</a:t>
              </a:r>
              <a:r>
                <a:rPr lang="en-US" sz="1176" dirty="0">
                  <a:solidFill>
                    <a:srgbClr val="404040"/>
                  </a:solidFill>
                  <a:latin typeface="Segoe UI"/>
                </a:rPr>
                <a:t> </a:t>
              </a:r>
            </a:p>
            <a:p>
              <a:pPr defTabSz="896171">
                <a:defRPr/>
              </a:pPr>
              <a:endParaRPr lang="en-US" sz="1764" b="1" dirty="0">
                <a:gradFill>
                  <a:gsLst>
                    <a:gs pos="0">
                      <a:srgbClr val="FFFFFF"/>
                    </a:gs>
                    <a:gs pos="100000">
                      <a:srgbClr val="FFFFFF"/>
                    </a:gs>
                  </a:gsLst>
                  <a:lin ang="5400000" scaled="0"/>
                </a:gradFill>
                <a:latin typeface="Segoe UI Light"/>
              </a:endParaRPr>
            </a:p>
          </p:txBody>
        </p:sp>
        <p:sp>
          <p:nvSpPr>
            <p:cNvPr id="234" name="Freeform 64"/>
            <p:cNvSpPr>
              <a:spLocks noChangeAspect="1" noEditPoints="1"/>
            </p:cNvSpPr>
            <p:nvPr/>
          </p:nvSpPr>
          <p:spPr bwMode="black">
            <a:xfrm>
              <a:off x="10672381" y="5344472"/>
              <a:ext cx="794805" cy="610410"/>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0666" tIns="40334" rIns="80666" bIns="40334" numCol="1" anchor="t" anchorCtr="0" compatLnSpc="1">
              <a:prstTxWarp prst="textNoShape">
                <a:avLst/>
              </a:prstTxWarp>
            </a:bodyPr>
            <a:lstStyle/>
            <a:p>
              <a:pPr defTabSz="914128">
                <a:defRPr/>
              </a:pPr>
              <a:endParaRPr lang="en-US" sz="1568">
                <a:solidFill>
                  <a:srgbClr val="000000"/>
                </a:solidFill>
                <a:latin typeface="Segoe UI"/>
              </a:endParaRPr>
            </a:p>
          </p:txBody>
        </p:sp>
      </p:grpSp>
      <p:grpSp>
        <p:nvGrpSpPr>
          <p:cNvPr id="18" name="Group 17"/>
          <p:cNvGrpSpPr/>
          <p:nvPr/>
        </p:nvGrpSpPr>
        <p:grpSpPr>
          <a:xfrm>
            <a:off x="2350123" y="3093748"/>
            <a:ext cx="1904870" cy="1648758"/>
            <a:chOff x="2397872" y="3155198"/>
            <a:chExt cx="1943573" cy="1682257"/>
          </a:xfrm>
        </p:grpSpPr>
        <p:sp>
          <p:nvSpPr>
            <p:cNvPr id="275" name="Rectangle 266"/>
            <p:cNvSpPr>
              <a:spLocks noChangeArrowheads="1"/>
            </p:cNvSpPr>
            <p:nvPr/>
          </p:nvSpPr>
          <p:spPr bwMode="auto">
            <a:xfrm>
              <a:off x="2397872" y="3155198"/>
              <a:ext cx="1943573" cy="1682257"/>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lnSpc>
                  <a:spcPct val="95000"/>
                </a:lnSpc>
                <a:defRPr/>
              </a:pPr>
              <a:r>
                <a:rPr lang="en-US" sz="1730" dirty="0">
                  <a:gradFill>
                    <a:gsLst>
                      <a:gs pos="0">
                        <a:srgbClr val="505050"/>
                      </a:gs>
                      <a:gs pos="100000">
                        <a:srgbClr val="505050"/>
                      </a:gs>
                    </a:gsLst>
                    <a:lin ang="5400000" scaled="0"/>
                  </a:gradFill>
                  <a:latin typeface="Segoe UI"/>
                </a:rPr>
                <a:t>Stack overflow</a:t>
              </a: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endParaRPr lang="en-US" sz="1730" dirty="0">
                <a:gradFill>
                  <a:gsLst>
                    <a:gs pos="0">
                      <a:srgbClr val="505050"/>
                    </a:gs>
                    <a:gs pos="100000">
                      <a:srgbClr val="505050"/>
                    </a:gs>
                  </a:gsLst>
                  <a:lin ang="5400000" scaled="0"/>
                </a:gradFill>
                <a:latin typeface="Segoe UI"/>
              </a:endParaRPr>
            </a:p>
            <a:p>
              <a:pPr defTabSz="896171">
                <a:lnSpc>
                  <a:spcPct val="95000"/>
                </a:lnSpc>
                <a:defRPr/>
              </a:pPr>
              <a:r>
                <a:rPr lang="en-US" sz="1730" dirty="0">
                  <a:gradFill>
                    <a:gsLst>
                      <a:gs pos="0">
                        <a:srgbClr val="505050"/>
                      </a:gs>
                      <a:gs pos="100000">
                        <a:srgbClr val="505050"/>
                      </a:gs>
                    </a:gsLst>
                    <a:lin ang="5400000" scaled="0"/>
                  </a:gradFill>
                  <a:latin typeface="Segoe UI"/>
                </a:rPr>
                <a:t>[</a:t>
              </a:r>
              <a:r>
                <a:rPr lang="en-US" sz="1730" dirty="0" err="1">
                  <a:gradFill>
                    <a:gsLst>
                      <a:gs pos="0">
                        <a:srgbClr val="505050"/>
                      </a:gs>
                      <a:gs pos="100000">
                        <a:srgbClr val="505050"/>
                      </a:gs>
                    </a:gsLst>
                    <a:lin ang="5400000" scaled="0"/>
                  </a:gradFill>
                  <a:latin typeface="Segoe UI"/>
                </a:rPr>
                <a:t>ms</a:t>
              </a:r>
              <a:r>
                <a:rPr lang="en-US" sz="1730" dirty="0">
                  <a:gradFill>
                    <a:gsLst>
                      <a:gs pos="0">
                        <a:srgbClr val="505050"/>
                      </a:gs>
                      <a:gs pos="100000">
                        <a:srgbClr val="505050"/>
                      </a:gs>
                    </a:gsLst>
                    <a:lin ang="5400000" scaled="0"/>
                  </a:gradFill>
                  <a:latin typeface="Segoe UI"/>
                </a:rPr>
                <a:t>-office]</a:t>
              </a:r>
            </a:p>
          </p:txBody>
        </p:sp>
        <p:sp>
          <p:nvSpPr>
            <p:cNvPr id="235" name="Freeform 15"/>
            <p:cNvSpPr>
              <a:spLocks noEditPoints="1"/>
            </p:cNvSpPr>
            <p:nvPr/>
          </p:nvSpPr>
          <p:spPr bwMode="black">
            <a:xfrm>
              <a:off x="2964290" y="3587555"/>
              <a:ext cx="760544" cy="761422"/>
            </a:xfrm>
            <a:custGeom>
              <a:avLst/>
              <a:gdLst>
                <a:gd name="T0" fmla="*/ 455 w 708"/>
                <a:gd name="T1" fmla="*/ 121 h 709"/>
                <a:gd name="T2" fmla="*/ 392 w 708"/>
                <a:gd name="T3" fmla="*/ 121 h 709"/>
                <a:gd name="T4" fmla="*/ 392 w 708"/>
                <a:gd name="T5" fmla="*/ 206 h 709"/>
                <a:gd name="T6" fmla="*/ 316 w 708"/>
                <a:gd name="T7" fmla="*/ 206 h 709"/>
                <a:gd name="T8" fmla="*/ 316 w 708"/>
                <a:gd name="T9" fmla="*/ 121 h 709"/>
                <a:gd name="T10" fmla="*/ 250 w 708"/>
                <a:gd name="T11" fmla="*/ 121 h 709"/>
                <a:gd name="T12" fmla="*/ 354 w 708"/>
                <a:gd name="T13" fmla="*/ 0 h 709"/>
                <a:gd name="T14" fmla="*/ 455 w 708"/>
                <a:gd name="T15" fmla="*/ 121 h 709"/>
                <a:gd name="T16" fmla="*/ 205 w 708"/>
                <a:gd name="T17" fmla="*/ 371 h 709"/>
                <a:gd name="T18" fmla="*/ 139 w 708"/>
                <a:gd name="T19" fmla="*/ 371 h 709"/>
                <a:gd name="T20" fmla="*/ 139 w 708"/>
                <a:gd name="T21" fmla="*/ 456 h 709"/>
                <a:gd name="T22" fmla="*/ 63 w 708"/>
                <a:gd name="T23" fmla="*/ 456 h 709"/>
                <a:gd name="T24" fmla="*/ 63 w 708"/>
                <a:gd name="T25" fmla="*/ 371 h 709"/>
                <a:gd name="T26" fmla="*/ 0 w 708"/>
                <a:gd name="T27" fmla="*/ 371 h 709"/>
                <a:gd name="T28" fmla="*/ 101 w 708"/>
                <a:gd name="T29" fmla="*/ 251 h 709"/>
                <a:gd name="T30" fmla="*/ 205 w 708"/>
                <a:gd name="T31" fmla="*/ 371 h 709"/>
                <a:gd name="T32" fmla="*/ 205 w 708"/>
                <a:gd name="T33" fmla="*/ 503 h 709"/>
                <a:gd name="T34" fmla="*/ 0 w 708"/>
                <a:gd name="T35" fmla="*/ 503 h 709"/>
                <a:gd name="T36" fmla="*/ 0 w 708"/>
                <a:gd name="T37" fmla="*/ 709 h 709"/>
                <a:gd name="T38" fmla="*/ 205 w 708"/>
                <a:gd name="T39" fmla="*/ 709 h 709"/>
                <a:gd name="T40" fmla="*/ 205 w 708"/>
                <a:gd name="T41" fmla="*/ 503 h 709"/>
                <a:gd name="T42" fmla="*/ 708 w 708"/>
                <a:gd name="T43" fmla="*/ 503 h 709"/>
                <a:gd name="T44" fmla="*/ 503 w 708"/>
                <a:gd name="T45" fmla="*/ 503 h 709"/>
                <a:gd name="T46" fmla="*/ 503 w 708"/>
                <a:gd name="T47" fmla="*/ 709 h 709"/>
                <a:gd name="T48" fmla="*/ 708 w 708"/>
                <a:gd name="T49" fmla="*/ 709 h 709"/>
                <a:gd name="T50" fmla="*/ 708 w 708"/>
                <a:gd name="T51" fmla="*/ 503 h 709"/>
                <a:gd name="T52" fmla="*/ 708 w 708"/>
                <a:gd name="T53" fmla="*/ 0 h 709"/>
                <a:gd name="T54" fmla="*/ 503 w 708"/>
                <a:gd name="T55" fmla="*/ 0 h 709"/>
                <a:gd name="T56" fmla="*/ 503 w 708"/>
                <a:gd name="T57" fmla="*/ 206 h 709"/>
                <a:gd name="T58" fmla="*/ 708 w 708"/>
                <a:gd name="T59" fmla="*/ 206 h 709"/>
                <a:gd name="T60" fmla="*/ 708 w 708"/>
                <a:gd name="T61" fmla="*/ 0 h 709"/>
                <a:gd name="T62" fmla="*/ 708 w 708"/>
                <a:gd name="T63" fmla="*/ 251 h 709"/>
                <a:gd name="T64" fmla="*/ 503 w 708"/>
                <a:gd name="T65" fmla="*/ 251 h 709"/>
                <a:gd name="T66" fmla="*/ 503 w 708"/>
                <a:gd name="T67" fmla="*/ 456 h 709"/>
                <a:gd name="T68" fmla="*/ 708 w 708"/>
                <a:gd name="T69" fmla="*/ 456 h 709"/>
                <a:gd name="T70" fmla="*/ 708 w 708"/>
                <a:gd name="T71" fmla="*/ 251 h 709"/>
                <a:gd name="T72" fmla="*/ 455 w 708"/>
                <a:gd name="T73" fmla="*/ 251 h 709"/>
                <a:gd name="T74" fmla="*/ 250 w 708"/>
                <a:gd name="T75" fmla="*/ 251 h 709"/>
                <a:gd name="T76" fmla="*/ 250 w 708"/>
                <a:gd name="T77" fmla="*/ 456 h 709"/>
                <a:gd name="T78" fmla="*/ 455 w 708"/>
                <a:gd name="T79" fmla="*/ 456 h 709"/>
                <a:gd name="T80" fmla="*/ 455 w 708"/>
                <a:gd name="T81" fmla="*/ 251 h 709"/>
                <a:gd name="T82" fmla="*/ 455 w 708"/>
                <a:gd name="T83" fmla="*/ 503 h 709"/>
                <a:gd name="T84" fmla="*/ 250 w 708"/>
                <a:gd name="T85" fmla="*/ 503 h 709"/>
                <a:gd name="T86" fmla="*/ 250 w 708"/>
                <a:gd name="T87" fmla="*/ 709 h 709"/>
                <a:gd name="T88" fmla="*/ 455 w 708"/>
                <a:gd name="T89" fmla="*/ 709 h 709"/>
                <a:gd name="T90" fmla="*/ 455 w 708"/>
                <a:gd name="T91" fmla="*/ 503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8" h="709">
                  <a:moveTo>
                    <a:pt x="455" y="121"/>
                  </a:moveTo>
                  <a:lnTo>
                    <a:pt x="392" y="121"/>
                  </a:lnTo>
                  <a:lnTo>
                    <a:pt x="392" y="206"/>
                  </a:lnTo>
                  <a:lnTo>
                    <a:pt x="316" y="206"/>
                  </a:lnTo>
                  <a:lnTo>
                    <a:pt x="316" y="121"/>
                  </a:lnTo>
                  <a:lnTo>
                    <a:pt x="250" y="121"/>
                  </a:lnTo>
                  <a:lnTo>
                    <a:pt x="354" y="0"/>
                  </a:lnTo>
                  <a:lnTo>
                    <a:pt x="455" y="121"/>
                  </a:lnTo>
                  <a:close/>
                  <a:moveTo>
                    <a:pt x="205" y="371"/>
                  </a:moveTo>
                  <a:lnTo>
                    <a:pt x="139" y="371"/>
                  </a:lnTo>
                  <a:lnTo>
                    <a:pt x="139" y="456"/>
                  </a:lnTo>
                  <a:lnTo>
                    <a:pt x="63" y="456"/>
                  </a:lnTo>
                  <a:lnTo>
                    <a:pt x="63" y="371"/>
                  </a:lnTo>
                  <a:lnTo>
                    <a:pt x="0" y="371"/>
                  </a:lnTo>
                  <a:lnTo>
                    <a:pt x="101" y="251"/>
                  </a:lnTo>
                  <a:lnTo>
                    <a:pt x="205" y="371"/>
                  </a:lnTo>
                  <a:close/>
                  <a:moveTo>
                    <a:pt x="205" y="503"/>
                  </a:moveTo>
                  <a:lnTo>
                    <a:pt x="0" y="503"/>
                  </a:lnTo>
                  <a:lnTo>
                    <a:pt x="0" y="709"/>
                  </a:lnTo>
                  <a:lnTo>
                    <a:pt x="205" y="709"/>
                  </a:lnTo>
                  <a:lnTo>
                    <a:pt x="205" y="503"/>
                  </a:lnTo>
                  <a:close/>
                  <a:moveTo>
                    <a:pt x="708" y="503"/>
                  </a:moveTo>
                  <a:lnTo>
                    <a:pt x="503" y="503"/>
                  </a:lnTo>
                  <a:lnTo>
                    <a:pt x="503" y="709"/>
                  </a:lnTo>
                  <a:lnTo>
                    <a:pt x="708" y="709"/>
                  </a:lnTo>
                  <a:lnTo>
                    <a:pt x="708" y="503"/>
                  </a:lnTo>
                  <a:close/>
                  <a:moveTo>
                    <a:pt x="708" y="0"/>
                  </a:moveTo>
                  <a:lnTo>
                    <a:pt x="503" y="0"/>
                  </a:lnTo>
                  <a:lnTo>
                    <a:pt x="503" y="206"/>
                  </a:lnTo>
                  <a:lnTo>
                    <a:pt x="708" y="206"/>
                  </a:lnTo>
                  <a:lnTo>
                    <a:pt x="708" y="0"/>
                  </a:lnTo>
                  <a:close/>
                  <a:moveTo>
                    <a:pt x="708" y="251"/>
                  </a:moveTo>
                  <a:lnTo>
                    <a:pt x="503" y="251"/>
                  </a:lnTo>
                  <a:lnTo>
                    <a:pt x="503" y="456"/>
                  </a:lnTo>
                  <a:lnTo>
                    <a:pt x="708" y="456"/>
                  </a:lnTo>
                  <a:lnTo>
                    <a:pt x="708" y="251"/>
                  </a:lnTo>
                  <a:close/>
                  <a:moveTo>
                    <a:pt x="455" y="251"/>
                  </a:moveTo>
                  <a:lnTo>
                    <a:pt x="250" y="251"/>
                  </a:lnTo>
                  <a:lnTo>
                    <a:pt x="250" y="456"/>
                  </a:lnTo>
                  <a:lnTo>
                    <a:pt x="455" y="456"/>
                  </a:lnTo>
                  <a:lnTo>
                    <a:pt x="455" y="251"/>
                  </a:lnTo>
                  <a:close/>
                  <a:moveTo>
                    <a:pt x="455" y="503"/>
                  </a:moveTo>
                  <a:lnTo>
                    <a:pt x="250" y="503"/>
                  </a:lnTo>
                  <a:lnTo>
                    <a:pt x="250" y="709"/>
                  </a:lnTo>
                  <a:lnTo>
                    <a:pt x="455" y="709"/>
                  </a:lnTo>
                  <a:lnTo>
                    <a:pt x="455" y="503"/>
                  </a:lnTo>
                  <a:close/>
                </a:path>
              </a:pathLst>
            </a:custGeom>
            <a:solidFill>
              <a:schemeClr val="tx2"/>
            </a:solidFill>
            <a:ln>
              <a:noFill/>
            </a:ln>
          </p:spPr>
          <p:txBody>
            <a:bodyPr vert="horz" wrap="square" lIns="0" tIns="40334" rIns="80666" bIns="40334" numCol="1" anchor="t" anchorCtr="0" compatLnSpc="1">
              <a:prstTxWarp prst="textNoShape">
                <a:avLst/>
              </a:prstTxWarp>
            </a:bodyPr>
            <a:lstStyle/>
            <a:p>
              <a:pPr algn="ctr" defTabSz="896167">
                <a:defRPr/>
              </a:pPr>
              <a:endParaRPr lang="en-US" sz="1568">
                <a:gradFill>
                  <a:gsLst>
                    <a:gs pos="0">
                      <a:srgbClr val="FFFFFF"/>
                    </a:gs>
                    <a:gs pos="100000">
                      <a:srgbClr val="FFFFFF"/>
                    </a:gs>
                  </a:gsLst>
                  <a:lin ang="5400000" scaled="0"/>
                </a:gradFill>
                <a:latin typeface="Segoe UI"/>
              </a:endParaRPr>
            </a:p>
          </p:txBody>
        </p:sp>
      </p:grpSp>
      <p:grpSp>
        <p:nvGrpSpPr>
          <p:cNvPr id="17" name="Group 16"/>
          <p:cNvGrpSpPr/>
          <p:nvPr/>
        </p:nvGrpSpPr>
        <p:grpSpPr>
          <a:xfrm>
            <a:off x="4337780" y="3098955"/>
            <a:ext cx="3629956" cy="1645950"/>
            <a:chOff x="4425913" y="3160511"/>
            <a:chExt cx="3703709" cy="1679392"/>
          </a:xfrm>
        </p:grpSpPr>
        <p:sp>
          <p:nvSpPr>
            <p:cNvPr id="168" name="Rectangle 153"/>
            <p:cNvSpPr>
              <a:spLocks noChangeArrowheads="1"/>
            </p:cNvSpPr>
            <p:nvPr/>
          </p:nvSpPr>
          <p:spPr bwMode="auto">
            <a:xfrm>
              <a:off x="4425913" y="3160511"/>
              <a:ext cx="3703709" cy="1679392"/>
            </a:xfrm>
            <a:prstGeom prst="rect">
              <a:avLst/>
            </a:prstGeom>
            <a:solidFill>
              <a:srgbClr val="008272"/>
            </a:solidFill>
            <a:ln>
              <a:noFill/>
            </a:ln>
          </p:spPr>
          <p:txBody>
            <a:bodyPr vert="horz" wrap="square" lIns="1165049" tIns="43928" rIns="87857" bIns="43928" numCol="1" anchor="ctr" anchorCtr="0" compatLnSpc="1">
              <a:prstTxWarp prst="textNoShape">
                <a:avLst/>
              </a:prstTxWarp>
            </a:bodyPr>
            <a:lstStyle/>
            <a:p>
              <a:pPr defTabSz="896171">
                <a:lnSpc>
                  <a:spcPct val="90000"/>
                </a:lnSpc>
                <a:spcBef>
                  <a:spcPts val="576"/>
                </a:spcBef>
                <a:spcAft>
                  <a:spcPts val="576"/>
                </a:spcAft>
                <a:defRPr/>
              </a:pPr>
              <a:r>
                <a:rPr lang="en-US" sz="3920" b="1" dirty="0">
                  <a:gradFill>
                    <a:gsLst>
                      <a:gs pos="0">
                        <a:srgbClr val="FFFFFF"/>
                      </a:gs>
                      <a:gs pos="100000">
                        <a:srgbClr val="FFFFFF"/>
                      </a:gs>
                    </a:gsLst>
                    <a:lin ang="5400000" scaled="0"/>
                  </a:gradFill>
                  <a:latin typeface="Segoe UI Light"/>
                </a:rPr>
                <a:t>Channel 9 </a:t>
              </a:r>
              <a:br>
                <a:rPr lang="en-US" sz="3920" b="1" dirty="0">
                  <a:gradFill>
                    <a:gsLst>
                      <a:gs pos="0">
                        <a:srgbClr val="FFFFFF"/>
                      </a:gs>
                      <a:gs pos="100000">
                        <a:srgbClr val="FFFFFF"/>
                      </a:gs>
                    </a:gsLst>
                    <a:lin ang="5400000" scaled="0"/>
                  </a:gradFill>
                  <a:latin typeface="Segoe UI Light"/>
                </a:rPr>
              </a:br>
              <a:r>
                <a:rPr lang="en-US" sz="3920" b="1" dirty="0">
                  <a:gradFill>
                    <a:gsLst>
                      <a:gs pos="0">
                        <a:srgbClr val="FFFFFF"/>
                      </a:gs>
                      <a:gs pos="100000">
                        <a:srgbClr val="FFFFFF"/>
                      </a:gs>
                    </a:gsLst>
                    <a:lin ang="5400000" scaled="0"/>
                  </a:gradFill>
                  <a:latin typeface="Segoe UI Light"/>
                </a:rPr>
                <a:t>Dev Show</a:t>
              </a:r>
            </a:p>
            <a:p>
              <a:pPr defTabSz="896171">
                <a:lnSpc>
                  <a:spcPct val="90000"/>
                </a:lnSpc>
                <a:spcBef>
                  <a:spcPts val="576"/>
                </a:spcBef>
                <a:spcAft>
                  <a:spcPts val="576"/>
                </a:spcAft>
                <a:defRPr/>
              </a:pPr>
              <a:r>
                <a:rPr lang="en-US" sz="1372" dirty="0">
                  <a:solidFill>
                    <a:srgbClr val="FFFFFF"/>
                  </a:solidFill>
                  <a:latin typeface="Segoe UI"/>
                  <a:hlinkClick r:id="rId9"/>
                </a:rPr>
                <a:t>http://aka.ms/O365DevShow</a:t>
              </a:r>
              <a:r>
                <a:rPr lang="en-US" sz="1372" dirty="0">
                  <a:solidFill>
                    <a:srgbClr val="FFFFFF"/>
                  </a:solidFill>
                  <a:latin typeface="Segoe UI"/>
                </a:rPr>
                <a:t> </a:t>
              </a:r>
            </a:p>
          </p:txBody>
        </p:sp>
        <p:pic>
          <p:nvPicPr>
            <p:cNvPr id="2" name="Picture 1"/>
            <p:cNvPicPr>
              <a:picLocks noChangeAspect="1"/>
            </p:cNvPicPr>
            <p:nvPr/>
          </p:nvPicPr>
          <p:blipFill rotWithShape="1">
            <a:blip r:embed="rId10" cstate="print">
              <a:extLst>
                <a:ext uri="{28A0092B-C50C-407E-A947-70E740481C1C}">
                  <a14:useLocalDpi xmlns:a14="http://schemas.microsoft.com/office/drawing/2010/main" val="0"/>
                </a:ext>
              </a:extLst>
            </a:blip>
            <a:srcRect l="21000" r="22284" b="14513"/>
            <a:stretch/>
          </p:blipFill>
          <p:spPr>
            <a:xfrm>
              <a:off x="4616146" y="3328808"/>
              <a:ext cx="774394" cy="1366521"/>
            </a:xfrm>
            <a:prstGeom prst="rect">
              <a:avLst/>
            </a:prstGeom>
          </p:spPr>
        </p:pic>
      </p:grpSp>
      <p:grpSp>
        <p:nvGrpSpPr>
          <p:cNvPr id="16" name="Group 15"/>
          <p:cNvGrpSpPr/>
          <p:nvPr/>
        </p:nvGrpSpPr>
        <p:grpSpPr>
          <a:xfrm>
            <a:off x="6150999" y="4820078"/>
            <a:ext cx="3707107" cy="1566665"/>
            <a:chOff x="6275973" y="4916604"/>
            <a:chExt cx="3782427" cy="1598496"/>
          </a:xfrm>
        </p:grpSpPr>
        <p:sp>
          <p:nvSpPr>
            <p:cNvPr id="229" name="Rectangle 153"/>
            <p:cNvSpPr>
              <a:spLocks noChangeArrowheads="1"/>
            </p:cNvSpPr>
            <p:nvPr/>
          </p:nvSpPr>
          <p:spPr bwMode="auto">
            <a:xfrm>
              <a:off x="6275973" y="4916604"/>
              <a:ext cx="3782427" cy="1598496"/>
            </a:xfrm>
            <a:prstGeom prst="rect">
              <a:avLst/>
            </a:prstGeom>
            <a:solidFill>
              <a:schemeClr val="accent5"/>
            </a:solidFill>
            <a:ln>
              <a:noFill/>
            </a:ln>
          </p:spPr>
          <p:txBody>
            <a:bodyPr vert="horz" wrap="square" lIns="87857" tIns="43928" rIns="87857" bIns="43928" numCol="1" anchor="t" anchorCtr="0" compatLnSpc="1">
              <a:prstTxWarp prst="textNoShape">
                <a:avLst/>
              </a:prstTxWarp>
            </a:bodyPr>
            <a:lstStyle/>
            <a:p>
              <a:pPr defTabSz="896171">
                <a:defRPr/>
              </a:pPr>
              <a:r>
                <a:rPr lang="en-US" sz="3136" b="1" dirty="0">
                  <a:gradFill>
                    <a:gsLst>
                      <a:gs pos="0">
                        <a:srgbClr val="505050"/>
                      </a:gs>
                      <a:gs pos="100000">
                        <a:srgbClr val="505050"/>
                      </a:gs>
                    </a:gsLst>
                    <a:lin ang="5400000" scaled="0"/>
                  </a:gradFill>
                  <a:latin typeface="Segoe UI Light"/>
                </a:rPr>
                <a:t>Snack </a:t>
              </a:r>
              <a:r>
                <a:rPr lang="en-US" sz="3136" b="1" dirty="0">
                  <a:gradFill>
                    <a:gsLst>
                      <a:gs pos="0">
                        <a:srgbClr val="505050"/>
                      </a:gs>
                      <a:gs pos="100000">
                        <a:srgbClr val="505050"/>
                      </a:gs>
                    </a:gsLst>
                    <a:lin ang="5400000" scaled="0"/>
                  </a:gradFill>
                  <a:latin typeface="Segoe UI Light"/>
                </a:rPr>
                <a:t>Demos</a:t>
              </a:r>
            </a:p>
            <a:p>
              <a:pPr defTabSz="896171">
                <a:defRPr/>
              </a:pPr>
              <a:endParaRPr lang="en-US" sz="3136" b="1" dirty="0">
                <a:gradFill>
                  <a:gsLst>
                    <a:gs pos="0">
                      <a:srgbClr val="505050"/>
                    </a:gs>
                    <a:gs pos="100000">
                      <a:srgbClr val="505050"/>
                    </a:gs>
                  </a:gsLst>
                  <a:lin ang="5400000" scaled="0"/>
                </a:gradFill>
                <a:latin typeface="Segoe UI Light"/>
              </a:endParaRPr>
            </a:p>
            <a:p>
              <a:pPr defTabSz="896171">
                <a:defRPr/>
              </a:pPr>
              <a:endParaRPr lang="en-US" sz="1568" u="sng" dirty="0">
                <a:gradFill>
                  <a:gsLst>
                    <a:gs pos="0">
                      <a:srgbClr val="505050"/>
                    </a:gs>
                    <a:gs pos="100000">
                      <a:srgbClr val="505050"/>
                    </a:gs>
                  </a:gsLst>
                  <a:lin ang="5400000" scaled="0"/>
                </a:gradFill>
                <a:latin typeface="Segoe UI"/>
              </a:endParaRPr>
            </a:p>
            <a:p>
              <a:pPr defTabSz="896171">
                <a:defRPr/>
              </a:pPr>
              <a:r>
                <a:rPr lang="en-US" sz="1568" u="sng" dirty="0">
                  <a:gradFill>
                    <a:gsLst>
                      <a:gs pos="0">
                        <a:srgbClr val="505050"/>
                      </a:gs>
                      <a:gs pos="100000">
                        <a:srgbClr val="505050"/>
                      </a:gs>
                    </a:gsLst>
                    <a:lin ang="5400000" scaled="0"/>
                  </a:gradFill>
                  <a:latin typeface="Segoe UI"/>
                </a:rPr>
                <a:t>http</a:t>
              </a:r>
              <a:r>
                <a:rPr lang="en-US" sz="1568" u="sng" dirty="0">
                  <a:gradFill>
                    <a:gsLst>
                      <a:gs pos="0">
                        <a:srgbClr val="505050"/>
                      </a:gs>
                      <a:gs pos="100000">
                        <a:srgbClr val="505050"/>
                      </a:gs>
                    </a:gsLst>
                    <a:lin ang="5400000" scaled="0"/>
                  </a:gradFill>
                  <a:latin typeface="Segoe UI"/>
                </a:rPr>
                <a:t>://aka.ms/o365DevSnackDemos </a:t>
              </a:r>
            </a:p>
          </p:txBody>
        </p:sp>
        <p:pic>
          <p:nvPicPr>
            <p:cNvPr id="12" name="Picture 11"/>
            <p:cNvPicPr>
              <a:picLocks noChangeAspect="1"/>
            </p:cNvPicPr>
            <p:nvPr/>
          </p:nvPicPr>
          <p:blipFill rotWithShape="1">
            <a:blip r:embed="rId11" cstate="print">
              <a:extLst>
                <a:ext uri="{28A0092B-C50C-407E-A947-70E740481C1C}">
                  <a14:useLocalDpi xmlns:a14="http://schemas.microsoft.com/office/drawing/2010/main" val="0"/>
                </a:ext>
              </a:extLst>
            </a:blip>
            <a:srcRect t="23734" b="21850"/>
            <a:stretch/>
          </p:blipFill>
          <p:spPr>
            <a:xfrm>
              <a:off x="7214100" y="5441795"/>
              <a:ext cx="1883962" cy="724830"/>
            </a:xfrm>
            <a:prstGeom prst="rect">
              <a:avLst/>
            </a:prstGeom>
          </p:spPr>
        </p:pic>
      </p:grpSp>
      <p:sp>
        <p:nvSpPr>
          <p:cNvPr id="561" name="Rectangle 560"/>
          <p:cNvSpPr/>
          <p:nvPr/>
        </p:nvSpPr>
        <p:spPr bwMode="auto">
          <a:xfrm>
            <a:off x="-21481" y="-4453"/>
            <a:ext cx="12233388" cy="1196206"/>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2" name="Rectangle 561"/>
          <p:cNvSpPr/>
          <p:nvPr/>
        </p:nvSpPr>
        <p:spPr bwMode="auto">
          <a:xfrm>
            <a:off x="-21480" y="6386463"/>
            <a:ext cx="12233387" cy="549062"/>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64" name="Rectangle 563"/>
          <p:cNvSpPr/>
          <p:nvPr/>
        </p:nvSpPr>
        <p:spPr bwMode="auto">
          <a:xfrm>
            <a:off x="11737536"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 name="Title 2"/>
          <p:cNvSpPr>
            <a:spLocks noGrp="1"/>
          </p:cNvSpPr>
          <p:nvPr>
            <p:ph type="title"/>
          </p:nvPr>
        </p:nvSpPr>
        <p:spPr/>
        <p:txBody>
          <a:bodyPr/>
          <a:lstStyle/>
          <a:p>
            <a:r>
              <a:rPr lang="en-US" dirty="0" smtClean="0"/>
              <a:t>Engage</a:t>
            </a:r>
            <a:endParaRPr lang="en-US" dirty="0"/>
          </a:p>
        </p:txBody>
      </p:sp>
      <p:sp>
        <p:nvSpPr>
          <p:cNvPr id="233" name="Rectangle 232"/>
          <p:cNvSpPr/>
          <p:nvPr/>
        </p:nvSpPr>
        <p:spPr bwMode="auto">
          <a:xfrm>
            <a:off x="-21481" y="974024"/>
            <a:ext cx="474370" cy="573948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7857" tIns="87857" rIns="32951" bIns="32951" numCol="1" spcCol="0" rtlCol="0" fromWordArt="0" anchor="b" anchorCtr="0" forceAA="0" compatLnSpc="1">
            <a:prstTxWarp prst="textNoShape">
              <a:avLst/>
            </a:prstTxWarp>
            <a:noAutofit/>
          </a:bodyPr>
          <a:lstStyle/>
          <a:p>
            <a:pPr algn="ctr" defTabSz="895849">
              <a:defRPr/>
            </a:pPr>
            <a:endParaRPr lang="en-US" sz="768"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8257175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565"/>
                                        </p:tgtEl>
                                        <p:attrNameLst>
                                          <p:attrName>style.visibility</p:attrName>
                                        </p:attrNameLst>
                                      </p:cBhvr>
                                      <p:to>
                                        <p:strVal val="visible"/>
                                      </p:to>
                                    </p:set>
                                    <p:anim calcmode="lin" valueType="num">
                                      <p:cBhvr additive="base">
                                        <p:cTn id="11" dur="750" fill="hold"/>
                                        <p:tgtEl>
                                          <p:spTgt spid="565"/>
                                        </p:tgtEl>
                                        <p:attrNameLst>
                                          <p:attrName>ppt_x</p:attrName>
                                        </p:attrNameLst>
                                      </p:cBhvr>
                                      <p:tavLst>
                                        <p:tav tm="0">
                                          <p:val>
                                            <p:strVal val="#ppt_x"/>
                                          </p:val>
                                        </p:tav>
                                        <p:tav tm="100000">
                                          <p:val>
                                            <p:strVal val="#ppt_x"/>
                                          </p:val>
                                        </p:tav>
                                      </p:tavLst>
                                    </p:anim>
                                    <p:anim calcmode="lin" valueType="num">
                                      <p:cBhvr additive="base">
                                        <p:cTn id="12" dur="750" fill="hold"/>
                                        <p:tgtEl>
                                          <p:spTgt spid="565"/>
                                        </p:tgtEl>
                                        <p:attrNameLst>
                                          <p:attrName>ppt_y</p:attrName>
                                        </p:attrNameLst>
                                      </p:cBhvr>
                                      <p:tavLst>
                                        <p:tav tm="0">
                                          <p:val>
                                            <p:strVal val="0-#ppt_h/2"/>
                                          </p:val>
                                        </p:tav>
                                        <p:tav tm="100000">
                                          <p:val>
                                            <p:strVal val="#ppt_y"/>
                                          </p:val>
                                        </p:tav>
                                      </p:tavLst>
                                    </p:anim>
                                  </p:childTnLst>
                                </p:cTn>
                              </p:par>
                              <p:par>
                                <p:cTn id="13" presetID="2" presetClass="entr" presetSubtype="4" decel="100000" fill="hold" nodeType="withEffect">
                                  <p:stCondLst>
                                    <p:cond delay="250"/>
                                  </p:stCondLst>
                                  <p:childTnLst>
                                    <p:set>
                                      <p:cBhvr>
                                        <p:cTn id="14" dur="1" fill="hold">
                                          <p:stCondLst>
                                            <p:cond delay="0"/>
                                          </p:stCondLst>
                                        </p:cTn>
                                        <p:tgtEl>
                                          <p:spTgt spid="558"/>
                                        </p:tgtEl>
                                        <p:attrNameLst>
                                          <p:attrName>style.visibility</p:attrName>
                                        </p:attrNameLst>
                                      </p:cBhvr>
                                      <p:to>
                                        <p:strVal val="visible"/>
                                      </p:to>
                                    </p:set>
                                    <p:anim calcmode="lin" valueType="num">
                                      <p:cBhvr additive="base">
                                        <p:cTn id="15" dur="750" fill="hold"/>
                                        <p:tgtEl>
                                          <p:spTgt spid="558"/>
                                        </p:tgtEl>
                                        <p:attrNameLst>
                                          <p:attrName>ppt_x</p:attrName>
                                        </p:attrNameLst>
                                      </p:cBhvr>
                                      <p:tavLst>
                                        <p:tav tm="0">
                                          <p:val>
                                            <p:strVal val="#ppt_x"/>
                                          </p:val>
                                        </p:tav>
                                        <p:tav tm="100000">
                                          <p:val>
                                            <p:strVal val="#ppt_x"/>
                                          </p:val>
                                        </p:tav>
                                      </p:tavLst>
                                    </p:anim>
                                    <p:anim calcmode="lin" valueType="num">
                                      <p:cBhvr additive="base">
                                        <p:cTn id="16" dur="750" fill="hold"/>
                                        <p:tgtEl>
                                          <p:spTgt spid="558"/>
                                        </p:tgtEl>
                                        <p:attrNameLst>
                                          <p:attrName>ppt_y</p:attrName>
                                        </p:attrNameLst>
                                      </p:cBhvr>
                                      <p:tavLst>
                                        <p:tav tm="0">
                                          <p:val>
                                            <p:strVal val="1+#ppt_h/2"/>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566"/>
                                        </p:tgtEl>
                                        <p:attrNameLst>
                                          <p:attrName>style.visibility</p:attrName>
                                        </p:attrNameLst>
                                      </p:cBhvr>
                                      <p:to>
                                        <p:strVal val="visible"/>
                                      </p:to>
                                    </p:set>
                                    <p:anim calcmode="lin" valueType="num">
                                      <p:cBhvr additive="base">
                                        <p:cTn id="19" dur="750" fill="hold"/>
                                        <p:tgtEl>
                                          <p:spTgt spid="566"/>
                                        </p:tgtEl>
                                        <p:attrNameLst>
                                          <p:attrName>ppt_x</p:attrName>
                                        </p:attrNameLst>
                                      </p:cBhvr>
                                      <p:tavLst>
                                        <p:tav tm="0">
                                          <p:val>
                                            <p:strVal val="1+#ppt_w/2"/>
                                          </p:val>
                                        </p:tav>
                                        <p:tav tm="100000">
                                          <p:val>
                                            <p:strVal val="#ppt_x"/>
                                          </p:val>
                                        </p:tav>
                                      </p:tavLst>
                                    </p:anim>
                                    <p:anim calcmode="lin" valueType="num">
                                      <p:cBhvr additive="base">
                                        <p:cTn id="20" dur="750" fill="hold"/>
                                        <p:tgtEl>
                                          <p:spTgt spid="566"/>
                                        </p:tgtEl>
                                        <p:attrNameLst>
                                          <p:attrName>ppt_y</p:attrName>
                                        </p:attrNameLst>
                                      </p:cBhvr>
                                      <p:tavLst>
                                        <p:tav tm="0">
                                          <p:val>
                                            <p:strVal val="#ppt_y"/>
                                          </p:val>
                                        </p:tav>
                                        <p:tav tm="100000">
                                          <p:val>
                                            <p:strVal val="#ppt_y"/>
                                          </p:val>
                                        </p:tav>
                                      </p:tavLst>
                                    </p:anim>
                                  </p:childTnLst>
                                </p:cTn>
                              </p:par>
                              <p:par>
                                <p:cTn id="21" presetID="2" presetClass="entr" presetSubtype="8" decel="100000" fill="hold" nodeType="withEffect">
                                  <p:stCondLst>
                                    <p:cond delay="75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750" fill="hold"/>
                                        <p:tgtEl>
                                          <p:spTgt spid="18"/>
                                        </p:tgtEl>
                                        <p:attrNameLst>
                                          <p:attrName>ppt_x</p:attrName>
                                        </p:attrNameLst>
                                      </p:cBhvr>
                                      <p:tavLst>
                                        <p:tav tm="0">
                                          <p:val>
                                            <p:strVal val="0-#ppt_w/2"/>
                                          </p:val>
                                        </p:tav>
                                        <p:tav tm="100000">
                                          <p:val>
                                            <p:strVal val="#ppt_x"/>
                                          </p:val>
                                        </p:tav>
                                      </p:tavLst>
                                    </p:anim>
                                    <p:anim calcmode="lin" valueType="num">
                                      <p:cBhvr additive="base">
                                        <p:cTn id="24" dur="75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decel="100000" fill="hold" nodeType="withEffect">
                                  <p:stCondLst>
                                    <p:cond delay="10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750" fill="hold"/>
                                        <p:tgtEl>
                                          <p:spTgt spid="15"/>
                                        </p:tgtEl>
                                        <p:attrNameLst>
                                          <p:attrName>ppt_x</p:attrName>
                                        </p:attrNameLst>
                                      </p:cBhvr>
                                      <p:tavLst>
                                        <p:tav tm="0">
                                          <p:val>
                                            <p:strVal val="1+#ppt_w/2"/>
                                          </p:val>
                                        </p:tav>
                                        <p:tav tm="100000">
                                          <p:val>
                                            <p:strVal val="#ppt_x"/>
                                          </p:val>
                                        </p:tav>
                                      </p:tavLst>
                                    </p:anim>
                                    <p:anim calcmode="lin" valueType="num">
                                      <p:cBhvr additive="base">
                                        <p:cTn id="28" dur="750" fill="hold"/>
                                        <p:tgtEl>
                                          <p:spTgt spid="15"/>
                                        </p:tgtEl>
                                        <p:attrNameLst>
                                          <p:attrName>ppt_y</p:attrName>
                                        </p:attrNameLst>
                                      </p:cBhvr>
                                      <p:tavLst>
                                        <p:tav tm="0">
                                          <p:val>
                                            <p:strVal val="#ppt_y"/>
                                          </p:val>
                                        </p:tav>
                                        <p:tav tm="100000">
                                          <p:val>
                                            <p:strVal val="#ppt_y"/>
                                          </p:val>
                                        </p:tav>
                                      </p:tavLst>
                                    </p:anim>
                                  </p:childTnLst>
                                </p:cTn>
                              </p:par>
                              <p:par>
                                <p:cTn id="29" presetID="2" presetClass="entr" presetSubtype="4" decel="100000" fill="hold" nodeType="withEffect">
                                  <p:stCondLst>
                                    <p:cond delay="125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750" fill="hold"/>
                                        <p:tgtEl>
                                          <p:spTgt spid="16"/>
                                        </p:tgtEl>
                                        <p:attrNameLst>
                                          <p:attrName>ppt_x</p:attrName>
                                        </p:attrNameLst>
                                      </p:cBhvr>
                                      <p:tavLst>
                                        <p:tav tm="0">
                                          <p:val>
                                            <p:strVal val="#ppt_x"/>
                                          </p:val>
                                        </p:tav>
                                        <p:tav tm="100000">
                                          <p:val>
                                            <p:strVal val="#ppt_x"/>
                                          </p:val>
                                        </p:tav>
                                      </p:tavLst>
                                    </p:anim>
                                    <p:anim calcmode="lin" valueType="num">
                                      <p:cBhvr additive="base">
                                        <p:cTn id="32" dur="75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8" decel="100000" fill="hold" nodeType="withEffect">
                                  <p:stCondLst>
                                    <p:cond delay="150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750" fill="hold"/>
                                        <p:tgtEl>
                                          <p:spTgt spid="20"/>
                                        </p:tgtEl>
                                        <p:attrNameLst>
                                          <p:attrName>ppt_x</p:attrName>
                                        </p:attrNameLst>
                                      </p:cBhvr>
                                      <p:tavLst>
                                        <p:tav tm="0">
                                          <p:val>
                                            <p:strVal val="0-#ppt_w/2"/>
                                          </p:val>
                                        </p:tav>
                                        <p:tav tm="100000">
                                          <p:val>
                                            <p:strVal val="#ppt_x"/>
                                          </p:val>
                                        </p:tav>
                                      </p:tavLst>
                                    </p:anim>
                                    <p:anim calcmode="lin" valueType="num">
                                      <p:cBhvr additive="base">
                                        <p:cTn id="36" dur="75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12" decel="100000" fill="hold" nodeType="withEffect">
                                  <p:stCondLst>
                                    <p:cond delay="175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750" fill="hold"/>
                                        <p:tgtEl>
                                          <p:spTgt spid="21"/>
                                        </p:tgtEl>
                                        <p:attrNameLst>
                                          <p:attrName>ppt_x</p:attrName>
                                        </p:attrNameLst>
                                      </p:cBhvr>
                                      <p:tavLst>
                                        <p:tav tm="0">
                                          <p:val>
                                            <p:strVal val="0-#ppt_w/2"/>
                                          </p:val>
                                        </p:tav>
                                        <p:tav tm="100000">
                                          <p:val>
                                            <p:strVal val="#ppt_x"/>
                                          </p:val>
                                        </p:tav>
                                      </p:tavLst>
                                    </p:anim>
                                    <p:anim calcmode="lin" valueType="num">
                                      <p:cBhvr additive="base">
                                        <p:cTn id="40" dur="75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3" decel="100000" fill="hold" nodeType="withEffect">
                                  <p:stCondLst>
                                    <p:cond delay="20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750" fill="hold"/>
                                        <p:tgtEl>
                                          <p:spTgt spid="22"/>
                                        </p:tgtEl>
                                        <p:attrNameLst>
                                          <p:attrName>ppt_x</p:attrName>
                                        </p:attrNameLst>
                                      </p:cBhvr>
                                      <p:tavLst>
                                        <p:tav tm="0">
                                          <p:val>
                                            <p:strVal val="1+#ppt_w/2"/>
                                          </p:val>
                                        </p:tav>
                                        <p:tav tm="100000">
                                          <p:val>
                                            <p:strVal val="#ppt_x"/>
                                          </p:val>
                                        </p:tav>
                                      </p:tavLst>
                                    </p:anim>
                                    <p:anim calcmode="lin" valueType="num">
                                      <p:cBhvr additive="base">
                                        <p:cTn id="44" dur="75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09495" y="1814699"/>
            <a:ext cx="7166650" cy="2880360"/>
          </a:xfrm>
        </p:spPr>
        <p:txBody>
          <a:bodyPr/>
          <a:lstStyle/>
          <a:p>
            <a:r>
              <a:rPr lang="en-US" sz="3136" dirty="0" smtClean="0"/>
              <a:t>Motivation</a:t>
            </a:r>
          </a:p>
          <a:p>
            <a:r>
              <a:rPr lang="en-US" sz="3136" dirty="0" smtClean="0"/>
              <a:t>Managed Metadata Service Architecture</a:t>
            </a:r>
          </a:p>
          <a:p>
            <a:r>
              <a:rPr lang="en-US" sz="3136" dirty="0" smtClean="0"/>
              <a:t>Creating Termsets and Terms</a:t>
            </a:r>
          </a:p>
          <a:p>
            <a:r>
              <a:rPr lang="en-US" sz="3136" dirty="0" smtClean="0"/>
              <a:t>Creating Termsets Using CSOM</a:t>
            </a:r>
            <a:endParaRPr lang="en-US" sz="3136"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1513" y="1906106"/>
            <a:ext cx="4300003" cy="28644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59134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12875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Tree>
    <p:extLst>
      <p:ext uri="{BB962C8B-B14F-4D97-AF65-F5344CB8AC3E}">
        <p14:creationId xmlns:p14="http://schemas.microsoft.com/office/powerpoint/2010/main" val="5846400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bwMode="auto">
          <a:xfrm>
            <a:off x="6545806" y="2156691"/>
            <a:ext cx="5162062" cy="1007860"/>
          </a:xfrm>
          <a:prstGeom prst="rect">
            <a:avLst/>
          </a:prstGeom>
          <a:solidFill>
            <a:schemeClr val="bg2">
              <a:lumMod val="85000"/>
              <a:alpha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t>Developer vision</a:t>
            </a:r>
            <a:endParaRPr lang="en-US" dirty="0"/>
          </a:p>
        </p:txBody>
      </p:sp>
      <p:sp>
        <p:nvSpPr>
          <p:cNvPr id="1210" name="Data"/>
          <p:cNvSpPr/>
          <p:nvPr/>
        </p:nvSpPr>
        <p:spPr bwMode="auto">
          <a:xfrm>
            <a:off x="6348429" y="1267873"/>
            <a:ext cx="5520539"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DATA</a:t>
            </a:r>
            <a:endPar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endParaRPr>
          </a:p>
        </p:txBody>
      </p:sp>
      <p:sp>
        <p:nvSpPr>
          <p:cNvPr id="1277" name="USER"/>
          <p:cNvSpPr/>
          <p:nvPr/>
        </p:nvSpPr>
        <p:spPr bwMode="auto">
          <a:xfrm>
            <a:off x="567899" y="1267873"/>
            <a:ext cx="5521178" cy="71250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3391" rIns="175643" bIns="140516" numCol="1" spcCol="0" rtlCol="0" fromWordArt="0" anchor="ctr" anchorCtr="0" forceAA="0" compatLnSpc="1">
            <a:prstTxWarp prst="textNoShape">
              <a:avLst/>
            </a:prstTxWarp>
            <a:noAutofit/>
          </a:bodyPr>
          <a:lstStyle/>
          <a:p>
            <a:pPr algn="ctr" defTabSz="895470" fontAlgn="base">
              <a:lnSpc>
                <a:spcPct val="90000"/>
              </a:lnSpc>
              <a:spcBef>
                <a:spcPct val="0"/>
              </a:spcBef>
              <a:spcAft>
                <a:spcPct val="0"/>
              </a:spcAft>
            </a:pPr>
            <a:r>
              <a:rPr lang="en-US" sz="5293" b="1" spc="-20" dirty="0">
                <a:gradFill>
                  <a:gsLst>
                    <a:gs pos="83000">
                      <a:srgbClr val="FFFFFF"/>
                    </a:gs>
                    <a:gs pos="100000">
                      <a:srgbClr val="FFFFFF"/>
                    </a:gs>
                  </a:gsLst>
                  <a:lin ang="5400000" scaled="1"/>
                </a:gradFill>
                <a:latin typeface="Segoe UI Light" panose="020B0502040204020203" pitchFamily="34" charset="0"/>
                <a:cs typeface="Segoe UI Light" panose="020B0502040204020203" pitchFamily="34" charset="0"/>
              </a:rPr>
              <a:t>USERS</a:t>
            </a:r>
          </a:p>
        </p:txBody>
      </p:sp>
      <p:grpSp>
        <p:nvGrpSpPr>
          <p:cNvPr id="1284" name="Group 1283"/>
          <p:cNvGrpSpPr/>
          <p:nvPr/>
        </p:nvGrpSpPr>
        <p:grpSpPr>
          <a:xfrm>
            <a:off x="649224" y="2863046"/>
            <a:ext cx="5157546" cy="2708828"/>
            <a:chOff x="540178" y="2851546"/>
            <a:chExt cx="5262336" cy="2763865"/>
          </a:xfrm>
        </p:grpSpPr>
        <p:sp>
          <p:nvSpPr>
            <p:cNvPr id="478" name="AutoShape 3"/>
            <p:cNvSpPr>
              <a:spLocks noChangeAspect="1" noChangeArrowheads="1" noTextEdit="1"/>
            </p:cNvSpPr>
            <p:nvPr/>
          </p:nvSpPr>
          <p:spPr bwMode="auto">
            <a:xfrm>
              <a:off x="855747" y="3586644"/>
              <a:ext cx="2539411" cy="20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19" name="Rounded Rectangle 618"/>
            <p:cNvSpPr/>
            <p:nvPr/>
          </p:nvSpPr>
          <p:spPr bwMode="auto">
            <a:xfrm rot="5400000">
              <a:off x="4210932" y="4023829"/>
              <a:ext cx="1889570" cy="1293594"/>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0" name="Rounded Rectangle 619"/>
            <p:cNvSpPr/>
            <p:nvPr/>
          </p:nvSpPr>
          <p:spPr bwMode="auto">
            <a:xfrm rot="5400000">
              <a:off x="4342251" y="4075857"/>
              <a:ext cx="1626931" cy="1133942"/>
            </a:xfrm>
            <a:prstGeom prst="roundRect">
              <a:avLst>
                <a:gd name="adj" fmla="val 3643"/>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21" name="Oval 620"/>
            <p:cNvSpPr/>
            <p:nvPr/>
          </p:nvSpPr>
          <p:spPr bwMode="auto">
            <a:xfrm rot="5400000">
              <a:off x="5117455" y="5486583"/>
              <a:ext cx="76525" cy="7652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7" name="Rectangle 606"/>
            <p:cNvSpPr/>
            <p:nvPr/>
          </p:nvSpPr>
          <p:spPr>
            <a:xfrm>
              <a:off x="4649298" y="4092508"/>
              <a:ext cx="1025503" cy="1287474"/>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08" name="Rectangle 607"/>
            <p:cNvSpPr/>
            <p:nvPr/>
          </p:nvSpPr>
          <p:spPr>
            <a:xfrm>
              <a:off x="4649298" y="3911598"/>
              <a:ext cx="1025503" cy="199389"/>
            </a:xfrm>
            <a:prstGeom prst="rect">
              <a:avLst/>
            </a:prstGeom>
            <a:noFill/>
            <a:ln w="22225">
              <a:solidFill>
                <a:srgbClr val="A32B01"/>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612" name="Straight Connector 611"/>
            <p:cNvCxnSpPr/>
            <p:nvPr/>
          </p:nvCxnSpPr>
          <p:spPr>
            <a:xfrm>
              <a:off x="4731651" y="4390496"/>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4731651" y="4494102"/>
              <a:ext cx="462328"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4731651" y="4597709"/>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4731651" y="4701315"/>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4731651" y="4908528"/>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4731651" y="4804922"/>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8" name="Straight Connector 617"/>
            <p:cNvCxnSpPr/>
            <p:nvPr/>
          </p:nvCxnSpPr>
          <p:spPr>
            <a:xfrm>
              <a:off x="4731651" y="5012137"/>
              <a:ext cx="873640" cy="0"/>
            </a:xfrm>
            <a:prstGeom prst="line">
              <a:avLst/>
            </a:prstGeom>
            <a:ln w="28575">
              <a:solidFill>
                <a:srgbClr val="A32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11" name="Freeform 12"/>
            <p:cNvSpPr>
              <a:spLocks noEditPoints="1"/>
            </p:cNvSpPr>
            <p:nvPr/>
          </p:nvSpPr>
          <p:spPr bwMode="auto">
            <a:xfrm>
              <a:off x="5297283" y="4189760"/>
              <a:ext cx="333312" cy="325365"/>
            </a:xfrm>
            <a:custGeom>
              <a:avLst/>
              <a:gdLst>
                <a:gd name="T0" fmla="*/ 731 w 1609"/>
                <a:gd name="T1" fmla="*/ 843 h 1572"/>
                <a:gd name="T2" fmla="*/ 1444 w 1609"/>
                <a:gd name="T3" fmla="*/ 843 h 1572"/>
                <a:gd name="T4" fmla="*/ 731 w 1609"/>
                <a:gd name="T5" fmla="*/ 1572 h 1572"/>
                <a:gd name="T6" fmla="*/ 0 w 1609"/>
                <a:gd name="T7" fmla="*/ 843 h 1572"/>
                <a:gd name="T8" fmla="*/ 731 w 1609"/>
                <a:gd name="T9" fmla="*/ 132 h 1572"/>
                <a:gd name="T10" fmla="*/ 731 w 1609"/>
                <a:gd name="T11" fmla="*/ 843 h 1572"/>
                <a:gd name="T12" fmla="*/ 731 w 1609"/>
                <a:gd name="T13" fmla="*/ 843 h 1572"/>
                <a:gd name="T14" fmla="*/ 898 w 1609"/>
                <a:gd name="T15" fmla="*/ 734 h 1572"/>
                <a:gd name="T16" fmla="*/ 1609 w 1609"/>
                <a:gd name="T17" fmla="*/ 734 h 1572"/>
                <a:gd name="T18" fmla="*/ 898 w 1609"/>
                <a:gd name="T19" fmla="*/ 0 h 1572"/>
                <a:gd name="T20" fmla="*/ 898 w 1609"/>
                <a:gd name="T21" fmla="*/ 734 h 1572"/>
                <a:gd name="T22" fmla="*/ 898 w 1609"/>
                <a:gd name="T23" fmla="*/ 734 h 1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09" h="1572">
                  <a:moveTo>
                    <a:pt x="731" y="843"/>
                  </a:moveTo>
                  <a:cubicBezTo>
                    <a:pt x="1444" y="843"/>
                    <a:pt x="1444" y="843"/>
                    <a:pt x="1444" y="843"/>
                  </a:cubicBezTo>
                  <a:cubicBezTo>
                    <a:pt x="1444" y="1244"/>
                    <a:pt x="1115" y="1572"/>
                    <a:pt x="731" y="1572"/>
                  </a:cubicBezTo>
                  <a:cubicBezTo>
                    <a:pt x="329" y="1572"/>
                    <a:pt x="0" y="1244"/>
                    <a:pt x="0" y="843"/>
                  </a:cubicBezTo>
                  <a:cubicBezTo>
                    <a:pt x="0" y="460"/>
                    <a:pt x="329" y="132"/>
                    <a:pt x="731" y="132"/>
                  </a:cubicBezTo>
                  <a:cubicBezTo>
                    <a:pt x="731" y="843"/>
                    <a:pt x="731" y="843"/>
                    <a:pt x="731" y="843"/>
                  </a:cubicBezTo>
                  <a:cubicBezTo>
                    <a:pt x="731" y="843"/>
                    <a:pt x="731" y="843"/>
                    <a:pt x="731" y="843"/>
                  </a:cubicBezTo>
                  <a:close/>
                  <a:moveTo>
                    <a:pt x="898" y="734"/>
                  </a:moveTo>
                  <a:cubicBezTo>
                    <a:pt x="1609" y="734"/>
                    <a:pt x="1609" y="734"/>
                    <a:pt x="1609" y="734"/>
                  </a:cubicBezTo>
                  <a:cubicBezTo>
                    <a:pt x="1609" y="331"/>
                    <a:pt x="1281" y="0"/>
                    <a:pt x="898" y="0"/>
                  </a:cubicBezTo>
                  <a:cubicBezTo>
                    <a:pt x="898" y="734"/>
                    <a:pt x="898" y="734"/>
                    <a:pt x="898" y="734"/>
                  </a:cubicBezTo>
                  <a:cubicBezTo>
                    <a:pt x="898" y="734"/>
                    <a:pt x="898" y="734"/>
                    <a:pt x="898" y="734"/>
                  </a:cubicBezTo>
                  <a:close/>
                </a:path>
              </a:pathLst>
            </a:custGeom>
            <a:solidFill>
              <a:srgbClr val="A32B0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3" name="Freeform 5"/>
            <p:cNvSpPr>
              <a:spLocks/>
            </p:cNvSpPr>
            <p:nvPr/>
          </p:nvSpPr>
          <p:spPr bwMode="auto">
            <a:xfrm>
              <a:off x="1787391" y="5363155"/>
              <a:ext cx="1714098" cy="195853"/>
            </a:xfrm>
            <a:custGeom>
              <a:avLst/>
              <a:gdLst>
                <a:gd name="T0" fmla="*/ 999 w 1094"/>
                <a:gd name="T1" fmla="*/ 0 h 125"/>
                <a:gd name="T2" fmla="*/ 76 w 1094"/>
                <a:gd name="T3" fmla="*/ 0 h 125"/>
                <a:gd name="T4" fmla="*/ 0 w 1094"/>
                <a:gd name="T5" fmla="*/ 125 h 125"/>
                <a:gd name="T6" fmla="*/ 1094 w 1094"/>
                <a:gd name="T7" fmla="*/ 125 h 125"/>
                <a:gd name="T8" fmla="*/ 999 w 1094"/>
                <a:gd name="T9" fmla="*/ 0 h 125"/>
              </a:gdLst>
              <a:ahLst/>
              <a:cxnLst>
                <a:cxn ang="0">
                  <a:pos x="T0" y="T1"/>
                </a:cxn>
                <a:cxn ang="0">
                  <a:pos x="T2" y="T3"/>
                </a:cxn>
                <a:cxn ang="0">
                  <a:pos x="T4" y="T5"/>
                </a:cxn>
                <a:cxn ang="0">
                  <a:pos x="T6" y="T7"/>
                </a:cxn>
                <a:cxn ang="0">
                  <a:pos x="T8" y="T9"/>
                </a:cxn>
              </a:cxnLst>
              <a:rect l="0" t="0" r="r" b="b"/>
              <a:pathLst>
                <a:path w="1094" h="125">
                  <a:moveTo>
                    <a:pt x="999" y="0"/>
                  </a:moveTo>
                  <a:lnTo>
                    <a:pt x="76" y="0"/>
                  </a:lnTo>
                  <a:lnTo>
                    <a:pt x="0" y="125"/>
                  </a:lnTo>
                  <a:lnTo>
                    <a:pt x="1094" y="125"/>
                  </a:lnTo>
                  <a:lnTo>
                    <a:pt x="999" y="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4" name="Rectangle 6"/>
            <p:cNvSpPr>
              <a:spLocks noChangeArrowheads="1"/>
            </p:cNvSpPr>
            <p:nvPr/>
          </p:nvSpPr>
          <p:spPr bwMode="auto">
            <a:xfrm>
              <a:off x="1787391" y="5559005"/>
              <a:ext cx="1714098" cy="56406"/>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5" name="Freeform 7"/>
            <p:cNvSpPr>
              <a:spLocks/>
            </p:cNvSpPr>
            <p:nvPr/>
          </p:nvSpPr>
          <p:spPr bwMode="auto">
            <a:xfrm>
              <a:off x="919374" y="2851546"/>
              <a:ext cx="3462665" cy="2065065"/>
            </a:xfrm>
            <a:custGeom>
              <a:avLst/>
              <a:gdLst>
                <a:gd name="T0" fmla="*/ 1042 w 1042"/>
                <a:gd name="T1" fmla="*/ 587 h 621"/>
                <a:gd name="T2" fmla="*/ 1008 w 1042"/>
                <a:gd name="T3" fmla="*/ 621 h 621"/>
                <a:gd name="T4" fmla="*/ 34 w 1042"/>
                <a:gd name="T5" fmla="*/ 621 h 621"/>
                <a:gd name="T6" fmla="*/ 0 w 1042"/>
                <a:gd name="T7" fmla="*/ 587 h 621"/>
                <a:gd name="T8" fmla="*/ 0 w 1042"/>
                <a:gd name="T9" fmla="*/ 34 h 621"/>
                <a:gd name="T10" fmla="*/ 34 w 1042"/>
                <a:gd name="T11" fmla="*/ 0 h 621"/>
                <a:gd name="T12" fmla="*/ 1008 w 1042"/>
                <a:gd name="T13" fmla="*/ 0 h 621"/>
                <a:gd name="T14" fmla="*/ 1042 w 1042"/>
                <a:gd name="T15" fmla="*/ 34 h 621"/>
                <a:gd name="T16" fmla="*/ 1042 w 1042"/>
                <a:gd name="T17" fmla="*/ 5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2" h="621">
                  <a:moveTo>
                    <a:pt x="1042" y="587"/>
                  </a:moveTo>
                  <a:cubicBezTo>
                    <a:pt x="1042" y="606"/>
                    <a:pt x="1027" y="621"/>
                    <a:pt x="1008" y="621"/>
                  </a:cubicBezTo>
                  <a:cubicBezTo>
                    <a:pt x="34" y="621"/>
                    <a:pt x="34" y="621"/>
                    <a:pt x="34" y="621"/>
                  </a:cubicBezTo>
                  <a:cubicBezTo>
                    <a:pt x="15" y="621"/>
                    <a:pt x="0" y="606"/>
                    <a:pt x="0" y="587"/>
                  </a:cubicBezTo>
                  <a:cubicBezTo>
                    <a:pt x="0" y="34"/>
                    <a:pt x="0" y="34"/>
                    <a:pt x="0" y="34"/>
                  </a:cubicBezTo>
                  <a:cubicBezTo>
                    <a:pt x="0" y="15"/>
                    <a:pt x="15" y="0"/>
                    <a:pt x="34" y="0"/>
                  </a:cubicBezTo>
                  <a:cubicBezTo>
                    <a:pt x="1008" y="0"/>
                    <a:pt x="1008" y="0"/>
                    <a:pt x="1008" y="0"/>
                  </a:cubicBezTo>
                  <a:cubicBezTo>
                    <a:pt x="1027" y="0"/>
                    <a:pt x="1042" y="15"/>
                    <a:pt x="1042" y="34"/>
                  </a:cubicBezTo>
                  <a:lnTo>
                    <a:pt x="1042" y="587"/>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6" name="Freeform 8"/>
            <p:cNvSpPr>
              <a:spLocks/>
            </p:cNvSpPr>
            <p:nvPr/>
          </p:nvSpPr>
          <p:spPr bwMode="auto">
            <a:xfrm>
              <a:off x="2415685" y="4910344"/>
              <a:ext cx="444976" cy="542119"/>
            </a:xfrm>
            <a:custGeom>
              <a:avLst/>
              <a:gdLst>
                <a:gd name="T0" fmla="*/ 94 w 134"/>
                <a:gd name="T1" fmla="*/ 0 h 163"/>
                <a:gd name="T2" fmla="*/ 99 w 134"/>
                <a:gd name="T3" fmla="*/ 17 h 163"/>
                <a:gd name="T4" fmla="*/ 67 w 134"/>
                <a:gd name="T5" fmla="*/ 49 h 163"/>
                <a:gd name="T6" fmla="*/ 35 w 134"/>
                <a:gd name="T7" fmla="*/ 17 h 163"/>
                <a:gd name="T8" fmla="*/ 40 w 134"/>
                <a:gd name="T9" fmla="*/ 0 h 163"/>
                <a:gd name="T10" fmla="*/ 0 w 134"/>
                <a:gd name="T11" fmla="*/ 0 h 163"/>
                <a:gd name="T12" fmla="*/ 0 w 134"/>
                <a:gd name="T13" fmla="*/ 163 h 163"/>
                <a:gd name="T14" fmla="*/ 134 w 134"/>
                <a:gd name="T15" fmla="*/ 163 h 163"/>
                <a:gd name="T16" fmla="*/ 134 w 134"/>
                <a:gd name="T17" fmla="*/ 0 h 163"/>
                <a:gd name="T18" fmla="*/ 94 w 134"/>
                <a:gd name="T1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4" h="163">
                  <a:moveTo>
                    <a:pt x="94" y="0"/>
                  </a:moveTo>
                  <a:cubicBezTo>
                    <a:pt x="97" y="5"/>
                    <a:pt x="99" y="11"/>
                    <a:pt x="99" y="17"/>
                  </a:cubicBezTo>
                  <a:cubicBezTo>
                    <a:pt x="99" y="35"/>
                    <a:pt x="84" y="49"/>
                    <a:pt x="67" y="49"/>
                  </a:cubicBezTo>
                  <a:cubicBezTo>
                    <a:pt x="49" y="49"/>
                    <a:pt x="35" y="35"/>
                    <a:pt x="35" y="17"/>
                  </a:cubicBezTo>
                  <a:cubicBezTo>
                    <a:pt x="35" y="11"/>
                    <a:pt x="37" y="5"/>
                    <a:pt x="40" y="0"/>
                  </a:cubicBezTo>
                  <a:cubicBezTo>
                    <a:pt x="0" y="0"/>
                    <a:pt x="0" y="0"/>
                    <a:pt x="0" y="0"/>
                  </a:cubicBezTo>
                  <a:cubicBezTo>
                    <a:pt x="0" y="163"/>
                    <a:pt x="0" y="163"/>
                    <a:pt x="0" y="163"/>
                  </a:cubicBezTo>
                  <a:cubicBezTo>
                    <a:pt x="134" y="163"/>
                    <a:pt x="134" y="163"/>
                    <a:pt x="134" y="163"/>
                  </a:cubicBezTo>
                  <a:cubicBezTo>
                    <a:pt x="134" y="0"/>
                    <a:pt x="134" y="0"/>
                    <a:pt x="134" y="0"/>
                  </a:cubicBezTo>
                  <a:lnTo>
                    <a:pt x="94"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7" name="Freeform 9"/>
            <p:cNvSpPr>
              <a:spLocks/>
            </p:cNvSpPr>
            <p:nvPr/>
          </p:nvSpPr>
          <p:spPr bwMode="auto">
            <a:xfrm>
              <a:off x="1016516" y="2945555"/>
              <a:ext cx="3255845" cy="1798705"/>
            </a:xfrm>
            <a:custGeom>
              <a:avLst/>
              <a:gdLst>
                <a:gd name="T0" fmla="*/ 980 w 980"/>
                <a:gd name="T1" fmla="*/ 527 h 541"/>
                <a:gd name="T2" fmla="*/ 966 w 980"/>
                <a:gd name="T3" fmla="*/ 541 h 541"/>
                <a:gd name="T4" fmla="*/ 14 w 980"/>
                <a:gd name="T5" fmla="*/ 541 h 541"/>
                <a:gd name="T6" fmla="*/ 0 w 980"/>
                <a:gd name="T7" fmla="*/ 527 h 541"/>
                <a:gd name="T8" fmla="*/ 0 w 980"/>
                <a:gd name="T9" fmla="*/ 14 h 541"/>
                <a:gd name="T10" fmla="*/ 14 w 980"/>
                <a:gd name="T11" fmla="*/ 0 h 541"/>
                <a:gd name="T12" fmla="*/ 966 w 980"/>
                <a:gd name="T13" fmla="*/ 0 h 541"/>
                <a:gd name="T14" fmla="*/ 980 w 980"/>
                <a:gd name="T15" fmla="*/ 14 h 541"/>
                <a:gd name="T16" fmla="*/ 980 w 980"/>
                <a:gd name="T17" fmla="*/ 527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0" h="541">
                  <a:moveTo>
                    <a:pt x="980" y="527"/>
                  </a:moveTo>
                  <a:cubicBezTo>
                    <a:pt x="980" y="535"/>
                    <a:pt x="974" y="541"/>
                    <a:pt x="966" y="541"/>
                  </a:cubicBezTo>
                  <a:cubicBezTo>
                    <a:pt x="14" y="541"/>
                    <a:pt x="14" y="541"/>
                    <a:pt x="14" y="541"/>
                  </a:cubicBezTo>
                  <a:cubicBezTo>
                    <a:pt x="6" y="541"/>
                    <a:pt x="0" y="535"/>
                    <a:pt x="0" y="527"/>
                  </a:cubicBezTo>
                  <a:cubicBezTo>
                    <a:pt x="0" y="14"/>
                    <a:pt x="0" y="14"/>
                    <a:pt x="0" y="14"/>
                  </a:cubicBezTo>
                  <a:cubicBezTo>
                    <a:pt x="0" y="6"/>
                    <a:pt x="6" y="0"/>
                    <a:pt x="14" y="0"/>
                  </a:cubicBezTo>
                  <a:cubicBezTo>
                    <a:pt x="966" y="0"/>
                    <a:pt x="966" y="0"/>
                    <a:pt x="966" y="0"/>
                  </a:cubicBezTo>
                  <a:cubicBezTo>
                    <a:pt x="974" y="0"/>
                    <a:pt x="980" y="6"/>
                    <a:pt x="980" y="14"/>
                  </a:cubicBezTo>
                  <a:lnTo>
                    <a:pt x="980" y="527"/>
                  </a:lnTo>
                  <a:close/>
                </a:path>
              </a:pathLst>
            </a:custGeom>
            <a:solidFill>
              <a:srgbClr val="E8E8E8"/>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8" name="Rectangle 14"/>
            <p:cNvSpPr>
              <a:spLocks noChangeArrowheads="1"/>
            </p:cNvSpPr>
            <p:nvPr/>
          </p:nvSpPr>
          <p:spPr bwMode="auto">
            <a:xfrm>
              <a:off x="1108374" y="3051647"/>
              <a:ext cx="3064658" cy="1586528"/>
            </a:xfrm>
            <a:prstGeom prst="rect">
              <a:avLst/>
            </a:prstGeom>
            <a:solidFill>
              <a:srgbClr val="217346"/>
            </a:solidFill>
            <a:ln>
              <a:noFill/>
            </a:ln>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69" name="Freeform 5"/>
            <p:cNvSpPr>
              <a:spLocks noChangeAspect="1" noEditPoints="1"/>
            </p:cNvSpPr>
            <p:nvPr/>
          </p:nvSpPr>
          <p:spPr bwMode="black">
            <a:xfrm>
              <a:off x="1267533" y="3182438"/>
              <a:ext cx="1321583" cy="1325610"/>
            </a:xfrm>
            <a:custGeom>
              <a:avLst/>
              <a:gdLst>
                <a:gd name="T0" fmla="*/ 367 w 414"/>
                <a:gd name="T1" fmla="*/ 274 h 415"/>
                <a:gd name="T2" fmla="*/ 301 w 414"/>
                <a:gd name="T3" fmla="*/ 189 h 415"/>
                <a:gd name="T4" fmla="*/ 367 w 414"/>
                <a:gd name="T5" fmla="*/ 189 h 415"/>
                <a:gd name="T6" fmla="*/ 301 w 414"/>
                <a:gd name="T7" fmla="*/ 326 h 415"/>
                <a:gd name="T8" fmla="*/ 301 w 414"/>
                <a:gd name="T9" fmla="*/ 293 h 415"/>
                <a:gd name="T10" fmla="*/ 367 w 414"/>
                <a:gd name="T11" fmla="*/ 170 h 415"/>
                <a:gd name="T12" fmla="*/ 301 w 414"/>
                <a:gd name="T13" fmla="*/ 85 h 415"/>
                <a:gd name="T14" fmla="*/ 367 w 414"/>
                <a:gd name="T15" fmla="*/ 85 h 415"/>
                <a:gd name="T16" fmla="*/ 367 w 414"/>
                <a:gd name="T17" fmla="*/ 326 h 415"/>
                <a:gd name="T18" fmla="*/ 301 w 414"/>
                <a:gd name="T19" fmla="*/ 326 h 415"/>
                <a:gd name="T20" fmla="*/ 367 w 414"/>
                <a:gd name="T21" fmla="*/ 241 h 415"/>
                <a:gd name="T22" fmla="*/ 301 w 414"/>
                <a:gd name="T23" fmla="*/ 222 h 415"/>
                <a:gd name="T24" fmla="*/ 301 w 414"/>
                <a:gd name="T25" fmla="*/ 189 h 415"/>
                <a:gd name="T26" fmla="*/ 367 w 414"/>
                <a:gd name="T27" fmla="*/ 170 h 415"/>
                <a:gd name="T28" fmla="*/ 301 w 414"/>
                <a:gd name="T29" fmla="*/ 170 h 415"/>
                <a:gd name="T30" fmla="*/ 367 w 414"/>
                <a:gd name="T31" fmla="*/ 118 h 415"/>
                <a:gd name="T32" fmla="*/ 400 w 414"/>
                <a:gd name="T33" fmla="*/ 42 h 415"/>
                <a:gd name="T34" fmla="*/ 0 w 414"/>
                <a:gd name="T35" fmla="*/ 42 h 415"/>
                <a:gd name="T36" fmla="*/ 245 w 414"/>
                <a:gd name="T37" fmla="*/ 368 h 415"/>
                <a:gd name="T38" fmla="*/ 414 w 414"/>
                <a:gd name="T39" fmla="*/ 56 h 415"/>
                <a:gd name="T40" fmla="*/ 118 w 414"/>
                <a:gd name="T41" fmla="*/ 232 h 415"/>
                <a:gd name="T42" fmla="*/ 117 w 414"/>
                <a:gd name="T43" fmla="*/ 225 h 415"/>
                <a:gd name="T44" fmla="*/ 114 w 414"/>
                <a:gd name="T45" fmla="*/ 224 h 415"/>
                <a:gd name="T46" fmla="*/ 112 w 414"/>
                <a:gd name="T47" fmla="*/ 232 h 415"/>
                <a:gd name="T48" fmla="*/ 98 w 414"/>
                <a:gd name="T49" fmla="*/ 206 h 415"/>
                <a:gd name="T50" fmla="*/ 113 w 414"/>
                <a:gd name="T51" fmla="*/ 176 h 415"/>
                <a:gd name="T52" fmla="*/ 116 w 414"/>
                <a:gd name="T53" fmla="*/ 185 h 415"/>
                <a:gd name="T54" fmla="*/ 118 w 414"/>
                <a:gd name="T55" fmla="*/ 186 h 415"/>
                <a:gd name="T56" fmla="*/ 120 w 414"/>
                <a:gd name="T57" fmla="*/ 176 h 415"/>
                <a:gd name="T58" fmla="*/ 134 w 414"/>
                <a:gd name="T59" fmla="*/ 205 h 415"/>
                <a:gd name="T60" fmla="*/ 400 w 414"/>
                <a:gd name="T61" fmla="*/ 354 h 415"/>
                <a:gd name="T62" fmla="*/ 282 w 414"/>
                <a:gd name="T63" fmla="*/ 326 h 415"/>
                <a:gd name="T64" fmla="*/ 245 w 414"/>
                <a:gd name="T65" fmla="*/ 274 h 415"/>
                <a:gd name="T66" fmla="*/ 245 w 414"/>
                <a:gd name="T67" fmla="*/ 241 h 415"/>
                <a:gd name="T68" fmla="*/ 282 w 414"/>
                <a:gd name="T69" fmla="*/ 189 h 415"/>
                <a:gd name="T70" fmla="*/ 282 w 414"/>
                <a:gd name="T71" fmla="*/ 170 h 415"/>
                <a:gd name="T72" fmla="*/ 245 w 414"/>
                <a:gd name="T73" fmla="*/ 118 h 415"/>
                <a:gd name="T74" fmla="*/ 245 w 414"/>
                <a:gd name="T75" fmla="*/ 85 h 415"/>
                <a:gd name="T76" fmla="*/ 400 w 414"/>
                <a:gd name="T77" fmla="*/ 354 h 415"/>
                <a:gd name="T78" fmla="*/ 301 w 414"/>
                <a:gd name="T79" fmla="*/ 326 h 415"/>
                <a:gd name="T80" fmla="*/ 367 w 414"/>
                <a:gd name="T81" fmla="*/ 241 h 415"/>
                <a:gd name="T82" fmla="*/ 367 w 414"/>
                <a:gd name="T83" fmla="*/ 274 h 415"/>
                <a:gd name="T84" fmla="*/ 301 w 414"/>
                <a:gd name="T85" fmla="*/ 189 h 415"/>
                <a:gd name="T86" fmla="*/ 367 w 414"/>
                <a:gd name="T87" fmla="*/ 189 h 415"/>
                <a:gd name="T88" fmla="*/ 301 w 414"/>
                <a:gd name="T89" fmla="*/ 170 h 415"/>
                <a:gd name="T90" fmla="*/ 367 w 414"/>
                <a:gd name="T91" fmla="*/ 85 h 415"/>
                <a:gd name="T92" fmla="*/ 367 w 414"/>
                <a:gd name="T93" fmla="*/ 118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14" h="415">
                  <a:moveTo>
                    <a:pt x="301" y="241"/>
                  </a:moveTo>
                  <a:cubicBezTo>
                    <a:pt x="301" y="274"/>
                    <a:pt x="301" y="274"/>
                    <a:pt x="301" y="274"/>
                  </a:cubicBezTo>
                  <a:cubicBezTo>
                    <a:pt x="367" y="274"/>
                    <a:pt x="367" y="274"/>
                    <a:pt x="367" y="274"/>
                  </a:cubicBezTo>
                  <a:cubicBezTo>
                    <a:pt x="367" y="241"/>
                    <a:pt x="367" y="241"/>
                    <a:pt x="367" y="241"/>
                  </a:cubicBezTo>
                  <a:lnTo>
                    <a:pt x="301" y="241"/>
                  </a:lnTo>
                  <a:close/>
                  <a:moveTo>
                    <a:pt x="301" y="189"/>
                  </a:moveTo>
                  <a:cubicBezTo>
                    <a:pt x="301" y="222"/>
                    <a:pt x="301" y="222"/>
                    <a:pt x="301" y="222"/>
                  </a:cubicBezTo>
                  <a:cubicBezTo>
                    <a:pt x="367" y="222"/>
                    <a:pt x="367" y="222"/>
                    <a:pt x="367" y="222"/>
                  </a:cubicBezTo>
                  <a:cubicBezTo>
                    <a:pt x="367" y="189"/>
                    <a:pt x="367" y="189"/>
                    <a:pt x="367" y="189"/>
                  </a:cubicBezTo>
                  <a:lnTo>
                    <a:pt x="301" y="189"/>
                  </a:lnTo>
                  <a:close/>
                  <a:moveTo>
                    <a:pt x="301" y="293"/>
                  </a:moveTo>
                  <a:cubicBezTo>
                    <a:pt x="301" y="326"/>
                    <a:pt x="301" y="326"/>
                    <a:pt x="301" y="326"/>
                  </a:cubicBezTo>
                  <a:cubicBezTo>
                    <a:pt x="367" y="326"/>
                    <a:pt x="367" y="326"/>
                    <a:pt x="367" y="326"/>
                  </a:cubicBezTo>
                  <a:cubicBezTo>
                    <a:pt x="367" y="293"/>
                    <a:pt x="367" y="293"/>
                    <a:pt x="367" y="293"/>
                  </a:cubicBezTo>
                  <a:lnTo>
                    <a:pt x="301" y="293"/>
                  </a:lnTo>
                  <a:close/>
                  <a:moveTo>
                    <a:pt x="301" y="137"/>
                  </a:moveTo>
                  <a:cubicBezTo>
                    <a:pt x="301" y="170"/>
                    <a:pt x="301" y="170"/>
                    <a:pt x="301" y="170"/>
                  </a:cubicBezTo>
                  <a:cubicBezTo>
                    <a:pt x="367" y="170"/>
                    <a:pt x="367" y="170"/>
                    <a:pt x="367" y="170"/>
                  </a:cubicBezTo>
                  <a:cubicBezTo>
                    <a:pt x="367" y="137"/>
                    <a:pt x="367" y="137"/>
                    <a:pt x="367" y="137"/>
                  </a:cubicBezTo>
                  <a:lnTo>
                    <a:pt x="301" y="137"/>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301" y="326"/>
                  </a:moveTo>
                  <a:cubicBezTo>
                    <a:pt x="367" y="326"/>
                    <a:pt x="367" y="326"/>
                    <a:pt x="367" y="326"/>
                  </a:cubicBezTo>
                  <a:cubicBezTo>
                    <a:pt x="367" y="293"/>
                    <a:pt x="367" y="293"/>
                    <a:pt x="367" y="293"/>
                  </a:cubicBezTo>
                  <a:cubicBezTo>
                    <a:pt x="301" y="293"/>
                    <a:pt x="301" y="293"/>
                    <a:pt x="301" y="293"/>
                  </a:cubicBezTo>
                  <a:lnTo>
                    <a:pt x="301" y="326"/>
                  </a:lnTo>
                  <a:close/>
                  <a:moveTo>
                    <a:pt x="301" y="274"/>
                  </a:moveTo>
                  <a:cubicBezTo>
                    <a:pt x="367" y="274"/>
                    <a:pt x="367" y="274"/>
                    <a:pt x="367" y="274"/>
                  </a:cubicBezTo>
                  <a:cubicBezTo>
                    <a:pt x="367" y="241"/>
                    <a:pt x="367" y="241"/>
                    <a:pt x="367" y="241"/>
                  </a:cubicBezTo>
                  <a:cubicBezTo>
                    <a:pt x="301" y="241"/>
                    <a:pt x="301" y="241"/>
                    <a:pt x="301" y="241"/>
                  </a:cubicBezTo>
                  <a:lnTo>
                    <a:pt x="301" y="274"/>
                  </a:lnTo>
                  <a:close/>
                  <a:moveTo>
                    <a:pt x="301" y="222"/>
                  </a:moveTo>
                  <a:cubicBezTo>
                    <a:pt x="367" y="222"/>
                    <a:pt x="367" y="222"/>
                    <a:pt x="367" y="222"/>
                  </a:cubicBezTo>
                  <a:cubicBezTo>
                    <a:pt x="367" y="189"/>
                    <a:pt x="367" y="189"/>
                    <a:pt x="367" y="189"/>
                  </a:cubicBezTo>
                  <a:cubicBezTo>
                    <a:pt x="301" y="189"/>
                    <a:pt x="301" y="189"/>
                    <a:pt x="301" y="189"/>
                  </a:cubicBezTo>
                  <a:lnTo>
                    <a:pt x="301" y="222"/>
                  </a:lnTo>
                  <a:close/>
                  <a:moveTo>
                    <a:pt x="301" y="170"/>
                  </a:moveTo>
                  <a:cubicBezTo>
                    <a:pt x="367" y="170"/>
                    <a:pt x="367" y="170"/>
                    <a:pt x="367" y="170"/>
                  </a:cubicBezTo>
                  <a:cubicBezTo>
                    <a:pt x="367" y="137"/>
                    <a:pt x="367" y="137"/>
                    <a:pt x="367" y="137"/>
                  </a:cubicBezTo>
                  <a:cubicBezTo>
                    <a:pt x="301" y="137"/>
                    <a:pt x="301" y="137"/>
                    <a:pt x="301" y="137"/>
                  </a:cubicBezTo>
                  <a:lnTo>
                    <a:pt x="301" y="170"/>
                  </a:lnTo>
                  <a:close/>
                  <a:moveTo>
                    <a:pt x="301" y="85"/>
                  </a:moveTo>
                  <a:cubicBezTo>
                    <a:pt x="301" y="118"/>
                    <a:pt x="301" y="118"/>
                    <a:pt x="301" y="118"/>
                  </a:cubicBezTo>
                  <a:cubicBezTo>
                    <a:pt x="367" y="118"/>
                    <a:pt x="367" y="118"/>
                    <a:pt x="367" y="118"/>
                  </a:cubicBezTo>
                  <a:cubicBezTo>
                    <a:pt x="367" y="85"/>
                    <a:pt x="367" y="85"/>
                    <a:pt x="367" y="85"/>
                  </a:cubicBezTo>
                  <a:lnTo>
                    <a:pt x="301" y="85"/>
                  </a:lnTo>
                  <a:close/>
                  <a:moveTo>
                    <a:pt x="400" y="42"/>
                  </a:moveTo>
                  <a:cubicBezTo>
                    <a:pt x="245" y="42"/>
                    <a:pt x="245" y="42"/>
                    <a:pt x="245" y="42"/>
                  </a:cubicBezTo>
                  <a:cubicBezTo>
                    <a:pt x="245" y="0"/>
                    <a:pt x="245" y="0"/>
                    <a:pt x="245" y="0"/>
                  </a:cubicBezTo>
                  <a:cubicBezTo>
                    <a:pt x="0" y="42"/>
                    <a:pt x="0" y="42"/>
                    <a:pt x="0" y="42"/>
                  </a:cubicBezTo>
                  <a:cubicBezTo>
                    <a:pt x="0" y="373"/>
                    <a:pt x="0" y="373"/>
                    <a:pt x="0" y="373"/>
                  </a:cubicBezTo>
                  <a:cubicBezTo>
                    <a:pt x="245" y="415"/>
                    <a:pt x="245" y="415"/>
                    <a:pt x="245" y="415"/>
                  </a:cubicBezTo>
                  <a:cubicBezTo>
                    <a:pt x="245" y="368"/>
                    <a:pt x="245" y="368"/>
                    <a:pt x="245" y="368"/>
                  </a:cubicBezTo>
                  <a:cubicBezTo>
                    <a:pt x="401" y="368"/>
                    <a:pt x="401" y="368"/>
                    <a:pt x="401" y="368"/>
                  </a:cubicBezTo>
                  <a:cubicBezTo>
                    <a:pt x="410" y="368"/>
                    <a:pt x="414" y="362"/>
                    <a:pt x="414" y="354"/>
                  </a:cubicBezTo>
                  <a:cubicBezTo>
                    <a:pt x="414" y="56"/>
                    <a:pt x="414" y="56"/>
                    <a:pt x="414" y="56"/>
                  </a:cubicBezTo>
                  <a:cubicBezTo>
                    <a:pt x="414" y="49"/>
                    <a:pt x="408" y="42"/>
                    <a:pt x="400" y="42"/>
                  </a:cubicBezTo>
                  <a:close/>
                  <a:moveTo>
                    <a:pt x="139" y="282"/>
                  </a:moveTo>
                  <a:cubicBezTo>
                    <a:pt x="118" y="232"/>
                    <a:pt x="118" y="232"/>
                    <a:pt x="118" y="232"/>
                  </a:cubicBezTo>
                  <a:cubicBezTo>
                    <a:pt x="118" y="231"/>
                    <a:pt x="118" y="231"/>
                    <a:pt x="118" y="230"/>
                  </a:cubicBezTo>
                  <a:cubicBezTo>
                    <a:pt x="117" y="230"/>
                    <a:pt x="117" y="229"/>
                    <a:pt x="117" y="229"/>
                  </a:cubicBezTo>
                  <a:cubicBezTo>
                    <a:pt x="117" y="228"/>
                    <a:pt x="117" y="226"/>
                    <a:pt x="117" y="225"/>
                  </a:cubicBezTo>
                  <a:cubicBezTo>
                    <a:pt x="116" y="224"/>
                    <a:pt x="116" y="223"/>
                    <a:pt x="116" y="222"/>
                  </a:cubicBezTo>
                  <a:cubicBezTo>
                    <a:pt x="116" y="222"/>
                    <a:pt x="116" y="222"/>
                    <a:pt x="116" y="222"/>
                  </a:cubicBezTo>
                  <a:cubicBezTo>
                    <a:pt x="116" y="223"/>
                    <a:pt x="114" y="223"/>
                    <a:pt x="114" y="224"/>
                  </a:cubicBezTo>
                  <a:cubicBezTo>
                    <a:pt x="114" y="224"/>
                    <a:pt x="114" y="225"/>
                    <a:pt x="114" y="226"/>
                  </a:cubicBezTo>
                  <a:cubicBezTo>
                    <a:pt x="114" y="228"/>
                    <a:pt x="113" y="228"/>
                    <a:pt x="113" y="229"/>
                  </a:cubicBezTo>
                  <a:cubicBezTo>
                    <a:pt x="113" y="230"/>
                    <a:pt x="113" y="231"/>
                    <a:pt x="112" y="232"/>
                  </a:cubicBezTo>
                  <a:cubicBezTo>
                    <a:pt x="92" y="280"/>
                    <a:pt x="92" y="280"/>
                    <a:pt x="92" y="280"/>
                  </a:cubicBezTo>
                  <a:cubicBezTo>
                    <a:pt x="61" y="277"/>
                    <a:pt x="61" y="277"/>
                    <a:pt x="61" y="277"/>
                  </a:cubicBezTo>
                  <a:cubicBezTo>
                    <a:pt x="98" y="206"/>
                    <a:pt x="98" y="206"/>
                    <a:pt x="98" y="206"/>
                  </a:cubicBezTo>
                  <a:cubicBezTo>
                    <a:pt x="65" y="134"/>
                    <a:pt x="65" y="134"/>
                    <a:pt x="65" y="134"/>
                  </a:cubicBezTo>
                  <a:cubicBezTo>
                    <a:pt x="95" y="132"/>
                    <a:pt x="95" y="132"/>
                    <a:pt x="95" y="132"/>
                  </a:cubicBezTo>
                  <a:cubicBezTo>
                    <a:pt x="113" y="176"/>
                    <a:pt x="113" y="176"/>
                    <a:pt x="113" y="176"/>
                  </a:cubicBezTo>
                  <a:cubicBezTo>
                    <a:pt x="113" y="177"/>
                    <a:pt x="113" y="178"/>
                    <a:pt x="114" y="179"/>
                  </a:cubicBezTo>
                  <a:cubicBezTo>
                    <a:pt x="114" y="179"/>
                    <a:pt x="114" y="180"/>
                    <a:pt x="114" y="182"/>
                  </a:cubicBezTo>
                  <a:cubicBezTo>
                    <a:pt x="116" y="183"/>
                    <a:pt x="116" y="184"/>
                    <a:pt x="116" y="185"/>
                  </a:cubicBezTo>
                  <a:cubicBezTo>
                    <a:pt x="116" y="186"/>
                    <a:pt x="116" y="187"/>
                    <a:pt x="117" y="189"/>
                  </a:cubicBezTo>
                  <a:cubicBezTo>
                    <a:pt x="117" y="189"/>
                    <a:pt x="117" y="189"/>
                    <a:pt x="117" y="189"/>
                  </a:cubicBezTo>
                  <a:cubicBezTo>
                    <a:pt x="117" y="187"/>
                    <a:pt x="117" y="187"/>
                    <a:pt x="118" y="186"/>
                  </a:cubicBezTo>
                  <a:cubicBezTo>
                    <a:pt x="118" y="185"/>
                    <a:pt x="118" y="184"/>
                    <a:pt x="118" y="183"/>
                  </a:cubicBezTo>
                  <a:cubicBezTo>
                    <a:pt x="118" y="182"/>
                    <a:pt x="119" y="180"/>
                    <a:pt x="119" y="179"/>
                  </a:cubicBezTo>
                  <a:cubicBezTo>
                    <a:pt x="119" y="178"/>
                    <a:pt x="120" y="177"/>
                    <a:pt x="120" y="176"/>
                  </a:cubicBezTo>
                  <a:cubicBezTo>
                    <a:pt x="140" y="130"/>
                    <a:pt x="140" y="130"/>
                    <a:pt x="140" y="130"/>
                  </a:cubicBezTo>
                  <a:cubicBezTo>
                    <a:pt x="172" y="127"/>
                    <a:pt x="172" y="127"/>
                    <a:pt x="172" y="127"/>
                  </a:cubicBezTo>
                  <a:cubicBezTo>
                    <a:pt x="134" y="205"/>
                    <a:pt x="134" y="205"/>
                    <a:pt x="134" y="205"/>
                  </a:cubicBezTo>
                  <a:cubicBezTo>
                    <a:pt x="173" y="284"/>
                    <a:pt x="173" y="284"/>
                    <a:pt x="173" y="284"/>
                  </a:cubicBezTo>
                  <a:lnTo>
                    <a:pt x="139" y="282"/>
                  </a:lnTo>
                  <a:close/>
                  <a:moveTo>
                    <a:pt x="400" y="354"/>
                  </a:moveTo>
                  <a:cubicBezTo>
                    <a:pt x="245" y="354"/>
                    <a:pt x="245" y="354"/>
                    <a:pt x="245" y="354"/>
                  </a:cubicBezTo>
                  <a:cubicBezTo>
                    <a:pt x="245" y="326"/>
                    <a:pt x="245" y="326"/>
                    <a:pt x="245" y="326"/>
                  </a:cubicBezTo>
                  <a:cubicBezTo>
                    <a:pt x="282" y="326"/>
                    <a:pt x="282" y="326"/>
                    <a:pt x="282" y="326"/>
                  </a:cubicBezTo>
                  <a:cubicBezTo>
                    <a:pt x="282" y="293"/>
                    <a:pt x="282" y="293"/>
                    <a:pt x="282" y="293"/>
                  </a:cubicBezTo>
                  <a:cubicBezTo>
                    <a:pt x="245" y="293"/>
                    <a:pt x="245" y="293"/>
                    <a:pt x="245" y="293"/>
                  </a:cubicBezTo>
                  <a:cubicBezTo>
                    <a:pt x="245" y="274"/>
                    <a:pt x="245" y="274"/>
                    <a:pt x="245" y="274"/>
                  </a:cubicBezTo>
                  <a:cubicBezTo>
                    <a:pt x="282" y="274"/>
                    <a:pt x="282" y="274"/>
                    <a:pt x="282" y="274"/>
                  </a:cubicBezTo>
                  <a:cubicBezTo>
                    <a:pt x="282" y="241"/>
                    <a:pt x="282" y="241"/>
                    <a:pt x="282" y="241"/>
                  </a:cubicBezTo>
                  <a:cubicBezTo>
                    <a:pt x="245" y="241"/>
                    <a:pt x="245" y="241"/>
                    <a:pt x="245" y="241"/>
                  </a:cubicBezTo>
                  <a:cubicBezTo>
                    <a:pt x="245" y="222"/>
                    <a:pt x="245" y="222"/>
                    <a:pt x="245" y="222"/>
                  </a:cubicBezTo>
                  <a:cubicBezTo>
                    <a:pt x="282" y="222"/>
                    <a:pt x="282" y="222"/>
                    <a:pt x="282" y="222"/>
                  </a:cubicBezTo>
                  <a:cubicBezTo>
                    <a:pt x="282" y="189"/>
                    <a:pt x="282" y="189"/>
                    <a:pt x="282" y="189"/>
                  </a:cubicBezTo>
                  <a:cubicBezTo>
                    <a:pt x="245" y="189"/>
                    <a:pt x="245" y="189"/>
                    <a:pt x="245" y="189"/>
                  </a:cubicBezTo>
                  <a:cubicBezTo>
                    <a:pt x="245" y="170"/>
                    <a:pt x="245" y="170"/>
                    <a:pt x="245" y="170"/>
                  </a:cubicBezTo>
                  <a:cubicBezTo>
                    <a:pt x="282" y="170"/>
                    <a:pt x="282" y="170"/>
                    <a:pt x="282" y="170"/>
                  </a:cubicBezTo>
                  <a:cubicBezTo>
                    <a:pt x="282" y="137"/>
                    <a:pt x="282" y="137"/>
                    <a:pt x="282" y="137"/>
                  </a:cubicBezTo>
                  <a:cubicBezTo>
                    <a:pt x="245" y="137"/>
                    <a:pt x="245" y="137"/>
                    <a:pt x="245" y="137"/>
                  </a:cubicBezTo>
                  <a:cubicBezTo>
                    <a:pt x="245" y="118"/>
                    <a:pt x="245" y="118"/>
                    <a:pt x="245" y="118"/>
                  </a:cubicBezTo>
                  <a:cubicBezTo>
                    <a:pt x="282" y="118"/>
                    <a:pt x="282" y="118"/>
                    <a:pt x="282" y="118"/>
                  </a:cubicBezTo>
                  <a:cubicBezTo>
                    <a:pt x="282" y="85"/>
                    <a:pt x="282" y="85"/>
                    <a:pt x="282" y="85"/>
                  </a:cubicBezTo>
                  <a:cubicBezTo>
                    <a:pt x="245" y="85"/>
                    <a:pt x="245" y="85"/>
                    <a:pt x="245" y="85"/>
                  </a:cubicBezTo>
                  <a:cubicBezTo>
                    <a:pt x="245" y="56"/>
                    <a:pt x="245" y="56"/>
                    <a:pt x="245" y="56"/>
                  </a:cubicBezTo>
                  <a:cubicBezTo>
                    <a:pt x="400" y="56"/>
                    <a:pt x="400" y="56"/>
                    <a:pt x="400" y="56"/>
                  </a:cubicBezTo>
                  <a:lnTo>
                    <a:pt x="400" y="354"/>
                  </a:lnTo>
                  <a:close/>
                  <a:moveTo>
                    <a:pt x="367" y="293"/>
                  </a:moveTo>
                  <a:cubicBezTo>
                    <a:pt x="301" y="293"/>
                    <a:pt x="301" y="293"/>
                    <a:pt x="301" y="293"/>
                  </a:cubicBezTo>
                  <a:cubicBezTo>
                    <a:pt x="301" y="326"/>
                    <a:pt x="301" y="326"/>
                    <a:pt x="301" y="326"/>
                  </a:cubicBezTo>
                  <a:cubicBezTo>
                    <a:pt x="367" y="326"/>
                    <a:pt x="367" y="326"/>
                    <a:pt x="367" y="326"/>
                  </a:cubicBezTo>
                  <a:lnTo>
                    <a:pt x="367" y="293"/>
                  </a:lnTo>
                  <a:close/>
                  <a:moveTo>
                    <a:pt x="367" y="241"/>
                  </a:moveTo>
                  <a:cubicBezTo>
                    <a:pt x="301" y="241"/>
                    <a:pt x="301" y="241"/>
                    <a:pt x="301" y="241"/>
                  </a:cubicBezTo>
                  <a:cubicBezTo>
                    <a:pt x="301" y="274"/>
                    <a:pt x="301" y="274"/>
                    <a:pt x="301" y="274"/>
                  </a:cubicBezTo>
                  <a:cubicBezTo>
                    <a:pt x="367" y="274"/>
                    <a:pt x="367" y="274"/>
                    <a:pt x="367" y="274"/>
                  </a:cubicBezTo>
                  <a:lnTo>
                    <a:pt x="367" y="241"/>
                  </a:lnTo>
                  <a:close/>
                  <a:moveTo>
                    <a:pt x="367" y="189"/>
                  </a:moveTo>
                  <a:cubicBezTo>
                    <a:pt x="301" y="189"/>
                    <a:pt x="301" y="189"/>
                    <a:pt x="301" y="189"/>
                  </a:cubicBezTo>
                  <a:cubicBezTo>
                    <a:pt x="301" y="222"/>
                    <a:pt x="301" y="222"/>
                    <a:pt x="301" y="222"/>
                  </a:cubicBezTo>
                  <a:cubicBezTo>
                    <a:pt x="367" y="222"/>
                    <a:pt x="367" y="222"/>
                    <a:pt x="367" y="222"/>
                  </a:cubicBezTo>
                  <a:lnTo>
                    <a:pt x="367" y="189"/>
                  </a:lnTo>
                  <a:close/>
                  <a:moveTo>
                    <a:pt x="367" y="137"/>
                  </a:moveTo>
                  <a:cubicBezTo>
                    <a:pt x="301" y="137"/>
                    <a:pt x="301" y="137"/>
                    <a:pt x="301" y="137"/>
                  </a:cubicBezTo>
                  <a:cubicBezTo>
                    <a:pt x="301" y="170"/>
                    <a:pt x="301" y="170"/>
                    <a:pt x="301" y="170"/>
                  </a:cubicBezTo>
                  <a:cubicBezTo>
                    <a:pt x="367" y="170"/>
                    <a:pt x="367" y="170"/>
                    <a:pt x="367" y="170"/>
                  </a:cubicBezTo>
                  <a:lnTo>
                    <a:pt x="367" y="137"/>
                  </a:lnTo>
                  <a:close/>
                  <a:moveTo>
                    <a:pt x="367" y="85"/>
                  </a:moveTo>
                  <a:cubicBezTo>
                    <a:pt x="301" y="85"/>
                    <a:pt x="301" y="85"/>
                    <a:pt x="301" y="85"/>
                  </a:cubicBezTo>
                  <a:cubicBezTo>
                    <a:pt x="301" y="118"/>
                    <a:pt x="301" y="118"/>
                    <a:pt x="301" y="118"/>
                  </a:cubicBezTo>
                  <a:cubicBezTo>
                    <a:pt x="367" y="118"/>
                    <a:pt x="367" y="118"/>
                    <a:pt x="367" y="118"/>
                  </a:cubicBezTo>
                  <a:lnTo>
                    <a:pt x="367" y="85"/>
                  </a:lnTo>
                  <a:close/>
                </a:path>
              </a:pathLst>
            </a:custGeom>
            <a:solidFill>
              <a:srgbClr val="164E2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71" name="Rectangle 570"/>
            <p:cNvSpPr/>
            <p:nvPr/>
          </p:nvSpPr>
          <p:spPr>
            <a:xfrm>
              <a:off x="2677674" y="3437617"/>
              <a:ext cx="1376999" cy="948535"/>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72" name="Rectangle 571"/>
            <p:cNvSpPr/>
            <p:nvPr/>
          </p:nvSpPr>
          <p:spPr>
            <a:xfrm>
              <a:off x="2677674" y="3304333"/>
              <a:ext cx="1376999" cy="146898"/>
            </a:xfrm>
            <a:prstGeom prst="rect">
              <a:avLst/>
            </a:prstGeom>
            <a:solidFill>
              <a:srgbClr val="217346"/>
            </a:solidFill>
            <a:ln w="22225">
              <a:solidFill>
                <a:srgbClr val="164E2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nvGrpSpPr>
            <p:cNvPr id="573" name="Group 572"/>
            <p:cNvGrpSpPr/>
            <p:nvPr/>
          </p:nvGrpSpPr>
          <p:grpSpPr>
            <a:xfrm>
              <a:off x="2786888" y="3533161"/>
              <a:ext cx="1165218" cy="775768"/>
              <a:chOff x="1536522" y="2097832"/>
              <a:chExt cx="830830" cy="553142"/>
            </a:xfrm>
          </p:grpSpPr>
          <p:sp>
            <p:nvSpPr>
              <p:cNvPr id="576" name="Rectangle 575"/>
              <p:cNvSpPr/>
              <p:nvPr/>
            </p:nvSpPr>
            <p:spPr bwMode="auto">
              <a:xfrm>
                <a:off x="224447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7" name="Rectangle 576"/>
              <p:cNvSpPr/>
              <p:nvPr/>
            </p:nvSpPr>
            <p:spPr bwMode="auto">
              <a:xfrm>
                <a:off x="224447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8" name="Rectangle 577"/>
              <p:cNvSpPr/>
              <p:nvPr/>
            </p:nvSpPr>
            <p:spPr bwMode="auto">
              <a:xfrm>
                <a:off x="224447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9" name="Rectangle 578"/>
              <p:cNvSpPr/>
              <p:nvPr/>
            </p:nvSpPr>
            <p:spPr bwMode="auto">
              <a:xfrm>
                <a:off x="2244476"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0" name="Rectangle 579"/>
              <p:cNvSpPr/>
              <p:nvPr/>
            </p:nvSpPr>
            <p:spPr bwMode="auto">
              <a:xfrm>
                <a:off x="2244476"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1" name="Rectangle 580"/>
              <p:cNvSpPr/>
              <p:nvPr/>
            </p:nvSpPr>
            <p:spPr bwMode="auto">
              <a:xfrm>
                <a:off x="224447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2" name="Rectangle 581"/>
              <p:cNvSpPr/>
              <p:nvPr/>
            </p:nvSpPr>
            <p:spPr bwMode="auto">
              <a:xfrm>
                <a:off x="1890498"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3" name="Rectangle 582"/>
              <p:cNvSpPr/>
              <p:nvPr/>
            </p:nvSpPr>
            <p:spPr bwMode="auto">
              <a:xfrm>
                <a:off x="1890498"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4" name="Rectangle 583"/>
              <p:cNvSpPr/>
              <p:nvPr/>
            </p:nvSpPr>
            <p:spPr bwMode="auto">
              <a:xfrm>
                <a:off x="1890498"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5" name="Rectangle 584"/>
              <p:cNvSpPr/>
              <p:nvPr/>
            </p:nvSpPr>
            <p:spPr bwMode="auto">
              <a:xfrm>
                <a:off x="1890498"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6" name="Rectangle 585"/>
              <p:cNvSpPr/>
              <p:nvPr/>
            </p:nvSpPr>
            <p:spPr bwMode="auto">
              <a:xfrm>
                <a:off x="1890498"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7" name="Rectangle 586"/>
              <p:cNvSpPr/>
              <p:nvPr/>
            </p:nvSpPr>
            <p:spPr bwMode="auto">
              <a:xfrm>
                <a:off x="1890498"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8" name="Rectangle 587"/>
              <p:cNvSpPr/>
              <p:nvPr/>
            </p:nvSpPr>
            <p:spPr bwMode="auto">
              <a:xfrm>
                <a:off x="2067486" y="2097832"/>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9" name="Rectangle 588"/>
              <p:cNvSpPr/>
              <p:nvPr/>
            </p:nvSpPr>
            <p:spPr bwMode="auto">
              <a:xfrm>
                <a:off x="2067486" y="2195125"/>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0" name="Rectangle 589"/>
              <p:cNvSpPr/>
              <p:nvPr/>
            </p:nvSpPr>
            <p:spPr bwMode="auto">
              <a:xfrm>
                <a:off x="2067486"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1" name="Rectangle 590"/>
              <p:cNvSpPr/>
              <p:nvPr/>
            </p:nvSpPr>
            <p:spPr bwMode="auto">
              <a:xfrm>
                <a:off x="2067486" y="2389711"/>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2" name="Rectangle 591"/>
              <p:cNvSpPr/>
              <p:nvPr/>
            </p:nvSpPr>
            <p:spPr bwMode="auto">
              <a:xfrm>
                <a:off x="2067486" y="2487004"/>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3" name="Rectangle 592"/>
              <p:cNvSpPr/>
              <p:nvPr/>
            </p:nvSpPr>
            <p:spPr bwMode="auto">
              <a:xfrm>
                <a:off x="2067486"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4" name="Rectangle 593"/>
              <p:cNvSpPr/>
              <p:nvPr/>
            </p:nvSpPr>
            <p:spPr bwMode="auto">
              <a:xfrm>
                <a:off x="1713510"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5" name="Rectangle 594"/>
              <p:cNvSpPr/>
              <p:nvPr/>
            </p:nvSpPr>
            <p:spPr bwMode="auto">
              <a:xfrm>
                <a:off x="1713510"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6" name="Rectangle 595"/>
              <p:cNvSpPr/>
              <p:nvPr/>
            </p:nvSpPr>
            <p:spPr bwMode="auto">
              <a:xfrm>
                <a:off x="1713510"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7" name="Rectangle 596"/>
              <p:cNvSpPr/>
              <p:nvPr/>
            </p:nvSpPr>
            <p:spPr bwMode="auto">
              <a:xfrm>
                <a:off x="1713510"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8" name="Rectangle 597"/>
              <p:cNvSpPr/>
              <p:nvPr/>
            </p:nvSpPr>
            <p:spPr bwMode="auto">
              <a:xfrm>
                <a:off x="1713510"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99" name="Rectangle 598"/>
              <p:cNvSpPr/>
              <p:nvPr/>
            </p:nvSpPr>
            <p:spPr bwMode="auto">
              <a:xfrm>
                <a:off x="1713510"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0" name="Rectangle 599"/>
              <p:cNvSpPr/>
              <p:nvPr/>
            </p:nvSpPr>
            <p:spPr bwMode="auto">
              <a:xfrm>
                <a:off x="1536522" y="2097832"/>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1" name="Rectangle 600"/>
              <p:cNvSpPr/>
              <p:nvPr/>
            </p:nvSpPr>
            <p:spPr bwMode="auto">
              <a:xfrm>
                <a:off x="1536522" y="2195125"/>
                <a:ext cx="122876" cy="66675"/>
              </a:xfrm>
              <a:prstGeom prst="rect">
                <a:avLst/>
              </a:prstGeom>
              <a:solidFill>
                <a:srgbClr val="21734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2" name="Rectangle 601"/>
              <p:cNvSpPr/>
              <p:nvPr/>
            </p:nvSpPr>
            <p:spPr bwMode="auto">
              <a:xfrm>
                <a:off x="1536522" y="2292418"/>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3" name="Rectangle 602"/>
              <p:cNvSpPr/>
              <p:nvPr/>
            </p:nvSpPr>
            <p:spPr bwMode="auto">
              <a:xfrm>
                <a:off x="1536522" y="2389711"/>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4" name="Rectangle 603"/>
              <p:cNvSpPr/>
              <p:nvPr/>
            </p:nvSpPr>
            <p:spPr bwMode="auto">
              <a:xfrm>
                <a:off x="1536522" y="2487004"/>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05" name="Rectangle 604"/>
              <p:cNvSpPr/>
              <p:nvPr/>
            </p:nvSpPr>
            <p:spPr bwMode="auto">
              <a:xfrm>
                <a:off x="1536522" y="2584299"/>
                <a:ext cx="122876" cy="66675"/>
              </a:xfrm>
              <a:prstGeom prst="rect">
                <a:avLst/>
              </a:prstGeom>
              <a:solidFill>
                <a:srgbClr val="164E2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47" name="AutoShape 3"/>
            <p:cNvSpPr>
              <a:spLocks noChangeAspect="1" noChangeArrowheads="1" noTextEdit="1"/>
            </p:cNvSpPr>
            <p:nvPr/>
          </p:nvSpPr>
          <p:spPr bwMode="auto">
            <a:xfrm>
              <a:off x="2667063" y="4056991"/>
              <a:ext cx="2750769" cy="155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8" name="Rectangle 5"/>
            <p:cNvSpPr>
              <a:spLocks noChangeArrowheads="1"/>
            </p:cNvSpPr>
            <p:nvPr/>
          </p:nvSpPr>
          <p:spPr bwMode="auto">
            <a:xfrm>
              <a:off x="3010125" y="4040256"/>
              <a:ext cx="2098115" cy="144964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9" name="Oval 6"/>
            <p:cNvSpPr>
              <a:spLocks noChangeArrowheads="1"/>
            </p:cNvSpPr>
            <p:nvPr/>
          </p:nvSpPr>
          <p:spPr bwMode="auto">
            <a:xfrm>
              <a:off x="4035126" y="4071634"/>
              <a:ext cx="46020" cy="481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0" name="Rectangle 7"/>
            <p:cNvSpPr>
              <a:spLocks noChangeArrowheads="1"/>
            </p:cNvSpPr>
            <p:nvPr/>
          </p:nvSpPr>
          <p:spPr bwMode="auto">
            <a:xfrm>
              <a:off x="3087523" y="4151124"/>
              <a:ext cx="1957961" cy="1273930"/>
            </a:xfrm>
            <a:prstGeom prst="rect">
              <a:avLst/>
            </a:prstGeom>
            <a:solidFill>
              <a:schemeClr val="tx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1" name="Freeform 8"/>
            <p:cNvSpPr>
              <a:spLocks/>
            </p:cNvSpPr>
            <p:nvPr/>
          </p:nvSpPr>
          <p:spPr bwMode="auto">
            <a:xfrm>
              <a:off x="2683798" y="5504543"/>
              <a:ext cx="2719391" cy="110868"/>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52" name="Rectangle 551"/>
            <p:cNvSpPr/>
            <p:nvPr/>
          </p:nvSpPr>
          <p:spPr>
            <a:xfrm>
              <a:off x="3182309" y="4257010"/>
              <a:ext cx="1768390"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553" name="Rectangle 552"/>
            <p:cNvSpPr/>
            <p:nvPr/>
          </p:nvSpPr>
          <p:spPr>
            <a:xfrm>
              <a:off x="3753998" y="4257010"/>
              <a:ext cx="1196701" cy="1062160"/>
            </a:xfrm>
            <a:prstGeom prst="rect">
              <a:avLst/>
            </a:prstGeom>
            <a:solidFill>
              <a:srgbClr val="2B579A"/>
            </a:solidFill>
            <a:ln w="22225">
              <a:solidFill>
                <a:srgbClr val="1B375F"/>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cxnSp>
          <p:nvCxnSpPr>
            <p:cNvPr id="560" name="Straight Connector 559"/>
            <p:cNvCxnSpPr/>
            <p:nvPr/>
          </p:nvCxnSpPr>
          <p:spPr>
            <a:xfrm>
              <a:off x="3942100" y="4776050"/>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1" name="Straight Connector 560"/>
            <p:cNvCxnSpPr/>
            <p:nvPr/>
          </p:nvCxnSpPr>
          <p:spPr>
            <a:xfrm>
              <a:off x="3942100" y="4955339"/>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62" name="Straight Connector 561"/>
            <p:cNvCxnSpPr/>
            <p:nvPr/>
          </p:nvCxnSpPr>
          <p:spPr>
            <a:xfrm>
              <a:off x="3942100" y="5134631"/>
              <a:ext cx="852417"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5" name="Straight Connector 554"/>
            <p:cNvCxnSpPr/>
            <p:nvPr/>
          </p:nvCxnSpPr>
          <p:spPr>
            <a:xfrm>
              <a:off x="3328334" y="477604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6" name="Straight Connector 555"/>
            <p:cNvCxnSpPr/>
            <p:nvPr/>
          </p:nvCxnSpPr>
          <p:spPr>
            <a:xfrm>
              <a:off x="3328334" y="4955339"/>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cxnSp>
          <p:nvCxnSpPr>
            <p:cNvPr id="557" name="Straight Connector 556"/>
            <p:cNvCxnSpPr/>
            <p:nvPr/>
          </p:nvCxnSpPr>
          <p:spPr>
            <a:xfrm>
              <a:off x="3328334" y="5134631"/>
              <a:ext cx="312105" cy="0"/>
            </a:xfrm>
            <a:prstGeom prst="line">
              <a:avLst/>
            </a:prstGeom>
            <a:noFill/>
            <a:ln w="22225">
              <a:solidFill>
                <a:srgbClr val="1B375F"/>
              </a:solidFill>
            </a:ln>
            <a:effectLst/>
          </p:spPr>
          <p:style>
            <a:lnRef idx="1">
              <a:schemeClr val="dk1"/>
            </a:lnRef>
            <a:fillRef idx="2">
              <a:schemeClr val="dk1"/>
            </a:fillRef>
            <a:effectRef idx="1">
              <a:schemeClr val="dk1"/>
            </a:effectRef>
            <a:fontRef idx="minor">
              <a:schemeClr val="dk1"/>
            </a:fontRef>
          </p:style>
        </p:cxnSp>
        <p:sp>
          <p:nvSpPr>
            <p:cNvPr id="558" name="Freeform 9"/>
            <p:cNvSpPr>
              <a:spLocks noChangeAspect="1" noEditPoints="1"/>
            </p:cNvSpPr>
            <p:nvPr/>
          </p:nvSpPr>
          <p:spPr bwMode="black">
            <a:xfrm>
              <a:off x="3294014" y="4321096"/>
              <a:ext cx="380746" cy="380746"/>
            </a:xfrm>
            <a:custGeom>
              <a:avLst/>
              <a:gdLst>
                <a:gd name="T0" fmla="*/ 246 w 415"/>
                <a:gd name="T1" fmla="*/ 99 h 415"/>
                <a:gd name="T2" fmla="*/ 0 w 415"/>
                <a:gd name="T3" fmla="*/ 42 h 415"/>
                <a:gd name="T4" fmla="*/ 246 w 415"/>
                <a:gd name="T5" fmla="*/ 415 h 415"/>
                <a:gd name="T6" fmla="*/ 402 w 415"/>
                <a:gd name="T7" fmla="*/ 321 h 415"/>
                <a:gd name="T8" fmla="*/ 415 w 415"/>
                <a:gd name="T9" fmla="*/ 113 h 415"/>
                <a:gd name="T10" fmla="*/ 179 w 415"/>
                <a:gd name="T11" fmla="*/ 222 h 415"/>
                <a:gd name="T12" fmla="*/ 169 w 415"/>
                <a:gd name="T13" fmla="*/ 251 h 415"/>
                <a:gd name="T14" fmla="*/ 151 w 415"/>
                <a:gd name="T15" fmla="*/ 272 h 415"/>
                <a:gd name="T16" fmla="*/ 128 w 415"/>
                <a:gd name="T17" fmla="*/ 282 h 415"/>
                <a:gd name="T18" fmla="*/ 102 w 415"/>
                <a:gd name="T19" fmla="*/ 281 h 415"/>
                <a:gd name="T20" fmla="*/ 82 w 415"/>
                <a:gd name="T21" fmla="*/ 269 h 415"/>
                <a:gd name="T22" fmla="*/ 66 w 415"/>
                <a:gd name="T23" fmla="*/ 249 h 415"/>
                <a:gd name="T24" fmla="*/ 58 w 415"/>
                <a:gd name="T25" fmla="*/ 223 h 415"/>
                <a:gd name="T26" fmla="*/ 58 w 415"/>
                <a:gd name="T27" fmla="*/ 191 h 415"/>
                <a:gd name="T28" fmla="*/ 65 w 415"/>
                <a:gd name="T29" fmla="*/ 164 h 415"/>
                <a:gd name="T30" fmla="*/ 82 w 415"/>
                <a:gd name="T31" fmla="*/ 141 h 415"/>
                <a:gd name="T32" fmla="*/ 103 w 415"/>
                <a:gd name="T33" fmla="*/ 130 h 415"/>
                <a:gd name="T34" fmla="*/ 130 w 415"/>
                <a:gd name="T35" fmla="*/ 127 h 415"/>
                <a:gd name="T36" fmla="*/ 153 w 415"/>
                <a:gd name="T37" fmla="*/ 137 h 415"/>
                <a:gd name="T38" fmla="*/ 169 w 415"/>
                <a:gd name="T39" fmla="*/ 158 h 415"/>
                <a:gd name="T40" fmla="*/ 179 w 415"/>
                <a:gd name="T41" fmla="*/ 186 h 415"/>
                <a:gd name="T42" fmla="*/ 179 w 415"/>
                <a:gd name="T43" fmla="*/ 222 h 415"/>
                <a:gd name="T44" fmla="*/ 246 w 415"/>
                <a:gd name="T45" fmla="*/ 307 h 415"/>
                <a:gd name="T46" fmla="*/ 292 w 415"/>
                <a:gd name="T47" fmla="*/ 228 h 415"/>
                <a:gd name="T48" fmla="*/ 401 w 415"/>
                <a:gd name="T49" fmla="*/ 140 h 415"/>
                <a:gd name="T50" fmla="*/ 401 w 415"/>
                <a:gd name="T51" fmla="*/ 121 h 415"/>
                <a:gd name="T52" fmla="*/ 298 w 415"/>
                <a:gd name="T53" fmla="*/ 216 h 415"/>
                <a:gd name="T54" fmla="*/ 246 w 415"/>
                <a:gd name="T55" fmla="*/ 113 h 415"/>
                <a:gd name="T56" fmla="*/ 401 w 415"/>
                <a:gd name="T57" fmla="*/ 121 h 415"/>
                <a:gd name="T58" fmla="*/ 143 w 415"/>
                <a:gd name="T59" fmla="*/ 176 h 415"/>
                <a:gd name="T60" fmla="*/ 134 w 415"/>
                <a:gd name="T61" fmla="*/ 163 h 415"/>
                <a:gd name="T62" fmla="*/ 123 w 415"/>
                <a:gd name="T63" fmla="*/ 157 h 415"/>
                <a:gd name="T64" fmla="*/ 109 w 415"/>
                <a:gd name="T65" fmla="*/ 158 h 415"/>
                <a:gd name="T66" fmla="*/ 97 w 415"/>
                <a:gd name="T67" fmla="*/ 165 h 415"/>
                <a:gd name="T68" fmla="*/ 89 w 415"/>
                <a:gd name="T69" fmla="*/ 178 h 415"/>
                <a:gd name="T70" fmla="*/ 85 w 415"/>
                <a:gd name="T71" fmla="*/ 196 h 415"/>
                <a:gd name="T72" fmla="*/ 85 w 415"/>
                <a:gd name="T73" fmla="*/ 216 h 415"/>
                <a:gd name="T74" fmla="*/ 90 w 415"/>
                <a:gd name="T75" fmla="*/ 233 h 415"/>
                <a:gd name="T76" fmla="*/ 98 w 415"/>
                <a:gd name="T77" fmla="*/ 246 h 415"/>
                <a:gd name="T78" fmla="*/ 109 w 415"/>
                <a:gd name="T79" fmla="*/ 252 h 415"/>
                <a:gd name="T80" fmla="*/ 122 w 415"/>
                <a:gd name="T81" fmla="*/ 254 h 415"/>
                <a:gd name="T82" fmla="*/ 134 w 415"/>
                <a:gd name="T83" fmla="*/ 248 h 415"/>
                <a:gd name="T84" fmla="*/ 142 w 415"/>
                <a:gd name="T85" fmla="*/ 236 h 415"/>
                <a:gd name="T86" fmla="*/ 147 w 415"/>
                <a:gd name="T87" fmla="*/ 217 h 415"/>
                <a:gd name="T88" fmla="*/ 147 w 415"/>
                <a:gd name="T89" fmla="*/ 195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15" h="415">
                  <a:moveTo>
                    <a:pt x="401" y="99"/>
                  </a:moveTo>
                  <a:cubicBezTo>
                    <a:pt x="246" y="99"/>
                    <a:pt x="246" y="99"/>
                    <a:pt x="246" y="99"/>
                  </a:cubicBezTo>
                  <a:cubicBezTo>
                    <a:pt x="246" y="0"/>
                    <a:pt x="246" y="0"/>
                    <a:pt x="246" y="0"/>
                  </a:cubicBezTo>
                  <a:cubicBezTo>
                    <a:pt x="0" y="42"/>
                    <a:pt x="0" y="42"/>
                    <a:pt x="0" y="42"/>
                  </a:cubicBezTo>
                  <a:cubicBezTo>
                    <a:pt x="0" y="373"/>
                    <a:pt x="0" y="373"/>
                    <a:pt x="0" y="373"/>
                  </a:cubicBezTo>
                  <a:cubicBezTo>
                    <a:pt x="246" y="415"/>
                    <a:pt x="246" y="415"/>
                    <a:pt x="246" y="415"/>
                  </a:cubicBezTo>
                  <a:cubicBezTo>
                    <a:pt x="246" y="321"/>
                    <a:pt x="246" y="321"/>
                    <a:pt x="246" y="321"/>
                  </a:cubicBezTo>
                  <a:cubicBezTo>
                    <a:pt x="402" y="321"/>
                    <a:pt x="402" y="321"/>
                    <a:pt x="402" y="321"/>
                  </a:cubicBezTo>
                  <a:cubicBezTo>
                    <a:pt x="409" y="321"/>
                    <a:pt x="415" y="314"/>
                    <a:pt x="415" y="307"/>
                  </a:cubicBezTo>
                  <a:cubicBezTo>
                    <a:pt x="415" y="113"/>
                    <a:pt x="415" y="113"/>
                    <a:pt x="415" y="113"/>
                  </a:cubicBezTo>
                  <a:cubicBezTo>
                    <a:pt x="415" y="105"/>
                    <a:pt x="409" y="99"/>
                    <a:pt x="401" y="99"/>
                  </a:cubicBezTo>
                  <a:close/>
                  <a:moveTo>
                    <a:pt x="179" y="222"/>
                  </a:moveTo>
                  <a:cubicBezTo>
                    <a:pt x="177" y="228"/>
                    <a:pt x="176" y="232"/>
                    <a:pt x="175" y="237"/>
                  </a:cubicBezTo>
                  <a:cubicBezTo>
                    <a:pt x="174" y="243"/>
                    <a:pt x="172" y="248"/>
                    <a:pt x="169" y="251"/>
                  </a:cubicBezTo>
                  <a:cubicBezTo>
                    <a:pt x="167" y="256"/>
                    <a:pt x="164" y="259"/>
                    <a:pt x="161" y="263"/>
                  </a:cubicBezTo>
                  <a:cubicBezTo>
                    <a:pt x="157" y="266"/>
                    <a:pt x="155" y="270"/>
                    <a:pt x="151" y="272"/>
                  </a:cubicBezTo>
                  <a:cubicBezTo>
                    <a:pt x="148" y="275"/>
                    <a:pt x="144" y="277"/>
                    <a:pt x="140" y="278"/>
                  </a:cubicBezTo>
                  <a:cubicBezTo>
                    <a:pt x="136" y="281"/>
                    <a:pt x="133" y="282"/>
                    <a:pt x="128" y="282"/>
                  </a:cubicBezTo>
                  <a:cubicBezTo>
                    <a:pt x="124" y="283"/>
                    <a:pt x="120" y="283"/>
                    <a:pt x="115" y="283"/>
                  </a:cubicBezTo>
                  <a:cubicBezTo>
                    <a:pt x="110" y="283"/>
                    <a:pt x="107" y="282"/>
                    <a:pt x="102" y="281"/>
                  </a:cubicBezTo>
                  <a:cubicBezTo>
                    <a:pt x="98" y="279"/>
                    <a:pt x="95" y="278"/>
                    <a:pt x="91" y="276"/>
                  </a:cubicBezTo>
                  <a:cubicBezTo>
                    <a:pt x="88" y="275"/>
                    <a:pt x="84" y="272"/>
                    <a:pt x="82" y="269"/>
                  </a:cubicBezTo>
                  <a:cubicBezTo>
                    <a:pt x="78" y="266"/>
                    <a:pt x="76" y="264"/>
                    <a:pt x="72" y="261"/>
                  </a:cubicBezTo>
                  <a:cubicBezTo>
                    <a:pt x="70" y="257"/>
                    <a:pt x="68" y="252"/>
                    <a:pt x="66" y="249"/>
                  </a:cubicBezTo>
                  <a:cubicBezTo>
                    <a:pt x="64" y="245"/>
                    <a:pt x="62" y="241"/>
                    <a:pt x="61" y="236"/>
                  </a:cubicBezTo>
                  <a:cubicBezTo>
                    <a:pt x="59" y="232"/>
                    <a:pt x="58" y="228"/>
                    <a:pt x="58" y="223"/>
                  </a:cubicBezTo>
                  <a:cubicBezTo>
                    <a:pt x="57" y="217"/>
                    <a:pt x="57" y="212"/>
                    <a:pt x="57" y="207"/>
                  </a:cubicBezTo>
                  <a:cubicBezTo>
                    <a:pt x="57" y="202"/>
                    <a:pt x="57" y="196"/>
                    <a:pt x="58" y="191"/>
                  </a:cubicBezTo>
                  <a:cubicBezTo>
                    <a:pt x="58" y="186"/>
                    <a:pt x="59" y="180"/>
                    <a:pt x="61" y="177"/>
                  </a:cubicBezTo>
                  <a:cubicBezTo>
                    <a:pt x="62" y="172"/>
                    <a:pt x="64" y="167"/>
                    <a:pt x="65" y="164"/>
                  </a:cubicBezTo>
                  <a:cubicBezTo>
                    <a:pt x="68" y="159"/>
                    <a:pt x="70" y="156"/>
                    <a:pt x="72" y="152"/>
                  </a:cubicBezTo>
                  <a:cubicBezTo>
                    <a:pt x="75" y="148"/>
                    <a:pt x="78" y="145"/>
                    <a:pt x="82" y="141"/>
                  </a:cubicBezTo>
                  <a:cubicBezTo>
                    <a:pt x="84" y="139"/>
                    <a:pt x="88" y="137"/>
                    <a:pt x="91" y="134"/>
                  </a:cubicBezTo>
                  <a:cubicBezTo>
                    <a:pt x="95" y="132"/>
                    <a:pt x="99" y="131"/>
                    <a:pt x="103" y="130"/>
                  </a:cubicBezTo>
                  <a:cubicBezTo>
                    <a:pt x="108" y="128"/>
                    <a:pt x="112" y="127"/>
                    <a:pt x="117" y="127"/>
                  </a:cubicBezTo>
                  <a:cubicBezTo>
                    <a:pt x="121" y="127"/>
                    <a:pt x="125" y="127"/>
                    <a:pt x="130" y="127"/>
                  </a:cubicBezTo>
                  <a:cubicBezTo>
                    <a:pt x="134" y="128"/>
                    <a:pt x="137" y="130"/>
                    <a:pt x="142" y="131"/>
                  </a:cubicBezTo>
                  <a:cubicBezTo>
                    <a:pt x="146" y="133"/>
                    <a:pt x="149" y="134"/>
                    <a:pt x="153" y="137"/>
                  </a:cubicBezTo>
                  <a:cubicBezTo>
                    <a:pt x="155" y="140"/>
                    <a:pt x="159" y="143"/>
                    <a:pt x="162" y="146"/>
                  </a:cubicBezTo>
                  <a:cubicBezTo>
                    <a:pt x="164" y="150"/>
                    <a:pt x="167" y="153"/>
                    <a:pt x="169" y="158"/>
                  </a:cubicBezTo>
                  <a:cubicBezTo>
                    <a:pt x="172" y="161"/>
                    <a:pt x="174" y="166"/>
                    <a:pt x="175" y="171"/>
                  </a:cubicBezTo>
                  <a:cubicBezTo>
                    <a:pt x="176" y="176"/>
                    <a:pt x="177" y="182"/>
                    <a:pt x="179" y="186"/>
                  </a:cubicBezTo>
                  <a:cubicBezTo>
                    <a:pt x="180" y="192"/>
                    <a:pt x="180" y="198"/>
                    <a:pt x="180" y="204"/>
                  </a:cubicBezTo>
                  <a:cubicBezTo>
                    <a:pt x="180" y="210"/>
                    <a:pt x="180" y="216"/>
                    <a:pt x="179" y="222"/>
                  </a:cubicBezTo>
                  <a:close/>
                  <a:moveTo>
                    <a:pt x="401" y="307"/>
                  </a:moveTo>
                  <a:cubicBezTo>
                    <a:pt x="246" y="307"/>
                    <a:pt x="246" y="307"/>
                    <a:pt x="246" y="307"/>
                  </a:cubicBezTo>
                  <a:cubicBezTo>
                    <a:pt x="246" y="185"/>
                    <a:pt x="246" y="185"/>
                    <a:pt x="246" y="185"/>
                  </a:cubicBezTo>
                  <a:cubicBezTo>
                    <a:pt x="292" y="228"/>
                    <a:pt x="292" y="228"/>
                    <a:pt x="292" y="228"/>
                  </a:cubicBezTo>
                  <a:cubicBezTo>
                    <a:pt x="297" y="232"/>
                    <a:pt x="303" y="232"/>
                    <a:pt x="306" y="228"/>
                  </a:cubicBezTo>
                  <a:cubicBezTo>
                    <a:pt x="401" y="140"/>
                    <a:pt x="401" y="140"/>
                    <a:pt x="401" y="140"/>
                  </a:cubicBezTo>
                  <a:lnTo>
                    <a:pt x="401" y="307"/>
                  </a:lnTo>
                  <a:close/>
                  <a:moveTo>
                    <a:pt x="401" y="121"/>
                  </a:moveTo>
                  <a:cubicBezTo>
                    <a:pt x="300" y="216"/>
                    <a:pt x="300" y="216"/>
                    <a:pt x="300" y="216"/>
                  </a:cubicBezTo>
                  <a:cubicBezTo>
                    <a:pt x="300" y="217"/>
                    <a:pt x="299" y="217"/>
                    <a:pt x="298" y="216"/>
                  </a:cubicBezTo>
                  <a:cubicBezTo>
                    <a:pt x="246" y="167"/>
                    <a:pt x="246" y="167"/>
                    <a:pt x="246" y="167"/>
                  </a:cubicBezTo>
                  <a:cubicBezTo>
                    <a:pt x="246" y="113"/>
                    <a:pt x="246" y="113"/>
                    <a:pt x="246" y="113"/>
                  </a:cubicBezTo>
                  <a:cubicBezTo>
                    <a:pt x="401" y="113"/>
                    <a:pt x="401" y="113"/>
                    <a:pt x="401" y="113"/>
                  </a:cubicBezTo>
                  <a:lnTo>
                    <a:pt x="401" y="121"/>
                  </a:lnTo>
                  <a:close/>
                  <a:moveTo>
                    <a:pt x="146" y="184"/>
                  </a:moveTo>
                  <a:cubicBezTo>
                    <a:pt x="144" y="182"/>
                    <a:pt x="144" y="178"/>
                    <a:pt x="143" y="176"/>
                  </a:cubicBezTo>
                  <a:cubicBezTo>
                    <a:pt x="142" y="173"/>
                    <a:pt x="141" y="171"/>
                    <a:pt x="138" y="169"/>
                  </a:cubicBezTo>
                  <a:cubicBezTo>
                    <a:pt x="137" y="166"/>
                    <a:pt x="136" y="165"/>
                    <a:pt x="134" y="163"/>
                  </a:cubicBezTo>
                  <a:cubicBezTo>
                    <a:pt x="133" y="161"/>
                    <a:pt x="131" y="160"/>
                    <a:pt x="129" y="159"/>
                  </a:cubicBezTo>
                  <a:cubicBezTo>
                    <a:pt x="127" y="158"/>
                    <a:pt x="125" y="158"/>
                    <a:pt x="123" y="157"/>
                  </a:cubicBezTo>
                  <a:cubicBezTo>
                    <a:pt x="121" y="157"/>
                    <a:pt x="118" y="157"/>
                    <a:pt x="116" y="157"/>
                  </a:cubicBezTo>
                  <a:cubicBezTo>
                    <a:pt x="114" y="157"/>
                    <a:pt x="111" y="157"/>
                    <a:pt x="109" y="158"/>
                  </a:cubicBezTo>
                  <a:cubicBezTo>
                    <a:pt x="107" y="158"/>
                    <a:pt x="104" y="159"/>
                    <a:pt x="103" y="160"/>
                  </a:cubicBezTo>
                  <a:cubicBezTo>
                    <a:pt x="101" y="161"/>
                    <a:pt x="98" y="163"/>
                    <a:pt x="97" y="165"/>
                  </a:cubicBezTo>
                  <a:cubicBezTo>
                    <a:pt x="96" y="166"/>
                    <a:pt x="94" y="169"/>
                    <a:pt x="92" y="171"/>
                  </a:cubicBezTo>
                  <a:cubicBezTo>
                    <a:pt x="91" y="173"/>
                    <a:pt x="90" y="176"/>
                    <a:pt x="89" y="178"/>
                  </a:cubicBezTo>
                  <a:cubicBezTo>
                    <a:pt x="88" y="180"/>
                    <a:pt x="88" y="184"/>
                    <a:pt x="86" y="186"/>
                  </a:cubicBezTo>
                  <a:cubicBezTo>
                    <a:pt x="86" y="189"/>
                    <a:pt x="85" y="192"/>
                    <a:pt x="85" y="196"/>
                  </a:cubicBezTo>
                  <a:cubicBezTo>
                    <a:pt x="85" y="198"/>
                    <a:pt x="84" y="202"/>
                    <a:pt x="84" y="205"/>
                  </a:cubicBezTo>
                  <a:cubicBezTo>
                    <a:pt x="84" y="209"/>
                    <a:pt x="85" y="212"/>
                    <a:pt x="85" y="216"/>
                  </a:cubicBezTo>
                  <a:cubicBezTo>
                    <a:pt x="85" y="219"/>
                    <a:pt x="86" y="223"/>
                    <a:pt x="86" y="225"/>
                  </a:cubicBezTo>
                  <a:cubicBezTo>
                    <a:pt x="88" y="229"/>
                    <a:pt x="89" y="231"/>
                    <a:pt x="90" y="233"/>
                  </a:cubicBezTo>
                  <a:cubicBezTo>
                    <a:pt x="91" y="236"/>
                    <a:pt x="92" y="238"/>
                    <a:pt x="94" y="241"/>
                  </a:cubicBezTo>
                  <a:cubicBezTo>
                    <a:pt x="95" y="243"/>
                    <a:pt x="96" y="244"/>
                    <a:pt x="98" y="246"/>
                  </a:cubicBezTo>
                  <a:cubicBezTo>
                    <a:pt x="99" y="248"/>
                    <a:pt x="102" y="249"/>
                    <a:pt x="103" y="250"/>
                  </a:cubicBezTo>
                  <a:cubicBezTo>
                    <a:pt x="105" y="251"/>
                    <a:pt x="107" y="252"/>
                    <a:pt x="109" y="252"/>
                  </a:cubicBezTo>
                  <a:cubicBezTo>
                    <a:pt x="111" y="254"/>
                    <a:pt x="114" y="254"/>
                    <a:pt x="115" y="254"/>
                  </a:cubicBezTo>
                  <a:cubicBezTo>
                    <a:pt x="117" y="254"/>
                    <a:pt x="120" y="254"/>
                    <a:pt x="122" y="254"/>
                  </a:cubicBezTo>
                  <a:cubicBezTo>
                    <a:pt x="124" y="252"/>
                    <a:pt x="127" y="252"/>
                    <a:pt x="128" y="251"/>
                  </a:cubicBezTo>
                  <a:cubicBezTo>
                    <a:pt x="130" y="250"/>
                    <a:pt x="131" y="249"/>
                    <a:pt x="134" y="248"/>
                  </a:cubicBezTo>
                  <a:cubicBezTo>
                    <a:pt x="135" y="246"/>
                    <a:pt x="137" y="244"/>
                    <a:pt x="138" y="243"/>
                  </a:cubicBezTo>
                  <a:cubicBezTo>
                    <a:pt x="140" y="241"/>
                    <a:pt x="141" y="238"/>
                    <a:pt x="142" y="236"/>
                  </a:cubicBezTo>
                  <a:cubicBezTo>
                    <a:pt x="143" y="232"/>
                    <a:pt x="144" y="230"/>
                    <a:pt x="146" y="226"/>
                  </a:cubicBezTo>
                  <a:cubicBezTo>
                    <a:pt x="147" y="224"/>
                    <a:pt x="147" y="220"/>
                    <a:pt x="147" y="217"/>
                  </a:cubicBezTo>
                  <a:cubicBezTo>
                    <a:pt x="148" y="213"/>
                    <a:pt x="148" y="210"/>
                    <a:pt x="148" y="206"/>
                  </a:cubicBezTo>
                  <a:cubicBezTo>
                    <a:pt x="148" y="202"/>
                    <a:pt x="148" y="198"/>
                    <a:pt x="147" y="195"/>
                  </a:cubicBezTo>
                  <a:cubicBezTo>
                    <a:pt x="147" y="191"/>
                    <a:pt x="147" y="187"/>
                    <a:pt x="146" y="184"/>
                  </a:cubicBezTo>
                  <a:close/>
                </a:path>
              </a:pathLst>
            </a:custGeom>
            <a:solidFill>
              <a:srgbClr val="1B375F"/>
            </a:solidFill>
            <a:ln>
              <a:noFill/>
            </a:ln>
          </p:spPr>
          <p:txBody>
            <a:bodyPr vert="horz" wrap="square" lIns="89619" tIns="44810" rIns="89619" bIns="44810" numCol="1" anchor="t" anchorCtr="0" compatLnSpc="1">
              <a:prstTxWarp prst="textNoShape">
                <a:avLst/>
              </a:prstTxWarp>
            </a:bodyPr>
            <a:lstStyle/>
            <a:p>
              <a:pPr defTabSz="914180">
                <a:defRPr/>
              </a:pPr>
              <a:endParaRPr lang="en-US" sz="1799" kern="0">
                <a:solidFill>
                  <a:srgbClr val="505050"/>
                </a:solidFill>
                <a:latin typeface="Segoe UI"/>
              </a:endParaRPr>
            </a:p>
          </p:txBody>
        </p:sp>
        <p:sp>
          <p:nvSpPr>
            <p:cNvPr id="530" name="Freeform 10"/>
            <p:cNvSpPr>
              <a:spLocks noChangeAspect="1" noEditPoints="1"/>
            </p:cNvSpPr>
            <p:nvPr/>
          </p:nvSpPr>
          <p:spPr bwMode="auto">
            <a:xfrm>
              <a:off x="1581499" y="4519042"/>
              <a:ext cx="610333" cy="1096369"/>
            </a:xfrm>
            <a:prstGeom prst="roundRect">
              <a:avLst>
                <a:gd name="adj" fmla="val 3431"/>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31" name="Rectangle 530"/>
            <p:cNvSpPr/>
            <p:nvPr/>
          </p:nvSpPr>
          <p:spPr bwMode="auto">
            <a:xfrm>
              <a:off x="1610385" y="4626798"/>
              <a:ext cx="552561" cy="853054"/>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2" name="Round Same Side Corner Rectangle 531"/>
            <p:cNvSpPr/>
            <p:nvPr/>
          </p:nvSpPr>
          <p:spPr bwMode="auto">
            <a:xfrm flipV="1">
              <a:off x="1840210" y="4535287"/>
              <a:ext cx="96570" cy="16095"/>
            </a:xfrm>
            <a:prstGeom prst="round2Same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33" name="Oval 532"/>
            <p:cNvSpPr/>
            <p:nvPr/>
          </p:nvSpPr>
          <p:spPr bwMode="auto">
            <a:xfrm>
              <a:off x="2077612" y="4550265"/>
              <a:ext cx="16095" cy="16095"/>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3" name="Freeform 13"/>
            <p:cNvSpPr>
              <a:spLocks/>
            </p:cNvSpPr>
            <p:nvPr/>
          </p:nvSpPr>
          <p:spPr bwMode="auto">
            <a:xfrm>
              <a:off x="1885813" y="5520649"/>
              <a:ext cx="28567" cy="25260"/>
            </a:xfrm>
            <a:custGeom>
              <a:avLst/>
              <a:gdLst>
                <a:gd name="T0" fmla="*/ 0 w 1140"/>
                <a:gd name="T1" fmla="*/ 1008 h 1008"/>
                <a:gd name="T2" fmla="*/ 1140 w 1140"/>
                <a:gd name="T3" fmla="*/ 1008 h 1008"/>
                <a:gd name="T4" fmla="*/ 1140 w 1140"/>
                <a:gd name="T5" fmla="*/ 0 h 1008"/>
                <a:gd name="T6" fmla="*/ 0 w 1140"/>
                <a:gd name="T7" fmla="*/ 159 h 1008"/>
                <a:gd name="T8" fmla="*/ 0 w 1140"/>
                <a:gd name="T9" fmla="*/ 1008 h 1008"/>
              </a:gdLst>
              <a:ahLst/>
              <a:cxnLst>
                <a:cxn ang="0">
                  <a:pos x="T0" y="T1"/>
                </a:cxn>
                <a:cxn ang="0">
                  <a:pos x="T2" y="T3"/>
                </a:cxn>
                <a:cxn ang="0">
                  <a:pos x="T4" y="T5"/>
                </a:cxn>
                <a:cxn ang="0">
                  <a:pos x="T6" y="T7"/>
                </a:cxn>
                <a:cxn ang="0">
                  <a:pos x="T8" y="T9"/>
                </a:cxn>
              </a:cxnLst>
              <a:rect l="0" t="0" r="r" b="b"/>
              <a:pathLst>
                <a:path w="1140" h="1008">
                  <a:moveTo>
                    <a:pt x="0" y="1008"/>
                  </a:moveTo>
                  <a:lnTo>
                    <a:pt x="1140" y="1008"/>
                  </a:lnTo>
                  <a:lnTo>
                    <a:pt x="1140" y="0"/>
                  </a:lnTo>
                  <a:lnTo>
                    <a:pt x="0" y="159"/>
                  </a:lnTo>
                  <a:lnTo>
                    <a:pt x="0" y="1008"/>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4" name="Freeform 14"/>
            <p:cNvSpPr>
              <a:spLocks/>
            </p:cNvSpPr>
            <p:nvPr/>
          </p:nvSpPr>
          <p:spPr bwMode="auto">
            <a:xfrm>
              <a:off x="1858950" y="5524758"/>
              <a:ext cx="21877" cy="21150"/>
            </a:xfrm>
            <a:custGeom>
              <a:avLst/>
              <a:gdLst>
                <a:gd name="T0" fmla="*/ 873 w 873"/>
                <a:gd name="T1" fmla="*/ 844 h 844"/>
                <a:gd name="T2" fmla="*/ 873 w 873"/>
                <a:gd name="T3" fmla="*/ 0 h 844"/>
                <a:gd name="T4" fmla="*/ 0 w 873"/>
                <a:gd name="T5" fmla="*/ 123 h 844"/>
                <a:gd name="T6" fmla="*/ 0 w 873"/>
                <a:gd name="T7" fmla="*/ 844 h 844"/>
                <a:gd name="T8" fmla="*/ 873 w 873"/>
                <a:gd name="T9" fmla="*/ 844 h 844"/>
              </a:gdLst>
              <a:ahLst/>
              <a:cxnLst>
                <a:cxn ang="0">
                  <a:pos x="T0" y="T1"/>
                </a:cxn>
                <a:cxn ang="0">
                  <a:pos x="T2" y="T3"/>
                </a:cxn>
                <a:cxn ang="0">
                  <a:pos x="T4" y="T5"/>
                </a:cxn>
                <a:cxn ang="0">
                  <a:pos x="T6" y="T7"/>
                </a:cxn>
                <a:cxn ang="0">
                  <a:pos x="T8" y="T9"/>
                </a:cxn>
              </a:cxnLst>
              <a:rect l="0" t="0" r="r" b="b"/>
              <a:pathLst>
                <a:path w="873" h="844">
                  <a:moveTo>
                    <a:pt x="873" y="844"/>
                  </a:moveTo>
                  <a:lnTo>
                    <a:pt x="873" y="0"/>
                  </a:lnTo>
                  <a:lnTo>
                    <a:pt x="0" y="123"/>
                  </a:lnTo>
                  <a:lnTo>
                    <a:pt x="0" y="844"/>
                  </a:lnTo>
                  <a:lnTo>
                    <a:pt x="873" y="844"/>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5" name="Freeform 15"/>
            <p:cNvSpPr>
              <a:spLocks/>
            </p:cNvSpPr>
            <p:nvPr/>
          </p:nvSpPr>
          <p:spPr bwMode="auto">
            <a:xfrm>
              <a:off x="1858950" y="5550895"/>
              <a:ext cx="21877" cy="21100"/>
            </a:xfrm>
            <a:custGeom>
              <a:avLst/>
              <a:gdLst>
                <a:gd name="T0" fmla="*/ 873 w 873"/>
                <a:gd name="T1" fmla="*/ 0 h 842"/>
                <a:gd name="T2" fmla="*/ 0 w 873"/>
                <a:gd name="T3" fmla="*/ 0 h 842"/>
                <a:gd name="T4" fmla="*/ 0 w 873"/>
                <a:gd name="T5" fmla="*/ 721 h 842"/>
                <a:gd name="T6" fmla="*/ 873 w 873"/>
                <a:gd name="T7" fmla="*/ 842 h 842"/>
                <a:gd name="T8" fmla="*/ 873 w 873"/>
                <a:gd name="T9" fmla="*/ 0 h 842"/>
              </a:gdLst>
              <a:ahLst/>
              <a:cxnLst>
                <a:cxn ang="0">
                  <a:pos x="T0" y="T1"/>
                </a:cxn>
                <a:cxn ang="0">
                  <a:pos x="T2" y="T3"/>
                </a:cxn>
                <a:cxn ang="0">
                  <a:pos x="T4" y="T5"/>
                </a:cxn>
                <a:cxn ang="0">
                  <a:pos x="T6" y="T7"/>
                </a:cxn>
                <a:cxn ang="0">
                  <a:pos x="T8" y="T9"/>
                </a:cxn>
              </a:cxnLst>
              <a:rect l="0" t="0" r="r" b="b"/>
              <a:pathLst>
                <a:path w="873" h="842">
                  <a:moveTo>
                    <a:pt x="873" y="0"/>
                  </a:moveTo>
                  <a:lnTo>
                    <a:pt x="0" y="0"/>
                  </a:lnTo>
                  <a:lnTo>
                    <a:pt x="0" y="721"/>
                  </a:lnTo>
                  <a:lnTo>
                    <a:pt x="873" y="842"/>
                  </a:lnTo>
                  <a:lnTo>
                    <a:pt x="873"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46" name="Freeform 16"/>
            <p:cNvSpPr>
              <a:spLocks/>
            </p:cNvSpPr>
            <p:nvPr/>
          </p:nvSpPr>
          <p:spPr bwMode="auto">
            <a:xfrm>
              <a:off x="1885813" y="5550895"/>
              <a:ext cx="28567" cy="25184"/>
            </a:xfrm>
            <a:custGeom>
              <a:avLst/>
              <a:gdLst>
                <a:gd name="T0" fmla="*/ 0 w 1140"/>
                <a:gd name="T1" fmla="*/ 0 h 1005"/>
                <a:gd name="T2" fmla="*/ 0 w 1140"/>
                <a:gd name="T3" fmla="*/ 847 h 1005"/>
                <a:gd name="T4" fmla="*/ 1140 w 1140"/>
                <a:gd name="T5" fmla="*/ 1005 h 1005"/>
                <a:gd name="T6" fmla="*/ 1140 w 1140"/>
                <a:gd name="T7" fmla="*/ 0 h 1005"/>
                <a:gd name="T8" fmla="*/ 0 w 1140"/>
                <a:gd name="T9" fmla="*/ 0 h 1005"/>
              </a:gdLst>
              <a:ahLst/>
              <a:cxnLst>
                <a:cxn ang="0">
                  <a:pos x="T0" y="T1"/>
                </a:cxn>
                <a:cxn ang="0">
                  <a:pos x="T2" y="T3"/>
                </a:cxn>
                <a:cxn ang="0">
                  <a:pos x="T4" y="T5"/>
                </a:cxn>
                <a:cxn ang="0">
                  <a:pos x="T6" y="T7"/>
                </a:cxn>
                <a:cxn ang="0">
                  <a:pos x="T8" y="T9"/>
                </a:cxn>
              </a:cxnLst>
              <a:rect l="0" t="0" r="r" b="b"/>
              <a:pathLst>
                <a:path w="1140" h="1005">
                  <a:moveTo>
                    <a:pt x="0" y="0"/>
                  </a:moveTo>
                  <a:lnTo>
                    <a:pt x="0" y="847"/>
                  </a:lnTo>
                  <a:lnTo>
                    <a:pt x="1140" y="1005"/>
                  </a:lnTo>
                  <a:lnTo>
                    <a:pt x="1140" y="0"/>
                  </a:lnTo>
                  <a:lnTo>
                    <a:pt x="0" y="0"/>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5" name="Freeform 20"/>
            <p:cNvSpPr>
              <a:spLocks noEditPoints="1"/>
            </p:cNvSpPr>
            <p:nvPr/>
          </p:nvSpPr>
          <p:spPr bwMode="auto">
            <a:xfrm>
              <a:off x="2085660" y="5524861"/>
              <a:ext cx="45619" cy="47133"/>
            </a:xfrm>
            <a:custGeom>
              <a:avLst/>
              <a:gdLst>
                <a:gd name="T0" fmla="*/ 41 w 1845"/>
                <a:gd name="T1" fmla="*/ 1632 h 1907"/>
                <a:gd name="T2" fmla="*/ 552 w 1845"/>
                <a:gd name="T3" fmla="*/ 1102 h 1907"/>
                <a:gd name="T4" fmla="*/ 430 w 1845"/>
                <a:gd name="T5" fmla="*/ 709 h 1907"/>
                <a:gd name="T6" fmla="*/ 1135 w 1845"/>
                <a:gd name="T7" fmla="*/ 0 h 1907"/>
                <a:gd name="T8" fmla="*/ 1845 w 1845"/>
                <a:gd name="T9" fmla="*/ 709 h 1907"/>
                <a:gd name="T10" fmla="*/ 1135 w 1845"/>
                <a:gd name="T11" fmla="*/ 1413 h 1907"/>
                <a:gd name="T12" fmla="*/ 796 w 1845"/>
                <a:gd name="T13" fmla="*/ 1326 h 1907"/>
                <a:gd name="T14" fmla="*/ 281 w 1845"/>
                <a:gd name="T15" fmla="*/ 1862 h 1907"/>
                <a:gd name="T16" fmla="*/ 124 w 1845"/>
                <a:gd name="T17" fmla="*/ 1865 h 1907"/>
                <a:gd name="T18" fmla="*/ 45 w 1845"/>
                <a:gd name="T19" fmla="*/ 1789 h 1907"/>
                <a:gd name="T20" fmla="*/ 41 w 1845"/>
                <a:gd name="T21" fmla="*/ 1632 h 1907"/>
                <a:gd name="T22" fmla="*/ 1135 w 1845"/>
                <a:gd name="T23" fmla="*/ 1195 h 1907"/>
                <a:gd name="T24" fmla="*/ 1625 w 1845"/>
                <a:gd name="T25" fmla="*/ 709 h 1907"/>
                <a:gd name="T26" fmla="*/ 1135 w 1845"/>
                <a:gd name="T27" fmla="*/ 222 h 1907"/>
                <a:gd name="T28" fmla="*/ 648 w 1845"/>
                <a:gd name="T29" fmla="*/ 709 h 1907"/>
                <a:gd name="T30" fmla="*/ 1135 w 1845"/>
                <a:gd name="T31" fmla="*/ 1195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45" h="1907">
                  <a:moveTo>
                    <a:pt x="41" y="1632"/>
                  </a:moveTo>
                  <a:cubicBezTo>
                    <a:pt x="552" y="1102"/>
                    <a:pt x="552" y="1102"/>
                    <a:pt x="552" y="1102"/>
                  </a:cubicBezTo>
                  <a:cubicBezTo>
                    <a:pt x="475" y="989"/>
                    <a:pt x="430" y="853"/>
                    <a:pt x="430" y="709"/>
                  </a:cubicBezTo>
                  <a:cubicBezTo>
                    <a:pt x="430" y="319"/>
                    <a:pt x="745" y="0"/>
                    <a:pt x="1135" y="0"/>
                  </a:cubicBezTo>
                  <a:cubicBezTo>
                    <a:pt x="1528" y="0"/>
                    <a:pt x="1845" y="319"/>
                    <a:pt x="1845" y="709"/>
                  </a:cubicBezTo>
                  <a:cubicBezTo>
                    <a:pt x="1845" y="1097"/>
                    <a:pt x="1528" y="1413"/>
                    <a:pt x="1135" y="1413"/>
                  </a:cubicBezTo>
                  <a:cubicBezTo>
                    <a:pt x="1013" y="1413"/>
                    <a:pt x="897" y="1381"/>
                    <a:pt x="796" y="1326"/>
                  </a:cubicBezTo>
                  <a:cubicBezTo>
                    <a:pt x="281" y="1862"/>
                    <a:pt x="281" y="1862"/>
                    <a:pt x="281" y="1862"/>
                  </a:cubicBezTo>
                  <a:cubicBezTo>
                    <a:pt x="239" y="1907"/>
                    <a:pt x="170" y="1907"/>
                    <a:pt x="124" y="1865"/>
                  </a:cubicBezTo>
                  <a:cubicBezTo>
                    <a:pt x="45" y="1789"/>
                    <a:pt x="45" y="1789"/>
                    <a:pt x="45" y="1789"/>
                  </a:cubicBezTo>
                  <a:cubicBezTo>
                    <a:pt x="2" y="1748"/>
                    <a:pt x="0" y="1677"/>
                    <a:pt x="41" y="1632"/>
                  </a:cubicBezTo>
                  <a:close/>
                  <a:moveTo>
                    <a:pt x="1135" y="1195"/>
                  </a:moveTo>
                  <a:cubicBezTo>
                    <a:pt x="1406" y="1195"/>
                    <a:pt x="1625" y="976"/>
                    <a:pt x="1625" y="709"/>
                  </a:cubicBezTo>
                  <a:cubicBezTo>
                    <a:pt x="1625" y="438"/>
                    <a:pt x="1406" y="222"/>
                    <a:pt x="1135" y="222"/>
                  </a:cubicBezTo>
                  <a:cubicBezTo>
                    <a:pt x="867" y="222"/>
                    <a:pt x="648" y="438"/>
                    <a:pt x="648" y="709"/>
                  </a:cubicBezTo>
                  <a:cubicBezTo>
                    <a:pt x="648" y="976"/>
                    <a:pt x="867" y="1195"/>
                    <a:pt x="1135" y="1195"/>
                  </a:cubicBez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6" name="Freeform 24"/>
            <p:cNvSpPr>
              <a:spLocks/>
            </p:cNvSpPr>
            <p:nvPr/>
          </p:nvSpPr>
          <p:spPr bwMode="auto">
            <a:xfrm flipH="1">
              <a:off x="1646393" y="5524758"/>
              <a:ext cx="54539" cy="45619"/>
            </a:xfrm>
            <a:custGeom>
              <a:avLst/>
              <a:gdLst>
                <a:gd name="T0" fmla="*/ 2378 w 4084"/>
                <a:gd name="T1" fmla="*/ 0 h 3416"/>
                <a:gd name="T2" fmla="*/ 4084 w 4084"/>
                <a:gd name="T3" fmla="*/ 1709 h 3416"/>
                <a:gd name="T4" fmla="*/ 2378 w 4084"/>
                <a:gd name="T5" fmla="*/ 3416 h 3416"/>
                <a:gd name="T6" fmla="*/ 1259 w 4084"/>
                <a:gd name="T7" fmla="*/ 3416 h 3416"/>
                <a:gd name="T8" fmla="*/ 2553 w 4084"/>
                <a:gd name="T9" fmla="*/ 2116 h 3416"/>
                <a:gd name="T10" fmla="*/ 0 w 4084"/>
                <a:gd name="T11" fmla="*/ 2116 h 3416"/>
                <a:gd name="T12" fmla="*/ 0 w 4084"/>
                <a:gd name="T13" fmla="*/ 1290 h 3416"/>
                <a:gd name="T14" fmla="*/ 2541 w 4084"/>
                <a:gd name="T15" fmla="*/ 1290 h 3416"/>
                <a:gd name="T16" fmla="*/ 1245 w 4084"/>
                <a:gd name="T17" fmla="*/ 0 h 3416"/>
                <a:gd name="T18" fmla="*/ 2378 w 4084"/>
                <a:gd name="T19" fmla="*/ 0 h 3416"/>
                <a:gd name="T20" fmla="*/ 2378 w 4084"/>
                <a:gd name="T21" fmla="*/ 0 h 3416"/>
                <a:gd name="T22" fmla="*/ 2378 w 4084"/>
                <a:gd name="T23" fmla="*/ 0 h 3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84" h="3416">
                  <a:moveTo>
                    <a:pt x="2378" y="0"/>
                  </a:moveTo>
                  <a:lnTo>
                    <a:pt x="4084" y="1709"/>
                  </a:lnTo>
                  <a:lnTo>
                    <a:pt x="2378" y="3416"/>
                  </a:lnTo>
                  <a:lnTo>
                    <a:pt x="1259" y="3416"/>
                  </a:lnTo>
                  <a:lnTo>
                    <a:pt x="2553" y="2116"/>
                  </a:lnTo>
                  <a:lnTo>
                    <a:pt x="0" y="2116"/>
                  </a:lnTo>
                  <a:lnTo>
                    <a:pt x="0" y="1290"/>
                  </a:lnTo>
                  <a:lnTo>
                    <a:pt x="2541" y="1290"/>
                  </a:lnTo>
                  <a:lnTo>
                    <a:pt x="1245" y="0"/>
                  </a:lnTo>
                  <a:lnTo>
                    <a:pt x="2378" y="0"/>
                  </a:lnTo>
                  <a:lnTo>
                    <a:pt x="2378" y="0"/>
                  </a:lnTo>
                  <a:lnTo>
                    <a:pt x="2378" y="0"/>
                  </a:lnTo>
                  <a:close/>
                </a:path>
              </a:pathLst>
            </a:custGeom>
            <a:solidFill>
              <a:srgbClr val="4E4E4E"/>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539" name="Rectangle 538"/>
            <p:cNvSpPr/>
            <p:nvPr/>
          </p:nvSpPr>
          <p:spPr bwMode="auto">
            <a:xfrm flipH="1">
              <a:off x="2026087" y="502944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0" name="Rectangle 539"/>
            <p:cNvSpPr/>
            <p:nvPr/>
          </p:nvSpPr>
          <p:spPr bwMode="auto">
            <a:xfrm flipH="1">
              <a:off x="1709024" y="502944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1" name="Rectangle 540"/>
            <p:cNvSpPr/>
            <p:nvPr/>
          </p:nvSpPr>
          <p:spPr bwMode="auto">
            <a:xfrm flipH="1">
              <a:off x="2026087" y="5173631"/>
              <a:ext cx="136859"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42" name="Rectangle 541"/>
            <p:cNvSpPr/>
            <p:nvPr/>
          </p:nvSpPr>
          <p:spPr bwMode="auto">
            <a:xfrm flipH="1">
              <a:off x="1709024" y="5173631"/>
              <a:ext cx="310896" cy="136859"/>
            </a:xfrm>
            <a:prstGeom prst="rect">
              <a:avLst/>
            </a:prstGeom>
            <a:solidFill>
              <a:srgbClr val="3214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25" name="Straight Connector 524"/>
            <p:cNvCxnSpPr/>
            <p:nvPr/>
          </p:nvCxnSpPr>
          <p:spPr>
            <a:xfrm>
              <a:off x="1930793" y="4670178"/>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6" name="Straight Connector 525"/>
            <p:cNvCxnSpPr/>
            <p:nvPr/>
          </p:nvCxnSpPr>
          <p:spPr>
            <a:xfrm>
              <a:off x="1930793" y="4741390"/>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7" name="Straight Connector 526"/>
            <p:cNvCxnSpPr/>
            <p:nvPr/>
          </p:nvCxnSpPr>
          <p:spPr>
            <a:xfrm>
              <a:off x="1930793" y="4805707"/>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1930790" y="4870024"/>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1930793" y="4934341"/>
              <a:ext cx="184419" cy="0"/>
            </a:xfrm>
            <a:prstGeom prst="line">
              <a:avLst/>
            </a:prstGeom>
            <a:ln>
              <a:solidFill>
                <a:srgbClr val="3214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8" name="Freeform 10"/>
            <p:cNvSpPr>
              <a:spLocks noChangeAspect="1" noEditPoints="1"/>
            </p:cNvSpPr>
            <p:nvPr/>
          </p:nvSpPr>
          <p:spPr bwMode="auto">
            <a:xfrm>
              <a:off x="540178" y="4549544"/>
              <a:ext cx="593354" cy="1065867"/>
            </a:xfrm>
            <a:prstGeom prst="roundRect">
              <a:avLst>
                <a:gd name="adj" fmla="val 7324"/>
              </a:avLst>
            </a:prstGeom>
            <a:solidFill>
              <a:srgbClr val="333333"/>
            </a:solidFill>
            <a:ln>
              <a:noFill/>
            </a:ln>
            <a:extLst/>
          </p:spPr>
          <p:txBody>
            <a:bodyPr vert="horz" wrap="square" lIns="87822" tIns="43911" rIns="87822" bIns="43911" numCol="1" anchor="t" anchorCtr="0" compatLnSpc="1">
              <a:prstTxWarp prst="textNoShape">
                <a:avLst/>
              </a:prstTxWarp>
            </a:bodyPr>
            <a:lstStyle/>
            <a:p>
              <a:pPr defTabSz="895730"/>
              <a:endParaRPr lang="en-US" sz="1729">
                <a:solidFill>
                  <a:srgbClr val="FFFFFF"/>
                </a:solidFill>
                <a:latin typeface="Segoe UI"/>
              </a:endParaRPr>
            </a:p>
          </p:txBody>
        </p:sp>
        <p:sp>
          <p:nvSpPr>
            <p:cNvPr id="519" name="Rounded Rectangle 518"/>
            <p:cNvSpPr/>
            <p:nvPr/>
          </p:nvSpPr>
          <p:spPr bwMode="auto">
            <a:xfrm>
              <a:off x="568261" y="4677551"/>
              <a:ext cx="537189" cy="801081"/>
            </a:xfrm>
            <a:prstGeom prst="roundRect">
              <a:avLst>
                <a:gd name="adj" fmla="val 1187"/>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0" name="Group 519"/>
            <p:cNvGrpSpPr/>
            <p:nvPr/>
          </p:nvGrpSpPr>
          <p:grpSpPr>
            <a:xfrm>
              <a:off x="751181" y="4641194"/>
              <a:ext cx="134394" cy="15647"/>
              <a:chOff x="5596078" y="2180378"/>
              <a:chExt cx="138544" cy="16130"/>
            </a:xfrm>
            <a:solidFill>
              <a:schemeClr val="tx1">
                <a:lumMod val="50000"/>
              </a:schemeClr>
            </a:solidFill>
          </p:grpSpPr>
          <p:sp>
            <p:nvSpPr>
              <p:cNvPr id="523" name="Rounded Rectangle 522"/>
              <p:cNvSpPr/>
              <p:nvPr/>
            </p:nvSpPr>
            <p:spPr bwMode="auto">
              <a:xfrm>
                <a:off x="5637840" y="2180378"/>
                <a:ext cx="96782" cy="16130"/>
              </a:xfrm>
              <a:prstGeom prst="roundRect">
                <a:avLst>
                  <a:gd name="adj" fmla="val 5000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4" name="Oval 523"/>
              <p:cNvSpPr/>
              <p:nvPr/>
            </p:nvSpPr>
            <p:spPr bwMode="auto">
              <a:xfrm>
                <a:off x="5596078" y="2180378"/>
                <a:ext cx="16130" cy="1613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521" name="Oval 520"/>
            <p:cNvSpPr/>
            <p:nvPr/>
          </p:nvSpPr>
          <p:spPr bwMode="auto">
            <a:xfrm>
              <a:off x="823550" y="4593872"/>
              <a:ext cx="26610" cy="26610"/>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2" name="Oval 521"/>
            <p:cNvSpPr/>
            <p:nvPr/>
          </p:nvSpPr>
          <p:spPr bwMode="auto">
            <a:xfrm>
              <a:off x="796940" y="5508692"/>
              <a:ext cx="79831" cy="79831"/>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8" name="Rectangle 507"/>
            <p:cNvSpPr/>
            <p:nvPr/>
          </p:nvSpPr>
          <p:spPr bwMode="auto">
            <a:xfrm>
              <a:off x="598225" y="4704721"/>
              <a:ext cx="476049" cy="77299"/>
            </a:xfrm>
            <a:prstGeom prst="rect">
              <a:avLst/>
            </a:prstGeom>
            <a:solidFill>
              <a:srgbClr val="005A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9" name="Rectangle 508"/>
            <p:cNvSpPr/>
            <p:nvPr/>
          </p:nvSpPr>
          <p:spPr bwMode="auto">
            <a:xfrm>
              <a:off x="602651" y="4841407"/>
              <a:ext cx="467196" cy="599127"/>
            </a:xfrm>
            <a:prstGeom prst="rect">
              <a:avLst/>
            </a:prstGeom>
            <a:noFill/>
            <a:ln w="12700">
              <a:solidFill>
                <a:srgbClr val="005A9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510" name="Straight Connector 509"/>
            <p:cNvCxnSpPr/>
            <p:nvPr/>
          </p:nvCxnSpPr>
          <p:spPr>
            <a:xfrm>
              <a:off x="644407" y="4907348"/>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1" name="Straight Connector 510"/>
            <p:cNvCxnSpPr/>
            <p:nvPr/>
          </p:nvCxnSpPr>
          <p:spPr>
            <a:xfrm>
              <a:off x="644407" y="4971823"/>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2" name="Straight Connector 511"/>
            <p:cNvCxnSpPr/>
            <p:nvPr/>
          </p:nvCxnSpPr>
          <p:spPr>
            <a:xfrm>
              <a:off x="644407" y="5030056"/>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3" name="Straight Connector 512"/>
            <p:cNvCxnSpPr/>
            <p:nvPr/>
          </p:nvCxnSpPr>
          <p:spPr>
            <a:xfrm>
              <a:off x="644404" y="5088289"/>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644407" y="5262987"/>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6" name="Straight Connector 515"/>
            <p:cNvCxnSpPr/>
            <p:nvPr/>
          </p:nvCxnSpPr>
          <p:spPr>
            <a:xfrm>
              <a:off x="644407" y="5146522"/>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7" name="Straight Connector 516"/>
            <p:cNvCxnSpPr/>
            <p:nvPr/>
          </p:nvCxnSpPr>
          <p:spPr>
            <a:xfrm>
              <a:off x="644405" y="5204755"/>
              <a:ext cx="245893" cy="0"/>
            </a:xfrm>
            <a:prstGeom prst="line">
              <a:avLst/>
            </a:prstGeom>
            <a:ln>
              <a:solidFill>
                <a:srgbClr val="005A9E"/>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98" name="Group 497"/>
            <p:cNvGrpSpPr/>
            <p:nvPr/>
          </p:nvGrpSpPr>
          <p:grpSpPr>
            <a:xfrm>
              <a:off x="1022496" y="4379028"/>
              <a:ext cx="651017" cy="1236383"/>
              <a:chOff x="5651685" y="-476444"/>
              <a:chExt cx="1669255" cy="2809977"/>
            </a:xfrm>
          </p:grpSpPr>
          <p:sp>
            <p:nvSpPr>
              <p:cNvPr id="500" name="Rectangle 499"/>
              <p:cNvSpPr/>
              <p:nvPr/>
            </p:nvSpPr>
            <p:spPr bwMode="auto">
              <a:xfrm>
                <a:off x="6203006" y="-476444"/>
                <a:ext cx="566612" cy="171451"/>
              </a:xfrm>
              <a:prstGeom prst="rect">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1" name="Freeform 500"/>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02" name="Group 501"/>
              <p:cNvGrpSpPr/>
              <p:nvPr/>
            </p:nvGrpSpPr>
            <p:grpSpPr>
              <a:xfrm>
                <a:off x="6124436" y="2123612"/>
                <a:ext cx="723752" cy="98117"/>
                <a:chOff x="6147223" y="2123612"/>
                <a:chExt cx="723752" cy="98117"/>
              </a:xfrm>
            </p:grpSpPr>
            <p:sp>
              <p:nvSpPr>
                <p:cNvPr id="503" name="Rounded Rectangle 502"/>
                <p:cNvSpPr/>
                <p:nvPr/>
              </p:nvSpPr>
              <p:spPr bwMode="auto">
                <a:xfrm>
                  <a:off x="6366215" y="2123612"/>
                  <a:ext cx="285769" cy="98117"/>
                </a:xfrm>
                <a:prstGeom prst="roundRect">
                  <a:avLst>
                    <a:gd name="adj" fmla="val 50000"/>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4" name="Oval 503"/>
                <p:cNvSpPr/>
                <p:nvPr/>
              </p:nvSpPr>
              <p:spPr bwMode="auto">
                <a:xfrm>
                  <a:off x="6147223"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5" name="Oval 504"/>
                <p:cNvSpPr/>
                <p:nvPr/>
              </p:nvSpPr>
              <p:spPr bwMode="auto">
                <a:xfrm>
                  <a:off x="6801125" y="2137745"/>
                  <a:ext cx="69850" cy="69850"/>
                </a:xfrm>
                <a:prstGeom prst="ellipse">
                  <a:avLst/>
                </a:pr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43" tIns="140516" rIns="175643" bIns="140516" numCol="1" spcCol="0" rtlCol="0" fromWordArt="0" anchor="t" anchorCtr="0" forceAA="0" compatLnSpc="1">
                  <a:prstTxWarp prst="textNoShape">
                    <a:avLst/>
                  </a:prstTxWarp>
                  <a:noAutofit/>
                </a:bodyPr>
                <a:lstStyle/>
                <a:p>
                  <a:pPr algn="ctr" defTabSz="89547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sp>
          <p:nvSpPr>
            <p:cNvPr id="499" name="Rounded Rectangle 498"/>
            <p:cNvSpPr/>
            <p:nvPr/>
          </p:nvSpPr>
          <p:spPr bwMode="auto">
            <a:xfrm>
              <a:off x="1063534" y="4483208"/>
              <a:ext cx="566284" cy="959409"/>
            </a:xfrm>
            <a:prstGeom prst="roundRect">
              <a:avLst>
                <a:gd name="adj" fmla="val 6832"/>
              </a:avLst>
            </a:prstGeom>
            <a:solidFill>
              <a:srgbClr val="BAD80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619" tIns="140495" rIns="175619" bIns="140495" numCol="1" spcCol="0" rtlCol="0" fromWordArt="0" anchor="t" anchorCtr="0" forceAA="0" compatLnSpc="1">
              <a:prstTxWarp prst="textNoShape">
                <a:avLst/>
              </a:prstTxWarp>
              <a:noAutofit/>
            </a:bodyPr>
            <a:lstStyle/>
            <a:p>
              <a:pPr algn="ctr" defTabSz="895300" fontAlgn="base">
                <a:lnSpc>
                  <a:spcPct val="90000"/>
                </a:lnSpc>
                <a:spcBef>
                  <a:spcPct val="0"/>
                </a:spcBef>
                <a:spcAft>
                  <a:spcPct val="0"/>
                </a:spcAft>
              </a:pPr>
              <a:endParaRPr lang="en-US" sz="2305"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0" name="Rectangle 489"/>
            <p:cNvSpPr/>
            <p:nvPr/>
          </p:nvSpPr>
          <p:spPr bwMode="auto">
            <a:xfrm>
              <a:off x="1109980" y="4540246"/>
              <a:ext cx="476049" cy="91833"/>
            </a:xfrm>
            <a:prstGeom prst="rect">
              <a:avLst/>
            </a:prstGeom>
            <a:solidFill>
              <a:srgbClr val="95AC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1" name="Rectangle 490"/>
            <p:cNvSpPr/>
            <p:nvPr/>
          </p:nvSpPr>
          <p:spPr bwMode="auto">
            <a:xfrm>
              <a:off x="1114406" y="4702633"/>
              <a:ext cx="467196" cy="711776"/>
            </a:xfrm>
            <a:prstGeom prst="rect">
              <a:avLst/>
            </a:prstGeom>
            <a:noFill/>
            <a:ln w="12700">
              <a:solidFill>
                <a:srgbClr val="95AC0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492" name="Straight Connector 491"/>
            <p:cNvCxnSpPr/>
            <p:nvPr/>
          </p:nvCxnSpPr>
          <p:spPr>
            <a:xfrm>
              <a:off x="1156162" y="4788387"/>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3" name="Straight Connector 492"/>
            <p:cNvCxnSpPr/>
            <p:nvPr/>
          </p:nvCxnSpPr>
          <p:spPr>
            <a:xfrm>
              <a:off x="1156162" y="4873973"/>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4" name="Straight Connector 493"/>
            <p:cNvCxnSpPr/>
            <p:nvPr/>
          </p:nvCxnSpPr>
          <p:spPr>
            <a:xfrm>
              <a:off x="1156162" y="4959511"/>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5" name="Straight Connector 494"/>
            <p:cNvCxnSpPr/>
            <p:nvPr/>
          </p:nvCxnSpPr>
          <p:spPr>
            <a:xfrm>
              <a:off x="1156162" y="5358752"/>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1156162" y="5203478"/>
              <a:ext cx="383687" cy="0"/>
            </a:xfrm>
            <a:prstGeom prst="line">
              <a:avLst/>
            </a:prstGeom>
            <a:ln>
              <a:solidFill>
                <a:srgbClr val="95AC08"/>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610" name="Rectangle 609"/>
          <p:cNvSpPr/>
          <p:nvPr/>
        </p:nvSpPr>
        <p:spPr>
          <a:xfrm>
            <a:off x="5126322" y="5032011"/>
            <a:ext cx="485920" cy="226315"/>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74" name="Rectangle 573"/>
          <p:cNvSpPr/>
          <p:nvPr/>
        </p:nvSpPr>
        <p:spPr bwMode="auto">
          <a:xfrm>
            <a:off x="2847512" y="3525280"/>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5" name="Rectangle 574"/>
          <p:cNvSpPr/>
          <p:nvPr/>
        </p:nvSpPr>
        <p:spPr bwMode="auto">
          <a:xfrm>
            <a:off x="3325409" y="3790513"/>
            <a:ext cx="418525" cy="235869"/>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59" name="Rectangle 558"/>
          <p:cNvSpPr/>
          <p:nvPr/>
        </p:nvSpPr>
        <p:spPr>
          <a:xfrm>
            <a:off x="3983404" y="4330577"/>
            <a:ext cx="835443" cy="202750"/>
          </a:xfrm>
          <a:prstGeom prst="rect">
            <a:avLst/>
          </a:prstGeom>
          <a:solidFill>
            <a:srgbClr val="FFB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2" rIns="91363" bIns="45682" rtlCol="0" anchor="ctr"/>
          <a:lstStyle/>
          <a:p>
            <a:pPr algn="ctr" defTabSz="913912"/>
            <a:endParaRPr lang="en-US" sz="1798">
              <a:solidFill>
                <a:srgbClr val="000000"/>
              </a:solidFill>
              <a:latin typeface="Segoe UI"/>
            </a:endParaRPr>
          </a:p>
        </p:txBody>
      </p:sp>
      <p:sp>
        <p:nvSpPr>
          <p:cNvPr id="537" name="Rectangle 536"/>
          <p:cNvSpPr/>
          <p:nvPr/>
        </p:nvSpPr>
        <p:spPr bwMode="auto">
          <a:xfrm flipH="1">
            <a:off x="1758417" y="4602946"/>
            <a:ext cx="207970" cy="268267"/>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5" name="Rectangle 514"/>
          <p:cNvSpPr/>
          <p:nvPr/>
        </p:nvSpPr>
        <p:spPr bwMode="auto">
          <a:xfrm>
            <a:off x="1028773" y="4877910"/>
            <a:ext cx="90492" cy="47665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7" name="Rectangle 496"/>
          <p:cNvSpPr/>
          <p:nvPr/>
        </p:nvSpPr>
        <p:spPr bwMode="auto">
          <a:xfrm>
            <a:off x="1252942" y="4971155"/>
            <a:ext cx="211207" cy="154865"/>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Oval 23"/>
          <p:cNvSpPr/>
          <p:nvPr/>
        </p:nvSpPr>
        <p:spPr bwMode="auto">
          <a:xfrm>
            <a:off x="6890629"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2" name="Freeform 18"/>
          <p:cNvSpPr>
            <a:spLocks noChangeAspect="1" noEditPoints="1"/>
          </p:cNvSpPr>
          <p:nvPr/>
        </p:nvSpPr>
        <p:spPr bwMode="auto">
          <a:xfrm>
            <a:off x="7035406" y="2453068"/>
            <a:ext cx="546607" cy="40351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chemeClr val="bg1"/>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049" tIns="43888" rIns="0" bIns="43888" numCol="1" spcCol="0" rtlCol="0" fromWordArt="0" anchor="ctr" anchorCtr="0" forceAA="0" compatLnSpc="1">
            <a:prstTxWarp prst="textNoShape">
              <a:avLst/>
            </a:prstTxWarp>
            <a:noAutofit/>
          </a:bodyPr>
          <a:lstStyle/>
          <a:p>
            <a:pPr defTabSz="895119">
              <a:lnSpc>
                <a:spcPct val="90000"/>
              </a:lnSpc>
              <a:spcAft>
                <a:spcPts val="576"/>
              </a:spcAft>
            </a:pPr>
            <a:endParaRPr lang="en-US" sz="1342" b="1" dirty="0">
              <a:gradFill>
                <a:gsLst>
                  <a:gs pos="50427">
                    <a:srgbClr val="FFFFFF"/>
                  </a:gs>
                  <a:gs pos="30000">
                    <a:srgbClr val="FFFFFF"/>
                  </a:gs>
                </a:gsLst>
                <a:lin ang="5400000" scaled="0"/>
              </a:gradFill>
              <a:latin typeface="Segoe UI"/>
            </a:endParaRPr>
          </a:p>
        </p:txBody>
      </p:sp>
      <p:sp>
        <p:nvSpPr>
          <p:cNvPr id="333" name="Oval 332"/>
          <p:cNvSpPr/>
          <p:nvPr/>
        </p:nvSpPr>
        <p:spPr bwMode="auto">
          <a:xfrm>
            <a:off x="8093680"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4" name="Freeform 17"/>
          <p:cNvSpPr>
            <a:spLocks noEditPoints="1"/>
          </p:cNvSpPr>
          <p:nvPr/>
        </p:nvSpPr>
        <p:spPr bwMode="auto">
          <a:xfrm>
            <a:off x="8281458" y="2362151"/>
            <a:ext cx="460602" cy="585348"/>
          </a:xfrm>
          <a:custGeom>
            <a:avLst/>
            <a:gdLst>
              <a:gd name="T0" fmla="*/ 718 w 3648"/>
              <a:gd name="T1" fmla="*/ 1195 h 4636"/>
              <a:gd name="T2" fmla="*/ 2791 w 3648"/>
              <a:gd name="T3" fmla="*/ 1195 h 4636"/>
              <a:gd name="T4" fmla="*/ 2791 w 3648"/>
              <a:gd name="T5" fmla="*/ 1358 h 4636"/>
              <a:gd name="T6" fmla="*/ 718 w 3648"/>
              <a:gd name="T7" fmla="*/ 1358 h 4636"/>
              <a:gd name="T8" fmla="*/ 718 w 3648"/>
              <a:gd name="T9" fmla="*/ 1195 h 4636"/>
              <a:gd name="T10" fmla="*/ 718 w 3648"/>
              <a:gd name="T11" fmla="*/ 1195 h 4636"/>
              <a:gd name="T12" fmla="*/ 718 w 3648"/>
              <a:gd name="T13" fmla="*/ 1195 h 4636"/>
              <a:gd name="T14" fmla="*/ 718 w 3648"/>
              <a:gd name="T15" fmla="*/ 1885 h 4636"/>
              <a:gd name="T16" fmla="*/ 2791 w 3648"/>
              <a:gd name="T17" fmla="*/ 1885 h 4636"/>
              <a:gd name="T18" fmla="*/ 2791 w 3648"/>
              <a:gd name="T19" fmla="*/ 1748 h 4636"/>
              <a:gd name="T20" fmla="*/ 718 w 3648"/>
              <a:gd name="T21" fmla="*/ 1748 h 4636"/>
              <a:gd name="T22" fmla="*/ 718 w 3648"/>
              <a:gd name="T23" fmla="*/ 1885 h 4636"/>
              <a:gd name="T24" fmla="*/ 718 w 3648"/>
              <a:gd name="T25" fmla="*/ 1885 h 4636"/>
              <a:gd name="T26" fmla="*/ 718 w 3648"/>
              <a:gd name="T27" fmla="*/ 1885 h 4636"/>
              <a:gd name="T28" fmla="*/ 718 w 3648"/>
              <a:gd name="T29" fmla="*/ 2439 h 4636"/>
              <a:gd name="T30" fmla="*/ 2791 w 3648"/>
              <a:gd name="T31" fmla="*/ 2439 h 4636"/>
              <a:gd name="T32" fmla="*/ 2791 w 3648"/>
              <a:gd name="T33" fmla="*/ 2276 h 4636"/>
              <a:gd name="T34" fmla="*/ 718 w 3648"/>
              <a:gd name="T35" fmla="*/ 2276 h 4636"/>
              <a:gd name="T36" fmla="*/ 718 w 3648"/>
              <a:gd name="T37" fmla="*/ 2439 h 4636"/>
              <a:gd name="T38" fmla="*/ 718 w 3648"/>
              <a:gd name="T39" fmla="*/ 2439 h 4636"/>
              <a:gd name="T40" fmla="*/ 718 w 3648"/>
              <a:gd name="T41" fmla="*/ 2439 h 4636"/>
              <a:gd name="T42" fmla="*/ 718 w 3648"/>
              <a:gd name="T43" fmla="*/ 2966 h 4636"/>
              <a:gd name="T44" fmla="*/ 2791 w 3648"/>
              <a:gd name="T45" fmla="*/ 2966 h 4636"/>
              <a:gd name="T46" fmla="*/ 2791 w 3648"/>
              <a:gd name="T47" fmla="*/ 2803 h 4636"/>
              <a:gd name="T48" fmla="*/ 718 w 3648"/>
              <a:gd name="T49" fmla="*/ 2803 h 4636"/>
              <a:gd name="T50" fmla="*/ 718 w 3648"/>
              <a:gd name="T51" fmla="*/ 2966 h 4636"/>
              <a:gd name="T52" fmla="*/ 718 w 3648"/>
              <a:gd name="T53" fmla="*/ 2966 h 4636"/>
              <a:gd name="T54" fmla="*/ 718 w 3648"/>
              <a:gd name="T55" fmla="*/ 2966 h 4636"/>
              <a:gd name="T56" fmla="*/ 3648 w 3648"/>
              <a:gd name="T57" fmla="*/ 1131 h 4636"/>
              <a:gd name="T58" fmla="*/ 3648 w 3648"/>
              <a:gd name="T59" fmla="*/ 4636 h 4636"/>
              <a:gd name="T60" fmla="*/ 0 w 3648"/>
              <a:gd name="T61" fmla="*/ 4636 h 4636"/>
              <a:gd name="T62" fmla="*/ 0 w 3648"/>
              <a:gd name="T63" fmla="*/ 14 h 4636"/>
              <a:gd name="T64" fmla="*/ 2718 w 3648"/>
              <a:gd name="T65" fmla="*/ 14 h 4636"/>
              <a:gd name="T66" fmla="*/ 2718 w 3648"/>
              <a:gd name="T67" fmla="*/ 0 h 4636"/>
              <a:gd name="T68" fmla="*/ 3648 w 3648"/>
              <a:gd name="T69" fmla="*/ 1131 h 4636"/>
              <a:gd name="T70" fmla="*/ 3648 w 3648"/>
              <a:gd name="T71" fmla="*/ 1131 h 4636"/>
              <a:gd name="T72" fmla="*/ 3648 w 3648"/>
              <a:gd name="T73" fmla="*/ 1131 h 4636"/>
              <a:gd name="T74" fmla="*/ 3409 w 3648"/>
              <a:gd name="T75" fmla="*/ 994 h 4636"/>
              <a:gd name="T76" fmla="*/ 2692 w 3648"/>
              <a:gd name="T77" fmla="*/ 994 h 4636"/>
              <a:gd name="T78" fmla="*/ 2718 w 3648"/>
              <a:gd name="T79" fmla="*/ 265 h 4636"/>
              <a:gd name="T80" fmla="*/ 251 w 3648"/>
              <a:gd name="T81" fmla="*/ 265 h 4636"/>
              <a:gd name="T82" fmla="*/ 251 w 3648"/>
              <a:gd name="T83" fmla="*/ 4386 h 4636"/>
              <a:gd name="T84" fmla="*/ 3409 w 3648"/>
              <a:gd name="T85" fmla="*/ 4386 h 4636"/>
              <a:gd name="T86" fmla="*/ 3409 w 3648"/>
              <a:gd name="T87" fmla="*/ 994 h 4636"/>
              <a:gd name="T88" fmla="*/ 3409 w 3648"/>
              <a:gd name="T89" fmla="*/ 994 h 4636"/>
              <a:gd name="T90" fmla="*/ 3409 w 3648"/>
              <a:gd name="T91" fmla="*/ 994 h 4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48" h="4636">
                <a:moveTo>
                  <a:pt x="718" y="1195"/>
                </a:moveTo>
                <a:lnTo>
                  <a:pt x="2791" y="1195"/>
                </a:lnTo>
                <a:lnTo>
                  <a:pt x="2791" y="1358"/>
                </a:lnTo>
                <a:lnTo>
                  <a:pt x="718" y="1358"/>
                </a:lnTo>
                <a:lnTo>
                  <a:pt x="718" y="1195"/>
                </a:lnTo>
                <a:lnTo>
                  <a:pt x="718" y="1195"/>
                </a:lnTo>
                <a:lnTo>
                  <a:pt x="718" y="1195"/>
                </a:lnTo>
                <a:close/>
                <a:moveTo>
                  <a:pt x="718" y="1885"/>
                </a:moveTo>
                <a:lnTo>
                  <a:pt x="2791" y="1885"/>
                </a:lnTo>
                <a:lnTo>
                  <a:pt x="2791" y="1748"/>
                </a:lnTo>
                <a:lnTo>
                  <a:pt x="718" y="1748"/>
                </a:lnTo>
                <a:lnTo>
                  <a:pt x="718" y="1885"/>
                </a:lnTo>
                <a:lnTo>
                  <a:pt x="718" y="1885"/>
                </a:lnTo>
                <a:lnTo>
                  <a:pt x="718" y="1885"/>
                </a:lnTo>
                <a:close/>
                <a:moveTo>
                  <a:pt x="718" y="2439"/>
                </a:moveTo>
                <a:lnTo>
                  <a:pt x="2791" y="2439"/>
                </a:lnTo>
                <a:lnTo>
                  <a:pt x="2791" y="2276"/>
                </a:lnTo>
                <a:lnTo>
                  <a:pt x="718" y="2276"/>
                </a:lnTo>
                <a:lnTo>
                  <a:pt x="718" y="2439"/>
                </a:lnTo>
                <a:lnTo>
                  <a:pt x="718" y="2439"/>
                </a:lnTo>
                <a:lnTo>
                  <a:pt x="718" y="2439"/>
                </a:lnTo>
                <a:close/>
                <a:moveTo>
                  <a:pt x="718" y="2966"/>
                </a:moveTo>
                <a:lnTo>
                  <a:pt x="2791" y="2966"/>
                </a:lnTo>
                <a:lnTo>
                  <a:pt x="2791" y="2803"/>
                </a:lnTo>
                <a:lnTo>
                  <a:pt x="718" y="2803"/>
                </a:lnTo>
                <a:lnTo>
                  <a:pt x="718" y="2966"/>
                </a:lnTo>
                <a:lnTo>
                  <a:pt x="718" y="2966"/>
                </a:lnTo>
                <a:lnTo>
                  <a:pt x="718" y="2966"/>
                </a:lnTo>
                <a:close/>
                <a:moveTo>
                  <a:pt x="3648" y="1131"/>
                </a:moveTo>
                <a:lnTo>
                  <a:pt x="3648" y="4636"/>
                </a:lnTo>
                <a:lnTo>
                  <a:pt x="0" y="4636"/>
                </a:lnTo>
                <a:lnTo>
                  <a:pt x="0" y="14"/>
                </a:lnTo>
                <a:lnTo>
                  <a:pt x="2718" y="14"/>
                </a:lnTo>
                <a:lnTo>
                  <a:pt x="2718" y="0"/>
                </a:lnTo>
                <a:lnTo>
                  <a:pt x="3648" y="1131"/>
                </a:lnTo>
                <a:lnTo>
                  <a:pt x="3648" y="1131"/>
                </a:lnTo>
                <a:lnTo>
                  <a:pt x="3648" y="1131"/>
                </a:lnTo>
                <a:close/>
                <a:moveTo>
                  <a:pt x="3409" y="994"/>
                </a:moveTo>
                <a:lnTo>
                  <a:pt x="2692" y="994"/>
                </a:lnTo>
                <a:lnTo>
                  <a:pt x="2718" y="265"/>
                </a:lnTo>
                <a:lnTo>
                  <a:pt x="251" y="265"/>
                </a:lnTo>
                <a:lnTo>
                  <a:pt x="251" y="4386"/>
                </a:lnTo>
                <a:lnTo>
                  <a:pt x="3409" y="4386"/>
                </a:lnTo>
                <a:lnTo>
                  <a:pt x="3409" y="994"/>
                </a:lnTo>
                <a:lnTo>
                  <a:pt x="3409" y="994"/>
                </a:lnTo>
                <a:lnTo>
                  <a:pt x="3409" y="994"/>
                </a:ln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37" name="Oval 336"/>
          <p:cNvSpPr/>
          <p:nvPr/>
        </p:nvSpPr>
        <p:spPr bwMode="auto">
          <a:xfrm>
            <a:off x="9296732"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8" name="Freeform 337"/>
          <p:cNvSpPr>
            <a:spLocks noEditPoints="1"/>
          </p:cNvSpPr>
          <p:nvPr/>
        </p:nvSpPr>
        <p:spPr bwMode="auto">
          <a:xfrm>
            <a:off x="9425667" y="2406876"/>
            <a:ext cx="578291" cy="495893"/>
          </a:xfrm>
          <a:custGeom>
            <a:avLst/>
            <a:gdLst>
              <a:gd name="T0" fmla="*/ 1173 w 1958"/>
              <a:gd name="T1" fmla="*/ 413 h 1678"/>
              <a:gd name="T2" fmla="*/ 1292 w 1958"/>
              <a:gd name="T3" fmla="*/ 532 h 1678"/>
              <a:gd name="T4" fmla="*/ 1292 w 1958"/>
              <a:gd name="T5" fmla="*/ 1063 h 1678"/>
              <a:gd name="T6" fmla="*/ 1173 w 1958"/>
              <a:gd name="T7" fmla="*/ 1182 h 1678"/>
              <a:gd name="T8" fmla="*/ 1173 w 1958"/>
              <a:gd name="T9" fmla="*/ 1182 h 1678"/>
              <a:gd name="T10" fmla="*/ 1173 w 1958"/>
              <a:gd name="T11" fmla="*/ 1559 h 1678"/>
              <a:gd name="T12" fmla="*/ 1061 w 1958"/>
              <a:gd name="T13" fmla="*/ 1678 h 1678"/>
              <a:gd name="T14" fmla="*/ 893 w 1958"/>
              <a:gd name="T15" fmla="*/ 1678 h 1678"/>
              <a:gd name="T16" fmla="*/ 781 w 1958"/>
              <a:gd name="T17" fmla="*/ 1559 h 1678"/>
              <a:gd name="T18" fmla="*/ 781 w 1958"/>
              <a:gd name="T19" fmla="*/ 1182 h 1678"/>
              <a:gd name="T20" fmla="*/ 781 w 1958"/>
              <a:gd name="T21" fmla="*/ 1182 h 1678"/>
              <a:gd name="T22" fmla="*/ 662 w 1958"/>
              <a:gd name="T23" fmla="*/ 1063 h 1678"/>
              <a:gd name="T24" fmla="*/ 662 w 1958"/>
              <a:gd name="T25" fmla="*/ 532 h 1678"/>
              <a:gd name="T26" fmla="*/ 781 w 1958"/>
              <a:gd name="T27" fmla="*/ 413 h 1678"/>
              <a:gd name="T28" fmla="*/ 1173 w 1958"/>
              <a:gd name="T29" fmla="*/ 413 h 1678"/>
              <a:gd name="T30" fmla="*/ 789 w 1958"/>
              <a:gd name="T31" fmla="*/ 188 h 1678"/>
              <a:gd name="T32" fmla="*/ 977 w 1958"/>
              <a:gd name="T33" fmla="*/ 376 h 1678"/>
              <a:gd name="T34" fmla="*/ 1164 w 1958"/>
              <a:gd name="T35" fmla="*/ 188 h 1678"/>
              <a:gd name="T36" fmla="*/ 977 w 1958"/>
              <a:gd name="T37" fmla="*/ 0 h 1678"/>
              <a:gd name="T38" fmla="*/ 789 w 1958"/>
              <a:gd name="T39" fmla="*/ 188 h 1678"/>
              <a:gd name="T40" fmla="*/ 1861 w 1958"/>
              <a:gd name="T41" fmla="*/ 461 h 1678"/>
              <a:gd name="T42" fmla="*/ 1527 w 1958"/>
              <a:gd name="T43" fmla="*/ 461 h 1678"/>
              <a:gd name="T44" fmla="*/ 1429 w 1958"/>
              <a:gd name="T45" fmla="*/ 559 h 1678"/>
              <a:gd name="T46" fmla="*/ 1429 w 1958"/>
              <a:gd name="T47" fmla="*/ 1015 h 1678"/>
              <a:gd name="T48" fmla="*/ 1527 w 1958"/>
              <a:gd name="T49" fmla="*/ 1113 h 1678"/>
              <a:gd name="T50" fmla="*/ 1527 w 1958"/>
              <a:gd name="T51" fmla="*/ 1113 h 1678"/>
              <a:gd name="T52" fmla="*/ 1527 w 1958"/>
              <a:gd name="T53" fmla="*/ 1442 h 1678"/>
              <a:gd name="T54" fmla="*/ 1617 w 1958"/>
              <a:gd name="T55" fmla="*/ 1541 h 1678"/>
              <a:gd name="T56" fmla="*/ 1763 w 1958"/>
              <a:gd name="T57" fmla="*/ 1541 h 1678"/>
              <a:gd name="T58" fmla="*/ 1861 w 1958"/>
              <a:gd name="T59" fmla="*/ 1442 h 1678"/>
              <a:gd name="T60" fmla="*/ 1861 w 1958"/>
              <a:gd name="T61" fmla="*/ 1113 h 1678"/>
              <a:gd name="T62" fmla="*/ 1861 w 1958"/>
              <a:gd name="T63" fmla="*/ 1113 h 1678"/>
              <a:gd name="T64" fmla="*/ 1958 w 1958"/>
              <a:gd name="T65" fmla="*/ 1015 h 1678"/>
              <a:gd name="T66" fmla="*/ 1958 w 1958"/>
              <a:gd name="T67" fmla="*/ 559 h 1678"/>
              <a:gd name="T68" fmla="*/ 1861 w 1958"/>
              <a:gd name="T69" fmla="*/ 461 h 1678"/>
              <a:gd name="T70" fmla="*/ 1530 w 1958"/>
              <a:gd name="T71" fmla="*/ 265 h 1678"/>
              <a:gd name="T72" fmla="*/ 1691 w 1958"/>
              <a:gd name="T73" fmla="*/ 424 h 1678"/>
              <a:gd name="T74" fmla="*/ 1853 w 1958"/>
              <a:gd name="T75" fmla="*/ 265 h 1678"/>
              <a:gd name="T76" fmla="*/ 1691 w 1958"/>
              <a:gd name="T77" fmla="*/ 106 h 1678"/>
              <a:gd name="T78" fmla="*/ 1530 w 1958"/>
              <a:gd name="T79" fmla="*/ 265 h 1678"/>
              <a:gd name="T80" fmla="*/ 432 w 1958"/>
              <a:gd name="T81" fmla="*/ 461 h 1678"/>
              <a:gd name="T82" fmla="*/ 98 w 1958"/>
              <a:gd name="T83" fmla="*/ 461 h 1678"/>
              <a:gd name="T84" fmla="*/ 0 w 1958"/>
              <a:gd name="T85" fmla="*/ 559 h 1678"/>
              <a:gd name="T86" fmla="*/ 0 w 1958"/>
              <a:gd name="T87" fmla="*/ 1015 h 1678"/>
              <a:gd name="T88" fmla="*/ 98 w 1958"/>
              <a:gd name="T89" fmla="*/ 1113 h 1678"/>
              <a:gd name="T90" fmla="*/ 98 w 1958"/>
              <a:gd name="T91" fmla="*/ 1113 h 1678"/>
              <a:gd name="T92" fmla="*/ 98 w 1958"/>
              <a:gd name="T93" fmla="*/ 1442 h 1678"/>
              <a:gd name="T94" fmla="*/ 195 w 1958"/>
              <a:gd name="T95" fmla="*/ 1541 h 1678"/>
              <a:gd name="T96" fmla="*/ 341 w 1958"/>
              <a:gd name="T97" fmla="*/ 1541 h 1678"/>
              <a:gd name="T98" fmla="*/ 432 w 1958"/>
              <a:gd name="T99" fmla="*/ 1442 h 1678"/>
              <a:gd name="T100" fmla="*/ 432 w 1958"/>
              <a:gd name="T101" fmla="*/ 1113 h 1678"/>
              <a:gd name="T102" fmla="*/ 432 w 1958"/>
              <a:gd name="T103" fmla="*/ 1113 h 1678"/>
              <a:gd name="T104" fmla="*/ 529 w 1958"/>
              <a:gd name="T105" fmla="*/ 1015 h 1678"/>
              <a:gd name="T106" fmla="*/ 529 w 1958"/>
              <a:gd name="T107" fmla="*/ 559 h 1678"/>
              <a:gd name="T108" fmla="*/ 432 w 1958"/>
              <a:gd name="T109" fmla="*/ 461 h 1678"/>
              <a:gd name="T110" fmla="*/ 101 w 1958"/>
              <a:gd name="T111" fmla="*/ 265 h 1678"/>
              <a:gd name="T112" fmla="*/ 262 w 1958"/>
              <a:gd name="T113" fmla="*/ 424 h 1678"/>
              <a:gd name="T114" fmla="*/ 423 w 1958"/>
              <a:gd name="T115" fmla="*/ 265 h 1678"/>
              <a:gd name="T116" fmla="*/ 262 w 1958"/>
              <a:gd name="T117" fmla="*/ 106 h 1678"/>
              <a:gd name="T118" fmla="*/ 101 w 1958"/>
              <a:gd name="T119" fmla="*/ 265 h 1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58" h="1678">
                <a:moveTo>
                  <a:pt x="1173" y="413"/>
                </a:moveTo>
                <a:cubicBezTo>
                  <a:pt x="1236" y="413"/>
                  <a:pt x="1292" y="469"/>
                  <a:pt x="1292" y="532"/>
                </a:cubicBezTo>
                <a:cubicBezTo>
                  <a:pt x="1292" y="532"/>
                  <a:pt x="1292" y="532"/>
                  <a:pt x="1292" y="1063"/>
                </a:cubicBezTo>
                <a:cubicBezTo>
                  <a:pt x="1292" y="1126"/>
                  <a:pt x="1236" y="1182"/>
                  <a:pt x="1173" y="1182"/>
                </a:cubicBezTo>
                <a:cubicBezTo>
                  <a:pt x="1173" y="1182"/>
                  <a:pt x="1173" y="1182"/>
                  <a:pt x="1173" y="1182"/>
                </a:cubicBezTo>
                <a:cubicBezTo>
                  <a:pt x="1173" y="1182"/>
                  <a:pt x="1173" y="1182"/>
                  <a:pt x="1173" y="1559"/>
                </a:cubicBezTo>
                <a:cubicBezTo>
                  <a:pt x="1173" y="1622"/>
                  <a:pt x="1124" y="1678"/>
                  <a:pt x="1061" y="1678"/>
                </a:cubicBezTo>
                <a:cubicBezTo>
                  <a:pt x="1061" y="1678"/>
                  <a:pt x="1061" y="1678"/>
                  <a:pt x="893" y="1678"/>
                </a:cubicBezTo>
                <a:cubicBezTo>
                  <a:pt x="830" y="1678"/>
                  <a:pt x="781" y="1622"/>
                  <a:pt x="781" y="1559"/>
                </a:cubicBezTo>
                <a:cubicBezTo>
                  <a:pt x="781" y="1559"/>
                  <a:pt x="781" y="1559"/>
                  <a:pt x="781" y="1182"/>
                </a:cubicBezTo>
                <a:cubicBezTo>
                  <a:pt x="781" y="1182"/>
                  <a:pt x="781" y="1182"/>
                  <a:pt x="781" y="1182"/>
                </a:cubicBezTo>
                <a:cubicBezTo>
                  <a:pt x="718" y="1182"/>
                  <a:pt x="662" y="1126"/>
                  <a:pt x="662" y="1063"/>
                </a:cubicBezTo>
                <a:cubicBezTo>
                  <a:pt x="662" y="1063"/>
                  <a:pt x="662" y="1063"/>
                  <a:pt x="662" y="532"/>
                </a:cubicBezTo>
                <a:cubicBezTo>
                  <a:pt x="662" y="469"/>
                  <a:pt x="718" y="413"/>
                  <a:pt x="781" y="413"/>
                </a:cubicBezTo>
                <a:cubicBezTo>
                  <a:pt x="781" y="413"/>
                  <a:pt x="781" y="413"/>
                  <a:pt x="1173" y="413"/>
                </a:cubicBezTo>
                <a:close/>
                <a:moveTo>
                  <a:pt x="789" y="188"/>
                </a:moveTo>
                <a:cubicBezTo>
                  <a:pt x="789" y="292"/>
                  <a:pt x="873" y="376"/>
                  <a:pt x="977" y="376"/>
                </a:cubicBezTo>
                <a:cubicBezTo>
                  <a:pt x="1080" y="376"/>
                  <a:pt x="1164" y="292"/>
                  <a:pt x="1164" y="188"/>
                </a:cubicBezTo>
                <a:cubicBezTo>
                  <a:pt x="1164" y="84"/>
                  <a:pt x="1080" y="0"/>
                  <a:pt x="977" y="0"/>
                </a:cubicBezTo>
                <a:cubicBezTo>
                  <a:pt x="873" y="0"/>
                  <a:pt x="789" y="84"/>
                  <a:pt x="789" y="188"/>
                </a:cubicBezTo>
                <a:close/>
                <a:moveTo>
                  <a:pt x="1861" y="461"/>
                </a:moveTo>
                <a:cubicBezTo>
                  <a:pt x="1527" y="461"/>
                  <a:pt x="1527" y="461"/>
                  <a:pt x="1527" y="461"/>
                </a:cubicBezTo>
                <a:cubicBezTo>
                  <a:pt x="1471" y="461"/>
                  <a:pt x="1429" y="503"/>
                  <a:pt x="1429" y="559"/>
                </a:cubicBezTo>
                <a:cubicBezTo>
                  <a:pt x="1429" y="1015"/>
                  <a:pt x="1429" y="1015"/>
                  <a:pt x="1429" y="1015"/>
                </a:cubicBezTo>
                <a:cubicBezTo>
                  <a:pt x="1429" y="1071"/>
                  <a:pt x="1471" y="1113"/>
                  <a:pt x="1527" y="1113"/>
                </a:cubicBezTo>
                <a:cubicBezTo>
                  <a:pt x="1527" y="1113"/>
                  <a:pt x="1527" y="1113"/>
                  <a:pt x="1527" y="1113"/>
                </a:cubicBezTo>
                <a:cubicBezTo>
                  <a:pt x="1527" y="1442"/>
                  <a:pt x="1527" y="1442"/>
                  <a:pt x="1527" y="1442"/>
                </a:cubicBezTo>
                <a:cubicBezTo>
                  <a:pt x="1527" y="1499"/>
                  <a:pt x="1568" y="1541"/>
                  <a:pt x="1617" y="1541"/>
                </a:cubicBezTo>
                <a:cubicBezTo>
                  <a:pt x="1763" y="1541"/>
                  <a:pt x="1763" y="1541"/>
                  <a:pt x="1763" y="1541"/>
                </a:cubicBezTo>
                <a:cubicBezTo>
                  <a:pt x="1819" y="1541"/>
                  <a:pt x="1861" y="1499"/>
                  <a:pt x="1861" y="1442"/>
                </a:cubicBezTo>
                <a:cubicBezTo>
                  <a:pt x="1861" y="1113"/>
                  <a:pt x="1861" y="1113"/>
                  <a:pt x="1861" y="1113"/>
                </a:cubicBezTo>
                <a:cubicBezTo>
                  <a:pt x="1861" y="1113"/>
                  <a:pt x="1861" y="1113"/>
                  <a:pt x="1861" y="1113"/>
                </a:cubicBezTo>
                <a:cubicBezTo>
                  <a:pt x="1917" y="1113"/>
                  <a:pt x="1958" y="1071"/>
                  <a:pt x="1958" y="1015"/>
                </a:cubicBezTo>
                <a:cubicBezTo>
                  <a:pt x="1958" y="559"/>
                  <a:pt x="1958" y="559"/>
                  <a:pt x="1958" y="559"/>
                </a:cubicBezTo>
                <a:cubicBezTo>
                  <a:pt x="1958" y="503"/>
                  <a:pt x="1917" y="461"/>
                  <a:pt x="1861" y="461"/>
                </a:cubicBezTo>
                <a:close/>
                <a:moveTo>
                  <a:pt x="1530" y="265"/>
                </a:moveTo>
                <a:cubicBezTo>
                  <a:pt x="1530" y="353"/>
                  <a:pt x="1602" y="424"/>
                  <a:pt x="1691" y="424"/>
                </a:cubicBezTo>
                <a:cubicBezTo>
                  <a:pt x="1780" y="424"/>
                  <a:pt x="1853" y="353"/>
                  <a:pt x="1853" y="265"/>
                </a:cubicBezTo>
                <a:cubicBezTo>
                  <a:pt x="1853" y="177"/>
                  <a:pt x="1780" y="106"/>
                  <a:pt x="1691" y="106"/>
                </a:cubicBezTo>
                <a:cubicBezTo>
                  <a:pt x="1602" y="106"/>
                  <a:pt x="1530" y="177"/>
                  <a:pt x="1530" y="265"/>
                </a:cubicBezTo>
                <a:close/>
                <a:moveTo>
                  <a:pt x="432" y="461"/>
                </a:moveTo>
                <a:cubicBezTo>
                  <a:pt x="98" y="461"/>
                  <a:pt x="98" y="461"/>
                  <a:pt x="98" y="461"/>
                </a:cubicBezTo>
                <a:cubicBezTo>
                  <a:pt x="42" y="461"/>
                  <a:pt x="0" y="503"/>
                  <a:pt x="0" y="559"/>
                </a:cubicBezTo>
                <a:cubicBezTo>
                  <a:pt x="0" y="1015"/>
                  <a:pt x="0" y="1015"/>
                  <a:pt x="0" y="1015"/>
                </a:cubicBezTo>
                <a:cubicBezTo>
                  <a:pt x="0" y="1071"/>
                  <a:pt x="42" y="1113"/>
                  <a:pt x="98" y="1113"/>
                </a:cubicBezTo>
                <a:cubicBezTo>
                  <a:pt x="98" y="1113"/>
                  <a:pt x="98" y="1113"/>
                  <a:pt x="98" y="1113"/>
                </a:cubicBezTo>
                <a:cubicBezTo>
                  <a:pt x="98" y="1442"/>
                  <a:pt x="98" y="1442"/>
                  <a:pt x="98" y="1442"/>
                </a:cubicBezTo>
                <a:cubicBezTo>
                  <a:pt x="98" y="1499"/>
                  <a:pt x="139" y="1541"/>
                  <a:pt x="195" y="1541"/>
                </a:cubicBezTo>
                <a:cubicBezTo>
                  <a:pt x="341" y="1541"/>
                  <a:pt x="341" y="1541"/>
                  <a:pt x="341" y="1541"/>
                </a:cubicBezTo>
                <a:cubicBezTo>
                  <a:pt x="390" y="1541"/>
                  <a:pt x="432" y="1499"/>
                  <a:pt x="432" y="1442"/>
                </a:cubicBezTo>
                <a:cubicBezTo>
                  <a:pt x="432" y="1113"/>
                  <a:pt x="432" y="1113"/>
                  <a:pt x="432" y="1113"/>
                </a:cubicBezTo>
                <a:cubicBezTo>
                  <a:pt x="432" y="1113"/>
                  <a:pt x="432" y="1113"/>
                  <a:pt x="432" y="1113"/>
                </a:cubicBezTo>
                <a:cubicBezTo>
                  <a:pt x="488" y="1113"/>
                  <a:pt x="529" y="1071"/>
                  <a:pt x="529" y="1015"/>
                </a:cubicBezTo>
                <a:cubicBezTo>
                  <a:pt x="529" y="559"/>
                  <a:pt x="529" y="559"/>
                  <a:pt x="529" y="559"/>
                </a:cubicBezTo>
                <a:cubicBezTo>
                  <a:pt x="529" y="503"/>
                  <a:pt x="488" y="461"/>
                  <a:pt x="432" y="461"/>
                </a:cubicBezTo>
                <a:close/>
                <a:moveTo>
                  <a:pt x="101" y="265"/>
                </a:moveTo>
                <a:cubicBezTo>
                  <a:pt x="101" y="353"/>
                  <a:pt x="173" y="424"/>
                  <a:pt x="262" y="424"/>
                </a:cubicBezTo>
                <a:cubicBezTo>
                  <a:pt x="351" y="424"/>
                  <a:pt x="423" y="353"/>
                  <a:pt x="423" y="265"/>
                </a:cubicBezTo>
                <a:cubicBezTo>
                  <a:pt x="423" y="177"/>
                  <a:pt x="351" y="106"/>
                  <a:pt x="262" y="106"/>
                </a:cubicBezTo>
                <a:cubicBezTo>
                  <a:pt x="173" y="106"/>
                  <a:pt x="101" y="177"/>
                  <a:pt x="101" y="265"/>
                </a:cubicBezTo>
                <a:close/>
              </a:path>
            </a:pathLst>
          </a:custGeom>
          <a:solidFill>
            <a:schemeClr val="bg1"/>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340" name="Oval 339"/>
          <p:cNvSpPr/>
          <p:nvPr/>
        </p:nvSpPr>
        <p:spPr bwMode="auto">
          <a:xfrm>
            <a:off x="10499783" y="2236744"/>
            <a:ext cx="836157" cy="836157"/>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1" name="Group 10"/>
          <p:cNvGrpSpPr/>
          <p:nvPr/>
        </p:nvGrpSpPr>
        <p:grpSpPr>
          <a:xfrm>
            <a:off x="10645472" y="2417361"/>
            <a:ext cx="544782" cy="474928"/>
            <a:chOff x="10450695" y="2384201"/>
            <a:chExt cx="683568" cy="595918"/>
          </a:xfrm>
        </p:grpSpPr>
        <p:sp>
          <p:nvSpPr>
            <p:cNvPr id="10" name="Rectangle 9"/>
            <p:cNvSpPr/>
            <p:nvPr/>
          </p:nvSpPr>
          <p:spPr bwMode="auto">
            <a:xfrm>
              <a:off x="10450695" y="2384201"/>
              <a:ext cx="595918" cy="595918"/>
            </a:xfrm>
            <a:prstGeom prst="rect">
              <a:avLst/>
            </a:prstGeom>
            <a:noFill/>
            <a:ln w="3175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Freeform 5"/>
            <p:cNvSpPr>
              <a:spLocks/>
            </p:cNvSpPr>
            <p:nvPr/>
          </p:nvSpPr>
          <p:spPr bwMode="auto">
            <a:xfrm>
              <a:off x="10496281" y="2446461"/>
              <a:ext cx="637982" cy="488956"/>
            </a:xfrm>
            <a:custGeom>
              <a:avLst/>
              <a:gdLst>
                <a:gd name="T0" fmla="*/ 2264 w 2306"/>
                <a:gd name="T1" fmla="*/ 244 h 1766"/>
                <a:gd name="T2" fmla="*/ 2062 w 2306"/>
                <a:gd name="T3" fmla="*/ 41 h 1766"/>
                <a:gd name="T4" fmla="*/ 1961 w 2306"/>
                <a:gd name="T5" fmla="*/ 0 h 1766"/>
                <a:gd name="T6" fmla="*/ 1859 w 2306"/>
                <a:gd name="T7" fmla="*/ 41 h 1766"/>
                <a:gd name="T8" fmla="*/ 884 w 2306"/>
                <a:gd name="T9" fmla="*/ 1018 h 1766"/>
                <a:gd name="T10" fmla="*/ 447 w 2306"/>
                <a:gd name="T11" fmla="*/ 580 h 1766"/>
                <a:gd name="T12" fmla="*/ 345 w 2306"/>
                <a:gd name="T13" fmla="*/ 538 h 1766"/>
                <a:gd name="T14" fmla="*/ 244 w 2306"/>
                <a:gd name="T15" fmla="*/ 580 h 1766"/>
                <a:gd name="T16" fmla="*/ 42 w 2306"/>
                <a:gd name="T17" fmla="*/ 782 h 1766"/>
                <a:gd name="T18" fmla="*/ 0 w 2306"/>
                <a:gd name="T19" fmla="*/ 883 h 1766"/>
                <a:gd name="T20" fmla="*/ 42 w 2306"/>
                <a:gd name="T21" fmla="*/ 984 h 1766"/>
                <a:gd name="T22" fmla="*/ 580 w 2306"/>
                <a:gd name="T23" fmla="*/ 1522 h 1766"/>
                <a:gd name="T24" fmla="*/ 783 w 2306"/>
                <a:gd name="T25" fmla="*/ 1725 h 1766"/>
                <a:gd name="T26" fmla="*/ 884 w 2306"/>
                <a:gd name="T27" fmla="*/ 1766 h 1766"/>
                <a:gd name="T28" fmla="*/ 985 w 2306"/>
                <a:gd name="T29" fmla="*/ 1725 h 1766"/>
                <a:gd name="T30" fmla="*/ 1187 w 2306"/>
                <a:gd name="T31" fmla="*/ 1522 h 1766"/>
                <a:gd name="T32" fmla="*/ 2264 w 2306"/>
                <a:gd name="T33" fmla="*/ 446 h 1766"/>
                <a:gd name="T34" fmla="*/ 2306 w 2306"/>
                <a:gd name="T35" fmla="*/ 345 h 1766"/>
                <a:gd name="T36" fmla="*/ 2264 w 2306"/>
                <a:gd name="T37" fmla="*/ 244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06" h="1766">
                  <a:moveTo>
                    <a:pt x="2264" y="244"/>
                  </a:moveTo>
                  <a:cubicBezTo>
                    <a:pt x="2062" y="41"/>
                    <a:pt x="2062" y="41"/>
                    <a:pt x="2062" y="41"/>
                  </a:cubicBezTo>
                  <a:cubicBezTo>
                    <a:pt x="2034" y="14"/>
                    <a:pt x="2000" y="0"/>
                    <a:pt x="1961" y="0"/>
                  </a:cubicBezTo>
                  <a:cubicBezTo>
                    <a:pt x="1921" y="0"/>
                    <a:pt x="1887" y="14"/>
                    <a:pt x="1859" y="41"/>
                  </a:cubicBezTo>
                  <a:cubicBezTo>
                    <a:pt x="884" y="1018"/>
                    <a:pt x="884" y="1018"/>
                    <a:pt x="884" y="1018"/>
                  </a:cubicBezTo>
                  <a:cubicBezTo>
                    <a:pt x="447" y="580"/>
                    <a:pt x="447" y="580"/>
                    <a:pt x="447" y="580"/>
                  </a:cubicBezTo>
                  <a:cubicBezTo>
                    <a:pt x="419" y="552"/>
                    <a:pt x="385" y="538"/>
                    <a:pt x="345" y="538"/>
                  </a:cubicBezTo>
                  <a:cubicBezTo>
                    <a:pt x="306" y="538"/>
                    <a:pt x="272" y="552"/>
                    <a:pt x="244" y="580"/>
                  </a:cubicBezTo>
                  <a:cubicBezTo>
                    <a:pt x="42" y="782"/>
                    <a:pt x="42" y="782"/>
                    <a:pt x="42" y="782"/>
                  </a:cubicBezTo>
                  <a:cubicBezTo>
                    <a:pt x="14" y="810"/>
                    <a:pt x="0" y="843"/>
                    <a:pt x="0" y="883"/>
                  </a:cubicBezTo>
                  <a:cubicBezTo>
                    <a:pt x="0" y="923"/>
                    <a:pt x="14" y="956"/>
                    <a:pt x="42" y="984"/>
                  </a:cubicBezTo>
                  <a:cubicBezTo>
                    <a:pt x="580" y="1522"/>
                    <a:pt x="580" y="1522"/>
                    <a:pt x="580" y="1522"/>
                  </a:cubicBezTo>
                  <a:cubicBezTo>
                    <a:pt x="783" y="1725"/>
                    <a:pt x="783" y="1725"/>
                    <a:pt x="783" y="1725"/>
                  </a:cubicBezTo>
                  <a:cubicBezTo>
                    <a:pt x="810" y="1752"/>
                    <a:pt x="844" y="1766"/>
                    <a:pt x="884" y="1766"/>
                  </a:cubicBezTo>
                  <a:cubicBezTo>
                    <a:pt x="923" y="1766"/>
                    <a:pt x="957" y="1752"/>
                    <a:pt x="985" y="1725"/>
                  </a:cubicBezTo>
                  <a:cubicBezTo>
                    <a:pt x="1187" y="1522"/>
                    <a:pt x="1187" y="1522"/>
                    <a:pt x="1187" y="1522"/>
                  </a:cubicBezTo>
                  <a:cubicBezTo>
                    <a:pt x="2264" y="446"/>
                    <a:pt x="2264" y="446"/>
                    <a:pt x="2264" y="446"/>
                  </a:cubicBezTo>
                  <a:cubicBezTo>
                    <a:pt x="2292" y="418"/>
                    <a:pt x="2306" y="384"/>
                    <a:pt x="2306" y="345"/>
                  </a:cubicBezTo>
                  <a:cubicBezTo>
                    <a:pt x="2306" y="305"/>
                    <a:pt x="2292" y="271"/>
                    <a:pt x="2264" y="2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9" name="Group 678"/>
          <p:cNvGrpSpPr/>
          <p:nvPr/>
        </p:nvGrpSpPr>
        <p:grpSpPr>
          <a:xfrm>
            <a:off x="10199756" y="4530966"/>
            <a:ext cx="1317611" cy="1040907"/>
            <a:chOff x="9972097" y="4402078"/>
            <a:chExt cx="1344382" cy="1062056"/>
          </a:xfrm>
        </p:grpSpPr>
        <p:grpSp>
          <p:nvGrpSpPr>
            <p:cNvPr id="678" name="Group 677"/>
            <p:cNvGrpSpPr/>
            <p:nvPr/>
          </p:nvGrpSpPr>
          <p:grpSpPr>
            <a:xfrm>
              <a:off x="9973234" y="4402078"/>
              <a:ext cx="1342109" cy="1062056"/>
              <a:chOff x="10031532" y="4402078"/>
              <a:chExt cx="1342109" cy="1062056"/>
            </a:xfrm>
          </p:grpSpPr>
          <p:sp>
            <p:nvSpPr>
              <p:cNvPr id="677" name="Rectangle 676"/>
              <p:cNvSpPr/>
              <p:nvPr/>
            </p:nvSpPr>
            <p:spPr bwMode="auto">
              <a:xfrm>
                <a:off x="10031532" y="4402078"/>
                <a:ext cx="757785" cy="1054200"/>
              </a:xfrm>
              <a:prstGeom prst="rect">
                <a:avLst/>
              </a:prstGeom>
              <a:solidFill>
                <a:srgbClr val="9FB80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1" name="Rectangle 640"/>
              <p:cNvSpPr/>
              <p:nvPr/>
            </p:nvSpPr>
            <p:spPr>
              <a:xfrm>
                <a:off x="10042902" y="4411102"/>
                <a:ext cx="1321875" cy="1053032"/>
              </a:xfrm>
              <a:custGeom>
                <a:avLst/>
                <a:gdLst>
                  <a:gd name="connsiteX0" fmla="*/ 0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0 w 1339601"/>
                  <a:gd name="connsiteY4" fmla="*/ 0 h 922774"/>
                  <a:gd name="connsiteX0" fmla="*/ 542925 w 1339601"/>
                  <a:gd name="connsiteY0" fmla="*/ 0 h 922774"/>
                  <a:gd name="connsiteX1" fmla="*/ 1339601 w 1339601"/>
                  <a:gd name="connsiteY1" fmla="*/ 0 h 922774"/>
                  <a:gd name="connsiteX2" fmla="*/ 1339601 w 1339601"/>
                  <a:gd name="connsiteY2" fmla="*/ 922774 h 922774"/>
                  <a:gd name="connsiteX3" fmla="*/ 0 w 1339601"/>
                  <a:gd name="connsiteY3" fmla="*/ 922774 h 922774"/>
                  <a:gd name="connsiteX4" fmla="*/ 542925 w 1339601"/>
                  <a:gd name="connsiteY4" fmla="*/ 0 h 922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9601" h="922774">
                    <a:moveTo>
                      <a:pt x="542925" y="0"/>
                    </a:moveTo>
                    <a:lnTo>
                      <a:pt x="1339601" y="0"/>
                    </a:lnTo>
                    <a:lnTo>
                      <a:pt x="1339601" y="922774"/>
                    </a:lnTo>
                    <a:lnTo>
                      <a:pt x="0" y="922774"/>
                    </a:lnTo>
                    <a:lnTo>
                      <a:pt x="542925" y="0"/>
                    </a:lnTo>
                    <a:close/>
                  </a:path>
                </a:pathLst>
              </a:custGeom>
              <a:solidFill>
                <a:srgbClr val="BBDA0A"/>
              </a:solidFill>
              <a:ln w="38100">
                <a:no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9" name="Rectangle 638"/>
              <p:cNvSpPr/>
              <p:nvPr/>
            </p:nvSpPr>
            <p:spPr>
              <a:xfrm>
                <a:off x="10034040" y="4403840"/>
                <a:ext cx="1339601" cy="142908"/>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sp>
            <p:nvSpPr>
              <p:cNvPr id="638" name="Rectangle 637"/>
              <p:cNvSpPr/>
              <p:nvPr/>
            </p:nvSpPr>
            <p:spPr>
              <a:xfrm>
                <a:off x="10034040" y="4533504"/>
                <a:ext cx="1339601" cy="922774"/>
              </a:xfrm>
              <a:prstGeom prst="rect">
                <a:avLst/>
              </a:prstGeom>
              <a:noFill/>
              <a:ln w="38100">
                <a:solidFill>
                  <a:srgbClr val="333333"/>
                </a:solidFill>
              </a:ln>
              <a:effectLst/>
            </p:spPr>
            <p:style>
              <a:lnRef idx="1">
                <a:schemeClr val="dk1"/>
              </a:lnRef>
              <a:fillRef idx="2">
                <a:schemeClr val="dk1"/>
              </a:fillRef>
              <a:effectRef idx="1">
                <a:schemeClr val="dk1"/>
              </a:effectRef>
              <a:fontRef idx="minor">
                <a:schemeClr val="dk1"/>
              </a:fontRef>
            </p:style>
            <p:txBody>
              <a:bodyPr lIns="91363" tIns="45682" rIns="91363" bIns="45682" rtlCol="0" anchor="ctr"/>
              <a:lstStyle/>
              <a:p>
                <a:pPr algn="ctr" defTabSz="913912"/>
                <a:endParaRPr lang="en-US" sz="1798">
                  <a:solidFill>
                    <a:srgbClr val="000000"/>
                  </a:solidFill>
                  <a:latin typeface="Segoe UI"/>
                </a:endParaRPr>
              </a:p>
            </p:txBody>
          </p:sp>
        </p:grpSp>
        <p:sp>
          <p:nvSpPr>
            <p:cNvPr id="673" name="TextBox 672"/>
            <p:cNvSpPr txBox="1"/>
            <p:nvPr/>
          </p:nvSpPr>
          <p:spPr>
            <a:xfrm>
              <a:off x="9972097" y="4577624"/>
              <a:ext cx="1344382" cy="859622"/>
            </a:xfrm>
            <a:prstGeom prst="rect">
              <a:avLst/>
            </a:prstGeom>
            <a:noFill/>
          </p:spPr>
          <p:txBody>
            <a:bodyPr wrap="square" lIns="179238" tIns="143391" rIns="179238" bIns="143391" rtlCol="0" anchor="ctr" anchorCtr="0">
              <a:noAutofit/>
            </a:bodyPr>
            <a:lstStyle/>
            <a:p>
              <a:pPr algn="ctr" defTabSz="914128">
                <a:lnSpc>
                  <a:spcPct val="90000"/>
                </a:lnSpc>
                <a:spcAft>
                  <a:spcPts val="588"/>
                </a:spcAft>
              </a:pPr>
              <a:r>
                <a:rPr lang="en-US" sz="2940" dirty="0">
                  <a:gradFill>
                    <a:gsLst>
                      <a:gs pos="2917">
                        <a:srgbClr val="404040"/>
                      </a:gs>
                      <a:gs pos="30000">
                        <a:srgbClr val="404040"/>
                      </a:gs>
                    </a:gsLst>
                    <a:lin ang="5400000" scaled="0"/>
                  </a:gradFill>
                  <a:latin typeface="Segoe UI Light"/>
                </a:rPr>
                <a:t>HTML</a:t>
              </a:r>
            </a:p>
          </p:txBody>
        </p:sp>
      </p:grpSp>
      <p:grpSp>
        <p:nvGrpSpPr>
          <p:cNvPr id="675" name="Group 674"/>
          <p:cNvGrpSpPr/>
          <p:nvPr/>
        </p:nvGrpSpPr>
        <p:grpSpPr>
          <a:xfrm>
            <a:off x="6936952" y="4284025"/>
            <a:ext cx="881657" cy="1287848"/>
            <a:chOff x="6803259" y="4273052"/>
            <a:chExt cx="899570" cy="1314014"/>
          </a:xfrm>
        </p:grpSpPr>
        <p:sp>
          <p:nvSpPr>
            <p:cNvPr id="328" name="Rounded Rectangle 327"/>
            <p:cNvSpPr/>
            <p:nvPr/>
          </p:nvSpPr>
          <p:spPr bwMode="auto">
            <a:xfrm rot="5400000">
              <a:off x="6596037" y="4480274"/>
              <a:ext cx="1314014" cy="899570"/>
            </a:xfrm>
            <a:prstGeom prst="roundRect">
              <a:avLst>
                <a:gd name="adj" fmla="val 5986"/>
              </a:avLst>
            </a:prstGeom>
            <a:solidFill>
              <a:srgbClr val="3333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9" name="Rounded Rectangle 328"/>
            <p:cNvSpPr/>
            <p:nvPr/>
          </p:nvSpPr>
          <p:spPr bwMode="auto">
            <a:xfrm rot="5400000">
              <a:off x="6687357" y="4516455"/>
              <a:ext cx="1131374" cy="788547"/>
            </a:xfrm>
            <a:prstGeom prst="roundRect">
              <a:avLst>
                <a:gd name="adj" fmla="val 3643"/>
              </a:avLst>
            </a:prstGeom>
            <a:solidFill>
              <a:srgbClr val="B4009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0" name="Oval 329"/>
            <p:cNvSpPr/>
            <p:nvPr/>
          </p:nvSpPr>
          <p:spPr bwMode="auto">
            <a:xfrm rot="5400000">
              <a:off x="7226436" y="5497479"/>
              <a:ext cx="53216" cy="53216"/>
            </a:xfrm>
            <a:prstGeom prst="ellipse">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0" name="Rounded Rectangle 639"/>
            <p:cNvSpPr/>
            <p:nvPr/>
          </p:nvSpPr>
          <p:spPr bwMode="auto">
            <a:xfrm rot="5400000">
              <a:off x="6687357" y="4516455"/>
              <a:ext cx="1131374" cy="788547"/>
            </a:xfrm>
            <a:custGeom>
              <a:avLst/>
              <a:gdLst>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28727 w 1131374"/>
                <a:gd name="connsiteY6" fmla="*/ 788547 h 788547"/>
                <a:gd name="connsiteX7" fmla="*/ 0 w 1131374"/>
                <a:gd name="connsiteY7" fmla="*/ 759820 h 788547"/>
                <a:gd name="connsiteX8" fmla="*/ 0 w 1131374"/>
                <a:gd name="connsiteY8" fmla="*/ 28727 h 788547"/>
                <a:gd name="connsiteX0" fmla="*/ 61126 w 1192500"/>
                <a:gd name="connsiteY0" fmla="*/ 28727 h 788547"/>
                <a:gd name="connsiteX1" fmla="*/ 89853 w 1192500"/>
                <a:gd name="connsiteY1" fmla="*/ 0 h 788547"/>
                <a:gd name="connsiteX2" fmla="*/ 1163773 w 1192500"/>
                <a:gd name="connsiteY2" fmla="*/ 0 h 788547"/>
                <a:gd name="connsiteX3" fmla="*/ 1192500 w 1192500"/>
                <a:gd name="connsiteY3" fmla="*/ 28727 h 788547"/>
                <a:gd name="connsiteX4" fmla="*/ 1192500 w 1192500"/>
                <a:gd name="connsiteY4" fmla="*/ 759820 h 788547"/>
                <a:gd name="connsiteX5" fmla="*/ 1163773 w 1192500"/>
                <a:gd name="connsiteY5" fmla="*/ 788547 h 788547"/>
                <a:gd name="connsiteX6" fmla="*/ 89853 w 1192500"/>
                <a:gd name="connsiteY6" fmla="*/ 788547 h 788547"/>
                <a:gd name="connsiteX7" fmla="*/ 61126 w 1192500"/>
                <a:gd name="connsiteY7" fmla="*/ 28727 h 788547"/>
                <a:gd name="connsiteX0" fmla="*/ 0 w 1131374"/>
                <a:gd name="connsiteY0" fmla="*/ 28727 h 788547"/>
                <a:gd name="connsiteX1" fmla="*/ 28727 w 1131374"/>
                <a:gd name="connsiteY1" fmla="*/ 0 h 788547"/>
                <a:gd name="connsiteX2" fmla="*/ 1102647 w 1131374"/>
                <a:gd name="connsiteY2" fmla="*/ 0 h 788547"/>
                <a:gd name="connsiteX3" fmla="*/ 1131374 w 1131374"/>
                <a:gd name="connsiteY3" fmla="*/ 28727 h 788547"/>
                <a:gd name="connsiteX4" fmla="*/ 1131374 w 1131374"/>
                <a:gd name="connsiteY4" fmla="*/ 759820 h 788547"/>
                <a:gd name="connsiteX5" fmla="*/ 1102647 w 1131374"/>
                <a:gd name="connsiteY5" fmla="*/ 788547 h 788547"/>
                <a:gd name="connsiteX6" fmla="*/ 0 w 1131374"/>
                <a:gd name="connsiteY6" fmla="*/ 28727 h 7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1374" h="788547">
                  <a:moveTo>
                    <a:pt x="0" y="28727"/>
                  </a:moveTo>
                  <a:cubicBezTo>
                    <a:pt x="0" y="12862"/>
                    <a:pt x="12862" y="0"/>
                    <a:pt x="28727" y="0"/>
                  </a:cubicBezTo>
                  <a:lnTo>
                    <a:pt x="1102647" y="0"/>
                  </a:lnTo>
                  <a:cubicBezTo>
                    <a:pt x="1118512" y="0"/>
                    <a:pt x="1131374" y="12862"/>
                    <a:pt x="1131374" y="28727"/>
                  </a:cubicBezTo>
                  <a:lnTo>
                    <a:pt x="1131374" y="759820"/>
                  </a:lnTo>
                  <a:cubicBezTo>
                    <a:pt x="1131374" y="775685"/>
                    <a:pt x="1118512" y="788547"/>
                    <a:pt x="1102647" y="788547"/>
                  </a:cubicBezTo>
                  <a:lnTo>
                    <a:pt x="0" y="28727"/>
                  </a:lnTo>
                  <a:close/>
                </a:path>
              </a:pathLst>
            </a:custGeom>
            <a:solidFill>
              <a:srgbClr val="7E006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9" tIns="89619" rIns="33611" bIns="33611" rtlCol="0" anchor="b" anchorCtr="0"/>
            <a:lstStyle/>
            <a:p>
              <a:pPr algn="ctr" defTabSz="913851"/>
              <a:endParaRPr lang="en-US" sz="784"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652" name="AutoShape 165"/>
          <p:cNvSpPr>
            <a:spLocks noChangeAspect="1" noChangeArrowheads="1" noTextEdit="1"/>
          </p:cNvSpPr>
          <p:nvPr/>
        </p:nvSpPr>
        <p:spPr bwMode="auto">
          <a:xfrm>
            <a:off x="8386237" y="3082039"/>
            <a:ext cx="1036221" cy="804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nvGrpSpPr>
          <p:cNvPr id="668" name="Group 667"/>
          <p:cNvGrpSpPr/>
          <p:nvPr/>
        </p:nvGrpSpPr>
        <p:grpSpPr>
          <a:xfrm>
            <a:off x="8387290" y="3126432"/>
            <a:ext cx="857796" cy="694958"/>
            <a:chOff x="8283062" y="3056784"/>
            <a:chExt cx="875225" cy="709078"/>
          </a:xfrm>
        </p:grpSpPr>
        <p:sp>
          <p:nvSpPr>
            <p:cNvPr id="653" name="Freeform 167"/>
            <p:cNvSpPr>
              <a:spLocks/>
            </p:cNvSpPr>
            <p:nvPr/>
          </p:nvSpPr>
          <p:spPr bwMode="auto">
            <a:xfrm>
              <a:off x="8408194" y="3421856"/>
              <a:ext cx="750093"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4" name="Freeform 168"/>
            <p:cNvSpPr>
              <a:spLocks/>
            </p:cNvSpPr>
            <p:nvPr/>
          </p:nvSpPr>
          <p:spPr bwMode="auto">
            <a:xfrm>
              <a:off x="8283062"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69" name="Group 668"/>
          <p:cNvGrpSpPr/>
          <p:nvPr/>
        </p:nvGrpSpPr>
        <p:grpSpPr>
          <a:xfrm>
            <a:off x="9245082" y="3126432"/>
            <a:ext cx="594199" cy="701685"/>
            <a:chOff x="9158285" y="3056784"/>
            <a:chExt cx="606272" cy="715942"/>
          </a:xfrm>
        </p:grpSpPr>
        <p:sp>
          <p:nvSpPr>
            <p:cNvPr id="655" name="Freeform 168"/>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58" name="Freeform 167"/>
            <p:cNvSpPr>
              <a:spLocks/>
            </p:cNvSpPr>
            <p:nvPr/>
          </p:nvSpPr>
          <p:spPr bwMode="auto">
            <a:xfrm flipH="1">
              <a:off x="9158285" y="3428720"/>
              <a:ext cx="489298" cy="344006"/>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80" name="Group 679"/>
          <p:cNvGrpSpPr/>
          <p:nvPr/>
        </p:nvGrpSpPr>
        <p:grpSpPr>
          <a:xfrm>
            <a:off x="8251820" y="3756911"/>
            <a:ext cx="1304935" cy="1814962"/>
            <a:chOff x="8144842" y="4004140"/>
            <a:chExt cx="1331448" cy="1851838"/>
          </a:xfrm>
        </p:grpSpPr>
        <p:pic>
          <p:nvPicPr>
            <p:cNvPr id="636" name="Picture 635"/>
            <p:cNvPicPr>
              <a:picLocks noChangeAspect="1"/>
            </p:cNvPicPr>
            <p:nvPr/>
          </p:nvPicPr>
          <p:blipFill>
            <a:blip r:embed="rId3"/>
            <a:stretch>
              <a:fillRect/>
            </a:stretch>
          </p:blipFill>
          <p:spPr>
            <a:xfrm>
              <a:off x="8843731" y="4004140"/>
              <a:ext cx="632559" cy="1851838"/>
            </a:xfrm>
            <a:prstGeom prst="rect">
              <a:avLst/>
            </a:prstGeom>
          </p:spPr>
        </p:pic>
        <p:pic>
          <p:nvPicPr>
            <p:cNvPr id="637" name="Picture 636"/>
            <p:cNvPicPr>
              <a:picLocks noChangeAspect="1"/>
            </p:cNvPicPr>
            <p:nvPr/>
          </p:nvPicPr>
          <p:blipFill>
            <a:blip r:embed="rId4"/>
            <a:stretch>
              <a:fillRect/>
            </a:stretch>
          </p:blipFill>
          <p:spPr>
            <a:xfrm>
              <a:off x="8144842" y="4762867"/>
              <a:ext cx="1080760" cy="1093111"/>
            </a:xfrm>
            <a:prstGeom prst="rect">
              <a:avLst/>
            </a:prstGeom>
          </p:spPr>
        </p:pic>
      </p:grpSp>
      <p:grpSp>
        <p:nvGrpSpPr>
          <p:cNvPr id="670" name="Group 669"/>
          <p:cNvGrpSpPr/>
          <p:nvPr/>
        </p:nvGrpSpPr>
        <p:grpSpPr>
          <a:xfrm>
            <a:off x="10695370" y="3126432"/>
            <a:ext cx="444984" cy="1415835"/>
            <a:chOff x="10638038" y="3056784"/>
            <a:chExt cx="454025" cy="1444602"/>
          </a:xfrm>
        </p:grpSpPr>
        <p:sp>
          <p:nvSpPr>
            <p:cNvPr id="660" name="Freeform 168"/>
            <p:cNvSpPr>
              <a:spLocks/>
            </p:cNvSpPr>
            <p:nvPr/>
          </p:nvSpPr>
          <p:spPr bwMode="auto">
            <a:xfrm>
              <a:off x="10738051"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64" name="Freeform 172"/>
            <p:cNvSpPr>
              <a:spLocks/>
            </p:cNvSpPr>
            <p:nvPr/>
          </p:nvSpPr>
          <p:spPr bwMode="auto">
            <a:xfrm>
              <a:off x="10638038" y="3417123"/>
              <a:ext cx="454025" cy="1084263"/>
            </a:xfrm>
            <a:custGeom>
              <a:avLst/>
              <a:gdLst>
                <a:gd name="T0" fmla="*/ 126 w 249"/>
                <a:gd name="T1" fmla="*/ 0 h 430"/>
                <a:gd name="T2" fmla="*/ 157 w 249"/>
                <a:gd name="T3" fmla="*/ 104 h 430"/>
                <a:gd name="T4" fmla="*/ 221 w 249"/>
                <a:gd name="T5" fmla="*/ 149 h 430"/>
                <a:gd name="T6" fmla="*/ 243 w 249"/>
                <a:gd name="T7" fmla="*/ 223 h 430"/>
                <a:gd name="T8" fmla="*/ 153 w 249"/>
                <a:gd name="T9" fmla="*/ 286 h 430"/>
                <a:gd name="T10" fmla="*/ 86 w 249"/>
                <a:gd name="T11" fmla="*/ 298 h 430"/>
                <a:gd name="T12" fmla="*/ 5 w 249"/>
                <a:gd name="T13" fmla="*/ 321 h 430"/>
                <a:gd name="T14" fmla="*/ 65 w 249"/>
                <a:gd name="T15" fmla="*/ 361 h 430"/>
                <a:gd name="T16" fmla="*/ 110 w 249"/>
                <a:gd name="T17" fmla="*/ 43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9" h="430">
                  <a:moveTo>
                    <a:pt x="126" y="0"/>
                  </a:moveTo>
                  <a:cubicBezTo>
                    <a:pt x="123" y="36"/>
                    <a:pt x="123" y="82"/>
                    <a:pt x="157" y="104"/>
                  </a:cubicBezTo>
                  <a:cubicBezTo>
                    <a:pt x="179" y="119"/>
                    <a:pt x="203" y="128"/>
                    <a:pt x="221" y="149"/>
                  </a:cubicBezTo>
                  <a:cubicBezTo>
                    <a:pt x="238" y="169"/>
                    <a:pt x="249" y="196"/>
                    <a:pt x="243" y="223"/>
                  </a:cubicBezTo>
                  <a:cubicBezTo>
                    <a:pt x="234" y="265"/>
                    <a:pt x="190" y="277"/>
                    <a:pt x="153" y="286"/>
                  </a:cubicBezTo>
                  <a:cubicBezTo>
                    <a:pt x="131" y="292"/>
                    <a:pt x="109" y="296"/>
                    <a:pt x="86" y="298"/>
                  </a:cubicBezTo>
                  <a:cubicBezTo>
                    <a:pt x="66" y="301"/>
                    <a:pt x="11" y="293"/>
                    <a:pt x="5" y="321"/>
                  </a:cubicBezTo>
                  <a:cubicBezTo>
                    <a:pt x="0" y="350"/>
                    <a:pt x="48" y="353"/>
                    <a:pt x="65" y="361"/>
                  </a:cubicBezTo>
                  <a:cubicBezTo>
                    <a:pt x="92" y="375"/>
                    <a:pt x="107" y="400"/>
                    <a:pt x="110" y="43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grpSp>
        <p:nvGrpSpPr>
          <p:cNvPr id="671" name="Group 670"/>
          <p:cNvGrpSpPr/>
          <p:nvPr/>
        </p:nvGrpSpPr>
        <p:grpSpPr>
          <a:xfrm>
            <a:off x="7121298" y="3126432"/>
            <a:ext cx="374969" cy="1777550"/>
            <a:chOff x="6991350" y="3056784"/>
            <a:chExt cx="382588" cy="1813666"/>
          </a:xfrm>
        </p:grpSpPr>
        <p:grpSp>
          <p:nvGrpSpPr>
            <p:cNvPr id="667" name="Group 666"/>
            <p:cNvGrpSpPr/>
            <p:nvPr/>
          </p:nvGrpSpPr>
          <p:grpSpPr>
            <a:xfrm>
              <a:off x="6991350" y="3092450"/>
              <a:ext cx="382588" cy="1778000"/>
              <a:chOff x="6991350" y="3092450"/>
              <a:chExt cx="382588" cy="1778000"/>
            </a:xfrm>
          </p:grpSpPr>
          <p:sp>
            <p:nvSpPr>
              <p:cNvPr id="646" name="AutoShape 160"/>
              <p:cNvSpPr>
                <a:spLocks noChangeAspect="1" noChangeArrowheads="1" noTextEdit="1"/>
              </p:cNvSpPr>
              <p:nvPr/>
            </p:nvSpPr>
            <p:spPr bwMode="auto">
              <a:xfrm>
                <a:off x="6991350" y="3092450"/>
                <a:ext cx="382588"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sp>
            <p:nvSpPr>
              <p:cNvPr id="647" name="Freeform 162"/>
              <p:cNvSpPr>
                <a:spLocks/>
              </p:cNvSpPr>
              <p:nvPr/>
            </p:nvSpPr>
            <p:spPr bwMode="auto">
              <a:xfrm>
                <a:off x="7058192" y="3428720"/>
                <a:ext cx="315592" cy="856674"/>
              </a:xfrm>
              <a:custGeom>
                <a:avLst/>
                <a:gdLst>
                  <a:gd name="T0" fmla="*/ 29 w 73"/>
                  <a:gd name="T1" fmla="*/ 0 h 320"/>
                  <a:gd name="T2" fmla="*/ 26 w 73"/>
                  <a:gd name="T3" fmla="*/ 52 h 320"/>
                  <a:gd name="T4" fmla="*/ 12 w 73"/>
                  <a:gd name="T5" fmla="*/ 64 h 320"/>
                  <a:gd name="T6" fmla="*/ 1 w 73"/>
                  <a:gd name="T7" fmla="*/ 86 h 320"/>
                  <a:gd name="T8" fmla="*/ 42 w 73"/>
                  <a:gd name="T9" fmla="*/ 130 h 320"/>
                  <a:gd name="T10" fmla="*/ 70 w 73"/>
                  <a:gd name="T11" fmla="*/ 183 h 320"/>
                  <a:gd name="T12" fmla="*/ 49 w 73"/>
                  <a:gd name="T13" fmla="*/ 251 h 320"/>
                  <a:gd name="T14" fmla="*/ 53 w 73"/>
                  <a:gd name="T15" fmla="*/ 32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320">
                    <a:moveTo>
                      <a:pt x="29" y="0"/>
                    </a:moveTo>
                    <a:cubicBezTo>
                      <a:pt x="29" y="17"/>
                      <a:pt x="33" y="35"/>
                      <a:pt x="26" y="52"/>
                    </a:cubicBezTo>
                    <a:cubicBezTo>
                      <a:pt x="24" y="58"/>
                      <a:pt x="18" y="61"/>
                      <a:pt x="12" y="64"/>
                    </a:cubicBezTo>
                    <a:cubicBezTo>
                      <a:pt x="5" y="69"/>
                      <a:pt x="1" y="78"/>
                      <a:pt x="1" y="86"/>
                    </a:cubicBezTo>
                    <a:cubicBezTo>
                      <a:pt x="0" y="111"/>
                      <a:pt x="26" y="116"/>
                      <a:pt x="42" y="130"/>
                    </a:cubicBezTo>
                    <a:cubicBezTo>
                      <a:pt x="58" y="144"/>
                      <a:pt x="68" y="163"/>
                      <a:pt x="70" y="183"/>
                    </a:cubicBezTo>
                    <a:cubicBezTo>
                      <a:pt x="73" y="209"/>
                      <a:pt x="58" y="228"/>
                      <a:pt x="49" y="251"/>
                    </a:cubicBezTo>
                    <a:cubicBezTo>
                      <a:pt x="40" y="273"/>
                      <a:pt x="42" y="299"/>
                      <a:pt x="53" y="320"/>
                    </a:cubicBezTo>
                  </a:path>
                </a:pathLst>
              </a:custGeom>
              <a:noFill/>
              <a:ln w="38100" cap="flat">
                <a:solidFill>
                  <a:srgbClr val="33333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
          <p:nvSpPr>
            <p:cNvPr id="666" name="Freeform 168"/>
            <p:cNvSpPr>
              <a:spLocks/>
            </p:cNvSpPr>
            <p:nvPr/>
          </p:nvSpPr>
          <p:spPr bwMode="auto">
            <a:xfrm>
              <a:off x="705556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rgbClr val="333333"/>
            </a:solidFill>
            <a:ln>
              <a:noFill/>
            </a:ln>
          </p:spPr>
          <p:txBody>
            <a:bodyPr vert="horz" wrap="square" lIns="89619" tIns="44810" rIns="89619" bIns="44810" numCol="1" anchor="t" anchorCtr="0" compatLnSpc="1">
              <a:prstTxWarp prst="textNoShape">
                <a:avLst/>
              </a:prstTxWarp>
            </a:bodyPr>
            <a:lstStyle/>
            <a:p>
              <a:pPr defTabSz="914128"/>
              <a:endParaRPr lang="en-US" sz="1799">
                <a:solidFill>
                  <a:srgbClr val="404040"/>
                </a:solidFill>
                <a:latin typeface="Segoe UI"/>
              </a:endParaRPr>
            </a:p>
          </p:txBody>
        </p:sp>
      </p:grpSp>
    </p:spTree>
    <p:extLst>
      <p:ext uri="{BB962C8B-B14F-4D97-AF65-F5344CB8AC3E}">
        <p14:creationId xmlns:p14="http://schemas.microsoft.com/office/powerpoint/2010/main" val="263941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100000" fill="hold" grpId="0" nodeType="clickEffect">
                                  <p:stCondLst>
                                    <p:cond delay="0"/>
                                  </p:stCondLst>
                                  <p:childTnLst>
                                    <p:set>
                                      <p:cBhvr>
                                        <p:cTn id="6" dur="1" fill="hold">
                                          <p:stCondLst>
                                            <p:cond delay="0"/>
                                          </p:stCondLst>
                                        </p:cTn>
                                        <p:tgtEl>
                                          <p:spTgt spid="1277"/>
                                        </p:tgtEl>
                                        <p:attrNameLst>
                                          <p:attrName>style.visibility</p:attrName>
                                        </p:attrNameLst>
                                      </p:cBhvr>
                                      <p:to>
                                        <p:strVal val="visible"/>
                                      </p:to>
                                    </p:set>
                                    <p:anim calcmode="lin" valueType="num">
                                      <p:cBhvr additive="base">
                                        <p:cTn id="7" dur="640" fill="hold"/>
                                        <p:tgtEl>
                                          <p:spTgt spid="1277"/>
                                        </p:tgtEl>
                                        <p:attrNameLst>
                                          <p:attrName>ppt_x</p:attrName>
                                        </p:attrNameLst>
                                      </p:cBhvr>
                                      <p:tavLst>
                                        <p:tav tm="0">
                                          <p:val>
                                            <p:strVal val="0-#ppt_w/2"/>
                                          </p:val>
                                        </p:tav>
                                        <p:tav tm="100000">
                                          <p:val>
                                            <p:strVal val="#ppt_x"/>
                                          </p:val>
                                        </p:tav>
                                      </p:tavLst>
                                    </p:anim>
                                    <p:anim calcmode="lin" valueType="num">
                                      <p:cBhvr additive="base">
                                        <p:cTn id="8" dur="640" fill="hold"/>
                                        <p:tgtEl>
                                          <p:spTgt spid="1277"/>
                                        </p:tgtEl>
                                        <p:attrNameLst>
                                          <p:attrName>ppt_y</p:attrName>
                                        </p:attrNameLst>
                                      </p:cBhvr>
                                      <p:tavLst>
                                        <p:tav tm="0">
                                          <p:val>
                                            <p:strVal val="#ppt_y"/>
                                          </p:val>
                                        </p:tav>
                                        <p:tav tm="100000">
                                          <p:val>
                                            <p:strVal val="#ppt_y"/>
                                          </p:val>
                                        </p:tav>
                                      </p:tavLst>
                                    </p:anim>
                                  </p:childTnLst>
                                </p:cTn>
                              </p:par>
                            </p:childTnLst>
                          </p:cTn>
                        </p:par>
                        <p:par>
                          <p:cTn id="9" fill="hold">
                            <p:stCondLst>
                              <p:cond delay="640"/>
                            </p:stCondLst>
                            <p:childTnLst>
                              <p:par>
                                <p:cTn id="10" presetID="2" presetClass="entr" presetSubtype="2" decel="100000" fill="hold" grpId="0" nodeType="afterEffect">
                                  <p:stCondLst>
                                    <p:cond delay="0"/>
                                  </p:stCondLst>
                                  <p:childTnLst>
                                    <p:set>
                                      <p:cBhvr>
                                        <p:cTn id="11" dur="1" fill="hold">
                                          <p:stCondLst>
                                            <p:cond delay="0"/>
                                          </p:stCondLst>
                                        </p:cTn>
                                        <p:tgtEl>
                                          <p:spTgt spid="1210"/>
                                        </p:tgtEl>
                                        <p:attrNameLst>
                                          <p:attrName>style.visibility</p:attrName>
                                        </p:attrNameLst>
                                      </p:cBhvr>
                                      <p:to>
                                        <p:strVal val="visible"/>
                                      </p:to>
                                    </p:set>
                                    <p:anim calcmode="lin" valueType="num">
                                      <p:cBhvr additive="base">
                                        <p:cTn id="12" dur="640" fill="hold"/>
                                        <p:tgtEl>
                                          <p:spTgt spid="1210"/>
                                        </p:tgtEl>
                                        <p:attrNameLst>
                                          <p:attrName>ppt_x</p:attrName>
                                        </p:attrNameLst>
                                      </p:cBhvr>
                                      <p:tavLst>
                                        <p:tav tm="0">
                                          <p:val>
                                            <p:strVal val="1+#ppt_w/2"/>
                                          </p:val>
                                        </p:tav>
                                        <p:tav tm="100000">
                                          <p:val>
                                            <p:strVal val="#ppt_x"/>
                                          </p:val>
                                        </p:tav>
                                      </p:tavLst>
                                    </p:anim>
                                    <p:anim calcmode="lin" valueType="num">
                                      <p:cBhvr additive="base">
                                        <p:cTn id="13" dur="640" fill="hold"/>
                                        <p:tgtEl>
                                          <p:spTgt spid="12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10"/>
                                        </p:tgtEl>
                                        <p:attrNameLst>
                                          <p:attrName>style.visibility</p:attrName>
                                        </p:attrNameLst>
                                      </p:cBhvr>
                                      <p:to>
                                        <p:strVal val="visible"/>
                                      </p:to>
                                    </p:set>
                                    <p:animEffect transition="in" filter="fade">
                                      <p:cBhvr>
                                        <p:cTn id="18" dur="500"/>
                                        <p:tgtEl>
                                          <p:spTgt spid="610"/>
                                        </p:tgtEl>
                                      </p:cBhvr>
                                    </p:animEffect>
                                    <p:anim calcmode="lin" valueType="num">
                                      <p:cBhvr>
                                        <p:cTn id="19" dur="500" fill="hold"/>
                                        <p:tgtEl>
                                          <p:spTgt spid="610"/>
                                        </p:tgtEl>
                                        <p:attrNameLst>
                                          <p:attrName>ppt_x</p:attrName>
                                        </p:attrNameLst>
                                      </p:cBhvr>
                                      <p:tavLst>
                                        <p:tav tm="0">
                                          <p:val>
                                            <p:strVal val="#ppt_x"/>
                                          </p:val>
                                        </p:tav>
                                        <p:tav tm="100000">
                                          <p:val>
                                            <p:strVal val="#ppt_x"/>
                                          </p:val>
                                        </p:tav>
                                      </p:tavLst>
                                    </p:anim>
                                    <p:anim calcmode="lin" valueType="num">
                                      <p:cBhvr>
                                        <p:cTn id="20" dur="500" fill="hold"/>
                                        <p:tgtEl>
                                          <p:spTgt spid="610"/>
                                        </p:tgtEl>
                                        <p:attrNameLst>
                                          <p:attrName>ppt_y</p:attrName>
                                        </p:attrNameLst>
                                      </p:cBhvr>
                                      <p:tavLst>
                                        <p:tav tm="0">
                                          <p:val>
                                            <p:strVal val="#ppt_y+.1"/>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574"/>
                                        </p:tgtEl>
                                        <p:attrNameLst>
                                          <p:attrName>style.visibility</p:attrName>
                                        </p:attrNameLst>
                                      </p:cBhvr>
                                      <p:to>
                                        <p:strVal val="visible"/>
                                      </p:to>
                                    </p:set>
                                    <p:animEffect transition="in" filter="fade">
                                      <p:cBhvr>
                                        <p:cTn id="24" dur="500"/>
                                        <p:tgtEl>
                                          <p:spTgt spid="574"/>
                                        </p:tgtEl>
                                      </p:cBhvr>
                                    </p:animEffect>
                                    <p:anim calcmode="lin" valueType="num">
                                      <p:cBhvr>
                                        <p:cTn id="25" dur="500" fill="hold"/>
                                        <p:tgtEl>
                                          <p:spTgt spid="574"/>
                                        </p:tgtEl>
                                        <p:attrNameLst>
                                          <p:attrName>ppt_x</p:attrName>
                                        </p:attrNameLst>
                                      </p:cBhvr>
                                      <p:tavLst>
                                        <p:tav tm="0">
                                          <p:val>
                                            <p:strVal val="#ppt_x"/>
                                          </p:val>
                                        </p:tav>
                                        <p:tav tm="100000">
                                          <p:val>
                                            <p:strVal val="#ppt_x"/>
                                          </p:val>
                                        </p:tav>
                                      </p:tavLst>
                                    </p:anim>
                                    <p:anim calcmode="lin" valueType="num">
                                      <p:cBhvr>
                                        <p:cTn id="26" dur="500" fill="hold"/>
                                        <p:tgtEl>
                                          <p:spTgt spid="57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2" presetClass="entr" presetSubtype="0" fill="hold" grpId="0" nodeType="afterEffect">
                                  <p:stCondLst>
                                    <p:cond delay="0"/>
                                  </p:stCondLst>
                                  <p:childTnLst>
                                    <p:set>
                                      <p:cBhvr>
                                        <p:cTn id="29" dur="1" fill="hold">
                                          <p:stCondLst>
                                            <p:cond delay="0"/>
                                          </p:stCondLst>
                                        </p:cTn>
                                        <p:tgtEl>
                                          <p:spTgt spid="575"/>
                                        </p:tgtEl>
                                        <p:attrNameLst>
                                          <p:attrName>style.visibility</p:attrName>
                                        </p:attrNameLst>
                                      </p:cBhvr>
                                      <p:to>
                                        <p:strVal val="visible"/>
                                      </p:to>
                                    </p:set>
                                    <p:animEffect transition="in" filter="fade">
                                      <p:cBhvr>
                                        <p:cTn id="30" dur="500"/>
                                        <p:tgtEl>
                                          <p:spTgt spid="575"/>
                                        </p:tgtEl>
                                      </p:cBhvr>
                                    </p:animEffect>
                                    <p:anim calcmode="lin" valueType="num">
                                      <p:cBhvr>
                                        <p:cTn id="31" dur="500" fill="hold"/>
                                        <p:tgtEl>
                                          <p:spTgt spid="575"/>
                                        </p:tgtEl>
                                        <p:attrNameLst>
                                          <p:attrName>ppt_x</p:attrName>
                                        </p:attrNameLst>
                                      </p:cBhvr>
                                      <p:tavLst>
                                        <p:tav tm="0">
                                          <p:val>
                                            <p:strVal val="#ppt_x"/>
                                          </p:val>
                                        </p:tav>
                                        <p:tav tm="100000">
                                          <p:val>
                                            <p:strVal val="#ppt_x"/>
                                          </p:val>
                                        </p:tav>
                                      </p:tavLst>
                                    </p:anim>
                                    <p:anim calcmode="lin" valueType="num">
                                      <p:cBhvr>
                                        <p:cTn id="32" dur="500" fill="hold"/>
                                        <p:tgtEl>
                                          <p:spTgt spid="575"/>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42" presetClass="entr" presetSubtype="0" fill="hold" grpId="0" nodeType="afterEffect">
                                  <p:stCondLst>
                                    <p:cond delay="0"/>
                                  </p:stCondLst>
                                  <p:childTnLst>
                                    <p:set>
                                      <p:cBhvr>
                                        <p:cTn id="35" dur="1" fill="hold">
                                          <p:stCondLst>
                                            <p:cond delay="0"/>
                                          </p:stCondLst>
                                        </p:cTn>
                                        <p:tgtEl>
                                          <p:spTgt spid="559"/>
                                        </p:tgtEl>
                                        <p:attrNameLst>
                                          <p:attrName>style.visibility</p:attrName>
                                        </p:attrNameLst>
                                      </p:cBhvr>
                                      <p:to>
                                        <p:strVal val="visible"/>
                                      </p:to>
                                    </p:set>
                                    <p:animEffect transition="in" filter="fade">
                                      <p:cBhvr>
                                        <p:cTn id="36" dur="500"/>
                                        <p:tgtEl>
                                          <p:spTgt spid="559"/>
                                        </p:tgtEl>
                                      </p:cBhvr>
                                    </p:animEffect>
                                    <p:anim calcmode="lin" valueType="num">
                                      <p:cBhvr>
                                        <p:cTn id="37" dur="500" fill="hold"/>
                                        <p:tgtEl>
                                          <p:spTgt spid="559"/>
                                        </p:tgtEl>
                                        <p:attrNameLst>
                                          <p:attrName>ppt_x</p:attrName>
                                        </p:attrNameLst>
                                      </p:cBhvr>
                                      <p:tavLst>
                                        <p:tav tm="0">
                                          <p:val>
                                            <p:strVal val="#ppt_x"/>
                                          </p:val>
                                        </p:tav>
                                        <p:tav tm="100000">
                                          <p:val>
                                            <p:strVal val="#ppt_x"/>
                                          </p:val>
                                        </p:tav>
                                      </p:tavLst>
                                    </p:anim>
                                    <p:anim calcmode="lin" valueType="num">
                                      <p:cBhvr>
                                        <p:cTn id="38" dur="500" fill="hold"/>
                                        <p:tgtEl>
                                          <p:spTgt spid="559"/>
                                        </p:tgtEl>
                                        <p:attrNameLst>
                                          <p:attrName>ppt_y</p:attrName>
                                        </p:attrNameLst>
                                      </p:cBhvr>
                                      <p:tavLst>
                                        <p:tav tm="0">
                                          <p:val>
                                            <p:strVal val="#ppt_y+.1"/>
                                          </p:val>
                                        </p:tav>
                                        <p:tav tm="100000">
                                          <p:val>
                                            <p:strVal val="#ppt_y"/>
                                          </p:val>
                                        </p:tav>
                                      </p:tavLst>
                                    </p:anim>
                                  </p:childTnLst>
                                </p:cTn>
                              </p:par>
                            </p:childTnLst>
                          </p:cTn>
                        </p:par>
                        <p:par>
                          <p:cTn id="39" fill="hold">
                            <p:stCondLst>
                              <p:cond delay="2000"/>
                            </p:stCondLst>
                            <p:childTnLst>
                              <p:par>
                                <p:cTn id="40" presetID="42" presetClass="entr" presetSubtype="0" fill="hold" grpId="0" nodeType="afterEffect">
                                  <p:stCondLst>
                                    <p:cond delay="0"/>
                                  </p:stCondLst>
                                  <p:childTnLst>
                                    <p:set>
                                      <p:cBhvr>
                                        <p:cTn id="41" dur="1" fill="hold">
                                          <p:stCondLst>
                                            <p:cond delay="0"/>
                                          </p:stCondLst>
                                        </p:cTn>
                                        <p:tgtEl>
                                          <p:spTgt spid="537"/>
                                        </p:tgtEl>
                                        <p:attrNameLst>
                                          <p:attrName>style.visibility</p:attrName>
                                        </p:attrNameLst>
                                      </p:cBhvr>
                                      <p:to>
                                        <p:strVal val="visible"/>
                                      </p:to>
                                    </p:set>
                                    <p:animEffect transition="in" filter="fade">
                                      <p:cBhvr>
                                        <p:cTn id="42" dur="500"/>
                                        <p:tgtEl>
                                          <p:spTgt spid="537"/>
                                        </p:tgtEl>
                                      </p:cBhvr>
                                    </p:animEffect>
                                    <p:anim calcmode="lin" valueType="num">
                                      <p:cBhvr>
                                        <p:cTn id="43" dur="500" fill="hold"/>
                                        <p:tgtEl>
                                          <p:spTgt spid="537"/>
                                        </p:tgtEl>
                                        <p:attrNameLst>
                                          <p:attrName>ppt_x</p:attrName>
                                        </p:attrNameLst>
                                      </p:cBhvr>
                                      <p:tavLst>
                                        <p:tav tm="0">
                                          <p:val>
                                            <p:strVal val="#ppt_x"/>
                                          </p:val>
                                        </p:tav>
                                        <p:tav tm="100000">
                                          <p:val>
                                            <p:strVal val="#ppt_x"/>
                                          </p:val>
                                        </p:tav>
                                      </p:tavLst>
                                    </p:anim>
                                    <p:anim calcmode="lin" valueType="num">
                                      <p:cBhvr>
                                        <p:cTn id="44" dur="500" fill="hold"/>
                                        <p:tgtEl>
                                          <p:spTgt spid="537"/>
                                        </p:tgtEl>
                                        <p:attrNameLst>
                                          <p:attrName>ppt_y</p:attrName>
                                        </p:attrNameLst>
                                      </p:cBhvr>
                                      <p:tavLst>
                                        <p:tav tm="0">
                                          <p:val>
                                            <p:strVal val="#ppt_y+.1"/>
                                          </p:val>
                                        </p:tav>
                                        <p:tav tm="100000">
                                          <p:val>
                                            <p:strVal val="#ppt_y"/>
                                          </p:val>
                                        </p:tav>
                                      </p:tavLst>
                                    </p:anim>
                                  </p:childTnLst>
                                </p:cTn>
                              </p:par>
                            </p:childTnLst>
                          </p:cTn>
                        </p:par>
                        <p:par>
                          <p:cTn id="45" fill="hold">
                            <p:stCondLst>
                              <p:cond delay="2500"/>
                            </p:stCondLst>
                            <p:childTnLst>
                              <p:par>
                                <p:cTn id="46" presetID="42" presetClass="entr" presetSubtype="0" fill="hold" grpId="0" nodeType="afterEffect">
                                  <p:stCondLst>
                                    <p:cond delay="0"/>
                                  </p:stCondLst>
                                  <p:childTnLst>
                                    <p:set>
                                      <p:cBhvr>
                                        <p:cTn id="47" dur="1" fill="hold">
                                          <p:stCondLst>
                                            <p:cond delay="0"/>
                                          </p:stCondLst>
                                        </p:cTn>
                                        <p:tgtEl>
                                          <p:spTgt spid="515"/>
                                        </p:tgtEl>
                                        <p:attrNameLst>
                                          <p:attrName>style.visibility</p:attrName>
                                        </p:attrNameLst>
                                      </p:cBhvr>
                                      <p:to>
                                        <p:strVal val="visible"/>
                                      </p:to>
                                    </p:set>
                                    <p:animEffect transition="in" filter="fade">
                                      <p:cBhvr>
                                        <p:cTn id="48" dur="500"/>
                                        <p:tgtEl>
                                          <p:spTgt spid="515"/>
                                        </p:tgtEl>
                                      </p:cBhvr>
                                    </p:animEffect>
                                    <p:anim calcmode="lin" valueType="num">
                                      <p:cBhvr>
                                        <p:cTn id="49" dur="500" fill="hold"/>
                                        <p:tgtEl>
                                          <p:spTgt spid="515"/>
                                        </p:tgtEl>
                                        <p:attrNameLst>
                                          <p:attrName>ppt_x</p:attrName>
                                        </p:attrNameLst>
                                      </p:cBhvr>
                                      <p:tavLst>
                                        <p:tav tm="0">
                                          <p:val>
                                            <p:strVal val="#ppt_x"/>
                                          </p:val>
                                        </p:tav>
                                        <p:tav tm="100000">
                                          <p:val>
                                            <p:strVal val="#ppt_x"/>
                                          </p:val>
                                        </p:tav>
                                      </p:tavLst>
                                    </p:anim>
                                    <p:anim calcmode="lin" valueType="num">
                                      <p:cBhvr>
                                        <p:cTn id="50" dur="500" fill="hold"/>
                                        <p:tgtEl>
                                          <p:spTgt spid="515"/>
                                        </p:tgtEl>
                                        <p:attrNameLst>
                                          <p:attrName>ppt_y</p:attrName>
                                        </p:attrNameLst>
                                      </p:cBhvr>
                                      <p:tavLst>
                                        <p:tav tm="0">
                                          <p:val>
                                            <p:strVal val="#ppt_y+.1"/>
                                          </p:val>
                                        </p:tav>
                                        <p:tav tm="100000">
                                          <p:val>
                                            <p:strVal val="#ppt_y"/>
                                          </p:val>
                                        </p:tav>
                                      </p:tavLst>
                                    </p:anim>
                                  </p:childTnLst>
                                </p:cTn>
                              </p:par>
                            </p:childTnLst>
                          </p:cTn>
                        </p:par>
                        <p:par>
                          <p:cTn id="51" fill="hold">
                            <p:stCondLst>
                              <p:cond delay="3000"/>
                            </p:stCondLst>
                            <p:childTnLst>
                              <p:par>
                                <p:cTn id="52" presetID="42" presetClass="entr" presetSubtype="0" fill="hold" grpId="0" nodeType="afterEffect">
                                  <p:stCondLst>
                                    <p:cond delay="0"/>
                                  </p:stCondLst>
                                  <p:childTnLst>
                                    <p:set>
                                      <p:cBhvr>
                                        <p:cTn id="53" dur="1" fill="hold">
                                          <p:stCondLst>
                                            <p:cond delay="0"/>
                                          </p:stCondLst>
                                        </p:cTn>
                                        <p:tgtEl>
                                          <p:spTgt spid="497"/>
                                        </p:tgtEl>
                                        <p:attrNameLst>
                                          <p:attrName>style.visibility</p:attrName>
                                        </p:attrNameLst>
                                      </p:cBhvr>
                                      <p:to>
                                        <p:strVal val="visible"/>
                                      </p:to>
                                    </p:set>
                                    <p:animEffect transition="in" filter="fade">
                                      <p:cBhvr>
                                        <p:cTn id="54" dur="500"/>
                                        <p:tgtEl>
                                          <p:spTgt spid="497"/>
                                        </p:tgtEl>
                                      </p:cBhvr>
                                    </p:animEffect>
                                    <p:anim calcmode="lin" valueType="num">
                                      <p:cBhvr>
                                        <p:cTn id="55" dur="500" fill="hold"/>
                                        <p:tgtEl>
                                          <p:spTgt spid="497"/>
                                        </p:tgtEl>
                                        <p:attrNameLst>
                                          <p:attrName>ppt_x</p:attrName>
                                        </p:attrNameLst>
                                      </p:cBhvr>
                                      <p:tavLst>
                                        <p:tav tm="0">
                                          <p:val>
                                            <p:strVal val="#ppt_x"/>
                                          </p:val>
                                        </p:tav>
                                        <p:tav tm="100000">
                                          <p:val>
                                            <p:strVal val="#ppt_x"/>
                                          </p:val>
                                        </p:tav>
                                      </p:tavLst>
                                    </p:anim>
                                    <p:anim calcmode="lin" valueType="num">
                                      <p:cBhvr>
                                        <p:cTn id="56" dur="500" fill="hold"/>
                                        <p:tgtEl>
                                          <p:spTgt spid="49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71"/>
                                        </p:tgtEl>
                                        <p:attrNameLst>
                                          <p:attrName>style.visibility</p:attrName>
                                        </p:attrNameLst>
                                      </p:cBhvr>
                                      <p:to>
                                        <p:strVal val="visible"/>
                                      </p:to>
                                    </p:set>
                                    <p:animEffect transition="in" filter="wipe(down)">
                                      <p:cBhvr>
                                        <p:cTn id="61" dur="1000"/>
                                        <p:tgtEl>
                                          <p:spTgt spid="671"/>
                                        </p:tgtEl>
                                      </p:cBhvr>
                                    </p:animEffect>
                                  </p:childTnLst>
                                </p:cTn>
                              </p:par>
                            </p:childTnLst>
                          </p:cTn>
                        </p:par>
                        <p:par>
                          <p:cTn id="62" fill="hold">
                            <p:stCondLst>
                              <p:cond delay="1000"/>
                            </p:stCondLst>
                            <p:childTnLst>
                              <p:par>
                                <p:cTn id="63" presetID="19" presetClass="emph" presetSubtype="0" fill="hold" grpId="0" nodeType="afterEffect">
                                  <p:stCondLst>
                                    <p:cond delay="0"/>
                                  </p:stCondLst>
                                  <p:childTnLst>
                                    <p:animClr clrSpc="rgb" dir="cw">
                                      <p:cBhvr override="childStyle">
                                        <p:cTn id="64" dur="500" fill="hold"/>
                                        <p:tgtEl>
                                          <p:spTgt spid="24"/>
                                        </p:tgtEl>
                                        <p:attrNameLst>
                                          <p:attrName>style.color</p:attrName>
                                        </p:attrNameLst>
                                      </p:cBhvr>
                                      <p:to>
                                        <a:srgbClr val="0078D7"/>
                                      </p:to>
                                    </p:animClr>
                                    <p:animClr clrSpc="rgb" dir="cw">
                                      <p:cBhvr>
                                        <p:cTn id="65" dur="500" fill="hold"/>
                                        <p:tgtEl>
                                          <p:spTgt spid="24"/>
                                        </p:tgtEl>
                                        <p:attrNameLst>
                                          <p:attrName>fillcolor</p:attrName>
                                        </p:attrNameLst>
                                      </p:cBhvr>
                                      <p:to>
                                        <a:srgbClr val="0078D7"/>
                                      </p:to>
                                    </p:animClr>
                                    <p:set>
                                      <p:cBhvr>
                                        <p:cTn id="66" dur="500" fill="hold"/>
                                        <p:tgtEl>
                                          <p:spTgt spid="24"/>
                                        </p:tgtEl>
                                        <p:attrNameLst>
                                          <p:attrName>fill.type</p:attrName>
                                        </p:attrNameLst>
                                      </p:cBhvr>
                                      <p:to>
                                        <p:strVal val="solid"/>
                                      </p:to>
                                    </p:set>
                                    <p:set>
                                      <p:cBhvr>
                                        <p:cTn id="67" dur="500" fill="hold"/>
                                        <p:tgtEl>
                                          <p:spTgt spid="24"/>
                                        </p:tgtEl>
                                        <p:attrNameLst>
                                          <p:attrName>fill.on</p:attrName>
                                        </p:attrNameLst>
                                      </p:cBhvr>
                                      <p:to>
                                        <p:strVal val="true"/>
                                      </p:to>
                                    </p:set>
                                  </p:childTnLst>
                                </p:cTn>
                              </p:par>
                            </p:childTnLst>
                          </p:cTn>
                        </p:par>
                        <p:par>
                          <p:cTn id="68" fill="hold">
                            <p:stCondLst>
                              <p:cond delay="1500"/>
                            </p:stCondLst>
                            <p:childTnLst>
                              <p:par>
                                <p:cTn id="69" presetID="22" presetClass="entr" presetSubtype="4" fill="hold" nodeType="afterEffect">
                                  <p:stCondLst>
                                    <p:cond delay="0"/>
                                  </p:stCondLst>
                                  <p:childTnLst>
                                    <p:set>
                                      <p:cBhvr>
                                        <p:cTn id="70" dur="1" fill="hold">
                                          <p:stCondLst>
                                            <p:cond delay="0"/>
                                          </p:stCondLst>
                                        </p:cTn>
                                        <p:tgtEl>
                                          <p:spTgt spid="668"/>
                                        </p:tgtEl>
                                        <p:attrNameLst>
                                          <p:attrName>style.visibility</p:attrName>
                                        </p:attrNameLst>
                                      </p:cBhvr>
                                      <p:to>
                                        <p:strVal val="visible"/>
                                      </p:to>
                                    </p:set>
                                    <p:animEffect transition="in" filter="wipe(down)">
                                      <p:cBhvr>
                                        <p:cTn id="71" dur="600"/>
                                        <p:tgtEl>
                                          <p:spTgt spid="668"/>
                                        </p:tgtEl>
                                      </p:cBhvr>
                                    </p:animEffect>
                                  </p:childTnLst>
                                </p:cTn>
                              </p:par>
                            </p:childTnLst>
                          </p:cTn>
                        </p:par>
                        <p:par>
                          <p:cTn id="72" fill="hold">
                            <p:stCondLst>
                              <p:cond delay="2100"/>
                            </p:stCondLst>
                            <p:childTnLst>
                              <p:par>
                                <p:cTn id="73" presetID="19" presetClass="emph" presetSubtype="0" fill="hold" grpId="0" nodeType="afterEffect">
                                  <p:stCondLst>
                                    <p:cond delay="0"/>
                                  </p:stCondLst>
                                  <p:childTnLst>
                                    <p:animClr clrSpc="rgb" dir="cw">
                                      <p:cBhvr override="childStyle">
                                        <p:cTn id="74" dur="500" fill="hold"/>
                                        <p:tgtEl>
                                          <p:spTgt spid="333"/>
                                        </p:tgtEl>
                                        <p:attrNameLst>
                                          <p:attrName>style.color</p:attrName>
                                        </p:attrNameLst>
                                      </p:cBhvr>
                                      <p:to>
                                        <a:srgbClr val="FF8C00"/>
                                      </p:to>
                                    </p:animClr>
                                    <p:animClr clrSpc="rgb" dir="cw">
                                      <p:cBhvr>
                                        <p:cTn id="75" dur="500" fill="hold"/>
                                        <p:tgtEl>
                                          <p:spTgt spid="333"/>
                                        </p:tgtEl>
                                        <p:attrNameLst>
                                          <p:attrName>fillcolor</p:attrName>
                                        </p:attrNameLst>
                                      </p:cBhvr>
                                      <p:to>
                                        <a:srgbClr val="FF8C00"/>
                                      </p:to>
                                    </p:animClr>
                                    <p:set>
                                      <p:cBhvr>
                                        <p:cTn id="76" dur="500" fill="hold"/>
                                        <p:tgtEl>
                                          <p:spTgt spid="333"/>
                                        </p:tgtEl>
                                        <p:attrNameLst>
                                          <p:attrName>fill.type</p:attrName>
                                        </p:attrNameLst>
                                      </p:cBhvr>
                                      <p:to>
                                        <p:strVal val="solid"/>
                                      </p:to>
                                    </p:set>
                                    <p:set>
                                      <p:cBhvr>
                                        <p:cTn id="77" dur="500" fill="hold"/>
                                        <p:tgtEl>
                                          <p:spTgt spid="333"/>
                                        </p:tgtEl>
                                        <p:attrNameLst>
                                          <p:attrName>fill.on</p:attrName>
                                        </p:attrNameLst>
                                      </p:cBhvr>
                                      <p:to>
                                        <p:strVal val="true"/>
                                      </p:to>
                                    </p:set>
                                  </p:childTnLst>
                                </p:cTn>
                              </p:par>
                            </p:childTnLst>
                          </p:cTn>
                        </p:par>
                        <p:par>
                          <p:cTn id="78" fill="hold">
                            <p:stCondLst>
                              <p:cond delay="2600"/>
                            </p:stCondLst>
                            <p:childTnLst>
                              <p:par>
                                <p:cTn id="79" presetID="22" presetClass="entr" presetSubtype="4" fill="hold" nodeType="afterEffect">
                                  <p:stCondLst>
                                    <p:cond delay="0"/>
                                  </p:stCondLst>
                                  <p:childTnLst>
                                    <p:set>
                                      <p:cBhvr>
                                        <p:cTn id="80" dur="1" fill="hold">
                                          <p:stCondLst>
                                            <p:cond delay="0"/>
                                          </p:stCondLst>
                                        </p:cTn>
                                        <p:tgtEl>
                                          <p:spTgt spid="669"/>
                                        </p:tgtEl>
                                        <p:attrNameLst>
                                          <p:attrName>style.visibility</p:attrName>
                                        </p:attrNameLst>
                                      </p:cBhvr>
                                      <p:to>
                                        <p:strVal val="visible"/>
                                      </p:to>
                                    </p:set>
                                    <p:animEffect transition="in" filter="wipe(down)">
                                      <p:cBhvr>
                                        <p:cTn id="81" dur="600"/>
                                        <p:tgtEl>
                                          <p:spTgt spid="669"/>
                                        </p:tgtEl>
                                      </p:cBhvr>
                                    </p:animEffect>
                                  </p:childTnLst>
                                </p:cTn>
                              </p:par>
                            </p:childTnLst>
                          </p:cTn>
                        </p:par>
                        <p:par>
                          <p:cTn id="82" fill="hold">
                            <p:stCondLst>
                              <p:cond delay="3200"/>
                            </p:stCondLst>
                            <p:childTnLst>
                              <p:par>
                                <p:cTn id="83" presetID="19" presetClass="emph" presetSubtype="0" fill="hold" grpId="0" nodeType="afterEffect">
                                  <p:stCondLst>
                                    <p:cond delay="0"/>
                                  </p:stCondLst>
                                  <p:childTnLst>
                                    <p:animClr clrSpc="rgb" dir="cw">
                                      <p:cBhvr override="childStyle">
                                        <p:cTn id="84" dur="500" fill="hold"/>
                                        <p:tgtEl>
                                          <p:spTgt spid="337"/>
                                        </p:tgtEl>
                                        <p:attrNameLst>
                                          <p:attrName>style.color</p:attrName>
                                        </p:attrNameLst>
                                      </p:cBhvr>
                                      <p:to>
                                        <a:srgbClr val="5C2D91"/>
                                      </p:to>
                                    </p:animClr>
                                    <p:animClr clrSpc="rgb" dir="cw">
                                      <p:cBhvr>
                                        <p:cTn id="85" dur="500" fill="hold"/>
                                        <p:tgtEl>
                                          <p:spTgt spid="337"/>
                                        </p:tgtEl>
                                        <p:attrNameLst>
                                          <p:attrName>fillcolor</p:attrName>
                                        </p:attrNameLst>
                                      </p:cBhvr>
                                      <p:to>
                                        <a:srgbClr val="5C2D91"/>
                                      </p:to>
                                    </p:animClr>
                                    <p:set>
                                      <p:cBhvr>
                                        <p:cTn id="86" dur="500" fill="hold"/>
                                        <p:tgtEl>
                                          <p:spTgt spid="337"/>
                                        </p:tgtEl>
                                        <p:attrNameLst>
                                          <p:attrName>fill.type</p:attrName>
                                        </p:attrNameLst>
                                      </p:cBhvr>
                                      <p:to>
                                        <p:strVal val="solid"/>
                                      </p:to>
                                    </p:set>
                                    <p:set>
                                      <p:cBhvr>
                                        <p:cTn id="87" dur="500" fill="hold"/>
                                        <p:tgtEl>
                                          <p:spTgt spid="337"/>
                                        </p:tgtEl>
                                        <p:attrNameLst>
                                          <p:attrName>fill.on</p:attrName>
                                        </p:attrNameLst>
                                      </p:cBhvr>
                                      <p:to>
                                        <p:strVal val="true"/>
                                      </p:to>
                                    </p:set>
                                  </p:childTnLst>
                                </p:cTn>
                              </p:par>
                            </p:childTnLst>
                          </p:cTn>
                        </p:par>
                        <p:par>
                          <p:cTn id="88" fill="hold">
                            <p:stCondLst>
                              <p:cond delay="3700"/>
                            </p:stCondLst>
                            <p:childTnLst>
                              <p:par>
                                <p:cTn id="89" presetID="22" presetClass="entr" presetSubtype="4" fill="hold" nodeType="afterEffect">
                                  <p:stCondLst>
                                    <p:cond delay="0"/>
                                  </p:stCondLst>
                                  <p:childTnLst>
                                    <p:set>
                                      <p:cBhvr>
                                        <p:cTn id="90" dur="1" fill="hold">
                                          <p:stCondLst>
                                            <p:cond delay="0"/>
                                          </p:stCondLst>
                                        </p:cTn>
                                        <p:tgtEl>
                                          <p:spTgt spid="670"/>
                                        </p:tgtEl>
                                        <p:attrNameLst>
                                          <p:attrName>style.visibility</p:attrName>
                                        </p:attrNameLst>
                                      </p:cBhvr>
                                      <p:to>
                                        <p:strVal val="visible"/>
                                      </p:to>
                                    </p:set>
                                    <p:animEffect transition="in" filter="wipe(down)">
                                      <p:cBhvr>
                                        <p:cTn id="91" dur="1000"/>
                                        <p:tgtEl>
                                          <p:spTgt spid="670"/>
                                        </p:tgtEl>
                                      </p:cBhvr>
                                    </p:animEffect>
                                  </p:childTnLst>
                                </p:cTn>
                              </p:par>
                            </p:childTnLst>
                          </p:cTn>
                        </p:par>
                        <p:par>
                          <p:cTn id="92" fill="hold">
                            <p:stCondLst>
                              <p:cond delay="4700"/>
                            </p:stCondLst>
                            <p:childTnLst>
                              <p:par>
                                <p:cTn id="93" presetID="19" presetClass="emph" presetSubtype="0" fill="hold" grpId="0" nodeType="afterEffect">
                                  <p:stCondLst>
                                    <p:cond delay="0"/>
                                  </p:stCondLst>
                                  <p:childTnLst>
                                    <p:animClr clrSpc="rgb" dir="cw">
                                      <p:cBhvr override="childStyle">
                                        <p:cTn id="94" dur="500" fill="hold"/>
                                        <p:tgtEl>
                                          <p:spTgt spid="340"/>
                                        </p:tgtEl>
                                        <p:attrNameLst>
                                          <p:attrName>style.color</p:attrName>
                                        </p:attrNameLst>
                                      </p:cBhvr>
                                      <p:to>
                                        <a:srgbClr val="D83B01"/>
                                      </p:to>
                                    </p:animClr>
                                    <p:animClr clrSpc="rgb" dir="cw">
                                      <p:cBhvr>
                                        <p:cTn id="95" dur="500" fill="hold"/>
                                        <p:tgtEl>
                                          <p:spTgt spid="340"/>
                                        </p:tgtEl>
                                        <p:attrNameLst>
                                          <p:attrName>fillcolor</p:attrName>
                                        </p:attrNameLst>
                                      </p:cBhvr>
                                      <p:to>
                                        <a:srgbClr val="D83B01"/>
                                      </p:to>
                                    </p:animClr>
                                    <p:set>
                                      <p:cBhvr>
                                        <p:cTn id="96" dur="500" fill="hold"/>
                                        <p:tgtEl>
                                          <p:spTgt spid="340"/>
                                        </p:tgtEl>
                                        <p:attrNameLst>
                                          <p:attrName>fill.type</p:attrName>
                                        </p:attrNameLst>
                                      </p:cBhvr>
                                      <p:to>
                                        <p:strVal val="solid"/>
                                      </p:to>
                                    </p:set>
                                    <p:set>
                                      <p:cBhvr>
                                        <p:cTn id="97" dur="500" fill="hold"/>
                                        <p:tgtEl>
                                          <p:spTgt spid="340"/>
                                        </p:tgtEl>
                                        <p:attrNameLst>
                                          <p:attrName>fill.on</p:attrName>
                                        </p:attrNameLst>
                                      </p:cBhvr>
                                      <p:to>
                                        <p:strVal val="true"/>
                                      </p:to>
                                    </p:set>
                                  </p:childTnLst>
                                </p:cTn>
                              </p:par>
                            </p:childTnLst>
                          </p:cTn>
                        </p:par>
                        <p:par>
                          <p:cTn id="98" fill="hold">
                            <p:stCondLst>
                              <p:cond delay="5200"/>
                            </p:stCondLst>
                            <p:childTnLst>
                              <p:par>
                                <p:cTn id="99" presetID="24" presetClass="emph" presetSubtype="0" fill="hold" grpId="0" nodeType="afterEffect">
                                  <p:stCondLst>
                                    <p:cond delay="0"/>
                                  </p:stCondLst>
                                  <p:childTnLst>
                                    <p:animClr clrSpc="hsl" dir="cw">
                                      <p:cBhvr override="childStyle">
                                        <p:cTn id="100" dur="500" fill="hold"/>
                                        <p:tgtEl>
                                          <p:spTgt spid="29"/>
                                        </p:tgtEl>
                                        <p:attrNameLst>
                                          <p:attrName>style.color</p:attrName>
                                        </p:attrNameLst>
                                      </p:cBhvr>
                                      <p:by>
                                        <p:hsl h="0" s="-12549" l="-25098"/>
                                      </p:by>
                                    </p:animClr>
                                    <p:animClr clrSpc="hsl" dir="cw">
                                      <p:cBhvr>
                                        <p:cTn id="101" dur="500" fill="hold"/>
                                        <p:tgtEl>
                                          <p:spTgt spid="29"/>
                                        </p:tgtEl>
                                        <p:attrNameLst>
                                          <p:attrName>fillcolor</p:attrName>
                                        </p:attrNameLst>
                                      </p:cBhvr>
                                      <p:by>
                                        <p:hsl h="0" s="-12549" l="-25098"/>
                                      </p:by>
                                    </p:animClr>
                                    <p:animClr clrSpc="hsl" dir="cw">
                                      <p:cBhvr>
                                        <p:cTn id="102" dur="500" fill="hold"/>
                                        <p:tgtEl>
                                          <p:spTgt spid="29"/>
                                        </p:tgtEl>
                                        <p:attrNameLst>
                                          <p:attrName>stroke.color</p:attrName>
                                        </p:attrNameLst>
                                      </p:cBhvr>
                                      <p:by>
                                        <p:hsl h="0" s="-12549" l="-25098"/>
                                      </p:by>
                                    </p:animClr>
                                    <p:set>
                                      <p:cBhvr>
                                        <p:cTn id="103"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210" grpId="0" animBg="1"/>
      <p:bldP spid="1277" grpId="0" animBg="1"/>
      <p:bldP spid="610" grpId="0" animBg="1"/>
      <p:bldP spid="574" grpId="0" animBg="1"/>
      <p:bldP spid="575" grpId="0" animBg="1"/>
      <p:bldP spid="559" grpId="0" animBg="1"/>
      <p:bldP spid="537" grpId="0" animBg="1"/>
      <p:bldP spid="515" grpId="0" animBg="1"/>
      <p:bldP spid="497" grpId="0" animBg="1"/>
      <p:bldP spid="24" grpId="0" animBg="1"/>
      <p:bldP spid="333" grpId="0" animBg="1"/>
      <p:bldP spid="337" grpId="0" animBg="1"/>
      <p:bldP spid="3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012156" y="1099293"/>
            <a:ext cx="9600880" cy="5458038"/>
            <a:chOff x="307618" y="490906"/>
            <a:chExt cx="10773538" cy="6124686"/>
          </a:xfrm>
        </p:grpSpPr>
        <p:grpSp>
          <p:nvGrpSpPr>
            <p:cNvPr id="5" name="Group 4"/>
            <p:cNvGrpSpPr/>
            <p:nvPr/>
          </p:nvGrpSpPr>
          <p:grpSpPr>
            <a:xfrm>
              <a:off x="9681522" y="1939983"/>
              <a:ext cx="1399634" cy="878557"/>
              <a:chOff x="10169960" y="3361847"/>
              <a:chExt cx="1399999" cy="878786"/>
            </a:xfrm>
          </p:grpSpPr>
          <p:pic>
            <p:nvPicPr>
              <p:cNvPr id="6" name="Picture 5"/>
              <p:cNvPicPr>
                <a:picLocks noChangeAspect="1"/>
              </p:cNvPicPr>
              <p:nvPr/>
            </p:nvPicPr>
            <p:blipFill>
              <a:blip r:embed="rId2"/>
              <a:stretch>
                <a:fillRect/>
              </a:stretch>
            </p:blipFill>
            <p:spPr>
              <a:xfrm>
                <a:off x="10571003" y="3361847"/>
                <a:ext cx="597915" cy="598560"/>
              </a:xfrm>
              <a:prstGeom prst="rect">
                <a:avLst/>
              </a:prstGeom>
            </p:spPr>
          </p:pic>
          <p:sp>
            <p:nvSpPr>
              <p:cNvPr id="7" name="TextBox 6"/>
              <p:cNvSpPr txBox="1"/>
              <p:nvPr/>
            </p:nvSpPr>
            <p:spPr>
              <a:xfrm>
                <a:off x="10169960" y="3932985"/>
                <a:ext cx="1399999" cy="307648"/>
              </a:xfrm>
              <a:prstGeom prst="rect">
                <a:avLst/>
              </a:prstGeom>
              <a:noFill/>
            </p:spPr>
            <p:txBody>
              <a:bodyPr wrap="none" lIns="0" tIns="0" rIns="0" bIns="0" rtlCol="0">
                <a:spAutoFit/>
              </a:bodyPr>
              <a:lstStyle/>
              <a:p>
                <a:r>
                  <a:rPr lang="en-US" sz="1999" spc="-70" dirty="0">
                    <a:solidFill>
                      <a:schemeClr val="bg1">
                        <a:lumMod val="50000"/>
                      </a:schemeClr>
                    </a:solidFill>
                  </a:rPr>
                  <a:t>Web Services</a:t>
                </a:r>
              </a:p>
            </p:txBody>
          </p:sp>
        </p:grpSp>
        <p:grpSp>
          <p:nvGrpSpPr>
            <p:cNvPr id="8" name="Group 7"/>
            <p:cNvGrpSpPr/>
            <p:nvPr/>
          </p:nvGrpSpPr>
          <p:grpSpPr>
            <a:xfrm>
              <a:off x="8539694" y="490906"/>
              <a:ext cx="1074501" cy="1257959"/>
              <a:chOff x="5533729" y="1219725"/>
              <a:chExt cx="1074781" cy="1258287"/>
            </a:xfrm>
          </p:grpSpPr>
          <p:pic>
            <p:nvPicPr>
              <p:cNvPr id="9" name="Picture 8"/>
              <p:cNvPicPr>
                <a:picLocks noChangeAspect="1"/>
              </p:cNvPicPr>
              <p:nvPr/>
            </p:nvPicPr>
            <p:blipFill>
              <a:blip r:embed="rId3"/>
              <a:stretch>
                <a:fillRect/>
              </a:stretch>
            </p:blipFill>
            <p:spPr>
              <a:xfrm>
                <a:off x="5533729" y="1292597"/>
                <a:ext cx="465830" cy="863861"/>
              </a:xfrm>
              <a:prstGeom prst="rect">
                <a:avLst/>
              </a:prstGeom>
            </p:spPr>
          </p:pic>
          <p:pic>
            <p:nvPicPr>
              <p:cNvPr id="10" name="Picture 9"/>
              <p:cNvPicPr>
                <a:picLocks noChangeAspect="1"/>
              </p:cNvPicPr>
              <p:nvPr/>
            </p:nvPicPr>
            <p:blipFill>
              <a:blip r:embed="rId4"/>
              <a:stretch>
                <a:fillRect/>
              </a:stretch>
            </p:blipFill>
            <p:spPr>
              <a:xfrm>
                <a:off x="5835073" y="1219725"/>
                <a:ext cx="730013" cy="911760"/>
              </a:xfrm>
              <a:prstGeom prst="rect">
                <a:avLst/>
              </a:prstGeom>
            </p:spPr>
          </p:pic>
          <p:sp>
            <p:nvSpPr>
              <p:cNvPr id="11" name="TextBox 10"/>
              <p:cNvSpPr txBox="1"/>
              <p:nvPr/>
            </p:nvSpPr>
            <p:spPr>
              <a:xfrm>
                <a:off x="5533729" y="2170364"/>
                <a:ext cx="1074781" cy="307648"/>
              </a:xfrm>
              <a:prstGeom prst="rect">
                <a:avLst/>
              </a:prstGeom>
              <a:noFill/>
            </p:spPr>
            <p:txBody>
              <a:bodyPr wrap="none" lIns="0" tIns="0" rIns="0" bIns="0" rtlCol="0">
                <a:spAutoFit/>
              </a:bodyPr>
              <a:lstStyle/>
              <a:p>
                <a:r>
                  <a:rPr lang="en-US" sz="1999" spc="-70" dirty="0">
                    <a:solidFill>
                      <a:schemeClr val="bg1">
                        <a:lumMod val="50000"/>
                      </a:schemeClr>
                    </a:solidFill>
                  </a:rPr>
                  <a:t>Databases</a:t>
                </a:r>
              </a:p>
            </p:txBody>
          </p:sp>
        </p:grpSp>
        <p:sp>
          <p:nvSpPr>
            <p:cNvPr id="33" name="Rectangle 32"/>
            <p:cNvSpPr/>
            <p:nvPr/>
          </p:nvSpPr>
          <p:spPr bwMode="auto">
            <a:xfrm>
              <a:off x="3297723" y="761020"/>
              <a:ext cx="4544692" cy="1869704"/>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en-US" sz="1999" dirty="0">
                  <a:solidFill>
                    <a:schemeClr val="tx1">
                      <a:lumMod val="65000"/>
                      <a:lumOff val="35000"/>
                    </a:schemeClr>
                  </a:solidFill>
                  <a:ea typeface="Segoe UI" pitchFamily="34" charset="0"/>
                  <a:cs typeface="Segoe UI" pitchFamily="34" charset="0"/>
                </a:rPr>
                <a:t>SharePoint Apps</a:t>
              </a:r>
            </a:p>
          </p:txBody>
        </p:sp>
        <p:grpSp>
          <p:nvGrpSpPr>
            <p:cNvPr id="34" name="Group 33"/>
            <p:cNvGrpSpPr/>
            <p:nvPr/>
          </p:nvGrpSpPr>
          <p:grpSpPr>
            <a:xfrm>
              <a:off x="4687636" y="1259738"/>
              <a:ext cx="2037983" cy="1120028"/>
              <a:chOff x="1929148" y="3558828"/>
              <a:chExt cx="2038514" cy="1120320"/>
            </a:xfrm>
          </p:grpSpPr>
          <p:grpSp>
            <p:nvGrpSpPr>
              <p:cNvPr id="35" name="Group 34"/>
              <p:cNvGrpSpPr/>
              <p:nvPr/>
            </p:nvGrpSpPr>
            <p:grpSpPr>
              <a:xfrm>
                <a:off x="3082467" y="3573039"/>
                <a:ext cx="885195" cy="761294"/>
                <a:chOff x="7956376" y="6096598"/>
                <a:chExt cx="885320" cy="761402"/>
              </a:xfrm>
            </p:grpSpPr>
            <p:sp>
              <p:nvSpPr>
                <p:cNvPr id="61" name="Arc 60"/>
                <p:cNvSpPr/>
                <p:nvPr/>
              </p:nvSpPr>
              <p:spPr>
                <a:xfrm rot="16200000">
                  <a:off x="8018335" y="6034639"/>
                  <a:ext cx="761402" cy="885320"/>
                </a:xfrm>
                <a:prstGeom prst="arc">
                  <a:avLst>
                    <a:gd name="adj1" fmla="val 2097834"/>
                    <a:gd name="adj2" fmla="val 366333"/>
                  </a:avLst>
                </a:prstGeom>
                <a:ln w="41275">
                  <a:solidFill>
                    <a:schemeClr val="tx1">
                      <a:alpha val="80000"/>
                    </a:schemeClr>
                  </a:solidFill>
                  <a:headEnd type="diamond" w="sm" len="med"/>
                  <a:tailEnd type="stealth" w="lg" len="lg"/>
                </a:ln>
                <a:effectLst>
                  <a:outerShdw blurRad="50800" dist="38100" dir="2700000" algn="tl"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799">
                    <a:latin typeface="Segoe UI Light" panose="020B0502040204020203" pitchFamily="34" charset="0"/>
                    <a:cs typeface="Segoe UI Light" panose="020B0502040204020203" pitchFamily="34" charset="0"/>
                  </a:endParaRPr>
                </a:p>
              </p:txBody>
            </p:sp>
            <p:pic>
              <p:nvPicPr>
                <p:cNvPr id="62" name="Picture 61"/>
                <p:cNvPicPr>
                  <a:picLocks noChangeAspect="1"/>
                </p:cNvPicPr>
                <p:nvPr/>
              </p:nvPicPr>
              <p:blipFill>
                <a:blip r:embed="rId5"/>
                <a:stretch>
                  <a:fillRect/>
                </a:stretch>
              </p:blipFill>
              <p:spPr>
                <a:xfrm>
                  <a:off x="8025412" y="6179037"/>
                  <a:ext cx="713910" cy="636559"/>
                </a:xfrm>
                <a:prstGeom prst="rect">
                  <a:avLst/>
                </a:prstGeom>
              </p:spPr>
            </p:pic>
          </p:grpSp>
          <p:grpSp>
            <p:nvGrpSpPr>
              <p:cNvPr id="36" name="Group 35"/>
              <p:cNvGrpSpPr>
                <a:grpSpLocks noChangeAspect="1"/>
              </p:cNvGrpSpPr>
              <p:nvPr/>
            </p:nvGrpSpPr>
            <p:grpSpPr>
              <a:xfrm>
                <a:off x="1929148" y="4146210"/>
                <a:ext cx="397077" cy="504000"/>
                <a:chOff x="6278801" y="2244912"/>
                <a:chExt cx="605042" cy="767962"/>
              </a:xfrm>
            </p:grpSpPr>
            <p:pic>
              <p:nvPicPr>
                <p:cNvPr id="57" name="Picture 56"/>
                <p:cNvPicPr>
                  <a:picLocks noChangeAspect="1"/>
                </p:cNvPicPr>
                <p:nvPr/>
              </p:nvPicPr>
              <p:blipFill>
                <a:blip r:embed="rId6"/>
                <a:stretch>
                  <a:fillRect/>
                </a:stretch>
              </p:blipFill>
              <p:spPr>
                <a:xfrm>
                  <a:off x="6278801" y="2244912"/>
                  <a:ext cx="527111" cy="689388"/>
                </a:xfrm>
                <a:prstGeom prst="rect">
                  <a:avLst/>
                </a:prstGeom>
              </p:spPr>
            </p:pic>
            <p:pic>
              <p:nvPicPr>
                <p:cNvPr id="58" name="Picture 57"/>
                <p:cNvPicPr>
                  <a:picLocks noChangeAspect="1"/>
                </p:cNvPicPr>
                <p:nvPr/>
              </p:nvPicPr>
              <p:blipFill>
                <a:blip r:embed="rId6"/>
                <a:stretch>
                  <a:fillRect/>
                </a:stretch>
              </p:blipFill>
              <p:spPr>
                <a:xfrm>
                  <a:off x="6356732" y="2323486"/>
                  <a:ext cx="527111" cy="689388"/>
                </a:xfrm>
                <a:prstGeom prst="rect">
                  <a:avLst/>
                </a:prstGeom>
              </p:spPr>
            </p:pic>
            <p:sp>
              <p:nvSpPr>
                <p:cNvPr id="59" name="Right Triangle 58"/>
                <p:cNvSpPr/>
                <p:nvPr/>
              </p:nvSpPr>
              <p:spPr bwMode="auto">
                <a:xfrm>
                  <a:off x="6400103" y="2347895"/>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TextBox 59"/>
                <p:cNvSpPr txBox="1"/>
                <p:nvPr/>
              </p:nvSpPr>
              <p:spPr>
                <a:xfrm>
                  <a:off x="6422020" y="2719459"/>
                  <a:ext cx="320464" cy="25793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CSS</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7" name="Group 36"/>
              <p:cNvGrpSpPr>
                <a:grpSpLocks noChangeAspect="1"/>
              </p:cNvGrpSpPr>
              <p:nvPr/>
            </p:nvGrpSpPr>
            <p:grpSpPr>
              <a:xfrm>
                <a:off x="2160143" y="3845503"/>
                <a:ext cx="400137" cy="504000"/>
                <a:chOff x="6926384" y="2275112"/>
                <a:chExt cx="605872" cy="763139"/>
              </a:xfrm>
            </p:grpSpPr>
            <p:pic>
              <p:nvPicPr>
                <p:cNvPr id="53" name="Picture 52"/>
                <p:cNvPicPr>
                  <a:picLocks noChangeAspect="1"/>
                </p:cNvPicPr>
                <p:nvPr/>
              </p:nvPicPr>
              <p:blipFill>
                <a:blip r:embed="rId6"/>
                <a:stretch>
                  <a:fillRect/>
                </a:stretch>
              </p:blipFill>
              <p:spPr>
                <a:xfrm>
                  <a:off x="6926384" y="2275112"/>
                  <a:ext cx="527111" cy="689388"/>
                </a:xfrm>
                <a:prstGeom prst="rect">
                  <a:avLst/>
                </a:prstGeom>
              </p:spPr>
            </p:pic>
            <p:pic>
              <p:nvPicPr>
                <p:cNvPr id="54" name="Picture 53"/>
                <p:cNvPicPr>
                  <a:picLocks noChangeAspect="1"/>
                </p:cNvPicPr>
                <p:nvPr/>
              </p:nvPicPr>
              <p:blipFill>
                <a:blip r:embed="rId6"/>
                <a:stretch>
                  <a:fillRect/>
                </a:stretch>
              </p:blipFill>
              <p:spPr>
                <a:xfrm>
                  <a:off x="7005145" y="2348863"/>
                  <a:ext cx="527111" cy="689388"/>
                </a:xfrm>
                <a:prstGeom prst="rect">
                  <a:avLst/>
                </a:prstGeom>
              </p:spPr>
            </p:pic>
            <p:sp>
              <p:nvSpPr>
                <p:cNvPr id="55" name="Right Triangle 54"/>
                <p:cNvSpPr/>
                <p:nvPr/>
              </p:nvSpPr>
              <p:spPr bwMode="auto">
                <a:xfrm>
                  <a:off x="7048516"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6" name="TextBox 55"/>
                <p:cNvSpPr txBox="1"/>
                <p:nvPr/>
              </p:nvSpPr>
              <p:spPr>
                <a:xfrm>
                  <a:off x="7070434" y="2744836"/>
                  <a:ext cx="333013" cy="256313"/>
                </a:xfrm>
                <a:prstGeom prst="rect">
                  <a:avLst/>
                </a:prstGeom>
                <a:noFill/>
              </p:spPr>
              <p:txBody>
                <a:bodyPr wrap="none" lIns="0" tIns="0" rIns="0" bIns="0" rtlCol="0">
                  <a:spAutoFit/>
                </a:bodyPr>
                <a:lstStyle/>
                <a:p>
                  <a:r>
                    <a:rPr lang="fi-FI" sz="1100" spc="-70" dirty="0">
                      <a:solidFill>
                        <a:schemeClr val="bg1"/>
                      </a:solidFill>
                      <a:effectLst>
                        <a:outerShdw blurRad="50800" dist="38100" dir="2700000" algn="tl" rotWithShape="0">
                          <a:schemeClr val="tx2">
                            <a:alpha val="40000"/>
                          </a:schemeClr>
                        </a:outerShdw>
                      </a:effectLst>
                    </a:rPr>
                    <a:t>png</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8" name="Group 37"/>
              <p:cNvGrpSpPr>
                <a:grpSpLocks noChangeAspect="1"/>
              </p:cNvGrpSpPr>
              <p:nvPr/>
            </p:nvGrpSpPr>
            <p:grpSpPr>
              <a:xfrm>
                <a:off x="1940507" y="3558828"/>
                <a:ext cx="400137" cy="504000"/>
                <a:chOff x="7583233" y="2275112"/>
                <a:chExt cx="605872" cy="763139"/>
              </a:xfrm>
            </p:grpSpPr>
            <p:pic>
              <p:nvPicPr>
                <p:cNvPr id="49" name="Picture 48"/>
                <p:cNvPicPr>
                  <a:picLocks noChangeAspect="1"/>
                </p:cNvPicPr>
                <p:nvPr/>
              </p:nvPicPr>
              <p:blipFill>
                <a:blip r:embed="rId6"/>
                <a:stretch>
                  <a:fillRect/>
                </a:stretch>
              </p:blipFill>
              <p:spPr>
                <a:xfrm>
                  <a:off x="7583233" y="2275112"/>
                  <a:ext cx="527111" cy="689388"/>
                </a:xfrm>
                <a:prstGeom prst="rect">
                  <a:avLst/>
                </a:prstGeom>
              </p:spPr>
            </p:pic>
            <p:pic>
              <p:nvPicPr>
                <p:cNvPr id="50" name="Picture 49"/>
                <p:cNvPicPr>
                  <a:picLocks noChangeAspect="1"/>
                </p:cNvPicPr>
                <p:nvPr/>
              </p:nvPicPr>
              <p:blipFill>
                <a:blip r:embed="rId6"/>
                <a:stretch>
                  <a:fillRect/>
                </a:stretch>
              </p:blipFill>
              <p:spPr>
                <a:xfrm>
                  <a:off x="7661994" y="2348863"/>
                  <a:ext cx="527111" cy="689388"/>
                </a:xfrm>
                <a:prstGeom prst="rect">
                  <a:avLst/>
                </a:prstGeom>
              </p:spPr>
            </p:pic>
            <p:sp>
              <p:nvSpPr>
                <p:cNvPr id="51" name="Right Triangle 50"/>
                <p:cNvSpPr/>
                <p:nvPr/>
              </p:nvSpPr>
              <p:spPr bwMode="auto">
                <a:xfrm>
                  <a:off x="7705365" y="2373272"/>
                  <a:ext cx="440367" cy="626130"/>
                </a:xfrm>
                <a:prstGeom prst="rtTriangl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p:cNvSpPr txBox="1"/>
                <p:nvPr/>
              </p:nvSpPr>
              <p:spPr>
                <a:xfrm>
                  <a:off x="7727283" y="2744836"/>
                  <a:ext cx="367964" cy="256313"/>
                </a:xfrm>
                <a:prstGeom prst="rect">
                  <a:avLst/>
                </a:prstGeom>
                <a:noFill/>
              </p:spPr>
              <p:txBody>
                <a:bodyPr wrap="none" lIns="0" tIns="0" rIns="0" bIns="0" rtlCol="0">
                  <a:spAutoFit/>
                </a:bodyPr>
                <a:lstStyle/>
                <a:p>
                  <a:r>
                    <a:rPr lang="fi-FI" sz="1100" spc="-70" dirty="0" err="1">
                      <a:solidFill>
                        <a:schemeClr val="bg1"/>
                      </a:solidFill>
                      <a:effectLst>
                        <a:outerShdw blurRad="50800" dist="38100" dir="2700000" algn="tl" rotWithShape="0">
                          <a:schemeClr val="tx2">
                            <a:alpha val="40000"/>
                          </a:schemeClr>
                        </a:outerShdw>
                      </a:effectLst>
                    </a:rPr>
                    <a:t>aspx</a:t>
                  </a:r>
                  <a:endParaRPr lang="en-US" sz="1100" spc="-70" dirty="0">
                    <a:solidFill>
                      <a:schemeClr val="bg1"/>
                    </a:solidFill>
                    <a:effectLst>
                      <a:outerShdw blurRad="50800" dist="38100" dir="2700000" algn="tl" rotWithShape="0">
                        <a:schemeClr val="tx2">
                          <a:alpha val="40000"/>
                        </a:schemeClr>
                      </a:outerShdw>
                    </a:effectLst>
                  </a:endParaRPr>
                </a:p>
              </p:txBody>
            </p:sp>
          </p:grpSp>
          <p:grpSp>
            <p:nvGrpSpPr>
              <p:cNvPr id="39" name="Group 38"/>
              <p:cNvGrpSpPr>
                <a:grpSpLocks noChangeAspect="1"/>
              </p:cNvGrpSpPr>
              <p:nvPr/>
            </p:nvGrpSpPr>
            <p:grpSpPr>
              <a:xfrm>
                <a:off x="2618857" y="3788428"/>
                <a:ext cx="409562" cy="504000"/>
                <a:chOff x="8228898" y="2273094"/>
                <a:chExt cx="621781" cy="765157"/>
              </a:xfrm>
            </p:grpSpPr>
            <p:pic>
              <p:nvPicPr>
                <p:cNvPr id="45" name="Picture 44"/>
                <p:cNvPicPr>
                  <a:picLocks noChangeAspect="1"/>
                </p:cNvPicPr>
                <p:nvPr/>
              </p:nvPicPr>
              <p:blipFill>
                <a:blip r:embed="rId6"/>
                <a:stretch>
                  <a:fillRect/>
                </a:stretch>
              </p:blipFill>
              <p:spPr>
                <a:xfrm>
                  <a:off x="8228898" y="2273094"/>
                  <a:ext cx="527111" cy="689388"/>
                </a:xfrm>
                <a:prstGeom prst="rect">
                  <a:avLst/>
                </a:prstGeom>
              </p:spPr>
            </p:pic>
            <p:pic>
              <p:nvPicPr>
                <p:cNvPr id="46" name="Picture 45"/>
                <p:cNvPicPr>
                  <a:picLocks noChangeAspect="1"/>
                </p:cNvPicPr>
                <p:nvPr/>
              </p:nvPicPr>
              <p:blipFill>
                <a:blip r:embed="rId6"/>
                <a:stretch>
                  <a:fillRect/>
                </a:stretch>
              </p:blipFill>
              <p:spPr>
                <a:xfrm>
                  <a:off x="8323568" y="2348863"/>
                  <a:ext cx="527111" cy="689388"/>
                </a:xfrm>
                <a:prstGeom prst="rect">
                  <a:avLst/>
                </a:prstGeom>
              </p:spPr>
            </p:pic>
            <p:sp>
              <p:nvSpPr>
                <p:cNvPr id="47" name="Right Triangle 46"/>
                <p:cNvSpPr/>
                <p:nvPr/>
              </p:nvSpPr>
              <p:spPr bwMode="auto">
                <a:xfrm>
                  <a:off x="8366939"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8" name="TextBox 47"/>
                <p:cNvSpPr txBox="1"/>
                <p:nvPr/>
              </p:nvSpPr>
              <p:spPr>
                <a:xfrm>
                  <a:off x="8385074" y="2783306"/>
                  <a:ext cx="446325" cy="210265"/>
                </a:xfrm>
                <a:prstGeom prst="rect">
                  <a:avLst/>
                </a:prstGeom>
                <a:noFill/>
              </p:spPr>
              <p:txBody>
                <a:bodyPr wrap="none" lIns="0" tIns="0" rIns="0" bIns="0" rtlCol="0">
                  <a:spAutoFit/>
                </a:bodyPr>
                <a:lstStyle/>
                <a:p>
                  <a:r>
                    <a:rPr lang="fi-FI" sz="900" spc="-70" dirty="0" err="1">
                      <a:solidFill>
                        <a:schemeClr val="bg1"/>
                      </a:solidFill>
                      <a:effectLst>
                        <a:outerShdw blurRad="50800" dist="38100" dir="2700000" algn="tl" rotWithShape="0">
                          <a:schemeClr val="tx2">
                            <a:alpha val="40000"/>
                          </a:schemeClr>
                        </a:outerShdw>
                      </a:effectLst>
                    </a:rPr>
                    <a:t>master</a:t>
                  </a:r>
                  <a:endParaRPr lang="en-US" sz="900" spc="-70" dirty="0">
                    <a:solidFill>
                      <a:schemeClr val="bg1"/>
                    </a:solidFill>
                    <a:effectLst>
                      <a:outerShdw blurRad="50800" dist="38100" dir="2700000" algn="tl" rotWithShape="0">
                        <a:schemeClr val="tx2">
                          <a:alpha val="40000"/>
                        </a:schemeClr>
                      </a:outerShdw>
                    </a:effectLst>
                  </a:endParaRPr>
                </a:p>
              </p:txBody>
            </p:sp>
          </p:grpSp>
          <p:grpSp>
            <p:nvGrpSpPr>
              <p:cNvPr id="40" name="Group 39"/>
              <p:cNvGrpSpPr>
                <a:grpSpLocks noChangeAspect="1"/>
              </p:cNvGrpSpPr>
              <p:nvPr/>
            </p:nvGrpSpPr>
            <p:grpSpPr>
              <a:xfrm>
                <a:off x="2468161" y="4175148"/>
                <a:ext cx="400137" cy="504000"/>
                <a:chOff x="8856725" y="2275112"/>
                <a:chExt cx="605872" cy="763139"/>
              </a:xfrm>
            </p:grpSpPr>
            <p:pic>
              <p:nvPicPr>
                <p:cNvPr id="41" name="Picture 40"/>
                <p:cNvPicPr>
                  <a:picLocks noChangeAspect="1"/>
                </p:cNvPicPr>
                <p:nvPr/>
              </p:nvPicPr>
              <p:blipFill>
                <a:blip r:embed="rId6"/>
                <a:stretch>
                  <a:fillRect/>
                </a:stretch>
              </p:blipFill>
              <p:spPr>
                <a:xfrm>
                  <a:off x="8856725" y="2275112"/>
                  <a:ext cx="527111" cy="689388"/>
                </a:xfrm>
                <a:prstGeom prst="rect">
                  <a:avLst/>
                </a:prstGeom>
              </p:spPr>
            </p:pic>
            <p:pic>
              <p:nvPicPr>
                <p:cNvPr id="42" name="Picture 41"/>
                <p:cNvPicPr>
                  <a:picLocks noChangeAspect="1"/>
                </p:cNvPicPr>
                <p:nvPr/>
              </p:nvPicPr>
              <p:blipFill>
                <a:blip r:embed="rId6"/>
                <a:stretch>
                  <a:fillRect/>
                </a:stretch>
              </p:blipFill>
              <p:spPr>
                <a:xfrm>
                  <a:off x="8935486" y="2348863"/>
                  <a:ext cx="527111" cy="689388"/>
                </a:xfrm>
                <a:prstGeom prst="rect">
                  <a:avLst/>
                </a:prstGeom>
              </p:spPr>
            </p:pic>
            <p:sp>
              <p:nvSpPr>
                <p:cNvPr id="43" name="Right Triangle 42"/>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ctr" anchorCtr="0" forceAA="0" compatLnSpc="1">
                  <a:prstTxWarp prst="textNoShape">
                    <a:avLst/>
                  </a:prstTxWarp>
                  <a:noAutofit/>
                </a:bodyPr>
                <a:lstStyle/>
                <a:p>
                  <a:pPr algn="ctr" defTabSz="913825"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44" name="TextBox 43"/>
                <p:cNvSpPr txBox="1"/>
                <p:nvPr/>
              </p:nvSpPr>
              <p:spPr>
                <a:xfrm>
                  <a:off x="9045471" y="2698547"/>
                  <a:ext cx="154856" cy="326218"/>
                </a:xfrm>
                <a:prstGeom prst="rect">
                  <a:avLst/>
                </a:prstGeom>
                <a:noFill/>
              </p:spPr>
              <p:txBody>
                <a:bodyPr wrap="none" lIns="0" tIns="0" rIns="0" bIns="0" rtlCol="0">
                  <a:spAutoFit/>
                </a:bodyPr>
                <a:lstStyle/>
                <a:p>
                  <a:pPr algn="r"/>
                  <a:r>
                    <a:rPr lang="fi-FI" sz="1400" spc="-70" dirty="0" err="1">
                      <a:solidFill>
                        <a:schemeClr val="bg1"/>
                      </a:solidFill>
                      <a:effectLst>
                        <a:outerShdw blurRad="50800" dist="38100" dir="2700000" algn="tl" rotWithShape="0">
                          <a:schemeClr val="tx2">
                            <a:alpha val="40000"/>
                          </a:schemeClr>
                        </a:outerShdw>
                      </a:effectLst>
                    </a:rPr>
                    <a:t>js</a:t>
                  </a:r>
                  <a:endParaRPr lang="en-US" sz="1400" spc="-70" dirty="0">
                    <a:solidFill>
                      <a:schemeClr val="bg1"/>
                    </a:solidFill>
                    <a:effectLst>
                      <a:outerShdw blurRad="50800" dist="38100" dir="2700000" algn="tl" rotWithShape="0">
                        <a:schemeClr val="tx2">
                          <a:alpha val="40000"/>
                        </a:schemeClr>
                      </a:outerShdw>
                    </a:effectLst>
                  </a:endParaRPr>
                </a:p>
              </p:txBody>
            </p:sp>
          </p:grpSp>
        </p:grpSp>
        <p:grpSp>
          <p:nvGrpSpPr>
            <p:cNvPr id="74" name="Group 73"/>
            <p:cNvGrpSpPr>
              <a:grpSpLocks noChangeAspect="1"/>
            </p:cNvGrpSpPr>
            <p:nvPr/>
          </p:nvGrpSpPr>
          <p:grpSpPr>
            <a:xfrm>
              <a:off x="307618" y="2185854"/>
              <a:ext cx="1897587" cy="1147938"/>
              <a:chOff x="781287" y="4564525"/>
              <a:chExt cx="2582491" cy="1562274"/>
            </a:xfrm>
          </p:grpSpPr>
          <p:pic>
            <p:nvPicPr>
              <p:cNvPr id="75" name="Picture 74"/>
              <p:cNvPicPr>
                <a:picLocks noChangeAspect="1"/>
              </p:cNvPicPr>
              <p:nvPr/>
            </p:nvPicPr>
            <p:blipFill>
              <a:blip r:embed="rId7"/>
              <a:stretch>
                <a:fillRect/>
              </a:stretch>
            </p:blipFill>
            <p:spPr>
              <a:xfrm>
                <a:off x="781287" y="4564525"/>
                <a:ext cx="1334951" cy="1267414"/>
              </a:xfrm>
              <a:prstGeom prst="rect">
                <a:avLst/>
              </a:prstGeom>
            </p:spPr>
          </p:pic>
          <p:pic>
            <p:nvPicPr>
              <p:cNvPr id="76" name="Picture 75"/>
              <p:cNvPicPr>
                <a:picLocks noChangeAspect="1"/>
              </p:cNvPicPr>
              <p:nvPr/>
            </p:nvPicPr>
            <p:blipFill>
              <a:blip r:embed="rId8"/>
              <a:stretch>
                <a:fillRect/>
              </a:stretch>
            </p:blipFill>
            <p:spPr>
              <a:xfrm>
                <a:off x="2722844" y="5169800"/>
                <a:ext cx="640934" cy="956999"/>
              </a:xfrm>
              <a:prstGeom prst="rect">
                <a:avLst/>
              </a:prstGeom>
            </p:spPr>
          </p:pic>
          <p:pic>
            <p:nvPicPr>
              <p:cNvPr id="77" name="Picture 76"/>
              <p:cNvPicPr>
                <a:picLocks noChangeAspect="1"/>
              </p:cNvPicPr>
              <p:nvPr/>
            </p:nvPicPr>
            <p:blipFill>
              <a:blip r:embed="rId9"/>
              <a:stretch>
                <a:fillRect/>
              </a:stretch>
            </p:blipFill>
            <p:spPr>
              <a:xfrm>
                <a:off x="1625422" y="5341440"/>
                <a:ext cx="963439" cy="699247"/>
              </a:xfrm>
              <a:prstGeom prst="rect">
                <a:avLst/>
              </a:prstGeom>
            </p:spPr>
          </p:pic>
          <p:pic>
            <p:nvPicPr>
              <p:cNvPr id="78" name="Picture 77"/>
              <p:cNvPicPr>
                <a:picLocks noChangeAspect="1"/>
              </p:cNvPicPr>
              <p:nvPr/>
            </p:nvPicPr>
            <p:blipFill>
              <a:blip r:embed="rId10"/>
              <a:stretch>
                <a:fillRect/>
              </a:stretch>
            </p:blipFill>
            <p:spPr>
              <a:xfrm>
                <a:off x="2087010" y="4919651"/>
                <a:ext cx="907928" cy="658958"/>
              </a:xfrm>
              <a:prstGeom prst="rect">
                <a:avLst/>
              </a:prstGeom>
            </p:spPr>
          </p:pic>
        </p:grpSp>
        <p:grpSp>
          <p:nvGrpSpPr>
            <p:cNvPr id="81" name="Group 80"/>
            <p:cNvGrpSpPr/>
            <p:nvPr/>
          </p:nvGrpSpPr>
          <p:grpSpPr>
            <a:xfrm>
              <a:off x="2893616" y="3175761"/>
              <a:ext cx="7263082" cy="3439831"/>
              <a:chOff x="3106882" y="3001637"/>
              <a:chExt cx="7264974" cy="3440727"/>
            </a:xfrm>
          </p:grpSpPr>
          <p:sp>
            <p:nvSpPr>
              <p:cNvPr id="79" name="Rounded Rectangle 78"/>
              <p:cNvSpPr/>
              <p:nvPr/>
            </p:nvSpPr>
            <p:spPr>
              <a:xfrm>
                <a:off x="3106882" y="3001637"/>
                <a:ext cx="7264974" cy="3440727"/>
              </a:xfrm>
              <a:prstGeom prst="round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07972"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endParaRPr lang="en-US" sz="1999">
                  <a:solidFill>
                    <a:schemeClr val="tx1">
                      <a:lumMod val="65000"/>
                      <a:lumOff val="35000"/>
                    </a:schemeClr>
                  </a:solidFill>
                  <a:ea typeface="Segoe UI" pitchFamily="34" charset="0"/>
                  <a:cs typeface="Segoe UI" pitchFamily="34" charset="0"/>
                </a:endParaRPr>
              </a:p>
            </p:txBody>
          </p:sp>
          <p:grpSp>
            <p:nvGrpSpPr>
              <p:cNvPr id="12" name="Group 11"/>
              <p:cNvGrpSpPr/>
              <p:nvPr/>
            </p:nvGrpSpPr>
            <p:grpSpPr>
              <a:xfrm>
                <a:off x="3410155" y="4717793"/>
                <a:ext cx="1540807" cy="945087"/>
                <a:chOff x="9105662" y="1148235"/>
                <a:chExt cx="1803580" cy="1106264"/>
              </a:xfrm>
            </p:grpSpPr>
            <p:pic>
              <p:nvPicPr>
                <p:cNvPr id="13" name="Picture 12"/>
                <p:cNvPicPr>
                  <a:picLocks noChangeAspect="1"/>
                </p:cNvPicPr>
                <p:nvPr/>
              </p:nvPicPr>
              <p:blipFill>
                <a:blip r:embed="rId11"/>
                <a:stretch>
                  <a:fillRect/>
                </a:stretch>
              </p:blipFill>
              <p:spPr>
                <a:xfrm>
                  <a:off x="9586780" y="1148235"/>
                  <a:ext cx="841328" cy="775240"/>
                </a:xfrm>
                <a:prstGeom prst="rect">
                  <a:avLst/>
                </a:prstGeom>
              </p:spPr>
            </p:pic>
            <p:sp>
              <p:nvSpPr>
                <p:cNvPr id="14" name="TextBox 13"/>
                <p:cNvSpPr txBox="1"/>
                <p:nvPr/>
              </p:nvSpPr>
              <p:spPr>
                <a:xfrm>
                  <a:off x="9105662" y="1930410"/>
                  <a:ext cx="1803580" cy="324089"/>
                </a:xfrm>
                <a:prstGeom prst="rect">
                  <a:avLst/>
                </a:prstGeom>
                <a:noFill/>
              </p:spPr>
              <p:txBody>
                <a:bodyPr wrap="none" lIns="0" tIns="0" rIns="0" bIns="0" rtlCol="0">
                  <a:spAutoFit/>
                </a:bodyPr>
                <a:lstStyle/>
                <a:p>
                  <a:pPr algn="ctr"/>
                  <a:r>
                    <a:rPr lang="en-US" sz="1799" spc="-70" dirty="0">
                      <a:solidFill>
                        <a:schemeClr val="bg1">
                          <a:lumMod val="50000"/>
                        </a:schemeClr>
                      </a:solidFill>
                    </a:rPr>
                    <a:t>List and Libraries</a:t>
                  </a:r>
                </a:p>
              </p:txBody>
            </p:sp>
          </p:grpSp>
          <p:sp>
            <p:nvSpPr>
              <p:cNvPr id="28" name="Rounded Rectangle 27"/>
              <p:cNvSpPr/>
              <p:nvPr/>
            </p:nvSpPr>
            <p:spPr>
              <a:xfrm>
                <a:off x="5229980" y="4300820"/>
                <a:ext cx="4499264" cy="196388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799"/>
              </a:p>
            </p:txBody>
          </p:sp>
          <p:grpSp>
            <p:nvGrpSpPr>
              <p:cNvPr id="27" name="Group 26"/>
              <p:cNvGrpSpPr/>
              <p:nvPr/>
            </p:nvGrpSpPr>
            <p:grpSpPr>
              <a:xfrm>
                <a:off x="5505409" y="4741404"/>
                <a:ext cx="3850486" cy="954177"/>
                <a:chOff x="3259753" y="5127709"/>
                <a:chExt cx="3850486" cy="954177"/>
              </a:xfrm>
            </p:grpSpPr>
            <p:grpSp>
              <p:nvGrpSpPr>
                <p:cNvPr id="15" name="Group 14"/>
                <p:cNvGrpSpPr/>
                <p:nvPr/>
              </p:nvGrpSpPr>
              <p:grpSpPr>
                <a:xfrm>
                  <a:off x="3259753" y="5135048"/>
                  <a:ext cx="900568" cy="946838"/>
                  <a:chOff x="9632463" y="2768132"/>
                  <a:chExt cx="1054152" cy="1108314"/>
                </a:xfrm>
              </p:grpSpPr>
              <p:pic>
                <p:nvPicPr>
                  <p:cNvPr id="16" name="Picture 15"/>
                  <p:cNvPicPr>
                    <a:picLocks noChangeAspect="1"/>
                  </p:cNvPicPr>
                  <p:nvPr/>
                </p:nvPicPr>
                <p:blipFill>
                  <a:blip r:embed="rId12"/>
                  <a:stretch>
                    <a:fillRect/>
                  </a:stretch>
                </p:blipFill>
                <p:spPr>
                  <a:xfrm>
                    <a:off x="9946304" y="2768132"/>
                    <a:ext cx="584010" cy="487200"/>
                  </a:xfrm>
                  <a:prstGeom prst="rect">
                    <a:avLst/>
                  </a:prstGeom>
                </p:spPr>
              </p:pic>
              <p:sp>
                <p:nvSpPr>
                  <p:cNvPr id="17" name="TextBox 16"/>
                  <p:cNvSpPr txBox="1"/>
                  <p:nvPr/>
                </p:nvSpPr>
                <p:spPr>
                  <a:xfrm>
                    <a:off x="9632463" y="3228268"/>
                    <a:ext cx="1054152"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Managed</a:t>
                    </a:r>
                  </a:p>
                  <a:p>
                    <a:pPr algn="ctr"/>
                    <a:r>
                      <a:rPr lang="en-US" sz="1799" spc="-70" dirty="0">
                        <a:solidFill>
                          <a:schemeClr val="tx1">
                            <a:lumMod val="65000"/>
                            <a:lumOff val="35000"/>
                          </a:schemeClr>
                        </a:solidFill>
                      </a:rPr>
                      <a:t>Metadata</a:t>
                    </a:r>
                  </a:p>
                </p:txBody>
              </p:sp>
            </p:grpSp>
            <p:grpSp>
              <p:nvGrpSpPr>
                <p:cNvPr id="18" name="Group 17"/>
                <p:cNvGrpSpPr/>
                <p:nvPr/>
              </p:nvGrpSpPr>
              <p:grpSpPr>
                <a:xfrm>
                  <a:off x="4379634" y="5127709"/>
                  <a:ext cx="661336" cy="946838"/>
                  <a:chOff x="9890648" y="2768132"/>
                  <a:chExt cx="774121" cy="1108314"/>
                </a:xfrm>
              </p:grpSpPr>
              <p:pic>
                <p:nvPicPr>
                  <p:cNvPr id="19" name="Picture 18"/>
                  <p:cNvPicPr>
                    <a:picLocks noChangeAspect="1"/>
                  </p:cNvPicPr>
                  <p:nvPr/>
                </p:nvPicPr>
                <p:blipFill>
                  <a:blip r:embed="rId12"/>
                  <a:stretch>
                    <a:fillRect/>
                  </a:stretch>
                </p:blipFill>
                <p:spPr>
                  <a:xfrm>
                    <a:off x="9946304" y="2768132"/>
                    <a:ext cx="584010" cy="487200"/>
                  </a:xfrm>
                  <a:prstGeom prst="rect">
                    <a:avLst/>
                  </a:prstGeom>
                </p:spPr>
              </p:pic>
              <p:sp>
                <p:nvSpPr>
                  <p:cNvPr id="20" name="TextBox 19"/>
                  <p:cNvSpPr txBox="1"/>
                  <p:nvPr/>
                </p:nvSpPr>
                <p:spPr>
                  <a:xfrm>
                    <a:off x="9890648" y="3228268"/>
                    <a:ext cx="774121"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Search</a:t>
                    </a:r>
                  </a:p>
                  <a:p>
                    <a:pPr algn="ctr"/>
                    <a:r>
                      <a:rPr lang="en-US" sz="1799" spc="-70" dirty="0">
                        <a:solidFill>
                          <a:schemeClr val="tx1">
                            <a:lumMod val="65000"/>
                            <a:lumOff val="35000"/>
                          </a:schemeClr>
                        </a:solidFill>
                      </a:rPr>
                      <a:t>Service</a:t>
                    </a:r>
                  </a:p>
                </p:txBody>
              </p:sp>
            </p:grpSp>
            <p:grpSp>
              <p:nvGrpSpPr>
                <p:cNvPr id="21" name="Group 20"/>
                <p:cNvGrpSpPr/>
                <p:nvPr/>
              </p:nvGrpSpPr>
              <p:grpSpPr>
                <a:xfrm>
                  <a:off x="5259549" y="5127709"/>
                  <a:ext cx="897298" cy="946838"/>
                  <a:chOff x="9713157" y="2768132"/>
                  <a:chExt cx="1050326" cy="1108314"/>
                </a:xfrm>
              </p:grpSpPr>
              <p:pic>
                <p:nvPicPr>
                  <p:cNvPr id="22" name="Picture 21"/>
                  <p:cNvPicPr>
                    <a:picLocks noChangeAspect="1"/>
                  </p:cNvPicPr>
                  <p:nvPr/>
                </p:nvPicPr>
                <p:blipFill>
                  <a:blip r:embed="rId12"/>
                  <a:stretch>
                    <a:fillRect/>
                  </a:stretch>
                </p:blipFill>
                <p:spPr>
                  <a:xfrm>
                    <a:off x="9946304" y="2768132"/>
                    <a:ext cx="584010" cy="487200"/>
                  </a:xfrm>
                  <a:prstGeom prst="rect">
                    <a:avLst/>
                  </a:prstGeom>
                </p:spPr>
              </p:pic>
              <p:sp>
                <p:nvSpPr>
                  <p:cNvPr id="23" name="TextBox 22"/>
                  <p:cNvSpPr txBox="1"/>
                  <p:nvPr/>
                </p:nvSpPr>
                <p:spPr>
                  <a:xfrm>
                    <a:off x="9713157" y="3228268"/>
                    <a:ext cx="1050326" cy="648178"/>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Workflow</a:t>
                    </a:r>
                  </a:p>
                  <a:p>
                    <a:pPr algn="ctr"/>
                    <a:r>
                      <a:rPr lang="en-US" sz="1799" spc="-70" dirty="0">
                        <a:solidFill>
                          <a:schemeClr val="tx1">
                            <a:lumMod val="65000"/>
                            <a:lumOff val="35000"/>
                          </a:schemeClr>
                        </a:solidFill>
                      </a:rPr>
                      <a:t>Service</a:t>
                    </a:r>
                  </a:p>
                </p:txBody>
              </p:sp>
            </p:grpSp>
            <p:grpSp>
              <p:nvGrpSpPr>
                <p:cNvPr id="24" name="Group 23"/>
                <p:cNvGrpSpPr/>
                <p:nvPr/>
              </p:nvGrpSpPr>
              <p:grpSpPr>
                <a:xfrm>
                  <a:off x="6611316" y="5135046"/>
                  <a:ext cx="498923" cy="669967"/>
                  <a:chOff x="9946304" y="2768132"/>
                  <a:chExt cx="584010" cy="784225"/>
                </a:xfrm>
              </p:grpSpPr>
              <p:pic>
                <p:nvPicPr>
                  <p:cNvPr id="25" name="Picture 24"/>
                  <p:cNvPicPr>
                    <a:picLocks noChangeAspect="1"/>
                  </p:cNvPicPr>
                  <p:nvPr/>
                </p:nvPicPr>
                <p:blipFill>
                  <a:blip r:embed="rId12"/>
                  <a:stretch>
                    <a:fillRect/>
                  </a:stretch>
                </p:blipFill>
                <p:spPr>
                  <a:xfrm>
                    <a:off x="9946304" y="2768132"/>
                    <a:ext cx="584010" cy="487200"/>
                  </a:xfrm>
                  <a:prstGeom prst="rect">
                    <a:avLst/>
                  </a:prstGeom>
                </p:spPr>
              </p:pic>
              <p:sp>
                <p:nvSpPr>
                  <p:cNvPr id="26" name="TextBox 25"/>
                  <p:cNvSpPr txBox="1"/>
                  <p:nvPr/>
                </p:nvSpPr>
                <p:spPr>
                  <a:xfrm>
                    <a:off x="10021409" y="3228268"/>
                    <a:ext cx="433820" cy="324089"/>
                  </a:xfrm>
                  <a:prstGeom prst="rect">
                    <a:avLst/>
                  </a:prstGeom>
                  <a:noFill/>
                </p:spPr>
                <p:txBody>
                  <a:bodyPr wrap="none" lIns="0" tIns="0" rIns="0" bIns="0" rtlCol="0">
                    <a:spAutoFit/>
                  </a:bodyPr>
                  <a:lstStyle/>
                  <a:p>
                    <a:pPr algn="ctr"/>
                    <a:r>
                      <a:rPr lang="en-US" sz="1799" spc="-70" dirty="0">
                        <a:solidFill>
                          <a:schemeClr val="tx1">
                            <a:lumMod val="65000"/>
                            <a:lumOff val="35000"/>
                          </a:schemeClr>
                        </a:solidFill>
                      </a:rPr>
                      <a:t>BCS</a:t>
                    </a:r>
                  </a:p>
                </p:txBody>
              </p:sp>
            </p:grpSp>
          </p:grpSp>
          <p:sp>
            <p:nvSpPr>
              <p:cNvPr id="29" name="TextBox 28"/>
              <p:cNvSpPr txBox="1"/>
              <p:nvPr/>
            </p:nvSpPr>
            <p:spPr>
              <a:xfrm>
                <a:off x="6389216" y="5795603"/>
                <a:ext cx="2224904" cy="369204"/>
              </a:xfrm>
              <a:prstGeom prst="rect">
                <a:avLst/>
              </a:prstGeom>
              <a:noFill/>
            </p:spPr>
            <p:txBody>
              <a:bodyPr wrap="none" rtlCol="0">
                <a:spAutoFit/>
              </a:bodyPr>
              <a:lstStyle/>
              <a:p>
                <a:r>
                  <a:rPr lang="en-US" sz="1799" dirty="0">
                    <a:solidFill>
                      <a:schemeClr val="tx1">
                        <a:lumMod val="50000"/>
                        <a:lumOff val="50000"/>
                      </a:schemeClr>
                    </a:solidFill>
                  </a:rPr>
                  <a:t>Service Applications</a:t>
                </a:r>
              </a:p>
            </p:txBody>
          </p:sp>
          <p:sp>
            <p:nvSpPr>
              <p:cNvPr id="31" name="Rectangle 30"/>
              <p:cNvSpPr/>
              <p:nvPr/>
            </p:nvSpPr>
            <p:spPr bwMode="auto">
              <a:xfrm>
                <a:off x="3511094" y="3623828"/>
                <a:ext cx="6222165" cy="403166"/>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r>
                  <a:rPr lang="en-US" sz="1600" dirty="0">
                    <a:solidFill>
                      <a:schemeClr val="tx1">
                        <a:lumMod val="50000"/>
                        <a:lumOff val="50000"/>
                      </a:schemeClr>
                    </a:solidFill>
                  </a:rPr>
                  <a:t>SharePoint API</a:t>
                </a:r>
              </a:p>
            </p:txBody>
          </p:sp>
          <p:sp>
            <p:nvSpPr>
              <p:cNvPr id="64" name="Oval 63"/>
              <p:cNvSpPr/>
              <p:nvPr/>
            </p:nvSpPr>
            <p:spPr>
              <a:xfrm>
                <a:off x="5734172" y="3138291"/>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5" name="Oval 64"/>
              <p:cNvSpPr/>
              <p:nvPr/>
            </p:nvSpPr>
            <p:spPr>
              <a:xfrm>
                <a:off x="7261403" y="3137072"/>
                <a:ext cx="218209" cy="190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cxnSp>
            <p:nvCxnSpPr>
              <p:cNvPr id="67" name="Straight Connector 66"/>
              <p:cNvCxnSpPr/>
              <p:nvPr/>
            </p:nvCxnSpPr>
            <p:spPr>
              <a:xfrm flipH="1">
                <a:off x="5843276" y="3316913"/>
                <a:ext cx="2" cy="296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7370507" y="3310681"/>
                <a:ext cx="2" cy="296406"/>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049142" y="3069854"/>
                <a:ext cx="617477" cy="338554"/>
              </a:xfrm>
              <a:prstGeom prst="rect">
                <a:avLst/>
              </a:prstGeom>
              <a:noFill/>
            </p:spPr>
            <p:txBody>
              <a:bodyPr wrap="none" rtlCol="0">
                <a:spAutoFit/>
              </a:bodyPr>
              <a:lstStyle/>
              <a:p>
                <a:r>
                  <a:rPr lang="en-US" sz="1600" i="1" dirty="0">
                    <a:solidFill>
                      <a:schemeClr val="bg1">
                        <a:lumMod val="50000"/>
                      </a:schemeClr>
                    </a:solidFill>
                  </a:rPr>
                  <a:t>REST</a:t>
                </a:r>
              </a:p>
            </p:txBody>
          </p:sp>
          <p:sp>
            <p:nvSpPr>
              <p:cNvPr id="73" name="TextBox 72"/>
              <p:cNvSpPr txBox="1"/>
              <p:nvPr/>
            </p:nvSpPr>
            <p:spPr>
              <a:xfrm>
                <a:off x="6445386" y="3094037"/>
                <a:ext cx="742511" cy="338554"/>
              </a:xfrm>
              <a:prstGeom prst="rect">
                <a:avLst/>
              </a:prstGeom>
              <a:noFill/>
            </p:spPr>
            <p:txBody>
              <a:bodyPr wrap="none" rtlCol="0">
                <a:spAutoFit/>
              </a:bodyPr>
              <a:lstStyle/>
              <a:p>
                <a:r>
                  <a:rPr lang="en-US" sz="1600" i="1" dirty="0">
                    <a:solidFill>
                      <a:schemeClr val="bg1">
                        <a:lumMod val="50000"/>
                      </a:schemeClr>
                    </a:solidFill>
                  </a:rPr>
                  <a:t>CSOM</a:t>
                </a:r>
              </a:p>
            </p:txBody>
          </p:sp>
          <p:sp>
            <p:nvSpPr>
              <p:cNvPr id="80" name="TextBox 79"/>
              <p:cNvSpPr txBox="1"/>
              <p:nvPr/>
            </p:nvSpPr>
            <p:spPr>
              <a:xfrm>
                <a:off x="3536968" y="3064703"/>
                <a:ext cx="1271117" cy="369204"/>
              </a:xfrm>
              <a:prstGeom prst="rect">
                <a:avLst/>
              </a:prstGeom>
              <a:noFill/>
            </p:spPr>
            <p:txBody>
              <a:bodyPr wrap="none" rtlCol="0">
                <a:spAutoFit/>
              </a:bodyPr>
              <a:lstStyle/>
              <a:p>
                <a:r>
                  <a:rPr lang="en-US" sz="1799" dirty="0">
                    <a:solidFill>
                      <a:schemeClr val="tx1">
                        <a:lumMod val="65000"/>
                        <a:lumOff val="35000"/>
                      </a:schemeClr>
                    </a:solidFill>
                    <a:ea typeface="Segoe UI" pitchFamily="34" charset="0"/>
                    <a:cs typeface="Segoe UI" pitchFamily="34" charset="0"/>
                  </a:rPr>
                  <a:t>SharePoint</a:t>
                </a:r>
                <a:endParaRPr lang="en-US" sz="1799" dirty="0"/>
              </a:p>
            </p:txBody>
          </p:sp>
        </p:grpSp>
        <p:cxnSp>
          <p:nvCxnSpPr>
            <p:cNvPr id="82" name="Straight Arrow Connector 81"/>
            <p:cNvCxnSpPr/>
            <p:nvPr/>
          </p:nvCxnSpPr>
          <p:spPr>
            <a:xfrm flipV="1">
              <a:off x="2078767" y="1939983"/>
              <a:ext cx="931868" cy="50681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1473522" y="3445339"/>
              <a:ext cx="1256266" cy="11159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0" name="Straight Arrow Connector 89"/>
            <p:cNvCxnSpPr/>
            <p:nvPr/>
          </p:nvCxnSpPr>
          <p:spPr>
            <a:xfrm flipV="1">
              <a:off x="6957431" y="995576"/>
              <a:ext cx="1384295" cy="491358"/>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2" name="Straight Arrow Connector 91"/>
            <p:cNvCxnSpPr/>
            <p:nvPr/>
          </p:nvCxnSpPr>
          <p:spPr>
            <a:xfrm>
              <a:off x="6957431" y="1901572"/>
              <a:ext cx="2574519" cy="36159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5" name="Straight Arrow Connector 94"/>
            <p:cNvCxnSpPr/>
            <p:nvPr/>
          </p:nvCxnSpPr>
          <p:spPr>
            <a:xfrm flipH="1">
              <a:off x="5626541" y="2263168"/>
              <a:ext cx="283121" cy="1021079"/>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9" name="Straight Arrow Connector 98"/>
            <p:cNvCxnSpPr/>
            <p:nvPr/>
          </p:nvCxnSpPr>
          <p:spPr>
            <a:xfrm>
              <a:off x="6525157" y="2299283"/>
              <a:ext cx="634035" cy="95183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03" name="Elbow Connector 102"/>
            <p:cNvCxnSpPr/>
            <p:nvPr/>
          </p:nvCxnSpPr>
          <p:spPr>
            <a:xfrm rot="5400000" flipH="1" flipV="1">
              <a:off x="8767229" y="3444438"/>
              <a:ext cx="2158489" cy="1131596"/>
            </a:xfrm>
            <a:prstGeom prst="bentConnector3">
              <a:avLst>
                <a:gd name="adj1" fmla="val 910"/>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a:off x="3888388" y="4121590"/>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8" name="Straight Arrow Connector 117"/>
            <p:cNvCxnSpPr/>
            <p:nvPr/>
          </p:nvCxnSpPr>
          <p:spPr>
            <a:xfrm flipH="1">
              <a:off x="57491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9" name="Straight Arrow Connector 118"/>
            <p:cNvCxnSpPr/>
            <p:nvPr/>
          </p:nvCxnSpPr>
          <p:spPr>
            <a:xfrm flipH="1">
              <a:off x="6672805"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0" name="Straight Arrow Connector 119"/>
            <p:cNvCxnSpPr/>
            <p:nvPr/>
          </p:nvCxnSpPr>
          <p:spPr>
            <a:xfrm flipH="1">
              <a:off x="7674741" y="4136085"/>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21" name="Straight Arrow Connector 120"/>
            <p:cNvCxnSpPr/>
            <p:nvPr/>
          </p:nvCxnSpPr>
          <p:spPr>
            <a:xfrm flipH="1">
              <a:off x="8834468" y="4147103"/>
              <a:ext cx="6490" cy="68761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sp>
        <p:nvSpPr>
          <p:cNvPr id="2" name="Title 1"/>
          <p:cNvSpPr>
            <a:spLocks noGrp="1"/>
          </p:cNvSpPr>
          <p:nvPr>
            <p:ph type="title"/>
          </p:nvPr>
        </p:nvSpPr>
        <p:spPr/>
        <p:txBody>
          <a:bodyPr/>
          <a:lstStyle/>
          <a:p>
            <a:r>
              <a:rPr lang="en-US" dirty="0"/>
              <a:t>SharePoint App Building Blocks</a:t>
            </a:r>
          </a:p>
        </p:txBody>
      </p:sp>
    </p:spTree>
    <p:extLst>
      <p:ext uri="{BB962C8B-B14F-4D97-AF65-F5344CB8AC3E}">
        <p14:creationId xmlns:p14="http://schemas.microsoft.com/office/powerpoint/2010/main" val="41583920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Managed Metadata?</a:t>
            </a:r>
            <a:endParaRPr lang="en-US" dirty="0"/>
          </a:p>
        </p:txBody>
      </p:sp>
      <p:sp>
        <p:nvSpPr>
          <p:cNvPr id="3" name="Text Placeholder 2"/>
          <p:cNvSpPr>
            <a:spLocks noGrp="1"/>
          </p:cNvSpPr>
          <p:nvPr>
            <p:ph type="body" sz="quarter" idx="10"/>
          </p:nvPr>
        </p:nvSpPr>
        <p:spPr/>
        <p:txBody>
          <a:bodyPr/>
          <a:lstStyle/>
          <a:p>
            <a:r>
              <a:rPr lang="en-US" sz="3600" dirty="0" smtClean="0"/>
              <a:t>Tag list items and documents with metadata</a:t>
            </a:r>
          </a:p>
          <a:p>
            <a:r>
              <a:rPr lang="en-US" sz="3600" dirty="0" smtClean="0"/>
              <a:t>Use managed taxonomies to improve search &amp; navigation</a:t>
            </a:r>
          </a:p>
          <a:p>
            <a:r>
              <a:rPr lang="en-US" sz="3600" dirty="0" smtClean="0"/>
              <a:t>Use enterprise content types across site collections</a:t>
            </a:r>
          </a:p>
          <a:p>
            <a:endParaRPr lang="en-US" sz="3600" dirty="0" smtClean="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649840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Managed Metadata Service Architecture</a:t>
            </a:r>
          </a:p>
        </p:txBody>
      </p:sp>
    </p:spTree>
    <p:extLst>
      <p:ext uri="{BB962C8B-B14F-4D97-AF65-F5344CB8AC3E}">
        <p14:creationId xmlns:p14="http://schemas.microsoft.com/office/powerpoint/2010/main" val="297889082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Managed Metadata Service</a:t>
            </a:r>
            <a:endParaRPr lang="en-US" dirty="0"/>
          </a:p>
        </p:txBody>
      </p:sp>
      <p:sp>
        <p:nvSpPr>
          <p:cNvPr id="3" name="Content Placeholder 2"/>
          <p:cNvSpPr>
            <a:spLocks noGrp="1"/>
          </p:cNvSpPr>
          <p:nvPr>
            <p:ph idx="1"/>
          </p:nvPr>
        </p:nvSpPr>
        <p:spPr/>
        <p:txBody>
          <a:bodyPr>
            <a:normAutofit/>
          </a:bodyPr>
          <a:lstStyle/>
          <a:p>
            <a:r>
              <a:rPr lang="en-US" dirty="0" smtClean="0"/>
              <a:t>Managed Metadata Service Application</a:t>
            </a:r>
          </a:p>
          <a:p>
            <a:pPr lvl="1"/>
            <a:r>
              <a:rPr lang="en-US" dirty="0" smtClean="0"/>
              <a:t>Term Store</a:t>
            </a:r>
          </a:p>
          <a:p>
            <a:pPr lvl="1"/>
            <a:r>
              <a:rPr lang="en-US" dirty="0" smtClean="0"/>
              <a:t>Content Type syndication</a:t>
            </a:r>
          </a:p>
          <a:p>
            <a:pPr lvl="1"/>
            <a:r>
              <a:rPr lang="en-US" dirty="0" smtClean="0"/>
              <a:t>SharePoint Metadata Manager</a:t>
            </a:r>
          </a:p>
        </p:txBody>
      </p:sp>
    </p:spTree>
    <p:extLst>
      <p:ext uri="{BB962C8B-B14F-4D97-AF65-F5344CB8AC3E}">
        <p14:creationId xmlns:p14="http://schemas.microsoft.com/office/powerpoint/2010/main" val="177815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4.xml><?xml version="1.0" encoding="utf-8"?>
<a:theme xmlns:a="http://schemas.openxmlformats.org/drawingml/2006/main" name="1_5-30610_Microsoft_Ignite_Keynote_Template_CUSTOM_LIGHT">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5.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5fad15d0-477e-40da-a20d-40d4ca777cbd"/>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1401</Words>
  <Application>Microsoft Office PowerPoint</Application>
  <PresentationFormat>Custom</PresentationFormat>
  <Paragraphs>255</Paragraphs>
  <Slides>30</Slides>
  <Notes>15</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30</vt:i4>
      </vt:variant>
    </vt:vector>
  </HeadingPairs>
  <TitlesOfParts>
    <vt:vector size="43" baseType="lpstr">
      <vt:lpstr>Arial</vt:lpstr>
      <vt:lpstr>Calibri</vt:lpstr>
      <vt:lpstr>Consolas</vt:lpstr>
      <vt:lpstr>Courier New</vt:lpstr>
      <vt:lpstr>Segoe Light</vt:lpstr>
      <vt:lpstr>Segoe UI</vt:lpstr>
      <vt:lpstr>Segoe UI Light</vt:lpstr>
      <vt:lpstr>Wingdings</vt:lpstr>
      <vt:lpstr>5-30055_Office Template 2012 - 16x9 - White Background</vt:lpstr>
      <vt:lpstr>5-30055_Office Template 2012 - 16x9 - Colored Accent Slides</vt:lpstr>
      <vt:lpstr>5-30610_Microsoft_Ignite_Keynote_Template_CUSTOM_LIGHT</vt:lpstr>
      <vt:lpstr>1_5-30610_Microsoft_Ignite_Keynote_Template_CUSTOM_LIGHT</vt:lpstr>
      <vt:lpstr>1_5-30055_Office Template 2012 - 16x9 - White Background</vt:lpstr>
      <vt:lpstr>Office 365 Development</vt:lpstr>
      <vt:lpstr>O3656-8 Developing advanced Taxonomy Scenarios in Office 365</vt:lpstr>
      <vt:lpstr>Agenda </vt:lpstr>
      <vt:lpstr>Motivation</vt:lpstr>
      <vt:lpstr>Developer vision</vt:lpstr>
      <vt:lpstr>SharePoint App Building Blocks</vt:lpstr>
      <vt:lpstr>Why Use Managed Metadata?</vt:lpstr>
      <vt:lpstr>Managed Metadata Service Architecture</vt:lpstr>
      <vt:lpstr>Managed Metadata Service</vt:lpstr>
      <vt:lpstr>The Term Store</vt:lpstr>
      <vt:lpstr>Term Sets</vt:lpstr>
      <vt:lpstr>Understanding Terms and Term Sets</vt:lpstr>
      <vt:lpstr>Managed Metadata Improvements</vt:lpstr>
      <vt:lpstr>Term Store Manager Improvements</vt:lpstr>
      <vt:lpstr>Enterprise Content Types</vt:lpstr>
      <vt:lpstr>Enterprise Content Types</vt:lpstr>
      <vt:lpstr>Creating Termsets and Terms</vt:lpstr>
      <vt:lpstr>Metadata Manager</vt:lpstr>
      <vt:lpstr>Creating a Taxonomy</vt:lpstr>
      <vt:lpstr>PowerPoint Presentation</vt:lpstr>
      <vt:lpstr>Creating Termsets Using CSOM</vt:lpstr>
      <vt:lpstr>Managed Metadata CSOM</vt:lpstr>
      <vt:lpstr>Using the Local Termset Groups</vt:lpstr>
      <vt:lpstr>Creating a Termset</vt:lpstr>
      <vt:lpstr>Creating Terms</vt:lpstr>
      <vt:lpstr>PowerPoint Presentation</vt:lpstr>
      <vt:lpstr>Summary </vt:lpstr>
      <vt:lpstr>Developer Program Launch</vt:lpstr>
      <vt:lpstr>Engage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advanced Taxonomy Scenarios in Office 365</dc:title>
  <dc:subject/>
  <dc:creator/>
  <cp:keywords/>
  <dc:description/>
  <cp:lastModifiedBy/>
  <cp:revision>1</cp:revision>
  <dcterms:created xsi:type="dcterms:W3CDTF">2014-07-23T12:37:45Z</dcterms:created>
  <dcterms:modified xsi:type="dcterms:W3CDTF">2015-10-07T23:13:57Z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