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61" r:id="rId4"/>
  </p:sldMasterIdLst>
  <p:notesMasterIdLst>
    <p:notesMasterId r:id="rId41"/>
  </p:notesMasterIdLst>
  <p:handoutMasterIdLst>
    <p:handoutMasterId r:id="rId42"/>
  </p:handoutMasterIdLst>
  <p:sldIdLst>
    <p:sldId id="778" r:id="rId5"/>
    <p:sldId id="780" r:id="rId6"/>
    <p:sldId id="832" r:id="rId7"/>
    <p:sldId id="833" r:id="rId8"/>
    <p:sldId id="853" r:id="rId9"/>
    <p:sldId id="834" r:id="rId10"/>
    <p:sldId id="835" r:id="rId11"/>
    <p:sldId id="816" r:id="rId12"/>
    <p:sldId id="817" r:id="rId13"/>
    <p:sldId id="836" r:id="rId14"/>
    <p:sldId id="837" r:id="rId15"/>
    <p:sldId id="838" r:id="rId16"/>
    <p:sldId id="839" r:id="rId17"/>
    <p:sldId id="840" r:id="rId18"/>
    <p:sldId id="821" r:id="rId19"/>
    <p:sldId id="818" r:id="rId20"/>
    <p:sldId id="841" r:id="rId21"/>
    <p:sldId id="842" r:id="rId22"/>
    <p:sldId id="843" r:id="rId23"/>
    <p:sldId id="844" r:id="rId24"/>
    <p:sldId id="845" r:id="rId25"/>
    <p:sldId id="846" r:id="rId26"/>
    <p:sldId id="819" r:id="rId27"/>
    <p:sldId id="847" r:id="rId28"/>
    <p:sldId id="848" r:id="rId29"/>
    <p:sldId id="849" r:id="rId30"/>
    <p:sldId id="850" r:id="rId31"/>
    <p:sldId id="851" r:id="rId32"/>
    <p:sldId id="852" r:id="rId33"/>
    <p:sldId id="820" r:id="rId34"/>
    <p:sldId id="854" r:id="rId35"/>
    <p:sldId id="855" r:id="rId36"/>
    <p:sldId id="856" r:id="rId37"/>
    <p:sldId id="857" r:id="rId38"/>
    <p:sldId id="858" r:id="rId39"/>
    <p:sldId id="859" r:id="rId40"/>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1" pos="1803" userDrawn="1">
          <p15:clr>
            <a:srgbClr val="A4A3A4"/>
          </p15:clr>
        </p15:guide>
        <p15:guide id="15" pos="625" userDrawn="1">
          <p15:clr>
            <a:srgbClr val="A4A3A4"/>
          </p15:clr>
        </p15:guide>
        <p15:guide id="16" pos="7205" userDrawn="1">
          <p15:clr>
            <a:srgbClr val="A4A3A4"/>
          </p15:clr>
        </p15:guide>
        <p15:guide id="17" pos="3915" userDrawn="1">
          <p15:clr>
            <a:srgbClr val="A4A3A4"/>
          </p15:clr>
        </p15:guide>
        <p15:guide id="18" pos="2261" userDrawn="1">
          <p15:clr>
            <a:srgbClr val="A4A3A4"/>
          </p15:clr>
        </p15:guide>
        <p15:guide id="19" pos="3848" userDrawn="1">
          <p15:clr>
            <a:srgbClr val="A4A3A4"/>
          </p15:clr>
        </p15:guide>
        <p15:guide id="20"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F8"/>
    <a:srgbClr val="E81123"/>
    <a:srgbClr val="EB3C00"/>
    <a:srgbClr val="0042AC"/>
    <a:srgbClr val="68217A"/>
    <a:srgbClr val="0072C6"/>
    <a:srgbClr val="2D82FF"/>
    <a:srgbClr val="0088EE"/>
    <a:srgbClr val="D2D2D2"/>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703" autoAdjust="0"/>
  </p:normalViewPr>
  <p:slideViewPr>
    <p:cSldViewPr snapToGrid="0">
      <p:cViewPr varScale="1">
        <p:scale>
          <a:sx n="73" d="100"/>
          <a:sy n="73" d="100"/>
        </p:scale>
        <p:origin x="898" y="62"/>
      </p:cViewPr>
      <p:guideLst>
        <p:guide pos="1803"/>
        <p:guide pos="625"/>
        <p:guide pos="7205"/>
        <p:guide pos="3915"/>
        <p:guide pos="2261"/>
        <p:guide pos="3848"/>
        <p:guide orient="horz" pos="220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3839CC-B62B-4147-B316-8058E4C1BECB}" type="datetime1">
              <a:rPr lang="en-US" smtClean="0"/>
              <a:t>1/20/2016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3C5D0-A7F5-4BB0-8176-DD89805FFE2C}" type="datetime1">
              <a:rPr lang="en-US" smtClean="0"/>
              <a:t>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5806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266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665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72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DE0DD70-DCCB-4569-993C-05C22536B80A}"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116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87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ACFFC7F-82DF-4F56-A484-B41DBAC36A8F}"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263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D05B59F-905A-4EAD-98F1-D80D18BF2B20}"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66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925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173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74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925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023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9950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10030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8842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68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72170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41789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27195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83535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17065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343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020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8786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309608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2939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552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01655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19207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1483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27784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72070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6996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6630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85837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339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20820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84502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77129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836360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92945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5514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145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22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63269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0149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62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13029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193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16558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8" y="1218557"/>
            <a:ext cx="3766820" cy="3620806"/>
            <a:chOff x="8206628" y="1217640"/>
            <a:chExt cx="3768336"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68336" cy="1856191"/>
              <a:chOff x="8206628" y="1217640"/>
              <a:chExt cx="3768336" cy="1856191"/>
            </a:xfrm>
          </p:grpSpPr>
          <p:sp>
            <p:nvSpPr>
              <p:cNvPr id="17" name="Rectangle 120"/>
              <p:cNvSpPr>
                <a:spLocks noChangeArrowheads="1"/>
              </p:cNvSpPr>
              <p:nvPr/>
            </p:nvSpPr>
            <p:spPr bwMode="auto">
              <a:xfrm>
                <a:off x="8206628" y="1217640"/>
                <a:ext cx="3768336"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46063"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37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818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83592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655895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702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5771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536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11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69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5554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13853560"/>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 id="2147484274" r:id="rId13"/>
    <p:sldLayoutId id="2147484275" r:id="rId14"/>
    <p:sldLayoutId id="2147484276" r:id="rId15"/>
    <p:sldLayoutId id="2147484277" r:id="rId16"/>
    <p:sldLayoutId id="2147484278" r:id="rId17"/>
    <p:sldLayoutId id="2147484279" r:id="rId18"/>
    <p:sldLayoutId id="2147484280" r:id="rId19"/>
    <p:sldLayoutId id="2147484281" r:id="rId20"/>
    <p:sldLayoutId id="2147484282" r:id="rId21"/>
    <p:sldLayoutId id="2147484283" r:id="rId22"/>
    <p:sldLayoutId id="2147484284" r:id="rId23"/>
    <p:sldLayoutId id="2147484285" r:id="rId24"/>
    <p:sldLayoutId id="2147484286" r:id="rId25"/>
    <p:sldLayoutId id="2147484287" r:id="rId26"/>
    <p:sldLayoutId id="2147484288" r:id="rId27"/>
    <p:sldLayoutId id="2147484289" r:id="rId28"/>
    <p:sldLayoutId id="2147484290" r:id="rId29"/>
    <p:sldLayoutId id="2147484291" r:id="rId30"/>
    <p:sldLayoutId id="2147484292" r:id="rId31"/>
    <p:sldLayoutId id="2147484293" r:id="rId32"/>
    <p:sldLayoutId id="2147484294" r:id="rId33"/>
    <p:sldLayoutId id="2147484295" r:id="rId34"/>
    <p:sldLayoutId id="2147484296" r:id="rId35"/>
    <p:sldLayoutId id="2147484297" r:id="rId36"/>
    <p:sldLayoutId id="2147484298" r:id="rId37"/>
    <p:sldLayoutId id="2147484299" r:id="rId38"/>
    <p:sldLayoutId id="2147484300" r:id="rId39"/>
    <p:sldLayoutId id="2147484301" r:id="rId40"/>
    <p:sldLayoutId id="2147484302" r:id="rId41"/>
    <p:sldLayoutId id="2147484303" r:id="rId42"/>
    <p:sldLayoutId id="2147484304" r:id="rId43"/>
    <p:sldLayoutId id="2147484305" r:id="rId44"/>
    <p:sldLayoutId id="2147484306" r:id="rId45"/>
    <p:sldLayoutId id="2147484307" r:id="rId46"/>
    <p:sldLayoutId id="2147484308"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ajax.googleapis.com/ajax/libs/angularjs/1.0.1/angular.min.js" TargetMode="External"/><Relationship Id="rId2" Type="http://schemas.openxmlformats.org/officeDocument/2006/relationships/hyperlink" Target="http://angularjs.or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dev.office.com/codesamples#?filters=angularjs" TargetMode="External"/><Relationship Id="rId2" Type="http://schemas.openxmlformats.org/officeDocument/2006/relationships/hyperlink" Target="http://dev.office.com/getting-started/office365apis" TargetMode="External"/><Relationship Id="rId1" Type="http://schemas.openxmlformats.org/officeDocument/2006/relationships/slideLayout" Target="../slideLayouts/slideLayout3.xml"/><Relationship Id="rId5" Type="http://schemas.openxmlformats.org/officeDocument/2006/relationships/hyperlink" Target="https://msdn.microsoft.com/en-us/office/office365/howto/rest-api-overview#sectionLanguagesIDEs" TargetMode="External"/><Relationship Id="rId4" Type="http://schemas.openxmlformats.org/officeDocument/2006/relationships/hyperlink" Target="http://dev.office.com/training#?filters=deep%20dive%20into%20office%20365%20development%20on%20non-microsoft%20stack"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2.emf"/><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sdn.microsoft.com/EN-US/library/mt484317.aspx" TargetMode="External"/><Relationship Id="rId2" Type="http://schemas.openxmlformats.org/officeDocument/2006/relationships/hyperlink" Target="https://github.com/OfficeDev/Office-UI-Fabric" TargetMode="External"/><Relationship Id="rId1" Type="http://schemas.openxmlformats.org/officeDocument/2006/relationships/slideLayout" Target="../slideLayouts/slideLayout3.xml"/><Relationship Id="rId5" Type="http://schemas.openxmlformats.org/officeDocument/2006/relationships/hyperlink" Target="https://msdn.microsoft.com/EN-US/library/office/mt450443.aspx" TargetMode="External"/><Relationship Id="rId4" Type="http://schemas.openxmlformats.org/officeDocument/2006/relationships/hyperlink" Target="https://msdn.microsoft.com/en-us/office/office365/howto/javascript-contro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AngularJS</a:t>
            </a:r>
            <a:endParaRPr lang="en-US" dirty="0"/>
          </a:p>
        </p:txBody>
      </p:sp>
      <p:sp>
        <p:nvSpPr>
          <p:cNvPr id="3" name="Content Placeholder 2"/>
          <p:cNvSpPr>
            <a:spLocks noGrp="1"/>
          </p:cNvSpPr>
          <p:nvPr>
            <p:ph type="body" sz="quarter" idx="10"/>
          </p:nvPr>
        </p:nvSpPr>
        <p:spPr>
          <a:xfrm>
            <a:off x="274638" y="1212850"/>
            <a:ext cx="11887200" cy="2954655"/>
          </a:xfrm>
        </p:spPr>
        <p:txBody>
          <a:bodyPr/>
          <a:lstStyle/>
          <a:p>
            <a:pPr>
              <a:spcBef>
                <a:spcPts val="2400"/>
              </a:spcBef>
            </a:pPr>
            <a:r>
              <a:rPr lang="en-US" dirty="0"/>
              <a:t>Description</a:t>
            </a:r>
          </a:p>
          <a:p>
            <a:pPr lvl="1"/>
            <a:r>
              <a:rPr lang="en-US" dirty="0" smtClean="0"/>
              <a:t>Single-Page Application (SPA) framework</a:t>
            </a:r>
          </a:p>
          <a:p>
            <a:pPr lvl="1"/>
            <a:r>
              <a:rPr lang="en-US" dirty="0" smtClean="0"/>
              <a:t>Implements Model-View-Controller (MVC) pattern</a:t>
            </a:r>
          </a:p>
          <a:p>
            <a:pPr>
              <a:spcBef>
                <a:spcPts val="2400"/>
              </a:spcBef>
            </a:pPr>
            <a:r>
              <a:rPr lang="en-US" dirty="0" smtClean="0"/>
              <a:t>Why Angular</a:t>
            </a:r>
          </a:p>
          <a:p>
            <a:pPr lvl="1"/>
            <a:r>
              <a:rPr lang="en-US" dirty="0" smtClean="0"/>
              <a:t>True framework instead of patchwork of libraries</a:t>
            </a:r>
          </a:p>
          <a:p>
            <a:pPr lvl="1"/>
            <a:r>
              <a:rPr lang="en-US" dirty="0" smtClean="0"/>
              <a:t>Strong separation of concerns</a:t>
            </a:r>
          </a:p>
        </p:txBody>
      </p:sp>
      <p:pic>
        <p:nvPicPr>
          <p:cNvPr id="4" name="Picture 3"/>
          <p:cNvPicPr>
            <a:picLocks noChangeAspect="1"/>
          </p:cNvPicPr>
          <p:nvPr/>
        </p:nvPicPr>
        <p:blipFill>
          <a:blip r:embed="rId2"/>
          <a:stretch>
            <a:fillRect/>
          </a:stretch>
        </p:blipFill>
        <p:spPr>
          <a:xfrm>
            <a:off x="7965417" y="5264374"/>
            <a:ext cx="4013858" cy="1037777"/>
          </a:xfrm>
          <a:prstGeom prst="rect">
            <a:avLst/>
          </a:prstGeom>
        </p:spPr>
      </p:pic>
      <p:sp>
        <p:nvSpPr>
          <p:cNvPr id="7" name="Footer Placeholder 6"/>
          <p:cNvSpPr>
            <a:spLocks noGrp="1"/>
          </p:cNvSpPr>
          <p:nvPr>
            <p:ph type="ftr" sz="quarter" idx="11"/>
          </p:nvPr>
        </p:nvSpPr>
        <p:spPr/>
        <p:txBody>
          <a:bodyPr/>
          <a:lstStyle/>
          <a:p>
            <a:r>
              <a:rPr lang="en-US" sz="1400" dirty="0" smtClean="0">
                <a:gradFill>
                  <a:gsLst>
                    <a:gs pos="91150">
                      <a:schemeClr val="accent3"/>
                    </a:gs>
                    <a:gs pos="7699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Introduction to AngularJS</a:t>
            </a:r>
          </a:p>
          <a:p>
            <a:pPr lvl="0"/>
            <a:endParaRPr lang="en-US" dirty="0">
              <a:solidFill>
                <a:srgbClr val="000000">
                  <a:tint val="75000"/>
                </a:srgbClr>
              </a:solidFill>
            </a:endParaRPr>
          </a:p>
        </p:txBody>
      </p:sp>
    </p:spTree>
    <p:extLst>
      <p:ext uri="{BB962C8B-B14F-4D97-AF65-F5344CB8AC3E}">
        <p14:creationId xmlns:p14="http://schemas.microsoft.com/office/powerpoint/2010/main" val="23258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Single-Page Applications</a:t>
            </a:r>
            <a:endParaRPr lang="en-US" dirty="0"/>
          </a:p>
        </p:txBody>
      </p:sp>
      <p:sp>
        <p:nvSpPr>
          <p:cNvPr id="3" name="Content Placeholder 2"/>
          <p:cNvSpPr>
            <a:spLocks noGrp="1"/>
          </p:cNvSpPr>
          <p:nvPr>
            <p:ph type="body" sz="quarter" idx="10"/>
          </p:nvPr>
        </p:nvSpPr>
        <p:spPr/>
        <p:txBody>
          <a:bodyPr/>
          <a:lstStyle/>
          <a:p>
            <a:r>
              <a:rPr lang="en-US" dirty="0" smtClean="0"/>
              <a:t>App has one page</a:t>
            </a:r>
          </a:p>
          <a:p>
            <a:pPr lvl="1"/>
            <a:r>
              <a:rPr lang="en-US" dirty="0" smtClean="0"/>
              <a:t>Different views are loaded dynamically</a:t>
            </a:r>
          </a:p>
          <a:p>
            <a:pPr lvl="1"/>
            <a:r>
              <a:rPr lang="en-US" dirty="0" smtClean="0"/>
              <a:t>Routes are used to simulate pages</a:t>
            </a:r>
          </a:p>
          <a:p>
            <a:pPr lvl="1"/>
            <a:r>
              <a:rPr lang="en-US" dirty="0" smtClean="0"/>
              <a:t>History list reflects route navigation</a:t>
            </a:r>
          </a:p>
        </p:txBody>
      </p:sp>
      <p:grpSp>
        <p:nvGrpSpPr>
          <p:cNvPr id="17" name="Group 16"/>
          <p:cNvGrpSpPr/>
          <p:nvPr/>
        </p:nvGrpSpPr>
        <p:grpSpPr>
          <a:xfrm>
            <a:off x="4266752" y="2925763"/>
            <a:ext cx="7281171" cy="3246708"/>
            <a:chOff x="4698104" y="2125663"/>
            <a:chExt cx="7281171" cy="3246708"/>
          </a:xfrm>
        </p:grpSpPr>
        <p:sp>
          <p:nvSpPr>
            <p:cNvPr id="4" name="Rectangle 3"/>
            <p:cNvSpPr/>
            <p:nvPr/>
          </p:nvSpPr>
          <p:spPr>
            <a:xfrm>
              <a:off x="5987298" y="2796900"/>
              <a:ext cx="3579959" cy="1904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87298" y="4719526"/>
              <a:ext cx="1642738" cy="380400"/>
            </a:xfrm>
            <a:prstGeom prst="rect">
              <a:avLst/>
            </a:prstGeom>
            <a:noFill/>
          </p:spPr>
          <p:txBody>
            <a:bodyPr wrap="none" rtlCol="0">
              <a:spAutoFit/>
            </a:bodyPr>
            <a:lstStyle/>
            <a:p>
              <a:pPr algn="ctr"/>
              <a:r>
                <a:rPr lang="en-US" sz="1800" dirty="0">
                  <a:gradFill>
                    <a:gsLst>
                      <a:gs pos="39823">
                        <a:schemeClr val="tx1"/>
                      </a:gs>
                      <a:gs pos="53000">
                        <a:schemeClr val="tx1"/>
                      </a:gs>
                    </a:gsLst>
                    <a:lin ang="0" scaled="0"/>
                  </a:gradFill>
                </a:rPr>
                <a:t>Contacts.html</a:t>
              </a:r>
            </a:p>
          </p:txBody>
        </p:sp>
        <p:grpSp>
          <p:nvGrpSpPr>
            <p:cNvPr id="15" name="Group 14"/>
            <p:cNvGrpSpPr/>
            <p:nvPr/>
          </p:nvGrpSpPr>
          <p:grpSpPr>
            <a:xfrm>
              <a:off x="10608227" y="3292001"/>
              <a:ext cx="1371048" cy="914032"/>
              <a:chOff x="8706426" y="4096970"/>
              <a:chExt cx="1371048" cy="914032"/>
            </a:xfrm>
          </p:grpSpPr>
          <p:sp>
            <p:nvSpPr>
              <p:cNvPr id="10" name="Rectangle 9"/>
              <p:cNvSpPr/>
              <p:nvPr/>
            </p:nvSpPr>
            <p:spPr>
              <a:xfrm>
                <a:off x="8706426" y="4096970"/>
                <a:ext cx="1371048" cy="914032"/>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gradFill>
                    <a:gsLst>
                      <a:gs pos="30973">
                        <a:schemeClr val="tx1"/>
                      </a:gs>
                      <a:gs pos="54000">
                        <a:schemeClr val="tx1"/>
                      </a:gs>
                    </a:gsLst>
                    <a:lin ang="0" scaled="0"/>
                  </a:gradFill>
                </a:endParaRPr>
              </a:p>
            </p:txBody>
          </p:sp>
          <p:sp>
            <p:nvSpPr>
              <p:cNvPr id="24" name="Rectangle 23"/>
              <p:cNvSpPr/>
              <p:nvPr/>
            </p:nvSpPr>
            <p:spPr>
              <a:xfrm>
                <a:off x="9610647" y="4297285"/>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gradFill>
                    <a:gsLst>
                      <a:gs pos="30973">
                        <a:schemeClr val="tx1"/>
                      </a:gs>
                      <a:gs pos="54000">
                        <a:schemeClr val="tx1"/>
                      </a:gs>
                    </a:gsLst>
                    <a:lin ang="0" scaled="0"/>
                  </a:gradFill>
                </a:endParaRPr>
              </a:p>
            </p:txBody>
          </p:sp>
          <p:sp>
            <p:nvSpPr>
              <p:cNvPr id="76" name="Rectangle 75"/>
              <p:cNvSpPr/>
              <p:nvPr/>
            </p:nvSpPr>
            <p:spPr>
              <a:xfrm>
                <a:off x="9610647" y="4491569"/>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gradFill>
                    <a:gsLst>
                      <a:gs pos="30973">
                        <a:schemeClr val="tx1"/>
                      </a:gs>
                      <a:gs pos="54000">
                        <a:schemeClr val="tx1"/>
                      </a:gs>
                    </a:gsLst>
                    <a:lin ang="0" scaled="0"/>
                  </a:gradFill>
                </a:endParaRPr>
              </a:p>
            </p:txBody>
          </p:sp>
          <p:sp>
            <p:nvSpPr>
              <p:cNvPr id="77" name="Rectangle 76"/>
              <p:cNvSpPr/>
              <p:nvPr/>
            </p:nvSpPr>
            <p:spPr>
              <a:xfrm>
                <a:off x="9610647" y="468585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gradFill>
                    <a:gsLst>
                      <a:gs pos="30973">
                        <a:schemeClr val="tx1"/>
                      </a:gs>
                      <a:gs pos="54000">
                        <a:schemeClr val="tx1"/>
                      </a:gs>
                    </a:gsLst>
                    <a:lin ang="0" scaled="0"/>
                  </a:gradFill>
                </a:endParaRPr>
              </a:p>
            </p:txBody>
          </p:sp>
          <p:sp>
            <p:nvSpPr>
              <p:cNvPr id="78" name="TextBox 77"/>
              <p:cNvSpPr txBox="1"/>
              <p:nvPr/>
            </p:nvSpPr>
            <p:spPr>
              <a:xfrm>
                <a:off x="8805179" y="4420757"/>
                <a:ext cx="682925"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First Name</a:t>
                </a:r>
              </a:p>
            </p:txBody>
          </p:sp>
          <p:sp>
            <p:nvSpPr>
              <p:cNvPr id="79" name="TextBox 78"/>
              <p:cNvSpPr txBox="1"/>
              <p:nvPr/>
            </p:nvSpPr>
            <p:spPr>
              <a:xfrm>
                <a:off x="8805179" y="4615040"/>
                <a:ext cx="671708"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Last Name</a:t>
                </a:r>
              </a:p>
            </p:txBody>
          </p:sp>
          <p:sp>
            <p:nvSpPr>
              <p:cNvPr id="80" name="TextBox 79"/>
              <p:cNvSpPr txBox="1"/>
              <p:nvPr/>
            </p:nvSpPr>
            <p:spPr>
              <a:xfrm>
                <a:off x="8805179" y="4226473"/>
                <a:ext cx="272722"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Id</a:t>
                </a:r>
              </a:p>
            </p:txBody>
          </p:sp>
        </p:grpSp>
        <p:grpSp>
          <p:nvGrpSpPr>
            <p:cNvPr id="16" name="Group 15"/>
            <p:cNvGrpSpPr/>
            <p:nvPr/>
          </p:nvGrpSpPr>
          <p:grpSpPr>
            <a:xfrm>
              <a:off x="10608227" y="2125663"/>
              <a:ext cx="1371048" cy="914032"/>
              <a:chOff x="8706426" y="2983004"/>
              <a:chExt cx="1371048" cy="914032"/>
            </a:xfrm>
          </p:grpSpPr>
          <p:sp>
            <p:nvSpPr>
              <p:cNvPr id="6" name="Rectangle 5"/>
              <p:cNvSpPr/>
              <p:nvPr/>
            </p:nvSpPr>
            <p:spPr>
              <a:xfrm>
                <a:off x="8706426" y="2983004"/>
                <a:ext cx="1371048" cy="914032"/>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 name="Group 8"/>
              <p:cNvGrpSpPr/>
              <p:nvPr/>
            </p:nvGrpSpPr>
            <p:grpSpPr>
              <a:xfrm>
                <a:off x="8933138" y="3211692"/>
                <a:ext cx="917625" cy="456656"/>
                <a:chOff x="8933138" y="3210615"/>
                <a:chExt cx="917625" cy="456656"/>
              </a:xfrm>
            </p:grpSpPr>
            <p:sp>
              <p:nvSpPr>
                <p:cNvPr id="47" name="Rectangle 46"/>
                <p:cNvSpPr/>
                <p:nvPr/>
              </p:nvSpPr>
              <p:spPr>
                <a:xfrm>
                  <a:off x="9162844" y="3362809"/>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ectangle 47"/>
                <p:cNvSpPr/>
                <p:nvPr/>
              </p:nvSpPr>
              <p:spPr>
                <a:xfrm>
                  <a:off x="8933138" y="3362809"/>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Rectangle 48"/>
                <p:cNvSpPr/>
                <p:nvPr/>
              </p:nvSpPr>
              <p:spPr>
                <a:xfrm>
                  <a:off x="9392550" y="3362809"/>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9622255" y="3362809"/>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7" name="Rectangle 56"/>
                <p:cNvSpPr/>
                <p:nvPr/>
              </p:nvSpPr>
              <p:spPr>
                <a:xfrm>
                  <a:off x="9162844" y="328671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8" name="Rectangle 57"/>
                <p:cNvSpPr/>
                <p:nvPr/>
              </p:nvSpPr>
              <p:spPr>
                <a:xfrm>
                  <a:off x="8933138" y="328671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9" name="Rectangle 58"/>
                <p:cNvSpPr/>
                <p:nvPr/>
              </p:nvSpPr>
              <p:spPr>
                <a:xfrm>
                  <a:off x="9392550" y="328671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0" name="Rectangle 59"/>
                <p:cNvSpPr/>
                <p:nvPr/>
              </p:nvSpPr>
              <p:spPr>
                <a:xfrm>
                  <a:off x="9622255" y="328671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Rectangle 61"/>
                <p:cNvSpPr/>
                <p:nvPr/>
              </p:nvSpPr>
              <p:spPr>
                <a:xfrm>
                  <a:off x="9162844" y="3210615"/>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Rectangle 62"/>
                <p:cNvSpPr/>
                <p:nvPr/>
              </p:nvSpPr>
              <p:spPr>
                <a:xfrm>
                  <a:off x="8933138" y="3210615"/>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9392550" y="3210615"/>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5" name="Rectangle 64"/>
                <p:cNvSpPr/>
                <p:nvPr/>
              </p:nvSpPr>
              <p:spPr>
                <a:xfrm>
                  <a:off x="9622255" y="3210615"/>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9" name="Rectangle 108"/>
                <p:cNvSpPr/>
                <p:nvPr/>
              </p:nvSpPr>
              <p:spPr>
                <a:xfrm>
                  <a:off x="9162844" y="359110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0" name="Rectangle 109"/>
                <p:cNvSpPr/>
                <p:nvPr/>
              </p:nvSpPr>
              <p:spPr>
                <a:xfrm>
                  <a:off x="8933138" y="359110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1" name="Rectangle 110"/>
                <p:cNvSpPr/>
                <p:nvPr/>
              </p:nvSpPr>
              <p:spPr>
                <a:xfrm>
                  <a:off x="9392550" y="359110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2" name="Rectangle 111"/>
                <p:cNvSpPr/>
                <p:nvPr/>
              </p:nvSpPr>
              <p:spPr>
                <a:xfrm>
                  <a:off x="9622255" y="3591102"/>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5" name="Rectangle 104"/>
                <p:cNvSpPr/>
                <p:nvPr/>
              </p:nvSpPr>
              <p:spPr>
                <a:xfrm>
                  <a:off x="9162844" y="3515003"/>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6" name="Rectangle 105"/>
                <p:cNvSpPr/>
                <p:nvPr/>
              </p:nvSpPr>
              <p:spPr>
                <a:xfrm>
                  <a:off x="8933138" y="3515003"/>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7" name="Rectangle 106"/>
                <p:cNvSpPr/>
                <p:nvPr/>
              </p:nvSpPr>
              <p:spPr>
                <a:xfrm>
                  <a:off x="9392550" y="3515003"/>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8" name="Rectangle 107"/>
                <p:cNvSpPr/>
                <p:nvPr/>
              </p:nvSpPr>
              <p:spPr>
                <a:xfrm>
                  <a:off x="9622255" y="3515003"/>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1" name="Rectangle 100"/>
                <p:cNvSpPr/>
                <p:nvPr/>
              </p:nvSpPr>
              <p:spPr>
                <a:xfrm>
                  <a:off x="9162844" y="3438906"/>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2" name="Rectangle 101"/>
                <p:cNvSpPr/>
                <p:nvPr/>
              </p:nvSpPr>
              <p:spPr>
                <a:xfrm>
                  <a:off x="8933138" y="3438906"/>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3" name="Rectangle 102"/>
                <p:cNvSpPr/>
                <p:nvPr/>
              </p:nvSpPr>
              <p:spPr>
                <a:xfrm>
                  <a:off x="9392550" y="3438906"/>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4" name="Rectangle 103"/>
                <p:cNvSpPr/>
                <p:nvPr/>
              </p:nvSpPr>
              <p:spPr>
                <a:xfrm>
                  <a:off x="9622255" y="3438906"/>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grpSp>
          <p:nvGrpSpPr>
            <p:cNvPr id="14" name="Group 13"/>
            <p:cNvGrpSpPr/>
            <p:nvPr/>
          </p:nvGrpSpPr>
          <p:grpSpPr>
            <a:xfrm>
              <a:off x="10608227" y="4458339"/>
              <a:ext cx="1371048" cy="914032"/>
              <a:chOff x="8706426" y="5315680"/>
              <a:chExt cx="1371048" cy="914032"/>
            </a:xfrm>
          </p:grpSpPr>
          <p:sp>
            <p:nvSpPr>
              <p:cNvPr id="11" name="Rectangle 10"/>
              <p:cNvSpPr/>
              <p:nvPr/>
            </p:nvSpPr>
            <p:spPr>
              <a:xfrm>
                <a:off x="8706426" y="5315680"/>
                <a:ext cx="1371048" cy="914032"/>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gradFill>
                    <a:gsLst>
                      <a:gs pos="30973">
                        <a:schemeClr val="tx1"/>
                      </a:gs>
                      <a:gs pos="54000">
                        <a:schemeClr val="tx1"/>
                      </a:gs>
                    </a:gsLst>
                    <a:lin ang="0" scaled="0"/>
                  </a:gradFill>
                </a:endParaRPr>
              </a:p>
            </p:txBody>
          </p:sp>
          <p:sp>
            <p:nvSpPr>
              <p:cNvPr id="114" name="TextBox 113"/>
              <p:cNvSpPr txBox="1"/>
              <p:nvPr/>
            </p:nvSpPr>
            <p:spPr>
              <a:xfrm>
                <a:off x="8805179" y="5668605"/>
                <a:ext cx="682925"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First Name</a:t>
                </a:r>
              </a:p>
            </p:txBody>
          </p:sp>
          <p:sp>
            <p:nvSpPr>
              <p:cNvPr id="115" name="TextBox 114"/>
              <p:cNvSpPr txBox="1"/>
              <p:nvPr/>
            </p:nvSpPr>
            <p:spPr>
              <a:xfrm>
                <a:off x="8805179" y="5862888"/>
                <a:ext cx="671708"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Last Name</a:t>
                </a:r>
              </a:p>
            </p:txBody>
          </p:sp>
          <p:sp>
            <p:nvSpPr>
              <p:cNvPr id="116" name="TextBox 115"/>
              <p:cNvSpPr txBox="1"/>
              <p:nvPr/>
            </p:nvSpPr>
            <p:spPr>
              <a:xfrm>
                <a:off x="8805179" y="5467971"/>
                <a:ext cx="272722"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Id</a:t>
                </a:r>
              </a:p>
            </p:txBody>
          </p:sp>
          <p:sp>
            <p:nvSpPr>
              <p:cNvPr id="117" name="TextBox 116"/>
              <p:cNvSpPr txBox="1"/>
              <p:nvPr/>
            </p:nvSpPr>
            <p:spPr>
              <a:xfrm>
                <a:off x="9407008" y="5668605"/>
                <a:ext cx="384887"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Scot</a:t>
                </a:r>
              </a:p>
            </p:txBody>
          </p:sp>
          <p:sp>
            <p:nvSpPr>
              <p:cNvPr id="118" name="TextBox 117"/>
              <p:cNvSpPr txBox="1"/>
              <p:nvPr/>
            </p:nvSpPr>
            <p:spPr>
              <a:xfrm>
                <a:off x="9407008" y="5862888"/>
                <a:ext cx="452186"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Hillier</a:t>
                </a:r>
              </a:p>
            </p:txBody>
          </p:sp>
          <p:sp>
            <p:nvSpPr>
              <p:cNvPr id="119" name="TextBox 118"/>
              <p:cNvSpPr txBox="1"/>
              <p:nvPr/>
            </p:nvSpPr>
            <p:spPr>
              <a:xfrm>
                <a:off x="9407008" y="5467971"/>
                <a:ext cx="240675" cy="217792"/>
              </a:xfrm>
              <a:prstGeom prst="rect">
                <a:avLst/>
              </a:prstGeom>
              <a:noFill/>
            </p:spPr>
            <p:txBody>
              <a:bodyPr wrap="none" rtlCol="0">
                <a:spAutoFit/>
              </a:bodyPr>
              <a:lstStyle/>
              <a:p>
                <a:r>
                  <a:rPr lang="en-US" sz="800" dirty="0">
                    <a:gradFill>
                      <a:gsLst>
                        <a:gs pos="30973">
                          <a:schemeClr val="tx1"/>
                        </a:gs>
                        <a:gs pos="54000">
                          <a:schemeClr val="tx1"/>
                        </a:gs>
                      </a:gsLst>
                      <a:lin ang="0" scaled="0"/>
                    </a:gradFill>
                  </a:rPr>
                  <a:t>1</a:t>
                </a:r>
              </a:p>
            </p:txBody>
          </p:sp>
        </p:grpSp>
        <p:sp>
          <p:nvSpPr>
            <p:cNvPr id="121" name="Rectangle 120"/>
            <p:cNvSpPr/>
            <p:nvPr/>
          </p:nvSpPr>
          <p:spPr>
            <a:xfrm>
              <a:off x="7091753" y="3292001"/>
              <a:ext cx="1371048" cy="914032"/>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23" name="Straight Arrow Connector 122"/>
            <p:cNvCxnSpPr>
              <a:stCxn id="6" idx="1"/>
              <a:endCxn id="121" idx="0"/>
            </p:cNvCxnSpPr>
            <p:nvPr/>
          </p:nvCxnSpPr>
          <p:spPr>
            <a:xfrm rot="10800000" flipV="1">
              <a:off x="7777277" y="2582679"/>
              <a:ext cx="2830950" cy="709322"/>
            </a:xfrm>
            <a:prstGeom prst="bentConnector2">
              <a:avLst/>
            </a:prstGeom>
            <a:ln w="2222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a:endCxn id="121" idx="3"/>
            </p:cNvCxnSpPr>
            <p:nvPr/>
          </p:nvCxnSpPr>
          <p:spPr>
            <a:xfrm flipH="1">
              <a:off x="8462801" y="3749017"/>
              <a:ext cx="2145426" cy="0"/>
            </a:xfrm>
            <a:prstGeom prst="straightConnector1">
              <a:avLst/>
            </a:prstGeom>
            <a:ln w="2222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rot="10800000">
              <a:off x="7777277" y="4206033"/>
              <a:ext cx="2830950" cy="709322"/>
            </a:xfrm>
            <a:prstGeom prst="bentConnector2">
              <a:avLst/>
            </a:prstGeom>
            <a:ln w="2222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4698104" y="2563606"/>
              <a:ext cx="2124966" cy="1331916"/>
            </a:xfrm>
            <a:prstGeom prst="rect">
              <a:avLst/>
            </a:prstGeom>
            <a:ln>
              <a:solidFill>
                <a:schemeClr val="tx1"/>
              </a:solidFill>
            </a:ln>
          </p:spPr>
        </p:pic>
      </p:grpSp>
      <p:sp>
        <p:nvSpPr>
          <p:cNvPr id="18" name="Footer Placeholder 17"/>
          <p:cNvSpPr>
            <a:spLocks noGrp="1"/>
          </p:cNvSpPr>
          <p:nvPr>
            <p:ph type="ftr" sz="quarter" idx="11"/>
          </p:nvPr>
        </p:nvSpPr>
        <p:spPr/>
        <p:txBody>
          <a:bodyPr/>
          <a:lstStyle/>
          <a:p>
            <a:pPr lvl="0"/>
            <a:r>
              <a:rPr lang="en-US" sz="1400" dirty="0">
                <a:gradFill>
                  <a:gsLst>
                    <a:gs pos="91150">
                      <a:srgbClr val="FF8C00"/>
                    </a:gs>
                    <a:gs pos="7699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Introduction to AngularJS</a:t>
            </a:r>
          </a:p>
          <a:p>
            <a:pPr lvl="0"/>
            <a:endParaRPr lang="en-US" dirty="0">
              <a:solidFill>
                <a:srgbClr val="000000">
                  <a:tint val="75000"/>
                </a:srgbClr>
              </a:solidFill>
            </a:endParaRPr>
          </a:p>
        </p:txBody>
      </p:sp>
    </p:spTree>
    <p:extLst>
      <p:ext uri="{BB962C8B-B14F-4D97-AF65-F5344CB8AC3E}">
        <p14:creationId xmlns:p14="http://schemas.microsoft.com/office/powerpoint/2010/main" val="34850317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features</a:t>
            </a:r>
            <a:endParaRPr lang="en-US" dirty="0"/>
          </a:p>
        </p:txBody>
      </p:sp>
      <p:sp>
        <p:nvSpPr>
          <p:cNvPr id="3" name="Content Placeholder 2"/>
          <p:cNvSpPr>
            <a:spLocks noGrp="1"/>
          </p:cNvSpPr>
          <p:nvPr>
            <p:ph type="body" sz="quarter" idx="10"/>
          </p:nvPr>
        </p:nvSpPr>
        <p:spPr>
          <a:xfrm>
            <a:off x="274638" y="1212850"/>
            <a:ext cx="11887200" cy="5139869"/>
          </a:xfrm>
        </p:spPr>
        <p:txBody>
          <a:bodyPr/>
          <a:lstStyle/>
          <a:p>
            <a:pPr>
              <a:spcBef>
                <a:spcPts val="1200"/>
              </a:spcBef>
            </a:pPr>
            <a:r>
              <a:rPr lang="en-US" sz="3600" dirty="0"/>
              <a:t>Modules</a:t>
            </a:r>
          </a:p>
          <a:p>
            <a:pPr lvl="1"/>
            <a:r>
              <a:rPr lang="en-US" dirty="0" smtClean="0"/>
              <a:t>A container for functionality like controllers</a:t>
            </a:r>
          </a:p>
          <a:p>
            <a:pPr>
              <a:spcBef>
                <a:spcPts val="1200"/>
              </a:spcBef>
            </a:pPr>
            <a:r>
              <a:rPr lang="en-US" sz="3600" dirty="0"/>
              <a:t>Directives</a:t>
            </a:r>
          </a:p>
          <a:p>
            <a:pPr lvl="1"/>
            <a:r>
              <a:rPr lang="en-US" dirty="0" smtClean="0"/>
              <a:t>Shared declarative functionality</a:t>
            </a:r>
          </a:p>
          <a:p>
            <a:pPr>
              <a:spcBef>
                <a:spcPts val="1200"/>
              </a:spcBef>
            </a:pPr>
            <a:r>
              <a:rPr lang="en-US" sz="3600" dirty="0"/>
              <a:t>Data </a:t>
            </a:r>
            <a:r>
              <a:rPr lang="en-US" sz="3600" dirty="0" smtClean="0"/>
              <a:t>binding</a:t>
            </a:r>
            <a:endParaRPr lang="en-US" sz="3600" dirty="0"/>
          </a:p>
          <a:p>
            <a:pPr lvl="1"/>
            <a:r>
              <a:rPr lang="en-US" dirty="0" smtClean="0"/>
              <a:t>Declarative binding to HTML elements</a:t>
            </a:r>
          </a:p>
          <a:p>
            <a:pPr>
              <a:spcBef>
                <a:spcPts val="1200"/>
              </a:spcBef>
            </a:pPr>
            <a:r>
              <a:rPr lang="en-US" sz="3600" dirty="0"/>
              <a:t>Controllers and </a:t>
            </a:r>
            <a:r>
              <a:rPr lang="en-US" sz="3600" dirty="0" smtClean="0"/>
              <a:t>views</a:t>
            </a:r>
            <a:endParaRPr lang="en-US" sz="3600" dirty="0"/>
          </a:p>
          <a:p>
            <a:pPr lvl="1"/>
            <a:r>
              <a:rPr lang="en-US" dirty="0" smtClean="0"/>
              <a:t>Maps URIs to dynamic views</a:t>
            </a:r>
          </a:p>
          <a:p>
            <a:pPr>
              <a:spcBef>
                <a:spcPts val="1200"/>
              </a:spcBef>
            </a:pPr>
            <a:r>
              <a:rPr lang="en-US" sz="3600" dirty="0"/>
              <a:t>Custom </a:t>
            </a:r>
            <a:r>
              <a:rPr lang="en-US" sz="3600" dirty="0" smtClean="0"/>
              <a:t>services</a:t>
            </a:r>
            <a:endParaRPr lang="en-US" sz="3600" dirty="0"/>
          </a:p>
          <a:p>
            <a:pPr lvl="1"/>
            <a:r>
              <a:rPr lang="en-US" dirty="0" smtClean="0"/>
              <a:t>Shared programmatic functionality</a:t>
            </a:r>
          </a:p>
        </p:txBody>
      </p:sp>
      <p:sp>
        <p:nvSpPr>
          <p:cNvPr id="6" name="Footer Placeholder 5"/>
          <p:cNvSpPr>
            <a:spLocks noGrp="1"/>
          </p:cNvSpPr>
          <p:nvPr>
            <p:ph type="ftr" sz="quarter" idx="11"/>
          </p:nvPr>
        </p:nvSpPr>
        <p:spPr/>
        <p:txBody>
          <a:bodyPr/>
          <a:lstStyle/>
          <a:p>
            <a:pPr lvl="0"/>
            <a:r>
              <a:rPr lang="en-US" sz="1400" dirty="0">
                <a:gradFill>
                  <a:gsLst>
                    <a:gs pos="91150">
                      <a:srgbClr val="FF8C00"/>
                    </a:gs>
                    <a:gs pos="7699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Introduction to AngularJS</a:t>
            </a:r>
          </a:p>
          <a:p>
            <a:pPr lvl="0"/>
            <a:endParaRPr lang="en-US" dirty="0">
              <a:solidFill>
                <a:srgbClr val="000000">
                  <a:tint val="75000"/>
                </a:srgbClr>
              </a:solidFill>
            </a:endParaRPr>
          </a:p>
        </p:txBody>
      </p:sp>
    </p:spTree>
    <p:extLst>
      <p:ext uri="{BB962C8B-B14F-4D97-AF65-F5344CB8AC3E}">
        <p14:creationId xmlns:p14="http://schemas.microsoft.com/office/powerpoint/2010/main" val="279649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framework</a:t>
            </a:r>
            <a:endParaRPr lang="en-US" dirty="0"/>
          </a:p>
        </p:txBody>
      </p:sp>
      <p:sp>
        <p:nvSpPr>
          <p:cNvPr id="3" name="Rectangle 2"/>
          <p:cNvSpPr/>
          <p:nvPr/>
        </p:nvSpPr>
        <p:spPr>
          <a:xfrm>
            <a:off x="2195450" y="1807341"/>
            <a:ext cx="8045575" cy="6366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Module</a:t>
            </a:r>
          </a:p>
        </p:txBody>
      </p:sp>
      <p:sp>
        <p:nvSpPr>
          <p:cNvPr id="5" name="Rectangle 4"/>
          <p:cNvSpPr/>
          <p:nvPr/>
        </p:nvSpPr>
        <p:spPr>
          <a:xfrm>
            <a:off x="5326937" y="3036860"/>
            <a:ext cx="1782600" cy="533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Routes</a:t>
            </a:r>
          </a:p>
        </p:txBody>
      </p:sp>
      <p:sp>
        <p:nvSpPr>
          <p:cNvPr id="6" name="Rectangle 5"/>
          <p:cNvSpPr/>
          <p:nvPr/>
        </p:nvSpPr>
        <p:spPr>
          <a:xfrm>
            <a:off x="2195449" y="4268366"/>
            <a:ext cx="1782600" cy="533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View</a:t>
            </a:r>
          </a:p>
        </p:txBody>
      </p:sp>
      <p:sp>
        <p:nvSpPr>
          <p:cNvPr id="7" name="Rectangle 6"/>
          <p:cNvSpPr/>
          <p:nvPr/>
        </p:nvSpPr>
        <p:spPr>
          <a:xfrm>
            <a:off x="8458425" y="4268366"/>
            <a:ext cx="1782600" cy="533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Controller</a:t>
            </a:r>
          </a:p>
        </p:txBody>
      </p:sp>
      <p:sp>
        <p:nvSpPr>
          <p:cNvPr id="8" name="Rectangle 7"/>
          <p:cNvSpPr/>
          <p:nvPr/>
        </p:nvSpPr>
        <p:spPr>
          <a:xfrm>
            <a:off x="2195449" y="5229298"/>
            <a:ext cx="1782600" cy="533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Directives</a:t>
            </a:r>
          </a:p>
        </p:txBody>
      </p:sp>
      <p:sp>
        <p:nvSpPr>
          <p:cNvPr id="9" name="Rectangle 8"/>
          <p:cNvSpPr/>
          <p:nvPr/>
        </p:nvSpPr>
        <p:spPr>
          <a:xfrm>
            <a:off x="8458424" y="5229298"/>
            <a:ext cx="1782600" cy="533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Factory</a:t>
            </a:r>
          </a:p>
        </p:txBody>
      </p:sp>
      <p:sp>
        <p:nvSpPr>
          <p:cNvPr id="10" name="Oval 9"/>
          <p:cNvSpPr/>
          <p:nvPr/>
        </p:nvSpPr>
        <p:spPr>
          <a:xfrm>
            <a:off x="4662441" y="4156953"/>
            <a:ext cx="3111592" cy="7560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gradFill>
                  <a:gsLst>
                    <a:gs pos="86726">
                      <a:schemeClr val="bg1"/>
                    </a:gs>
                    <a:gs pos="54000">
                      <a:schemeClr val="bg1"/>
                    </a:gs>
                  </a:gsLst>
                  <a:lin ang="5400000" scaled="1"/>
                </a:gradFill>
              </a:rPr>
              <a:t>$scope</a:t>
            </a:r>
          </a:p>
        </p:txBody>
      </p:sp>
      <p:cxnSp>
        <p:nvCxnSpPr>
          <p:cNvPr id="14" name="Straight Arrow Connector 13"/>
          <p:cNvCxnSpPr>
            <a:stCxn id="3" idx="2"/>
            <a:endCxn id="5" idx="0"/>
          </p:cNvCxnSpPr>
          <p:nvPr/>
        </p:nvCxnSpPr>
        <p:spPr>
          <a:xfrm flipH="1">
            <a:off x="6218237" y="2443985"/>
            <a:ext cx="1" cy="592875"/>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a:off x="6218237" y="3570048"/>
            <a:ext cx="0" cy="586905"/>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6" idx="3"/>
          </p:cNvCxnSpPr>
          <p:nvPr/>
        </p:nvCxnSpPr>
        <p:spPr>
          <a:xfrm flipH="1">
            <a:off x="3978049" y="4534960"/>
            <a:ext cx="684392" cy="0"/>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7" idx="1"/>
          </p:cNvCxnSpPr>
          <p:nvPr/>
        </p:nvCxnSpPr>
        <p:spPr>
          <a:xfrm>
            <a:off x="7774033" y="4534960"/>
            <a:ext cx="684392" cy="0"/>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8" idx="0"/>
          </p:cNvCxnSpPr>
          <p:nvPr/>
        </p:nvCxnSpPr>
        <p:spPr>
          <a:xfrm>
            <a:off x="3086749" y="4801554"/>
            <a:ext cx="0" cy="427744"/>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9" idx="0"/>
          </p:cNvCxnSpPr>
          <p:nvPr/>
        </p:nvCxnSpPr>
        <p:spPr>
          <a:xfrm flipH="1">
            <a:off x="9349724" y="4801554"/>
            <a:ext cx="1" cy="427744"/>
          </a:xfrm>
          <a:prstGeom prst="straightConnector1">
            <a:avLst/>
          </a:prstGeom>
          <a:ln w="22225">
            <a:solidFill>
              <a:schemeClr val="tx1">
                <a:lumMod val="75000"/>
                <a:lumOff val="25000"/>
              </a:schemeClr>
            </a:solidFill>
            <a:tailEnd type="arrow" w="lg" len="sm"/>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0"/>
          </p:nvPr>
        </p:nvSpPr>
        <p:spPr/>
        <p:txBody>
          <a:bodyPr/>
          <a:lstStyle/>
          <a:p>
            <a:pPr lvl="0"/>
            <a:r>
              <a:rPr lang="en-US" sz="1400" dirty="0">
                <a:gradFill>
                  <a:gsLst>
                    <a:gs pos="91150">
                      <a:srgbClr val="FF8C00"/>
                    </a:gs>
                    <a:gs pos="7699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Introduction to AngularJS</a:t>
            </a:r>
          </a:p>
          <a:p>
            <a:pPr lvl="0"/>
            <a:endParaRPr lang="en-US" dirty="0">
              <a:solidFill>
                <a:srgbClr val="000000">
                  <a:tint val="75000"/>
                </a:srgbClr>
              </a:solidFill>
            </a:endParaRPr>
          </a:p>
        </p:txBody>
      </p:sp>
    </p:spTree>
    <p:extLst>
      <p:ext uri="{BB962C8B-B14F-4D97-AF65-F5344CB8AC3E}">
        <p14:creationId xmlns:p14="http://schemas.microsoft.com/office/powerpoint/2010/main" val="152136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options for </a:t>
            </a:r>
            <a:br>
              <a:rPr lang="en-US" dirty="0" smtClean="0"/>
            </a:br>
            <a:r>
              <a:rPr lang="en-US" dirty="0" smtClean="0"/>
              <a:t>accessing AngularJS</a:t>
            </a:r>
            <a:endParaRPr lang="en-US" dirty="0"/>
          </a:p>
        </p:txBody>
      </p:sp>
      <p:sp>
        <p:nvSpPr>
          <p:cNvPr id="3" name="Content Placeholder 2"/>
          <p:cNvSpPr>
            <a:spLocks noGrp="1"/>
          </p:cNvSpPr>
          <p:nvPr>
            <p:ph type="body" sz="quarter" idx="10"/>
          </p:nvPr>
        </p:nvSpPr>
        <p:spPr>
          <a:xfrm>
            <a:off x="274638" y="2125663"/>
            <a:ext cx="11887200" cy="2277547"/>
          </a:xfrm>
        </p:spPr>
        <p:txBody>
          <a:bodyPr/>
          <a:lstStyle/>
          <a:p>
            <a:pPr>
              <a:spcBef>
                <a:spcPts val="2400"/>
              </a:spcBef>
            </a:pPr>
            <a:r>
              <a:rPr lang="en-US" dirty="0"/>
              <a:t>Official </a:t>
            </a:r>
            <a:r>
              <a:rPr lang="en-US" dirty="0" smtClean="0"/>
              <a:t>site</a:t>
            </a:r>
            <a:endParaRPr lang="en-US" dirty="0"/>
          </a:p>
          <a:p>
            <a:pPr lvl="1"/>
            <a:r>
              <a:rPr lang="en-US" dirty="0" smtClean="0">
                <a:hlinkClick r:id="rId2"/>
              </a:rPr>
              <a:t>http://angularjs.org/</a:t>
            </a:r>
            <a:endParaRPr lang="en-US" dirty="0" smtClean="0"/>
          </a:p>
          <a:p>
            <a:pPr>
              <a:spcBef>
                <a:spcPts val="2400"/>
              </a:spcBef>
            </a:pPr>
            <a:r>
              <a:rPr lang="en-US" dirty="0" smtClean="0"/>
              <a:t>CDN</a:t>
            </a:r>
          </a:p>
          <a:p>
            <a:pPr lvl="1"/>
            <a:r>
              <a:rPr lang="en-US" dirty="0" smtClean="0">
                <a:hlinkClick r:id="rId3"/>
              </a:rPr>
              <a:t>https://ajax.googleapis.com/ajax/libs/angularjs/1.0.1/angular.min.js</a:t>
            </a:r>
            <a:r>
              <a:rPr lang="en-US" dirty="0" smtClean="0"/>
              <a:t> </a:t>
            </a:r>
          </a:p>
        </p:txBody>
      </p:sp>
      <p:sp>
        <p:nvSpPr>
          <p:cNvPr id="6" name="Footer Placeholder 5"/>
          <p:cNvSpPr>
            <a:spLocks noGrp="1"/>
          </p:cNvSpPr>
          <p:nvPr>
            <p:ph type="ftr" sz="quarter" idx="11"/>
          </p:nvPr>
        </p:nvSpPr>
        <p:spPr/>
        <p:txBody>
          <a:bodyPr/>
          <a:lstStyle/>
          <a:p>
            <a:pPr lvl="0"/>
            <a:r>
              <a:rPr lang="en-US" sz="1400" dirty="0">
                <a:gradFill>
                  <a:gsLst>
                    <a:gs pos="91150">
                      <a:srgbClr val="FF8C00"/>
                    </a:gs>
                    <a:gs pos="7699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Introduction to AngularJS</a:t>
            </a:r>
          </a:p>
          <a:p>
            <a:pPr lvl="0"/>
            <a:endParaRPr lang="en-US" dirty="0">
              <a:solidFill>
                <a:srgbClr val="000000">
                  <a:tint val="75000"/>
                </a:srgbClr>
              </a:solidFill>
            </a:endParaRPr>
          </a:p>
        </p:txBody>
      </p:sp>
    </p:spTree>
    <p:extLst>
      <p:ext uri="{BB962C8B-B14F-4D97-AF65-F5344CB8AC3E}">
        <p14:creationId xmlns:p14="http://schemas.microsoft.com/office/powerpoint/2010/main" val="167015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677656"/>
          </a:xfrm>
        </p:spPr>
        <p:txBody>
          <a:bodyPr/>
          <a:lstStyle/>
          <a:p>
            <a:r>
              <a:rPr lang="en-US" sz="6000" spc="-60" dirty="0"/>
              <a:t>Using AngularJS in </a:t>
            </a:r>
            <a:r>
              <a:rPr lang="en-US" sz="6000" spc="-60" dirty="0" smtClean="0"/>
              <a:t/>
            </a:r>
            <a:br>
              <a:rPr lang="en-US" sz="6000" spc="-60" dirty="0" smtClean="0"/>
            </a:br>
            <a:r>
              <a:rPr lang="en-US" sz="6000" spc="-60" dirty="0" smtClean="0"/>
              <a:t>a SharePoint-hosted </a:t>
            </a:r>
            <a:br>
              <a:rPr lang="en-US" sz="6000" spc="-60" dirty="0" smtClean="0"/>
            </a:br>
            <a:r>
              <a:rPr lang="en-US" altLang="zh-CN" sz="6000" spc="-60" dirty="0" smtClean="0"/>
              <a:t>add-in</a:t>
            </a:r>
            <a:r>
              <a:rPr lang="en-US" sz="6000" spc="-60" dirty="0" smtClean="0"/>
              <a:t> project</a:t>
            </a:r>
            <a:endParaRPr lang="en-US" sz="6000" spc="-60" dirty="0"/>
          </a:p>
        </p:txBody>
      </p:sp>
      <p:sp>
        <p:nvSpPr>
          <p:cNvPr id="2" name="Text Placeholder 1"/>
          <p:cNvSpPr>
            <a:spLocks noGrp="1"/>
          </p:cNvSpPr>
          <p:nvPr>
            <p:ph type="body" sz="quarter" idx="12"/>
          </p:nvPr>
        </p:nvSpPr>
        <p:spPr/>
        <p:txBody>
          <a:bodyPr/>
          <a:lstStyle/>
          <a:p>
            <a:pPr marL="0" indent="0">
              <a:buNone/>
            </a:pPr>
            <a:r>
              <a:rPr lang="en-US" dirty="0" smtClean="0"/>
              <a:t>demo</a:t>
            </a:r>
            <a:endParaRPr lang="en-US" dirty="0"/>
          </a:p>
        </p:txBody>
      </p:sp>
      <p:grpSp>
        <p:nvGrpSpPr>
          <p:cNvPr id="5" name="Group 4"/>
          <p:cNvGrpSpPr/>
          <p:nvPr/>
        </p:nvGrpSpPr>
        <p:grpSpPr>
          <a:xfrm>
            <a:off x="7657993" y="3089395"/>
            <a:ext cx="4511783" cy="3608268"/>
            <a:chOff x="6527800" y="2483620"/>
            <a:chExt cx="5473700" cy="4377555"/>
          </a:xfrm>
        </p:grpSpPr>
        <p:grpSp>
          <p:nvGrpSpPr>
            <p:cNvPr id="6" name="Group 5"/>
            <p:cNvGrpSpPr/>
            <p:nvPr/>
          </p:nvGrpSpPr>
          <p:grpSpPr>
            <a:xfrm flipH="1">
              <a:off x="8613773" y="2483620"/>
              <a:ext cx="1958976" cy="4377555"/>
              <a:chOff x="8956675" y="449263"/>
              <a:chExt cx="2063751" cy="4611687"/>
            </a:xfrm>
          </p:grpSpPr>
          <p:sp>
            <p:nvSpPr>
              <p:cNvPr id="44"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 name="Group 6"/>
            <p:cNvGrpSpPr/>
            <p:nvPr/>
          </p:nvGrpSpPr>
          <p:grpSpPr>
            <a:xfrm>
              <a:off x="6527800" y="3994753"/>
              <a:ext cx="3240121" cy="2863247"/>
              <a:chOff x="7045326" y="4452083"/>
              <a:chExt cx="2722595" cy="2405917"/>
            </a:xfrm>
          </p:grpSpPr>
          <p:sp>
            <p:nvSpPr>
              <p:cNvPr id="33"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8" name="Group 7"/>
            <p:cNvGrpSpPr/>
            <p:nvPr/>
          </p:nvGrpSpPr>
          <p:grpSpPr>
            <a:xfrm>
              <a:off x="10091976" y="4361890"/>
              <a:ext cx="1909524" cy="2419674"/>
              <a:chOff x="10091976" y="4967384"/>
              <a:chExt cx="1431688" cy="1814179"/>
            </a:xfrm>
          </p:grpSpPr>
          <p:sp>
            <p:nvSpPr>
              <p:cNvPr id="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2" name="Footer Placeholder 5"/>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lvl="0" algn="r">
              <a:defRPr sz="1400">
                <a:gradFill>
                  <a:gsLst>
                    <a:gs pos="91150">
                      <a:srgbClr val="FF8C00"/>
                    </a:gs>
                    <a:gs pos="7699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a:gradFill>
                  <a:gsLst>
                    <a:gs pos="11504">
                      <a:schemeClr val="tx1"/>
                    </a:gs>
                    <a:gs pos="72000">
                      <a:schemeClr val="tx1"/>
                    </a:gs>
                  </a:gsLst>
                  <a:lin ang="5400000" scaled="0"/>
                </a:gradFill>
              </a:rPr>
              <a:t>2 </a:t>
            </a:r>
            <a:r>
              <a:rPr lang="en-US" dirty="0">
                <a:gradFill>
                  <a:gsLst>
                    <a:gs pos="11504">
                      <a:schemeClr val="tx1"/>
                    </a:gs>
                    <a:gs pos="72000">
                      <a:schemeClr val="tx1"/>
                    </a:gs>
                  </a:gsLst>
                  <a:lin ang="5400000" scaled="0"/>
                </a:gradFill>
                <a:latin typeface="+mn-lt"/>
              </a:rPr>
              <a:t>Introduction to AngularJS</a:t>
            </a:r>
          </a:p>
          <a:p>
            <a:endParaRPr lang="en-US" sz="1200" dirty="0">
              <a:gradFill>
                <a:gsLst>
                  <a:gs pos="11504">
                    <a:schemeClr val="tx1"/>
                  </a:gs>
                  <a:gs pos="72000">
                    <a:schemeClr val="tx1"/>
                  </a:gs>
                </a:gsLst>
                <a:lin ang="5400000" scaled="0"/>
              </a:gradFill>
            </a:endParaRPr>
          </a:p>
        </p:txBody>
      </p:sp>
    </p:spTree>
    <p:extLst>
      <p:ext uri="{BB962C8B-B14F-4D97-AF65-F5344CB8AC3E}">
        <p14:creationId xmlns:p14="http://schemas.microsoft.com/office/powerpoint/2010/main" val="29365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Modules, </a:t>
            </a:r>
            <a:r>
              <a:rPr lang="en-US" dirty="0" smtClean="0"/>
              <a:t>directive, </a:t>
            </a:r>
            <a:br>
              <a:rPr lang="en-US" dirty="0" smtClean="0"/>
            </a:br>
            <a:r>
              <a:rPr lang="en-US" dirty="0" smtClean="0"/>
              <a:t>and data binding</a:t>
            </a:r>
            <a:endParaRPr lang="en-US" dirty="0"/>
          </a:p>
        </p:txBody>
      </p:sp>
      <p:sp>
        <p:nvSpPr>
          <p:cNvPr id="6" name="Text Placeholder 5"/>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82562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type="body" sz="quarter" idx="10"/>
          </p:nvPr>
        </p:nvSpPr>
        <p:spPr>
          <a:xfrm>
            <a:off x="274638" y="1212850"/>
            <a:ext cx="11887200" cy="3447098"/>
          </a:xfrm>
        </p:spPr>
        <p:txBody>
          <a:bodyPr/>
          <a:lstStyle/>
          <a:p>
            <a:r>
              <a:rPr lang="en-US" dirty="0" smtClean="0"/>
              <a:t>Utilizes HTML5 custom data attributes</a:t>
            </a:r>
          </a:p>
          <a:p>
            <a:pPr lvl="1"/>
            <a:r>
              <a:rPr lang="en-US" dirty="0" smtClean="0"/>
              <a:t>Spec allows for the addition of custom attributes starting with </a:t>
            </a:r>
            <a:r>
              <a:rPr lang="en-US" dirty="0">
                <a:gradFill>
                  <a:gsLst>
                    <a:gs pos="46903">
                      <a:schemeClr val="tx2"/>
                    </a:gs>
                    <a:gs pos="65000">
                      <a:schemeClr val="tx2"/>
                    </a:gs>
                  </a:gsLst>
                  <a:lin ang="5400000" scaled="0"/>
                </a:gradFill>
                <a:latin typeface="Consolas" panose="020B0609020204030204" pitchFamily="49" charset="0"/>
                <a:cs typeface="Consolas" panose="020B0609020204030204" pitchFamily="49" charset="0"/>
              </a:rPr>
              <a:t>data-</a:t>
            </a:r>
          </a:p>
          <a:p>
            <a:pPr lvl="1"/>
            <a:r>
              <a:rPr lang="en-US" dirty="0" smtClean="0"/>
              <a:t>Angular uses directives for declarative programming</a:t>
            </a:r>
          </a:p>
          <a:p>
            <a:pPr lvl="1"/>
            <a:endParaRPr lang="en-US" dirty="0" smtClean="0"/>
          </a:p>
          <a:p>
            <a:r>
              <a:rPr lang="en-US" dirty="0" smtClean="0"/>
              <a:t>Angular directives start with “ng-”</a:t>
            </a:r>
          </a:p>
          <a:p>
            <a:pPr lvl="1"/>
            <a:r>
              <a:rPr lang="en-US" dirty="0" smtClean="0">
                <a:gradFill>
                  <a:gsLst>
                    <a:gs pos="46903">
                      <a:schemeClr val="tx2"/>
                    </a:gs>
                    <a:gs pos="65000">
                      <a:schemeClr val="tx2"/>
                    </a:gs>
                  </a:gsLst>
                  <a:lin ang="5400000" scaled="0"/>
                </a:gradFill>
                <a:latin typeface="Consolas" panose="020B0609020204030204" pitchFamily="49" charset="0"/>
                <a:cs typeface="Consolas" panose="020B0609020204030204" pitchFamily="49" charset="0"/>
              </a:rPr>
              <a:t>data-ng-app</a:t>
            </a:r>
            <a:r>
              <a:rPr lang="en-US" dirty="0" smtClean="0"/>
              <a:t>, initializes the app</a:t>
            </a:r>
          </a:p>
          <a:p>
            <a:pPr lvl="1"/>
            <a:r>
              <a:rPr lang="en-US" dirty="0">
                <a:gradFill>
                  <a:gsLst>
                    <a:gs pos="46903">
                      <a:schemeClr val="tx2"/>
                    </a:gs>
                    <a:gs pos="65000">
                      <a:schemeClr val="tx2"/>
                    </a:gs>
                  </a:gsLst>
                  <a:lin ang="5400000" scaled="0"/>
                </a:gradFill>
                <a:latin typeface="Consolas" panose="020B0609020204030204" pitchFamily="49" charset="0"/>
                <a:cs typeface="Consolas" panose="020B0609020204030204" pitchFamily="49" charset="0"/>
              </a:rPr>
              <a:t>data-ng-controller</a:t>
            </a:r>
            <a:r>
              <a:rPr lang="en-US" dirty="0" smtClean="0"/>
              <a:t>, invokes a controller</a:t>
            </a:r>
          </a:p>
          <a:p>
            <a:pPr lvl="1"/>
            <a:r>
              <a:rPr lang="en-US" dirty="0">
                <a:gradFill>
                  <a:gsLst>
                    <a:gs pos="46903">
                      <a:schemeClr val="tx2"/>
                    </a:gs>
                    <a:gs pos="65000">
                      <a:schemeClr val="tx2"/>
                    </a:gs>
                  </a:gsLst>
                  <a:lin ang="5400000" scaled="0"/>
                </a:gradFill>
                <a:latin typeface="Consolas" panose="020B0609020204030204" pitchFamily="49" charset="0"/>
                <a:cs typeface="Consolas" panose="020B0609020204030204" pitchFamily="49" charset="0"/>
              </a:rPr>
              <a:t>data-ng-click</a:t>
            </a:r>
            <a:r>
              <a:rPr lang="en-US" dirty="0" smtClean="0"/>
              <a:t>, handles click event</a:t>
            </a:r>
            <a:endParaRPr lang="en-US" dirty="0"/>
          </a:p>
        </p:txBody>
      </p:sp>
      <p:sp>
        <p:nvSpPr>
          <p:cNvPr id="6" name="Footer Placeholder 5"/>
          <p:cNvSpPr>
            <a:spLocks noGrp="1"/>
          </p:cNvSpPr>
          <p:nvPr>
            <p:ph type="ftr" sz="quarter" idx="11"/>
          </p:nvPr>
        </p:nvSpPr>
        <p:spPr/>
        <p:txBody>
          <a:bodyPr/>
          <a:lstStyle/>
          <a:p>
            <a:r>
              <a:rPr lang="en-US" sz="1400" dirty="0" smtClean="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Modules, directive, </a:t>
            </a:r>
            <a:r>
              <a:rPr lang="en-US" sz="1400" dirty="0" smtClean="0">
                <a:gradFill>
                  <a:gsLst>
                    <a:gs pos="8367">
                      <a:srgbClr val="000000"/>
                    </a:gs>
                    <a:gs pos="31000">
                      <a:srgbClr val="000000"/>
                    </a:gs>
                  </a:gsLst>
                  <a:lin ang="5400000" scaled="0"/>
                </a:gradFill>
              </a:rPr>
              <a:t>and </a:t>
            </a:r>
            <a:r>
              <a:rPr lang="en-US" sz="1400" dirty="0">
                <a:gradFill>
                  <a:gsLst>
                    <a:gs pos="8367">
                      <a:srgbClr val="000000"/>
                    </a:gs>
                    <a:gs pos="31000">
                      <a:srgbClr val="000000"/>
                    </a:gs>
                  </a:gsLst>
                  <a:lin ang="5400000" scaled="0"/>
                </a:gradFill>
              </a:rPr>
              <a:t>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421534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directives</a:t>
            </a:r>
            <a:endParaRPr lang="en-US" dirty="0"/>
          </a:p>
        </p:txBody>
      </p:sp>
      <p:sp>
        <p:nvSpPr>
          <p:cNvPr id="3" name="Content Placeholder 2"/>
          <p:cNvSpPr>
            <a:spLocks noGrp="1"/>
          </p:cNvSpPr>
          <p:nvPr>
            <p:ph type="body" sz="quarter" idx="10"/>
          </p:nvPr>
        </p:nvSpPr>
        <p:spPr>
          <a:xfrm>
            <a:off x="274638" y="1212850"/>
            <a:ext cx="11887200" cy="3921073"/>
          </a:xfrm>
        </p:spPr>
        <p:txBody>
          <a:bodyPr/>
          <a:lstStyle/>
          <a:p>
            <a:pPr lvl="1">
              <a:spcBef>
                <a:spcPts val="1200"/>
              </a:spcBef>
            </a:pPr>
            <a:r>
              <a:rPr lang="en-US" sz="2400" dirty="0" smtClean="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data-ng-app</a:t>
            </a:r>
            <a:r>
              <a:rPr lang="en-US" sz="2400" dirty="0" smtClean="0"/>
              <a:t>, initialize the Angular app</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data-ng-controller</a:t>
            </a:r>
            <a:r>
              <a:rPr lang="en-US" sz="2400" dirty="0" smtClean="0"/>
              <a:t>, designate controller scope</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data-ng-repeat</a:t>
            </a:r>
            <a:r>
              <a:rPr lang="en-US" sz="2400" dirty="0" smtClean="0"/>
              <a:t>, for-each loop</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data-ng-cloak</a:t>
            </a:r>
            <a:r>
              <a:rPr lang="en-US" sz="2400" dirty="0" smtClean="0"/>
              <a:t>, prevents displaying element during app initialization</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data-ng-hide</a:t>
            </a:r>
            <a:r>
              <a:rPr lang="en-US" sz="2400" dirty="0" smtClean="0"/>
              <a:t>, shows or hides an HTML element</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a:t>
            </a:r>
            <a:r>
              <a:rPr lang="en-US" sz="2400" dirty="0" err="1">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href</a:t>
            </a:r>
            <a:r>
              <a:rPr lang="en-US" sz="2400" dirty="0" smtClean="0"/>
              <a:t>, creates Angular-compliant anchor tags</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a:t>
            </a:r>
            <a:r>
              <a:rPr lang="en-US" sz="2400" dirty="0" err="1">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src</a:t>
            </a:r>
            <a:r>
              <a:rPr lang="en-US" sz="2400" dirty="0" smtClean="0"/>
              <a:t>, creates Angular-compliant </a:t>
            </a:r>
            <a:r>
              <a:rPr lang="en-US" sz="2400" dirty="0" err="1" smtClean="0"/>
              <a:t>img</a:t>
            </a:r>
            <a:r>
              <a:rPr lang="en-US" sz="2400" dirty="0" smtClean="0"/>
              <a:t> tags</a:t>
            </a:r>
          </a:p>
          <a:p>
            <a:pPr lvl="1">
              <a:spcBef>
                <a:spcPts val="1200"/>
              </a:spcBef>
            </a:pPr>
            <a:r>
              <a:rPr lang="en-US" sz="2400" dirty="0">
                <a:gradFill>
                  <a:gsLst>
                    <a:gs pos="42478">
                      <a:srgbClr val="EB3C00"/>
                    </a:gs>
                    <a:gs pos="66000">
                      <a:srgbClr val="EB3C00"/>
                    </a:gs>
                  </a:gsLst>
                  <a:lin ang="5400000" scaled="0"/>
                </a:gradFill>
                <a:latin typeface="Consolas" panose="020B0609020204030204" pitchFamily="49" charset="0"/>
                <a:cs typeface="Consolas" panose="020B0609020204030204" pitchFamily="49" charset="0"/>
              </a:rPr>
              <a:t>data-ng-click</a:t>
            </a:r>
            <a:r>
              <a:rPr lang="en-US" sz="2400" dirty="0" smtClean="0"/>
              <a:t>, handles click event</a:t>
            </a:r>
          </a:p>
        </p:txBody>
      </p:sp>
      <p:sp>
        <p:nvSpPr>
          <p:cNvPr id="6" name="Footer Placeholder 5"/>
          <p:cNvSpPr>
            <a:spLocks noGrp="1"/>
          </p:cNvSpPr>
          <p:nvPr>
            <p:ph type="ftr" sz="quarter" idx="11"/>
          </p:nvPr>
        </p:nvSpPr>
        <p:spPr/>
        <p:txBody>
          <a:bodyPr/>
          <a:lstStyle/>
          <a:p>
            <a:pPr lvl="0"/>
            <a:r>
              <a:rPr lang="en-US" sz="1400" dirty="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Modules, directive, and 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20944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smtClean="0"/>
              <a:t>Using Angular directives</a:t>
            </a:r>
            <a:endParaRPr lang="en-US" dirty="0"/>
          </a:p>
        </p:txBody>
      </p:sp>
      <p:sp>
        <p:nvSpPr>
          <p:cNvPr id="3" name="TextBox 2"/>
          <p:cNvSpPr txBox="1"/>
          <p:nvPr/>
        </p:nvSpPr>
        <p:spPr>
          <a:xfrm>
            <a:off x="274639" y="2315276"/>
            <a:ext cx="7040880" cy="2511457"/>
          </a:xfrm>
          <a:prstGeom prst="rect">
            <a:avLst/>
          </a:prstGeom>
          <a:noFill/>
          <a:ln>
            <a:solidFill>
              <a:schemeClr val="bg1">
                <a:lumMod val="75000"/>
              </a:schemeClr>
            </a:solidFill>
          </a:ln>
        </p:spPr>
        <p:txBody>
          <a:bodyPr wrap="square" lIns="182880" tIns="146304" rIns="182880" bIns="146304" rtlCol="0">
            <a:spAutoFit/>
          </a:bodyPr>
          <a:lstStyle/>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!DOCTYPE</a:t>
            </a:r>
            <a:r>
              <a:rPr lang="en-US" sz="1600" dirty="0">
                <a:gradFill>
                  <a:gsLst>
                    <a:gs pos="15929">
                      <a:schemeClr val="accent3"/>
                    </a:gs>
                    <a:gs pos="59292">
                      <a:schemeClr val="accent1"/>
                    </a:gs>
                    <a:gs pos="30973">
                      <a:schemeClr val="accent1"/>
                    </a:gs>
                  </a:gsLst>
                  <a:lin ang="5400000" scaled="0"/>
                </a:gra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html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html</a:t>
            </a:r>
            <a:r>
              <a:rPr lang="en-US" sz="1600" dirty="0">
                <a:solidFill>
                  <a:srgbClr val="C0000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head</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head</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body</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input</a:t>
            </a:r>
            <a:r>
              <a:rPr lang="en-US" sz="1600" dirty="0">
                <a:solidFill>
                  <a:srgbClr val="C0000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type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"text"</a:t>
            </a:r>
            <a:r>
              <a:rPr lang="en-US" sz="1600" dirty="0">
                <a:solidFill>
                  <a:srgbClr val="00B0F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data-ng-model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err="1">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displayName</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data-ng-click</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"update"</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ng-controller</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err="1">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myCtrl</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body</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html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5" name="Rectangle 4"/>
          <p:cNvSpPr/>
          <p:nvPr/>
        </p:nvSpPr>
        <p:spPr>
          <a:xfrm>
            <a:off x="7589838" y="1476375"/>
            <a:ext cx="3108960" cy="794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Initializes the app. Can be anonymous or </a:t>
            </a:r>
            <a:r>
              <a:rPr lang="en-US" sz="1800" dirty="0" smtClean="0">
                <a:gradFill>
                  <a:gsLst>
                    <a:gs pos="51327">
                      <a:schemeClr val="bg1"/>
                    </a:gs>
                    <a:gs pos="68000">
                      <a:schemeClr val="bg1"/>
                    </a:gs>
                  </a:gsLst>
                  <a:lin ang="5400000" scaled="0"/>
                </a:gradFill>
              </a:rPr>
              <a:t>named</a:t>
            </a:r>
            <a:endParaRPr lang="en-US" sz="1800" dirty="0">
              <a:gradFill>
                <a:gsLst>
                  <a:gs pos="51327">
                    <a:schemeClr val="bg1"/>
                  </a:gs>
                  <a:gs pos="68000">
                    <a:schemeClr val="bg1"/>
                  </a:gs>
                </a:gsLst>
                <a:lin ang="5400000" scaled="0"/>
              </a:gradFill>
            </a:endParaRPr>
          </a:p>
        </p:txBody>
      </p:sp>
      <p:sp>
        <p:nvSpPr>
          <p:cNvPr id="6" name="Rectangle 5"/>
          <p:cNvSpPr/>
          <p:nvPr/>
        </p:nvSpPr>
        <p:spPr>
          <a:xfrm>
            <a:off x="7589838" y="2555811"/>
            <a:ext cx="3108960" cy="794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Creates a property </a:t>
            </a:r>
            <a:r>
              <a:rPr lang="en-US" sz="1800" dirty="0" smtClean="0">
                <a:gradFill>
                  <a:gsLst>
                    <a:gs pos="51327">
                      <a:schemeClr val="bg1"/>
                    </a:gs>
                    <a:gs pos="68000">
                      <a:schemeClr val="bg1"/>
                    </a:gs>
                  </a:gsLst>
                  <a:lin ang="5400000" scaled="0"/>
                </a:gradFill>
              </a:rPr>
              <a:t/>
            </a:r>
            <a:br>
              <a:rPr lang="en-US" sz="1800" dirty="0" smtClean="0">
                <a:gradFill>
                  <a:gsLst>
                    <a:gs pos="51327">
                      <a:schemeClr val="bg1"/>
                    </a:gs>
                    <a:gs pos="68000">
                      <a:schemeClr val="bg1"/>
                    </a:gs>
                  </a:gsLst>
                  <a:lin ang="5400000" scaled="0"/>
                </a:gradFill>
              </a:rPr>
            </a:br>
            <a:r>
              <a:rPr lang="en-US" sz="1800" dirty="0" smtClean="0">
                <a:gradFill>
                  <a:gsLst>
                    <a:gs pos="51327">
                      <a:schemeClr val="bg1"/>
                    </a:gs>
                    <a:gs pos="68000">
                      <a:schemeClr val="bg1"/>
                    </a:gs>
                  </a:gsLst>
                  <a:lin ang="5400000" scaled="0"/>
                </a:gradFill>
              </a:rPr>
              <a:t>on the </a:t>
            </a:r>
            <a:r>
              <a:rPr lang="en-US" sz="1800" dirty="0" err="1">
                <a:gradFill>
                  <a:gsLst>
                    <a:gs pos="51327">
                      <a:schemeClr val="bg1"/>
                    </a:gs>
                    <a:gs pos="68000">
                      <a:schemeClr val="bg1"/>
                    </a:gs>
                  </a:gsLst>
                  <a:lin ang="5400000" scaled="0"/>
                </a:gradFill>
              </a:rPr>
              <a:t>ViewModel</a:t>
            </a:r>
            <a:endParaRPr lang="en-US" sz="1800" dirty="0">
              <a:gradFill>
                <a:gsLst>
                  <a:gs pos="51327">
                    <a:schemeClr val="bg1"/>
                  </a:gs>
                  <a:gs pos="68000">
                    <a:schemeClr val="bg1"/>
                  </a:gs>
                </a:gsLst>
                <a:lin ang="5400000" scaled="0"/>
              </a:gradFill>
            </a:endParaRPr>
          </a:p>
        </p:txBody>
      </p:sp>
      <p:sp>
        <p:nvSpPr>
          <p:cNvPr id="8" name="Rectangle 7"/>
          <p:cNvSpPr/>
          <p:nvPr/>
        </p:nvSpPr>
        <p:spPr>
          <a:xfrm>
            <a:off x="7589838" y="3635247"/>
            <a:ext cx="3108960" cy="1043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References a controller named “</a:t>
            </a:r>
            <a:r>
              <a:rPr lang="en-US" sz="1800" dirty="0" err="1">
                <a:gradFill>
                  <a:gsLst>
                    <a:gs pos="51327">
                      <a:schemeClr val="bg1"/>
                    </a:gs>
                    <a:gs pos="68000">
                      <a:schemeClr val="bg1"/>
                    </a:gs>
                  </a:gsLst>
                  <a:lin ang="5400000" scaled="0"/>
                </a:gradFill>
              </a:rPr>
              <a:t>myCtrl</a:t>
            </a:r>
            <a:r>
              <a:rPr lang="en-US" sz="1800" dirty="0">
                <a:gradFill>
                  <a:gsLst>
                    <a:gs pos="51327">
                      <a:schemeClr val="bg1"/>
                    </a:gs>
                    <a:gs pos="68000">
                      <a:schemeClr val="bg1"/>
                    </a:gs>
                  </a:gsLst>
                  <a:lin ang="5400000" scaled="0"/>
                </a:gradFill>
              </a:rPr>
              <a:t>”, which creates a new </a:t>
            </a:r>
            <a:r>
              <a:rPr lang="en-US" sz="1800" dirty="0" err="1" smtClean="0">
                <a:gradFill>
                  <a:gsLst>
                    <a:gs pos="51327">
                      <a:schemeClr val="bg1"/>
                    </a:gs>
                    <a:gs pos="68000">
                      <a:schemeClr val="bg1"/>
                    </a:gs>
                  </a:gsLst>
                  <a:lin ang="5400000" scaled="0"/>
                </a:gradFill>
              </a:rPr>
              <a:t>ViewModel</a:t>
            </a:r>
            <a:endParaRPr lang="en-US" sz="1800" dirty="0">
              <a:gradFill>
                <a:gsLst>
                  <a:gs pos="51327">
                    <a:schemeClr val="bg1"/>
                  </a:gs>
                  <a:gs pos="68000">
                    <a:schemeClr val="bg1"/>
                  </a:gs>
                </a:gsLst>
                <a:lin ang="5400000" scaled="0"/>
              </a:gradFill>
            </a:endParaRPr>
          </a:p>
        </p:txBody>
      </p:sp>
      <p:sp>
        <p:nvSpPr>
          <p:cNvPr id="12" name="Rectangle 11"/>
          <p:cNvSpPr/>
          <p:nvPr/>
        </p:nvSpPr>
        <p:spPr>
          <a:xfrm>
            <a:off x="7589838" y="4963983"/>
            <a:ext cx="3108960" cy="1043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References a controller method to call on a </a:t>
            </a:r>
            <a:r>
              <a:rPr lang="en-US" sz="1800" dirty="0" smtClean="0">
                <a:gradFill>
                  <a:gsLst>
                    <a:gs pos="51327">
                      <a:schemeClr val="bg1"/>
                    </a:gs>
                    <a:gs pos="68000">
                      <a:schemeClr val="bg1"/>
                    </a:gs>
                  </a:gsLst>
                  <a:lin ang="5400000" scaled="0"/>
                </a:gradFill>
              </a:rPr>
              <a:t/>
            </a:r>
            <a:br>
              <a:rPr lang="en-US" sz="1800" dirty="0" smtClean="0">
                <a:gradFill>
                  <a:gsLst>
                    <a:gs pos="51327">
                      <a:schemeClr val="bg1"/>
                    </a:gs>
                    <a:gs pos="68000">
                      <a:schemeClr val="bg1"/>
                    </a:gs>
                  </a:gsLst>
                  <a:lin ang="5400000" scaled="0"/>
                </a:gradFill>
              </a:rPr>
            </a:br>
            <a:r>
              <a:rPr lang="en-US" sz="1800" dirty="0" smtClean="0">
                <a:gradFill>
                  <a:gsLst>
                    <a:gs pos="51327">
                      <a:schemeClr val="bg1"/>
                    </a:gs>
                    <a:gs pos="68000">
                      <a:schemeClr val="bg1"/>
                    </a:gs>
                  </a:gsLst>
                  <a:lin ang="5400000" scaled="0"/>
                </a:gradFill>
              </a:rPr>
              <a:t>click </a:t>
            </a:r>
            <a:r>
              <a:rPr lang="en-US" sz="1800" dirty="0">
                <a:gradFill>
                  <a:gsLst>
                    <a:gs pos="51327">
                      <a:schemeClr val="bg1"/>
                    </a:gs>
                    <a:gs pos="68000">
                      <a:schemeClr val="bg1"/>
                    </a:gs>
                  </a:gsLst>
                  <a:lin ang="5400000" scaled="0"/>
                </a:gradFill>
              </a:rPr>
              <a:t>event</a:t>
            </a:r>
          </a:p>
        </p:txBody>
      </p:sp>
      <p:sp>
        <p:nvSpPr>
          <p:cNvPr id="13" name="Freeform 5"/>
          <p:cNvSpPr>
            <a:spLocks/>
          </p:cNvSpPr>
          <p:nvPr/>
        </p:nvSpPr>
        <p:spPr bwMode="auto">
          <a:xfrm rot="16200000" flipH="1">
            <a:off x="4190788" y="-644701"/>
            <a:ext cx="869795" cy="5928308"/>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6200000" flipH="1">
            <a:off x="5425476" y="1261695"/>
            <a:ext cx="485701" cy="3843028"/>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6200000">
            <a:off x="6008415" y="2589182"/>
            <a:ext cx="211922" cy="2950932"/>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6200000">
            <a:off x="4086821" y="1979445"/>
            <a:ext cx="1523779" cy="5482262"/>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ooter Placeholder 16"/>
          <p:cNvSpPr>
            <a:spLocks noGrp="1"/>
          </p:cNvSpPr>
          <p:nvPr>
            <p:ph type="ftr" sz="quarter" idx="10"/>
          </p:nvPr>
        </p:nvSpPr>
        <p:spPr/>
        <p:txBody>
          <a:bodyPr/>
          <a:lstStyle/>
          <a:p>
            <a:pPr lvl="0"/>
            <a:r>
              <a:rPr lang="en-US" sz="1400" dirty="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Modules, directive, and 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33098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861005"/>
            <a:ext cx="11887200" cy="2179058"/>
          </a:xfrm>
        </p:spPr>
        <p:txBody>
          <a:bodyPr/>
          <a:lstStyle/>
          <a:p>
            <a:r>
              <a:rPr lang="en-GB" sz="4800" spc="-40" dirty="0" smtClean="0"/>
              <a:t>Deep dive into building standalone </a:t>
            </a:r>
            <a:br>
              <a:rPr lang="en-GB" sz="4800" spc="-40" dirty="0" smtClean="0"/>
            </a:br>
            <a:r>
              <a:rPr lang="en-GB" sz="4800" spc="-40" dirty="0" smtClean="0"/>
              <a:t>AngularJS web applications with </a:t>
            </a:r>
            <a:br>
              <a:rPr lang="en-GB" sz="4800" spc="-40" dirty="0" smtClean="0"/>
            </a:br>
            <a:r>
              <a:rPr lang="en-US" sz="4800" spc="-40" dirty="0" smtClean="0"/>
              <a:t>Office UI Fabric</a:t>
            </a:r>
            <a:r>
              <a:rPr lang="en-GB" sz="4800" spc="-40" dirty="0" smtClean="0"/>
              <a:t> for Office 365</a:t>
            </a:r>
            <a:endParaRPr lang="en-US" sz="4800" spc="-40" dirty="0"/>
          </a:p>
        </p:txBody>
      </p:sp>
      <p:grpSp>
        <p:nvGrpSpPr>
          <p:cNvPr id="233" name="Group 232"/>
          <p:cNvGrpSpPr/>
          <p:nvPr/>
        </p:nvGrpSpPr>
        <p:grpSpPr>
          <a:xfrm>
            <a:off x="8050906" y="2125662"/>
            <a:ext cx="3919741" cy="4387917"/>
            <a:chOff x="6050318" y="1944688"/>
            <a:chExt cx="4282720" cy="4794250"/>
          </a:xfrm>
        </p:grpSpPr>
        <p:sp>
          <p:nvSpPr>
            <p:cNvPr id="241"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2"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3"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4"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5"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6"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7"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8"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9"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0"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1"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2"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3"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4"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5"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6"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7"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8"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9"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0"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1"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2"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3"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4"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5"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6"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7"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8"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9"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0"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1"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2"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3"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4"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5"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6"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7"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8"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9"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0"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1"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282" name="Group 281"/>
            <p:cNvGrpSpPr/>
            <p:nvPr/>
          </p:nvGrpSpPr>
          <p:grpSpPr>
            <a:xfrm>
              <a:off x="6050318" y="3471036"/>
              <a:ext cx="2453920" cy="3226627"/>
              <a:chOff x="7570788" y="2762251"/>
              <a:chExt cx="2868612" cy="3771900"/>
            </a:xfrm>
          </p:grpSpPr>
          <p:sp>
            <p:nvSpPr>
              <p:cNvPr id="283" name="Rectangle 282"/>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4" name="Freeform 283"/>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5" name="Freeform 284"/>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6" name="Freeform 285"/>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7" name="Freeform 286"/>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8" name="Freeform 287"/>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9" name="Rectangle 288"/>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0" name="Freeform 289"/>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1" name="Freeform 290"/>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2" name="Freeform 291"/>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3" name="Rectangle 292"/>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4" name="Oval 293"/>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5" name="Oval 294"/>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6" name="Oval 295"/>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7" name="Rectangle 296"/>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8" name="Rectangle 297"/>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9" name="Freeform 298"/>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0" name="Freeform 299"/>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1" name="Freeform 300"/>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2" name="Freeform 301"/>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3" name="Freeform 302"/>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4" name="Rectangle 303"/>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5" name="Rectangle 304"/>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6" name="Freeform 305"/>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7" name="Rectangle 306"/>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8" name="Rectangle 307"/>
              <p:cNvSpPr>
                <a:spLocks noChangeArrowheads="1"/>
              </p:cNvSpPr>
              <p:nvPr/>
            </p:nvSpPr>
            <p:spPr bwMode="auto">
              <a:xfrm>
                <a:off x="8331200" y="2814638"/>
                <a:ext cx="1200150" cy="738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9" name="Freeform 308"/>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6" name="Content Placeholder 5"/>
          <p:cNvSpPr>
            <a:spLocks noGrp="1"/>
          </p:cNvSpPr>
          <p:nvPr>
            <p:ph type="body" sz="quarter" idx="10"/>
          </p:nvPr>
        </p:nvSpPr>
        <p:spPr>
          <a:xfrm>
            <a:off x="274638" y="1212850"/>
            <a:ext cx="11887200" cy="2025170"/>
          </a:xfrm>
        </p:spPr>
        <p:txBody>
          <a:bodyPr/>
          <a:lstStyle/>
          <a:p>
            <a:r>
              <a:rPr lang="en-US" dirty="0" smtClean="0"/>
              <a:t>Binds </a:t>
            </a:r>
            <a:r>
              <a:rPr lang="en-US" dirty="0" err="1" smtClean="0"/>
              <a:t>ViewModels</a:t>
            </a:r>
            <a:r>
              <a:rPr lang="en-US" dirty="0" smtClean="0"/>
              <a:t> to HTML elements</a:t>
            </a:r>
          </a:p>
          <a:p>
            <a:pPr lvl="1"/>
            <a:r>
              <a:rPr lang="en-US" dirty="0" smtClean="0"/>
              <a:t>Uses {{…}} syntax</a:t>
            </a:r>
          </a:p>
          <a:p>
            <a:pPr lvl="1"/>
            <a:r>
              <a:rPr lang="en-US" dirty="0" smtClean="0"/>
              <a:t>References a property of a </a:t>
            </a:r>
            <a:r>
              <a:rPr lang="en-US" dirty="0" err="1" smtClean="0"/>
              <a:t>ViewModel</a:t>
            </a:r>
            <a:endParaRPr lang="en-US" dirty="0" smtClean="0"/>
          </a:p>
          <a:p>
            <a:pPr lvl="1"/>
            <a:r>
              <a:rPr lang="en-US" dirty="0" smtClean="0"/>
              <a:t>Supports two-way binding</a:t>
            </a:r>
          </a:p>
          <a:p>
            <a:endParaRPr lang="en-US" dirty="0"/>
          </a:p>
        </p:txBody>
      </p:sp>
      <p:sp>
        <p:nvSpPr>
          <p:cNvPr id="3" name="TextBox 2"/>
          <p:cNvSpPr txBox="1"/>
          <p:nvPr/>
        </p:nvSpPr>
        <p:spPr>
          <a:xfrm>
            <a:off x="274638" y="3495682"/>
            <a:ext cx="7040880" cy="1772793"/>
          </a:xfrm>
          <a:prstGeom prst="rect">
            <a:avLst/>
          </a:prstGeom>
          <a:noFill/>
          <a:ln>
            <a:solidFill>
              <a:schemeClr val="bg1">
                <a:lumMod val="75000"/>
              </a:schemeClr>
            </a:solidFill>
          </a:ln>
        </p:spPr>
        <p:txBody>
          <a:bodyPr wrap="square" lIns="182880" tIns="146304" rIns="182880" bIns="146304" rtlCol="0">
            <a:spAutoFit/>
          </a:bodyPr>
          <a:lstStyle/>
          <a:p>
            <a:r>
              <a:rPr lang="en-US" sz="1600" dirty="0"/>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ng-app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input</a:t>
            </a:r>
            <a:r>
              <a:rPr lang="en-US" sz="1600" dirty="0">
                <a:solidFill>
                  <a:srgbClr val="C0000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type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"text"</a:t>
            </a:r>
            <a:r>
              <a:rPr lang="en-US" sz="1600" dirty="0">
                <a:solidFill>
                  <a:srgbClr val="0070C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data-ng-model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err="1">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firstName</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firstName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}}&lt;/div&gt;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12" name="Rectangle 11"/>
          <p:cNvSpPr/>
          <p:nvPr/>
        </p:nvSpPr>
        <p:spPr>
          <a:xfrm>
            <a:off x="7589838" y="4474411"/>
            <a:ext cx="3108960" cy="794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Display whatever </a:t>
            </a:r>
            <a:r>
              <a:rPr lang="en-US" sz="1800" dirty="0" smtClean="0">
                <a:gradFill>
                  <a:gsLst>
                    <a:gs pos="51327">
                      <a:schemeClr val="bg1"/>
                    </a:gs>
                    <a:gs pos="68000">
                      <a:schemeClr val="bg1"/>
                    </a:gs>
                  </a:gsLst>
                  <a:lin ang="5400000" scaled="0"/>
                </a:gradFill>
              </a:rPr>
              <a:t/>
            </a:r>
            <a:br>
              <a:rPr lang="en-US" sz="1800" dirty="0" smtClean="0">
                <a:gradFill>
                  <a:gsLst>
                    <a:gs pos="51327">
                      <a:schemeClr val="bg1"/>
                    </a:gs>
                    <a:gs pos="68000">
                      <a:schemeClr val="bg1"/>
                    </a:gs>
                  </a:gsLst>
                  <a:lin ang="5400000" scaled="0"/>
                </a:gradFill>
              </a:rPr>
            </a:br>
            <a:r>
              <a:rPr lang="en-US" sz="1800" dirty="0" smtClean="0">
                <a:gradFill>
                  <a:gsLst>
                    <a:gs pos="51327">
                      <a:schemeClr val="bg1"/>
                    </a:gs>
                    <a:gs pos="68000">
                      <a:schemeClr val="bg1"/>
                    </a:gs>
                  </a:gsLst>
                  <a:lin ang="5400000" scaled="0"/>
                </a:gradFill>
              </a:rPr>
              <a:t>the </a:t>
            </a:r>
            <a:r>
              <a:rPr lang="en-US" sz="1800" dirty="0">
                <a:gradFill>
                  <a:gsLst>
                    <a:gs pos="51327">
                      <a:schemeClr val="bg1"/>
                    </a:gs>
                    <a:gs pos="68000">
                      <a:schemeClr val="bg1"/>
                    </a:gs>
                  </a:gsLst>
                  <a:lin ang="5400000" scaled="0"/>
                </a:gradFill>
              </a:rPr>
              <a:t>user types</a:t>
            </a:r>
          </a:p>
        </p:txBody>
      </p:sp>
      <p:sp>
        <p:nvSpPr>
          <p:cNvPr id="13" name="Freeform 5"/>
          <p:cNvSpPr>
            <a:spLocks/>
          </p:cNvSpPr>
          <p:nvPr/>
        </p:nvSpPr>
        <p:spPr bwMode="auto">
          <a:xfrm rot="16200000">
            <a:off x="4941158" y="2252520"/>
            <a:ext cx="189504" cy="5107864"/>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ooter Placeholder 15"/>
          <p:cNvSpPr>
            <a:spLocks noGrp="1"/>
          </p:cNvSpPr>
          <p:nvPr>
            <p:ph type="ftr" sz="quarter" idx="11"/>
          </p:nvPr>
        </p:nvSpPr>
        <p:spPr/>
        <p:txBody>
          <a:bodyPr/>
          <a:lstStyle/>
          <a:p>
            <a:pPr lvl="0"/>
            <a:r>
              <a:rPr lang="en-US" sz="1400" dirty="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Modules, directive, and 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9327715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Filters</a:t>
            </a:r>
            <a:endParaRPr lang="en-US" dirty="0"/>
          </a:p>
        </p:txBody>
      </p:sp>
      <p:sp>
        <p:nvSpPr>
          <p:cNvPr id="3" name="Content Placeholder 2"/>
          <p:cNvSpPr>
            <a:spLocks noGrp="1"/>
          </p:cNvSpPr>
          <p:nvPr>
            <p:ph type="body" sz="quarter" idx="10"/>
          </p:nvPr>
        </p:nvSpPr>
        <p:spPr>
          <a:xfrm>
            <a:off x="274638" y="1212850"/>
            <a:ext cx="11887200" cy="1631216"/>
          </a:xfrm>
        </p:spPr>
        <p:txBody>
          <a:bodyPr/>
          <a:lstStyle/>
          <a:p>
            <a:r>
              <a:rPr lang="en-US" dirty="0" smtClean="0"/>
              <a:t>Perform common operations </a:t>
            </a:r>
            <a:br>
              <a:rPr lang="en-US" dirty="0" smtClean="0"/>
            </a:br>
            <a:r>
              <a:rPr lang="en-US" dirty="0" smtClean="0"/>
              <a:t>on data bound elements</a:t>
            </a:r>
          </a:p>
          <a:p>
            <a:pPr lvl="1"/>
            <a:r>
              <a:rPr lang="en-US" dirty="0" smtClean="0"/>
              <a:t>Takes the form of {{ expression | filter }}</a:t>
            </a:r>
          </a:p>
        </p:txBody>
      </p:sp>
      <p:sp>
        <p:nvSpPr>
          <p:cNvPr id="9" name="TextBox 8"/>
          <p:cNvSpPr txBox="1"/>
          <p:nvPr/>
        </p:nvSpPr>
        <p:spPr>
          <a:xfrm>
            <a:off x="274638" y="3495682"/>
            <a:ext cx="7040880" cy="1772793"/>
          </a:xfrm>
          <a:prstGeom prst="rect">
            <a:avLst/>
          </a:prstGeom>
          <a:noFill/>
          <a:ln>
            <a:solidFill>
              <a:schemeClr val="bg1">
                <a:lumMod val="75000"/>
              </a:schemeClr>
            </a:solidFill>
          </a:ln>
        </p:spPr>
        <p:txBody>
          <a:bodyPr wrap="square" lIns="182880" tIns="146304" rIns="182880" bIns="146304" rtlCol="0">
            <a:spAutoFit/>
          </a:bodyPr>
          <a:lstStyle/>
          <a:p>
            <a:r>
              <a:rPr lang="en-US" sz="1600" dirty="0"/>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ng-app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input</a:t>
            </a:r>
            <a:r>
              <a:rPr lang="en-US" sz="1600" dirty="0">
                <a:solidFill>
                  <a:srgbClr val="C0000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type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"text"</a:t>
            </a:r>
            <a:r>
              <a:rPr lang="en-US" sz="1600" dirty="0">
                <a:solidFill>
                  <a:srgbClr val="0070C0"/>
                </a:soli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data-ng-model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err="1">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firstName</a:t>
            </a:r>
            <a:r>
              <a:rPr lang="en-US" sz="1600" dirty="0">
                <a:gradFill>
                  <a:gsLst>
                    <a:gs pos="17699">
                      <a:schemeClr val="accent2"/>
                    </a:gs>
                    <a:gs pos="61947">
                      <a:schemeClr val="accent2"/>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smtClean="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firstName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uppercase</a:t>
            </a:r>
            <a:r>
              <a:rPr lang="en-US" sz="1600" dirty="0" smtClean="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div&gt;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10" name="Rectangle 9"/>
          <p:cNvSpPr/>
          <p:nvPr/>
        </p:nvSpPr>
        <p:spPr>
          <a:xfrm>
            <a:off x="7589838" y="4628821"/>
            <a:ext cx="3108960" cy="544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Display data in all caps</a:t>
            </a:r>
          </a:p>
        </p:txBody>
      </p:sp>
      <p:sp>
        <p:nvSpPr>
          <p:cNvPr id="11" name="Freeform 5"/>
          <p:cNvSpPr>
            <a:spLocks/>
          </p:cNvSpPr>
          <p:nvPr/>
        </p:nvSpPr>
        <p:spPr bwMode="auto">
          <a:xfrm rot="16200000">
            <a:off x="4941158" y="2252520"/>
            <a:ext cx="189504" cy="5107864"/>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ooter Placeholder 11"/>
          <p:cNvSpPr>
            <a:spLocks noGrp="1"/>
          </p:cNvSpPr>
          <p:nvPr>
            <p:ph type="ftr" sz="quarter" idx="11"/>
          </p:nvPr>
        </p:nvSpPr>
        <p:spPr/>
        <p:txBody>
          <a:bodyPr/>
          <a:lstStyle/>
          <a:p>
            <a:pPr lvl="0"/>
            <a:r>
              <a:rPr lang="en-US" sz="1400" dirty="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Modules, directive, and 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392224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filters</a:t>
            </a:r>
            <a:endParaRPr lang="en-US" dirty="0"/>
          </a:p>
        </p:txBody>
      </p:sp>
      <p:sp>
        <p:nvSpPr>
          <p:cNvPr id="3" name="Content Placeholder 2"/>
          <p:cNvSpPr>
            <a:spLocks noGrp="1"/>
          </p:cNvSpPr>
          <p:nvPr>
            <p:ph type="body" sz="quarter" idx="10"/>
          </p:nvPr>
        </p:nvSpPr>
        <p:spPr>
          <a:xfrm>
            <a:off x="274638" y="1212850"/>
            <a:ext cx="11887200" cy="5016758"/>
          </a:xfrm>
        </p:spPr>
        <p:txBody>
          <a:bodyPr/>
          <a:lstStyle/>
          <a:p>
            <a:pPr>
              <a:spcBef>
                <a:spcPts val="1800"/>
              </a:spcBef>
            </a:pPr>
            <a:r>
              <a:rPr lang="en-US" dirty="0"/>
              <a:t>Format</a:t>
            </a:r>
          </a:p>
          <a:p>
            <a:pPr lvl="1"/>
            <a:r>
              <a:rPr lang="en-US" dirty="0" smtClean="0"/>
              <a:t>currency</a:t>
            </a:r>
          </a:p>
          <a:p>
            <a:pPr lvl="1"/>
            <a:r>
              <a:rPr lang="en-US" dirty="0" smtClean="0"/>
              <a:t>date</a:t>
            </a:r>
          </a:p>
          <a:p>
            <a:pPr lvl="1"/>
            <a:r>
              <a:rPr lang="en-US" dirty="0" smtClean="0"/>
              <a:t>number</a:t>
            </a:r>
          </a:p>
          <a:p>
            <a:pPr>
              <a:spcBef>
                <a:spcPts val="1800"/>
              </a:spcBef>
            </a:pPr>
            <a:r>
              <a:rPr lang="en-US" dirty="0" smtClean="0"/>
              <a:t>Displaying data sets</a:t>
            </a:r>
          </a:p>
          <a:p>
            <a:pPr lvl="1"/>
            <a:r>
              <a:rPr lang="en-US" dirty="0" err="1" smtClean="0"/>
              <a:t>orderBy</a:t>
            </a:r>
            <a:endParaRPr lang="en-US" dirty="0" smtClean="0"/>
          </a:p>
          <a:p>
            <a:pPr lvl="1"/>
            <a:r>
              <a:rPr lang="en-US" dirty="0" err="1" smtClean="0"/>
              <a:t>limitTo</a:t>
            </a:r>
            <a:endParaRPr lang="en-US" dirty="0" smtClean="0"/>
          </a:p>
          <a:p>
            <a:pPr>
              <a:spcBef>
                <a:spcPts val="1800"/>
              </a:spcBef>
            </a:pPr>
            <a:r>
              <a:rPr lang="en-US" dirty="0"/>
              <a:t>String manipulation</a:t>
            </a:r>
          </a:p>
          <a:p>
            <a:pPr lvl="1"/>
            <a:r>
              <a:rPr lang="en-US" dirty="0" smtClean="0"/>
              <a:t>uppercase</a:t>
            </a:r>
          </a:p>
          <a:p>
            <a:pPr lvl="1"/>
            <a:r>
              <a:rPr lang="en-US" dirty="0" smtClean="0"/>
              <a:t>lowercase</a:t>
            </a:r>
          </a:p>
          <a:p>
            <a:pPr lvl="1"/>
            <a:endParaRPr lang="en-US" dirty="0" smtClean="0"/>
          </a:p>
        </p:txBody>
      </p:sp>
      <p:sp>
        <p:nvSpPr>
          <p:cNvPr id="6" name="Footer Placeholder 5"/>
          <p:cNvSpPr>
            <a:spLocks noGrp="1"/>
          </p:cNvSpPr>
          <p:nvPr>
            <p:ph type="ftr" sz="quarter" idx="11"/>
          </p:nvPr>
        </p:nvSpPr>
        <p:spPr/>
        <p:txBody>
          <a:bodyPr/>
          <a:lstStyle/>
          <a:p>
            <a:pPr lvl="0"/>
            <a:r>
              <a:rPr lang="en-US" sz="1400" dirty="0">
                <a:gradFill>
                  <a:gsLst>
                    <a:gs pos="45133">
                      <a:schemeClr val="accent2"/>
                    </a:gs>
                    <a:gs pos="63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Modules, directive, and data binding</a:t>
            </a:r>
          </a:p>
          <a:p>
            <a:pPr lvl="0"/>
            <a:endParaRPr lang="en-US" dirty="0">
              <a:solidFill>
                <a:srgbClr val="000000">
                  <a:tint val="75000"/>
                </a:srgbClr>
              </a:solidFill>
            </a:endParaRPr>
          </a:p>
        </p:txBody>
      </p:sp>
    </p:spTree>
    <p:extLst>
      <p:ext uri="{BB962C8B-B14F-4D97-AF65-F5344CB8AC3E}">
        <p14:creationId xmlns:p14="http://schemas.microsoft.com/office/powerpoint/2010/main" val="28937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Routes, </a:t>
            </a:r>
            <a:r>
              <a:rPr lang="en-US" dirty="0" smtClean="0"/>
              <a:t>views, </a:t>
            </a:r>
            <a:br>
              <a:rPr lang="en-US" dirty="0" smtClean="0"/>
            </a:br>
            <a:r>
              <a:rPr lang="en-US" dirty="0" smtClean="0"/>
              <a:t>and controllers</a:t>
            </a:r>
            <a:endParaRPr lang="en-US" dirty="0"/>
          </a:p>
        </p:txBody>
      </p:sp>
      <p:sp>
        <p:nvSpPr>
          <p:cNvPr id="6" name="Text Placeholder 5"/>
          <p:cNvSpPr>
            <a:spLocks noGrp="1"/>
          </p:cNvSpPr>
          <p:nvPr>
            <p:ph type="body"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309251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5948096" y="2125663"/>
            <a:ext cx="2846467" cy="1444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Controller</a:t>
            </a:r>
          </a:p>
          <a:p>
            <a:pPr algn="ctr" defTabSz="685244"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3932238" y="2125663"/>
            <a:ext cx="1194583" cy="27322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4221551" y="2968008"/>
            <a:ext cx="3308435" cy="1087256"/>
          </a:xfrm>
          <a:prstGeom prst="uturnArrow">
            <a:avLst>
              <a:gd name="adj1" fmla="val 30840"/>
              <a:gd name="adj2" fmla="val 25000"/>
              <a:gd name="adj3" fmla="val 25000"/>
              <a:gd name="adj4" fmla="val 43750"/>
              <a:gd name="adj5" fmla="val 750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endParaRPr lang="en-US" sz="1764" dirty="0">
              <a:solidFill>
                <a:schemeClr val="tx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Model-View-Controller with Angular</a:t>
            </a:r>
            <a:endParaRPr lang="en-US" dirty="0"/>
          </a:p>
        </p:txBody>
      </p:sp>
      <p:sp>
        <p:nvSpPr>
          <p:cNvPr id="10" name="Content Placeholder 9"/>
          <p:cNvSpPr>
            <a:spLocks noGrp="1"/>
          </p:cNvSpPr>
          <p:nvPr>
            <p:ph type="body" sz="quarter" idx="10"/>
          </p:nvPr>
        </p:nvSpPr>
        <p:spPr>
          <a:xfrm>
            <a:off x="274638" y="1212850"/>
            <a:ext cx="3657600" cy="4955203"/>
          </a:xfrm>
        </p:spPr>
        <p:txBody>
          <a:bodyPr/>
          <a:lstStyle/>
          <a:p>
            <a:pPr>
              <a:spcBef>
                <a:spcPts val="1800"/>
              </a:spcBef>
            </a:pPr>
            <a:r>
              <a:rPr lang="en-US" dirty="0"/>
              <a:t>Model</a:t>
            </a:r>
          </a:p>
          <a:p>
            <a:pPr lvl="1">
              <a:spcBef>
                <a:spcPts val="600"/>
              </a:spcBef>
            </a:pPr>
            <a:r>
              <a:rPr lang="en-US" dirty="0" smtClean="0"/>
              <a:t>Special variable $scope</a:t>
            </a:r>
          </a:p>
          <a:p>
            <a:pPr lvl="1">
              <a:spcBef>
                <a:spcPts val="600"/>
              </a:spcBef>
            </a:pPr>
            <a:r>
              <a:rPr lang="en-US" dirty="0" smtClean="0"/>
              <a:t>Analogous to </a:t>
            </a:r>
            <a:br>
              <a:rPr lang="en-US" dirty="0" smtClean="0"/>
            </a:br>
            <a:r>
              <a:rPr lang="en-US" dirty="0" smtClean="0"/>
              <a:t>MVC5 “</a:t>
            </a:r>
            <a:r>
              <a:rPr lang="en-US" dirty="0" err="1" smtClean="0"/>
              <a:t>ViewBag</a:t>
            </a:r>
            <a:r>
              <a:rPr lang="en-US" dirty="0" smtClean="0"/>
              <a:t>”</a:t>
            </a:r>
          </a:p>
          <a:p>
            <a:pPr>
              <a:spcBef>
                <a:spcPts val="1800"/>
              </a:spcBef>
            </a:pPr>
            <a:r>
              <a:rPr lang="en-US" dirty="0" smtClean="0"/>
              <a:t>Views</a:t>
            </a:r>
          </a:p>
          <a:p>
            <a:pPr lvl="1">
              <a:spcBef>
                <a:spcPts val="600"/>
              </a:spcBef>
            </a:pPr>
            <a:r>
              <a:rPr lang="en-US" dirty="0"/>
              <a:t>HTML pages utilizing </a:t>
            </a:r>
            <a:r>
              <a:rPr lang="en-US" dirty="0" smtClean="0"/>
              <a:t/>
            </a:r>
            <a:br>
              <a:rPr lang="en-US" dirty="0" smtClean="0"/>
            </a:br>
            <a:r>
              <a:rPr lang="en-US" dirty="0" smtClean="0"/>
              <a:t>data </a:t>
            </a:r>
            <a:r>
              <a:rPr lang="en-US" dirty="0"/>
              <a:t>binding</a:t>
            </a:r>
          </a:p>
          <a:p>
            <a:pPr>
              <a:spcBef>
                <a:spcPts val="1800"/>
              </a:spcBef>
            </a:pPr>
            <a:r>
              <a:rPr lang="en-US" dirty="0"/>
              <a:t>Controllers</a:t>
            </a:r>
          </a:p>
          <a:p>
            <a:pPr lvl="1">
              <a:spcBef>
                <a:spcPts val="600"/>
              </a:spcBef>
            </a:pPr>
            <a:r>
              <a:rPr lang="en-US" dirty="0"/>
              <a:t>JavaScript modules</a:t>
            </a:r>
          </a:p>
          <a:p>
            <a:endParaRPr lang="en-US" dirty="0"/>
          </a:p>
        </p:txBody>
      </p:sp>
      <p:sp>
        <p:nvSpPr>
          <p:cNvPr id="5" name="Rectangle 4"/>
          <p:cNvSpPr/>
          <p:nvPr/>
        </p:nvSpPr>
        <p:spPr bwMode="auto">
          <a:xfrm>
            <a:off x="5948096" y="4055267"/>
            <a:ext cx="2846467" cy="8026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Model</a:t>
            </a:r>
          </a:p>
        </p:txBody>
      </p:sp>
      <p:sp>
        <p:nvSpPr>
          <p:cNvPr id="6" name="Flowchart: Magnetic Disk 5"/>
          <p:cNvSpPr/>
          <p:nvPr/>
        </p:nvSpPr>
        <p:spPr bwMode="auto">
          <a:xfrm>
            <a:off x="9727832" y="2476898"/>
            <a:ext cx="1726545" cy="1121943"/>
          </a:xfrm>
          <a:prstGeom prst="flowChartMagneticDisk">
            <a:avLst/>
          </a:prstGeom>
          <a:solidFill>
            <a:schemeClr val="accent1"/>
          </a:solidFill>
          <a:ln w="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228600"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Data</a:t>
            </a:r>
          </a:p>
        </p:txBody>
      </p:sp>
      <p:sp>
        <p:nvSpPr>
          <p:cNvPr id="9" name="Down Arrow 8"/>
          <p:cNvSpPr/>
          <p:nvPr/>
        </p:nvSpPr>
        <p:spPr bwMode="auto">
          <a:xfrm>
            <a:off x="7231497" y="3618429"/>
            <a:ext cx="265176" cy="401074"/>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1000" dirty="0">
              <a:gradFill>
                <a:gsLst>
                  <a:gs pos="0">
                    <a:schemeClr val="bg1"/>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5126821" y="2998527"/>
            <a:ext cx="821275" cy="263013"/>
          </a:xfrm>
          <a:prstGeom prst="leftRightArrow">
            <a:avLst>
              <a:gd name="adj1" fmla="val 51928"/>
              <a:gd name="adj2"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1000" dirty="0">
                <a:gradFill>
                  <a:gsLst>
                    <a:gs pos="0">
                      <a:schemeClr val="bg1"/>
                    </a:gs>
                    <a:gs pos="100000">
                      <a:srgbClr val="FFFFFF"/>
                    </a:gs>
                  </a:gsLst>
                  <a:lin ang="5400000" scaled="0"/>
                </a:gradFill>
                <a:ea typeface="Segoe UI" pitchFamily="34" charset="0"/>
                <a:cs typeface="Segoe UI" pitchFamily="34" charset="0"/>
              </a:rPr>
              <a:t>$scope</a:t>
            </a:r>
          </a:p>
        </p:txBody>
      </p:sp>
      <p:sp>
        <p:nvSpPr>
          <p:cNvPr id="16" name="Left-Right Arrow 15"/>
          <p:cNvSpPr/>
          <p:nvPr/>
        </p:nvSpPr>
        <p:spPr bwMode="auto">
          <a:xfrm>
            <a:off x="8850560" y="2998527"/>
            <a:ext cx="821275" cy="263013"/>
          </a:xfrm>
          <a:prstGeom prst="leftRightArrow">
            <a:avLst>
              <a:gd name="adj1" fmla="val 51928"/>
              <a:gd name="adj2"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1000" dirty="0">
              <a:gradFill>
                <a:gsLst>
                  <a:gs pos="0">
                    <a:schemeClr val="bg1"/>
                  </a:gs>
                  <a:gs pos="100000">
                    <a:srgbClr val="FFFFFF"/>
                  </a:gs>
                </a:gsLst>
                <a:lin ang="5400000" scaled="0"/>
              </a:gradFill>
              <a:ea typeface="Segoe UI" pitchFamily="34" charset="0"/>
              <a:cs typeface="Segoe UI" pitchFamily="34" charset="0"/>
            </a:endParaRPr>
          </a:p>
        </p:txBody>
      </p:sp>
      <p:sp>
        <p:nvSpPr>
          <p:cNvPr id="17" name="Footer Placeholder 16"/>
          <p:cNvSpPr>
            <a:spLocks noGrp="1"/>
          </p:cNvSpPr>
          <p:nvPr>
            <p:ph type="ftr" sz="quarter" idx="11"/>
          </p:nvPr>
        </p:nvSpPr>
        <p:spPr/>
        <p:txBody>
          <a:bodyPr/>
          <a:lstStyle/>
          <a:p>
            <a:r>
              <a:rPr lang="en-US" sz="1400" dirty="0" smtClean="0">
                <a:gradFill>
                  <a:gsLst>
                    <a:gs pos="27434">
                      <a:schemeClr val="accent6"/>
                    </a:gs>
                    <a:gs pos="4513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Routes, views, </a:t>
            </a:r>
            <a:r>
              <a:rPr lang="en-US" sz="1400" dirty="0" smtClean="0">
                <a:gradFill>
                  <a:gsLst>
                    <a:gs pos="8367">
                      <a:srgbClr val="000000"/>
                    </a:gs>
                    <a:gs pos="31000">
                      <a:srgbClr val="000000"/>
                    </a:gs>
                  </a:gsLst>
                  <a:lin ang="5400000" scaled="0"/>
                </a:gradFill>
              </a:rPr>
              <a:t>and </a:t>
            </a:r>
            <a:r>
              <a:rPr lang="en-US" sz="1400" dirty="0">
                <a:gradFill>
                  <a:gsLst>
                    <a:gs pos="8367">
                      <a:srgbClr val="000000"/>
                    </a:gs>
                    <a:gs pos="31000">
                      <a:srgbClr val="000000"/>
                    </a:gs>
                  </a:gsLst>
                  <a:lin ang="5400000" scaled="0"/>
                </a:gradFill>
              </a:rPr>
              <a:t>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23984689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dirty="0"/>
          </a:p>
        </p:txBody>
      </p:sp>
      <p:sp>
        <p:nvSpPr>
          <p:cNvPr id="3" name="Content Placeholder 2"/>
          <p:cNvSpPr>
            <a:spLocks noGrp="1"/>
          </p:cNvSpPr>
          <p:nvPr>
            <p:ph type="body" sz="quarter" idx="10"/>
          </p:nvPr>
        </p:nvSpPr>
        <p:spPr>
          <a:xfrm>
            <a:off x="274638" y="1212850"/>
            <a:ext cx="11887200" cy="2092881"/>
          </a:xfrm>
        </p:spPr>
        <p:txBody>
          <a:bodyPr/>
          <a:lstStyle/>
          <a:p>
            <a:r>
              <a:rPr lang="en-US" dirty="0" smtClean="0"/>
              <a:t>$scope is the </a:t>
            </a:r>
            <a:r>
              <a:rPr lang="en-US" dirty="0" err="1" smtClean="0"/>
              <a:t>ViewModel</a:t>
            </a:r>
            <a:r>
              <a:rPr lang="en-US" dirty="0" smtClean="0"/>
              <a:t> in AngularJS</a:t>
            </a:r>
          </a:p>
          <a:p>
            <a:pPr lvl="1"/>
            <a:r>
              <a:rPr lang="en-US" dirty="0" smtClean="0"/>
              <a:t>Allows for the attachment of properties</a:t>
            </a:r>
          </a:p>
          <a:p>
            <a:pPr lvl="1"/>
            <a:r>
              <a:rPr lang="en-US" dirty="0" smtClean="0"/>
              <a:t>Controller populates the $scope</a:t>
            </a:r>
          </a:p>
          <a:p>
            <a:pPr lvl="1"/>
            <a:r>
              <a:rPr lang="en-US" dirty="0" smtClean="0"/>
              <a:t>Transferred from the controller to the view</a:t>
            </a:r>
          </a:p>
          <a:p>
            <a:pPr lvl="1"/>
            <a:r>
              <a:rPr lang="en-US" dirty="0" smtClean="0"/>
              <a:t>View binds to the properties </a:t>
            </a:r>
          </a:p>
        </p:txBody>
      </p:sp>
      <p:sp>
        <p:nvSpPr>
          <p:cNvPr id="6" name="Footer Placeholder 5"/>
          <p:cNvSpPr>
            <a:spLocks noGrp="1"/>
          </p:cNvSpPr>
          <p:nvPr>
            <p:ph type="ftr" sz="quarter" idx="11"/>
          </p:nvPr>
        </p:nvSpPr>
        <p:spPr/>
        <p:txBody>
          <a:bodyPr/>
          <a:lstStyle/>
          <a:p>
            <a:pPr lvl="0"/>
            <a:r>
              <a:rPr lang="en-US" sz="1400" dirty="0">
                <a:gradFill>
                  <a:gsLst>
                    <a:gs pos="27434">
                      <a:srgbClr val="5C2D91"/>
                    </a:gs>
                    <a:gs pos="4513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Routes, views, and 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222362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modules</a:t>
            </a:r>
            <a:endParaRPr lang="en-US" dirty="0"/>
          </a:p>
        </p:txBody>
      </p:sp>
      <p:sp>
        <p:nvSpPr>
          <p:cNvPr id="6" name="Content Placeholder 5"/>
          <p:cNvSpPr>
            <a:spLocks noGrp="1"/>
          </p:cNvSpPr>
          <p:nvPr>
            <p:ph type="body" sz="quarter" idx="10"/>
          </p:nvPr>
        </p:nvSpPr>
        <p:spPr>
          <a:xfrm>
            <a:off x="274638" y="1212850"/>
            <a:ext cx="11887200" cy="2025170"/>
          </a:xfrm>
        </p:spPr>
        <p:txBody>
          <a:bodyPr/>
          <a:lstStyle/>
          <a:p>
            <a:r>
              <a:rPr lang="en-US" dirty="0" smtClean="0"/>
              <a:t>A container for the components of the app</a:t>
            </a:r>
          </a:p>
          <a:p>
            <a:pPr lvl="1"/>
            <a:r>
              <a:rPr lang="en-US" dirty="0" smtClean="0"/>
              <a:t>Declare a new module when app starts</a:t>
            </a:r>
          </a:p>
          <a:p>
            <a:pPr lvl="1"/>
            <a:r>
              <a:rPr lang="en-US" dirty="0" smtClean="0"/>
              <a:t>Add a related directive to the HTML page</a:t>
            </a:r>
          </a:p>
          <a:p>
            <a:pPr lvl="1"/>
            <a:r>
              <a:rPr lang="en-US" dirty="0" smtClean="0"/>
              <a:t>New components like controllers and services can be added dynamically to the module</a:t>
            </a:r>
            <a:endParaRPr lang="en-US" dirty="0"/>
          </a:p>
        </p:txBody>
      </p:sp>
      <p:sp>
        <p:nvSpPr>
          <p:cNvPr id="4" name="TextBox 3"/>
          <p:cNvSpPr txBox="1"/>
          <p:nvPr/>
        </p:nvSpPr>
        <p:spPr>
          <a:xfrm>
            <a:off x="274638" y="3238020"/>
            <a:ext cx="5943600" cy="1526572"/>
          </a:xfrm>
          <a:prstGeom prst="rect">
            <a:avLst/>
          </a:prstGeom>
          <a:noFill/>
          <a:ln>
            <a:solidFill>
              <a:schemeClr val="bg1">
                <a:lumMod val="75000"/>
              </a:schemeClr>
            </a:solidFill>
          </a:ln>
        </p:spPr>
        <p:txBody>
          <a:bodyPr wrap="square" lIns="182880" tIns="146304" rIns="182880" bIns="146304" rtlCol="0">
            <a:spAutoFit/>
          </a:bodyPr>
          <a:lstStyle/>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//module</a:t>
            </a:r>
          </a:p>
          <a:p>
            <a:r>
              <a:rPr lang="en-US" sz="1600" dirty="0" err="1">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myapp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angular.module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MyApp</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&lt;!-- html --&gt;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data-ng-app</a:t>
            </a:r>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err="1">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MyApp</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9" name="Rectangle 8"/>
          <p:cNvSpPr/>
          <p:nvPr/>
        </p:nvSpPr>
        <p:spPr>
          <a:xfrm>
            <a:off x="6459622" y="3970528"/>
            <a:ext cx="3108960" cy="794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Reference dependent modules here</a:t>
            </a:r>
          </a:p>
        </p:txBody>
      </p:sp>
      <p:sp>
        <p:nvSpPr>
          <p:cNvPr id="10" name="Freeform 5"/>
          <p:cNvSpPr>
            <a:spLocks/>
          </p:cNvSpPr>
          <p:nvPr/>
        </p:nvSpPr>
        <p:spPr bwMode="auto">
          <a:xfrm rot="16200000">
            <a:off x="5281481" y="3189419"/>
            <a:ext cx="455960" cy="1900322"/>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ooter Placeholder 10"/>
          <p:cNvSpPr>
            <a:spLocks noGrp="1"/>
          </p:cNvSpPr>
          <p:nvPr>
            <p:ph type="ftr" sz="quarter" idx="11"/>
          </p:nvPr>
        </p:nvSpPr>
        <p:spPr/>
        <p:txBody>
          <a:bodyPr/>
          <a:lstStyle/>
          <a:p>
            <a:pPr lvl="0"/>
            <a:r>
              <a:rPr lang="en-US" sz="1400" dirty="0">
                <a:gradFill>
                  <a:gsLst>
                    <a:gs pos="27434">
                      <a:srgbClr val="5C2D91"/>
                    </a:gs>
                    <a:gs pos="4513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Routes, views, and 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131536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5" name="Content Placeholder 4"/>
          <p:cNvSpPr>
            <a:spLocks noGrp="1"/>
          </p:cNvSpPr>
          <p:nvPr>
            <p:ph type="body" sz="quarter" idx="10"/>
          </p:nvPr>
        </p:nvSpPr>
        <p:spPr>
          <a:xfrm>
            <a:off x="274638" y="1212850"/>
            <a:ext cx="11887200" cy="1994392"/>
          </a:xfrm>
        </p:spPr>
        <p:txBody>
          <a:bodyPr/>
          <a:lstStyle/>
          <a:p>
            <a:r>
              <a:rPr lang="en-US" sz="2800" dirty="0" smtClean="0"/>
              <a:t>Controllers are JavaScript functions</a:t>
            </a:r>
          </a:p>
          <a:p>
            <a:r>
              <a:rPr lang="en-US" sz="2800" dirty="0" smtClean="0"/>
              <a:t>Controllers set properties on the $scope</a:t>
            </a:r>
          </a:p>
          <a:p>
            <a:r>
              <a:rPr lang="en-US" sz="2800" dirty="0" smtClean="0"/>
              <a:t>Created using a module</a:t>
            </a:r>
          </a:p>
          <a:p>
            <a:r>
              <a:rPr lang="en-US" sz="2800" dirty="0" smtClean="0"/>
              <a:t>Angular “injects” the $scope into the controller </a:t>
            </a:r>
            <a:endParaRPr lang="en-US" sz="2800" dirty="0"/>
          </a:p>
        </p:txBody>
      </p:sp>
      <p:sp>
        <p:nvSpPr>
          <p:cNvPr id="4" name="TextBox 3"/>
          <p:cNvSpPr txBox="1"/>
          <p:nvPr/>
        </p:nvSpPr>
        <p:spPr>
          <a:xfrm>
            <a:off x="274638" y="3388248"/>
            <a:ext cx="7312258" cy="2757678"/>
          </a:xfrm>
          <a:prstGeom prst="rect">
            <a:avLst/>
          </a:prstGeom>
          <a:noFill/>
          <a:ln>
            <a:solidFill>
              <a:schemeClr val="bg1">
                <a:lumMod val="75000"/>
              </a:schemeClr>
            </a:solidFill>
          </a:ln>
        </p:spPr>
        <p:txBody>
          <a:bodyPr wrap="square" lIns="182880" tIns="146304" rIns="182880" bIns="146304" rtlCol="0">
            <a:spAutoFit/>
          </a:bodyPr>
          <a:lstStyle/>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//controller</a:t>
            </a:r>
          </a:p>
          <a:p>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myapp.controller</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welcomeCtrl</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"$scope"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function</a:t>
            </a:r>
            <a:r>
              <a:rPr lang="en-US" sz="1600" dirty="0">
                <a:latin typeface="Consolas" panose="020B0609020204030204" pitchFamily="49" charset="0"/>
                <a:cs typeface="Consolas" panose="020B0609020204030204" pitchFamily="49" charset="0"/>
              </a:rPr>
              <a:t>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welcomeCtrl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($scope) {</a:t>
            </a:r>
          </a:p>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        //</a:t>
            </a:r>
            <a:r>
              <a:rPr lang="en-US" sz="1600" dirty="0" err="1">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ViewModel</a:t>
            </a:r>
            <a:endPar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scope.welcomeMessage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"Hi"</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endPar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endParaRPr>
          </a:p>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&lt;!-- html --&gt;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data-ng-controller</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err="1">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welcomeCtrl</a:t>
            </a:r>
            <a:r>
              <a:rPr lang="en-US" sz="1600" dirty="0">
                <a:gradFill>
                  <a:gsLst>
                    <a:gs pos="7080">
                      <a:srgbClr val="00C1F8"/>
                    </a:gs>
                    <a:gs pos="33000">
                      <a:srgbClr val="00C1F8"/>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welcomeMessage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8" name="Footer Placeholder 7"/>
          <p:cNvSpPr>
            <a:spLocks noGrp="1"/>
          </p:cNvSpPr>
          <p:nvPr>
            <p:ph type="ftr" sz="quarter" idx="11"/>
          </p:nvPr>
        </p:nvSpPr>
        <p:spPr/>
        <p:txBody>
          <a:bodyPr/>
          <a:lstStyle/>
          <a:p>
            <a:pPr lvl="0"/>
            <a:r>
              <a:rPr lang="en-US" sz="1400" dirty="0">
                <a:gradFill>
                  <a:gsLst>
                    <a:gs pos="27434">
                      <a:srgbClr val="5C2D91"/>
                    </a:gs>
                    <a:gs pos="4513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Routes, views, and 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62100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a:t>
            </a:r>
            <a:endParaRPr lang="en-US" dirty="0"/>
          </a:p>
        </p:txBody>
      </p:sp>
      <p:sp>
        <p:nvSpPr>
          <p:cNvPr id="3" name="Content Placeholder 2"/>
          <p:cNvSpPr>
            <a:spLocks noGrp="1"/>
          </p:cNvSpPr>
          <p:nvPr>
            <p:ph type="body" sz="quarter" idx="10"/>
          </p:nvPr>
        </p:nvSpPr>
        <p:spPr>
          <a:xfrm>
            <a:off x="274638" y="1212850"/>
            <a:ext cx="11887200" cy="4785926"/>
          </a:xfrm>
        </p:spPr>
        <p:txBody>
          <a:bodyPr/>
          <a:lstStyle/>
          <a:p>
            <a:pPr>
              <a:spcBef>
                <a:spcPts val="1800"/>
              </a:spcBef>
            </a:pPr>
            <a:r>
              <a:rPr lang="en-US" dirty="0"/>
              <a:t>Used for loading different partial views in a SPA</a:t>
            </a:r>
          </a:p>
          <a:p>
            <a:pPr>
              <a:spcBef>
                <a:spcPts val="1800"/>
              </a:spcBef>
            </a:pPr>
            <a:r>
              <a:rPr lang="en-US" dirty="0"/>
              <a:t>Angular manages history automatically</a:t>
            </a:r>
          </a:p>
          <a:p>
            <a:pPr>
              <a:spcBef>
                <a:spcPts val="1800"/>
              </a:spcBef>
            </a:pPr>
            <a:r>
              <a:rPr lang="en-US" dirty="0"/>
              <a:t>HTML chunks make up the partial views</a:t>
            </a:r>
          </a:p>
          <a:p>
            <a:pPr lvl="1"/>
            <a:r>
              <a:rPr lang="en-US" dirty="0" smtClean="0"/>
              <a:t>Views can be embedded as a script template in the SPA</a:t>
            </a:r>
          </a:p>
          <a:p>
            <a:pPr lvl="1"/>
            <a:r>
              <a:rPr lang="en-US" dirty="0" smtClean="0"/>
              <a:t>Views can also be kept as separate partial HTML pages</a:t>
            </a:r>
          </a:p>
          <a:p>
            <a:pPr>
              <a:spcBef>
                <a:spcPts val="1800"/>
              </a:spcBef>
            </a:pPr>
            <a:r>
              <a:rPr lang="en-US" dirty="0" smtClean="0"/>
              <a:t>Defining routes</a:t>
            </a:r>
          </a:p>
          <a:p>
            <a:pPr lvl="1"/>
            <a:r>
              <a:rPr lang="en-US" dirty="0" smtClean="0"/>
              <a:t>Add AngularJS Route </a:t>
            </a:r>
            <a:r>
              <a:rPr lang="en-US" dirty="0" err="1" smtClean="0"/>
              <a:t>NuGet</a:t>
            </a:r>
            <a:r>
              <a:rPr lang="en-US" dirty="0" smtClean="0"/>
              <a:t> Package</a:t>
            </a:r>
          </a:p>
          <a:p>
            <a:pPr lvl="1"/>
            <a:r>
              <a:rPr lang="en-US" dirty="0" smtClean="0"/>
              <a:t>Reference the </a:t>
            </a:r>
            <a:r>
              <a:rPr lang="en-US" dirty="0" err="1" smtClean="0"/>
              <a:t>ngRoute</a:t>
            </a:r>
            <a:r>
              <a:rPr lang="en-US" dirty="0" smtClean="0"/>
              <a:t> module</a:t>
            </a:r>
          </a:p>
          <a:p>
            <a:pPr lvl="1"/>
            <a:r>
              <a:rPr lang="en-US" dirty="0" smtClean="0"/>
              <a:t>Define routes using the $</a:t>
            </a:r>
            <a:r>
              <a:rPr lang="en-US" dirty="0" err="1" smtClean="0"/>
              <a:t>routeProvider</a:t>
            </a:r>
            <a:endParaRPr lang="en-US" dirty="0" smtClean="0"/>
          </a:p>
        </p:txBody>
      </p:sp>
      <p:sp>
        <p:nvSpPr>
          <p:cNvPr id="6" name="Footer Placeholder 5"/>
          <p:cNvSpPr>
            <a:spLocks noGrp="1"/>
          </p:cNvSpPr>
          <p:nvPr>
            <p:ph type="ftr" sz="quarter" idx="11"/>
          </p:nvPr>
        </p:nvSpPr>
        <p:spPr/>
        <p:txBody>
          <a:bodyPr/>
          <a:lstStyle/>
          <a:p>
            <a:pPr lvl="0"/>
            <a:r>
              <a:rPr lang="en-US" sz="1400" dirty="0">
                <a:gradFill>
                  <a:gsLst>
                    <a:gs pos="27434">
                      <a:srgbClr val="5C2D91"/>
                    </a:gs>
                    <a:gs pos="4513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Routes, views, and 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661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smtClean="0"/>
              <a:t>Defining routes</a:t>
            </a:r>
            <a:endParaRPr lang="en-US" dirty="0"/>
          </a:p>
        </p:txBody>
      </p:sp>
      <p:sp>
        <p:nvSpPr>
          <p:cNvPr id="5" name="TextBox 4"/>
          <p:cNvSpPr txBox="1"/>
          <p:nvPr/>
        </p:nvSpPr>
        <p:spPr>
          <a:xfrm>
            <a:off x="274637" y="1403349"/>
            <a:ext cx="6995160" cy="4727448"/>
          </a:xfrm>
          <a:prstGeom prst="rect">
            <a:avLst/>
          </a:prstGeom>
          <a:noFill/>
          <a:ln>
            <a:solidFill>
              <a:schemeClr val="bg1">
                <a:lumMod val="75000"/>
              </a:schemeClr>
            </a:solidFill>
          </a:ln>
        </p:spPr>
        <p:txBody>
          <a:bodyPr wrap="none" lIns="182880" tIns="146304" rIns="182880" bIns="146304" rtlCol="0">
            <a:noAutofit/>
          </a:bodyPr>
          <a:lstStyle/>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//module</a:t>
            </a:r>
          </a:p>
          <a:p>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Wingtip.App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angular.module</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("App"</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ngRoute</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Wingtip.App.config</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routeProvider</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function</a:t>
            </a:r>
            <a:r>
              <a:rPr lang="en-US" sz="1600" dirty="0">
                <a:gradFill>
                  <a:gsLst>
                    <a:gs pos="97345">
                      <a:schemeClr val="accent2"/>
                    </a:gs>
                    <a:gs pos="76991">
                      <a:schemeClr val="accent2"/>
                    </a:gs>
                    <a:gs pos="55000">
                      <a:schemeClr val="tx1"/>
                    </a:gs>
                  </a:gsLst>
                  <a:lin ang="5400000" scaled="0"/>
                </a:gradFill>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routeProvider</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routeProvider</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when(</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"/welcome"</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templateUrl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"partials/welcome.html"</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controller: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6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welcomeCtrl</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otherwise({</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redirectTo</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gradFill>
                  <a:gsLst>
                    <a:gs pos="38053">
                      <a:schemeClr val="accent4"/>
                    </a:gs>
                    <a:gs pos="60000">
                      <a:schemeClr val="accent4"/>
                    </a:gs>
                  </a:gsLst>
                  <a:lin ang="5400000" scaled="0"/>
                </a:gradFill>
                <a:latin typeface="Consolas" panose="020B0609020204030204" pitchFamily="49" charset="0"/>
                <a:cs typeface="Consolas" panose="020B0609020204030204" pitchFamily="49" charset="0"/>
              </a:rPr>
              <a:t>&lt;!–- HTML --&gt;</a:t>
            </a:r>
          </a:p>
          <a:p>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latin typeface="Consolas" panose="020B0609020204030204" pitchFamily="49" charset="0"/>
                <a:cs typeface="Consolas" panose="020B0609020204030204" pitchFamily="49" charset="0"/>
              </a:rPr>
              <a:t> </a:t>
            </a:r>
            <a:r>
              <a:rPr lang="en-US" sz="16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data-ng-view</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 &lt;/</a:t>
            </a:r>
            <a:r>
              <a:rPr lang="en-US" sz="1600" dirty="0">
                <a:gradFill>
                  <a:gsLst>
                    <a:gs pos="59292">
                      <a:schemeClr val="accent1"/>
                    </a:gs>
                    <a:gs pos="30973">
                      <a:schemeClr val="accent1"/>
                    </a:gs>
                  </a:gsLst>
                  <a:lin ang="5400000" scaled="0"/>
                </a:gradFill>
                <a:latin typeface="Consolas" panose="020B0609020204030204" pitchFamily="49" charset="0"/>
                <a:cs typeface="Consolas" panose="020B0609020204030204" pitchFamily="49" charset="0"/>
              </a:rPr>
              <a:t>div</a:t>
            </a:r>
            <a:r>
              <a:rPr lang="en-US" sz="16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&gt;</a:t>
            </a:r>
          </a:p>
        </p:txBody>
      </p:sp>
      <p:sp>
        <p:nvSpPr>
          <p:cNvPr id="10" name="Rectangle 9"/>
          <p:cNvSpPr/>
          <p:nvPr/>
        </p:nvSpPr>
        <p:spPr>
          <a:xfrm>
            <a:off x="7589838" y="1403349"/>
            <a:ext cx="3108960" cy="544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Route module</a:t>
            </a:r>
          </a:p>
        </p:txBody>
      </p:sp>
      <p:sp>
        <p:nvSpPr>
          <p:cNvPr id="11" name="Freeform 5"/>
          <p:cNvSpPr>
            <a:spLocks/>
          </p:cNvSpPr>
          <p:nvPr/>
        </p:nvSpPr>
        <p:spPr bwMode="auto">
          <a:xfrm rot="16200000" flipH="1">
            <a:off x="6272361" y="458638"/>
            <a:ext cx="112415" cy="2522538"/>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7589838" y="2511380"/>
            <a:ext cx="3108960" cy="544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Partial page</a:t>
            </a:r>
          </a:p>
        </p:txBody>
      </p:sp>
      <p:sp>
        <p:nvSpPr>
          <p:cNvPr id="13" name="Rectangle 12"/>
          <p:cNvSpPr/>
          <p:nvPr/>
        </p:nvSpPr>
        <p:spPr>
          <a:xfrm>
            <a:off x="7589838" y="4837277"/>
            <a:ext cx="3108960" cy="544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146304" rIns="182880" bIns="146304" rtlCol="0" anchor="t" anchorCtr="0">
            <a:spAutoFit/>
          </a:bodyPr>
          <a:lstStyle/>
          <a:p>
            <a:pPr>
              <a:lnSpc>
                <a:spcPct val="90000"/>
              </a:lnSpc>
            </a:pPr>
            <a:r>
              <a:rPr lang="en-US" sz="1800" dirty="0">
                <a:gradFill>
                  <a:gsLst>
                    <a:gs pos="51327">
                      <a:schemeClr val="bg1"/>
                    </a:gs>
                    <a:gs pos="68000">
                      <a:schemeClr val="bg1"/>
                    </a:gs>
                  </a:gsLst>
                  <a:lin ang="5400000" scaled="0"/>
                </a:gradFill>
              </a:rPr>
              <a:t>Rendered here</a:t>
            </a:r>
          </a:p>
        </p:txBody>
      </p:sp>
      <p:sp>
        <p:nvSpPr>
          <p:cNvPr id="15" name="Freeform 5"/>
          <p:cNvSpPr>
            <a:spLocks/>
          </p:cNvSpPr>
          <p:nvPr/>
        </p:nvSpPr>
        <p:spPr bwMode="auto">
          <a:xfrm rot="16200000" flipH="1">
            <a:off x="6103812" y="1760621"/>
            <a:ext cx="449514" cy="2522537"/>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16200000" flipH="1">
            <a:off x="4590802" y="2665162"/>
            <a:ext cx="554540" cy="5443536"/>
          </a:xfrm>
          <a:custGeom>
            <a:avLst/>
            <a:gdLst>
              <a:gd name="T0" fmla="*/ 0 w 943"/>
              <a:gd name="T1" fmla="*/ 390 h 390"/>
              <a:gd name="T2" fmla="*/ 0 w 943"/>
              <a:gd name="T3" fmla="*/ 0 h 390"/>
              <a:gd name="T4" fmla="*/ 943 w 943"/>
              <a:gd name="T5" fmla="*/ 0 h 390"/>
            </a:gdLst>
            <a:ahLst/>
            <a:cxnLst>
              <a:cxn ang="0">
                <a:pos x="T0" y="T1"/>
              </a:cxn>
              <a:cxn ang="0">
                <a:pos x="T2" y="T3"/>
              </a:cxn>
              <a:cxn ang="0">
                <a:pos x="T4" y="T5"/>
              </a:cxn>
            </a:cxnLst>
            <a:rect l="0" t="0" r="r" b="b"/>
            <a:pathLst>
              <a:path w="943" h="390">
                <a:moveTo>
                  <a:pt x="0" y="390"/>
                </a:moveTo>
                <a:lnTo>
                  <a:pt x="0" y="0"/>
                </a:lnTo>
                <a:lnTo>
                  <a:pt x="943" y="0"/>
                </a:lnTo>
              </a:path>
            </a:pathLst>
          </a:custGeom>
          <a:noFill/>
          <a:ln w="22225" cap="flat">
            <a:solidFill>
              <a:schemeClr val="tx1">
                <a:lumMod val="75000"/>
                <a:lumOff val="25000"/>
              </a:schemeClr>
            </a:solidFill>
            <a:prstDash val="solid"/>
            <a:miter lim="800000"/>
            <a:headEnd/>
            <a:tailEnd type="arrow" w="lg"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lvl="0"/>
            <a:r>
              <a:rPr lang="en-US" sz="1400" dirty="0">
                <a:gradFill>
                  <a:gsLst>
                    <a:gs pos="27434">
                      <a:srgbClr val="5C2D91"/>
                    </a:gs>
                    <a:gs pos="4513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Routes, views, and controllers</a:t>
            </a:r>
          </a:p>
          <a:p>
            <a:pPr lvl="0"/>
            <a:endParaRPr lang="en-US" dirty="0">
              <a:solidFill>
                <a:srgbClr val="000000">
                  <a:tint val="75000"/>
                </a:srgbClr>
              </a:solidFill>
            </a:endParaRPr>
          </a:p>
        </p:txBody>
      </p:sp>
    </p:spTree>
    <p:extLst>
      <p:ext uri="{BB962C8B-B14F-4D97-AF65-F5344CB8AC3E}">
        <p14:creationId xmlns:p14="http://schemas.microsoft.com/office/powerpoint/2010/main" val="224914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Working with </a:t>
            </a:r>
            <a:r>
              <a:rPr lang="en-US" altLang="zh-CN" sz="3200" dirty="0">
                <a:gradFill>
                  <a:gsLst>
                    <a:gs pos="1250">
                      <a:schemeClr val="tx1"/>
                    </a:gs>
                    <a:gs pos="99000">
                      <a:schemeClr val="tx1"/>
                    </a:gs>
                  </a:gsLst>
                  <a:lin ang="5400000" scaled="0"/>
                </a:gradFill>
              </a:rPr>
              <a:t>Office UI Fabric</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Introduction to </a:t>
            </a:r>
            <a:r>
              <a:rPr lang="en-US" sz="3200" dirty="0" smtClean="0">
                <a:gradFill>
                  <a:gsLst>
                    <a:gs pos="1250">
                      <a:schemeClr val="tx1"/>
                    </a:gs>
                    <a:gs pos="99000">
                      <a:schemeClr val="tx1"/>
                    </a:gs>
                  </a:gsLst>
                  <a:lin ang="5400000" scaled="0"/>
                </a:gradFill>
              </a:rPr>
              <a:t>AngularJS</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Modules, </a:t>
            </a:r>
            <a:r>
              <a:rPr lang="en-US" sz="3200" dirty="0" smtClean="0">
                <a:gradFill>
                  <a:gsLst>
                    <a:gs pos="1250">
                      <a:schemeClr val="tx1"/>
                    </a:gs>
                    <a:gs pos="99000">
                      <a:schemeClr val="tx1"/>
                    </a:gs>
                  </a:gsLst>
                  <a:lin ang="5400000" scaled="0"/>
                </a:gradFill>
              </a:rPr>
              <a:t>directive, </a:t>
            </a:r>
            <a:r>
              <a:rPr lang="en-US" sz="3200" dirty="0">
                <a:gradFill>
                  <a:gsLst>
                    <a:gs pos="1250">
                      <a:schemeClr val="tx1"/>
                    </a:gs>
                    <a:gs pos="99000">
                      <a:schemeClr val="tx1"/>
                    </a:gs>
                  </a:gsLst>
                  <a:lin ang="5400000" scaled="0"/>
                </a:gradFill>
              </a:rPr>
              <a:t>and </a:t>
            </a:r>
            <a:r>
              <a:rPr lang="en-US" sz="3200" dirty="0" smtClean="0">
                <a:gradFill>
                  <a:gsLst>
                    <a:gs pos="1250">
                      <a:schemeClr val="tx1"/>
                    </a:gs>
                    <a:gs pos="99000">
                      <a:schemeClr val="tx1"/>
                    </a:gs>
                  </a:gsLst>
                  <a:lin ang="5400000" scaled="0"/>
                </a:gradFill>
              </a:rPr>
              <a:t>data binding</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Routes, </a:t>
            </a:r>
            <a:r>
              <a:rPr lang="en-US" sz="3200" dirty="0" smtClean="0">
                <a:gradFill>
                  <a:gsLst>
                    <a:gs pos="1250">
                      <a:schemeClr val="tx1"/>
                    </a:gs>
                    <a:gs pos="99000">
                      <a:schemeClr val="tx1"/>
                    </a:gs>
                  </a:gsLst>
                  <a:lin ang="5400000" scaled="0"/>
                </a:gradFill>
              </a:rPr>
              <a:t>views, and controllers</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Creating </a:t>
            </a:r>
            <a:r>
              <a:rPr lang="en-US" sz="3200" dirty="0" smtClean="0">
                <a:gradFill>
                  <a:gsLst>
                    <a:gs pos="1250">
                      <a:schemeClr val="tx1"/>
                    </a:gs>
                    <a:gs pos="99000">
                      <a:schemeClr val="tx1"/>
                    </a:gs>
                  </a:gsLst>
                  <a:lin ang="5400000" scaled="0"/>
                </a:gradFill>
              </a:rPr>
              <a:t>custom services in </a:t>
            </a:r>
            <a:r>
              <a:rPr lang="en-US" sz="3200" dirty="0">
                <a:gradFill>
                  <a:gsLst>
                    <a:gs pos="1250">
                      <a:schemeClr val="tx1"/>
                    </a:gs>
                    <a:gs pos="99000">
                      <a:schemeClr val="tx1"/>
                    </a:gs>
                  </a:gsLst>
                  <a:lin ang="5400000" scaled="0"/>
                </a:gradFill>
              </a:rPr>
              <a:t>Angular </a:t>
            </a:r>
            <a:r>
              <a:rPr lang="en-US" sz="3200" dirty="0" smtClean="0">
                <a:gradFill>
                  <a:gsLst>
                    <a:gs pos="1250">
                      <a:schemeClr val="tx1"/>
                    </a:gs>
                    <a:gs pos="99000">
                      <a:schemeClr val="tx1"/>
                    </a:gs>
                  </a:gsLst>
                  <a:lin ang="5400000" scaled="0"/>
                </a:gradFill>
              </a:rPr>
              <a:t>apps</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996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Creating </a:t>
            </a:r>
            <a:r>
              <a:rPr lang="en-US" dirty="0" smtClean="0"/>
              <a:t>custom services in </a:t>
            </a:r>
            <a:r>
              <a:rPr lang="en-US" dirty="0"/>
              <a:t>Angular </a:t>
            </a:r>
            <a:r>
              <a:rPr lang="en-US" dirty="0" smtClean="0"/>
              <a:t>apps</a:t>
            </a:r>
            <a:endParaRPr lang="en-US" dirty="0"/>
          </a:p>
        </p:txBody>
      </p:sp>
      <p:sp>
        <p:nvSpPr>
          <p:cNvPr id="6" name="Text Placeholder 5"/>
          <p:cNvSpPr>
            <a:spLocks noGrp="1"/>
          </p:cNvSpPr>
          <p:nvPr>
            <p:ph type="body"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7286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services</a:t>
            </a:r>
            <a:endParaRPr lang="en-US" dirty="0"/>
          </a:p>
        </p:txBody>
      </p:sp>
      <p:sp>
        <p:nvSpPr>
          <p:cNvPr id="3" name="Content Placeholder 2"/>
          <p:cNvSpPr>
            <a:spLocks noGrp="1"/>
          </p:cNvSpPr>
          <p:nvPr>
            <p:ph type="body" sz="quarter" idx="10"/>
          </p:nvPr>
        </p:nvSpPr>
        <p:spPr>
          <a:xfrm>
            <a:off x="274638" y="1212850"/>
            <a:ext cx="11887200" cy="1169551"/>
          </a:xfrm>
        </p:spPr>
        <p:txBody>
          <a:bodyPr/>
          <a:lstStyle/>
          <a:p>
            <a:pPr>
              <a:spcBef>
                <a:spcPts val="1200"/>
              </a:spcBef>
            </a:pPr>
            <a:r>
              <a:rPr lang="en-US" sz="2000" dirty="0">
                <a:latin typeface="+mn-lt"/>
              </a:rPr>
              <a:t>Allows common functionality to be factored out into a single </a:t>
            </a:r>
            <a:r>
              <a:rPr lang="en-US" sz="2000" dirty="0" smtClean="0">
                <a:latin typeface="+mn-lt"/>
              </a:rPr>
              <a:t/>
            </a:r>
            <a:br>
              <a:rPr lang="en-US" sz="2000" dirty="0" smtClean="0">
                <a:latin typeface="+mn-lt"/>
              </a:rPr>
            </a:br>
            <a:r>
              <a:rPr lang="en-US" sz="2000" dirty="0" smtClean="0">
                <a:latin typeface="+mn-lt"/>
              </a:rPr>
              <a:t>component </a:t>
            </a:r>
            <a:r>
              <a:rPr lang="en-US" sz="2000" dirty="0">
                <a:latin typeface="+mn-lt"/>
              </a:rPr>
              <a:t>and used by many </a:t>
            </a:r>
            <a:r>
              <a:rPr lang="en-US" sz="2000" dirty="0" smtClean="0">
                <a:latin typeface="+mn-lt"/>
              </a:rPr>
              <a:t>controllers</a:t>
            </a:r>
            <a:endParaRPr lang="en-US" sz="2000" dirty="0">
              <a:latin typeface="+mn-lt"/>
            </a:endParaRPr>
          </a:p>
          <a:p>
            <a:pPr>
              <a:spcBef>
                <a:spcPts val="1200"/>
              </a:spcBef>
            </a:pPr>
            <a:r>
              <a:rPr lang="en-US" sz="2000" dirty="0">
                <a:latin typeface="+mn-lt"/>
              </a:rPr>
              <a:t>Defined by the </a:t>
            </a:r>
            <a:r>
              <a:rPr lang="en-US" sz="2000" dirty="0" smtClean="0">
                <a:latin typeface="+mn-lt"/>
              </a:rPr>
              <a:t>module in </a:t>
            </a:r>
            <a:r>
              <a:rPr lang="en-US" sz="2000" dirty="0">
                <a:latin typeface="+mn-lt"/>
              </a:rPr>
              <a:t>the same way </a:t>
            </a:r>
            <a:r>
              <a:rPr lang="en-US" sz="2000" dirty="0" smtClean="0">
                <a:latin typeface="+mn-lt"/>
              </a:rPr>
              <a:t>controllers are defined</a:t>
            </a:r>
            <a:endParaRPr lang="en-US" sz="2000" dirty="0">
              <a:latin typeface="+mn-lt"/>
            </a:endParaRPr>
          </a:p>
        </p:txBody>
      </p:sp>
      <p:sp>
        <p:nvSpPr>
          <p:cNvPr id="4" name="TextBox 3"/>
          <p:cNvSpPr txBox="1"/>
          <p:nvPr/>
        </p:nvSpPr>
        <p:spPr>
          <a:xfrm>
            <a:off x="274638" y="2379746"/>
            <a:ext cx="6431889" cy="1803571"/>
          </a:xfrm>
          <a:prstGeom prst="rect">
            <a:avLst/>
          </a:prstGeom>
          <a:noFill/>
          <a:ln>
            <a:solidFill>
              <a:schemeClr val="bg1">
                <a:lumMod val="75000"/>
              </a:schemeClr>
            </a:solidFill>
          </a:ln>
        </p:spPr>
        <p:txBody>
          <a:bodyPr wrap="none" lIns="182880" tIns="146304" rIns="182880" bIns="146304" rtlCol="0">
            <a:spAutoFit/>
          </a:bodyPr>
          <a:lstStyle/>
          <a:p>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Wingtip.App.factory</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welcomeService</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400" dirty="0">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function</a:t>
            </a:r>
            <a:r>
              <a:rPr lang="en-US" sz="1400" dirty="0">
                <a:latin typeface="Consolas" panose="020B0609020204030204" pitchFamily="49" charset="0"/>
                <a:cs typeface="Consolas" panose="020B0609020204030204" pitchFamily="49" charset="0"/>
              </a:rPr>
              <a:t> </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rootScope</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var</a:t>
            </a:r>
            <a:r>
              <a:rPr lang="en-US" sz="1400" dirty="0">
                <a:latin typeface="Consolas" panose="020B0609020204030204" pitchFamily="49" charset="0"/>
                <a:cs typeface="Consolas" panose="020B0609020204030204" pitchFamily="49" charset="0"/>
              </a:rPr>
              <a:t>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welcomeService</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welcomeService.greet</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 </a:t>
            </a:r>
            <a:r>
              <a:rPr lang="en-US" sz="1400" dirty="0">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function</a:t>
            </a:r>
            <a:r>
              <a:rPr lang="en-US" sz="1400" dirty="0">
                <a:latin typeface="Consolas" panose="020B0609020204030204" pitchFamily="49" charset="0"/>
                <a:cs typeface="Consolas" panose="020B0609020204030204" pitchFamily="49" charset="0"/>
              </a:rPr>
              <a:t> </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alert(</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"Hi!"</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return</a:t>
            </a:r>
            <a:r>
              <a:rPr lang="en-US" sz="1400" dirty="0">
                <a:latin typeface="Consolas" panose="020B0609020204030204" pitchFamily="49" charset="0"/>
                <a:cs typeface="Consolas" panose="020B0609020204030204" pitchFamily="49" charset="0"/>
              </a:rPr>
              <a:t>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welcomeService</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p:txBody>
      </p:sp>
      <p:sp>
        <p:nvSpPr>
          <p:cNvPr id="5" name="TextBox 4"/>
          <p:cNvSpPr txBox="1"/>
          <p:nvPr/>
        </p:nvSpPr>
        <p:spPr>
          <a:xfrm>
            <a:off x="274638" y="4829444"/>
            <a:ext cx="6431889" cy="1372683"/>
          </a:xfrm>
          <a:prstGeom prst="rect">
            <a:avLst/>
          </a:prstGeom>
          <a:noFill/>
          <a:ln>
            <a:solidFill>
              <a:schemeClr val="bg1">
                <a:lumMod val="75000"/>
              </a:schemeClr>
            </a:solidFill>
          </a:ln>
        </p:spPr>
        <p:txBody>
          <a:bodyPr wrap="none" lIns="182880" tIns="146304" rIns="182880" bIns="146304" rtlCol="0">
            <a:spAutoFit/>
          </a:bodyPr>
          <a:lstStyle/>
          <a:p>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Wingtip.App.controller</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myCtrl</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"$scope"</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err="1">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welcomeService</a:t>
            </a:r>
            <a:r>
              <a:rPr lang="en-US" sz="1400" dirty="0">
                <a:gradFill>
                  <a:gsLst>
                    <a:gs pos="61947">
                      <a:srgbClr val="E81123"/>
                    </a:gs>
                    <a:gs pos="84956">
                      <a:srgbClr val="E81123"/>
                    </a:gs>
                  </a:gsLst>
                  <a:lin ang="5400000" scaled="0"/>
                </a:gradFill>
                <a:latin typeface="Consolas" panose="020B0609020204030204" pitchFamily="49" charset="0"/>
                <a:cs typeface="Consolas" panose="020B0609020204030204" pitchFamily="49" charset="0"/>
              </a:rPr>
              <a:t>"</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400" dirty="0">
                <a:gradFill>
                  <a:gsLst>
                    <a:gs pos="97345">
                      <a:schemeClr val="accent2"/>
                    </a:gs>
                    <a:gs pos="76991">
                      <a:schemeClr val="accent2"/>
                    </a:gs>
                  </a:gsLst>
                  <a:lin ang="5400000" scaled="0"/>
                </a:gradFill>
                <a:latin typeface="Consolas" panose="020B0609020204030204" pitchFamily="49" charset="0"/>
                <a:cs typeface="Consolas" panose="020B0609020204030204" pitchFamily="49" charset="0"/>
              </a:rPr>
              <a:t>function</a:t>
            </a:r>
            <a:r>
              <a:rPr lang="en-US" sz="1400" dirty="0">
                <a:latin typeface="Consolas" panose="020B0609020204030204" pitchFamily="49" charset="0"/>
                <a:cs typeface="Consolas" panose="020B0609020204030204" pitchFamily="49" charset="0"/>
              </a:rPr>
              <a:t>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contactsCtrl</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($scope,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welcomeService</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welcomeService.greet</a:t>
            </a:r>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a:p>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   }]</a:t>
            </a:r>
          </a:p>
          <a:p>
            <a:r>
              <a:rPr lang="en-US" sz="1400" dirty="0">
                <a:gradFill>
                  <a:gsLst>
                    <a:gs pos="76991">
                      <a:schemeClr val="tx1"/>
                    </a:gs>
                    <a:gs pos="59292">
                      <a:schemeClr val="tx1"/>
                    </a:gs>
                  </a:gsLst>
                  <a:lin ang="5400000" scaled="0"/>
                </a:gradFill>
                <a:latin typeface="Consolas" panose="020B0609020204030204" pitchFamily="49" charset="0"/>
                <a:cs typeface="Consolas" panose="020B0609020204030204" pitchFamily="49" charset="0"/>
              </a:rPr>
              <a:t>);</a:t>
            </a:r>
          </a:p>
        </p:txBody>
      </p:sp>
      <p:sp>
        <p:nvSpPr>
          <p:cNvPr id="8" name="Content Placeholder 2"/>
          <p:cNvSpPr txBox="1">
            <a:spLocks/>
          </p:cNvSpPr>
          <p:nvPr/>
        </p:nvSpPr>
        <p:spPr>
          <a:xfrm>
            <a:off x="274638" y="4362402"/>
            <a:ext cx="7214154"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smtClean="0">
                <a:latin typeface="+mn-lt"/>
              </a:rPr>
              <a:t>The new Factory is injected into controllers</a:t>
            </a:r>
            <a:endParaRPr lang="en-US" sz="2000" dirty="0">
              <a:latin typeface="+mn-lt"/>
            </a:endParaRPr>
          </a:p>
        </p:txBody>
      </p:sp>
      <p:sp>
        <p:nvSpPr>
          <p:cNvPr id="10" name="Footer Placeholder 9"/>
          <p:cNvSpPr>
            <a:spLocks noGrp="1"/>
          </p:cNvSpPr>
          <p:nvPr>
            <p:ph type="ftr" sz="quarter" idx="11"/>
          </p:nvPr>
        </p:nvSpPr>
        <p:spPr/>
        <p:txBody>
          <a:bodyPr/>
          <a:lstStyle/>
          <a:p>
            <a:r>
              <a:rPr lang="en-US" sz="1400" dirty="0" smtClean="0">
                <a:gradFill>
                  <a:gsLst>
                    <a:gs pos="9735">
                      <a:schemeClr val="accent4"/>
                    </a:gs>
                    <a:gs pos="27434">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services in Angular </a:t>
            </a:r>
            <a:r>
              <a:rPr lang="en-US" sz="1400" dirty="0" smtClean="0">
                <a:gradFill>
                  <a:gsLst>
                    <a:gs pos="8367">
                      <a:srgbClr val="000000"/>
                    </a:gs>
                    <a:gs pos="31000">
                      <a:srgbClr val="000000"/>
                    </a:gs>
                  </a:gsLst>
                  <a:lin ang="5400000" scaled="0"/>
                </a:gradFill>
              </a:rPr>
              <a:t>apps</a:t>
            </a:r>
            <a:endParaRPr lang="en-US" sz="1400" dirty="0">
              <a:gradFill>
                <a:gsLst>
                  <a:gs pos="8367">
                    <a:srgbClr val="000000"/>
                  </a:gs>
                  <a:gs pos="31000">
                    <a:srgbClr val="000000"/>
                  </a:gs>
                </a:gsLst>
                <a:lin ang="5400000" scaled="0"/>
              </a:gradFill>
            </a:endParaRPr>
          </a:p>
          <a:p>
            <a:pPr lvl="0"/>
            <a:endParaRPr lang="en-US" dirty="0">
              <a:solidFill>
                <a:srgbClr val="000000">
                  <a:tint val="75000"/>
                </a:srgbClr>
              </a:solidFill>
            </a:endParaRPr>
          </a:p>
        </p:txBody>
      </p:sp>
    </p:spTree>
    <p:extLst>
      <p:ext uri="{BB962C8B-B14F-4D97-AF65-F5344CB8AC3E}">
        <p14:creationId xmlns:p14="http://schemas.microsoft.com/office/powerpoint/2010/main" val="1201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Working with </a:t>
            </a:r>
            <a:r>
              <a:rPr lang="en-US" altLang="zh-CN" sz="3200" dirty="0">
                <a:gradFill>
                  <a:gsLst>
                    <a:gs pos="1250">
                      <a:schemeClr val="tx1"/>
                    </a:gs>
                    <a:gs pos="99000">
                      <a:schemeClr val="tx1"/>
                    </a:gs>
                  </a:gsLst>
                  <a:lin ang="5400000" scaled="0"/>
                </a:gradFill>
              </a:rPr>
              <a:t>Office UI Fabric</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Introduction to </a:t>
            </a:r>
            <a:r>
              <a:rPr lang="en-US" sz="3200" dirty="0" smtClean="0">
                <a:gradFill>
                  <a:gsLst>
                    <a:gs pos="1250">
                      <a:schemeClr val="tx1"/>
                    </a:gs>
                    <a:gs pos="99000">
                      <a:schemeClr val="tx1"/>
                    </a:gs>
                  </a:gsLst>
                  <a:lin ang="5400000" scaled="0"/>
                </a:gradFill>
              </a:rPr>
              <a:t>AngularJS</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Modules, </a:t>
            </a:r>
            <a:r>
              <a:rPr lang="en-US" sz="3200" dirty="0" smtClean="0">
                <a:gradFill>
                  <a:gsLst>
                    <a:gs pos="1250">
                      <a:schemeClr val="tx1"/>
                    </a:gs>
                    <a:gs pos="99000">
                      <a:schemeClr val="tx1"/>
                    </a:gs>
                  </a:gsLst>
                  <a:lin ang="5400000" scaled="0"/>
                </a:gradFill>
              </a:rPr>
              <a:t>directive, </a:t>
            </a:r>
            <a:r>
              <a:rPr lang="en-US" sz="3200" dirty="0">
                <a:gradFill>
                  <a:gsLst>
                    <a:gs pos="1250">
                      <a:schemeClr val="tx1"/>
                    </a:gs>
                    <a:gs pos="99000">
                      <a:schemeClr val="tx1"/>
                    </a:gs>
                  </a:gsLst>
                  <a:lin ang="5400000" scaled="0"/>
                </a:gradFill>
              </a:rPr>
              <a:t>and </a:t>
            </a:r>
            <a:r>
              <a:rPr lang="en-US" sz="3200" dirty="0" smtClean="0">
                <a:gradFill>
                  <a:gsLst>
                    <a:gs pos="1250">
                      <a:schemeClr val="tx1"/>
                    </a:gs>
                    <a:gs pos="99000">
                      <a:schemeClr val="tx1"/>
                    </a:gs>
                  </a:gsLst>
                  <a:lin ang="5400000" scaled="0"/>
                </a:gradFill>
              </a:rPr>
              <a:t>data binding</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Routes, </a:t>
            </a:r>
            <a:r>
              <a:rPr lang="en-US" sz="3200" dirty="0" smtClean="0">
                <a:gradFill>
                  <a:gsLst>
                    <a:gs pos="1250">
                      <a:schemeClr val="tx1"/>
                    </a:gs>
                    <a:gs pos="99000">
                      <a:schemeClr val="tx1"/>
                    </a:gs>
                  </a:gsLst>
                  <a:lin ang="5400000" scaled="0"/>
                </a:gradFill>
              </a:rPr>
              <a:t>views, and controllers</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Creating </a:t>
            </a:r>
            <a:r>
              <a:rPr lang="en-US" sz="3200" dirty="0" smtClean="0">
                <a:gradFill>
                  <a:gsLst>
                    <a:gs pos="1250">
                      <a:schemeClr val="tx1"/>
                    </a:gs>
                    <a:gs pos="99000">
                      <a:schemeClr val="tx1"/>
                    </a:gs>
                  </a:gsLst>
                  <a:lin ang="5400000" scaled="0"/>
                </a:gradFill>
              </a:rPr>
              <a:t>custom services in </a:t>
            </a:r>
            <a:r>
              <a:rPr lang="en-US" sz="3200" dirty="0">
                <a:gradFill>
                  <a:gsLst>
                    <a:gs pos="1250">
                      <a:schemeClr val="tx1"/>
                    </a:gs>
                    <a:gs pos="99000">
                      <a:schemeClr val="tx1"/>
                    </a:gs>
                  </a:gsLst>
                  <a:lin ang="5400000" scaled="0"/>
                </a:gradFill>
              </a:rPr>
              <a:t>Angular </a:t>
            </a:r>
            <a:r>
              <a:rPr lang="en-US" sz="3200" dirty="0" smtClean="0">
                <a:gradFill>
                  <a:gsLst>
                    <a:gs pos="1250">
                      <a:schemeClr val="tx1"/>
                    </a:gs>
                    <a:gs pos="99000">
                      <a:schemeClr val="tx1"/>
                    </a:gs>
                  </a:gsLst>
                  <a:lin ang="5400000" scaled="0"/>
                </a:gradFill>
              </a:rPr>
              <a:t>apps</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99505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reading…</a:t>
            </a:r>
            <a:endParaRPr lang="en-US" dirty="0"/>
          </a:p>
        </p:txBody>
      </p:sp>
      <p:sp>
        <p:nvSpPr>
          <p:cNvPr id="3" name="Text Placeholder 2"/>
          <p:cNvSpPr>
            <a:spLocks noGrp="1"/>
          </p:cNvSpPr>
          <p:nvPr>
            <p:ph type="body" sz="quarter" idx="10"/>
          </p:nvPr>
        </p:nvSpPr>
        <p:spPr>
          <a:xfrm>
            <a:off x="274638" y="1212850"/>
            <a:ext cx="11887200" cy="3102388"/>
          </a:xfrm>
        </p:spPr>
        <p:txBody>
          <a:bodyPr/>
          <a:lstStyle/>
          <a:p>
            <a:pPr>
              <a:spcBef>
                <a:spcPts val="2400"/>
              </a:spcBef>
            </a:pPr>
            <a:r>
              <a:rPr lang="en-US" sz="3600" dirty="0" smtClean="0">
                <a:hlinkClick r:id="rId2"/>
              </a:rPr>
              <a:t>Getting started with  APIs</a:t>
            </a:r>
            <a:endParaRPr lang="en-US" sz="3600" dirty="0" smtClean="0"/>
          </a:p>
          <a:p>
            <a:pPr>
              <a:spcBef>
                <a:spcPts val="2400"/>
              </a:spcBef>
            </a:pPr>
            <a:r>
              <a:rPr lang="en-US" sz="3600" dirty="0" smtClean="0">
                <a:hlinkClick r:id="rId3"/>
              </a:rPr>
              <a:t>Angular code samples  </a:t>
            </a:r>
            <a:endParaRPr lang="en-US" sz="3600" dirty="0" smtClean="0"/>
          </a:p>
          <a:p>
            <a:pPr>
              <a:spcBef>
                <a:spcPts val="2400"/>
              </a:spcBef>
            </a:pPr>
            <a:r>
              <a:rPr lang="en-US" sz="3600" dirty="0" smtClean="0">
                <a:hlinkClick r:id="rId4"/>
              </a:rPr>
              <a:t>Angular training videos &amp; hands on labs </a:t>
            </a:r>
            <a:endParaRPr lang="en-US" sz="3600" dirty="0" smtClean="0"/>
          </a:p>
          <a:p>
            <a:pPr>
              <a:spcBef>
                <a:spcPts val="2400"/>
              </a:spcBef>
            </a:pPr>
            <a:r>
              <a:rPr lang="en-US" sz="3600" dirty="0" smtClean="0">
                <a:hlinkClick r:id="rId5"/>
              </a:rPr>
              <a:t>Microsoft Graph API documentation</a:t>
            </a:r>
            <a:endParaRPr lang="en-US" sz="3600" dirty="0"/>
          </a:p>
        </p:txBody>
      </p:sp>
      <p:grpSp>
        <p:nvGrpSpPr>
          <p:cNvPr id="4" name="Group 3"/>
          <p:cNvGrpSpPr/>
          <p:nvPr/>
        </p:nvGrpSpPr>
        <p:grpSpPr>
          <a:xfrm>
            <a:off x="8525059" y="1409700"/>
            <a:ext cx="3636779" cy="4874038"/>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232F46"/>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232F46"/>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5" name="Freeform 13"/>
            <p:cNvSpPr>
              <a:spLocks/>
            </p:cNvSpPr>
            <p:nvPr/>
          </p:nvSpPr>
          <p:spPr bwMode="auto">
            <a:xfrm>
              <a:off x="10432465" y="5309852"/>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a:solidFill>
                  <a:srgbClr val="404040"/>
                </a:solidFill>
                <a:latin typeface="Segoe UI"/>
              </a:endParaRPr>
            </a:p>
          </p:txBody>
        </p:sp>
      </p:grpSp>
    </p:spTree>
    <p:extLst>
      <p:ext uri="{BB962C8B-B14F-4D97-AF65-F5344CB8AC3E}">
        <p14:creationId xmlns:p14="http://schemas.microsoft.com/office/powerpoint/2010/main" val="333689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53938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smtClean="0"/>
              <a:t>Engage</a:t>
            </a:r>
            <a:endParaRPr lang="en-US" dirty="0"/>
          </a:p>
        </p:txBody>
      </p:sp>
    </p:spTree>
    <p:extLst>
      <p:ext uri="{BB962C8B-B14F-4D97-AF65-F5344CB8AC3E}">
        <p14:creationId xmlns:p14="http://schemas.microsoft.com/office/powerpoint/2010/main" val="30345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8398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2346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Working with </a:t>
            </a:r>
            <a:r>
              <a:rPr lang="en-US" dirty="0" smtClean="0"/>
              <a:t/>
            </a:r>
            <a:br>
              <a:rPr lang="en-US" dirty="0" smtClean="0"/>
            </a:br>
            <a:r>
              <a:rPr lang="en-US" altLang="zh-CN" dirty="0" smtClean="0"/>
              <a:t>Office </a:t>
            </a:r>
            <a:r>
              <a:rPr lang="en-US" altLang="zh-CN" dirty="0"/>
              <a:t>UI Fabric</a:t>
            </a:r>
            <a:endParaRPr lang="en-US" dirty="0"/>
          </a:p>
        </p:txBody>
      </p:sp>
      <p:sp>
        <p:nvSpPr>
          <p:cNvPr id="3" name="Text Placeholder 2"/>
          <p:cNvSpPr>
            <a:spLocks noGrp="1"/>
          </p:cNvSpPr>
          <p:nvPr>
            <p:ph type="body" sz="quarter" idx="12"/>
          </p:nvPr>
        </p:nvSpPr>
        <p:spPr/>
        <p:txBody>
          <a:bodyPr/>
          <a:lstStyle/>
          <a:p>
            <a:r>
              <a:rPr lang="en-US" dirty="0" smtClean="0"/>
              <a:t>1</a:t>
            </a:r>
            <a:endParaRPr lang="en-US" dirty="0"/>
          </a:p>
        </p:txBody>
      </p:sp>
      <p:grpSp>
        <p:nvGrpSpPr>
          <p:cNvPr id="4" name="Group 3"/>
          <p:cNvGrpSpPr/>
          <p:nvPr/>
        </p:nvGrpSpPr>
        <p:grpSpPr>
          <a:xfrm>
            <a:off x="7657215" y="2823390"/>
            <a:ext cx="4389438" cy="3691710"/>
            <a:chOff x="8443913" y="4611688"/>
            <a:chExt cx="2676525" cy="2251075"/>
          </a:xfrm>
        </p:grpSpPr>
        <p:sp>
          <p:nvSpPr>
            <p:cNvPr id="5"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86026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Office UI Fabric?</a:t>
            </a:r>
            <a:endParaRPr lang="en-US" dirty="0"/>
          </a:p>
        </p:txBody>
      </p:sp>
      <p:sp>
        <p:nvSpPr>
          <p:cNvPr id="3" name="Content Placeholder 2"/>
          <p:cNvSpPr>
            <a:spLocks noGrp="1"/>
          </p:cNvSpPr>
          <p:nvPr>
            <p:ph type="body" sz="quarter" idx="10"/>
          </p:nvPr>
        </p:nvSpPr>
        <p:spPr>
          <a:xfrm>
            <a:off x="274638" y="1212850"/>
            <a:ext cx="6400800" cy="4410438"/>
          </a:xfrm>
        </p:spPr>
        <p:txBody>
          <a:bodyPr/>
          <a:lstStyle/>
          <a:p>
            <a:pPr>
              <a:spcBef>
                <a:spcPts val="1800"/>
              </a:spcBef>
            </a:pPr>
            <a:r>
              <a:rPr lang="en-US" sz="2000" dirty="0" smtClean="0">
                <a:latin typeface="+mn-lt"/>
              </a:rPr>
              <a:t>Responsive, mobile-first, front-end </a:t>
            </a:r>
            <a:br>
              <a:rPr lang="en-US" sz="2000" dirty="0" smtClean="0">
                <a:latin typeface="+mn-lt"/>
              </a:rPr>
            </a:br>
            <a:r>
              <a:rPr lang="en-US" sz="2000" dirty="0" smtClean="0">
                <a:latin typeface="+mn-lt"/>
              </a:rPr>
              <a:t>framework for developers</a:t>
            </a:r>
          </a:p>
          <a:p>
            <a:pPr>
              <a:spcBef>
                <a:spcPts val="1800"/>
              </a:spcBef>
            </a:pPr>
            <a:r>
              <a:rPr lang="en-US" sz="2000" dirty="0" smtClean="0">
                <a:latin typeface="+mn-lt"/>
              </a:rPr>
              <a:t>Designed to make it simple to quickly </a:t>
            </a:r>
            <a:br>
              <a:rPr lang="en-US" sz="2000" dirty="0" smtClean="0">
                <a:latin typeface="+mn-lt"/>
              </a:rPr>
            </a:br>
            <a:r>
              <a:rPr lang="en-US" sz="2000" dirty="0" smtClean="0">
                <a:latin typeface="+mn-lt"/>
              </a:rPr>
              <a:t>create web experiences using the </a:t>
            </a:r>
            <a:br>
              <a:rPr lang="en-US" sz="2000" dirty="0" smtClean="0">
                <a:latin typeface="+mn-lt"/>
              </a:rPr>
            </a:br>
            <a:r>
              <a:rPr lang="en-US" sz="2000" dirty="0" smtClean="0">
                <a:latin typeface="+mn-lt"/>
              </a:rPr>
              <a:t>Office Design Language</a:t>
            </a:r>
          </a:p>
          <a:p>
            <a:pPr>
              <a:spcBef>
                <a:spcPts val="1800"/>
              </a:spcBef>
            </a:pPr>
            <a:r>
              <a:rPr lang="en-US" sz="2000" dirty="0" smtClean="0">
                <a:latin typeface="+mn-lt"/>
              </a:rPr>
              <a:t>Designed to work across Office Clients </a:t>
            </a:r>
            <a:br>
              <a:rPr lang="en-US" sz="2000" dirty="0" smtClean="0">
                <a:latin typeface="+mn-lt"/>
              </a:rPr>
            </a:br>
            <a:r>
              <a:rPr lang="en-US" sz="2000" dirty="0" smtClean="0">
                <a:latin typeface="+mn-lt"/>
              </a:rPr>
              <a:t>where Office add-ins are supported</a:t>
            </a:r>
          </a:p>
          <a:p>
            <a:pPr>
              <a:spcBef>
                <a:spcPts val="1800"/>
              </a:spcBef>
            </a:pPr>
            <a:r>
              <a:rPr lang="en-US" sz="2000" dirty="0" smtClean="0">
                <a:latin typeface="+mn-lt"/>
              </a:rPr>
              <a:t>Apply simple CSS styles to make your web applications look and feel like the rest of Office</a:t>
            </a:r>
          </a:p>
          <a:p>
            <a:pPr lvl="1">
              <a:spcBef>
                <a:spcPts val="600"/>
              </a:spcBef>
            </a:pPr>
            <a:r>
              <a:rPr lang="en-US" sz="1600" dirty="0" smtClean="0"/>
              <a:t>Styling takes into account typography, color, icons, </a:t>
            </a:r>
            <a:br>
              <a:rPr lang="en-US" sz="1600" dirty="0" smtClean="0"/>
            </a:br>
            <a:r>
              <a:rPr lang="en-US" sz="1600" dirty="0" smtClean="0"/>
              <a:t>animations, responsive grid layouts, and localization</a:t>
            </a:r>
          </a:p>
          <a:p>
            <a:pPr lvl="1">
              <a:spcBef>
                <a:spcPts val="600"/>
              </a:spcBef>
            </a:pPr>
            <a:r>
              <a:rPr lang="en-US" sz="1600" dirty="0" smtClean="0"/>
              <a:t>Reusable components such as input, layout, navigation, </a:t>
            </a:r>
            <a:br>
              <a:rPr lang="en-US" sz="1600" dirty="0" smtClean="0"/>
            </a:br>
            <a:r>
              <a:rPr lang="en-US" sz="1600" dirty="0" smtClean="0"/>
              <a:t>and content (persona card, list item, and table views)</a:t>
            </a:r>
          </a:p>
        </p:txBody>
      </p:sp>
      <p:pic>
        <p:nvPicPr>
          <p:cNvPr id="4" name="Picture 3"/>
          <p:cNvPicPr>
            <a:picLocks noChangeAspect="1"/>
          </p:cNvPicPr>
          <p:nvPr/>
        </p:nvPicPr>
        <p:blipFill>
          <a:blip r:embed="rId3"/>
          <a:stretch>
            <a:fillRect/>
          </a:stretch>
        </p:blipFill>
        <p:spPr>
          <a:xfrm>
            <a:off x="5919132" y="1429249"/>
            <a:ext cx="6245071" cy="3439614"/>
          </a:xfrm>
          <a:prstGeom prst="rect">
            <a:avLst/>
          </a:prstGeom>
        </p:spPr>
      </p:pic>
      <p:sp>
        <p:nvSpPr>
          <p:cNvPr id="7" name="Footer Placeholder 6"/>
          <p:cNvSpPr>
            <a:spLocks noGrp="1"/>
          </p:cNvSpPr>
          <p:nvPr>
            <p:ph type="ftr" sz="quarter" idx="11"/>
          </p:nvPr>
        </p:nvSpPr>
        <p:spPr/>
        <p:txBody>
          <a:bodyPr/>
          <a:lstStyle/>
          <a:p>
            <a:r>
              <a:rPr lang="en-US" sz="1400" dirty="0" smtClean="0">
                <a:gradFill>
                  <a:gsLst>
                    <a:gs pos="76991">
                      <a:schemeClr val="tx2"/>
                    </a:gs>
                    <a:gs pos="50000">
                      <a:schemeClr val="tx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Working </a:t>
            </a:r>
            <a:r>
              <a:rPr lang="en-US" sz="1400" dirty="0">
                <a:gradFill>
                  <a:gsLst>
                    <a:gs pos="8367">
                      <a:srgbClr val="000000"/>
                    </a:gs>
                    <a:gs pos="31000">
                      <a:srgbClr val="000000"/>
                    </a:gs>
                  </a:gsLst>
                  <a:lin ang="5400000" scaled="0"/>
                </a:gradFill>
              </a:rPr>
              <a:t>with </a:t>
            </a:r>
            <a:r>
              <a:rPr lang="en-US" altLang="zh-CN" sz="1400" dirty="0" smtClean="0">
                <a:gradFill>
                  <a:gsLst>
                    <a:gs pos="8367">
                      <a:srgbClr val="000000"/>
                    </a:gs>
                    <a:gs pos="31000">
                      <a:srgbClr val="000000"/>
                    </a:gs>
                  </a:gsLst>
                  <a:lin ang="5400000" scaled="0"/>
                </a:gradFill>
              </a:rPr>
              <a:t>Office </a:t>
            </a:r>
            <a:r>
              <a:rPr lang="en-US" altLang="zh-CN" sz="1400" dirty="0">
                <a:gradFill>
                  <a:gsLst>
                    <a:gs pos="8367">
                      <a:srgbClr val="000000"/>
                    </a:gs>
                    <a:gs pos="31000">
                      <a:srgbClr val="000000"/>
                    </a:gs>
                  </a:gsLst>
                  <a:lin ang="5400000" scaled="0"/>
                </a:gradFill>
              </a:rPr>
              <a:t>UI Fabric</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56588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type="body" sz="quarter" idx="10"/>
          </p:nvPr>
        </p:nvSpPr>
        <p:spPr>
          <a:xfrm>
            <a:off x="274638" y="1212850"/>
            <a:ext cx="11887200" cy="4321183"/>
          </a:xfrm>
        </p:spPr>
        <p:txBody>
          <a:bodyPr/>
          <a:lstStyle/>
          <a:p>
            <a:pPr>
              <a:spcBef>
                <a:spcPts val="2400"/>
              </a:spcBef>
            </a:pPr>
            <a:r>
              <a:rPr lang="en-US" sz="3600" dirty="0"/>
              <a:t>Office UI Fabric GitHub </a:t>
            </a:r>
            <a:r>
              <a:rPr lang="en-US" sz="3600" dirty="0" smtClean="0"/>
              <a:t>repository</a:t>
            </a:r>
            <a:endParaRPr lang="en-US" sz="3600" dirty="0"/>
          </a:p>
          <a:p>
            <a:pPr lvl="1"/>
            <a:r>
              <a:rPr lang="en-US" sz="1800" dirty="0" smtClean="0">
                <a:hlinkClick r:id="rId2"/>
              </a:rPr>
              <a:t>https://github.com/OfficeDev/Office-UI-Fabric</a:t>
            </a:r>
            <a:r>
              <a:rPr lang="en-US" sz="1800" dirty="0" smtClean="0"/>
              <a:t> </a:t>
            </a:r>
          </a:p>
          <a:p>
            <a:pPr>
              <a:spcBef>
                <a:spcPts val="2400"/>
              </a:spcBef>
            </a:pPr>
            <a:r>
              <a:rPr lang="en-US" sz="3600" dirty="0"/>
              <a:t>Design guidelines for Office </a:t>
            </a:r>
            <a:r>
              <a:rPr lang="en-US" sz="3600" dirty="0" smtClean="0"/>
              <a:t>add-ins</a:t>
            </a:r>
            <a:endParaRPr lang="en-US" sz="3600" dirty="0"/>
          </a:p>
          <a:p>
            <a:pPr lvl="1"/>
            <a:r>
              <a:rPr lang="en-US" sz="1800" dirty="0" smtClean="0">
                <a:hlinkClick r:id="rId3"/>
              </a:rPr>
              <a:t>https://msdn.microsoft.com/EN-US/library/mt484317.aspx</a:t>
            </a:r>
            <a:r>
              <a:rPr lang="en-US" sz="1800" dirty="0" smtClean="0"/>
              <a:t> </a:t>
            </a:r>
          </a:p>
          <a:p>
            <a:pPr>
              <a:spcBef>
                <a:spcPts val="2400"/>
              </a:spcBef>
            </a:pPr>
            <a:r>
              <a:rPr lang="en-US" sz="3600" dirty="0"/>
              <a:t>Office 365 JavaScript controls</a:t>
            </a:r>
          </a:p>
          <a:p>
            <a:pPr lvl="1"/>
            <a:r>
              <a:rPr lang="en-US" sz="1800" dirty="0" smtClean="0">
                <a:hlinkClick r:id="rId4"/>
              </a:rPr>
              <a:t>https://msdn.microsoft.com/en-us/office/office365/howto/javascript-controls</a:t>
            </a:r>
            <a:endParaRPr lang="en-US" sz="1800" dirty="0" smtClean="0"/>
          </a:p>
          <a:p>
            <a:pPr>
              <a:spcBef>
                <a:spcPts val="2400"/>
              </a:spcBef>
            </a:pPr>
            <a:r>
              <a:rPr lang="en-US" sz="3600" dirty="0"/>
              <a:t>Use Office UI Fabric in Office </a:t>
            </a:r>
            <a:r>
              <a:rPr lang="en-US" sz="3600" dirty="0" smtClean="0"/>
              <a:t>add-ins</a:t>
            </a:r>
            <a:endParaRPr lang="en-US" sz="3600" dirty="0"/>
          </a:p>
          <a:p>
            <a:pPr lvl="1"/>
            <a:r>
              <a:rPr lang="en-US" sz="1800" dirty="0" smtClean="0"/>
              <a:t> </a:t>
            </a:r>
            <a:r>
              <a:rPr lang="en-US" sz="1800" dirty="0" smtClean="0">
                <a:hlinkClick r:id="rId5"/>
              </a:rPr>
              <a:t>https://msdn.microsoft.com/EN-US/library/office/mt450443.aspx</a:t>
            </a:r>
            <a:r>
              <a:rPr lang="en-US" sz="1800" dirty="0" smtClean="0"/>
              <a:t> </a:t>
            </a:r>
            <a:endParaRPr lang="en-US" sz="1800" dirty="0"/>
          </a:p>
        </p:txBody>
      </p:sp>
      <p:sp>
        <p:nvSpPr>
          <p:cNvPr id="6" name="Footer Placeholder 5"/>
          <p:cNvSpPr>
            <a:spLocks noGrp="1"/>
          </p:cNvSpPr>
          <p:nvPr>
            <p:ph type="ftr" sz="quarter" idx="11"/>
          </p:nvPr>
        </p:nvSpPr>
        <p:spPr/>
        <p:txBody>
          <a:bodyPr/>
          <a:lstStyle/>
          <a:p>
            <a:pPr lvl="0"/>
            <a:r>
              <a:rPr lang="en-US" sz="1400" dirty="0">
                <a:gradFill>
                  <a:gsLst>
                    <a:gs pos="76991">
                      <a:srgbClr val="D83B01"/>
                    </a:gs>
                    <a:gs pos="50000">
                      <a:srgbClr val="D83B0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Working with </a:t>
            </a:r>
            <a:r>
              <a:rPr lang="en-US" altLang="zh-CN" sz="1400" dirty="0">
                <a:gradFill>
                  <a:gsLst>
                    <a:gs pos="8367">
                      <a:srgbClr val="000000"/>
                    </a:gs>
                    <a:gs pos="31000">
                      <a:srgbClr val="000000"/>
                    </a:gs>
                  </a:gsLst>
                  <a:lin ang="5400000" scaled="0"/>
                </a:gradFill>
              </a:rPr>
              <a:t>Office UI Fabric</a:t>
            </a:r>
            <a:endParaRPr lang="en-US" sz="1400" dirty="0">
              <a:gradFill>
                <a:gsLst>
                  <a:gs pos="8367">
                    <a:srgbClr val="000000"/>
                  </a:gs>
                  <a:gs pos="31000">
                    <a:srgbClr val="000000"/>
                  </a:gs>
                </a:gsLst>
                <a:lin ang="5400000" scaled="0"/>
              </a:gradFill>
            </a:endParaRPr>
          </a:p>
          <a:p>
            <a:pPr lvl="0"/>
            <a:endParaRPr lang="en-US" dirty="0">
              <a:solidFill>
                <a:srgbClr val="000000">
                  <a:tint val="75000"/>
                </a:srgbClr>
              </a:solidFill>
            </a:endParaRPr>
          </a:p>
        </p:txBody>
      </p:sp>
    </p:spTree>
    <p:extLst>
      <p:ext uri="{BB962C8B-B14F-4D97-AF65-F5344CB8AC3E}">
        <p14:creationId xmlns:p14="http://schemas.microsoft.com/office/powerpoint/2010/main" val="41448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012859"/>
          </a:xfrm>
        </p:spPr>
        <p:txBody>
          <a:bodyPr/>
          <a:lstStyle/>
          <a:p>
            <a:r>
              <a:rPr lang="en-US" sz="6600" dirty="0"/>
              <a:t>Creating a </a:t>
            </a:r>
            <a:r>
              <a:rPr lang="en-US" sz="6600" dirty="0" smtClean="0"/>
              <a:t>user interface using </a:t>
            </a:r>
            <a:r>
              <a:rPr lang="en-US" sz="6600" dirty="0"/>
              <a:t>Office UI Fabric</a:t>
            </a:r>
          </a:p>
        </p:txBody>
      </p:sp>
      <p:sp>
        <p:nvSpPr>
          <p:cNvPr id="2" name="Text Placeholder 1"/>
          <p:cNvSpPr>
            <a:spLocks noGrp="1"/>
          </p:cNvSpPr>
          <p:nvPr>
            <p:ph type="body" sz="quarter" idx="12"/>
          </p:nvPr>
        </p:nvSpPr>
        <p:spPr/>
        <p:txBody>
          <a:bodyPr/>
          <a:lstStyle/>
          <a:p>
            <a:r>
              <a:rPr lang="en-US" smtClean="0"/>
              <a:t>demo</a:t>
            </a:r>
            <a:endParaRPr lang="en-US" dirty="0"/>
          </a:p>
        </p:txBody>
      </p:sp>
      <p:grpSp>
        <p:nvGrpSpPr>
          <p:cNvPr id="8" name="Group 7"/>
          <p:cNvGrpSpPr/>
          <p:nvPr/>
        </p:nvGrpSpPr>
        <p:grpSpPr>
          <a:xfrm>
            <a:off x="7657215" y="2823390"/>
            <a:ext cx="4389438" cy="3691710"/>
            <a:chOff x="8443913" y="4611688"/>
            <a:chExt cx="2676525" cy="2251075"/>
          </a:xfrm>
        </p:grpSpPr>
        <p:sp>
          <p:nvSpPr>
            <p:cNvPr id="9"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1" name="Footer Placeholder 5"/>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11504">
                      <a:schemeClr val="tx1"/>
                    </a:gs>
                    <a:gs pos="72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1</a:t>
            </a:r>
            <a:r>
              <a:rPr kumimoji="0" lang="en-US" sz="1400" b="0" i="0" u="none" strike="noStrike" kern="1200" cap="none" spc="0" normalizeH="0" baseline="0" noProof="0" dirty="0" smtClean="0">
                <a:ln>
                  <a:noFill/>
                </a:ln>
                <a:gradFill>
                  <a:gsLst>
                    <a:gs pos="11504">
                      <a:schemeClr val="tx1"/>
                    </a:gs>
                    <a:gs pos="72000">
                      <a:schemeClr val="tx1"/>
                    </a:gs>
                  </a:gsLst>
                  <a:lin ang="5400000" scaled="0"/>
                </a:gradFill>
                <a:effectLst/>
                <a:uLnTx/>
                <a:uFillTx/>
                <a:latin typeface="Segoe UI"/>
                <a:ea typeface="+mn-ea"/>
                <a:cs typeface="+mn-cs"/>
              </a:rPr>
              <a:t> Working with </a:t>
            </a:r>
            <a:r>
              <a:rPr kumimoji="0" lang="en-US" altLang="zh-CN" sz="1400" b="0" i="0" u="none" strike="noStrike" kern="1200" cap="none" spc="0" normalizeH="0" baseline="0" noProof="0" dirty="0" smtClean="0">
                <a:ln>
                  <a:noFill/>
                </a:ln>
                <a:gradFill>
                  <a:gsLst>
                    <a:gs pos="11504">
                      <a:schemeClr val="tx1"/>
                    </a:gs>
                    <a:gs pos="72000">
                      <a:schemeClr val="tx1"/>
                    </a:gs>
                  </a:gsLst>
                  <a:lin ang="5400000" scaled="0"/>
                </a:gradFill>
                <a:effectLst/>
                <a:uLnTx/>
                <a:uFillTx/>
                <a:latin typeface="Segoe UI"/>
                <a:ea typeface="+mn-ea"/>
                <a:cs typeface="+mn-cs"/>
              </a:rPr>
              <a:t>Office UI Fabric</a:t>
            </a:r>
            <a:endParaRPr kumimoji="0" lang="en-US" sz="1400" b="0" i="0" u="none" strike="noStrike" kern="1200" cap="none" spc="0" normalizeH="0" baseline="0" noProof="0" dirty="0" smtClean="0">
              <a:ln>
                <a:noFill/>
              </a:ln>
              <a:gradFill>
                <a:gsLst>
                  <a:gs pos="11504">
                    <a:schemeClr val="tx1"/>
                  </a:gs>
                  <a:gs pos="72000">
                    <a:schemeClr val="tx1"/>
                  </a:gs>
                </a:gsLst>
                <a:lin ang="5400000" scaled="0"/>
              </a:gradFill>
              <a:effectLst/>
              <a:uLnTx/>
              <a:uFillTx/>
              <a:latin typeface="Segoe UI"/>
              <a:ea typeface="+mn-ea"/>
              <a:cs typeface="+mn-cs"/>
            </a:endParaRP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11504">
                    <a:schemeClr val="tx1"/>
                  </a:gs>
                  <a:gs pos="72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4847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Introduction to </a:t>
            </a:r>
            <a:r>
              <a:rPr lang="en-US" dirty="0" smtClean="0"/>
              <a:t>AngularJS</a:t>
            </a:r>
            <a:endParaRPr lang="en-US" dirty="0"/>
          </a:p>
        </p:txBody>
      </p:sp>
      <p:sp>
        <p:nvSpPr>
          <p:cNvPr id="6" name="Text Placeholder 5"/>
          <p:cNvSpPr>
            <a:spLocks noGrp="1"/>
          </p:cNvSpPr>
          <p:nvPr>
            <p:ph type="body" sz="quarter" idx="12"/>
          </p:nvPr>
        </p:nvSpPr>
        <p:spPr>
          <a:xfrm>
            <a:off x="242888" y="1211263"/>
            <a:ext cx="1860550" cy="3023905"/>
          </a:xfrm>
        </p:spPr>
        <p:txBody>
          <a:bodyPr/>
          <a:lstStyle/>
          <a:p>
            <a:r>
              <a:rPr lang="en-US" dirty="0" smtClean="0"/>
              <a:t>2</a:t>
            </a:r>
            <a:endParaRPr lang="en-US" dirty="0"/>
          </a:p>
        </p:txBody>
      </p:sp>
    </p:spTree>
    <p:extLst>
      <p:ext uri="{BB962C8B-B14F-4D97-AF65-F5344CB8AC3E}">
        <p14:creationId xmlns:p14="http://schemas.microsoft.com/office/powerpoint/2010/main" val="29788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1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openxmlformats.org/package/2006/metadata/core-properties"/>
    <ds:schemaRef ds:uri="5fad15d0-477e-40da-a20d-40d4ca777cbd"/>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1500</Words>
  <Application>Microsoft Office PowerPoint</Application>
  <PresentationFormat>Custom</PresentationFormat>
  <Paragraphs>302</Paragraphs>
  <Slides>36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Consolas</vt:lpstr>
      <vt:lpstr>Segoe Light</vt:lpstr>
      <vt:lpstr>Segoe UI</vt:lpstr>
      <vt:lpstr>Segoe UI Black</vt:lpstr>
      <vt:lpstr>Segoe UI Light</vt:lpstr>
      <vt:lpstr>Wingdings</vt:lpstr>
      <vt:lpstr>6-30540_Office_365_CloudRoadShow</vt:lpstr>
      <vt:lpstr>Office 365 development</vt:lpstr>
      <vt:lpstr>Deep dive into building standalone  AngularJS web applications with  Office UI Fabric for Office 365</vt:lpstr>
      <vt:lpstr>Agenda</vt:lpstr>
      <vt:lpstr>Developer vision</vt:lpstr>
      <vt:lpstr>PowerPoint Presentation</vt:lpstr>
      <vt:lpstr>What is Office UI Fabric?</vt:lpstr>
      <vt:lpstr>Getting started</vt:lpstr>
      <vt:lpstr>Creating a user interface using Office UI Fabric</vt:lpstr>
      <vt:lpstr>PowerPoint Presentation</vt:lpstr>
      <vt:lpstr>Introducing AngularJS</vt:lpstr>
      <vt:lpstr>Single-Page Applications</vt:lpstr>
      <vt:lpstr>AngularJS features</vt:lpstr>
      <vt:lpstr>Angular framework</vt:lpstr>
      <vt:lpstr>Other options for  accessing AngularJS</vt:lpstr>
      <vt:lpstr>Using AngularJS in  a SharePoint-hosted  add-in project</vt:lpstr>
      <vt:lpstr>PowerPoint Presentation</vt:lpstr>
      <vt:lpstr>Directives</vt:lpstr>
      <vt:lpstr>Key directives</vt:lpstr>
      <vt:lpstr>Using Angular directives</vt:lpstr>
      <vt:lpstr>Data binding</vt:lpstr>
      <vt:lpstr>Filters</vt:lpstr>
      <vt:lpstr>Key filters</vt:lpstr>
      <vt:lpstr>PowerPoint Presentation</vt:lpstr>
      <vt:lpstr>Model-View-Controller with Angular</vt:lpstr>
      <vt:lpstr>Understanding $scope</vt:lpstr>
      <vt:lpstr>Understanding modules</vt:lpstr>
      <vt:lpstr>Understanding controllers</vt:lpstr>
      <vt:lpstr>Routes</vt:lpstr>
      <vt:lpstr>Defining routes</vt:lpstr>
      <vt:lpstr>PowerPoint Presentation</vt:lpstr>
      <vt:lpstr>Understanding services</vt:lpstr>
      <vt:lpstr>Summary</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2016-01-20T23:43:16Z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