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7" r:id="rId4"/>
  </p:sldMasterIdLst>
  <p:notesMasterIdLst>
    <p:notesMasterId r:id="rId24"/>
  </p:notesMasterIdLst>
  <p:handoutMasterIdLst>
    <p:handoutMasterId r:id="rId25"/>
  </p:handoutMasterIdLst>
  <p:sldIdLst>
    <p:sldId id="778" r:id="rId5"/>
    <p:sldId id="842" r:id="rId6"/>
    <p:sldId id="843" r:id="rId7"/>
    <p:sldId id="845" r:id="rId8"/>
    <p:sldId id="828" r:id="rId9"/>
    <p:sldId id="826" r:id="rId10"/>
    <p:sldId id="846" r:id="rId11"/>
    <p:sldId id="847" r:id="rId12"/>
    <p:sldId id="831" r:id="rId13"/>
    <p:sldId id="848" r:id="rId14"/>
    <p:sldId id="849" r:id="rId15"/>
    <p:sldId id="850" r:id="rId16"/>
    <p:sldId id="851" r:id="rId17"/>
    <p:sldId id="852" r:id="rId18"/>
    <p:sldId id="835" r:id="rId19"/>
    <p:sldId id="855" r:id="rId20"/>
    <p:sldId id="856" r:id="rId21"/>
    <p:sldId id="853" r:id="rId22"/>
    <p:sldId id="841" r:id="rId23"/>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1" pos="1803" userDrawn="1">
          <p15:clr>
            <a:srgbClr val="A4A3A4"/>
          </p15:clr>
        </p15:guide>
        <p15:guide id="15" pos="625" userDrawn="1">
          <p15:clr>
            <a:srgbClr val="A4A3A4"/>
          </p15:clr>
        </p15:guide>
        <p15:guide id="18" pos="2261" userDrawn="1">
          <p15:clr>
            <a:srgbClr val="A4A3A4"/>
          </p15:clr>
        </p15:guide>
        <p15:guide id="19"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8" autoAdjust="0"/>
    <p:restoredTop sz="91270" autoAdjust="0"/>
  </p:normalViewPr>
  <p:slideViewPr>
    <p:cSldViewPr snapToGrid="0">
      <p:cViewPr varScale="1">
        <p:scale>
          <a:sx n="73" d="100"/>
          <a:sy n="73" d="100"/>
        </p:scale>
        <p:origin x="922" y="72"/>
      </p:cViewPr>
      <p:guideLst>
        <p:guide pos="1803"/>
        <p:guide pos="625"/>
        <p:guide pos="2261"/>
        <p:guide orient="horz" pos="220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8F07DC-D3EC-444F-BE35-6020D98C230A}" type="datetime1">
              <a:rPr lang="en-US" smtClean="0"/>
              <a:t>1/20/2016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26C2B-E88C-4D20-A45F-2E7C6BCC1AD3}" type="datetime1">
              <a:rPr lang="en-US" smtClean="0"/>
              <a:t>1/20/2016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7BE7C177-8EF8-42E6-ADF6-418ECBBB6DBA}"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4675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A200DDC-F65D-4822-A092-F80B643E093F}"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144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62D26C2B-E88C-4D20-A45F-2E7C6BCC1AD3}"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928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71D28F2F-D752-4E82-9939-410D6B4C6179}"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6526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EE80026-422A-4648-B794-C1BD65E1F6F1}"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7376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7363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338205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8852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3724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891551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78592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13857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52031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693100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041647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84896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739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93741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39324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57664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31250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33557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509311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02823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71542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409612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3243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6387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20156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108077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31911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19691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026437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032314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9722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3801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8825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734218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71322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4999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85845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4398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89755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8" y="1218557"/>
            <a:ext cx="3766820" cy="3620806"/>
            <a:chOff x="8206628" y="1217640"/>
            <a:chExt cx="3768336"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68336" cy="1856191"/>
              <a:chOff x="8206628" y="1217640"/>
              <a:chExt cx="3768336" cy="1856191"/>
            </a:xfrm>
          </p:grpSpPr>
          <p:sp>
            <p:nvSpPr>
              <p:cNvPr id="17" name="Rectangle 120"/>
              <p:cNvSpPr>
                <a:spLocks noChangeArrowheads="1"/>
              </p:cNvSpPr>
              <p:nvPr/>
            </p:nvSpPr>
            <p:spPr bwMode="auto">
              <a:xfrm>
                <a:off x="8206628" y="1217640"/>
                <a:ext cx="3768336"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46063"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5572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8535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22591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744236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56559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1281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7687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5919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9001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1040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4106006050"/>
      </p:ext>
    </p:extLst>
  </p:cSld>
  <p:clrMap bg1="lt1" tx1="dk1" bg2="lt2" tx2="dk2" accent1="accent1" accent2="accent2" accent3="accent3" accent4="accent4" accent5="accent5" accent6="accent6" hlink="hlink" folHlink="folHlink"/>
  <p:sldLayoutIdLst>
    <p:sldLayoutId id="2147484238" r:id="rId1"/>
    <p:sldLayoutId id="2147484239" r:id="rId2"/>
    <p:sldLayoutId id="2147484240" r:id="rId3"/>
    <p:sldLayoutId id="2147484241" r:id="rId4"/>
    <p:sldLayoutId id="2147484242" r:id="rId5"/>
    <p:sldLayoutId id="2147484243" r:id="rId6"/>
    <p:sldLayoutId id="2147484244" r:id="rId7"/>
    <p:sldLayoutId id="2147484245" r:id="rId8"/>
    <p:sldLayoutId id="2147484246" r:id="rId9"/>
    <p:sldLayoutId id="2147484247" r:id="rId10"/>
    <p:sldLayoutId id="2147484248" r:id="rId11"/>
    <p:sldLayoutId id="2147484249" r:id="rId12"/>
    <p:sldLayoutId id="2147484250" r:id="rId13"/>
    <p:sldLayoutId id="2147484251" r:id="rId14"/>
    <p:sldLayoutId id="2147484252" r:id="rId15"/>
    <p:sldLayoutId id="2147484253" r:id="rId16"/>
    <p:sldLayoutId id="2147484254" r:id="rId17"/>
    <p:sldLayoutId id="2147484255" r:id="rId18"/>
    <p:sldLayoutId id="2147484256" r:id="rId19"/>
    <p:sldLayoutId id="2147484257" r:id="rId20"/>
    <p:sldLayoutId id="2147484258" r:id="rId21"/>
    <p:sldLayoutId id="2147484259" r:id="rId22"/>
    <p:sldLayoutId id="2147484260" r:id="rId23"/>
    <p:sldLayoutId id="2147484261" r:id="rId24"/>
    <p:sldLayoutId id="2147484262" r:id="rId25"/>
    <p:sldLayoutId id="2147484263" r:id="rId26"/>
    <p:sldLayoutId id="2147484264" r:id="rId27"/>
    <p:sldLayoutId id="2147484265" r:id="rId28"/>
    <p:sldLayoutId id="2147484266" r:id="rId29"/>
    <p:sldLayoutId id="2147484267" r:id="rId30"/>
    <p:sldLayoutId id="2147484268" r:id="rId31"/>
    <p:sldLayoutId id="2147484269" r:id="rId32"/>
    <p:sldLayoutId id="2147484270" r:id="rId33"/>
    <p:sldLayoutId id="2147484271" r:id="rId34"/>
    <p:sldLayoutId id="2147484272" r:id="rId35"/>
    <p:sldLayoutId id="2147484273" r:id="rId36"/>
    <p:sldLayoutId id="2147484274" r:id="rId37"/>
    <p:sldLayoutId id="2147484275" r:id="rId38"/>
    <p:sldLayoutId id="2147484276" r:id="rId39"/>
    <p:sldLayoutId id="2147484277" r:id="rId40"/>
    <p:sldLayoutId id="2147484278" r:id="rId41"/>
    <p:sldLayoutId id="2147484279" r:id="rId42"/>
    <p:sldLayoutId id="2147484286" r:id="rId43"/>
    <p:sldLayoutId id="2147484281" r:id="rId44"/>
    <p:sldLayoutId id="2147484282" r:id="rId45"/>
    <p:sldLayoutId id="2147484283" r:id="rId46"/>
    <p:sldLayoutId id="2147484284"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zureAD/azure-activedirectory-library-for-j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Cross-origin_resource_shar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9.emf"/><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Office 365 development</a:t>
            </a:r>
            <a:endParaRPr lang="en-US" dirty="0"/>
          </a:p>
        </p:txBody>
      </p:sp>
      <p:sp>
        <p:nvSpPr>
          <p:cNvPr id="6" name="Text Placeholder 5"/>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 Application Library </a:t>
            </a:r>
            <a:br>
              <a:rPr lang="en-US" dirty="0" smtClean="0"/>
            </a:br>
            <a:r>
              <a:rPr lang="en-US" dirty="0" smtClean="0"/>
              <a:t>for JavaScript</a:t>
            </a:r>
            <a:endParaRPr lang="en-US" dirty="0"/>
          </a:p>
        </p:txBody>
      </p:sp>
      <p:sp>
        <p:nvSpPr>
          <p:cNvPr id="3" name="Text Placeholder 2"/>
          <p:cNvSpPr>
            <a:spLocks noGrp="1"/>
          </p:cNvSpPr>
          <p:nvPr>
            <p:ph type="body" sz="quarter" idx="10"/>
          </p:nvPr>
        </p:nvSpPr>
        <p:spPr>
          <a:xfrm>
            <a:off x="274638" y="2125663"/>
            <a:ext cx="11887200" cy="4219617"/>
          </a:xfrm>
        </p:spPr>
        <p:txBody>
          <a:bodyPr/>
          <a:lstStyle/>
          <a:p>
            <a:pPr>
              <a:spcBef>
                <a:spcPts val="1800"/>
              </a:spcBef>
            </a:pPr>
            <a:r>
              <a:rPr lang="en-US" sz="3600" dirty="0"/>
              <a:t>Azure AD has shipped various libraries for </a:t>
            </a:r>
            <a:r>
              <a:rPr lang="en-US" sz="3600" dirty="0" smtClean="0"/>
              <a:t>dealing </a:t>
            </a:r>
            <a:br>
              <a:rPr lang="en-US" sz="3600" dirty="0" smtClean="0"/>
            </a:br>
            <a:r>
              <a:rPr lang="en-US" sz="3600" dirty="0" smtClean="0"/>
              <a:t>with </a:t>
            </a:r>
            <a:r>
              <a:rPr lang="en-US" sz="3600" dirty="0"/>
              <a:t>authentication in custom apps</a:t>
            </a:r>
          </a:p>
          <a:p>
            <a:pPr lvl="1"/>
            <a:r>
              <a:rPr lang="en-US" sz="1800" dirty="0" smtClean="0"/>
              <a:t>.NET SDK’s for Windows and web projects</a:t>
            </a:r>
          </a:p>
          <a:p>
            <a:pPr lvl="1"/>
            <a:r>
              <a:rPr lang="en-US" sz="1800" dirty="0" smtClean="0"/>
              <a:t>Mobile SDK’s—iOS and SDK</a:t>
            </a:r>
          </a:p>
          <a:p>
            <a:pPr lvl="1"/>
            <a:r>
              <a:rPr lang="en-US" sz="1800" dirty="0" smtClean="0"/>
              <a:t>Java SDK</a:t>
            </a:r>
          </a:p>
          <a:p>
            <a:pPr lvl="1"/>
            <a:r>
              <a:rPr lang="en-US" sz="1800" dirty="0" smtClean="0"/>
              <a:t>Node.js</a:t>
            </a:r>
          </a:p>
          <a:p>
            <a:pPr>
              <a:spcBef>
                <a:spcPts val="1800"/>
              </a:spcBef>
            </a:pPr>
            <a:r>
              <a:rPr lang="en-US" sz="3600" dirty="0"/>
              <a:t>Azure AD added support for OAuth2 Implicit Flow</a:t>
            </a:r>
          </a:p>
          <a:p>
            <a:pPr lvl="1"/>
            <a:r>
              <a:rPr lang="en-US" sz="1800" dirty="0" smtClean="0"/>
              <a:t>ADAL JS—SDK for JavaScript</a:t>
            </a:r>
          </a:p>
          <a:p>
            <a:pPr lvl="1"/>
            <a:r>
              <a:rPr lang="en-US" sz="1800" dirty="0" smtClean="0"/>
              <a:t>Includes Angular service</a:t>
            </a:r>
          </a:p>
          <a:p>
            <a:pPr lvl="1">
              <a:spcBef>
                <a:spcPts val="1800"/>
              </a:spcBef>
            </a:pPr>
            <a:r>
              <a:rPr lang="en-US" sz="1800" dirty="0">
                <a:gradFill>
                  <a:gsLst>
                    <a:gs pos="17699">
                      <a:schemeClr val="accent1"/>
                    </a:gs>
                    <a:gs pos="54000">
                      <a:schemeClr val="accent1"/>
                    </a:gs>
                  </a:gsLst>
                  <a:lin ang="5400000" scaled="0"/>
                </a:gradFill>
                <a:hlinkClick r:id="rId3"/>
              </a:rPr>
              <a:t>https://</a:t>
            </a:r>
            <a:r>
              <a:rPr lang="en-US" sz="1800" dirty="0" smtClean="0">
                <a:gradFill>
                  <a:gsLst>
                    <a:gs pos="17699">
                      <a:schemeClr val="accent1"/>
                    </a:gs>
                    <a:gs pos="54000">
                      <a:schemeClr val="accent1"/>
                    </a:gs>
                  </a:gsLst>
                  <a:lin ang="5400000" scaled="0"/>
                </a:gradFill>
                <a:hlinkClick r:id="rId3"/>
              </a:rPr>
              <a:t>github.com/AzureAD/azure-activedirectory-library-for-js</a:t>
            </a:r>
            <a:endParaRPr lang="en-US" sz="1800" dirty="0" smtClean="0">
              <a:gradFill>
                <a:gsLst>
                  <a:gs pos="17699">
                    <a:schemeClr val="accent1"/>
                  </a:gs>
                  <a:gs pos="54000">
                    <a:schemeClr val="accent1"/>
                  </a:gs>
                </a:gsLst>
                <a:lin ang="5400000" scaled="0"/>
              </a:gradFill>
            </a:endParaRPr>
          </a:p>
        </p:txBody>
      </p:sp>
      <p:sp>
        <p:nvSpPr>
          <p:cNvPr id="6" name="Footer Placeholder 5"/>
          <p:cNvSpPr>
            <a:spLocks noGrp="1"/>
          </p:cNvSpPr>
          <p:nvPr>
            <p:ph type="ftr" sz="quarter" idx="11"/>
          </p:nvPr>
        </p:nvSpPr>
        <p:spPr/>
        <p:txBody>
          <a:bodyPr/>
          <a:lstStyle/>
          <a:p>
            <a:pPr>
              <a:defRPr/>
            </a:pPr>
            <a:r>
              <a:rPr lang="en-US" sz="1400" dirty="0">
                <a:gradFill>
                  <a:gsLst>
                    <a:gs pos="7080">
                      <a:schemeClr val="accent2"/>
                    </a:gs>
                    <a:gs pos="35398">
                      <a:schemeClr val="accent2"/>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gradFill>
                  <a:gsLst>
                    <a:gs pos="8367">
                      <a:srgbClr val="000000"/>
                    </a:gs>
                    <a:gs pos="31000">
                      <a:srgbClr val="000000"/>
                    </a:gs>
                  </a:gsLst>
                  <a:lin ang="5400000" scaled="0"/>
                </a:gradFill>
              </a:rPr>
              <a:t> ADAL </a:t>
            </a:r>
            <a:r>
              <a:rPr lang="en-US" sz="1400" dirty="0">
                <a:gradFill>
                  <a:gsLst>
                    <a:gs pos="8367">
                      <a:srgbClr val="000000"/>
                    </a:gs>
                    <a:gs pos="31000">
                      <a:srgbClr val="000000"/>
                    </a:gs>
                  </a:gsLst>
                  <a:lin ang="5400000" scaled="0"/>
                </a:gradFill>
              </a:rPr>
              <a:t>JS</a:t>
            </a:r>
          </a:p>
          <a:p>
            <a:pPr>
              <a:defRPr/>
            </a:pP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84249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179058"/>
          </a:xfrm>
        </p:spPr>
        <p:txBody>
          <a:bodyPr/>
          <a:lstStyle/>
          <a:p>
            <a:r>
              <a:rPr lang="en-US" dirty="0" smtClean="0"/>
              <a:t>Azure Active </a:t>
            </a:r>
            <a:br>
              <a:rPr lang="en-US" dirty="0" smtClean="0"/>
            </a:br>
            <a:r>
              <a:rPr lang="en-US" dirty="0" smtClean="0"/>
              <a:t>Directory ADAL JS</a:t>
            </a:r>
            <a:endParaRPr lang="en-US" dirty="0"/>
          </a:p>
        </p:txBody>
      </p:sp>
      <p:sp>
        <p:nvSpPr>
          <p:cNvPr id="2" name="Text Placeholder 1"/>
          <p:cNvSpPr>
            <a:spLocks noGrp="1"/>
          </p:cNvSpPr>
          <p:nvPr>
            <p:ph type="body" sz="quarter" idx="12"/>
          </p:nvPr>
        </p:nvSpPr>
        <p:spPr/>
        <p:txBody>
          <a:bodyPr/>
          <a:lstStyle/>
          <a:p>
            <a:r>
              <a:rPr lang="en-US" dirty="0" smtClean="0"/>
              <a:t>demo</a:t>
            </a:r>
            <a:endParaRPr lang="en-US" dirty="0"/>
          </a:p>
        </p:txBody>
      </p:sp>
      <p:sp>
        <p:nvSpPr>
          <p:cNvPr id="9" name="Footer Placeholder 5"/>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gradFill>
                  <a:gsLst>
                    <a:gs pos="2655">
                      <a:schemeClr val="tx1"/>
                    </a:gs>
                    <a:gs pos="17699">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2</a:t>
            </a:r>
            <a:r>
              <a:rPr kumimoji="0" lang="en-US" sz="1400" b="0" i="0" u="none" strike="noStrike" kern="1200" cap="none" spc="0" normalizeH="0" baseline="0" noProof="0" dirty="0" smtClean="0">
                <a:ln>
                  <a:noFill/>
                </a:ln>
                <a:gradFill>
                  <a:gsLst>
                    <a:gs pos="2655">
                      <a:schemeClr val="tx1"/>
                    </a:gs>
                    <a:gs pos="17699">
                      <a:schemeClr val="tx1"/>
                    </a:gs>
                  </a:gsLst>
                  <a:lin ang="5400000" scaled="0"/>
                </a:gradFill>
                <a:effectLst/>
                <a:uLnTx/>
                <a:uFillTx/>
                <a:latin typeface="Segoe UI"/>
                <a:ea typeface="+mn-ea"/>
                <a:cs typeface="+mn-cs"/>
              </a:rPr>
              <a:t> ADAL JS</a:t>
            </a:r>
          </a:p>
          <a:p>
            <a:pPr marL="0" marR="0" lvl="0" indent="0" algn="r"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gradFill>
                <a:gsLst>
                  <a:gs pos="2655">
                    <a:schemeClr val="tx1"/>
                  </a:gs>
                  <a:gs pos="17699">
                    <a:schemeClr val="tx1"/>
                  </a:gs>
                </a:gsLst>
                <a:lin ang="5400000" scaled="0"/>
              </a:gradFill>
              <a:effectLst/>
              <a:uLnTx/>
              <a:uFillTx/>
              <a:latin typeface="Segoe UI"/>
              <a:ea typeface="+mn-ea"/>
              <a:cs typeface="+mn-cs"/>
            </a:endParaRPr>
          </a:p>
        </p:txBody>
      </p:sp>
      <p:grpSp>
        <p:nvGrpSpPr>
          <p:cNvPr id="10" name="Group 9"/>
          <p:cNvGrpSpPr/>
          <p:nvPr/>
        </p:nvGrpSpPr>
        <p:grpSpPr>
          <a:xfrm>
            <a:off x="8724899" y="2159973"/>
            <a:ext cx="3244439" cy="4355127"/>
            <a:chOff x="436564" y="1212849"/>
            <a:chExt cx="2150649" cy="2886895"/>
          </a:xfrm>
        </p:grpSpPr>
        <p:sp>
          <p:nvSpPr>
            <p:cNvPr id="11" name="Rectangle 10"/>
            <p:cNvSpPr/>
            <p:nvPr/>
          </p:nvSpPr>
          <p:spPr bwMode="auto">
            <a:xfrm>
              <a:off x="485774" y="1247775"/>
              <a:ext cx="1247775" cy="8096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5"/>
            <p:cNvSpPr>
              <a:spLocks/>
            </p:cNvSpPr>
            <p:nvPr/>
          </p:nvSpPr>
          <p:spPr bwMode="auto">
            <a:xfrm>
              <a:off x="998581" y="2640373"/>
              <a:ext cx="936695" cy="940443"/>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6"/>
            <p:cNvSpPr>
              <a:spLocks/>
            </p:cNvSpPr>
            <p:nvPr/>
          </p:nvSpPr>
          <p:spPr bwMode="auto">
            <a:xfrm>
              <a:off x="1114730" y="2524222"/>
              <a:ext cx="936695" cy="940443"/>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9"/>
            <p:cNvSpPr>
              <a:spLocks noEditPoints="1"/>
            </p:cNvSpPr>
            <p:nvPr/>
          </p:nvSpPr>
          <p:spPr bwMode="auto">
            <a:xfrm>
              <a:off x="1837859" y="1516339"/>
              <a:ext cx="352197" cy="711888"/>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0"/>
            <p:cNvSpPr>
              <a:spLocks noEditPoints="1"/>
            </p:cNvSpPr>
            <p:nvPr/>
          </p:nvSpPr>
          <p:spPr bwMode="auto">
            <a:xfrm>
              <a:off x="436564" y="1212849"/>
              <a:ext cx="1322612" cy="1015378"/>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4"/>
            <p:cNvSpPr>
              <a:spLocks/>
            </p:cNvSpPr>
            <p:nvPr/>
          </p:nvSpPr>
          <p:spPr bwMode="auto">
            <a:xfrm>
              <a:off x="1144704" y="2808977"/>
              <a:ext cx="1037857" cy="902975"/>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5"/>
            <p:cNvSpPr>
              <a:spLocks/>
            </p:cNvSpPr>
            <p:nvPr/>
          </p:nvSpPr>
          <p:spPr bwMode="auto">
            <a:xfrm>
              <a:off x="886178" y="2085850"/>
              <a:ext cx="1543673" cy="569510"/>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3"/>
            <p:cNvSpPr>
              <a:spLocks/>
            </p:cNvSpPr>
            <p:nvPr/>
          </p:nvSpPr>
          <p:spPr bwMode="auto">
            <a:xfrm>
              <a:off x="1807883" y="3324160"/>
              <a:ext cx="779330" cy="775584"/>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6"/>
            <p:cNvSpPr>
              <a:spLocks/>
            </p:cNvSpPr>
            <p:nvPr/>
          </p:nvSpPr>
          <p:spPr bwMode="auto">
            <a:xfrm>
              <a:off x="1264602" y="1688692"/>
              <a:ext cx="202326" cy="2023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210011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103438" y="2076884"/>
            <a:ext cx="5938838" cy="1292662"/>
          </a:xfrm>
        </p:spPr>
        <p:txBody>
          <a:bodyPr/>
          <a:lstStyle/>
          <a:p>
            <a:r>
              <a:rPr lang="en-US" dirty="0"/>
              <a:t>Microsoft Graph </a:t>
            </a:r>
            <a:r>
              <a:rPr lang="en-US" dirty="0" smtClean="0"/>
              <a:t/>
            </a:r>
            <a:br>
              <a:rPr lang="en-US" dirty="0" smtClean="0"/>
            </a:br>
            <a:r>
              <a:rPr lang="en-US" dirty="0" smtClean="0"/>
              <a:t>API </a:t>
            </a:r>
            <a:r>
              <a:rPr lang="en-US" dirty="0"/>
              <a:t>&amp; CORS</a:t>
            </a:r>
          </a:p>
        </p:txBody>
      </p:sp>
      <p:sp>
        <p:nvSpPr>
          <p:cNvPr id="6" name="Text Placeholder 5"/>
          <p:cNvSpPr>
            <a:spLocks noGrp="1"/>
          </p:cNvSpPr>
          <p:nvPr>
            <p:ph type="body" sz="quarter" idx="12"/>
          </p:nvPr>
        </p:nvSpPr>
        <p:spPr/>
        <p:txBody>
          <a:bodyPr/>
          <a:lstStyle/>
          <a:p>
            <a:r>
              <a:rPr lang="en-US" dirty="0" smtClean="0"/>
              <a:t>3</a:t>
            </a:r>
            <a:endParaRPr lang="en-US" dirty="0"/>
          </a:p>
        </p:txBody>
      </p:sp>
    </p:spTree>
    <p:extLst>
      <p:ext uri="{BB962C8B-B14F-4D97-AF65-F5344CB8AC3E}">
        <p14:creationId xmlns:p14="http://schemas.microsoft.com/office/powerpoint/2010/main" val="322533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Cross-Origin Resource Sharing</a:t>
            </a:r>
            <a:endParaRPr lang="en-US" dirty="0"/>
          </a:p>
        </p:txBody>
      </p:sp>
      <p:sp>
        <p:nvSpPr>
          <p:cNvPr id="3" name="Text Placeholder 2"/>
          <p:cNvSpPr>
            <a:spLocks noGrp="1"/>
          </p:cNvSpPr>
          <p:nvPr>
            <p:ph type="body" sz="quarter" idx="10"/>
          </p:nvPr>
        </p:nvSpPr>
        <p:spPr>
          <a:xfrm>
            <a:off x="274638" y="1212850"/>
            <a:ext cx="11887200" cy="2739211"/>
          </a:xfrm>
        </p:spPr>
        <p:txBody>
          <a:bodyPr/>
          <a:lstStyle/>
          <a:p>
            <a:pPr>
              <a:spcBef>
                <a:spcPts val="2400"/>
              </a:spcBef>
            </a:pPr>
            <a:r>
              <a:rPr lang="en-US" dirty="0"/>
              <a:t>Services that support CORS explicitly </a:t>
            </a:r>
            <a:br>
              <a:rPr lang="en-US" dirty="0"/>
            </a:br>
            <a:r>
              <a:rPr lang="en-US" dirty="0"/>
              <a:t>allow external requests from the client</a:t>
            </a:r>
          </a:p>
          <a:p>
            <a:pPr>
              <a:spcBef>
                <a:spcPts val="2400"/>
              </a:spcBef>
            </a:pPr>
            <a:r>
              <a:rPr lang="en-US" dirty="0"/>
              <a:t>All modern browsers support CORS</a:t>
            </a:r>
          </a:p>
          <a:p>
            <a:pPr lvl="1">
              <a:spcBef>
                <a:spcPts val="2400"/>
              </a:spcBef>
            </a:pPr>
            <a:r>
              <a:rPr lang="en-US" dirty="0">
                <a:gradFill>
                  <a:gsLst>
                    <a:gs pos="17699">
                      <a:schemeClr val="accent1"/>
                    </a:gs>
                    <a:gs pos="54000">
                      <a:schemeClr val="accent1"/>
                    </a:gs>
                  </a:gsLst>
                  <a:lin ang="5400000" scaled="0"/>
                </a:gradFill>
                <a:hlinkClick r:id="rId3"/>
              </a:rPr>
              <a:t>http://en.wikipedia.org/wiki/Cross-origin_resource_sharing</a:t>
            </a:r>
            <a:r>
              <a:rPr lang="en-US" dirty="0">
                <a:gradFill>
                  <a:gsLst>
                    <a:gs pos="17699">
                      <a:schemeClr val="accent1"/>
                    </a:gs>
                    <a:gs pos="54000">
                      <a:schemeClr val="accent1"/>
                    </a:gs>
                  </a:gsLst>
                  <a:lin ang="5400000" scaled="0"/>
                </a:gradFill>
              </a:rPr>
              <a:t> </a:t>
            </a:r>
          </a:p>
        </p:txBody>
      </p:sp>
      <p:sp>
        <p:nvSpPr>
          <p:cNvPr id="7" name="Footer Placeholder 6"/>
          <p:cNvSpPr>
            <a:spLocks noGrp="1"/>
          </p:cNvSpPr>
          <p:nvPr>
            <p:ph type="ftr" sz="quarter" idx="11"/>
          </p:nvPr>
        </p:nvSpPr>
        <p:spPr/>
        <p:txBody>
          <a:bodyPr/>
          <a:lstStyle/>
          <a:p>
            <a:r>
              <a:rPr lang="en-US" sz="1400" b="1" dirty="0" smtClean="0">
                <a:gradFill>
                  <a:gsLst>
                    <a:gs pos="69027">
                      <a:schemeClr val="accent6"/>
                    </a:gs>
                    <a:gs pos="48000">
                      <a:schemeClr val="accent6"/>
                    </a:gs>
                  </a:gsLst>
                  <a:lin ang="5400000" scaled="0"/>
                </a:gradFill>
              </a:rPr>
              <a:t>3</a:t>
            </a:r>
            <a:r>
              <a:rPr lang="en-US" sz="1400" dirty="0" smtClean="0">
                <a:gradFill>
                  <a:gsLst>
                    <a:gs pos="8367">
                      <a:srgbClr val="000000"/>
                    </a:gs>
                    <a:gs pos="31000">
                      <a:srgbClr val="000000"/>
                    </a:gs>
                  </a:gsLst>
                  <a:lin ang="5400000" scaled="0"/>
                </a:gradFill>
              </a:rPr>
              <a:t> Microsoft </a:t>
            </a:r>
            <a:r>
              <a:rPr lang="en-US" sz="1400" dirty="0">
                <a:gradFill>
                  <a:gsLst>
                    <a:gs pos="8367">
                      <a:srgbClr val="000000"/>
                    </a:gs>
                    <a:gs pos="31000">
                      <a:srgbClr val="000000"/>
                    </a:gs>
                  </a:gsLst>
                  <a:lin ang="5400000" scaled="0"/>
                </a:gradFill>
              </a:rPr>
              <a:t>Graph </a:t>
            </a:r>
            <a:r>
              <a:rPr lang="en-US" sz="1400" dirty="0" smtClean="0">
                <a:gradFill>
                  <a:gsLst>
                    <a:gs pos="8367">
                      <a:srgbClr val="000000"/>
                    </a:gs>
                    <a:gs pos="31000">
                      <a:srgbClr val="000000"/>
                    </a:gs>
                  </a:gsLst>
                  <a:lin ang="5400000" scaled="0"/>
                </a:gradFill>
              </a:rPr>
              <a:t>API </a:t>
            </a:r>
            <a:r>
              <a:rPr lang="en-US" sz="1400" dirty="0">
                <a:gradFill>
                  <a:gsLst>
                    <a:gs pos="8367">
                      <a:srgbClr val="000000"/>
                    </a:gs>
                    <a:gs pos="31000">
                      <a:srgbClr val="000000"/>
                    </a:gs>
                  </a:gsLst>
                  <a:lin ang="5400000" scaled="0"/>
                </a:gradFill>
              </a:rPr>
              <a:t>&amp; </a:t>
            </a:r>
            <a:r>
              <a:rPr lang="en-US" sz="1400" dirty="0" smtClean="0">
                <a:gradFill>
                  <a:gsLst>
                    <a:gs pos="8367">
                      <a:srgbClr val="000000"/>
                    </a:gs>
                    <a:gs pos="31000">
                      <a:srgbClr val="000000"/>
                    </a:gs>
                  </a:gsLst>
                  <a:lin ang="5400000" scaled="0"/>
                </a:gradFill>
              </a:rPr>
              <a:t>CORS</a:t>
            </a:r>
            <a:br>
              <a:rPr lang="en-US" sz="1400" dirty="0" smtClean="0">
                <a:gradFill>
                  <a:gsLst>
                    <a:gs pos="8367">
                      <a:srgbClr val="000000"/>
                    </a:gs>
                    <a:gs pos="31000">
                      <a:srgbClr val="000000"/>
                    </a:gs>
                  </a:gsLst>
                  <a:lin ang="5400000" scaled="0"/>
                </a:gradFill>
              </a:rPr>
            </a:b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43170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CORS—how it works</a:t>
            </a:r>
            <a:endParaRPr lang="en-US" dirty="0"/>
          </a:p>
        </p:txBody>
      </p:sp>
      <p:sp>
        <p:nvSpPr>
          <p:cNvPr id="3" name="Text Placeholder 2"/>
          <p:cNvSpPr>
            <a:spLocks noGrp="1"/>
          </p:cNvSpPr>
          <p:nvPr>
            <p:ph type="body" sz="quarter" idx="10"/>
          </p:nvPr>
        </p:nvSpPr>
        <p:spPr>
          <a:xfrm>
            <a:off x="274638" y="1212850"/>
            <a:ext cx="11887200" cy="4785926"/>
          </a:xfrm>
        </p:spPr>
        <p:txBody>
          <a:bodyPr/>
          <a:lstStyle/>
          <a:p>
            <a:pPr>
              <a:spcBef>
                <a:spcPts val="1800"/>
              </a:spcBef>
            </a:pPr>
            <a:r>
              <a:rPr lang="en-US" dirty="0"/>
              <a:t>Browser issues preflight request</a:t>
            </a:r>
          </a:p>
          <a:p>
            <a:pPr marL="0" lvl="2">
              <a:buNone/>
            </a:pPr>
            <a:r>
              <a:rPr lang="en-US" b="1" dirty="0" smtClean="0">
                <a:latin typeface="Consolas" panose="020B0609020204030204" pitchFamily="49" charset="0"/>
                <a:ea typeface="Courier New" charset="0"/>
                <a:cs typeface="Consolas" panose="020B0609020204030204" pitchFamily="49" charset="0"/>
              </a:rPr>
              <a:t>HTTP OPTIONS</a:t>
            </a:r>
          </a:p>
          <a:p>
            <a:pPr marL="0" lvl="2">
              <a:buNone/>
            </a:pPr>
            <a:r>
              <a:rPr lang="en-US" b="1" dirty="0" smtClean="0">
                <a:latin typeface="Consolas" panose="020B0609020204030204" pitchFamily="49" charset="0"/>
                <a:ea typeface="Courier New" charset="0"/>
                <a:cs typeface="Consolas" panose="020B0609020204030204" pitchFamily="49" charset="0"/>
              </a:rPr>
              <a:t>Origin: http://www.foo.com</a:t>
            </a:r>
          </a:p>
          <a:p>
            <a:pPr>
              <a:spcBef>
                <a:spcPts val="1800"/>
              </a:spcBef>
            </a:pPr>
            <a:r>
              <a:rPr lang="en-US" dirty="0" smtClean="0"/>
              <a:t>Service responds</a:t>
            </a:r>
          </a:p>
          <a:p>
            <a:pPr marL="0" lvl="2"/>
            <a:r>
              <a:rPr lang="en-US" b="1" dirty="0">
                <a:latin typeface="Consolas" panose="020B0609020204030204" pitchFamily="49" charset="0"/>
                <a:ea typeface="Courier New" charset="0"/>
                <a:cs typeface="Consolas" panose="020B0609020204030204" pitchFamily="49" charset="0"/>
              </a:rPr>
              <a:t>HTTP 200</a:t>
            </a:r>
          </a:p>
          <a:p>
            <a:pPr marL="0" lvl="2"/>
            <a:r>
              <a:rPr lang="en-US" b="1" dirty="0">
                <a:latin typeface="Consolas" panose="020B0609020204030204" pitchFamily="49" charset="0"/>
                <a:ea typeface="Courier New" charset="0"/>
                <a:cs typeface="Consolas" panose="020B0609020204030204" pitchFamily="49" charset="0"/>
              </a:rPr>
              <a:t>Access-Control-Allow-Origin: [http://www.foo.com | *]</a:t>
            </a:r>
          </a:p>
          <a:p>
            <a:pPr marL="0" lvl="2"/>
            <a:r>
              <a:rPr lang="en-US" b="1" dirty="0">
                <a:latin typeface="Consolas" panose="020B0609020204030204" pitchFamily="49" charset="0"/>
                <a:ea typeface="Courier New" charset="0"/>
                <a:cs typeface="Consolas" panose="020B0609020204030204" pitchFamily="49" charset="0"/>
              </a:rPr>
              <a:t>Access-Control-Allow-Methods: GET, POST, DELETE, MERGE, …</a:t>
            </a:r>
          </a:p>
          <a:p>
            <a:pPr>
              <a:spcBef>
                <a:spcPts val="1800"/>
              </a:spcBef>
            </a:pPr>
            <a:r>
              <a:rPr lang="en-US" dirty="0"/>
              <a:t>Browser issues original request</a:t>
            </a:r>
          </a:p>
          <a:p>
            <a:pPr>
              <a:spcBef>
                <a:spcPts val="1800"/>
              </a:spcBef>
            </a:pPr>
            <a:r>
              <a:rPr lang="en-US" dirty="0"/>
              <a:t>Nothing for developer to do; browser does everything</a:t>
            </a:r>
          </a:p>
        </p:txBody>
      </p:sp>
      <p:sp>
        <p:nvSpPr>
          <p:cNvPr id="7" name="Footer Placeholder 6"/>
          <p:cNvSpPr>
            <a:spLocks noGrp="1"/>
          </p:cNvSpPr>
          <p:nvPr>
            <p:ph type="ftr" sz="quarter" idx="11"/>
          </p:nvPr>
        </p:nvSpPr>
        <p:spPr/>
        <p:txBody>
          <a:bodyPr/>
          <a:lstStyle/>
          <a:p>
            <a:pPr lvl="0"/>
            <a:r>
              <a:rPr lang="en-US" sz="1400" b="1" dirty="0">
                <a:gradFill>
                  <a:gsLst>
                    <a:gs pos="69027">
                      <a:srgbClr val="5C2D91"/>
                    </a:gs>
                    <a:gs pos="48000">
                      <a:srgbClr val="5C2D91"/>
                    </a:gs>
                  </a:gsLst>
                  <a:lin ang="5400000" scaled="0"/>
                </a:gradFill>
              </a:rPr>
              <a:t>3</a:t>
            </a:r>
            <a:r>
              <a:rPr lang="en-US" sz="1400" dirty="0">
                <a:gradFill>
                  <a:gsLst>
                    <a:gs pos="8367">
                      <a:srgbClr val="000000"/>
                    </a:gs>
                    <a:gs pos="31000">
                      <a:srgbClr val="000000"/>
                    </a:gs>
                  </a:gsLst>
                  <a:lin ang="5400000" scaled="0"/>
                </a:gradFill>
              </a:rPr>
              <a:t> Microsoft Graph API &amp; CORS</a:t>
            </a:r>
            <a:br>
              <a:rPr lang="en-US" sz="1400" dirty="0">
                <a:gradFill>
                  <a:gsLst>
                    <a:gs pos="8367">
                      <a:srgbClr val="000000"/>
                    </a:gs>
                    <a:gs pos="31000">
                      <a:srgbClr val="000000"/>
                    </a:gs>
                  </a:gsLst>
                  <a:lin ang="5400000" scaled="0"/>
                </a:gradFill>
              </a:rPr>
            </a:b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20127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Microsoft Graph API </a:t>
            </a:r>
            <a:br>
              <a:rPr lang="en-US" smtClean="0"/>
            </a:br>
            <a:r>
              <a:rPr lang="en-US" smtClean="0"/>
              <a:t>&amp; support for CORS</a:t>
            </a:r>
            <a:endParaRPr lang="en-US" dirty="0"/>
          </a:p>
        </p:txBody>
      </p:sp>
      <p:sp>
        <p:nvSpPr>
          <p:cNvPr id="2" name="Text Placeholder 1"/>
          <p:cNvSpPr>
            <a:spLocks noGrp="1"/>
          </p:cNvSpPr>
          <p:nvPr>
            <p:ph type="body" sz="quarter" idx="12"/>
          </p:nvPr>
        </p:nvSpPr>
        <p:spPr/>
        <p:txBody>
          <a:bodyPr/>
          <a:lstStyle/>
          <a:p>
            <a:r>
              <a:rPr lang="en-US" smtClean="0"/>
              <a:t>demo</a:t>
            </a:r>
            <a:endParaRPr lang="en-US" dirty="0"/>
          </a:p>
        </p:txBody>
      </p:sp>
      <p:sp>
        <p:nvSpPr>
          <p:cNvPr id="8" name="Footer Placeholder 6"/>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smtClean="0">
                <a:ln>
                  <a:noFill/>
                </a:ln>
                <a:gradFill>
                  <a:gsLst>
                    <a:gs pos="64602">
                      <a:schemeClr val="tx1"/>
                    </a:gs>
                    <a:gs pos="45000">
                      <a:schemeClr val="tx1"/>
                    </a:gs>
                  </a:gsLst>
                  <a:lin ang="5400000" scaled="0"/>
                </a:gradFill>
                <a:effectLst/>
                <a:uLnTx/>
                <a:uFillTx/>
                <a:latin typeface="Segoe UI"/>
                <a:ea typeface="+mn-ea"/>
                <a:cs typeface="+mn-cs"/>
              </a:rPr>
              <a:t>3</a:t>
            </a:r>
            <a:r>
              <a:rPr kumimoji="0" lang="en-US" sz="1400" b="0" i="0" u="none" strike="noStrike" kern="1200" cap="none" spc="0" normalizeH="0" baseline="0" noProof="0" smtClean="0">
                <a:ln>
                  <a:noFill/>
                </a:ln>
                <a:gradFill>
                  <a:gsLst>
                    <a:gs pos="64602">
                      <a:schemeClr val="tx1"/>
                    </a:gs>
                    <a:gs pos="45000">
                      <a:schemeClr val="tx1"/>
                    </a:gs>
                  </a:gsLst>
                  <a:lin ang="5400000" scaled="0"/>
                </a:gradFill>
                <a:effectLst/>
                <a:uLnTx/>
                <a:uFillTx/>
                <a:latin typeface="Segoe UI"/>
                <a:ea typeface="+mn-ea"/>
                <a:cs typeface="+mn-cs"/>
              </a:rPr>
              <a:t> Microsoft Graph API &amp; CORS</a:t>
            </a:r>
            <a:br>
              <a:rPr kumimoji="0" lang="en-US" sz="1400" b="0" i="0" u="none" strike="noStrike" kern="1200" cap="none" spc="0" normalizeH="0" baseline="0" noProof="0" smtClean="0">
                <a:ln>
                  <a:noFill/>
                </a:ln>
                <a:gradFill>
                  <a:gsLst>
                    <a:gs pos="64602">
                      <a:schemeClr val="tx1"/>
                    </a:gs>
                    <a:gs pos="45000">
                      <a:schemeClr val="tx1"/>
                    </a:gs>
                  </a:gsLst>
                  <a:lin ang="5400000" scaled="0"/>
                </a:gradFill>
                <a:effectLst/>
                <a:uLnTx/>
                <a:uFillTx/>
                <a:latin typeface="Segoe UI"/>
                <a:ea typeface="+mn-ea"/>
                <a:cs typeface="+mn-cs"/>
              </a:rPr>
            </a:br>
            <a:endParaRPr kumimoji="0" lang="en-US" sz="1400" b="0" i="0" u="none" strike="noStrike" kern="1200" cap="none" spc="0" normalizeH="0" baseline="0" noProof="0" dirty="0">
              <a:ln>
                <a:noFill/>
              </a:ln>
              <a:gradFill>
                <a:gsLst>
                  <a:gs pos="64602">
                    <a:schemeClr val="tx1"/>
                  </a:gs>
                  <a:gs pos="45000">
                    <a:schemeClr val="tx1"/>
                  </a:gs>
                </a:gsLst>
                <a:lin ang="5400000" scaled="0"/>
              </a:gradFill>
              <a:effectLst/>
              <a:uLnTx/>
              <a:uFillTx/>
              <a:latin typeface="Segoe UI"/>
              <a:ea typeface="+mn-ea"/>
              <a:cs typeface="+mn-cs"/>
            </a:endParaRPr>
          </a:p>
        </p:txBody>
      </p:sp>
      <p:grpSp>
        <p:nvGrpSpPr>
          <p:cNvPr id="9" name="Group 8"/>
          <p:cNvGrpSpPr/>
          <p:nvPr/>
        </p:nvGrpSpPr>
        <p:grpSpPr>
          <a:xfrm>
            <a:off x="9149352" y="2705100"/>
            <a:ext cx="2829928" cy="3810000"/>
            <a:chOff x="6977062" y="4021132"/>
            <a:chExt cx="1425575" cy="1919283"/>
          </a:xfrm>
        </p:grpSpPr>
        <p:sp>
          <p:nvSpPr>
            <p:cNvPr id="10" name="Freeform 5"/>
            <p:cNvSpPr>
              <a:spLocks/>
            </p:cNvSpPr>
            <p:nvPr/>
          </p:nvSpPr>
          <p:spPr bwMode="auto">
            <a:xfrm>
              <a:off x="7815260" y="4621205"/>
              <a:ext cx="419100" cy="419099"/>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6"/>
            <p:cNvSpPr>
              <a:spLocks/>
            </p:cNvSpPr>
            <p:nvPr/>
          </p:nvSpPr>
          <p:spPr bwMode="auto">
            <a:xfrm>
              <a:off x="7815260" y="4621205"/>
              <a:ext cx="419100" cy="419099"/>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7"/>
            <p:cNvSpPr>
              <a:spLocks/>
            </p:cNvSpPr>
            <p:nvPr/>
          </p:nvSpPr>
          <p:spPr bwMode="auto">
            <a:xfrm>
              <a:off x="8064497" y="4583105"/>
              <a:ext cx="209550" cy="212724"/>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8"/>
            <p:cNvSpPr>
              <a:spLocks/>
            </p:cNvSpPr>
            <p:nvPr/>
          </p:nvSpPr>
          <p:spPr bwMode="auto">
            <a:xfrm>
              <a:off x="8064497" y="4583105"/>
              <a:ext cx="209550" cy="212724"/>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9"/>
            <p:cNvSpPr>
              <a:spLocks/>
            </p:cNvSpPr>
            <p:nvPr/>
          </p:nvSpPr>
          <p:spPr bwMode="auto">
            <a:xfrm>
              <a:off x="6977062" y="4870442"/>
              <a:ext cx="1425575" cy="1069973"/>
            </a:xfrm>
            <a:custGeom>
              <a:avLst/>
              <a:gdLst>
                <a:gd name="T0" fmla="*/ 641 w 641"/>
                <a:gd name="T1" fmla="*/ 13 h 482"/>
                <a:gd name="T2" fmla="*/ 628 w 641"/>
                <a:gd name="T3" fmla="*/ 0 h 482"/>
                <a:gd name="T4" fmla="*/ 13 w 641"/>
                <a:gd name="T5" fmla="*/ 0 h 482"/>
                <a:gd name="T6" fmla="*/ 0 w 641"/>
                <a:gd name="T7" fmla="*/ 13 h 482"/>
                <a:gd name="T8" fmla="*/ 0 w 641"/>
                <a:gd name="T9" fmla="*/ 432 h 482"/>
                <a:gd name="T10" fmla="*/ 13 w 641"/>
                <a:gd name="T11" fmla="*/ 445 h 482"/>
                <a:gd name="T12" fmla="*/ 297 w 641"/>
                <a:gd name="T13" fmla="*/ 445 h 482"/>
                <a:gd name="T14" fmla="*/ 288 w 641"/>
                <a:gd name="T15" fmla="*/ 473 h 482"/>
                <a:gd name="T16" fmla="*/ 231 w 641"/>
                <a:gd name="T17" fmla="*/ 473 h 482"/>
                <a:gd name="T18" fmla="*/ 231 w 641"/>
                <a:gd name="T19" fmla="*/ 482 h 482"/>
                <a:gd name="T20" fmla="*/ 407 w 641"/>
                <a:gd name="T21" fmla="*/ 482 h 482"/>
                <a:gd name="T22" fmla="*/ 407 w 641"/>
                <a:gd name="T23" fmla="*/ 473 h 482"/>
                <a:gd name="T24" fmla="*/ 360 w 641"/>
                <a:gd name="T25" fmla="*/ 473 h 482"/>
                <a:gd name="T26" fmla="*/ 351 w 641"/>
                <a:gd name="T27" fmla="*/ 445 h 482"/>
                <a:gd name="T28" fmla="*/ 628 w 641"/>
                <a:gd name="T29" fmla="*/ 445 h 482"/>
                <a:gd name="T30" fmla="*/ 641 w 641"/>
                <a:gd name="T31" fmla="*/ 432 h 482"/>
                <a:gd name="T32" fmla="*/ 641 w 641"/>
                <a:gd name="T33" fmla="*/ 1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1" h="482">
                  <a:moveTo>
                    <a:pt x="641" y="13"/>
                  </a:moveTo>
                  <a:cubicBezTo>
                    <a:pt x="641" y="6"/>
                    <a:pt x="635" y="0"/>
                    <a:pt x="628" y="0"/>
                  </a:cubicBezTo>
                  <a:cubicBezTo>
                    <a:pt x="13" y="0"/>
                    <a:pt x="13" y="0"/>
                    <a:pt x="13" y="0"/>
                  </a:cubicBezTo>
                  <a:cubicBezTo>
                    <a:pt x="6" y="0"/>
                    <a:pt x="0" y="6"/>
                    <a:pt x="0" y="13"/>
                  </a:cubicBezTo>
                  <a:cubicBezTo>
                    <a:pt x="0" y="432"/>
                    <a:pt x="0" y="432"/>
                    <a:pt x="0" y="432"/>
                  </a:cubicBezTo>
                  <a:cubicBezTo>
                    <a:pt x="0" y="439"/>
                    <a:pt x="6" y="445"/>
                    <a:pt x="13" y="445"/>
                  </a:cubicBezTo>
                  <a:cubicBezTo>
                    <a:pt x="297" y="445"/>
                    <a:pt x="297" y="445"/>
                    <a:pt x="297" y="445"/>
                  </a:cubicBezTo>
                  <a:cubicBezTo>
                    <a:pt x="288" y="473"/>
                    <a:pt x="288" y="473"/>
                    <a:pt x="288" y="473"/>
                  </a:cubicBezTo>
                  <a:cubicBezTo>
                    <a:pt x="231" y="473"/>
                    <a:pt x="231" y="473"/>
                    <a:pt x="231" y="473"/>
                  </a:cubicBezTo>
                  <a:cubicBezTo>
                    <a:pt x="231" y="482"/>
                    <a:pt x="231" y="482"/>
                    <a:pt x="231" y="482"/>
                  </a:cubicBezTo>
                  <a:cubicBezTo>
                    <a:pt x="407" y="482"/>
                    <a:pt x="407" y="482"/>
                    <a:pt x="407" y="482"/>
                  </a:cubicBezTo>
                  <a:cubicBezTo>
                    <a:pt x="407" y="473"/>
                    <a:pt x="407" y="473"/>
                    <a:pt x="407" y="473"/>
                  </a:cubicBezTo>
                  <a:cubicBezTo>
                    <a:pt x="360" y="473"/>
                    <a:pt x="360" y="473"/>
                    <a:pt x="360" y="473"/>
                  </a:cubicBezTo>
                  <a:cubicBezTo>
                    <a:pt x="351" y="445"/>
                    <a:pt x="351" y="445"/>
                    <a:pt x="351" y="445"/>
                  </a:cubicBezTo>
                  <a:cubicBezTo>
                    <a:pt x="628" y="445"/>
                    <a:pt x="628" y="445"/>
                    <a:pt x="628" y="445"/>
                  </a:cubicBezTo>
                  <a:cubicBezTo>
                    <a:pt x="635" y="445"/>
                    <a:pt x="641" y="439"/>
                    <a:pt x="641" y="432"/>
                  </a:cubicBezTo>
                  <a:lnTo>
                    <a:pt x="641" y="1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0"/>
            <p:cNvSpPr>
              <a:spLocks noChangeArrowheads="1"/>
            </p:cNvSpPr>
            <p:nvPr/>
          </p:nvSpPr>
          <p:spPr bwMode="auto">
            <a:xfrm>
              <a:off x="7013572" y="4905367"/>
              <a:ext cx="1354136" cy="7619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11"/>
            <p:cNvSpPr>
              <a:spLocks noChangeArrowheads="1"/>
            </p:cNvSpPr>
            <p:nvPr/>
          </p:nvSpPr>
          <p:spPr bwMode="auto">
            <a:xfrm>
              <a:off x="7418385" y="5372091"/>
              <a:ext cx="177800"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2"/>
            <p:cNvSpPr>
              <a:spLocks noChangeArrowheads="1"/>
            </p:cNvSpPr>
            <p:nvPr/>
          </p:nvSpPr>
          <p:spPr bwMode="auto">
            <a:xfrm>
              <a:off x="7373935" y="5372091"/>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13"/>
            <p:cNvSpPr>
              <a:spLocks noChangeArrowheads="1"/>
            </p:cNvSpPr>
            <p:nvPr/>
          </p:nvSpPr>
          <p:spPr bwMode="auto">
            <a:xfrm>
              <a:off x="7418385" y="5429241"/>
              <a:ext cx="1920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4"/>
            <p:cNvSpPr>
              <a:spLocks noChangeArrowheads="1"/>
            </p:cNvSpPr>
            <p:nvPr/>
          </p:nvSpPr>
          <p:spPr bwMode="auto">
            <a:xfrm>
              <a:off x="7373935" y="5429241"/>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15"/>
            <p:cNvSpPr>
              <a:spLocks noChangeArrowheads="1"/>
            </p:cNvSpPr>
            <p:nvPr/>
          </p:nvSpPr>
          <p:spPr bwMode="auto">
            <a:xfrm>
              <a:off x="7418385" y="5484804"/>
              <a:ext cx="1412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16"/>
            <p:cNvSpPr>
              <a:spLocks noChangeArrowheads="1"/>
            </p:cNvSpPr>
            <p:nvPr/>
          </p:nvSpPr>
          <p:spPr bwMode="auto">
            <a:xfrm>
              <a:off x="7373935" y="5484804"/>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17"/>
            <p:cNvSpPr>
              <a:spLocks noChangeArrowheads="1"/>
            </p:cNvSpPr>
            <p:nvPr/>
          </p:nvSpPr>
          <p:spPr bwMode="auto">
            <a:xfrm>
              <a:off x="7570785" y="5160955"/>
              <a:ext cx="36512" cy="150813"/>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18"/>
            <p:cNvSpPr>
              <a:spLocks noChangeArrowheads="1"/>
            </p:cNvSpPr>
            <p:nvPr/>
          </p:nvSpPr>
          <p:spPr bwMode="auto">
            <a:xfrm>
              <a:off x="7521573" y="5272079"/>
              <a:ext cx="36512" cy="3968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19"/>
            <p:cNvSpPr>
              <a:spLocks noChangeArrowheads="1"/>
            </p:cNvSpPr>
            <p:nvPr/>
          </p:nvSpPr>
          <p:spPr bwMode="auto">
            <a:xfrm>
              <a:off x="7473947" y="5206991"/>
              <a:ext cx="34925" cy="104775"/>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0"/>
            <p:cNvSpPr>
              <a:spLocks noChangeArrowheads="1"/>
            </p:cNvSpPr>
            <p:nvPr/>
          </p:nvSpPr>
          <p:spPr bwMode="auto">
            <a:xfrm>
              <a:off x="7421560" y="5181591"/>
              <a:ext cx="33337" cy="1301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21"/>
            <p:cNvSpPr>
              <a:spLocks noChangeArrowheads="1"/>
            </p:cNvSpPr>
            <p:nvPr/>
          </p:nvSpPr>
          <p:spPr bwMode="auto">
            <a:xfrm>
              <a:off x="7370760" y="5229216"/>
              <a:ext cx="36512" cy="82550"/>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2"/>
            <p:cNvSpPr>
              <a:spLocks/>
            </p:cNvSpPr>
            <p:nvPr/>
          </p:nvSpPr>
          <p:spPr bwMode="auto">
            <a:xfrm>
              <a:off x="7691435" y="5221280"/>
              <a:ext cx="282575" cy="280987"/>
            </a:xfrm>
            <a:custGeom>
              <a:avLst/>
              <a:gdLst>
                <a:gd name="T0" fmla="*/ 88 w 178"/>
                <a:gd name="T1" fmla="*/ 0 h 177"/>
                <a:gd name="T2" fmla="*/ 88 w 178"/>
                <a:gd name="T3" fmla="*/ 0 h 177"/>
                <a:gd name="T4" fmla="*/ 80 w 178"/>
                <a:gd name="T5" fmla="*/ 0 h 177"/>
                <a:gd name="T6" fmla="*/ 70 w 178"/>
                <a:gd name="T7" fmla="*/ 1 h 177"/>
                <a:gd name="T8" fmla="*/ 63 w 178"/>
                <a:gd name="T9" fmla="*/ 4 h 177"/>
                <a:gd name="T10" fmla="*/ 55 w 178"/>
                <a:gd name="T11" fmla="*/ 7 h 177"/>
                <a:gd name="T12" fmla="*/ 46 w 178"/>
                <a:gd name="T13" fmla="*/ 11 h 177"/>
                <a:gd name="T14" fmla="*/ 39 w 178"/>
                <a:gd name="T15" fmla="*/ 14 h 177"/>
                <a:gd name="T16" fmla="*/ 32 w 178"/>
                <a:gd name="T17" fmla="*/ 21 h 177"/>
                <a:gd name="T18" fmla="*/ 27 w 178"/>
                <a:gd name="T19" fmla="*/ 25 h 177"/>
                <a:gd name="T20" fmla="*/ 20 w 178"/>
                <a:gd name="T21" fmla="*/ 32 h 177"/>
                <a:gd name="T22" fmla="*/ 15 w 178"/>
                <a:gd name="T23" fmla="*/ 39 h 177"/>
                <a:gd name="T24" fmla="*/ 10 w 178"/>
                <a:gd name="T25" fmla="*/ 47 h 177"/>
                <a:gd name="T26" fmla="*/ 7 w 178"/>
                <a:gd name="T27" fmla="*/ 54 h 177"/>
                <a:gd name="T28" fmla="*/ 4 w 178"/>
                <a:gd name="T29" fmla="*/ 61 h 177"/>
                <a:gd name="T30" fmla="*/ 1 w 178"/>
                <a:gd name="T31" fmla="*/ 71 h 177"/>
                <a:gd name="T32" fmla="*/ 0 w 178"/>
                <a:gd name="T33" fmla="*/ 80 h 177"/>
                <a:gd name="T34" fmla="*/ 0 w 178"/>
                <a:gd name="T35" fmla="*/ 89 h 177"/>
                <a:gd name="T36" fmla="*/ 0 w 178"/>
                <a:gd name="T37" fmla="*/ 98 h 177"/>
                <a:gd name="T38" fmla="*/ 1 w 178"/>
                <a:gd name="T39" fmla="*/ 106 h 177"/>
                <a:gd name="T40" fmla="*/ 4 w 178"/>
                <a:gd name="T41" fmla="*/ 116 h 177"/>
                <a:gd name="T42" fmla="*/ 7 w 178"/>
                <a:gd name="T43" fmla="*/ 123 h 177"/>
                <a:gd name="T44" fmla="*/ 10 w 178"/>
                <a:gd name="T45" fmla="*/ 131 h 177"/>
                <a:gd name="T46" fmla="*/ 15 w 178"/>
                <a:gd name="T47" fmla="*/ 138 h 177"/>
                <a:gd name="T48" fmla="*/ 20 w 178"/>
                <a:gd name="T49" fmla="*/ 145 h 177"/>
                <a:gd name="T50" fmla="*/ 27 w 178"/>
                <a:gd name="T51" fmla="*/ 152 h 177"/>
                <a:gd name="T52" fmla="*/ 32 w 178"/>
                <a:gd name="T53" fmla="*/ 158 h 177"/>
                <a:gd name="T54" fmla="*/ 39 w 178"/>
                <a:gd name="T55" fmla="*/ 163 h 177"/>
                <a:gd name="T56" fmla="*/ 46 w 178"/>
                <a:gd name="T57" fmla="*/ 166 h 177"/>
                <a:gd name="T58" fmla="*/ 55 w 178"/>
                <a:gd name="T59" fmla="*/ 170 h 177"/>
                <a:gd name="T60" fmla="*/ 63 w 178"/>
                <a:gd name="T61" fmla="*/ 173 h 177"/>
                <a:gd name="T62" fmla="*/ 70 w 178"/>
                <a:gd name="T63" fmla="*/ 176 h 177"/>
                <a:gd name="T64" fmla="*/ 80 w 178"/>
                <a:gd name="T65" fmla="*/ 177 h 177"/>
                <a:gd name="T66" fmla="*/ 88 w 178"/>
                <a:gd name="T67" fmla="*/ 177 h 177"/>
                <a:gd name="T68" fmla="*/ 98 w 178"/>
                <a:gd name="T69" fmla="*/ 177 h 177"/>
                <a:gd name="T70" fmla="*/ 106 w 178"/>
                <a:gd name="T71" fmla="*/ 176 h 177"/>
                <a:gd name="T72" fmla="*/ 115 w 178"/>
                <a:gd name="T73" fmla="*/ 173 h 177"/>
                <a:gd name="T74" fmla="*/ 123 w 178"/>
                <a:gd name="T75" fmla="*/ 170 h 177"/>
                <a:gd name="T76" fmla="*/ 130 w 178"/>
                <a:gd name="T77" fmla="*/ 166 h 177"/>
                <a:gd name="T78" fmla="*/ 139 w 178"/>
                <a:gd name="T79" fmla="*/ 163 h 177"/>
                <a:gd name="T80" fmla="*/ 144 w 178"/>
                <a:gd name="T81" fmla="*/ 158 h 177"/>
                <a:gd name="T82" fmla="*/ 151 w 178"/>
                <a:gd name="T83" fmla="*/ 152 h 177"/>
                <a:gd name="T84" fmla="*/ 157 w 178"/>
                <a:gd name="T85" fmla="*/ 147 h 177"/>
                <a:gd name="T86" fmla="*/ 161 w 178"/>
                <a:gd name="T87" fmla="*/ 140 h 177"/>
                <a:gd name="T88" fmla="*/ 167 w 178"/>
                <a:gd name="T89" fmla="*/ 133 h 177"/>
                <a:gd name="T90" fmla="*/ 169 w 178"/>
                <a:gd name="T91" fmla="*/ 124 h 177"/>
                <a:gd name="T92" fmla="*/ 174 w 178"/>
                <a:gd name="T93" fmla="*/ 116 h 177"/>
                <a:gd name="T94" fmla="*/ 175 w 178"/>
                <a:gd name="T95" fmla="*/ 109 h 177"/>
                <a:gd name="T96" fmla="*/ 176 w 178"/>
                <a:gd name="T97" fmla="*/ 100 h 177"/>
                <a:gd name="T98" fmla="*/ 178 w 178"/>
                <a:gd name="T99" fmla="*/ 91 h 177"/>
                <a:gd name="T100" fmla="*/ 88 w 178"/>
                <a:gd name="T101" fmla="*/ 91 h 177"/>
                <a:gd name="T102" fmla="*/ 88 w 178"/>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177">
                  <a:moveTo>
                    <a:pt x="88" y="0"/>
                  </a:moveTo>
                  <a:lnTo>
                    <a:pt x="88" y="0"/>
                  </a:lnTo>
                  <a:lnTo>
                    <a:pt x="80" y="0"/>
                  </a:lnTo>
                  <a:lnTo>
                    <a:pt x="70" y="1"/>
                  </a:lnTo>
                  <a:lnTo>
                    <a:pt x="63" y="4"/>
                  </a:lnTo>
                  <a:lnTo>
                    <a:pt x="55" y="7"/>
                  </a:lnTo>
                  <a:lnTo>
                    <a:pt x="46" y="11"/>
                  </a:lnTo>
                  <a:lnTo>
                    <a:pt x="39" y="14"/>
                  </a:lnTo>
                  <a:lnTo>
                    <a:pt x="32" y="21"/>
                  </a:lnTo>
                  <a:lnTo>
                    <a:pt x="27" y="25"/>
                  </a:lnTo>
                  <a:lnTo>
                    <a:pt x="20" y="32"/>
                  </a:lnTo>
                  <a:lnTo>
                    <a:pt x="15" y="39"/>
                  </a:lnTo>
                  <a:lnTo>
                    <a:pt x="10" y="47"/>
                  </a:lnTo>
                  <a:lnTo>
                    <a:pt x="7" y="54"/>
                  </a:lnTo>
                  <a:lnTo>
                    <a:pt x="4" y="61"/>
                  </a:lnTo>
                  <a:lnTo>
                    <a:pt x="1" y="71"/>
                  </a:lnTo>
                  <a:lnTo>
                    <a:pt x="0" y="80"/>
                  </a:lnTo>
                  <a:lnTo>
                    <a:pt x="0" y="89"/>
                  </a:lnTo>
                  <a:lnTo>
                    <a:pt x="0" y="98"/>
                  </a:lnTo>
                  <a:lnTo>
                    <a:pt x="1" y="106"/>
                  </a:lnTo>
                  <a:lnTo>
                    <a:pt x="4" y="116"/>
                  </a:lnTo>
                  <a:lnTo>
                    <a:pt x="7" y="123"/>
                  </a:lnTo>
                  <a:lnTo>
                    <a:pt x="10" y="131"/>
                  </a:lnTo>
                  <a:lnTo>
                    <a:pt x="15" y="138"/>
                  </a:lnTo>
                  <a:lnTo>
                    <a:pt x="20" y="145"/>
                  </a:lnTo>
                  <a:lnTo>
                    <a:pt x="27" y="152"/>
                  </a:lnTo>
                  <a:lnTo>
                    <a:pt x="32" y="158"/>
                  </a:lnTo>
                  <a:lnTo>
                    <a:pt x="39" y="163"/>
                  </a:lnTo>
                  <a:lnTo>
                    <a:pt x="46" y="166"/>
                  </a:lnTo>
                  <a:lnTo>
                    <a:pt x="55" y="170"/>
                  </a:lnTo>
                  <a:lnTo>
                    <a:pt x="63" y="173"/>
                  </a:lnTo>
                  <a:lnTo>
                    <a:pt x="70" y="176"/>
                  </a:lnTo>
                  <a:lnTo>
                    <a:pt x="80" y="177"/>
                  </a:lnTo>
                  <a:lnTo>
                    <a:pt x="88" y="177"/>
                  </a:lnTo>
                  <a:lnTo>
                    <a:pt x="98" y="177"/>
                  </a:lnTo>
                  <a:lnTo>
                    <a:pt x="106" y="176"/>
                  </a:lnTo>
                  <a:lnTo>
                    <a:pt x="115" y="173"/>
                  </a:lnTo>
                  <a:lnTo>
                    <a:pt x="123" y="170"/>
                  </a:lnTo>
                  <a:lnTo>
                    <a:pt x="130" y="166"/>
                  </a:lnTo>
                  <a:lnTo>
                    <a:pt x="139" y="163"/>
                  </a:lnTo>
                  <a:lnTo>
                    <a:pt x="144" y="158"/>
                  </a:lnTo>
                  <a:lnTo>
                    <a:pt x="151" y="152"/>
                  </a:lnTo>
                  <a:lnTo>
                    <a:pt x="157" y="147"/>
                  </a:lnTo>
                  <a:lnTo>
                    <a:pt x="161" y="140"/>
                  </a:lnTo>
                  <a:lnTo>
                    <a:pt x="167" y="133"/>
                  </a:lnTo>
                  <a:lnTo>
                    <a:pt x="169" y="124"/>
                  </a:lnTo>
                  <a:lnTo>
                    <a:pt x="174" y="116"/>
                  </a:lnTo>
                  <a:lnTo>
                    <a:pt x="175" y="109"/>
                  </a:lnTo>
                  <a:lnTo>
                    <a:pt x="176" y="100"/>
                  </a:lnTo>
                  <a:lnTo>
                    <a:pt x="178" y="91"/>
                  </a:lnTo>
                  <a:lnTo>
                    <a:pt x="88" y="91"/>
                  </a:lnTo>
                  <a:lnTo>
                    <a:pt x="88"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23"/>
            <p:cNvSpPr>
              <a:spLocks noChangeArrowheads="1"/>
            </p:cNvSpPr>
            <p:nvPr/>
          </p:nvSpPr>
          <p:spPr bwMode="auto">
            <a:xfrm>
              <a:off x="7996235" y="5003792"/>
              <a:ext cx="26987" cy="254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4"/>
            <p:cNvSpPr>
              <a:spLocks noEditPoints="1"/>
            </p:cNvSpPr>
            <p:nvPr/>
          </p:nvSpPr>
          <p:spPr bwMode="auto">
            <a:xfrm>
              <a:off x="7273922" y="4967280"/>
              <a:ext cx="844550" cy="84138"/>
            </a:xfrm>
            <a:custGeom>
              <a:avLst/>
              <a:gdLst>
                <a:gd name="T0" fmla="*/ 0 w 532"/>
                <a:gd name="T1" fmla="*/ 0 h 53"/>
                <a:gd name="T2" fmla="*/ 0 w 532"/>
                <a:gd name="T3" fmla="*/ 53 h 53"/>
                <a:gd name="T4" fmla="*/ 532 w 532"/>
                <a:gd name="T5" fmla="*/ 53 h 53"/>
                <a:gd name="T6" fmla="*/ 532 w 532"/>
                <a:gd name="T7" fmla="*/ 0 h 53"/>
                <a:gd name="T8" fmla="*/ 0 w 532"/>
                <a:gd name="T9" fmla="*/ 0 h 53"/>
                <a:gd name="T10" fmla="*/ 434 w 532"/>
                <a:gd name="T11" fmla="*/ 45 h 53"/>
                <a:gd name="T12" fmla="*/ 402 w 532"/>
                <a:gd name="T13" fmla="*/ 45 h 53"/>
                <a:gd name="T14" fmla="*/ 402 w 532"/>
                <a:gd name="T15" fmla="*/ 37 h 53"/>
                <a:gd name="T16" fmla="*/ 434 w 532"/>
                <a:gd name="T17" fmla="*/ 37 h 53"/>
                <a:gd name="T18" fmla="*/ 434 w 532"/>
                <a:gd name="T19" fmla="*/ 45 h 53"/>
                <a:gd name="T20" fmla="*/ 477 w 532"/>
                <a:gd name="T21" fmla="*/ 45 h 53"/>
                <a:gd name="T22" fmla="*/ 449 w 532"/>
                <a:gd name="T23" fmla="*/ 45 h 53"/>
                <a:gd name="T24" fmla="*/ 449 w 532"/>
                <a:gd name="T25" fmla="*/ 16 h 53"/>
                <a:gd name="T26" fmla="*/ 477 w 532"/>
                <a:gd name="T27" fmla="*/ 16 h 53"/>
                <a:gd name="T28" fmla="*/ 477 w 532"/>
                <a:gd name="T29" fmla="*/ 45 h 53"/>
                <a:gd name="T30" fmla="*/ 521 w 532"/>
                <a:gd name="T31" fmla="*/ 39 h 53"/>
                <a:gd name="T32" fmla="*/ 515 w 532"/>
                <a:gd name="T33" fmla="*/ 45 h 53"/>
                <a:gd name="T34" fmla="*/ 507 w 532"/>
                <a:gd name="T35" fmla="*/ 38 h 53"/>
                <a:gd name="T36" fmla="*/ 498 w 532"/>
                <a:gd name="T37" fmla="*/ 45 h 53"/>
                <a:gd name="T38" fmla="*/ 493 w 532"/>
                <a:gd name="T39" fmla="*/ 39 h 53"/>
                <a:gd name="T40" fmla="*/ 500 w 532"/>
                <a:gd name="T41" fmla="*/ 31 h 53"/>
                <a:gd name="T42" fmla="*/ 493 w 532"/>
                <a:gd name="T43" fmla="*/ 23 h 53"/>
                <a:gd name="T44" fmla="*/ 498 w 532"/>
                <a:gd name="T45" fmla="*/ 16 h 53"/>
                <a:gd name="T46" fmla="*/ 507 w 532"/>
                <a:gd name="T47" fmla="*/ 24 h 53"/>
                <a:gd name="T48" fmla="*/ 515 w 532"/>
                <a:gd name="T49" fmla="*/ 16 h 53"/>
                <a:gd name="T50" fmla="*/ 521 w 532"/>
                <a:gd name="T51" fmla="*/ 23 h 53"/>
                <a:gd name="T52" fmla="*/ 512 w 532"/>
                <a:gd name="T53" fmla="*/ 31 h 53"/>
                <a:gd name="T54" fmla="*/ 521 w 532"/>
                <a:gd name="T55"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2" h="53">
                  <a:moveTo>
                    <a:pt x="0" y="0"/>
                  </a:moveTo>
                  <a:lnTo>
                    <a:pt x="0" y="53"/>
                  </a:lnTo>
                  <a:lnTo>
                    <a:pt x="532" y="53"/>
                  </a:lnTo>
                  <a:lnTo>
                    <a:pt x="532" y="0"/>
                  </a:lnTo>
                  <a:lnTo>
                    <a:pt x="0" y="0"/>
                  </a:lnTo>
                  <a:close/>
                  <a:moveTo>
                    <a:pt x="434" y="45"/>
                  </a:moveTo>
                  <a:lnTo>
                    <a:pt x="402" y="45"/>
                  </a:lnTo>
                  <a:lnTo>
                    <a:pt x="402" y="37"/>
                  </a:lnTo>
                  <a:lnTo>
                    <a:pt x="434" y="37"/>
                  </a:lnTo>
                  <a:lnTo>
                    <a:pt x="434" y="45"/>
                  </a:lnTo>
                  <a:close/>
                  <a:moveTo>
                    <a:pt x="477" y="45"/>
                  </a:moveTo>
                  <a:lnTo>
                    <a:pt x="449" y="45"/>
                  </a:lnTo>
                  <a:lnTo>
                    <a:pt x="449" y="16"/>
                  </a:lnTo>
                  <a:lnTo>
                    <a:pt x="477" y="16"/>
                  </a:lnTo>
                  <a:lnTo>
                    <a:pt x="477" y="45"/>
                  </a:lnTo>
                  <a:close/>
                  <a:moveTo>
                    <a:pt x="521" y="39"/>
                  </a:moveTo>
                  <a:lnTo>
                    <a:pt x="515" y="45"/>
                  </a:lnTo>
                  <a:lnTo>
                    <a:pt x="507" y="38"/>
                  </a:lnTo>
                  <a:lnTo>
                    <a:pt x="498" y="45"/>
                  </a:lnTo>
                  <a:lnTo>
                    <a:pt x="493" y="39"/>
                  </a:lnTo>
                  <a:lnTo>
                    <a:pt x="500" y="31"/>
                  </a:lnTo>
                  <a:lnTo>
                    <a:pt x="493" y="23"/>
                  </a:lnTo>
                  <a:lnTo>
                    <a:pt x="498" y="16"/>
                  </a:lnTo>
                  <a:lnTo>
                    <a:pt x="507" y="24"/>
                  </a:lnTo>
                  <a:lnTo>
                    <a:pt x="515" y="16"/>
                  </a:lnTo>
                  <a:lnTo>
                    <a:pt x="521" y="23"/>
                  </a:lnTo>
                  <a:lnTo>
                    <a:pt x="512" y="31"/>
                  </a:lnTo>
                  <a:lnTo>
                    <a:pt x="521" y="39"/>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5"/>
            <p:cNvSpPr>
              <a:spLocks noEditPoints="1"/>
            </p:cNvSpPr>
            <p:nvPr/>
          </p:nvSpPr>
          <p:spPr bwMode="auto">
            <a:xfrm>
              <a:off x="7270745" y="5070467"/>
              <a:ext cx="842961" cy="536574"/>
            </a:xfrm>
            <a:custGeom>
              <a:avLst/>
              <a:gdLst>
                <a:gd name="T0" fmla="*/ 0 w 531"/>
                <a:gd name="T1" fmla="*/ 0 h 338"/>
                <a:gd name="T2" fmla="*/ 0 w 531"/>
                <a:gd name="T3" fmla="*/ 338 h 338"/>
                <a:gd name="T4" fmla="*/ 531 w 531"/>
                <a:gd name="T5" fmla="*/ 338 h 338"/>
                <a:gd name="T6" fmla="*/ 531 w 531"/>
                <a:gd name="T7" fmla="*/ 0 h 338"/>
                <a:gd name="T8" fmla="*/ 0 w 531"/>
                <a:gd name="T9" fmla="*/ 0 h 338"/>
                <a:gd name="T10" fmla="*/ 506 w 531"/>
                <a:gd name="T11" fmla="*/ 313 h 338"/>
                <a:gd name="T12" fmla="*/ 27 w 531"/>
                <a:gd name="T13" fmla="*/ 313 h 338"/>
                <a:gd name="T14" fmla="*/ 27 w 531"/>
                <a:gd name="T15" fmla="*/ 26 h 338"/>
                <a:gd name="T16" fmla="*/ 506 w 531"/>
                <a:gd name="T17" fmla="*/ 26 h 338"/>
                <a:gd name="T18" fmla="*/ 506 w 531"/>
                <a:gd name="T19"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338">
                  <a:moveTo>
                    <a:pt x="0" y="0"/>
                  </a:moveTo>
                  <a:lnTo>
                    <a:pt x="0" y="338"/>
                  </a:lnTo>
                  <a:lnTo>
                    <a:pt x="531" y="338"/>
                  </a:lnTo>
                  <a:lnTo>
                    <a:pt x="531" y="0"/>
                  </a:lnTo>
                  <a:lnTo>
                    <a:pt x="0" y="0"/>
                  </a:lnTo>
                  <a:close/>
                  <a:moveTo>
                    <a:pt x="506" y="313"/>
                  </a:moveTo>
                  <a:lnTo>
                    <a:pt x="27" y="313"/>
                  </a:lnTo>
                  <a:lnTo>
                    <a:pt x="27" y="26"/>
                  </a:lnTo>
                  <a:lnTo>
                    <a:pt x="506" y="26"/>
                  </a:lnTo>
                  <a:lnTo>
                    <a:pt x="506" y="313"/>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26"/>
            <p:cNvSpPr>
              <a:spLocks noChangeArrowheads="1"/>
            </p:cNvSpPr>
            <p:nvPr/>
          </p:nvSpPr>
          <p:spPr bwMode="auto">
            <a:xfrm>
              <a:off x="7507283" y="4094157"/>
              <a:ext cx="79375" cy="776287"/>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Rectangle 27"/>
            <p:cNvSpPr>
              <a:spLocks noChangeArrowheads="1"/>
            </p:cNvSpPr>
            <p:nvPr/>
          </p:nvSpPr>
          <p:spPr bwMode="auto">
            <a:xfrm>
              <a:off x="7507283" y="4094157"/>
              <a:ext cx="79375"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28"/>
            <p:cNvSpPr>
              <a:spLocks noChangeArrowheads="1"/>
            </p:cNvSpPr>
            <p:nvPr/>
          </p:nvSpPr>
          <p:spPr bwMode="auto">
            <a:xfrm>
              <a:off x="7392983" y="4672006"/>
              <a:ext cx="80962" cy="198437"/>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Rectangle 29"/>
            <p:cNvSpPr>
              <a:spLocks noChangeArrowheads="1"/>
            </p:cNvSpPr>
            <p:nvPr/>
          </p:nvSpPr>
          <p:spPr bwMode="auto">
            <a:xfrm>
              <a:off x="7392983" y="4672006"/>
              <a:ext cx="809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0"/>
            <p:cNvSpPr>
              <a:spLocks noChangeArrowheads="1"/>
            </p:cNvSpPr>
            <p:nvPr/>
          </p:nvSpPr>
          <p:spPr bwMode="auto">
            <a:xfrm>
              <a:off x="7277095" y="4333869"/>
              <a:ext cx="80962" cy="536574"/>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1"/>
            <p:cNvSpPr>
              <a:spLocks noChangeArrowheads="1"/>
            </p:cNvSpPr>
            <p:nvPr/>
          </p:nvSpPr>
          <p:spPr bwMode="auto">
            <a:xfrm>
              <a:off x="7277095" y="4333869"/>
              <a:ext cx="80962" cy="53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32"/>
            <p:cNvSpPr>
              <a:spLocks noChangeArrowheads="1"/>
            </p:cNvSpPr>
            <p:nvPr/>
          </p:nvSpPr>
          <p:spPr bwMode="auto">
            <a:xfrm>
              <a:off x="7159620" y="4194169"/>
              <a:ext cx="82550" cy="67627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33"/>
            <p:cNvSpPr>
              <a:spLocks noChangeArrowheads="1"/>
            </p:cNvSpPr>
            <p:nvPr/>
          </p:nvSpPr>
          <p:spPr bwMode="auto">
            <a:xfrm>
              <a:off x="7159620" y="4194169"/>
              <a:ext cx="82550" cy="67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34"/>
            <p:cNvSpPr>
              <a:spLocks noChangeArrowheads="1"/>
            </p:cNvSpPr>
            <p:nvPr/>
          </p:nvSpPr>
          <p:spPr bwMode="auto">
            <a:xfrm>
              <a:off x="7046908" y="4449756"/>
              <a:ext cx="79375" cy="420687"/>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5"/>
            <p:cNvSpPr>
              <a:spLocks noChangeArrowheads="1"/>
            </p:cNvSpPr>
            <p:nvPr/>
          </p:nvSpPr>
          <p:spPr bwMode="auto">
            <a:xfrm>
              <a:off x="7764457" y="4021132"/>
              <a:ext cx="271462"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36"/>
            <p:cNvSpPr>
              <a:spLocks noChangeArrowheads="1"/>
            </p:cNvSpPr>
            <p:nvPr/>
          </p:nvSpPr>
          <p:spPr bwMode="auto">
            <a:xfrm>
              <a:off x="7696194" y="4021133"/>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Rectangle 37"/>
            <p:cNvSpPr>
              <a:spLocks noChangeArrowheads="1"/>
            </p:cNvSpPr>
            <p:nvPr/>
          </p:nvSpPr>
          <p:spPr bwMode="auto">
            <a:xfrm>
              <a:off x="7764457" y="4110033"/>
              <a:ext cx="293687"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Rectangle 38"/>
            <p:cNvSpPr>
              <a:spLocks noChangeArrowheads="1"/>
            </p:cNvSpPr>
            <p:nvPr/>
          </p:nvSpPr>
          <p:spPr bwMode="auto">
            <a:xfrm>
              <a:off x="7696194" y="4110032"/>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Rectangle 39"/>
            <p:cNvSpPr>
              <a:spLocks noChangeArrowheads="1"/>
            </p:cNvSpPr>
            <p:nvPr/>
          </p:nvSpPr>
          <p:spPr bwMode="auto">
            <a:xfrm>
              <a:off x="7764457" y="4192582"/>
              <a:ext cx="21590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40"/>
            <p:cNvSpPr>
              <a:spLocks noChangeArrowheads="1"/>
            </p:cNvSpPr>
            <p:nvPr/>
          </p:nvSpPr>
          <p:spPr bwMode="auto">
            <a:xfrm>
              <a:off x="7696194" y="4192581"/>
              <a:ext cx="4445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Rectangle 41"/>
            <p:cNvSpPr>
              <a:spLocks noChangeArrowheads="1"/>
            </p:cNvSpPr>
            <p:nvPr/>
          </p:nvSpPr>
          <p:spPr bwMode="auto">
            <a:xfrm>
              <a:off x="7764457" y="4325931"/>
              <a:ext cx="271462"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Rectangle 42"/>
            <p:cNvSpPr>
              <a:spLocks noChangeArrowheads="1"/>
            </p:cNvSpPr>
            <p:nvPr/>
          </p:nvSpPr>
          <p:spPr bwMode="auto">
            <a:xfrm>
              <a:off x="7764457" y="4325931"/>
              <a:ext cx="271462"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Rectangle 43"/>
            <p:cNvSpPr>
              <a:spLocks noChangeArrowheads="1"/>
            </p:cNvSpPr>
            <p:nvPr/>
          </p:nvSpPr>
          <p:spPr bwMode="auto">
            <a:xfrm>
              <a:off x="7696194" y="4325931"/>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Rectangle 44"/>
            <p:cNvSpPr>
              <a:spLocks noChangeArrowheads="1"/>
            </p:cNvSpPr>
            <p:nvPr/>
          </p:nvSpPr>
          <p:spPr bwMode="auto">
            <a:xfrm>
              <a:off x="7764457" y="4411656"/>
              <a:ext cx="293687"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5"/>
            <p:cNvSpPr>
              <a:spLocks noChangeArrowheads="1"/>
            </p:cNvSpPr>
            <p:nvPr/>
          </p:nvSpPr>
          <p:spPr bwMode="auto">
            <a:xfrm>
              <a:off x="7764459" y="4411656"/>
              <a:ext cx="293687"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46"/>
            <p:cNvSpPr>
              <a:spLocks noChangeArrowheads="1"/>
            </p:cNvSpPr>
            <p:nvPr/>
          </p:nvSpPr>
          <p:spPr bwMode="auto">
            <a:xfrm>
              <a:off x="7696196" y="4411655"/>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47"/>
            <p:cNvSpPr>
              <a:spLocks noChangeArrowheads="1"/>
            </p:cNvSpPr>
            <p:nvPr/>
          </p:nvSpPr>
          <p:spPr bwMode="auto">
            <a:xfrm>
              <a:off x="7764459" y="4494205"/>
              <a:ext cx="21590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Rectangle 48"/>
            <p:cNvSpPr>
              <a:spLocks noChangeArrowheads="1"/>
            </p:cNvSpPr>
            <p:nvPr/>
          </p:nvSpPr>
          <p:spPr bwMode="auto">
            <a:xfrm>
              <a:off x="7764459" y="4494205"/>
              <a:ext cx="215900"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Rectangle 49"/>
            <p:cNvSpPr>
              <a:spLocks noChangeArrowheads="1"/>
            </p:cNvSpPr>
            <p:nvPr/>
          </p:nvSpPr>
          <p:spPr bwMode="auto">
            <a:xfrm>
              <a:off x="7696193" y="4494205"/>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Freeform 64"/>
            <p:cNvSpPr>
              <a:spLocks/>
            </p:cNvSpPr>
            <p:nvPr/>
          </p:nvSpPr>
          <p:spPr bwMode="auto">
            <a:xfrm>
              <a:off x="7858115" y="5194298"/>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65"/>
            <p:cNvSpPr>
              <a:spLocks/>
            </p:cNvSpPr>
            <p:nvPr/>
          </p:nvSpPr>
          <p:spPr bwMode="auto">
            <a:xfrm>
              <a:off x="7858125" y="5194300"/>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145288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Text Placeholder 4"/>
          <p:cNvSpPr>
            <a:spLocks noGrp="1"/>
          </p:cNvSpPr>
          <p:nvPr>
            <p:ph type="body" sz="quarter" idx="10"/>
          </p:nvPr>
        </p:nvSpPr>
        <p:spPr>
          <a:xfrm>
            <a:off x="274639" y="1212850"/>
            <a:ext cx="8121215" cy="2283702"/>
          </a:xfrm>
        </p:spPr>
        <p:txBody>
          <a:bodyPr vert="horz" wrap="square" lIns="146304" tIns="91440" rIns="146304" bIns="91440" rtlCol="0">
            <a:spAutoFit/>
          </a:bodyPr>
          <a:lstStyle/>
          <a:p>
            <a:pPr marL="690563">
              <a:spcBef>
                <a:spcPts val="3000"/>
              </a:spcBef>
            </a:pPr>
            <a:r>
              <a:rPr lang="en-US" sz="3200" dirty="0" smtClean="0">
                <a:gradFill>
                  <a:gsLst>
                    <a:gs pos="1250">
                      <a:schemeClr val="tx1"/>
                    </a:gs>
                    <a:gs pos="99000">
                      <a:schemeClr val="tx1"/>
                    </a:gs>
                  </a:gsLst>
                  <a:lin ang="5400000" scaled="0"/>
                </a:gradFill>
              </a:rPr>
              <a:t>Client-side only applications challenges</a:t>
            </a:r>
            <a:endParaRPr lang="en-US" sz="3200" dirty="0">
              <a:gradFill>
                <a:gsLst>
                  <a:gs pos="1250">
                    <a:schemeClr val="tx1"/>
                  </a:gs>
                  <a:gs pos="99000">
                    <a:schemeClr val="tx1"/>
                  </a:gs>
                </a:gsLst>
                <a:lin ang="5400000" scaled="0"/>
              </a:gradFill>
            </a:endParaRPr>
          </a:p>
          <a:p>
            <a:pPr marL="690563">
              <a:spcBef>
                <a:spcPts val="3000"/>
              </a:spcBef>
            </a:pPr>
            <a:r>
              <a:rPr lang="en-US" sz="3200" dirty="0">
                <a:gradFill>
                  <a:gsLst>
                    <a:gs pos="1250">
                      <a:schemeClr val="tx1"/>
                    </a:gs>
                    <a:gs pos="99000">
                      <a:schemeClr val="tx1"/>
                    </a:gs>
                  </a:gsLst>
                  <a:lin ang="5400000" scaled="0"/>
                </a:gradFill>
              </a:rPr>
              <a:t>ADAL JS</a:t>
            </a:r>
          </a:p>
          <a:p>
            <a:pPr marL="690563">
              <a:spcBef>
                <a:spcPts val="3000"/>
              </a:spcBef>
            </a:pPr>
            <a:r>
              <a:rPr lang="en-US" sz="3200" dirty="0">
                <a:gradFill>
                  <a:gsLst>
                    <a:gs pos="1250">
                      <a:schemeClr val="tx1"/>
                    </a:gs>
                    <a:gs pos="99000">
                      <a:schemeClr val="tx1"/>
                    </a:gs>
                  </a:gsLst>
                  <a:lin ang="5400000" scaled="0"/>
                </a:gradFill>
              </a:rPr>
              <a:t>Microsoft Graph API &amp; CORS</a:t>
            </a:r>
          </a:p>
        </p:txBody>
      </p:sp>
      <p:grpSp>
        <p:nvGrpSpPr>
          <p:cNvPr id="8" name="Group 7"/>
          <p:cNvGrpSpPr/>
          <p:nvPr/>
        </p:nvGrpSpPr>
        <p:grpSpPr>
          <a:xfrm>
            <a:off x="457580" y="2163096"/>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969490"/>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09755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a:t>
            </a:r>
            <a:r>
              <a:rPr lang="en-US" sz="3136" u="sng" dirty="0" smtClean="0">
                <a:gradFill>
                  <a:gsLst>
                    <a:gs pos="36283">
                      <a:schemeClr val="bg1"/>
                    </a:gs>
                    <a:gs pos="66000">
                      <a:schemeClr val="bg1"/>
                    </a:gs>
                  </a:gsLst>
                  <a:lin ang="5400000" scaled="0"/>
                </a:gradFill>
              </a:rPr>
              <a:t>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smtClean="0"/>
              <a:t>Developer Program launch</a:t>
            </a:r>
            <a:endParaRPr lang="en-US" dirty="0"/>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38815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smtClean="0"/>
              <a:t>Engage</a:t>
            </a:r>
            <a:endParaRPr lang="en-US" dirty="0"/>
          </a:p>
        </p:txBody>
      </p:sp>
    </p:spTree>
    <p:extLst>
      <p:ext uri="{BB962C8B-B14F-4D97-AF65-F5344CB8AC3E}">
        <p14:creationId xmlns:p14="http://schemas.microsoft.com/office/powerpoint/2010/main" val="186299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01025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697146"/>
            <a:ext cx="11887200" cy="3176254"/>
          </a:xfrm>
        </p:spPr>
        <p:txBody>
          <a:bodyPr/>
          <a:lstStyle/>
          <a:p>
            <a:r>
              <a:rPr lang="en-GB" sz="5400" dirty="0" smtClean="0"/>
              <a:t>Creating client-side </a:t>
            </a:r>
            <a:br>
              <a:rPr lang="en-GB" sz="5400" dirty="0" smtClean="0"/>
            </a:br>
            <a:r>
              <a:rPr lang="en-GB" sz="5400" dirty="0" smtClean="0"/>
              <a:t>only apps with Angular, </a:t>
            </a:r>
            <a:br>
              <a:rPr lang="en-GB" sz="5400" dirty="0" smtClean="0"/>
            </a:br>
            <a:r>
              <a:rPr lang="en-GB" sz="5400" dirty="0" smtClean="0"/>
              <a:t>ADAL, and the </a:t>
            </a:r>
            <a:br>
              <a:rPr lang="en-GB" sz="5400" dirty="0" smtClean="0"/>
            </a:br>
            <a:r>
              <a:rPr lang="en-US" altLang="zh-CN" sz="5400" dirty="0" smtClean="0"/>
              <a:t>Microsoft Graph </a:t>
            </a:r>
            <a:r>
              <a:rPr lang="en-GB" sz="5400" dirty="0" smtClean="0"/>
              <a:t>API</a:t>
            </a:r>
            <a:endParaRPr lang="en-US" sz="5400" dirty="0"/>
          </a:p>
        </p:txBody>
      </p:sp>
      <p:grpSp>
        <p:nvGrpSpPr>
          <p:cNvPr id="7" name="Group 6"/>
          <p:cNvGrpSpPr/>
          <p:nvPr/>
        </p:nvGrpSpPr>
        <p:grpSpPr>
          <a:xfrm>
            <a:off x="7564582" y="2755985"/>
            <a:ext cx="4497821" cy="3782866"/>
            <a:chOff x="8443913" y="4611688"/>
            <a:chExt cx="2676525" cy="2251075"/>
          </a:xfrm>
        </p:grpSpPr>
        <p:sp>
          <p:nvSpPr>
            <p:cNvPr id="8" name="Freeform 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1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1"/>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2"/>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24"/>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2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2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3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3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4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4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5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5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6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6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7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7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8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8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9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9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0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0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1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1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192257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319805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5" name="Text Placeholder 4"/>
          <p:cNvSpPr>
            <a:spLocks noGrp="1"/>
          </p:cNvSpPr>
          <p:nvPr>
            <p:ph type="body" sz="quarter" idx="10"/>
          </p:nvPr>
        </p:nvSpPr>
        <p:spPr>
          <a:xfrm>
            <a:off x="274639" y="1212850"/>
            <a:ext cx="8121215" cy="2283702"/>
          </a:xfrm>
        </p:spPr>
        <p:txBody>
          <a:bodyPr vert="horz" wrap="square" lIns="146304" tIns="91440" rIns="146304" bIns="91440" rtlCol="0">
            <a:spAutoFit/>
          </a:bodyPr>
          <a:lstStyle/>
          <a:p>
            <a:pPr marL="690563">
              <a:spcBef>
                <a:spcPts val="3000"/>
              </a:spcBef>
            </a:pPr>
            <a:r>
              <a:rPr lang="en-US" sz="3200" dirty="0" smtClean="0">
                <a:gradFill>
                  <a:gsLst>
                    <a:gs pos="1250">
                      <a:schemeClr val="tx1"/>
                    </a:gs>
                    <a:gs pos="99000">
                      <a:schemeClr val="tx1"/>
                    </a:gs>
                  </a:gsLst>
                  <a:lin ang="5400000" scaled="0"/>
                </a:gradFill>
              </a:rPr>
              <a:t>Client-side only applications challenges</a:t>
            </a:r>
            <a:endParaRPr lang="en-US" sz="3200" dirty="0">
              <a:gradFill>
                <a:gsLst>
                  <a:gs pos="1250">
                    <a:schemeClr val="tx1"/>
                  </a:gs>
                  <a:gs pos="99000">
                    <a:schemeClr val="tx1"/>
                  </a:gs>
                </a:gsLst>
                <a:lin ang="5400000" scaled="0"/>
              </a:gradFill>
            </a:endParaRPr>
          </a:p>
          <a:p>
            <a:pPr marL="690563">
              <a:spcBef>
                <a:spcPts val="3000"/>
              </a:spcBef>
            </a:pPr>
            <a:r>
              <a:rPr lang="en-US" sz="3200" dirty="0">
                <a:gradFill>
                  <a:gsLst>
                    <a:gs pos="1250">
                      <a:schemeClr val="tx1"/>
                    </a:gs>
                    <a:gs pos="99000">
                      <a:schemeClr val="tx1"/>
                    </a:gs>
                  </a:gsLst>
                  <a:lin ang="5400000" scaled="0"/>
                </a:gradFill>
              </a:rPr>
              <a:t>ADAL JS</a:t>
            </a:r>
          </a:p>
          <a:p>
            <a:pPr marL="690563">
              <a:spcBef>
                <a:spcPts val="3000"/>
              </a:spcBef>
            </a:pPr>
            <a:r>
              <a:rPr lang="en-US" sz="3200" dirty="0">
                <a:gradFill>
                  <a:gsLst>
                    <a:gs pos="1250">
                      <a:schemeClr val="tx1"/>
                    </a:gs>
                    <a:gs pos="99000">
                      <a:schemeClr val="tx1"/>
                    </a:gs>
                  </a:gsLst>
                  <a:lin ang="5400000" scaled="0"/>
                </a:gradFill>
              </a:rPr>
              <a:t>Microsoft Graph API &amp; CORS</a:t>
            </a:r>
          </a:p>
        </p:txBody>
      </p:sp>
      <p:grpSp>
        <p:nvGrpSpPr>
          <p:cNvPr id="8" name="Group 7"/>
          <p:cNvGrpSpPr/>
          <p:nvPr/>
        </p:nvGrpSpPr>
        <p:grpSpPr>
          <a:xfrm>
            <a:off x="457580" y="2163096"/>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969490"/>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13012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Client-side applications</a:t>
            </a:r>
            <a:endParaRPr lang="en-US" dirty="0"/>
          </a:p>
        </p:txBody>
      </p:sp>
      <p:sp>
        <p:nvSpPr>
          <p:cNvPr id="2" name="Text Placeholder 1"/>
          <p:cNvSpPr>
            <a:spLocks noGrp="1"/>
          </p:cNvSpPr>
          <p:nvPr>
            <p:ph type="body" sz="quarter" idx="10"/>
          </p:nvPr>
        </p:nvSpPr>
        <p:spPr>
          <a:xfrm>
            <a:off x="274638" y="1212850"/>
            <a:ext cx="11887200" cy="2769989"/>
          </a:xfrm>
        </p:spPr>
        <p:txBody>
          <a:bodyPr/>
          <a:lstStyle/>
          <a:p>
            <a:r>
              <a:rPr lang="en-US" dirty="0" smtClean="0"/>
              <a:t>HTML/CSS/JS</a:t>
            </a:r>
          </a:p>
          <a:p>
            <a:r>
              <a:rPr lang="en-US" dirty="0" smtClean="0"/>
              <a:t>No server side required</a:t>
            </a:r>
          </a:p>
          <a:p>
            <a:r>
              <a:rPr lang="en-US" dirty="0" smtClean="0"/>
              <a:t>Angular</a:t>
            </a:r>
          </a:p>
          <a:p>
            <a:r>
              <a:rPr lang="en-US" dirty="0" smtClean="0"/>
              <a:t>Leverage API Services for data access</a:t>
            </a:r>
          </a:p>
        </p:txBody>
      </p:sp>
    </p:spTree>
    <p:extLst>
      <p:ext uri="{BB962C8B-B14F-4D97-AF65-F5344CB8AC3E}">
        <p14:creationId xmlns:p14="http://schemas.microsoft.com/office/powerpoint/2010/main" val="134681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Client-side application challenges</a:t>
            </a:r>
            <a:endParaRPr lang="en-US" dirty="0"/>
          </a:p>
        </p:txBody>
      </p:sp>
      <p:sp>
        <p:nvSpPr>
          <p:cNvPr id="6" name="Text Placeholder 5"/>
          <p:cNvSpPr>
            <a:spLocks noGrp="1"/>
          </p:cNvSpPr>
          <p:nvPr>
            <p:ph type="body" sz="quarter" idx="12"/>
          </p:nvPr>
        </p:nvSpPr>
        <p:spPr/>
        <p:txBody>
          <a:bodyPr/>
          <a:lstStyle/>
          <a:p>
            <a:r>
              <a:rPr lang="en-US" smtClean="0"/>
              <a:t>1</a:t>
            </a:r>
            <a:endParaRPr lang="en-US" dirty="0"/>
          </a:p>
        </p:txBody>
      </p:sp>
    </p:spTree>
    <p:extLst>
      <p:ext uri="{BB962C8B-B14F-4D97-AF65-F5344CB8AC3E}">
        <p14:creationId xmlns:p14="http://schemas.microsoft.com/office/powerpoint/2010/main" val="53267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Securing client-side applications</a:t>
            </a:r>
            <a:endParaRPr lang="en-US" dirty="0"/>
          </a:p>
        </p:txBody>
      </p:sp>
      <p:sp>
        <p:nvSpPr>
          <p:cNvPr id="4" name="Text Placeholder 3"/>
          <p:cNvSpPr>
            <a:spLocks noGrp="1"/>
          </p:cNvSpPr>
          <p:nvPr>
            <p:ph type="body" sz="quarter" idx="10"/>
          </p:nvPr>
        </p:nvSpPr>
        <p:spPr>
          <a:xfrm>
            <a:off x="274638" y="1212850"/>
            <a:ext cx="11887200" cy="4308872"/>
          </a:xfrm>
        </p:spPr>
        <p:txBody>
          <a:bodyPr/>
          <a:lstStyle/>
          <a:p>
            <a:r>
              <a:rPr lang="en-US" dirty="0" smtClean="0"/>
              <a:t>Many client-side applications must be secured</a:t>
            </a:r>
          </a:p>
          <a:p>
            <a:pPr lvl="1"/>
            <a:r>
              <a:rPr lang="en-US" dirty="0" smtClean="0"/>
              <a:t>Lock down specific screens</a:t>
            </a:r>
          </a:p>
          <a:p>
            <a:pPr lvl="1"/>
            <a:r>
              <a:rPr lang="en-US" dirty="0" smtClean="0"/>
              <a:t>Accessing protected data endpoints (REST APIs)</a:t>
            </a:r>
          </a:p>
          <a:p>
            <a:pPr>
              <a:spcBef>
                <a:spcPts val="2400"/>
              </a:spcBef>
            </a:pPr>
            <a:r>
              <a:rPr lang="en-US" dirty="0" smtClean="0"/>
              <a:t>Two options to achieve this</a:t>
            </a:r>
          </a:p>
          <a:p>
            <a:pPr lvl="1"/>
            <a:r>
              <a:rPr lang="en-US" dirty="0" smtClean="0"/>
              <a:t>Server-side intermediary website</a:t>
            </a:r>
          </a:p>
          <a:p>
            <a:pPr marL="227013" lvl="2" indent="-227013">
              <a:buFont typeface="Arial" panose="020B0604020202020204" pitchFamily="34" charset="0"/>
              <a:buChar char="•"/>
            </a:pPr>
            <a:r>
              <a:rPr lang="en-US" sz="1800" dirty="0" smtClean="0"/>
              <a:t>Calls desired endpoints on behalf of client application</a:t>
            </a:r>
          </a:p>
          <a:p>
            <a:pPr marL="227013" lvl="2" indent="-227013">
              <a:buFont typeface="Arial" panose="020B0604020202020204" pitchFamily="34" charset="0"/>
              <a:buChar char="•"/>
            </a:pPr>
            <a:r>
              <a:rPr lang="en-US" sz="1800" dirty="0" smtClean="0"/>
              <a:t>Handles authentication &amp; protection of OAuth2 access token</a:t>
            </a:r>
          </a:p>
          <a:p>
            <a:pPr marL="227013" lvl="2" indent="-227013">
              <a:buFont typeface="Arial" panose="020B0604020202020204" pitchFamily="34" charset="0"/>
              <a:buChar char="•"/>
            </a:pPr>
            <a:r>
              <a:rPr lang="en-US" sz="1800" dirty="0" smtClean="0"/>
              <a:t>Less ideal</a:t>
            </a:r>
          </a:p>
          <a:p>
            <a:pPr lvl="1"/>
            <a:r>
              <a:rPr lang="en-US" dirty="0" smtClean="0"/>
              <a:t>Leverage the OAuth2 Implicit Flow</a:t>
            </a:r>
          </a:p>
          <a:p>
            <a:pPr lvl="1"/>
            <a:endParaRPr lang="en-US" dirty="0" smtClean="0"/>
          </a:p>
        </p:txBody>
      </p:sp>
      <p:sp>
        <p:nvSpPr>
          <p:cNvPr id="8" name="Footer Placeholder 7"/>
          <p:cNvSpPr>
            <a:spLocks noGrp="1"/>
          </p:cNvSpPr>
          <p:nvPr>
            <p:ph type="ftr" sz="quarter" idx="11"/>
          </p:nvPr>
        </p:nvSpPr>
        <p:spPr/>
        <p:txBody>
          <a:bodyPr/>
          <a:lstStyle/>
          <a:p>
            <a:pPr>
              <a:defRPr/>
            </a:pPr>
            <a:r>
              <a:rPr lang="en-US" sz="1400" smtClean="0">
                <a:gradFill>
                  <a:gsLst>
                    <a:gs pos="35398">
                      <a:schemeClr val="accent3"/>
                    </a:gs>
                    <a:gs pos="68000">
                      <a:schemeClr val="accent3"/>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smtClean="0">
                <a:gradFill>
                  <a:gsLst>
                    <a:gs pos="8367">
                      <a:srgbClr val="000000"/>
                    </a:gs>
                    <a:gs pos="31000">
                      <a:srgbClr val="000000"/>
                    </a:gs>
                  </a:gsLst>
                  <a:lin ang="5400000" scaled="0"/>
                </a:gradFill>
              </a:rPr>
              <a:t>Client-side application challenges</a:t>
            </a:r>
          </a:p>
          <a:p>
            <a:endParaRPr lang="en-US" dirty="0"/>
          </a:p>
        </p:txBody>
      </p:sp>
    </p:spTree>
    <p:extLst>
      <p:ext uri="{BB962C8B-B14F-4D97-AF65-F5344CB8AC3E}">
        <p14:creationId xmlns:p14="http://schemas.microsoft.com/office/powerpoint/2010/main" val="168855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HTTP requests</a:t>
            </a:r>
            <a:endParaRPr lang="en-US" dirty="0"/>
          </a:p>
        </p:txBody>
      </p:sp>
      <p:sp>
        <p:nvSpPr>
          <p:cNvPr id="3" name="Text Placeholder 2"/>
          <p:cNvSpPr>
            <a:spLocks noGrp="1"/>
          </p:cNvSpPr>
          <p:nvPr>
            <p:ph type="body" sz="quarter" idx="10"/>
          </p:nvPr>
        </p:nvSpPr>
        <p:spPr>
          <a:xfrm>
            <a:off x="274638" y="1212850"/>
            <a:ext cx="11887200" cy="3133165"/>
          </a:xfrm>
        </p:spPr>
        <p:txBody>
          <a:bodyPr/>
          <a:lstStyle/>
          <a:p>
            <a:pPr>
              <a:spcBef>
                <a:spcPts val="2400"/>
              </a:spcBef>
            </a:pPr>
            <a:r>
              <a:rPr lang="en-US" sz="3600" dirty="0" smtClean="0"/>
              <a:t>Modern browsers deny calls across domains </a:t>
            </a:r>
            <a:br>
              <a:rPr lang="en-US" sz="3600" dirty="0" smtClean="0"/>
            </a:br>
            <a:r>
              <a:rPr lang="en-US" sz="3600" dirty="0" smtClean="0"/>
              <a:t>for security reasons (cross-site-scrip</a:t>
            </a:r>
            <a:r>
              <a:rPr lang="en-US" altLang="zh-CN" sz="3600" dirty="0" smtClean="0"/>
              <a:t>t</a:t>
            </a:r>
            <a:r>
              <a:rPr lang="en-US" sz="3600" dirty="0" smtClean="0"/>
              <a:t>ing/XSS)</a:t>
            </a:r>
          </a:p>
          <a:p>
            <a:pPr>
              <a:spcBef>
                <a:spcPts val="2400"/>
              </a:spcBef>
            </a:pPr>
            <a:r>
              <a:rPr lang="en-US" sz="3600" dirty="0" smtClean="0"/>
              <a:t>JSONP—only supports HTTP GET</a:t>
            </a:r>
          </a:p>
          <a:p>
            <a:pPr>
              <a:spcBef>
                <a:spcPts val="2400"/>
              </a:spcBef>
            </a:pPr>
            <a:r>
              <a:rPr lang="en-US" sz="3600" dirty="0" smtClean="0"/>
              <a:t>Required creation of a server-side intermediary website</a:t>
            </a:r>
          </a:p>
          <a:p>
            <a:pPr lvl="1"/>
            <a:r>
              <a:rPr lang="en-US" dirty="0" smtClean="0"/>
              <a:t>Called APIs that didn’t support cross-domain HTTP requests</a:t>
            </a:r>
          </a:p>
        </p:txBody>
      </p:sp>
      <p:sp>
        <p:nvSpPr>
          <p:cNvPr id="9" name="Footer Placeholder 8"/>
          <p:cNvSpPr>
            <a:spLocks noGrp="1"/>
          </p:cNvSpPr>
          <p:nvPr>
            <p:ph type="ftr" sz="quarter" idx="11"/>
          </p:nvPr>
        </p:nvSpPr>
        <p:spPr/>
        <p:txBody>
          <a:bodyPr/>
          <a:lstStyle/>
          <a:p>
            <a:pPr lvl="0">
              <a:defRPr/>
            </a:pPr>
            <a:r>
              <a:rPr lang="en-US" sz="1400" dirty="0" smtClean="0">
                <a:gradFill>
                  <a:gsLst>
                    <a:gs pos="35398">
                      <a:srgbClr val="FF8C00"/>
                    </a:gs>
                    <a:gs pos="68000">
                      <a:srgbClr val="FF8C00"/>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smtClean="0">
                <a:gradFill>
                  <a:gsLst>
                    <a:gs pos="8367">
                      <a:srgbClr val="000000"/>
                    </a:gs>
                    <a:gs pos="31000">
                      <a:srgbClr val="000000"/>
                    </a:gs>
                  </a:gsLst>
                  <a:lin ang="5400000" scaled="0"/>
                </a:gradFill>
              </a:rPr>
              <a:t>Client-side application challenges</a:t>
            </a:r>
          </a:p>
          <a:p>
            <a:pPr lvl="0"/>
            <a:endParaRPr lang="en-US" dirty="0">
              <a:solidFill>
                <a:srgbClr val="000000">
                  <a:tint val="75000"/>
                </a:srgbClr>
              </a:solidFill>
            </a:endParaRPr>
          </a:p>
        </p:txBody>
      </p:sp>
    </p:spTree>
    <p:extLst>
      <p:ext uri="{BB962C8B-B14F-4D97-AF65-F5344CB8AC3E}">
        <p14:creationId xmlns:p14="http://schemas.microsoft.com/office/powerpoint/2010/main" val="238727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ADAL JS</a:t>
            </a:r>
          </a:p>
        </p:txBody>
      </p:sp>
      <p:sp>
        <p:nvSpPr>
          <p:cNvPr id="8" name="Text Placeholder 7"/>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158690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6-30540_Office_365_CloudRoadShow">
  <a:themeElements>
    <a:clrScheme name="Custom 11">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21FA3758-934E-40AA-831D-4547D2060427}" vid="{6BE66CFC-BAF2-4248-A13E-A31CB68FD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5fad15d0-477e-40da-a20d-40d4ca777cbd"/>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849</Words>
  <Application>Microsoft Office PowerPoint</Application>
  <PresentationFormat>Custom</PresentationFormat>
  <Paragraphs>108</Paragraphs>
  <Slides>19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Consolas</vt:lpstr>
      <vt:lpstr>Courier New</vt:lpstr>
      <vt:lpstr>Segoe Light</vt:lpstr>
      <vt:lpstr>Segoe UI</vt:lpstr>
      <vt:lpstr>Segoe UI Black</vt:lpstr>
      <vt:lpstr>Segoe UI Light</vt:lpstr>
      <vt:lpstr>Wingdings</vt:lpstr>
      <vt:lpstr>6-30540_Office_365_CloudRoadShow</vt:lpstr>
      <vt:lpstr>Office 365 development</vt:lpstr>
      <vt:lpstr>Creating client-side  only apps with Angular,  ADAL, and the  Microsoft Graph API</vt:lpstr>
      <vt:lpstr>Developer vision</vt:lpstr>
      <vt:lpstr>Agenda</vt:lpstr>
      <vt:lpstr>Client-side applications</vt:lpstr>
      <vt:lpstr>PowerPoint Presentation</vt:lpstr>
      <vt:lpstr>Securing client-side applications</vt:lpstr>
      <vt:lpstr>Cross-domain HTTP requests</vt:lpstr>
      <vt:lpstr>PowerPoint Presentation</vt:lpstr>
      <vt:lpstr>Active Directory Application Library  for JavaScript</vt:lpstr>
      <vt:lpstr>Azure Active  Directory ADAL JS</vt:lpstr>
      <vt:lpstr>PowerPoint Presentation</vt:lpstr>
      <vt:lpstr>Cross-Origin Resource Sharing</vt:lpstr>
      <vt:lpstr>CORS—how it works</vt:lpstr>
      <vt:lpstr>Microsoft Graph API  &amp; support for CORS</vt:lpstr>
      <vt:lpstr>Summary</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2016-01-20T22:45:39Z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