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6"/>
  </p:notesMasterIdLst>
  <p:handoutMasterIdLst>
    <p:handoutMasterId r:id="rId37"/>
  </p:handoutMasterIdLst>
  <p:sldIdLst>
    <p:sldId id="1242" r:id="rId6"/>
    <p:sldId id="1306" r:id="rId7"/>
    <p:sldId id="1364" r:id="rId8"/>
    <p:sldId id="1308" r:id="rId9"/>
    <p:sldId id="1299" r:id="rId10"/>
    <p:sldId id="1359" r:id="rId11"/>
    <p:sldId id="1351" r:id="rId12"/>
    <p:sldId id="1305" r:id="rId13"/>
    <p:sldId id="1340" r:id="rId14"/>
    <p:sldId id="1345" r:id="rId15"/>
    <p:sldId id="1346" r:id="rId16"/>
    <p:sldId id="1347" r:id="rId17"/>
    <p:sldId id="1352" r:id="rId18"/>
    <p:sldId id="1341" r:id="rId19"/>
    <p:sldId id="1356" r:id="rId20"/>
    <p:sldId id="1354" r:id="rId21"/>
    <p:sldId id="1355" r:id="rId22"/>
    <p:sldId id="1353" r:id="rId23"/>
    <p:sldId id="1342" r:id="rId24"/>
    <p:sldId id="1357" r:id="rId25"/>
    <p:sldId id="1361" r:id="rId26"/>
    <p:sldId id="1348" r:id="rId27"/>
    <p:sldId id="1358" r:id="rId28"/>
    <p:sldId id="1349" r:id="rId29"/>
    <p:sldId id="1360" r:id="rId30"/>
    <p:sldId id="1310" r:id="rId31"/>
    <p:sldId id="1365" r:id="rId32"/>
    <p:sldId id="1312" r:id="rId33"/>
    <p:sldId id="1313" r:id="rId34"/>
    <p:sldId id="1314" r:id="rId3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06"/>
            <p14:sldId id="1364"/>
            <p14:sldId id="1308"/>
          </p14:sldIdLst>
        </p14:section>
        <p14:section name="Site columns and content types" id="{C595EE08-BAE6-45EF-80A0-B94BE9809A9F}">
          <p14:sldIdLst>
            <p14:sldId id="1299"/>
            <p14:sldId id="1359"/>
            <p14:sldId id="1351"/>
            <p14:sldId id="1305"/>
          </p14:sldIdLst>
        </p14:section>
        <p14:section name="MMS" id="{51D53F17-CB40-499D-9DB9-76A277D6F03C}">
          <p14:sldIdLst>
            <p14:sldId id="1340"/>
            <p14:sldId id="1345"/>
            <p14:sldId id="1346"/>
            <p14:sldId id="1347"/>
            <p14:sldId id="1352"/>
          </p14:sldIdLst>
        </p14:section>
        <p14:section name="Document library templates" id="{EA1AF1A2-8F27-46DE-83D1-63FB85D62DDC}">
          <p14:sldIdLst>
            <p14:sldId id="1341"/>
            <p14:sldId id="1356"/>
            <p14:sldId id="1354"/>
            <p14:sldId id="1355"/>
            <p14:sldId id="1353"/>
          </p14:sldIdLst>
        </p14:section>
        <p14:section name="Information Management Policy" id="{EC1500D7-0806-47AD-968B-5923B7E83671}">
          <p14:sldIdLst>
            <p14:sldId id="1342"/>
            <p14:sldId id="1357"/>
            <p14:sldId id="1361"/>
          </p14:sldIdLst>
        </p14:section>
        <p14:section name="Auditing settings" id="{43542331-D223-45E0-B76C-74FA041EED92}">
          <p14:sldIdLst>
            <p14:sldId id="1348"/>
            <p14:sldId id="1358"/>
            <p14:sldId id="1349"/>
          </p14:sldIdLst>
        </p14:section>
        <p14:section name="Ending" id="{E3E7DABD-945E-43EB-93E1-FD0442E94D98}">
          <p14:sldIdLst>
            <p14:sldId id="1360"/>
            <p14:sldId id="1310"/>
            <p14:sldId id="1365"/>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4869" autoAdjust="0"/>
  </p:normalViewPr>
  <p:slideViewPr>
    <p:cSldViewPr snapToGrid="0">
      <p:cViewPr varScale="1">
        <p:scale>
          <a:sx n="92" d="100"/>
          <a:sy n="92" d="100"/>
        </p:scale>
        <p:origin x="1314" y="84"/>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t>Office 365</a:t>
            </a:r>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1/4/2017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a:solidFill>
                  <a:prstClr val="black"/>
                </a:solidFill>
              </a:rPr>
              <a:t>Microsoft Office</a:t>
            </a: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22523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19</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1009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21378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35293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01285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3798351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endParaRPr lang="en-US" dirty="0"/>
          </a:p>
        </p:txBody>
      </p:sp>
      <p:sp>
        <p:nvSpPr>
          <p:cNvPr id="4" name="Slide Number Placeholder 3"/>
          <p:cNvSpPr>
            <a:spLocks noGrp="1"/>
          </p:cNvSpPr>
          <p:nvPr>
            <p:ph type="sldNum" sz="quarter" idx="10"/>
          </p:nvPr>
        </p:nvSpPr>
        <p:spPr/>
        <p:txBody>
          <a:bodyPr/>
          <a:lstStyle/>
          <a:p>
            <a:fld id="{B9C3C9DC-C0A3-4640-9A7A-3DC41095AE2E}"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531173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1/4/2017</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Light" pitchFamily="34" charset="0"/>
              </a:rPr>
            </a:br>
            <a:r>
              <a:rPr lang="en-US">
                <a:solidFill>
                  <a:srgbClr val="000000"/>
                </a:solidFill>
                <a:latin typeface="Segoe UI Light" pitchFamily="34" charset="0"/>
              </a:rPr>
              <a:t>MICROSOFT MAKES NO WARRANTIES, EXPRESS, IMPLIED OR STATUTORY, AS TO THE INFORMATION IN THIS PRESENTATION.</a:t>
            </a:r>
            <a:endParaRPr lang="en-US" dirty="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4590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a:effectLst/>
              </a:rPr>
              <a:t>Title: Managed Metadata CSOM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a:effectLst/>
              </a:rPr>
              <a:t>Length: </a:t>
            </a:r>
            <a:r>
              <a:rPr lang="en-US" dirty="0"/>
              <a:t>1 minute</a:t>
            </a:r>
            <a:endParaRPr lang="en-US" dirty="0">
              <a:effectLst/>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dirty="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319259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a:t>
            </a:r>
            <a:r>
              <a:rPr lang="en-US" sz="1200" dirty="0">
                <a:solidFill>
                  <a:schemeClr val="bg1"/>
                </a:solidFill>
              </a:rPr>
              <a:t>Reference code to connect to taxonomy store</a:t>
            </a:r>
            <a:endParaRPr lang="en-US" dirty="0"/>
          </a:p>
          <a:p>
            <a:r>
              <a:rPr lang="en-US" dirty="0"/>
              <a:t>Length: 1 minute</a:t>
            </a:r>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315AE1E-9180-4C5B-BF9C-B7E4778313C7}"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28996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Title:</a:t>
            </a:r>
            <a:r>
              <a:rPr lang="en-US" sz="1200" baseline="0" dirty="0">
                <a:solidFill>
                  <a:schemeClr val="bg1"/>
                </a:solidFill>
              </a:rPr>
              <a:t> </a:t>
            </a:r>
            <a:r>
              <a:rPr lang="en-US" sz="1200" dirty="0">
                <a:solidFill>
                  <a:schemeClr val="bg1"/>
                </a:solidFill>
              </a:rPr>
              <a:t>Creating terms to taxonomy store</a:t>
            </a:r>
          </a:p>
          <a:p>
            <a:r>
              <a:rPr lang="en-US" sz="1200" dirty="0">
                <a:solidFill>
                  <a:schemeClr val="bg1"/>
                </a:solidFill>
              </a:rPr>
              <a:t>Length: 1</a:t>
            </a:r>
            <a:r>
              <a:rPr lang="en-US" sz="1200" baseline="0" dirty="0">
                <a:solidFill>
                  <a:schemeClr val="bg1"/>
                </a:solidFill>
              </a:rPr>
              <a:t> minute</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B943480-57A8-43DA-BCBB-9F7CF2F48024}" type="datetime1">
              <a:rPr lang="en-US" smtClean="0"/>
              <a:t>1/4/2017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43639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1/4/2017</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a:solidFill>
                  <a:prstClr val="black"/>
                </a:solidFill>
              </a:rPr>
              <a:t>Microsoft Office</a:t>
            </a: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12" name="Title 11"/>
          <p:cNvSpPr>
            <a:spLocks noGrp="1"/>
          </p:cNvSpPr>
          <p:nvPr>
            <p:ph type="title"/>
          </p:nvPr>
        </p:nvSpPr>
        <p:spPr/>
        <p:txBody>
          <a:bodyPr>
            <a:noAutofit/>
          </a:bodyPr>
          <a:lstStyle>
            <a:lvl1pPr>
              <a:defRPr/>
            </a:lvl1pPr>
          </a:lstStyle>
          <a:p>
            <a:r>
              <a:rPr lang="en-US"/>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Tree>
    <p:extLst>
      <p:ext uri="{BB962C8B-B14F-4D97-AF65-F5344CB8AC3E}">
        <p14:creationId xmlns:p14="http://schemas.microsoft.com/office/powerpoint/2010/main" val="385724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a:t>Click to insert photo.</a:t>
            </a:r>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a:t>Click to edit title style</a:t>
            </a:r>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a:t>Click to insert photo.</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09969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574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Vision slide">
    <p:spTree>
      <p:nvGrpSpPr>
        <p:cNvPr id="1" name=""/>
        <p:cNvGrpSpPr/>
        <p:nvPr/>
      </p:nvGrpSpPr>
      <p:grpSpPr>
        <a:xfrm>
          <a:off x="0" y="0"/>
          <a:ext cx="0" cy="0"/>
          <a:chOff x="0" y="0"/>
          <a:chExt cx="0" cy="0"/>
        </a:xfrm>
      </p:grpSpPr>
      <p:pic>
        <p:nvPicPr>
          <p:cNvPr id="175" name="Picture 174"/>
          <p:cNvPicPr>
            <a:picLocks noChangeAspect="1"/>
          </p:cNvPicPr>
          <p:nvPr userDrawn="1"/>
        </p:nvPicPr>
        <p:blipFill rotWithShape="1">
          <a:blip r:embed="rId2">
            <a:extLst>
              <a:ext uri="{28A0092B-C50C-407E-A947-70E740481C1C}">
                <a14:useLocalDpi xmlns:a14="http://schemas.microsoft.com/office/drawing/2010/main" val="0"/>
              </a:ext>
            </a:extLst>
          </a:blip>
          <a:srcRect t="27820"/>
          <a:stretch/>
        </p:blipFill>
        <p:spPr>
          <a:xfrm>
            <a:off x="337874" y="4539480"/>
            <a:ext cx="3744337" cy="1803820"/>
          </a:xfrm>
          <a:prstGeom prst="rect">
            <a:avLst/>
          </a:prstGeom>
        </p:spPr>
      </p:pic>
      <p:pic>
        <p:nvPicPr>
          <p:cNvPr id="176" name="Picture 175"/>
          <p:cNvPicPr>
            <a:picLocks noChangeAspect="1"/>
          </p:cNvPicPr>
          <p:nvPr userDrawn="1"/>
        </p:nvPicPr>
        <p:blipFill rotWithShape="1">
          <a:blip r:embed="rId3" cstate="hqprint">
            <a:extLst>
              <a:ext uri="{28A0092B-C50C-407E-A947-70E740481C1C}">
                <a14:useLocalDpi xmlns:a14="http://schemas.microsoft.com/office/drawing/2010/main"/>
              </a:ext>
            </a:extLst>
          </a:blip>
          <a:srcRect t="3263" b="6784"/>
          <a:stretch/>
        </p:blipFill>
        <p:spPr>
          <a:xfrm>
            <a:off x="8147856" y="4539481"/>
            <a:ext cx="3744343" cy="1803820"/>
          </a:xfrm>
          <a:prstGeom prst="rect">
            <a:avLst/>
          </a:prstGeom>
        </p:spPr>
      </p:pic>
      <p:pic>
        <p:nvPicPr>
          <p:cNvPr id="177" name="Picture 176"/>
          <p:cNvPicPr>
            <a:picLocks noChangeAspect="1"/>
          </p:cNvPicPr>
          <p:nvPr userDrawn="1"/>
        </p:nvPicPr>
        <p:blipFill rotWithShape="1">
          <a:blip r:embed="rId4" cstate="hqprint">
            <a:extLst>
              <a:ext uri="{28A0092B-C50C-407E-A947-70E740481C1C}">
                <a14:useLocalDpi xmlns:a14="http://schemas.microsoft.com/office/drawing/2010/main"/>
              </a:ext>
            </a:extLst>
          </a:blip>
          <a:srcRect t="7545" b="2181"/>
          <a:stretch/>
        </p:blipFill>
        <p:spPr>
          <a:xfrm>
            <a:off x="4242867" y="4539480"/>
            <a:ext cx="3744342" cy="1803819"/>
          </a:xfrm>
          <a:prstGeom prst="rect">
            <a:avLst/>
          </a:prstGeom>
        </p:spPr>
      </p:pic>
      <p:sp>
        <p:nvSpPr>
          <p:cNvPr id="178" name="Rectangle 177"/>
          <p:cNvSpPr/>
          <p:nvPr userDrawn="1"/>
        </p:nvSpPr>
        <p:spPr bwMode="auto">
          <a:xfrm>
            <a:off x="1745" y="-1"/>
            <a:ext cx="12186216" cy="24047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5" tIns="45695" rIns="45695" bIns="45695" numCol="1" spcCol="0" rtlCol="0" fromWordArt="0" anchor="ctr" anchorCtr="0" forceAA="0" compatLnSpc="1">
            <a:prstTxWarp prst="textNoShape">
              <a:avLst/>
            </a:prstTxWarp>
            <a:noAutofit/>
          </a:bodyPr>
          <a:lstStyle/>
          <a:p>
            <a:pPr algn="ctr" defTabSz="913561" fontAlgn="base">
              <a:spcBef>
                <a:spcPct val="0"/>
              </a:spcBef>
              <a:spcAft>
                <a:spcPct val="0"/>
              </a:spcAft>
            </a:pPr>
            <a:endParaRPr lang="en-US" sz="2199" dirty="0">
              <a:gradFill>
                <a:gsLst>
                  <a:gs pos="0">
                    <a:srgbClr val="FFFFFF"/>
                  </a:gs>
                  <a:gs pos="100000">
                    <a:srgbClr val="FFFFFF"/>
                  </a:gs>
                </a:gsLst>
                <a:lin ang="5400000" scaled="0"/>
              </a:gradFill>
              <a:ea typeface="Segoe UI" pitchFamily="34" charset="0"/>
              <a:cs typeface="Segoe UI" pitchFamily="34" charset="0"/>
            </a:endParaRPr>
          </a:p>
        </p:txBody>
      </p:sp>
      <p:sp>
        <p:nvSpPr>
          <p:cNvPr id="179" name="Text Placeholder 2"/>
          <p:cNvSpPr txBox="1">
            <a:spLocks/>
          </p:cNvSpPr>
          <p:nvPr userDrawn="1"/>
        </p:nvSpPr>
        <p:spPr>
          <a:xfrm>
            <a:off x="243314" y="1045192"/>
            <a:ext cx="3532300" cy="327338"/>
          </a:xfrm>
          <a:prstGeom prst="rect">
            <a:avLst/>
          </a:prstGeom>
        </p:spPr>
        <p:txBody>
          <a:bodyPr/>
          <a:lstStyle>
            <a:lvl1pPr marL="116575" marR="0" indent="0" algn="l" defTabSz="932559" rtl="0" eaLnBrk="1" fontAlgn="auto" latinLnBrk="0" hangingPunct="1">
              <a:lnSpc>
                <a:spcPct val="90000"/>
              </a:lnSpc>
              <a:spcBef>
                <a:spcPct val="20000"/>
              </a:spcBef>
              <a:spcAft>
                <a:spcPts val="0"/>
              </a:spcAft>
              <a:buClrTx/>
              <a:buSzPct val="80000"/>
              <a:buFontTx/>
              <a:buNone/>
              <a:tabLst/>
              <a:defRPr sz="2448" kern="1200" spc="-71" baseline="0">
                <a:solidFill>
                  <a:srgbClr val="505050"/>
                </a:solidFill>
                <a:latin typeface="+mn-lt"/>
                <a:ea typeface="+mn-ea"/>
                <a:cs typeface="+mn-cs"/>
              </a:defRPr>
            </a:lvl1pPr>
            <a:lvl2pPr marL="584492" marR="0" indent="-238007" algn="l" defTabSz="932559"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solidFill>
                  <a:srgbClr val="505050"/>
                </a:solidFill>
                <a:latin typeface="+mn-lt"/>
                <a:ea typeface="+mn-ea"/>
                <a:cs typeface="+mn-cs"/>
              </a:defRPr>
            </a:lvl2pPr>
            <a:lvl3pPr marL="814403"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814403" algn="l"/>
              </a:tabLst>
              <a:defRPr sz="2040" kern="1200" spc="0" baseline="0">
                <a:solidFill>
                  <a:srgbClr val="505050"/>
                </a:solidFill>
                <a:latin typeface="+mn-lt"/>
                <a:ea typeface="+mn-ea"/>
                <a:cs typeface="+mn-cs"/>
              </a:defRPr>
            </a:lvl3pPr>
            <a:lvl4pPr marL="1050791" marR="0" indent="-236387" algn="l" defTabSz="932559" rtl="0" eaLnBrk="1" fontAlgn="auto" latinLnBrk="0" hangingPunct="1">
              <a:lnSpc>
                <a:spcPct val="90000"/>
              </a:lnSpc>
              <a:spcBef>
                <a:spcPct val="20000"/>
              </a:spcBef>
              <a:spcAft>
                <a:spcPts val="0"/>
              </a:spcAft>
              <a:buClrTx/>
              <a:buSzPct val="90000"/>
              <a:buFont typeface="Wingdings" pitchFamily="2" charset="2"/>
              <a:buChar char="§"/>
              <a:tabLst/>
              <a:defRPr sz="1836" kern="1200" spc="0" baseline="0">
                <a:solidFill>
                  <a:srgbClr val="505050"/>
                </a:solidFill>
                <a:latin typeface="+mn-lt"/>
                <a:ea typeface="+mn-ea"/>
                <a:cs typeface="+mn-cs"/>
              </a:defRPr>
            </a:lvl4pPr>
            <a:lvl5pPr marL="1280702" marR="0" indent="-229911" algn="l" defTabSz="932559" rtl="0" eaLnBrk="1" fontAlgn="auto" latinLnBrk="0" hangingPunct="1">
              <a:lnSpc>
                <a:spcPct val="90000"/>
              </a:lnSpc>
              <a:spcBef>
                <a:spcPct val="20000"/>
              </a:spcBef>
              <a:spcAft>
                <a:spcPts val="0"/>
              </a:spcAft>
              <a:buClrTx/>
              <a:buSzPct val="90000"/>
              <a:buFont typeface="Wingdings" pitchFamily="2" charset="2"/>
              <a:buChar char="§"/>
              <a:tabLst>
                <a:tab pos="1280702" algn="l"/>
              </a:tabLst>
              <a:defRPr sz="1836" kern="1200" spc="0" baseline="0">
                <a:solidFill>
                  <a:srgbClr val="505050"/>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040" spc="0" dirty="0">
                <a:solidFill>
                  <a:srgbClr val="FFFFFF"/>
                </a:solidFill>
                <a:latin typeface="Segoe UI Semibold" panose="020B0702040204020203" pitchFamily="34" charset="0"/>
              </a:rPr>
              <a:t>WHAT CAN I BUILD?</a:t>
            </a:r>
          </a:p>
        </p:txBody>
      </p:sp>
      <p:sp>
        <p:nvSpPr>
          <p:cNvPr id="180" name="Title 2"/>
          <p:cNvSpPr txBox="1">
            <a:spLocks/>
          </p:cNvSpPr>
          <p:nvPr userDrawn="1"/>
        </p:nvSpPr>
        <p:spPr>
          <a:xfrm>
            <a:off x="275393" y="295274"/>
            <a:ext cx="11884781" cy="91757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703" dirty="0">
                <a:solidFill>
                  <a:schemeClr val="bg1"/>
                </a:solidFill>
              </a:rPr>
              <a:t>Office Platform</a:t>
            </a:r>
          </a:p>
        </p:txBody>
      </p:sp>
      <p:sp>
        <p:nvSpPr>
          <p:cNvPr id="181" name="Freeform 131"/>
          <p:cNvSpPr>
            <a:spLocks noChangeAspect="1"/>
          </p:cNvSpPr>
          <p:nvPr userDrawn="1"/>
        </p:nvSpPr>
        <p:spPr bwMode="black">
          <a:xfrm>
            <a:off x="1943724" y="1637406"/>
            <a:ext cx="532644" cy="639120"/>
          </a:xfrm>
          <a:custGeom>
            <a:avLst/>
            <a:gdLst>
              <a:gd name="T0" fmla="*/ 1710 w 1710"/>
              <a:gd name="T1" fmla="*/ 1880 h 2051"/>
              <a:gd name="T2" fmla="*/ 1710 w 1710"/>
              <a:gd name="T3" fmla="*/ 1880 h 2051"/>
              <a:gd name="T4" fmla="*/ 1710 w 1710"/>
              <a:gd name="T5" fmla="*/ 176 h 2051"/>
              <a:gd name="T6" fmla="*/ 1101 w 1710"/>
              <a:gd name="T7" fmla="*/ 0 h 2051"/>
              <a:gd name="T8" fmla="*/ 3 w 1710"/>
              <a:gd name="T9" fmla="*/ 413 h 2051"/>
              <a:gd name="T10" fmla="*/ 0 w 1710"/>
              <a:gd name="T11" fmla="*/ 413 h 2051"/>
              <a:gd name="T12" fmla="*/ 0 w 1710"/>
              <a:gd name="T13" fmla="*/ 1645 h 2051"/>
              <a:gd name="T14" fmla="*/ 375 w 1710"/>
              <a:gd name="T15" fmla="*/ 1498 h 2051"/>
              <a:gd name="T16" fmla="*/ 375 w 1710"/>
              <a:gd name="T17" fmla="*/ 496 h 2051"/>
              <a:gd name="T18" fmla="*/ 1101 w 1710"/>
              <a:gd name="T19" fmla="*/ 323 h 2051"/>
              <a:gd name="T20" fmla="*/ 1101 w 1710"/>
              <a:gd name="T21" fmla="*/ 1797 h 2051"/>
              <a:gd name="T22" fmla="*/ 0 w 1710"/>
              <a:gd name="T23" fmla="*/ 1645 h 2051"/>
              <a:gd name="T24" fmla="*/ 1101 w 1710"/>
              <a:gd name="T25" fmla="*/ 2051 h 2051"/>
              <a:gd name="T26" fmla="*/ 1101 w 1710"/>
              <a:gd name="T27" fmla="*/ 2051 h 2051"/>
              <a:gd name="T28" fmla="*/ 1710 w 1710"/>
              <a:gd name="T29" fmla="*/ 1882 h 2051"/>
              <a:gd name="T30" fmla="*/ 1710 w 1710"/>
              <a:gd name="T31" fmla="*/ 1880 h 2051"/>
              <a:gd name="T32" fmla="*/ 1710 w 1710"/>
              <a:gd name="T33" fmla="*/ 1880 h 2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0" h="2051">
                <a:moveTo>
                  <a:pt x="1710" y="1880"/>
                </a:moveTo>
                <a:lnTo>
                  <a:pt x="1710" y="1880"/>
                </a:lnTo>
                <a:lnTo>
                  <a:pt x="1710" y="176"/>
                </a:lnTo>
                <a:lnTo>
                  <a:pt x="1101" y="0"/>
                </a:lnTo>
                <a:lnTo>
                  <a:pt x="3" y="413"/>
                </a:lnTo>
                <a:lnTo>
                  <a:pt x="0" y="413"/>
                </a:lnTo>
                <a:lnTo>
                  <a:pt x="0" y="1645"/>
                </a:lnTo>
                <a:lnTo>
                  <a:pt x="375" y="1498"/>
                </a:lnTo>
                <a:lnTo>
                  <a:pt x="375" y="496"/>
                </a:lnTo>
                <a:lnTo>
                  <a:pt x="1101" y="323"/>
                </a:lnTo>
                <a:lnTo>
                  <a:pt x="1101" y="1797"/>
                </a:lnTo>
                <a:lnTo>
                  <a:pt x="0" y="1645"/>
                </a:lnTo>
                <a:lnTo>
                  <a:pt x="1101" y="2051"/>
                </a:lnTo>
                <a:lnTo>
                  <a:pt x="1101" y="2051"/>
                </a:lnTo>
                <a:lnTo>
                  <a:pt x="1710" y="1882"/>
                </a:lnTo>
                <a:lnTo>
                  <a:pt x="1710" y="1880"/>
                </a:lnTo>
                <a:lnTo>
                  <a:pt x="1710" y="1880"/>
                </a:lnTo>
                <a:close/>
              </a:path>
            </a:pathLst>
          </a:custGeom>
          <a:solidFill>
            <a:schemeClr val="bg1"/>
          </a:solidFill>
          <a:ln>
            <a:noFill/>
          </a:ln>
          <a:extLst/>
        </p:spPr>
        <p:txBody>
          <a:bodyPr vert="horz" wrap="square" lIns="89606" tIns="44803" rIns="89606" bIns="44803" numCol="1" anchor="t" anchorCtr="0" compatLnSpc="1">
            <a:prstTxWarp prst="textNoShape">
              <a:avLst/>
            </a:prstTxWarp>
          </a:bodyPr>
          <a:lstStyle/>
          <a:p>
            <a:pPr algn="ctr" defTabSz="914005"/>
            <a:endParaRPr lang="en-US" sz="1764" dirty="0">
              <a:solidFill>
                <a:srgbClr val="505050"/>
              </a:solidFill>
            </a:endParaRPr>
          </a:p>
        </p:txBody>
      </p:sp>
      <p:sp>
        <p:nvSpPr>
          <p:cNvPr id="182" name="Freeform 5"/>
          <p:cNvSpPr>
            <a:spLocks noChangeAspect="1"/>
          </p:cNvSpPr>
          <p:nvPr userDrawn="1"/>
        </p:nvSpPr>
        <p:spPr bwMode="black">
          <a:xfrm>
            <a:off x="5616733" y="1662148"/>
            <a:ext cx="996618" cy="589636"/>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ln w="38100">
            <a:solidFill>
              <a:schemeClr val="bg1"/>
            </a:solidFill>
          </a:ln>
        </p:spPr>
        <p:txBody>
          <a:bodyPr vert="horz" wrap="square" lIns="89606" tIns="44803" rIns="89606" bIns="44803" numCol="1" anchor="t" anchorCtr="0" compatLnSpc="1">
            <a:prstTxWarp prst="textNoShape">
              <a:avLst/>
            </a:prstTxWarp>
          </a:bodyPr>
          <a:lstStyle/>
          <a:p>
            <a:pPr defTabSz="914005"/>
            <a:endParaRPr lang="en-US" sz="1764" dirty="0">
              <a:solidFill>
                <a:srgbClr val="505050"/>
              </a:solidFill>
            </a:endParaRPr>
          </a:p>
        </p:txBody>
      </p:sp>
      <p:grpSp>
        <p:nvGrpSpPr>
          <p:cNvPr id="183" name="Group 182"/>
          <p:cNvGrpSpPr/>
          <p:nvPr userDrawn="1"/>
        </p:nvGrpSpPr>
        <p:grpSpPr>
          <a:xfrm>
            <a:off x="9864604" y="1647275"/>
            <a:ext cx="612306" cy="619382"/>
            <a:chOff x="4420977" y="3337861"/>
            <a:chExt cx="889375" cy="899290"/>
          </a:xfrm>
          <a:solidFill>
            <a:srgbClr val="F8F8F8"/>
          </a:solidFill>
        </p:grpSpPr>
        <p:sp>
          <p:nvSpPr>
            <p:cNvPr id="184" name="Oval 183"/>
            <p:cNvSpPr/>
            <p:nvPr/>
          </p:nvSpPr>
          <p:spPr bwMode="auto">
            <a:xfrm>
              <a:off x="4468482" y="3450061"/>
              <a:ext cx="787090" cy="787090"/>
            </a:xfrm>
            <a:prstGeom prst="ellipse">
              <a:avLst/>
            </a:prstGeom>
            <a:no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Oval 184"/>
            <p:cNvSpPr/>
            <p:nvPr/>
          </p:nvSpPr>
          <p:spPr bwMode="auto">
            <a:xfrm>
              <a:off x="4724324" y="3337861"/>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6" name="Oval 185"/>
            <p:cNvSpPr/>
            <p:nvPr/>
          </p:nvSpPr>
          <p:spPr bwMode="auto">
            <a:xfrm>
              <a:off x="5034946"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7" name="Oval 186"/>
            <p:cNvSpPr/>
            <p:nvPr/>
          </p:nvSpPr>
          <p:spPr bwMode="auto">
            <a:xfrm>
              <a:off x="4420977" y="3889765"/>
              <a:ext cx="275406" cy="275406"/>
            </a:xfrm>
            <a:prstGeom prst="ellipse">
              <a:avLst/>
            </a:prstGeom>
            <a:solidFill>
              <a:schemeClr val="accent1"/>
            </a:solidFill>
            <a:ln w="381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8" name="Straight Arrow Connector 187"/>
          <p:cNvCxnSpPr/>
          <p:nvPr userDrawn="1"/>
        </p:nvCxnSpPr>
        <p:spPr>
          <a:xfrm>
            <a:off x="2759092" y="1957947"/>
            <a:ext cx="2601266"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userDrawn="1"/>
        </p:nvCxnSpPr>
        <p:spPr>
          <a:xfrm>
            <a:off x="7017940" y="1957947"/>
            <a:ext cx="2601266" cy="0"/>
          </a:xfrm>
          <a:prstGeom prst="straightConnector1">
            <a:avLst/>
          </a:prstGeom>
          <a:ln w="19050">
            <a:solidFill>
              <a:schemeClr val="bg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90" name="TextBox 189"/>
          <p:cNvSpPr txBox="1"/>
          <p:nvPr userDrawn="1"/>
        </p:nvSpPr>
        <p:spPr>
          <a:xfrm>
            <a:off x="337874" y="2689239"/>
            <a:ext cx="3744339" cy="1897274"/>
          </a:xfrm>
          <a:prstGeom prst="rect">
            <a:avLst/>
          </a:prstGeom>
          <a:solidFill>
            <a:srgbClr val="505050"/>
          </a:solidFill>
        </p:spPr>
        <p:txBody>
          <a:bodyPr wrap="square" lIns="274210" tIns="365613" rIns="182807" bIns="146246" rtlCol="0">
            <a:noAutofit/>
          </a:bodyPr>
          <a:lstStyle/>
          <a:p>
            <a:pPr>
              <a:lnSpc>
                <a:spcPct val="90000"/>
              </a:lnSpc>
              <a:spcAft>
                <a:spcPts val="600"/>
              </a:spcAft>
            </a:pPr>
            <a:r>
              <a:rPr lang="en-US" sz="1999" dirty="0">
                <a:solidFill>
                  <a:schemeClr val="bg1"/>
                </a:solidFill>
                <a:latin typeface="Segoe UI Semibold" panose="020B0702040204020203" pitchFamily="34" charset="0"/>
              </a:rPr>
              <a:t>ADD-INS AND WEB PARTS:</a:t>
            </a:r>
          </a:p>
          <a:p>
            <a:pPr>
              <a:lnSpc>
                <a:spcPct val="90000"/>
              </a:lnSpc>
              <a:spcAft>
                <a:spcPts val="600"/>
              </a:spcAft>
            </a:pPr>
            <a:r>
              <a:rPr lang="en-US" sz="1799" dirty="0">
                <a:solidFill>
                  <a:schemeClr val="bg1"/>
                </a:solidFill>
              </a:rPr>
              <a:t>Make your solution a native </a:t>
            </a:r>
            <a:br>
              <a:rPr lang="en-US" sz="1799" dirty="0">
                <a:solidFill>
                  <a:schemeClr val="bg1"/>
                </a:solidFill>
              </a:rPr>
            </a:br>
            <a:r>
              <a:rPr lang="en-US" sz="1799" dirty="0">
                <a:solidFill>
                  <a:schemeClr val="bg1"/>
                </a:solidFill>
              </a:rPr>
              <a:t>part of the modern Office</a:t>
            </a:r>
          </a:p>
        </p:txBody>
      </p:sp>
      <p:sp>
        <p:nvSpPr>
          <p:cNvPr id="191" name="TextBox 190"/>
          <p:cNvSpPr txBox="1"/>
          <p:nvPr userDrawn="1"/>
        </p:nvSpPr>
        <p:spPr>
          <a:xfrm>
            <a:off x="4242868" y="2689239"/>
            <a:ext cx="3744339" cy="1897274"/>
          </a:xfrm>
          <a:prstGeom prst="rect">
            <a:avLst/>
          </a:prstGeom>
          <a:solidFill>
            <a:srgbClr val="505050"/>
          </a:solidFill>
        </p:spPr>
        <p:txBody>
          <a:bodyPr wrap="square" lIns="274210" tIns="365613" rIns="182807" bIns="146246" rtlCol="0">
            <a:noAutofit/>
          </a:bodyPr>
          <a:lstStyle/>
          <a:p>
            <a:pPr>
              <a:lnSpc>
                <a:spcPct val="90000"/>
              </a:lnSpc>
              <a:spcAft>
                <a:spcPts val="600"/>
              </a:spcAft>
            </a:pPr>
            <a:r>
              <a:rPr lang="en-US" sz="1999" dirty="0">
                <a:solidFill>
                  <a:schemeClr val="bg1"/>
                </a:solidFill>
                <a:latin typeface="Segoe UI Semibold" panose="020B0702040204020203" pitchFamily="34" charset="0"/>
              </a:rPr>
              <a:t>WEB AND DEVICES APPS:</a:t>
            </a:r>
          </a:p>
          <a:p>
            <a:pPr>
              <a:lnSpc>
                <a:spcPct val="90000"/>
              </a:lnSpc>
              <a:spcAft>
                <a:spcPts val="600"/>
              </a:spcAft>
            </a:pPr>
            <a:r>
              <a:rPr lang="en-US" sz="1799" dirty="0">
                <a:solidFill>
                  <a:schemeClr val="bg1"/>
                </a:solidFill>
              </a:rPr>
              <a:t>Build smarter apps by </a:t>
            </a:r>
            <a:br>
              <a:rPr lang="en-US" sz="1799" dirty="0">
                <a:solidFill>
                  <a:schemeClr val="bg1"/>
                </a:solidFill>
              </a:rPr>
            </a:br>
            <a:r>
              <a:rPr lang="en-US" sz="1799" dirty="0">
                <a:solidFill>
                  <a:schemeClr val="bg1"/>
                </a:solidFill>
              </a:rPr>
              <a:t>connecting to Office services</a:t>
            </a:r>
          </a:p>
        </p:txBody>
      </p:sp>
      <p:sp>
        <p:nvSpPr>
          <p:cNvPr id="192" name="TextBox 191"/>
          <p:cNvSpPr txBox="1"/>
          <p:nvPr userDrawn="1"/>
        </p:nvSpPr>
        <p:spPr>
          <a:xfrm>
            <a:off x="8147862" y="2689239"/>
            <a:ext cx="3744339" cy="1897274"/>
          </a:xfrm>
          <a:prstGeom prst="rect">
            <a:avLst/>
          </a:prstGeom>
          <a:solidFill>
            <a:srgbClr val="505050"/>
          </a:solidFill>
        </p:spPr>
        <p:txBody>
          <a:bodyPr wrap="square" lIns="274210" tIns="365613" rIns="182807" bIns="146246" rtlCol="0">
            <a:noAutofit/>
          </a:bodyPr>
          <a:lstStyle/>
          <a:p>
            <a:pPr>
              <a:lnSpc>
                <a:spcPct val="90000"/>
              </a:lnSpc>
              <a:spcAft>
                <a:spcPts val="600"/>
              </a:spcAft>
            </a:pPr>
            <a:r>
              <a:rPr lang="en-US" sz="1999" dirty="0">
                <a:solidFill>
                  <a:schemeClr val="bg1"/>
                </a:solidFill>
                <a:latin typeface="Segoe UI Semibold" panose="020B0702040204020203" pitchFamily="34" charset="0"/>
              </a:rPr>
              <a:t>VOICE, VIDEO, CONNECTORS, AND BOTS</a:t>
            </a:r>
          </a:p>
          <a:p>
            <a:pPr>
              <a:lnSpc>
                <a:spcPct val="90000"/>
              </a:lnSpc>
              <a:spcAft>
                <a:spcPts val="600"/>
              </a:spcAft>
            </a:pPr>
            <a:r>
              <a:rPr lang="en-US" sz="1799" dirty="0">
                <a:solidFill>
                  <a:schemeClr val="bg1"/>
                </a:solidFill>
              </a:rPr>
              <a:t>Create the next generation </a:t>
            </a:r>
            <a:br>
              <a:rPr lang="en-US" sz="1799" dirty="0">
                <a:solidFill>
                  <a:schemeClr val="bg1"/>
                </a:solidFill>
              </a:rPr>
            </a:br>
            <a:r>
              <a:rPr lang="en-US" sz="1799" dirty="0">
                <a:solidFill>
                  <a:schemeClr val="bg1"/>
                </a:solidFill>
              </a:rPr>
              <a:t>of productivity solutions</a:t>
            </a:r>
          </a:p>
        </p:txBody>
      </p:sp>
      <p:sp>
        <p:nvSpPr>
          <p:cNvPr id="193" name="Isosceles Triangle 192"/>
          <p:cNvSpPr/>
          <p:nvPr userDrawn="1"/>
        </p:nvSpPr>
        <p:spPr bwMode="auto">
          <a:xfrm rot="10800000">
            <a:off x="1661003" y="2385250"/>
            <a:ext cx="1098090" cy="22459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1"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194" name="Isosceles Triangle 193"/>
          <p:cNvSpPr/>
          <p:nvPr userDrawn="1"/>
        </p:nvSpPr>
        <p:spPr bwMode="auto">
          <a:xfrm rot="10800000">
            <a:off x="5565996" y="2385250"/>
            <a:ext cx="1098090" cy="22459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1"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195" name="Isosceles Triangle 194"/>
          <p:cNvSpPr/>
          <p:nvPr userDrawn="1"/>
        </p:nvSpPr>
        <p:spPr bwMode="auto">
          <a:xfrm rot="10800000">
            <a:off x="9619207" y="2385250"/>
            <a:ext cx="1098090" cy="22459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1" tIns="46611" rIns="46611" bIns="46611" numCol="1" spcCol="0" rtlCol="0" fromWordArt="0" anchor="ctr" anchorCtr="0" forceAA="0" compatLnSpc="1">
            <a:prstTxWarp prst="textNoShape">
              <a:avLst/>
            </a:prstTxWarp>
            <a:noAutofit/>
          </a:bodyPr>
          <a:lstStyle/>
          <a:p>
            <a:pPr algn="ctr" defTabSz="931921"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9771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750" fill="hold"/>
                                        <p:tgtEl>
                                          <p:spTgt spid="190"/>
                                        </p:tgtEl>
                                        <p:attrNameLst>
                                          <p:attrName>ppt_x</p:attrName>
                                        </p:attrNameLst>
                                      </p:cBhvr>
                                      <p:tavLst>
                                        <p:tav tm="0">
                                          <p:val>
                                            <p:strVal val="1+#ppt_w/2"/>
                                          </p:val>
                                        </p:tav>
                                        <p:tav tm="100000">
                                          <p:val>
                                            <p:strVal val="#ppt_x"/>
                                          </p:val>
                                        </p:tav>
                                      </p:tavLst>
                                    </p:anim>
                                    <p:anim calcmode="lin" valueType="num">
                                      <p:cBhvr additive="base">
                                        <p:cTn id="8" dur="750" fill="hold"/>
                                        <p:tgtEl>
                                          <p:spTgt spid="190"/>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0"/>
                                  </p:stCondLst>
                                  <p:childTnLst>
                                    <p:set>
                                      <p:cBhvr>
                                        <p:cTn id="10" dur="1" fill="hold">
                                          <p:stCondLst>
                                            <p:cond delay="0"/>
                                          </p:stCondLst>
                                        </p:cTn>
                                        <p:tgtEl>
                                          <p:spTgt spid="175"/>
                                        </p:tgtEl>
                                        <p:attrNameLst>
                                          <p:attrName>style.visibility</p:attrName>
                                        </p:attrNameLst>
                                      </p:cBhvr>
                                      <p:to>
                                        <p:strVal val="visible"/>
                                      </p:to>
                                    </p:set>
                                    <p:anim calcmode="lin" valueType="num">
                                      <p:cBhvr additive="base">
                                        <p:cTn id="11" dur="750" fill="hold"/>
                                        <p:tgtEl>
                                          <p:spTgt spid="175"/>
                                        </p:tgtEl>
                                        <p:attrNameLst>
                                          <p:attrName>ppt_x</p:attrName>
                                        </p:attrNameLst>
                                      </p:cBhvr>
                                      <p:tavLst>
                                        <p:tav tm="0">
                                          <p:val>
                                            <p:strVal val="#ppt_x"/>
                                          </p:val>
                                        </p:tav>
                                        <p:tav tm="100000">
                                          <p:val>
                                            <p:strVal val="#ppt_x"/>
                                          </p:val>
                                        </p:tav>
                                      </p:tavLst>
                                    </p:anim>
                                    <p:anim calcmode="lin" valueType="num">
                                      <p:cBhvr additive="base">
                                        <p:cTn id="12" dur="750" fill="hold"/>
                                        <p:tgtEl>
                                          <p:spTgt spid="175"/>
                                        </p:tgtEl>
                                        <p:attrNameLst>
                                          <p:attrName>ppt_y</p:attrName>
                                        </p:attrNameLst>
                                      </p:cBhvr>
                                      <p:tavLst>
                                        <p:tav tm="0">
                                          <p:val>
                                            <p:strVal val="1+#ppt_h/2"/>
                                          </p:val>
                                        </p:tav>
                                        <p:tav tm="100000">
                                          <p:val>
                                            <p:strVal val="#ppt_y"/>
                                          </p:val>
                                        </p:tav>
                                      </p:tavLst>
                                    </p:anim>
                                  </p:childTnLst>
                                </p:cTn>
                              </p:par>
                              <p:par>
                                <p:cTn id="13" presetID="12" presetClass="entr" presetSubtype="4" fill="hold" grpId="0" nodeType="withEffect">
                                  <p:stCondLst>
                                    <p:cond delay="250"/>
                                  </p:stCondLst>
                                  <p:childTnLst>
                                    <p:set>
                                      <p:cBhvr>
                                        <p:cTn id="14" dur="1" fill="hold">
                                          <p:stCondLst>
                                            <p:cond delay="0"/>
                                          </p:stCondLst>
                                        </p:cTn>
                                        <p:tgtEl>
                                          <p:spTgt spid="181"/>
                                        </p:tgtEl>
                                        <p:attrNameLst>
                                          <p:attrName>style.visibility</p:attrName>
                                        </p:attrNameLst>
                                      </p:cBhvr>
                                      <p:to>
                                        <p:strVal val="visible"/>
                                      </p:to>
                                    </p:set>
                                    <p:anim calcmode="lin" valueType="num">
                                      <p:cBhvr additive="base">
                                        <p:cTn id="15" dur="500"/>
                                        <p:tgtEl>
                                          <p:spTgt spid="181"/>
                                        </p:tgtEl>
                                        <p:attrNameLst>
                                          <p:attrName>ppt_y</p:attrName>
                                        </p:attrNameLst>
                                      </p:cBhvr>
                                      <p:tavLst>
                                        <p:tav tm="0">
                                          <p:val>
                                            <p:strVal val="#ppt_y+#ppt_h*1.125000"/>
                                          </p:val>
                                        </p:tav>
                                        <p:tav tm="100000">
                                          <p:val>
                                            <p:strVal val="#ppt_y"/>
                                          </p:val>
                                        </p:tav>
                                      </p:tavLst>
                                    </p:anim>
                                    <p:animEffect transition="in" filter="wipe(up)">
                                      <p:cBhvr>
                                        <p:cTn id="16" dur="500"/>
                                        <p:tgtEl>
                                          <p:spTgt spid="181"/>
                                        </p:tgtEl>
                                      </p:cBhvr>
                                    </p:animEffect>
                                  </p:childTnLst>
                                </p:cTn>
                              </p:par>
                              <p:par>
                                <p:cTn id="17" presetID="12" presetClass="entr" presetSubtype="1" fill="hold" grpId="0" nodeType="withEffect">
                                  <p:stCondLst>
                                    <p:cond delay="250"/>
                                  </p:stCondLst>
                                  <p:childTnLst>
                                    <p:set>
                                      <p:cBhvr>
                                        <p:cTn id="18" dur="1" fill="hold">
                                          <p:stCondLst>
                                            <p:cond delay="0"/>
                                          </p:stCondLst>
                                        </p:cTn>
                                        <p:tgtEl>
                                          <p:spTgt spid="193"/>
                                        </p:tgtEl>
                                        <p:attrNameLst>
                                          <p:attrName>style.visibility</p:attrName>
                                        </p:attrNameLst>
                                      </p:cBhvr>
                                      <p:to>
                                        <p:strVal val="visible"/>
                                      </p:to>
                                    </p:set>
                                    <p:anim calcmode="lin" valueType="num">
                                      <p:cBhvr additive="base">
                                        <p:cTn id="19" dur="500"/>
                                        <p:tgtEl>
                                          <p:spTgt spid="193"/>
                                        </p:tgtEl>
                                        <p:attrNameLst>
                                          <p:attrName>ppt_y</p:attrName>
                                        </p:attrNameLst>
                                      </p:cBhvr>
                                      <p:tavLst>
                                        <p:tav tm="0">
                                          <p:val>
                                            <p:strVal val="#ppt_y-#ppt_h*1.125000"/>
                                          </p:val>
                                        </p:tav>
                                        <p:tav tm="100000">
                                          <p:val>
                                            <p:strVal val="#ppt_y"/>
                                          </p:val>
                                        </p:tav>
                                      </p:tavLst>
                                    </p:anim>
                                    <p:animEffect transition="in" filter="wipe(down)">
                                      <p:cBhvr>
                                        <p:cTn id="20" dur="500"/>
                                        <p:tgtEl>
                                          <p:spTgt spid="19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 calcmode="lin" valueType="num">
                                      <p:cBhvr additive="base">
                                        <p:cTn id="25" dur="750" fill="hold"/>
                                        <p:tgtEl>
                                          <p:spTgt spid="177"/>
                                        </p:tgtEl>
                                        <p:attrNameLst>
                                          <p:attrName>ppt_x</p:attrName>
                                        </p:attrNameLst>
                                      </p:cBhvr>
                                      <p:tavLst>
                                        <p:tav tm="0">
                                          <p:val>
                                            <p:strVal val="#ppt_x"/>
                                          </p:val>
                                        </p:tav>
                                        <p:tav tm="100000">
                                          <p:val>
                                            <p:strVal val="#ppt_x"/>
                                          </p:val>
                                        </p:tav>
                                      </p:tavLst>
                                    </p:anim>
                                    <p:anim calcmode="lin" valueType="num">
                                      <p:cBhvr additive="base">
                                        <p:cTn id="26" dur="750" fill="hold"/>
                                        <p:tgtEl>
                                          <p:spTgt spid="177"/>
                                        </p:tgtEl>
                                        <p:attrNameLst>
                                          <p:attrName>ppt_y</p:attrName>
                                        </p:attrNameLst>
                                      </p:cBhvr>
                                      <p:tavLst>
                                        <p:tav tm="0">
                                          <p:val>
                                            <p:strVal val="1+#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191"/>
                                        </p:tgtEl>
                                        <p:attrNameLst>
                                          <p:attrName>style.visibility</p:attrName>
                                        </p:attrNameLst>
                                      </p:cBhvr>
                                      <p:to>
                                        <p:strVal val="visible"/>
                                      </p:to>
                                    </p:set>
                                    <p:anim calcmode="lin" valueType="num">
                                      <p:cBhvr additive="base">
                                        <p:cTn id="29" dur="750" fill="hold"/>
                                        <p:tgtEl>
                                          <p:spTgt spid="191"/>
                                        </p:tgtEl>
                                        <p:attrNameLst>
                                          <p:attrName>ppt_x</p:attrName>
                                        </p:attrNameLst>
                                      </p:cBhvr>
                                      <p:tavLst>
                                        <p:tav tm="0">
                                          <p:val>
                                            <p:strVal val="1+#ppt_w/2"/>
                                          </p:val>
                                        </p:tav>
                                        <p:tav tm="100000">
                                          <p:val>
                                            <p:strVal val="#ppt_x"/>
                                          </p:val>
                                        </p:tav>
                                      </p:tavLst>
                                    </p:anim>
                                    <p:anim calcmode="lin" valueType="num">
                                      <p:cBhvr additive="base">
                                        <p:cTn id="30" dur="750" fill="hold"/>
                                        <p:tgtEl>
                                          <p:spTgt spid="191"/>
                                        </p:tgtEl>
                                        <p:attrNameLst>
                                          <p:attrName>ppt_y</p:attrName>
                                        </p:attrNameLst>
                                      </p:cBhvr>
                                      <p:tavLst>
                                        <p:tav tm="0">
                                          <p:val>
                                            <p:strVal val="#ppt_y"/>
                                          </p:val>
                                        </p:tav>
                                        <p:tav tm="100000">
                                          <p:val>
                                            <p:strVal val="#ppt_y"/>
                                          </p:val>
                                        </p:tav>
                                      </p:tavLst>
                                    </p:anim>
                                  </p:childTnLst>
                                </p:cTn>
                              </p:par>
                              <p:par>
                                <p:cTn id="31" presetID="22" presetClass="entr" presetSubtype="8" fill="hold" nodeType="with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wipe(left)">
                                      <p:cBhvr>
                                        <p:cTn id="33" dur="750"/>
                                        <p:tgtEl>
                                          <p:spTgt spid="188"/>
                                        </p:tgtEl>
                                      </p:cBhvr>
                                    </p:animEffect>
                                  </p:childTnLst>
                                </p:cTn>
                              </p:par>
                              <p:par>
                                <p:cTn id="34" presetID="12" presetClass="entr" presetSubtype="4" fill="hold" grpId="0" nodeType="withEffect">
                                  <p:stCondLst>
                                    <p:cond delay="250"/>
                                  </p:stCondLst>
                                  <p:childTnLst>
                                    <p:set>
                                      <p:cBhvr>
                                        <p:cTn id="35" dur="1" fill="hold">
                                          <p:stCondLst>
                                            <p:cond delay="0"/>
                                          </p:stCondLst>
                                        </p:cTn>
                                        <p:tgtEl>
                                          <p:spTgt spid="182"/>
                                        </p:tgtEl>
                                        <p:attrNameLst>
                                          <p:attrName>style.visibility</p:attrName>
                                        </p:attrNameLst>
                                      </p:cBhvr>
                                      <p:to>
                                        <p:strVal val="visible"/>
                                      </p:to>
                                    </p:set>
                                    <p:anim calcmode="lin" valueType="num">
                                      <p:cBhvr additive="base">
                                        <p:cTn id="36" dur="500"/>
                                        <p:tgtEl>
                                          <p:spTgt spid="182"/>
                                        </p:tgtEl>
                                        <p:attrNameLst>
                                          <p:attrName>ppt_y</p:attrName>
                                        </p:attrNameLst>
                                      </p:cBhvr>
                                      <p:tavLst>
                                        <p:tav tm="0">
                                          <p:val>
                                            <p:strVal val="#ppt_y+#ppt_h*1.125000"/>
                                          </p:val>
                                        </p:tav>
                                        <p:tav tm="100000">
                                          <p:val>
                                            <p:strVal val="#ppt_y"/>
                                          </p:val>
                                        </p:tav>
                                      </p:tavLst>
                                    </p:anim>
                                    <p:animEffect transition="in" filter="wipe(up)">
                                      <p:cBhvr>
                                        <p:cTn id="37" dur="500"/>
                                        <p:tgtEl>
                                          <p:spTgt spid="182"/>
                                        </p:tgtEl>
                                      </p:cBhvr>
                                    </p:animEffect>
                                  </p:childTnLst>
                                </p:cTn>
                              </p:par>
                              <p:par>
                                <p:cTn id="38" presetID="12" presetClass="entr" presetSubtype="1" fill="hold" grpId="0" nodeType="withEffect">
                                  <p:stCondLst>
                                    <p:cond delay="250"/>
                                  </p:stCondLst>
                                  <p:childTnLst>
                                    <p:set>
                                      <p:cBhvr>
                                        <p:cTn id="39" dur="1" fill="hold">
                                          <p:stCondLst>
                                            <p:cond delay="0"/>
                                          </p:stCondLst>
                                        </p:cTn>
                                        <p:tgtEl>
                                          <p:spTgt spid="194"/>
                                        </p:tgtEl>
                                        <p:attrNameLst>
                                          <p:attrName>style.visibility</p:attrName>
                                        </p:attrNameLst>
                                      </p:cBhvr>
                                      <p:to>
                                        <p:strVal val="visible"/>
                                      </p:to>
                                    </p:set>
                                    <p:anim calcmode="lin" valueType="num">
                                      <p:cBhvr additive="base">
                                        <p:cTn id="40" dur="500"/>
                                        <p:tgtEl>
                                          <p:spTgt spid="194"/>
                                        </p:tgtEl>
                                        <p:attrNameLst>
                                          <p:attrName>ppt_y</p:attrName>
                                        </p:attrNameLst>
                                      </p:cBhvr>
                                      <p:tavLst>
                                        <p:tav tm="0">
                                          <p:val>
                                            <p:strVal val="#ppt_y-#ppt_h*1.125000"/>
                                          </p:val>
                                        </p:tav>
                                        <p:tav tm="100000">
                                          <p:val>
                                            <p:strVal val="#ppt_y"/>
                                          </p:val>
                                        </p:tav>
                                      </p:tavLst>
                                    </p:anim>
                                    <p:animEffect transition="in" filter="wipe(down)">
                                      <p:cBhvr>
                                        <p:cTn id="41" dur="500"/>
                                        <p:tgtEl>
                                          <p:spTgt spid="19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decel="100000" fill="hold" nodeType="clickEffect">
                                  <p:stCondLst>
                                    <p:cond delay="0"/>
                                  </p:stCondLst>
                                  <p:childTnLst>
                                    <p:set>
                                      <p:cBhvr>
                                        <p:cTn id="45" dur="1" fill="hold">
                                          <p:stCondLst>
                                            <p:cond delay="0"/>
                                          </p:stCondLst>
                                        </p:cTn>
                                        <p:tgtEl>
                                          <p:spTgt spid="176"/>
                                        </p:tgtEl>
                                        <p:attrNameLst>
                                          <p:attrName>style.visibility</p:attrName>
                                        </p:attrNameLst>
                                      </p:cBhvr>
                                      <p:to>
                                        <p:strVal val="visible"/>
                                      </p:to>
                                    </p:set>
                                    <p:anim calcmode="lin" valueType="num">
                                      <p:cBhvr additive="base">
                                        <p:cTn id="46" dur="750" fill="hold"/>
                                        <p:tgtEl>
                                          <p:spTgt spid="176"/>
                                        </p:tgtEl>
                                        <p:attrNameLst>
                                          <p:attrName>ppt_x</p:attrName>
                                        </p:attrNameLst>
                                      </p:cBhvr>
                                      <p:tavLst>
                                        <p:tav tm="0">
                                          <p:val>
                                            <p:strVal val="#ppt_x"/>
                                          </p:val>
                                        </p:tav>
                                        <p:tav tm="100000">
                                          <p:val>
                                            <p:strVal val="#ppt_x"/>
                                          </p:val>
                                        </p:tav>
                                      </p:tavLst>
                                    </p:anim>
                                    <p:anim calcmode="lin" valueType="num">
                                      <p:cBhvr additive="base">
                                        <p:cTn id="47" dur="750" fill="hold"/>
                                        <p:tgtEl>
                                          <p:spTgt spid="176"/>
                                        </p:tgtEl>
                                        <p:attrNameLst>
                                          <p:attrName>ppt_y</p:attrName>
                                        </p:attrNameLst>
                                      </p:cBhvr>
                                      <p:tavLst>
                                        <p:tav tm="0">
                                          <p:val>
                                            <p:strVal val="1+#ppt_h/2"/>
                                          </p:val>
                                        </p:tav>
                                        <p:tav tm="100000">
                                          <p:val>
                                            <p:strVal val="#ppt_y"/>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92"/>
                                        </p:tgtEl>
                                        <p:attrNameLst>
                                          <p:attrName>style.visibility</p:attrName>
                                        </p:attrNameLst>
                                      </p:cBhvr>
                                      <p:to>
                                        <p:strVal val="visible"/>
                                      </p:to>
                                    </p:set>
                                    <p:anim calcmode="lin" valueType="num">
                                      <p:cBhvr additive="base">
                                        <p:cTn id="50" dur="750" fill="hold"/>
                                        <p:tgtEl>
                                          <p:spTgt spid="192"/>
                                        </p:tgtEl>
                                        <p:attrNameLst>
                                          <p:attrName>ppt_x</p:attrName>
                                        </p:attrNameLst>
                                      </p:cBhvr>
                                      <p:tavLst>
                                        <p:tav tm="0">
                                          <p:val>
                                            <p:strVal val="1+#ppt_w/2"/>
                                          </p:val>
                                        </p:tav>
                                        <p:tav tm="100000">
                                          <p:val>
                                            <p:strVal val="#ppt_x"/>
                                          </p:val>
                                        </p:tav>
                                      </p:tavLst>
                                    </p:anim>
                                    <p:anim calcmode="lin" valueType="num">
                                      <p:cBhvr additive="base">
                                        <p:cTn id="51" dur="750" fill="hold"/>
                                        <p:tgtEl>
                                          <p:spTgt spid="192"/>
                                        </p:tgtEl>
                                        <p:attrNameLst>
                                          <p:attrName>ppt_y</p:attrName>
                                        </p:attrNameLst>
                                      </p:cBhvr>
                                      <p:tavLst>
                                        <p:tav tm="0">
                                          <p:val>
                                            <p:strVal val="#ppt_y"/>
                                          </p:val>
                                        </p:tav>
                                        <p:tav tm="100000">
                                          <p:val>
                                            <p:strVal val="#ppt_y"/>
                                          </p:val>
                                        </p:tav>
                                      </p:tavLst>
                                    </p:anim>
                                  </p:childTnLst>
                                </p:cTn>
                              </p:par>
                              <p:par>
                                <p:cTn id="52" presetID="22" presetClass="entr" presetSubtype="8" fill="hold" nodeType="with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wipe(left)">
                                      <p:cBhvr>
                                        <p:cTn id="54" dur="750"/>
                                        <p:tgtEl>
                                          <p:spTgt spid="189"/>
                                        </p:tgtEl>
                                      </p:cBhvr>
                                    </p:animEffect>
                                  </p:childTnLst>
                                </p:cTn>
                              </p:par>
                              <p:par>
                                <p:cTn id="55" presetID="12" presetClass="entr" presetSubtype="4" fill="hold" nodeType="withEffect">
                                  <p:stCondLst>
                                    <p:cond delay="250"/>
                                  </p:stCondLst>
                                  <p:childTnLst>
                                    <p:set>
                                      <p:cBhvr>
                                        <p:cTn id="56" dur="1" fill="hold">
                                          <p:stCondLst>
                                            <p:cond delay="0"/>
                                          </p:stCondLst>
                                        </p:cTn>
                                        <p:tgtEl>
                                          <p:spTgt spid="183"/>
                                        </p:tgtEl>
                                        <p:attrNameLst>
                                          <p:attrName>style.visibility</p:attrName>
                                        </p:attrNameLst>
                                      </p:cBhvr>
                                      <p:to>
                                        <p:strVal val="visible"/>
                                      </p:to>
                                    </p:set>
                                    <p:anim calcmode="lin" valueType="num">
                                      <p:cBhvr additive="base">
                                        <p:cTn id="57" dur="500"/>
                                        <p:tgtEl>
                                          <p:spTgt spid="183"/>
                                        </p:tgtEl>
                                        <p:attrNameLst>
                                          <p:attrName>ppt_y</p:attrName>
                                        </p:attrNameLst>
                                      </p:cBhvr>
                                      <p:tavLst>
                                        <p:tav tm="0">
                                          <p:val>
                                            <p:strVal val="#ppt_y+#ppt_h*1.125000"/>
                                          </p:val>
                                        </p:tav>
                                        <p:tav tm="100000">
                                          <p:val>
                                            <p:strVal val="#ppt_y"/>
                                          </p:val>
                                        </p:tav>
                                      </p:tavLst>
                                    </p:anim>
                                    <p:animEffect transition="in" filter="wipe(up)">
                                      <p:cBhvr>
                                        <p:cTn id="58" dur="500"/>
                                        <p:tgtEl>
                                          <p:spTgt spid="183"/>
                                        </p:tgtEl>
                                      </p:cBhvr>
                                    </p:animEffect>
                                  </p:childTnLst>
                                </p:cTn>
                              </p:par>
                              <p:par>
                                <p:cTn id="59" presetID="12" presetClass="entr" presetSubtype="1" fill="hold" grpId="0" nodeType="withEffect">
                                  <p:stCondLst>
                                    <p:cond delay="25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p:tgtEl>
                                          <p:spTgt spid="195"/>
                                        </p:tgtEl>
                                        <p:attrNameLst>
                                          <p:attrName>ppt_y</p:attrName>
                                        </p:attrNameLst>
                                      </p:cBhvr>
                                      <p:tavLst>
                                        <p:tav tm="0">
                                          <p:val>
                                            <p:strVal val="#ppt_y-#ppt_h*1.125000"/>
                                          </p:val>
                                        </p:tav>
                                        <p:tav tm="100000">
                                          <p:val>
                                            <p:strVal val="#ppt_y"/>
                                          </p:val>
                                        </p:tav>
                                      </p:tavLst>
                                    </p:anim>
                                    <p:animEffect transition="in" filter="wipe(down)">
                                      <p:cBhvr>
                                        <p:cTn id="62"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82" grpId="0" animBg="1"/>
      <p:bldP spid="190" grpId="0" animBg="1"/>
      <p:bldP spid="191" grpId="0" animBg="1"/>
      <p:bldP spid="192" grpId="0" animBg="1"/>
      <p:bldP spid="193" grpId="0" animBg="1"/>
      <p:bldP spid="194" grpId="0" animBg="1"/>
      <p:bldP spid="195"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a:t>Click to edit title style</a:t>
            </a:r>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a:t>Subtitle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Lst>
  <p:transition>
    <p:fade/>
  </p:transition>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22.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emf"/><Relationship Id="rId9" Type="http://schemas.openxmlformats.org/officeDocument/2006/relationships/image" Target="../media/image27.emf"/></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22.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emf"/><Relationship Id="rId9" Type="http://schemas.openxmlformats.org/officeDocument/2006/relationships/image" Target="../media/image2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1.emf"/><Relationship Id="rId7" Type="http://schemas.openxmlformats.org/officeDocument/2006/relationships/image" Target="../media/image24.emf"/><Relationship Id="rId12" Type="http://schemas.openxmlformats.org/officeDocument/2006/relationships/image" Target="../media/image32.emf"/><Relationship Id="rId2" Type="http://schemas.openxmlformats.org/officeDocument/2006/relationships/image" Target="../media/image20.emf"/><Relationship Id="rId1" Type="http://schemas.openxmlformats.org/officeDocument/2006/relationships/slideLayout" Target="../slideLayouts/slideLayout22.xml"/><Relationship Id="rId6" Type="http://schemas.openxmlformats.org/officeDocument/2006/relationships/image" Target="../media/image30.emf"/><Relationship Id="rId11" Type="http://schemas.openxmlformats.org/officeDocument/2006/relationships/image" Target="../media/image31.emf"/><Relationship Id="rId5" Type="http://schemas.openxmlformats.org/officeDocument/2006/relationships/image" Target="../media/image29.emf"/><Relationship Id="rId10" Type="http://schemas.openxmlformats.org/officeDocument/2006/relationships/image" Target="../media/image27.emf"/><Relationship Id="rId4" Type="http://schemas.openxmlformats.org/officeDocument/2006/relationships/image" Target="../media/image22.emf"/><Relationship Id="rId9" Type="http://schemas.openxmlformats.org/officeDocument/2006/relationships/image" Target="../media/image2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hyperlink" Target="http://apisandbox.msdn.microsoft.com/" TargetMode="External"/><Relationship Id="rId7"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34.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39.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38.png"/><Relationship Id="rId5" Type="http://schemas.openxmlformats.org/officeDocument/2006/relationships/image" Target="../media/image37.emf"/><Relationship Id="rId4" Type="http://schemas.openxmlformats.org/officeDocument/2006/relationships/hyperlink" Target="http://stackoverflow.com/questions/tagged/ms-offi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slideLayout" Target="../slideLayouts/slideLayout22.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emf"/><Relationship Id="rId9" Type="http://schemas.openxmlformats.org/officeDocument/2006/relationships/image" Target="../media/image2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ECM with add-in model</a:t>
            </a:r>
          </a:p>
        </p:txBody>
      </p:sp>
      <p:sp>
        <p:nvSpPr>
          <p:cNvPr id="2" name="Text Placeholder 1"/>
          <p:cNvSpPr>
            <a:spLocks noGrp="1"/>
          </p:cNvSpPr>
          <p:nvPr>
            <p:ph type="body" sz="quarter" idx="12"/>
          </p:nvPr>
        </p:nvSpPr>
        <p:spPr/>
        <p:txBody>
          <a:bodyPr/>
          <a:lstStyle/>
          <a:p>
            <a:r>
              <a:rPr lang="fi-FI"/>
              <a:t>Name</a:t>
            </a:r>
          </a:p>
          <a:p>
            <a:r>
              <a:rPr lang="fi-FI"/>
              <a:t>Title</a:t>
            </a:r>
          </a:p>
          <a:p>
            <a:r>
              <a:rPr lang="fi-FI"/>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532" y="893"/>
            <a:ext cx="4567293" cy="6856214"/>
          </a:xfrm>
          <a:prstGeom prst="rect">
            <a:avLst/>
          </a:prstGeom>
        </p:spPr>
      </p:pic>
      <p:sp>
        <p:nvSpPr>
          <p:cNvPr id="6" name="Content Placeholder 5"/>
          <p:cNvSpPr>
            <a:spLocks noGrp="1"/>
          </p:cNvSpPr>
          <p:nvPr>
            <p:ph type="body" sz="quarter" idx="10"/>
          </p:nvPr>
        </p:nvSpPr>
        <p:spPr>
          <a:xfrm>
            <a:off x="519113" y="1447799"/>
            <a:ext cx="7566650" cy="1975926"/>
          </a:xfrm>
        </p:spPr>
        <p:txBody>
          <a:bodyPr/>
          <a:lstStyle/>
          <a:p>
            <a:r>
              <a:rPr lang="en-US" sz="2800" dirty="0"/>
              <a:t>SharePoint 2013 CSOM has support for taxonomy</a:t>
            </a:r>
          </a:p>
          <a:p>
            <a:r>
              <a:rPr lang="en-US" sz="2800" dirty="0"/>
              <a:t>Add references to:</a:t>
            </a:r>
          </a:p>
          <a:p>
            <a:pPr marL="628461" lvl="1" indent="-285664">
              <a:buFont typeface="Arial" panose="020B0604020202020204" pitchFamily="34" charset="0"/>
              <a:buChar char="•"/>
            </a:pPr>
            <a:r>
              <a:rPr lang="en-US" sz="1600" dirty="0"/>
              <a:t>Microsoft.SharePoint.Client.dll</a:t>
            </a:r>
          </a:p>
          <a:p>
            <a:pPr marL="628461" lvl="1" indent="-285664">
              <a:buFont typeface="Arial" panose="020B0604020202020204" pitchFamily="34" charset="0"/>
              <a:buChar char="•"/>
            </a:pPr>
            <a:r>
              <a:rPr lang="en-US" sz="1600" dirty="0"/>
              <a:t>Microsoft.SharePoint.Client.Runtime.dll</a:t>
            </a:r>
          </a:p>
          <a:p>
            <a:pPr marL="628461" lvl="1" indent="-285664">
              <a:buFont typeface="Arial" panose="020B0604020202020204" pitchFamily="34" charset="0"/>
              <a:buChar char="•"/>
            </a:pPr>
            <a:r>
              <a:rPr lang="en-US" sz="1600" dirty="0"/>
              <a:t>Microsoft.SharePoint.Client.Taxonomy.dll</a:t>
            </a:r>
          </a:p>
          <a:p>
            <a:r>
              <a:rPr lang="en-US" sz="2800" dirty="0"/>
              <a:t>CSOM usage is usage very similar to server-side taxonomy API</a:t>
            </a:r>
          </a:p>
          <a:p>
            <a:pPr marL="628461" lvl="1" indent="-285664">
              <a:buFont typeface="Arial" panose="020B0604020202020204" pitchFamily="34" charset="0"/>
              <a:buChar char="•"/>
            </a:pPr>
            <a:r>
              <a:rPr lang="en-US" sz="1600" dirty="0"/>
              <a:t>Obtain </a:t>
            </a:r>
            <a:r>
              <a:rPr lang="en-US" sz="1600" dirty="0" err="1"/>
              <a:t>TaxonomySession</a:t>
            </a:r>
            <a:r>
              <a:rPr lang="en-US" sz="1600" dirty="0"/>
              <a:t> reference followed by </a:t>
            </a:r>
          </a:p>
          <a:p>
            <a:pPr marL="856993" lvl="2" indent="-285664">
              <a:buFont typeface="Segoe UI" panose="020B0502040204020203" pitchFamily="34" charset="0"/>
              <a:buChar char="-"/>
            </a:pPr>
            <a:r>
              <a:rPr lang="en-US" sz="1600" dirty="0"/>
              <a:t>Term Store</a:t>
            </a:r>
          </a:p>
          <a:p>
            <a:pPr marL="856993" lvl="2" indent="-285664">
              <a:buFont typeface="Segoe UI" panose="020B0502040204020203" pitchFamily="34" charset="0"/>
              <a:buChar char="-"/>
            </a:pPr>
            <a:r>
              <a:rPr lang="en-US" sz="1600" dirty="0"/>
              <a:t>Group</a:t>
            </a:r>
          </a:p>
          <a:p>
            <a:pPr marL="856993" lvl="2" indent="-285664">
              <a:buFont typeface="Segoe UI" panose="020B0502040204020203" pitchFamily="34" charset="0"/>
              <a:buChar char="-"/>
            </a:pPr>
            <a:r>
              <a:rPr lang="en-US" sz="1600" dirty="0"/>
              <a:t>Term Set</a:t>
            </a:r>
          </a:p>
          <a:p>
            <a:pPr marL="856993" lvl="2" indent="-285664">
              <a:buFont typeface="Segoe UI" panose="020B0502040204020203" pitchFamily="34" charset="0"/>
              <a:buChar char="-"/>
            </a:pPr>
            <a:r>
              <a:rPr lang="en-US" sz="1600" dirty="0"/>
              <a:t>Terms</a:t>
            </a:r>
          </a:p>
          <a:p>
            <a:pPr marL="628461" lvl="1" indent="-285664">
              <a:buFont typeface="Arial" panose="020B0604020202020204" pitchFamily="34" charset="0"/>
              <a:buChar char="•"/>
            </a:pPr>
            <a:r>
              <a:rPr lang="en-US" sz="1600" dirty="0"/>
              <a:t>Load objects &amp; collections as necessary</a:t>
            </a:r>
          </a:p>
        </p:txBody>
      </p:sp>
      <p:sp>
        <p:nvSpPr>
          <p:cNvPr id="5" name="Title 4"/>
          <p:cNvSpPr>
            <a:spLocks noGrp="1"/>
          </p:cNvSpPr>
          <p:nvPr>
            <p:ph type="title"/>
          </p:nvPr>
        </p:nvSpPr>
        <p:spPr/>
        <p:txBody>
          <a:bodyPr/>
          <a:lstStyle/>
          <a:p>
            <a:r>
              <a:rPr lang="en-US" dirty="0"/>
              <a:t>Managed Metadata CSOM</a:t>
            </a:r>
          </a:p>
        </p:txBody>
      </p:sp>
    </p:spTree>
    <p:extLst>
      <p:ext uri="{BB962C8B-B14F-4D97-AF65-F5344CB8AC3E}">
        <p14:creationId xmlns:p14="http://schemas.microsoft.com/office/powerpoint/2010/main" val="64872612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solidFill>
        </p:spPr>
        <p:txBody>
          <a:bodyPr/>
          <a:lstStyle/>
          <a:p>
            <a:r>
              <a:rPr lang="en-US" sz="4799" dirty="0">
                <a:solidFill>
                  <a:schemeClr val="bg1"/>
                </a:solidFill>
              </a:rPr>
              <a:t>Reference code to connect to taxonomy store</a:t>
            </a:r>
          </a:p>
        </p:txBody>
      </p:sp>
      <p:sp>
        <p:nvSpPr>
          <p:cNvPr id="5" name="Text Placeholder 4"/>
          <p:cNvSpPr>
            <a:spLocks noGrp="1"/>
          </p:cNvSpPr>
          <p:nvPr>
            <p:ph type="body" sz="quarter" idx="10"/>
          </p:nvPr>
        </p:nvSpPr>
        <p:spPr>
          <a:xfrm>
            <a:off x="269171" y="1197903"/>
            <a:ext cx="7256505" cy="3600048"/>
          </a:xfrm>
          <a:ln>
            <a:solidFill>
              <a:schemeClr val="bg1">
                <a:lumMod val="65000"/>
              </a:schemeClr>
            </a:solidFill>
          </a:ln>
        </p:spPr>
        <p:txBody>
          <a:bodyPr/>
          <a:lstStyle/>
          <a:p>
            <a:r>
              <a:rPr lang="en-US" sz="1200" dirty="0"/>
              <a:t>            </a:t>
            </a:r>
            <a:r>
              <a:rPr lang="en-US" sz="1200" dirty="0">
                <a:solidFill>
                  <a:srgbClr val="009E49"/>
                </a:solidFill>
              </a:rPr>
              <a:t>// Open context</a:t>
            </a:r>
          </a:p>
          <a:p>
            <a:r>
              <a:rPr lang="en-US" sz="1200" dirty="0"/>
              <a:t>            </a:t>
            </a:r>
            <a:r>
              <a:rPr lang="en-US" sz="1200" dirty="0" err="1"/>
              <a:t>ClientContext</a:t>
            </a:r>
            <a:r>
              <a:rPr lang="en-US" sz="1200" dirty="0"/>
              <a:t> </a:t>
            </a:r>
            <a:r>
              <a:rPr lang="en-US" sz="1200" dirty="0" err="1"/>
              <a:t>clientContext</a:t>
            </a:r>
            <a:r>
              <a:rPr lang="en-US" sz="1200" dirty="0"/>
              <a:t> = new </a:t>
            </a:r>
            <a:r>
              <a:rPr lang="en-US" sz="1200" dirty="0" err="1"/>
              <a:t>ClientContext</a:t>
            </a:r>
            <a:r>
              <a:rPr lang="en-US" sz="1200" dirty="0"/>
              <a:t>(</a:t>
            </a:r>
            <a:r>
              <a:rPr lang="en-US" sz="1200" dirty="0" err="1"/>
              <a:t>siteUrl</a:t>
            </a:r>
            <a:r>
              <a:rPr lang="en-US" sz="1200" dirty="0"/>
              <a:t>);</a:t>
            </a:r>
          </a:p>
          <a:p>
            <a:r>
              <a:rPr lang="en-US" sz="1200" dirty="0"/>
              <a:t>            </a:t>
            </a:r>
            <a:r>
              <a:rPr lang="en-US" sz="1200" dirty="0" err="1"/>
              <a:t>TaxonomySession</a:t>
            </a:r>
            <a:r>
              <a:rPr lang="en-US" sz="1200" dirty="0"/>
              <a:t> </a:t>
            </a:r>
            <a:r>
              <a:rPr lang="en-US" sz="1200" dirty="0" err="1"/>
              <a:t>taxonomySession</a:t>
            </a:r>
            <a:r>
              <a:rPr lang="en-US" sz="1200" dirty="0"/>
              <a:t> = </a:t>
            </a:r>
            <a:r>
              <a:rPr lang="en-US" sz="1200" dirty="0" err="1"/>
              <a:t>TaxonomySession.GetTaxonomySession</a:t>
            </a:r>
            <a:r>
              <a:rPr lang="en-US" sz="1200" dirty="0"/>
              <a:t>(</a:t>
            </a:r>
            <a:r>
              <a:rPr lang="en-US" sz="1200" dirty="0" err="1"/>
              <a:t>clientContext</a:t>
            </a:r>
            <a:r>
              <a:rPr lang="en-US" sz="1200" dirty="0"/>
              <a:t>);</a:t>
            </a:r>
          </a:p>
          <a:p>
            <a:r>
              <a:rPr lang="en-US" sz="1200" dirty="0"/>
              <a:t>            </a:t>
            </a:r>
            <a:r>
              <a:rPr lang="en-US" sz="1200" dirty="0" err="1"/>
              <a:t>TermStore</a:t>
            </a:r>
            <a:r>
              <a:rPr lang="en-US" sz="1200" dirty="0"/>
              <a:t> </a:t>
            </a:r>
            <a:r>
              <a:rPr lang="en-US" sz="1200" dirty="0" err="1"/>
              <a:t>termStore</a:t>
            </a:r>
            <a:r>
              <a:rPr lang="en-US" sz="1200" dirty="0"/>
              <a:t> = </a:t>
            </a:r>
            <a:r>
              <a:rPr lang="en-US" sz="1200" dirty="0" err="1"/>
              <a:t>taxonomySession.GetDefaultSiteCollectionTermStore</a:t>
            </a:r>
            <a:r>
              <a:rPr lang="en-US" sz="1200" dirty="0"/>
              <a:t>();</a:t>
            </a:r>
          </a:p>
          <a:p>
            <a:r>
              <a:rPr lang="en-US" sz="1200" dirty="0">
                <a:solidFill>
                  <a:srgbClr val="009E49"/>
                </a:solidFill>
              </a:rPr>
              <a:t>            // Load the needed data</a:t>
            </a:r>
          </a:p>
          <a:p>
            <a:r>
              <a:rPr lang="en-US" sz="1200" dirty="0"/>
              <a:t>            </a:t>
            </a:r>
            <a:r>
              <a:rPr lang="en-US" sz="1200" dirty="0" err="1"/>
              <a:t>clientContext.Load</a:t>
            </a:r>
            <a:r>
              <a:rPr lang="en-US" sz="1200" dirty="0"/>
              <a:t>(</a:t>
            </a:r>
            <a:r>
              <a:rPr lang="en-US" sz="1200" dirty="0" err="1"/>
              <a:t>termStore</a:t>
            </a:r>
            <a:r>
              <a:rPr lang="en-US" sz="1200" dirty="0"/>
              <a:t>,</a:t>
            </a:r>
          </a:p>
          <a:p>
            <a:r>
              <a:rPr lang="en-US" sz="1200" dirty="0"/>
              <a:t>                    store =&gt; </a:t>
            </a:r>
            <a:r>
              <a:rPr lang="en-US" sz="1200" dirty="0" err="1"/>
              <a:t>store.Name</a:t>
            </a:r>
            <a:r>
              <a:rPr lang="en-US" sz="1200" dirty="0"/>
              <a:t>,</a:t>
            </a:r>
          </a:p>
          <a:p>
            <a:r>
              <a:rPr lang="en-US" sz="1200" dirty="0"/>
              <a:t>                    store =&gt; </a:t>
            </a:r>
            <a:r>
              <a:rPr lang="en-US" sz="1200" dirty="0" err="1"/>
              <a:t>store.Groups.Include</a:t>
            </a:r>
            <a:r>
              <a:rPr lang="en-US" sz="1200" dirty="0"/>
              <a:t>(</a:t>
            </a:r>
          </a:p>
          <a:p>
            <a:r>
              <a:rPr lang="en-US" sz="1200" dirty="0"/>
              <a:t>                        group =&gt; </a:t>
            </a:r>
            <a:r>
              <a:rPr lang="en-US" sz="1200" dirty="0" err="1"/>
              <a:t>group.Name</a:t>
            </a:r>
            <a:r>
              <a:rPr lang="en-US" sz="1200" dirty="0"/>
              <a:t>,</a:t>
            </a:r>
          </a:p>
          <a:p>
            <a:r>
              <a:rPr lang="en-US" sz="1200" dirty="0"/>
              <a:t>                        group =&gt; </a:t>
            </a:r>
            <a:r>
              <a:rPr lang="en-US" sz="1200" dirty="0" err="1"/>
              <a:t>group.TermSets.Include</a:t>
            </a:r>
            <a:r>
              <a:rPr lang="en-US" sz="1200" dirty="0"/>
              <a:t>(</a:t>
            </a:r>
          </a:p>
          <a:p>
            <a:r>
              <a:rPr lang="en-US" sz="1200" dirty="0"/>
              <a:t>                            </a:t>
            </a:r>
            <a:r>
              <a:rPr lang="en-US" sz="1200" dirty="0" err="1"/>
              <a:t>termSet</a:t>
            </a:r>
            <a:r>
              <a:rPr lang="en-US" sz="1200" dirty="0"/>
              <a:t> =&gt; </a:t>
            </a:r>
            <a:r>
              <a:rPr lang="en-US" sz="1200" dirty="0" err="1"/>
              <a:t>termSet.Name</a:t>
            </a:r>
            <a:r>
              <a:rPr lang="en-US" sz="1200" dirty="0"/>
              <a:t>,</a:t>
            </a:r>
          </a:p>
          <a:p>
            <a:r>
              <a:rPr lang="en-US" sz="1200" dirty="0"/>
              <a:t>                            </a:t>
            </a:r>
            <a:r>
              <a:rPr lang="en-US" sz="1200" dirty="0" err="1"/>
              <a:t>termSet</a:t>
            </a:r>
            <a:r>
              <a:rPr lang="en-US" sz="1200" dirty="0"/>
              <a:t> =&gt; </a:t>
            </a:r>
            <a:r>
              <a:rPr lang="en-US" sz="1200" dirty="0" err="1"/>
              <a:t>termSet.Terms.Include</a:t>
            </a:r>
            <a:r>
              <a:rPr lang="en-US" sz="1200" dirty="0"/>
              <a:t>(</a:t>
            </a:r>
          </a:p>
          <a:p>
            <a:r>
              <a:rPr lang="en-US" sz="1200" dirty="0"/>
              <a:t>                                term =&gt; </a:t>
            </a:r>
            <a:r>
              <a:rPr lang="en-US" sz="1200" dirty="0" err="1"/>
              <a:t>term.Name</a:t>
            </a:r>
            <a:r>
              <a:rPr lang="en-US" sz="1200" dirty="0"/>
              <a:t>)</a:t>
            </a:r>
          </a:p>
          <a:p>
            <a:r>
              <a:rPr lang="en-US" sz="1200" dirty="0"/>
              <a:t>                        )</a:t>
            </a:r>
          </a:p>
          <a:p>
            <a:r>
              <a:rPr lang="en-US" sz="1200" dirty="0"/>
              <a:t>                    )</a:t>
            </a:r>
          </a:p>
          <a:p>
            <a:r>
              <a:rPr lang="en-US" sz="1200" dirty="0"/>
              <a:t>            );</a:t>
            </a:r>
          </a:p>
          <a:p>
            <a:r>
              <a:rPr lang="en-US" sz="1200" dirty="0"/>
              <a:t>            </a:t>
            </a:r>
            <a:r>
              <a:rPr lang="en-US" sz="1200" dirty="0" err="1"/>
              <a:t>clientContext.ExecuteQuery</a:t>
            </a:r>
            <a:r>
              <a:rPr lang="en-US" sz="1200" dirty="0"/>
              <a:t>();</a:t>
            </a:r>
          </a:p>
        </p:txBody>
      </p:sp>
      <p:sp>
        <p:nvSpPr>
          <p:cNvPr id="6" name="Rectangle 5"/>
          <p:cNvSpPr/>
          <p:nvPr/>
        </p:nvSpPr>
        <p:spPr>
          <a:xfrm>
            <a:off x="5900498" y="2479113"/>
            <a:ext cx="6094413" cy="4153902"/>
          </a:xfrm>
          <a:prstGeom prst="rect">
            <a:avLst/>
          </a:prstGeom>
          <a:solidFill>
            <a:schemeClr val="bg1"/>
          </a:solidFill>
          <a:ln>
            <a:solidFill>
              <a:schemeClr val="bg1">
                <a:lumMod val="65000"/>
              </a:schemeClr>
            </a:solidFill>
          </a:ln>
        </p:spPr>
        <p:txBody>
          <a:bodyPr>
            <a:spAutoFit/>
          </a:bodyPr>
          <a:lstStyle/>
          <a:p>
            <a:r>
              <a:rPr lang="en-US" sz="1200" dirty="0">
                <a:solidFill>
                  <a:srgbClr val="009E49"/>
                </a:solidFill>
              </a:rPr>
              <a:t>            //</a:t>
            </a:r>
          </a:p>
          <a:p>
            <a:r>
              <a:rPr lang="en-US" sz="1200" dirty="0">
                <a:solidFill>
                  <a:srgbClr val="009E49"/>
                </a:solidFill>
              </a:rPr>
              <a:t>            //Writes the taxonomy item names.</a:t>
            </a:r>
          </a:p>
          <a:p>
            <a:r>
              <a:rPr lang="en-US" sz="1200" dirty="0">
                <a:solidFill>
                  <a:srgbClr val="009E49"/>
                </a:solidFill>
              </a:rPr>
              <a:t>            //</a:t>
            </a:r>
          </a:p>
          <a:p>
            <a:r>
              <a:rPr lang="en-US" sz="1200" dirty="0"/>
              <a:t>            if (</a:t>
            </a:r>
            <a:r>
              <a:rPr lang="en-US" sz="1200" dirty="0" err="1"/>
              <a:t>taxonomySession</a:t>
            </a:r>
            <a:r>
              <a:rPr lang="en-US" sz="1200" dirty="0"/>
              <a:t> != null)</a:t>
            </a:r>
          </a:p>
          <a:p>
            <a:r>
              <a:rPr lang="en-US" sz="1200" dirty="0"/>
              <a:t>            {</a:t>
            </a:r>
          </a:p>
          <a:p>
            <a:r>
              <a:rPr lang="en-US" sz="1200" dirty="0"/>
              <a:t>                if (</a:t>
            </a:r>
            <a:r>
              <a:rPr lang="en-US" sz="1200" dirty="0" err="1"/>
              <a:t>termStore</a:t>
            </a:r>
            <a:r>
              <a:rPr lang="en-US" sz="1200" dirty="0"/>
              <a:t> != null)</a:t>
            </a:r>
          </a:p>
          <a:p>
            <a:r>
              <a:rPr lang="en-US" sz="1200" dirty="0"/>
              <a:t>                {</a:t>
            </a:r>
          </a:p>
          <a:p>
            <a:r>
              <a:rPr lang="en-US" sz="1200" dirty="0"/>
              <a:t>                    </a:t>
            </a:r>
            <a:r>
              <a:rPr lang="en-US" sz="1200" dirty="0" err="1"/>
              <a:t>foreach</a:t>
            </a:r>
            <a:r>
              <a:rPr lang="en-US" sz="1200" dirty="0"/>
              <a:t> (</a:t>
            </a:r>
            <a:r>
              <a:rPr lang="en-US" sz="1200" dirty="0" err="1"/>
              <a:t>TermGroup</a:t>
            </a:r>
            <a:r>
              <a:rPr lang="en-US" sz="1200" dirty="0"/>
              <a:t> group in </a:t>
            </a:r>
            <a:r>
              <a:rPr lang="en-US" sz="1200" dirty="0" err="1"/>
              <a:t>termStore.Groups</a:t>
            </a:r>
            <a:r>
              <a:rPr lang="en-US" sz="1200" dirty="0"/>
              <a:t>)</a:t>
            </a:r>
          </a:p>
          <a:p>
            <a:r>
              <a:rPr lang="en-US" sz="1200" dirty="0"/>
              <a:t>                    {</a:t>
            </a:r>
          </a:p>
          <a:p>
            <a:r>
              <a:rPr lang="en-US" sz="1200" dirty="0"/>
              <a:t>                        </a:t>
            </a:r>
            <a:r>
              <a:rPr lang="en-US" sz="1200" dirty="0" err="1"/>
              <a:t>Console.WriteLine</a:t>
            </a:r>
            <a:r>
              <a:rPr lang="en-US" sz="1200" dirty="0"/>
              <a:t>("Group " + </a:t>
            </a:r>
            <a:r>
              <a:rPr lang="en-US" sz="1200" dirty="0" err="1"/>
              <a:t>group.Name</a:t>
            </a:r>
            <a:r>
              <a:rPr lang="en-US" sz="1200" dirty="0"/>
              <a:t>);</a:t>
            </a:r>
          </a:p>
          <a:p>
            <a:r>
              <a:rPr lang="en-US" sz="1200" dirty="0"/>
              <a:t>                        </a:t>
            </a:r>
            <a:r>
              <a:rPr lang="en-US" sz="1200" dirty="0" err="1"/>
              <a:t>foreach</a:t>
            </a:r>
            <a:r>
              <a:rPr lang="en-US" sz="1200" dirty="0"/>
              <a:t> (</a:t>
            </a:r>
            <a:r>
              <a:rPr lang="en-US" sz="1200" dirty="0" err="1"/>
              <a:t>TermSet</a:t>
            </a:r>
            <a:r>
              <a:rPr lang="en-US" sz="1200" dirty="0"/>
              <a:t> </a:t>
            </a:r>
            <a:r>
              <a:rPr lang="en-US" sz="1200" dirty="0" err="1"/>
              <a:t>termSet</a:t>
            </a:r>
            <a:r>
              <a:rPr lang="en-US" sz="1200" dirty="0"/>
              <a:t> in </a:t>
            </a:r>
            <a:r>
              <a:rPr lang="en-US" sz="1200" dirty="0" err="1"/>
              <a:t>group.TermSets</a:t>
            </a:r>
            <a:r>
              <a:rPr lang="en-US" sz="1200" dirty="0"/>
              <a:t>)</a:t>
            </a:r>
          </a:p>
          <a:p>
            <a:r>
              <a:rPr lang="en-US" sz="1200" dirty="0"/>
              <a:t>                        {</a:t>
            </a:r>
          </a:p>
          <a:p>
            <a:r>
              <a:rPr lang="en-US" sz="1200" dirty="0"/>
              <a:t>                            </a:t>
            </a:r>
            <a:r>
              <a:rPr lang="en-US" sz="1200" dirty="0" err="1"/>
              <a:t>Console.WriteLine</a:t>
            </a:r>
            <a:r>
              <a:rPr lang="en-US" sz="1200" dirty="0"/>
              <a:t>("</a:t>
            </a:r>
            <a:r>
              <a:rPr lang="en-US" sz="1200" dirty="0" err="1"/>
              <a:t>TermSet</a:t>
            </a:r>
            <a:r>
              <a:rPr lang="en-US" sz="1200" dirty="0"/>
              <a:t> " + </a:t>
            </a:r>
            <a:r>
              <a:rPr lang="en-US" sz="1200" dirty="0" err="1"/>
              <a:t>termSet.Name</a:t>
            </a:r>
            <a:r>
              <a:rPr lang="en-US" sz="1200" dirty="0"/>
              <a:t>);</a:t>
            </a:r>
          </a:p>
          <a:p>
            <a:r>
              <a:rPr lang="en-US" sz="1200" dirty="0"/>
              <a:t>                            </a:t>
            </a:r>
            <a:r>
              <a:rPr lang="en-US" sz="1200" dirty="0" err="1"/>
              <a:t>foreach</a:t>
            </a:r>
            <a:r>
              <a:rPr lang="en-US" sz="1200" dirty="0"/>
              <a:t> (Term </a:t>
            </a:r>
            <a:r>
              <a:rPr lang="en-US" sz="1200" dirty="0" err="1"/>
              <a:t>term</a:t>
            </a:r>
            <a:r>
              <a:rPr lang="en-US" sz="1200" dirty="0"/>
              <a:t> in </a:t>
            </a:r>
            <a:r>
              <a:rPr lang="en-US" sz="1200" dirty="0" err="1"/>
              <a:t>termSet.Terms</a:t>
            </a:r>
            <a:r>
              <a:rPr lang="en-US" sz="1200" dirty="0"/>
              <a:t>)</a:t>
            </a:r>
          </a:p>
          <a:p>
            <a:r>
              <a:rPr lang="en-US" sz="1200" dirty="0"/>
              <a:t>                            {</a:t>
            </a:r>
          </a:p>
          <a:p>
            <a:r>
              <a:rPr lang="en-US" sz="1200" dirty="0"/>
              <a:t>                                //Writes root-level terms only.</a:t>
            </a:r>
          </a:p>
          <a:p>
            <a:r>
              <a:rPr lang="en-US" sz="1200" dirty="0"/>
              <a:t>                                </a:t>
            </a:r>
            <a:r>
              <a:rPr lang="en-US" sz="1200" dirty="0" err="1"/>
              <a:t>Console.WriteLine</a:t>
            </a:r>
            <a:r>
              <a:rPr lang="en-US" sz="1200" dirty="0"/>
              <a:t>("Term " + </a:t>
            </a:r>
            <a:r>
              <a:rPr lang="en-US" sz="1200" dirty="0" err="1"/>
              <a:t>term.Name</a:t>
            </a:r>
            <a:r>
              <a:rPr lang="en-US" sz="1200" dirty="0"/>
              <a:t>);</a:t>
            </a:r>
          </a:p>
          <a:p>
            <a:r>
              <a:rPr lang="en-US" sz="1200" dirty="0"/>
              <a:t>                            }</a:t>
            </a:r>
          </a:p>
          <a:p>
            <a:r>
              <a:rPr lang="en-US" sz="1200" dirty="0"/>
              <a:t>                        }</a:t>
            </a:r>
          </a:p>
          <a:p>
            <a:r>
              <a:rPr lang="en-US" sz="1200" dirty="0"/>
              <a:t>                    }</a:t>
            </a:r>
          </a:p>
          <a:p>
            <a:r>
              <a:rPr lang="en-US" sz="1200" dirty="0"/>
              <a:t>                }</a:t>
            </a:r>
          </a:p>
          <a:p>
            <a:r>
              <a:rPr lang="en-US" sz="1200" dirty="0"/>
              <a:t>            }</a:t>
            </a:r>
          </a:p>
        </p:txBody>
      </p:sp>
    </p:spTree>
    <p:extLst>
      <p:ext uri="{BB962C8B-B14F-4D97-AF65-F5344CB8AC3E}">
        <p14:creationId xmlns:p14="http://schemas.microsoft.com/office/powerpoint/2010/main" val="375017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solidFill>
            <a:schemeClr val="tx2"/>
          </a:solidFill>
        </p:spPr>
        <p:txBody>
          <a:bodyPr/>
          <a:lstStyle/>
          <a:p>
            <a:r>
              <a:rPr lang="en-US" sz="4799" dirty="0">
                <a:solidFill>
                  <a:schemeClr val="bg1"/>
                </a:solidFill>
              </a:rPr>
              <a:t>Creating terms to taxonomy store</a:t>
            </a:r>
          </a:p>
        </p:txBody>
      </p:sp>
      <p:sp>
        <p:nvSpPr>
          <p:cNvPr id="5" name="Text Placeholder 4"/>
          <p:cNvSpPr>
            <a:spLocks noGrp="1"/>
          </p:cNvSpPr>
          <p:nvPr>
            <p:ph type="body" sz="quarter" idx="10"/>
          </p:nvPr>
        </p:nvSpPr>
        <p:spPr>
          <a:xfrm>
            <a:off x="269170" y="1197903"/>
            <a:ext cx="9805078" cy="2252337"/>
          </a:xfrm>
          <a:ln>
            <a:solidFill>
              <a:schemeClr val="bg1">
                <a:lumMod val="65000"/>
              </a:schemeClr>
            </a:solidFill>
          </a:ln>
        </p:spPr>
        <p:txBody>
          <a:bodyPr/>
          <a:lstStyle/>
          <a:p>
            <a:r>
              <a:rPr lang="en-US" sz="1600" dirty="0"/>
              <a:t>            </a:t>
            </a:r>
            <a:r>
              <a:rPr lang="en-US" sz="1600" dirty="0">
                <a:solidFill>
                  <a:srgbClr val="009E49"/>
                </a:solidFill>
              </a:rPr>
              <a:t>// Set context</a:t>
            </a:r>
          </a:p>
          <a:p>
            <a:r>
              <a:rPr lang="en-US" sz="1600" dirty="0"/>
              <a:t>            </a:t>
            </a:r>
            <a:r>
              <a:rPr lang="en-US" sz="1600" dirty="0" err="1"/>
              <a:t>ClientContext</a:t>
            </a:r>
            <a:r>
              <a:rPr lang="en-US" sz="1600" dirty="0"/>
              <a:t> </a:t>
            </a:r>
            <a:r>
              <a:rPr lang="en-US" sz="1600" dirty="0" err="1"/>
              <a:t>clientContext</a:t>
            </a:r>
            <a:r>
              <a:rPr lang="en-US" sz="1600" dirty="0"/>
              <a:t> = new </a:t>
            </a:r>
            <a:r>
              <a:rPr lang="en-US" sz="1600" dirty="0" err="1"/>
              <a:t>ClientContext</a:t>
            </a:r>
            <a:r>
              <a:rPr lang="en-US" sz="1600" dirty="0"/>
              <a:t>(“http://teams.contoso.com”);</a:t>
            </a:r>
          </a:p>
          <a:p>
            <a:r>
              <a:rPr lang="en-US" sz="1600" dirty="0"/>
              <a:t>           </a:t>
            </a:r>
            <a:r>
              <a:rPr lang="en-US" sz="1600" dirty="0">
                <a:solidFill>
                  <a:srgbClr val="009E49"/>
                </a:solidFill>
              </a:rPr>
              <a:t> // Get access to taxonomy CSOM</a:t>
            </a:r>
          </a:p>
          <a:p>
            <a:r>
              <a:rPr lang="en-US" sz="1600" dirty="0"/>
              <a:t>            </a:t>
            </a:r>
            <a:r>
              <a:rPr lang="en-US" sz="1600" dirty="0" err="1"/>
              <a:t>TaxonomySession</a:t>
            </a:r>
            <a:r>
              <a:rPr lang="en-US" sz="1600" dirty="0"/>
              <a:t> </a:t>
            </a:r>
            <a:r>
              <a:rPr lang="en-US" sz="1600" dirty="0" err="1"/>
              <a:t>taxonomySession</a:t>
            </a:r>
            <a:r>
              <a:rPr lang="en-US" sz="1600" dirty="0"/>
              <a:t> = </a:t>
            </a:r>
            <a:r>
              <a:rPr lang="en-US" sz="1600" dirty="0" err="1"/>
              <a:t>TaxonomySession.GetTaxonomySession</a:t>
            </a:r>
            <a:r>
              <a:rPr lang="en-US" sz="1600" dirty="0"/>
              <a:t>(</a:t>
            </a:r>
            <a:r>
              <a:rPr lang="en-US" sz="1600" dirty="0" err="1"/>
              <a:t>clientContext</a:t>
            </a:r>
            <a:r>
              <a:rPr lang="en-US" sz="1600" dirty="0"/>
              <a:t>);</a:t>
            </a:r>
          </a:p>
          <a:p>
            <a:r>
              <a:rPr lang="en-US" sz="1600" dirty="0"/>
              <a:t>            </a:t>
            </a:r>
            <a:r>
              <a:rPr lang="en-US" sz="1600" dirty="0" err="1"/>
              <a:t>clientContext.Load</a:t>
            </a:r>
            <a:r>
              <a:rPr lang="en-US" sz="1600" dirty="0"/>
              <a:t>(</a:t>
            </a:r>
            <a:r>
              <a:rPr lang="en-US" sz="1600" dirty="0" err="1"/>
              <a:t>taxonomySession</a:t>
            </a:r>
            <a:r>
              <a:rPr lang="en-US" sz="1600" dirty="0"/>
              <a:t>);</a:t>
            </a:r>
          </a:p>
          <a:p>
            <a:r>
              <a:rPr lang="en-US" sz="1600" dirty="0"/>
              <a:t>            </a:t>
            </a:r>
            <a:r>
              <a:rPr lang="en-US" sz="1600" dirty="0" err="1"/>
              <a:t>clientContext.ExecuteQuery</a:t>
            </a:r>
            <a:r>
              <a:rPr lang="en-US" sz="1600" dirty="0"/>
              <a:t>();</a:t>
            </a:r>
          </a:p>
          <a:p>
            <a:endParaRPr lang="en-US" sz="1600" dirty="0"/>
          </a:p>
        </p:txBody>
      </p:sp>
      <p:sp>
        <p:nvSpPr>
          <p:cNvPr id="2" name="Rectangle 1"/>
          <p:cNvSpPr/>
          <p:nvPr/>
        </p:nvSpPr>
        <p:spPr>
          <a:xfrm>
            <a:off x="3093375" y="3041795"/>
            <a:ext cx="8541412" cy="3538508"/>
          </a:xfrm>
          <a:prstGeom prst="rect">
            <a:avLst/>
          </a:prstGeom>
          <a:solidFill>
            <a:schemeClr val="bg1"/>
          </a:solidFill>
          <a:ln>
            <a:solidFill>
              <a:schemeClr val="bg1">
                <a:lumMod val="65000"/>
              </a:schemeClr>
            </a:solidFill>
          </a:ln>
        </p:spPr>
        <p:txBody>
          <a:bodyPr wrap="square">
            <a:spAutoFit/>
          </a:bodyPr>
          <a:lstStyle/>
          <a:p>
            <a:r>
              <a:rPr lang="en-US" sz="1600" dirty="0"/>
              <a:t>           if (</a:t>
            </a:r>
            <a:r>
              <a:rPr lang="en-US" sz="1600" dirty="0" err="1"/>
              <a:t>taxonomySession</a:t>
            </a:r>
            <a:r>
              <a:rPr lang="en-US" sz="1600" dirty="0"/>
              <a:t> != null)</a:t>
            </a:r>
          </a:p>
          <a:p>
            <a:r>
              <a:rPr lang="en-US" sz="1600" dirty="0"/>
              <a:t>            {</a:t>
            </a:r>
          </a:p>
          <a:p>
            <a:r>
              <a:rPr lang="en-US" sz="1600" dirty="0"/>
              <a:t>                </a:t>
            </a:r>
            <a:r>
              <a:rPr lang="en-US" sz="1600" dirty="0" err="1"/>
              <a:t>TermStore</a:t>
            </a:r>
            <a:r>
              <a:rPr lang="en-US" sz="1600" dirty="0"/>
              <a:t> </a:t>
            </a:r>
            <a:r>
              <a:rPr lang="en-US" sz="1600" dirty="0" err="1"/>
              <a:t>termStore</a:t>
            </a:r>
            <a:r>
              <a:rPr lang="en-US" sz="1600" dirty="0"/>
              <a:t> = </a:t>
            </a:r>
            <a:r>
              <a:rPr lang="en-US" sz="1600" dirty="0" err="1"/>
              <a:t>taxonomySession.GetDefaultKeywordsTermStore</a:t>
            </a:r>
            <a:r>
              <a:rPr lang="en-US" sz="1600" dirty="0"/>
              <a:t>();</a:t>
            </a:r>
          </a:p>
          <a:p>
            <a:r>
              <a:rPr lang="en-US" sz="1600" dirty="0"/>
              <a:t>                //</a:t>
            </a:r>
            <a:r>
              <a:rPr lang="en-US" sz="1600" dirty="0" err="1"/>
              <a:t>TermStore</a:t>
            </a:r>
            <a:r>
              <a:rPr lang="en-US" sz="1600" dirty="0"/>
              <a:t> </a:t>
            </a:r>
            <a:r>
              <a:rPr lang="en-US" sz="1600" dirty="0" err="1"/>
              <a:t>termStore</a:t>
            </a:r>
            <a:r>
              <a:rPr lang="en-US" sz="1600" dirty="0"/>
              <a:t> = </a:t>
            </a:r>
            <a:r>
              <a:rPr lang="en-US" sz="1600" dirty="0" err="1"/>
              <a:t>taxonomySession.GetDefaultSiteCollectionTermStore</a:t>
            </a:r>
            <a:r>
              <a:rPr lang="en-US" sz="1600" dirty="0"/>
              <a:t>();</a:t>
            </a:r>
          </a:p>
          <a:p>
            <a:r>
              <a:rPr lang="en-US" sz="1600" dirty="0"/>
              <a:t>                if (</a:t>
            </a:r>
            <a:r>
              <a:rPr lang="en-US" sz="1600" dirty="0" err="1"/>
              <a:t>termStore</a:t>
            </a:r>
            <a:r>
              <a:rPr lang="en-US" sz="1600" dirty="0"/>
              <a:t> != null)</a:t>
            </a:r>
          </a:p>
          <a:p>
            <a:r>
              <a:rPr lang="en-US" sz="1600" dirty="0"/>
              <a:t>                {</a:t>
            </a:r>
          </a:p>
          <a:p>
            <a:r>
              <a:rPr lang="en-US" sz="1600" dirty="0">
                <a:solidFill>
                  <a:srgbClr val="009E49"/>
                </a:solidFill>
              </a:rPr>
              <a:t>                    //  Create group, </a:t>
            </a:r>
            <a:r>
              <a:rPr lang="en-US" sz="1600" dirty="0" err="1">
                <a:solidFill>
                  <a:srgbClr val="009E49"/>
                </a:solidFill>
              </a:rPr>
              <a:t>termset</a:t>
            </a:r>
            <a:r>
              <a:rPr lang="en-US" sz="1600" dirty="0">
                <a:solidFill>
                  <a:srgbClr val="009E49"/>
                </a:solidFill>
              </a:rPr>
              <a:t>, and terms.</a:t>
            </a:r>
          </a:p>
          <a:p>
            <a:r>
              <a:rPr lang="en-US" sz="1600" dirty="0"/>
              <a:t>                   </a:t>
            </a:r>
            <a:r>
              <a:rPr lang="en-US" sz="1600" dirty="0" err="1"/>
              <a:t>TermGroup</a:t>
            </a:r>
            <a:r>
              <a:rPr lang="en-US" sz="1600" dirty="0"/>
              <a:t> </a:t>
            </a:r>
            <a:r>
              <a:rPr lang="en-US" sz="1600" dirty="0" err="1"/>
              <a:t>myGroup</a:t>
            </a:r>
            <a:r>
              <a:rPr lang="en-US" sz="1600" dirty="0"/>
              <a:t> = </a:t>
            </a:r>
            <a:r>
              <a:rPr lang="en-US" sz="1600" dirty="0" err="1"/>
              <a:t>termStore.CreateGroup</a:t>
            </a:r>
            <a:r>
              <a:rPr lang="en-US" sz="1600" dirty="0"/>
              <a:t>("</a:t>
            </a:r>
            <a:r>
              <a:rPr lang="en-US" sz="1600" dirty="0" err="1"/>
              <a:t>MyGroup</a:t>
            </a:r>
            <a:r>
              <a:rPr lang="en-US" sz="1600" dirty="0"/>
              <a:t> II", </a:t>
            </a:r>
            <a:r>
              <a:rPr lang="en-US" sz="1600" dirty="0" err="1"/>
              <a:t>Guid.NewGuid</a:t>
            </a:r>
            <a:r>
              <a:rPr lang="en-US" sz="1600" dirty="0"/>
              <a:t>());</a:t>
            </a:r>
          </a:p>
          <a:p>
            <a:r>
              <a:rPr lang="en-US" sz="1600" dirty="0"/>
              <a:t>                    </a:t>
            </a:r>
            <a:r>
              <a:rPr lang="en-US" sz="1600" dirty="0" err="1"/>
              <a:t>TermSet</a:t>
            </a:r>
            <a:r>
              <a:rPr lang="en-US" sz="1600" dirty="0"/>
              <a:t> </a:t>
            </a:r>
            <a:r>
              <a:rPr lang="en-US" sz="1600" dirty="0" err="1"/>
              <a:t>myTermSet</a:t>
            </a:r>
            <a:r>
              <a:rPr lang="en-US" sz="1600" dirty="0"/>
              <a:t> = </a:t>
            </a:r>
            <a:r>
              <a:rPr lang="en-US" sz="1600" dirty="0" err="1"/>
              <a:t>myGroup.CreateTermSet</a:t>
            </a:r>
            <a:r>
              <a:rPr lang="en-US" sz="1600" dirty="0"/>
              <a:t>("Color", </a:t>
            </a:r>
            <a:r>
              <a:rPr lang="en-US" sz="1600" dirty="0" err="1"/>
              <a:t>Guid.NewGuid</a:t>
            </a:r>
            <a:r>
              <a:rPr lang="en-US" sz="1600" dirty="0"/>
              <a:t>(), 1033);</a:t>
            </a:r>
          </a:p>
          <a:p>
            <a:r>
              <a:rPr lang="en-US" sz="1600" dirty="0"/>
              <a:t>                    </a:t>
            </a:r>
            <a:r>
              <a:rPr lang="en-US" sz="1600" dirty="0" err="1"/>
              <a:t>myTermSet.CreateTerm</a:t>
            </a:r>
            <a:r>
              <a:rPr lang="en-US" sz="1600" dirty="0"/>
              <a:t>("Red", 1033, </a:t>
            </a:r>
            <a:r>
              <a:rPr lang="en-US" sz="1600" dirty="0" err="1"/>
              <a:t>Guid.NewGuid</a:t>
            </a:r>
            <a:r>
              <a:rPr lang="en-US" sz="1600" dirty="0"/>
              <a:t>());</a:t>
            </a:r>
          </a:p>
          <a:p>
            <a:r>
              <a:rPr lang="en-US" sz="1600" dirty="0"/>
              <a:t>                    </a:t>
            </a:r>
            <a:r>
              <a:rPr lang="en-US" sz="1600" dirty="0" err="1"/>
              <a:t>myTermSet.CreateTerm</a:t>
            </a:r>
            <a:r>
              <a:rPr lang="en-US" sz="1600" dirty="0"/>
              <a:t>("Purple", 1033, </a:t>
            </a:r>
            <a:r>
              <a:rPr lang="en-US" sz="1600" dirty="0" err="1"/>
              <a:t>Guid.NewGuid</a:t>
            </a:r>
            <a:r>
              <a:rPr lang="en-US" sz="1600" dirty="0"/>
              <a:t>());</a:t>
            </a:r>
          </a:p>
          <a:p>
            <a:r>
              <a:rPr lang="en-US" sz="1600" dirty="0"/>
              <a:t>                    </a:t>
            </a:r>
            <a:r>
              <a:rPr lang="en-US" sz="1600" dirty="0" err="1"/>
              <a:t>clientContext.ExecuteQuery</a:t>
            </a:r>
            <a:r>
              <a:rPr lang="en-US" sz="1600" dirty="0"/>
              <a:t>();</a:t>
            </a:r>
          </a:p>
          <a:p>
            <a:r>
              <a:rPr lang="en-US" sz="1600" dirty="0"/>
              <a:t>                }</a:t>
            </a:r>
          </a:p>
          <a:p>
            <a:r>
              <a:rPr lang="en-US" sz="1600" dirty="0"/>
              <a:t>            }</a:t>
            </a:r>
          </a:p>
        </p:txBody>
      </p:sp>
    </p:spTree>
    <p:extLst>
      <p:ext uri="{BB962C8B-B14F-4D97-AF65-F5344CB8AC3E}">
        <p14:creationId xmlns:p14="http://schemas.microsoft.com/office/powerpoint/2010/main" val="177857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800" dirty="0"/>
              <a:t>https://github.com/OfficeDev/PnP/tree/master/Samples/Core.MMS</a:t>
            </a:r>
          </a:p>
        </p:txBody>
      </p:sp>
      <p:sp>
        <p:nvSpPr>
          <p:cNvPr id="5" name="Text Placeholder 4"/>
          <p:cNvSpPr>
            <a:spLocks noGrp="1"/>
          </p:cNvSpPr>
          <p:nvPr>
            <p:ph type="body" sz="quarter" idx="10"/>
          </p:nvPr>
        </p:nvSpPr>
        <p:spPr/>
        <p:txBody>
          <a:bodyPr/>
          <a:lstStyle/>
          <a:p>
            <a:r>
              <a:rPr lang="en-US" dirty="0"/>
              <a:t>Demo</a:t>
            </a:r>
            <a:endParaRPr lang="en-GB" dirty="0"/>
          </a:p>
        </p:txBody>
      </p:sp>
      <p:sp>
        <p:nvSpPr>
          <p:cNvPr id="6" name="Text Placeholder 5"/>
          <p:cNvSpPr>
            <a:spLocks noGrp="1"/>
          </p:cNvSpPr>
          <p:nvPr>
            <p:ph type="body" sz="quarter" idx="11"/>
          </p:nvPr>
        </p:nvSpPr>
        <p:spPr/>
        <p:txBody>
          <a:bodyPr/>
          <a:lstStyle/>
          <a:p>
            <a:r>
              <a:rPr lang="en-US" dirty="0"/>
              <a:t>Taxonomy CSOM</a:t>
            </a:r>
            <a:endParaRPr lang="en-GB" dirty="0"/>
          </a:p>
        </p:txBody>
      </p:sp>
    </p:spTree>
    <p:extLst>
      <p:ext uri="{BB962C8B-B14F-4D97-AF65-F5344CB8AC3E}">
        <p14:creationId xmlns:p14="http://schemas.microsoft.com/office/powerpoint/2010/main" val="695242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Document library templates</a:t>
            </a:r>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a:t>What</a:t>
            </a:r>
          </a:p>
          <a:p>
            <a:pPr lvl="1"/>
            <a:r>
              <a:rPr lang="en-US" sz="2000" dirty="0"/>
              <a:t>Introduce predefined list templates which can be used to provision list instances cross site collection</a:t>
            </a:r>
          </a:p>
          <a:p>
            <a:r>
              <a:rPr lang="en-US" sz="3600" dirty="0"/>
              <a:t>Why</a:t>
            </a:r>
          </a:p>
          <a:p>
            <a:pPr lvl="1"/>
            <a:r>
              <a:rPr lang="en-US" dirty="0"/>
              <a:t>Provide consistent list instances with the needed document management capabilities cross deployment</a:t>
            </a:r>
            <a:endParaRPr lang="en-US" sz="2000" dirty="0"/>
          </a:p>
          <a:p>
            <a:r>
              <a:rPr lang="en-US" sz="3600" dirty="0"/>
              <a:t>How</a:t>
            </a:r>
          </a:p>
          <a:p>
            <a:pPr lvl="1"/>
            <a:r>
              <a:rPr lang="en-US" sz="2000" dirty="0"/>
              <a:t>Use add-in model to provide similar end user experience as with the list template with feature framework</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a:t>List templates with add-in model</a:t>
            </a:r>
          </a:p>
        </p:txBody>
      </p:sp>
    </p:spTree>
    <p:extLst>
      <p:ext uri="{BB962C8B-B14F-4D97-AF65-F5344CB8AC3E}">
        <p14:creationId xmlns:p14="http://schemas.microsoft.com/office/powerpoint/2010/main" val="315766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templates from add-ins</a:t>
            </a:r>
            <a:endParaRPr lang="en-GB"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add-ins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0"/>
            <a:ext cx="1779220" cy="352739"/>
            <a:chOff x="9658449" y="5585534"/>
            <a:chExt cx="1815842" cy="360000"/>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276877"/>
            </a:xfrm>
            <a:prstGeom prst="rect">
              <a:avLst/>
            </a:prstGeom>
            <a:noFill/>
            <a:ln>
              <a:noFill/>
            </a:ln>
          </p:spPr>
          <p:txBody>
            <a:bodyPr wrap="square" lIns="0" tIns="0" rIns="0" bIns="0" rtlCol="0">
              <a:spAutoFit/>
            </a:bodyPr>
            <a:lstStyle/>
            <a:p>
              <a:r>
                <a:rPr lang="en-US" sz="1763" spc="-52" dirty="0">
                  <a:solidFill>
                    <a:schemeClr val="tx1">
                      <a:lumMod val="65000"/>
                      <a:lumOff val="35000"/>
                    </a:schemeClr>
                  </a:solidFill>
                  <a:latin typeface="Segoe UI Light" panose="020B0502040204020203" pitchFamily="34" charset="0"/>
                  <a:cs typeface="Segoe UI Light" panose="020B0502040204020203" pitchFamily="34" charset="0"/>
                </a:rPr>
                <a:t>Configuration</a:t>
              </a: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5352275" y="2167287"/>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720086"/>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Creation of </a:t>
            </a:r>
            <a:r>
              <a:rPr lang="en-US" sz="1763" i="1" dirty="0" err="1">
                <a:solidFill>
                  <a:schemeClr val="tx1">
                    <a:lumMod val="65000"/>
                    <a:lumOff val="35000"/>
                  </a:schemeClr>
                </a:solidFill>
                <a:latin typeface="Segoe UI Light" panose="020B0502040204020203" pitchFamily="34" charset="0"/>
                <a:cs typeface="Segoe UI Light" panose="020B0502040204020203" pitchFamily="34" charset="0"/>
              </a:rPr>
              <a:t>oob</a:t>
            </a: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 list</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lists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content types and site columns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other configurations</a:t>
            </a:r>
          </a:p>
        </p:txBody>
      </p:sp>
      <p:grpSp>
        <p:nvGrpSpPr>
          <p:cNvPr id="39" name="Group 38"/>
          <p:cNvGrpSpPr/>
          <p:nvPr/>
        </p:nvGrpSpPr>
        <p:grpSpPr>
          <a:xfrm>
            <a:off x="9805299" y="411462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spTree>
    <p:extLst>
      <p:ext uri="{BB962C8B-B14F-4D97-AF65-F5344CB8AC3E}">
        <p14:creationId xmlns:p14="http://schemas.microsoft.com/office/powerpoint/2010/main" val="1894757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configuration for standard libraries</a:t>
            </a:r>
            <a:endParaRPr lang="en-GB"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add-ins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0"/>
            <a:ext cx="1779220" cy="352739"/>
            <a:chOff x="9658449" y="5585534"/>
            <a:chExt cx="1815842" cy="360000"/>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276877"/>
            </a:xfrm>
            <a:prstGeom prst="rect">
              <a:avLst/>
            </a:prstGeom>
            <a:noFill/>
            <a:ln>
              <a:noFill/>
            </a:ln>
          </p:spPr>
          <p:txBody>
            <a:bodyPr wrap="square" lIns="0" tIns="0" rIns="0" bIns="0" rtlCol="0">
              <a:spAutoFit/>
            </a:bodyPr>
            <a:lstStyle/>
            <a:p>
              <a:r>
                <a:rPr lang="en-US" sz="1763" spc="-52" dirty="0">
                  <a:solidFill>
                    <a:schemeClr val="tx1">
                      <a:lumMod val="65000"/>
                      <a:lumOff val="35000"/>
                    </a:schemeClr>
                  </a:solidFill>
                  <a:latin typeface="Segoe UI Light" panose="020B0502040204020203" pitchFamily="34" charset="0"/>
                  <a:cs typeface="Segoe UI Light" panose="020B0502040204020203" pitchFamily="34" charset="0"/>
                </a:rPr>
                <a:t>Configuration</a:t>
              </a: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4806521" y="2368641"/>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720086"/>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Creation of </a:t>
            </a:r>
            <a:r>
              <a:rPr lang="en-US" sz="1763" i="1" dirty="0" err="1">
                <a:solidFill>
                  <a:schemeClr val="tx1">
                    <a:lumMod val="65000"/>
                    <a:lumOff val="35000"/>
                  </a:schemeClr>
                </a:solidFill>
                <a:latin typeface="Segoe UI Light" panose="020B0502040204020203" pitchFamily="34" charset="0"/>
                <a:cs typeface="Segoe UI Light" panose="020B0502040204020203" pitchFamily="34" charset="0"/>
              </a:rPr>
              <a:t>oob</a:t>
            </a: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 list</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lists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content types and site columns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Add other configurations</a:t>
            </a:r>
          </a:p>
        </p:txBody>
      </p:sp>
      <p:grpSp>
        <p:nvGrpSpPr>
          <p:cNvPr id="39" name="Group 38"/>
          <p:cNvGrpSpPr/>
          <p:nvPr/>
        </p:nvGrpSpPr>
        <p:grpSpPr>
          <a:xfrm>
            <a:off x="9805299" y="411462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sp>
        <p:nvSpPr>
          <p:cNvPr id="42" name="TextBox 41"/>
          <p:cNvSpPr txBox="1"/>
          <p:nvPr/>
        </p:nvSpPr>
        <p:spPr>
          <a:xfrm>
            <a:off x="5490577" y="2149114"/>
            <a:ext cx="1898172" cy="363626"/>
          </a:xfrm>
          <a:prstGeom prst="rect">
            <a:avLst/>
          </a:prstGeom>
          <a:noFill/>
        </p:spPr>
        <p:txBody>
          <a:bodyPr wrap="square" rtlCol="0">
            <a:spAutoFit/>
          </a:bodyPr>
          <a:lstStyle/>
          <a:p>
            <a:pPr algn="ctr"/>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&lt;&lt; Add List &gt;&gt;</a:t>
            </a:r>
          </a:p>
        </p:txBody>
      </p:sp>
    </p:spTree>
    <p:extLst>
      <p:ext uri="{BB962C8B-B14F-4D97-AF65-F5344CB8AC3E}">
        <p14:creationId xmlns:p14="http://schemas.microsoft.com/office/powerpoint/2010/main" val="1762866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400" dirty="0"/>
              <a:t>https://github.com/OfficeDev/PnP/tree/master/Scenarios/ECM.DocumentLibraries</a:t>
            </a:r>
          </a:p>
        </p:txBody>
      </p:sp>
      <p:sp>
        <p:nvSpPr>
          <p:cNvPr id="5" name="Text Placeholder 4"/>
          <p:cNvSpPr>
            <a:spLocks noGrp="1"/>
          </p:cNvSpPr>
          <p:nvPr>
            <p:ph type="body" sz="quarter" idx="10"/>
          </p:nvPr>
        </p:nvSpPr>
        <p:spPr/>
        <p:txBody>
          <a:bodyPr/>
          <a:lstStyle/>
          <a:p>
            <a:r>
              <a:rPr lang="en-US" dirty="0"/>
              <a:t>Demo</a:t>
            </a:r>
            <a:endParaRPr lang="en-GB" dirty="0"/>
          </a:p>
        </p:txBody>
      </p:sp>
      <p:sp>
        <p:nvSpPr>
          <p:cNvPr id="6" name="Text Placeholder 5"/>
          <p:cNvSpPr>
            <a:spLocks noGrp="1"/>
          </p:cNvSpPr>
          <p:nvPr>
            <p:ph type="body" sz="quarter" idx="11"/>
          </p:nvPr>
        </p:nvSpPr>
        <p:spPr/>
        <p:txBody>
          <a:bodyPr/>
          <a:lstStyle/>
          <a:p>
            <a:r>
              <a:rPr lang="en-US" dirty="0"/>
              <a:t>List templates with add-ins</a:t>
            </a:r>
            <a:endParaRPr lang="en-GB" dirty="0"/>
          </a:p>
        </p:txBody>
      </p:sp>
    </p:spTree>
    <p:extLst>
      <p:ext uri="{BB962C8B-B14F-4D97-AF65-F5344CB8AC3E}">
        <p14:creationId xmlns:p14="http://schemas.microsoft.com/office/powerpoint/2010/main" val="190269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Information management policy</a:t>
            </a:r>
          </a:p>
        </p:txBody>
      </p:sp>
    </p:spTree>
    <p:extLst>
      <p:ext uri="{BB962C8B-B14F-4D97-AF65-F5344CB8AC3E}">
        <p14:creationId xmlns:p14="http://schemas.microsoft.com/office/powerpoint/2010/main" val="80719180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sp>
        <p:nvSpPr>
          <p:cNvPr id="3" name="Title 2"/>
          <p:cNvSpPr>
            <a:spLocks noGrp="1"/>
          </p:cNvSpPr>
          <p:nvPr>
            <p:ph type="title"/>
          </p:nvPr>
        </p:nvSpPr>
        <p:spPr/>
        <p:txBody>
          <a:bodyPr/>
          <a:lstStyle/>
          <a:p>
            <a:r>
              <a:rPr lang="en-US" dirty="0"/>
              <a:t>Agenda</a:t>
            </a:r>
            <a:endParaRPr lang="en-GB" dirty="0"/>
          </a:p>
        </p:txBody>
      </p:sp>
      <p:grpSp>
        <p:nvGrpSpPr>
          <p:cNvPr id="2" name="Group 1"/>
          <p:cNvGrpSpPr/>
          <p:nvPr/>
        </p:nvGrpSpPr>
        <p:grpSpPr>
          <a:xfrm>
            <a:off x="911977" y="2442463"/>
            <a:ext cx="1926104" cy="2144972"/>
            <a:chOff x="871736" y="2429402"/>
            <a:chExt cx="1926104" cy="2144972"/>
          </a:xfrm>
        </p:grpSpPr>
        <p:pic>
          <p:nvPicPr>
            <p:cNvPr id="70" name="Picture 69"/>
            <p:cNvPicPr>
              <a:picLocks noChangeAspect="1"/>
            </p:cNvPicPr>
            <p:nvPr/>
          </p:nvPicPr>
          <p:blipFill>
            <a:blip r:embed="rId2"/>
            <a:stretch>
              <a:fillRect/>
            </a:stretch>
          </p:blipFill>
          <p:spPr>
            <a:xfrm>
              <a:off x="1387011" y="2429402"/>
              <a:ext cx="1200163" cy="2144972"/>
            </a:xfrm>
            <a:prstGeom prst="rect">
              <a:avLst/>
            </a:prstGeom>
          </p:spPr>
        </p:pic>
        <p:sp>
          <p:nvSpPr>
            <p:cNvPr id="22" name="TextBox 21"/>
            <p:cNvSpPr txBox="1"/>
            <p:nvPr/>
          </p:nvSpPr>
          <p:spPr>
            <a:xfrm>
              <a:off x="871736" y="3831937"/>
              <a:ext cx="1926104" cy="615553"/>
            </a:xfrm>
            <a:prstGeom prst="rect">
              <a:avLst/>
            </a:prstGeom>
            <a:noFill/>
          </p:spPr>
          <p:txBody>
            <a:bodyPr wrap="none" lIns="0" tIns="0" rIns="0" bIns="0" rtlCol="0">
              <a:spAutoFit/>
            </a:bodyPr>
            <a:lstStyle/>
            <a:p>
              <a:pPr algn="ctr"/>
              <a:r>
                <a:rPr lang="en-US" sz="2000" spc="-70" dirty="0">
                  <a:solidFill>
                    <a:schemeClr val="bg1"/>
                  </a:solidFill>
                </a:rPr>
                <a:t>Content types and</a:t>
              </a:r>
              <a:br>
                <a:rPr lang="en-US" sz="2000" spc="-70" dirty="0">
                  <a:solidFill>
                    <a:schemeClr val="bg1"/>
                  </a:solidFill>
                </a:rPr>
              </a:br>
              <a:r>
                <a:rPr lang="en-US" sz="2000" spc="-70" dirty="0">
                  <a:solidFill>
                    <a:schemeClr val="bg1"/>
                  </a:solidFill>
                </a:rPr>
                <a:t>site columns</a:t>
              </a:r>
              <a:endParaRPr lang="en-GB" sz="2000" spc="-70" dirty="0">
                <a:solidFill>
                  <a:schemeClr val="bg1"/>
                </a:solidFill>
              </a:endParaRPr>
            </a:p>
          </p:txBody>
        </p:sp>
      </p:grpSp>
      <p:grpSp>
        <p:nvGrpSpPr>
          <p:cNvPr id="4" name="Group 3"/>
          <p:cNvGrpSpPr/>
          <p:nvPr/>
        </p:nvGrpSpPr>
        <p:grpSpPr>
          <a:xfrm>
            <a:off x="6213822" y="2539705"/>
            <a:ext cx="1599027" cy="2043873"/>
            <a:chOff x="6791625" y="2442463"/>
            <a:chExt cx="1599027" cy="2043873"/>
          </a:xfrm>
        </p:grpSpPr>
        <p:sp>
          <p:nvSpPr>
            <p:cNvPr id="23" name="TextBox 22"/>
            <p:cNvSpPr txBox="1"/>
            <p:nvPr/>
          </p:nvSpPr>
          <p:spPr>
            <a:xfrm>
              <a:off x="6791625" y="3563006"/>
              <a:ext cx="1599027" cy="923330"/>
            </a:xfrm>
            <a:prstGeom prst="rect">
              <a:avLst/>
            </a:prstGeom>
            <a:noFill/>
          </p:spPr>
          <p:txBody>
            <a:bodyPr wrap="none" lIns="0" tIns="0" rIns="0" bIns="0" rtlCol="0">
              <a:spAutoFit/>
            </a:bodyPr>
            <a:lstStyle/>
            <a:p>
              <a:pPr algn="ctr"/>
              <a:r>
                <a:rPr lang="en-US" sz="2000" spc="-70" dirty="0">
                  <a:solidFill>
                    <a:schemeClr val="bg1"/>
                  </a:solidFill>
                </a:rPr>
                <a:t>Library and list </a:t>
              </a:r>
              <a:br>
                <a:rPr lang="en-US" sz="2000" spc="-70" dirty="0">
                  <a:solidFill>
                    <a:schemeClr val="bg1"/>
                  </a:solidFill>
                </a:rPr>
              </a:br>
              <a:r>
                <a:rPr lang="en-US" sz="2000" spc="-70" dirty="0">
                  <a:solidFill>
                    <a:schemeClr val="bg1"/>
                  </a:solidFill>
                </a:rPr>
                <a:t>templates with </a:t>
              </a:r>
              <a:br>
                <a:rPr lang="en-US" sz="2000" spc="-70" dirty="0">
                  <a:solidFill>
                    <a:schemeClr val="bg1"/>
                  </a:solidFill>
                </a:rPr>
              </a:br>
              <a:r>
                <a:rPr lang="en-US" sz="2000" spc="-70" dirty="0">
                  <a:solidFill>
                    <a:schemeClr val="bg1"/>
                  </a:solidFill>
                </a:rPr>
                <a:t>add-in model</a:t>
              </a:r>
              <a:endParaRPr lang="en-GB" sz="2000" spc="-70" dirty="0">
                <a:solidFill>
                  <a:schemeClr val="bg1"/>
                </a:solidFill>
              </a:endParaRPr>
            </a:p>
          </p:txBody>
        </p:sp>
        <p:pic>
          <p:nvPicPr>
            <p:cNvPr id="71" name="Picture 70"/>
            <p:cNvPicPr>
              <a:picLocks noChangeAspect="1"/>
            </p:cNvPicPr>
            <p:nvPr/>
          </p:nvPicPr>
          <p:blipFill>
            <a:blip r:embed="rId3"/>
            <a:stretch>
              <a:fillRect/>
            </a:stretch>
          </p:blipFill>
          <p:spPr>
            <a:xfrm>
              <a:off x="7133570" y="2442463"/>
              <a:ext cx="915135" cy="1124708"/>
            </a:xfrm>
            <a:prstGeom prst="rect">
              <a:avLst/>
            </a:prstGeom>
          </p:spPr>
        </p:pic>
      </p:grpSp>
      <p:grpSp>
        <p:nvGrpSpPr>
          <p:cNvPr id="6" name="Group 5"/>
          <p:cNvGrpSpPr/>
          <p:nvPr/>
        </p:nvGrpSpPr>
        <p:grpSpPr>
          <a:xfrm>
            <a:off x="8706647" y="2882194"/>
            <a:ext cx="2886593" cy="1313807"/>
            <a:chOff x="9267012" y="2851846"/>
            <a:chExt cx="2886593" cy="1313807"/>
          </a:xfrm>
        </p:grpSpPr>
        <p:sp>
          <p:nvSpPr>
            <p:cNvPr id="25" name="TextBox 24"/>
            <p:cNvSpPr txBox="1"/>
            <p:nvPr/>
          </p:nvSpPr>
          <p:spPr>
            <a:xfrm>
              <a:off x="10681407" y="3242323"/>
              <a:ext cx="1472198" cy="923330"/>
            </a:xfrm>
            <a:prstGeom prst="rect">
              <a:avLst/>
            </a:prstGeom>
            <a:noFill/>
          </p:spPr>
          <p:txBody>
            <a:bodyPr wrap="none" lIns="0" tIns="0" rIns="0" bIns="0" rtlCol="0">
              <a:spAutoFit/>
            </a:bodyPr>
            <a:lstStyle/>
            <a:p>
              <a:pPr algn="ctr"/>
              <a:r>
                <a:rPr lang="en-US" sz="2000" spc="-70" dirty="0">
                  <a:solidFill>
                    <a:schemeClr val="bg1"/>
                  </a:solidFill>
                </a:rPr>
                <a:t>Document </a:t>
              </a:r>
              <a:br>
                <a:rPr lang="en-US" sz="2000" spc="-70" dirty="0">
                  <a:solidFill>
                    <a:schemeClr val="bg1"/>
                  </a:solidFill>
                </a:rPr>
              </a:br>
              <a:r>
                <a:rPr lang="en-US" sz="2000" spc="-70" dirty="0">
                  <a:solidFill>
                    <a:schemeClr val="bg1"/>
                  </a:solidFill>
                </a:rPr>
                <a:t>management </a:t>
              </a:r>
              <a:br>
                <a:rPr lang="en-US" sz="2000" spc="-70" dirty="0">
                  <a:solidFill>
                    <a:schemeClr val="bg1"/>
                  </a:solidFill>
                </a:rPr>
              </a:br>
              <a:r>
                <a:rPr lang="en-US" sz="2000" spc="-70" dirty="0">
                  <a:solidFill>
                    <a:schemeClr val="bg1"/>
                  </a:solidFill>
                </a:rPr>
                <a:t>automation</a:t>
              </a:r>
              <a:endParaRPr lang="en-GB" sz="2000" spc="-70" dirty="0">
                <a:solidFill>
                  <a:schemeClr val="bg1"/>
                </a:solidFill>
              </a:endParaRPr>
            </a:p>
          </p:txBody>
        </p:sp>
        <p:pic>
          <p:nvPicPr>
            <p:cNvPr id="72" name="Picture 71"/>
            <p:cNvPicPr>
              <a:picLocks noChangeAspect="1"/>
            </p:cNvPicPr>
            <p:nvPr/>
          </p:nvPicPr>
          <p:blipFill>
            <a:blip r:embed="rId4"/>
            <a:stretch>
              <a:fillRect/>
            </a:stretch>
          </p:blipFill>
          <p:spPr>
            <a:xfrm>
              <a:off x="9267012" y="3531364"/>
              <a:ext cx="1493742" cy="494802"/>
            </a:xfrm>
            <a:prstGeom prst="rect">
              <a:avLst/>
            </a:prstGeom>
          </p:spPr>
        </p:pic>
        <p:pic>
          <p:nvPicPr>
            <p:cNvPr id="73" name="Picture 72"/>
            <p:cNvPicPr>
              <a:picLocks noChangeAspect="1"/>
            </p:cNvPicPr>
            <p:nvPr/>
          </p:nvPicPr>
          <p:blipFill>
            <a:blip r:embed="rId5"/>
            <a:stretch>
              <a:fillRect/>
            </a:stretch>
          </p:blipFill>
          <p:spPr>
            <a:xfrm>
              <a:off x="9932897" y="2851846"/>
              <a:ext cx="1845000" cy="607500"/>
            </a:xfrm>
            <a:prstGeom prst="rect">
              <a:avLst/>
            </a:prstGeom>
          </p:spPr>
        </p:pic>
      </p:grpSp>
      <p:grpSp>
        <p:nvGrpSpPr>
          <p:cNvPr id="9" name="Group 8"/>
          <p:cNvGrpSpPr/>
          <p:nvPr/>
        </p:nvGrpSpPr>
        <p:grpSpPr>
          <a:xfrm>
            <a:off x="3379032" y="2740490"/>
            <a:ext cx="2078133" cy="1688112"/>
            <a:chOff x="3462076" y="2705159"/>
            <a:chExt cx="2078133" cy="1688112"/>
          </a:xfrm>
        </p:grpSpPr>
        <p:sp>
          <p:nvSpPr>
            <p:cNvPr id="24" name="TextBox 23"/>
            <p:cNvSpPr txBox="1"/>
            <p:nvPr/>
          </p:nvSpPr>
          <p:spPr>
            <a:xfrm>
              <a:off x="3462076" y="3777718"/>
              <a:ext cx="2078133" cy="615553"/>
            </a:xfrm>
            <a:prstGeom prst="rect">
              <a:avLst/>
            </a:prstGeom>
            <a:noFill/>
          </p:spPr>
          <p:txBody>
            <a:bodyPr wrap="none" lIns="0" tIns="0" rIns="0" bIns="0" rtlCol="0">
              <a:spAutoFit/>
            </a:bodyPr>
            <a:lstStyle/>
            <a:p>
              <a:pPr algn="ctr"/>
              <a:r>
                <a:rPr lang="en-US" sz="2000" spc="-70" dirty="0">
                  <a:solidFill>
                    <a:schemeClr val="bg1"/>
                  </a:solidFill>
                </a:rPr>
                <a:t>Managed Metadata</a:t>
              </a:r>
              <a:br>
                <a:rPr lang="en-US" sz="2000" spc="-70" dirty="0">
                  <a:solidFill>
                    <a:schemeClr val="bg1"/>
                  </a:solidFill>
                </a:rPr>
              </a:br>
              <a:r>
                <a:rPr lang="en-US" sz="2000" spc="-70" dirty="0">
                  <a:solidFill>
                    <a:schemeClr val="bg1"/>
                  </a:solidFill>
                </a:rPr>
                <a:t>CSOM</a:t>
              </a:r>
              <a:endParaRPr lang="en-GB" sz="2000" spc="-70" dirty="0">
                <a:solidFill>
                  <a:schemeClr val="bg1"/>
                </a:solidFill>
              </a:endParaRPr>
            </a:p>
          </p:txBody>
        </p:sp>
        <p:pic>
          <p:nvPicPr>
            <p:cNvPr id="74" name="Picture 73"/>
            <p:cNvPicPr>
              <a:picLocks noChangeAspect="1"/>
            </p:cNvPicPr>
            <p:nvPr/>
          </p:nvPicPr>
          <p:blipFill>
            <a:blip r:embed="rId6"/>
            <a:stretch>
              <a:fillRect/>
            </a:stretch>
          </p:blipFill>
          <p:spPr>
            <a:xfrm>
              <a:off x="4113726" y="2705159"/>
              <a:ext cx="774835" cy="1139839"/>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anim calcmode="lin" valueType="num">
                                      <p:cBhvr>
                                        <p:cTn id="11" dur="1000" fill="hold"/>
                                        <p:tgtEl>
                                          <p:spTgt spid="2"/>
                                        </p:tgtEl>
                                        <p:attrNameLst>
                                          <p:attrName>ppt_x</p:attrName>
                                        </p:attrNameLst>
                                      </p:cBhvr>
                                      <p:tavLst>
                                        <p:tav tm="0">
                                          <p:val>
                                            <p:strVal val="#ppt_x"/>
                                          </p:val>
                                        </p:tav>
                                        <p:tav tm="100000">
                                          <p:val>
                                            <p:strVal val="#ppt_x"/>
                                          </p:val>
                                        </p:tav>
                                      </p:tavLst>
                                    </p:anim>
                                    <p:anim calcmode="lin" valueType="num">
                                      <p:cBhvr>
                                        <p:cTn id="12" dur="1000" fill="hold"/>
                                        <p:tgtEl>
                                          <p:spTgt spid="2"/>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a:t>What</a:t>
            </a:r>
          </a:p>
          <a:p>
            <a:pPr lvl="1"/>
            <a:r>
              <a:rPr lang="en-US" sz="2000" dirty="0"/>
              <a:t>Perform operations based on document metadata. </a:t>
            </a:r>
          </a:p>
          <a:p>
            <a:r>
              <a:rPr lang="en-US" sz="3600" dirty="0"/>
              <a:t>Why</a:t>
            </a:r>
          </a:p>
          <a:p>
            <a:pPr lvl="1"/>
            <a:r>
              <a:rPr lang="en-US" sz="2000" dirty="0"/>
              <a:t>Many companies have document management policies to delete or refresh any old documents in the SharePoint. </a:t>
            </a:r>
            <a:r>
              <a:rPr lang="en-US" dirty="0"/>
              <a:t>Classically you could also associate workflow or other actions to the operation which is started based on the scheduled check.</a:t>
            </a:r>
            <a:endParaRPr lang="en-US" sz="2000" dirty="0"/>
          </a:p>
          <a:p>
            <a:r>
              <a:rPr lang="en-US" sz="3600" dirty="0"/>
              <a:t>How</a:t>
            </a:r>
          </a:p>
          <a:p>
            <a:pPr lvl="1"/>
            <a:r>
              <a:rPr lang="en-US" sz="2000" dirty="0"/>
              <a:t>Use remote timer job pattern to scan documents in the SharePoint based on business requirements.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a:t>Information management policy</a:t>
            </a:r>
          </a:p>
        </p:txBody>
      </p:sp>
    </p:spTree>
    <p:extLst>
      <p:ext uri="{BB962C8B-B14F-4D97-AF65-F5344CB8AC3E}">
        <p14:creationId xmlns:p14="http://schemas.microsoft.com/office/powerpoint/2010/main" val="15768792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67651" y="3744266"/>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add-ins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11551" y="1905541"/>
            <a:ext cx="3096062" cy="2628000"/>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5"/>
              <a:stretch>
                <a:fillRect/>
              </a:stretch>
            </p:blipFill>
            <p:spPr>
              <a:xfrm>
                <a:off x="1919646" y="3675113"/>
                <a:ext cx="674964" cy="892879"/>
              </a:xfrm>
              <a:prstGeom prst="rect">
                <a:avLst/>
              </a:prstGeom>
            </p:spPr>
          </p:pic>
          <p:pic>
            <p:nvPicPr>
              <p:cNvPr id="24" name="Picture 23"/>
              <p:cNvPicPr>
                <a:picLocks noChangeAspect="1"/>
              </p:cNvPicPr>
              <p:nvPr/>
            </p:nvPicPr>
            <p:blipFill>
              <a:blip r:embed="rId6"/>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1"/>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3962315" y="4192558"/>
            <a:ext cx="3910968" cy="328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642350" y="3526290"/>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2</a:t>
              </a:r>
              <a:endParaRPr lang="en-US" sz="2352" dirty="0"/>
            </a:p>
          </p:txBody>
        </p:sp>
      </p:grpSp>
      <p:cxnSp>
        <p:nvCxnSpPr>
          <p:cNvPr id="40" name="Straight Connector 39"/>
          <p:cNvCxnSpPr/>
          <p:nvPr/>
        </p:nvCxnSpPr>
        <p:spPr>
          <a:xfrm flipH="1">
            <a:off x="6317295" y="2688353"/>
            <a:ext cx="176408" cy="1348347"/>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595802" y="1862376"/>
            <a:ext cx="3557290" cy="156571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a:solidFill>
                  <a:schemeClr val="bg1"/>
                </a:solidFill>
              </a:rPr>
              <a:t>Scheduled execution which accesses the sites and checks the documents based on the business scenario.</a:t>
            </a:r>
          </a:p>
          <a:p>
            <a:pPr marL="0" lvl="1"/>
            <a:endParaRPr lang="fi-FI" sz="1400" dirty="0">
              <a:solidFill>
                <a:schemeClr val="bg1"/>
              </a:solidFill>
            </a:endParaRPr>
          </a:p>
          <a:p>
            <a:pPr marL="0" lvl="1"/>
            <a:r>
              <a:rPr lang="en-US" sz="1400" dirty="0">
                <a:solidFill>
                  <a:schemeClr val="bg1"/>
                </a:solidFill>
              </a:rPr>
              <a:t>Can use either specific account for connection or </a:t>
            </a:r>
            <a:r>
              <a:rPr lang="en-US" sz="1400" dirty="0" err="1">
                <a:solidFill>
                  <a:schemeClr val="bg1"/>
                </a:solidFill>
              </a:rPr>
              <a:t>oAuth</a:t>
            </a:r>
            <a:r>
              <a:rPr lang="en-US" sz="1400" dirty="0">
                <a:solidFill>
                  <a:schemeClr val="bg1"/>
                </a:solidFill>
              </a:rPr>
              <a:t> based add-in only token approach</a:t>
            </a:r>
          </a:p>
        </p:txBody>
      </p:sp>
      <p:grpSp>
        <p:nvGrpSpPr>
          <p:cNvPr id="44" name="Group 43"/>
          <p:cNvGrpSpPr/>
          <p:nvPr/>
        </p:nvGrpSpPr>
        <p:grpSpPr>
          <a:xfrm>
            <a:off x="3432946" y="4202832"/>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5" name="Title 34"/>
          <p:cNvSpPr>
            <a:spLocks noGrp="1"/>
          </p:cNvSpPr>
          <p:nvPr>
            <p:ph type="title"/>
          </p:nvPr>
        </p:nvSpPr>
        <p:spPr/>
        <p:txBody>
          <a:bodyPr/>
          <a:lstStyle/>
          <a:p>
            <a:r>
              <a:rPr lang="fi-FI" dirty="0"/>
              <a:t>Remote timer job based policy check</a:t>
            </a:r>
            <a:endParaRPr lang="en-GB" dirty="0"/>
          </a:p>
        </p:txBody>
      </p:sp>
      <p:grpSp>
        <p:nvGrpSpPr>
          <p:cNvPr id="42" name="Group 41"/>
          <p:cNvGrpSpPr/>
          <p:nvPr/>
        </p:nvGrpSpPr>
        <p:grpSpPr>
          <a:xfrm>
            <a:off x="6829169" y="4621005"/>
            <a:ext cx="1551508" cy="1117041"/>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00">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Remote timer job</a:t>
                </a:r>
              </a:p>
            </p:txBody>
          </p:sp>
          <p:pic>
            <p:nvPicPr>
              <p:cNvPr id="49" name="Picture 48"/>
              <p:cNvPicPr>
                <a:picLocks noChangeAspect="1"/>
              </p:cNvPicPr>
              <p:nvPr/>
            </p:nvPicPr>
            <p:blipFill>
              <a:blip r:embed="rId12"/>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2519564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Auditing settings</a:t>
            </a:r>
          </a:p>
        </p:txBody>
      </p:sp>
    </p:spTree>
    <p:extLst>
      <p:ext uri="{BB962C8B-B14F-4D97-AF65-F5344CB8AC3E}">
        <p14:creationId xmlns:p14="http://schemas.microsoft.com/office/powerpoint/2010/main" val="3056727081"/>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a:t>What</a:t>
            </a:r>
          </a:p>
          <a:p>
            <a:pPr lvl="1"/>
            <a:r>
              <a:rPr lang="en-US" sz="2000" dirty="0"/>
              <a:t>Controlling auditing settings cross site collections in SharePoint deployment</a:t>
            </a:r>
          </a:p>
          <a:p>
            <a:r>
              <a:rPr lang="en-US" sz="3600" dirty="0"/>
              <a:t>Why</a:t>
            </a:r>
          </a:p>
          <a:p>
            <a:pPr lvl="1"/>
            <a:r>
              <a:rPr lang="en-US" sz="2000" dirty="0"/>
              <a:t>Auditing information is often requested to be enabled by the customers cross all sites in the SharePoint.</a:t>
            </a:r>
          </a:p>
          <a:p>
            <a:r>
              <a:rPr lang="en-US" sz="3600" dirty="0"/>
              <a:t>How</a:t>
            </a:r>
          </a:p>
          <a:p>
            <a:pPr lvl="1"/>
            <a:r>
              <a:rPr lang="en-US" dirty="0"/>
              <a:t>Use new APIs in the CSOM or use new Compliance Center capability in the Office 365 for cross tenant configuration for auditing settings</a:t>
            </a:r>
            <a:endParaRPr lang="en-US" sz="2000" dirty="0"/>
          </a:p>
          <a:p>
            <a:pPr lvl="1"/>
            <a:r>
              <a:rPr lang="en-US" sz="2000" dirty="0"/>
              <a:t>CSOM API for auditing capability was introduced in 2014 December CU and will be included in cloud CSOM package after that.</a:t>
            </a:r>
          </a:p>
          <a:p>
            <a:pPr lvl="1"/>
            <a:endParaRPr lang="en-US" sz="20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a:t>Auditing settings with add-in model</a:t>
            </a:r>
          </a:p>
        </p:txBody>
      </p:sp>
    </p:spTree>
    <p:extLst>
      <p:ext uri="{BB962C8B-B14F-4D97-AF65-F5344CB8AC3E}">
        <p14:creationId xmlns:p14="http://schemas.microsoft.com/office/powerpoint/2010/main" val="15555360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Modify auditing settings using CSOM</a:t>
            </a:r>
            <a:endParaRPr lang="en-GB" dirty="0"/>
          </a:p>
        </p:txBody>
      </p:sp>
      <p:sp>
        <p:nvSpPr>
          <p:cNvPr id="5" name="Text Placeholder 4"/>
          <p:cNvSpPr>
            <a:spLocks noGrp="1"/>
          </p:cNvSpPr>
          <p:nvPr>
            <p:ph type="body" sz="quarter" idx="10"/>
          </p:nvPr>
        </p:nvSpPr>
        <p:spPr/>
        <p:txBody>
          <a:bodyPr/>
          <a:lstStyle/>
          <a:p>
            <a:r>
              <a:rPr lang="en-GB" sz="2000" dirty="0">
                <a:solidFill>
                  <a:srgbClr val="0070C0"/>
                </a:solidFill>
              </a:rPr>
              <a:t>using</a:t>
            </a:r>
            <a:r>
              <a:rPr lang="en-GB" sz="2000" dirty="0"/>
              <a:t> (</a:t>
            </a:r>
            <a:r>
              <a:rPr lang="en-GB" sz="2000" dirty="0" err="1">
                <a:solidFill>
                  <a:srgbClr val="0070C0"/>
                </a:solidFill>
              </a:rPr>
              <a:t>var</a:t>
            </a:r>
            <a:r>
              <a:rPr lang="en-GB" sz="2000" dirty="0"/>
              <a:t> </a:t>
            </a:r>
            <a:r>
              <a:rPr lang="en-GB" sz="2000" dirty="0" err="1"/>
              <a:t>clientContext</a:t>
            </a:r>
            <a:r>
              <a:rPr lang="en-GB" sz="2000" dirty="0"/>
              <a:t> = </a:t>
            </a:r>
            <a:r>
              <a:rPr lang="en-GB" sz="2000" dirty="0" err="1"/>
              <a:t>spContext.CreateUserClientContextForSPHost</a:t>
            </a:r>
            <a:r>
              <a:rPr lang="en-GB" sz="2000" dirty="0"/>
              <a:t>())</a:t>
            </a:r>
          </a:p>
          <a:p>
            <a:r>
              <a:rPr lang="en-GB" sz="2000" dirty="0"/>
              <a:t>{</a:t>
            </a:r>
          </a:p>
          <a:p>
            <a:r>
              <a:rPr lang="en-GB" sz="2000" dirty="0"/>
              <a:t>    </a:t>
            </a:r>
            <a:r>
              <a:rPr lang="en-GB" sz="2000" dirty="0" err="1"/>
              <a:t>Microsoft.SharePoint.Client.</a:t>
            </a:r>
            <a:r>
              <a:rPr lang="en-GB" sz="2000" dirty="0" err="1">
                <a:solidFill>
                  <a:srgbClr val="00B0F0"/>
                </a:solidFill>
              </a:rPr>
              <a:t>Site</a:t>
            </a:r>
            <a:r>
              <a:rPr lang="en-GB" sz="2000" dirty="0"/>
              <a:t> site = </a:t>
            </a:r>
            <a:r>
              <a:rPr lang="en-GB" sz="2000" dirty="0" err="1"/>
              <a:t>clientContext.Site</a:t>
            </a:r>
            <a:r>
              <a:rPr lang="en-GB" sz="2000" dirty="0"/>
              <a:t>;</a:t>
            </a:r>
          </a:p>
          <a:p>
            <a:r>
              <a:rPr lang="en-GB" sz="2000" dirty="0"/>
              <a:t>    Audit </a:t>
            </a:r>
            <a:r>
              <a:rPr lang="en-GB" sz="2000" dirty="0" err="1"/>
              <a:t>audit</a:t>
            </a:r>
            <a:r>
              <a:rPr lang="en-GB" sz="2000" dirty="0"/>
              <a:t> = </a:t>
            </a:r>
            <a:r>
              <a:rPr lang="en-GB" sz="2000" dirty="0" err="1"/>
              <a:t>site.Audit</a:t>
            </a:r>
            <a:r>
              <a:rPr lang="en-GB" sz="2000" dirty="0"/>
              <a:t>;</a:t>
            </a:r>
          </a:p>
          <a:p>
            <a:r>
              <a:rPr lang="en-GB" sz="2000" dirty="0"/>
              <a:t>    </a:t>
            </a:r>
            <a:r>
              <a:rPr lang="en-GB" sz="2000" dirty="0" err="1"/>
              <a:t>clientContext.Load</a:t>
            </a:r>
            <a:r>
              <a:rPr lang="en-GB" sz="2000" dirty="0"/>
              <a:t>(site);</a:t>
            </a:r>
          </a:p>
          <a:p>
            <a:r>
              <a:rPr lang="en-GB" sz="2000" dirty="0"/>
              <a:t>    </a:t>
            </a:r>
            <a:r>
              <a:rPr lang="en-GB" sz="2000" dirty="0" err="1"/>
              <a:t>clientContext.Load</a:t>
            </a:r>
            <a:r>
              <a:rPr lang="en-GB" sz="2000" dirty="0"/>
              <a:t>(audit);</a:t>
            </a:r>
          </a:p>
          <a:p>
            <a:r>
              <a:rPr lang="en-GB" sz="2000" dirty="0"/>
              <a:t>    </a:t>
            </a:r>
            <a:r>
              <a:rPr lang="en-GB" sz="2000" dirty="0" err="1"/>
              <a:t>clientContext.ExecuteQuery</a:t>
            </a:r>
            <a:r>
              <a:rPr lang="en-GB" sz="2000" dirty="0"/>
              <a:t>();</a:t>
            </a:r>
          </a:p>
          <a:p>
            <a:r>
              <a:rPr lang="en-US" sz="2000" dirty="0"/>
              <a:t>    </a:t>
            </a:r>
            <a:r>
              <a:rPr lang="en-US" sz="2000" dirty="0">
                <a:solidFill>
                  <a:schemeClr val="accent4"/>
                </a:solidFill>
              </a:rPr>
              <a:t>// Enable all auditing is site collection level</a:t>
            </a:r>
          </a:p>
          <a:p>
            <a:r>
              <a:rPr lang="en-GB" sz="2000" dirty="0"/>
              <a:t>    </a:t>
            </a:r>
            <a:r>
              <a:rPr lang="en-GB" sz="2000" dirty="0" err="1"/>
              <a:t>site.Audit.AuditFlags</a:t>
            </a:r>
            <a:r>
              <a:rPr lang="en-GB" sz="2000" dirty="0"/>
              <a:t> = </a:t>
            </a:r>
            <a:r>
              <a:rPr lang="en-GB" sz="2000" dirty="0" err="1"/>
              <a:t>Microsoft.SharePoint.Client.AuditMaskType.All</a:t>
            </a:r>
            <a:r>
              <a:rPr lang="en-GB" sz="2000" dirty="0"/>
              <a:t>;</a:t>
            </a:r>
          </a:p>
          <a:p>
            <a:r>
              <a:rPr lang="en-GB" sz="2000" dirty="0"/>
              <a:t>    </a:t>
            </a:r>
            <a:r>
              <a:rPr lang="en-GB" sz="2000" dirty="0" err="1"/>
              <a:t>site.Audit.Update</a:t>
            </a:r>
            <a:r>
              <a:rPr lang="en-GB" sz="2000" dirty="0"/>
              <a:t>();</a:t>
            </a:r>
          </a:p>
          <a:p>
            <a:r>
              <a:rPr lang="en-US" sz="2000" dirty="0"/>
              <a:t>    </a:t>
            </a:r>
            <a:r>
              <a:rPr lang="en-US" sz="2000" dirty="0">
                <a:solidFill>
                  <a:schemeClr val="accent4"/>
                </a:solidFill>
              </a:rPr>
              <a:t>// Adjust retention time to be 7 days</a:t>
            </a:r>
          </a:p>
          <a:p>
            <a:r>
              <a:rPr lang="en-GB" sz="2000" dirty="0"/>
              <a:t>    </a:t>
            </a:r>
            <a:r>
              <a:rPr lang="en-GB" sz="2000" dirty="0" err="1"/>
              <a:t>site.AuditLogTrimmingRetention</a:t>
            </a:r>
            <a:r>
              <a:rPr lang="en-GB" sz="2000" dirty="0"/>
              <a:t> = 7;</a:t>
            </a:r>
          </a:p>
          <a:p>
            <a:r>
              <a:rPr lang="en-GB" sz="2000" dirty="0"/>
              <a:t>    </a:t>
            </a:r>
            <a:r>
              <a:rPr lang="en-GB" sz="2000" dirty="0" err="1"/>
              <a:t>site.TrimAuditLog</a:t>
            </a:r>
            <a:r>
              <a:rPr lang="en-GB" sz="2000" dirty="0"/>
              <a:t> = </a:t>
            </a:r>
            <a:r>
              <a:rPr lang="en-GB" sz="2000" dirty="0">
                <a:solidFill>
                  <a:srgbClr val="0070C0"/>
                </a:solidFill>
              </a:rPr>
              <a:t>true</a:t>
            </a:r>
            <a:r>
              <a:rPr lang="en-GB" sz="2000" dirty="0"/>
              <a:t>;</a:t>
            </a:r>
          </a:p>
          <a:p>
            <a:r>
              <a:rPr lang="en-GB" sz="2000" dirty="0"/>
              <a:t>    </a:t>
            </a:r>
            <a:r>
              <a:rPr lang="en-GB" sz="2000" dirty="0" err="1"/>
              <a:t>clientContext.ExecuteQuery</a:t>
            </a:r>
            <a:r>
              <a:rPr lang="en-GB" sz="2000" dirty="0"/>
              <a:t>();</a:t>
            </a:r>
          </a:p>
          <a:p>
            <a:r>
              <a:rPr lang="en-GB" sz="2000" dirty="0"/>
              <a:t>}</a:t>
            </a:r>
          </a:p>
        </p:txBody>
      </p:sp>
    </p:spTree>
    <p:extLst>
      <p:ext uri="{BB962C8B-B14F-4D97-AF65-F5344CB8AC3E}">
        <p14:creationId xmlns:p14="http://schemas.microsoft.com/office/powerpoint/2010/main" val="80253093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476576" y="2789908"/>
            <a:ext cx="2028046" cy="1642680"/>
            <a:chOff x="3476576" y="2789908"/>
            <a:chExt cx="2028046" cy="1642680"/>
          </a:xfrm>
        </p:grpSpPr>
        <p:sp>
          <p:nvSpPr>
            <p:cNvPr id="37" name="TextBox 36"/>
            <p:cNvSpPr txBox="1"/>
            <p:nvPr/>
          </p:nvSpPr>
          <p:spPr>
            <a:xfrm>
              <a:off x="3547418" y="3509258"/>
              <a:ext cx="1886362" cy="923330"/>
            </a:xfrm>
            <a:prstGeom prst="rect">
              <a:avLst/>
            </a:prstGeom>
            <a:noFill/>
          </p:spPr>
          <p:txBody>
            <a:bodyPr wrap="square" lIns="0" tIns="0" rIns="0" bIns="0" rtlCol="0">
              <a:spAutoFit/>
            </a:bodyPr>
            <a:lstStyle/>
            <a:p>
              <a:pPr algn="ctr"/>
              <a:r>
                <a:rPr lang="en-US" sz="2000" spc="-70" dirty="0">
                  <a:solidFill>
                    <a:schemeClr val="bg1"/>
                  </a:solidFill>
                </a:rPr>
                <a:t>Taxonomy CSOM is extremely powerful </a:t>
              </a:r>
            </a:p>
          </p:txBody>
        </p:sp>
        <p:pic>
          <p:nvPicPr>
            <p:cNvPr id="17" name="Picture 16"/>
            <p:cNvPicPr>
              <a:picLocks noChangeAspect="1"/>
            </p:cNvPicPr>
            <p:nvPr/>
          </p:nvPicPr>
          <p:blipFill>
            <a:blip r:embed="rId3"/>
            <a:stretch>
              <a:fillRect/>
            </a:stretch>
          </p:blipFill>
          <p:spPr>
            <a:xfrm>
              <a:off x="3476576" y="2789908"/>
              <a:ext cx="2028046" cy="719350"/>
            </a:xfrm>
            <a:prstGeom prst="rect">
              <a:avLst/>
            </a:prstGeom>
          </p:spPr>
        </p:pic>
      </p:grpSp>
      <p:grpSp>
        <p:nvGrpSpPr>
          <p:cNvPr id="6" name="Group 5"/>
          <p:cNvGrpSpPr/>
          <p:nvPr/>
        </p:nvGrpSpPr>
        <p:grpSpPr>
          <a:xfrm>
            <a:off x="6306275" y="2358091"/>
            <a:ext cx="1873901" cy="1996809"/>
            <a:chOff x="6456807" y="2347206"/>
            <a:chExt cx="1873901" cy="1996809"/>
          </a:xfrm>
        </p:grpSpPr>
        <p:pic>
          <p:nvPicPr>
            <p:cNvPr id="19" name="Picture 18"/>
            <p:cNvPicPr>
              <a:picLocks noChangeAspect="1"/>
            </p:cNvPicPr>
            <p:nvPr/>
          </p:nvPicPr>
          <p:blipFill>
            <a:blip r:embed="rId4"/>
            <a:stretch>
              <a:fillRect/>
            </a:stretch>
          </p:blipFill>
          <p:spPr>
            <a:xfrm rot="2648001">
              <a:off x="6668318" y="2347206"/>
              <a:ext cx="1357872" cy="1604754"/>
            </a:xfrm>
            <a:prstGeom prst="rect">
              <a:avLst/>
            </a:prstGeom>
          </p:spPr>
        </p:pic>
        <p:sp>
          <p:nvSpPr>
            <p:cNvPr id="30" name="TextBox 29"/>
            <p:cNvSpPr txBox="1"/>
            <p:nvPr/>
          </p:nvSpPr>
          <p:spPr>
            <a:xfrm>
              <a:off x="6456807" y="3728462"/>
              <a:ext cx="1873901" cy="615553"/>
            </a:xfrm>
            <a:prstGeom prst="rect">
              <a:avLst/>
            </a:prstGeom>
            <a:noFill/>
          </p:spPr>
          <p:txBody>
            <a:bodyPr wrap="square" lIns="0" tIns="0" rIns="0" bIns="0" rtlCol="0">
              <a:spAutoFit/>
            </a:bodyPr>
            <a:lstStyle/>
            <a:p>
              <a:pPr algn="ctr"/>
              <a:r>
                <a:rPr lang="en-US" sz="2000" spc="-70" dirty="0">
                  <a:solidFill>
                    <a:schemeClr val="bg1"/>
                  </a:solidFill>
                </a:rPr>
                <a:t>Stop using xml </a:t>
              </a:r>
              <a:br>
                <a:rPr lang="en-US" sz="2000" spc="-70" dirty="0">
                  <a:solidFill>
                    <a:schemeClr val="bg1"/>
                  </a:solidFill>
                </a:rPr>
              </a:br>
              <a:r>
                <a:rPr lang="en-US" sz="2000" spc="-70" dirty="0">
                  <a:solidFill>
                    <a:schemeClr val="bg1"/>
                  </a:solidFill>
                </a:rPr>
                <a:t>list templates</a:t>
              </a:r>
            </a:p>
          </p:txBody>
        </p:sp>
      </p:grpSp>
      <p:grpSp>
        <p:nvGrpSpPr>
          <p:cNvPr id="4" name="Group 3"/>
          <p:cNvGrpSpPr/>
          <p:nvPr/>
        </p:nvGrpSpPr>
        <p:grpSpPr>
          <a:xfrm>
            <a:off x="621428" y="1852617"/>
            <a:ext cx="2445950" cy="3269738"/>
            <a:chOff x="519112" y="1874389"/>
            <a:chExt cx="2445950" cy="3269738"/>
          </a:xfrm>
        </p:grpSpPr>
        <p:sp>
          <p:nvSpPr>
            <p:cNvPr id="24" name="TextBox 23"/>
            <p:cNvSpPr txBox="1"/>
            <p:nvPr/>
          </p:nvSpPr>
          <p:spPr>
            <a:xfrm>
              <a:off x="904505" y="3149583"/>
              <a:ext cx="2060557" cy="923330"/>
            </a:xfrm>
            <a:prstGeom prst="rect">
              <a:avLst/>
            </a:prstGeom>
            <a:noFill/>
          </p:spPr>
          <p:txBody>
            <a:bodyPr wrap="square" lIns="0" tIns="0" rIns="0" bIns="0" rtlCol="0">
              <a:spAutoFit/>
            </a:bodyPr>
            <a:lstStyle/>
            <a:p>
              <a:pPr algn="ctr"/>
              <a:r>
                <a:rPr lang="en-US" sz="2000" spc="-70" dirty="0">
                  <a:solidFill>
                    <a:schemeClr val="bg1"/>
                  </a:solidFill>
                </a:rPr>
                <a:t>Create elements using CSOM, no XML</a:t>
              </a:r>
            </a:p>
          </p:txBody>
        </p:sp>
        <p:pic>
          <p:nvPicPr>
            <p:cNvPr id="21" name="Picture 20"/>
            <p:cNvPicPr>
              <a:picLocks noChangeAspect="1"/>
            </p:cNvPicPr>
            <p:nvPr/>
          </p:nvPicPr>
          <p:blipFill>
            <a:blip r:embed="rId5"/>
            <a:stretch>
              <a:fillRect/>
            </a:stretch>
          </p:blipFill>
          <p:spPr>
            <a:xfrm>
              <a:off x="519112" y="1874389"/>
              <a:ext cx="872278" cy="3269738"/>
            </a:xfrm>
            <a:prstGeom prst="rect">
              <a:avLst/>
            </a:prstGeom>
          </p:spPr>
        </p:pic>
      </p:grpSp>
      <p:grpSp>
        <p:nvGrpSpPr>
          <p:cNvPr id="7" name="Group 6"/>
          <p:cNvGrpSpPr/>
          <p:nvPr/>
        </p:nvGrpSpPr>
        <p:grpSpPr>
          <a:xfrm>
            <a:off x="8888822" y="2698846"/>
            <a:ext cx="2970463" cy="1656054"/>
            <a:chOff x="9046464" y="2654772"/>
            <a:chExt cx="2970463" cy="1656054"/>
          </a:xfrm>
        </p:grpSpPr>
        <p:sp>
          <p:nvSpPr>
            <p:cNvPr id="39" name="TextBox 38"/>
            <p:cNvSpPr txBox="1"/>
            <p:nvPr/>
          </p:nvSpPr>
          <p:spPr>
            <a:xfrm>
              <a:off x="9735485" y="3387496"/>
              <a:ext cx="2281442" cy="923330"/>
            </a:xfrm>
            <a:prstGeom prst="rect">
              <a:avLst/>
            </a:prstGeom>
            <a:noFill/>
          </p:spPr>
          <p:txBody>
            <a:bodyPr wrap="square" lIns="0" tIns="0" rIns="0" bIns="0" rtlCol="0">
              <a:spAutoFit/>
            </a:bodyPr>
            <a:lstStyle/>
            <a:p>
              <a:pPr algn="ctr"/>
              <a:r>
                <a:rPr lang="en-US" sz="2000" spc="-70" dirty="0">
                  <a:solidFill>
                    <a:schemeClr val="bg1"/>
                  </a:solidFill>
                </a:rPr>
                <a:t>Remote timer job based governance solutions</a:t>
              </a:r>
            </a:p>
          </p:txBody>
        </p:sp>
        <p:pic>
          <p:nvPicPr>
            <p:cNvPr id="27" name="Picture 26"/>
            <p:cNvPicPr>
              <a:picLocks noChangeAspect="1"/>
            </p:cNvPicPr>
            <p:nvPr/>
          </p:nvPicPr>
          <p:blipFill>
            <a:blip r:embed="rId6">
              <a:lum bright="40000" contrast="20000"/>
            </a:blip>
            <a:stretch>
              <a:fillRect/>
            </a:stretch>
          </p:blipFill>
          <p:spPr>
            <a:xfrm rot="3077372">
              <a:off x="9195442" y="2505794"/>
              <a:ext cx="1080086" cy="1378042"/>
            </a:xfrm>
            <a:prstGeom prst="rect">
              <a:avLst/>
            </a:prstGeom>
          </p:spPr>
        </p:pic>
      </p:grpSp>
    </p:spTree>
    <p:extLst>
      <p:ext uri="{BB962C8B-B14F-4D97-AF65-F5344CB8AC3E}">
        <p14:creationId xmlns:p14="http://schemas.microsoft.com/office/powerpoint/2010/main" val="198608899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a:solidFill>
                  <a:schemeClr val="bg1"/>
                </a:solidFill>
              </a:rPr>
              <a:t>Questions?</a:t>
            </a:r>
          </a:p>
        </p:txBody>
      </p:sp>
    </p:spTree>
    <p:extLst>
      <p:ext uri="{BB962C8B-B14F-4D97-AF65-F5344CB8AC3E}">
        <p14:creationId xmlns:p14="http://schemas.microsoft.com/office/powerpoint/2010/main" val="334022095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9867505" y="6171859"/>
            <a:ext cx="2236865" cy="651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pic>
        <p:nvPicPr>
          <p:cNvPr id="185" name="Picture 184"/>
          <p:cNvPicPr>
            <a:picLocks noChangeAspect="1"/>
          </p:cNvPicPr>
          <p:nvPr/>
        </p:nvPicPr>
        <p:blipFill>
          <a:blip r:embed="rId3"/>
          <a:stretch>
            <a:fillRect/>
          </a:stretch>
        </p:blipFill>
        <p:spPr>
          <a:xfrm>
            <a:off x="164822" y="19601"/>
            <a:ext cx="5044280" cy="1840778"/>
          </a:xfrm>
          <a:prstGeom prst="rect">
            <a:avLst/>
          </a:prstGeom>
        </p:spPr>
      </p:pic>
      <p:grpSp>
        <p:nvGrpSpPr>
          <p:cNvPr id="561" name="Group 560"/>
          <p:cNvGrpSpPr/>
          <p:nvPr/>
        </p:nvGrpSpPr>
        <p:grpSpPr>
          <a:xfrm>
            <a:off x="6017582" y="1910761"/>
            <a:ext cx="5374985" cy="2701429"/>
            <a:chOff x="6017576" y="1174439"/>
            <a:chExt cx="5486400" cy="2757425"/>
          </a:xfrm>
        </p:grpSpPr>
        <p:sp>
          <p:nvSpPr>
            <p:cNvPr id="526" name="Rectangle 5"/>
            <p:cNvSpPr/>
            <p:nvPr/>
          </p:nvSpPr>
          <p:spPr bwMode="auto">
            <a:xfrm>
              <a:off x="6017576" y="1174439"/>
              <a:ext cx="5486400" cy="275742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82265" tIns="89583" rIns="33597" bIns="33597" rtlCol="0" anchor="ctr" anchorCtr="0"/>
            <a:lstStyle/>
            <a:p>
              <a:pPr>
                <a:spcBef>
                  <a:spcPts val="1763"/>
                </a:spcBef>
              </a:pPr>
              <a:r>
                <a:rPr lang="en-US" sz="2744" dirty="0">
                  <a:solidFill>
                    <a:schemeClr val="bg1"/>
                  </a:solidFill>
                </a:rPr>
                <a:t>SharePoint Framework</a:t>
              </a:r>
            </a:p>
            <a:p>
              <a:pPr>
                <a:spcBef>
                  <a:spcPts val="1763"/>
                </a:spcBef>
              </a:pPr>
              <a:r>
                <a:rPr lang="en-US" sz="2744" dirty="0">
                  <a:solidFill>
                    <a:schemeClr val="bg1"/>
                  </a:solidFill>
                </a:rPr>
                <a:t>SharePoint add-ins</a:t>
              </a:r>
            </a:p>
            <a:p>
              <a:pPr>
                <a:spcBef>
                  <a:spcPts val="1763"/>
                </a:spcBef>
              </a:pPr>
              <a:r>
                <a:rPr lang="en-US" sz="2744" dirty="0">
                  <a:solidFill>
                    <a:schemeClr val="bg1"/>
                  </a:solidFill>
                </a:rPr>
                <a:t>Microsoft Graph</a:t>
              </a:r>
            </a:p>
            <a:p>
              <a:pPr>
                <a:spcBef>
                  <a:spcPts val="1763"/>
                </a:spcBef>
              </a:pPr>
              <a:r>
                <a:rPr lang="en-US" sz="2744" dirty="0">
                  <a:solidFill>
                    <a:schemeClr val="bg1"/>
                  </a:solidFill>
                </a:rPr>
                <a:t>Remote API access</a:t>
              </a:r>
            </a:p>
          </p:txBody>
        </p:sp>
        <p:sp>
          <p:nvSpPr>
            <p:cNvPr id="527" name="Rectangle 6"/>
            <p:cNvSpPr/>
            <p:nvPr/>
          </p:nvSpPr>
          <p:spPr bwMode="auto">
            <a:xfrm>
              <a:off x="6017576" y="1174439"/>
              <a:ext cx="137160" cy="2757425"/>
            </a:xfrm>
            <a:prstGeom prst="rect">
              <a:avLst/>
            </a:prstGeom>
            <a:solidFill>
              <a:schemeClr val="accent6">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83" tIns="89583" rIns="33597" bIns="33597" rtlCol="0" anchor="b" anchorCtr="0"/>
            <a:lstStyle/>
            <a:p>
              <a:pPr algn="ctr" defTabSz="913489"/>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403709" y="1910761"/>
            <a:ext cx="5374985" cy="2686256"/>
            <a:chOff x="401419" y="1910149"/>
            <a:chExt cx="5377148" cy="2687337"/>
          </a:xfrm>
        </p:grpSpPr>
        <p:sp>
          <p:nvSpPr>
            <p:cNvPr id="1381" name="Rectangle 11"/>
            <p:cNvSpPr/>
            <p:nvPr/>
          </p:nvSpPr>
          <p:spPr bwMode="auto">
            <a:xfrm>
              <a:off x="401419" y="1910149"/>
              <a:ext cx="5377148" cy="268733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82265" tIns="89583" rIns="33597" bIns="33597" rtlCol="0" anchor="ctr" anchorCtr="0"/>
            <a:lstStyle/>
            <a:p>
              <a:pPr>
                <a:spcBef>
                  <a:spcPts val="1763"/>
                </a:spcBef>
              </a:pPr>
              <a:r>
                <a:rPr lang="en-US" sz="2744" dirty="0">
                  <a:solidFill>
                    <a:schemeClr val="bg1"/>
                  </a:solidFill>
                </a:rPr>
                <a:t>Reusable code samples</a:t>
              </a:r>
            </a:p>
            <a:p>
              <a:pPr>
                <a:spcBef>
                  <a:spcPts val="1763"/>
                </a:spcBef>
              </a:pPr>
              <a:r>
                <a:rPr lang="en-US" sz="2744" dirty="0">
                  <a:solidFill>
                    <a:schemeClr val="bg1"/>
                  </a:solidFill>
                </a:rPr>
                <a:t>Guidance documentation</a:t>
              </a:r>
            </a:p>
            <a:p>
              <a:pPr>
                <a:spcBef>
                  <a:spcPts val="1763"/>
                </a:spcBef>
              </a:pPr>
              <a:r>
                <a:rPr lang="en-US" sz="2744" dirty="0">
                  <a:solidFill>
                    <a:schemeClr val="bg1"/>
                  </a:solidFill>
                </a:rPr>
                <a:t>Monthly community calls</a:t>
              </a:r>
            </a:p>
            <a:p>
              <a:pPr>
                <a:spcBef>
                  <a:spcPts val="1763"/>
                </a:spcBef>
              </a:pPr>
              <a:r>
                <a:rPr lang="en-US" sz="2744" dirty="0">
                  <a:solidFill>
                    <a:schemeClr val="bg1"/>
                  </a:solidFill>
                </a:rPr>
                <a:t>Case Studies</a:t>
              </a:r>
            </a:p>
            <a:p>
              <a:pPr algn="ctr" defTabSz="913489"/>
              <a:endParaRPr lang="en-US" sz="784" dirty="0">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12"/>
            <p:cNvSpPr/>
            <p:nvPr/>
          </p:nvSpPr>
          <p:spPr bwMode="auto">
            <a:xfrm>
              <a:off x="401419" y="1910149"/>
              <a:ext cx="134076" cy="2687337"/>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583" tIns="89583" rIns="33597" bIns="33597" rtlCol="0" anchor="b" anchorCtr="0"/>
            <a:lstStyle/>
            <a:p>
              <a:pPr algn="ctr" defTabSz="913489"/>
              <a:endParaRPr lang="en-US" sz="784"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92" name="Freeform 293"/>
          <p:cNvSpPr>
            <a:spLocks/>
          </p:cNvSpPr>
          <p:nvPr/>
        </p:nvSpPr>
        <p:spPr bwMode="auto">
          <a:xfrm>
            <a:off x="8705076" y="4850488"/>
            <a:ext cx="882820" cy="1993802"/>
          </a:xfrm>
          <a:custGeom>
            <a:avLst/>
            <a:gdLst>
              <a:gd name="T0" fmla="*/ 183 w 233"/>
              <a:gd name="T1" fmla="*/ 95 h 526"/>
              <a:gd name="T2" fmla="*/ 182 w 233"/>
              <a:gd name="T3" fmla="*/ 95 h 526"/>
              <a:gd name="T4" fmla="*/ 182 w 233"/>
              <a:gd name="T5" fmla="*/ 95 h 526"/>
              <a:gd name="T6" fmla="*/ 132 w 233"/>
              <a:gd name="T7" fmla="*/ 91 h 526"/>
              <a:gd name="T8" fmla="*/ 132 w 233"/>
              <a:gd name="T9" fmla="*/ 83 h 526"/>
              <a:gd name="T10" fmla="*/ 143 w 233"/>
              <a:gd name="T11" fmla="*/ 70 h 526"/>
              <a:gd name="T12" fmla="*/ 143 w 233"/>
              <a:gd name="T13" fmla="*/ 59 h 526"/>
              <a:gd name="T14" fmla="*/ 148 w 233"/>
              <a:gd name="T15" fmla="*/ 54 h 526"/>
              <a:gd name="T16" fmla="*/ 148 w 233"/>
              <a:gd name="T17" fmla="*/ 44 h 526"/>
              <a:gd name="T18" fmla="*/ 145 w 233"/>
              <a:gd name="T19" fmla="*/ 40 h 526"/>
              <a:gd name="T20" fmla="*/ 151 w 233"/>
              <a:gd name="T21" fmla="*/ 26 h 526"/>
              <a:gd name="T22" fmla="*/ 132 w 233"/>
              <a:gd name="T23" fmla="*/ 7 h 526"/>
              <a:gd name="T24" fmla="*/ 131 w 233"/>
              <a:gd name="T25" fmla="*/ 7 h 526"/>
              <a:gd name="T26" fmla="*/ 110 w 233"/>
              <a:gd name="T27" fmla="*/ 0 h 526"/>
              <a:gd name="T28" fmla="*/ 81 w 233"/>
              <a:gd name="T29" fmla="*/ 25 h 526"/>
              <a:gd name="T30" fmla="*/ 87 w 233"/>
              <a:gd name="T31" fmla="*/ 39 h 526"/>
              <a:gd name="T32" fmla="*/ 83 w 233"/>
              <a:gd name="T33" fmla="*/ 44 h 526"/>
              <a:gd name="T34" fmla="*/ 83 w 233"/>
              <a:gd name="T35" fmla="*/ 54 h 526"/>
              <a:gd name="T36" fmla="*/ 88 w 233"/>
              <a:gd name="T37" fmla="*/ 59 h 526"/>
              <a:gd name="T38" fmla="*/ 88 w 233"/>
              <a:gd name="T39" fmla="*/ 70 h 526"/>
              <a:gd name="T40" fmla="*/ 99 w 233"/>
              <a:gd name="T41" fmla="*/ 83 h 526"/>
              <a:gd name="T42" fmla="*/ 99 w 233"/>
              <a:gd name="T43" fmla="*/ 91 h 526"/>
              <a:gd name="T44" fmla="*/ 49 w 233"/>
              <a:gd name="T45" fmla="*/ 95 h 526"/>
              <a:gd name="T46" fmla="*/ 49 w 233"/>
              <a:gd name="T47" fmla="*/ 97 h 526"/>
              <a:gd name="T48" fmla="*/ 0 w 233"/>
              <a:gd name="T49" fmla="*/ 276 h 526"/>
              <a:gd name="T50" fmla="*/ 3 w 233"/>
              <a:gd name="T51" fmla="*/ 276 h 526"/>
              <a:gd name="T52" fmla="*/ 3 w 233"/>
              <a:gd name="T53" fmla="*/ 289 h 526"/>
              <a:gd name="T54" fmla="*/ 14 w 233"/>
              <a:gd name="T55" fmla="*/ 299 h 526"/>
              <a:gd name="T56" fmla="*/ 25 w 233"/>
              <a:gd name="T57" fmla="*/ 289 h 526"/>
              <a:gd name="T58" fmla="*/ 25 w 233"/>
              <a:gd name="T59" fmla="*/ 276 h 526"/>
              <a:gd name="T60" fmla="*/ 28 w 233"/>
              <a:gd name="T61" fmla="*/ 276 h 526"/>
              <a:gd name="T62" fmla="*/ 49 w 233"/>
              <a:gd name="T63" fmla="*/ 176 h 526"/>
              <a:gd name="T64" fmla="*/ 49 w 233"/>
              <a:gd name="T65" fmla="*/ 319 h 526"/>
              <a:gd name="T66" fmla="*/ 67 w 233"/>
              <a:gd name="T67" fmla="*/ 319 h 526"/>
              <a:gd name="T68" fmla="*/ 73 w 233"/>
              <a:gd name="T69" fmla="*/ 509 h 526"/>
              <a:gd name="T70" fmla="*/ 79 w 233"/>
              <a:gd name="T71" fmla="*/ 509 h 526"/>
              <a:gd name="T72" fmla="*/ 70 w 233"/>
              <a:gd name="T73" fmla="*/ 526 h 526"/>
              <a:gd name="T74" fmla="*/ 111 w 233"/>
              <a:gd name="T75" fmla="*/ 526 h 526"/>
              <a:gd name="T76" fmla="*/ 102 w 233"/>
              <a:gd name="T77" fmla="*/ 509 h 526"/>
              <a:gd name="T78" fmla="*/ 108 w 233"/>
              <a:gd name="T79" fmla="*/ 509 h 526"/>
              <a:gd name="T80" fmla="*/ 115 w 233"/>
              <a:gd name="T81" fmla="*/ 319 h 526"/>
              <a:gd name="T82" fmla="*/ 117 w 233"/>
              <a:gd name="T83" fmla="*/ 319 h 526"/>
              <a:gd name="T84" fmla="*/ 123 w 233"/>
              <a:gd name="T85" fmla="*/ 509 h 526"/>
              <a:gd name="T86" fmla="*/ 129 w 233"/>
              <a:gd name="T87" fmla="*/ 509 h 526"/>
              <a:gd name="T88" fmla="*/ 120 w 233"/>
              <a:gd name="T89" fmla="*/ 526 h 526"/>
              <a:gd name="T90" fmla="*/ 161 w 233"/>
              <a:gd name="T91" fmla="*/ 526 h 526"/>
              <a:gd name="T92" fmla="*/ 153 w 233"/>
              <a:gd name="T93" fmla="*/ 509 h 526"/>
              <a:gd name="T94" fmla="*/ 158 w 233"/>
              <a:gd name="T95" fmla="*/ 509 h 526"/>
              <a:gd name="T96" fmla="*/ 165 w 233"/>
              <a:gd name="T97" fmla="*/ 319 h 526"/>
              <a:gd name="T98" fmla="*/ 182 w 233"/>
              <a:gd name="T99" fmla="*/ 319 h 526"/>
              <a:gd name="T100" fmla="*/ 182 w 233"/>
              <a:gd name="T101" fmla="*/ 173 h 526"/>
              <a:gd name="T102" fmla="*/ 204 w 233"/>
              <a:gd name="T103" fmla="*/ 276 h 526"/>
              <a:gd name="T104" fmla="*/ 208 w 233"/>
              <a:gd name="T105" fmla="*/ 276 h 526"/>
              <a:gd name="T106" fmla="*/ 208 w 233"/>
              <a:gd name="T107" fmla="*/ 289 h 526"/>
              <a:gd name="T108" fmla="*/ 218 w 233"/>
              <a:gd name="T109" fmla="*/ 299 h 526"/>
              <a:gd name="T110" fmla="*/ 229 w 233"/>
              <a:gd name="T111" fmla="*/ 289 h 526"/>
              <a:gd name="T112" fmla="*/ 229 w 233"/>
              <a:gd name="T113" fmla="*/ 276 h 526"/>
              <a:gd name="T114" fmla="*/ 233 w 233"/>
              <a:gd name="T115" fmla="*/ 276 h 526"/>
              <a:gd name="T116" fmla="*/ 183 w 233"/>
              <a:gd name="T117" fmla="*/ 95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3" h="526">
                <a:moveTo>
                  <a:pt x="183" y="95"/>
                </a:moveTo>
                <a:cubicBezTo>
                  <a:pt x="182" y="95"/>
                  <a:pt x="182" y="95"/>
                  <a:pt x="182" y="95"/>
                </a:cubicBezTo>
                <a:cubicBezTo>
                  <a:pt x="182" y="95"/>
                  <a:pt x="182" y="95"/>
                  <a:pt x="182" y="95"/>
                </a:cubicBezTo>
                <a:cubicBezTo>
                  <a:pt x="132" y="91"/>
                  <a:pt x="132" y="91"/>
                  <a:pt x="132" y="91"/>
                </a:cubicBezTo>
                <a:cubicBezTo>
                  <a:pt x="132" y="83"/>
                  <a:pt x="132" y="83"/>
                  <a:pt x="132" y="83"/>
                </a:cubicBezTo>
                <a:cubicBezTo>
                  <a:pt x="138" y="82"/>
                  <a:pt x="143" y="77"/>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3"/>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9"/>
                  <a:pt x="49" y="319"/>
                  <a:pt x="49" y="319"/>
                </a:cubicBezTo>
                <a:cubicBezTo>
                  <a:pt x="67" y="319"/>
                  <a:pt x="67" y="319"/>
                  <a:pt x="67" y="319"/>
                </a:cubicBezTo>
                <a:cubicBezTo>
                  <a:pt x="73" y="509"/>
                  <a:pt x="73" y="509"/>
                  <a:pt x="73" y="509"/>
                </a:cubicBezTo>
                <a:cubicBezTo>
                  <a:pt x="79" y="509"/>
                  <a:pt x="79" y="509"/>
                  <a:pt x="79" y="509"/>
                </a:cubicBezTo>
                <a:cubicBezTo>
                  <a:pt x="74" y="513"/>
                  <a:pt x="70" y="519"/>
                  <a:pt x="70" y="526"/>
                </a:cubicBezTo>
                <a:cubicBezTo>
                  <a:pt x="111" y="526"/>
                  <a:pt x="111" y="526"/>
                  <a:pt x="111" y="526"/>
                </a:cubicBezTo>
                <a:cubicBezTo>
                  <a:pt x="111" y="519"/>
                  <a:pt x="108" y="513"/>
                  <a:pt x="102" y="509"/>
                </a:cubicBezTo>
                <a:cubicBezTo>
                  <a:pt x="108" y="509"/>
                  <a:pt x="108" y="509"/>
                  <a:pt x="108" y="509"/>
                </a:cubicBezTo>
                <a:cubicBezTo>
                  <a:pt x="115" y="319"/>
                  <a:pt x="115" y="319"/>
                  <a:pt x="115" y="319"/>
                </a:cubicBezTo>
                <a:cubicBezTo>
                  <a:pt x="117" y="319"/>
                  <a:pt x="117" y="319"/>
                  <a:pt x="117" y="319"/>
                </a:cubicBezTo>
                <a:cubicBezTo>
                  <a:pt x="123" y="509"/>
                  <a:pt x="123" y="509"/>
                  <a:pt x="123" y="509"/>
                </a:cubicBezTo>
                <a:cubicBezTo>
                  <a:pt x="129" y="509"/>
                  <a:pt x="129" y="509"/>
                  <a:pt x="129" y="509"/>
                </a:cubicBezTo>
                <a:cubicBezTo>
                  <a:pt x="124" y="513"/>
                  <a:pt x="120" y="519"/>
                  <a:pt x="120" y="526"/>
                </a:cubicBezTo>
                <a:cubicBezTo>
                  <a:pt x="161" y="526"/>
                  <a:pt x="161" y="526"/>
                  <a:pt x="161" y="526"/>
                </a:cubicBezTo>
                <a:cubicBezTo>
                  <a:pt x="161" y="519"/>
                  <a:pt x="158" y="513"/>
                  <a:pt x="153" y="509"/>
                </a:cubicBezTo>
                <a:cubicBezTo>
                  <a:pt x="158" y="509"/>
                  <a:pt x="158" y="509"/>
                  <a:pt x="158" y="509"/>
                </a:cubicBezTo>
                <a:cubicBezTo>
                  <a:pt x="165" y="319"/>
                  <a:pt x="165" y="319"/>
                  <a:pt x="165" y="319"/>
                </a:cubicBezTo>
                <a:cubicBezTo>
                  <a:pt x="182" y="319"/>
                  <a:pt x="182" y="319"/>
                  <a:pt x="182" y="319"/>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4"/>
                  <a:pt x="183" y="95"/>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93" name="Freeform 294"/>
          <p:cNvSpPr>
            <a:spLocks/>
          </p:cNvSpPr>
          <p:nvPr/>
        </p:nvSpPr>
        <p:spPr bwMode="auto">
          <a:xfrm>
            <a:off x="9521181" y="4912702"/>
            <a:ext cx="647579" cy="1933746"/>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94" name="Freeform 295"/>
          <p:cNvSpPr>
            <a:spLocks/>
          </p:cNvSpPr>
          <p:nvPr/>
        </p:nvSpPr>
        <p:spPr bwMode="auto">
          <a:xfrm>
            <a:off x="11216606" y="5095170"/>
            <a:ext cx="587379" cy="1749119"/>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1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8 w 167"/>
              <a:gd name="T43" fmla="*/ 498 h 498"/>
              <a:gd name="T44" fmla="*/ 82 w 167"/>
              <a:gd name="T45" fmla="*/ 498 h 498"/>
              <a:gd name="T46" fmla="*/ 82 w 167"/>
              <a:gd name="T47" fmla="*/ 376 h 498"/>
              <a:gd name="T48" fmla="*/ 92 w 167"/>
              <a:gd name="T49" fmla="*/ 490 h 498"/>
              <a:gd name="T50" fmla="*/ 92 w 167"/>
              <a:gd name="T51" fmla="*/ 498 h 498"/>
              <a:gd name="T52" fmla="*/ 116 w 167"/>
              <a:gd name="T53" fmla="*/ 498 h 498"/>
              <a:gd name="T54" fmla="*/ 117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1" y="73"/>
                </a:cubicBezTo>
                <a:cubicBezTo>
                  <a:pt x="119" y="79"/>
                  <a:pt x="114" y="77"/>
                  <a:pt x="113" y="73"/>
                </a:cubicBezTo>
                <a:cubicBezTo>
                  <a:pt x="112" y="71"/>
                  <a:pt x="114" y="66"/>
                  <a:pt x="116" y="62"/>
                </a:cubicBezTo>
                <a:cubicBezTo>
                  <a:pt x="117"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2"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1" y="101"/>
                  <a:pt x="31" y="101"/>
                  <a:pt x="31" y="101"/>
                </a:cubicBezTo>
                <a:cubicBezTo>
                  <a:pt x="31" y="101"/>
                  <a:pt x="31" y="101"/>
                  <a:pt x="31" y="101"/>
                </a:cubicBezTo>
                <a:cubicBezTo>
                  <a:pt x="31" y="101"/>
                  <a:pt x="30" y="101"/>
                  <a:pt x="30" y="101"/>
                </a:cubicBezTo>
                <a:cubicBezTo>
                  <a:pt x="11" y="142"/>
                  <a:pt x="5"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5" y="376"/>
                  <a:pt x="55" y="376"/>
                  <a:pt x="55" y="376"/>
                </a:cubicBezTo>
                <a:cubicBezTo>
                  <a:pt x="57" y="490"/>
                  <a:pt x="57" y="490"/>
                  <a:pt x="57" y="490"/>
                </a:cubicBezTo>
                <a:cubicBezTo>
                  <a:pt x="56" y="492"/>
                  <a:pt x="55" y="495"/>
                  <a:pt x="55" y="498"/>
                </a:cubicBezTo>
                <a:cubicBezTo>
                  <a:pt x="58" y="498"/>
                  <a:pt x="58" y="498"/>
                  <a:pt x="58"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2" y="490"/>
                  <a:pt x="92" y="490"/>
                  <a:pt x="92"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4" y="490"/>
                </a:cubicBezTo>
                <a:cubicBezTo>
                  <a:pt x="117" y="376"/>
                  <a:pt x="117" y="376"/>
                  <a:pt x="117" y="376"/>
                </a:cubicBezTo>
                <a:cubicBezTo>
                  <a:pt x="129" y="376"/>
                  <a:pt x="129" y="376"/>
                  <a:pt x="129" y="376"/>
                </a:cubicBezTo>
                <a:cubicBezTo>
                  <a:pt x="129" y="262"/>
                  <a:pt x="129" y="262"/>
                  <a:pt x="129" y="262"/>
                </a:cubicBezTo>
                <a:cubicBezTo>
                  <a:pt x="134" y="155"/>
                  <a:pt x="134" y="155"/>
                  <a:pt x="134" y="155"/>
                </a:cubicBezTo>
                <a:cubicBezTo>
                  <a:pt x="140" y="179"/>
                  <a:pt x="144" y="203"/>
                  <a:pt x="146" y="229"/>
                </a:cubicBezTo>
                <a:cubicBezTo>
                  <a:pt x="149" y="229"/>
                  <a:pt x="149" y="229"/>
                  <a:pt x="149" y="229"/>
                </a:cubicBezTo>
                <a:cubicBezTo>
                  <a:pt x="149" y="238"/>
                  <a:pt x="149" y="238"/>
                  <a:pt x="149" y="238"/>
                </a:cubicBezTo>
                <a:cubicBezTo>
                  <a:pt x="149" y="242"/>
                  <a:pt x="152" y="246"/>
                  <a:pt x="156" y="246"/>
                </a:cubicBezTo>
                <a:cubicBezTo>
                  <a:pt x="161" y="246"/>
                  <a:pt x="164" y="242"/>
                  <a:pt x="164" y="238"/>
                </a:cubicBezTo>
                <a:cubicBezTo>
                  <a:pt x="164" y="229"/>
                  <a:pt x="164" y="229"/>
                  <a:pt x="164" y="229"/>
                </a:cubicBezTo>
                <a:cubicBezTo>
                  <a:pt x="167" y="229"/>
                  <a:pt x="167" y="229"/>
                  <a:pt x="167" y="229"/>
                </a:cubicBezTo>
                <a:cubicBezTo>
                  <a:pt x="162" y="183"/>
                  <a:pt x="157" y="142"/>
                  <a:pt x="137" y="101"/>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95" name="Freeform 296"/>
          <p:cNvSpPr>
            <a:spLocks/>
          </p:cNvSpPr>
          <p:nvPr/>
        </p:nvSpPr>
        <p:spPr bwMode="auto">
          <a:xfrm>
            <a:off x="10268016" y="4910319"/>
            <a:ext cx="890017" cy="193397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005A9E"/>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8" name="Freeform 389"/>
          <p:cNvSpPr>
            <a:spLocks/>
          </p:cNvSpPr>
          <p:nvPr/>
        </p:nvSpPr>
        <p:spPr bwMode="auto">
          <a:xfrm flipH="1">
            <a:off x="7652724" y="4836656"/>
            <a:ext cx="890609" cy="2010457"/>
          </a:xfrm>
          <a:custGeom>
            <a:avLst/>
            <a:gdLst>
              <a:gd name="T0" fmla="*/ 189 w 241"/>
              <a:gd name="T1" fmla="*/ 99 h 545"/>
              <a:gd name="T2" fmla="*/ 189 w 241"/>
              <a:gd name="T3" fmla="*/ 99 h 545"/>
              <a:gd name="T4" fmla="*/ 189 w 241"/>
              <a:gd name="T5" fmla="*/ 99 h 545"/>
              <a:gd name="T6" fmla="*/ 137 w 241"/>
              <a:gd name="T7" fmla="*/ 94 h 545"/>
              <a:gd name="T8" fmla="*/ 137 w 241"/>
              <a:gd name="T9" fmla="*/ 86 h 545"/>
              <a:gd name="T10" fmla="*/ 148 w 241"/>
              <a:gd name="T11" fmla="*/ 73 h 545"/>
              <a:gd name="T12" fmla="*/ 148 w 241"/>
              <a:gd name="T13" fmla="*/ 61 h 545"/>
              <a:gd name="T14" fmla="*/ 153 w 241"/>
              <a:gd name="T15" fmla="*/ 56 h 545"/>
              <a:gd name="T16" fmla="*/ 153 w 241"/>
              <a:gd name="T17" fmla="*/ 46 h 545"/>
              <a:gd name="T18" fmla="*/ 150 w 241"/>
              <a:gd name="T19" fmla="*/ 41 h 545"/>
              <a:gd name="T20" fmla="*/ 156 w 241"/>
              <a:gd name="T21" fmla="*/ 27 h 545"/>
              <a:gd name="T22" fmla="*/ 136 w 241"/>
              <a:gd name="T23" fmla="*/ 7 h 545"/>
              <a:gd name="T24" fmla="*/ 136 w 241"/>
              <a:gd name="T25" fmla="*/ 7 h 545"/>
              <a:gd name="T26" fmla="*/ 114 w 241"/>
              <a:gd name="T27" fmla="*/ 0 h 545"/>
              <a:gd name="T28" fmla="*/ 84 w 241"/>
              <a:gd name="T29" fmla="*/ 25 h 545"/>
              <a:gd name="T30" fmla="*/ 90 w 241"/>
              <a:gd name="T31" fmla="*/ 41 h 545"/>
              <a:gd name="T32" fmla="*/ 86 w 241"/>
              <a:gd name="T33" fmla="*/ 46 h 545"/>
              <a:gd name="T34" fmla="*/ 86 w 241"/>
              <a:gd name="T35" fmla="*/ 56 h 545"/>
              <a:gd name="T36" fmla="*/ 91 w 241"/>
              <a:gd name="T37" fmla="*/ 61 h 545"/>
              <a:gd name="T38" fmla="*/ 91 w 241"/>
              <a:gd name="T39" fmla="*/ 73 h 545"/>
              <a:gd name="T40" fmla="*/ 103 w 241"/>
              <a:gd name="T41" fmla="*/ 86 h 545"/>
              <a:gd name="T42" fmla="*/ 103 w 241"/>
              <a:gd name="T43" fmla="*/ 94 h 545"/>
              <a:gd name="T44" fmla="*/ 51 w 241"/>
              <a:gd name="T45" fmla="*/ 99 h 545"/>
              <a:gd name="T46" fmla="*/ 51 w 241"/>
              <a:gd name="T47" fmla="*/ 100 h 545"/>
              <a:gd name="T48" fmla="*/ 0 w 241"/>
              <a:gd name="T49" fmla="*/ 286 h 545"/>
              <a:gd name="T50" fmla="*/ 4 w 241"/>
              <a:gd name="T51" fmla="*/ 286 h 545"/>
              <a:gd name="T52" fmla="*/ 4 w 241"/>
              <a:gd name="T53" fmla="*/ 299 h 545"/>
              <a:gd name="T54" fmla="*/ 15 w 241"/>
              <a:gd name="T55" fmla="*/ 310 h 545"/>
              <a:gd name="T56" fmla="*/ 26 w 241"/>
              <a:gd name="T57" fmla="*/ 299 h 545"/>
              <a:gd name="T58" fmla="*/ 26 w 241"/>
              <a:gd name="T59" fmla="*/ 286 h 545"/>
              <a:gd name="T60" fmla="*/ 29 w 241"/>
              <a:gd name="T61" fmla="*/ 286 h 545"/>
              <a:gd name="T62" fmla="*/ 51 w 241"/>
              <a:gd name="T63" fmla="*/ 182 h 545"/>
              <a:gd name="T64" fmla="*/ 51 w 241"/>
              <a:gd name="T65" fmla="*/ 330 h 545"/>
              <a:gd name="T66" fmla="*/ 69 w 241"/>
              <a:gd name="T67" fmla="*/ 330 h 545"/>
              <a:gd name="T68" fmla="*/ 76 w 241"/>
              <a:gd name="T69" fmla="*/ 528 h 545"/>
              <a:gd name="T70" fmla="*/ 82 w 241"/>
              <a:gd name="T71" fmla="*/ 528 h 545"/>
              <a:gd name="T72" fmla="*/ 73 w 241"/>
              <a:gd name="T73" fmla="*/ 545 h 545"/>
              <a:gd name="T74" fmla="*/ 115 w 241"/>
              <a:gd name="T75" fmla="*/ 545 h 545"/>
              <a:gd name="T76" fmla="*/ 106 w 241"/>
              <a:gd name="T77" fmla="*/ 528 h 545"/>
              <a:gd name="T78" fmla="*/ 112 w 241"/>
              <a:gd name="T79" fmla="*/ 528 h 545"/>
              <a:gd name="T80" fmla="*/ 119 w 241"/>
              <a:gd name="T81" fmla="*/ 330 h 545"/>
              <a:gd name="T82" fmla="*/ 121 w 241"/>
              <a:gd name="T83" fmla="*/ 330 h 545"/>
              <a:gd name="T84" fmla="*/ 128 w 241"/>
              <a:gd name="T85" fmla="*/ 528 h 545"/>
              <a:gd name="T86" fmla="*/ 134 w 241"/>
              <a:gd name="T87" fmla="*/ 528 h 545"/>
              <a:gd name="T88" fmla="*/ 125 w 241"/>
              <a:gd name="T89" fmla="*/ 545 h 545"/>
              <a:gd name="T90" fmla="*/ 167 w 241"/>
              <a:gd name="T91" fmla="*/ 545 h 545"/>
              <a:gd name="T92" fmla="*/ 158 w 241"/>
              <a:gd name="T93" fmla="*/ 528 h 545"/>
              <a:gd name="T94" fmla="*/ 164 w 241"/>
              <a:gd name="T95" fmla="*/ 528 h 545"/>
              <a:gd name="T96" fmla="*/ 171 w 241"/>
              <a:gd name="T97" fmla="*/ 330 h 545"/>
              <a:gd name="T98" fmla="*/ 189 w 241"/>
              <a:gd name="T99" fmla="*/ 330 h 545"/>
              <a:gd name="T100" fmla="*/ 189 w 241"/>
              <a:gd name="T101" fmla="*/ 179 h 545"/>
              <a:gd name="T102" fmla="*/ 212 w 241"/>
              <a:gd name="T103" fmla="*/ 286 h 545"/>
              <a:gd name="T104" fmla="*/ 215 w 241"/>
              <a:gd name="T105" fmla="*/ 286 h 545"/>
              <a:gd name="T106" fmla="*/ 215 w 241"/>
              <a:gd name="T107" fmla="*/ 299 h 545"/>
              <a:gd name="T108" fmla="*/ 226 w 241"/>
              <a:gd name="T109" fmla="*/ 310 h 545"/>
              <a:gd name="T110" fmla="*/ 237 w 241"/>
              <a:gd name="T111" fmla="*/ 299 h 545"/>
              <a:gd name="T112" fmla="*/ 237 w 241"/>
              <a:gd name="T113" fmla="*/ 286 h 545"/>
              <a:gd name="T114" fmla="*/ 241 w 241"/>
              <a:gd name="T115" fmla="*/ 286 h 545"/>
              <a:gd name="T116" fmla="*/ 189 w 241"/>
              <a:gd name="T117" fmla="*/ 9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545">
                <a:moveTo>
                  <a:pt x="189" y="99"/>
                </a:moveTo>
                <a:cubicBezTo>
                  <a:pt x="189" y="99"/>
                  <a:pt x="189" y="99"/>
                  <a:pt x="189" y="99"/>
                </a:cubicBezTo>
                <a:cubicBezTo>
                  <a:pt x="189" y="99"/>
                  <a:pt x="189" y="99"/>
                  <a:pt x="189" y="99"/>
                </a:cubicBezTo>
                <a:cubicBezTo>
                  <a:pt x="137" y="94"/>
                  <a:pt x="137" y="94"/>
                  <a:pt x="137" y="94"/>
                </a:cubicBezTo>
                <a:cubicBezTo>
                  <a:pt x="137" y="86"/>
                  <a:pt x="137" y="86"/>
                  <a:pt x="137" y="86"/>
                </a:cubicBezTo>
                <a:cubicBezTo>
                  <a:pt x="143" y="85"/>
                  <a:pt x="148" y="79"/>
                  <a:pt x="148" y="73"/>
                </a:cubicBezTo>
                <a:cubicBezTo>
                  <a:pt x="148" y="61"/>
                  <a:pt x="148" y="61"/>
                  <a:pt x="148" y="61"/>
                </a:cubicBezTo>
                <a:cubicBezTo>
                  <a:pt x="151" y="61"/>
                  <a:pt x="153" y="59"/>
                  <a:pt x="153" y="56"/>
                </a:cubicBezTo>
                <a:cubicBezTo>
                  <a:pt x="153" y="46"/>
                  <a:pt x="153" y="46"/>
                  <a:pt x="153" y="46"/>
                </a:cubicBezTo>
                <a:cubicBezTo>
                  <a:pt x="153" y="44"/>
                  <a:pt x="152" y="42"/>
                  <a:pt x="150" y="41"/>
                </a:cubicBezTo>
                <a:cubicBezTo>
                  <a:pt x="154" y="38"/>
                  <a:pt x="156" y="33"/>
                  <a:pt x="156" y="27"/>
                </a:cubicBezTo>
                <a:cubicBezTo>
                  <a:pt x="156" y="16"/>
                  <a:pt x="147" y="7"/>
                  <a:pt x="136" y="7"/>
                </a:cubicBezTo>
                <a:cubicBezTo>
                  <a:pt x="136" y="7"/>
                  <a:pt x="136" y="7"/>
                  <a:pt x="136" y="7"/>
                </a:cubicBezTo>
                <a:cubicBezTo>
                  <a:pt x="130" y="3"/>
                  <a:pt x="123" y="0"/>
                  <a:pt x="114" y="0"/>
                </a:cubicBezTo>
                <a:cubicBezTo>
                  <a:pt x="97" y="0"/>
                  <a:pt x="84" y="11"/>
                  <a:pt x="84" y="25"/>
                </a:cubicBezTo>
                <a:cubicBezTo>
                  <a:pt x="84" y="31"/>
                  <a:pt x="86" y="37"/>
                  <a:pt x="90" y="41"/>
                </a:cubicBezTo>
                <a:cubicBezTo>
                  <a:pt x="88" y="41"/>
                  <a:pt x="86" y="43"/>
                  <a:pt x="86" y="46"/>
                </a:cubicBezTo>
                <a:cubicBezTo>
                  <a:pt x="86" y="56"/>
                  <a:pt x="86" y="56"/>
                  <a:pt x="86" y="56"/>
                </a:cubicBezTo>
                <a:cubicBezTo>
                  <a:pt x="86" y="59"/>
                  <a:pt x="88" y="61"/>
                  <a:pt x="91" y="61"/>
                </a:cubicBezTo>
                <a:cubicBezTo>
                  <a:pt x="91" y="73"/>
                  <a:pt x="91" y="73"/>
                  <a:pt x="91" y="73"/>
                </a:cubicBezTo>
                <a:cubicBezTo>
                  <a:pt x="91" y="80"/>
                  <a:pt x="96" y="86"/>
                  <a:pt x="103" y="86"/>
                </a:cubicBezTo>
                <a:cubicBezTo>
                  <a:pt x="103" y="94"/>
                  <a:pt x="103" y="94"/>
                  <a:pt x="103" y="94"/>
                </a:cubicBezTo>
                <a:cubicBezTo>
                  <a:pt x="51" y="99"/>
                  <a:pt x="51" y="99"/>
                  <a:pt x="51" y="99"/>
                </a:cubicBezTo>
                <a:cubicBezTo>
                  <a:pt x="51" y="100"/>
                  <a:pt x="51" y="100"/>
                  <a:pt x="51" y="100"/>
                </a:cubicBezTo>
                <a:cubicBezTo>
                  <a:pt x="23" y="160"/>
                  <a:pt x="6" y="220"/>
                  <a:pt x="0" y="286"/>
                </a:cubicBezTo>
                <a:cubicBezTo>
                  <a:pt x="4" y="286"/>
                  <a:pt x="4" y="286"/>
                  <a:pt x="4" y="286"/>
                </a:cubicBezTo>
                <a:cubicBezTo>
                  <a:pt x="4" y="299"/>
                  <a:pt x="4" y="299"/>
                  <a:pt x="4" y="299"/>
                </a:cubicBezTo>
                <a:cubicBezTo>
                  <a:pt x="4" y="305"/>
                  <a:pt x="9" y="310"/>
                  <a:pt x="15" y="310"/>
                </a:cubicBezTo>
                <a:cubicBezTo>
                  <a:pt x="21" y="310"/>
                  <a:pt x="26" y="305"/>
                  <a:pt x="26" y="299"/>
                </a:cubicBezTo>
                <a:cubicBezTo>
                  <a:pt x="26" y="286"/>
                  <a:pt x="26" y="286"/>
                  <a:pt x="26" y="286"/>
                </a:cubicBezTo>
                <a:cubicBezTo>
                  <a:pt x="29" y="286"/>
                  <a:pt x="29" y="286"/>
                  <a:pt x="29" y="286"/>
                </a:cubicBezTo>
                <a:cubicBezTo>
                  <a:pt x="33" y="250"/>
                  <a:pt x="41" y="216"/>
                  <a:pt x="51" y="182"/>
                </a:cubicBezTo>
                <a:cubicBezTo>
                  <a:pt x="51" y="330"/>
                  <a:pt x="51" y="330"/>
                  <a:pt x="51" y="330"/>
                </a:cubicBezTo>
                <a:cubicBezTo>
                  <a:pt x="69" y="330"/>
                  <a:pt x="69" y="330"/>
                  <a:pt x="69" y="330"/>
                </a:cubicBezTo>
                <a:cubicBezTo>
                  <a:pt x="76" y="528"/>
                  <a:pt x="76" y="528"/>
                  <a:pt x="76" y="528"/>
                </a:cubicBezTo>
                <a:cubicBezTo>
                  <a:pt x="82" y="528"/>
                  <a:pt x="82" y="528"/>
                  <a:pt x="82" y="528"/>
                </a:cubicBezTo>
                <a:cubicBezTo>
                  <a:pt x="76" y="531"/>
                  <a:pt x="73" y="538"/>
                  <a:pt x="73" y="545"/>
                </a:cubicBezTo>
                <a:cubicBezTo>
                  <a:pt x="115" y="545"/>
                  <a:pt x="115" y="545"/>
                  <a:pt x="115" y="545"/>
                </a:cubicBezTo>
                <a:cubicBezTo>
                  <a:pt x="115" y="538"/>
                  <a:pt x="112" y="531"/>
                  <a:pt x="106" y="528"/>
                </a:cubicBezTo>
                <a:cubicBezTo>
                  <a:pt x="112" y="528"/>
                  <a:pt x="112" y="528"/>
                  <a:pt x="112" y="528"/>
                </a:cubicBezTo>
                <a:cubicBezTo>
                  <a:pt x="119" y="330"/>
                  <a:pt x="119" y="330"/>
                  <a:pt x="119" y="330"/>
                </a:cubicBezTo>
                <a:cubicBezTo>
                  <a:pt x="121" y="330"/>
                  <a:pt x="121" y="330"/>
                  <a:pt x="121" y="330"/>
                </a:cubicBezTo>
                <a:cubicBezTo>
                  <a:pt x="128" y="528"/>
                  <a:pt x="128" y="528"/>
                  <a:pt x="128" y="528"/>
                </a:cubicBezTo>
                <a:cubicBezTo>
                  <a:pt x="134" y="528"/>
                  <a:pt x="134" y="528"/>
                  <a:pt x="134" y="528"/>
                </a:cubicBezTo>
                <a:cubicBezTo>
                  <a:pt x="128" y="531"/>
                  <a:pt x="125" y="538"/>
                  <a:pt x="125" y="545"/>
                </a:cubicBezTo>
                <a:cubicBezTo>
                  <a:pt x="167" y="545"/>
                  <a:pt x="167" y="545"/>
                  <a:pt x="167" y="545"/>
                </a:cubicBezTo>
                <a:cubicBezTo>
                  <a:pt x="167" y="538"/>
                  <a:pt x="164" y="531"/>
                  <a:pt x="158" y="528"/>
                </a:cubicBezTo>
                <a:cubicBezTo>
                  <a:pt x="164" y="528"/>
                  <a:pt x="164" y="528"/>
                  <a:pt x="164" y="528"/>
                </a:cubicBezTo>
                <a:cubicBezTo>
                  <a:pt x="171" y="330"/>
                  <a:pt x="171" y="330"/>
                  <a:pt x="171" y="330"/>
                </a:cubicBezTo>
                <a:cubicBezTo>
                  <a:pt x="189" y="330"/>
                  <a:pt x="189" y="330"/>
                  <a:pt x="189" y="330"/>
                </a:cubicBezTo>
                <a:cubicBezTo>
                  <a:pt x="189" y="179"/>
                  <a:pt x="189" y="179"/>
                  <a:pt x="189" y="179"/>
                </a:cubicBezTo>
                <a:cubicBezTo>
                  <a:pt x="200" y="214"/>
                  <a:pt x="208" y="249"/>
                  <a:pt x="212" y="286"/>
                </a:cubicBezTo>
                <a:cubicBezTo>
                  <a:pt x="215" y="286"/>
                  <a:pt x="215" y="286"/>
                  <a:pt x="215" y="286"/>
                </a:cubicBezTo>
                <a:cubicBezTo>
                  <a:pt x="215" y="299"/>
                  <a:pt x="215" y="299"/>
                  <a:pt x="215" y="299"/>
                </a:cubicBezTo>
                <a:cubicBezTo>
                  <a:pt x="215" y="305"/>
                  <a:pt x="220" y="310"/>
                  <a:pt x="226" y="310"/>
                </a:cubicBezTo>
                <a:cubicBezTo>
                  <a:pt x="232" y="310"/>
                  <a:pt x="237" y="305"/>
                  <a:pt x="237" y="299"/>
                </a:cubicBezTo>
                <a:cubicBezTo>
                  <a:pt x="237" y="286"/>
                  <a:pt x="237" y="286"/>
                  <a:pt x="237" y="286"/>
                </a:cubicBezTo>
                <a:cubicBezTo>
                  <a:pt x="241" y="286"/>
                  <a:pt x="241" y="286"/>
                  <a:pt x="241" y="286"/>
                </a:cubicBezTo>
                <a:cubicBezTo>
                  <a:pt x="235" y="220"/>
                  <a:pt x="217" y="159"/>
                  <a:pt x="189" y="99"/>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9" name="Freeform 390"/>
          <p:cNvSpPr>
            <a:spLocks/>
          </p:cNvSpPr>
          <p:nvPr/>
        </p:nvSpPr>
        <p:spPr bwMode="auto">
          <a:xfrm flipH="1">
            <a:off x="6919146" y="4983421"/>
            <a:ext cx="621231" cy="1863693"/>
          </a:xfrm>
          <a:custGeom>
            <a:avLst/>
            <a:gdLst>
              <a:gd name="T0" fmla="*/ 142 w 172"/>
              <a:gd name="T1" fmla="*/ 104 h 516"/>
              <a:gd name="T2" fmla="*/ 102 w 172"/>
              <a:gd name="T3" fmla="*/ 100 h 516"/>
              <a:gd name="T4" fmla="*/ 99 w 172"/>
              <a:gd name="T5" fmla="*/ 96 h 516"/>
              <a:gd name="T6" fmla="*/ 129 w 172"/>
              <a:gd name="T7" fmla="*/ 82 h 516"/>
              <a:gd name="T8" fmla="*/ 117 w 172"/>
              <a:gd name="T9" fmla="*/ 76 h 516"/>
              <a:gd name="T10" fmla="*/ 122 w 172"/>
              <a:gd name="T11" fmla="*/ 60 h 516"/>
              <a:gd name="T12" fmla="*/ 122 w 172"/>
              <a:gd name="T13" fmla="*/ 59 h 516"/>
              <a:gd name="T14" fmla="*/ 106 w 172"/>
              <a:gd name="T15" fmla="*/ 15 h 516"/>
              <a:gd name="T16" fmla="*/ 50 w 172"/>
              <a:gd name="T17" fmla="*/ 39 h 516"/>
              <a:gd name="T18" fmla="*/ 54 w 172"/>
              <a:gd name="T19" fmla="*/ 59 h 516"/>
              <a:gd name="T20" fmla="*/ 51 w 172"/>
              <a:gd name="T21" fmla="*/ 76 h 516"/>
              <a:gd name="T22" fmla="*/ 60 w 172"/>
              <a:gd name="T23" fmla="*/ 95 h 516"/>
              <a:gd name="T24" fmla="*/ 75 w 172"/>
              <a:gd name="T25" fmla="*/ 100 h 516"/>
              <a:gd name="T26" fmla="*/ 31 w 172"/>
              <a:gd name="T27" fmla="*/ 104 h 516"/>
              <a:gd name="T28" fmla="*/ 31 w 172"/>
              <a:gd name="T29" fmla="*/ 104 h 516"/>
              <a:gd name="T30" fmla="*/ 3 w 172"/>
              <a:gd name="T31" fmla="*/ 237 h 516"/>
              <a:gd name="T32" fmla="*/ 11 w 172"/>
              <a:gd name="T33" fmla="*/ 254 h 516"/>
              <a:gd name="T34" fmla="*/ 19 w 172"/>
              <a:gd name="T35" fmla="*/ 237 h 516"/>
              <a:gd name="T36" fmla="*/ 34 w 172"/>
              <a:gd name="T37" fmla="*/ 160 h 516"/>
              <a:gd name="T38" fmla="*/ 40 w 172"/>
              <a:gd name="T39" fmla="*/ 390 h 516"/>
              <a:gd name="T40" fmla="*/ 59 w 172"/>
              <a:gd name="T41" fmla="*/ 508 h 516"/>
              <a:gd name="T42" fmla="*/ 59 w 172"/>
              <a:gd name="T43" fmla="*/ 516 h 516"/>
              <a:gd name="T44" fmla="*/ 85 w 172"/>
              <a:gd name="T45" fmla="*/ 516 h 516"/>
              <a:gd name="T46" fmla="*/ 85 w 172"/>
              <a:gd name="T47" fmla="*/ 390 h 516"/>
              <a:gd name="T48" fmla="*/ 95 w 172"/>
              <a:gd name="T49" fmla="*/ 508 h 516"/>
              <a:gd name="T50" fmla="*/ 95 w 172"/>
              <a:gd name="T51" fmla="*/ 516 h 516"/>
              <a:gd name="T52" fmla="*/ 120 w 172"/>
              <a:gd name="T53" fmla="*/ 516 h 516"/>
              <a:gd name="T54" fmla="*/ 120 w 172"/>
              <a:gd name="T55" fmla="*/ 390 h 516"/>
              <a:gd name="T56" fmla="*/ 133 w 172"/>
              <a:gd name="T57" fmla="*/ 271 h 516"/>
              <a:gd name="T58" fmla="*/ 151 w 172"/>
              <a:gd name="T59" fmla="*/ 237 h 516"/>
              <a:gd name="T60" fmla="*/ 154 w 172"/>
              <a:gd name="T61" fmla="*/ 247 h 516"/>
              <a:gd name="T62" fmla="*/ 170 w 172"/>
              <a:gd name="T63" fmla="*/ 247 h 516"/>
              <a:gd name="T64" fmla="*/ 172 w 172"/>
              <a:gd name="T65" fmla="*/ 237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 h="516">
                <a:moveTo>
                  <a:pt x="142" y="104"/>
                </a:moveTo>
                <a:cubicBezTo>
                  <a:pt x="142" y="104"/>
                  <a:pt x="142" y="104"/>
                  <a:pt x="142" y="104"/>
                </a:cubicBezTo>
                <a:cubicBezTo>
                  <a:pt x="102" y="100"/>
                  <a:pt x="102" y="100"/>
                  <a:pt x="102" y="100"/>
                </a:cubicBezTo>
                <a:cubicBezTo>
                  <a:pt x="102" y="100"/>
                  <a:pt x="102" y="100"/>
                  <a:pt x="102" y="100"/>
                </a:cubicBezTo>
                <a:cubicBezTo>
                  <a:pt x="98" y="100"/>
                  <a:pt x="98" y="100"/>
                  <a:pt x="98" y="100"/>
                </a:cubicBezTo>
                <a:cubicBezTo>
                  <a:pt x="99" y="96"/>
                  <a:pt x="99" y="96"/>
                  <a:pt x="99" y="96"/>
                </a:cubicBezTo>
                <a:cubicBezTo>
                  <a:pt x="104" y="96"/>
                  <a:pt x="108" y="96"/>
                  <a:pt x="116" y="95"/>
                </a:cubicBezTo>
                <a:cubicBezTo>
                  <a:pt x="127" y="93"/>
                  <a:pt x="129" y="86"/>
                  <a:pt x="129" y="82"/>
                </a:cubicBezTo>
                <a:cubicBezTo>
                  <a:pt x="129" y="77"/>
                  <a:pt x="126" y="70"/>
                  <a:pt x="125" y="76"/>
                </a:cubicBezTo>
                <a:cubicBezTo>
                  <a:pt x="123" y="81"/>
                  <a:pt x="118" y="80"/>
                  <a:pt x="117" y="76"/>
                </a:cubicBezTo>
                <a:cubicBezTo>
                  <a:pt x="116" y="74"/>
                  <a:pt x="118" y="68"/>
                  <a:pt x="120" y="64"/>
                </a:cubicBezTo>
                <a:cubicBezTo>
                  <a:pt x="120" y="62"/>
                  <a:pt x="121" y="61"/>
                  <a:pt x="122" y="60"/>
                </a:cubicBezTo>
                <a:cubicBezTo>
                  <a:pt x="122" y="59"/>
                  <a:pt x="122" y="59"/>
                  <a:pt x="122" y="59"/>
                </a:cubicBezTo>
                <a:cubicBezTo>
                  <a:pt x="122" y="59"/>
                  <a:pt x="122" y="59"/>
                  <a:pt x="122" y="59"/>
                </a:cubicBezTo>
                <a:cubicBezTo>
                  <a:pt x="123" y="55"/>
                  <a:pt x="124" y="50"/>
                  <a:pt x="124" y="45"/>
                </a:cubicBezTo>
                <a:cubicBezTo>
                  <a:pt x="124" y="31"/>
                  <a:pt x="117" y="19"/>
                  <a:pt x="106" y="15"/>
                </a:cubicBezTo>
                <a:cubicBezTo>
                  <a:pt x="100" y="6"/>
                  <a:pt x="91" y="0"/>
                  <a:pt x="81" y="0"/>
                </a:cubicBezTo>
                <a:cubicBezTo>
                  <a:pt x="64" y="0"/>
                  <a:pt x="50" y="17"/>
                  <a:pt x="50" y="39"/>
                </a:cubicBezTo>
                <a:cubicBezTo>
                  <a:pt x="50" y="47"/>
                  <a:pt x="51" y="53"/>
                  <a:pt x="54" y="59"/>
                </a:cubicBezTo>
                <a:cubicBezTo>
                  <a:pt x="54" y="59"/>
                  <a:pt x="54" y="59"/>
                  <a:pt x="54" y="59"/>
                </a:cubicBezTo>
                <a:cubicBezTo>
                  <a:pt x="54" y="59"/>
                  <a:pt x="61" y="72"/>
                  <a:pt x="59" y="76"/>
                </a:cubicBezTo>
                <a:cubicBezTo>
                  <a:pt x="58" y="80"/>
                  <a:pt x="53" y="81"/>
                  <a:pt x="51" y="76"/>
                </a:cubicBezTo>
                <a:cubicBezTo>
                  <a:pt x="49" y="70"/>
                  <a:pt x="46" y="77"/>
                  <a:pt x="47" y="82"/>
                </a:cubicBezTo>
                <a:cubicBezTo>
                  <a:pt x="47" y="86"/>
                  <a:pt x="49" y="93"/>
                  <a:pt x="60" y="95"/>
                </a:cubicBezTo>
                <a:cubicBezTo>
                  <a:pt x="66" y="96"/>
                  <a:pt x="70" y="96"/>
                  <a:pt x="75" y="96"/>
                </a:cubicBezTo>
                <a:cubicBezTo>
                  <a:pt x="75" y="100"/>
                  <a:pt x="75" y="100"/>
                  <a:pt x="75" y="100"/>
                </a:cubicBezTo>
                <a:cubicBezTo>
                  <a:pt x="71" y="100"/>
                  <a:pt x="71" y="100"/>
                  <a:pt x="71" y="100"/>
                </a:cubicBezTo>
                <a:cubicBezTo>
                  <a:pt x="31" y="104"/>
                  <a:pt x="31" y="104"/>
                  <a:pt x="31" y="104"/>
                </a:cubicBezTo>
                <a:cubicBezTo>
                  <a:pt x="31" y="104"/>
                  <a:pt x="31" y="104"/>
                  <a:pt x="31" y="104"/>
                </a:cubicBezTo>
                <a:cubicBezTo>
                  <a:pt x="31" y="104"/>
                  <a:pt x="31" y="104"/>
                  <a:pt x="31" y="104"/>
                </a:cubicBezTo>
                <a:cubicBezTo>
                  <a:pt x="11" y="148"/>
                  <a:pt x="4" y="190"/>
                  <a:pt x="0" y="237"/>
                </a:cubicBezTo>
                <a:cubicBezTo>
                  <a:pt x="3" y="237"/>
                  <a:pt x="3" y="237"/>
                  <a:pt x="3" y="237"/>
                </a:cubicBezTo>
                <a:cubicBezTo>
                  <a:pt x="3" y="247"/>
                  <a:pt x="3" y="247"/>
                  <a:pt x="3" y="247"/>
                </a:cubicBezTo>
                <a:cubicBezTo>
                  <a:pt x="3" y="251"/>
                  <a:pt x="6" y="254"/>
                  <a:pt x="11" y="254"/>
                </a:cubicBezTo>
                <a:cubicBezTo>
                  <a:pt x="15" y="254"/>
                  <a:pt x="19" y="251"/>
                  <a:pt x="19" y="247"/>
                </a:cubicBezTo>
                <a:cubicBezTo>
                  <a:pt x="19" y="237"/>
                  <a:pt x="19" y="237"/>
                  <a:pt x="19" y="237"/>
                </a:cubicBezTo>
                <a:cubicBezTo>
                  <a:pt x="21" y="237"/>
                  <a:pt x="21" y="237"/>
                  <a:pt x="21" y="237"/>
                </a:cubicBezTo>
                <a:cubicBezTo>
                  <a:pt x="24" y="210"/>
                  <a:pt x="28" y="185"/>
                  <a:pt x="34" y="160"/>
                </a:cubicBezTo>
                <a:cubicBezTo>
                  <a:pt x="40" y="271"/>
                  <a:pt x="40" y="271"/>
                  <a:pt x="40" y="271"/>
                </a:cubicBezTo>
                <a:cubicBezTo>
                  <a:pt x="40" y="390"/>
                  <a:pt x="40" y="390"/>
                  <a:pt x="40" y="390"/>
                </a:cubicBezTo>
                <a:cubicBezTo>
                  <a:pt x="56" y="390"/>
                  <a:pt x="56" y="390"/>
                  <a:pt x="56" y="390"/>
                </a:cubicBezTo>
                <a:cubicBezTo>
                  <a:pt x="59" y="508"/>
                  <a:pt x="59" y="508"/>
                  <a:pt x="59" y="508"/>
                </a:cubicBezTo>
                <a:cubicBezTo>
                  <a:pt x="57" y="510"/>
                  <a:pt x="56" y="513"/>
                  <a:pt x="56" y="516"/>
                </a:cubicBezTo>
                <a:cubicBezTo>
                  <a:pt x="59" y="516"/>
                  <a:pt x="59" y="516"/>
                  <a:pt x="59" y="516"/>
                </a:cubicBezTo>
                <a:cubicBezTo>
                  <a:pt x="82" y="516"/>
                  <a:pt x="82" y="516"/>
                  <a:pt x="82" y="516"/>
                </a:cubicBezTo>
                <a:cubicBezTo>
                  <a:pt x="85" y="516"/>
                  <a:pt x="85" y="516"/>
                  <a:pt x="85" y="516"/>
                </a:cubicBezTo>
                <a:cubicBezTo>
                  <a:pt x="85" y="513"/>
                  <a:pt x="84" y="510"/>
                  <a:pt x="82" y="508"/>
                </a:cubicBezTo>
                <a:cubicBezTo>
                  <a:pt x="85" y="390"/>
                  <a:pt x="85" y="390"/>
                  <a:pt x="85" y="390"/>
                </a:cubicBezTo>
                <a:cubicBezTo>
                  <a:pt x="92" y="390"/>
                  <a:pt x="92" y="390"/>
                  <a:pt x="92" y="390"/>
                </a:cubicBezTo>
                <a:cubicBezTo>
                  <a:pt x="95" y="508"/>
                  <a:pt x="95" y="508"/>
                  <a:pt x="95" y="508"/>
                </a:cubicBezTo>
                <a:cubicBezTo>
                  <a:pt x="93" y="510"/>
                  <a:pt x="92" y="513"/>
                  <a:pt x="92" y="516"/>
                </a:cubicBezTo>
                <a:cubicBezTo>
                  <a:pt x="95" y="516"/>
                  <a:pt x="95" y="516"/>
                  <a:pt x="95" y="516"/>
                </a:cubicBezTo>
                <a:cubicBezTo>
                  <a:pt x="117" y="516"/>
                  <a:pt x="117" y="516"/>
                  <a:pt x="117" y="516"/>
                </a:cubicBezTo>
                <a:cubicBezTo>
                  <a:pt x="120" y="516"/>
                  <a:pt x="120" y="516"/>
                  <a:pt x="120" y="516"/>
                </a:cubicBezTo>
                <a:cubicBezTo>
                  <a:pt x="120" y="513"/>
                  <a:pt x="119" y="510"/>
                  <a:pt x="117" y="508"/>
                </a:cubicBezTo>
                <a:cubicBezTo>
                  <a:pt x="120" y="390"/>
                  <a:pt x="120" y="390"/>
                  <a:pt x="120" y="390"/>
                </a:cubicBezTo>
                <a:cubicBezTo>
                  <a:pt x="133" y="390"/>
                  <a:pt x="133" y="390"/>
                  <a:pt x="133" y="390"/>
                </a:cubicBezTo>
                <a:cubicBezTo>
                  <a:pt x="133" y="271"/>
                  <a:pt x="133" y="271"/>
                  <a:pt x="133" y="271"/>
                </a:cubicBezTo>
                <a:cubicBezTo>
                  <a:pt x="139" y="160"/>
                  <a:pt x="139" y="160"/>
                  <a:pt x="139" y="160"/>
                </a:cubicBezTo>
                <a:cubicBezTo>
                  <a:pt x="145" y="185"/>
                  <a:pt x="148" y="210"/>
                  <a:pt x="151" y="237"/>
                </a:cubicBezTo>
                <a:cubicBezTo>
                  <a:pt x="154" y="237"/>
                  <a:pt x="154" y="237"/>
                  <a:pt x="154" y="237"/>
                </a:cubicBezTo>
                <a:cubicBezTo>
                  <a:pt x="154" y="247"/>
                  <a:pt x="154" y="247"/>
                  <a:pt x="154" y="247"/>
                </a:cubicBezTo>
                <a:cubicBezTo>
                  <a:pt x="154" y="251"/>
                  <a:pt x="157" y="254"/>
                  <a:pt x="162" y="254"/>
                </a:cubicBezTo>
                <a:cubicBezTo>
                  <a:pt x="166" y="254"/>
                  <a:pt x="170" y="251"/>
                  <a:pt x="170" y="247"/>
                </a:cubicBezTo>
                <a:cubicBezTo>
                  <a:pt x="170" y="237"/>
                  <a:pt x="170" y="237"/>
                  <a:pt x="170" y="237"/>
                </a:cubicBezTo>
                <a:cubicBezTo>
                  <a:pt x="172" y="237"/>
                  <a:pt x="172" y="237"/>
                  <a:pt x="172" y="237"/>
                </a:cubicBezTo>
                <a:cubicBezTo>
                  <a:pt x="168" y="190"/>
                  <a:pt x="162" y="148"/>
                  <a:pt x="142" y="104"/>
                </a:cubicBezTo>
                <a:close/>
              </a:path>
            </a:pathLst>
          </a:custGeom>
          <a:solidFill>
            <a:srgbClr val="005A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7" name="Group 6"/>
          <p:cNvGrpSpPr/>
          <p:nvPr/>
        </p:nvGrpSpPr>
        <p:grpSpPr>
          <a:xfrm>
            <a:off x="7159651" y="4735115"/>
            <a:ext cx="748333" cy="2113051"/>
            <a:chOff x="7160079" y="4735640"/>
            <a:chExt cx="748634" cy="2113902"/>
          </a:xfrm>
        </p:grpSpPr>
        <p:sp>
          <p:nvSpPr>
            <p:cNvPr id="399" name="Freeform 421"/>
            <p:cNvSpPr>
              <a:spLocks/>
            </p:cNvSpPr>
            <p:nvPr/>
          </p:nvSpPr>
          <p:spPr bwMode="auto">
            <a:xfrm flipH="1">
              <a:off x="7511204" y="6013176"/>
              <a:ext cx="205800" cy="824156"/>
            </a:xfrm>
            <a:custGeom>
              <a:avLst/>
              <a:gdLst>
                <a:gd name="T0" fmla="*/ 63 w 82"/>
                <a:gd name="T1" fmla="*/ 309 h 309"/>
                <a:gd name="T2" fmla="*/ 9 w 82"/>
                <a:gd name="T3" fmla="*/ 309 h 309"/>
                <a:gd name="T4" fmla="*/ 0 w 82"/>
                <a:gd name="T5" fmla="*/ 0 h 309"/>
                <a:gd name="T6" fmla="*/ 82 w 82"/>
                <a:gd name="T7" fmla="*/ 0 h 309"/>
                <a:gd name="T8" fmla="*/ 63 w 82"/>
                <a:gd name="T9" fmla="*/ 309 h 309"/>
              </a:gdLst>
              <a:ahLst/>
              <a:cxnLst>
                <a:cxn ang="0">
                  <a:pos x="T0" y="T1"/>
                </a:cxn>
                <a:cxn ang="0">
                  <a:pos x="T2" y="T3"/>
                </a:cxn>
                <a:cxn ang="0">
                  <a:pos x="T4" y="T5"/>
                </a:cxn>
                <a:cxn ang="0">
                  <a:pos x="T6" y="T7"/>
                </a:cxn>
                <a:cxn ang="0">
                  <a:pos x="T8" y="T9"/>
                </a:cxn>
              </a:cxnLst>
              <a:rect l="0" t="0" r="r" b="b"/>
              <a:pathLst>
                <a:path w="82" h="309">
                  <a:moveTo>
                    <a:pt x="63" y="309"/>
                  </a:moveTo>
                  <a:lnTo>
                    <a:pt x="9" y="309"/>
                  </a:lnTo>
                  <a:lnTo>
                    <a:pt x="0" y="0"/>
                  </a:lnTo>
                  <a:lnTo>
                    <a:pt x="82" y="0"/>
                  </a:lnTo>
                  <a:lnTo>
                    <a:pt x="63"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0" name="Freeform 422"/>
            <p:cNvSpPr>
              <a:spLocks/>
            </p:cNvSpPr>
            <p:nvPr/>
          </p:nvSpPr>
          <p:spPr bwMode="auto">
            <a:xfrm flipH="1">
              <a:off x="7570639" y="6789308"/>
              <a:ext cx="120468" cy="60234"/>
            </a:xfrm>
            <a:custGeom>
              <a:avLst/>
              <a:gdLst>
                <a:gd name="T0" fmla="*/ 17 w 34"/>
                <a:gd name="T1" fmla="*/ 0 h 17"/>
                <a:gd name="T2" fmla="*/ 0 w 34"/>
                <a:gd name="T3" fmla="*/ 17 h 17"/>
                <a:gd name="T4" fmla="*/ 34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7" y="0"/>
                    <a:pt x="0" y="8"/>
                    <a:pt x="0" y="17"/>
                  </a:cubicBezTo>
                  <a:cubicBezTo>
                    <a:pt x="34" y="17"/>
                    <a:pt x="34" y="17"/>
                    <a:pt x="34" y="17"/>
                  </a:cubicBezTo>
                  <a:cubicBezTo>
                    <a:pt x="34" y="8"/>
                    <a:pt x="26" y="0"/>
                    <a:pt x="17" y="0"/>
                  </a:cubicBezTo>
                  <a:close/>
                </a:path>
              </a:pathLst>
            </a:custGeom>
            <a:solidFill>
              <a:schemeClr val="accent5">
                <a:lumMod val="75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1" name="Freeform 423"/>
            <p:cNvSpPr>
              <a:spLocks/>
            </p:cNvSpPr>
            <p:nvPr/>
          </p:nvSpPr>
          <p:spPr bwMode="auto">
            <a:xfrm flipH="1">
              <a:off x="7344823" y="6010056"/>
              <a:ext cx="205800" cy="814381"/>
            </a:xfrm>
            <a:custGeom>
              <a:avLst/>
              <a:gdLst>
                <a:gd name="T0" fmla="*/ 19 w 82"/>
                <a:gd name="T1" fmla="*/ 309 h 309"/>
                <a:gd name="T2" fmla="*/ 73 w 82"/>
                <a:gd name="T3" fmla="*/ 309 h 309"/>
                <a:gd name="T4" fmla="*/ 82 w 82"/>
                <a:gd name="T5" fmla="*/ 0 h 309"/>
                <a:gd name="T6" fmla="*/ 0 w 82"/>
                <a:gd name="T7" fmla="*/ 0 h 309"/>
                <a:gd name="T8" fmla="*/ 19 w 82"/>
                <a:gd name="T9" fmla="*/ 309 h 309"/>
              </a:gdLst>
              <a:ahLst/>
              <a:cxnLst>
                <a:cxn ang="0">
                  <a:pos x="T0" y="T1"/>
                </a:cxn>
                <a:cxn ang="0">
                  <a:pos x="T2" y="T3"/>
                </a:cxn>
                <a:cxn ang="0">
                  <a:pos x="T4" y="T5"/>
                </a:cxn>
                <a:cxn ang="0">
                  <a:pos x="T6" y="T7"/>
                </a:cxn>
                <a:cxn ang="0">
                  <a:pos x="T8" y="T9"/>
                </a:cxn>
              </a:cxnLst>
              <a:rect l="0" t="0" r="r" b="b"/>
              <a:pathLst>
                <a:path w="82" h="309">
                  <a:moveTo>
                    <a:pt x="19" y="309"/>
                  </a:moveTo>
                  <a:lnTo>
                    <a:pt x="73" y="309"/>
                  </a:lnTo>
                  <a:lnTo>
                    <a:pt x="82" y="0"/>
                  </a:lnTo>
                  <a:lnTo>
                    <a:pt x="0" y="0"/>
                  </a:lnTo>
                  <a:lnTo>
                    <a:pt x="19" y="309"/>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2" name="Freeform 424"/>
            <p:cNvSpPr>
              <a:spLocks/>
            </p:cNvSpPr>
            <p:nvPr/>
          </p:nvSpPr>
          <p:spPr bwMode="auto">
            <a:xfrm flipH="1">
              <a:off x="7374675" y="6789191"/>
              <a:ext cx="120468" cy="60234"/>
            </a:xfrm>
            <a:custGeom>
              <a:avLst/>
              <a:gdLst>
                <a:gd name="T0" fmla="*/ 17 w 34"/>
                <a:gd name="T1" fmla="*/ 0 h 17"/>
                <a:gd name="T2" fmla="*/ 34 w 34"/>
                <a:gd name="T3" fmla="*/ 17 h 17"/>
                <a:gd name="T4" fmla="*/ 0 w 34"/>
                <a:gd name="T5" fmla="*/ 17 h 17"/>
                <a:gd name="T6" fmla="*/ 17 w 34"/>
                <a:gd name="T7" fmla="*/ 0 h 17"/>
              </a:gdLst>
              <a:ahLst/>
              <a:cxnLst>
                <a:cxn ang="0">
                  <a:pos x="T0" y="T1"/>
                </a:cxn>
                <a:cxn ang="0">
                  <a:pos x="T2" y="T3"/>
                </a:cxn>
                <a:cxn ang="0">
                  <a:pos x="T4" y="T5"/>
                </a:cxn>
                <a:cxn ang="0">
                  <a:pos x="T6" y="T7"/>
                </a:cxn>
              </a:cxnLst>
              <a:rect l="0" t="0" r="r" b="b"/>
              <a:pathLst>
                <a:path w="34" h="17">
                  <a:moveTo>
                    <a:pt x="17" y="0"/>
                  </a:moveTo>
                  <a:cubicBezTo>
                    <a:pt x="27" y="0"/>
                    <a:pt x="34" y="8"/>
                    <a:pt x="34" y="17"/>
                  </a:cubicBezTo>
                  <a:cubicBezTo>
                    <a:pt x="0" y="17"/>
                    <a:pt x="0" y="17"/>
                    <a:pt x="0" y="17"/>
                  </a:cubicBezTo>
                  <a:cubicBezTo>
                    <a:pt x="0" y="8"/>
                    <a:pt x="8" y="0"/>
                    <a:pt x="17" y="0"/>
                  </a:cubicBezTo>
                  <a:close/>
                </a:path>
              </a:pathLst>
            </a:custGeom>
            <a:solidFill>
              <a:schemeClr val="accent5">
                <a:lumMod val="75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320" name="Group 319"/>
            <p:cNvGrpSpPr/>
            <p:nvPr/>
          </p:nvGrpSpPr>
          <p:grpSpPr>
            <a:xfrm>
              <a:off x="7348678" y="4735640"/>
              <a:ext cx="376572" cy="534507"/>
              <a:chOff x="7405547" y="4764560"/>
              <a:chExt cx="302717" cy="429678"/>
            </a:xfrm>
          </p:grpSpPr>
          <p:sp>
            <p:nvSpPr>
              <p:cNvPr id="395" name="Freeform 418"/>
              <p:cNvSpPr>
                <a:spLocks/>
              </p:cNvSpPr>
              <p:nvPr/>
            </p:nvSpPr>
            <p:spPr bwMode="auto">
              <a:xfrm flipH="1">
                <a:off x="7405547" y="4764560"/>
                <a:ext cx="302717" cy="389208"/>
              </a:xfrm>
              <a:custGeom>
                <a:avLst/>
                <a:gdLst>
                  <a:gd name="T0" fmla="*/ 90 w 90"/>
                  <a:gd name="T1" fmla="*/ 55 h 116"/>
                  <a:gd name="T2" fmla="*/ 67 w 90"/>
                  <a:gd name="T3" fmla="*/ 17 h 116"/>
                  <a:gd name="T4" fmla="*/ 38 w 90"/>
                  <a:gd name="T5" fmla="*/ 0 h 116"/>
                  <a:gd name="T6" fmla="*/ 0 w 90"/>
                  <a:gd name="T7" fmla="*/ 47 h 116"/>
                  <a:gd name="T8" fmla="*/ 3 w 90"/>
                  <a:gd name="T9" fmla="*/ 111 h 116"/>
                  <a:gd name="T10" fmla="*/ 38 w 90"/>
                  <a:gd name="T11" fmla="*/ 116 h 116"/>
                  <a:gd name="T12" fmla="*/ 39 w 90"/>
                  <a:gd name="T13" fmla="*/ 116 h 116"/>
                  <a:gd name="T14" fmla="*/ 41 w 90"/>
                  <a:gd name="T15" fmla="*/ 116 h 116"/>
                  <a:gd name="T16" fmla="*/ 41 w 90"/>
                  <a:gd name="T17" fmla="*/ 116 h 116"/>
                  <a:gd name="T18" fmla="*/ 45 w 90"/>
                  <a:gd name="T19" fmla="*/ 116 h 116"/>
                  <a:gd name="T20" fmla="*/ 46 w 90"/>
                  <a:gd name="T21" fmla="*/ 116 h 116"/>
                  <a:gd name="T22" fmla="*/ 47 w 90"/>
                  <a:gd name="T23" fmla="*/ 116 h 116"/>
                  <a:gd name="T24" fmla="*/ 50 w 90"/>
                  <a:gd name="T25" fmla="*/ 116 h 116"/>
                  <a:gd name="T26" fmla="*/ 50 w 90"/>
                  <a:gd name="T27" fmla="*/ 116 h 116"/>
                  <a:gd name="T28" fmla="*/ 52 w 90"/>
                  <a:gd name="T29" fmla="*/ 116 h 116"/>
                  <a:gd name="T30" fmla="*/ 53 w 90"/>
                  <a:gd name="T31" fmla="*/ 116 h 116"/>
                  <a:gd name="T32" fmla="*/ 86 w 90"/>
                  <a:gd name="T33" fmla="*/ 111 h 116"/>
                  <a:gd name="T34" fmla="*/ 90 w 90"/>
                  <a:gd name="T35" fmla="*/ 5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16">
                    <a:moveTo>
                      <a:pt x="90" y="55"/>
                    </a:moveTo>
                    <a:cubicBezTo>
                      <a:pt x="90" y="37"/>
                      <a:pt x="80" y="22"/>
                      <a:pt x="67" y="17"/>
                    </a:cubicBezTo>
                    <a:cubicBezTo>
                      <a:pt x="60" y="6"/>
                      <a:pt x="50" y="0"/>
                      <a:pt x="38" y="0"/>
                    </a:cubicBezTo>
                    <a:cubicBezTo>
                      <a:pt x="17" y="0"/>
                      <a:pt x="0" y="21"/>
                      <a:pt x="0" y="47"/>
                    </a:cubicBezTo>
                    <a:cubicBezTo>
                      <a:pt x="0" y="52"/>
                      <a:pt x="2" y="85"/>
                      <a:pt x="3" y="111"/>
                    </a:cubicBezTo>
                    <a:cubicBezTo>
                      <a:pt x="14" y="114"/>
                      <a:pt x="26" y="116"/>
                      <a:pt x="38" y="116"/>
                    </a:cubicBezTo>
                    <a:cubicBezTo>
                      <a:pt x="38" y="116"/>
                      <a:pt x="39" y="116"/>
                      <a:pt x="39" y="116"/>
                    </a:cubicBezTo>
                    <a:cubicBezTo>
                      <a:pt x="40" y="116"/>
                      <a:pt x="41" y="116"/>
                      <a:pt x="41" y="116"/>
                    </a:cubicBezTo>
                    <a:cubicBezTo>
                      <a:pt x="41" y="116"/>
                      <a:pt x="41" y="116"/>
                      <a:pt x="41" y="116"/>
                    </a:cubicBezTo>
                    <a:cubicBezTo>
                      <a:pt x="42" y="116"/>
                      <a:pt x="44" y="116"/>
                      <a:pt x="45" y="116"/>
                    </a:cubicBezTo>
                    <a:cubicBezTo>
                      <a:pt x="45" y="116"/>
                      <a:pt x="45" y="116"/>
                      <a:pt x="46" y="116"/>
                    </a:cubicBezTo>
                    <a:cubicBezTo>
                      <a:pt x="46" y="116"/>
                      <a:pt x="46" y="116"/>
                      <a:pt x="47" y="116"/>
                    </a:cubicBezTo>
                    <a:cubicBezTo>
                      <a:pt x="48" y="116"/>
                      <a:pt x="49" y="116"/>
                      <a:pt x="50" y="116"/>
                    </a:cubicBezTo>
                    <a:cubicBezTo>
                      <a:pt x="50" y="116"/>
                      <a:pt x="50" y="116"/>
                      <a:pt x="50" y="116"/>
                    </a:cubicBezTo>
                    <a:cubicBezTo>
                      <a:pt x="50" y="116"/>
                      <a:pt x="51" y="116"/>
                      <a:pt x="52" y="116"/>
                    </a:cubicBezTo>
                    <a:cubicBezTo>
                      <a:pt x="53" y="116"/>
                      <a:pt x="53" y="116"/>
                      <a:pt x="53" y="116"/>
                    </a:cubicBezTo>
                    <a:cubicBezTo>
                      <a:pt x="65" y="116"/>
                      <a:pt x="76" y="114"/>
                      <a:pt x="86" y="111"/>
                    </a:cubicBezTo>
                    <a:cubicBezTo>
                      <a:pt x="87" y="87"/>
                      <a:pt x="90" y="58"/>
                      <a:pt x="90" y="55"/>
                    </a:cubicBezTo>
                    <a:close/>
                  </a:path>
                </a:pathLst>
              </a:custGeom>
              <a:solidFill>
                <a:srgbClr val="CC9900"/>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6" name="Freeform 428"/>
              <p:cNvSpPr>
                <a:spLocks/>
              </p:cNvSpPr>
              <p:nvPr/>
            </p:nvSpPr>
            <p:spPr bwMode="auto">
              <a:xfrm flipH="1">
                <a:off x="7450366" y="489719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7" name="Freeform 429"/>
              <p:cNvSpPr>
                <a:spLocks/>
              </p:cNvSpPr>
              <p:nvPr/>
            </p:nvSpPr>
            <p:spPr bwMode="auto">
              <a:xfrm flipH="1">
                <a:off x="7450366"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8" name="Freeform 430"/>
              <p:cNvSpPr>
                <a:spLocks/>
              </p:cNvSpPr>
              <p:nvPr/>
            </p:nvSpPr>
            <p:spPr bwMode="auto">
              <a:xfrm flipH="1">
                <a:off x="7455487"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09" name="Freeform 431"/>
              <p:cNvSpPr>
                <a:spLocks/>
              </p:cNvSpPr>
              <p:nvPr/>
            </p:nvSpPr>
            <p:spPr bwMode="auto">
              <a:xfrm flipH="1">
                <a:off x="7452927" y="48869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0" name="Freeform 432"/>
              <p:cNvSpPr>
                <a:spLocks/>
              </p:cNvSpPr>
              <p:nvPr/>
            </p:nvSpPr>
            <p:spPr bwMode="auto">
              <a:xfrm flipH="1">
                <a:off x="7668031" y="488182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1" name="Freeform 433"/>
              <p:cNvSpPr>
                <a:spLocks/>
              </p:cNvSpPr>
              <p:nvPr/>
            </p:nvSpPr>
            <p:spPr bwMode="auto">
              <a:xfrm flipH="1">
                <a:off x="7450366" y="4899751"/>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2" name="Freeform 434"/>
              <p:cNvSpPr>
                <a:spLocks/>
              </p:cNvSpPr>
              <p:nvPr/>
            </p:nvSpPr>
            <p:spPr bwMode="auto">
              <a:xfrm flipH="1">
                <a:off x="7450366" y="4907434"/>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3" name="Freeform 435"/>
              <p:cNvSpPr>
                <a:spLocks/>
              </p:cNvSpPr>
              <p:nvPr/>
            </p:nvSpPr>
            <p:spPr bwMode="auto">
              <a:xfrm flipH="1">
                <a:off x="7455487" y="48792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4" name="Freeform 436"/>
              <p:cNvSpPr>
                <a:spLocks/>
              </p:cNvSpPr>
              <p:nvPr/>
            </p:nvSpPr>
            <p:spPr bwMode="auto">
              <a:xfrm flipH="1">
                <a:off x="7675712" y="4904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15" name="Freeform 437"/>
              <p:cNvSpPr>
                <a:spLocks/>
              </p:cNvSpPr>
              <p:nvPr/>
            </p:nvSpPr>
            <p:spPr bwMode="auto">
              <a:xfrm flipH="1">
                <a:off x="7670591" y="48920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6" name="Freeform 438"/>
              <p:cNvSpPr>
                <a:spLocks/>
              </p:cNvSpPr>
              <p:nvPr/>
            </p:nvSpPr>
            <p:spPr bwMode="auto">
              <a:xfrm flipH="1">
                <a:off x="7670591" y="488950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7" name="Freeform 439"/>
              <p:cNvSpPr>
                <a:spLocks/>
              </p:cNvSpPr>
              <p:nvPr/>
            </p:nvSpPr>
            <p:spPr bwMode="auto">
              <a:xfrm flipH="1">
                <a:off x="7675712" y="48997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8" name="Freeform 440"/>
              <p:cNvSpPr>
                <a:spLocks/>
              </p:cNvSpPr>
              <p:nvPr/>
            </p:nvSpPr>
            <p:spPr bwMode="auto">
              <a:xfrm flipH="1">
                <a:off x="7427318" y="4871583"/>
                <a:ext cx="268879" cy="322655"/>
              </a:xfrm>
              <a:custGeom>
                <a:avLst/>
                <a:gdLst>
                  <a:gd name="T0" fmla="*/ 71 w 75"/>
                  <a:gd name="T1" fmla="*/ 16 h 90"/>
                  <a:gd name="T2" fmla="*/ 69 w 75"/>
                  <a:gd name="T3" fmla="*/ 16 h 90"/>
                  <a:gd name="T4" fmla="*/ 69 w 75"/>
                  <a:gd name="T5" fmla="*/ 11 h 90"/>
                  <a:gd name="T6" fmla="*/ 69 w 75"/>
                  <a:gd name="T7" fmla="*/ 10 h 90"/>
                  <a:gd name="T8" fmla="*/ 69 w 75"/>
                  <a:gd name="T9" fmla="*/ 9 h 90"/>
                  <a:gd name="T10" fmla="*/ 69 w 75"/>
                  <a:gd name="T11" fmla="*/ 8 h 90"/>
                  <a:gd name="T12" fmla="*/ 69 w 75"/>
                  <a:gd name="T13" fmla="*/ 8 h 90"/>
                  <a:gd name="T14" fmla="*/ 69 w 75"/>
                  <a:gd name="T15" fmla="*/ 7 h 90"/>
                  <a:gd name="T16" fmla="*/ 69 w 75"/>
                  <a:gd name="T17" fmla="*/ 6 h 90"/>
                  <a:gd name="T18" fmla="*/ 69 w 75"/>
                  <a:gd name="T19" fmla="*/ 6 h 90"/>
                  <a:gd name="T20" fmla="*/ 68 w 75"/>
                  <a:gd name="T21" fmla="*/ 4 h 90"/>
                  <a:gd name="T22" fmla="*/ 68 w 75"/>
                  <a:gd name="T23" fmla="*/ 4 h 90"/>
                  <a:gd name="T24" fmla="*/ 67 w 75"/>
                  <a:gd name="T25" fmla="*/ 3 h 90"/>
                  <a:gd name="T26" fmla="*/ 67 w 75"/>
                  <a:gd name="T27" fmla="*/ 3 h 90"/>
                  <a:gd name="T28" fmla="*/ 67 w 75"/>
                  <a:gd name="T29" fmla="*/ 2 h 90"/>
                  <a:gd name="T30" fmla="*/ 67 w 75"/>
                  <a:gd name="T31" fmla="*/ 2 h 90"/>
                  <a:gd name="T32" fmla="*/ 61 w 75"/>
                  <a:gd name="T33" fmla="*/ 3 h 90"/>
                  <a:gd name="T34" fmla="*/ 50 w 75"/>
                  <a:gd name="T35" fmla="*/ 0 h 90"/>
                  <a:gd name="T36" fmla="*/ 31 w 75"/>
                  <a:gd name="T37" fmla="*/ 3 h 90"/>
                  <a:gd name="T38" fmla="*/ 11 w 75"/>
                  <a:gd name="T39" fmla="*/ 0 h 90"/>
                  <a:gd name="T40" fmla="*/ 8 w 75"/>
                  <a:gd name="T41" fmla="*/ 3 h 90"/>
                  <a:gd name="T42" fmla="*/ 8 w 75"/>
                  <a:gd name="T43" fmla="*/ 3 h 90"/>
                  <a:gd name="T44" fmla="*/ 7 w 75"/>
                  <a:gd name="T45" fmla="*/ 5 h 90"/>
                  <a:gd name="T46" fmla="*/ 7 w 75"/>
                  <a:gd name="T47" fmla="*/ 5 h 90"/>
                  <a:gd name="T48" fmla="*/ 7 w 75"/>
                  <a:gd name="T49" fmla="*/ 6 h 90"/>
                  <a:gd name="T50" fmla="*/ 7 w 75"/>
                  <a:gd name="T51" fmla="*/ 6 h 90"/>
                  <a:gd name="T52" fmla="*/ 6 w 75"/>
                  <a:gd name="T53" fmla="*/ 8 h 90"/>
                  <a:gd name="T54" fmla="*/ 6 w 75"/>
                  <a:gd name="T55" fmla="*/ 8 h 90"/>
                  <a:gd name="T56" fmla="*/ 6 w 75"/>
                  <a:gd name="T57" fmla="*/ 9 h 90"/>
                  <a:gd name="T58" fmla="*/ 6 w 75"/>
                  <a:gd name="T59" fmla="*/ 9 h 90"/>
                  <a:gd name="T60" fmla="*/ 6 w 75"/>
                  <a:gd name="T61" fmla="*/ 11 h 90"/>
                  <a:gd name="T62" fmla="*/ 6 w 75"/>
                  <a:gd name="T63" fmla="*/ 16 h 90"/>
                  <a:gd name="T64" fmla="*/ 5 w 75"/>
                  <a:gd name="T65" fmla="*/ 16 h 90"/>
                  <a:gd name="T66" fmla="*/ 0 w 75"/>
                  <a:gd name="T67" fmla="*/ 21 h 90"/>
                  <a:gd name="T68" fmla="*/ 0 w 75"/>
                  <a:gd name="T69" fmla="*/ 33 h 90"/>
                  <a:gd name="T70" fmla="*/ 6 w 75"/>
                  <a:gd name="T71" fmla="*/ 38 h 90"/>
                  <a:gd name="T72" fmla="*/ 11 w 75"/>
                  <a:gd name="T73" fmla="*/ 51 h 90"/>
                  <a:gd name="T74" fmla="*/ 22 w 75"/>
                  <a:gd name="T75" fmla="*/ 66 h 90"/>
                  <a:gd name="T76" fmla="*/ 24 w 75"/>
                  <a:gd name="T77" fmla="*/ 80 h 90"/>
                  <a:gd name="T78" fmla="*/ 38 w 75"/>
                  <a:gd name="T79" fmla="*/ 90 h 90"/>
                  <a:gd name="T80" fmla="*/ 52 w 75"/>
                  <a:gd name="T81" fmla="*/ 80 h 90"/>
                  <a:gd name="T82" fmla="*/ 54 w 75"/>
                  <a:gd name="T83" fmla="*/ 66 h 90"/>
                  <a:gd name="T84" fmla="*/ 64 w 75"/>
                  <a:gd name="T85" fmla="*/ 51 h 90"/>
                  <a:gd name="T86" fmla="*/ 69 w 75"/>
                  <a:gd name="T87" fmla="*/ 38 h 90"/>
                  <a:gd name="T88" fmla="*/ 75 w 75"/>
                  <a:gd name="T89" fmla="*/ 33 h 90"/>
                  <a:gd name="T90" fmla="*/ 75 w 75"/>
                  <a:gd name="T91" fmla="*/ 21 h 90"/>
                  <a:gd name="T92" fmla="*/ 71 w 75"/>
                  <a:gd name="T93"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90">
                    <a:moveTo>
                      <a:pt x="71" y="16"/>
                    </a:moveTo>
                    <a:cubicBezTo>
                      <a:pt x="71" y="16"/>
                      <a:pt x="70" y="16"/>
                      <a:pt x="69" y="16"/>
                    </a:cubicBezTo>
                    <a:cubicBezTo>
                      <a:pt x="69" y="11"/>
                      <a:pt x="69" y="11"/>
                      <a:pt x="69" y="11"/>
                    </a:cubicBezTo>
                    <a:cubicBezTo>
                      <a:pt x="69" y="11"/>
                      <a:pt x="69" y="10"/>
                      <a:pt x="69" y="10"/>
                    </a:cubicBezTo>
                    <a:cubicBezTo>
                      <a:pt x="69" y="9"/>
                      <a:pt x="69" y="9"/>
                      <a:pt x="69" y="9"/>
                    </a:cubicBezTo>
                    <a:cubicBezTo>
                      <a:pt x="69" y="9"/>
                      <a:pt x="69" y="9"/>
                      <a:pt x="69" y="8"/>
                    </a:cubicBezTo>
                    <a:cubicBezTo>
                      <a:pt x="69" y="8"/>
                      <a:pt x="69" y="8"/>
                      <a:pt x="69" y="8"/>
                    </a:cubicBezTo>
                    <a:cubicBezTo>
                      <a:pt x="69" y="7"/>
                      <a:pt x="69" y="7"/>
                      <a:pt x="69" y="7"/>
                    </a:cubicBezTo>
                    <a:cubicBezTo>
                      <a:pt x="69" y="7"/>
                      <a:pt x="69" y="7"/>
                      <a:pt x="69" y="6"/>
                    </a:cubicBezTo>
                    <a:cubicBezTo>
                      <a:pt x="69" y="6"/>
                      <a:pt x="69" y="6"/>
                      <a:pt x="69" y="6"/>
                    </a:cubicBezTo>
                    <a:cubicBezTo>
                      <a:pt x="68" y="5"/>
                      <a:pt x="68" y="5"/>
                      <a:pt x="68" y="4"/>
                    </a:cubicBezTo>
                    <a:cubicBezTo>
                      <a:pt x="68" y="4"/>
                      <a:pt x="68" y="4"/>
                      <a:pt x="68" y="4"/>
                    </a:cubicBezTo>
                    <a:cubicBezTo>
                      <a:pt x="68" y="4"/>
                      <a:pt x="67" y="3"/>
                      <a:pt x="67" y="3"/>
                    </a:cubicBezTo>
                    <a:cubicBezTo>
                      <a:pt x="67" y="3"/>
                      <a:pt x="67" y="3"/>
                      <a:pt x="67" y="3"/>
                    </a:cubicBezTo>
                    <a:cubicBezTo>
                      <a:pt x="67" y="3"/>
                      <a:pt x="67" y="2"/>
                      <a:pt x="67" y="2"/>
                    </a:cubicBezTo>
                    <a:cubicBezTo>
                      <a:pt x="67" y="2"/>
                      <a:pt x="67" y="2"/>
                      <a:pt x="67" y="2"/>
                    </a:cubicBezTo>
                    <a:cubicBezTo>
                      <a:pt x="65" y="3"/>
                      <a:pt x="63" y="3"/>
                      <a:pt x="61" y="3"/>
                    </a:cubicBezTo>
                    <a:cubicBezTo>
                      <a:pt x="56" y="3"/>
                      <a:pt x="52" y="2"/>
                      <a:pt x="50" y="0"/>
                    </a:cubicBezTo>
                    <a:cubicBezTo>
                      <a:pt x="46" y="2"/>
                      <a:pt x="39" y="3"/>
                      <a:pt x="31" y="3"/>
                    </a:cubicBezTo>
                    <a:cubicBezTo>
                      <a:pt x="23" y="3"/>
                      <a:pt x="15" y="2"/>
                      <a:pt x="11" y="0"/>
                    </a:cubicBezTo>
                    <a:cubicBezTo>
                      <a:pt x="10" y="1"/>
                      <a:pt x="9" y="2"/>
                      <a:pt x="8" y="3"/>
                    </a:cubicBezTo>
                    <a:cubicBezTo>
                      <a:pt x="8" y="3"/>
                      <a:pt x="8" y="3"/>
                      <a:pt x="8" y="3"/>
                    </a:cubicBezTo>
                    <a:cubicBezTo>
                      <a:pt x="8" y="4"/>
                      <a:pt x="7" y="4"/>
                      <a:pt x="7" y="5"/>
                    </a:cubicBezTo>
                    <a:cubicBezTo>
                      <a:pt x="7" y="5"/>
                      <a:pt x="7" y="5"/>
                      <a:pt x="7" y="5"/>
                    </a:cubicBezTo>
                    <a:cubicBezTo>
                      <a:pt x="7" y="5"/>
                      <a:pt x="7" y="6"/>
                      <a:pt x="7" y="6"/>
                    </a:cubicBezTo>
                    <a:cubicBezTo>
                      <a:pt x="7" y="6"/>
                      <a:pt x="7" y="6"/>
                      <a:pt x="7" y="6"/>
                    </a:cubicBezTo>
                    <a:cubicBezTo>
                      <a:pt x="6" y="7"/>
                      <a:pt x="6" y="7"/>
                      <a:pt x="6" y="8"/>
                    </a:cubicBezTo>
                    <a:cubicBezTo>
                      <a:pt x="6" y="8"/>
                      <a:pt x="6" y="8"/>
                      <a:pt x="6" y="8"/>
                    </a:cubicBezTo>
                    <a:cubicBezTo>
                      <a:pt x="6" y="8"/>
                      <a:pt x="6" y="9"/>
                      <a:pt x="6" y="9"/>
                    </a:cubicBezTo>
                    <a:cubicBezTo>
                      <a:pt x="6" y="9"/>
                      <a:pt x="6" y="9"/>
                      <a:pt x="6" y="9"/>
                    </a:cubicBezTo>
                    <a:cubicBezTo>
                      <a:pt x="6" y="10"/>
                      <a:pt x="6" y="11"/>
                      <a:pt x="6" y="11"/>
                    </a:cubicBezTo>
                    <a:cubicBezTo>
                      <a:pt x="6" y="16"/>
                      <a:pt x="6" y="16"/>
                      <a:pt x="6" y="16"/>
                    </a:cubicBezTo>
                    <a:cubicBezTo>
                      <a:pt x="6" y="16"/>
                      <a:pt x="5" y="16"/>
                      <a:pt x="5" y="16"/>
                    </a:cubicBezTo>
                    <a:cubicBezTo>
                      <a:pt x="2" y="16"/>
                      <a:pt x="0" y="18"/>
                      <a:pt x="0" y="21"/>
                    </a:cubicBezTo>
                    <a:cubicBezTo>
                      <a:pt x="0" y="33"/>
                      <a:pt x="0" y="33"/>
                      <a:pt x="0" y="33"/>
                    </a:cubicBezTo>
                    <a:cubicBezTo>
                      <a:pt x="0" y="36"/>
                      <a:pt x="3" y="38"/>
                      <a:pt x="6" y="38"/>
                    </a:cubicBezTo>
                    <a:cubicBezTo>
                      <a:pt x="11" y="51"/>
                      <a:pt x="11" y="51"/>
                      <a:pt x="11" y="51"/>
                    </a:cubicBezTo>
                    <a:cubicBezTo>
                      <a:pt x="13" y="59"/>
                      <a:pt x="17" y="64"/>
                      <a:pt x="22" y="66"/>
                    </a:cubicBezTo>
                    <a:cubicBezTo>
                      <a:pt x="24" y="80"/>
                      <a:pt x="24" y="80"/>
                      <a:pt x="24" y="80"/>
                    </a:cubicBezTo>
                    <a:cubicBezTo>
                      <a:pt x="38" y="90"/>
                      <a:pt x="38" y="90"/>
                      <a:pt x="38" y="90"/>
                    </a:cubicBezTo>
                    <a:cubicBezTo>
                      <a:pt x="52" y="80"/>
                      <a:pt x="52" y="80"/>
                      <a:pt x="52" y="80"/>
                    </a:cubicBezTo>
                    <a:cubicBezTo>
                      <a:pt x="54" y="66"/>
                      <a:pt x="54" y="66"/>
                      <a:pt x="54" y="66"/>
                    </a:cubicBezTo>
                    <a:cubicBezTo>
                      <a:pt x="59" y="64"/>
                      <a:pt x="61" y="59"/>
                      <a:pt x="64" y="51"/>
                    </a:cubicBezTo>
                    <a:cubicBezTo>
                      <a:pt x="69" y="38"/>
                      <a:pt x="69" y="38"/>
                      <a:pt x="69" y="38"/>
                    </a:cubicBezTo>
                    <a:cubicBezTo>
                      <a:pt x="73" y="38"/>
                      <a:pt x="75" y="36"/>
                      <a:pt x="75" y="33"/>
                    </a:cubicBezTo>
                    <a:cubicBezTo>
                      <a:pt x="75" y="21"/>
                      <a:pt x="75" y="21"/>
                      <a:pt x="75" y="21"/>
                    </a:cubicBezTo>
                    <a:cubicBezTo>
                      <a:pt x="75" y="19"/>
                      <a:pt x="73" y="17"/>
                      <a:pt x="71" y="16"/>
                    </a:cubicBezTo>
                    <a:close/>
                  </a:path>
                </a:pathLst>
              </a:custGeom>
              <a:solidFill>
                <a:srgbClr val="E0BB8D"/>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380" name="Rectangle 155"/>
            <p:cNvSpPr>
              <a:spLocks noChangeArrowheads="1"/>
            </p:cNvSpPr>
            <p:nvPr/>
          </p:nvSpPr>
          <p:spPr bwMode="auto">
            <a:xfrm>
              <a:off x="7368120" y="5217767"/>
              <a:ext cx="348635" cy="30007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1" name="Freeform 163"/>
            <p:cNvSpPr>
              <a:spLocks/>
            </p:cNvSpPr>
            <p:nvPr/>
          </p:nvSpPr>
          <p:spPr bwMode="auto">
            <a:xfrm>
              <a:off x="7472940" y="5148924"/>
              <a:ext cx="143142" cy="236495"/>
            </a:xfrm>
            <a:custGeom>
              <a:avLst/>
              <a:gdLst>
                <a:gd name="T0" fmla="*/ 46 w 92"/>
                <a:gd name="T1" fmla="*/ 152 h 152"/>
                <a:gd name="T2" fmla="*/ 0 w 92"/>
                <a:gd name="T3" fmla="*/ 148 h 152"/>
                <a:gd name="T4" fmla="*/ 0 w 92"/>
                <a:gd name="T5" fmla="*/ 0 h 152"/>
                <a:gd name="T6" fmla="*/ 92 w 92"/>
                <a:gd name="T7" fmla="*/ 0 h 152"/>
                <a:gd name="T8" fmla="*/ 92 w 92"/>
                <a:gd name="T9" fmla="*/ 152 h 152"/>
                <a:gd name="T10" fmla="*/ 46 w 92"/>
                <a:gd name="T11" fmla="*/ 152 h 152"/>
              </a:gdLst>
              <a:ahLst/>
              <a:cxnLst>
                <a:cxn ang="0">
                  <a:pos x="T0" y="T1"/>
                </a:cxn>
                <a:cxn ang="0">
                  <a:pos x="T2" y="T3"/>
                </a:cxn>
                <a:cxn ang="0">
                  <a:pos x="T4" y="T5"/>
                </a:cxn>
                <a:cxn ang="0">
                  <a:pos x="T6" y="T7"/>
                </a:cxn>
                <a:cxn ang="0">
                  <a:pos x="T8" y="T9"/>
                </a:cxn>
                <a:cxn ang="0">
                  <a:pos x="T10" y="T11"/>
                </a:cxn>
              </a:cxnLst>
              <a:rect l="0" t="0" r="r" b="b"/>
              <a:pathLst>
                <a:path w="92" h="152">
                  <a:moveTo>
                    <a:pt x="46" y="152"/>
                  </a:moveTo>
                  <a:lnTo>
                    <a:pt x="0" y="148"/>
                  </a:lnTo>
                  <a:lnTo>
                    <a:pt x="0" y="0"/>
                  </a:lnTo>
                  <a:lnTo>
                    <a:pt x="92" y="0"/>
                  </a:lnTo>
                  <a:lnTo>
                    <a:pt x="92" y="152"/>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299" name="Group 298"/>
            <p:cNvGrpSpPr/>
            <p:nvPr/>
          </p:nvGrpSpPr>
          <p:grpSpPr>
            <a:xfrm>
              <a:off x="7160079" y="5174541"/>
              <a:ext cx="748634" cy="990878"/>
              <a:chOff x="7051597" y="5172550"/>
              <a:chExt cx="922338" cy="1220787"/>
            </a:xfrm>
          </p:grpSpPr>
          <p:sp>
            <p:nvSpPr>
              <p:cNvPr id="368" name="Rectangle 159"/>
              <p:cNvSpPr>
                <a:spLocks noChangeArrowheads="1"/>
              </p:cNvSpPr>
              <p:nvPr/>
            </p:nvSpPr>
            <p:spPr bwMode="auto">
              <a:xfrm>
                <a:off x="7765972" y="5531325"/>
                <a:ext cx="123825"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69" name="Freeform 160"/>
              <p:cNvSpPr>
                <a:spLocks/>
              </p:cNvSpPr>
              <p:nvPr/>
            </p:nvSpPr>
            <p:spPr bwMode="auto">
              <a:xfrm>
                <a:off x="7765972" y="6142512"/>
                <a:ext cx="127000" cy="250825"/>
              </a:xfrm>
              <a:custGeom>
                <a:avLst/>
                <a:gdLst>
                  <a:gd name="T0" fmla="*/ 0 w 59"/>
                  <a:gd name="T1" fmla="*/ 0 h 117"/>
                  <a:gd name="T2" fmla="*/ 0 w 59"/>
                  <a:gd name="T3" fmla="*/ 117 h 117"/>
                  <a:gd name="T4" fmla="*/ 59 w 59"/>
                  <a:gd name="T5" fmla="*/ 58 h 117"/>
                  <a:gd name="T6" fmla="*/ 0 w 59"/>
                  <a:gd name="T7" fmla="*/ 0 h 117"/>
                </a:gdLst>
                <a:ahLst/>
                <a:cxnLst>
                  <a:cxn ang="0">
                    <a:pos x="T0" y="T1"/>
                  </a:cxn>
                  <a:cxn ang="0">
                    <a:pos x="T2" y="T3"/>
                  </a:cxn>
                  <a:cxn ang="0">
                    <a:pos x="T4" y="T5"/>
                  </a:cxn>
                  <a:cxn ang="0">
                    <a:pos x="T6" y="T7"/>
                  </a:cxn>
                </a:cxnLst>
                <a:rect l="0" t="0" r="r" b="b"/>
                <a:pathLst>
                  <a:path w="59" h="117">
                    <a:moveTo>
                      <a:pt x="0" y="0"/>
                    </a:moveTo>
                    <a:cubicBezTo>
                      <a:pt x="0" y="117"/>
                      <a:pt x="0" y="117"/>
                      <a:pt x="0" y="117"/>
                    </a:cubicBezTo>
                    <a:cubicBezTo>
                      <a:pt x="32" y="117"/>
                      <a:pt x="59" y="91"/>
                      <a:pt x="59" y="58"/>
                    </a:cubicBezTo>
                    <a:cubicBezTo>
                      <a:pt x="59" y="26"/>
                      <a:pt x="32"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0" name="Rectangle 161"/>
              <p:cNvSpPr>
                <a:spLocks noChangeArrowheads="1"/>
              </p:cNvSpPr>
              <p:nvPr/>
            </p:nvSpPr>
            <p:spPr bwMode="auto">
              <a:xfrm>
                <a:off x="7137322" y="5531325"/>
                <a:ext cx="122238" cy="735013"/>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1" name="Freeform 162"/>
              <p:cNvSpPr>
                <a:spLocks/>
              </p:cNvSpPr>
              <p:nvPr/>
            </p:nvSpPr>
            <p:spPr bwMode="auto">
              <a:xfrm>
                <a:off x="7134147" y="6142512"/>
                <a:ext cx="125413" cy="250825"/>
              </a:xfrm>
              <a:custGeom>
                <a:avLst/>
                <a:gdLst>
                  <a:gd name="T0" fmla="*/ 58 w 58"/>
                  <a:gd name="T1" fmla="*/ 0 h 117"/>
                  <a:gd name="T2" fmla="*/ 58 w 58"/>
                  <a:gd name="T3" fmla="*/ 117 h 117"/>
                  <a:gd name="T4" fmla="*/ 0 w 58"/>
                  <a:gd name="T5" fmla="*/ 58 h 117"/>
                  <a:gd name="T6" fmla="*/ 58 w 58"/>
                  <a:gd name="T7" fmla="*/ 0 h 117"/>
                </a:gdLst>
                <a:ahLst/>
                <a:cxnLst>
                  <a:cxn ang="0">
                    <a:pos x="T0" y="T1"/>
                  </a:cxn>
                  <a:cxn ang="0">
                    <a:pos x="T2" y="T3"/>
                  </a:cxn>
                  <a:cxn ang="0">
                    <a:pos x="T4" y="T5"/>
                  </a:cxn>
                  <a:cxn ang="0">
                    <a:pos x="T6" y="T7"/>
                  </a:cxn>
                </a:cxnLst>
                <a:rect l="0" t="0" r="r" b="b"/>
                <a:pathLst>
                  <a:path w="58" h="117">
                    <a:moveTo>
                      <a:pt x="58" y="0"/>
                    </a:moveTo>
                    <a:cubicBezTo>
                      <a:pt x="58" y="117"/>
                      <a:pt x="58" y="117"/>
                      <a:pt x="58" y="117"/>
                    </a:cubicBezTo>
                    <a:cubicBezTo>
                      <a:pt x="26" y="117"/>
                      <a:pt x="0" y="91"/>
                      <a:pt x="0" y="58"/>
                    </a:cubicBezTo>
                    <a:cubicBezTo>
                      <a:pt x="0" y="26"/>
                      <a:pt x="26" y="0"/>
                      <a:pt x="58"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2" name="Freeform 168"/>
              <p:cNvSpPr>
                <a:spLocks/>
              </p:cNvSpPr>
              <p:nvPr/>
            </p:nvSpPr>
            <p:spPr bwMode="auto">
              <a:xfrm>
                <a:off x="7110334" y="5221762"/>
                <a:ext cx="803275" cy="987425"/>
              </a:xfrm>
              <a:custGeom>
                <a:avLst/>
                <a:gdLst>
                  <a:gd name="T0" fmla="*/ 295 w 374"/>
                  <a:gd name="T1" fmla="*/ 0 h 462"/>
                  <a:gd name="T2" fmla="*/ 250 w 374"/>
                  <a:gd name="T3" fmla="*/ 0 h 462"/>
                  <a:gd name="T4" fmla="*/ 188 w 374"/>
                  <a:gd name="T5" fmla="*/ 140 h 462"/>
                  <a:gd name="T6" fmla="*/ 126 w 374"/>
                  <a:gd name="T7" fmla="*/ 0 h 462"/>
                  <a:gd name="T8" fmla="*/ 79 w 374"/>
                  <a:gd name="T9" fmla="*/ 0 h 462"/>
                  <a:gd name="T10" fmla="*/ 0 w 374"/>
                  <a:gd name="T11" fmla="*/ 79 h 462"/>
                  <a:gd name="T12" fmla="*/ 0 w 374"/>
                  <a:gd name="T13" fmla="*/ 295 h 462"/>
                  <a:gd name="T14" fmla="*/ 69 w 374"/>
                  <a:gd name="T15" fmla="*/ 295 h 462"/>
                  <a:gd name="T16" fmla="*/ 69 w 374"/>
                  <a:gd name="T17" fmla="*/ 146 h 462"/>
                  <a:gd name="T18" fmla="*/ 79 w 374"/>
                  <a:gd name="T19" fmla="*/ 146 h 462"/>
                  <a:gd name="T20" fmla="*/ 80 w 374"/>
                  <a:gd name="T21" fmla="*/ 462 h 462"/>
                  <a:gd name="T22" fmla="*/ 294 w 374"/>
                  <a:gd name="T23" fmla="*/ 462 h 462"/>
                  <a:gd name="T24" fmla="*/ 295 w 374"/>
                  <a:gd name="T25" fmla="*/ 146 h 462"/>
                  <a:gd name="T26" fmla="*/ 305 w 374"/>
                  <a:gd name="T27" fmla="*/ 146 h 462"/>
                  <a:gd name="T28" fmla="*/ 305 w 374"/>
                  <a:gd name="T29" fmla="*/ 288 h 462"/>
                  <a:gd name="T30" fmla="*/ 374 w 374"/>
                  <a:gd name="T31" fmla="*/ 288 h 462"/>
                  <a:gd name="T32" fmla="*/ 374 w 374"/>
                  <a:gd name="T33" fmla="*/ 79 h 462"/>
                  <a:gd name="T34" fmla="*/ 295 w 374"/>
                  <a:gd name="T35"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462">
                    <a:moveTo>
                      <a:pt x="295" y="0"/>
                    </a:moveTo>
                    <a:cubicBezTo>
                      <a:pt x="250" y="0"/>
                      <a:pt x="250" y="0"/>
                      <a:pt x="250" y="0"/>
                    </a:cubicBezTo>
                    <a:cubicBezTo>
                      <a:pt x="188" y="140"/>
                      <a:pt x="188" y="140"/>
                      <a:pt x="188" y="140"/>
                    </a:cubicBezTo>
                    <a:cubicBezTo>
                      <a:pt x="188" y="140"/>
                      <a:pt x="142" y="40"/>
                      <a:pt x="126" y="0"/>
                    </a:cubicBezTo>
                    <a:cubicBezTo>
                      <a:pt x="79" y="0"/>
                      <a:pt x="79" y="0"/>
                      <a:pt x="79" y="0"/>
                    </a:cubicBezTo>
                    <a:cubicBezTo>
                      <a:pt x="36" y="0"/>
                      <a:pt x="0" y="36"/>
                      <a:pt x="0" y="79"/>
                    </a:cubicBezTo>
                    <a:cubicBezTo>
                      <a:pt x="0" y="295"/>
                      <a:pt x="0" y="295"/>
                      <a:pt x="0" y="295"/>
                    </a:cubicBezTo>
                    <a:cubicBezTo>
                      <a:pt x="69" y="295"/>
                      <a:pt x="69" y="295"/>
                      <a:pt x="69" y="295"/>
                    </a:cubicBezTo>
                    <a:cubicBezTo>
                      <a:pt x="69" y="146"/>
                      <a:pt x="69" y="146"/>
                      <a:pt x="69" y="146"/>
                    </a:cubicBezTo>
                    <a:cubicBezTo>
                      <a:pt x="79" y="146"/>
                      <a:pt x="79" y="146"/>
                      <a:pt x="79" y="146"/>
                    </a:cubicBezTo>
                    <a:cubicBezTo>
                      <a:pt x="80" y="462"/>
                      <a:pt x="80" y="462"/>
                      <a:pt x="80" y="462"/>
                    </a:cubicBezTo>
                    <a:cubicBezTo>
                      <a:pt x="294" y="462"/>
                      <a:pt x="294" y="462"/>
                      <a:pt x="294" y="462"/>
                    </a:cubicBezTo>
                    <a:cubicBezTo>
                      <a:pt x="295" y="146"/>
                      <a:pt x="295" y="146"/>
                      <a:pt x="295" y="146"/>
                    </a:cubicBezTo>
                    <a:cubicBezTo>
                      <a:pt x="305" y="146"/>
                      <a:pt x="305" y="146"/>
                      <a:pt x="305" y="146"/>
                    </a:cubicBezTo>
                    <a:cubicBezTo>
                      <a:pt x="305" y="288"/>
                      <a:pt x="305" y="288"/>
                      <a:pt x="305" y="288"/>
                    </a:cubicBezTo>
                    <a:cubicBezTo>
                      <a:pt x="374" y="288"/>
                      <a:pt x="374" y="288"/>
                      <a:pt x="374" y="288"/>
                    </a:cubicBezTo>
                    <a:cubicBezTo>
                      <a:pt x="374" y="79"/>
                      <a:pt x="374" y="79"/>
                      <a:pt x="374" y="79"/>
                    </a:cubicBezTo>
                    <a:cubicBezTo>
                      <a:pt x="374" y="36"/>
                      <a:pt x="338" y="0"/>
                      <a:pt x="295"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3" name="Freeform 175"/>
              <p:cNvSpPr>
                <a:spLocks/>
              </p:cNvSpPr>
              <p:nvPr/>
            </p:nvSpPr>
            <p:spPr bwMode="auto">
              <a:xfrm>
                <a:off x="7248447" y="5172550"/>
                <a:ext cx="266700" cy="349250"/>
              </a:xfrm>
              <a:custGeom>
                <a:avLst/>
                <a:gdLst>
                  <a:gd name="T0" fmla="*/ 95 w 168"/>
                  <a:gd name="T1" fmla="*/ 81 h 220"/>
                  <a:gd name="T2" fmla="*/ 64 w 168"/>
                  <a:gd name="T3" fmla="*/ 103 h 220"/>
                  <a:gd name="T4" fmla="*/ 168 w 168"/>
                  <a:gd name="T5" fmla="*/ 220 h 220"/>
                  <a:gd name="T6" fmla="*/ 81 w 168"/>
                  <a:gd name="T7" fmla="*/ 0 h 220"/>
                  <a:gd name="T8" fmla="*/ 0 w 168"/>
                  <a:gd name="T9" fmla="*/ 31 h 220"/>
                  <a:gd name="T10" fmla="*/ 43 w 168"/>
                  <a:gd name="T11" fmla="*/ 81 h 220"/>
                  <a:gd name="T12" fmla="*/ 95 w 168"/>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8" h="220">
                    <a:moveTo>
                      <a:pt x="95" y="81"/>
                    </a:moveTo>
                    <a:lnTo>
                      <a:pt x="64" y="103"/>
                    </a:lnTo>
                    <a:lnTo>
                      <a:pt x="168" y="220"/>
                    </a:lnTo>
                    <a:lnTo>
                      <a:pt x="81" y="0"/>
                    </a:lnTo>
                    <a:lnTo>
                      <a:pt x="0" y="31"/>
                    </a:lnTo>
                    <a:lnTo>
                      <a:pt x="43" y="81"/>
                    </a:lnTo>
                    <a:lnTo>
                      <a:pt x="9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4" name="Freeform 176"/>
              <p:cNvSpPr>
                <a:spLocks/>
              </p:cNvSpPr>
              <p:nvPr/>
            </p:nvSpPr>
            <p:spPr bwMode="auto">
              <a:xfrm>
                <a:off x="7515147" y="5172550"/>
                <a:ext cx="268288" cy="349250"/>
              </a:xfrm>
              <a:custGeom>
                <a:avLst/>
                <a:gdLst>
                  <a:gd name="T0" fmla="*/ 74 w 169"/>
                  <a:gd name="T1" fmla="*/ 81 h 220"/>
                  <a:gd name="T2" fmla="*/ 105 w 169"/>
                  <a:gd name="T3" fmla="*/ 103 h 220"/>
                  <a:gd name="T4" fmla="*/ 0 w 169"/>
                  <a:gd name="T5" fmla="*/ 220 h 220"/>
                  <a:gd name="T6" fmla="*/ 89 w 169"/>
                  <a:gd name="T7" fmla="*/ 0 h 220"/>
                  <a:gd name="T8" fmla="*/ 169 w 169"/>
                  <a:gd name="T9" fmla="*/ 31 h 220"/>
                  <a:gd name="T10" fmla="*/ 124 w 169"/>
                  <a:gd name="T11" fmla="*/ 81 h 220"/>
                  <a:gd name="T12" fmla="*/ 74 w 169"/>
                  <a:gd name="T13" fmla="*/ 81 h 220"/>
                </a:gdLst>
                <a:ahLst/>
                <a:cxnLst>
                  <a:cxn ang="0">
                    <a:pos x="T0" y="T1"/>
                  </a:cxn>
                  <a:cxn ang="0">
                    <a:pos x="T2" y="T3"/>
                  </a:cxn>
                  <a:cxn ang="0">
                    <a:pos x="T4" y="T5"/>
                  </a:cxn>
                  <a:cxn ang="0">
                    <a:pos x="T6" y="T7"/>
                  </a:cxn>
                  <a:cxn ang="0">
                    <a:pos x="T8" y="T9"/>
                  </a:cxn>
                  <a:cxn ang="0">
                    <a:pos x="T10" y="T11"/>
                  </a:cxn>
                  <a:cxn ang="0">
                    <a:pos x="T12" y="T13"/>
                  </a:cxn>
                </a:cxnLst>
                <a:rect l="0" t="0" r="r" b="b"/>
                <a:pathLst>
                  <a:path w="169" h="220">
                    <a:moveTo>
                      <a:pt x="74" y="81"/>
                    </a:moveTo>
                    <a:lnTo>
                      <a:pt x="105" y="103"/>
                    </a:lnTo>
                    <a:lnTo>
                      <a:pt x="0" y="220"/>
                    </a:lnTo>
                    <a:lnTo>
                      <a:pt x="89" y="0"/>
                    </a:lnTo>
                    <a:lnTo>
                      <a:pt x="169" y="31"/>
                    </a:lnTo>
                    <a:lnTo>
                      <a:pt x="124" y="81"/>
                    </a:lnTo>
                    <a:lnTo>
                      <a:pt x="74"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75" name="Freeform 179"/>
              <p:cNvSpPr>
                <a:spLocks/>
              </p:cNvSpPr>
              <p:nvPr/>
            </p:nvSpPr>
            <p:spPr bwMode="auto">
              <a:xfrm>
                <a:off x="7051597" y="5777387"/>
                <a:ext cx="207963" cy="106363"/>
              </a:xfrm>
              <a:custGeom>
                <a:avLst/>
                <a:gdLst>
                  <a:gd name="T0" fmla="*/ 0 w 131"/>
                  <a:gd name="T1" fmla="*/ 67 h 67"/>
                  <a:gd name="T2" fmla="*/ 131 w 131"/>
                  <a:gd name="T3" fmla="*/ 67 h 67"/>
                  <a:gd name="T4" fmla="*/ 131 w 131"/>
                  <a:gd name="T5" fmla="*/ 0 h 67"/>
                  <a:gd name="T6" fmla="*/ 62 w 131"/>
                  <a:gd name="T7" fmla="*/ 0 h 67"/>
                  <a:gd name="T8" fmla="*/ 37 w 131"/>
                  <a:gd name="T9" fmla="*/ 28 h 67"/>
                  <a:gd name="T10" fmla="*/ 37 w 131"/>
                  <a:gd name="T11" fmla="*/ 0 h 67"/>
                  <a:gd name="T12" fmla="*/ 0 w 131"/>
                  <a:gd name="T13" fmla="*/ 0 h 67"/>
                  <a:gd name="T14" fmla="*/ 0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0" y="67"/>
                    </a:moveTo>
                    <a:lnTo>
                      <a:pt x="131" y="67"/>
                    </a:lnTo>
                    <a:lnTo>
                      <a:pt x="131" y="0"/>
                    </a:lnTo>
                    <a:lnTo>
                      <a:pt x="62" y="0"/>
                    </a:lnTo>
                    <a:lnTo>
                      <a:pt x="37" y="28"/>
                    </a:lnTo>
                    <a:lnTo>
                      <a:pt x="37" y="0"/>
                    </a:lnTo>
                    <a:lnTo>
                      <a:pt x="0" y="0"/>
                    </a:lnTo>
                    <a:lnTo>
                      <a:pt x="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p:txBody>
          </p:sp>
          <p:sp>
            <p:nvSpPr>
              <p:cNvPr id="376" name="Freeform 180"/>
              <p:cNvSpPr>
                <a:spLocks/>
              </p:cNvSpPr>
              <p:nvPr/>
            </p:nvSpPr>
            <p:spPr bwMode="auto">
              <a:xfrm>
                <a:off x="7765972" y="5777387"/>
                <a:ext cx="207963" cy="106363"/>
              </a:xfrm>
              <a:custGeom>
                <a:avLst/>
                <a:gdLst>
                  <a:gd name="T0" fmla="*/ 131 w 131"/>
                  <a:gd name="T1" fmla="*/ 67 h 67"/>
                  <a:gd name="T2" fmla="*/ 0 w 131"/>
                  <a:gd name="T3" fmla="*/ 67 h 67"/>
                  <a:gd name="T4" fmla="*/ 0 w 131"/>
                  <a:gd name="T5" fmla="*/ 0 h 67"/>
                  <a:gd name="T6" fmla="*/ 69 w 131"/>
                  <a:gd name="T7" fmla="*/ 0 h 67"/>
                  <a:gd name="T8" fmla="*/ 93 w 131"/>
                  <a:gd name="T9" fmla="*/ 28 h 67"/>
                  <a:gd name="T10" fmla="*/ 93 w 131"/>
                  <a:gd name="T11" fmla="*/ 0 h 67"/>
                  <a:gd name="T12" fmla="*/ 131 w 131"/>
                  <a:gd name="T13" fmla="*/ 0 h 67"/>
                  <a:gd name="T14" fmla="*/ 131 w 131"/>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67">
                    <a:moveTo>
                      <a:pt x="131" y="67"/>
                    </a:moveTo>
                    <a:lnTo>
                      <a:pt x="0" y="67"/>
                    </a:lnTo>
                    <a:lnTo>
                      <a:pt x="0" y="0"/>
                    </a:lnTo>
                    <a:lnTo>
                      <a:pt x="69" y="0"/>
                    </a:lnTo>
                    <a:lnTo>
                      <a:pt x="93" y="28"/>
                    </a:lnTo>
                    <a:lnTo>
                      <a:pt x="93" y="0"/>
                    </a:lnTo>
                    <a:lnTo>
                      <a:pt x="131" y="0"/>
                    </a:lnTo>
                    <a:lnTo>
                      <a:pt x="131"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grpSp>
        <p:nvGrpSpPr>
          <p:cNvPr id="11" name="Group 10"/>
          <p:cNvGrpSpPr/>
          <p:nvPr/>
        </p:nvGrpSpPr>
        <p:grpSpPr>
          <a:xfrm>
            <a:off x="10817004" y="4762186"/>
            <a:ext cx="792696" cy="2084213"/>
            <a:chOff x="10818904" y="4762722"/>
            <a:chExt cx="793015" cy="2085052"/>
          </a:xfrm>
        </p:grpSpPr>
        <p:grpSp>
          <p:nvGrpSpPr>
            <p:cNvPr id="366" name="Group 365"/>
            <p:cNvGrpSpPr/>
            <p:nvPr/>
          </p:nvGrpSpPr>
          <p:grpSpPr>
            <a:xfrm>
              <a:off x="10818904" y="4762722"/>
              <a:ext cx="793015" cy="2061715"/>
              <a:chOff x="4725988" y="7138463"/>
              <a:chExt cx="893762" cy="2323642"/>
            </a:xfrm>
          </p:grpSpPr>
          <p:sp>
            <p:nvSpPr>
              <p:cNvPr id="325" name="Rectangle 196"/>
              <p:cNvSpPr>
                <a:spLocks noChangeArrowheads="1"/>
              </p:cNvSpPr>
              <p:nvPr/>
            </p:nvSpPr>
            <p:spPr bwMode="auto">
              <a:xfrm>
                <a:off x="4905375" y="7639050"/>
                <a:ext cx="412750" cy="179388"/>
              </a:xfrm>
              <a:prstGeom prst="rect">
                <a:avLst/>
              </a:prstGeom>
              <a:solidFill>
                <a:srgbClr val="E1BC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27" name="Rectangle 197"/>
              <p:cNvSpPr>
                <a:spLocks noChangeArrowheads="1"/>
              </p:cNvSpPr>
              <p:nvPr/>
            </p:nvSpPr>
            <p:spPr bwMode="auto">
              <a:xfrm>
                <a:off x="4889500" y="8440738"/>
                <a:ext cx="447675" cy="146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28" name="Rectangle 198"/>
              <p:cNvSpPr>
                <a:spLocks noChangeArrowheads="1"/>
              </p:cNvSpPr>
              <p:nvPr/>
            </p:nvSpPr>
            <p:spPr bwMode="auto">
              <a:xfrm>
                <a:off x="4889501" y="8440738"/>
                <a:ext cx="193676" cy="102136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30" name="Rectangle 200"/>
              <p:cNvSpPr>
                <a:spLocks noChangeArrowheads="1"/>
              </p:cNvSpPr>
              <p:nvPr/>
            </p:nvSpPr>
            <p:spPr bwMode="auto">
              <a:xfrm>
                <a:off x="5145087" y="8440740"/>
                <a:ext cx="190500" cy="102136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33" name="Freeform 203"/>
              <p:cNvSpPr>
                <a:spLocks/>
              </p:cNvSpPr>
              <p:nvPr/>
            </p:nvSpPr>
            <p:spPr bwMode="auto">
              <a:xfrm>
                <a:off x="4738688" y="8411369"/>
                <a:ext cx="122237" cy="242888"/>
              </a:xfrm>
              <a:custGeom>
                <a:avLst/>
                <a:gdLst>
                  <a:gd name="T0" fmla="*/ 50 w 50"/>
                  <a:gd name="T1" fmla="*/ 0 h 100"/>
                  <a:gd name="T2" fmla="*/ 50 w 50"/>
                  <a:gd name="T3" fmla="*/ 100 h 100"/>
                  <a:gd name="T4" fmla="*/ 0 w 50"/>
                  <a:gd name="T5" fmla="*/ 50 h 100"/>
                  <a:gd name="T6" fmla="*/ 50 w 50"/>
                  <a:gd name="T7" fmla="*/ 0 h 100"/>
                </a:gdLst>
                <a:ahLst/>
                <a:cxnLst>
                  <a:cxn ang="0">
                    <a:pos x="T0" y="T1"/>
                  </a:cxn>
                  <a:cxn ang="0">
                    <a:pos x="T2" y="T3"/>
                  </a:cxn>
                  <a:cxn ang="0">
                    <a:pos x="T4" y="T5"/>
                  </a:cxn>
                  <a:cxn ang="0">
                    <a:pos x="T6" y="T7"/>
                  </a:cxn>
                </a:cxnLst>
                <a:rect l="0" t="0" r="r" b="b"/>
                <a:pathLst>
                  <a:path w="50" h="100">
                    <a:moveTo>
                      <a:pt x="50" y="0"/>
                    </a:moveTo>
                    <a:cubicBezTo>
                      <a:pt x="50" y="100"/>
                      <a:pt x="50" y="100"/>
                      <a:pt x="50" y="100"/>
                    </a:cubicBezTo>
                    <a:cubicBezTo>
                      <a:pt x="22" y="100"/>
                      <a:pt x="0" y="78"/>
                      <a:pt x="0" y="50"/>
                    </a:cubicBezTo>
                    <a:cubicBezTo>
                      <a:pt x="0" y="23"/>
                      <a:pt x="22" y="0"/>
                      <a:pt x="50"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34" name="Freeform 204"/>
              <p:cNvSpPr>
                <a:spLocks/>
              </p:cNvSpPr>
              <p:nvPr/>
            </p:nvSpPr>
            <p:spPr bwMode="auto">
              <a:xfrm>
                <a:off x="5041900" y="7473950"/>
                <a:ext cx="142875" cy="234950"/>
              </a:xfrm>
              <a:custGeom>
                <a:avLst/>
                <a:gdLst>
                  <a:gd name="T0" fmla="*/ 46 w 90"/>
                  <a:gd name="T1" fmla="*/ 148 h 148"/>
                  <a:gd name="T2" fmla="*/ 0 w 90"/>
                  <a:gd name="T3" fmla="*/ 104 h 148"/>
                  <a:gd name="T4" fmla="*/ 0 w 90"/>
                  <a:gd name="T5" fmla="*/ 0 h 148"/>
                  <a:gd name="T6" fmla="*/ 90 w 90"/>
                  <a:gd name="T7" fmla="*/ 0 h 148"/>
                  <a:gd name="T8" fmla="*/ 90 w 90"/>
                  <a:gd name="T9" fmla="*/ 104 h 148"/>
                  <a:gd name="T10" fmla="*/ 46 w 90"/>
                  <a:gd name="T11" fmla="*/ 148 h 148"/>
                </a:gdLst>
                <a:ahLst/>
                <a:cxnLst>
                  <a:cxn ang="0">
                    <a:pos x="T0" y="T1"/>
                  </a:cxn>
                  <a:cxn ang="0">
                    <a:pos x="T2" y="T3"/>
                  </a:cxn>
                  <a:cxn ang="0">
                    <a:pos x="T4" y="T5"/>
                  </a:cxn>
                  <a:cxn ang="0">
                    <a:pos x="T6" y="T7"/>
                  </a:cxn>
                  <a:cxn ang="0">
                    <a:pos x="T8" y="T9"/>
                  </a:cxn>
                  <a:cxn ang="0">
                    <a:pos x="T10" y="T11"/>
                  </a:cxn>
                </a:cxnLst>
                <a:rect l="0" t="0" r="r" b="b"/>
                <a:pathLst>
                  <a:path w="90" h="148">
                    <a:moveTo>
                      <a:pt x="46" y="148"/>
                    </a:moveTo>
                    <a:lnTo>
                      <a:pt x="0" y="104"/>
                    </a:lnTo>
                    <a:lnTo>
                      <a:pt x="0" y="0"/>
                    </a:lnTo>
                    <a:lnTo>
                      <a:pt x="90" y="0"/>
                    </a:lnTo>
                    <a:lnTo>
                      <a:pt x="90" y="104"/>
                    </a:lnTo>
                    <a:lnTo>
                      <a:pt x="46" y="148"/>
                    </a:ln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40" name="Freeform 210"/>
              <p:cNvSpPr>
                <a:spLocks/>
              </p:cNvSpPr>
              <p:nvPr/>
            </p:nvSpPr>
            <p:spPr bwMode="auto">
              <a:xfrm>
                <a:off x="4725988" y="7639050"/>
                <a:ext cx="776287" cy="893763"/>
              </a:xfrm>
              <a:custGeom>
                <a:avLst/>
                <a:gdLst>
                  <a:gd name="T0" fmla="*/ 252 w 320"/>
                  <a:gd name="T1" fmla="*/ 331 h 369"/>
                  <a:gd name="T2" fmla="*/ 252 w 320"/>
                  <a:gd name="T3" fmla="*/ 124 h 369"/>
                  <a:gd name="T4" fmla="*/ 261 w 320"/>
                  <a:gd name="T5" fmla="*/ 124 h 369"/>
                  <a:gd name="T6" fmla="*/ 320 w 320"/>
                  <a:gd name="T7" fmla="*/ 124 h 369"/>
                  <a:gd name="T8" fmla="*/ 320 w 320"/>
                  <a:gd name="T9" fmla="*/ 67 h 369"/>
                  <a:gd name="T10" fmla="*/ 252 w 320"/>
                  <a:gd name="T11" fmla="*/ 0 h 369"/>
                  <a:gd name="T12" fmla="*/ 245 w 320"/>
                  <a:gd name="T13" fmla="*/ 0 h 369"/>
                  <a:gd name="T14" fmla="*/ 160 w 320"/>
                  <a:gd name="T15" fmla="*/ 58 h 369"/>
                  <a:gd name="T16" fmla="*/ 74 w 320"/>
                  <a:gd name="T17" fmla="*/ 0 h 369"/>
                  <a:gd name="T18" fmla="*/ 67 w 320"/>
                  <a:gd name="T19" fmla="*/ 0 h 369"/>
                  <a:gd name="T20" fmla="*/ 0 w 320"/>
                  <a:gd name="T21" fmla="*/ 67 h 369"/>
                  <a:gd name="T22" fmla="*/ 0 w 320"/>
                  <a:gd name="T23" fmla="*/ 124 h 369"/>
                  <a:gd name="T24" fmla="*/ 0 w 320"/>
                  <a:gd name="T25" fmla="*/ 369 h 369"/>
                  <a:gd name="T26" fmla="*/ 59 w 320"/>
                  <a:gd name="T27" fmla="*/ 369 h 369"/>
                  <a:gd name="T28" fmla="*/ 59 w 320"/>
                  <a:gd name="T29" fmla="*/ 124 h 369"/>
                  <a:gd name="T30" fmla="*/ 67 w 320"/>
                  <a:gd name="T31" fmla="*/ 124 h 369"/>
                  <a:gd name="T32" fmla="*/ 67 w 320"/>
                  <a:gd name="T33" fmla="*/ 331 h 369"/>
                  <a:gd name="T34" fmla="*/ 252 w 320"/>
                  <a:gd name="T35" fmla="*/ 331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0" h="369">
                    <a:moveTo>
                      <a:pt x="252" y="331"/>
                    </a:moveTo>
                    <a:cubicBezTo>
                      <a:pt x="252" y="124"/>
                      <a:pt x="252" y="124"/>
                      <a:pt x="252" y="124"/>
                    </a:cubicBezTo>
                    <a:cubicBezTo>
                      <a:pt x="261" y="124"/>
                      <a:pt x="261" y="124"/>
                      <a:pt x="261" y="124"/>
                    </a:cubicBezTo>
                    <a:cubicBezTo>
                      <a:pt x="320" y="124"/>
                      <a:pt x="320" y="124"/>
                      <a:pt x="320" y="124"/>
                    </a:cubicBezTo>
                    <a:cubicBezTo>
                      <a:pt x="320" y="67"/>
                      <a:pt x="320" y="67"/>
                      <a:pt x="320" y="67"/>
                    </a:cubicBezTo>
                    <a:cubicBezTo>
                      <a:pt x="320" y="30"/>
                      <a:pt x="289" y="0"/>
                      <a:pt x="252" y="0"/>
                    </a:cubicBezTo>
                    <a:cubicBezTo>
                      <a:pt x="245" y="0"/>
                      <a:pt x="245" y="0"/>
                      <a:pt x="245" y="0"/>
                    </a:cubicBezTo>
                    <a:cubicBezTo>
                      <a:pt x="232" y="34"/>
                      <a:pt x="198" y="58"/>
                      <a:pt x="160" y="58"/>
                    </a:cubicBezTo>
                    <a:cubicBezTo>
                      <a:pt x="121" y="58"/>
                      <a:pt x="88" y="34"/>
                      <a:pt x="74" y="0"/>
                    </a:cubicBezTo>
                    <a:cubicBezTo>
                      <a:pt x="67" y="0"/>
                      <a:pt x="67" y="0"/>
                      <a:pt x="67" y="0"/>
                    </a:cubicBezTo>
                    <a:cubicBezTo>
                      <a:pt x="30" y="0"/>
                      <a:pt x="0" y="30"/>
                      <a:pt x="0" y="67"/>
                    </a:cubicBezTo>
                    <a:cubicBezTo>
                      <a:pt x="0" y="124"/>
                      <a:pt x="0" y="124"/>
                      <a:pt x="0" y="124"/>
                    </a:cubicBezTo>
                    <a:cubicBezTo>
                      <a:pt x="0" y="369"/>
                      <a:pt x="0" y="369"/>
                      <a:pt x="0" y="369"/>
                    </a:cubicBezTo>
                    <a:cubicBezTo>
                      <a:pt x="59" y="369"/>
                      <a:pt x="59" y="369"/>
                      <a:pt x="59" y="369"/>
                    </a:cubicBezTo>
                    <a:cubicBezTo>
                      <a:pt x="59" y="124"/>
                      <a:pt x="59" y="124"/>
                      <a:pt x="59" y="124"/>
                    </a:cubicBezTo>
                    <a:cubicBezTo>
                      <a:pt x="67" y="124"/>
                      <a:pt x="67" y="124"/>
                      <a:pt x="67" y="124"/>
                    </a:cubicBezTo>
                    <a:cubicBezTo>
                      <a:pt x="67" y="331"/>
                      <a:pt x="67" y="331"/>
                      <a:pt x="67" y="331"/>
                    </a:cubicBezTo>
                    <a:lnTo>
                      <a:pt x="252" y="331"/>
                    </a:lnTo>
                    <a:close/>
                  </a:path>
                </a:pathLst>
              </a:custGeom>
              <a:solidFill>
                <a:schemeClr val="accent5">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82" name="Freeform 224"/>
              <p:cNvSpPr>
                <a:spLocks/>
              </p:cNvSpPr>
              <p:nvPr/>
            </p:nvSpPr>
            <p:spPr bwMode="auto">
              <a:xfrm>
                <a:off x="5292727" y="8265319"/>
                <a:ext cx="188912" cy="249238"/>
              </a:xfrm>
              <a:custGeom>
                <a:avLst/>
                <a:gdLst>
                  <a:gd name="T0" fmla="*/ 42 w 78"/>
                  <a:gd name="T1" fmla="*/ 0 h 103"/>
                  <a:gd name="T2" fmla="*/ 0 w 78"/>
                  <a:gd name="T3" fmla="*/ 91 h 103"/>
                  <a:gd name="T4" fmla="*/ 67 w 78"/>
                  <a:gd name="T5" fmla="*/ 66 h 103"/>
                  <a:gd name="T6" fmla="*/ 42 w 78"/>
                  <a:gd name="T7" fmla="*/ 0 h 103"/>
                </a:gdLst>
                <a:ahLst/>
                <a:cxnLst>
                  <a:cxn ang="0">
                    <a:pos x="T0" y="T1"/>
                  </a:cxn>
                  <a:cxn ang="0">
                    <a:pos x="T2" y="T3"/>
                  </a:cxn>
                  <a:cxn ang="0">
                    <a:pos x="T4" y="T5"/>
                  </a:cxn>
                  <a:cxn ang="0">
                    <a:pos x="T6" y="T7"/>
                  </a:cxn>
                </a:cxnLst>
                <a:rect l="0" t="0" r="r" b="b"/>
                <a:pathLst>
                  <a:path w="78" h="103">
                    <a:moveTo>
                      <a:pt x="42" y="0"/>
                    </a:moveTo>
                    <a:cubicBezTo>
                      <a:pt x="0" y="91"/>
                      <a:pt x="0" y="91"/>
                      <a:pt x="0" y="91"/>
                    </a:cubicBezTo>
                    <a:cubicBezTo>
                      <a:pt x="26" y="103"/>
                      <a:pt x="55" y="92"/>
                      <a:pt x="67" y="66"/>
                    </a:cubicBezTo>
                    <a:cubicBezTo>
                      <a:pt x="78" y="41"/>
                      <a:pt x="67" y="11"/>
                      <a:pt x="42" y="0"/>
                    </a:cubicBezTo>
                    <a:close/>
                  </a:path>
                </a:pathLst>
              </a:custGeom>
              <a:solidFill>
                <a:srgbClr val="E1BC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284" name="Freeform 226"/>
              <p:cNvSpPr>
                <a:spLocks/>
              </p:cNvSpPr>
              <p:nvPr/>
            </p:nvSpPr>
            <p:spPr bwMode="auto">
              <a:xfrm>
                <a:off x="5341938" y="7683500"/>
                <a:ext cx="277812" cy="738188"/>
              </a:xfrm>
              <a:custGeom>
                <a:avLst/>
                <a:gdLst>
                  <a:gd name="T0" fmla="*/ 114 w 114"/>
                  <a:gd name="T1" fmla="*/ 168 h 305"/>
                  <a:gd name="T2" fmla="*/ 114 w 114"/>
                  <a:gd name="T3" fmla="*/ 166 h 305"/>
                  <a:gd name="T4" fmla="*/ 114 w 114"/>
                  <a:gd name="T5" fmla="*/ 163 h 305"/>
                  <a:gd name="T6" fmla="*/ 114 w 114"/>
                  <a:gd name="T7" fmla="*/ 160 h 305"/>
                  <a:gd name="T8" fmla="*/ 113 w 114"/>
                  <a:gd name="T9" fmla="*/ 157 h 305"/>
                  <a:gd name="T10" fmla="*/ 112 w 114"/>
                  <a:gd name="T11" fmla="*/ 154 h 305"/>
                  <a:gd name="T12" fmla="*/ 62 w 114"/>
                  <a:gd name="T13" fmla="*/ 23 h 305"/>
                  <a:gd name="T14" fmla="*/ 24 w 114"/>
                  <a:gd name="T15" fmla="*/ 5 h 305"/>
                  <a:gd name="T16" fmla="*/ 7 w 114"/>
                  <a:gd name="T17" fmla="*/ 44 h 305"/>
                  <a:gd name="T18" fmla="*/ 53 w 114"/>
                  <a:gd name="T19" fmla="*/ 164 h 305"/>
                  <a:gd name="T20" fmla="*/ 0 w 114"/>
                  <a:gd name="T21" fmla="*/ 281 h 305"/>
                  <a:gd name="T22" fmla="*/ 54 w 114"/>
                  <a:gd name="T23" fmla="*/ 305 h 305"/>
                  <a:gd name="T24" fmla="*/ 112 w 114"/>
                  <a:gd name="T25" fmla="*/ 177 h 305"/>
                  <a:gd name="T26" fmla="*/ 112 w 114"/>
                  <a:gd name="T27" fmla="*/ 174 h 305"/>
                  <a:gd name="T28" fmla="*/ 113 w 114"/>
                  <a:gd name="T29" fmla="*/ 171 h 305"/>
                  <a:gd name="T30" fmla="*/ 114 w 114"/>
                  <a:gd name="T31" fmla="*/ 16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305">
                    <a:moveTo>
                      <a:pt x="114" y="168"/>
                    </a:moveTo>
                    <a:cubicBezTo>
                      <a:pt x="114" y="168"/>
                      <a:pt x="114" y="167"/>
                      <a:pt x="114" y="166"/>
                    </a:cubicBezTo>
                    <a:cubicBezTo>
                      <a:pt x="114" y="165"/>
                      <a:pt x="114" y="164"/>
                      <a:pt x="114" y="163"/>
                    </a:cubicBezTo>
                    <a:cubicBezTo>
                      <a:pt x="114" y="162"/>
                      <a:pt x="114" y="161"/>
                      <a:pt x="114" y="160"/>
                    </a:cubicBezTo>
                    <a:cubicBezTo>
                      <a:pt x="114" y="159"/>
                      <a:pt x="113" y="158"/>
                      <a:pt x="113" y="157"/>
                    </a:cubicBezTo>
                    <a:cubicBezTo>
                      <a:pt x="113" y="156"/>
                      <a:pt x="113" y="155"/>
                      <a:pt x="112" y="154"/>
                    </a:cubicBezTo>
                    <a:cubicBezTo>
                      <a:pt x="62" y="23"/>
                      <a:pt x="62" y="23"/>
                      <a:pt x="62" y="23"/>
                    </a:cubicBezTo>
                    <a:cubicBezTo>
                      <a:pt x="56" y="7"/>
                      <a:pt x="39" y="0"/>
                      <a:pt x="24" y="5"/>
                    </a:cubicBezTo>
                    <a:cubicBezTo>
                      <a:pt x="9" y="11"/>
                      <a:pt x="1" y="28"/>
                      <a:pt x="7" y="44"/>
                    </a:cubicBezTo>
                    <a:cubicBezTo>
                      <a:pt x="53" y="164"/>
                      <a:pt x="53" y="164"/>
                      <a:pt x="53" y="164"/>
                    </a:cubicBezTo>
                    <a:cubicBezTo>
                      <a:pt x="0" y="281"/>
                      <a:pt x="0" y="281"/>
                      <a:pt x="0" y="281"/>
                    </a:cubicBezTo>
                    <a:cubicBezTo>
                      <a:pt x="54" y="305"/>
                      <a:pt x="54" y="305"/>
                      <a:pt x="54" y="305"/>
                    </a:cubicBezTo>
                    <a:cubicBezTo>
                      <a:pt x="112" y="177"/>
                      <a:pt x="112" y="177"/>
                      <a:pt x="112" y="177"/>
                    </a:cubicBezTo>
                    <a:cubicBezTo>
                      <a:pt x="112" y="176"/>
                      <a:pt x="112" y="175"/>
                      <a:pt x="112" y="174"/>
                    </a:cubicBezTo>
                    <a:cubicBezTo>
                      <a:pt x="113" y="173"/>
                      <a:pt x="113" y="172"/>
                      <a:pt x="113" y="171"/>
                    </a:cubicBezTo>
                    <a:cubicBezTo>
                      <a:pt x="114" y="170"/>
                      <a:pt x="114" y="169"/>
                      <a:pt x="114" y="168"/>
                    </a:cubicBezTo>
                    <a:close/>
                  </a:path>
                </a:pathLst>
              </a:custGeom>
              <a:solidFill>
                <a:schemeClr val="accent5">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364" name="Group 363"/>
              <p:cNvGrpSpPr/>
              <p:nvPr/>
            </p:nvGrpSpPr>
            <p:grpSpPr>
              <a:xfrm>
                <a:off x="4895429" y="7138463"/>
                <a:ext cx="432081" cy="562325"/>
                <a:chOff x="4949548" y="7156100"/>
                <a:chExt cx="347110" cy="451741"/>
              </a:xfrm>
            </p:grpSpPr>
            <p:sp>
              <p:nvSpPr>
                <p:cNvPr id="1296" name="Freeform 297"/>
                <p:cNvSpPr>
                  <a:spLocks/>
                </p:cNvSpPr>
                <p:nvPr/>
              </p:nvSpPr>
              <p:spPr bwMode="auto">
                <a:xfrm>
                  <a:off x="4949548" y="7156100"/>
                  <a:ext cx="347110" cy="401917"/>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03500"/>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7" name="Freeform 308"/>
                <p:cNvSpPr>
                  <a:spLocks/>
                </p:cNvSpPr>
                <p:nvPr/>
              </p:nvSpPr>
              <p:spPr bwMode="auto">
                <a:xfrm>
                  <a:off x="5221921" y="7322181"/>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8" name="Freeform 309"/>
                <p:cNvSpPr>
                  <a:spLocks/>
                </p:cNvSpPr>
                <p:nvPr/>
              </p:nvSpPr>
              <p:spPr bwMode="auto">
                <a:xfrm>
                  <a:off x="5221921"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9" name="Freeform 310"/>
                <p:cNvSpPr>
                  <a:spLocks/>
                </p:cNvSpPr>
                <p:nvPr/>
              </p:nvSpPr>
              <p:spPr bwMode="auto">
                <a:xfrm>
                  <a:off x="5218600"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0" name="Freeform 311"/>
                <p:cNvSpPr>
                  <a:spLocks/>
                </p:cNvSpPr>
                <p:nvPr/>
              </p:nvSpPr>
              <p:spPr bwMode="auto">
                <a:xfrm>
                  <a:off x="5218600" y="73105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1" name="Freeform 312"/>
                <p:cNvSpPr>
                  <a:spLocks/>
                </p:cNvSpPr>
                <p:nvPr/>
              </p:nvSpPr>
              <p:spPr bwMode="auto">
                <a:xfrm>
                  <a:off x="5010998" y="73072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8" name="Freeform 313"/>
                <p:cNvSpPr>
                  <a:spLocks/>
                </p:cNvSpPr>
                <p:nvPr/>
              </p:nvSpPr>
              <p:spPr bwMode="auto">
                <a:xfrm>
                  <a:off x="5225243" y="7325503"/>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9" name="Freeform 314"/>
                <p:cNvSpPr>
                  <a:spLocks/>
                </p:cNvSpPr>
                <p:nvPr/>
              </p:nvSpPr>
              <p:spPr bwMode="auto">
                <a:xfrm>
                  <a:off x="5225243" y="7328825"/>
                  <a:ext cx="0" cy="664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0" name="Freeform 315"/>
                <p:cNvSpPr>
                  <a:spLocks/>
                </p:cNvSpPr>
                <p:nvPr/>
              </p:nvSpPr>
              <p:spPr bwMode="auto">
                <a:xfrm>
                  <a:off x="5215278" y="730391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1" name="Freeform 316"/>
                <p:cNvSpPr>
                  <a:spLocks/>
                </p:cNvSpPr>
                <p:nvPr/>
              </p:nvSpPr>
              <p:spPr bwMode="auto">
                <a:xfrm>
                  <a:off x="5007677" y="732882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2" name="Freeform 317"/>
                <p:cNvSpPr>
                  <a:spLocks/>
                </p:cNvSpPr>
                <p:nvPr/>
              </p:nvSpPr>
              <p:spPr bwMode="auto">
                <a:xfrm>
                  <a:off x="5007677" y="73171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3" name="Freeform 318"/>
                <p:cNvSpPr>
                  <a:spLocks/>
                </p:cNvSpPr>
                <p:nvPr/>
              </p:nvSpPr>
              <p:spPr bwMode="auto">
                <a:xfrm>
                  <a:off x="5010998" y="7313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4" name="Freeform 319"/>
                <p:cNvSpPr>
                  <a:spLocks/>
                </p:cNvSpPr>
                <p:nvPr/>
              </p:nvSpPr>
              <p:spPr bwMode="auto">
                <a:xfrm>
                  <a:off x="5007677" y="7322181"/>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95" name="Freeform 320"/>
                <p:cNvSpPr>
                  <a:spLocks/>
                </p:cNvSpPr>
                <p:nvPr/>
              </p:nvSpPr>
              <p:spPr bwMode="auto">
                <a:xfrm>
                  <a:off x="4986086" y="7295608"/>
                  <a:ext cx="257427" cy="312233"/>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E1BC8F"/>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1" name="Freeform 352"/>
                <p:cNvSpPr>
                  <a:spLocks noEditPoints="1"/>
                </p:cNvSpPr>
                <p:nvPr/>
              </p:nvSpPr>
              <p:spPr bwMode="auto">
                <a:xfrm>
                  <a:off x="4996051" y="7343773"/>
                  <a:ext cx="240819" cy="74737"/>
                </a:xfrm>
                <a:custGeom>
                  <a:avLst/>
                  <a:gdLst>
                    <a:gd name="T0" fmla="*/ 66 w 67"/>
                    <a:gd name="T1" fmla="*/ 1 h 21"/>
                    <a:gd name="T2" fmla="*/ 50 w 67"/>
                    <a:gd name="T3" fmla="*/ 0 h 21"/>
                    <a:gd name="T4" fmla="*/ 34 w 67"/>
                    <a:gd name="T5" fmla="*/ 4 h 21"/>
                    <a:gd name="T6" fmla="*/ 18 w 67"/>
                    <a:gd name="T7" fmla="*/ 0 h 21"/>
                    <a:gd name="T8" fmla="*/ 1 w 67"/>
                    <a:gd name="T9" fmla="*/ 1 h 21"/>
                    <a:gd name="T10" fmla="*/ 1 w 67"/>
                    <a:gd name="T11" fmla="*/ 3 h 21"/>
                    <a:gd name="T12" fmla="*/ 3 w 67"/>
                    <a:gd name="T13" fmla="*/ 6 h 21"/>
                    <a:gd name="T14" fmla="*/ 5 w 67"/>
                    <a:gd name="T15" fmla="*/ 11 h 21"/>
                    <a:gd name="T16" fmla="*/ 20 w 67"/>
                    <a:gd name="T17" fmla="*/ 20 h 21"/>
                    <a:gd name="T18" fmla="*/ 31 w 67"/>
                    <a:gd name="T19" fmla="*/ 8 h 21"/>
                    <a:gd name="T20" fmla="*/ 34 w 67"/>
                    <a:gd name="T21" fmla="*/ 7 h 21"/>
                    <a:gd name="T22" fmla="*/ 36 w 67"/>
                    <a:gd name="T23" fmla="*/ 8 h 21"/>
                    <a:gd name="T24" fmla="*/ 47 w 67"/>
                    <a:gd name="T25" fmla="*/ 20 h 21"/>
                    <a:gd name="T26" fmla="*/ 62 w 67"/>
                    <a:gd name="T27" fmla="*/ 11 h 21"/>
                    <a:gd name="T28" fmla="*/ 64 w 67"/>
                    <a:gd name="T29" fmla="*/ 6 h 21"/>
                    <a:gd name="T30" fmla="*/ 66 w 67"/>
                    <a:gd name="T31" fmla="*/ 3 h 21"/>
                    <a:gd name="T32" fmla="*/ 66 w 67"/>
                    <a:gd name="T33" fmla="*/ 1 h 21"/>
                    <a:gd name="T34" fmla="*/ 26 w 67"/>
                    <a:gd name="T35" fmla="*/ 15 h 21"/>
                    <a:gd name="T36" fmla="*/ 14 w 67"/>
                    <a:gd name="T37" fmla="*/ 18 h 21"/>
                    <a:gd name="T38" fmla="*/ 6 w 67"/>
                    <a:gd name="T39" fmla="*/ 7 h 21"/>
                    <a:gd name="T40" fmla="*/ 18 w 67"/>
                    <a:gd name="T41" fmla="*/ 2 h 21"/>
                    <a:gd name="T42" fmla="*/ 26 w 67"/>
                    <a:gd name="T43" fmla="*/ 4 h 21"/>
                    <a:gd name="T44" fmla="*/ 26 w 67"/>
                    <a:gd name="T45" fmla="*/ 15 h 21"/>
                    <a:gd name="T46" fmla="*/ 54 w 67"/>
                    <a:gd name="T47" fmla="*/ 18 h 21"/>
                    <a:gd name="T48" fmla="*/ 42 w 67"/>
                    <a:gd name="T49" fmla="*/ 15 h 21"/>
                    <a:gd name="T50" fmla="*/ 41 w 67"/>
                    <a:gd name="T51" fmla="*/ 4 h 21"/>
                    <a:gd name="T52" fmla="*/ 49 w 67"/>
                    <a:gd name="T53" fmla="*/ 2 h 21"/>
                    <a:gd name="T54" fmla="*/ 61 w 67"/>
                    <a:gd name="T55" fmla="*/ 7 h 21"/>
                    <a:gd name="T56" fmla="*/ 54 w 67"/>
                    <a:gd name="T5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1">
                      <a:moveTo>
                        <a:pt x="66" y="1"/>
                      </a:moveTo>
                      <a:cubicBezTo>
                        <a:pt x="66" y="1"/>
                        <a:pt x="57" y="0"/>
                        <a:pt x="50" y="0"/>
                      </a:cubicBezTo>
                      <a:cubicBezTo>
                        <a:pt x="43" y="1"/>
                        <a:pt x="37" y="4"/>
                        <a:pt x="34" y="4"/>
                      </a:cubicBezTo>
                      <a:cubicBezTo>
                        <a:pt x="30" y="4"/>
                        <a:pt x="25" y="1"/>
                        <a:pt x="18" y="0"/>
                      </a:cubicBezTo>
                      <a:cubicBezTo>
                        <a:pt x="11" y="0"/>
                        <a:pt x="1" y="1"/>
                        <a:pt x="1" y="1"/>
                      </a:cubicBezTo>
                      <a:cubicBezTo>
                        <a:pt x="0" y="1"/>
                        <a:pt x="0" y="2"/>
                        <a:pt x="1" y="3"/>
                      </a:cubicBezTo>
                      <a:cubicBezTo>
                        <a:pt x="1" y="5"/>
                        <a:pt x="1" y="5"/>
                        <a:pt x="3" y="6"/>
                      </a:cubicBezTo>
                      <a:cubicBezTo>
                        <a:pt x="4" y="7"/>
                        <a:pt x="5" y="11"/>
                        <a:pt x="5" y="11"/>
                      </a:cubicBezTo>
                      <a:cubicBezTo>
                        <a:pt x="6" y="19"/>
                        <a:pt x="12" y="21"/>
                        <a:pt x="20" y="20"/>
                      </a:cubicBezTo>
                      <a:cubicBezTo>
                        <a:pt x="28" y="19"/>
                        <a:pt x="30" y="10"/>
                        <a:pt x="31" y="8"/>
                      </a:cubicBezTo>
                      <a:cubicBezTo>
                        <a:pt x="32" y="7"/>
                        <a:pt x="34" y="7"/>
                        <a:pt x="34" y="7"/>
                      </a:cubicBezTo>
                      <a:cubicBezTo>
                        <a:pt x="34" y="7"/>
                        <a:pt x="35" y="7"/>
                        <a:pt x="36" y="8"/>
                      </a:cubicBezTo>
                      <a:cubicBezTo>
                        <a:pt x="37" y="10"/>
                        <a:pt x="39" y="19"/>
                        <a:pt x="47" y="20"/>
                      </a:cubicBezTo>
                      <a:cubicBezTo>
                        <a:pt x="55" y="21"/>
                        <a:pt x="61" y="19"/>
                        <a:pt x="62" y="11"/>
                      </a:cubicBezTo>
                      <a:cubicBezTo>
                        <a:pt x="62" y="11"/>
                        <a:pt x="63" y="7"/>
                        <a:pt x="64" y="6"/>
                      </a:cubicBezTo>
                      <a:cubicBezTo>
                        <a:pt x="66" y="5"/>
                        <a:pt x="66" y="5"/>
                        <a:pt x="66" y="3"/>
                      </a:cubicBezTo>
                      <a:cubicBezTo>
                        <a:pt x="67" y="2"/>
                        <a:pt x="67" y="1"/>
                        <a:pt x="66" y="1"/>
                      </a:cubicBezTo>
                      <a:close/>
                      <a:moveTo>
                        <a:pt x="26" y="15"/>
                      </a:moveTo>
                      <a:cubicBezTo>
                        <a:pt x="23" y="18"/>
                        <a:pt x="19" y="19"/>
                        <a:pt x="14" y="18"/>
                      </a:cubicBezTo>
                      <a:cubicBezTo>
                        <a:pt x="8" y="18"/>
                        <a:pt x="6" y="14"/>
                        <a:pt x="6" y="7"/>
                      </a:cubicBezTo>
                      <a:cubicBezTo>
                        <a:pt x="6" y="0"/>
                        <a:pt x="18" y="2"/>
                        <a:pt x="18" y="2"/>
                      </a:cubicBezTo>
                      <a:cubicBezTo>
                        <a:pt x="23" y="3"/>
                        <a:pt x="23" y="3"/>
                        <a:pt x="26" y="4"/>
                      </a:cubicBezTo>
                      <a:cubicBezTo>
                        <a:pt x="30" y="5"/>
                        <a:pt x="28" y="12"/>
                        <a:pt x="26" y="15"/>
                      </a:cubicBezTo>
                      <a:close/>
                      <a:moveTo>
                        <a:pt x="54" y="18"/>
                      </a:moveTo>
                      <a:cubicBezTo>
                        <a:pt x="48" y="19"/>
                        <a:pt x="44" y="18"/>
                        <a:pt x="42" y="15"/>
                      </a:cubicBezTo>
                      <a:cubicBezTo>
                        <a:pt x="40" y="12"/>
                        <a:pt x="37" y="5"/>
                        <a:pt x="41" y="4"/>
                      </a:cubicBezTo>
                      <a:cubicBezTo>
                        <a:pt x="45" y="3"/>
                        <a:pt x="45" y="3"/>
                        <a:pt x="49" y="2"/>
                      </a:cubicBezTo>
                      <a:cubicBezTo>
                        <a:pt x="49" y="2"/>
                        <a:pt x="61" y="0"/>
                        <a:pt x="61" y="7"/>
                      </a:cubicBezTo>
                      <a:cubicBezTo>
                        <a:pt x="61" y="14"/>
                        <a:pt x="59" y="18"/>
                        <a:pt x="54" y="18"/>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2" name="Oval 353"/>
                <p:cNvSpPr>
                  <a:spLocks noChangeArrowheads="1"/>
                </p:cNvSpPr>
                <p:nvPr/>
              </p:nvSpPr>
              <p:spPr bwMode="auto">
                <a:xfrm>
                  <a:off x="5002694" y="7350416"/>
                  <a:ext cx="8305"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3" name="Oval 354"/>
                <p:cNvSpPr>
                  <a:spLocks noChangeArrowheads="1"/>
                </p:cNvSpPr>
                <p:nvPr/>
              </p:nvSpPr>
              <p:spPr bwMode="auto">
                <a:xfrm>
                  <a:off x="5221921" y="7350416"/>
                  <a:ext cx="6643" cy="664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sp>
          <p:nvSpPr>
            <p:cNvPr id="1300" name="Freeform 301"/>
            <p:cNvSpPr>
              <a:spLocks/>
            </p:cNvSpPr>
            <p:nvPr/>
          </p:nvSpPr>
          <p:spPr bwMode="auto">
            <a:xfrm>
              <a:off x="10956342" y="6755626"/>
              <a:ext cx="186926" cy="9214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02" name="Freeform 303"/>
            <p:cNvSpPr>
              <a:spLocks/>
            </p:cNvSpPr>
            <p:nvPr/>
          </p:nvSpPr>
          <p:spPr bwMode="auto">
            <a:xfrm>
              <a:off x="11185694" y="6760024"/>
              <a:ext cx="180414" cy="87702"/>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nvGrpSpPr>
          <p:cNvPr id="10" name="Group 9"/>
          <p:cNvGrpSpPr/>
          <p:nvPr/>
        </p:nvGrpSpPr>
        <p:grpSpPr>
          <a:xfrm>
            <a:off x="10011979" y="4612885"/>
            <a:ext cx="770139" cy="2234660"/>
            <a:chOff x="10013555" y="4613361"/>
            <a:chExt cx="770449" cy="2235559"/>
          </a:xfrm>
        </p:grpSpPr>
        <p:grpSp>
          <p:nvGrpSpPr>
            <p:cNvPr id="9" name="Group 8"/>
            <p:cNvGrpSpPr/>
            <p:nvPr/>
          </p:nvGrpSpPr>
          <p:grpSpPr>
            <a:xfrm>
              <a:off x="10013555" y="4613361"/>
              <a:ext cx="759599" cy="2235559"/>
              <a:chOff x="10013555" y="4613361"/>
              <a:chExt cx="759599" cy="2235559"/>
            </a:xfrm>
          </p:grpSpPr>
          <p:grpSp>
            <p:nvGrpSpPr>
              <p:cNvPr id="562" name="Group 561"/>
              <p:cNvGrpSpPr/>
              <p:nvPr/>
            </p:nvGrpSpPr>
            <p:grpSpPr>
              <a:xfrm>
                <a:off x="10013555" y="4613361"/>
                <a:ext cx="759599" cy="2235559"/>
                <a:chOff x="10094772" y="4617073"/>
                <a:chExt cx="761819" cy="2242095"/>
              </a:xfrm>
            </p:grpSpPr>
            <p:sp>
              <p:nvSpPr>
                <p:cNvPr id="1324" name="Freeform 355"/>
                <p:cNvSpPr>
                  <a:spLocks/>
                </p:cNvSpPr>
                <p:nvPr/>
              </p:nvSpPr>
              <p:spPr bwMode="auto">
                <a:xfrm>
                  <a:off x="10317915" y="4979708"/>
                  <a:ext cx="174385" cy="189333"/>
                </a:xfrm>
                <a:custGeom>
                  <a:avLst/>
                  <a:gdLst>
                    <a:gd name="T0" fmla="*/ 0 w 105"/>
                    <a:gd name="T1" fmla="*/ 10 h 114"/>
                    <a:gd name="T2" fmla="*/ 11 w 105"/>
                    <a:gd name="T3" fmla="*/ 0 h 114"/>
                    <a:gd name="T4" fmla="*/ 95 w 105"/>
                    <a:gd name="T5" fmla="*/ 0 h 114"/>
                    <a:gd name="T6" fmla="*/ 105 w 105"/>
                    <a:gd name="T7" fmla="*/ 10 h 114"/>
                    <a:gd name="T8" fmla="*/ 77 w 105"/>
                    <a:gd name="T9" fmla="*/ 105 h 114"/>
                    <a:gd name="T10" fmla="*/ 39 w 105"/>
                    <a:gd name="T11" fmla="*/ 114 h 114"/>
                    <a:gd name="T12" fmla="*/ 6 w 105"/>
                    <a:gd name="T13" fmla="*/ 69 h 114"/>
                    <a:gd name="T14" fmla="*/ 0 w 105"/>
                    <a:gd name="T15" fmla="*/ 10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14">
                      <a:moveTo>
                        <a:pt x="0" y="10"/>
                      </a:moveTo>
                      <a:lnTo>
                        <a:pt x="11" y="0"/>
                      </a:lnTo>
                      <a:lnTo>
                        <a:pt x="95" y="0"/>
                      </a:lnTo>
                      <a:lnTo>
                        <a:pt x="105" y="10"/>
                      </a:lnTo>
                      <a:lnTo>
                        <a:pt x="77" y="105"/>
                      </a:lnTo>
                      <a:lnTo>
                        <a:pt x="39" y="114"/>
                      </a:lnTo>
                      <a:lnTo>
                        <a:pt x="6" y="69"/>
                      </a:lnTo>
                      <a:lnTo>
                        <a:pt x="0" y="10"/>
                      </a:lnTo>
                      <a:close/>
                    </a:path>
                  </a:pathLst>
                </a:custGeom>
                <a:solidFill>
                  <a:schemeClr val="bg1"/>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5" name="Freeform 356"/>
                <p:cNvSpPr>
                  <a:spLocks/>
                </p:cNvSpPr>
                <p:nvPr/>
              </p:nvSpPr>
              <p:spPr bwMode="auto">
                <a:xfrm>
                  <a:off x="10216605" y="6769484"/>
                  <a:ext cx="176046" cy="89684"/>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6" name="Freeform 357"/>
                <p:cNvSpPr>
                  <a:spLocks/>
                </p:cNvSpPr>
                <p:nvPr/>
              </p:nvSpPr>
              <p:spPr bwMode="auto">
                <a:xfrm>
                  <a:off x="10191693" y="5815097"/>
                  <a:ext cx="225870" cy="968255"/>
                </a:xfrm>
                <a:custGeom>
                  <a:avLst/>
                  <a:gdLst>
                    <a:gd name="T0" fmla="*/ 106 w 136"/>
                    <a:gd name="T1" fmla="*/ 583 h 583"/>
                    <a:gd name="T2" fmla="*/ 26 w 136"/>
                    <a:gd name="T3" fmla="*/ 583 h 583"/>
                    <a:gd name="T4" fmla="*/ 0 w 136"/>
                    <a:gd name="T5" fmla="*/ 0 h 583"/>
                    <a:gd name="T6" fmla="*/ 136 w 136"/>
                    <a:gd name="T7" fmla="*/ 0 h 583"/>
                    <a:gd name="T8" fmla="*/ 106 w 136"/>
                    <a:gd name="T9" fmla="*/ 583 h 583"/>
                  </a:gdLst>
                  <a:ahLst/>
                  <a:cxnLst>
                    <a:cxn ang="0">
                      <a:pos x="T0" y="T1"/>
                    </a:cxn>
                    <a:cxn ang="0">
                      <a:pos x="T2" y="T3"/>
                    </a:cxn>
                    <a:cxn ang="0">
                      <a:pos x="T4" y="T5"/>
                    </a:cxn>
                    <a:cxn ang="0">
                      <a:pos x="T6" y="T7"/>
                    </a:cxn>
                    <a:cxn ang="0">
                      <a:pos x="T8" y="T9"/>
                    </a:cxn>
                  </a:cxnLst>
                  <a:rect l="0" t="0" r="r" b="b"/>
                  <a:pathLst>
                    <a:path w="136" h="583">
                      <a:moveTo>
                        <a:pt x="106" y="583"/>
                      </a:moveTo>
                      <a:lnTo>
                        <a:pt x="26" y="583"/>
                      </a:lnTo>
                      <a:lnTo>
                        <a:pt x="0" y="0"/>
                      </a:lnTo>
                      <a:lnTo>
                        <a:pt x="136" y="0"/>
                      </a:lnTo>
                      <a:lnTo>
                        <a:pt x="106" y="583"/>
                      </a:ln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7" name="Freeform 358"/>
                <p:cNvSpPr>
                  <a:spLocks/>
                </p:cNvSpPr>
                <p:nvPr/>
              </p:nvSpPr>
              <p:spPr bwMode="auto">
                <a:xfrm>
                  <a:off x="10389330" y="5815097"/>
                  <a:ext cx="225870" cy="968255"/>
                </a:xfrm>
                <a:custGeom>
                  <a:avLst/>
                  <a:gdLst>
                    <a:gd name="T0" fmla="*/ 110 w 136"/>
                    <a:gd name="T1" fmla="*/ 583 h 583"/>
                    <a:gd name="T2" fmla="*/ 30 w 136"/>
                    <a:gd name="T3" fmla="*/ 583 h 583"/>
                    <a:gd name="T4" fmla="*/ 0 w 136"/>
                    <a:gd name="T5" fmla="*/ 0 h 583"/>
                    <a:gd name="T6" fmla="*/ 136 w 136"/>
                    <a:gd name="T7" fmla="*/ 0 h 583"/>
                    <a:gd name="T8" fmla="*/ 110 w 136"/>
                    <a:gd name="T9" fmla="*/ 583 h 583"/>
                  </a:gdLst>
                  <a:ahLst/>
                  <a:cxnLst>
                    <a:cxn ang="0">
                      <a:pos x="T0" y="T1"/>
                    </a:cxn>
                    <a:cxn ang="0">
                      <a:pos x="T2" y="T3"/>
                    </a:cxn>
                    <a:cxn ang="0">
                      <a:pos x="T4" y="T5"/>
                    </a:cxn>
                    <a:cxn ang="0">
                      <a:pos x="T6" y="T7"/>
                    </a:cxn>
                    <a:cxn ang="0">
                      <a:pos x="T8" y="T9"/>
                    </a:cxn>
                  </a:cxnLst>
                  <a:rect l="0" t="0" r="r" b="b"/>
                  <a:pathLst>
                    <a:path w="136" h="583">
                      <a:moveTo>
                        <a:pt x="110" y="583"/>
                      </a:moveTo>
                      <a:lnTo>
                        <a:pt x="30" y="583"/>
                      </a:lnTo>
                      <a:lnTo>
                        <a:pt x="0" y="0"/>
                      </a:lnTo>
                      <a:lnTo>
                        <a:pt x="136" y="0"/>
                      </a:lnTo>
                      <a:lnTo>
                        <a:pt x="110" y="583"/>
                      </a:ln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8" name="Freeform 359"/>
                <p:cNvSpPr>
                  <a:spLocks/>
                </p:cNvSpPr>
                <p:nvPr/>
              </p:nvSpPr>
              <p:spPr bwMode="auto">
                <a:xfrm>
                  <a:off x="10420885" y="6769484"/>
                  <a:ext cx="176046" cy="89684"/>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9" name="Freeform 360"/>
                <p:cNvSpPr>
                  <a:spLocks/>
                </p:cNvSpPr>
                <p:nvPr/>
              </p:nvSpPr>
              <p:spPr bwMode="auto">
                <a:xfrm>
                  <a:off x="10299645" y="5001298"/>
                  <a:ext cx="219227" cy="591250"/>
                </a:xfrm>
                <a:custGeom>
                  <a:avLst/>
                  <a:gdLst>
                    <a:gd name="T0" fmla="*/ 132 w 132"/>
                    <a:gd name="T1" fmla="*/ 75 h 356"/>
                    <a:gd name="T2" fmla="*/ 67 w 132"/>
                    <a:gd name="T3" fmla="*/ 0 h 356"/>
                    <a:gd name="T4" fmla="*/ 0 w 132"/>
                    <a:gd name="T5" fmla="*/ 69 h 356"/>
                    <a:gd name="T6" fmla="*/ 50 w 132"/>
                    <a:gd name="T7" fmla="*/ 328 h 356"/>
                    <a:gd name="T8" fmla="*/ 63 w 132"/>
                    <a:gd name="T9" fmla="*/ 356 h 356"/>
                    <a:gd name="T10" fmla="*/ 78 w 132"/>
                    <a:gd name="T11" fmla="*/ 328 h 356"/>
                    <a:gd name="T12" fmla="*/ 132 w 132"/>
                    <a:gd name="T13" fmla="*/ 75 h 356"/>
                  </a:gdLst>
                  <a:ahLst/>
                  <a:cxnLst>
                    <a:cxn ang="0">
                      <a:pos x="T0" y="T1"/>
                    </a:cxn>
                    <a:cxn ang="0">
                      <a:pos x="T2" y="T3"/>
                    </a:cxn>
                    <a:cxn ang="0">
                      <a:pos x="T4" y="T5"/>
                    </a:cxn>
                    <a:cxn ang="0">
                      <a:pos x="T6" y="T7"/>
                    </a:cxn>
                    <a:cxn ang="0">
                      <a:pos x="T8" y="T9"/>
                    </a:cxn>
                    <a:cxn ang="0">
                      <a:pos x="T10" y="T11"/>
                    </a:cxn>
                    <a:cxn ang="0">
                      <a:pos x="T12" y="T13"/>
                    </a:cxn>
                  </a:cxnLst>
                  <a:rect l="0" t="0" r="r" b="b"/>
                  <a:pathLst>
                    <a:path w="132" h="356">
                      <a:moveTo>
                        <a:pt x="132" y="75"/>
                      </a:moveTo>
                      <a:lnTo>
                        <a:pt x="67" y="0"/>
                      </a:lnTo>
                      <a:lnTo>
                        <a:pt x="0" y="69"/>
                      </a:lnTo>
                      <a:lnTo>
                        <a:pt x="50" y="328"/>
                      </a:lnTo>
                      <a:lnTo>
                        <a:pt x="63" y="356"/>
                      </a:lnTo>
                      <a:lnTo>
                        <a:pt x="78" y="328"/>
                      </a:lnTo>
                      <a:lnTo>
                        <a:pt x="132" y="75"/>
                      </a:lnTo>
                      <a:close/>
                    </a:path>
                  </a:pathLst>
                </a:custGeom>
                <a:solidFill>
                  <a:srgbClr val="FFFFFF"/>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1" name="Freeform 362"/>
                <p:cNvSpPr>
                  <a:spLocks/>
                </p:cNvSpPr>
                <p:nvPr/>
              </p:nvSpPr>
              <p:spPr bwMode="auto">
                <a:xfrm>
                  <a:off x="10271551" y="4617073"/>
                  <a:ext cx="266458" cy="350166"/>
                </a:xfrm>
                <a:custGeom>
                  <a:avLst/>
                  <a:gdLst>
                    <a:gd name="T0" fmla="*/ 74 w 86"/>
                    <a:gd name="T1" fmla="*/ 22 h 106"/>
                    <a:gd name="T2" fmla="*/ 62 w 86"/>
                    <a:gd name="T3" fmla="*/ 90 h 106"/>
                    <a:gd name="T4" fmla="*/ 25 w 86"/>
                    <a:gd name="T5" fmla="*/ 87 h 106"/>
                    <a:gd name="T6" fmla="*/ 25 w 86"/>
                    <a:gd name="T7" fmla="*/ 8 h 106"/>
                    <a:gd name="T8" fmla="*/ 74 w 86"/>
                    <a:gd name="T9" fmla="*/ 22 h 106"/>
                    <a:gd name="connsiteX0" fmla="*/ 8029 w 8534"/>
                    <a:gd name="connsiteY0" fmla="*/ 1590 h 8998"/>
                    <a:gd name="connsiteX1" fmla="*/ 5928 w 8534"/>
                    <a:gd name="connsiteY1" fmla="*/ 8177 h 8998"/>
                    <a:gd name="connsiteX2" fmla="*/ 1626 w 8534"/>
                    <a:gd name="connsiteY2" fmla="*/ 7894 h 8998"/>
                    <a:gd name="connsiteX3" fmla="*/ 1626 w 8534"/>
                    <a:gd name="connsiteY3" fmla="*/ 441 h 8998"/>
                    <a:gd name="connsiteX4" fmla="*/ 8029 w 8534"/>
                    <a:gd name="connsiteY4" fmla="*/ 1590 h 8998"/>
                    <a:gd name="connsiteX0" fmla="*/ 9408 w 10000"/>
                    <a:gd name="connsiteY0" fmla="*/ 1836 h 10069"/>
                    <a:gd name="connsiteX1" fmla="*/ 6946 w 10000"/>
                    <a:gd name="connsiteY1" fmla="*/ 9157 h 10069"/>
                    <a:gd name="connsiteX2" fmla="*/ 1905 w 10000"/>
                    <a:gd name="connsiteY2" fmla="*/ 8842 h 10069"/>
                    <a:gd name="connsiteX3" fmla="*/ 1905 w 10000"/>
                    <a:gd name="connsiteY3" fmla="*/ 559 h 10069"/>
                    <a:gd name="connsiteX4" fmla="*/ 9408 w 10000"/>
                    <a:gd name="connsiteY4" fmla="*/ 1836 h 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69">
                      <a:moveTo>
                        <a:pt x="9408" y="1836"/>
                      </a:moveTo>
                      <a:cubicBezTo>
                        <a:pt x="11043" y="3829"/>
                        <a:pt x="8990" y="8213"/>
                        <a:pt x="6946" y="9157"/>
                      </a:cubicBezTo>
                      <a:cubicBezTo>
                        <a:pt x="5039" y="9995"/>
                        <a:pt x="3404" y="10834"/>
                        <a:pt x="1905" y="8842"/>
                      </a:cubicBezTo>
                      <a:cubicBezTo>
                        <a:pt x="407" y="6849"/>
                        <a:pt x="-1501" y="1712"/>
                        <a:pt x="1905" y="559"/>
                      </a:cubicBezTo>
                      <a:cubicBezTo>
                        <a:pt x="3949" y="-280"/>
                        <a:pt x="8571" y="-408"/>
                        <a:pt x="9408" y="1836"/>
                      </a:cubicBezTo>
                      <a:close/>
                    </a:path>
                  </a:pathLst>
                </a:custGeom>
                <a:solidFill>
                  <a:srgbClr val="45372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2" name="Freeform 363"/>
                <p:cNvSpPr>
                  <a:spLocks/>
                </p:cNvSpPr>
                <p:nvPr/>
              </p:nvSpPr>
              <p:spPr bwMode="auto">
                <a:xfrm>
                  <a:off x="10336183" y="4868433"/>
                  <a:ext cx="139509" cy="167742"/>
                </a:xfrm>
                <a:custGeom>
                  <a:avLst/>
                  <a:gdLst>
                    <a:gd name="T0" fmla="*/ 84 w 84"/>
                    <a:gd name="T1" fmla="*/ 67 h 101"/>
                    <a:gd name="T2" fmla="*/ 41 w 84"/>
                    <a:gd name="T3" fmla="*/ 101 h 101"/>
                    <a:gd name="T4" fmla="*/ 0 w 84"/>
                    <a:gd name="T5" fmla="*/ 67 h 101"/>
                    <a:gd name="T6" fmla="*/ 0 w 84"/>
                    <a:gd name="T7" fmla="*/ 0 h 101"/>
                    <a:gd name="T8" fmla="*/ 84 w 84"/>
                    <a:gd name="T9" fmla="*/ 0 h 101"/>
                    <a:gd name="T10" fmla="*/ 84 w 84"/>
                    <a:gd name="T11" fmla="*/ 67 h 101"/>
                  </a:gdLst>
                  <a:ahLst/>
                  <a:cxnLst>
                    <a:cxn ang="0">
                      <a:pos x="T0" y="T1"/>
                    </a:cxn>
                    <a:cxn ang="0">
                      <a:pos x="T2" y="T3"/>
                    </a:cxn>
                    <a:cxn ang="0">
                      <a:pos x="T4" y="T5"/>
                    </a:cxn>
                    <a:cxn ang="0">
                      <a:pos x="T6" y="T7"/>
                    </a:cxn>
                    <a:cxn ang="0">
                      <a:pos x="T8" y="T9"/>
                    </a:cxn>
                    <a:cxn ang="0">
                      <a:pos x="T10" y="T11"/>
                    </a:cxn>
                  </a:cxnLst>
                  <a:rect l="0" t="0" r="r" b="b"/>
                  <a:pathLst>
                    <a:path w="84" h="101">
                      <a:moveTo>
                        <a:pt x="84" y="67"/>
                      </a:moveTo>
                      <a:lnTo>
                        <a:pt x="41" y="101"/>
                      </a:lnTo>
                      <a:lnTo>
                        <a:pt x="0" y="67"/>
                      </a:lnTo>
                      <a:lnTo>
                        <a:pt x="0" y="0"/>
                      </a:lnTo>
                      <a:lnTo>
                        <a:pt x="84" y="0"/>
                      </a:lnTo>
                      <a:lnTo>
                        <a:pt x="84" y="67"/>
                      </a:lnTo>
                      <a:close/>
                    </a:path>
                  </a:pathLst>
                </a:custGeom>
                <a:solidFill>
                  <a:srgbClr val="45372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7" name="Freeform 368"/>
                <p:cNvSpPr>
                  <a:spLocks/>
                </p:cNvSpPr>
                <p:nvPr/>
              </p:nvSpPr>
              <p:spPr bwMode="auto">
                <a:xfrm>
                  <a:off x="10178407" y="4996316"/>
                  <a:ext cx="455062" cy="793869"/>
                </a:xfrm>
                <a:custGeom>
                  <a:avLst/>
                  <a:gdLst>
                    <a:gd name="T0" fmla="*/ 189 w 274"/>
                    <a:gd name="T1" fmla="*/ 0 h 478"/>
                    <a:gd name="T2" fmla="*/ 136 w 274"/>
                    <a:gd name="T3" fmla="*/ 91 h 478"/>
                    <a:gd name="T4" fmla="*/ 84 w 274"/>
                    <a:gd name="T5" fmla="*/ 0 h 478"/>
                    <a:gd name="T6" fmla="*/ 0 w 274"/>
                    <a:gd name="T7" fmla="*/ 16 h 478"/>
                    <a:gd name="T8" fmla="*/ 4 w 274"/>
                    <a:gd name="T9" fmla="*/ 478 h 478"/>
                    <a:gd name="T10" fmla="*/ 267 w 274"/>
                    <a:gd name="T11" fmla="*/ 478 h 478"/>
                    <a:gd name="T12" fmla="*/ 274 w 274"/>
                    <a:gd name="T13" fmla="*/ 16 h 478"/>
                    <a:gd name="T14" fmla="*/ 189 w 274"/>
                    <a:gd name="T15" fmla="*/ 0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478">
                      <a:moveTo>
                        <a:pt x="189" y="0"/>
                      </a:moveTo>
                      <a:lnTo>
                        <a:pt x="136" y="91"/>
                      </a:lnTo>
                      <a:lnTo>
                        <a:pt x="84" y="0"/>
                      </a:lnTo>
                      <a:lnTo>
                        <a:pt x="0" y="16"/>
                      </a:lnTo>
                      <a:lnTo>
                        <a:pt x="4" y="478"/>
                      </a:lnTo>
                      <a:lnTo>
                        <a:pt x="267" y="478"/>
                      </a:lnTo>
                      <a:lnTo>
                        <a:pt x="274" y="16"/>
                      </a:lnTo>
                      <a:lnTo>
                        <a:pt x="189" y="0"/>
                      </a:lnTo>
                      <a:close/>
                    </a:path>
                  </a:pathLst>
                </a:custGeom>
                <a:solidFill>
                  <a:schemeClr val="accent4">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8" name="Freeform 369"/>
                <p:cNvSpPr>
                  <a:spLocks/>
                </p:cNvSpPr>
                <p:nvPr/>
              </p:nvSpPr>
              <p:spPr bwMode="auto">
                <a:xfrm>
                  <a:off x="10518872" y="4723943"/>
                  <a:ext cx="3322" cy="498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39" name="Freeform 370"/>
                <p:cNvSpPr>
                  <a:spLocks/>
                </p:cNvSpPr>
                <p:nvPr/>
              </p:nvSpPr>
              <p:spPr bwMode="auto">
                <a:xfrm>
                  <a:off x="10518872"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0" name="Freeform 371"/>
                <p:cNvSpPr>
                  <a:spLocks/>
                </p:cNvSpPr>
                <p:nvPr/>
              </p:nvSpPr>
              <p:spPr bwMode="auto">
                <a:xfrm>
                  <a:off x="10510569" y="471065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1" name="Freeform 372"/>
                <p:cNvSpPr>
                  <a:spLocks/>
                </p:cNvSpPr>
                <p:nvPr/>
              </p:nvSpPr>
              <p:spPr bwMode="auto">
                <a:xfrm>
                  <a:off x="10513891" y="471397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2" name="Freeform 373"/>
                <p:cNvSpPr>
                  <a:spLocks/>
                </p:cNvSpPr>
                <p:nvPr/>
              </p:nvSpPr>
              <p:spPr bwMode="auto">
                <a:xfrm>
                  <a:off x="10288021" y="47106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3" name="Freeform 374"/>
                <p:cNvSpPr>
                  <a:spLocks/>
                </p:cNvSpPr>
                <p:nvPr/>
              </p:nvSpPr>
              <p:spPr bwMode="auto">
                <a:xfrm>
                  <a:off x="10522194" y="4728924"/>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4" name="Freeform 375"/>
                <p:cNvSpPr>
                  <a:spLocks/>
                </p:cNvSpPr>
                <p:nvPr/>
              </p:nvSpPr>
              <p:spPr bwMode="auto">
                <a:xfrm>
                  <a:off x="10522194" y="4735568"/>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5" name="Rectangle 376"/>
                <p:cNvSpPr>
                  <a:spLocks noChangeArrowheads="1"/>
                </p:cNvSpPr>
                <p:nvPr/>
              </p:nvSpPr>
              <p:spPr bwMode="auto">
                <a:xfrm>
                  <a:off x="10510569" y="47073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6" name="Freeform 377"/>
                <p:cNvSpPr>
                  <a:spLocks/>
                </p:cNvSpPr>
                <p:nvPr/>
              </p:nvSpPr>
              <p:spPr bwMode="auto">
                <a:xfrm>
                  <a:off x="10281377" y="4732246"/>
                  <a:ext cx="332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7" name="Freeform 378"/>
                <p:cNvSpPr>
                  <a:spLocks/>
                </p:cNvSpPr>
                <p:nvPr/>
              </p:nvSpPr>
              <p:spPr bwMode="auto">
                <a:xfrm>
                  <a:off x="10284699" y="472062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8" name="Freeform 379"/>
                <p:cNvSpPr>
                  <a:spLocks/>
                </p:cNvSpPr>
                <p:nvPr/>
              </p:nvSpPr>
              <p:spPr bwMode="auto">
                <a:xfrm>
                  <a:off x="10288021" y="4717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49" name="Freeform 380"/>
                <p:cNvSpPr>
                  <a:spLocks/>
                </p:cNvSpPr>
                <p:nvPr/>
              </p:nvSpPr>
              <p:spPr bwMode="auto">
                <a:xfrm>
                  <a:off x="10284699" y="4723943"/>
                  <a:ext cx="0" cy="498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0" name="Freeform 381"/>
                <p:cNvSpPr>
                  <a:spLocks/>
                </p:cNvSpPr>
                <p:nvPr/>
              </p:nvSpPr>
              <p:spPr bwMode="auto">
                <a:xfrm>
                  <a:off x="10263108" y="4695708"/>
                  <a:ext cx="280678"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634E3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1" name="Rectangle 382"/>
                <p:cNvSpPr>
                  <a:spLocks noChangeArrowheads="1"/>
                </p:cNvSpPr>
                <p:nvPr/>
              </p:nvSpPr>
              <p:spPr bwMode="auto">
                <a:xfrm>
                  <a:off x="10185050" y="5790185"/>
                  <a:ext cx="436795" cy="28235"/>
                </a:xfrm>
                <a:prstGeom prst="rect">
                  <a:avLst/>
                </a:prstGeom>
                <a:solidFill>
                  <a:srgbClr val="583618"/>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52" name="Rectangle 383"/>
                <p:cNvSpPr>
                  <a:spLocks noChangeArrowheads="1"/>
                </p:cNvSpPr>
                <p:nvPr/>
              </p:nvSpPr>
              <p:spPr bwMode="auto">
                <a:xfrm>
                  <a:off x="10364418" y="5790185"/>
                  <a:ext cx="78059" cy="2823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73" name="Freeform 93"/>
                <p:cNvSpPr>
                  <a:spLocks/>
                </p:cNvSpPr>
                <p:nvPr/>
              </p:nvSpPr>
              <p:spPr bwMode="auto">
                <a:xfrm>
                  <a:off x="10099373" y="5638752"/>
                  <a:ext cx="96509" cy="243049"/>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634E3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428" name="Freeform 265"/>
                <p:cNvSpPr>
                  <a:spLocks/>
                </p:cNvSpPr>
                <p:nvPr/>
              </p:nvSpPr>
              <p:spPr bwMode="auto">
                <a:xfrm>
                  <a:off x="10094772" y="5003603"/>
                  <a:ext cx="761819" cy="771971"/>
                </a:xfrm>
                <a:custGeom>
                  <a:avLst/>
                  <a:gdLst>
                    <a:gd name="T0" fmla="*/ 68 w 382"/>
                    <a:gd name="T1" fmla="*/ 0 h 397"/>
                    <a:gd name="T2" fmla="*/ 106 w 382"/>
                    <a:gd name="T3" fmla="*/ 0 h 397"/>
                    <a:gd name="T4" fmla="*/ 159 w 382"/>
                    <a:gd name="T5" fmla="*/ 120 h 397"/>
                    <a:gd name="T6" fmla="*/ 213 w 382"/>
                    <a:gd name="T7" fmla="*/ 0 h 397"/>
                    <a:gd name="T8" fmla="*/ 253 w 382"/>
                    <a:gd name="T9" fmla="*/ 0 h 397"/>
                    <a:gd name="T10" fmla="*/ 301 w 382"/>
                    <a:gd name="T11" fmla="*/ 20 h 397"/>
                    <a:gd name="T12" fmla="*/ 382 w 382"/>
                    <a:gd name="T13" fmla="*/ 159 h 397"/>
                    <a:gd name="T14" fmla="*/ 355 w 382"/>
                    <a:gd name="T15" fmla="*/ 163 h 397"/>
                    <a:gd name="T16" fmla="*/ 323 w 382"/>
                    <a:gd name="T17" fmla="*/ 177 h 397"/>
                    <a:gd name="T18" fmla="*/ 253 w 382"/>
                    <a:gd name="T19" fmla="*/ 101 h 397"/>
                    <a:gd name="T20" fmla="*/ 252 w 382"/>
                    <a:gd name="T21" fmla="*/ 397 h 397"/>
                    <a:gd name="T22" fmla="*/ 69 w 382"/>
                    <a:gd name="T23" fmla="*/ 397 h 397"/>
                    <a:gd name="T24" fmla="*/ 68 w 382"/>
                    <a:gd name="T25" fmla="*/ 125 h 397"/>
                    <a:gd name="T26" fmla="*/ 59 w 382"/>
                    <a:gd name="T27" fmla="*/ 125 h 397"/>
                    <a:gd name="T28" fmla="*/ 59 w 382"/>
                    <a:gd name="T29" fmla="*/ 247 h 397"/>
                    <a:gd name="T30" fmla="*/ 0 w 382"/>
                    <a:gd name="T31" fmla="*/ 247 h 397"/>
                    <a:gd name="T32" fmla="*/ 0 w 382"/>
                    <a:gd name="T33" fmla="*/ 68 h 397"/>
                    <a:gd name="T34" fmla="*/ 68 w 382"/>
                    <a:gd name="T35" fmla="*/ 0 h 397"/>
                    <a:gd name="connsiteX0" fmla="*/ 1780 w 10000"/>
                    <a:gd name="connsiteY0" fmla="*/ 0 h 10078"/>
                    <a:gd name="connsiteX1" fmla="*/ 2775 w 10000"/>
                    <a:gd name="connsiteY1" fmla="*/ 0 h 10078"/>
                    <a:gd name="connsiteX2" fmla="*/ 4162 w 10000"/>
                    <a:gd name="connsiteY2" fmla="*/ 3023 h 10078"/>
                    <a:gd name="connsiteX3" fmla="*/ 5576 w 10000"/>
                    <a:gd name="connsiteY3" fmla="*/ 0 h 10078"/>
                    <a:gd name="connsiteX4" fmla="*/ 6623 w 10000"/>
                    <a:gd name="connsiteY4" fmla="*/ 0 h 10078"/>
                    <a:gd name="connsiteX5" fmla="*/ 7880 w 10000"/>
                    <a:gd name="connsiteY5" fmla="*/ 504 h 10078"/>
                    <a:gd name="connsiteX6" fmla="*/ 10000 w 10000"/>
                    <a:gd name="connsiteY6" fmla="*/ 4005 h 10078"/>
                    <a:gd name="connsiteX7" fmla="*/ 9293 w 10000"/>
                    <a:gd name="connsiteY7" fmla="*/ 4106 h 10078"/>
                    <a:gd name="connsiteX8" fmla="*/ 8455 w 10000"/>
                    <a:gd name="connsiteY8" fmla="*/ 4458 h 10078"/>
                    <a:gd name="connsiteX9" fmla="*/ 6623 w 10000"/>
                    <a:gd name="connsiteY9" fmla="*/ 2544 h 10078"/>
                    <a:gd name="connsiteX10" fmla="*/ 6597 w 10000"/>
                    <a:gd name="connsiteY10" fmla="*/ 10000 h 10078"/>
                    <a:gd name="connsiteX11" fmla="*/ 1806 w 10000"/>
                    <a:gd name="connsiteY11" fmla="*/ 10000 h 10078"/>
                    <a:gd name="connsiteX12" fmla="*/ 1780 w 10000"/>
                    <a:gd name="connsiteY12" fmla="*/ 3149 h 10078"/>
                    <a:gd name="connsiteX13" fmla="*/ 1545 w 10000"/>
                    <a:gd name="connsiteY13" fmla="*/ 3149 h 10078"/>
                    <a:gd name="connsiteX14" fmla="*/ 1545 w 10000"/>
                    <a:gd name="connsiteY14" fmla="*/ 10078 h 10078"/>
                    <a:gd name="connsiteX15" fmla="*/ 0 w 10000"/>
                    <a:gd name="connsiteY15" fmla="*/ 6222 h 10078"/>
                    <a:gd name="connsiteX16" fmla="*/ 0 w 10000"/>
                    <a:gd name="connsiteY16" fmla="*/ 1713 h 10078"/>
                    <a:gd name="connsiteX17" fmla="*/ 1780 w 10000"/>
                    <a:gd name="connsiteY17" fmla="*/ 0 h 10078"/>
                    <a:gd name="connsiteX0" fmla="*/ 1780 w 10000"/>
                    <a:gd name="connsiteY0" fmla="*/ 0 h 10460"/>
                    <a:gd name="connsiteX1" fmla="*/ 2775 w 10000"/>
                    <a:gd name="connsiteY1" fmla="*/ 0 h 10460"/>
                    <a:gd name="connsiteX2" fmla="*/ 4162 w 10000"/>
                    <a:gd name="connsiteY2" fmla="*/ 3023 h 10460"/>
                    <a:gd name="connsiteX3" fmla="*/ 5576 w 10000"/>
                    <a:gd name="connsiteY3" fmla="*/ 0 h 10460"/>
                    <a:gd name="connsiteX4" fmla="*/ 6623 w 10000"/>
                    <a:gd name="connsiteY4" fmla="*/ 0 h 10460"/>
                    <a:gd name="connsiteX5" fmla="*/ 7880 w 10000"/>
                    <a:gd name="connsiteY5" fmla="*/ 504 h 10460"/>
                    <a:gd name="connsiteX6" fmla="*/ 10000 w 10000"/>
                    <a:gd name="connsiteY6" fmla="*/ 4005 h 10460"/>
                    <a:gd name="connsiteX7" fmla="*/ 9293 w 10000"/>
                    <a:gd name="connsiteY7" fmla="*/ 4106 h 10460"/>
                    <a:gd name="connsiteX8" fmla="*/ 8455 w 10000"/>
                    <a:gd name="connsiteY8" fmla="*/ 4458 h 10460"/>
                    <a:gd name="connsiteX9" fmla="*/ 6623 w 10000"/>
                    <a:gd name="connsiteY9" fmla="*/ 2544 h 10460"/>
                    <a:gd name="connsiteX10" fmla="*/ 6597 w 10000"/>
                    <a:gd name="connsiteY10" fmla="*/ 10000 h 10460"/>
                    <a:gd name="connsiteX11" fmla="*/ 1806 w 10000"/>
                    <a:gd name="connsiteY11" fmla="*/ 10000 h 10460"/>
                    <a:gd name="connsiteX12" fmla="*/ 1780 w 10000"/>
                    <a:gd name="connsiteY12" fmla="*/ 3149 h 10460"/>
                    <a:gd name="connsiteX13" fmla="*/ 1545 w 10000"/>
                    <a:gd name="connsiteY13" fmla="*/ 3149 h 10460"/>
                    <a:gd name="connsiteX14" fmla="*/ 1545 w 10000"/>
                    <a:gd name="connsiteY14" fmla="*/ 10078 h 10460"/>
                    <a:gd name="connsiteX15" fmla="*/ 94 w 10000"/>
                    <a:gd name="connsiteY15" fmla="*/ 9615 h 10460"/>
                    <a:gd name="connsiteX16" fmla="*/ 0 w 10000"/>
                    <a:gd name="connsiteY16" fmla="*/ 1713 h 10460"/>
                    <a:gd name="connsiteX17" fmla="*/ 1780 w 10000"/>
                    <a:gd name="connsiteY17" fmla="*/ 0 h 10460"/>
                    <a:gd name="connsiteX0" fmla="*/ 1780 w 10000"/>
                    <a:gd name="connsiteY0" fmla="*/ 0 h 10005"/>
                    <a:gd name="connsiteX1" fmla="*/ 2775 w 10000"/>
                    <a:gd name="connsiteY1" fmla="*/ 0 h 10005"/>
                    <a:gd name="connsiteX2" fmla="*/ 4162 w 10000"/>
                    <a:gd name="connsiteY2" fmla="*/ 3023 h 10005"/>
                    <a:gd name="connsiteX3" fmla="*/ 5576 w 10000"/>
                    <a:gd name="connsiteY3" fmla="*/ 0 h 10005"/>
                    <a:gd name="connsiteX4" fmla="*/ 6623 w 10000"/>
                    <a:gd name="connsiteY4" fmla="*/ 0 h 10005"/>
                    <a:gd name="connsiteX5" fmla="*/ 7880 w 10000"/>
                    <a:gd name="connsiteY5" fmla="*/ 504 h 10005"/>
                    <a:gd name="connsiteX6" fmla="*/ 10000 w 10000"/>
                    <a:gd name="connsiteY6" fmla="*/ 4005 h 10005"/>
                    <a:gd name="connsiteX7" fmla="*/ 9293 w 10000"/>
                    <a:gd name="connsiteY7" fmla="*/ 4106 h 10005"/>
                    <a:gd name="connsiteX8" fmla="*/ 8455 w 10000"/>
                    <a:gd name="connsiteY8" fmla="*/ 4458 h 10005"/>
                    <a:gd name="connsiteX9" fmla="*/ 6623 w 10000"/>
                    <a:gd name="connsiteY9" fmla="*/ 2544 h 10005"/>
                    <a:gd name="connsiteX10" fmla="*/ 6597 w 10000"/>
                    <a:gd name="connsiteY10" fmla="*/ 10000 h 10005"/>
                    <a:gd name="connsiteX11" fmla="*/ 1806 w 10000"/>
                    <a:gd name="connsiteY11" fmla="*/ 10000 h 10005"/>
                    <a:gd name="connsiteX12" fmla="*/ 1780 w 10000"/>
                    <a:gd name="connsiteY12" fmla="*/ 3149 h 10005"/>
                    <a:gd name="connsiteX13" fmla="*/ 1545 w 10000"/>
                    <a:gd name="connsiteY13" fmla="*/ 3149 h 10005"/>
                    <a:gd name="connsiteX14" fmla="*/ 1545 w 10000"/>
                    <a:gd name="connsiteY14" fmla="*/ 9492 h 10005"/>
                    <a:gd name="connsiteX15" fmla="*/ 94 w 10000"/>
                    <a:gd name="connsiteY15" fmla="*/ 9615 h 10005"/>
                    <a:gd name="connsiteX16" fmla="*/ 0 w 10000"/>
                    <a:gd name="connsiteY16" fmla="*/ 1713 h 10005"/>
                    <a:gd name="connsiteX17" fmla="*/ 1780 w 10000"/>
                    <a:gd name="connsiteY17" fmla="*/ 0 h 10005"/>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 name="connsiteX0" fmla="*/ 1780 w 10000"/>
                    <a:gd name="connsiteY0" fmla="*/ 0 h 10000"/>
                    <a:gd name="connsiteX1" fmla="*/ 2775 w 10000"/>
                    <a:gd name="connsiteY1" fmla="*/ 0 h 10000"/>
                    <a:gd name="connsiteX2" fmla="*/ 4162 w 10000"/>
                    <a:gd name="connsiteY2" fmla="*/ 3023 h 10000"/>
                    <a:gd name="connsiteX3" fmla="*/ 5576 w 10000"/>
                    <a:gd name="connsiteY3" fmla="*/ 0 h 10000"/>
                    <a:gd name="connsiteX4" fmla="*/ 6623 w 10000"/>
                    <a:gd name="connsiteY4" fmla="*/ 0 h 10000"/>
                    <a:gd name="connsiteX5" fmla="*/ 7880 w 10000"/>
                    <a:gd name="connsiteY5" fmla="*/ 504 h 10000"/>
                    <a:gd name="connsiteX6" fmla="*/ 10000 w 10000"/>
                    <a:gd name="connsiteY6" fmla="*/ 4005 h 10000"/>
                    <a:gd name="connsiteX7" fmla="*/ 9293 w 10000"/>
                    <a:gd name="connsiteY7" fmla="*/ 4106 h 10000"/>
                    <a:gd name="connsiteX8" fmla="*/ 8455 w 10000"/>
                    <a:gd name="connsiteY8" fmla="*/ 4458 h 10000"/>
                    <a:gd name="connsiteX9" fmla="*/ 6623 w 10000"/>
                    <a:gd name="connsiteY9" fmla="*/ 2544 h 10000"/>
                    <a:gd name="connsiteX10" fmla="*/ 6597 w 10000"/>
                    <a:gd name="connsiteY10" fmla="*/ 10000 h 10000"/>
                    <a:gd name="connsiteX11" fmla="*/ 1806 w 10000"/>
                    <a:gd name="connsiteY11" fmla="*/ 10000 h 10000"/>
                    <a:gd name="connsiteX12" fmla="*/ 1780 w 10000"/>
                    <a:gd name="connsiteY12" fmla="*/ 3149 h 10000"/>
                    <a:gd name="connsiteX13" fmla="*/ 1545 w 10000"/>
                    <a:gd name="connsiteY13" fmla="*/ 3149 h 10000"/>
                    <a:gd name="connsiteX14" fmla="*/ 1545 w 10000"/>
                    <a:gd name="connsiteY14" fmla="*/ 9492 h 10000"/>
                    <a:gd name="connsiteX15" fmla="*/ 94 w 10000"/>
                    <a:gd name="connsiteY15" fmla="*/ 9615 h 10000"/>
                    <a:gd name="connsiteX16" fmla="*/ 0 w 10000"/>
                    <a:gd name="connsiteY16" fmla="*/ 1713 h 10000"/>
                    <a:gd name="connsiteX17" fmla="*/ 1780 w 10000"/>
                    <a:gd name="connsiteY17"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0" h="10000">
                      <a:moveTo>
                        <a:pt x="1780" y="0"/>
                      </a:moveTo>
                      <a:lnTo>
                        <a:pt x="2775" y="0"/>
                      </a:lnTo>
                      <a:lnTo>
                        <a:pt x="4162" y="3023"/>
                      </a:lnTo>
                      <a:cubicBezTo>
                        <a:pt x="4162" y="3023"/>
                        <a:pt x="5209" y="856"/>
                        <a:pt x="5576" y="0"/>
                      </a:cubicBezTo>
                      <a:lnTo>
                        <a:pt x="6623" y="0"/>
                      </a:lnTo>
                      <a:cubicBezTo>
                        <a:pt x="7094" y="0"/>
                        <a:pt x="7539" y="202"/>
                        <a:pt x="7880" y="504"/>
                      </a:cubicBezTo>
                      <a:cubicBezTo>
                        <a:pt x="8194" y="806"/>
                        <a:pt x="10000" y="4005"/>
                        <a:pt x="10000" y="4005"/>
                      </a:cubicBezTo>
                      <a:lnTo>
                        <a:pt x="9293" y="4106"/>
                      </a:lnTo>
                      <a:lnTo>
                        <a:pt x="8455" y="4458"/>
                      </a:lnTo>
                      <a:lnTo>
                        <a:pt x="6623" y="2544"/>
                      </a:lnTo>
                      <a:cubicBezTo>
                        <a:pt x="6614" y="5029"/>
                        <a:pt x="6606" y="7515"/>
                        <a:pt x="6597" y="10000"/>
                      </a:cubicBezTo>
                      <a:lnTo>
                        <a:pt x="1806" y="10000"/>
                      </a:lnTo>
                      <a:cubicBezTo>
                        <a:pt x="1797" y="7716"/>
                        <a:pt x="1789" y="5433"/>
                        <a:pt x="1780" y="3149"/>
                      </a:cubicBezTo>
                      <a:cubicBezTo>
                        <a:pt x="1545" y="3149"/>
                        <a:pt x="1584" y="2092"/>
                        <a:pt x="1545" y="3149"/>
                      </a:cubicBezTo>
                      <a:cubicBezTo>
                        <a:pt x="1506" y="4206"/>
                        <a:pt x="2193" y="9401"/>
                        <a:pt x="1545" y="9492"/>
                      </a:cubicBezTo>
                      <a:cubicBezTo>
                        <a:pt x="897" y="9583"/>
                        <a:pt x="94" y="9615"/>
                        <a:pt x="94" y="9615"/>
                      </a:cubicBezTo>
                      <a:cubicBezTo>
                        <a:pt x="63" y="6981"/>
                        <a:pt x="31" y="4347"/>
                        <a:pt x="0" y="1713"/>
                      </a:cubicBezTo>
                      <a:cubicBezTo>
                        <a:pt x="0" y="781"/>
                        <a:pt x="812" y="0"/>
                        <a:pt x="1780" y="0"/>
                      </a:cubicBezTo>
                      <a:close/>
                    </a:path>
                  </a:pathLst>
                </a:custGeom>
                <a:solidFill>
                  <a:schemeClr val="accent4">
                    <a:lumMod val="75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p:txBody>
            </p:sp>
            <p:sp>
              <p:nvSpPr>
                <p:cNvPr id="1410" name="Rectangle 283"/>
                <p:cNvSpPr>
                  <a:spLocks noChangeArrowheads="1"/>
                </p:cNvSpPr>
                <p:nvPr/>
              </p:nvSpPr>
              <p:spPr bwMode="auto">
                <a:xfrm>
                  <a:off x="10707547" y="4806599"/>
                  <a:ext cx="134528" cy="25037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546" name="Freeform 286"/>
              <p:cNvSpPr>
                <a:spLocks/>
              </p:cNvSpPr>
              <p:nvPr/>
            </p:nvSpPr>
            <p:spPr bwMode="auto">
              <a:xfrm>
                <a:off x="10644988" y="4946156"/>
                <a:ext cx="119804" cy="435597"/>
              </a:xfrm>
              <a:custGeom>
                <a:avLst/>
                <a:gdLst>
                  <a:gd name="T0" fmla="*/ 49 w 50"/>
                  <a:gd name="T1" fmla="*/ 49 h 219"/>
                  <a:gd name="T2" fmla="*/ 0 w 50"/>
                  <a:gd name="T3" fmla="*/ 0 h 219"/>
                  <a:gd name="T4" fmla="*/ 0 w 50"/>
                  <a:gd name="T5" fmla="*/ 219 h 219"/>
                  <a:gd name="T6" fmla="*/ 50 w 50"/>
                  <a:gd name="T7" fmla="*/ 219 h 219"/>
                  <a:gd name="T8" fmla="*/ 49 w 50"/>
                  <a:gd name="T9" fmla="*/ 49 h 219"/>
                </a:gdLst>
                <a:ahLst/>
                <a:cxnLst>
                  <a:cxn ang="0">
                    <a:pos x="T0" y="T1"/>
                  </a:cxn>
                  <a:cxn ang="0">
                    <a:pos x="T2" y="T3"/>
                  </a:cxn>
                  <a:cxn ang="0">
                    <a:pos x="T4" y="T5"/>
                  </a:cxn>
                  <a:cxn ang="0">
                    <a:pos x="T6" y="T7"/>
                  </a:cxn>
                  <a:cxn ang="0">
                    <a:pos x="T8" y="T9"/>
                  </a:cxn>
                </a:cxnLst>
                <a:rect l="0" t="0" r="r" b="b"/>
                <a:pathLst>
                  <a:path w="50" h="219">
                    <a:moveTo>
                      <a:pt x="49" y="49"/>
                    </a:moveTo>
                    <a:cubicBezTo>
                      <a:pt x="49" y="22"/>
                      <a:pt x="27" y="0"/>
                      <a:pt x="0" y="0"/>
                    </a:cubicBezTo>
                    <a:cubicBezTo>
                      <a:pt x="0" y="219"/>
                      <a:pt x="0" y="219"/>
                      <a:pt x="0" y="219"/>
                    </a:cubicBezTo>
                    <a:cubicBezTo>
                      <a:pt x="50" y="219"/>
                      <a:pt x="50" y="219"/>
                      <a:pt x="50" y="219"/>
                    </a:cubicBezTo>
                    <a:lnTo>
                      <a:pt x="49" y="49"/>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548" name="Freeform 276"/>
            <p:cNvSpPr>
              <a:spLocks/>
            </p:cNvSpPr>
            <p:nvPr/>
          </p:nvSpPr>
          <p:spPr bwMode="auto">
            <a:xfrm>
              <a:off x="10625066" y="5328720"/>
              <a:ext cx="158938" cy="89633"/>
            </a:xfrm>
            <a:custGeom>
              <a:avLst/>
              <a:gdLst>
                <a:gd name="T0" fmla="*/ 128 w 128"/>
                <a:gd name="T1" fmla="*/ 0 h 66"/>
                <a:gd name="T2" fmla="*/ 0 w 128"/>
                <a:gd name="T3" fmla="*/ 0 h 66"/>
                <a:gd name="T4" fmla="*/ 0 w 128"/>
                <a:gd name="T5" fmla="*/ 66 h 66"/>
                <a:gd name="T6" fmla="*/ 66 w 128"/>
                <a:gd name="T7" fmla="*/ 66 h 66"/>
                <a:gd name="T8" fmla="*/ 91 w 128"/>
                <a:gd name="T9" fmla="*/ 38 h 66"/>
                <a:gd name="T10" fmla="*/ 91 w 128"/>
                <a:gd name="T11" fmla="*/ 66 h 66"/>
                <a:gd name="T12" fmla="*/ 128 w 128"/>
                <a:gd name="T13" fmla="*/ 66 h 66"/>
                <a:gd name="T14" fmla="*/ 128 w 128"/>
                <a:gd name="T15" fmla="*/ 0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66">
                  <a:moveTo>
                    <a:pt x="128" y="0"/>
                  </a:moveTo>
                  <a:lnTo>
                    <a:pt x="0" y="0"/>
                  </a:lnTo>
                  <a:lnTo>
                    <a:pt x="0" y="66"/>
                  </a:lnTo>
                  <a:lnTo>
                    <a:pt x="66" y="66"/>
                  </a:lnTo>
                  <a:lnTo>
                    <a:pt x="91" y="38"/>
                  </a:lnTo>
                  <a:lnTo>
                    <a:pt x="91" y="66"/>
                  </a:lnTo>
                  <a:lnTo>
                    <a:pt x="128" y="66"/>
                  </a:lnTo>
                  <a:lnTo>
                    <a:pt x="128" y="0"/>
                  </a:lnTo>
                  <a:close/>
                </a:path>
              </a:pathLst>
            </a:custGeom>
            <a:solidFill>
              <a:schemeClr val="accent4">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nvGrpSpPr>
          <p:cNvPr id="12" name="Group 11"/>
          <p:cNvGrpSpPr/>
          <p:nvPr/>
        </p:nvGrpSpPr>
        <p:grpSpPr>
          <a:xfrm>
            <a:off x="9102316" y="4612884"/>
            <a:ext cx="1290867" cy="2233603"/>
            <a:chOff x="9103525" y="4613359"/>
            <a:chExt cx="1291387" cy="2234502"/>
          </a:xfrm>
        </p:grpSpPr>
        <p:sp>
          <p:nvSpPr>
            <p:cNvPr id="280" name="Rectangle 96"/>
            <p:cNvSpPr>
              <a:spLocks noChangeArrowheads="1"/>
            </p:cNvSpPr>
            <p:nvPr/>
          </p:nvSpPr>
          <p:spPr bwMode="auto">
            <a:xfrm>
              <a:off x="9752331" y="5608172"/>
              <a:ext cx="502552" cy="5134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8" name="Group 7"/>
            <p:cNvGrpSpPr/>
            <p:nvPr/>
          </p:nvGrpSpPr>
          <p:grpSpPr>
            <a:xfrm>
              <a:off x="9103525" y="4613359"/>
              <a:ext cx="1291387" cy="2234502"/>
              <a:chOff x="9103525" y="4613359"/>
              <a:chExt cx="1291387" cy="2234502"/>
            </a:xfrm>
          </p:grpSpPr>
          <p:sp>
            <p:nvSpPr>
              <p:cNvPr id="308" name="Freeform 331"/>
              <p:cNvSpPr>
                <a:spLocks/>
              </p:cNvSpPr>
              <p:nvPr/>
            </p:nvSpPr>
            <p:spPr bwMode="auto">
              <a:xfrm>
                <a:off x="9267212" y="5837054"/>
                <a:ext cx="221117" cy="987384"/>
              </a:xfrm>
              <a:custGeom>
                <a:avLst/>
                <a:gdLst>
                  <a:gd name="T0" fmla="*/ 90 w 108"/>
                  <a:gd name="T1" fmla="*/ 497 h 497"/>
                  <a:gd name="T2" fmla="*/ 13 w 108"/>
                  <a:gd name="T3" fmla="*/ 497 h 497"/>
                  <a:gd name="T4" fmla="*/ 0 w 108"/>
                  <a:gd name="T5" fmla="*/ 0 h 497"/>
                  <a:gd name="T6" fmla="*/ 108 w 108"/>
                  <a:gd name="T7" fmla="*/ 0 h 497"/>
                  <a:gd name="T8" fmla="*/ 90 w 108"/>
                  <a:gd name="T9" fmla="*/ 497 h 497"/>
                </a:gdLst>
                <a:ahLst/>
                <a:cxnLst>
                  <a:cxn ang="0">
                    <a:pos x="T0" y="T1"/>
                  </a:cxn>
                  <a:cxn ang="0">
                    <a:pos x="T2" y="T3"/>
                  </a:cxn>
                  <a:cxn ang="0">
                    <a:pos x="T4" y="T5"/>
                  </a:cxn>
                  <a:cxn ang="0">
                    <a:pos x="T6" y="T7"/>
                  </a:cxn>
                  <a:cxn ang="0">
                    <a:pos x="T8" y="T9"/>
                  </a:cxn>
                </a:cxnLst>
                <a:rect l="0" t="0" r="r" b="b"/>
                <a:pathLst>
                  <a:path w="108" h="497">
                    <a:moveTo>
                      <a:pt x="90" y="497"/>
                    </a:moveTo>
                    <a:lnTo>
                      <a:pt x="13" y="497"/>
                    </a:lnTo>
                    <a:lnTo>
                      <a:pt x="0" y="0"/>
                    </a:lnTo>
                    <a:lnTo>
                      <a:pt x="108" y="0"/>
                    </a:lnTo>
                    <a:lnTo>
                      <a:pt x="90" y="497"/>
                    </a:lnTo>
                    <a:close/>
                  </a:path>
                </a:pathLst>
              </a:custGeom>
              <a:solidFill>
                <a:schemeClr val="accent5">
                  <a:lumMod val="50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9" name="Freeform 332"/>
              <p:cNvSpPr>
                <a:spLocks/>
              </p:cNvSpPr>
              <p:nvPr/>
            </p:nvSpPr>
            <p:spPr bwMode="auto">
              <a:xfrm>
                <a:off x="9454628" y="5842855"/>
                <a:ext cx="206302" cy="949089"/>
              </a:xfrm>
              <a:custGeom>
                <a:avLst/>
                <a:gdLst>
                  <a:gd name="T0" fmla="*/ 97 w 110"/>
                  <a:gd name="T1" fmla="*/ 497 h 497"/>
                  <a:gd name="T2" fmla="*/ 20 w 110"/>
                  <a:gd name="T3" fmla="*/ 497 h 497"/>
                  <a:gd name="T4" fmla="*/ 0 w 110"/>
                  <a:gd name="T5" fmla="*/ 0 h 497"/>
                  <a:gd name="T6" fmla="*/ 110 w 110"/>
                  <a:gd name="T7" fmla="*/ 0 h 497"/>
                  <a:gd name="T8" fmla="*/ 97 w 110"/>
                  <a:gd name="T9" fmla="*/ 497 h 497"/>
                </a:gdLst>
                <a:ahLst/>
                <a:cxnLst>
                  <a:cxn ang="0">
                    <a:pos x="T0" y="T1"/>
                  </a:cxn>
                  <a:cxn ang="0">
                    <a:pos x="T2" y="T3"/>
                  </a:cxn>
                  <a:cxn ang="0">
                    <a:pos x="T4" y="T5"/>
                  </a:cxn>
                  <a:cxn ang="0">
                    <a:pos x="T6" y="T7"/>
                  </a:cxn>
                  <a:cxn ang="0">
                    <a:pos x="T8" y="T9"/>
                  </a:cxn>
                </a:cxnLst>
                <a:rect l="0" t="0" r="r" b="b"/>
                <a:pathLst>
                  <a:path w="110" h="497">
                    <a:moveTo>
                      <a:pt x="97" y="497"/>
                    </a:moveTo>
                    <a:lnTo>
                      <a:pt x="20" y="497"/>
                    </a:lnTo>
                    <a:lnTo>
                      <a:pt x="0" y="0"/>
                    </a:lnTo>
                    <a:lnTo>
                      <a:pt x="110" y="0"/>
                    </a:lnTo>
                    <a:lnTo>
                      <a:pt x="97" y="497"/>
                    </a:lnTo>
                    <a:close/>
                  </a:path>
                </a:pathLst>
              </a:custGeom>
              <a:solidFill>
                <a:schemeClr val="accent5">
                  <a:lumMod val="50000"/>
                </a:schemeClr>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4" name="Freeform 90"/>
              <p:cNvSpPr>
                <a:spLocks/>
              </p:cNvSpPr>
              <p:nvPr/>
            </p:nvSpPr>
            <p:spPr bwMode="auto">
              <a:xfrm>
                <a:off x="9103525" y="5099397"/>
                <a:ext cx="731267" cy="759273"/>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5" name="Freeform 91"/>
              <p:cNvSpPr>
                <a:spLocks/>
              </p:cNvSpPr>
              <p:nvPr/>
            </p:nvSpPr>
            <p:spPr bwMode="auto">
              <a:xfrm>
                <a:off x="9700984" y="5384125"/>
                <a:ext cx="261389" cy="39052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6" name="Rectangle 92"/>
              <p:cNvSpPr>
                <a:spLocks noChangeArrowheads="1"/>
              </p:cNvSpPr>
              <p:nvPr/>
            </p:nvSpPr>
            <p:spPr bwMode="auto">
              <a:xfrm>
                <a:off x="9122195" y="5384125"/>
                <a:ext cx="115136" cy="676812"/>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7" name="Freeform 93"/>
              <p:cNvSpPr>
                <a:spLocks/>
              </p:cNvSpPr>
              <p:nvPr/>
            </p:nvSpPr>
            <p:spPr bwMode="auto">
              <a:xfrm>
                <a:off x="9122195" y="5945801"/>
                <a:ext cx="115136" cy="227160"/>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78" name="Freeform 94"/>
              <p:cNvSpPr>
                <a:spLocks/>
              </p:cNvSpPr>
              <p:nvPr/>
            </p:nvSpPr>
            <p:spPr bwMode="auto">
              <a:xfrm>
                <a:off x="9845683" y="5659518"/>
                <a:ext cx="230271" cy="115136"/>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2" name="Rectangle 98"/>
              <p:cNvSpPr>
                <a:spLocks noChangeArrowheads="1"/>
              </p:cNvSpPr>
              <p:nvPr/>
            </p:nvSpPr>
            <p:spPr bwMode="auto">
              <a:xfrm>
                <a:off x="9752331" y="5608172"/>
                <a:ext cx="116692" cy="5134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3" name="Rectangle 102"/>
              <p:cNvSpPr>
                <a:spLocks noChangeArrowheads="1"/>
              </p:cNvSpPr>
              <p:nvPr/>
            </p:nvSpPr>
            <p:spPr bwMode="auto">
              <a:xfrm>
                <a:off x="9122195" y="5384125"/>
                <a:ext cx="115136"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4" name="Rectangle 103"/>
              <p:cNvSpPr>
                <a:spLocks noChangeArrowheads="1"/>
              </p:cNvSpPr>
              <p:nvPr/>
            </p:nvSpPr>
            <p:spPr bwMode="auto">
              <a:xfrm>
                <a:off x="9700985" y="5384125"/>
                <a:ext cx="113580" cy="34230"/>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128" name="Group 127"/>
              <p:cNvGrpSpPr/>
              <p:nvPr/>
            </p:nvGrpSpPr>
            <p:grpSpPr>
              <a:xfrm>
                <a:off x="9280338" y="4613359"/>
                <a:ext cx="377637" cy="528290"/>
                <a:chOff x="9374573" y="4664153"/>
                <a:chExt cx="312233" cy="436794"/>
              </a:xfrm>
            </p:grpSpPr>
            <p:sp>
              <p:nvSpPr>
                <p:cNvPr id="302" name="Freeform 325"/>
                <p:cNvSpPr>
                  <a:spLocks/>
                </p:cNvSpPr>
                <p:nvPr/>
              </p:nvSpPr>
              <p:spPr bwMode="auto">
                <a:xfrm>
                  <a:off x="9411111" y="4699030"/>
                  <a:ext cx="275695" cy="333824"/>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3" name="Freeform 326"/>
                <p:cNvSpPr>
                  <a:spLocks/>
                </p:cNvSpPr>
                <p:nvPr/>
              </p:nvSpPr>
              <p:spPr bwMode="auto">
                <a:xfrm>
                  <a:off x="9374573" y="4664153"/>
                  <a:ext cx="272373" cy="312233"/>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4" name="Freeform 327"/>
                <p:cNvSpPr>
                  <a:spLocks/>
                </p:cNvSpPr>
                <p:nvPr/>
              </p:nvSpPr>
              <p:spPr bwMode="auto">
                <a:xfrm>
                  <a:off x="9464257" y="4949813"/>
                  <a:ext cx="142830" cy="151134"/>
                </a:xfrm>
                <a:custGeom>
                  <a:avLst/>
                  <a:gdLst>
                    <a:gd name="T0" fmla="*/ 86 w 86"/>
                    <a:gd name="T1" fmla="*/ 70 h 91"/>
                    <a:gd name="T2" fmla="*/ 43 w 86"/>
                    <a:gd name="T3" fmla="*/ 91 h 91"/>
                    <a:gd name="T4" fmla="*/ 0 w 86"/>
                    <a:gd name="T5" fmla="*/ 70 h 91"/>
                    <a:gd name="T6" fmla="*/ 0 w 86"/>
                    <a:gd name="T7" fmla="*/ 0 h 91"/>
                    <a:gd name="T8" fmla="*/ 86 w 86"/>
                    <a:gd name="T9" fmla="*/ 0 h 91"/>
                    <a:gd name="T10" fmla="*/ 86 w 86"/>
                    <a:gd name="T11" fmla="*/ 70 h 91"/>
                  </a:gdLst>
                  <a:ahLst/>
                  <a:cxnLst>
                    <a:cxn ang="0">
                      <a:pos x="T0" y="T1"/>
                    </a:cxn>
                    <a:cxn ang="0">
                      <a:pos x="T2" y="T3"/>
                    </a:cxn>
                    <a:cxn ang="0">
                      <a:pos x="T4" y="T5"/>
                    </a:cxn>
                    <a:cxn ang="0">
                      <a:pos x="T6" y="T7"/>
                    </a:cxn>
                    <a:cxn ang="0">
                      <a:pos x="T8" y="T9"/>
                    </a:cxn>
                    <a:cxn ang="0">
                      <a:pos x="T10" y="T11"/>
                    </a:cxn>
                  </a:cxnLst>
                  <a:rect l="0" t="0" r="r" b="b"/>
                  <a:pathLst>
                    <a:path w="86" h="91">
                      <a:moveTo>
                        <a:pt x="86" y="70"/>
                      </a:moveTo>
                      <a:lnTo>
                        <a:pt x="43" y="91"/>
                      </a:lnTo>
                      <a:lnTo>
                        <a:pt x="0" y="70"/>
                      </a:lnTo>
                      <a:lnTo>
                        <a:pt x="0" y="0"/>
                      </a:lnTo>
                      <a:lnTo>
                        <a:pt x="86" y="0"/>
                      </a:lnTo>
                      <a:lnTo>
                        <a:pt x="86" y="70"/>
                      </a:lnTo>
                      <a:close/>
                    </a:path>
                  </a:pathLst>
                </a:custGeom>
                <a:solidFill>
                  <a:srgbClr val="C3986F"/>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3" name="Freeform 336"/>
                <p:cNvSpPr>
                  <a:spLocks/>
                </p:cNvSpPr>
                <p:nvPr/>
              </p:nvSpPr>
              <p:spPr bwMode="auto">
                <a:xfrm>
                  <a:off x="9650268" y="4810305"/>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4" name="Freeform 337"/>
                <p:cNvSpPr>
                  <a:spLocks/>
                </p:cNvSpPr>
                <p:nvPr/>
              </p:nvSpPr>
              <p:spPr bwMode="auto">
                <a:xfrm>
                  <a:off x="9650268"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5" name="Freeform 338"/>
                <p:cNvSpPr>
                  <a:spLocks/>
                </p:cNvSpPr>
                <p:nvPr/>
              </p:nvSpPr>
              <p:spPr bwMode="auto">
                <a:xfrm>
                  <a:off x="9643624"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6" name="Freeform 339"/>
                <p:cNvSpPr>
                  <a:spLocks/>
                </p:cNvSpPr>
                <p:nvPr/>
              </p:nvSpPr>
              <p:spPr bwMode="auto">
                <a:xfrm>
                  <a:off x="9646946" y="48003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7" name="Freeform 340"/>
                <p:cNvSpPr>
                  <a:spLocks/>
                </p:cNvSpPr>
                <p:nvPr/>
              </p:nvSpPr>
              <p:spPr bwMode="auto">
                <a:xfrm>
                  <a:off x="9421076" y="479701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8" name="Freeform 341"/>
                <p:cNvSpPr>
                  <a:spLocks/>
                </p:cNvSpPr>
                <p:nvPr/>
              </p:nvSpPr>
              <p:spPr bwMode="auto">
                <a:xfrm>
                  <a:off x="9650268" y="4813626"/>
                  <a:ext cx="0" cy="498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19" name="Freeform 342"/>
                <p:cNvSpPr>
                  <a:spLocks/>
                </p:cNvSpPr>
                <p:nvPr/>
              </p:nvSpPr>
              <p:spPr bwMode="auto">
                <a:xfrm>
                  <a:off x="9650268" y="4821930"/>
                  <a:ext cx="0" cy="332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2" name="Rectangle 343"/>
                <p:cNvSpPr>
                  <a:spLocks noChangeArrowheads="1"/>
                </p:cNvSpPr>
                <p:nvPr/>
              </p:nvSpPr>
              <p:spPr bwMode="auto">
                <a:xfrm>
                  <a:off x="9640303" y="4792035"/>
                  <a:ext cx="1662" cy="1662"/>
                </a:xfrm>
                <a:prstGeom prst="rect">
                  <a:avLst/>
                </a:prstGeom>
                <a:solidFill>
                  <a:srgbClr val="FFD6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3" name="Freeform 344"/>
                <p:cNvSpPr>
                  <a:spLocks/>
                </p:cNvSpPr>
                <p:nvPr/>
              </p:nvSpPr>
              <p:spPr bwMode="auto">
                <a:xfrm>
                  <a:off x="9414432" y="48186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4" name="Freeform 345"/>
                <p:cNvSpPr>
                  <a:spLocks/>
                </p:cNvSpPr>
                <p:nvPr/>
              </p:nvSpPr>
              <p:spPr bwMode="auto">
                <a:xfrm>
                  <a:off x="9417754" y="48069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5" name="Freeform 346"/>
                <p:cNvSpPr>
                  <a:spLocks/>
                </p:cNvSpPr>
                <p:nvPr/>
              </p:nvSpPr>
              <p:spPr bwMode="auto">
                <a:xfrm>
                  <a:off x="9417754" y="4800340"/>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6" name="Freeform 347"/>
                <p:cNvSpPr>
                  <a:spLocks/>
                </p:cNvSpPr>
                <p:nvPr/>
              </p:nvSpPr>
              <p:spPr bwMode="auto">
                <a:xfrm>
                  <a:off x="9414432" y="4810305"/>
                  <a:ext cx="0" cy="332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7" name="Freeform 348"/>
                <p:cNvSpPr>
                  <a:spLocks/>
                </p:cNvSpPr>
                <p:nvPr/>
              </p:nvSpPr>
              <p:spPr bwMode="auto">
                <a:xfrm>
                  <a:off x="9392841" y="4782070"/>
                  <a:ext cx="279016" cy="250784"/>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E0BB8D"/>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8" name="Freeform 349"/>
                <p:cNvSpPr>
                  <a:spLocks noEditPoints="1"/>
                </p:cNvSpPr>
                <p:nvPr/>
              </p:nvSpPr>
              <p:spPr bwMode="auto">
                <a:xfrm>
                  <a:off x="9417754" y="4831895"/>
                  <a:ext cx="239157" cy="79719"/>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EB3C00"/>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19" name="Oval 350"/>
                <p:cNvSpPr>
                  <a:spLocks noChangeArrowheads="1"/>
                </p:cNvSpPr>
                <p:nvPr/>
              </p:nvSpPr>
              <p:spPr bwMode="auto">
                <a:xfrm>
                  <a:off x="9421076"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20" name="Oval 351"/>
                <p:cNvSpPr>
                  <a:spLocks noChangeArrowheads="1"/>
                </p:cNvSpPr>
                <p:nvPr/>
              </p:nvSpPr>
              <p:spPr bwMode="auto">
                <a:xfrm>
                  <a:off x="9643624" y="4843521"/>
                  <a:ext cx="6643" cy="664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300" name="Freeform 323"/>
              <p:cNvSpPr>
                <a:spLocks/>
              </p:cNvSpPr>
              <p:nvPr/>
            </p:nvSpPr>
            <p:spPr bwMode="auto">
              <a:xfrm>
                <a:off x="9280025"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01" name="Freeform 324"/>
              <p:cNvSpPr>
                <a:spLocks/>
              </p:cNvSpPr>
              <p:nvPr/>
            </p:nvSpPr>
            <p:spPr bwMode="auto">
              <a:xfrm>
                <a:off x="9472099" y="6759963"/>
                <a:ext cx="175796" cy="87898"/>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281" name="Freeform 97"/>
              <p:cNvSpPr>
                <a:spLocks/>
              </p:cNvSpPr>
              <p:nvPr/>
            </p:nvSpPr>
            <p:spPr bwMode="auto">
              <a:xfrm>
                <a:off x="9869022" y="5353006"/>
                <a:ext cx="525890" cy="255166"/>
              </a:xfrm>
              <a:custGeom>
                <a:avLst/>
                <a:gdLst>
                  <a:gd name="T0" fmla="*/ 87 w 338"/>
                  <a:gd name="T1" fmla="*/ 0 h 164"/>
                  <a:gd name="T2" fmla="*/ 338 w 338"/>
                  <a:gd name="T3" fmla="*/ 0 h 164"/>
                  <a:gd name="T4" fmla="*/ 248 w 338"/>
                  <a:gd name="T5" fmla="*/ 164 h 164"/>
                  <a:gd name="T6" fmla="*/ 0 w 338"/>
                  <a:gd name="T7" fmla="*/ 164 h 164"/>
                  <a:gd name="T8" fmla="*/ 87 w 338"/>
                  <a:gd name="T9" fmla="*/ 0 h 164"/>
                </a:gdLst>
                <a:ahLst/>
                <a:cxnLst>
                  <a:cxn ang="0">
                    <a:pos x="T0" y="T1"/>
                  </a:cxn>
                  <a:cxn ang="0">
                    <a:pos x="T2" y="T3"/>
                  </a:cxn>
                  <a:cxn ang="0">
                    <a:pos x="T4" y="T5"/>
                  </a:cxn>
                  <a:cxn ang="0">
                    <a:pos x="T6" y="T7"/>
                  </a:cxn>
                  <a:cxn ang="0">
                    <a:pos x="T8" y="T9"/>
                  </a:cxn>
                </a:cxnLst>
                <a:rect l="0" t="0" r="r" b="b"/>
                <a:pathLst>
                  <a:path w="338" h="164">
                    <a:moveTo>
                      <a:pt x="87" y="0"/>
                    </a:moveTo>
                    <a:lnTo>
                      <a:pt x="338" y="0"/>
                    </a:lnTo>
                    <a:lnTo>
                      <a:pt x="248" y="164"/>
                    </a:lnTo>
                    <a:lnTo>
                      <a:pt x="0" y="164"/>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grpSp>
        <p:nvGrpSpPr>
          <p:cNvPr id="560" name="Group 559"/>
          <p:cNvGrpSpPr/>
          <p:nvPr/>
        </p:nvGrpSpPr>
        <p:grpSpPr>
          <a:xfrm>
            <a:off x="8120494" y="4573539"/>
            <a:ext cx="721642" cy="2273575"/>
            <a:chOff x="8164080" y="4538026"/>
            <a:chExt cx="736600" cy="2320703"/>
          </a:xfrm>
        </p:grpSpPr>
        <p:grpSp>
          <p:nvGrpSpPr>
            <p:cNvPr id="559" name="Group 558"/>
            <p:cNvGrpSpPr/>
            <p:nvPr/>
          </p:nvGrpSpPr>
          <p:grpSpPr>
            <a:xfrm>
              <a:off x="8164080" y="4538026"/>
              <a:ext cx="736600" cy="2278663"/>
              <a:chOff x="6086476" y="7174900"/>
              <a:chExt cx="736600" cy="2278663"/>
            </a:xfrm>
          </p:grpSpPr>
          <p:sp>
            <p:nvSpPr>
              <p:cNvPr id="1366" name="Freeform 397"/>
              <p:cNvSpPr>
                <a:spLocks/>
              </p:cNvSpPr>
              <p:nvPr/>
            </p:nvSpPr>
            <p:spPr bwMode="auto">
              <a:xfrm flipH="1">
                <a:off x="6459819" y="8496230"/>
                <a:ext cx="212543" cy="957333"/>
              </a:xfrm>
              <a:custGeom>
                <a:avLst/>
                <a:gdLst>
                  <a:gd name="T0" fmla="*/ 71 w 83"/>
                  <a:gd name="T1" fmla="*/ 298 h 298"/>
                  <a:gd name="T2" fmla="*/ 11 w 83"/>
                  <a:gd name="T3" fmla="*/ 298 h 298"/>
                  <a:gd name="T4" fmla="*/ 0 w 83"/>
                  <a:gd name="T5" fmla="*/ 0 h 298"/>
                  <a:gd name="T6" fmla="*/ 83 w 83"/>
                  <a:gd name="T7" fmla="*/ 0 h 298"/>
                  <a:gd name="T8" fmla="*/ 71 w 83"/>
                  <a:gd name="T9" fmla="*/ 298 h 298"/>
                </a:gdLst>
                <a:ahLst/>
                <a:cxnLst>
                  <a:cxn ang="0">
                    <a:pos x="T0" y="T1"/>
                  </a:cxn>
                  <a:cxn ang="0">
                    <a:pos x="T2" y="T3"/>
                  </a:cxn>
                  <a:cxn ang="0">
                    <a:pos x="T4" y="T5"/>
                  </a:cxn>
                  <a:cxn ang="0">
                    <a:pos x="T6" y="T7"/>
                  </a:cxn>
                  <a:cxn ang="0">
                    <a:pos x="T8" y="T9"/>
                  </a:cxn>
                </a:cxnLst>
                <a:rect l="0" t="0" r="r" b="b"/>
                <a:pathLst>
                  <a:path w="83" h="298">
                    <a:moveTo>
                      <a:pt x="71" y="298"/>
                    </a:moveTo>
                    <a:lnTo>
                      <a:pt x="11" y="298"/>
                    </a:lnTo>
                    <a:lnTo>
                      <a:pt x="0" y="0"/>
                    </a:lnTo>
                    <a:lnTo>
                      <a:pt x="83" y="0"/>
                    </a:lnTo>
                    <a:lnTo>
                      <a:pt x="71" y="298"/>
                    </a:lnTo>
                    <a:close/>
                  </a:path>
                </a:pathLst>
              </a:custGeom>
              <a:solidFill>
                <a:srgbClr val="634E37"/>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67" name="Freeform 398"/>
              <p:cNvSpPr>
                <a:spLocks/>
              </p:cNvSpPr>
              <p:nvPr/>
            </p:nvSpPr>
            <p:spPr bwMode="auto">
              <a:xfrm flipH="1">
                <a:off x="6234475" y="8496230"/>
                <a:ext cx="215103" cy="957333"/>
              </a:xfrm>
              <a:custGeom>
                <a:avLst/>
                <a:gdLst>
                  <a:gd name="T0" fmla="*/ 73 w 84"/>
                  <a:gd name="T1" fmla="*/ 298 h 298"/>
                  <a:gd name="T2" fmla="*/ 11 w 84"/>
                  <a:gd name="T3" fmla="*/ 298 h 298"/>
                  <a:gd name="T4" fmla="*/ 0 w 84"/>
                  <a:gd name="T5" fmla="*/ 0 h 298"/>
                  <a:gd name="T6" fmla="*/ 84 w 84"/>
                  <a:gd name="T7" fmla="*/ 0 h 298"/>
                  <a:gd name="T8" fmla="*/ 73 w 84"/>
                  <a:gd name="T9" fmla="*/ 298 h 298"/>
                </a:gdLst>
                <a:ahLst/>
                <a:cxnLst>
                  <a:cxn ang="0">
                    <a:pos x="T0" y="T1"/>
                  </a:cxn>
                  <a:cxn ang="0">
                    <a:pos x="T2" y="T3"/>
                  </a:cxn>
                  <a:cxn ang="0">
                    <a:pos x="T4" y="T5"/>
                  </a:cxn>
                  <a:cxn ang="0">
                    <a:pos x="T6" y="T7"/>
                  </a:cxn>
                  <a:cxn ang="0">
                    <a:pos x="T8" y="T9"/>
                  </a:cxn>
                </a:cxnLst>
                <a:rect l="0" t="0" r="r" b="b"/>
                <a:pathLst>
                  <a:path w="84" h="298">
                    <a:moveTo>
                      <a:pt x="73" y="298"/>
                    </a:moveTo>
                    <a:lnTo>
                      <a:pt x="11" y="298"/>
                    </a:lnTo>
                    <a:lnTo>
                      <a:pt x="0" y="0"/>
                    </a:lnTo>
                    <a:lnTo>
                      <a:pt x="84" y="0"/>
                    </a:lnTo>
                    <a:lnTo>
                      <a:pt x="73" y="298"/>
                    </a:lnTo>
                    <a:close/>
                  </a:path>
                </a:pathLst>
              </a:custGeom>
              <a:solidFill>
                <a:srgbClr val="634E37"/>
              </a:solidFill>
              <a:ln>
                <a:noFill/>
              </a:ln>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a:p>
                <a:pPr defTabSz="913766"/>
                <a:endParaRPr lang="en-US" sz="1798" dirty="0">
                  <a:solidFill>
                    <a:srgbClr val="404040"/>
                  </a:solidFill>
                </a:endParaRPr>
              </a:p>
              <a:p>
                <a:pPr defTabSz="913766"/>
                <a:endParaRPr lang="en-US" sz="1798" dirty="0">
                  <a:solidFill>
                    <a:srgbClr val="404040"/>
                  </a:solidFill>
                </a:endParaRPr>
              </a:p>
            </p:txBody>
          </p:sp>
          <p:sp>
            <p:nvSpPr>
              <p:cNvPr id="1418" name="Freeform 292"/>
              <p:cNvSpPr>
                <a:spLocks/>
              </p:cNvSpPr>
              <p:nvPr/>
            </p:nvSpPr>
            <p:spPr bwMode="auto">
              <a:xfrm>
                <a:off x="6086476" y="7680325"/>
                <a:ext cx="736600" cy="819150"/>
              </a:xfrm>
              <a:custGeom>
                <a:avLst/>
                <a:gdLst>
                  <a:gd name="T0" fmla="*/ 294 w 373"/>
                  <a:gd name="T1" fmla="*/ 0 h 418"/>
                  <a:gd name="T2" fmla="*/ 221 w 373"/>
                  <a:gd name="T3" fmla="*/ 0 h 418"/>
                  <a:gd name="T4" fmla="*/ 187 w 373"/>
                  <a:gd name="T5" fmla="*/ 17 h 418"/>
                  <a:gd name="T6" fmla="*/ 153 w 373"/>
                  <a:gd name="T7" fmla="*/ 0 h 418"/>
                  <a:gd name="T8" fmla="*/ 79 w 373"/>
                  <a:gd name="T9" fmla="*/ 0 h 418"/>
                  <a:gd name="T10" fmla="*/ 0 w 373"/>
                  <a:gd name="T11" fmla="*/ 79 h 418"/>
                  <a:gd name="T12" fmla="*/ 0 w 373"/>
                  <a:gd name="T13" fmla="*/ 145 h 418"/>
                  <a:gd name="T14" fmla="*/ 69 w 373"/>
                  <a:gd name="T15" fmla="*/ 145 h 418"/>
                  <a:gd name="T16" fmla="*/ 69 w 373"/>
                  <a:gd name="T17" fmla="*/ 418 h 418"/>
                  <a:gd name="T18" fmla="*/ 305 w 373"/>
                  <a:gd name="T19" fmla="*/ 418 h 418"/>
                  <a:gd name="T20" fmla="*/ 305 w 373"/>
                  <a:gd name="T21" fmla="*/ 145 h 418"/>
                  <a:gd name="T22" fmla="*/ 373 w 373"/>
                  <a:gd name="T23" fmla="*/ 145 h 418"/>
                  <a:gd name="T24" fmla="*/ 373 w 373"/>
                  <a:gd name="T25" fmla="*/ 79 h 418"/>
                  <a:gd name="T26" fmla="*/ 294 w 373"/>
                  <a:gd name="T27"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418">
                    <a:moveTo>
                      <a:pt x="294" y="0"/>
                    </a:moveTo>
                    <a:cubicBezTo>
                      <a:pt x="221" y="0"/>
                      <a:pt x="221" y="0"/>
                      <a:pt x="221" y="0"/>
                    </a:cubicBezTo>
                    <a:cubicBezTo>
                      <a:pt x="187" y="17"/>
                      <a:pt x="187" y="17"/>
                      <a:pt x="187" y="17"/>
                    </a:cubicBezTo>
                    <a:cubicBezTo>
                      <a:pt x="153" y="0"/>
                      <a:pt x="153" y="0"/>
                      <a:pt x="153" y="0"/>
                    </a:cubicBezTo>
                    <a:cubicBezTo>
                      <a:pt x="79" y="0"/>
                      <a:pt x="79" y="0"/>
                      <a:pt x="79" y="0"/>
                    </a:cubicBezTo>
                    <a:cubicBezTo>
                      <a:pt x="35" y="0"/>
                      <a:pt x="0" y="35"/>
                      <a:pt x="0" y="79"/>
                    </a:cubicBezTo>
                    <a:cubicBezTo>
                      <a:pt x="0" y="145"/>
                      <a:pt x="0" y="145"/>
                      <a:pt x="0" y="145"/>
                    </a:cubicBezTo>
                    <a:cubicBezTo>
                      <a:pt x="69" y="145"/>
                      <a:pt x="69" y="145"/>
                      <a:pt x="69" y="145"/>
                    </a:cubicBezTo>
                    <a:cubicBezTo>
                      <a:pt x="69" y="418"/>
                      <a:pt x="69" y="418"/>
                      <a:pt x="69" y="418"/>
                    </a:cubicBezTo>
                    <a:cubicBezTo>
                      <a:pt x="305" y="418"/>
                      <a:pt x="305" y="418"/>
                      <a:pt x="305" y="418"/>
                    </a:cubicBezTo>
                    <a:cubicBezTo>
                      <a:pt x="305" y="145"/>
                      <a:pt x="305" y="145"/>
                      <a:pt x="305" y="145"/>
                    </a:cubicBezTo>
                    <a:cubicBezTo>
                      <a:pt x="373" y="145"/>
                      <a:pt x="373" y="145"/>
                      <a:pt x="373" y="145"/>
                    </a:cubicBezTo>
                    <a:cubicBezTo>
                      <a:pt x="373" y="79"/>
                      <a:pt x="373" y="79"/>
                      <a:pt x="373" y="79"/>
                    </a:cubicBezTo>
                    <a:cubicBezTo>
                      <a:pt x="373" y="35"/>
                      <a:pt x="338" y="0"/>
                      <a:pt x="294" y="0"/>
                    </a:cubicBezTo>
                    <a:close/>
                  </a:path>
                </a:pathLst>
              </a:custGeom>
              <a:solidFill>
                <a:srgbClr val="58215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2" name="Freeform 296"/>
              <p:cNvSpPr>
                <a:spLocks/>
              </p:cNvSpPr>
              <p:nvPr/>
            </p:nvSpPr>
            <p:spPr bwMode="auto">
              <a:xfrm>
                <a:off x="6477001" y="8088313"/>
                <a:ext cx="192088" cy="93662"/>
              </a:xfrm>
              <a:custGeom>
                <a:avLst/>
                <a:gdLst>
                  <a:gd name="T0" fmla="*/ 97 w 97"/>
                  <a:gd name="T1" fmla="*/ 48 h 48"/>
                  <a:gd name="T2" fmla="*/ 0 w 97"/>
                  <a:gd name="T3" fmla="*/ 48 h 48"/>
                  <a:gd name="T4" fmla="*/ 48 w 97"/>
                  <a:gd name="T5" fmla="*/ 0 h 48"/>
                  <a:gd name="T6" fmla="*/ 97 w 97"/>
                  <a:gd name="T7" fmla="*/ 48 h 48"/>
                </a:gdLst>
                <a:ahLst/>
                <a:cxnLst>
                  <a:cxn ang="0">
                    <a:pos x="T0" y="T1"/>
                  </a:cxn>
                  <a:cxn ang="0">
                    <a:pos x="T2" y="T3"/>
                  </a:cxn>
                  <a:cxn ang="0">
                    <a:pos x="T4" y="T5"/>
                  </a:cxn>
                  <a:cxn ang="0">
                    <a:pos x="T6" y="T7"/>
                  </a:cxn>
                </a:cxnLst>
                <a:rect l="0" t="0" r="r" b="b"/>
                <a:pathLst>
                  <a:path w="97" h="48">
                    <a:moveTo>
                      <a:pt x="97" y="48"/>
                    </a:moveTo>
                    <a:cubicBezTo>
                      <a:pt x="0" y="48"/>
                      <a:pt x="0" y="48"/>
                      <a:pt x="0" y="48"/>
                    </a:cubicBezTo>
                    <a:cubicBezTo>
                      <a:pt x="0" y="21"/>
                      <a:pt x="22" y="0"/>
                      <a:pt x="48" y="0"/>
                    </a:cubicBezTo>
                    <a:cubicBezTo>
                      <a:pt x="75" y="0"/>
                      <a:pt x="97" y="21"/>
                      <a:pt x="97" y="48"/>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3" name="Freeform 297"/>
              <p:cNvSpPr>
                <a:spLocks/>
              </p:cNvSpPr>
              <p:nvPr/>
            </p:nvSpPr>
            <p:spPr bwMode="auto">
              <a:xfrm>
                <a:off x="6326188" y="7964488"/>
                <a:ext cx="476250" cy="334962"/>
              </a:xfrm>
              <a:custGeom>
                <a:avLst/>
                <a:gdLst>
                  <a:gd name="T0" fmla="*/ 192 w 242"/>
                  <a:gd name="T1" fmla="*/ 171 h 171"/>
                  <a:gd name="T2" fmla="*/ 0 w 242"/>
                  <a:gd name="T3" fmla="*/ 109 h 171"/>
                  <a:gd name="T4" fmla="*/ 11 w 242"/>
                  <a:gd name="T5" fmla="*/ 77 h 171"/>
                  <a:gd name="T6" fmla="*/ 184 w 242"/>
                  <a:gd name="T7" fmla="*/ 95 h 171"/>
                  <a:gd name="T8" fmla="*/ 184 w 242"/>
                  <a:gd name="T9" fmla="*/ 0 h 171"/>
                  <a:gd name="T10" fmla="*/ 242 w 242"/>
                  <a:gd name="T11" fmla="*/ 0 h 171"/>
                  <a:gd name="T12" fmla="*/ 242 w 242"/>
                  <a:gd name="T13" fmla="*/ 122 h 171"/>
                  <a:gd name="T14" fmla="*/ 192 w 242"/>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171">
                    <a:moveTo>
                      <a:pt x="192" y="171"/>
                    </a:moveTo>
                    <a:cubicBezTo>
                      <a:pt x="0" y="109"/>
                      <a:pt x="0" y="109"/>
                      <a:pt x="0" y="109"/>
                    </a:cubicBezTo>
                    <a:cubicBezTo>
                      <a:pt x="11" y="77"/>
                      <a:pt x="11" y="77"/>
                      <a:pt x="11" y="77"/>
                    </a:cubicBezTo>
                    <a:cubicBezTo>
                      <a:pt x="184" y="95"/>
                      <a:pt x="184" y="95"/>
                      <a:pt x="184" y="95"/>
                    </a:cubicBezTo>
                    <a:cubicBezTo>
                      <a:pt x="184" y="0"/>
                      <a:pt x="184" y="0"/>
                      <a:pt x="184" y="0"/>
                    </a:cubicBezTo>
                    <a:cubicBezTo>
                      <a:pt x="242" y="0"/>
                      <a:pt x="242" y="0"/>
                      <a:pt x="242" y="0"/>
                    </a:cubicBezTo>
                    <a:cubicBezTo>
                      <a:pt x="242" y="122"/>
                      <a:pt x="242" y="122"/>
                      <a:pt x="242" y="122"/>
                    </a:cubicBezTo>
                    <a:cubicBezTo>
                      <a:pt x="242" y="149"/>
                      <a:pt x="219" y="171"/>
                      <a:pt x="192"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4" name="Freeform 298"/>
              <p:cNvSpPr>
                <a:spLocks/>
              </p:cNvSpPr>
              <p:nvPr/>
            </p:nvSpPr>
            <p:spPr bwMode="auto">
              <a:xfrm>
                <a:off x="6108701" y="7964488"/>
                <a:ext cx="579438" cy="334962"/>
              </a:xfrm>
              <a:custGeom>
                <a:avLst/>
                <a:gdLst>
                  <a:gd name="T0" fmla="*/ 50 w 294"/>
                  <a:gd name="T1" fmla="*/ 171 h 171"/>
                  <a:gd name="T2" fmla="*/ 294 w 294"/>
                  <a:gd name="T3" fmla="*/ 108 h 171"/>
                  <a:gd name="T4" fmla="*/ 181 w 294"/>
                  <a:gd name="T5" fmla="*/ 88 h 171"/>
                  <a:gd name="T6" fmla="*/ 58 w 294"/>
                  <a:gd name="T7" fmla="*/ 95 h 171"/>
                  <a:gd name="T8" fmla="*/ 58 w 294"/>
                  <a:gd name="T9" fmla="*/ 0 h 171"/>
                  <a:gd name="T10" fmla="*/ 0 w 294"/>
                  <a:gd name="T11" fmla="*/ 0 h 171"/>
                  <a:gd name="T12" fmla="*/ 0 w 294"/>
                  <a:gd name="T13" fmla="*/ 122 h 171"/>
                  <a:gd name="T14" fmla="*/ 50 w 294"/>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 h="171">
                    <a:moveTo>
                      <a:pt x="50" y="171"/>
                    </a:moveTo>
                    <a:cubicBezTo>
                      <a:pt x="294" y="108"/>
                      <a:pt x="294" y="108"/>
                      <a:pt x="294" y="108"/>
                    </a:cubicBezTo>
                    <a:cubicBezTo>
                      <a:pt x="181" y="88"/>
                      <a:pt x="181" y="88"/>
                      <a:pt x="181" y="88"/>
                    </a:cubicBezTo>
                    <a:cubicBezTo>
                      <a:pt x="58" y="95"/>
                      <a:pt x="58" y="95"/>
                      <a:pt x="58" y="95"/>
                    </a:cubicBezTo>
                    <a:cubicBezTo>
                      <a:pt x="58" y="0"/>
                      <a:pt x="58" y="0"/>
                      <a:pt x="58" y="0"/>
                    </a:cubicBezTo>
                    <a:cubicBezTo>
                      <a:pt x="0" y="0"/>
                      <a:pt x="0" y="0"/>
                      <a:pt x="0" y="0"/>
                    </a:cubicBezTo>
                    <a:cubicBezTo>
                      <a:pt x="0" y="122"/>
                      <a:pt x="0" y="122"/>
                      <a:pt x="0" y="122"/>
                    </a:cubicBezTo>
                    <a:cubicBezTo>
                      <a:pt x="0" y="149"/>
                      <a:pt x="22" y="171"/>
                      <a:pt x="50" y="17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5" name="Freeform 299"/>
              <p:cNvSpPr>
                <a:spLocks/>
              </p:cNvSpPr>
              <p:nvPr/>
            </p:nvSpPr>
            <p:spPr bwMode="auto">
              <a:xfrm>
                <a:off x="6265863" y="7615238"/>
                <a:ext cx="381000" cy="360362"/>
              </a:xfrm>
              <a:custGeom>
                <a:avLst/>
                <a:gdLst>
                  <a:gd name="T0" fmla="*/ 197 w 240"/>
                  <a:gd name="T1" fmla="*/ 80 h 227"/>
                  <a:gd name="T2" fmla="*/ 240 w 240"/>
                  <a:gd name="T3" fmla="*/ 80 h 227"/>
                  <a:gd name="T4" fmla="*/ 182 w 240"/>
                  <a:gd name="T5" fmla="*/ 0 h 227"/>
                  <a:gd name="T6" fmla="*/ 57 w 240"/>
                  <a:gd name="T7" fmla="*/ 0 h 227"/>
                  <a:gd name="T8" fmla="*/ 0 w 240"/>
                  <a:gd name="T9" fmla="*/ 80 h 227"/>
                  <a:gd name="T10" fmla="*/ 40 w 240"/>
                  <a:gd name="T11" fmla="*/ 80 h 227"/>
                  <a:gd name="T12" fmla="*/ 120 w 240"/>
                  <a:gd name="T13" fmla="*/ 227 h 227"/>
                  <a:gd name="T14" fmla="*/ 197 w 240"/>
                  <a:gd name="T15" fmla="*/ 80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227">
                    <a:moveTo>
                      <a:pt x="197" y="80"/>
                    </a:moveTo>
                    <a:lnTo>
                      <a:pt x="240" y="80"/>
                    </a:lnTo>
                    <a:lnTo>
                      <a:pt x="182" y="0"/>
                    </a:lnTo>
                    <a:lnTo>
                      <a:pt x="57" y="0"/>
                    </a:lnTo>
                    <a:lnTo>
                      <a:pt x="0" y="80"/>
                    </a:lnTo>
                    <a:lnTo>
                      <a:pt x="40" y="80"/>
                    </a:lnTo>
                    <a:lnTo>
                      <a:pt x="120" y="227"/>
                    </a:lnTo>
                    <a:lnTo>
                      <a:pt x="197" y="80"/>
                    </a:lnTo>
                    <a:close/>
                  </a:path>
                </a:pathLst>
              </a:custGeom>
              <a:solidFill>
                <a:srgbClr val="481B4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7" name="Freeform 301"/>
              <p:cNvSpPr>
                <a:spLocks/>
              </p:cNvSpPr>
              <p:nvPr/>
            </p:nvSpPr>
            <p:spPr bwMode="auto">
              <a:xfrm>
                <a:off x="6356351" y="7545388"/>
                <a:ext cx="198438" cy="203200"/>
              </a:xfrm>
              <a:custGeom>
                <a:avLst/>
                <a:gdLst>
                  <a:gd name="T0" fmla="*/ 100 w 100"/>
                  <a:gd name="T1" fmla="*/ 17 h 104"/>
                  <a:gd name="T2" fmla="*/ 85 w 100"/>
                  <a:gd name="T3" fmla="*/ 0 h 104"/>
                  <a:gd name="T4" fmla="*/ 15 w 100"/>
                  <a:gd name="T5" fmla="*/ 0 h 104"/>
                  <a:gd name="T6" fmla="*/ 0 w 100"/>
                  <a:gd name="T7" fmla="*/ 17 h 104"/>
                  <a:gd name="T8" fmla="*/ 0 w 100"/>
                  <a:gd name="T9" fmla="*/ 75 h 104"/>
                  <a:gd name="T10" fmla="*/ 50 w 100"/>
                  <a:gd name="T11" fmla="*/ 104 h 104"/>
                  <a:gd name="T12" fmla="*/ 100 w 100"/>
                  <a:gd name="T13" fmla="*/ 75 h 104"/>
                  <a:gd name="T14" fmla="*/ 100 w 100"/>
                  <a:gd name="T15" fmla="*/ 17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4">
                    <a:moveTo>
                      <a:pt x="100" y="17"/>
                    </a:moveTo>
                    <a:cubicBezTo>
                      <a:pt x="96" y="10"/>
                      <a:pt x="91" y="4"/>
                      <a:pt x="85" y="0"/>
                    </a:cubicBezTo>
                    <a:cubicBezTo>
                      <a:pt x="15" y="0"/>
                      <a:pt x="15" y="0"/>
                      <a:pt x="15" y="0"/>
                    </a:cubicBezTo>
                    <a:cubicBezTo>
                      <a:pt x="9" y="4"/>
                      <a:pt x="4" y="10"/>
                      <a:pt x="0" y="17"/>
                    </a:cubicBezTo>
                    <a:cubicBezTo>
                      <a:pt x="0" y="75"/>
                      <a:pt x="0" y="75"/>
                      <a:pt x="0" y="75"/>
                    </a:cubicBezTo>
                    <a:cubicBezTo>
                      <a:pt x="10" y="92"/>
                      <a:pt x="29" y="104"/>
                      <a:pt x="50" y="104"/>
                    </a:cubicBezTo>
                    <a:cubicBezTo>
                      <a:pt x="71" y="104"/>
                      <a:pt x="90" y="92"/>
                      <a:pt x="100" y="75"/>
                    </a:cubicBezTo>
                    <a:lnTo>
                      <a:pt x="100" y="1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28" name="Freeform 302"/>
              <p:cNvSpPr>
                <a:spLocks/>
              </p:cNvSpPr>
              <p:nvPr/>
            </p:nvSpPr>
            <p:spPr bwMode="auto">
              <a:xfrm>
                <a:off x="6356351" y="7499350"/>
                <a:ext cx="198438" cy="166687"/>
              </a:xfrm>
              <a:custGeom>
                <a:avLst/>
                <a:gdLst>
                  <a:gd name="T0" fmla="*/ 100 w 100"/>
                  <a:gd name="T1" fmla="*/ 79 h 85"/>
                  <a:gd name="T2" fmla="*/ 50 w 100"/>
                  <a:gd name="T3" fmla="*/ 85 h 85"/>
                  <a:gd name="T4" fmla="*/ 0 w 100"/>
                  <a:gd name="T5" fmla="*/ 78 h 85"/>
                  <a:gd name="T6" fmla="*/ 0 w 100"/>
                  <a:gd name="T7" fmla="*/ 0 h 85"/>
                  <a:gd name="T8" fmla="*/ 100 w 100"/>
                  <a:gd name="T9" fmla="*/ 0 h 85"/>
                  <a:gd name="T10" fmla="*/ 100 w 100"/>
                  <a:gd name="T11" fmla="*/ 79 h 85"/>
                </a:gdLst>
                <a:ahLst/>
                <a:cxnLst>
                  <a:cxn ang="0">
                    <a:pos x="T0" y="T1"/>
                  </a:cxn>
                  <a:cxn ang="0">
                    <a:pos x="T2" y="T3"/>
                  </a:cxn>
                  <a:cxn ang="0">
                    <a:pos x="T4" y="T5"/>
                  </a:cxn>
                  <a:cxn ang="0">
                    <a:pos x="T6" y="T7"/>
                  </a:cxn>
                  <a:cxn ang="0">
                    <a:pos x="T8" y="T9"/>
                  </a:cxn>
                  <a:cxn ang="0">
                    <a:pos x="T10" y="T11"/>
                  </a:cxn>
                </a:cxnLst>
                <a:rect l="0" t="0" r="r" b="b"/>
                <a:pathLst>
                  <a:path w="100" h="85">
                    <a:moveTo>
                      <a:pt x="100" y="79"/>
                    </a:moveTo>
                    <a:cubicBezTo>
                      <a:pt x="84" y="83"/>
                      <a:pt x="67" y="85"/>
                      <a:pt x="50" y="85"/>
                    </a:cubicBezTo>
                    <a:cubicBezTo>
                      <a:pt x="33" y="85"/>
                      <a:pt x="16" y="83"/>
                      <a:pt x="0" y="78"/>
                    </a:cubicBezTo>
                    <a:cubicBezTo>
                      <a:pt x="0" y="0"/>
                      <a:pt x="0" y="0"/>
                      <a:pt x="0" y="0"/>
                    </a:cubicBezTo>
                    <a:cubicBezTo>
                      <a:pt x="100" y="0"/>
                      <a:pt x="100" y="0"/>
                      <a:pt x="100" y="0"/>
                    </a:cubicBezTo>
                    <a:lnTo>
                      <a:pt x="100" y="79"/>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30" name="Rectangle 304"/>
              <p:cNvSpPr>
                <a:spLocks noChangeArrowheads="1"/>
              </p:cNvSpPr>
              <p:nvPr/>
            </p:nvSpPr>
            <p:spPr bwMode="auto">
              <a:xfrm>
                <a:off x="6108701" y="7964488"/>
                <a:ext cx="114300" cy="33337"/>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36" name="Freeform 310"/>
              <p:cNvSpPr>
                <a:spLocks/>
              </p:cNvSpPr>
              <p:nvPr/>
            </p:nvSpPr>
            <p:spPr bwMode="auto">
              <a:xfrm>
                <a:off x="6249988" y="8115300"/>
                <a:ext cx="192088" cy="96837"/>
              </a:xfrm>
              <a:custGeom>
                <a:avLst/>
                <a:gdLst>
                  <a:gd name="T0" fmla="*/ 97 w 97"/>
                  <a:gd name="T1" fmla="*/ 49 h 49"/>
                  <a:gd name="T2" fmla="*/ 0 w 97"/>
                  <a:gd name="T3" fmla="*/ 49 h 49"/>
                  <a:gd name="T4" fmla="*/ 49 w 97"/>
                  <a:gd name="T5" fmla="*/ 0 h 49"/>
                  <a:gd name="T6" fmla="*/ 97 w 97"/>
                  <a:gd name="T7" fmla="*/ 49 h 49"/>
                </a:gdLst>
                <a:ahLst/>
                <a:cxnLst>
                  <a:cxn ang="0">
                    <a:pos x="T0" y="T1"/>
                  </a:cxn>
                  <a:cxn ang="0">
                    <a:pos x="T2" y="T3"/>
                  </a:cxn>
                  <a:cxn ang="0">
                    <a:pos x="T4" y="T5"/>
                  </a:cxn>
                  <a:cxn ang="0">
                    <a:pos x="T6" y="T7"/>
                  </a:cxn>
                </a:cxnLst>
                <a:rect l="0" t="0" r="r" b="b"/>
                <a:pathLst>
                  <a:path w="97" h="49">
                    <a:moveTo>
                      <a:pt x="97" y="49"/>
                    </a:moveTo>
                    <a:cubicBezTo>
                      <a:pt x="0" y="49"/>
                      <a:pt x="0" y="49"/>
                      <a:pt x="0" y="49"/>
                    </a:cubicBezTo>
                    <a:cubicBezTo>
                      <a:pt x="0" y="22"/>
                      <a:pt x="22" y="0"/>
                      <a:pt x="49" y="0"/>
                    </a:cubicBezTo>
                    <a:cubicBezTo>
                      <a:pt x="75" y="0"/>
                      <a:pt x="97" y="22"/>
                      <a:pt x="97" y="49"/>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437" name="Freeform 311"/>
              <p:cNvSpPr>
                <a:spLocks/>
              </p:cNvSpPr>
              <p:nvPr/>
            </p:nvSpPr>
            <p:spPr bwMode="auto">
              <a:xfrm>
                <a:off x="6275388" y="8147050"/>
                <a:ext cx="219075" cy="111125"/>
              </a:xfrm>
              <a:custGeom>
                <a:avLst/>
                <a:gdLst>
                  <a:gd name="T0" fmla="*/ 59 w 138"/>
                  <a:gd name="T1" fmla="*/ 70 h 70"/>
                  <a:gd name="T2" fmla="*/ 0 w 138"/>
                  <a:gd name="T3" fmla="*/ 0 h 70"/>
                  <a:gd name="T4" fmla="*/ 138 w 138"/>
                  <a:gd name="T5" fmla="*/ 54 h 70"/>
                  <a:gd name="T6" fmla="*/ 59 w 138"/>
                  <a:gd name="T7" fmla="*/ 70 h 70"/>
                </a:gdLst>
                <a:ahLst/>
                <a:cxnLst>
                  <a:cxn ang="0">
                    <a:pos x="T0" y="T1"/>
                  </a:cxn>
                  <a:cxn ang="0">
                    <a:pos x="T2" y="T3"/>
                  </a:cxn>
                  <a:cxn ang="0">
                    <a:pos x="T4" y="T5"/>
                  </a:cxn>
                  <a:cxn ang="0">
                    <a:pos x="T6" y="T7"/>
                  </a:cxn>
                </a:cxnLst>
                <a:rect l="0" t="0" r="r" b="b"/>
                <a:pathLst>
                  <a:path w="138" h="70">
                    <a:moveTo>
                      <a:pt x="59" y="70"/>
                    </a:moveTo>
                    <a:lnTo>
                      <a:pt x="0" y="0"/>
                    </a:lnTo>
                    <a:lnTo>
                      <a:pt x="138" y="54"/>
                    </a:lnTo>
                    <a:lnTo>
                      <a:pt x="59" y="7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551" name="Rectangle 315"/>
              <p:cNvSpPr>
                <a:spLocks noChangeArrowheads="1"/>
              </p:cNvSpPr>
              <p:nvPr/>
            </p:nvSpPr>
            <p:spPr bwMode="auto">
              <a:xfrm>
                <a:off x="6086476" y="7929563"/>
                <a:ext cx="163513" cy="128587"/>
              </a:xfrm>
              <a:prstGeom prst="rect">
                <a:avLst/>
              </a:prstGeom>
              <a:solidFill>
                <a:srgbClr val="481B4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552" name="Rectangle 316"/>
              <p:cNvSpPr>
                <a:spLocks noChangeArrowheads="1"/>
              </p:cNvSpPr>
              <p:nvPr/>
            </p:nvSpPr>
            <p:spPr bwMode="auto">
              <a:xfrm>
                <a:off x="6669088" y="7942263"/>
                <a:ext cx="153988" cy="115887"/>
              </a:xfrm>
              <a:prstGeom prst="rect">
                <a:avLst/>
              </a:prstGeom>
              <a:solidFill>
                <a:srgbClr val="481B49"/>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nvGrpSpPr>
              <p:cNvPr id="558" name="Group 557"/>
              <p:cNvGrpSpPr/>
              <p:nvPr/>
            </p:nvGrpSpPr>
            <p:grpSpPr>
              <a:xfrm>
                <a:off x="6275388" y="7174900"/>
                <a:ext cx="353529" cy="441132"/>
                <a:chOff x="6770468" y="7164742"/>
                <a:chExt cx="289365" cy="361068"/>
              </a:xfrm>
            </p:grpSpPr>
            <p:sp>
              <p:nvSpPr>
                <p:cNvPr id="1361" name="Freeform 392"/>
                <p:cNvSpPr>
                  <a:spLocks/>
                </p:cNvSpPr>
                <p:nvPr/>
              </p:nvSpPr>
              <p:spPr bwMode="auto">
                <a:xfrm flipH="1">
                  <a:off x="6770470" y="7164742"/>
                  <a:ext cx="286805" cy="240711"/>
                </a:xfrm>
                <a:custGeom>
                  <a:avLst/>
                  <a:gdLst>
                    <a:gd name="T0" fmla="*/ 8 w 80"/>
                    <a:gd name="T1" fmla="*/ 60 h 67"/>
                    <a:gd name="T2" fmla="*/ 8 w 80"/>
                    <a:gd name="T3" fmla="*/ 57 h 67"/>
                    <a:gd name="T4" fmla="*/ 8 w 80"/>
                    <a:gd name="T5" fmla="*/ 57 h 67"/>
                    <a:gd name="T6" fmla="*/ 8 w 80"/>
                    <a:gd name="T7" fmla="*/ 55 h 67"/>
                    <a:gd name="T8" fmla="*/ 8 w 80"/>
                    <a:gd name="T9" fmla="*/ 54 h 67"/>
                    <a:gd name="T10" fmla="*/ 8 w 80"/>
                    <a:gd name="T11" fmla="*/ 52 h 67"/>
                    <a:gd name="T12" fmla="*/ 8 w 80"/>
                    <a:gd name="T13" fmla="*/ 52 h 67"/>
                    <a:gd name="T14" fmla="*/ 9 w 80"/>
                    <a:gd name="T15" fmla="*/ 50 h 67"/>
                    <a:gd name="T16" fmla="*/ 9 w 80"/>
                    <a:gd name="T17" fmla="*/ 50 h 67"/>
                    <a:gd name="T18" fmla="*/ 10 w 80"/>
                    <a:gd name="T19" fmla="*/ 48 h 67"/>
                    <a:gd name="T20" fmla="*/ 10 w 80"/>
                    <a:gd name="T21" fmla="*/ 48 h 67"/>
                    <a:gd name="T22" fmla="*/ 12 w 80"/>
                    <a:gd name="T23" fmla="*/ 43 h 67"/>
                    <a:gd name="T24" fmla="*/ 33 w 80"/>
                    <a:gd name="T25" fmla="*/ 47 h 67"/>
                    <a:gd name="T26" fmla="*/ 52 w 80"/>
                    <a:gd name="T27" fmla="*/ 43 h 67"/>
                    <a:gd name="T28" fmla="*/ 63 w 80"/>
                    <a:gd name="T29" fmla="*/ 47 h 67"/>
                    <a:gd name="T30" fmla="*/ 68 w 80"/>
                    <a:gd name="T31" fmla="*/ 46 h 67"/>
                    <a:gd name="T32" fmla="*/ 68 w 80"/>
                    <a:gd name="T33" fmla="*/ 46 h 67"/>
                    <a:gd name="T34" fmla="*/ 68 w 80"/>
                    <a:gd name="T35" fmla="*/ 46 h 67"/>
                    <a:gd name="T36" fmla="*/ 69 w 80"/>
                    <a:gd name="T37" fmla="*/ 47 h 67"/>
                    <a:gd name="T38" fmla="*/ 69 w 80"/>
                    <a:gd name="T39" fmla="*/ 48 h 67"/>
                    <a:gd name="T40" fmla="*/ 70 w 80"/>
                    <a:gd name="T41" fmla="*/ 49 h 67"/>
                    <a:gd name="T42" fmla="*/ 70 w 80"/>
                    <a:gd name="T43" fmla="*/ 49 h 67"/>
                    <a:gd name="T44" fmla="*/ 70 w 80"/>
                    <a:gd name="T45" fmla="*/ 52 h 67"/>
                    <a:gd name="T46" fmla="*/ 71 w 80"/>
                    <a:gd name="T47" fmla="*/ 52 h 67"/>
                    <a:gd name="T48" fmla="*/ 71 w 80"/>
                    <a:gd name="T49" fmla="*/ 53 h 67"/>
                    <a:gd name="T50" fmla="*/ 71 w 80"/>
                    <a:gd name="T51" fmla="*/ 54 h 67"/>
                    <a:gd name="T52" fmla="*/ 71 w 80"/>
                    <a:gd name="T53" fmla="*/ 55 h 67"/>
                    <a:gd name="T54" fmla="*/ 71 w 80"/>
                    <a:gd name="T55" fmla="*/ 57 h 67"/>
                    <a:gd name="T56" fmla="*/ 71 w 80"/>
                    <a:gd name="T57" fmla="*/ 57 h 67"/>
                    <a:gd name="T58" fmla="*/ 71 w 80"/>
                    <a:gd name="T59" fmla="*/ 60 h 67"/>
                    <a:gd name="T60" fmla="*/ 71 w 80"/>
                    <a:gd name="T61" fmla="*/ 67 h 67"/>
                    <a:gd name="T62" fmla="*/ 73 w 80"/>
                    <a:gd name="T63" fmla="*/ 67 h 67"/>
                    <a:gd name="T64" fmla="*/ 80 w 80"/>
                    <a:gd name="T65" fmla="*/ 43 h 67"/>
                    <a:gd name="T66" fmla="*/ 58 w 80"/>
                    <a:gd name="T67" fmla="*/ 10 h 67"/>
                    <a:gd name="T68" fmla="*/ 58 w 80"/>
                    <a:gd name="T69" fmla="*/ 10 h 67"/>
                    <a:gd name="T70" fmla="*/ 34 w 80"/>
                    <a:gd name="T71" fmla="*/ 0 h 67"/>
                    <a:gd name="T72" fmla="*/ 0 w 80"/>
                    <a:gd name="T73" fmla="*/ 41 h 67"/>
                    <a:gd name="T74" fmla="*/ 7 w 80"/>
                    <a:gd name="T75" fmla="*/ 67 h 67"/>
                    <a:gd name="T76" fmla="*/ 8 w 80"/>
                    <a:gd name="T77" fmla="*/ 67 h 67"/>
                    <a:gd name="T78" fmla="*/ 8 w 80"/>
                    <a:gd name="T7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67">
                      <a:moveTo>
                        <a:pt x="8" y="60"/>
                      </a:moveTo>
                      <a:cubicBezTo>
                        <a:pt x="8" y="59"/>
                        <a:pt x="8" y="58"/>
                        <a:pt x="8" y="57"/>
                      </a:cubicBezTo>
                      <a:cubicBezTo>
                        <a:pt x="8" y="57"/>
                        <a:pt x="8" y="57"/>
                        <a:pt x="8" y="57"/>
                      </a:cubicBezTo>
                      <a:cubicBezTo>
                        <a:pt x="8" y="56"/>
                        <a:pt x="8" y="55"/>
                        <a:pt x="8" y="55"/>
                      </a:cubicBezTo>
                      <a:cubicBezTo>
                        <a:pt x="8" y="55"/>
                        <a:pt x="8" y="54"/>
                        <a:pt x="8" y="54"/>
                      </a:cubicBezTo>
                      <a:cubicBezTo>
                        <a:pt x="8" y="54"/>
                        <a:pt x="8" y="53"/>
                        <a:pt x="8" y="52"/>
                      </a:cubicBezTo>
                      <a:cubicBezTo>
                        <a:pt x="8" y="52"/>
                        <a:pt x="8" y="52"/>
                        <a:pt x="8" y="52"/>
                      </a:cubicBezTo>
                      <a:cubicBezTo>
                        <a:pt x="8" y="51"/>
                        <a:pt x="9" y="51"/>
                        <a:pt x="9" y="50"/>
                      </a:cubicBezTo>
                      <a:cubicBezTo>
                        <a:pt x="9" y="50"/>
                        <a:pt x="9" y="50"/>
                        <a:pt x="9" y="50"/>
                      </a:cubicBezTo>
                      <a:cubicBezTo>
                        <a:pt x="9" y="49"/>
                        <a:pt x="9" y="49"/>
                        <a:pt x="10" y="48"/>
                      </a:cubicBezTo>
                      <a:cubicBezTo>
                        <a:pt x="10" y="48"/>
                        <a:pt x="10" y="48"/>
                        <a:pt x="10" y="48"/>
                      </a:cubicBezTo>
                      <a:cubicBezTo>
                        <a:pt x="10" y="46"/>
                        <a:pt x="11" y="44"/>
                        <a:pt x="12" y="43"/>
                      </a:cubicBezTo>
                      <a:cubicBezTo>
                        <a:pt x="17" y="45"/>
                        <a:pt x="24" y="47"/>
                        <a:pt x="33" y="47"/>
                      </a:cubicBezTo>
                      <a:cubicBezTo>
                        <a:pt x="40" y="47"/>
                        <a:pt x="47" y="45"/>
                        <a:pt x="52" y="43"/>
                      </a:cubicBezTo>
                      <a:cubicBezTo>
                        <a:pt x="54" y="45"/>
                        <a:pt x="58" y="47"/>
                        <a:pt x="63" y="47"/>
                      </a:cubicBezTo>
                      <a:cubicBezTo>
                        <a:pt x="65" y="47"/>
                        <a:pt x="67" y="47"/>
                        <a:pt x="68" y="46"/>
                      </a:cubicBezTo>
                      <a:cubicBezTo>
                        <a:pt x="68" y="46"/>
                        <a:pt x="68" y="46"/>
                        <a:pt x="68" y="46"/>
                      </a:cubicBezTo>
                      <a:cubicBezTo>
                        <a:pt x="68" y="46"/>
                        <a:pt x="68" y="46"/>
                        <a:pt x="68" y="46"/>
                      </a:cubicBezTo>
                      <a:cubicBezTo>
                        <a:pt x="69" y="46"/>
                        <a:pt x="69" y="47"/>
                        <a:pt x="69" y="47"/>
                      </a:cubicBezTo>
                      <a:cubicBezTo>
                        <a:pt x="69" y="47"/>
                        <a:pt x="69" y="47"/>
                        <a:pt x="69" y="48"/>
                      </a:cubicBezTo>
                      <a:cubicBezTo>
                        <a:pt x="69" y="48"/>
                        <a:pt x="69" y="48"/>
                        <a:pt x="70" y="49"/>
                      </a:cubicBezTo>
                      <a:cubicBezTo>
                        <a:pt x="70" y="49"/>
                        <a:pt x="70" y="49"/>
                        <a:pt x="70" y="49"/>
                      </a:cubicBezTo>
                      <a:cubicBezTo>
                        <a:pt x="70" y="50"/>
                        <a:pt x="70" y="51"/>
                        <a:pt x="70" y="52"/>
                      </a:cubicBezTo>
                      <a:cubicBezTo>
                        <a:pt x="70" y="52"/>
                        <a:pt x="70" y="52"/>
                        <a:pt x="71" y="52"/>
                      </a:cubicBezTo>
                      <a:cubicBezTo>
                        <a:pt x="71" y="53"/>
                        <a:pt x="71" y="53"/>
                        <a:pt x="71" y="53"/>
                      </a:cubicBezTo>
                      <a:cubicBezTo>
                        <a:pt x="71" y="54"/>
                        <a:pt x="71" y="54"/>
                        <a:pt x="71" y="54"/>
                      </a:cubicBezTo>
                      <a:cubicBezTo>
                        <a:pt x="71" y="55"/>
                        <a:pt x="71" y="55"/>
                        <a:pt x="71" y="55"/>
                      </a:cubicBezTo>
                      <a:cubicBezTo>
                        <a:pt x="71" y="56"/>
                        <a:pt x="71" y="56"/>
                        <a:pt x="71" y="57"/>
                      </a:cubicBezTo>
                      <a:cubicBezTo>
                        <a:pt x="71" y="57"/>
                        <a:pt x="71" y="57"/>
                        <a:pt x="71" y="57"/>
                      </a:cubicBezTo>
                      <a:cubicBezTo>
                        <a:pt x="71" y="58"/>
                        <a:pt x="71" y="59"/>
                        <a:pt x="71" y="60"/>
                      </a:cubicBezTo>
                      <a:cubicBezTo>
                        <a:pt x="71" y="67"/>
                        <a:pt x="71" y="67"/>
                        <a:pt x="71" y="67"/>
                      </a:cubicBezTo>
                      <a:cubicBezTo>
                        <a:pt x="72" y="67"/>
                        <a:pt x="73" y="67"/>
                        <a:pt x="73" y="67"/>
                      </a:cubicBezTo>
                      <a:cubicBezTo>
                        <a:pt x="78" y="61"/>
                        <a:pt x="80" y="52"/>
                        <a:pt x="80" y="43"/>
                      </a:cubicBezTo>
                      <a:cubicBezTo>
                        <a:pt x="80" y="25"/>
                        <a:pt x="70" y="10"/>
                        <a:pt x="58" y="10"/>
                      </a:cubicBezTo>
                      <a:cubicBezTo>
                        <a:pt x="58" y="10"/>
                        <a:pt x="58" y="10"/>
                        <a:pt x="58" y="10"/>
                      </a:cubicBezTo>
                      <a:cubicBezTo>
                        <a:pt x="52" y="2"/>
                        <a:pt x="43" y="0"/>
                        <a:pt x="34" y="0"/>
                      </a:cubicBezTo>
                      <a:cubicBezTo>
                        <a:pt x="15" y="0"/>
                        <a:pt x="0" y="17"/>
                        <a:pt x="0" y="41"/>
                      </a:cubicBezTo>
                      <a:cubicBezTo>
                        <a:pt x="0" y="50"/>
                        <a:pt x="2" y="59"/>
                        <a:pt x="7" y="67"/>
                      </a:cubicBezTo>
                      <a:cubicBezTo>
                        <a:pt x="7" y="67"/>
                        <a:pt x="7" y="67"/>
                        <a:pt x="8" y="67"/>
                      </a:cubicBezTo>
                      <a:lnTo>
                        <a:pt x="8" y="60"/>
                      </a:lnTo>
                      <a:close/>
                    </a:path>
                  </a:pathLst>
                </a:custGeom>
                <a:solidFill>
                  <a:srgbClr val="634E37"/>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3" name="Freeform 404"/>
                <p:cNvSpPr>
                  <a:spLocks/>
                </p:cNvSpPr>
                <p:nvPr/>
              </p:nvSpPr>
              <p:spPr bwMode="auto">
                <a:xfrm flipH="1">
                  <a:off x="6793516" y="7297901"/>
                  <a:ext cx="0" cy="256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4" name="Freeform 405"/>
                <p:cNvSpPr>
                  <a:spLocks/>
                </p:cNvSpPr>
                <p:nvPr/>
              </p:nvSpPr>
              <p:spPr bwMode="auto">
                <a:xfrm flipH="1">
                  <a:off x="6793516"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75" name="Freeform 406"/>
                <p:cNvSpPr>
                  <a:spLocks/>
                </p:cNvSpPr>
                <p:nvPr/>
              </p:nvSpPr>
              <p:spPr bwMode="auto">
                <a:xfrm flipH="1">
                  <a:off x="6801199"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4" name="Freeform 407"/>
                <p:cNvSpPr>
                  <a:spLocks/>
                </p:cNvSpPr>
                <p:nvPr/>
              </p:nvSpPr>
              <p:spPr bwMode="auto">
                <a:xfrm flipH="1">
                  <a:off x="6798637" y="72876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5" name="Freeform 408"/>
                <p:cNvSpPr>
                  <a:spLocks/>
                </p:cNvSpPr>
                <p:nvPr/>
              </p:nvSpPr>
              <p:spPr bwMode="auto">
                <a:xfrm flipH="1">
                  <a:off x="7031666" y="728253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6" name="Freeform 409"/>
                <p:cNvSpPr>
                  <a:spLocks/>
                </p:cNvSpPr>
                <p:nvPr/>
              </p:nvSpPr>
              <p:spPr bwMode="auto">
                <a:xfrm flipH="1">
                  <a:off x="6790956" y="7300463"/>
                  <a:ext cx="0" cy="5121"/>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7" name="Freeform 410"/>
                <p:cNvSpPr>
                  <a:spLocks/>
                </p:cNvSpPr>
                <p:nvPr/>
              </p:nvSpPr>
              <p:spPr bwMode="auto">
                <a:xfrm flipH="1">
                  <a:off x="6790956" y="7308144"/>
                  <a:ext cx="0" cy="768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8" name="Freeform 411"/>
                <p:cNvSpPr>
                  <a:spLocks/>
                </p:cNvSpPr>
                <p:nvPr/>
              </p:nvSpPr>
              <p:spPr bwMode="auto">
                <a:xfrm flipH="1">
                  <a:off x="6801199" y="72799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89" name="Freeform 412"/>
                <p:cNvSpPr>
                  <a:spLocks/>
                </p:cNvSpPr>
                <p:nvPr/>
              </p:nvSpPr>
              <p:spPr bwMode="auto">
                <a:xfrm flipH="1">
                  <a:off x="7039348" y="7305584"/>
                  <a:ext cx="0" cy="256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0" name="Freeform 413"/>
                <p:cNvSpPr>
                  <a:spLocks/>
                </p:cNvSpPr>
                <p:nvPr/>
              </p:nvSpPr>
              <p:spPr bwMode="auto">
                <a:xfrm flipH="1">
                  <a:off x="7034227" y="72927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1" name="Freeform 414"/>
                <p:cNvSpPr>
                  <a:spLocks/>
                </p:cNvSpPr>
                <p:nvPr/>
              </p:nvSpPr>
              <p:spPr bwMode="auto">
                <a:xfrm flipH="1">
                  <a:off x="7034227" y="72902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2" name="Freeform 415"/>
                <p:cNvSpPr>
                  <a:spLocks/>
                </p:cNvSpPr>
                <p:nvPr/>
              </p:nvSpPr>
              <p:spPr bwMode="auto">
                <a:xfrm flipH="1">
                  <a:off x="7039348" y="73004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393" name="Freeform 416"/>
                <p:cNvSpPr>
                  <a:spLocks/>
                </p:cNvSpPr>
                <p:nvPr/>
              </p:nvSpPr>
              <p:spPr bwMode="auto">
                <a:xfrm flipH="1">
                  <a:off x="6770468" y="7269734"/>
                  <a:ext cx="289365" cy="256076"/>
                </a:xfrm>
                <a:custGeom>
                  <a:avLst/>
                  <a:gdLst>
                    <a:gd name="T0" fmla="*/ 77 w 81"/>
                    <a:gd name="T1" fmla="*/ 18 h 72"/>
                    <a:gd name="T2" fmla="*/ 75 w 81"/>
                    <a:gd name="T3" fmla="*/ 17 h 72"/>
                    <a:gd name="T4" fmla="*/ 75 w 81"/>
                    <a:gd name="T5" fmla="*/ 13 h 72"/>
                    <a:gd name="T6" fmla="*/ 75 w 81"/>
                    <a:gd name="T7" fmla="*/ 11 h 72"/>
                    <a:gd name="T8" fmla="*/ 75 w 81"/>
                    <a:gd name="T9" fmla="*/ 10 h 72"/>
                    <a:gd name="T10" fmla="*/ 75 w 81"/>
                    <a:gd name="T11" fmla="*/ 9 h 72"/>
                    <a:gd name="T12" fmla="*/ 74 w 81"/>
                    <a:gd name="T13" fmla="*/ 9 h 72"/>
                    <a:gd name="T14" fmla="*/ 74 w 81"/>
                    <a:gd name="T15" fmla="*/ 8 h 72"/>
                    <a:gd name="T16" fmla="*/ 74 w 81"/>
                    <a:gd name="T17" fmla="*/ 7 h 72"/>
                    <a:gd name="T18" fmla="*/ 74 w 81"/>
                    <a:gd name="T19" fmla="*/ 7 h 72"/>
                    <a:gd name="T20" fmla="*/ 73 w 81"/>
                    <a:gd name="T21" fmla="*/ 5 h 72"/>
                    <a:gd name="T22" fmla="*/ 73 w 81"/>
                    <a:gd name="T23" fmla="*/ 5 h 72"/>
                    <a:gd name="T24" fmla="*/ 72 w 81"/>
                    <a:gd name="T25" fmla="*/ 4 h 72"/>
                    <a:gd name="T26" fmla="*/ 72 w 81"/>
                    <a:gd name="T27" fmla="*/ 4 h 72"/>
                    <a:gd name="T28" fmla="*/ 72 w 81"/>
                    <a:gd name="T29" fmla="*/ 3 h 72"/>
                    <a:gd name="T30" fmla="*/ 72 w 81"/>
                    <a:gd name="T31" fmla="*/ 3 h 72"/>
                    <a:gd name="T32" fmla="*/ 65 w 81"/>
                    <a:gd name="T33" fmla="*/ 4 h 72"/>
                    <a:gd name="T34" fmla="*/ 54 w 81"/>
                    <a:gd name="T35" fmla="*/ 1 h 72"/>
                    <a:gd name="T36" fmla="*/ 33 w 81"/>
                    <a:gd name="T37" fmla="*/ 4 h 72"/>
                    <a:gd name="T38" fmla="*/ 11 w 81"/>
                    <a:gd name="T39" fmla="*/ 0 h 72"/>
                    <a:gd name="T40" fmla="*/ 8 w 81"/>
                    <a:gd name="T41" fmla="*/ 4 h 72"/>
                    <a:gd name="T42" fmla="*/ 8 w 81"/>
                    <a:gd name="T43" fmla="*/ 4 h 72"/>
                    <a:gd name="T44" fmla="*/ 7 w 81"/>
                    <a:gd name="T45" fmla="*/ 6 h 72"/>
                    <a:gd name="T46" fmla="*/ 7 w 81"/>
                    <a:gd name="T47" fmla="*/ 6 h 72"/>
                    <a:gd name="T48" fmla="*/ 7 w 81"/>
                    <a:gd name="T49" fmla="*/ 7 h 72"/>
                    <a:gd name="T50" fmla="*/ 7 w 81"/>
                    <a:gd name="T51" fmla="*/ 7 h 72"/>
                    <a:gd name="T52" fmla="*/ 6 w 81"/>
                    <a:gd name="T53" fmla="*/ 9 h 72"/>
                    <a:gd name="T54" fmla="*/ 6 w 81"/>
                    <a:gd name="T55" fmla="*/ 9 h 72"/>
                    <a:gd name="T56" fmla="*/ 6 w 81"/>
                    <a:gd name="T57" fmla="*/ 10 h 72"/>
                    <a:gd name="T58" fmla="*/ 6 w 81"/>
                    <a:gd name="T59" fmla="*/ 11 h 72"/>
                    <a:gd name="T60" fmla="*/ 6 w 81"/>
                    <a:gd name="T61" fmla="*/ 13 h 72"/>
                    <a:gd name="T62" fmla="*/ 6 w 81"/>
                    <a:gd name="T63" fmla="*/ 17 h 72"/>
                    <a:gd name="T64" fmla="*/ 5 w 81"/>
                    <a:gd name="T65" fmla="*/ 18 h 72"/>
                    <a:gd name="T66" fmla="*/ 0 w 81"/>
                    <a:gd name="T67" fmla="*/ 23 h 72"/>
                    <a:gd name="T68" fmla="*/ 0 w 81"/>
                    <a:gd name="T69" fmla="*/ 36 h 72"/>
                    <a:gd name="T70" fmla="*/ 6 w 81"/>
                    <a:gd name="T71" fmla="*/ 42 h 72"/>
                    <a:gd name="T72" fmla="*/ 6 w 81"/>
                    <a:gd name="T73" fmla="*/ 56 h 72"/>
                    <a:gd name="T74" fmla="*/ 23 w 81"/>
                    <a:gd name="T75" fmla="*/ 72 h 72"/>
                    <a:gd name="T76" fmla="*/ 58 w 81"/>
                    <a:gd name="T77" fmla="*/ 72 h 72"/>
                    <a:gd name="T78" fmla="*/ 75 w 81"/>
                    <a:gd name="T79" fmla="*/ 56 h 72"/>
                    <a:gd name="T80" fmla="*/ 75 w 81"/>
                    <a:gd name="T81" fmla="*/ 42 h 72"/>
                    <a:gd name="T82" fmla="*/ 81 w 81"/>
                    <a:gd name="T83" fmla="*/ 36 h 72"/>
                    <a:gd name="T84" fmla="*/ 81 w 81"/>
                    <a:gd name="T85" fmla="*/ 23 h 72"/>
                    <a:gd name="T86" fmla="*/ 77 w 81"/>
                    <a:gd name="T87" fmla="*/ 1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72">
                      <a:moveTo>
                        <a:pt x="77" y="18"/>
                      </a:moveTo>
                      <a:cubicBezTo>
                        <a:pt x="76" y="18"/>
                        <a:pt x="76" y="17"/>
                        <a:pt x="75" y="17"/>
                      </a:cubicBezTo>
                      <a:cubicBezTo>
                        <a:pt x="75" y="13"/>
                        <a:pt x="75" y="13"/>
                        <a:pt x="75" y="13"/>
                      </a:cubicBezTo>
                      <a:cubicBezTo>
                        <a:pt x="75" y="12"/>
                        <a:pt x="75" y="11"/>
                        <a:pt x="75" y="11"/>
                      </a:cubicBezTo>
                      <a:cubicBezTo>
                        <a:pt x="75" y="11"/>
                        <a:pt x="75" y="11"/>
                        <a:pt x="75" y="10"/>
                      </a:cubicBezTo>
                      <a:cubicBezTo>
                        <a:pt x="75" y="10"/>
                        <a:pt x="75" y="10"/>
                        <a:pt x="75" y="9"/>
                      </a:cubicBezTo>
                      <a:cubicBezTo>
                        <a:pt x="74" y="9"/>
                        <a:pt x="74" y="9"/>
                        <a:pt x="74" y="9"/>
                      </a:cubicBezTo>
                      <a:cubicBezTo>
                        <a:pt x="74" y="9"/>
                        <a:pt x="74" y="8"/>
                        <a:pt x="74" y="8"/>
                      </a:cubicBezTo>
                      <a:cubicBezTo>
                        <a:pt x="74" y="8"/>
                        <a:pt x="74" y="8"/>
                        <a:pt x="74" y="7"/>
                      </a:cubicBezTo>
                      <a:cubicBezTo>
                        <a:pt x="74" y="7"/>
                        <a:pt x="74" y="7"/>
                        <a:pt x="74" y="7"/>
                      </a:cubicBezTo>
                      <a:cubicBezTo>
                        <a:pt x="74" y="6"/>
                        <a:pt x="73" y="6"/>
                        <a:pt x="73" y="5"/>
                      </a:cubicBezTo>
                      <a:cubicBezTo>
                        <a:pt x="73" y="5"/>
                        <a:pt x="73" y="5"/>
                        <a:pt x="73" y="5"/>
                      </a:cubicBezTo>
                      <a:cubicBezTo>
                        <a:pt x="73" y="5"/>
                        <a:pt x="73" y="4"/>
                        <a:pt x="72" y="4"/>
                      </a:cubicBezTo>
                      <a:cubicBezTo>
                        <a:pt x="72" y="4"/>
                        <a:pt x="72" y="4"/>
                        <a:pt x="72" y="4"/>
                      </a:cubicBezTo>
                      <a:cubicBezTo>
                        <a:pt x="72" y="3"/>
                        <a:pt x="72" y="3"/>
                        <a:pt x="72" y="3"/>
                      </a:cubicBezTo>
                      <a:cubicBezTo>
                        <a:pt x="72" y="3"/>
                        <a:pt x="72" y="3"/>
                        <a:pt x="72" y="3"/>
                      </a:cubicBezTo>
                      <a:cubicBezTo>
                        <a:pt x="70" y="3"/>
                        <a:pt x="68" y="4"/>
                        <a:pt x="65" y="4"/>
                      </a:cubicBezTo>
                      <a:cubicBezTo>
                        <a:pt x="61" y="4"/>
                        <a:pt x="56" y="2"/>
                        <a:pt x="54" y="1"/>
                      </a:cubicBezTo>
                      <a:cubicBezTo>
                        <a:pt x="49" y="2"/>
                        <a:pt x="41" y="4"/>
                        <a:pt x="33" y="4"/>
                      </a:cubicBezTo>
                      <a:cubicBezTo>
                        <a:pt x="24" y="4"/>
                        <a:pt x="16" y="2"/>
                        <a:pt x="11" y="0"/>
                      </a:cubicBezTo>
                      <a:cubicBezTo>
                        <a:pt x="10" y="2"/>
                        <a:pt x="9" y="3"/>
                        <a:pt x="8" y="4"/>
                      </a:cubicBezTo>
                      <a:cubicBezTo>
                        <a:pt x="8" y="4"/>
                        <a:pt x="8" y="4"/>
                        <a:pt x="8" y="4"/>
                      </a:cubicBezTo>
                      <a:cubicBezTo>
                        <a:pt x="8" y="5"/>
                        <a:pt x="8" y="5"/>
                        <a:pt x="7" y="6"/>
                      </a:cubicBezTo>
                      <a:cubicBezTo>
                        <a:pt x="7" y="6"/>
                        <a:pt x="7" y="6"/>
                        <a:pt x="7" y="6"/>
                      </a:cubicBezTo>
                      <a:cubicBezTo>
                        <a:pt x="7" y="6"/>
                        <a:pt x="7" y="7"/>
                        <a:pt x="7" y="7"/>
                      </a:cubicBezTo>
                      <a:cubicBezTo>
                        <a:pt x="7" y="7"/>
                        <a:pt x="7" y="7"/>
                        <a:pt x="7" y="7"/>
                      </a:cubicBezTo>
                      <a:cubicBezTo>
                        <a:pt x="7" y="8"/>
                        <a:pt x="6" y="8"/>
                        <a:pt x="6" y="9"/>
                      </a:cubicBezTo>
                      <a:cubicBezTo>
                        <a:pt x="6" y="9"/>
                        <a:pt x="6" y="9"/>
                        <a:pt x="6" y="9"/>
                      </a:cubicBezTo>
                      <a:cubicBezTo>
                        <a:pt x="6" y="9"/>
                        <a:pt x="6" y="10"/>
                        <a:pt x="6" y="10"/>
                      </a:cubicBezTo>
                      <a:cubicBezTo>
                        <a:pt x="6" y="11"/>
                        <a:pt x="6" y="11"/>
                        <a:pt x="6" y="11"/>
                      </a:cubicBezTo>
                      <a:cubicBezTo>
                        <a:pt x="6" y="11"/>
                        <a:pt x="6" y="12"/>
                        <a:pt x="6" y="13"/>
                      </a:cubicBezTo>
                      <a:cubicBezTo>
                        <a:pt x="6" y="17"/>
                        <a:pt x="6" y="17"/>
                        <a:pt x="6" y="17"/>
                      </a:cubicBezTo>
                      <a:cubicBezTo>
                        <a:pt x="6" y="17"/>
                        <a:pt x="5" y="17"/>
                        <a:pt x="5" y="18"/>
                      </a:cubicBezTo>
                      <a:cubicBezTo>
                        <a:pt x="2" y="18"/>
                        <a:pt x="0" y="20"/>
                        <a:pt x="0" y="23"/>
                      </a:cubicBezTo>
                      <a:cubicBezTo>
                        <a:pt x="0" y="36"/>
                        <a:pt x="0" y="36"/>
                        <a:pt x="0" y="36"/>
                      </a:cubicBezTo>
                      <a:cubicBezTo>
                        <a:pt x="0" y="39"/>
                        <a:pt x="3" y="42"/>
                        <a:pt x="6" y="42"/>
                      </a:cubicBezTo>
                      <a:cubicBezTo>
                        <a:pt x="6" y="56"/>
                        <a:pt x="6" y="56"/>
                        <a:pt x="6" y="56"/>
                      </a:cubicBezTo>
                      <a:cubicBezTo>
                        <a:pt x="6" y="65"/>
                        <a:pt x="13" y="72"/>
                        <a:pt x="23" y="72"/>
                      </a:cubicBezTo>
                      <a:cubicBezTo>
                        <a:pt x="58" y="72"/>
                        <a:pt x="58" y="72"/>
                        <a:pt x="58" y="72"/>
                      </a:cubicBezTo>
                      <a:cubicBezTo>
                        <a:pt x="67" y="72"/>
                        <a:pt x="75" y="65"/>
                        <a:pt x="75" y="56"/>
                      </a:cubicBezTo>
                      <a:cubicBezTo>
                        <a:pt x="75" y="42"/>
                        <a:pt x="75" y="42"/>
                        <a:pt x="75" y="42"/>
                      </a:cubicBezTo>
                      <a:cubicBezTo>
                        <a:pt x="78" y="42"/>
                        <a:pt x="81" y="39"/>
                        <a:pt x="81" y="36"/>
                      </a:cubicBezTo>
                      <a:cubicBezTo>
                        <a:pt x="81" y="23"/>
                        <a:pt x="81" y="23"/>
                        <a:pt x="81" y="23"/>
                      </a:cubicBezTo>
                      <a:cubicBezTo>
                        <a:pt x="81" y="21"/>
                        <a:pt x="79" y="19"/>
                        <a:pt x="77" y="18"/>
                      </a:cubicBezTo>
                      <a:close/>
                    </a:path>
                  </a:pathLst>
                </a:custGeom>
                <a:solidFill>
                  <a:srgbClr val="E0BB8D"/>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grpSp>
        <p:sp>
          <p:nvSpPr>
            <p:cNvPr id="1368" name="Freeform 399"/>
            <p:cNvSpPr>
              <a:spLocks/>
            </p:cNvSpPr>
            <p:nvPr/>
          </p:nvSpPr>
          <p:spPr bwMode="auto">
            <a:xfrm flipH="1">
              <a:off x="8554049" y="6763980"/>
              <a:ext cx="181814" cy="94749"/>
            </a:xfrm>
            <a:custGeom>
              <a:avLst/>
              <a:gdLst>
                <a:gd name="T0" fmla="*/ 26 w 51"/>
                <a:gd name="T1" fmla="*/ 0 h 26"/>
                <a:gd name="T2" fmla="*/ 0 w 51"/>
                <a:gd name="T3" fmla="*/ 26 h 26"/>
                <a:gd name="T4" fmla="*/ 51 w 51"/>
                <a:gd name="T5" fmla="*/ 26 h 26"/>
                <a:gd name="T6" fmla="*/ 26 w 51"/>
                <a:gd name="T7" fmla="*/ 0 h 26"/>
              </a:gdLst>
              <a:ahLst/>
              <a:cxnLst>
                <a:cxn ang="0">
                  <a:pos x="T0" y="T1"/>
                </a:cxn>
                <a:cxn ang="0">
                  <a:pos x="T2" y="T3"/>
                </a:cxn>
                <a:cxn ang="0">
                  <a:pos x="T4" y="T5"/>
                </a:cxn>
                <a:cxn ang="0">
                  <a:pos x="T6" y="T7"/>
                </a:cxn>
              </a:cxnLst>
              <a:rect l="0" t="0" r="r" b="b"/>
              <a:pathLst>
                <a:path w="51" h="26">
                  <a:moveTo>
                    <a:pt x="26" y="0"/>
                  </a:moveTo>
                  <a:cubicBezTo>
                    <a:pt x="11" y="0"/>
                    <a:pt x="0" y="12"/>
                    <a:pt x="0" y="26"/>
                  </a:cubicBezTo>
                  <a:cubicBezTo>
                    <a:pt x="51" y="26"/>
                    <a:pt x="51" y="26"/>
                    <a:pt x="51" y="26"/>
                  </a:cubicBezTo>
                  <a:cubicBezTo>
                    <a:pt x="51" y="12"/>
                    <a:pt x="40" y="0"/>
                    <a:pt x="26"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sp>
          <p:nvSpPr>
            <p:cNvPr id="1369" name="Freeform 400"/>
            <p:cNvSpPr>
              <a:spLocks/>
            </p:cNvSpPr>
            <p:nvPr/>
          </p:nvSpPr>
          <p:spPr bwMode="auto">
            <a:xfrm flipH="1">
              <a:off x="8328703" y="6763980"/>
              <a:ext cx="181814" cy="94749"/>
            </a:xfrm>
            <a:custGeom>
              <a:avLst/>
              <a:gdLst>
                <a:gd name="T0" fmla="*/ 25 w 51"/>
                <a:gd name="T1" fmla="*/ 0 h 26"/>
                <a:gd name="T2" fmla="*/ 0 w 51"/>
                <a:gd name="T3" fmla="*/ 26 h 26"/>
                <a:gd name="T4" fmla="*/ 51 w 51"/>
                <a:gd name="T5" fmla="*/ 26 h 26"/>
                <a:gd name="T6" fmla="*/ 25 w 51"/>
                <a:gd name="T7" fmla="*/ 0 h 26"/>
              </a:gdLst>
              <a:ahLst/>
              <a:cxnLst>
                <a:cxn ang="0">
                  <a:pos x="T0" y="T1"/>
                </a:cxn>
                <a:cxn ang="0">
                  <a:pos x="T2" y="T3"/>
                </a:cxn>
                <a:cxn ang="0">
                  <a:pos x="T4" y="T5"/>
                </a:cxn>
                <a:cxn ang="0">
                  <a:pos x="T6" y="T7"/>
                </a:cxn>
              </a:cxnLst>
              <a:rect l="0" t="0" r="r" b="b"/>
              <a:pathLst>
                <a:path w="51" h="26">
                  <a:moveTo>
                    <a:pt x="25" y="0"/>
                  </a:moveTo>
                  <a:cubicBezTo>
                    <a:pt x="11" y="0"/>
                    <a:pt x="0" y="12"/>
                    <a:pt x="0" y="26"/>
                  </a:cubicBezTo>
                  <a:cubicBezTo>
                    <a:pt x="51" y="26"/>
                    <a:pt x="51" y="26"/>
                    <a:pt x="51" y="26"/>
                  </a:cubicBezTo>
                  <a:cubicBezTo>
                    <a:pt x="51" y="12"/>
                    <a:pt x="39" y="0"/>
                    <a:pt x="25" y="0"/>
                  </a:cubicBezTo>
                  <a:close/>
                </a:path>
              </a:pathLst>
            </a:custGeom>
            <a:solidFill>
              <a:schemeClr val="tx1">
                <a:lumMod val="50000"/>
              </a:schemeClr>
            </a:solidFill>
            <a:ln>
              <a:noFill/>
            </a:ln>
          </p:spPr>
          <p:txBody>
            <a:bodyPr vert="horz" wrap="square" lIns="89583" tIns="44792" rIns="89583" bIns="44792" numCol="1" anchor="t" anchorCtr="0" compatLnSpc="1">
              <a:prstTxWarp prst="textNoShape">
                <a:avLst/>
              </a:prstTxWarp>
            </a:bodyPr>
            <a:lstStyle/>
            <a:p>
              <a:pPr defTabSz="913766"/>
              <a:endParaRPr lang="en-US" sz="1798" dirty="0">
                <a:solidFill>
                  <a:srgbClr val="404040"/>
                </a:solidFill>
              </a:endParaRPr>
            </a:p>
          </p:txBody>
        </p:sp>
      </p:grpSp>
      <p:sp>
        <p:nvSpPr>
          <p:cNvPr id="14" name="TextBox 13"/>
          <p:cNvSpPr txBox="1"/>
          <p:nvPr/>
        </p:nvSpPr>
        <p:spPr>
          <a:xfrm>
            <a:off x="6091439" y="667665"/>
            <a:ext cx="4474302" cy="738536"/>
          </a:xfrm>
          <a:prstGeom prst="rect">
            <a:avLst/>
          </a:prstGeom>
          <a:noFill/>
        </p:spPr>
        <p:txBody>
          <a:bodyPr wrap="none" lIns="0" tIns="0" rIns="0" bIns="0" rtlCol="0">
            <a:spAutoFit/>
          </a:bodyPr>
          <a:lstStyle/>
          <a:p>
            <a:r>
              <a:rPr lang="en-US" sz="4799" spc="-70" dirty="0">
                <a:solidFill>
                  <a:schemeClr val="tx1">
                    <a:lumMod val="75000"/>
                  </a:schemeClr>
                </a:solidFill>
                <a:latin typeface="+mj-lt"/>
              </a:rPr>
              <a:t>Sharing is caring…</a:t>
            </a:r>
            <a:endParaRPr lang="fi-FI" sz="4799" spc="-70" dirty="0">
              <a:solidFill>
                <a:schemeClr val="tx1">
                  <a:lumMod val="75000"/>
                </a:schemeClr>
              </a:solidFill>
              <a:latin typeface="+mj-lt"/>
            </a:endParaRPr>
          </a:p>
        </p:txBody>
      </p:sp>
      <p:sp>
        <p:nvSpPr>
          <p:cNvPr id="187" name="TextBox 186"/>
          <p:cNvSpPr txBox="1"/>
          <p:nvPr/>
        </p:nvSpPr>
        <p:spPr>
          <a:xfrm>
            <a:off x="403709" y="5201214"/>
            <a:ext cx="6362630" cy="663625"/>
          </a:xfrm>
          <a:prstGeom prst="rect">
            <a:avLst/>
          </a:prstGeom>
          <a:noFill/>
        </p:spPr>
        <p:txBody>
          <a:bodyPr wrap="none" lIns="0" tIns="0" rIns="0" bIns="0" rtlCol="0">
            <a:spAutoFit/>
          </a:bodyPr>
          <a:lstStyle/>
          <a:p>
            <a:r>
              <a:rPr lang="en-US" sz="4312" b="1" spc="-70" dirty="0">
                <a:solidFill>
                  <a:srgbClr val="0072C6"/>
                </a:solidFill>
                <a:latin typeface="+mj-lt"/>
              </a:rPr>
              <a:t>http://aka.ms/SharePointPnP</a:t>
            </a:r>
            <a:endParaRPr lang="fi-FI" sz="4312" b="1" spc="-70" dirty="0">
              <a:solidFill>
                <a:srgbClr val="0072C6"/>
              </a:solidFill>
              <a:latin typeface="+mj-lt"/>
            </a:endParaRPr>
          </a:p>
        </p:txBody>
      </p:sp>
    </p:spTree>
    <p:extLst>
      <p:ext uri="{BB962C8B-B14F-4D97-AF65-F5344CB8AC3E}">
        <p14:creationId xmlns:p14="http://schemas.microsoft.com/office/powerpoint/2010/main" val="10178587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1500"/>
                                  </p:stCondLst>
                                  <p:childTnLst>
                                    <p:set>
                                      <p:cBhvr>
                                        <p:cTn id="9" dur="1" fill="hold">
                                          <p:stCondLst>
                                            <p:cond delay="0"/>
                                          </p:stCondLst>
                                        </p:cTn>
                                        <p:tgtEl>
                                          <p:spTgt spid="187"/>
                                        </p:tgtEl>
                                        <p:attrNameLst>
                                          <p:attrName>style.visibility</p:attrName>
                                        </p:attrNameLst>
                                      </p:cBhvr>
                                      <p:to>
                                        <p:strVal val="visible"/>
                                      </p:to>
                                    </p:set>
                                    <p:animEffect transition="in" filter="wipe(left)">
                                      <p:cBhvr>
                                        <p:cTn id="10" dur="1000"/>
                                        <p:tgtEl>
                                          <p:spTgt spid="187"/>
                                        </p:tgtEl>
                                      </p:cBhvr>
                                    </p:animEffect>
                                  </p:childTnLst>
                                </p:cTn>
                              </p:par>
                              <p:par>
                                <p:cTn id="11" presetID="22" presetClass="entr" presetSubtype="8" fill="hold"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1500"/>
                                  </p:stCondLst>
                                  <p:childTnLst>
                                    <p:set>
                                      <p:cBhvr>
                                        <p:cTn id="15" dur="1" fill="hold">
                                          <p:stCondLst>
                                            <p:cond delay="0"/>
                                          </p:stCondLst>
                                        </p:cTn>
                                        <p:tgtEl>
                                          <p:spTgt spid="561"/>
                                        </p:tgtEl>
                                        <p:attrNameLst>
                                          <p:attrName>style.visibility</p:attrName>
                                        </p:attrNameLst>
                                      </p:cBhvr>
                                      <p:to>
                                        <p:strVal val="visible"/>
                                      </p:to>
                                    </p:set>
                                    <p:animEffect transition="in" filter="wipe(left)">
                                      <p:cBhvr>
                                        <p:cTn id="16" dur="500"/>
                                        <p:tgtEl>
                                          <p:spTgt spid="561"/>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294"/>
                                        </p:tgtEl>
                                        <p:attrNameLst>
                                          <p:attrName>style.visibility</p:attrName>
                                        </p:attrNameLst>
                                      </p:cBhvr>
                                      <p:to>
                                        <p:strVal val="visible"/>
                                      </p:to>
                                    </p:set>
                                    <p:animEffect transition="in" filter="fade">
                                      <p:cBhvr>
                                        <p:cTn id="19" dur="3000"/>
                                        <p:tgtEl>
                                          <p:spTgt spid="1294"/>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295"/>
                                        </p:tgtEl>
                                        <p:attrNameLst>
                                          <p:attrName>style.visibility</p:attrName>
                                        </p:attrNameLst>
                                      </p:cBhvr>
                                      <p:to>
                                        <p:strVal val="visible"/>
                                      </p:to>
                                    </p:set>
                                    <p:animEffect transition="in" filter="fade">
                                      <p:cBhvr>
                                        <p:cTn id="22" dur="3000"/>
                                        <p:tgtEl>
                                          <p:spTgt spid="1295"/>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1293"/>
                                        </p:tgtEl>
                                        <p:attrNameLst>
                                          <p:attrName>style.visibility</p:attrName>
                                        </p:attrNameLst>
                                      </p:cBhvr>
                                      <p:to>
                                        <p:strVal val="visible"/>
                                      </p:to>
                                    </p:set>
                                    <p:animEffect transition="in" filter="fade">
                                      <p:cBhvr>
                                        <p:cTn id="25" dur="3000"/>
                                        <p:tgtEl>
                                          <p:spTgt spid="1293"/>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292"/>
                                        </p:tgtEl>
                                        <p:attrNameLst>
                                          <p:attrName>style.visibility</p:attrName>
                                        </p:attrNameLst>
                                      </p:cBhvr>
                                      <p:to>
                                        <p:strVal val="visible"/>
                                      </p:to>
                                    </p:set>
                                    <p:animEffect transition="in" filter="fade">
                                      <p:cBhvr>
                                        <p:cTn id="28" dur="3000"/>
                                        <p:tgtEl>
                                          <p:spTgt spid="1292"/>
                                        </p:tgtEl>
                                      </p:cBhvr>
                                    </p:animEffect>
                                  </p:childTnLst>
                                </p:cTn>
                              </p:par>
                              <p:par>
                                <p:cTn id="29" presetID="10" presetClass="entr" presetSubtype="0" fill="hold" grpId="0" nodeType="withEffect">
                                  <p:stCondLst>
                                    <p:cond delay="2000"/>
                                  </p:stCondLst>
                                  <p:childTnLst>
                                    <p:set>
                                      <p:cBhvr>
                                        <p:cTn id="30" dur="1" fill="hold">
                                          <p:stCondLst>
                                            <p:cond delay="0"/>
                                          </p:stCondLst>
                                        </p:cTn>
                                        <p:tgtEl>
                                          <p:spTgt spid="1358"/>
                                        </p:tgtEl>
                                        <p:attrNameLst>
                                          <p:attrName>style.visibility</p:attrName>
                                        </p:attrNameLst>
                                      </p:cBhvr>
                                      <p:to>
                                        <p:strVal val="visible"/>
                                      </p:to>
                                    </p:set>
                                    <p:animEffect transition="in" filter="fade">
                                      <p:cBhvr>
                                        <p:cTn id="31" dur="3000"/>
                                        <p:tgtEl>
                                          <p:spTgt spid="1358"/>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359"/>
                                        </p:tgtEl>
                                        <p:attrNameLst>
                                          <p:attrName>style.visibility</p:attrName>
                                        </p:attrNameLst>
                                      </p:cBhvr>
                                      <p:to>
                                        <p:strVal val="visible"/>
                                      </p:to>
                                    </p:set>
                                    <p:animEffect transition="in" filter="fade">
                                      <p:cBhvr>
                                        <p:cTn id="34" dur="3000"/>
                                        <p:tgtEl>
                                          <p:spTgt spid="1359"/>
                                        </p:tgtEl>
                                      </p:cBhvr>
                                    </p:animEffect>
                                  </p:childTnLst>
                                </p:cTn>
                              </p:par>
                              <p:par>
                                <p:cTn id="35" presetID="42" presetClass="entr" presetSubtype="0" fill="hold" nodeType="withEffect">
                                  <p:stCondLst>
                                    <p:cond delay="500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5500"/>
                                  </p:stCondLst>
                                  <p:childTnLst>
                                    <p:set>
                                      <p:cBhvr>
                                        <p:cTn id="41" dur="1" fill="hold">
                                          <p:stCondLst>
                                            <p:cond delay="0"/>
                                          </p:stCondLst>
                                        </p:cTn>
                                        <p:tgtEl>
                                          <p:spTgt spid="560"/>
                                        </p:tgtEl>
                                        <p:attrNameLst>
                                          <p:attrName>style.visibility</p:attrName>
                                        </p:attrNameLst>
                                      </p:cBhvr>
                                      <p:to>
                                        <p:strVal val="visible"/>
                                      </p:to>
                                    </p:set>
                                    <p:animEffect transition="in" filter="fade">
                                      <p:cBhvr>
                                        <p:cTn id="42" dur="1000"/>
                                        <p:tgtEl>
                                          <p:spTgt spid="560"/>
                                        </p:tgtEl>
                                      </p:cBhvr>
                                    </p:animEffect>
                                    <p:anim calcmode="lin" valueType="num">
                                      <p:cBhvr>
                                        <p:cTn id="43" dur="1000" fill="hold"/>
                                        <p:tgtEl>
                                          <p:spTgt spid="560"/>
                                        </p:tgtEl>
                                        <p:attrNameLst>
                                          <p:attrName>ppt_x</p:attrName>
                                        </p:attrNameLst>
                                      </p:cBhvr>
                                      <p:tavLst>
                                        <p:tav tm="0">
                                          <p:val>
                                            <p:strVal val="#ppt_x"/>
                                          </p:val>
                                        </p:tav>
                                        <p:tav tm="100000">
                                          <p:val>
                                            <p:strVal val="#ppt_x"/>
                                          </p:val>
                                        </p:tav>
                                      </p:tavLst>
                                    </p:anim>
                                    <p:anim calcmode="lin" valueType="num">
                                      <p:cBhvr>
                                        <p:cTn id="44" dur="1000" fill="hold"/>
                                        <p:tgtEl>
                                          <p:spTgt spid="56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60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6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00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 grpId="0" animBg="1"/>
      <p:bldP spid="1293" grpId="0" animBg="1"/>
      <p:bldP spid="1294" grpId="0" animBg="1"/>
      <p:bldP spid="1295" grpId="0" animBg="1"/>
      <p:bldP spid="1358" grpId="0" animBg="1"/>
      <p:bldP spid="1359" grpId="0" animBg="1"/>
      <p:bldP spid="14" grpId="0"/>
      <p:bldP spid="18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Feedback</a:t>
            </a:r>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a:solidFill>
                  <a:schemeClr val="tx1">
                    <a:lumMod val="50000"/>
                    <a:lumOff val="50000"/>
                  </a:schemeClr>
                </a:solidFill>
                <a:latin typeface="Segoe UI" panose="020B0502040204020203" pitchFamily="34" charset="0"/>
                <a:cs typeface="Segoe UI" panose="020B0502040204020203" pitchFamily="34" charset="0"/>
              </a:rPr>
              <a:t>Stackoverflow</a:t>
            </a:r>
            <a:br>
              <a:rPr lang="en-US" b="0" dirty="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56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solidFill>
                  <a:srgbClr val="000000">
                    <a:lumMod val="65000"/>
                    <a:lumOff val="35000"/>
                  </a:srgbClr>
                </a:solidFill>
                <a:ea typeface="Segoe UI" pitchFamily="34" charset="0"/>
                <a:cs typeface="Segoe UI" pitchFamily="34" charset="0"/>
              </a:rPr>
            </a:br>
            <a:r>
              <a:rPr lang="en-US" sz="700" dirty="0">
                <a:solidFill>
                  <a:srgbClr val="000000">
                    <a:lumMod val="65000"/>
                    <a:lumOff val="35000"/>
                  </a:srgbClr>
                </a:solidFill>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476576" y="2789908"/>
            <a:ext cx="2028046" cy="1642680"/>
            <a:chOff x="3476576" y="2789908"/>
            <a:chExt cx="2028046" cy="1642680"/>
          </a:xfrm>
        </p:grpSpPr>
        <p:sp>
          <p:nvSpPr>
            <p:cNvPr id="37" name="TextBox 36"/>
            <p:cNvSpPr txBox="1"/>
            <p:nvPr/>
          </p:nvSpPr>
          <p:spPr>
            <a:xfrm>
              <a:off x="3547418" y="3509258"/>
              <a:ext cx="1886362" cy="923330"/>
            </a:xfrm>
            <a:prstGeom prst="rect">
              <a:avLst/>
            </a:prstGeom>
            <a:noFill/>
          </p:spPr>
          <p:txBody>
            <a:bodyPr wrap="square" lIns="0" tIns="0" rIns="0" bIns="0" rtlCol="0">
              <a:spAutoFit/>
            </a:bodyPr>
            <a:lstStyle/>
            <a:p>
              <a:pPr algn="ctr"/>
              <a:r>
                <a:rPr lang="en-US" sz="2000" spc="-70" dirty="0">
                  <a:solidFill>
                    <a:schemeClr val="bg1"/>
                  </a:solidFill>
                </a:rPr>
                <a:t>Taxonomy CSOM is extremely powerful </a:t>
              </a:r>
            </a:p>
          </p:txBody>
        </p:sp>
        <p:pic>
          <p:nvPicPr>
            <p:cNvPr id="17" name="Picture 16"/>
            <p:cNvPicPr>
              <a:picLocks noChangeAspect="1"/>
            </p:cNvPicPr>
            <p:nvPr/>
          </p:nvPicPr>
          <p:blipFill>
            <a:blip r:embed="rId3"/>
            <a:stretch>
              <a:fillRect/>
            </a:stretch>
          </p:blipFill>
          <p:spPr>
            <a:xfrm>
              <a:off x="3476576" y="2789908"/>
              <a:ext cx="2028046" cy="719350"/>
            </a:xfrm>
            <a:prstGeom prst="rect">
              <a:avLst/>
            </a:prstGeom>
          </p:spPr>
        </p:pic>
      </p:grpSp>
      <p:grpSp>
        <p:nvGrpSpPr>
          <p:cNvPr id="6" name="Group 5"/>
          <p:cNvGrpSpPr/>
          <p:nvPr/>
        </p:nvGrpSpPr>
        <p:grpSpPr>
          <a:xfrm>
            <a:off x="6306275" y="2358091"/>
            <a:ext cx="1873901" cy="1996809"/>
            <a:chOff x="6456807" y="2347206"/>
            <a:chExt cx="1873901" cy="1996809"/>
          </a:xfrm>
        </p:grpSpPr>
        <p:pic>
          <p:nvPicPr>
            <p:cNvPr id="19" name="Picture 18"/>
            <p:cNvPicPr>
              <a:picLocks noChangeAspect="1"/>
            </p:cNvPicPr>
            <p:nvPr/>
          </p:nvPicPr>
          <p:blipFill>
            <a:blip r:embed="rId4"/>
            <a:stretch>
              <a:fillRect/>
            </a:stretch>
          </p:blipFill>
          <p:spPr>
            <a:xfrm rot="2648001">
              <a:off x="6668318" y="2347206"/>
              <a:ext cx="1357872" cy="1604754"/>
            </a:xfrm>
            <a:prstGeom prst="rect">
              <a:avLst/>
            </a:prstGeom>
          </p:spPr>
        </p:pic>
        <p:sp>
          <p:nvSpPr>
            <p:cNvPr id="30" name="TextBox 29"/>
            <p:cNvSpPr txBox="1"/>
            <p:nvPr/>
          </p:nvSpPr>
          <p:spPr>
            <a:xfrm>
              <a:off x="6456807" y="3728462"/>
              <a:ext cx="1873901" cy="615553"/>
            </a:xfrm>
            <a:prstGeom prst="rect">
              <a:avLst/>
            </a:prstGeom>
            <a:noFill/>
          </p:spPr>
          <p:txBody>
            <a:bodyPr wrap="square" lIns="0" tIns="0" rIns="0" bIns="0" rtlCol="0">
              <a:spAutoFit/>
            </a:bodyPr>
            <a:lstStyle/>
            <a:p>
              <a:pPr algn="ctr"/>
              <a:r>
                <a:rPr lang="en-US" sz="2000" spc="-70" dirty="0">
                  <a:solidFill>
                    <a:schemeClr val="bg1"/>
                  </a:solidFill>
                </a:rPr>
                <a:t>Stop using xml </a:t>
              </a:r>
              <a:br>
                <a:rPr lang="en-US" sz="2000" spc="-70" dirty="0">
                  <a:solidFill>
                    <a:schemeClr val="bg1"/>
                  </a:solidFill>
                </a:rPr>
              </a:br>
              <a:r>
                <a:rPr lang="en-US" sz="2000" spc="-70" dirty="0">
                  <a:solidFill>
                    <a:schemeClr val="bg1"/>
                  </a:solidFill>
                </a:rPr>
                <a:t>list templates</a:t>
              </a:r>
            </a:p>
          </p:txBody>
        </p:sp>
      </p:grpSp>
      <p:grpSp>
        <p:nvGrpSpPr>
          <p:cNvPr id="4" name="Group 3"/>
          <p:cNvGrpSpPr/>
          <p:nvPr/>
        </p:nvGrpSpPr>
        <p:grpSpPr>
          <a:xfrm>
            <a:off x="621428" y="1852617"/>
            <a:ext cx="2445950" cy="3269738"/>
            <a:chOff x="519112" y="1874389"/>
            <a:chExt cx="2445950" cy="3269738"/>
          </a:xfrm>
        </p:grpSpPr>
        <p:sp>
          <p:nvSpPr>
            <p:cNvPr id="24" name="TextBox 23"/>
            <p:cNvSpPr txBox="1"/>
            <p:nvPr/>
          </p:nvSpPr>
          <p:spPr>
            <a:xfrm>
              <a:off x="904505" y="3149583"/>
              <a:ext cx="2060557" cy="923330"/>
            </a:xfrm>
            <a:prstGeom prst="rect">
              <a:avLst/>
            </a:prstGeom>
            <a:noFill/>
          </p:spPr>
          <p:txBody>
            <a:bodyPr wrap="square" lIns="0" tIns="0" rIns="0" bIns="0" rtlCol="0">
              <a:spAutoFit/>
            </a:bodyPr>
            <a:lstStyle/>
            <a:p>
              <a:pPr algn="ctr"/>
              <a:r>
                <a:rPr lang="en-US" sz="2000" spc="-70" dirty="0">
                  <a:solidFill>
                    <a:schemeClr val="bg1"/>
                  </a:solidFill>
                </a:rPr>
                <a:t>Create elements using CSOM, no XML</a:t>
              </a:r>
            </a:p>
          </p:txBody>
        </p:sp>
        <p:pic>
          <p:nvPicPr>
            <p:cNvPr id="21" name="Picture 20"/>
            <p:cNvPicPr>
              <a:picLocks noChangeAspect="1"/>
            </p:cNvPicPr>
            <p:nvPr/>
          </p:nvPicPr>
          <p:blipFill>
            <a:blip r:embed="rId5"/>
            <a:stretch>
              <a:fillRect/>
            </a:stretch>
          </p:blipFill>
          <p:spPr>
            <a:xfrm>
              <a:off x="519112" y="1874389"/>
              <a:ext cx="872278" cy="3269738"/>
            </a:xfrm>
            <a:prstGeom prst="rect">
              <a:avLst/>
            </a:prstGeom>
          </p:spPr>
        </p:pic>
      </p:grpSp>
      <p:grpSp>
        <p:nvGrpSpPr>
          <p:cNvPr id="7" name="Group 6"/>
          <p:cNvGrpSpPr/>
          <p:nvPr/>
        </p:nvGrpSpPr>
        <p:grpSpPr>
          <a:xfrm>
            <a:off x="8888822" y="2698846"/>
            <a:ext cx="2970463" cy="1656054"/>
            <a:chOff x="9046464" y="2654772"/>
            <a:chExt cx="2970463" cy="1656054"/>
          </a:xfrm>
        </p:grpSpPr>
        <p:sp>
          <p:nvSpPr>
            <p:cNvPr id="39" name="TextBox 38"/>
            <p:cNvSpPr txBox="1"/>
            <p:nvPr/>
          </p:nvSpPr>
          <p:spPr>
            <a:xfrm>
              <a:off x="9735485" y="3387496"/>
              <a:ext cx="2281442" cy="923330"/>
            </a:xfrm>
            <a:prstGeom prst="rect">
              <a:avLst/>
            </a:prstGeom>
            <a:noFill/>
          </p:spPr>
          <p:txBody>
            <a:bodyPr wrap="square" lIns="0" tIns="0" rIns="0" bIns="0" rtlCol="0">
              <a:spAutoFit/>
            </a:bodyPr>
            <a:lstStyle/>
            <a:p>
              <a:pPr algn="ctr"/>
              <a:r>
                <a:rPr lang="en-US" sz="2000" spc="-70" dirty="0">
                  <a:solidFill>
                    <a:schemeClr val="bg1"/>
                  </a:solidFill>
                </a:rPr>
                <a:t>Remote timer job based governance solutions</a:t>
              </a:r>
            </a:p>
          </p:txBody>
        </p:sp>
        <p:pic>
          <p:nvPicPr>
            <p:cNvPr id="27" name="Picture 26"/>
            <p:cNvPicPr>
              <a:picLocks noChangeAspect="1"/>
            </p:cNvPicPr>
            <p:nvPr/>
          </p:nvPicPr>
          <p:blipFill>
            <a:blip r:embed="rId6">
              <a:lum bright="40000" contrast="20000"/>
            </a:blip>
            <a:stretch>
              <a:fillRect/>
            </a:stretch>
          </p:blipFill>
          <p:spPr>
            <a:xfrm rot="3077372">
              <a:off x="9195442" y="2505794"/>
              <a:ext cx="1080086" cy="137804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Managing site columns and content types with add-in model</a:t>
            </a:r>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a:t>What</a:t>
            </a:r>
          </a:p>
          <a:p>
            <a:pPr lvl="1"/>
            <a:r>
              <a:rPr lang="en-US" sz="2000" dirty="0"/>
              <a:t>Create site columns and content types to sites using add-in model techniques</a:t>
            </a:r>
          </a:p>
          <a:p>
            <a:r>
              <a:rPr lang="en-US" sz="3600" dirty="0"/>
              <a:t>Why</a:t>
            </a:r>
          </a:p>
          <a:p>
            <a:pPr lvl="1"/>
            <a:r>
              <a:rPr lang="en-US" dirty="0"/>
              <a:t>Ensure that required information management architecture exists cross the sites</a:t>
            </a:r>
            <a:endParaRPr lang="en-US" sz="2000" dirty="0"/>
          </a:p>
          <a:p>
            <a:r>
              <a:rPr lang="en-US" sz="3600" dirty="0"/>
              <a:t>How</a:t>
            </a:r>
          </a:p>
          <a:p>
            <a:pPr lvl="1"/>
            <a:r>
              <a:rPr lang="en-US" sz="2000" dirty="0"/>
              <a:t>Use remote APIs during site provisioning to ensure that right elements and structures are available for the end users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a:t>Content types and site columns </a:t>
            </a:r>
          </a:p>
        </p:txBody>
      </p:sp>
    </p:spTree>
    <p:extLst>
      <p:ext uri="{BB962C8B-B14F-4D97-AF65-F5344CB8AC3E}">
        <p14:creationId xmlns:p14="http://schemas.microsoft.com/office/powerpoint/2010/main" val="13898242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Create site columns and content types</a:t>
            </a:r>
            <a:endParaRPr lang="en-GB" dirty="0"/>
          </a:p>
        </p:txBody>
      </p:sp>
      <p:grpSp>
        <p:nvGrpSpPr>
          <p:cNvPr id="3" name="Group 2"/>
          <p:cNvGrpSpPr/>
          <p:nvPr/>
        </p:nvGrpSpPr>
        <p:grpSpPr>
          <a:xfrm>
            <a:off x="8225081" y="2268540"/>
            <a:ext cx="2111349" cy="1586472"/>
            <a:chOff x="7366822" y="3128075"/>
            <a:chExt cx="2111349" cy="1586472"/>
          </a:xfrm>
        </p:grpSpPr>
        <p:sp>
          <p:nvSpPr>
            <p:cNvPr id="4" name="Arc 3"/>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 name="Group 4"/>
            <p:cNvGrpSpPr/>
            <p:nvPr/>
          </p:nvGrpSpPr>
          <p:grpSpPr>
            <a:xfrm>
              <a:off x="7482976" y="3128075"/>
              <a:ext cx="1995195" cy="1307309"/>
              <a:chOff x="4395610" y="3071229"/>
              <a:chExt cx="1995195" cy="1307309"/>
            </a:xfrm>
          </p:grpSpPr>
          <p:sp>
            <p:nvSpPr>
              <p:cNvPr id="6" name="Rectangle 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Provider Hosted add-ins</a:t>
                </a:r>
              </a:p>
            </p:txBody>
          </p:sp>
          <p:pic>
            <p:nvPicPr>
              <p:cNvPr id="7" name="Picture 6"/>
              <p:cNvPicPr>
                <a:picLocks noChangeAspect="1"/>
              </p:cNvPicPr>
              <p:nvPr/>
            </p:nvPicPr>
            <p:blipFill>
              <a:blip r:embed="rId2"/>
              <a:stretch>
                <a:fillRect/>
              </a:stretch>
            </p:blipFill>
            <p:spPr>
              <a:xfrm>
                <a:off x="5246592" y="3476941"/>
                <a:ext cx="529349" cy="417312"/>
              </a:xfrm>
              <a:prstGeom prst="rect">
                <a:avLst/>
              </a:prstGeom>
            </p:spPr>
          </p:pic>
          <p:pic>
            <p:nvPicPr>
              <p:cNvPr id="8" name="Picture 7"/>
              <p:cNvPicPr>
                <a:picLocks noChangeAspect="1"/>
              </p:cNvPicPr>
              <p:nvPr/>
            </p:nvPicPr>
            <p:blipFill>
              <a:blip r:embed="rId2"/>
              <a:stretch>
                <a:fillRect/>
              </a:stretch>
            </p:blipFill>
            <p:spPr>
              <a:xfrm>
                <a:off x="5581574" y="3585493"/>
                <a:ext cx="556200" cy="438480"/>
              </a:xfrm>
              <a:prstGeom prst="rect">
                <a:avLst/>
              </a:prstGeom>
            </p:spPr>
          </p:pic>
          <p:pic>
            <p:nvPicPr>
              <p:cNvPr id="9" name="Picture 8"/>
              <p:cNvPicPr>
                <a:picLocks noChangeAspect="1"/>
              </p:cNvPicPr>
              <p:nvPr/>
            </p:nvPicPr>
            <p:blipFill>
              <a:blip r:embed="rId3"/>
              <a:stretch>
                <a:fillRect/>
              </a:stretch>
            </p:blipFill>
            <p:spPr>
              <a:xfrm>
                <a:off x="5970309" y="3700199"/>
                <a:ext cx="420496" cy="432326"/>
              </a:xfrm>
              <a:prstGeom prst="rect">
                <a:avLst/>
              </a:prstGeom>
            </p:spPr>
          </p:pic>
          <p:pic>
            <p:nvPicPr>
              <p:cNvPr id="10" name="Picture 9"/>
              <p:cNvPicPr>
                <a:picLocks noChangeAspect="1"/>
              </p:cNvPicPr>
              <p:nvPr/>
            </p:nvPicPr>
            <p:blipFill>
              <a:blip r:embed="rId4"/>
              <a:stretch>
                <a:fillRect/>
              </a:stretch>
            </p:blipFill>
            <p:spPr>
              <a:xfrm>
                <a:off x="4893565" y="3772769"/>
                <a:ext cx="688009" cy="605769"/>
              </a:xfrm>
              <a:prstGeom prst="rect">
                <a:avLst/>
              </a:prstGeom>
            </p:spPr>
          </p:pic>
        </p:grpSp>
      </p:grpSp>
      <p:pic>
        <p:nvPicPr>
          <p:cNvPr id="24" name="Picture 23"/>
          <p:cNvPicPr>
            <a:picLocks noChangeAspect="1"/>
          </p:cNvPicPr>
          <p:nvPr/>
        </p:nvPicPr>
        <p:blipFill>
          <a:blip r:embed="rId5"/>
          <a:stretch>
            <a:fillRect/>
          </a:stretch>
        </p:blipFill>
        <p:spPr>
          <a:xfrm>
            <a:off x="1171893" y="2031098"/>
            <a:ext cx="3222816" cy="1493691"/>
          </a:xfrm>
          <a:prstGeom prst="rect">
            <a:avLst/>
          </a:prstGeom>
          <a:ln>
            <a:solidFill>
              <a:schemeClr val="bg1">
                <a:lumMod val="75000"/>
              </a:schemeClr>
            </a:solidFill>
          </a:ln>
          <a:effectLst>
            <a:softEdge rad="12700"/>
          </a:effectLst>
        </p:spPr>
      </p:pic>
      <p:grpSp>
        <p:nvGrpSpPr>
          <p:cNvPr id="11" name="Group 10"/>
          <p:cNvGrpSpPr/>
          <p:nvPr/>
        </p:nvGrpSpPr>
        <p:grpSpPr>
          <a:xfrm>
            <a:off x="3274261" y="3031716"/>
            <a:ext cx="1883646" cy="1857358"/>
            <a:chOff x="4383758" y="2311697"/>
            <a:chExt cx="2516893" cy="2481768"/>
          </a:xfrm>
        </p:grpSpPr>
        <p:sp>
          <p:nvSpPr>
            <p:cNvPr id="12" name="Rectangle 11"/>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a:solidFill>
                    <a:schemeClr val="tx1">
                      <a:lumMod val="65000"/>
                      <a:lumOff val="35000"/>
                    </a:schemeClr>
                  </a:solidFill>
                  <a:ea typeface="Segoe UI" pitchFamily="34" charset="0"/>
                  <a:cs typeface="Segoe UI" pitchFamily="34" charset="0"/>
                </a:rPr>
                <a:t>SharePoint </a:t>
              </a:r>
              <a:br>
                <a:rPr lang="en-US" sz="1600" dirty="0">
                  <a:solidFill>
                    <a:schemeClr val="tx1">
                      <a:lumMod val="65000"/>
                      <a:lumOff val="35000"/>
                    </a:schemeClr>
                  </a:solidFill>
                  <a:ea typeface="Segoe UI" pitchFamily="34" charset="0"/>
                  <a:cs typeface="Segoe UI" pitchFamily="34" charset="0"/>
                </a:rPr>
              </a:br>
              <a:r>
                <a:rPr lang="en-US" sz="1600" dirty="0">
                  <a:solidFill>
                    <a:schemeClr val="tx1">
                      <a:lumMod val="65000"/>
                      <a:lumOff val="35000"/>
                    </a:schemeClr>
                  </a:solidFill>
                  <a:ea typeface="Segoe UI" pitchFamily="34" charset="0"/>
                  <a:cs typeface="Segoe UI" pitchFamily="34" charset="0"/>
                </a:rPr>
                <a:t>Service</a:t>
              </a:r>
            </a:p>
          </p:txBody>
        </p:sp>
        <p:grpSp>
          <p:nvGrpSpPr>
            <p:cNvPr id="13" name="Group 12"/>
            <p:cNvGrpSpPr/>
            <p:nvPr/>
          </p:nvGrpSpPr>
          <p:grpSpPr>
            <a:xfrm>
              <a:off x="5421611" y="2886866"/>
              <a:ext cx="1479040" cy="1043909"/>
              <a:chOff x="4557447" y="1721445"/>
              <a:chExt cx="1479040" cy="1043909"/>
            </a:xfrm>
          </p:grpSpPr>
          <p:pic>
            <p:nvPicPr>
              <p:cNvPr id="21" name="Picture 20"/>
              <p:cNvPicPr>
                <a:picLocks noChangeAspect="1"/>
              </p:cNvPicPr>
              <p:nvPr/>
            </p:nvPicPr>
            <p:blipFill>
              <a:blip r:embed="rId6"/>
              <a:stretch>
                <a:fillRect/>
              </a:stretch>
            </p:blipFill>
            <p:spPr>
              <a:xfrm>
                <a:off x="4557447" y="1902539"/>
                <a:ext cx="477423" cy="839046"/>
              </a:xfrm>
              <a:prstGeom prst="rect">
                <a:avLst/>
              </a:prstGeom>
            </p:spPr>
          </p:pic>
          <p:pic>
            <p:nvPicPr>
              <p:cNvPr id="22" name="Picture 21"/>
              <p:cNvPicPr>
                <a:picLocks noChangeAspect="1"/>
              </p:cNvPicPr>
              <p:nvPr/>
            </p:nvPicPr>
            <p:blipFill>
              <a:blip r:embed="rId6"/>
              <a:stretch>
                <a:fillRect/>
              </a:stretch>
            </p:blipFill>
            <p:spPr>
              <a:xfrm>
                <a:off x="4869643" y="1721445"/>
                <a:ext cx="477423" cy="839046"/>
              </a:xfrm>
              <a:prstGeom prst="rect">
                <a:avLst/>
              </a:prstGeom>
            </p:spPr>
          </p:pic>
          <p:pic>
            <p:nvPicPr>
              <p:cNvPr id="23" name="Picture 22"/>
              <p:cNvPicPr>
                <a:picLocks noChangeAspect="1"/>
              </p:cNvPicPr>
              <p:nvPr/>
            </p:nvPicPr>
            <p:blipFill>
              <a:blip r:embed="rId7"/>
              <a:stretch>
                <a:fillRect/>
              </a:stretch>
            </p:blipFill>
            <p:spPr>
              <a:xfrm>
                <a:off x="5153580" y="1902539"/>
                <a:ext cx="882907" cy="862815"/>
              </a:xfrm>
              <a:prstGeom prst="rect">
                <a:avLst/>
              </a:prstGeom>
            </p:spPr>
          </p:pic>
        </p:grpSp>
        <p:grpSp>
          <p:nvGrpSpPr>
            <p:cNvPr id="14" name="Group 13"/>
            <p:cNvGrpSpPr/>
            <p:nvPr/>
          </p:nvGrpSpPr>
          <p:grpSpPr>
            <a:xfrm>
              <a:off x="4880542" y="3820782"/>
              <a:ext cx="944427" cy="972683"/>
              <a:chOff x="3981885" y="2834055"/>
              <a:chExt cx="944427" cy="972683"/>
            </a:xfrm>
          </p:grpSpPr>
          <p:pic>
            <p:nvPicPr>
              <p:cNvPr id="18" name="Picture 17"/>
              <p:cNvPicPr>
                <a:picLocks noChangeAspect="1"/>
              </p:cNvPicPr>
              <p:nvPr/>
            </p:nvPicPr>
            <p:blipFill>
              <a:blip r:embed="rId6"/>
              <a:stretch>
                <a:fillRect/>
              </a:stretch>
            </p:blipFill>
            <p:spPr>
              <a:xfrm>
                <a:off x="3981885" y="2967692"/>
                <a:ext cx="477423" cy="839046"/>
              </a:xfrm>
              <a:prstGeom prst="rect">
                <a:avLst/>
              </a:prstGeom>
            </p:spPr>
          </p:pic>
          <p:pic>
            <p:nvPicPr>
              <p:cNvPr id="19" name="Picture 18"/>
              <p:cNvPicPr>
                <a:picLocks noChangeAspect="1"/>
              </p:cNvPicPr>
              <p:nvPr/>
            </p:nvPicPr>
            <p:blipFill>
              <a:blip r:embed="rId6"/>
              <a:stretch>
                <a:fillRect/>
              </a:stretch>
            </p:blipFill>
            <p:spPr>
              <a:xfrm>
                <a:off x="4269036" y="2834055"/>
                <a:ext cx="477423" cy="839046"/>
              </a:xfrm>
              <a:prstGeom prst="rect">
                <a:avLst/>
              </a:prstGeom>
            </p:spPr>
          </p:pic>
          <p:pic>
            <p:nvPicPr>
              <p:cNvPr id="20" name="Picture 19"/>
              <p:cNvPicPr>
                <a:picLocks noChangeAspect="1"/>
              </p:cNvPicPr>
              <p:nvPr/>
            </p:nvPicPr>
            <p:blipFill>
              <a:blip r:embed="rId8"/>
              <a:stretch>
                <a:fillRect/>
              </a:stretch>
            </p:blipFill>
            <p:spPr>
              <a:xfrm>
                <a:off x="4480085" y="3260431"/>
                <a:ext cx="446227" cy="456212"/>
              </a:xfrm>
              <a:prstGeom prst="rect">
                <a:avLst/>
              </a:prstGeom>
            </p:spPr>
          </p:pic>
        </p:grpSp>
        <p:grpSp>
          <p:nvGrpSpPr>
            <p:cNvPr id="15" name="Group 14"/>
            <p:cNvGrpSpPr/>
            <p:nvPr/>
          </p:nvGrpSpPr>
          <p:grpSpPr>
            <a:xfrm>
              <a:off x="4383758" y="2988031"/>
              <a:ext cx="968998" cy="971748"/>
              <a:chOff x="3601101" y="2714202"/>
              <a:chExt cx="968998" cy="971748"/>
            </a:xfrm>
          </p:grpSpPr>
          <p:pic>
            <p:nvPicPr>
              <p:cNvPr id="16" name="Picture 15"/>
              <p:cNvPicPr>
                <a:picLocks noChangeAspect="1"/>
              </p:cNvPicPr>
              <p:nvPr/>
            </p:nvPicPr>
            <p:blipFill>
              <a:blip r:embed="rId6"/>
              <a:stretch>
                <a:fillRect/>
              </a:stretch>
            </p:blipFill>
            <p:spPr>
              <a:xfrm>
                <a:off x="3601101" y="2846904"/>
                <a:ext cx="477423" cy="839046"/>
              </a:xfrm>
              <a:prstGeom prst="rect">
                <a:avLst/>
              </a:prstGeom>
            </p:spPr>
          </p:pic>
          <p:pic>
            <p:nvPicPr>
              <p:cNvPr id="17" name="Picture 16"/>
              <p:cNvPicPr>
                <a:picLocks noChangeAspect="1"/>
              </p:cNvPicPr>
              <p:nvPr/>
            </p:nvPicPr>
            <p:blipFill>
              <a:blip r:embed="rId9"/>
              <a:stretch>
                <a:fillRect/>
              </a:stretch>
            </p:blipFill>
            <p:spPr>
              <a:xfrm>
                <a:off x="3875612" y="2714202"/>
                <a:ext cx="694487" cy="898458"/>
              </a:xfrm>
              <a:prstGeom prst="rect">
                <a:avLst/>
              </a:prstGeom>
            </p:spPr>
          </p:pic>
        </p:grpSp>
      </p:grpSp>
      <p:grpSp>
        <p:nvGrpSpPr>
          <p:cNvPr id="25" name="Group 24"/>
          <p:cNvGrpSpPr/>
          <p:nvPr/>
        </p:nvGrpSpPr>
        <p:grpSpPr>
          <a:xfrm>
            <a:off x="8613004" y="3857120"/>
            <a:ext cx="1779220" cy="352739"/>
            <a:chOff x="9658449" y="5585534"/>
            <a:chExt cx="1815842" cy="360000"/>
          </a:xfrm>
        </p:grpSpPr>
        <p:sp>
          <p:nvSpPr>
            <p:cNvPr id="26" name="Freeform 128"/>
            <p:cNvSpPr>
              <a:spLocks noChangeAspect="1" noEditPoints="1"/>
            </p:cNvSpPr>
            <p:nvPr/>
          </p:nvSpPr>
          <p:spPr bwMode="black">
            <a:xfrm>
              <a:off x="9658449" y="5585534"/>
              <a:ext cx="409042" cy="360000"/>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chemeClr val="tx1">
                <a:lumMod val="50000"/>
                <a:lumOff val="50000"/>
              </a:schemeClr>
            </a:solidFill>
            <a:ln>
              <a:noFill/>
            </a:ln>
            <a:extLst/>
          </p:spPr>
          <p:txBody>
            <a:bodyPr vert="horz" wrap="square" lIns="67205" tIns="33603" rIns="67205" bIns="33603" numCol="1" anchor="t" anchorCtr="0" compatLnSpc="1">
              <a:prstTxWarp prst="textNoShape">
                <a:avLst/>
              </a:prstTxWarp>
            </a:bodyPr>
            <a:lstStyle/>
            <a:p>
              <a:endParaRPr lang="en-US" sz="1763" dirty="0"/>
            </a:p>
          </p:txBody>
        </p:sp>
        <p:sp>
          <p:nvSpPr>
            <p:cNvPr id="27" name="TextBox 26"/>
            <p:cNvSpPr txBox="1"/>
            <p:nvPr/>
          </p:nvSpPr>
          <p:spPr>
            <a:xfrm>
              <a:off x="10165192" y="5601178"/>
              <a:ext cx="1309099" cy="276877"/>
            </a:xfrm>
            <a:prstGeom prst="rect">
              <a:avLst/>
            </a:prstGeom>
            <a:noFill/>
            <a:ln>
              <a:noFill/>
            </a:ln>
          </p:spPr>
          <p:txBody>
            <a:bodyPr wrap="square" lIns="0" tIns="0" rIns="0" bIns="0" rtlCol="0">
              <a:spAutoFit/>
            </a:bodyPr>
            <a:lstStyle/>
            <a:p>
              <a:r>
                <a:rPr lang="en-US" sz="1763" spc="-52" dirty="0">
                  <a:solidFill>
                    <a:schemeClr val="tx1">
                      <a:lumMod val="65000"/>
                      <a:lumOff val="35000"/>
                    </a:schemeClr>
                  </a:solidFill>
                  <a:latin typeface="Segoe UI Light" panose="020B0502040204020203" pitchFamily="34" charset="0"/>
                  <a:cs typeface="Segoe UI Light" panose="020B0502040204020203" pitchFamily="34" charset="0"/>
                </a:rPr>
                <a:t>Configuration</a:t>
              </a:r>
            </a:p>
          </p:txBody>
        </p:sp>
      </p:grpSp>
      <p:cxnSp>
        <p:nvCxnSpPr>
          <p:cNvPr id="28" name="Straight Arrow Connector 27"/>
          <p:cNvCxnSpPr/>
          <p:nvPr/>
        </p:nvCxnSpPr>
        <p:spPr>
          <a:xfrm flipV="1">
            <a:off x="4165933" y="2517091"/>
            <a:ext cx="4003330" cy="6834"/>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flipH="1" flipV="1">
            <a:off x="5224269" y="3592229"/>
            <a:ext cx="2944994" cy="16255"/>
          </a:xfrm>
          <a:prstGeom prst="straightConnector1">
            <a:avLst/>
          </a:prstGeom>
          <a:ln w="53975">
            <a:solidFill>
              <a:schemeClr val="tx1">
                <a:lumMod val="50000"/>
                <a:lumOff val="50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0" name="Group 29"/>
          <p:cNvGrpSpPr/>
          <p:nvPr/>
        </p:nvGrpSpPr>
        <p:grpSpPr>
          <a:xfrm>
            <a:off x="5352275" y="2167287"/>
            <a:ext cx="514267" cy="514267"/>
            <a:chOff x="492" y="17985"/>
            <a:chExt cx="524853" cy="524853"/>
          </a:xfrm>
        </p:grpSpPr>
        <p:sp>
          <p:nvSpPr>
            <p:cNvPr id="31" name="Oval 3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1</a:t>
              </a:r>
            </a:p>
          </p:txBody>
        </p:sp>
      </p:grpSp>
      <p:grpSp>
        <p:nvGrpSpPr>
          <p:cNvPr id="33" name="Group 32"/>
          <p:cNvGrpSpPr/>
          <p:nvPr/>
        </p:nvGrpSpPr>
        <p:grpSpPr>
          <a:xfrm>
            <a:off x="7131528" y="3130366"/>
            <a:ext cx="514267" cy="514267"/>
            <a:chOff x="492" y="17985"/>
            <a:chExt cx="524853" cy="524853"/>
          </a:xfrm>
        </p:grpSpPr>
        <p:sp>
          <p:nvSpPr>
            <p:cNvPr id="34" name="Oval 3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3</a:t>
              </a:r>
            </a:p>
          </p:txBody>
        </p:sp>
      </p:grpSp>
      <p:sp>
        <p:nvSpPr>
          <p:cNvPr id="36" name="TextBox 35"/>
          <p:cNvSpPr txBox="1"/>
          <p:nvPr/>
        </p:nvSpPr>
        <p:spPr>
          <a:xfrm>
            <a:off x="5866542" y="3230343"/>
            <a:ext cx="1493300" cy="363723"/>
          </a:xfrm>
          <a:prstGeom prst="rect">
            <a:avLst/>
          </a:prstGeom>
          <a:noFill/>
        </p:spPr>
        <p:txBody>
          <a:bodyPr wrap="square" rtlCol="0">
            <a:spAutoFit/>
          </a:bodyPr>
          <a:lstStyle/>
          <a:p>
            <a:r>
              <a:rPr lang="en-US" sz="1763" b="1" i="1" dirty="0">
                <a:solidFill>
                  <a:schemeClr val="tx1">
                    <a:lumMod val="65000"/>
                    <a:lumOff val="35000"/>
                  </a:schemeClr>
                </a:solidFill>
                <a:latin typeface="Segoe UI Light" panose="020B0502040204020203" pitchFamily="34" charset="0"/>
                <a:cs typeface="Segoe UI Light" panose="020B0502040204020203" pitchFamily="34" charset="0"/>
              </a:rPr>
              <a:t>CSOM/REST</a:t>
            </a:r>
          </a:p>
        </p:txBody>
      </p:sp>
      <p:sp>
        <p:nvSpPr>
          <p:cNvPr id="37" name="TextBox 36"/>
          <p:cNvSpPr txBox="1"/>
          <p:nvPr/>
        </p:nvSpPr>
        <p:spPr>
          <a:xfrm>
            <a:off x="5577284" y="3660568"/>
            <a:ext cx="2616343" cy="1448795"/>
          </a:xfrm>
          <a:prstGeom prst="rect">
            <a:avLst/>
          </a:prstGeom>
          <a:noFill/>
        </p:spPr>
        <p:txBody>
          <a:bodyPr wrap="square" rtlCol="0">
            <a:spAutoFit/>
          </a:bodyPr>
          <a:lstStyle/>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Creation of site columns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Creation of content types</a:t>
            </a:r>
          </a:p>
          <a:p>
            <a:pPr marL="279953" indent="-279953">
              <a:buFont typeface="Arial" panose="020B0604020202020204" pitchFamily="34" charset="0"/>
              <a:buChar char="•"/>
            </a:pPr>
            <a:r>
              <a:rPr lang="en-US" sz="1763" i="1" dirty="0">
                <a:solidFill>
                  <a:schemeClr val="tx1">
                    <a:lumMod val="65000"/>
                    <a:lumOff val="35000"/>
                  </a:schemeClr>
                </a:solidFill>
                <a:latin typeface="Segoe UI Light" panose="020B0502040204020203" pitchFamily="34" charset="0"/>
                <a:cs typeface="Segoe UI Light" panose="020B0502040204020203" pitchFamily="34" charset="0"/>
              </a:rPr>
              <a:t>Create association</a:t>
            </a:r>
          </a:p>
        </p:txBody>
      </p:sp>
      <p:grpSp>
        <p:nvGrpSpPr>
          <p:cNvPr id="39" name="Group 38"/>
          <p:cNvGrpSpPr/>
          <p:nvPr/>
        </p:nvGrpSpPr>
        <p:grpSpPr>
          <a:xfrm>
            <a:off x="9805299" y="4114625"/>
            <a:ext cx="514267" cy="514267"/>
            <a:chOff x="492" y="17985"/>
            <a:chExt cx="524853" cy="524853"/>
          </a:xfrm>
        </p:grpSpPr>
        <p:sp>
          <p:nvSpPr>
            <p:cNvPr id="40" name="Oval 3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156">
                <a:lnSpc>
                  <a:spcPct val="90000"/>
                </a:lnSpc>
                <a:spcBef>
                  <a:spcPct val="0"/>
                </a:spcBef>
                <a:spcAft>
                  <a:spcPct val="35000"/>
                </a:spcAft>
              </a:pPr>
              <a:r>
                <a:rPr lang="en-US" sz="2351" dirty="0"/>
                <a:t>2</a:t>
              </a:r>
            </a:p>
          </p:txBody>
        </p:sp>
      </p:grpSp>
    </p:spTree>
    <p:extLst>
      <p:ext uri="{BB962C8B-B14F-4D97-AF65-F5344CB8AC3E}">
        <p14:creationId xmlns:p14="http://schemas.microsoft.com/office/powerpoint/2010/main" val="830328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https://github.com/OfficeDev/PnP/tree/master/Scenarios/ECM.DocumentLibraries</a:t>
            </a:r>
          </a:p>
        </p:txBody>
      </p:sp>
      <p:sp>
        <p:nvSpPr>
          <p:cNvPr id="5" name="Text Placeholder 4"/>
          <p:cNvSpPr>
            <a:spLocks noGrp="1"/>
          </p:cNvSpPr>
          <p:nvPr>
            <p:ph type="body" sz="quarter" idx="10"/>
          </p:nvPr>
        </p:nvSpPr>
        <p:spPr/>
        <p:txBody>
          <a:bodyPr/>
          <a:lstStyle/>
          <a:p>
            <a:r>
              <a:rPr lang="en-US" dirty="0"/>
              <a:t>Demo</a:t>
            </a:r>
            <a:endParaRPr lang="en-GB" dirty="0"/>
          </a:p>
        </p:txBody>
      </p:sp>
      <p:sp>
        <p:nvSpPr>
          <p:cNvPr id="6" name="Text Placeholder 5"/>
          <p:cNvSpPr>
            <a:spLocks noGrp="1"/>
          </p:cNvSpPr>
          <p:nvPr>
            <p:ph type="body" sz="quarter" idx="11"/>
          </p:nvPr>
        </p:nvSpPr>
        <p:spPr/>
        <p:txBody>
          <a:bodyPr/>
          <a:lstStyle/>
          <a:p>
            <a:r>
              <a:rPr lang="en-US" dirty="0"/>
              <a:t>Creating site columns and content types using CSOM</a:t>
            </a:r>
            <a:endParaRPr lang="en-GB" dirty="0"/>
          </a:p>
        </p:txBody>
      </p:sp>
    </p:spTree>
    <p:extLst>
      <p:ext uri="{BB962C8B-B14F-4D97-AF65-F5344CB8AC3E}">
        <p14:creationId xmlns:p14="http://schemas.microsoft.com/office/powerpoint/2010/main" val="2967675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MMS and taxonomy</a:t>
            </a:r>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F1AEA8A7-A694-4DB0-82AB-EF48F2E9B6F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3037</Words>
  <Application>Microsoft Office PowerPoint</Application>
  <PresentationFormat>Custom</PresentationFormat>
  <Paragraphs>337</Paragraphs>
  <Slides>30</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Segoe UI Semilight</vt:lpstr>
      <vt:lpstr>Wingdings</vt:lpstr>
      <vt:lpstr>5-30055_Office Template 2012 - 16x9 - White Background</vt:lpstr>
      <vt:lpstr>5-30055_Office365 Template 2012 - 16x9 - Colored Accent Slides</vt:lpstr>
      <vt:lpstr>ECM with add-in model</vt:lpstr>
      <vt:lpstr>Agenda</vt:lpstr>
      <vt:lpstr>PowerPoint Presentation</vt:lpstr>
      <vt:lpstr>Recommendations</vt:lpstr>
      <vt:lpstr>Managing site columns and content types with add-in model</vt:lpstr>
      <vt:lpstr>Content types and site columns </vt:lpstr>
      <vt:lpstr>Create site columns and content types</vt:lpstr>
      <vt:lpstr>PowerPoint Presentation</vt:lpstr>
      <vt:lpstr>MMS and taxonomy</vt:lpstr>
      <vt:lpstr>Managed Metadata CSOM</vt:lpstr>
      <vt:lpstr>Reference code to connect to taxonomy store</vt:lpstr>
      <vt:lpstr>Creating terms to taxonomy store</vt:lpstr>
      <vt:lpstr>PowerPoint Presentation</vt:lpstr>
      <vt:lpstr>Document library templates</vt:lpstr>
      <vt:lpstr>List templates with add-in model</vt:lpstr>
      <vt:lpstr>List templates from add-ins</vt:lpstr>
      <vt:lpstr>Handling configuration for standard libraries</vt:lpstr>
      <vt:lpstr>PowerPoint Presentation</vt:lpstr>
      <vt:lpstr>Information management policy</vt:lpstr>
      <vt:lpstr>Information management policy</vt:lpstr>
      <vt:lpstr>Remote timer job based policy check</vt:lpstr>
      <vt:lpstr>Auditing settings</vt:lpstr>
      <vt:lpstr>Auditing settings with add-in model</vt:lpstr>
      <vt:lpstr>Modify auditing settings using CSOM</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2017-01-04T11:25:08Z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