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93" r:id="rId8"/>
    <p:sldId id="1387" r:id="rId9"/>
    <p:sldId id="1378" r:id="rId10"/>
    <p:sldId id="1389" r:id="rId11"/>
    <p:sldId id="1349" r:id="rId12"/>
    <p:sldId id="1379" r:id="rId13"/>
    <p:sldId id="1352" r:id="rId14"/>
    <p:sldId id="1353" r:id="rId15"/>
    <p:sldId id="1354" r:id="rId16"/>
    <p:sldId id="1355" r:id="rId17"/>
    <p:sldId id="1356" r:id="rId18"/>
    <p:sldId id="1357" r:id="rId19"/>
    <p:sldId id="1358" r:id="rId20"/>
    <p:sldId id="1359" r:id="rId21"/>
    <p:sldId id="1360" r:id="rId22"/>
    <p:sldId id="1382" r:id="rId23"/>
    <p:sldId id="1383" r:id="rId24"/>
    <p:sldId id="1380" r:id="rId25"/>
    <p:sldId id="1362" r:id="rId26"/>
    <p:sldId id="1363" r:id="rId27"/>
    <p:sldId id="1364" r:id="rId28"/>
    <p:sldId id="1365" r:id="rId29"/>
    <p:sldId id="1366" r:id="rId30"/>
    <p:sldId id="1384" r:id="rId31"/>
    <p:sldId id="1381" r:id="rId32"/>
    <p:sldId id="1370" r:id="rId33"/>
    <p:sldId id="1371" r:id="rId34"/>
    <p:sldId id="1372" r:id="rId35"/>
    <p:sldId id="1373" r:id="rId36"/>
    <p:sldId id="1374" r:id="rId37"/>
    <p:sldId id="1375" r:id="rId38"/>
    <p:sldId id="1385" r:id="rId39"/>
    <p:sldId id="1388" r:id="rId40"/>
    <p:sldId id="1310" r:id="rId41"/>
    <p:sldId id="1392" r:id="rId42"/>
    <p:sldId id="1312" r:id="rId43"/>
    <p:sldId id="1313" r:id="rId44"/>
    <p:sldId id="1339"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93"/>
            <p14:sldId id="1387"/>
          </p14:sldIdLst>
        </p14:section>
        <p14:section name="Overview" id="{14CD67BC-25BF-4A57-BB02-2FE984BB0CFE}">
          <p14:sldIdLst>
            <p14:sldId id="1378"/>
            <p14:sldId id="1389"/>
            <p14:sldId id="1349"/>
          </p14:sldIdLst>
        </p14:section>
        <p14:section name="Search Building Blocks" id="{7A39E25D-DCCC-4A41-8B11-84BB19E0071C}">
          <p14:sldIdLst>
            <p14:sldId id="1379"/>
            <p14:sldId id="1352"/>
            <p14:sldId id="1353"/>
            <p14:sldId id="1354"/>
            <p14:sldId id="1355"/>
            <p14:sldId id="1356"/>
            <p14:sldId id="1357"/>
            <p14:sldId id="1358"/>
            <p14:sldId id="1359"/>
            <p14:sldId id="1360"/>
            <p14:sldId id="1382"/>
            <p14:sldId id="1383"/>
          </p14:sldIdLst>
        </p14:section>
        <p14:section name="Extending Search Center" id="{174731FE-1FE7-4968-B2E4-4C66828991FB}">
          <p14:sldIdLst>
            <p14:sldId id="1380"/>
            <p14:sldId id="1362"/>
            <p14:sldId id="1363"/>
            <p14:sldId id="1364"/>
            <p14:sldId id="1365"/>
            <p14:sldId id="1366"/>
            <p14:sldId id="1384"/>
          </p14:sldIdLst>
        </p14:section>
        <p14:section name="Search Based Apps" id="{5DF51829-C2DD-47A2-8806-A8AB5FBA88C9}">
          <p14:sldIdLst>
            <p14:sldId id="1381"/>
            <p14:sldId id="1370"/>
            <p14:sldId id="1371"/>
            <p14:sldId id="1372"/>
            <p14:sldId id="1373"/>
            <p14:sldId id="1374"/>
            <p14:sldId id="1375"/>
            <p14:sldId id="1385"/>
          </p14:sldIdLst>
        </p14:section>
        <p14:section name="Closing" id="{9E4C5358-8E88-4A27-BA17-E6E440044405}">
          <p14:sldIdLst>
            <p14:sldId id="1388"/>
            <p14:sldId id="1310"/>
            <p14:sldId id="1392"/>
            <p14:sldId id="1312"/>
            <p14:sldId id="1313"/>
            <p14:sldId id="133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4869" autoAdjust="0"/>
  </p:normalViewPr>
  <p:slideViewPr>
    <p:cSldViewPr snapToGrid="0">
      <p:cViewPr varScale="1">
        <p:scale>
          <a:sx n="92" d="100"/>
          <a:sy n="92" d="100"/>
        </p:scale>
        <p:origin x="1134"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98473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692CF6-E80F-4A9D-B5F7-2A8E0A97B79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124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023452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269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661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E03CCB5-CB31-41E9-B8C2-3663F799E9F3}"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2622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0683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F7E60F4-189A-4BBA-9241-67BC4E24C19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788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a:t>
            </a:r>
          </a:p>
          <a:p>
            <a:r>
              <a:rPr lang="en-US" dirty="0"/>
              <a:t>SSA</a:t>
            </a:r>
          </a:p>
          <a:p>
            <a:r>
              <a:rPr lang="en-US" dirty="0"/>
              <a:t>Site </a:t>
            </a:r>
            <a:r>
              <a:rPr lang="en-US"/>
              <a:t>Collection level</a:t>
            </a:r>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90114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DECEBFE-EDEC-4F0D-A312-443A340CC100}"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7673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90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79BADFE-245F-4B30-969C-863BE16BBCBF}"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2992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3554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37874" y="4539480"/>
            <a:ext cx="3744337" cy="1803820"/>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147856" y="4539481"/>
            <a:ext cx="3744343" cy="1803820"/>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242867" y="4539480"/>
            <a:ext cx="3744342" cy="1803819"/>
          </a:xfrm>
          <a:prstGeom prst="rect">
            <a:avLst/>
          </a:prstGeom>
        </p:spPr>
      </p:pic>
      <p:sp>
        <p:nvSpPr>
          <p:cNvPr id="178" name="Rectangle 177"/>
          <p:cNvSpPr/>
          <p:nvPr userDrawn="1"/>
        </p:nvSpPr>
        <p:spPr bwMode="auto">
          <a:xfrm>
            <a:off x="1745" y="-1"/>
            <a:ext cx="12186216" cy="24047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5" tIns="45695" rIns="45695" bIns="45695" numCol="1" spcCol="0" rtlCol="0" fromWordArt="0" anchor="ctr" anchorCtr="0" forceAA="0" compatLnSpc="1">
            <a:prstTxWarp prst="textNoShape">
              <a:avLst/>
            </a:prstTxWarp>
            <a:noAutofit/>
          </a:bodyPr>
          <a:lstStyle/>
          <a:p>
            <a:pPr algn="ctr" defTabSz="913561"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3314" y="1045192"/>
            <a:ext cx="3532300" cy="327338"/>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40"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75393" y="295274"/>
            <a:ext cx="11884781" cy="91757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3" dirty="0">
                <a:solidFill>
                  <a:schemeClr val="bg1"/>
                </a:solidFill>
              </a:rPr>
              <a:t>Office Platform</a:t>
            </a:r>
          </a:p>
        </p:txBody>
      </p:sp>
      <p:sp>
        <p:nvSpPr>
          <p:cNvPr id="181" name="Freeform 131"/>
          <p:cNvSpPr>
            <a:spLocks noChangeAspect="1"/>
          </p:cNvSpPr>
          <p:nvPr userDrawn="1"/>
        </p:nvSpPr>
        <p:spPr bwMode="black">
          <a:xfrm>
            <a:off x="1943724" y="1637406"/>
            <a:ext cx="532644" cy="639120"/>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89606" tIns="44803" rIns="89606" bIns="44803" numCol="1" anchor="t" anchorCtr="0" compatLnSpc="1">
            <a:prstTxWarp prst="textNoShape">
              <a:avLst/>
            </a:prstTxWarp>
          </a:bodyPr>
          <a:lstStyle/>
          <a:p>
            <a:pPr algn="ctr" defTabSz="914005"/>
            <a:endParaRPr lang="en-US" sz="1764" dirty="0">
              <a:solidFill>
                <a:srgbClr val="505050"/>
              </a:solidFill>
            </a:endParaRPr>
          </a:p>
        </p:txBody>
      </p:sp>
      <p:sp>
        <p:nvSpPr>
          <p:cNvPr id="182" name="Freeform 5"/>
          <p:cNvSpPr>
            <a:spLocks noChangeAspect="1"/>
          </p:cNvSpPr>
          <p:nvPr userDrawn="1"/>
        </p:nvSpPr>
        <p:spPr bwMode="black">
          <a:xfrm>
            <a:off x="5616733" y="1662148"/>
            <a:ext cx="996618" cy="58963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89606" tIns="44803" rIns="89606" bIns="44803" numCol="1" anchor="t" anchorCtr="0" compatLnSpc="1">
            <a:prstTxWarp prst="textNoShape">
              <a:avLst/>
            </a:prstTxWarp>
          </a:bodyPr>
          <a:lstStyle/>
          <a:p>
            <a:pPr defTabSz="914005"/>
            <a:endParaRPr lang="en-US" sz="1764" dirty="0">
              <a:solidFill>
                <a:srgbClr val="505050"/>
              </a:solidFill>
            </a:endParaRPr>
          </a:p>
        </p:txBody>
      </p:sp>
      <p:grpSp>
        <p:nvGrpSpPr>
          <p:cNvPr id="183" name="Group 182"/>
          <p:cNvGrpSpPr/>
          <p:nvPr userDrawn="1"/>
        </p:nvGrpSpPr>
        <p:grpSpPr>
          <a:xfrm>
            <a:off x="9864604" y="1647275"/>
            <a:ext cx="612306" cy="61938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759092" y="1957947"/>
            <a:ext cx="2601266"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017940" y="1957947"/>
            <a:ext cx="2601266"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37874"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ADD-INS AND WEB PARTS:</a:t>
            </a:r>
          </a:p>
          <a:p>
            <a:pPr>
              <a:lnSpc>
                <a:spcPct val="90000"/>
              </a:lnSpc>
              <a:spcAft>
                <a:spcPts val="600"/>
              </a:spcAft>
            </a:pPr>
            <a:r>
              <a:rPr lang="en-US" sz="1799" dirty="0">
                <a:solidFill>
                  <a:schemeClr val="bg1"/>
                </a:solidFill>
              </a:rPr>
              <a:t>Make your solution a native </a:t>
            </a:r>
            <a:br>
              <a:rPr lang="en-US" sz="1799" dirty="0">
                <a:solidFill>
                  <a:schemeClr val="bg1"/>
                </a:solidFill>
              </a:rPr>
            </a:br>
            <a:r>
              <a:rPr lang="en-US" sz="1799" dirty="0">
                <a:solidFill>
                  <a:schemeClr val="bg1"/>
                </a:solidFill>
              </a:rPr>
              <a:t>part of the modern Office</a:t>
            </a:r>
          </a:p>
        </p:txBody>
      </p:sp>
      <p:sp>
        <p:nvSpPr>
          <p:cNvPr id="191" name="TextBox 190"/>
          <p:cNvSpPr txBox="1"/>
          <p:nvPr userDrawn="1"/>
        </p:nvSpPr>
        <p:spPr>
          <a:xfrm>
            <a:off x="4242868"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WEB AND DEVICES APPS:</a:t>
            </a:r>
          </a:p>
          <a:p>
            <a:pPr>
              <a:lnSpc>
                <a:spcPct val="90000"/>
              </a:lnSpc>
              <a:spcAft>
                <a:spcPts val="600"/>
              </a:spcAft>
            </a:pPr>
            <a:r>
              <a:rPr lang="en-US" sz="1799" dirty="0">
                <a:solidFill>
                  <a:schemeClr val="bg1"/>
                </a:solidFill>
              </a:rPr>
              <a:t>Build smarter apps by </a:t>
            </a:r>
            <a:br>
              <a:rPr lang="en-US" sz="1799" dirty="0">
                <a:solidFill>
                  <a:schemeClr val="bg1"/>
                </a:solidFill>
              </a:rPr>
            </a:br>
            <a:r>
              <a:rPr lang="en-US" sz="1799" dirty="0">
                <a:solidFill>
                  <a:schemeClr val="bg1"/>
                </a:solidFill>
              </a:rPr>
              <a:t>connecting to Office services</a:t>
            </a:r>
          </a:p>
        </p:txBody>
      </p:sp>
      <p:sp>
        <p:nvSpPr>
          <p:cNvPr id="192" name="TextBox 191"/>
          <p:cNvSpPr txBox="1"/>
          <p:nvPr userDrawn="1"/>
        </p:nvSpPr>
        <p:spPr>
          <a:xfrm>
            <a:off x="8147862"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VOICE, VIDEO, CONNECTORS, AND BOTS</a:t>
            </a:r>
          </a:p>
          <a:p>
            <a:pPr>
              <a:lnSpc>
                <a:spcPct val="90000"/>
              </a:lnSpc>
              <a:spcAft>
                <a:spcPts val="600"/>
              </a:spcAft>
            </a:pPr>
            <a:r>
              <a:rPr lang="en-US" sz="1799" dirty="0">
                <a:solidFill>
                  <a:schemeClr val="bg1"/>
                </a:solidFill>
              </a:rPr>
              <a:t>Create the next generation </a:t>
            </a:r>
            <a:br>
              <a:rPr lang="en-US" sz="1799" dirty="0">
                <a:solidFill>
                  <a:schemeClr val="bg1"/>
                </a:solidFill>
              </a:rPr>
            </a:br>
            <a:r>
              <a:rPr lang="en-US" sz="1799" dirty="0">
                <a:solidFill>
                  <a:schemeClr val="bg1"/>
                </a:solidFill>
              </a:rPr>
              <a:t>of productivity solutions</a:t>
            </a:r>
          </a:p>
        </p:txBody>
      </p:sp>
      <p:sp>
        <p:nvSpPr>
          <p:cNvPr id="193" name="Isosceles Triangle 192"/>
          <p:cNvSpPr/>
          <p:nvPr userDrawn="1"/>
        </p:nvSpPr>
        <p:spPr bwMode="auto">
          <a:xfrm rot="10800000">
            <a:off x="1661003"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565996"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619207"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52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4" r:id="rId30"/>
    <p:sldLayoutId id="2147484295"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hyperlink" Target="http://apisandbox.msdn.microsoft.com/" TargetMode="External"/><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9.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image" Target="../media/image21.emf"/><Relationship Id="rId1" Type="http://schemas.openxmlformats.org/officeDocument/2006/relationships/slideLayout" Target="../slideLayouts/slideLayout22.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5" Type="http://schemas.openxmlformats.org/officeDocument/2006/relationships/image" Target="../media/image34.emf"/><Relationship Id="rId10" Type="http://schemas.openxmlformats.org/officeDocument/2006/relationships/image" Target="../media/image29.png"/><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Using Search capabilities with add-in model</a:t>
            </a:r>
          </a:p>
        </p:txBody>
      </p:sp>
      <p:sp>
        <p:nvSpPr>
          <p:cNvPr id="2" name="Text Placeholder 1"/>
          <p:cNvSpPr>
            <a:spLocks noGrp="1"/>
          </p:cNvSpPr>
          <p:nvPr>
            <p:ph type="body" sz="quarter" idx="12"/>
          </p:nvPr>
        </p:nvSpPr>
        <p:spPr/>
        <p:txBody>
          <a:bodyPr/>
          <a:lstStyle/>
          <a:p>
            <a:r>
              <a:rPr lang="fi-FI" dirty="0"/>
              <a:t>Name</a:t>
            </a:r>
          </a:p>
          <a:p>
            <a:r>
              <a:rPr lang="fi-FI" dirty="0"/>
              <a:t>Title</a:t>
            </a:r>
          </a:p>
          <a:p>
            <a:r>
              <a:rPr lang="fi-FI" dirty="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95726"/>
          </a:xfrm>
        </p:spPr>
        <p:txBody>
          <a:bodyPr/>
          <a:lstStyle/>
          <a:p>
            <a:r>
              <a:rPr lang="en-US" dirty="0"/>
              <a:t>Mapped to Crawled Properties</a:t>
            </a:r>
          </a:p>
          <a:p>
            <a:pPr lvl="1"/>
            <a:r>
              <a:rPr lang="en-US" dirty="0"/>
              <a:t>Tenancy level</a:t>
            </a:r>
          </a:p>
          <a:p>
            <a:pPr lvl="1"/>
            <a:r>
              <a:rPr lang="en-US" dirty="0"/>
              <a:t>Site Collection level</a:t>
            </a:r>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a:t>Managed Properties</a:t>
            </a:r>
          </a:p>
        </p:txBody>
      </p:sp>
    </p:spTree>
    <p:extLst>
      <p:ext uri="{BB962C8B-B14F-4D97-AF65-F5344CB8AC3E}">
        <p14:creationId xmlns:p14="http://schemas.microsoft.com/office/powerpoint/2010/main" val="17161326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graphicFrame>
        <p:nvGraphicFramePr>
          <p:cNvPr id="4" name="Table 3"/>
          <p:cNvGraphicFramePr>
            <a:graphicFrameLocks noGrp="1"/>
          </p:cNvGraphicFramePr>
          <p:nvPr>
            <p:extLst/>
          </p:nvPr>
        </p:nvGraphicFramePr>
        <p:xfrm>
          <a:off x="703263" y="1404938"/>
          <a:ext cx="10583863" cy="4858960"/>
        </p:xfrm>
        <a:graphic>
          <a:graphicData uri="http://schemas.openxmlformats.org/drawingml/2006/table">
            <a:tbl>
              <a:tblPr firstRow="1" bandRow="1">
                <a:tableStyleId>{5C22544A-7EE6-4342-B048-85BDC9FD1C3A}</a:tableStyleId>
              </a:tblPr>
              <a:tblGrid>
                <a:gridCol w="2033337">
                  <a:extLst>
                    <a:ext uri="{9D8B030D-6E8A-4147-A177-3AD203B41FA5}">
                      <a16:colId xmlns:a16="http://schemas.microsoft.com/office/drawing/2014/main" val="20000"/>
                    </a:ext>
                  </a:extLst>
                </a:gridCol>
                <a:gridCol w="8550526">
                  <a:extLst>
                    <a:ext uri="{9D8B030D-6E8A-4147-A177-3AD203B41FA5}">
                      <a16:colId xmlns:a16="http://schemas.microsoft.com/office/drawing/2014/main" val="20001"/>
                    </a:ext>
                  </a:extLst>
                </a:gridCol>
              </a:tblGrid>
              <a:tr h="388506">
                <a:tc>
                  <a:txBody>
                    <a:bodyPr/>
                    <a:lstStyle/>
                    <a:p>
                      <a:r>
                        <a:rPr lang="en-US" sz="2000" dirty="0"/>
                        <a:t>Property</a:t>
                      </a:r>
                    </a:p>
                  </a:txBody>
                  <a:tcPr marL="67232" marR="67232" marT="44828" marB="44828"/>
                </a:tc>
                <a:tc>
                  <a:txBody>
                    <a:bodyPr/>
                    <a:lstStyle/>
                    <a:p>
                      <a:r>
                        <a:rPr lang="en-US" sz="2000" dirty="0"/>
                        <a:t>Description</a:t>
                      </a:r>
                    </a:p>
                  </a:txBody>
                  <a:tcPr marL="67232" marR="67232" marT="44828" marB="44828"/>
                </a:tc>
                <a:extLst>
                  <a:ext uri="{0D108BD9-81ED-4DB2-BD59-A6C34878D82A}">
                    <a16:rowId xmlns:a16="http://schemas.microsoft.com/office/drawing/2014/main" val="10000"/>
                  </a:ext>
                </a:extLst>
              </a:tr>
              <a:tr h="448276">
                <a:tc>
                  <a:txBody>
                    <a:bodyPr/>
                    <a:lstStyle/>
                    <a:p>
                      <a:r>
                        <a:rPr lang="en-US" sz="2400" dirty="0" err="1"/>
                        <a:t>Queryable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a:t>Managed Property can be used in property-based searches</a:t>
                      </a:r>
                    </a:p>
                  </a:txBody>
                  <a:tcPr marL="67232" marR="67232" marT="44828" marB="44828"/>
                </a:tc>
                <a:extLst>
                  <a:ext uri="{0D108BD9-81ED-4DB2-BD59-A6C34878D82A}">
                    <a16:rowId xmlns:a16="http://schemas.microsoft.com/office/drawing/2014/main" val="10001"/>
                  </a:ext>
                </a:extLst>
              </a:tr>
              <a:tr h="448276">
                <a:tc>
                  <a:txBody>
                    <a:bodyPr/>
                    <a:lstStyle/>
                    <a:p>
                      <a:r>
                        <a:rPr lang="en-US" sz="2400" dirty="0" err="1"/>
                        <a:t>Refinable</a:t>
                      </a:r>
                      <a:endParaRPr lang="en-US" sz="2400" dirty="0"/>
                    </a:p>
                  </a:txBody>
                  <a:tcPr marL="67232" marR="67232" marT="44828" marB="44828"/>
                </a:tc>
                <a:tc>
                  <a:txBody>
                    <a:bodyPr/>
                    <a:lstStyle/>
                    <a:p>
                      <a:r>
                        <a:rPr lang="en-US" sz="2400" dirty="0"/>
                        <a:t>Managed Property can be used as a refiner</a:t>
                      </a:r>
                    </a:p>
                  </a:txBody>
                  <a:tcPr marL="67232" marR="67232" marT="44828" marB="44828"/>
                </a:tc>
                <a:extLst>
                  <a:ext uri="{0D108BD9-81ED-4DB2-BD59-A6C34878D82A}">
                    <a16:rowId xmlns:a16="http://schemas.microsoft.com/office/drawing/2014/main" val="10002"/>
                  </a:ext>
                </a:extLst>
              </a:tr>
              <a:tr h="448276">
                <a:tc>
                  <a:txBody>
                    <a:bodyPr/>
                    <a:lstStyle/>
                    <a:p>
                      <a:r>
                        <a:rPr lang="en-US" sz="2400" dirty="0"/>
                        <a:t>Retrievable</a:t>
                      </a:r>
                    </a:p>
                  </a:txBody>
                  <a:tcPr marL="67232" marR="67232" marT="44828" marB="44828"/>
                </a:tc>
                <a:tc>
                  <a:txBody>
                    <a:bodyPr/>
                    <a:lstStyle/>
                    <a:p>
                      <a:r>
                        <a:rPr lang="en-US" sz="2400" dirty="0"/>
                        <a:t>Managed Property can be returned in the results</a:t>
                      </a:r>
                    </a:p>
                  </a:txBody>
                  <a:tcPr marL="67232" marR="67232" marT="44828" marB="44828"/>
                </a:tc>
                <a:extLst>
                  <a:ext uri="{0D108BD9-81ED-4DB2-BD59-A6C34878D82A}">
                    <a16:rowId xmlns:a16="http://schemas.microsoft.com/office/drawing/2014/main" val="10003"/>
                  </a:ext>
                </a:extLst>
              </a:tr>
              <a:tr h="448276">
                <a:tc>
                  <a:txBody>
                    <a:bodyPr/>
                    <a:lstStyle/>
                    <a:p>
                      <a:r>
                        <a:rPr lang="en-US" sz="2400" dirty="0"/>
                        <a:t>Searchable</a:t>
                      </a:r>
                    </a:p>
                  </a:txBody>
                  <a:tcPr marL="67232" marR="67232" marT="44828" marB="44828"/>
                </a:tc>
                <a:tc>
                  <a:txBody>
                    <a:bodyPr/>
                    <a:lstStyle/>
                    <a:p>
                      <a:r>
                        <a:rPr lang="en-US" sz="2400" dirty="0"/>
                        <a:t>Includes the value of the Managed Property in the Search Index</a:t>
                      </a:r>
                    </a:p>
                  </a:txBody>
                  <a:tcPr marL="67232" marR="67232" marT="44828" marB="44828"/>
                </a:tc>
                <a:extLst>
                  <a:ext uri="{0D108BD9-81ED-4DB2-BD59-A6C34878D82A}">
                    <a16:rowId xmlns:a16="http://schemas.microsoft.com/office/drawing/2014/main" val="10004"/>
                  </a:ext>
                </a:extLst>
              </a:tr>
              <a:tr h="448276">
                <a:tc>
                  <a:txBody>
                    <a:bodyPr/>
                    <a:lstStyle/>
                    <a:p>
                      <a:r>
                        <a:rPr lang="en-US" sz="2400" dirty="0"/>
                        <a:t>Sortable</a:t>
                      </a:r>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a:t>Managed Property can be used for sorting results</a:t>
                      </a:r>
                    </a:p>
                  </a:txBody>
                  <a:tcPr marL="67232" marR="67232" marT="44828" marB="44828"/>
                </a:tc>
                <a:extLst>
                  <a:ext uri="{0D108BD9-81ED-4DB2-BD59-A6C34878D82A}">
                    <a16:rowId xmlns:a16="http://schemas.microsoft.com/office/drawing/2014/main" val="10005"/>
                  </a:ext>
                </a:extLst>
              </a:tr>
              <a:tr h="448276">
                <a:tc>
                  <a:txBody>
                    <a:bodyPr/>
                    <a:lstStyle/>
                    <a:p>
                      <a:r>
                        <a:rPr lang="en-US" sz="2400" dirty="0"/>
                        <a:t>Type</a:t>
                      </a:r>
                    </a:p>
                  </a:txBody>
                  <a:tcPr marL="67232" marR="67232" marT="44828" marB="44828"/>
                </a:tc>
                <a:tc>
                  <a:txBody>
                    <a:bodyPr/>
                    <a:lstStyle/>
                    <a:p>
                      <a:r>
                        <a:rPr lang="en-US" sz="2400" dirty="0"/>
                        <a:t>The data type of the Managed Property</a:t>
                      </a:r>
                    </a:p>
                  </a:txBody>
                  <a:tcPr marL="67232" marR="67232" marT="44828" marB="44828"/>
                </a:tc>
                <a:extLst>
                  <a:ext uri="{0D108BD9-81ED-4DB2-BD59-A6C34878D82A}">
                    <a16:rowId xmlns:a16="http://schemas.microsoft.com/office/drawing/2014/main" val="10006"/>
                  </a:ext>
                </a:extLst>
              </a:tr>
              <a:tr h="448276">
                <a:tc>
                  <a:txBody>
                    <a:bodyPr/>
                    <a:lstStyle/>
                    <a:p>
                      <a:r>
                        <a:rPr lang="en-US" sz="2400" dirty="0"/>
                        <a:t>Safe</a:t>
                      </a:r>
                    </a:p>
                  </a:txBody>
                  <a:tcPr marL="67232" marR="67232" marT="44828" marB="44828"/>
                </a:tc>
                <a:tc>
                  <a:txBody>
                    <a:bodyPr/>
                    <a:lstStyle/>
                    <a:p>
                      <a:r>
                        <a:rPr lang="en-US" sz="2400" dirty="0"/>
                        <a:t>Can be returned to anonymous users</a:t>
                      </a:r>
                    </a:p>
                  </a:txBody>
                  <a:tcPr marL="67232" marR="67232" marT="44828" marB="44828"/>
                </a:tc>
                <a:extLst>
                  <a:ext uri="{0D108BD9-81ED-4DB2-BD59-A6C34878D82A}">
                    <a16:rowId xmlns:a16="http://schemas.microsoft.com/office/drawing/2014/main" val="10007"/>
                  </a:ext>
                </a:extLst>
              </a:tr>
              <a:tr h="448276">
                <a:tc>
                  <a:txBody>
                    <a:bodyPr/>
                    <a:lstStyle/>
                    <a:p>
                      <a:r>
                        <a:rPr lang="en-US" sz="2400" dirty="0"/>
                        <a:t>Alias</a:t>
                      </a:r>
                    </a:p>
                  </a:txBody>
                  <a:tcPr marL="67232" marR="67232" marT="44828" marB="44828"/>
                </a:tc>
                <a:tc>
                  <a:txBody>
                    <a:bodyPr/>
                    <a:lstStyle/>
                    <a:p>
                      <a:r>
                        <a:rPr lang="en-US" sz="2400" dirty="0"/>
                        <a:t>Friendly names</a:t>
                      </a:r>
                    </a:p>
                  </a:txBody>
                  <a:tcPr marL="67232" marR="67232" marT="44828" marB="44828"/>
                </a:tc>
                <a:extLst>
                  <a:ext uri="{0D108BD9-81ED-4DB2-BD59-A6C34878D82A}">
                    <a16:rowId xmlns:a16="http://schemas.microsoft.com/office/drawing/2014/main" val="10008"/>
                  </a:ext>
                </a:extLst>
              </a:tr>
              <a:tr h="448276">
                <a:tc>
                  <a:txBody>
                    <a:bodyPr/>
                    <a:lstStyle/>
                    <a:p>
                      <a:r>
                        <a:rPr lang="en-US" sz="2400" dirty="0"/>
                        <a:t>Multi-valued</a:t>
                      </a:r>
                    </a:p>
                  </a:txBody>
                  <a:tcPr marL="67232" marR="67232" marT="44828" marB="44828"/>
                </a:tc>
                <a:tc>
                  <a:txBody>
                    <a:bodyPr/>
                    <a:lstStyle/>
                    <a:p>
                      <a:r>
                        <a:rPr lang="en-US" sz="2400" dirty="0"/>
                        <a:t>Managed Property can have multiple values</a:t>
                      </a:r>
                    </a:p>
                  </a:txBody>
                  <a:tcPr marL="67232" marR="67232" marT="44828" marB="44828"/>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260020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4067176" cy="4595814"/>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a:t>Result Sources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9" y="1845561"/>
            <a:ext cx="6925642" cy="3030799"/>
          </a:xfrm>
          <a:prstGeom prst="rect">
            <a:avLst/>
          </a:prstGeom>
          <a:ln>
            <a:solidFill>
              <a:schemeClr val="bg1">
                <a:lumMod val="75000"/>
              </a:schemeClr>
            </a:solidFill>
          </a:ln>
        </p:spPr>
      </p:pic>
    </p:spTree>
    <p:extLst>
      <p:ext uri="{BB962C8B-B14F-4D97-AF65-F5344CB8AC3E}">
        <p14:creationId xmlns:p14="http://schemas.microsoft.com/office/powerpoint/2010/main" val="35647938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a:t>Query Rules</a:t>
            </a:r>
          </a:p>
        </p:txBody>
      </p:sp>
    </p:spTree>
    <p:extLst>
      <p:ext uri="{BB962C8B-B14F-4D97-AF65-F5344CB8AC3E}">
        <p14:creationId xmlns:p14="http://schemas.microsoft.com/office/powerpoint/2010/main" val="20294293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5810251" cy="4467226"/>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a:t>Result Types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981" y="1290992"/>
            <a:ext cx="4817337" cy="4323995"/>
          </a:xfrm>
          <a:prstGeom prst="rect">
            <a:avLst/>
          </a:prstGeom>
          <a:ln>
            <a:solidFill>
              <a:schemeClr val="bg1">
                <a:lumMod val="75000"/>
              </a:schemeClr>
            </a:solidFill>
          </a:ln>
        </p:spPr>
      </p:pic>
    </p:spTree>
    <p:extLst>
      <p:ext uri="{BB962C8B-B14F-4D97-AF65-F5344CB8AC3E}">
        <p14:creationId xmlns:p14="http://schemas.microsoft.com/office/powerpoint/2010/main" val="38952239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Templates</a:t>
            </a:r>
          </a:p>
        </p:txBody>
      </p:sp>
      <p:sp>
        <p:nvSpPr>
          <p:cNvPr id="3" name="Slide Number Placeholder 2"/>
          <p:cNvSpPr>
            <a:spLocks noGrp="1"/>
          </p:cNvSpPr>
          <p:nvPr>
            <p:ph type="sldNum" sz="quarter" idx="4294967295"/>
          </p:nvPr>
        </p:nvSpPr>
        <p:spPr>
          <a:xfrm>
            <a:off x="520700" y="6399557"/>
            <a:ext cx="560686" cy="219456"/>
          </a:xfrm>
          <a:prstGeom prst="rect">
            <a:avLst/>
          </a:prstGeom>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169598"/>
            <a:ext cx="10058400" cy="2417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18" y="3604523"/>
            <a:ext cx="7400000" cy="2904762"/>
          </a:xfrm>
          <a:prstGeom prst="rect">
            <a:avLst/>
          </a:prstGeom>
        </p:spPr>
      </p:pic>
      <p:cxnSp>
        <p:nvCxnSpPr>
          <p:cNvPr id="7" name="Straight Arrow Connector 6"/>
          <p:cNvCxnSpPr/>
          <p:nvPr/>
        </p:nvCxnSpPr>
        <p:spPr>
          <a:xfrm flipH="1">
            <a:off x="3314700" y="2986088"/>
            <a:ext cx="314325" cy="1671637"/>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43375" y="2986088"/>
            <a:ext cx="2500313" cy="728662"/>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621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881064"/>
          </a:xfrm>
        </p:spPr>
        <p:txBody>
          <a:bodyPr/>
          <a:lstStyle/>
          <a:p>
            <a:r>
              <a:rPr lang="en-US" dirty="0"/>
              <a:t>Provides navigation across pages in Search Center</a:t>
            </a:r>
          </a:p>
        </p:txBody>
      </p:sp>
      <p:sp>
        <p:nvSpPr>
          <p:cNvPr id="3" name="Title 2"/>
          <p:cNvSpPr>
            <a:spLocks noGrp="1"/>
          </p:cNvSpPr>
          <p:nvPr>
            <p:ph type="title"/>
          </p:nvPr>
        </p:nvSpPr>
        <p:spPr/>
        <p:txBody>
          <a:bodyPr/>
          <a:lstStyle/>
          <a:p>
            <a:r>
              <a:rPr lang="en-US" dirty="0"/>
              <a:t>Search Navigation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5" y="2499525"/>
            <a:ext cx="6410326" cy="2573489"/>
          </a:xfrm>
          <a:prstGeom prst="rect">
            <a:avLst/>
          </a:prstGeom>
          <a:ln>
            <a:solidFill>
              <a:schemeClr val="bg1">
                <a:lumMod val="75000"/>
              </a:schemeClr>
            </a:solidFill>
          </a:ln>
        </p:spPr>
      </p:pic>
    </p:spTree>
    <p:extLst>
      <p:ext uri="{BB962C8B-B14F-4D97-AF65-F5344CB8AC3E}">
        <p14:creationId xmlns:p14="http://schemas.microsoft.com/office/powerpoint/2010/main" val="22817826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add-in</a:t>
            </a:r>
          </a:p>
          <a:p>
            <a:endParaRPr lang="en-US" dirty="0"/>
          </a:p>
        </p:txBody>
      </p:sp>
      <p:sp>
        <p:nvSpPr>
          <p:cNvPr id="3" name="Title 2"/>
          <p:cNvSpPr>
            <a:spLocks noGrp="1"/>
          </p:cNvSpPr>
          <p:nvPr>
            <p:ph type="title"/>
          </p:nvPr>
        </p:nvSpPr>
        <p:spPr/>
        <p:txBody>
          <a:bodyPr/>
          <a:lstStyle/>
          <a:p>
            <a:r>
              <a:rPr lang="en-US" dirty="0"/>
              <a:t>Export/Import Search Settings</a:t>
            </a:r>
          </a:p>
        </p:txBody>
      </p:sp>
    </p:spTree>
    <p:extLst>
      <p:ext uri="{BB962C8B-B14F-4D97-AF65-F5344CB8AC3E}">
        <p14:creationId xmlns:p14="http://schemas.microsoft.com/office/powerpoint/2010/main" val="15163555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73139" y="4343400"/>
            <a:ext cx="10595406" cy="461665"/>
          </a:xfrm>
        </p:spPr>
        <p:txBody>
          <a:bodyPr/>
          <a:lstStyle/>
          <a:p>
            <a:r>
              <a:rPr lang="en-GB" sz="2400" dirty="0"/>
              <a:t>https://github.com/OfficeDev/PnP/tree/master/Samples/Core.SearchSettingsPortability</a:t>
            </a:r>
          </a:p>
        </p:txBody>
      </p:sp>
      <p:sp>
        <p:nvSpPr>
          <p:cNvPr id="6" name="Text Placeholder 5"/>
          <p:cNvSpPr>
            <a:spLocks noGrp="1"/>
          </p:cNvSpPr>
          <p:nvPr>
            <p:ph type="body" sz="quarter" idx="10"/>
          </p:nvPr>
        </p:nvSpPr>
        <p:spPr/>
        <p:txBody>
          <a:bodyPr/>
          <a:lstStyle/>
          <a:p>
            <a:r>
              <a:rPr lang="en-US" dirty="0"/>
              <a:t>Demo</a:t>
            </a:r>
            <a:endParaRPr lang="en-GB" dirty="0"/>
          </a:p>
        </p:txBody>
      </p:sp>
      <p:sp>
        <p:nvSpPr>
          <p:cNvPr id="7" name="Text Placeholder 6"/>
          <p:cNvSpPr>
            <a:spLocks noGrp="1"/>
          </p:cNvSpPr>
          <p:nvPr>
            <p:ph type="body" sz="quarter" idx="11"/>
          </p:nvPr>
        </p:nvSpPr>
        <p:spPr/>
        <p:txBody>
          <a:bodyPr/>
          <a:lstStyle/>
          <a:p>
            <a:r>
              <a:rPr lang="en-US" dirty="0"/>
              <a:t>Export/Import Search Settings</a:t>
            </a:r>
            <a:endParaRPr lang="en-GB" dirty="0"/>
          </a:p>
        </p:txBody>
      </p:sp>
    </p:spTree>
    <p:extLst>
      <p:ext uri="{BB962C8B-B14F-4D97-AF65-F5344CB8AC3E}">
        <p14:creationId xmlns:p14="http://schemas.microsoft.com/office/powerpoint/2010/main" val="971986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https://github.com/OfficeDev/PnP/tree/master/Samples/Search.PersonalizedResults</a:t>
            </a:r>
          </a:p>
        </p:txBody>
      </p:sp>
      <p:sp>
        <p:nvSpPr>
          <p:cNvPr id="6" name="Text Placeholder 5"/>
          <p:cNvSpPr>
            <a:spLocks noGrp="1"/>
          </p:cNvSpPr>
          <p:nvPr>
            <p:ph type="body" sz="quarter" idx="10"/>
          </p:nvPr>
        </p:nvSpPr>
        <p:spPr/>
        <p:txBody>
          <a:bodyPr/>
          <a:lstStyle/>
          <a:p>
            <a:r>
              <a:rPr lang="en-US" dirty="0"/>
              <a:t>Demo</a:t>
            </a:r>
            <a:endParaRPr lang="en-GB" dirty="0"/>
          </a:p>
        </p:txBody>
      </p:sp>
      <p:sp>
        <p:nvSpPr>
          <p:cNvPr id="7" name="Text Placeholder 6"/>
          <p:cNvSpPr>
            <a:spLocks noGrp="1"/>
          </p:cNvSpPr>
          <p:nvPr>
            <p:ph type="body" sz="quarter" idx="11"/>
          </p:nvPr>
        </p:nvSpPr>
        <p:spPr/>
        <p:txBody>
          <a:bodyPr/>
          <a:lstStyle/>
          <a:p>
            <a:r>
              <a:rPr lang="en-US" dirty="0"/>
              <a:t>Calling Search using CSOM</a:t>
            </a:r>
            <a:endParaRPr lang="en-GB" dirty="0"/>
          </a:p>
        </p:txBody>
      </p:sp>
    </p:spTree>
    <p:extLst>
      <p:ext uri="{BB962C8B-B14F-4D97-AF65-F5344CB8AC3E}">
        <p14:creationId xmlns:p14="http://schemas.microsoft.com/office/powerpoint/2010/main" val="1690295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a:t>Agenda</a:t>
            </a:r>
            <a:endParaRPr lang="en-GB" dirty="0"/>
          </a:p>
        </p:txBody>
      </p:sp>
      <p:grpSp>
        <p:nvGrpSpPr>
          <p:cNvPr id="2" name="Group 1"/>
          <p:cNvGrpSpPr/>
          <p:nvPr/>
        </p:nvGrpSpPr>
        <p:grpSpPr>
          <a:xfrm>
            <a:off x="1079963" y="2817027"/>
            <a:ext cx="985334" cy="1485915"/>
            <a:chOff x="1151316" y="2843213"/>
            <a:chExt cx="985334" cy="1485915"/>
          </a:xfrm>
        </p:grpSpPr>
        <p:sp>
          <p:nvSpPr>
            <p:cNvPr id="22" name="TextBox 21"/>
            <p:cNvSpPr txBox="1"/>
            <p:nvPr/>
          </p:nvSpPr>
          <p:spPr>
            <a:xfrm>
              <a:off x="1151316" y="4021351"/>
              <a:ext cx="985334" cy="307777"/>
            </a:xfrm>
            <a:prstGeom prst="rect">
              <a:avLst/>
            </a:prstGeom>
            <a:noFill/>
          </p:spPr>
          <p:txBody>
            <a:bodyPr wrap="none" lIns="0" tIns="0" rIns="0" bIns="0" rtlCol="0">
              <a:spAutoFit/>
            </a:bodyPr>
            <a:lstStyle/>
            <a:p>
              <a:pPr algn="ctr"/>
              <a:r>
                <a:rPr lang="en-GB" sz="2000" spc="-70" dirty="0">
                  <a:solidFill>
                    <a:schemeClr val="bg1"/>
                  </a:solidFill>
                </a:rPr>
                <a:t>Overview</a:t>
              </a:r>
            </a:p>
          </p:txBody>
        </p:sp>
        <p:pic>
          <p:nvPicPr>
            <p:cNvPr id="70" name="Picture 69"/>
            <p:cNvPicPr>
              <a:picLocks noChangeAspect="1"/>
            </p:cNvPicPr>
            <p:nvPr/>
          </p:nvPicPr>
          <p:blipFill>
            <a:blip r:embed="rId2"/>
            <a:stretch>
              <a:fillRect/>
            </a:stretch>
          </p:blipFill>
          <p:spPr>
            <a:xfrm>
              <a:off x="1191506" y="2843213"/>
              <a:ext cx="904954" cy="1112195"/>
            </a:xfrm>
            <a:prstGeom prst="rect">
              <a:avLst/>
            </a:prstGeom>
          </p:spPr>
        </p:pic>
      </p:grpSp>
      <p:grpSp>
        <p:nvGrpSpPr>
          <p:cNvPr id="4" name="Group 3"/>
          <p:cNvGrpSpPr/>
          <p:nvPr/>
        </p:nvGrpSpPr>
        <p:grpSpPr>
          <a:xfrm>
            <a:off x="3219425" y="2943252"/>
            <a:ext cx="2413142" cy="1661222"/>
            <a:chOff x="3073516" y="2933727"/>
            <a:chExt cx="2413142" cy="1661222"/>
          </a:xfrm>
        </p:grpSpPr>
        <p:sp>
          <p:nvSpPr>
            <p:cNvPr id="23" name="TextBox 22"/>
            <p:cNvSpPr txBox="1"/>
            <p:nvPr/>
          </p:nvSpPr>
          <p:spPr>
            <a:xfrm>
              <a:off x="3110151" y="2933727"/>
              <a:ext cx="2339872" cy="307777"/>
            </a:xfrm>
            <a:prstGeom prst="rect">
              <a:avLst/>
            </a:prstGeom>
            <a:noFill/>
          </p:spPr>
          <p:txBody>
            <a:bodyPr wrap="none" lIns="0" tIns="0" rIns="0" bIns="0" rtlCol="0">
              <a:spAutoFit/>
            </a:bodyPr>
            <a:lstStyle/>
            <a:p>
              <a:pPr algn="ctr"/>
              <a:r>
                <a:rPr lang="en-US" sz="2000" spc="-70" dirty="0">
                  <a:solidFill>
                    <a:schemeClr val="bg1"/>
                  </a:solidFill>
                </a:rPr>
                <a:t>Search Building Blocks</a:t>
              </a:r>
              <a:endParaRPr lang="en-GB" sz="2000" spc="-70" dirty="0">
                <a:solidFill>
                  <a:schemeClr val="bg1"/>
                </a:solidFill>
              </a:endParaRPr>
            </a:p>
          </p:txBody>
        </p:sp>
        <p:pic>
          <p:nvPicPr>
            <p:cNvPr id="71" name="Picture 70"/>
            <p:cNvPicPr>
              <a:picLocks noChangeAspect="1"/>
            </p:cNvPicPr>
            <p:nvPr/>
          </p:nvPicPr>
          <p:blipFill>
            <a:blip r:embed="rId3"/>
            <a:stretch>
              <a:fillRect/>
            </a:stretch>
          </p:blipFill>
          <p:spPr>
            <a:xfrm>
              <a:off x="3073516" y="3335918"/>
              <a:ext cx="2413142" cy="1259031"/>
            </a:xfrm>
            <a:prstGeom prst="rect">
              <a:avLst/>
            </a:prstGeom>
          </p:spPr>
        </p:pic>
      </p:grpSp>
      <p:grpSp>
        <p:nvGrpSpPr>
          <p:cNvPr id="6" name="Group 5"/>
          <p:cNvGrpSpPr/>
          <p:nvPr/>
        </p:nvGrpSpPr>
        <p:grpSpPr>
          <a:xfrm>
            <a:off x="6601976" y="2683341"/>
            <a:ext cx="1861792" cy="1663216"/>
            <a:chOff x="6266507" y="2144714"/>
            <a:chExt cx="1861792" cy="1663216"/>
          </a:xfrm>
        </p:grpSpPr>
        <p:sp>
          <p:nvSpPr>
            <p:cNvPr id="24" name="TextBox 23"/>
            <p:cNvSpPr txBox="1"/>
            <p:nvPr/>
          </p:nvSpPr>
          <p:spPr>
            <a:xfrm>
              <a:off x="6266507" y="3192377"/>
              <a:ext cx="1861792" cy="615553"/>
            </a:xfrm>
            <a:prstGeom prst="rect">
              <a:avLst/>
            </a:prstGeom>
            <a:noFill/>
          </p:spPr>
          <p:txBody>
            <a:bodyPr wrap="none" lIns="0" tIns="0" rIns="0" bIns="0" rtlCol="0">
              <a:spAutoFit/>
            </a:bodyPr>
            <a:lstStyle/>
            <a:p>
              <a:pPr algn="ctr"/>
              <a:r>
                <a:rPr lang="en-US" sz="2000" spc="-70" dirty="0">
                  <a:solidFill>
                    <a:schemeClr val="bg1"/>
                  </a:solidFill>
                </a:rPr>
                <a:t>Extending Search </a:t>
              </a:r>
              <a:br>
                <a:rPr lang="en-US" sz="2000" spc="-70" dirty="0">
                  <a:solidFill>
                    <a:schemeClr val="bg1"/>
                  </a:solidFill>
                </a:rPr>
              </a:br>
              <a:r>
                <a:rPr lang="en-US" sz="2000" spc="-70" dirty="0">
                  <a:solidFill>
                    <a:schemeClr val="bg1"/>
                  </a:solidFill>
                </a:rPr>
                <a:t>Center</a:t>
              </a:r>
              <a:endParaRPr lang="en-GB" sz="2000" spc="-70" dirty="0">
                <a:solidFill>
                  <a:schemeClr val="bg1"/>
                </a:solidFill>
              </a:endParaRPr>
            </a:p>
          </p:txBody>
        </p:sp>
        <p:pic>
          <p:nvPicPr>
            <p:cNvPr id="72" name="Picture 71"/>
            <p:cNvPicPr>
              <a:picLocks noChangeAspect="1"/>
            </p:cNvPicPr>
            <p:nvPr/>
          </p:nvPicPr>
          <p:blipFill>
            <a:blip r:embed="rId4"/>
            <a:stretch>
              <a:fillRect/>
            </a:stretch>
          </p:blipFill>
          <p:spPr>
            <a:xfrm rot="1901267">
              <a:off x="6711528" y="2144714"/>
              <a:ext cx="1078695" cy="1396995"/>
            </a:xfrm>
            <a:prstGeom prst="rect">
              <a:avLst/>
            </a:prstGeom>
          </p:spPr>
        </p:pic>
      </p:grpSp>
      <p:grpSp>
        <p:nvGrpSpPr>
          <p:cNvPr id="9" name="Group 8"/>
          <p:cNvGrpSpPr/>
          <p:nvPr/>
        </p:nvGrpSpPr>
        <p:grpSpPr>
          <a:xfrm>
            <a:off x="9088560" y="2747496"/>
            <a:ext cx="2277676" cy="1534905"/>
            <a:chOff x="9031475" y="2657763"/>
            <a:chExt cx="2277676" cy="1534905"/>
          </a:xfrm>
        </p:grpSpPr>
        <p:sp>
          <p:nvSpPr>
            <p:cNvPr id="25" name="TextBox 24"/>
            <p:cNvSpPr txBox="1"/>
            <p:nvPr/>
          </p:nvSpPr>
          <p:spPr>
            <a:xfrm>
              <a:off x="9031475" y="3884891"/>
              <a:ext cx="2277676" cy="307777"/>
            </a:xfrm>
            <a:prstGeom prst="rect">
              <a:avLst/>
            </a:prstGeom>
            <a:noFill/>
          </p:spPr>
          <p:txBody>
            <a:bodyPr wrap="none" lIns="0" tIns="0" rIns="0" bIns="0" rtlCol="0">
              <a:spAutoFit/>
            </a:bodyPr>
            <a:lstStyle/>
            <a:p>
              <a:pPr algn="ctr"/>
              <a:r>
                <a:rPr lang="en-US" sz="2000" spc="-70" dirty="0">
                  <a:solidFill>
                    <a:schemeClr val="bg1"/>
                  </a:solidFill>
                </a:rPr>
                <a:t>Search Based Add-Ins</a:t>
              </a:r>
              <a:endParaRPr lang="en-GB" sz="2000" spc="-70" dirty="0">
                <a:solidFill>
                  <a:schemeClr val="bg1"/>
                </a:solidFill>
              </a:endParaRPr>
            </a:p>
          </p:txBody>
        </p:sp>
        <p:pic>
          <p:nvPicPr>
            <p:cNvPr id="73" name="Picture 72"/>
            <p:cNvPicPr>
              <a:picLocks noChangeAspect="1"/>
            </p:cNvPicPr>
            <p:nvPr/>
          </p:nvPicPr>
          <p:blipFill>
            <a:blip r:embed="rId5"/>
            <a:stretch>
              <a:fillRect/>
            </a:stretch>
          </p:blipFill>
          <p:spPr>
            <a:xfrm>
              <a:off x="9711867" y="2657763"/>
              <a:ext cx="916892" cy="1247669"/>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Extending Search Center</a:t>
            </a:r>
          </a:p>
        </p:txBody>
      </p:sp>
    </p:spTree>
    <p:extLst>
      <p:ext uri="{BB962C8B-B14F-4D97-AF65-F5344CB8AC3E}">
        <p14:creationId xmlns:p14="http://schemas.microsoft.com/office/powerpoint/2010/main" val="35967095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building blocks to create custom solutions in Search Center</a:t>
            </a:r>
          </a:p>
        </p:txBody>
      </p:sp>
      <p:sp>
        <p:nvSpPr>
          <p:cNvPr id="3" name="Title 2"/>
          <p:cNvSpPr>
            <a:spLocks noGrp="1"/>
          </p:cNvSpPr>
          <p:nvPr>
            <p:ph type="title"/>
          </p:nvPr>
        </p:nvSpPr>
        <p:spPr/>
        <p:txBody>
          <a:bodyPr/>
          <a:lstStyle/>
          <a:p>
            <a:r>
              <a:rPr lang="en-US" dirty="0"/>
              <a:t>Custom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17" y="2145572"/>
            <a:ext cx="7019048" cy="3933333"/>
          </a:xfrm>
          <a:prstGeom prst="rect">
            <a:avLst/>
          </a:prstGeom>
          <a:ln>
            <a:solidFill>
              <a:schemeClr val="bg1">
                <a:lumMod val="75000"/>
              </a:schemeClr>
            </a:solidFill>
          </a:ln>
        </p:spPr>
      </p:pic>
    </p:spTree>
    <p:extLst>
      <p:ext uri="{BB962C8B-B14F-4D97-AF65-F5344CB8AC3E}">
        <p14:creationId xmlns:p14="http://schemas.microsoft.com/office/powerpoint/2010/main" val="41411712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67252"/>
          </a:xfrm>
        </p:spPr>
        <p:txBody>
          <a:bodyPr/>
          <a:lstStyle/>
          <a:p>
            <a:r>
              <a:rPr lang="en-US" dirty="0"/>
              <a:t>Use Add-In Installed Event to trigger modifications</a:t>
            </a:r>
          </a:p>
          <a:p>
            <a:pPr lvl="1"/>
            <a:r>
              <a:rPr lang="en-US" dirty="0"/>
              <a:t>Activating features</a:t>
            </a:r>
          </a:p>
          <a:p>
            <a:pPr lvl="1"/>
            <a:r>
              <a:rPr lang="en-US" dirty="0"/>
              <a:t>Uploading display templates</a:t>
            </a:r>
          </a:p>
          <a:p>
            <a:pPr lvl="1"/>
            <a:r>
              <a:rPr lang="en-US" dirty="0"/>
              <a:t>Manipulating web part properties</a:t>
            </a:r>
          </a:p>
          <a:p>
            <a:r>
              <a:rPr lang="en-US" dirty="0"/>
              <a:t>Include exported search configurations in add-ins</a:t>
            </a:r>
          </a:p>
          <a:p>
            <a:pPr lvl="1"/>
            <a:r>
              <a:rPr lang="en-US" dirty="0"/>
              <a:t>Add new “Search Configuration” to add-in</a:t>
            </a:r>
          </a:p>
        </p:txBody>
      </p:sp>
      <p:sp>
        <p:nvSpPr>
          <p:cNvPr id="3" name="Title 2"/>
          <p:cNvSpPr>
            <a:spLocks noGrp="1"/>
          </p:cNvSpPr>
          <p:nvPr>
            <p:ph type="title"/>
          </p:nvPr>
        </p:nvSpPr>
        <p:spPr/>
        <p:txBody>
          <a:bodyPr/>
          <a:lstStyle/>
          <a:p>
            <a:r>
              <a:rPr lang="en-US" dirty="0"/>
              <a:t>Automating Search Center Modifications</a:t>
            </a:r>
          </a:p>
        </p:txBody>
      </p:sp>
    </p:spTree>
    <p:extLst>
      <p:ext uri="{BB962C8B-B14F-4D97-AF65-F5344CB8AC3E}">
        <p14:creationId xmlns:p14="http://schemas.microsoft.com/office/powerpoint/2010/main" val="6555196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Activating Features</a:t>
            </a:r>
          </a:p>
        </p:txBody>
      </p:sp>
      <p:sp>
        <p:nvSpPr>
          <p:cNvPr id="4" name="Rectangle 1"/>
          <p:cNvSpPr>
            <a:spLocks noChangeArrowheads="1"/>
          </p:cNvSpPr>
          <p:nvPr/>
        </p:nvSpPr>
        <p:spPr bwMode="auto">
          <a:xfrm>
            <a:off x="967086" y="1356964"/>
            <a:ext cx="993573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//Enable Publishing Infrastructure 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id =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"{F6924D36-2FA8-4f0b-B16D-06B7250180FA}"</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query1 =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clientContext.Site.Features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where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f.DefinitionId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features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clientContext.LoadQuery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(query1);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features.Count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clientContext.Site.Features.Add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(id,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false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FeatureDefinitionScope</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.None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9481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Display Template</a:t>
            </a:r>
          </a:p>
        </p:txBody>
      </p:sp>
      <p:sp>
        <p:nvSpPr>
          <p:cNvPr id="4" name="Rectangle 1"/>
          <p:cNvSpPr>
            <a:spLocks noChangeArrowheads="1"/>
          </p:cNvSpPr>
          <p:nvPr/>
        </p:nvSpPr>
        <p:spPr bwMode="auto">
          <a:xfrm>
            <a:off x="519112" y="1082379"/>
            <a:ext cx="1006237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//Upload Display template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List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gallery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clientContext.Site.RootWeb.Lists.GetByTitle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MASTER_PAGE_GALLERY_TITLE);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clientContext.Site.RootWeb.GetFolderByServerRelativeUrl</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DISPLAY_TEMPLATE_FOLDER_URL);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FileStream</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fs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HostingEnvironment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.MapPath</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(DISPLAY_TEMPLATE_PATH),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FileMode</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FileAccess</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fileCreationInfo.ContentStream</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fs;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fileCreationInfo.Url</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DISPLAY_TEMPLATE_NAME;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fileCreationInfo.Overwrite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Microsoft.SharePoint.Client.</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folder.Files.Add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796101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Web Parts</a:t>
            </a:r>
          </a:p>
        </p:txBody>
      </p:sp>
      <p:sp>
        <p:nvSpPr>
          <p:cNvPr id="4" name="Rectangle 1"/>
          <p:cNvSpPr>
            <a:spLocks noChangeArrowheads="1"/>
          </p:cNvSpPr>
          <p:nvPr/>
        </p:nvSpPr>
        <p:spPr bwMode="auto">
          <a:xfrm>
            <a:off x="801043" y="1430718"/>
            <a:ext cx="993573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resultsPage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webs.First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GetFileByServerRelativeUrl</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(SEARCH_PAGE_URL);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resultsPage.CheckOut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LimitedWebPartManager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manager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resultsPage.GetLimitedWebPartManager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PersonalizationScope</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.Shared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manager.WebParts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part.WebPart.Properties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part.WebPart.Title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9200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https://github.com/OfficeDev/TrainingContent/tree/master/O3656-6%20Deep%20Dive%20into%20Search%20Scenarios%20in%20Office%20365/Demos/SearchInstaller </a:t>
            </a:r>
          </a:p>
        </p:txBody>
      </p:sp>
      <p:sp>
        <p:nvSpPr>
          <p:cNvPr id="6" name="Text Placeholder 5"/>
          <p:cNvSpPr>
            <a:spLocks noGrp="1"/>
          </p:cNvSpPr>
          <p:nvPr>
            <p:ph type="body" sz="quarter" idx="10"/>
          </p:nvPr>
        </p:nvSpPr>
        <p:spPr/>
        <p:txBody>
          <a:bodyPr/>
          <a:lstStyle/>
          <a:p>
            <a:r>
              <a:rPr lang="en-US" dirty="0"/>
              <a:t>Demo</a:t>
            </a:r>
            <a:endParaRPr lang="en-GB" dirty="0"/>
          </a:p>
        </p:txBody>
      </p:sp>
      <p:sp>
        <p:nvSpPr>
          <p:cNvPr id="7" name="Text Placeholder 6"/>
          <p:cNvSpPr>
            <a:spLocks noGrp="1"/>
          </p:cNvSpPr>
          <p:nvPr>
            <p:ph type="body" sz="quarter" idx="11"/>
          </p:nvPr>
        </p:nvSpPr>
        <p:spPr/>
        <p:txBody>
          <a:bodyPr/>
          <a:lstStyle/>
          <a:p>
            <a:r>
              <a:rPr lang="en-US" dirty="0"/>
              <a:t>Extending Search Center</a:t>
            </a:r>
            <a:endParaRPr lang="en-GB" dirty="0"/>
          </a:p>
        </p:txBody>
      </p:sp>
    </p:spTree>
    <p:extLst>
      <p:ext uri="{BB962C8B-B14F-4D97-AF65-F5344CB8AC3E}">
        <p14:creationId xmlns:p14="http://schemas.microsoft.com/office/powerpoint/2010/main" val="75343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Search Based Add-ins</a:t>
            </a:r>
          </a:p>
        </p:txBody>
      </p:sp>
    </p:spTree>
    <p:extLst>
      <p:ext uri="{BB962C8B-B14F-4D97-AF65-F5344CB8AC3E}">
        <p14:creationId xmlns:p14="http://schemas.microsoft.com/office/powerpoint/2010/main" val="111298984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Endpoint</a:t>
            </a:r>
          </a:p>
        </p:txBody>
      </p:sp>
      <p:sp>
        <p:nvSpPr>
          <p:cNvPr id="4" name="TextBox 3"/>
          <p:cNvSpPr txBox="1"/>
          <p:nvPr/>
        </p:nvSpPr>
        <p:spPr>
          <a:xfrm>
            <a:off x="519112" y="1362075"/>
            <a:ext cx="10729913" cy="3495487"/>
          </a:xfrm>
          <a:prstGeom prst="rect">
            <a:avLst/>
          </a:prstGeom>
          <a:noFill/>
        </p:spPr>
        <p:txBody>
          <a:bodyPr wrap="square" lIns="150602" tIns="120481" rIns="150602" bIns="120481" rtlCol="0">
            <a:spAutoFit/>
          </a:bodyPr>
          <a:lstStyle/>
          <a:p>
            <a:pPr algn="l">
              <a:spcAft>
                <a:spcPts val="494"/>
              </a:spcAft>
            </a:pPr>
            <a:r>
              <a:rPr lang="en-US" dirty="0">
                <a:solidFill>
                  <a:sysClr val="windowText" lastClr="000000"/>
                </a:solidFill>
              </a:rPr>
              <a:t>Keywords</a:t>
            </a:r>
          </a:p>
          <a:p>
            <a:pPr algn="l">
              <a:spcAft>
                <a:spcPts val="494"/>
              </a:spcAft>
            </a:pPr>
            <a:r>
              <a:rPr lang="en-US" b="1" dirty="0">
                <a:solidFill>
                  <a:sysClr val="windowText" lastClr="000000"/>
                </a:solidFill>
                <a:latin typeface="Consolas" pitchFamily="49" charset="0"/>
                <a:cs typeface="Consolas" pitchFamily="49" charset="0"/>
              </a:rPr>
              <a:t>https://tenant/site/_api/search/query?</a:t>
            </a:r>
            <a:r>
              <a:rPr lang="en-US" dirty="0">
                <a:solidFill>
                  <a:srgbClr val="C00000"/>
                </a:solidFill>
                <a:latin typeface="Consolas" pitchFamily="49" charset="0"/>
                <a:cs typeface="Consolas" pitchFamily="49" charset="0"/>
              </a:rPr>
              <a:t>querytext='{KQL Query}'</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Selecting Properties</a:t>
            </a:r>
          </a:p>
          <a:p>
            <a:pPr algn="l">
              <a:spcAft>
                <a:spcPts val="494"/>
              </a:spcAft>
            </a:pPr>
            <a:r>
              <a:rPr lang="en-US" b="1" dirty="0">
                <a:solidFill>
                  <a:sysClr val="windowText" lastClr="000000"/>
                </a:solidFill>
                <a:latin typeface="Consolas" pitchFamily="49" charset="0"/>
                <a:cs typeface="Consolas" pitchFamily="49" charset="0"/>
              </a:rPr>
              <a:t>https://tenant/site/_api/search/query?</a:t>
            </a:r>
            <a:r>
              <a:rPr lang="en-US" dirty="0">
                <a:solidFill>
                  <a:srgbClr val="C00000"/>
                </a:solidFill>
              </a:rPr>
              <a:t>querytext='test'&amp;selectproperties='Title,Rank'</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Sorting</a:t>
            </a:r>
          </a:p>
          <a:p>
            <a:pPr algn="l">
              <a:spcAft>
                <a:spcPts val="494"/>
              </a:spcAft>
            </a:pPr>
            <a:r>
              <a:rPr lang="en-US" b="1" dirty="0">
                <a:solidFill>
                  <a:sysClr val="windowText" lastClr="000000"/>
                </a:solidFill>
                <a:latin typeface="Consolas" pitchFamily="49" charset="0"/>
                <a:cs typeface="Consolas" pitchFamily="49" charset="0"/>
              </a:rPr>
              <a:t>https://tenant/site/_api/search/</a:t>
            </a:r>
            <a:br>
              <a:rPr lang="en-US" b="1" dirty="0">
                <a:solidFill>
                  <a:sysClr val="windowText" lastClr="000000"/>
                </a:solidFill>
                <a:latin typeface="Consolas" pitchFamily="49" charset="0"/>
                <a:cs typeface="Consolas" pitchFamily="49" charset="0"/>
              </a:rPr>
            </a:br>
            <a:r>
              <a:rPr lang="en-US" b="1" dirty="0">
                <a:solidFill>
                  <a:sysClr val="windowText" lastClr="000000"/>
                </a:solidFill>
                <a:latin typeface="Consolas" pitchFamily="49" charset="0"/>
                <a:cs typeface="Consolas" pitchFamily="49" charset="0"/>
              </a:rPr>
              <a:t>        </a:t>
            </a:r>
            <a:r>
              <a:rPr lang="en-US" b="1" dirty="0" err="1">
                <a:solidFill>
                  <a:sysClr val="windowText" lastClr="000000"/>
                </a:solidFill>
                <a:latin typeface="Consolas" pitchFamily="49" charset="0"/>
                <a:cs typeface="Consolas" pitchFamily="49" charset="0"/>
              </a:rPr>
              <a:t>query?</a:t>
            </a:r>
            <a:r>
              <a:rPr lang="en-US" dirty="0" err="1">
                <a:solidFill>
                  <a:srgbClr val="C00000"/>
                </a:solidFill>
                <a:latin typeface="Consolas" pitchFamily="49" charset="0"/>
                <a:cs typeface="Consolas" pitchFamily="49" charset="0"/>
              </a:rPr>
              <a:t>querytext</a:t>
            </a:r>
            <a:r>
              <a:rPr lang="en-US" dirty="0">
                <a:solidFill>
                  <a:srgbClr val="C00000"/>
                </a:solidFill>
                <a:latin typeface="Consolas" pitchFamily="49" charset="0"/>
                <a:cs typeface="Consolas" pitchFamily="49" charset="0"/>
              </a:rPr>
              <a:t>='test'&amp;sortlist='LastModifiedTime:descending'</a:t>
            </a:r>
          </a:p>
          <a:p>
            <a:pPr algn="l">
              <a:spcAft>
                <a:spcPts val="494"/>
              </a:spcAft>
            </a:pPr>
            <a:endParaRPr lang="en-US" sz="1600" dirty="0" err="1">
              <a:solidFill>
                <a:sysClr val="windowText" lastClr="000000"/>
              </a:solidFill>
            </a:endParaRPr>
          </a:p>
        </p:txBody>
      </p:sp>
    </p:spTree>
    <p:extLst>
      <p:ext uri="{BB962C8B-B14F-4D97-AF65-F5344CB8AC3E}">
        <p14:creationId xmlns:p14="http://schemas.microsoft.com/office/powerpoint/2010/main" val="42746995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REST</a:t>
            </a:r>
          </a:p>
        </p:txBody>
      </p:sp>
      <p:sp>
        <p:nvSpPr>
          <p:cNvPr id="5" name="TextBox 4"/>
          <p:cNvSpPr txBox="1"/>
          <p:nvPr/>
        </p:nvSpPr>
        <p:spPr>
          <a:xfrm>
            <a:off x="801043" y="1428750"/>
            <a:ext cx="7775743"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ajax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url: </a:t>
            </a:r>
            <a:r>
              <a:rPr lang="en-US" dirty="0">
                <a:solidFill>
                  <a:srgbClr val="C00000"/>
                </a:solidFill>
                <a:latin typeface="Consolas" pitchFamily="49" charset="0"/>
                <a:cs typeface="Consolas" pitchFamily="49" charset="0"/>
              </a:rPr>
              <a:t>"</a:t>
            </a:r>
            <a:r>
              <a:rPr lang="pt-BR" dirty="0">
                <a:solidFill>
                  <a:srgbClr val="C00000"/>
                </a:solidFill>
                <a:latin typeface="Consolas" pitchFamily="49" charset="0"/>
                <a:cs typeface="Consolas" pitchFamily="49" charset="0"/>
              </a:rPr>
              <a:t>http://site/_api/search/" +</a:t>
            </a:r>
          </a:p>
          <a:p>
            <a:pPr defTabSz="914400" fontAlgn="base">
              <a:lnSpc>
                <a:spcPct val="90000"/>
              </a:lnSpc>
              <a:spcBef>
                <a:spcPct val="0"/>
              </a:spcBef>
              <a:spcAft>
                <a:spcPts val="494"/>
              </a:spcAft>
            </a:pPr>
            <a:r>
              <a:rPr lang="pt-BR" dirty="0">
                <a:solidFill>
                  <a:srgbClr val="C00000"/>
                </a:solidFill>
                <a:latin typeface="Consolas" pitchFamily="49" charset="0"/>
                <a:cs typeface="Consolas" pitchFamily="49" charset="0"/>
              </a:rPr>
              <a:t>                 "query?querytext='{KQL 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method: </a:t>
            </a:r>
            <a:r>
              <a:rPr lang="en-US" dirty="0">
                <a:solidFill>
                  <a:srgbClr val="C00000"/>
                </a:solidFill>
                <a:latin typeface="Consolas" pitchFamily="49" charset="0"/>
                <a:cs typeface="Consolas" pitchFamily="49" charset="0"/>
              </a:rPr>
              <a:t>"GET"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headers: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"accept"</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"application/</a:t>
            </a:r>
            <a:r>
              <a:rPr lang="en-US" dirty="0" err="1">
                <a:solidFill>
                  <a:srgbClr val="C00000"/>
                </a:solidFill>
                <a:latin typeface="Consolas" pitchFamily="49" charset="0"/>
                <a:cs typeface="Consolas" pitchFamily="49" charset="0"/>
              </a:rPr>
              <a:t>json;odata</a:t>
            </a:r>
            <a:r>
              <a:rPr lang="en-US" dirty="0">
                <a:solidFill>
                  <a:srgbClr val="C00000"/>
                </a:solidFill>
                <a:latin typeface="Consolas" pitchFamily="49" charset="0"/>
                <a:cs typeface="Consolas" pitchFamily="49" charset="0"/>
              </a:rPr>
              <a:t>=verbose"</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success: </a:t>
            </a:r>
            <a:r>
              <a:rPr lang="en-US" dirty="0" err="1">
                <a:solidFill>
                  <a:sysClr val="windowText" lastClr="000000"/>
                </a:solidFill>
                <a:latin typeface="Consolas" pitchFamily="49" charset="0"/>
                <a:cs typeface="Consolas" pitchFamily="49" charset="0"/>
              </a:rPr>
              <a:t>onSuccess</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error: </a:t>
            </a:r>
            <a:r>
              <a:rPr lang="en-US" dirty="0" err="1">
                <a:solidFill>
                  <a:sysClr val="windowText" lastClr="000000"/>
                </a:solidFill>
                <a:latin typeface="Consolas" pitchFamily="49" charset="0"/>
                <a:cs typeface="Consolas" pitchFamily="49" charset="0"/>
              </a:rPr>
              <a:t>onError</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40496896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CSOM</a:t>
            </a:r>
          </a:p>
        </p:txBody>
      </p:sp>
      <p:sp>
        <p:nvSpPr>
          <p:cNvPr id="5" name="TextBox 4"/>
          <p:cNvSpPr txBox="1"/>
          <p:nvPr/>
        </p:nvSpPr>
        <p:spPr>
          <a:xfrm>
            <a:off x="652463" y="1304500"/>
            <a:ext cx="11015662" cy="4253644"/>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context = </a:t>
            </a:r>
            <a:r>
              <a:rPr lang="en-US" dirty="0" err="1">
                <a:solidFill>
                  <a:srgbClr val="1F497D"/>
                </a:solidFill>
                <a:latin typeface="Consolas" pitchFamily="49" charset="0"/>
                <a:cs typeface="Consolas" pitchFamily="49" charset="0"/>
              </a:rPr>
              <a:t>SP.ClientContext</a:t>
            </a:r>
            <a:r>
              <a:rPr lang="en-US" dirty="0" err="1">
                <a:solidFill>
                  <a:sysClr val="windowText" lastClr="000000"/>
                </a:solidFill>
                <a:latin typeface="Consolas" pitchFamily="49" charset="0"/>
                <a:cs typeface="Consolas" pitchFamily="49" charset="0"/>
              </a:rPr>
              <a:t>.get_current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Microsoft.SharePoint.Client.Search.Query.KeywordQuery</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keywordQuery.set_queryText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Microsoft.SharePoint.Client.Search.Query.SearchExecutor</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results = </a:t>
            </a:r>
            <a:r>
              <a:rPr lang="en-US" dirty="0" err="1">
                <a:solidFill>
                  <a:sysClr val="windowText" lastClr="000000"/>
                </a:solidFill>
                <a:latin typeface="Consolas" pitchFamily="49" charset="0"/>
                <a:cs typeface="Consolas" pitchFamily="49" charset="0"/>
              </a:rPr>
              <a:t>searchExecutor.executeQuery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context.executeQueryAsync</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onGetEventsSuccess</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onGetEventsFail</a:t>
            </a:r>
            <a:r>
              <a:rPr lang="en-US"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42085362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REST</a:t>
            </a:r>
          </a:p>
        </p:txBody>
      </p:sp>
      <p:sp>
        <p:nvSpPr>
          <p:cNvPr id="4" name="TextBox 3"/>
          <p:cNvSpPr txBox="1"/>
          <p:nvPr/>
        </p:nvSpPr>
        <p:spPr>
          <a:xfrm>
            <a:off x="652463" y="1792367"/>
            <a:ext cx="11068311"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var</a:t>
            </a:r>
            <a:r>
              <a:rPr lang="en-US" dirty="0">
                <a:solidFill>
                  <a:srgbClr val="0070C0"/>
                </a:solidFill>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a:t>
            </a:r>
            <a:r>
              <a:rPr lang="en-US" dirty="0" err="1">
                <a:latin typeface="Consolas" pitchFamily="49" charset="0"/>
                <a:cs typeface="Consolas" pitchFamily="49" charset="0"/>
              </a:rPr>
              <a:t>HttpContext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 = </a:t>
            </a:r>
            <a:r>
              <a:rPr lang="en-US" dirty="0" err="1">
                <a:latin typeface="Consolas" pitchFamily="49" charset="0"/>
                <a:cs typeface="Consolas" pitchFamily="49" charset="0"/>
              </a:rPr>
              <a:t>spContext.UserAccessTokenForSPAppWeb</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url</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"http://site/_</a:t>
            </a:r>
            <a:r>
              <a:rPr lang="en-US" dirty="0" err="1">
                <a:solidFill>
                  <a:srgbClr val="C00000"/>
                </a:solidFill>
                <a:latin typeface="Consolas" pitchFamily="49" charset="0"/>
                <a:cs typeface="Consolas" pitchFamily="49" charset="0"/>
              </a:rPr>
              <a:t>api</a:t>
            </a:r>
            <a:r>
              <a:rPr lang="en-US" dirty="0">
                <a:solidFill>
                  <a:srgbClr val="C00000"/>
                </a:solidFill>
                <a:latin typeface="Consolas" pitchFamily="49" charset="0"/>
                <a:cs typeface="Consolas" pitchFamily="49" charset="0"/>
              </a:rPr>
              <a:t>/search/</a:t>
            </a:r>
            <a:r>
              <a:rPr lang="en-US" dirty="0" err="1">
                <a:solidFill>
                  <a:srgbClr val="C00000"/>
                </a:solidFill>
                <a:latin typeface="Consolas" pitchFamily="49" charset="0"/>
                <a:cs typeface="Consolas" pitchFamily="49" charset="0"/>
              </a:rPr>
              <a:t>query?querytext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 client = </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HttpRequestMessage</a:t>
            </a:r>
            <a:r>
              <a:rPr lang="en-US" dirty="0">
                <a:latin typeface="Consolas" pitchFamily="49" charset="0"/>
                <a:cs typeface="Consolas" pitchFamily="49" charset="0"/>
              </a:rPr>
              <a:t> request = new </a:t>
            </a:r>
            <a:r>
              <a:rPr lang="en-US" dirty="0" err="1">
                <a:solidFill>
                  <a:srgbClr val="0070C0"/>
                </a:solidFill>
                <a:latin typeface="Consolas" pitchFamily="49" charset="0"/>
                <a:cs typeface="Consolas" pitchFamily="49" charset="0"/>
              </a:rPr>
              <a:t>HttpRequestMessage</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HttpMethod</a:t>
            </a:r>
            <a:r>
              <a:rPr lang="en-US" dirty="0" err="1">
                <a:latin typeface="Consolas" pitchFamily="49" charset="0"/>
                <a:cs typeface="Consolas" pitchFamily="49" charset="0"/>
              </a:rPr>
              <a:t>.Get</a:t>
            </a:r>
            <a:r>
              <a:rPr lang="en-US" dirty="0">
                <a:latin typeface="Consolas" pitchFamily="49" charset="0"/>
                <a:cs typeface="Consolas" pitchFamily="49" charset="0"/>
              </a:rPr>
              <a:t>, </a:t>
            </a:r>
            <a:r>
              <a:rPr lang="en-US" dirty="0" err="1">
                <a:latin typeface="Consolas" pitchFamily="49" charset="0"/>
                <a:cs typeface="Consolas" pitchFamily="49" charset="0"/>
              </a:rPr>
              <a:t>url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latin typeface="Consolas" pitchFamily="49" charset="0"/>
                <a:cs typeface="Consolas" pitchFamily="49" charset="0"/>
              </a:rPr>
              <a:t>request.Headers.Accept.Add</a:t>
            </a:r>
            <a:r>
              <a:rPr lang="en-US" dirty="0">
                <a:latin typeface="Consolas" pitchFamily="49" charset="0"/>
                <a:cs typeface="Consolas" pitchFamily="49" charset="0"/>
              </a:rPr>
              <a:t>(</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MediaTypeWithQualityHeaderValue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"application/xml"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latin typeface="Consolas" pitchFamily="49" charset="0"/>
                <a:cs typeface="Consolas" pitchFamily="49" charset="0"/>
              </a:rPr>
              <a:t>request.Headers.Authorization</a:t>
            </a:r>
            <a:r>
              <a:rPr lang="en-US" dirty="0">
                <a:latin typeface="Consolas" pitchFamily="49" charset="0"/>
                <a:cs typeface="Consolas" pitchFamily="49" charset="0"/>
              </a:rPr>
              <a:t> = new </a:t>
            </a:r>
            <a:r>
              <a:rPr lang="en-US" dirty="0" err="1">
                <a:solidFill>
                  <a:srgbClr val="0070C0"/>
                </a:solidFill>
                <a:latin typeface="Consolas" pitchFamily="49" charset="0"/>
                <a:cs typeface="Consolas" pitchFamily="49" charset="0"/>
              </a:rPr>
              <a:t>AuthenticationHeaderValue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"Bearer"</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HttpResponseMessage</a:t>
            </a:r>
            <a:r>
              <a:rPr lang="en-US" dirty="0">
                <a:latin typeface="Consolas" pitchFamily="49" charset="0"/>
                <a:cs typeface="Consolas" pitchFamily="49" charset="0"/>
              </a:rPr>
              <a:t> response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client.SendAsync</a:t>
            </a:r>
            <a:r>
              <a:rPr lang="en-US" dirty="0">
                <a:latin typeface="Consolas" pitchFamily="49" charset="0"/>
                <a:cs typeface="Consolas" pitchFamily="49" charset="0"/>
              </a:rPr>
              <a:t>(request);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a:latin typeface="Consolas" pitchFamily="49" charset="0"/>
                <a:cs typeface="Consolas" pitchFamily="49" charset="0"/>
              </a:rPr>
              <a:t>responseString</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response.Content.ReadAsStringAsync</a:t>
            </a:r>
            <a:r>
              <a:rPr lang="en-US" dirty="0">
                <a:latin typeface="Consolas" pitchFamily="49" charset="0"/>
                <a:cs typeface="Consolas" pitchFamily="49" charset="0"/>
              </a:rPr>
              <a:t>();</a:t>
            </a:r>
          </a:p>
        </p:txBody>
      </p:sp>
    </p:spTree>
    <p:extLst>
      <p:ext uri="{BB962C8B-B14F-4D97-AF65-F5344CB8AC3E}">
        <p14:creationId xmlns:p14="http://schemas.microsoft.com/office/powerpoint/2010/main" val="37853618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CSOM</a:t>
            </a:r>
          </a:p>
        </p:txBody>
      </p:sp>
      <p:sp>
        <p:nvSpPr>
          <p:cNvPr id="5" name="TextBox 4"/>
          <p:cNvSpPr txBox="1"/>
          <p:nvPr/>
        </p:nvSpPr>
        <p:spPr>
          <a:xfrm>
            <a:off x="380999" y="1599453"/>
            <a:ext cx="11287125" cy="3313386"/>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(Context);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using</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a:latin typeface="Consolas" pitchFamily="49" charset="0"/>
                <a:cs typeface="Consolas" pitchFamily="49" charset="0"/>
              </a:rPr>
              <a:t>cctx</a:t>
            </a:r>
            <a:r>
              <a:rPr lang="en-US" dirty="0">
                <a:latin typeface="Consolas" pitchFamily="49" charset="0"/>
                <a:cs typeface="Consolas" pitchFamily="49" charset="0"/>
              </a:rPr>
              <a:t> = </a:t>
            </a:r>
            <a:r>
              <a:rPr lang="en-US" dirty="0" err="1">
                <a:latin typeface="Consolas" pitchFamily="49" charset="0"/>
                <a:cs typeface="Consolas" pitchFamily="49" charset="0"/>
              </a:rPr>
              <a:t>spContext.CreateUserClientContextForSPHost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KeywordQuery</a:t>
            </a:r>
            <a:r>
              <a:rPr lang="en-US" dirty="0">
                <a:solidFill>
                  <a:srgbClr val="0070C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query = new </a:t>
            </a:r>
            <a:r>
              <a:rPr lang="en-US" dirty="0" err="1">
                <a:solidFill>
                  <a:srgbClr val="0070C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query.QueryText</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"{KQL}"</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executor = new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ClientResult</a:t>
            </a:r>
            <a:r>
              <a:rPr lang="en-US" dirty="0">
                <a:solidFill>
                  <a:sysClr val="windowText" lastClr="000000"/>
                </a:solidFill>
                <a:latin typeface="Consolas" pitchFamily="49" charset="0"/>
                <a:cs typeface="Consolas" pitchFamily="49" charset="0"/>
              </a:rPr>
              <a:t>&lt;</a:t>
            </a:r>
            <a:r>
              <a:rPr lang="en-US" dirty="0" err="1">
                <a:solidFill>
                  <a:srgbClr val="0070C0"/>
                </a:solidFill>
                <a:latin typeface="Consolas" pitchFamily="49" charset="0"/>
                <a:cs typeface="Consolas" pitchFamily="49" charset="0"/>
              </a:rPr>
              <a:t>ResultTableCollection</a:t>
            </a:r>
            <a:r>
              <a:rPr lang="en-US" dirty="0">
                <a:solidFill>
                  <a:sysClr val="windowText" lastClr="000000"/>
                </a:solidFill>
                <a:latin typeface="Consolas" pitchFamily="49" charset="0"/>
                <a:cs typeface="Consolas" pitchFamily="49" charset="0"/>
              </a:rPr>
              <a:t>&gt; results = </a:t>
            </a:r>
            <a:r>
              <a:rPr lang="en-US" dirty="0" err="1">
                <a:solidFill>
                  <a:sysClr val="windowText" lastClr="000000"/>
                </a:solidFill>
                <a:latin typeface="Consolas" pitchFamily="49" charset="0"/>
                <a:cs typeface="Consolas" pitchFamily="49" charset="0"/>
              </a:rPr>
              <a:t>executor.ExecuteQuery</a:t>
            </a:r>
            <a:r>
              <a:rPr lang="en-US" dirty="0">
                <a:solidFill>
                  <a:sysClr val="windowText" lastClr="000000"/>
                </a:solidFill>
                <a:latin typeface="Consolas" pitchFamily="49" charset="0"/>
                <a:cs typeface="Consolas" pitchFamily="49" charset="0"/>
              </a:rPr>
              <a:t>(query);</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cctx.ExecuteQuery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512324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Permissions</a:t>
            </a:r>
          </a:p>
        </p:txBody>
      </p:sp>
      <p:sp>
        <p:nvSpPr>
          <p:cNvPr id="4" name="Text Placeholder 2"/>
          <p:cNvSpPr txBox="1">
            <a:spLocks/>
          </p:cNvSpPr>
          <p:nvPr/>
        </p:nvSpPr>
        <p:spPr>
          <a:xfrm>
            <a:off x="519112" y="1285875"/>
            <a:ext cx="11310938" cy="1810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00" dirty="0"/>
              <a:t>&lt;</a:t>
            </a:r>
            <a:r>
              <a:rPr lang="fr-FR" sz="3200" dirty="0" err="1"/>
              <a:t>AppPermissionRequest</a:t>
            </a:r>
            <a:r>
              <a:rPr lang="fr-FR" sz="3200" dirty="0"/>
              <a:t> Scope=http://sharepoint/search</a:t>
            </a:r>
          </a:p>
          <a:p>
            <a:pPr marL="0" indent="0">
              <a:buNone/>
            </a:pPr>
            <a:r>
              <a:rPr lang="fr-FR" sz="3200" dirty="0"/>
              <a:t>                                       Right="</a:t>
            </a:r>
            <a:r>
              <a:rPr lang="fr-FR" sz="3200" dirty="0" err="1"/>
              <a:t>QueryAsUserIgnoreAppPrincipal</a:t>
            </a:r>
            <a:r>
              <a:rPr lang="fr-FR" sz="3200" dirty="0"/>
              <a:t>" /&gt;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3096489"/>
            <a:ext cx="6756170" cy="2356251"/>
          </a:xfrm>
          <a:prstGeom prst="rect">
            <a:avLst/>
          </a:prstGeom>
          <a:ln>
            <a:solidFill>
              <a:schemeClr val="bg1">
                <a:lumMod val="65000"/>
              </a:schemeClr>
            </a:solidFill>
          </a:ln>
        </p:spPr>
      </p:pic>
    </p:spTree>
    <p:extLst>
      <p:ext uri="{BB962C8B-B14F-4D97-AF65-F5344CB8AC3E}">
        <p14:creationId xmlns:p14="http://schemas.microsoft.com/office/powerpoint/2010/main" val="32190253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https://github.com/OfficeDev/TrainingContent/tree/master/O3656-6%20Deep%20Dive%20into%20Search%20Scenarios%20in%20Office%20365/Demos/EmployeeDirectory </a:t>
            </a:r>
          </a:p>
        </p:txBody>
      </p:sp>
      <p:sp>
        <p:nvSpPr>
          <p:cNvPr id="6" name="Text Placeholder 5"/>
          <p:cNvSpPr>
            <a:spLocks noGrp="1"/>
          </p:cNvSpPr>
          <p:nvPr>
            <p:ph type="body" sz="quarter" idx="10"/>
          </p:nvPr>
        </p:nvSpPr>
        <p:spPr/>
        <p:txBody>
          <a:bodyPr/>
          <a:lstStyle/>
          <a:p>
            <a:r>
              <a:rPr lang="en-US" dirty="0"/>
              <a:t>Demo</a:t>
            </a:r>
            <a:endParaRPr lang="en-GB" dirty="0"/>
          </a:p>
        </p:txBody>
      </p:sp>
      <p:sp>
        <p:nvSpPr>
          <p:cNvPr id="7" name="Text Placeholder 6"/>
          <p:cNvSpPr>
            <a:spLocks noGrp="1"/>
          </p:cNvSpPr>
          <p:nvPr>
            <p:ph type="body" sz="quarter" idx="11"/>
          </p:nvPr>
        </p:nvSpPr>
        <p:spPr/>
        <p:txBody>
          <a:bodyPr/>
          <a:lstStyle/>
          <a:p>
            <a:r>
              <a:rPr lang="en-US" dirty="0"/>
              <a:t>Search Based Add-ins</a:t>
            </a:r>
            <a:endParaRPr lang="en-GB" dirty="0"/>
          </a:p>
        </p:txBody>
      </p:sp>
    </p:spTree>
    <p:extLst>
      <p:ext uri="{BB962C8B-B14F-4D97-AF65-F5344CB8AC3E}">
        <p14:creationId xmlns:p14="http://schemas.microsoft.com/office/powerpoint/2010/main" val="3948317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a:solidFill>
                    <a:schemeClr val="bg1"/>
                  </a:solidFill>
                </a:rPr>
                <a:t>Out of the box </a:t>
              </a:r>
              <a:br>
                <a:rPr lang="en-GB" spc="-70" dirty="0">
                  <a:solidFill>
                    <a:schemeClr val="bg1"/>
                  </a:solidFill>
                </a:rPr>
              </a:br>
              <a:r>
                <a:rPr lang="en-GB" spc="-70" dirty="0">
                  <a:solidFill>
                    <a:schemeClr val="bg1"/>
                  </a:solidFill>
                </a:rPr>
                <a:t>capabilities can be </a:t>
              </a:r>
              <a:br>
                <a:rPr lang="en-GB" spc="-70" dirty="0">
                  <a:solidFill>
                    <a:schemeClr val="bg1"/>
                  </a:solidFill>
                </a:rPr>
              </a:br>
              <a:r>
                <a:rPr lang="en-GB" spc="-70" dirty="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a:solidFill>
                    <a:schemeClr val="bg1"/>
                  </a:solidFill>
                </a:rPr>
                <a:t>Remote APIs for </a:t>
              </a:r>
              <a:br>
                <a:rPr lang="en-US" spc="-70" dirty="0">
                  <a:solidFill>
                    <a:schemeClr val="bg1"/>
                  </a:solidFill>
                </a:rPr>
              </a:br>
              <a:r>
                <a:rPr lang="en-US" spc="-70" dirty="0">
                  <a:solidFill>
                    <a:schemeClr val="bg1"/>
                  </a:solidFill>
                </a:rPr>
                <a:t>customizations</a:t>
              </a:r>
              <a:endParaRPr lang="en-GB" spc="-70" dirty="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a:solidFill>
                    <a:schemeClr val="bg1"/>
                  </a:solidFill>
                </a:rPr>
                <a:t>Display templates</a:t>
              </a:r>
              <a:br>
                <a:rPr lang="en-US" spc="-70" dirty="0">
                  <a:solidFill>
                    <a:schemeClr val="bg1"/>
                  </a:solidFill>
                </a:rPr>
              </a:br>
              <a:r>
                <a:rPr lang="en-US" spc="-70" dirty="0">
                  <a:solidFill>
                    <a:schemeClr val="bg1"/>
                  </a:solidFill>
                </a:rPr>
                <a:t>are really powerful</a:t>
              </a:r>
              <a:endParaRPr lang="en-GB" spc="-70" dirty="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a:solidFill>
                    <a:schemeClr val="bg1"/>
                  </a:solidFill>
                </a:rPr>
                <a:t>Exporting and importing</a:t>
              </a:r>
              <a:br>
                <a:rPr lang="en-US" spc="-70" dirty="0">
                  <a:solidFill>
                    <a:schemeClr val="bg1"/>
                  </a:solidFill>
                </a:rPr>
              </a:br>
              <a:r>
                <a:rPr lang="en-US" spc="-70" dirty="0">
                  <a:solidFill>
                    <a:schemeClr val="bg1"/>
                  </a:solidFill>
                </a:rPr>
                <a:t>search settings with CSOM</a:t>
              </a:r>
              <a:endParaRPr lang="en-GB" spc="-70" dirty="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1505163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Questions?</a:t>
            </a:r>
          </a:p>
        </p:txBody>
      </p:sp>
    </p:spTree>
    <p:extLst>
      <p:ext uri="{BB962C8B-B14F-4D97-AF65-F5344CB8AC3E}">
        <p14:creationId xmlns:p14="http://schemas.microsoft.com/office/powerpoint/2010/main" val="33402209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867505" y="6171859"/>
            <a:ext cx="2236865" cy="651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185" name="Picture 184"/>
          <p:cNvPicPr>
            <a:picLocks noChangeAspect="1"/>
          </p:cNvPicPr>
          <p:nvPr/>
        </p:nvPicPr>
        <p:blipFill>
          <a:blip r:embed="rId3"/>
          <a:stretch>
            <a:fillRect/>
          </a:stretch>
        </p:blipFill>
        <p:spPr>
          <a:xfrm>
            <a:off x="164822" y="19601"/>
            <a:ext cx="5044280" cy="1840778"/>
          </a:xfrm>
          <a:prstGeom prst="rect">
            <a:avLst/>
          </a:prstGeom>
        </p:spPr>
      </p:pic>
      <p:grpSp>
        <p:nvGrpSpPr>
          <p:cNvPr id="561" name="Group 560"/>
          <p:cNvGrpSpPr/>
          <p:nvPr/>
        </p:nvGrpSpPr>
        <p:grpSpPr>
          <a:xfrm>
            <a:off x="6017582" y="1910761"/>
            <a:ext cx="5374985" cy="2701429"/>
            <a:chOff x="6017576" y="1174439"/>
            <a:chExt cx="5486400" cy="2757425"/>
          </a:xfrm>
        </p:grpSpPr>
        <p:sp>
          <p:nvSpPr>
            <p:cNvPr id="526" name="Rectangle 5"/>
            <p:cNvSpPr/>
            <p:nvPr/>
          </p:nvSpPr>
          <p:spPr bwMode="auto">
            <a:xfrm>
              <a:off x="6017576" y="1174439"/>
              <a:ext cx="5486400" cy="275742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2265" tIns="89583" rIns="33597" bIns="33597" rtlCol="0" anchor="ctr" anchorCtr="0"/>
            <a:lstStyle/>
            <a:p>
              <a:pPr>
                <a:spcBef>
                  <a:spcPts val="1763"/>
                </a:spcBef>
              </a:pPr>
              <a:r>
                <a:rPr lang="en-US" sz="2744" dirty="0">
                  <a:solidFill>
                    <a:schemeClr val="bg1"/>
                  </a:solidFill>
                </a:rPr>
                <a:t>SharePoint Framework</a:t>
              </a:r>
            </a:p>
            <a:p>
              <a:pPr>
                <a:spcBef>
                  <a:spcPts val="1763"/>
                </a:spcBef>
              </a:pPr>
              <a:r>
                <a:rPr lang="en-US" sz="2744" dirty="0">
                  <a:solidFill>
                    <a:schemeClr val="bg1"/>
                  </a:solidFill>
                </a:rPr>
                <a:t>SharePoint add-ins</a:t>
              </a:r>
            </a:p>
            <a:p>
              <a:pPr>
                <a:spcBef>
                  <a:spcPts val="1763"/>
                </a:spcBef>
              </a:pPr>
              <a:r>
                <a:rPr lang="en-US" sz="2744" dirty="0">
                  <a:solidFill>
                    <a:schemeClr val="bg1"/>
                  </a:solidFill>
                </a:rPr>
                <a:t>Microsoft Graph</a:t>
              </a:r>
            </a:p>
            <a:p>
              <a:pPr>
                <a:spcBef>
                  <a:spcPts val="1763"/>
                </a:spcBef>
              </a:pPr>
              <a:r>
                <a:rPr lang="en-US" sz="2744" dirty="0">
                  <a:solidFill>
                    <a:schemeClr val="bg1"/>
                  </a:solidFill>
                </a:rPr>
                <a:t>Remote API access</a:t>
              </a:r>
            </a:p>
          </p:txBody>
        </p:sp>
        <p:sp>
          <p:nvSpPr>
            <p:cNvPr id="527" name="Rectangle 6"/>
            <p:cNvSpPr/>
            <p:nvPr/>
          </p:nvSpPr>
          <p:spPr bwMode="auto">
            <a:xfrm>
              <a:off x="6017576" y="1174439"/>
              <a:ext cx="137160" cy="2757425"/>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03709" y="1910761"/>
            <a:ext cx="5374985" cy="2686256"/>
            <a:chOff x="401419" y="1910149"/>
            <a:chExt cx="5377148" cy="2687337"/>
          </a:xfrm>
        </p:grpSpPr>
        <p:sp>
          <p:nvSpPr>
            <p:cNvPr id="1381" name="Rectangle 11"/>
            <p:cNvSpPr/>
            <p:nvPr/>
          </p:nvSpPr>
          <p:spPr bwMode="auto">
            <a:xfrm>
              <a:off x="401419" y="1910149"/>
              <a:ext cx="5377148" cy="268733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2265" tIns="89583" rIns="33597" bIns="33597" rtlCol="0" anchor="ctr" anchorCtr="0"/>
            <a:lstStyle/>
            <a:p>
              <a:pPr>
                <a:spcBef>
                  <a:spcPts val="1763"/>
                </a:spcBef>
              </a:pPr>
              <a:r>
                <a:rPr lang="en-US" sz="2744" dirty="0">
                  <a:solidFill>
                    <a:schemeClr val="bg1"/>
                  </a:solidFill>
                </a:rPr>
                <a:t>Reusable code samples</a:t>
              </a:r>
            </a:p>
            <a:p>
              <a:pPr>
                <a:spcBef>
                  <a:spcPts val="1763"/>
                </a:spcBef>
              </a:pPr>
              <a:r>
                <a:rPr lang="en-US" sz="2744" dirty="0">
                  <a:solidFill>
                    <a:schemeClr val="bg1"/>
                  </a:solidFill>
                </a:rPr>
                <a:t>Guidance documentation</a:t>
              </a:r>
            </a:p>
            <a:p>
              <a:pPr>
                <a:spcBef>
                  <a:spcPts val="1763"/>
                </a:spcBef>
              </a:pPr>
              <a:r>
                <a:rPr lang="en-US" sz="2744" dirty="0">
                  <a:solidFill>
                    <a:schemeClr val="bg1"/>
                  </a:solidFill>
                </a:rPr>
                <a:t>Monthly community calls</a:t>
              </a:r>
            </a:p>
            <a:p>
              <a:pPr>
                <a:spcBef>
                  <a:spcPts val="1763"/>
                </a:spcBef>
              </a:pPr>
              <a:r>
                <a:rPr lang="en-US" sz="2744" dirty="0">
                  <a:solidFill>
                    <a:schemeClr val="bg1"/>
                  </a:solidFill>
                </a:rPr>
                <a:t>Case Studies</a:t>
              </a:r>
            </a:p>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92" name="Freeform 293"/>
          <p:cNvSpPr>
            <a:spLocks/>
          </p:cNvSpPr>
          <p:nvPr/>
        </p:nvSpPr>
        <p:spPr bwMode="auto">
          <a:xfrm>
            <a:off x="8705076" y="4850488"/>
            <a:ext cx="882820" cy="199380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3" name="Freeform 294"/>
          <p:cNvSpPr>
            <a:spLocks/>
          </p:cNvSpPr>
          <p:nvPr/>
        </p:nvSpPr>
        <p:spPr bwMode="auto">
          <a:xfrm>
            <a:off x="9521181" y="4912702"/>
            <a:ext cx="647579" cy="193374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4" name="Freeform 295"/>
          <p:cNvSpPr>
            <a:spLocks/>
          </p:cNvSpPr>
          <p:nvPr/>
        </p:nvSpPr>
        <p:spPr bwMode="auto">
          <a:xfrm>
            <a:off x="11216606" y="5095170"/>
            <a:ext cx="587379" cy="174911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5" name="Freeform 296"/>
          <p:cNvSpPr>
            <a:spLocks/>
          </p:cNvSpPr>
          <p:nvPr/>
        </p:nvSpPr>
        <p:spPr bwMode="auto">
          <a:xfrm>
            <a:off x="10268016" y="4910319"/>
            <a:ext cx="890017" cy="193397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8" name="Freeform 389"/>
          <p:cNvSpPr>
            <a:spLocks/>
          </p:cNvSpPr>
          <p:nvPr/>
        </p:nvSpPr>
        <p:spPr bwMode="auto">
          <a:xfrm flipH="1">
            <a:off x="7652724" y="4836656"/>
            <a:ext cx="890609" cy="2010457"/>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9" name="Freeform 390"/>
          <p:cNvSpPr>
            <a:spLocks/>
          </p:cNvSpPr>
          <p:nvPr/>
        </p:nvSpPr>
        <p:spPr bwMode="auto">
          <a:xfrm flipH="1">
            <a:off x="6919146" y="4983421"/>
            <a:ext cx="621231" cy="1863693"/>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7" name="Group 6"/>
          <p:cNvGrpSpPr/>
          <p:nvPr/>
        </p:nvGrpSpPr>
        <p:grpSpPr>
          <a:xfrm>
            <a:off x="7159651" y="4735115"/>
            <a:ext cx="748333" cy="2113051"/>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grpSp>
        <p:nvGrpSpPr>
          <p:cNvPr id="11" name="Group 10"/>
          <p:cNvGrpSpPr/>
          <p:nvPr/>
        </p:nvGrpSpPr>
        <p:grpSpPr>
          <a:xfrm>
            <a:off x="10817004" y="4762186"/>
            <a:ext cx="792696" cy="2084213"/>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nvGrpSpPr>
          <p:cNvPr id="10" name="Group 9"/>
          <p:cNvGrpSpPr/>
          <p:nvPr/>
        </p:nvGrpSpPr>
        <p:grpSpPr>
          <a:xfrm>
            <a:off x="10011979" y="4612885"/>
            <a:ext cx="770139" cy="2234660"/>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nvGrpSpPr>
          <p:cNvPr id="12" name="Group 11"/>
          <p:cNvGrpSpPr/>
          <p:nvPr/>
        </p:nvGrpSpPr>
        <p:grpSpPr>
          <a:xfrm>
            <a:off x="9102316" y="4612884"/>
            <a:ext cx="1290867" cy="2233603"/>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grpSp>
        <p:nvGrpSpPr>
          <p:cNvPr id="560" name="Group 559"/>
          <p:cNvGrpSpPr/>
          <p:nvPr/>
        </p:nvGrpSpPr>
        <p:grpSpPr>
          <a:xfrm>
            <a:off x="8120494" y="4573539"/>
            <a:ext cx="721642" cy="2273575"/>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14" name="TextBox 13"/>
          <p:cNvSpPr txBox="1"/>
          <p:nvPr/>
        </p:nvSpPr>
        <p:spPr>
          <a:xfrm>
            <a:off x="6091439" y="667665"/>
            <a:ext cx="4474302" cy="738536"/>
          </a:xfrm>
          <a:prstGeom prst="rect">
            <a:avLst/>
          </a:prstGeom>
          <a:noFill/>
        </p:spPr>
        <p:txBody>
          <a:bodyPr wrap="none" lIns="0" tIns="0" rIns="0" bIns="0" rtlCol="0">
            <a:spAutoFit/>
          </a:bodyPr>
          <a:lstStyle/>
          <a:p>
            <a:r>
              <a:rPr lang="en-US" sz="4799" spc="-70" dirty="0">
                <a:solidFill>
                  <a:schemeClr val="tx1">
                    <a:lumMod val="75000"/>
                  </a:schemeClr>
                </a:solidFill>
                <a:latin typeface="+mj-lt"/>
              </a:rPr>
              <a:t>Sharing is caring…</a:t>
            </a:r>
            <a:endParaRPr lang="fi-FI" sz="4799" spc="-70" dirty="0">
              <a:solidFill>
                <a:schemeClr val="tx1">
                  <a:lumMod val="75000"/>
                </a:schemeClr>
              </a:solidFill>
              <a:latin typeface="+mj-lt"/>
            </a:endParaRPr>
          </a:p>
        </p:txBody>
      </p:sp>
      <p:sp>
        <p:nvSpPr>
          <p:cNvPr id="187" name="TextBox 186"/>
          <p:cNvSpPr txBox="1"/>
          <p:nvPr/>
        </p:nvSpPr>
        <p:spPr>
          <a:xfrm>
            <a:off x="403709" y="5201214"/>
            <a:ext cx="6362630" cy="663625"/>
          </a:xfrm>
          <a:prstGeom prst="rect">
            <a:avLst/>
          </a:prstGeom>
          <a:noFill/>
        </p:spPr>
        <p:txBody>
          <a:bodyPr wrap="none" lIns="0" tIns="0" rIns="0" bIns="0" rtlCol="0">
            <a:spAutoFit/>
          </a:bodyPr>
          <a:lstStyle/>
          <a:p>
            <a:r>
              <a:rPr lang="en-US" sz="4312" b="1" spc="-70" dirty="0">
                <a:solidFill>
                  <a:srgbClr val="0072C6"/>
                </a:solidFill>
                <a:latin typeface="+mj-lt"/>
              </a:rPr>
              <a:t>http://aka.ms/SharePointPnP</a:t>
            </a:r>
            <a:endParaRPr lang="fi-FI" sz="4312" b="1" spc="-70" dirty="0">
              <a:solidFill>
                <a:srgbClr val="0072C6"/>
              </a:solidFill>
              <a:latin typeface="+mj-lt"/>
            </a:endParaRPr>
          </a:p>
        </p:txBody>
      </p:sp>
    </p:spTree>
    <p:extLst>
      <p:ext uri="{BB962C8B-B14F-4D97-AF65-F5344CB8AC3E}">
        <p14:creationId xmlns:p14="http://schemas.microsoft.com/office/powerpoint/2010/main" val="1017858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187"/>
                                        </p:tgtEl>
                                        <p:attrNameLst>
                                          <p:attrName>style.visibility</p:attrName>
                                        </p:attrNameLst>
                                      </p:cBhvr>
                                      <p:to>
                                        <p:strVal val="visible"/>
                                      </p:to>
                                    </p:set>
                                    <p:animEffect transition="in" filter="wipe(left)">
                                      <p:cBhvr>
                                        <p:cTn id="10" dur="1000"/>
                                        <p:tgtEl>
                                          <p:spTgt spid="187"/>
                                        </p:tgtEl>
                                      </p:cBhvr>
                                    </p:animEffect>
                                  </p:childTnLst>
                                </p:cTn>
                              </p:par>
                              <p:par>
                                <p:cTn id="11" presetID="22" presetClass="entr" presetSubtype="8" fill="hold"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1500"/>
                                  </p:stCondLst>
                                  <p:childTnLst>
                                    <p:set>
                                      <p:cBhvr>
                                        <p:cTn id="15" dur="1" fill="hold">
                                          <p:stCondLst>
                                            <p:cond delay="0"/>
                                          </p:stCondLst>
                                        </p:cTn>
                                        <p:tgtEl>
                                          <p:spTgt spid="561"/>
                                        </p:tgtEl>
                                        <p:attrNameLst>
                                          <p:attrName>style.visibility</p:attrName>
                                        </p:attrNameLst>
                                      </p:cBhvr>
                                      <p:to>
                                        <p:strVal val="visible"/>
                                      </p:to>
                                    </p:set>
                                    <p:animEffect transition="in" filter="wipe(left)">
                                      <p:cBhvr>
                                        <p:cTn id="16" dur="500"/>
                                        <p:tgtEl>
                                          <p:spTgt spid="56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94"/>
                                        </p:tgtEl>
                                        <p:attrNameLst>
                                          <p:attrName>style.visibility</p:attrName>
                                        </p:attrNameLst>
                                      </p:cBhvr>
                                      <p:to>
                                        <p:strVal val="visible"/>
                                      </p:to>
                                    </p:set>
                                    <p:animEffect transition="in" filter="fade">
                                      <p:cBhvr>
                                        <p:cTn id="19" dur="3000"/>
                                        <p:tgtEl>
                                          <p:spTgt spid="1294"/>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295"/>
                                        </p:tgtEl>
                                        <p:attrNameLst>
                                          <p:attrName>style.visibility</p:attrName>
                                        </p:attrNameLst>
                                      </p:cBhvr>
                                      <p:to>
                                        <p:strVal val="visible"/>
                                      </p:to>
                                    </p:set>
                                    <p:animEffect transition="in" filter="fade">
                                      <p:cBhvr>
                                        <p:cTn id="22" dur="3000"/>
                                        <p:tgtEl>
                                          <p:spTgt spid="129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1293"/>
                                        </p:tgtEl>
                                        <p:attrNameLst>
                                          <p:attrName>style.visibility</p:attrName>
                                        </p:attrNameLst>
                                      </p:cBhvr>
                                      <p:to>
                                        <p:strVal val="visible"/>
                                      </p:to>
                                    </p:set>
                                    <p:animEffect transition="in" filter="fade">
                                      <p:cBhvr>
                                        <p:cTn id="25" dur="3000"/>
                                        <p:tgtEl>
                                          <p:spTgt spid="1293"/>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292"/>
                                        </p:tgtEl>
                                        <p:attrNameLst>
                                          <p:attrName>style.visibility</p:attrName>
                                        </p:attrNameLst>
                                      </p:cBhvr>
                                      <p:to>
                                        <p:strVal val="visible"/>
                                      </p:to>
                                    </p:set>
                                    <p:animEffect transition="in" filter="fade">
                                      <p:cBhvr>
                                        <p:cTn id="28" dur="3000"/>
                                        <p:tgtEl>
                                          <p:spTgt spid="1292"/>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58"/>
                                        </p:tgtEl>
                                        <p:attrNameLst>
                                          <p:attrName>style.visibility</p:attrName>
                                        </p:attrNameLst>
                                      </p:cBhvr>
                                      <p:to>
                                        <p:strVal val="visible"/>
                                      </p:to>
                                    </p:set>
                                    <p:animEffect transition="in" filter="fade">
                                      <p:cBhvr>
                                        <p:cTn id="31" dur="3000"/>
                                        <p:tgtEl>
                                          <p:spTgt spid="1358"/>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359"/>
                                        </p:tgtEl>
                                        <p:attrNameLst>
                                          <p:attrName>style.visibility</p:attrName>
                                        </p:attrNameLst>
                                      </p:cBhvr>
                                      <p:to>
                                        <p:strVal val="visible"/>
                                      </p:to>
                                    </p:set>
                                    <p:animEffect transition="in" filter="fade">
                                      <p:cBhvr>
                                        <p:cTn id="34" dur="3000"/>
                                        <p:tgtEl>
                                          <p:spTgt spid="1359"/>
                                        </p:tgtEl>
                                      </p:cBhvr>
                                    </p:animEffect>
                                  </p:childTnLst>
                                </p:cTn>
                              </p:par>
                              <p:par>
                                <p:cTn id="35" presetID="42" presetClass="entr" presetSubtype="0" fill="hold" nodeType="withEffect">
                                  <p:stCondLst>
                                    <p:cond delay="50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5500"/>
                                  </p:stCondLst>
                                  <p:childTnLst>
                                    <p:set>
                                      <p:cBhvr>
                                        <p:cTn id="41" dur="1" fill="hold">
                                          <p:stCondLst>
                                            <p:cond delay="0"/>
                                          </p:stCondLst>
                                        </p:cTn>
                                        <p:tgtEl>
                                          <p:spTgt spid="560"/>
                                        </p:tgtEl>
                                        <p:attrNameLst>
                                          <p:attrName>style.visibility</p:attrName>
                                        </p:attrNameLst>
                                      </p:cBhvr>
                                      <p:to>
                                        <p:strVal val="visible"/>
                                      </p:to>
                                    </p:set>
                                    <p:animEffect transition="in" filter="fade">
                                      <p:cBhvr>
                                        <p:cTn id="42" dur="1000"/>
                                        <p:tgtEl>
                                          <p:spTgt spid="560"/>
                                        </p:tgtEl>
                                      </p:cBhvr>
                                    </p:animEffect>
                                    <p:anim calcmode="lin" valueType="num">
                                      <p:cBhvr>
                                        <p:cTn id="43" dur="1000" fill="hold"/>
                                        <p:tgtEl>
                                          <p:spTgt spid="560"/>
                                        </p:tgtEl>
                                        <p:attrNameLst>
                                          <p:attrName>ppt_x</p:attrName>
                                        </p:attrNameLst>
                                      </p:cBhvr>
                                      <p:tavLst>
                                        <p:tav tm="0">
                                          <p:val>
                                            <p:strVal val="#ppt_x"/>
                                          </p:val>
                                        </p:tav>
                                        <p:tav tm="100000">
                                          <p:val>
                                            <p:strVal val="#ppt_x"/>
                                          </p:val>
                                        </p:tav>
                                      </p:tavLst>
                                    </p:anim>
                                    <p:anim calcmode="lin" valueType="num">
                                      <p:cBhvr>
                                        <p:cTn id="44" dur="1000" fill="hold"/>
                                        <p:tgtEl>
                                          <p:spTgt spid="56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60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6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0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Feedback</a:t>
            </a:r>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a:solidFill>
                  <a:schemeClr val="tx1">
                    <a:lumMod val="50000"/>
                    <a:lumOff val="50000"/>
                  </a:schemeClr>
                </a:solidFill>
                <a:latin typeface="Segoe UI" panose="020B0502040204020203" pitchFamily="34" charset="0"/>
                <a:cs typeface="Segoe UI" panose="020B0502040204020203" pitchFamily="34" charset="0"/>
              </a:rPr>
              <a:t>Stackoverflow</a:t>
            </a:r>
            <a:br>
              <a:rPr lang="en-US" b="0" dirty="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a:solidFill>
                    <a:schemeClr val="bg1"/>
                  </a:solidFill>
                </a:rPr>
                <a:t>Out of the box </a:t>
              </a:r>
              <a:br>
                <a:rPr lang="en-GB" spc="-70" dirty="0">
                  <a:solidFill>
                    <a:schemeClr val="bg1"/>
                  </a:solidFill>
                </a:rPr>
              </a:br>
              <a:r>
                <a:rPr lang="en-GB" spc="-70" dirty="0">
                  <a:solidFill>
                    <a:schemeClr val="bg1"/>
                  </a:solidFill>
                </a:rPr>
                <a:t>capabilities can be </a:t>
              </a:r>
              <a:br>
                <a:rPr lang="en-GB" spc="-70" dirty="0">
                  <a:solidFill>
                    <a:schemeClr val="bg1"/>
                  </a:solidFill>
                </a:rPr>
              </a:br>
              <a:r>
                <a:rPr lang="en-GB" spc="-70" dirty="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a:solidFill>
                    <a:schemeClr val="bg1"/>
                  </a:solidFill>
                </a:rPr>
                <a:t>Remote APIs for </a:t>
              </a:r>
              <a:br>
                <a:rPr lang="en-US" spc="-70" dirty="0">
                  <a:solidFill>
                    <a:schemeClr val="bg1"/>
                  </a:solidFill>
                </a:rPr>
              </a:br>
              <a:r>
                <a:rPr lang="en-US" spc="-70" dirty="0">
                  <a:solidFill>
                    <a:schemeClr val="bg1"/>
                  </a:solidFill>
                </a:rPr>
                <a:t>customizations</a:t>
              </a:r>
              <a:endParaRPr lang="en-GB" spc="-70" dirty="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a:solidFill>
                    <a:schemeClr val="bg1"/>
                  </a:solidFill>
                </a:rPr>
                <a:t>Display templates</a:t>
              </a:r>
              <a:br>
                <a:rPr lang="en-US" spc="-70" dirty="0">
                  <a:solidFill>
                    <a:schemeClr val="bg1"/>
                  </a:solidFill>
                </a:rPr>
              </a:br>
              <a:r>
                <a:rPr lang="en-US" spc="-70" dirty="0">
                  <a:solidFill>
                    <a:schemeClr val="bg1"/>
                  </a:solidFill>
                </a:rPr>
                <a:t>are really powerful</a:t>
              </a:r>
              <a:endParaRPr lang="en-GB" spc="-70" dirty="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a:solidFill>
                    <a:schemeClr val="bg1"/>
                  </a:solidFill>
                </a:rPr>
                <a:t>Exporting and importing</a:t>
              </a:r>
              <a:br>
                <a:rPr lang="en-US" spc="-70" dirty="0">
                  <a:solidFill>
                    <a:schemeClr val="bg1"/>
                  </a:solidFill>
                </a:rPr>
              </a:br>
              <a:r>
                <a:rPr lang="en-US" spc="-70" dirty="0">
                  <a:solidFill>
                    <a:schemeClr val="bg1"/>
                  </a:solidFill>
                </a:rPr>
                <a:t>search settings with CSOM</a:t>
              </a:r>
              <a:endParaRPr lang="en-GB" spc="-70" dirty="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89029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
        <p:nvSpPr>
          <p:cNvPr id="4" name="Text Box 3"/>
          <p:cNvSpPr txBox="1">
            <a:spLocks noChangeArrowheads="1"/>
          </p:cNvSpPr>
          <p:nvPr/>
        </p:nvSpPr>
        <p:spPr bwMode="blackWhite">
          <a:xfrm>
            <a:off x="267615" y="5959359"/>
            <a:ext cx="9801059" cy="711749"/>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t>
            </a:r>
            <a:br>
              <a:rPr lang="en-US" sz="686" dirty="0">
                <a:gradFill>
                  <a:gsLst>
                    <a:gs pos="0">
                      <a:srgbClr val="FFFFFF"/>
                    </a:gs>
                    <a:gs pos="100000">
                      <a:srgbClr val="FFFFFF"/>
                    </a:gs>
                  </a:gsLst>
                  <a:lin ang="5400000" scaled="0"/>
                </a:gradFill>
                <a:cs typeface="Segoe UI" pitchFamily="34" charset="0"/>
              </a:rPr>
            </a:br>
            <a:r>
              <a:rPr lang="en-US" sz="686" dirty="0">
                <a:gradFill>
                  <a:gsLst>
                    <a:gs pos="0">
                      <a:srgbClr val="FFFFFF"/>
                    </a:gs>
                    <a:gs pos="100000">
                      <a:srgbClr val="FFFFFF"/>
                    </a:gs>
                  </a:gsLst>
                  <a:lin ang="5400000" scaled="0"/>
                </a:gradFill>
                <a:cs typeface="Segoe UI" pitchFamily="34" charset="0"/>
              </a:rPr>
              <a:t>AS TO THE INFORMATION IN THIS PRESENTATION.</a:t>
            </a:r>
          </a:p>
        </p:txBody>
      </p:sp>
    </p:spTree>
    <p:extLst>
      <p:ext uri="{BB962C8B-B14F-4D97-AF65-F5344CB8AC3E}">
        <p14:creationId xmlns:p14="http://schemas.microsoft.com/office/powerpoint/2010/main" val="26812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Overview</a:t>
            </a:r>
          </a:p>
        </p:txBody>
      </p:sp>
    </p:spTree>
    <p:extLst>
      <p:ext uri="{BB962C8B-B14F-4D97-AF65-F5344CB8AC3E}">
        <p14:creationId xmlns:p14="http://schemas.microsoft.com/office/powerpoint/2010/main" val="132756842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Add-in Building Blocks</a:t>
            </a:r>
            <a:endParaRPr lang="en-GB" dirty="0"/>
          </a:p>
        </p:txBody>
      </p:sp>
      <p:grpSp>
        <p:nvGrpSpPr>
          <p:cNvPr id="3" name="Group 2"/>
          <p:cNvGrpSpPr/>
          <p:nvPr/>
        </p:nvGrpSpPr>
        <p:grpSpPr>
          <a:xfrm>
            <a:off x="780121" y="2871508"/>
            <a:ext cx="1922803" cy="962739"/>
            <a:chOff x="5245285" y="5162817"/>
            <a:chExt cx="2217045" cy="1141463"/>
          </a:xfrm>
        </p:grpSpPr>
        <p:grpSp>
          <p:nvGrpSpPr>
            <p:cNvPr id="4" name="Group 3"/>
            <p:cNvGrpSpPr/>
            <p:nvPr/>
          </p:nvGrpSpPr>
          <p:grpSpPr>
            <a:xfrm>
              <a:off x="6165183" y="5245863"/>
              <a:ext cx="1297147" cy="1058417"/>
              <a:chOff x="6165183" y="5245863"/>
              <a:chExt cx="1297147" cy="1058417"/>
            </a:xfrm>
          </p:grpSpPr>
          <p:pic>
            <p:nvPicPr>
              <p:cNvPr id="6" name="Picture 5"/>
              <p:cNvPicPr>
                <a:picLocks noChangeAspect="1"/>
              </p:cNvPicPr>
              <p:nvPr/>
            </p:nvPicPr>
            <p:blipFill>
              <a:blip r:embed="rId2"/>
              <a:stretch>
                <a:fillRect/>
              </a:stretch>
            </p:blipFill>
            <p:spPr>
              <a:xfrm>
                <a:off x="6323888" y="5245863"/>
                <a:ext cx="584136" cy="794398"/>
              </a:xfrm>
              <a:prstGeom prst="rect">
                <a:avLst/>
              </a:prstGeom>
            </p:spPr>
          </p:pic>
          <p:pic>
            <p:nvPicPr>
              <p:cNvPr id="7" name="Picture 6"/>
              <p:cNvPicPr>
                <a:picLocks noChangeAspect="1"/>
              </p:cNvPicPr>
              <p:nvPr/>
            </p:nvPicPr>
            <p:blipFill>
              <a:blip r:embed="rId3"/>
              <a:stretch>
                <a:fillRect/>
              </a:stretch>
            </p:blipFill>
            <p:spPr>
              <a:xfrm>
                <a:off x="6671127" y="5707784"/>
                <a:ext cx="791203" cy="528038"/>
              </a:xfrm>
              <a:prstGeom prst="rect">
                <a:avLst/>
              </a:prstGeom>
            </p:spPr>
          </p:pic>
          <p:pic>
            <p:nvPicPr>
              <p:cNvPr id="8" name="Picture 7"/>
              <p:cNvPicPr>
                <a:picLocks noChangeAspect="1"/>
              </p:cNvPicPr>
              <p:nvPr/>
            </p:nvPicPr>
            <p:blipFill>
              <a:blip r:embed="rId4"/>
              <a:stretch>
                <a:fillRect/>
              </a:stretch>
            </p:blipFill>
            <p:spPr>
              <a:xfrm>
                <a:off x="6165183" y="5649730"/>
                <a:ext cx="399572" cy="654550"/>
              </a:xfrm>
              <a:prstGeom prst="rect">
                <a:avLst/>
              </a:prstGeom>
            </p:spPr>
          </p:pic>
        </p:grpSp>
        <p:pic>
          <p:nvPicPr>
            <p:cNvPr id="5" name="Picture 4"/>
            <p:cNvPicPr>
              <a:picLocks noChangeAspect="1"/>
            </p:cNvPicPr>
            <p:nvPr/>
          </p:nvPicPr>
          <p:blipFill>
            <a:blip r:embed="rId5"/>
            <a:stretch>
              <a:fillRect/>
            </a:stretch>
          </p:blipFill>
          <p:spPr>
            <a:xfrm>
              <a:off x="5245285" y="5162817"/>
              <a:ext cx="1078603" cy="1038236"/>
            </a:xfrm>
            <a:prstGeom prst="rect">
              <a:avLst/>
            </a:prstGeom>
          </p:spPr>
        </p:pic>
      </p:grpSp>
      <p:sp>
        <p:nvSpPr>
          <p:cNvPr id="15" name="Rectangle 14"/>
          <p:cNvSpPr/>
          <p:nvPr/>
        </p:nvSpPr>
        <p:spPr bwMode="auto">
          <a:xfrm>
            <a:off x="3250558" y="3790843"/>
            <a:ext cx="5709539" cy="2342102"/>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8" name="Group 27"/>
          <p:cNvGrpSpPr/>
          <p:nvPr/>
        </p:nvGrpSpPr>
        <p:grpSpPr>
          <a:xfrm>
            <a:off x="9168214" y="1752153"/>
            <a:ext cx="1350365" cy="1322448"/>
            <a:chOff x="4085048" y="2637331"/>
            <a:chExt cx="1350365" cy="1322448"/>
          </a:xfrm>
        </p:grpSpPr>
        <p:sp>
          <p:nvSpPr>
            <p:cNvPr id="29" name="Rectangle 28"/>
            <p:cNvSpPr/>
            <p:nvPr/>
          </p:nvSpPr>
          <p:spPr bwMode="auto">
            <a:xfrm>
              <a:off x="4085048" y="2637331"/>
              <a:ext cx="1350365" cy="111935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Databases</a:t>
              </a:r>
            </a:p>
          </p:txBody>
        </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6"/>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grpSp>
        <p:nvGrpSpPr>
          <p:cNvPr id="63" name="Group 62"/>
          <p:cNvGrpSpPr/>
          <p:nvPr/>
        </p:nvGrpSpPr>
        <p:grpSpPr>
          <a:xfrm>
            <a:off x="4247584" y="1573702"/>
            <a:ext cx="3641490" cy="1485513"/>
            <a:chOff x="3464074" y="1738430"/>
            <a:chExt cx="3641490" cy="1485513"/>
          </a:xfrm>
        </p:grpSpPr>
        <p:sp>
          <p:nvSpPr>
            <p:cNvPr id="26" name="Rectangle 25"/>
            <p:cNvSpPr/>
            <p:nvPr/>
          </p:nvSpPr>
          <p:spPr bwMode="auto">
            <a:xfrm>
              <a:off x="3464074" y="1738430"/>
              <a:ext cx="3641490" cy="1485513"/>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SharePoint Add-Ins</a:t>
              </a: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8"/>
            <a:stretch>
              <a:fillRect/>
            </a:stretch>
          </p:blipFill>
          <p:spPr>
            <a:xfrm>
              <a:off x="4591871" y="2245864"/>
              <a:ext cx="477644" cy="575850"/>
            </a:xfrm>
            <a:prstGeom prst="rect">
              <a:avLst/>
            </a:prstGeom>
          </p:spPr>
        </p:pic>
        <p:pic>
          <p:nvPicPr>
            <p:cNvPr id="20" name="Picture 19"/>
            <p:cNvPicPr>
              <a:picLocks noChangeAspect="1"/>
            </p:cNvPicPr>
            <p:nvPr/>
          </p:nvPicPr>
          <p:blipFill>
            <a:blip r:embed="rId9"/>
            <a:stretch>
              <a:fillRect/>
            </a:stretch>
          </p:blipFill>
          <p:spPr>
            <a:xfrm>
              <a:off x="4955200" y="2532684"/>
              <a:ext cx="449244" cy="575850"/>
            </a:xfrm>
            <a:prstGeom prst="rect">
              <a:avLst/>
            </a:prstGeom>
          </p:spPr>
        </p:pic>
        <p:pic>
          <p:nvPicPr>
            <p:cNvPr id="22" name="Picture 21"/>
            <p:cNvPicPr>
              <a:picLocks noChangeAspect="1"/>
            </p:cNvPicPr>
            <p:nvPr/>
          </p:nvPicPr>
          <p:blipFill>
            <a:blip r:embed="rId10"/>
            <a:stretch>
              <a:fillRect/>
            </a:stretch>
          </p:blipFill>
          <p:spPr>
            <a:xfrm>
              <a:off x="5218000" y="2245864"/>
              <a:ext cx="424736" cy="647831"/>
            </a:xfrm>
            <a:prstGeom prst="rect">
              <a:avLst/>
            </a:prstGeom>
          </p:spPr>
        </p:pic>
        <p:grpSp>
          <p:nvGrpSpPr>
            <p:cNvPr id="41" name="Group 40"/>
            <p:cNvGrpSpPr>
              <a:grpSpLocks noChangeAspect="1"/>
            </p:cNvGrpSpPr>
            <p:nvPr/>
          </p:nvGrpSpPr>
          <p:grpSpPr>
            <a:xfrm>
              <a:off x="5802056" y="2206727"/>
              <a:ext cx="784121" cy="684000"/>
              <a:chOff x="10369627" y="3424627"/>
              <a:chExt cx="1222868" cy="1066728"/>
            </a:xfrm>
          </p:grpSpPr>
          <p:sp>
            <p:nvSpPr>
              <p:cNvPr id="42" name="Arc 41"/>
              <p:cNvSpPr>
                <a:spLocks noChangeAspect="1"/>
              </p:cNvSpPr>
              <p:nvPr/>
            </p:nvSpPr>
            <p:spPr>
              <a:xfrm rot="16200000">
                <a:off x="10447697" y="3346557"/>
                <a:ext cx="1066728" cy="1222868"/>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43" name="Group 42"/>
              <p:cNvGrpSpPr/>
              <p:nvPr/>
            </p:nvGrpSpPr>
            <p:grpSpPr>
              <a:xfrm>
                <a:off x="10497733" y="3617052"/>
                <a:ext cx="900621" cy="793427"/>
                <a:chOff x="8084830" y="2735429"/>
                <a:chExt cx="900621" cy="793427"/>
              </a:xfrm>
            </p:grpSpPr>
            <p:pic>
              <p:nvPicPr>
                <p:cNvPr id="44" name="Picture 43"/>
                <p:cNvPicPr>
                  <a:picLocks noChangeAspect="1"/>
                </p:cNvPicPr>
                <p:nvPr/>
              </p:nvPicPr>
              <p:blipFill>
                <a:blip r:embed="rId11"/>
                <a:stretch>
                  <a:fillRect/>
                </a:stretch>
              </p:blipFill>
              <p:spPr>
                <a:xfrm>
                  <a:off x="8084830" y="2816307"/>
                  <a:ext cx="900621" cy="712549"/>
                </a:xfrm>
                <a:prstGeom prst="rect">
                  <a:avLst/>
                </a:prstGeom>
              </p:spPr>
            </p:pic>
            <p:sp>
              <p:nvSpPr>
                <p:cNvPr id="45" name="TextBox 44"/>
                <p:cNvSpPr txBox="1"/>
                <p:nvPr/>
              </p:nvSpPr>
              <p:spPr>
                <a:xfrm>
                  <a:off x="8525961" y="2735429"/>
                  <a:ext cx="459490" cy="479992"/>
                </a:xfrm>
                <a:prstGeom prst="rect">
                  <a:avLst/>
                </a:prstGeom>
                <a:noFill/>
              </p:spPr>
              <p:txBody>
                <a:bodyPr wrap="none" lIns="0" tIns="0" rIns="0" bIns="0" rtlCol="0">
                  <a:spAutoFit/>
                </a:bodyPr>
                <a:lstStyle/>
                <a:p>
                  <a:r>
                    <a:rPr lang="en-US" sz="2000" b="1" spc="-70" dirty="0">
                      <a:ln w="12700">
                        <a:solidFill>
                          <a:schemeClr val="bg1"/>
                        </a:solidFill>
                      </a:ln>
                      <a:solidFill>
                        <a:srgbClr val="33862F"/>
                      </a:solidFill>
                      <a:effectLst>
                        <a:glow rad="254000">
                          <a:schemeClr val="bg1"/>
                        </a:glow>
                      </a:effectLst>
                    </a:rPr>
                    <a:t>C#</a:t>
                  </a:r>
                </a:p>
              </p:txBody>
            </p:sp>
          </p:grpSp>
        </p:grpSp>
      </p:grpSp>
      <p:grpSp>
        <p:nvGrpSpPr>
          <p:cNvPr id="50" name="Group 49"/>
          <p:cNvGrpSpPr/>
          <p:nvPr/>
        </p:nvGrpSpPr>
        <p:grpSpPr>
          <a:xfrm>
            <a:off x="2916904" y="5845851"/>
            <a:ext cx="958832" cy="755763"/>
            <a:chOff x="4383758" y="2886866"/>
            <a:chExt cx="2516893" cy="1906599"/>
          </a:xfrm>
        </p:grpSpPr>
        <p:grpSp>
          <p:nvGrpSpPr>
            <p:cNvPr id="52" name="Group 51"/>
            <p:cNvGrpSpPr/>
            <p:nvPr/>
          </p:nvGrpSpPr>
          <p:grpSpPr>
            <a:xfrm>
              <a:off x="5421611" y="2886866"/>
              <a:ext cx="1479040" cy="1043909"/>
              <a:chOff x="4557447" y="1721445"/>
              <a:chExt cx="1479040" cy="1043909"/>
            </a:xfrm>
          </p:grpSpPr>
          <p:pic>
            <p:nvPicPr>
              <p:cNvPr id="60" name="Picture 59"/>
              <p:cNvPicPr>
                <a:picLocks noChangeAspect="1"/>
              </p:cNvPicPr>
              <p:nvPr/>
            </p:nvPicPr>
            <p:blipFill>
              <a:blip r:embed="rId6"/>
              <a:stretch>
                <a:fillRect/>
              </a:stretch>
            </p:blipFill>
            <p:spPr>
              <a:xfrm>
                <a:off x="4557447" y="1902539"/>
                <a:ext cx="477423" cy="839046"/>
              </a:xfrm>
              <a:prstGeom prst="rect">
                <a:avLst/>
              </a:prstGeom>
            </p:spPr>
          </p:pic>
          <p:pic>
            <p:nvPicPr>
              <p:cNvPr id="61" name="Picture 60"/>
              <p:cNvPicPr>
                <a:picLocks noChangeAspect="1"/>
              </p:cNvPicPr>
              <p:nvPr/>
            </p:nvPicPr>
            <p:blipFill>
              <a:blip r:embed="rId6"/>
              <a:stretch>
                <a:fillRect/>
              </a:stretch>
            </p:blipFill>
            <p:spPr>
              <a:xfrm>
                <a:off x="4869643" y="1721445"/>
                <a:ext cx="477423" cy="839046"/>
              </a:xfrm>
              <a:prstGeom prst="rect">
                <a:avLst/>
              </a:prstGeom>
            </p:spPr>
          </p:pic>
          <p:pic>
            <p:nvPicPr>
              <p:cNvPr id="62" name="Picture 61"/>
              <p:cNvPicPr>
                <a:picLocks noChangeAspect="1"/>
              </p:cNvPicPr>
              <p:nvPr/>
            </p:nvPicPr>
            <p:blipFill>
              <a:blip r:embed="rId12"/>
              <a:stretch>
                <a:fillRect/>
              </a:stretch>
            </p:blipFill>
            <p:spPr>
              <a:xfrm>
                <a:off x="5153580" y="1902539"/>
                <a:ext cx="882907" cy="862815"/>
              </a:xfrm>
              <a:prstGeom prst="rect">
                <a:avLst/>
              </a:prstGeom>
            </p:spPr>
          </p:pic>
        </p:grpSp>
        <p:grpSp>
          <p:nvGrpSpPr>
            <p:cNvPr id="53" name="Group 52"/>
            <p:cNvGrpSpPr/>
            <p:nvPr/>
          </p:nvGrpSpPr>
          <p:grpSpPr>
            <a:xfrm>
              <a:off x="4880542" y="3820782"/>
              <a:ext cx="944427" cy="972683"/>
              <a:chOff x="3981885" y="2834055"/>
              <a:chExt cx="944427" cy="972683"/>
            </a:xfrm>
          </p:grpSpPr>
          <p:pic>
            <p:nvPicPr>
              <p:cNvPr id="57" name="Picture 56"/>
              <p:cNvPicPr>
                <a:picLocks noChangeAspect="1"/>
              </p:cNvPicPr>
              <p:nvPr/>
            </p:nvPicPr>
            <p:blipFill>
              <a:blip r:embed="rId6"/>
              <a:stretch>
                <a:fillRect/>
              </a:stretch>
            </p:blipFill>
            <p:spPr>
              <a:xfrm>
                <a:off x="3981885" y="2967692"/>
                <a:ext cx="477423" cy="839046"/>
              </a:xfrm>
              <a:prstGeom prst="rect">
                <a:avLst/>
              </a:prstGeom>
            </p:spPr>
          </p:pic>
          <p:pic>
            <p:nvPicPr>
              <p:cNvPr id="58" name="Picture 57"/>
              <p:cNvPicPr>
                <a:picLocks noChangeAspect="1"/>
              </p:cNvPicPr>
              <p:nvPr/>
            </p:nvPicPr>
            <p:blipFill>
              <a:blip r:embed="rId6"/>
              <a:stretch>
                <a:fillRect/>
              </a:stretch>
            </p:blipFill>
            <p:spPr>
              <a:xfrm>
                <a:off x="4269036" y="2834055"/>
                <a:ext cx="477423" cy="839046"/>
              </a:xfrm>
              <a:prstGeom prst="rect">
                <a:avLst/>
              </a:prstGeom>
            </p:spPr>
          </p:pic>
          <p:pic>
            <p:nvPicPr>
              <p:cNvPr id="59" name="Picture 58"/>
              <p:cNvPicPr>
                <a:picLocks noChangeAspect="1"/>
              </p:cNvPicPr>
              <p:nvPr/>
            </p:nvPicPr>
            <p:blipFill>
              <a:blip r:embed="rId13"/>
              <a:stretch>
                <a:fillRect/>
              </a:stretch>
            </p:blipFill>
            <p:spPr>
              <a:xfrm>
                <a:off x="4480085" y="3260431"/>
                <a:ext cx="446227" cy="456212"/>
              </a:xfrm>
              <a:prstGeom prst="rect">
                <a:avLst/>
              </a:prstGeom>
            </p:spPr>
          </p:pic>
        </p:grpSp>
        <p:grpSp>
          <p:nvGrpSpPr>
            <p:cNvPr id="54" name="Group 53"/>
            <p:cNvGrpSpPr/>
            <p:nvPr/>
          </p:nvGrpSpPr>
          <p:grpSpPr>
            <a:xfrm>
              <a:off x="4383758" y="2988031"/>
              <a:ext cx="968998" cy="971748"/>
              <a:chOff x="3601101" y="2714202"/>
              <a:chExt cx="968998" cy="971748"/>
            </a:xfrm>
          </p:grpSpPr>
          <p:pic>
            <p:nvPicPr>
              <p:cNvPr id="55" name="Picture 54"/>
              <p:cNvPicPr>
                <a:picLocks noChangeAspect="1"/>
              </p:cNvPicPr>
              <p:nvPr/>
            </p:nvPicPr>
            <p:blipFill>
              <a:blip r:embed="rId6"/>
              <a:stretch>
                <a:fillRect/>
              </a:stretch>
            </p:blipFill>
            <p:spPr>
              <a:xfrm>
                <a:off x="3601101" y="2846904"/>
                <a:ext cx="477423" cy="839046"/>
              </a:xfrm>
              <a:prstGeom prst="rect">
                <a:avLst/>
              </a:prstGeom>
            </p:spPr>
          </p:pic>
          <p:pic>
            <p:nvPicPr>
              <p:cNvPr id="56" name="Picture 55"/>
              <p:cNvPicPr>
                <a:picLocks noChangeAspect="1"/>
              </p:cNvPicPr>
              <p:nvPr/>
            </p:nvPicPr>
            <p:blipFill>
              <a:blip r:embed="rId7"/>
              <a:stretch>
                <a:fillRect/>
              </a:stretch>
            </p:blipFill>
            <p:spPr>
              <a:xfrm>
                <a:off x="3875612" y="2714202"/>
                <a:ext cx="694487" cy="898458"/>
              </a:xfrm>
              <a:prstGeom prst="rect">
                <a:avLst/>
              </a:prstGeom>
            </p:spPr>
          </p:pic>
        </p:grpSp>
      </p:grpSp>
      <p:sp>
        <p:nvSpPr>
          <p:cNvPr id="64" name="Rectangle 63"/>
          <p:cNvSpPr/>
          <p:nvPr/>
        </p:nvSpPr>
        <p:spPr bwMode="auto">
          <a:xfrm>
            <a:off x="4704602" y="4877391"/>
            <a:ext cx="4491931" cy="14957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r" defTabSz="913825" fontAlgn="base">
              <a:spcBef>
                <a:spcPct val="0"/>
              </a:spcBef>
              <a:spcAft>
                <a:spcPct val="0"/>
              </a:spcAft>
            </a:pPr>
            <a:r>
              <a:rPr lang="fi-FI" spc="-52" dirty="0">
                <a:solidFill>
                  <a:schemeClr val="tx1">
                    <a:lumMod val="75000"/>
                    <a:lumOff val="25000"/>
                  </a:schemeClr>
                </a:solidFill>
                <a:latin typeface="Segoe UI Light" panose="020B0502040204020203" pitchFamily="34" charset="0"/>
                <a:cs typeface="Segoe UI Light" panose="020B0502040204020203" pitchFamily="34" charset="0"/>
              </a:rPr>
              <a:t>Service applications</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5051074" y="5166355"/>
            <a:ext cx="689322" cy="864741"/>
            <a:chOff x="2297724" y="2431785"/>
            <a:chExt cx="689322" cy="864741"/>
          </a:xfrm>
        </p:grpSpPr>
        <p:grpSp>
          <p:nvGrpSpPr>
            <p:cNvPr id="46" name="Group 45"/>
            <p:cNvGrpSpPr>
              <a:grpSpLocks noChangeAspect="1"/>
            </p:cNvGrpSpPr>
            <p:nvPr/>
          </p:nvGrpSpPr>
          <p:grpSpPr>
            <a:xfrm>
              <a:off x="2366692" y="2431785"/>
              <a:ext cx="620354" cy="468000"/>
              <a:chOff x="5784587" y="4234924"/>
              <a:chExt cx="808975" cy="610297"/>
            </a:xfrm>
          </p:grpSpPr>
          <p:pic>
            <p:nvPicPr>
              <p:cNvPr id="47" name="Picture 46"/>
              <p:cNvPicPr>
                <a:picLocks noChangeAspect="1"/>
              </p:cNvPicPr>
              <p:nvPr/>
            </p:nvPicPr>
            <p:blipFill>
              <a:blip r:embed="rId11"/>
              <a:stretch>
                <a:fillRect/>
              </a:stretch>
            </p:blipFill>
            <p:spPr>
              <a:xfrm>
                <a:off x="5784587" y="4234924"/>
                <a:ext cx="666415" cy="527251"/>
              </a:xfrm>
              <a:prstGeom prst="rect">
                <a:avLst/>
              </a:prstGeom>
            </p:spPr>
          </p:pic>
          <p:pic>
            <p:nvPicPr>
              <p:cNvPr id="48" name="Picture 47"/>
              <p:cNvPicPr>
                <a:picLocks noChangeAspect="1"/>
              </p:cNvPicPr>
              <p:nvPr/>
            </p:nvPicPr>
            <p:blipFill>
              <a:blip r:embed="rId13"/>
              <a:stretch>
                <a:fillRect/>
              </a:stretch>
            </p:blipFill>
            <p:spPr>
              <a:xfrm>
                <a:off x="6147335" y="4389009"/>
                <a:ext cx="446227" cy="456212"/>
              </a:xfrm>
              <a:prstGeom prst="rect">
                <a:avLst/>
              </a:prstGeom>
            </p:spPr>
          </p:pic>
        </p:grpSp>
        <p:sp>
          <p:nvSpPr>
            <p:cNvPr id="65" name="TextBox 64"/>
            <p:cNvSpPr txBox="1"/>
            <p:nvPr/>
          </p:nvSpPr>
          <p:spPr>
            <a:xfrm>
              <a:off x="2297724" y="2865639"/>
              <a:ext cx="688971" cy="430887"/>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Managed</a:t>
              </a:r>
              <a:br>
                <a:rPr lang="en-US" sz="1400" spc="-70" dirty="0">
                  <a:gradFill>
                    <a:gsLst>
                      <a:gs pos="2917">
                        <a:schemeClr val="bg2"/>
                      </a:gs>
                      <a:gs pos="95000">
                        <a:schemeClr val="bg2"/>
                      </a:gs>
                    </a:gsLst>
                    <a:lin ang="5400000" scaled="0"/>
                  </a:gradFill>
                </a:rPr>
              </a:br>
              <a:r>
                <a:rPr lang="en-US" sz="1400" spc="-70" dirty="0">
                  <a:gradFill>
                    <a:gsLst>
                      <a:gs pos="2917">
                        <a:schemeClr val="bg2"/>
                      </a:gs>
                      <a:gs pos="95000">
                        <a:schemeClr val="bg2"/>
                      </a:gs>
                    </a:gsLst>
                    <a:lin ang="5400000" scaled="0"/>
                  </a:gradFill>
                </a:rPr>
                <a:t>metadata</a:t>
              </a:r>
              <a:endParaRPr lang="en-GB" sz="1400" spc="-70" dirty="0">
                <a:gradFill>
                  <a:gsLst>
                    <a:gs pos="2917">
                      <a:schemeClr val="bg2"/>
                    </a:gs>
                    <a:gs pos="95000">
                      <a:schemeClr val="bg2"/>
                    </a:gs>
                  </a:gsLst>
                  <a:lin ang="5400000" scaled="0"/>
                </a:gradFill>
              </a:endParaRPr>
            </a:p>
          </p:txBody>
        </p:sp>
      </p:grpSp>
      <p:grpSp>
        <p:nvGrpSpPr>
          <p:cNvPr id="67" name="Group 66"/>
          <p:cNvGrpSpPr/>
          <p:nvPr/>
        </p:nvGrpSpPr>
        <p:grpSpPr>
          <a:xfrm>
            <a:off x="6032300" y="5174429"/>
            <a:ext cx="620354" cy="864741"/>
            <a:chOff x="2366692" y="2431785"/>
            <a:chExt cx="620354" cy="864741"/>
          </a:xfrm>
        </p:grpSpPr>
        <p:grpSp>
          <p:nvGrpSpPr>
            <p:cNvPr id="68" name="Group 67"/>
            <p:cNvGrpSpPr>
              <a:grpSpLocks noChangeAspect="1"/>
            </p:cNvGrpSpPr>
            <p:nvPr/>
          </p:nvGrpSpPr>
          <p:grpSpPr>
            <a:xfrm>
              <a:off x="2366692" y="2431785"/>
              <a:ext cx="620354" cy="468000"/>
              <a:chOff x="5784587" y="4234924"/>
              <a:chExt cx="808975" cy="610297"/>
            </a:xfrm>
          </p:grpSpPr>
          <p:pic>
            <p:nvPicPr>
              <p:cNvPr id="70" name="Picture 69"/>
              <p:cNvPicPr>
                <a:picLocks noChangeAspect="1"/>
              </p:cNvPicPr>
              <p:nvPr/>
            </p:nvPicPr>
            <p:blipFill>
              <a:blip r:embed="rId11"/>
              <a:stretch>
                <a:fillRect/>
              </a:stretch>
            </p:blipFill>
            <p:spPr>
              <a:xfrm>
                <a:off x="5784587" y="4234924"/>
                <a:ext cx="666415" cy="527251"/>
              </a:xfrm>
              <a:prstGeom prst="rect">
                <a:avLst/>
              </a:prstGeom>
            </p:spPr>
          </p:pic>
          <p:pic>
            <p:nvPicPr>
              <p:cNvPr id="71" name="Picture 70"/>
              <p:cNvPicPr>
                <a:picLocks noChangeAspect="1"/>
              </p:cNvPicPr>
              <p:nvPr/>
            </p:nvPicPr>
            <p:blipFill>
              <a:blip r:embed="rId13"/>
              <a:stretch>
                <a:fillRect/>
              </a:stretch>
            </p:blipFill>
            <p:spPr>
              <a:xfrm>
                <a:off x="6147335" y="4389009"/>
                <a:ext cx="446227" cy="456212"/>
              </a:xfrm>
              <a:prstGeom prst="rect">
                <a:avLst/>
              </a:prstGeom>
            </p:spPr>
          </p:pic>
        </p:grpSp>
        <p:sp>
          <p:nvSpPr>
            <p:cNvPr id="69" name="TextBox 68"/>
            <p:cNvSpPr txBox="1"/>
            <p:nvPr/>
          </p:nvSpPr>
          <p:spPr>
            <a:xfrm>
              <a:off x="2389514" y="2865639"/>
              <a:ext cx="505395" cy="430887"/>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Search</a:t>
              </a:r>
              <a:br>
                <a:rPr lang="en-US" sz="1400" spc="-70" dirty="0">
                  <a:gradFill>
                    <a:gsLst>
                      <a:gs pos="2917">
                        <a:schemeClr val="bg2"/>
                      </a:gs>
                      <a:gs pos="95000">
                        <a:schemeClr val="bg2"/>
                      </a:gs>
                    </a:gsLst>
                    <a:lin ang="5400000" scaled="0"/>
                  </a:gradFill>
                </a:rPr>
              </a:br>
              <a:r>
                <a:rPr lang="en-US" sz="1400" spc="-70" dirty="0">
                  <a:gradFill>
                    <a:gsLst>
                      <a:gs pos="2917">
                        <a:schemeClr val="bg2"/>
                      </a:gs>
                      <a:gs pos="95000">
                        <a:schemeClr val="bg2"/>
                      </a:gs>
                    </a:gsLst>
                    <a:lin ang="5400000" scaled="0"/>
                  </a:gradFill>
                </a:rPr>
                <a:t>Service</a:t>
              </a:r>
              <a:endParaRPr lang="en-GB" sz="1400" spc="-70" dirty="0">
                <a:gradFill>
                  <a:gsLst>
                    <a:gs pos="2917">
                      <a:schemeClr val="bg2"/>
                    </a:gs>
                    <a:gs pos="95000">
                      <a:schemeClr val="bg2"/>
                    </a:gs>
                  </a:gsLst>
                  <a:lin ang="5400000" scaled="0"/>
                </a:gradFill>
              </a:endParaRPr>
            </a:p>
          </p:txBody>
        </p:sp>
      </p:grpSp>
      <p:grpSp>
        <p:nvGrpSpPr>
          <p:cNvPr id="72" name="Group 71"/>
          <p:cNvGrpSpPr/>
          <p:nvPr/>
        </p:nvGrpSpPr>
        <p:grpSpPr>
          <a:xfrm>
            <a:off x="6816709" y="5183839"/>
            <a:ext cx="726032" cy="864741"/>
            <a:chOff x="2279196" y="2431785"/>
            <a:chExt cx="726032" cy="864741"/>
          </a:xfrm>
        </p:grpSpPr>
        <p:grpSp>
          <p:nvGrpSpPr>
            <p:cNvPr id="73" name="Group 72"/>
            <p:cNvGrpSpPr>
              <a:grpSpLocks noChangeAspect="1"/>
            </p:cNvGrpSpPr>
            <p:nvPr/>
          </p:nvGrpSpPr>
          <p:grpSpPr>
            <a:xfrm>
              <a:off x="2366692" y="2431785"/>
              <a:ext cx="620354" cy="468000"/>
              <a:chOff x="5784587" y="4234924"/>
              <a:chExt cx="808975" cy="610297"/>
            </a:xfrm>
          </p:grpSpPr>
          <p:pic>
            <p:nvPicPr>
              <p:cNvPr id="75" name="Picture 74"/>
              <p:cNvPicPr>
                <a:picLocks noChangeAspect="1"/>
              </p:cNvPicPr>
              <p:nvPr/>
            </p:nvPicPr>
            <p:blipFill>
              <a:blip r:embed="rId11"/>
              <a:stretch>
                <a:fillRect/>
              </a:stretch>
            </p:blipFill>
            <p:spPr>
              <a:xfrm>
                <a:off x="5784587" y="4234924"/>
                <a:ext cx="666415" cy="527251"/>
              </a:xfrm>
              <a:prstGeom prst="rect">
                <a:avLst/>
              </a:prstGeom>
            </p:spPr>
          </p:pic>
          <p:pic>
            <p:nvPicPr>
              <p:cNvPr id="76" name="Picture 75"/>
              <p:cNvPicPr>
                <a:picLocks noChangeAspect="1"/>
              </p:cNvPicPr>
              <p:nvPr/>
            </p:nvPicPr>
            <p:blipFill>
              <a:blip r:embed="rId13"/>
              <a:stretch>
                <a:fillRect/>
              </a:stretch>
            </p:blipFill>
            <p:spPr>
              <a:xfrm>
                <a:off x="6147335" y="4389009"/>
                <a:ext cx="446227" cy="456212"/>
              </a:xfrm>
              <a:prstGeom prst="rect">
                <a:avLst/>
              </a:prstGeom>
            </p:spPr>
          </p:pic>
        </p:grpSp>
        <p:sp>
          <p:nvSpPr>
            <p:cNvPr id="74" name="TextBox 73"/>
            <p:cNvSpPr txBox="1"/>
            <p:nvPr/>
          </p:nvSpPr>
          <p:spPr>
            <a:xfrm>
              <a:off x="2279196" y="2865639"/>
              <a:ext cx="726032" cy="430887"/>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Workflow </a:t>
              </a:r>
              <a:br>
                <a:rPr lang="en-US" sz="1400" spc="-70" dirty="0">
                  <a:gradFill>
                    <a:gsLst>
                      <a:gs pos="2917">
                        <a:schemeClr val="bg2"/>
                      </a:gs>
                      <a:gs pos="95000">
                        <a:schemeClr val="bg2"/>
                      </a:gs>
                    </a:gsLst>
                    <a:lin ang="5400000" scaled="0"/>
                  </a:gradFill>
                </a:rPr>
              </a:br>
              <a:r>
                <a:rPr lang="en-US" sz="1400" spc="-70" dirty="0">
                  <a:gradFill>
                    <a:gsLst>
                      <a:gs pos="2917">
                        <a:schemeClr val="bg2"/>
                      </a:gs>
                      <a:gs pos="95000">
                        <a:schemeClr val="bg2"/>
                      </a:gs>
                    </a:gsLst>
                    <a:lin ang="5400000" scaled="0"/>
                  </a:gradFill>
                </a:rPr>
                <a:t>Service</a:t>
              </a:r>
              <a:endParaRPr lang="en-GB" sz="1400" spc="-70" dirty="0">
                <a:gradFill>
                  <a:gsLst>
                    <a:gs pos="2917">
                      <a:schemeClr val="bg2"/>
                    </a:gs>
                    <a:gs pos="95000">
                      <a:schemeClr val="bg2"/>
                    </a:gs>
                  </a:gsLst>
                  <a:lin ang="5400000" scaled="0"/>
                </a:gradFill>
              </a:endParaRPr>
            </a:p>
          </p:txBody>
        </p:sp>
      </p:grpSp>
      <p:grpSp>
        <p:nvGrpSpPr>
          <p:cNvPr id="77" name="Group 76"/>
          <p:cNvGrpSpPr/>
          <p:nvPr/>
        </p:nvGrpSpPr>
        <p:grpSpPr>
          <a:xfrm>
            <a:off x="7778236" y="5168165"/>
            <a:ext cx="620354" cy="649298"/>
            <a:chOff x="2366692" y="2431785"/>
            <a:chExt cx="620354" cy="649298"/>
          </a:xfrm>
        </p:grpSpPr>
        <p:grpSp>
          <p:nvGrpSpPr>
            <p:cNvPr id="78" name="Group 77"/>
            <p:cNvGrpSpPr>
              <a:grpSpLocks noChangeAspect="1"/>
            </p:cNvGrpSpPr>
            <p:nvPr/>
          </p:nvGrpSpPr>
          <p:grpSpPr>
            <a:xfrm>
              <a:off x="2366692" y="2431785"/>
              <a:ext cx="620354" cy="468000"/>
              <a:chOff x="5784587" y="4234924"/>
              <a:chExt cx="808975" cy="610297"/>
            </a:xfrm>
          </p:grpSpPr>
          <p:pic>
            <p:nvPicPr>
              <p:cNvPr id="80" name="Picture 79"/>
              <p:cNvPicPr>
                <a:picLocks noChangeAspect="1"/>
              </p:cNvPicPr>
              <p:nvPr/>
            </p:nvPicPr>
            <p:blipFill>
              <a:blip r:embed="rId11"/>
              <a:stretch>
                <a:fillRect/>
              </a:stretch>
            </p:blipFill>
            <p:spPr>
              <a:xfrm>
                <a:off x="5784587" y="4234924"/>
                <a:ext cx="666415" cy="527251"/>
              </a:xfrm>
              <a:prstGeom prst="rect">
                <a:avLst/>
              </a:prstGeom>
            </p:spPr>
          </p:pic>
          <p:pic>
            <p:nvPicPr>
              <p:cNvPr id="81" name="Picture 80"/>
              <p:cNvPicPr>
                <a:picLocks noChangeAspect="1"/>
              </p:cNvPicPr>
              <p:nvPr/>
            </p:nvPicPr>
            <p:blipFill>
              <a:blip r:embed="rId13"/>
              <a:stretch>
                <a:fillRect/>
              </a:stretch>
            </p:blipFill>
            <p:spPr>
              <a:xfrm>
                <a:off x="6147335" y="4389009"/>
                <a:ext cx="446227" cy="456212"/>
              </a:xfrm>
              <a:prstGeom prst="rect">
                <a:avLst/>
              </a:prstGeom>
            </p:spPr>
          </p:pic>
        </p:grpSp>
        <p:sp>
          <p:nvSpPr>
            <p:cNvPr id="79" name="TextBox 78"/>
            <p:cNvSpPr txBox="1"/>
            <p:nvPr/>
          </p:nvSpPr>
          <p:spPr>
            <a:xfrm>
              <a:off x="2500985" y="2865639"/>
              <a:ext cx="282450" cy="215444"/>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BCS</a:t>
              </a:r>
              <a:endParaRPr lang="en-GB" sz="1400" spc="-70" dirty="0">
                <a:gradFill>
                  <a:gsLst>
                    <a:gs pos="2917">
                      <a:schemeClr val="bg2"/>
                    </a:gs>
                    <a:gs pos="95000">
                      <a:schemeClr val="bg2"/>
                    </a:gs>
                  </a:gsLst>
                  <a:lin ang="5400000" scaled="0"/>
                </a:gradFill>
              </a:endParaRPr>
            </a:p>
          </p:txBody>
        </p:sp>
      </p:grpSp>
      <p:grpSp>
        <p:nvGrpSpPr>
          <p:cNvPr id="83" name="Group 82"/>
          <p:cNvGrpSpPr/>
          <p:nvPr/>
        </p:nvGrpSpPr>
        <p:grpSpPr>
          <a:xfrm>
            <a:off x="3431568" y="5106171"/>
            <a:ext cx="1167307" cy="734371"/>
            <a:chOff x="3264045" y="5106379"/>
            <a:chExt cx="1167307" cy="734371"/>
          </a:xfrm>
        </p:grpSpPr>
        <p:pic>
          <p:nvPicPr>
            <p:cNvPr id="49" name="Picture 48"/>
            <p:cNvPicPr>
              <a:picLocks noChangeAspect="1"/>
            </p:cNvPicPr>
            <p:nvPr/>
          </p:nvPicPr>
          <p:blipFill>
            <a:blip r:embed="rId14"/>
            <a:stretch>
              <a:fillRect/>
            </a:stretch>
          </p:blipFill>
          <p:spPr>
            <a:xfrm>
              <a:off x="3548384" y="5106379"/>
              <a:ext cx="598631" cy="515657"/>
            </a:xfrm>
            <a:prstGeom prst="rect">
              <a:avLst/>
            </a:prstGeom>
          </p:spPr>
        </p:pic>
        <p:sp>
          <p:nvSpPr>
            <p:cNvPr id="82" name="TextBox 81"/>
            <p:cNvSpPr txBox="1"/>
            <p:nvPr/>
          </p:nvSpPr>
          <p:spPr>
            <a:xfrm>
              <a:off x="3264045" y="5625306"/>
              <a:ext cx="1167307" cy="215444"/>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List and Libraries</a:t>
              </a:r>
              <a:endParaRPr lang="en-GB" sz="1400" spc="-70" dirty="0">
                <a:gradFill>
                  <a:gsLst>
                    <a:gs pos="2917">
                      <a:schemeClr val="bg2"/>
                    </a:gs>
                    <a:gs pos="95000">
                      <a:schemeClr val="bg2"/>
                    </a:gs>
                  </a:gsLst>
                  <a:lin ang="5400000" scaled="0"/>
                </a:gradFill>
              </a:endParaRPr>
            </a:p>
          </p:txBody>
        </p:sp>
      </p:grpSp>
      <p:sp>
        <p:nvSpPr>
          <p:cNvPr id="84" name="Rectangle 83"/>
          <p:cNvSpPr/>
          <p:nvPr/>
        </p:nvSpPr>
        <p:spPr bwMode="auto">
          <a:xfrm>
            <a:off x="3575616" y="4387273"/>
            <a:ext cx="5087451" cy="2502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SharePoint API</a:t>
            </a:r>
            <a:endParaRPr lang="en-GB"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p:cNvCxnSpPr/>
          <p:nvPr/>
        </p:nvCxnSpPr>
        <p:spPr>
          <a:xfrm flipV="1">
            <a:off x="4968522" y="4024086"/>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7186993" y="4033322"/>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309023" y="4111184"/>
            <a:ext cx="467436" cy="215444"/>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CSOM</a:t>
            </a:r>
            <a:endParaRPr lang="en-GB" sz="1400" spc="-70" dirty="0">
              <a:gradFill>
                <a:gsLst>
                  <a:gs pos="2917">
                    <a:schemeClr val="bg2"/>
                  </a:gs>
                  <a:gs pos="95000">
                    <a:schemeClr val="bg2"/>
                  </a:gs>
                </a:gsLst>
                <a:lin ang="5400000" scaled="0"/>
              </a:gradFill>
            </a:endParaRPr>
          </a:p>
        </p:txBody>
      </p:sp>
      <p:sp>
        <p:nvSpPr>
          <p:cNvPr id="90" name="TextBox 89"/>
          <p:cNvSpPr txBox="1"/>
          <p:nvPr/>
        </p:nvSpPr>
        <p:spPr>
          <a:xfrm>
            <a:off x="5107981" y="4097957"/>
            <a:ext cx="353623" cy="215444"/>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REST</a:t>
            </a:r>
            <a:endParaRPr lang="en-GB" sz="1400" spc="-70" dirty="0">
              <a:gradFill>
                <a:gsLst>
                  <a:gs pos="2917">
                    <a:schemeClr val="bg2"/>
                  </a:gs>
                  <a:gs pos="95000">
                    <a:schemeClr val="bg2"/>
                  </a:gs>
                </a:gsLst>
                <a:lin ang="5400000" scaled="0"/>
              </a:gradFill>
            </a:endParaRPr>
          </a:p>
        </p:txBody>
      </p:sp>
      <p:cxnSp>
        <p:nvCxnSpPr>
          <p:cNvPr id="91" name="Straight Arrow Connector 90"/>
          <p:cNvCxnSpPr/>
          <p:nvPr/>
        </p:nvCxnSpPr>
        <p:spPr>
          <a:xfrm flipV="1">
            <a:off x="2566084" y="2383999"/>
            <a:ext cx="1580401" cy="758052"/>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a:off x="2359826" y="3873679"/>
            <a:ext cx="846874" cy="83560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flipH="1">
            <a:off x="5051074" y="2939291"/>
            <a:ext cx="443022" cy="95733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6667709" y="2957270"/>
            <a:ext cx="441706" cy="961334"/>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flipH="1">
            <a:off x="3989735" y="4683577"/>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H="1">
            <a:off x="5359415" y="4708673"/>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H="1">
            <a:off x="6268880" y="4712055"/>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flipH="1">
            <a:off x="7170362" y="4716730"/>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H="1">
            <a:off x="8045771" y="4714638"/>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a:off x="7716730" y="2298158"/>
            <a:ext cx="1392086" cy="907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7702547" y="2615741"/>
            <a:ext cx="2161318" cy="99358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8462295" y="4170664"/>
            <a:ext cx="1389051" cy="118525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8" name="Group 117"/>
          <p:cNvGrpSpPr/>
          <p:nvPr/>
        </p:nvGrpSpPr>
        <p:grpSpPr>
          <a:xfrm>
            <a:off x="9956643" y="3544169"/>
            <a:ext cx="1421815" cy="1031998"/>
            <a:chOff x="4856838" y="4180432"/>
            <a:chExt cx="1421815" cy="1031998"/>
          </a:xfrm>
        </p:grpSpPr>
        <p:sp>
          <p:nvSpPr>
            <p:cNvPr id="119" name="Rectangle 11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LOB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System</a:t>
              </a:r>
            </a:p>
          </p:txBody>
        </p:sp>
        <p:grpSp>
          <p:nvGrpSpPr>
            <p:cNvPr id="120" name="Group 119"/>
            <p:cNvGrpSpPr/>
            <p:nvPr/>
          </p:nvGrpSpPr>
          <p:grpSpPr>
            <a:xfrm>
              <a:off x="5593097" y="4265625"/>
              <a:ext cx="685556" cy="946805"/>
              <a:chOff x="5593097" y="4265625"/>
              <a:chExt cx="685556" cy="946805"/>
            </a:xfrm>
          </p:grpSpPr>
          <p:pic>
            <p:nvPicPr>
              <p:cNvPr id="121" name="Picture 120"/>
              <p:cNvPicPr>
                <a:picLocks noChangeAspect="1"/>
              </p:cNvPicPr>
              <p:nvPr/>
            </p:nvPicPr>
            <p:blipFill>
              <a:blip r:embed="rId6"/>
              <a:stretch>
                <a:fillRect/>
              </a:stretch>
            </p:blipFill>
            <p:spPr>
              <a:xfrm>
                <a:off x="5593097" y="4265625"/>
                <a:ext cx="477423" cy="839046"/>
              </a:xfrm>
              <a:prstGeom prst="rect">
                <a:avLst/>
              </a:prstGeom>
            </p:spPr>
          </p:pic>
          <p:pic>
            <p:nvPicPr>
              <p:cNvPr id="122" name="Picture 121"/>
              <p:cNvPicPr>
                <a:picLocks noChangeAspect="1"/>
              </p:cNvPicPr>
              <p:nvPr/>
            </p:nvPicPr>
            <p:blipFill>
              <a:blip r:embed="rId15"/>
              <a:stretch>
                <a:fillRect/>
              </a:stretch>
            </p:blipFill>
            <p:spPr>
              <a:xfrm>
                <a:off x="5776387" y="4728961"/>
                <a:ext cx="502266" cy="483469"/>
              </a:xfrm>
              <a:prstGeom prst="rect">
                <a:avLst/>
              </a:prstGeom>
            </p:spPr>
          </p:pic>
        </p:grpSp>
      </p:grpSp>
    </p:spTree>
    <p:extLst>
      <p:ext uri="{BB962C8B-B14F-4D97-AF65-F5344CB8AC3E}">
        <p14:creationId xmlns:p14="http://schemas.microsoft.com/office/powerpoint/2010/main" val="3803097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81551"/>
          </a:xfrm>
        </p:spPr>
        <p:txBody>
          <a:bodyPr/>
          <a:lstStyle/>
          <a:p>
            <a:r>
              <a:rPr lang="en-US" dirty="0"/>
              <a:t>Single service application for locating documents, people, and data within SharePoint</a:t>
            </a:r>
          </a:p>
          <a:p>
            <a:r>
              <a:rPr lang="en-US" dirty="0"/>
              <a:t>Extend the OOB Search Center to create unique solutions with customized results, displays, and functionality</a:t>
            </a:r>
          </a:p>
          <a:p>
            <a:r>
              <a:rPr lang="en-US" dirty="0"/>
              <a:t>Use the Search API to incorporate search functionality in SharePoint add-ins</a:t>
            </a:r>
          </a:p>
        </p:txBody>
      </p:sp>
      <p:sp>
        <p:nvSpPr>
          <p:cNvPr id="3" name="Title 2"/>
          <p:cNvSpPr>
            <a:spLocks noGrp="1"/>
          </p:cNvSpPr>
          <p:nvPr>
            <p:ph type="title"/>
          </p:nvPr>
        </p:nvSpPr>
        <p:spPr/>
        <p:txBody>
          <a:bodyPr/>
          <a:lstStyle/>
          <a:p>
            <a:r>
              <a:rPr lang="en-US" dirty="0"/>
              <a:t>Search </a:t>
            </a:r>
            <a:r>
              <a:rPr lang="en-US"/>
              <a:t>Service Value</a:t>
            </a:r>
            <a:endParaRPr lang="en-US" dirty="0"/>
          </a:p>
        </p:txBody>
      </p:sp>
    </p:spTree>
    <p:extLst>
      <p:ext uri="{BB962C8B-B14F-4D97-AF65-F5344CB8AC3E}">
        <p14:creationId xmlns:p14="http://schemas.microsoft.com/office/powerpoint/2010/main" val="40162988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Search Building Blocks</a:t>
            </a:r>
          </a:p>
        </p:txBody>
      </p:sp>
    </p:spTree>
    <p:extLst>
      <p:ext uri="{BB962C8B-B14F-4D97-AF65-F5344CB8AC3E}">
        <p14:creationId xmlns:p14="http://schemas.microsoft.com/office/powerpoint/2010/main" val="1033722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0114"/>
          </a:xfrm>
        </p:spPr>
        <p:txBody>
          <a:bodyPr/>
          <a:lstStyle/>
          <a:p>
            <a:r>
              <a:rPr lang="en-US" dirty="0"/>
              <a:t>Managed Properties</a:t>
            </a:r>
          </a:p>
          <a:p>
            <a:r>
              <a:rPr lang="en-US" dirty="0"/>
              <a:t>Result Sources</a:t>
            </a:r>
          </a:p>
          <a:p>
            <a:r>
              <a:rPr lang="en-US" dirty="0"/>
              <a:t>Query Rules</a:t>
            </a:r>
          </a:p>
          <a:p>
            <a:r>
              <a:rPr lang="en-US" dirty="0"/>
              <a:t>Result Types</a:t>
            </a:r>
          </a:p>
          <a:p>
            <a:r>
              <a:rPr lang="en-US" dirty="0"/>
              <a:t>Search Navigation</a:t>
            </a:r>
          </a:p>
          <a:p>
            <a:pPr lvl="1"/>
            <a:endParaRPr lang="en-US" dirty="0"/>
          </a:p>
          <a:p>
            <a:endParaRPr lang="en-US" dirty="0"/>
          </a:p>
        </p:txBody>
      </p:sp>
      <p:sp>
        <p:nvSpPr>
          <p:cNvPr id="3" name="Title 2"/>
          <p:cNvSpPr>
            <a:spLocks noGrp="1"/>
          </p:cNvSpPr>
          <p:nvPr>
            <p:ph type="title"/>
          </p:nvPr>
        </p:nvSpPr>
        <p:spPr/>
        <p:txBody>
          <a:bodyPr/>
          <a:lstStyle/>
          <a:p>
            <a:r>
              <a:rPr lang="en-US" dirty="0"/>
              <a:t>Building Blocks</a:t>
            </a:r>
          </a:p>
        </p:txBody>
      </p:sp>
    </p:spTree>
    <p:extLst>
      <p:ext uri="{BB962C8B-B14F-4D97-AF65-F5344CB8AC3E}">
        <p14:creationId xmlns:p14="http://schemas.microsoft.com/office/powerpoint/2010/main" val="140361478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2558</Words>
  <Application>Microsoft Office PowerPoint</Application>
  <PresentationFormat>Custom</PresentationFormat>
  <Paragraphs>363</Paragraphs>
  <Slides>40</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5-30055_Office Template 2012 - 16x9 - White Background</vt:lpstr>
      <vt:lpstr>5-30055_Office365 Template 2012 - 16x9 - Colored Accent Slides</vt:lpstr>
      <vt:lpstr>Using Search capabilities with add-in model</vt:lpstr>
      <vt:lpstr>Agenda</vt:lpstr>
      <vt:lpstr>PowerPoint Presentation</vt:lpstr>
      <vt:lpstr>Recommendations</vt:lpstr>
      <vt:lpstr>Overview</vt:lpstr>
      <vt:lpstr>Search Add-in Building Blocks</vt:lpstr>
      <vt:lpstr>Search Service Value</vt:lpstr>
      <vt:lpstr>Search Building Blocks</vt:lpstr>
      <vt:lpstr>Building Blocks</vt:lpstr>
      <vt:lpstr>Managed Properties</vt:lpstr>
      <vt:lpstr>Managed Properties</vt:lpstr>
      <vt:lpstr>Result Sources</vt:lpstr>
      <vt:lpstr>Query Rules</vt:lpstr>
      <vt:lpstr>Result Types</vt:lpstr>
      <vt:lpstr>Display Templates</vt:lpstr>
      <vt:lpstr>Search Navigation</vt:lpstr>
      <vt:lpstr>Export/Import Search Settings</vt:lpstr>
      <vt:lpstr>PowerPoint Presentation</vt:lpstr>
      <vt:lpstr>PowerPoint Presentation</vt:lpstr>
      <vt:lpstr>Extending Search Center</vt:lpstr>
      <vt:lpstr>Custom Search Results</vt:lpstr>
      <vt:lpstr>Automating Search Center Modifications</vt:lpstr>
      <vt:lpstr>Activating Features</vt:lpstr>
      <vt:lpstr>Uploading Display Template</vt:lpstr>
      <vt:lpstr>Manipulating Web Parts</vt:lpstr>
      <vt:lpstr>PowerPoint Presentation</vt:lpstr>
      <vt:lpstr>Search Based Add-ins</vt:lpstr>
      <vt:lpstr>REST Endpoint</vt:lpstr>
      <vt:lpstr>JavaScript and REST</vt:lpstr>
      <vt:lpstr>JavaScript and CSOM</vt:lpstr>
      <vt:lpstr>C# and REST</vt:lpstr>
      <vt:lpstr>C# and CSOM</vt:lpstr>
      <vt:lpstr>Add-in Permissions</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2017-01-04T11:25:41Z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