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3"/>
  </p:notesMasterIdLst>
  <p:handoutMasterIdLst>
    <p:handoutMasterId r:id="rId14"/>
  </p:handoutMasterIdLst>
  <p:sldIdLst>
    <p:sldId id="281" r:id="rId2"/>
    <p:sldId id="282" r:id="rId3"/>
    <p:sldId id="1612" r:id="rId4"/>
    <p:sldId id="1614" r:id="rId5"/>
    <p:sldId id="1615" r:id="rId6"/>
    <p:sldId id="1610" r:id="rId7"/>
    <p:sldId id="265" r:id="rId8"/>
    <p:sldId id="283" r:id="rId9"/>
    <p:sldId id="284" r:id="rId10"/>
    <p:sldId id="261" r:id="rId11"/>
    <p:sldId id="26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Content Controls" id="{B0BFF9A6-974F-8449-8C5B-AB69438AA832}">
          <p14:sldIdLst>
            <p14:sldId id="282"/>
            <p14:sldId id="1612"/>
            <p14:sldId id="1614"/>
            <p14:sldId id="1615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61361" autoAdjust="0"/>
  </p:normalViewPr>
  <p:slideViewPr>
    <p:cSldViewPr snapToGrid="0">
      <p:cViewPr varScale="1">
        <p:scale>
          <a:sx n="74" d="100"/>
          <a:sy n="74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Content controls add structure to an otherwise unstructured range on text.</a:t>
            </a:r>
            <a:endParaRPr lang="en-US" sz="900" kern="1200" dirty="0">
              <a:solidFill>
                <a:srgbClr val="2F2F2F"/>
              </a:solidFill>
              <a:latin typeface="Segoe UI Light" pitchFamily="34" charset="0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use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by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 or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4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that can be set for a content control using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appearance, style, color) and many that are used to make the control easily referenceable such as tag.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content controls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Paragraph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paragraph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Select the phrase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 365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Content Control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Rename Service to change Office 365 to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Fabrikam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Online Productivity Suite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contentcontrol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/>
              <a:t>Content Controls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for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What are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Using content controls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/>
              <a:t>Working with Content Controls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280624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Content controls are bounded and potentially labeled regions in a document that serve as containers for specific types of content (similar to a field).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Content controls add structure to an otherwise unstructured range on text, especially in document templates.</a:t>
            </a:r>
            <a:endParaRPr lang="en-US" sz="1600" dirty="0">
              <a:solidFill>
                <a:srgbClr val="2F2F2F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Individual content controls may contain contents such as images, tables, or paragraphs of formatted text. Currently, only rich text content controls are supported in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Content Controls</a:t>
            </a:r>
          </a:p>
        </p:txBody>
      </p:sp>
      <p:pic>
        <p:nvPicPr>
          <p:cNvPr id="3" name="Picture 2" descr="Screen shot of a document template in Word using content controls.">
            <a:extLst>
              <a:ext uri="{FF2B5EF4-FFF2-40B4-BE49-F238E27FC236}">
                <a16:creationId xmlns:a16="http://schemas.microsoft.com/office/drawing/2014/main" id="{E6BEFF79-A0C5-A44E-98BE-7EF617FF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41118"/>
            <a:ext cx="5536042" cy="37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493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8" y="1500487"/>
            <a:ext cx="5257800" cy="327782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Inserting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The document body and any table, </a:t>
            </a:r>
            <a:r>
              <a:rPr lang="en-US" dirty="0" err="1">
                <a:solidFill>
                  <a:srgbClr val="2F2F2F"/>
                </a:solidFill>
              </a:rPr>
              <a:t>inlinePicture</a:t>
            </a:r>
            <a:r>
              <a:rPr lang="en-US" dirty="0">
                <a:solidFill>
                  <a:srgbClr val="2F2F2F"/>
                </a:solidFill>
              </a:rPr>
              <a:t>, paragraph or range can be wrapped in a content control.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Create a content control by getting reference to a supported object and using the </a:t>
            </a:r>
            <a:r>
              <a:rPr lang="en-US" dirty="0" err="1">
                <a:solidFill>
                  <a:srgbClr val="2F2F2F"/>
                </a:solidFill>
              </a:rPr>
              <a:t>insertContentControl</a:t>
            </a:r>
            <a:r>
              <a:rPr lang="en-US" dirty="0">
                <a:solidFill>
                  <a:srgbClr val="2F2F2F"/>
                </a:solidFill>
              </a:rPr>
              <a:t>() function, which returns a </a:t>
            </a:r>
            <a:r>
              <a:rPr lang="en-US" dirty="0" err="1">
                <a:solidFill>
                  <a:srgbClr val="2F2F2F"/>
                </a:solidFill>
              </a:rPr>
              <a:t>ContentControl</a:t>
            </a:r>
            <a:r>
              <a:rPr lang="en-US" dirty="0">
                <a:solidFill>
                  <a:srgbClr val="2F2F2F"/>
                </a:solidFill>
              </a:rPr>
              <a:t>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have a number of properties that make them easier to use and to reference/update later.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Content Controls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AC494E2-6C69-5443-BB9E-2F5A01D69454}"/>
              </a:ext>
            </a:extLst>
          </p:cNvPr>
          <p:cNvSpPr txBox="1">
            <a:spLocks/>
          </p:cNvSpPr>
          <p:nvPr/>
        </p:nvSpPr>
        <p:spPr>
          <a:xfrm>
            <a:off x="6531295" y="1500486"/>
            <a:ext cx="5257800" cy="246221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Updating content in content controls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controls can accessed through the </a:t>
            </a:r>
            <a:r>
              <a:rPr lang="en-US" dirty="0" err="1">
                <a:solidFill>
                  <a:srgbClr val="2F2F2F"/>
                </a:solidFill>
              </a:rPr>
              <a:t>contentControls</a:t>
            </a:r>
            <a:r>
              <a:rPr lang="en-US" dirty="0">
                <a:solidFill>
                  <a:srgbClr val="2F2F2F"/>
                </a:solidFill>
              </a:rPr>
              <a:t> collection of an object and filtered specific to Id, Tag, Title, or Type.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rgbClr val="2F2F2F"/>
                </a:solidFill>
              </a:rPr>
              <a:t>Content of a content control can be accessed using get and insert operations on that object (ex: </a:t>
            </a:r>
            <a:r>
              <a:rPr lang="en-US" dirty="0" err="1">
                <a:solidFill>
                  <a:srgbClr val="2F2F2F"/>
                </a:solidFill>
              </a:rPr>
              <a:t>getHtml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insertTable</a:t>
            </a:r>
            <a:r>
              <a:rPr lang="en-US" dirty="0">
                <a:solidFill>
                  <a:srgbClr val="2F2F2F"/>
                </a:solidFill>
              </a:rPr>
              <a:t>, </a:t>
            </a:r>
            <a:r>
              <a:rPr lang="en-US" dirty="0" err="1">
                <a:solidFill>
                  <a:srgbClr val="2F2F2F"/>
                </a:solidFill>
              </a:rPr>
              <a:t>etc</a:t>
            </a:r>
            <a:r>
              <a:rPr lang="en-US" dirty="0">
                <a:solidFill>
                  <a:srgbClr val="2F2F2F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0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ContentControl</a:t>
            </a:r>
            <a:r>
              <a:rPr lang="en-US" dirty="0"/>
              <a:t>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38783718"/>
              </p:ext>
            </p:extLst>
          </p:nvPr>
        </p:nvGraphicFramePr>
        <p:xfrm>
          <a:off x="465138" y="1391285"/>
          <a:ext cx="11533187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62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9178925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Appearance of content control can be ‘</a:t>
                      </a:r>
                      <a:r>
                        <a:rPr lang="en-US" sz="1800" dirty="0" err="1"/>
                        <a:t>boundingBox</a:t>
                      </a:r>
                      <a:r>
                        <a:rPr lang="en-US" sz="1800" dirty="0"/>
                        <a:t>', 'tags' or 'hidden'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delete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cannotEdit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whether the user can edit contents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color in ‘#RRGGBB’ or name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placeholderText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Placeholder 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removedWhenEdited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control is removed after it is edited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Style name for the content control using a custom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styleBuiltIn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Built-in style name for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Subtype can be '</a:t>
                      </a:r>
                      <a:r>
                        <a:rPr lang="en-US" sz="1800" dirty="0" err="1"/>
                        <a:t>RichTextInline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RichTextParagraphs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RichTextTableCell</a:t>
                      </a:r>
                      <a:r>
                        <a:rPr lang="en-US" sz="1800" dirty="0"/>
                        <a:t>', '</a:t>
                      </a:r>
                      <a:r>
                        <a:rPr lang="en-US" sz="1800" dirty="0" err="1"/>
                        <a:t>RichTextTableRow</a:t>
                      </a:r>
                      <a:r>
                        <a:rPr lang="en-US" sz="1800" dirty="0"/>
                        <a:t>' and '</a:t>
                      </a:r>
                      <a:r>
                        <a:rPr lang="en-US" sz="1800" dirty="0" err="1"/>
                        <a:t>RichTextTable</a:t>
                      </a:r>
                      <a:r>
                        <a:rPr lang="en-US" sz="1800" dirty="0"/>
                        <a:t>' for rich text content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4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Tag to identify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5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of the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Title for a content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control type, only </a:t>
                      </a:r>
                      <a:r>
                        <a:rPr lang="en-US" sz="1800" dirty="0" err="1"/>
                        <a:t>RichText</a:t>
                      </a:r>
                      <a:r>
                        <a:rPr lang="en-US" sz="1800" dirty="0"/>
                        <a:t>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47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Controls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content controls in document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first content control by tab name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contentControls.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getByTag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MyContentControl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content control content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content control based on document selection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getSelection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selectionRange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insertContentControl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"Invoice Number"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InvoiceNumber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b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"BoundingBox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"#FF9900"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95026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Content controls are a powerful way to add structure to a document and make specific parts of the document referenceable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Most Word content can be wrapped in a content controls.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can interact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RichText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content controls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4748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ContentControl</a:t>
            </a:r>
            <a:r>
              <a:rPr lang="en-US" sz="1800" dirty="0">
                <a:latin typeface="+mj-lt"/>
              </a:rPr>
              <a:t> object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https://docs.microsoft.com/en-us/javascript/api/word/word.contentcontrol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98388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1266</Words>
  <Application>Microsoft Macintosh PowerPoint</Application>
  <PresentationFormat>Custom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What are Content Controls</vt:lpstr>
      <vt:lpstr>Using Content Controls</vt:lpstr>
      <vt:lpstr>ContentControl object properties</vt:lpstr>
      <vt:lpstr>Content Controls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