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1"/>
  </p:notesMasterIdLst>
  <p:handoutMasterIdLst>
    <p:handoutMasterId r:id="rId42"/>
  </p:handoutMasterIdLst>
  <p:sldIdLst>
    <p:sldId id="778" r:id="rId6"/>
    <p:sldId id="779" r:id="rId7"/>
    <p:sldId id="780" r:id="rId8"/>
    <p:sldId id="788" r:id="rId9"/>
    <p:sldId id="783" r:id="rId10"/>
    <p:sldId id="913" r:id="rId11"/>
    <p:sldId id="914" r:id="rId12"/>
    <p:sldId id="909" r:id="rId13"/>
    <p:sldId id="910" r:id="rId14"/>
    <p:sldId id="911" r:id="rId15"/>
    <p:sldId id="901" r:id="rId16"/>
    <p:sldId id="915" r:id="rId17"/>
    <p:sldId id="903" r:id="rId18"/>
    <p:sldId id="904" r:id="rId19"/>
    <p:sldId id="916" r:id="rId20"/>
    <p:sldId id="912" r:id="rId21"/>
    <p:sldId id="905" r:id="rId22"/>
    <p:sldId id="917" r:id="rId23"/>
    <p:sldId id="918" r:id="rId24"/>
    <p:sldId id="919" r:id="rId25"/>
    <p:sldId id="924" r:id="rId26"/>
    <p:sldId id="925" r:id="rId27"/>
    <p:sldId id="907" r:id="rId28"/>
    <p:sldId id="908" r:id="rId29"/>
    <p:sldId id="885" r:id="rId30"/>
    <p:sldId id="886" r:id="rId31"/>
    <p:sldId id="921" r:id="rId32"/>
    <p:sldId id="922" r:id="rId33"/>
    <p:sldId id="923" r:id="rId34"/>
    <p:sldId id="920" r:id="rId35"/>
    <p:sldId id="926" r:id="rId36"/>
    <p:sldId id="927" r:id="rId37"/>
    <p:sldId id="868" r:id="rId38"/>
    <p:sldId id="853" r:id="rId39"/>
    <p:sldId id="654" r:id="rId40"/>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82048" autoAdjust="0"/>
  </p:normalViewPr>
  <p:slideViewPr>
    <p:cSldViewPr snapToGrid="0">
      <p:cViewPr varScale="1">
        <p:scale>
          <a:sx n="73" d="100"/>
          <a:sy n="73" d="100"/>
        </p:scale>
        <p:origin x="1027" y="6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9/30/2014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9/30/2014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0170D7A-9E18-46B1-96D4-727DBF3F3357}" type="datetime1">
              <a:rPr lang="en-US" smtClean="0"/>
              <a:t>9/30/2014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541369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9/30/2014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80687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9/30/2014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3695926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803327927"/>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6" r:id="rId23"/>
    <p:sldLayoutId id="2147484148"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msdn.microsoft.com/en-us/library/dn757054.aspx"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Developer Environment</a:t>
            </a:r>
            <a:endParaRPr lang="en-US" dirty="0"/>
          </a:p>
        </p:txBody>
      </p:sp>
      <p:sp>
        <p:nvSpPr>
          <p:cNvPr id="3" name="Text Placeholder 2"/>
          <p:cNvSpPr>
            <a:spLocks noGrp="1"/>
          </p:cNvSpPr>
          <p:nvPr>
            <p:ph type="body" sz="quarter" idx="10"/>
          </p:nvPr>
        </p:nvSpPr>
        <p:spPr/>
        <p:txBody>
          <a:bodyPr/>
          <a:lstStyle/>
          <a:p>
            <a:r>
              <a:rPr lang="en-US" dirty="0" smtClean="0"/>
              <a:t>Installation Documentation</a:t>
            </a:r>
          </a:p>
          <a:p>
            <a:pPr lvl="1"/>
            <a:r>
              <a:rPr lang="en-US" dirty="0" smtClean="0">
                <a:hlinkClick r:id="rId2"/>
              </a:rPr>
              <a:t>http://msdn.microsoft.com/en-us/library/dn757054.aspx</a:t>
            </a:r>
            <a:endParaRPr lang="en-US" dirty="0" smtClean="0"/>
          </a:p>
          <a:p>
            <a:endParaRPr lang="en-US" dirty="0" smtClean="0"/>
          </a:p>
          <a:p>
            <a:r>
              <a:rPr lang="en-US" dirty="0" smtClean="0"/>
              <a:t>Setup Overview</a:t>
            </a:r>
          </a:p>
          <a:p>
            <a:pPr lvl="1"/>
            <a:r>
              <a:rPr lang="en-US" dirty="0" smtClean="0"/>
              <a:t>Windows 8.1 or Windows Server 2012 R2</a:t>
            </a:r>
          </a:p>
          <a:p>
            <a:pPr lvl="1"/>
            <a:r>
              <a:rPr lang="en-US" dirty="0" smtClean="0"/>
              <a:t>Visual Studio 2013 with Update 3 with Windows Phone SDK</a:t>
            </a:r>
          </a:p>
          <a:p>
            <a:pPr lvl="1"/>
            <a:r>
              <a:rPr lang="en-US" dirty="0"/>
              <a:t>Multi-Device Hybrid Apps for Visual </a:t>
            </a:r>
            <a:r>
              <a:rPr lang="en-US" dirty="0" smtClean="0"/>
              <a:t>Studio CTP 2.0</a:t>
            </a:r>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pic>
        <p:nvPicPr>
          <p:cNvPr id="5" name="Picture 4"/>
          <p:cNvPicPr>
            <a:picLocks noChangeAspect="1"/>
          </p:cNvPicPr>
          <p:nvPr/>
        </p:nvPicPr>
        <p:blipFill>
          <a:blip r:embed="rId3"/>
          <a:stretch>
            <a:fillRect/>
          </a:stretch>
        </p:blipFill>
        <p:spPr>
          <a:xfrm>
            <a:off x="9262497" y="1447799"/>
            <a:ext cx="2483530" cy="3184635"/>
          </a:xfrm>
          <a:prstGeom prst="rect">
            <a:avLst/>
          </a:prstGeom>
        </p:spPr>
      </p:pic>
    </p:spTree>
    <p:extLst>
      <p:ext uri="{BB962C8B-B14F-4D97-AF65-F5344CB8AC3E}">
        <p14:creationId xmlns:p14="http://schemas.microsoft.com/office/powerpoint/2010/main" val="11819499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19112" y="1082567"/>
            <a:ext cx="11326047" cy="5639998"/>
            <a:chOff x="1186106" y="1646748"/>
            <a:chExt cx="10701094" cy="5075816"/>
          </a:xfrm>
        </p:grpSpPr>
        <p:pic>
          <p:nvPicPr>
            <p:cNvPr id="2" name="Picture 1"/>
            <p:cNvPicPr>
              <a:picLocks noChangeAspect="1"/>
            </p:cNvPicPr>
            <p:nvPr/>
          </p:nvPicPr>
          <p:blipFill>
            <a:blip r:embed="rId2"/>
            <a:stretch>
              <a:fillRect/>
            </a:stretch>
          </p:blipFill>
          <p:spPr>
            <a:xfrm>
              <a:off x="1186106" y="1646748"/>
              <a:ext cx="7390335" cy="3007530"/>
            </a:xfrm>
            <a:prstGeom prst="rect">
              <a:avLst/>
            </a:prstGeom>
            <a:ln>
              <a:solidFill>
                <a:schemeClr val="bg1">
                  <a:lumMod val="50000"/>
                </a:schemeClr>
              </a:solidFill>
            </a:ln>
          </p:spPr>
        </p:pic>
        <p:pic>
          <p:nvPicPr>
            <p:cNvPr id="3" name="Picture 2"/>
            <p:cNvPicPr>
              <a:picLocks noChangeAspect="1"/>
            </p:cNvPicPr>
            <p:nvPr/>
          </p:nvPicPr>
          <p:blipFill>
            <a:blip r:embed="rId3"/>
            <a:stretch>
              <a:fillRect/>
            </a:stretch>
          </p:blipFill>
          <p:spPr>
            <a:xfrm>
              <a:off x="6040879" y="4067438"/>
              <a:ext cx="5846321" cy="2655126"/>
            </a:xfrm>
            <a:prstGeom prst="rect">
              <a:avLst/>
            </a:prstGeom>
            <a:ln>
              <a:solidFill>
                <a:schemeClr val="bg1">
                  <a:lumMod val="50000"/>
                </a:schemeClr>
              </a:solidFill>
            </a:ln>
          </p:spPr>
        </p:pic>
      </p:grpSp>
      <p:sp>
        <p:nvSpPr>
          <p:cNvPr id="4" name="Title 3"/>
          <p:cNvSpPr>
            <a:spLocks noGrp="1"/>
          </p:cNvSpPr>
          <p:nvPr>
            <p:ph type="title"/>
          </p:nvPr>
        </p:nvSpPr>
        <p:spPr/>
        <p:txBody>
          <a:bodyPr/>
          <a:lstStyle/>
          <a:p>
            <a:r>
              <a:rPr lang="en-US" sz="4800" dirty="0" smtClean="0"/>
              <a:t>Multi-Device Hybrid Apps for Visual Studio</a:t>
            </a:r>
            <a:endParaRPr lang="en-US" sz="4800" dirty="0"/>
          </a:p>
        </p:txBody>
      </p:sp>
    </p:spTree>
    <p:extLst>
      <p:ext uri="{BB962C8B-B14F-4D97-AF65-F5344CB8AC3E}">
        <p14:creationId xmlns:p14="http://schemas.microsoft.com/office/powerpoint/2010/main" val="31993458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Developing Cordova Apps</a:t>
            </a:r>
          </a:p>
        </p:txBody>
      </p:sp>
    </p:spTree>
    <p:extLst>
      <p:ext uri="{BB962C8B-B14F-4D97-AF65-F5344CB8AC3E}">
        <p14:creationId xmlns:p14="http://schemas.microsoft.com/office/powerpoint/2010/main" val="19502592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5486" y="2634789"/>
            <a:ext cx="7545116" cy="3902646"/>
          </a:xfrm>
          <a:prstGeom prst="rect">
            <a:avLst/>
          </a:prstGeom>
        </p:spPr>
      </p:pic>
      <p:sp>
        <p:nvSpPr>
          <p:cNvPr id="5" name="Title 4"/>
          <p:cNvSpPr>
            <a:spLocks noGrp="1"/>
          </p:cNvSpPr>
          <p:nvPr>
            <p:ph type="title"/>
          </p:nvPr>
        </p:nvSpPr>
        <p:spPr/>
        <p:txBody>
          <a:bodyPr/>
          <a:lstStyle/>
          <a:p>
            <a:r>
              <a:rPr lang="en-US" dirty="0" smtClean="0"/>
              <a:t>Creating a Cordova App</a:t>
            </a:r>
            <a:endParaRPr lang="en-US" dirty="0"/>
          </a:p>
        </p:txBody>
      </p:sp>
      <p:sp>
        <p:nvSpPr>
          <p:cNvPr id="6" name="Text Placeholder 5"/>
          <p:cNvSpPr>
            <a:spLocks noGrp="1"/>
          </p:cNvSpPr>
          <p:nvPr>
            <p:ph type="body" sz="quarter" idx="10"/>
          </p:nvPr>
        </p:nvSpPr>
        <p:spPr/>
        <p:txBody>
          <a:bodyPr/>
          <a:lstStyle/>
          <a:p>
            <a:r>
              <a:rPr lang="en-US" dirty="0" smtClean="0"/>
              <a:t>Use the Blank App (Apache Cordova) template</a:t>
            </a:r>
          </a:p>
          <a:p>
            <a:pPr lvl="1"/>
            <a:r>
              <a:rPr lang="en-US" dirty="0" smtClean="0"/>
              <a:t>Templates &gt; JavaScript &gt; Multi-Device Hybrid Apps</a:t>
            </a:r>
            <a:endParaRPr lang="en-US" dirty="0"/>
          </a:p>
        </p:txBody>
      </p:sp>
    </p:spTree>
    <p:extLst>
      <p:ext uri="{BB962C8B-B14F-4D97-AF65-F5344CB8AC3E}">
        <p14:creationId xmlns:p14="http://schemas.microsoft.com/office/powerpoint/2010/main" val="336729243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19112" y="1103246"/>
            <a:ext cx="6133137" cy="4930349"/>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t>Cordova App Starting Point</a:t>
            </a:r>
            <a:endParaRPr lang="en-US" dirty="0"/>
          </a:p>
        </p:txBody>
      </p:sp>
      <p:pic>
        <p:nvPicPr>
          <p:cNvPr id="3" name="Picture 2"/>
          <p:cNvPicPr>
            <a:picLocks noChangeAspect="1"/>
          </p:cNvPicPr>
          <p:nvPr/>
        </p:nvPicPr>
        <p:blipFill>
          <a:blip r:embed="rId3"/>
          <a:stretch>
            <a:fillRect/>
          </a:stretch>
        </p:blipFill>
        <p:spPr>
          <a:xfrm>
            <a:off x="5028723" y="4510862"/>
            <a:ext cx="4785360" cy="2263140"/>
          </a:xfrm>
          <a:prstGeom prst="rect">
            <a:avLst/>
          </a:prstGeom>
          <a:ln>
            <a:solidFill>
              <a:schemeClr val="bg1">
                <a:lumMod val="50000"/>
              </a:schemeClr>
            </a:solidFill>
          </a:ln>
        </p:spPr>
      </p:pic>
      <p:pic>
        <p:nvPicPr>
          <p:cNvPr id="4" name="Picture 3"/>
          <p:cNvPicPr>
            <a:picLocks noChangeAspect="1"/>
          </p:cNvPicPr>
          <p:nvPr/>
        </p:nvPicPr>
        <p:blipFill>
          <a:blip r:embed="rId4"/>
          <a:stretch>
            <a:fillRect/>
          </a:stretch>
        </p:blipFill>
        <p:spPr>
          <a:xfrm>
            <a:off x="5028723" y="1719825"/>
            <a:ext cx="6141720" cy="2510790"/>
          </a:xfrm>
          <a:prstGeom prst="rect">
            <a:avLst/>
          </a:prstGeom>
          <a:ln>
            <a:solidFill>
              <a:schemeClr val="bg1">
                <a:lumMod val="50000"/>
              </a:schemeClr>
            </a:solidFill>
          </a:ln>
        </p:spPr>
      </p:pic>
      <p:cxnSp>
        <p:nvCxnSpPr>
          <p:cNvPr id="7" name="Straight Arrow Connector 6"/>
          <p:cNvCxnSpPr/>
          <p:nvPr/>
        </p:nvCxnSpPr>
        <p:spPr>
          <a:xfrm flipV="1">
            <a:off x="2396359" y="3079531"/>
            <a:ext cx="2385848" cy="143133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322786" y="5255172"/>
            <a:ext cx="2522483" cy="1051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10347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1043" y="3748308"/>
            <a:ext cx="10135936" cy="2760977"/>
          </a:xfrm>
          <a:prstGeom prst="rect">
            <a:avLst/>
          </a:prstGeom>
        </p:spPr>
      </p:pic>
      <p:sp>
        <p:nvSpPr>
          <p:cNvPr id="2" name="Title 1"/>
          <p:cNvSpPr>
            <a:spLocks noGrp="1"/>
          </p:cNvSpPr>
          <p:nvPr>
            <p:ph type="title"/>
          </p:nvPr>
        </p:nvSpPr>
        <p:spPr/>
        <p:txBody>
          <a:bodyPr/>
          <a:lstStyle/>
          <a:p>
            <a:r>
              <a:rPr lang="en-US" dirty="0" smtClean="0"/>
              <a:t>Selecting a Debug Target</a:t>
            </a:r>
            <a:endParaRPr lang="en-US" dirty="0"/>
          </a:p>
        </p:txBody>
      </p:sp>
      <p:sp>
        <p:nvSpPr>
          <p:cNvPr id="3" name="Text Placeholder 2"/>
          <p:cNvSpPr>
            <a:spLocks noGrp="1"/>
          </p:cNvSpPr>
          <p:nvPr>
            <p:ph type="body" sz="quarter" idx="10"/>
          </p:nvPr>
        </p:nvSpPr>
        <p:spPr/>
        <p:txBody>
          <a:bodyPr/>
          <a:lstStyle/>
          <a:p>
            <a:r>
              <a:rPr lang="en-US" dirty="0" smtClean="0"/>
              <a:t>Android</a:t>
            </a:r>
          </a:p>
          <a:p>
            <a:r>
              <a:rPr lang="en-US" dirty="0" smtClean="0"/>
              <a:t>Windows Phone</a:t>
            </a:r>
          </a:p>
          <a:p>
            <a:r>
              <a:rPr lang="en-US" dirty="0" smtClean="0"/>
              <a:t>Other Windows Devices</a:t>
            </a:r>
            <a:endParaRPr lang="en-US" dirty="0" smtClean="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spTree>
    <p:extLst>
      <p:ext uri="{BB962C8B-B14F-4D97-AF65-F5344CB8AC3E}">
        <p14:creationId xmlns:p14="http://schemas.microsoft.com/office/powerpoint/2010/main" val="17852757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01043" y="4213908"/>
            <a:ext cx="8149264" cy="1996463"/>
          </a:xfrm>
          <a:prstGeom prst="rect">
            <a:avLst/>
          </a:prstGeom>
        </p:spPr>
      </p:pic>
      <p:sp>
        <p:nvSpPr>
          <p:cNvPr id="2" name="Title 1"/>
          <p:cNvSpPr>
            <a:spLocks noGrp="1"/>
          </p:cNvSpPr>
          <p:nvPr>
            <p:ph type="title"/>
          </p:nvPr>
        </p:nvSpPr>
        <p:spPr/>
        <p:txBody>
          <a:bodyPr/>
          <a:lstStyle/>
          <a:p>
            <a:r>
              <a:rPr lang="en-US" dirty="0" smtClean="0"/>
              <a:t>Android Emulators and Debugging</a:t>
            </a:r>
            <a:endParaRPr lang="en-US" dirty="0"/>
          </a:p>
        </p:txBody>
      </p:sp>
      <p:sp>
        <p:nvSpPr>
          <p:cNvPr id="3" name="Text Placeholder 2"/>
          <p:cNvSpPr>
            <a:spLocks noGrp="1"/>
          </p:cNvSpPr>
          <p:nvPr>
            <p:ph type="body" sz="quarter" idx="10"/>
          </p:nvPr>
        </p:nvSpPr>
        <p:spPr/>
        <p:txBody>
          <a:bodyPr/>
          <a:lstStyle/>
          <a:p>
            <a:r>
              <a:rPr lang="en-GB" dirty="0" smtClean="0"/>
              <a:t>Apache </a:t>
            </a:r>
            <a:r>
              <a:rPr lang="en-GB" dirty="0"/>
              <a:t>Ripple </a:t>
            </a:r>
            <a:r>
              <a:rPr lang="en-GB" dirty="0" smtClean="0"/>
              <a:t>emulator</a:t>
            </a:r>
          </a:p>
          <a:p>
            <a:r>
              <a:rPr lang="en-GB" dirty="0" smtClean="0"/>
              <a:t>Android emulator</a:t>
            </a:r>
          </a:p>
          <a:p>
            <a:r>
              <a:rPr lang="en-GB" dirty="0" err="1" smtClean="0"/>
              <a:t>Genymotion</a:t>
            </a:r>
            <a:r>
              <a:rPr lang="en-GB" dirty="0" smtClean="0"/>
              <a:t> emulator</a:t>
            </a:r>
          </a:p>
          <a:p>
            <a:r>
              <a:rPr lang="en-GB" dirty="0" smtClean="0"/>
              <a:t>Android </a:t>
            </a:r>
            <a:r>
              <a:rPr lang="en-GB" dirty="0"/>
              <a:t>device </a:t>
            </a:r>
          </a:p>
          <a:p>
            <a:endParaRPr lang="en-GB"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16</a:t>
            </a:fld>
            <a:endParaRPr lang="en-US" dirty="0"/>
          </a:p>
        </p:txBody>
      </p:sp>
    </p:spTree>
    <p:extLst>
      <p:ext uri="{BB962C8B-B14F-4D97-AF65-F5344CB8AC3E}">
        <p14:creationId xmlns:p14="http://schemas.microsoft.com/office/powerpoint/2010/main" val="345172698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7452" y="2726876"/>
            <a:ext cx="8812066" cy="4016118"/>
          </a:xfrm>
          <a:prstGeom prst="rect">
            <a:avLst/>
          </a:prstGeom>
        </p:spPr>
      </p:pic>
      <p:sp>
        <p:nvSpPr>
          <p:cNvPr id="3" name="Title 2"/>
          <p:cNvSpPr>
            <a:spLocks noGrp="1"/>
          </p:cNvSpPr>
          <p:nvPr>
            <p:ph type="title"/>
          </p:nvPr>
        </p:nvSpPr>
        <p:spPr/>
        <p:txBody>
          <a:bodyPr/>
          <a:lstStyle/>
          <a:p>
            <a:r>
              <a:rPr lang="en-US" dirty="0" smtClean="0"/>
              <a:t>Debugging with Ripple</a:t>
            </a:r>
            <a:endParaRPr lang="en-US" dirty="0"/>
          </a:p>
        </p:txBody>
      </p:sp>
      <p:sp>
        <p:nvSpPr>
          <p:cNvPr id="4" name="Text Placeholder 3"/>
          <p:cNvSpPr>
            <a:spLocks noGrp="1"/>
          </p:cNvSpPr>
          <p:nvPr>
            <p:ph type="body" sz="quarter" idx="10"/>
          </p:nvPr>
        </p:nvSpPr>
        <p:spPr/>
        <p:txBody>
          <a:bodyPr/>
          <a:lstStyle/>
          <a:p>
            <a:r>
              <a:rPr lang="en-US" sz="3600" dirty="0" smtClean="0"/>
              <a:t>Included with Android SDK</a:t>
            </a:r>
          </a:p>
          <a:p>
            <a:r>
              <a:rPr lang="en-US" sz="3600" dirty="0" smtClean="0"/>
              <a:t>Runs inside Chrome browser</a:t>
            </a:r>
            <a:endParaRPr lang="en-US" sz="3600" dirty="0"/>
          </a:p>
        </p:txBody>
      </p:sp>
    </p:spTree>
    <p:extLst>
      <p:ext uri="{BB962C8B-B14F-4D97-AF65-F5344CB8AC3E}">
        <p14:creationId xmlns:p14="http://schemas.microsoft.com/office/powerpoint/2010/main" val="285591724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Debugging with Windows Phone</a:t>
            </a:r>
            <a:endParaRPr lang="en-US" sz="4800" dirty="0"/>
          </a:p>
        </p:txBody>
      </p:sp>
      <p:sp>
        <p:nvSpPr>
          <p:cNvPr id="6" name="Text Placeholder 5"/>
          <p:cNvSpPr>
            <a:spLocks noGrp="1"/>
          </p:cNvSpPr>
          <p:nvPr>
            <p:ph type="body" sz="quarter" idx="10"/>
          </p:nvPr>
        </p:nvSpPr>
        <p:spPr/>
        <p:txBody>
          <a:bodyPr/>
          <a:lstStyle/>
          <a:p>
            <a:r>
              <a:rPr lang="en-US" dirty="0" smtClean="0"/>
              <a:t>You can use a Windows Phone emulator</a:t>
            </a:r>
          </a:p>
          <a:p>
            <a:r>
              <a:rPr lang="en-US" dirty="0" smtClean="0"/>
              <a:t>You can use an attached Windows Phone device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18</a:t>
            </a:fld>
            <a:endParaRPr lang="en-US" dirty="0"/>
          </a:p>
        </p:txBody>
      </p:sp>
      <p:pic>
        <p:nvPicPr>
          <p:cNvPr id="4" name="Picture 3"/>
          <p:cNvPicPr>
            <a:picLocks noChangeAspect="1"/>
          </p:cNvPicPr>
          <p:nvPr/>
        </p:nvPicPr>
        <p:blipFill>
          <a:blip r:embed="rId2"/>
          <a:stretch>
            <a:fillRect/>
          </a:stretch>
        </p:blipFill>
        <p:spPr>
          <a:xfrm>
            <a:off x="1249279" y="3029025"/>
            <a:ext cx="6244597" cy="3462970"/>
          </a:xfrm>
          <a:prstGeom prst="rect">
            <a:avLst/>
          </a:prstGeom>
        </p:spPr>
      </p:pic>
    </p:spTree>
    <p:extLst>
      <p:ext uri="{BB962C8B-B14F-4D97-AF65-F5344CB8AC3E}">
        <p14:creationId xmlns:p14="http://schemas.microsoft.com/office/powerpoint/2010/main" val="18494315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Creating and Running a Cordova App Project</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005798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74029912"/>
              </p:ext>
            </p:extLst>
          </p:nvPr>
        </p:nvGraphicFramePr>
        <p:xfrm>
          <a:off x="438838" y="1244303"/>
          <a:ext cx="11225057" cy="4093821"/>
        </p:xfrm>
        <a:graphic>
          <a:graphicData uri="http://schemas.openxmlformats.org/drawingml/2006/table">
            <a:tbl>
              <a:tblPr firstRow="1" bandRow="1">
                <a:tableStyleId>{5C22544A-7EE6-4342-B048-85BDC9FD1C3A}</a:tableStyleId>
              </a:tblPr>
              <a:tblGrid>
                <a:gridCol w="11225057">
                  <a:extLst>
                    <a:ext uri="{9D8B030D-6E8A-4147-A177-3AD203B41FA5}">
                      <a16:colId xmlns="" xmlns:a16="http://schemas.microsoft.com/office/drawing/2014/main" val="1253488153"/>
                    </a:ext>
                  </a:extLst>
                </a:gridCol>
              </a:tblGrid>
              <a:tr h="1106101">
                <a:tc>
                  <a:txBody>
                    <a:bodyPr/>
                    <a:lstStyle/>
                    <a:p>
                      <a:r>
                        <a:rPr lang="en-US" sz="2400" dirty="0" smtClean="0"/>
                        <a:t>Deep Dive into Integrating Office 365 APIs with Web Applications</a:t>
                      </a:r>
                      <a:endParaRPr lang="en-US" sz="2400" dirty="0"/>
                    </a:p>
                  </a:txBody>
                  <a:tcPr marL="91403" marR="91403" marT="45701" marB="45701" anchor="ctr"/>
                </a:tc>
                <a:extLst>
                  <a:ext uri="{0D108BD9-81ED-4DB2-BD59-A6C34878D82A}">
                    <a16:rowId xmlns="" xmlns:a16="http://schemas.microsoft.com/office/drawing/2014/main" val="829859176"/>
                  </a:ext>
                </a:extLst>
              </a:tr>
              <a:tr h="417220">
                <a:tc>
                  <a:txBody>
                    <a:bodyPr/>
                    <a:lstStyle/>
                    <a:p>
                      <a:r>
                        <a:rPr lang="en-US" sz="1800" b="0" dirty="0" smtClean="0"/>
                        <a:t>Module 1: </a:t>
                      </a:r>
                      <a:r>
                        <a:rPr lang="en-GB" sz="1800" b="0" dirty="0" smtClean="0"/>
                        <a:t>Deep dive into Mobile Development with Office 365 and Cordova</a:t>
                      </a:r>
                      <a:endParaRPr lang="en-US" sz="1800" b="0" baseline="0" dirty="0" smtClean="0"/>
                    </a:p>
                  </a:txBody>
                  <a:tcPr marL="91403" marR="91403" marT="45701" marB="45701" anchor="ctr"/>
                </a:tc>
                <a:extLst>
                  <a:ext uri="{0D108BD9-81ED-4DB2-BD59-A6C34878D82A}">
                    <a16:rowId xmlns="" xmlns:a16="http://schemas.microsoft.com/office/drawing/2014/main" val="1946132611"/>
                  </a:ext>
                </a:extLst>
              </a:tr>
              <a:tr h="417220">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1800" b="1" dirty="0" smtClean="0"/>
                        <a:t>Module 2:</a:t>
                      </a:r>
                      <a:r>
                        <a:rPr lang="en-US" sz="1800" b="1" baseline="0" dirty="0" smtClean="0"/>
                        <a:t> </a:t>
                      </a:r>
                      <a:r>
                        <a:rPr lang="en-US" sz="1800" b="1" kern="1200" dirty="0" smtClean="0">
                          <a:solidFill>
                            <a:schemeClr val="dk1"/>
                          </a:solidFill>
                          <a:effectLst/>
                          <a:latin typeface="+mn-lt"/>
                          <a:ea typeface="+mn-ea"/>
                          <a:cs typeface="+mn-cs"/>
                        </a:rPr>
                        <a:t>Deep dive into native Universal Windows App Development with Office 365 APIs</a:t>
                      </a:r>
                      <a:endParaRPr lang="en-US" sz="1800" b="1" dirty="0" smtClean="0"/>
                    </a:p>
                  </a:txBody>
                  <a:tcPr marL="91403" marR="91403" marT="45701" marB="45701" anchor="ctr"/>
                </a:tc>
                <a:extLst>
                  <a:ext uri="{0D108BD9-81ED-4DB2-BD59-A6C34878D82A}">
                    <a16:rowId xmlns="" xmlns:a16="http://schemas.microsoft.com/office/drawing/2014/main" val="3204002662"/>
                  </a:ext>
                </a:extLst>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b="0" dirty="0" smtClean="0"/>
                        <a:t>Module 3:</a:t>
                      </a:r>
                      <a:r>
                        <a:rPr lang="en-US" sz="1800" b="0" baseline="0" dirty="0" smtClean="0"/>
                        <a:t> </a:t>
                      </a:r>
                      <a:r>
                        <a:rPr lang="en-US" sz="1800" b="1" kern="1200" dirty="0" smtClean="0">
                          <a:solidFill>
                            <a:schemeClr val="dk1"/>
                          </a:solidFill>
                          <a:effectLst/>
                          <a:latin typeface="+mn-lt"/>
                          <a:ea typeface="+mn-ea"/>
                          <a:cs typeface="+mn-cs"/>
                        </a:rPr>
                        <a:t>Deep dive into native </a:t>
                      </a:r>
                      <a:r>
                        <a:rPr lang="en-US" sz="1800" b="1" kern="1200" dirty="0" err="1" smtClean="0">
                          <a:solidFill>
                            <a:schemeClr val="dk1"/>
                          </a:solidFill>
                          <a:effectLst/>
                          <a:latin typeface="+mn-lt"/>
                          <a:ea typeface="+mn-ea"/>
                          <a:cs typeface="+mn-cs"/>
                        </a:rPr>
                        <a:t>Xamarin</a:t>
                      </a:r>
                      <a:r>
                        <a:rPr lang="en-US" sz="1800" b="1" kern="1200" dirty="0" smtClean="0">
                          <a:solidFill>
                            <a:schemeClr val="dk1"/>
                          </a:solidFill>
                          <a:effectLst/>
                          <a:latin typeface="+mn-lt"/>
                          <a:ea typeface="+mn-ea"/>
                          <a:cs typeface="+mn-cs"/>
                        </a:rPr>
                        <a:t> Development with Office 365 APIs</a:t>
                      </a:r>
                      <a:endParaRPr lang="en-US" sz="1800" b="0" dirty="0" smtClean="0"/>
                    </a:p>
                  </a:txBody>
                  <a:tcPr marL="91403" marR="91403" marT="45701" marB="45701" anchor="ctr"/>
                </a:tc>
                <a:extLst>
                  <a:ext uri="{0D108BD9-81ED-4DB2-BD59-A6C34878D82A}">
                    <a16:rowId xmlns="" xmlns:a16="http://schemas.microsoft.com/office/drawing/2014/main" val="4266278162"/>
                  </a:ext>
                </a:extLst>
              </a:tr>
              <a:tr h="48440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1"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r h="4172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1800" b="0" dirty="0" smtClean="0"/>
                    </a:p>
                  </a:txBody>
                  <a:tcPr marL="91403" marR="91403" marT="45701" marB="45701" anchor="ctr"/>
                </a:tc>
              </a:tr>
            </a:tbl>
          </a:graphicData>
        </a:graphic>
      </p:graphicFrame>
    </p:spTree>
    <p:extLst>
      <p:ext uri="{BB962C8B-B14F-4D97-AF65-F5344CB8AC3E}">
        <p14:creationId xmlns:p14="http://schemas.microsoft.com/office/powerpoint/2010/main" val="253683021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Cordova Apps and Office </a:t>
            </a:r>
            <a:r>
              <a:rPr lang="en-US" sz="7200" dirty="0" smtClean="0"/>
              <a:t>365</a:t>
            </a:r>
            <a:endParaRPr lang="en-US" sz="7200" dirty="0"/>
          </a:p>
        </p:txBody>
      </p:sp>
    </p:spTree>
    <p:extLst>
      <p:ext uri="{BB962C8B-B14F-4D97-AF65-F5344CB8AC3E}">
        <p14:creationId xmlns:p14="http://schemas.microsoft.com/office/powerpoint/2010/main" val="17573577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Connected Services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1417832" y="5212208"/>
            <a:ext cx="7010400" cy="1485900"/>
          </a:xfrm>
          <a:prstGeom prst="rect">
            <a:avLst/>
          </a:prstGeom>
          <a:solidFill>
            <a:schemeClr val="bg1">
              <a:lumMod val="50000"/>
            </a:schemeClr>
          </a:solidFill>
          <a:ln>
            <a:solidFill>
              <a:schemeClr val="bg1">
                <a:lumMod val="50000"/>
              </a:schemeClr>
            </a:solidFill>
          </a:ln>
        </p:spPr>
      </p:pic>
      <p:sp>
        <p:nvSpPr>
          <p:cNvPr id="8" name="Oval 7"/>
          <p:cNvSpPr/>
          <p:nvPr/>
        </p:nvSpPr>
        <p:spPr bwMode="auto">
          <a:xfrm>
            <a:off x="1417832" y="1234504"/>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9" name="TextBox 8"/>
          <p:cNvSpPr txBox="1"/>
          <p:nvPr/>
        </p:nvSpPr>
        <p:spPr>
          <a:xfrm>
            <a:off x="1869896" y="1236092"/>
            <a:ext cx="3869072"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Project &gt; Add &gt; Connected Service…</a:t>
            </a:r>
          </a:p>
        </p:txBody>
      </p:sp>
      <p:sp>
        <p:nvSpPr>
          <p:cNvPr id="10" name="Oval 9"/>
          <p:cNvSpPr/>
          <p:nvPr/>
        </p:nvSpPr>
        <p:spPr bwMode="auto">
          <a:xfrm>
            <a:off x="1405844" y="4695186"/>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2</a:t>
            </a:r>
          </a:p>
        </p:txBody>
      </p:sp>
      <p:sp>
        <p:nvSpPr>
          <p:cNvPr id="11" name="TextBox 10"/>
          <p:cNvSpPr txBox="1"/>
          <p:nvPr/>
        </p:nvSpPr>
        <p:spPr>
          <a:xfrm>
            <a:off x="1857908" y="4696774"/>
            <a:ext cx="184076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Register your app</a:t>
            </a:r>
          </a:p>
        </p:txBody>
      </p:sp>
      <p:pic>
        <p:nvPicPr>
          <p:cNvPr id="12" name="Picture 11"/>
          <p:cNvPicPr>
            <a:picLocks noChangeAspect="1"/>
          </p:cNvPicPr>
          <p:nvPr/>
        </p:nvPicPr>
        <p:blipFill>
          <a:blip r:embed="rId3"/>
          <a:stretch>
            <a:fillRect/>
          </a:stretch>
        </p:blipFill>
        <p:spPr>
          <a:xfrm>
            <a:off x="1405844" y="1751526"/>
            <a:ext cx="5278735" cy="2735762"/>
          </a:xfrm>
          <a:prstGeom prst="rect">
            <a:avLst/>
          </a:prstGeom>
        </p:spPr>
      </p:pic>
    </p:spTree>
    <p:extLst>
      <p:ext uri="{BB962C8B-B14F-4D97-AF65-F5344CB8AC3E}">
        <p14:creationId xmlns:p14="http://schemas.microsoft.com/office/powerpoint/2010/main" val="252931090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 Permissions</a:t>
            </a:r>
            <a:endParaRPr lang="en-US" dirty="0"/>
          </a:p>
        </p:txBody>
      </p:sp>
      <p:sp>
        <p:nvSpPr>
          <p:cNvPr id="4" name="Slide Number Placeholder 3"/>
          <p:cNvSpPr>
            <a:spLocks noGrp="1"/>
          </p:cNvSpPr>
          <p:nvPr>
            <p:ph type="sldNum" sz="quarter" idx="12"/>
          </p:nvPr>
        </p:nvSpPr>
        <p:spPr>
          <a:xfrm>
            <a:off x="2051549" y="6638544"/>
            <a:ext cx="560686" cy="219456"/>
          </a:xfrm>
          <a:prstGeom prst="rect">
            <a:avLst/>
          </a:prstGeom>
        </p:spPr>
        <p:txBody>
          <a:bodyPr/>
          <a:lstStyle/>
          <a:p>
            <a:fld id="{727B4C2D-45E2-4621-8491-2995EB46A674}" type="slidenum">
              <a:rPr lang="en-US" smtClean="0"/>
              <a:pPr/>
              <a:t>22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5236" y="1739819"/>
            <a:ext cx="5174955" cy="356036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2" y="1635883"/>
            <a:ext cx="3810330" cy="188992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12" y="3954582"/>
            <a:ext cx="3810330" cy="2088061"/>
          </a:xfrm>
          <a:prstGeom prst="rect">
            <a:avLst/>
          </a:prstGeom>
        </p:spPr>
      </p:pic>
      <p:sp>
        <p:nvSpPr>
          <p:cNvPr id="8" name="Oval 7"/>
          <p:cNvSpPr/>
          <p:nvPr/>
        </p:nvSpPr>
        <p:spPr bwMode="auto">
          <a:xfrm>
            <a:off x="5455236" y="1326518"/>
            <a:ext cx="339048" cy="29360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3</a:t>
            </a:r>
          </a:p>
        </p:txBody>
      </p:sp>
      <p:sp>
        <p:nvSpPr>
          <p:cNvPr id="9" name="TextBox 8"/>
          <p:cNvSpPr txBox="1"/>
          <p:nvPr/>
        </p:nvSpPr>
        <p:spPr>
          <a:xfrm>
            <a:off x="5907300" y="1328106"/>
            <a:ext cx="3333990"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rPr>
              <a:t>Select required app permissions</a:t>
            </a:r>
          </a:p>
        </p:txBody>
      </p:sp>
      <p:cxnSp>
        <p:nvCxnSpPr>
          <p:cNvPr id="10" name="Straight Arrow Connector 9"/>
          <p:cNvCxnSpPr/>
          <p:nvPr/>
        </p:nvCxnSpPr>
        <p:spPr>
          <a:xfrm flipH="1" flipV="1">
            <a:off x="4438436" y="2486346"/>
            <a:ext cx="2106202" cy="246580"/>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592548" y="2876764"/>
            <a:ext cx="1952090" cy="1273996"/>
          </a:xfrm>
          <a:prstGeom prst="straightConnector1">
            <a:avLst/>
          </a:prstGeom>
          <a:ln w="28575">
            <a:solidFill>
              <a:srgbClr val="C0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05362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47151" y="1672293"/>
            <a:ext cx="4230476" cy="5017541"/>
          </a:xfrm>
          <a:prstGeom prst="rect">
            <a:avLst/>
          </a:prstGeom>
        </p:spPr>
      </p:pic>
      <p:sp>
        <p:nvSpPr>
          <p:cNvPr id="3" name="Title 2"/>
          <p:cNvSpPr>
            <a:spLocks noGrp="1"/>
          </p:cNvSpPr>
          <p:nvPr>
            <p:ph type="title"/>
          </p:nvPr>
        </p:nvSpPr>
        <p:spPr/>
        <p:txBody>
          <a:bodyPr/>
          <a:lstStyle/>
          <a:p>
            <a:r>
              <a:rPr lang="en-US" dirty="0" smtClean="0"/>
              <a:t>Office 365 API Libraries</a:t>
            </a:r>
            <a:endParaRPr lang="en-US" dirty="0"/>
          </a:p>
        </p:txBody>
      </p:sp>
      <p:sp>
        <p:nvSpPr>
          <p:cNvPr id="4" name="Text Placeholder 3"/>
          <p:cNvSpPr>
            <a:spLocks noGrp="1"/>
          </p:cNvSpPr>
          <p:nvPr>
            <p:ph type="body" sz="quarter" idx="10"/>
          </p:nvPr>
        </p:nvSpPr>
        <p:spPr/>
        <p:txBody>
          <a:bodyPr/>
          <a:lstStyle/>
          <a:p>
            <a:r>
              <a:rPr lang="en-US" dirty="0" smtClean="0"/>
              <a:t>Added with Connected Service</a:t>
            </a:r>
          </a:p>
          <a:p>
            <a:pPr lvl="1"/>
            <a:r>
              <a:rPr lang="en-US" dirty="0" smtClean="0"/>
              <a:t>Provides JS libraries for AAD authentication</a:t>
            </a:r>
          </a:p>
          <a:p>
            <a:pPr lvl="1"/>
            <a:r>
              <a:rPr lang="en-US" dirty="0" smtClean="0"/>
              <a:t>Provides JS libraries for accessing Exchange</a:t>
            </a:r>
          </a:p>
          <a:p>
            <a:pPr lvl="1"/>
            <a:r>
              <a:rPr lang="en-US" dirty="0"/>
              <a:t>Provides JS libraries for accessing </a:t>
            </a:r>
            <a:r>
              <a:rPr lang="en-US" dirty="0" smtClean="0"/>
              <a:t>SharePoint</a:t>
            </a:r>
            <a:endParaRPr lang="en-US" dirty="0"/>
          </a:p>
        </p:txBody>
      </p:sp>
    </p:spTree>
    <p:extLst>
      <p:ext uri="{BB962C8B-B14F-4D97-AF65-F5344CB8AC3E}">
        <p14:creationId xmlns:p14="http://schemas.microsoft.com/office/powerpoint/2010/main" val="419974094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27778" y="1181566"/>
            <a:ext cx="2217078" cy="3578524"/>
          </a:xfrm>
          <a:prstGeom prst="rect">
            <a:avLst/>
          </a:prstGeom>
        </p:spPr>
      </p:pic>
      <p:pic>
        <p:nvPicPr>
          <p:cNvPr id="3" name="Picture 2"/>
          <p:cNvPicPr>
            <a:picLocks noChangeAspect="1"/>
          </p:cNvPicPr>
          <p:nvPr/>
        </p:nvPicPr>
        <p:blipFill>
          <a:blip r:embed="rId3"/>
          <a:stretch>
            <a:fillRect/>
          </a:stretch>
        </p:blipFill>
        <p:spPr>
          <a:xfrm>
            <a:off x="934270" y="2744055"/>
            <a:ext cx="8253523" cy="3863910"/>
          </a:xfrm>
          <a:prstGeom prst="rect">
            <a:avLst/>
          </a:prstGeom>
          <a:ln>
            <a:solidFill>
              <a:schemeClr val="bg1">
                <a:lumMod val="50000"/>
              </a:schemeClr>
            </a:solidFill>
          </a:ln>
        </p:spPr>
      </p:pic>
      <p:cxnSp>
        <p:nvCxnSpPr>
          <p:cNvPr id="4" name="Straight Arrow Connector 3"/>
          <p:cNvCxnSpPr/>
          <p:nvPr/>
        </p:nvCxnSpPr>
        <p:spPr>
          <a:xfrm flipH="1">
            <a:off x="8513379" y="3969869"/>
            <a:ext cx="1348828" cy="706141"/>
          </a:xfrm>
          <a:prstGeom prst="straightConnector1">
            <a:avLst/>
          </a:prstGeom>
          <a:ln w="28575">
            <a:solidFill>
              <a:srgbClr val="C00000"/>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a:lstStyle/>
          <a:p>
            <a:r>
              <a:rPr lang="en-US" dirty="0" smtClean="0"/>
              <a:t>Linking to settings.js</a:t>
            </a:r>
            <a:endParaRPr lang="en-US" dirty="0"/>
          </a:p>
        </p:txBody>
      </p:sp>
      <p:sp>
        <p:nvSpPr>
          <p:cNvPr id="10" name="Text Placeholder 9"/>
          <p:cNvSpPr>
            <a:spLocks noGrp="1"/>
          </p:cNvSpPr>
          <p:nvPr>
            <p:ph type="body" sz="quarter" idx="10"/>
          </p:nvPr>
        </p:nvSpPr>
        <p:spPr/>
        <p:txBody>
          <a:bodyPr/>
          <a:lstStyle/>
          <a:p>
            <a:r>
              <a:rPr lang="en-US" dirty="0" smtClean="0"/>
              <a:t>Link index.html to settings.js</a:t>
            </a:r>
          </a:p>
          <a:p>
            <a:pPr lvl="1"/>
            <a:r>
              <a:rPr lang="en-US" dirty="0" smtClean="0"/>
              <a:t>The JavaScript inside automatically links to other script files</a:t>
            </a:r>
            <a:endParaRPr lang="en-US" dirty="0"/>
          </a:p>
        </p:txBody>
      </p:sp>
    </p:spTree>
    <p:extLst>
      <p:ext uri="{BB962C8B-B14F-4D97-AF65-F5344CB8AC3E}">
        <p14:creationId xmlns:p14="http://schemas.microsoft.com/office/powerpoint/2010/main" val="235195219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Contacts</a:t>
            </a:r>
            <a:endParaRPr lang="en-US" dirty="0"/>
          </a:p>
        </p:txBody>
      </p:sp>
      <p:sp>
        <p:nvSpPr>
          <p:cNvPr id="3" name="Text Placeholder 2"/>
          <p:cNvSpPr>
            <a:spLocks noGrp="1"/>
          </p:cNvSpPr>
          <p:nvPr>
            <p:ph type="body" sz="quarter" idx="10"/>
          </p:nvPr>
        </p:nvSpPr>
        <p:spPr/>
        <p:txBody>
          <a:bodyPr/>
          <a:lstStyle/>
          <a:p>
            <a:r>
              <a:rPr lang="en-US" sz="3600" dirty="0"/>
              <a:t>Common API operations</a:t>
            </a:r>
          </a:p>
          <a:p>
            <a:pPr lvl="1"/>
            <a:r>
              <a:rPr lang="en-US" sz="2000" dirty="0" smtClean="0"/>
              <a:t>Reading contacts</a:t>
            </a:r>
          </a:p>
          <a:p>
            <a:pPr lvl="1"/>
            <a:r>
              <a:rPr lang="en-US" sz="2000" dirty="0" smtClean="0"/>
              <a:t>Searching for contacts</a:t>
            </a:r>
          </a:p>
          <a:p>
            <a:pPr lvl="1"/>
            <a:r>
              <a:rPr lang="en-US" sz="2000" dirty="0" smtClean="0"/>
              <a:t>Creating contacts</a:t>
            </a:r>
            <a:endParaRPr lang="en-US" sz="2000" dirty="0"/>
          </a:p>
          <a:p>
            <a:pPr lvl="1"/>
            <a:r>
              <a:rPr lang="en-US" sz="2000" dirty="0"/>
              <a:t>Deleting </a:t>
            </a:r>
            <a:r>
              <a:rPr lang="en-US" sz="2000" dirty="0" smtClean="0"/>
              <a:t>contacts</a:t>
            </a:r>
            <a:endParaRPr lang="en-US" sz="2000" dirty="0"/>
          </a:p>
          <a:p>
            <a:pPr lvl="1"/>
            <a:r>
              <a:rPr lang="en-US" sz="2000" dirty="0"/>
              <a:t>Editing events</a:t>
            </a:r>
          </a:p>
          <a:p>
            <a:endParaRPr lang="en-US" dirty="0"/>
          </a:p>
        </p:txBody>
      </p:sp>
      <p:sp>
        <p:nvSpPr>
          <p:cNvPr id="4" name="Slide Number Placeholder 3"/>
          <p:cNvSpPr>
            <a:spLocks noGrp="1"/>
          </p:cNvSpPr>
          <p:nvPr>
            <p:ph type="sldNum" sz="quarter" idx="12"/>
          </p:nvPr>
        </p:nvSpPr>
        <p:spPr>
          <a:xfrm>
            <a:off x="520700" y="6502297"/>
            <a:ext cx="560686" cy="219456"/>
          </a:xfrm>
        </p:spPr>
        <p:txBody>
          <a:bodyPr/>
          <a:lstStyle/>
          <a:p>
            <a:fld id="{727B4C2D-45E2-4621-8491-2995EB46A674}" type="slidenum">
              <a:rPr lang="en-US" smtClean="0"/>
              <a:pPr/>
              <a:t>25</a:t>
            </a:fld>
            <a:endParaRPr lang="en-US" dirty="0"/>
          </a:p>
        </p:txBody>
      </p:sp>
      <p:pic>
        <p:nvPicPr>
          <p:cNvPr id="6" name="Picture 5"/>
          <p:cNvPicPr>
            <a:picLocks noChangeAspect="1"/>
          </p:cNvPicPr>
          <p:nvPr/>
        </p:nvPicPr>
        <p:blipFill rotWithShape="1">
          <a:blip r:embed="rId2"/>
          <a:srcRect b="21734"/>
          <a:stretch/>
        </p:blipFill>
        <p:spPr>
          <a:xfrm>
            <a:off x="1623317" y="4055168"/>
            <a:ext cx="8293643" cy="2447129"/>
          </a:xfrm>
          <a:prstGeom prst="rect">
            <a:avLst/>
          </a:prstGeom>
          <a:ln>
            <a:solidFill>
              <a:schemeClr val="bg1">
                <a:lumMod val="50000"/>
              </a:schemeClr>
            </a:solidFill>
          </a:ln>
        </p:spPr>
      </p:pic>
      <p:grpSp>
        <p:nvGrpSpPr>
          <p:cNvPr id="9" name="Group 8"/>
          <p:cNvGrpSpPr/>
          <p:nvPr/>
        </p:nvGrpSpPr>
        <p:grpSpPr>
          <a:xfrm>
            <a:off x="7454569" y="1945448"/>
            <a:ext cx="2952750" cy="3488624"/>
            <a:chOff x="4618037" y="1497713"/>
            <a:chExt cx="2952750" cy="3488624"/>
          </a:xfrm>
        </p:grpSpPr>
        <p:pic>
          <p:nvPicPr>
            <p:cNvPr id="7" name="Picture 6"/>
            <p:cNvPicPr>
              <a:picLocks noChangeAspect="1"/>
            </p:cNvPicPr>
            <p:nvPr/>
          </p:nvPicPr>
          <p:blipFill>
            <a:blip r:embed="rId3"/>
            <a:stretch>
              <a:fillRect/>
            </a:stretch>
          </p:blipFill>
          <p:spPr>
            <a:xfrm>
              <a:off x="4618037" y="1871662"/>
              <a:ext cx="2952750" cy="3114675"/>
            </a:xfrm>
            <a:prstGeom prst="rect">
              <a:avLst/>
            </a:prstGeom>
            <a:ln>
              <a:solidFill>
                <a:schemeClr val="bg1">
                  <a:lumMod val="50000"/>
                </a:schemeClr>
              </a:solidFill>
            </a:ln>
          </p:spPr>
        </p:pic>
        <p:sp>
          <p:nvSpPr>
            <p:cNvPr id="8" name="Rectangle 7"/>
            <p:cNvSpPr/>
            <p:nvPr/>
          </p:nvSpPr>
          <p:spPr bwMode="auto">
            <a:xfrm>
              <a:off x="4618037" y="1497713"/>
              <a:ext cx="2952750"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Contact</a:t>
              </a:r>
            </a:p>
          </p:txBody>
        </p:sp>
      </p:grpSp>
    </p:spTree>
    <p:extLst>
      <p:ext uri="{BB962C8B-B14F-4D97-AF65-F5344CB8AC3E}">
        <p14:creationId xmlns:p14="http://schemas.microsoft.com/office/powerpoint/2010/main" val="17001106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26</a:t>
            </a:fld>
            <a:endParaRPr lang="en-US" dirty="0"/>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grpSp>
        <p:nvGrpSpPr>
          <p:cNvPr id="11" name="Group 10"/>
          <p:cNvGrpSpPr/>
          <p:nvPr/>
        </p:nvGrpSpPr>
        <p:grpSpPr>
          <a:xfrm>
            <a:off x="9708891" y="1784691"/>
            <a:ext cx="2075754" cy="2761000"/>
            <a:chOff x="8106123" y="2853438"/>
            <a:chExt cx="2075754" cy="2761000"/>
          </a:xfrm>
        </p:grpSpPr>
        <p:pic>
          <p:nvPicPr>
            <p:cNvPr id="7" name="Picture 6"/>
            <p:cNvPicPr>
              <a:picLocks noChangeAspect="1"/>
            </p:cNvPicPr>
            <p:nvPr/>
          </p:nvPicPr>
          <p:blipFill>
            <a:blip r:embed="rId3"/>
            <a:stretch>
              <a:fillRect/>
            </a:stretch>
          </p:blipFill>
          <p:spPr>
            <a:xfrm>
              <a:off x="8117411" y="3223663"/>
              <a:ext cx="2057400" cy="2390775"/>
            </a:xfrm>
            <a:prstGeom prst="rect">
              <a:avLst/>
            </a:prstGeom>
            <a:ln>
              <a:solidFill>
                <a:schemeClr val="bg1">
                  <a:lumMod val="50000"/>
                </a:schemeClr>
              </a:solidFill>
            </a:ln>
          </p:spPr>
        </p:pic>
        <p:sp>
          <p:nvSpPr>
            <p:cNvPr id="10" name="Rectangle 9"/>
            <p:cNvSpPr/>
            <p:nvPr/>
          </p:nvSpPr>
          <p:spPr bwMode="auto">
            <a:xfrm>
              <a:off x="8106123" y="2853438"/>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grpSp>
    </p:spTree>
    <p:extLst>
      <p:ext uri="{BB962C8B-B14F-4D97-AF65-F5344CB8AC3E}">
        <p14:creationId xmlns:p14="http://schemas.microsoft.com/office/powerpoint/2010/main" val="41796177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622" y="1422594"/>
            <a:ext cx="9916785" cy="4841572"/>
          </a:xfrm>
          <a:prstGeom prst="rect">
            <a:avLst/>
          </a:prstGeom>
          <a:ln>
            <a:solidFill>
              <a:schemeClr val="bg1">
                <a:lumMod val="50000"/>
              </a:schemeClr>
            </a:solidFill>
          </a:ln>
        </p:spPr>
      </p:pic>
      <p:sp>
        <p:nvSpPr>
          <p:cNvPr id="3" name="Title 2"/>
          <p:cNvSpPr>
            <a:spLocks noGrp="1"/>
          </p:cNvSpPr>
          <p:nvPr>
            <p:ph type="title"/>
          </p:nvPr>
        </p:nvSpPr>
        <p:spPr/>
        <p:txBody>
          <a:bodyPr/>
          <a:lstStyle/>
          <a:p>
            <a:r>
              <a:rPr lang="en-US" dirty="0" smtClean="0"/>
              <a:t>Connecting with the Office 365 APIs</a:t>
            </a:r>
            <a:endParaRPr lang="en-US" dirty="0"/>
          </a:p>
        </p:txBody>
      </p:sp>
      <p:pic>
        <p:nvPicPr>
          <p:cNvPr id="4" name="Picture 3"/>
          <p:cNvPicPr>
            <a:picLocks noChangeAspect="1"/>
          </p:cNvPicPr>
          <p:nvPr/>
        </p:nvPicPr>
        <p:blipFill>
          <a:blip r:embed="rId3"/>
          <a:stretch>
            <a:fillRect/>
          </a:stretch>
        </p:blipFill>
        <p:spPr>
          <a:xfrm>
            <a:off x="9732579" y="2630704"/>
            <a:ext cx="2336843" cy="4124820"/>
          </a:xfrm>
          <a:prstGeom prst="rect">
            <a:avLst/>
          </a:prstGeom>
        </p:spPr>
      </p:pic>
    </p:spTree>
    <p:extLst>
      <p:ext uri="{BB962C8B-B14F-4D97-AF65-F5344CB8AC3E}">
        <p14:creationId xmlns:p14="http://schemas.microsoft.com/office/powerpoint/2010/main" val="80126289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8834" y="1521044"/>
            <a:ext cx="10090698" cy="2498891"/>
          </a:xfrm>
          <a:prstGeom prst="rect">
            <a:avLst/>
          </a:prstGeom>
          <a:solidFill>
            <a:schemeClr val="bg1">
              <a:lumMod val="50000"/>
            </a:schemeClr>
          </a:solidFill>
          <a:ln>
            <a:solidFill>
              <a:schemeClr val="bg1">
                <a:lumMod val="50000"/>
              </a:schemeClr>
            </a:solidFill>
          </a:ln>
        </p:spPr>
      </p:pic>
      <p:sp>
        <p:nvSpPr>
          <p:cNvPr id="3" name="Title 2"/>
          <p:cNvSpPr>
            <a:spLocks noGrp="1"/>
          </p:cNvSpPr>
          <p:nvPr>
            <p:ph type="title"/>
          </p:nvPr>
        </p:nvSpPr>
        <p:spPr/>
        <p:txBody>
          <a:bodyPr/>
          <a:lstStyle/>
          <a:p>
            <a:r>
              <a:rPr lang="en-US" dirty="0" smtClean="0"/>
              <a:t>Accessing Office 365 Contacts</a:t>
            </a:r>
            <a:endParaRPr lang="en-US" dirty="0"/>
          </a:p>
        </p:txBody>
      </p:sp>
    </p:spTree>
    <p:extLst>
      <p:ext uri="{BB962C8B-B14F-4D97-AF65-F5344CB8AC3E}">
        <p14:creationId xmlns:p14="http://schemas.microsoft.com/office/powerpoint/2010/main" val="190846833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the App using Windows Phone</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29</a:t>
            </a:fld>
            <a:endParaRPr lang="en-US" dirty="0"/>
          </a:p>
        </p:txBody>
      </p:sp>
      <p:pic>
        <p:nvPicPr>
          <p:cNvPr id="4" name="Picture 3"/>
          <p:cNvPicPr>
            <a:picLocks noChangeAspect="1"/>
          </p:cNvPicPr>
          <p:nvPr/>
        </p:nvPicPr>
        <p:blipFill>
          <a:blip r:embed="rId2"/>
          <a:stretch>
            <a:fillRect/>
          </a:stretch>
        </p:blipFill>
        <p:spPr>
          <a:xfrm>
            <a:off x="995176" y="1209135"/>
            <a:ext cx="2940541" cy="5190422"/>
          </a:xfrm>
          <a:prstGeom prst="rect">
            <a:avLst/>
          </a:prstGeom>
        </p:spPr>
      </p:pic>
      <p:pic>
        <p:nvPicPr>
          <p:cNvPr id="5" name="Picture 4"/>
          <p:cNvPicPr>
            <a:picLocks noChangeAspect="1"/>
          </p:cNvPicPr>
          <p:nvPr/>
        </p:nvPicPr>
        <p:blipFill>
          <a:blip r:embed="rId3"/>
          <a:stretch>
            <a:fillRect/>
          </a:stretch>
        </p:blipFill>
        <p:spPr>
          <a:xfrm>
            <a:off x="4705405" y="1202191"/>
            <a:ext cx="2872826" cy="5154639"/>
          </a:xfrm>
          <a:prstGeom prst="rect">
            <a:avLst/>
          </a:prstGeom>
        </p:spPr>
      </p:pic>
      <p:pic>
        <p:nvPicPr>
          <p:cNvPr id="6" name="Picture 5"/>
          <p:cNvPicPr>
            <a:picLocks noChangeAspect="1"/>
          </p:cNvPicPr>
          <p:nvPr/>
        </p:nvPicPr>
        <p:blipFill>
          <a:blip r:embed="rId4"/>
          <a:stretch>
            <a:fillRect/>
          </a:stretch>
        </p:blipFill>
        <p:spPr>
          <a:xfrm>
            <a:off x="8363465" y="1202191"/>
            <a:ext cx="2858530" cy="5154640"/>
          </a:xfrm>
          <a:prstGeom prst="rect">
            <a:avLst/>
          </a:prstGeom>
        </p:spPr>
      </p:pic>
      <p:sp>
        <p:nvSpPr>
          <p:cNvPr id="7" name="Right Arrow 6"/>
          <p:cNvSpPr/>
          <p:nvPr/>
        </p:nvSpPr>
        <p:spPr bwMode="auto">
          <a:xfrm>
            <a:off x="4078014" y="3195145"/>
            <a:ext cx="441434" cy="28377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a:off x="7677793" y="3189894"/>
            <a:ext cx="441434" cy="28377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66183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800" b="1" dirty="0" smtClean="0"/>
              <a:t>Deep </a:t>
            </a:r>
            <a:r>
              <a:rPr lang="en-GB" sz="4800" b="1" dirty="0"/>
              <a:t>dive into Mobile Development with Office 365 and Cordova</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Examining the CordovaOffice365API </a:t>
            </a:r>
            <a:r>
              <a:rPr lang="en-US" dirty="0" smtClean="0"/>
              <a:t>App Project</a:t>
            </a:r>
            <a:endParaRPr lang="en-US" dirty="0"/>
          </a:p>
        </p:txBody>
      </p:sp>
      <p:sp>
        <p:nvSpPr>
          <p:cNvPr id="3" name="Text Placeholder 2"/>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0282861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Cordova Apps and </a:t>
            </a:r>
            <a:r>
              <a:rPr lang="en-US" sz="7200" dirty="0" err="1"/>
              <a:t>AngularJS</a:t>
            </a:r>
            <a:endParaRPr lang="en-US" sz="7200" dirty="0"/>
          </a:p>
        </p:txBody>
      </p:sp>
    </p:spTree>
    <p:extLst>
      <p:ext uri="{BB962C8B-B14F-4D97-AF65-F5344CB8AC3E}">
        <p14:creationId xmlns:p14="http://schemas.microsoft.com/office/powerpoint/2010/main" val="124288690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an Cordova/Angular App</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32</a:t>
            </a:fld>
            <a:endParaRPr lang="en-US" dirty="0"/>
          </a:p>
        </p:txBody>
      </p:sp>
      <p:pic>
        <p:nvPicPr>
          <p:cNvPr id="4" name="Picture 3"/>
          <p:cNvPicPr>
            <a:picLocks noChangeAspect="1"/>
          </p:cNvPicPr>
          <p:nvPr/>
        </p:nvPicPr>
        <p:blipFill>
          <a:blip r:embed="rId2"/>
          <a:stretch>
            <a:fillRect/>
          </a:stretch>
        </p:blipFill>
        <p:spPr>
          <a:xfrm>
            <a:off x="1501800" y="1208689"/>
            <a:ext cx="3577661" cy="5490535"/>
          </a:xfrm>
          <a:prstGeom prst="rect">
            <a:avLst/>
          </a:prstGeom>
        </p:spPr>
      </p:pic>
    </p:spTree>
    <p:extLst>
      <p:ext uri="{BB962C8B-B14F-4D97-AF65-F5344CB8AC3E}">
        <p14:creationId xmlns:p14="http://schemas.microsoft.com/office/powerpoint/2010/main" val="26062386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Examining the </a:t>
            </a:r>
            <a:r>
              <a:rPr lang="en-US" dirty="0" err="1" smtClean="0"/>
              <a:t>CordovaAngular</a:t>
            </a:r>
            <a:r>
              <a:rPr lang="en-US" dirty="0" smtClean="0"/>
              <a:t> project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435347101"/>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a:t>Cordova Overview</a:t>
            </a:r>
          </a:p>
          <a:p>
            <a:r>
              <a:rPr lang="en-US" dirty="0"/>
              <a:t>Developing Cordova Apps</a:t>
            </a:r>
          </a:p>
          <a:p>
            <a:r>
              <a:rPr lang="en-US" dirty="0"/>
              <a:t>Cordova Apps and Office 365</a:t>
            </a:r>
          </a:p>
          <a:p>
            <a:r>
              <a:rPr lang="en-US" dirty="0"/>
              <a:t>Cordova Apps and </a:t>
            </a:r>
            <a:r>
              <a:rPr lang="en-US" dirty="0" err="1"/>
              <a:t>AngularJS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7323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8937" y="1814048"/>
            <a:ext cx="7169534" cy="2881519"/>
          </a:xfrm>
        </p:spPr>
        <p:txBody>
          <a:bodyPr/>
          <a:lstStyle/>
          <a:p>
            <a:r>
              <a:rPr lang="en-US" dirty="0" smtClean="0"/>
              <a:t>Cordova Overview</a:t>
            </a:r>
          </a:p>
          <a:p>
            <a:r>
              <a:rPr lang="en-US" dirty="0" smtClean="0"/>
              <a:t>Developing Cordova Apps</a:t>
            </a:r>
          </a:p>
          <a:p>
            <a:r>
              <a:rPr lang="en-US" dirty="0" smtClean="0"/>
              <a:t>Cordova Apps and Office </a:t>
            </a:r>
            <a:r>
              <a:rPr lang="en-US" dirty="0" smtClean="0"/>
              <a:t>365</a:t>
            </a:r>
          </a:p>
          <a:p>
            <a:r>
              <a:rPr lang="en-US" dirty="0"/>
              <a:t>Cordova </a:t>
            </a:r>
            <a:r>
              <a:rPr lang="en-US" dirty="0" smtClean="0"/>
              <a:t>Apps and </a:t>
            </a:r>
            <a:r>
              <a:rPr lang="en-US" dirty="0" err="1" smtClean="0"/>
              <a:t>AngularJS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Cordova </a:t>
            </a:r>
            <a:r>
              <a:rPr lang="en-US" dirty="0" smtClean="0"/>
              <a:t>Overview</a:t>
            </a:r>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Hybrid App?</a:t>
            </a:r>
            <a:endParaRPr lang="en-US" dirty="0"/>
          </a:p>
        </p:txBody>
      </p:sp>
      <p:sp>
        <p:nvSpPr>
          <p:cNvPr id="3" name="Text Placeholder 2"/>
          <p:cNvSpPr>
            <a:spLocks noGrp="1"/>
          </p:cNvSpPr>
          <p:nvPr>
            <p:ph type="body" sz="quarter" idx="10"/>
          </p:nvPr>
        </p:nvSpPr>
        <p:spPr/>
        <p:txBody>
          <a:bodyPr/>
          <a:lstStyle/>
          <a:p>
            <a:r>
              <a:rPr lang="en-US" dirty="0" smtClean="0"/>
              <a:t>An app created with HTML5, CSS3 and JavaScript</a:t>
            </a:r>
          </a:p>
          <a:p>
            <a:r>
              <a:rPr lang="en-US" dirty="0" smtClean="0"/>
              <a:t>Available through an app store</a:t>
            </a:r>
          </a:p>
          <a:p>
            <a:pPr lvl="1"/>
            <a:r>
              <a:rPr lang="en-US" dirty="0" smtClean="0"/>
              <a:t>Different than a mobile web site</a:t>
            </a:r>
          </a:p>
          <a:p>
            <a:r>
              <a:rPr lang="en-US" dirty="0" smtClean="0"/>
              <a:t>Hybrid app runs in browser of mobile device</a:t>
            </a:r>
          </a:p>
          <a:p>
            <a:pPr lvl="1"/>
            <a:r>
              <a:rPr lang="en-US" dirty="0" err="1" smtClean="0"/>
              <a:t>Chromeless</a:t>
            </a:r>
            <a:r>
              <a:rPr lang="en-US" dirty="0" smtClean="0"/>
              <a:t> (no browser title bar, navigation buttons, etc.)</a:t>
            </a:r>
          </a:p>
          <a:p>
            <a:pPr lvl="1"/>
            <a:r>
              <a:rPr lang="en-US" dirty="0" smtClean="0"/>
              <a:t>HTML, CSS and JavaScript downloaded and run locally from device</a:t>
            </a:r>
          </a:p>
          <a:p>
            <a:pPr lvl="1"/>
            <a:r>
              <a:rPr lang="en-US" dirty="0" smtClean="0"/>
              <a:t>App launched in full screen mode</a:t>
            </a:r>
          </a:p>
          <a:p>
            <a:pPr lvl="1"/>
            <a:r>
              <a:rPr lang="en-US" dirty="0" smtClean="0"/>
              <a:t>User isn’t aware that app is using browser</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2043213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Cordova?</a:t>
            </a:r>
            <a:endParaRPr lang="en-US" dirty="0"/>
          </a:p>
        </p:txBody>
      </p:sp>
      <p:sp>
        <p:nvSpPr>
          <p:cNvPr id="3" name="Text Placeholder 2"/>
          <p:cNvSpPr>
            <a:spLocks noGrp="1"/>
          </p:cNvSpPr>
          <p:nvPr>
            <p:ph type="body" sz="quarter" idx="10"/>
          </p:nvPr>
        </p:nvSpPr>
        <p:spPr/>
        <p:txBody>
          <a:bodyPr/>
          <a:lstStyle/>
          <a:p>
            <a:r>
              <a:rPr lang="en-US" sz="2800" dirty="0" smtClean="0"/>
              <a:t>A platform for developing hybrid apps with HTML, CSS and JavaScript</a:t>
            </a:r>
          </a:p>
          <a:p>
            <a:r>
              <a:rPr lang="en-US" sz="2800" dirty="0" smtClean="0"/>
              <a:t>An open source collection of JavaScript device APIs</a:t>
            </a:r>
          </a:p>
          <a:p>
            <a:r>
              <a:rPr lang="en-US" sz="2800" dirty="0" smtClean="0"/>
              <a:t>Something that abstracts away device specific APIs</a:t>
            </a:r>
          </a:p>
          <a:p>
            <a:r>
              <a:rPr lang="en-US" sz="2800" dirty="0" smtClean="0"/>
              <a:t>Toolsets built on top of Cordova</a:t>
            </a:r>
          </a:p>
          <a:p>
            <a:pPr lvl="1"/>
            <a:r>
              <a:rPr lang="en-US" dirty="0" err="1" smtClean="0"/>
              <a:t>PhoneGap</a:t>
            </a:r>
            <a:r>
              <a:rPr lang="en-US" dirty="0"/>
              <a:t> </a:t>
            </a:r>
            <a:r>
              <a:rPr lang="en-US" dirty="0" smtClean="0"/>
              <a:t>(Abode)</a:t>
            </a:r>
          </a:p>
          <a:p>
            <a:pPr lvl="1"/>
            <a:r>
              <a:rPr lang="en-US" dirty="0" err="1" smtClean="0"/>
              <a:t>AppBuilder</a:t>
            </a:r>
            <a:r>
              <a:rPr lang="en-US" dirty="0" smtClean="0"/>
              <a:t> (</a:t>
            </a:r>
            <a:r>
              <a:rPr lang="en-US" dirty="0" err="1" smtClean="0"/>
              <a:t>Telerik</a:t>
            </a:r>
            <a:r>
              <a:rPr lang="en-US" dirty="0" smtClean="0"/>
              <a:t>)</a:t>
            </a:r>
          </a:p>
          <a:p>
            <a:pPr lvl="1"/>
            <a:endParaRPr lang="en-US" sz="16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4448722" y="3450646"/>
            <a:ext cx="7432214" cy="3265464"/>
          </a:xfrm>
          <a:prstGeom prst="rect">
            <a:avLst/>
          </a:prstGeom>
          <a:ln>
            <a:solidFill>
              <a:schemeClr val="bg1">
                <a:lumMod val="50000"/>
              </a:schemeClr>
            </a:solidFill>
          </a:ln>
        </p:spPr>
      </p:pic>
    </p:spTree>
    <p:extLst>
      <p:ext uri="{BB962C8B-B14F-4D97-AF65-F5344CB8AC3E}">
        <p14:creationId xmlns:p14="http://schemas.microsoft.com/office/powerpoint/2010/main" val="11751950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Platforms</a:t>
            </a:r>
            <a:endParaRPr lang="en-US" dirty="0"/>
          </a:p>
        </p:txBody>
      </p:sp>
      <p:sp>
        <p:nvSpPr>
          <p:cNvPr id="3" name="Text Placeholder 2"/>
          <p:cNvSpPr>
            <a:spLocks noGrp="1"/>
          </p:cNvSpPr>
          <p:nvPr>
            <p:ph type="body" sz="quarter" idx="10"/>
          </p:nvPr>
        </p:nvSpPr>
        <p:spPr/>
        <p:txBody>
          <a:bodyPr/>
          <a:lstStyle/>
          <a:p>
            <a:r>
              <a:rPr lang="en-GB" dirty="0"/>
              <a:t>You can use the extension to build apps for the following devices and platforms:</a:t>
            </a:r>
          </a:p>
          <a:p>
            <a:pPr lvl="1"/>
            <a:r>
              <a:rPr lang="en-GB" dirty="0" smtClean="0"/>
              <a:t>Android </a:t>
            </a:r>
            <a:r>
              <a:rPr lang="en-GB" dirty="0"/>
              <a:t>4 and later (4.4 provides the best developer experience)</a:t>
            </a:r>
          </a:p>
          <a:p>
            <a:pPr lvl="1"/>
            <a:r>
              <a:rPr lang="en-GB" dirty="0" smtClean="0"/>
              <a:t>iOS </a:t>
            </a:r>
            <a:r>
              <a:rPr lang="en-GB" dirty="0"/>
              <a:t>6 and iOS 7</a:t>
            </a:r>
          </a:p>
          <a:p>
            <a:pPr lvl="1"/>
            <a:r>
              <a:rPr lang="en-GB" dirty="0" smtClean="0"/>
              <a:t>Windows </a:t>
            </a:r>
            <a:r>
              <a:rPr lang="en-GB" dirty="0"/>
              <a:t>8 (Windows Store)</a:t>
            </a:r>
          </a:p>
          <a:p>
            <a:pPr lvl="1"/>
            <a:r>
              <a:rPr lang="en-GB" dirty="0" smtClean="0"/>
              <a:t>Windows </a:t>
            </a:r>
            <a:r>
              <a:rPr lang="en-GB" dirty="0"/>
              <a:t>Phone 8</a:t>
            </a:r>
          </a:p>
          <a:p>
            <a:pPr lvl="1"/>
            <a:endParaRPr lang="en-GB" dirty="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8</a:t>
            </a:fld>
            <a:endParaRPr lang="en-US" dirty="0"/>
          </a:p>
        </p:txBody>
      </p:sp>
    </p:spTree>
    <p:extLst>
      <p:ext uri="{BB962C8B-B14F-4D97-AF65-F5344CB8AC3E}">
        <p14:creationId xmlns:p14="http://schemas.microsoft.com/office/powerpoint/2010/main" val="41633913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Assistance</a:t>
            </a:r>
            <a:endParaRPr lang="en-US" dirty="0"/>
          </a:p>
        </p:txBody>
      </p:sp>
      <p:sp>
        <p:nvSpPr>
          <p:cNvPr id="3" name="Text Placeholder 2"/>
          <p:cNvSpPr>
            <a:spLocks noGrp="1"/>
          </p:cNvSpPr>
          <p:nvPr>
            <p:ph type="body" sz="quarter" idx="10"/>
          </p:nvPr>
        </p:nvSpPr>
        <p:spPr/>
        <p:txBody>
          <a:bodyPr/>
          <a:lstStyle/>
          <a:p>
            <a:pPr>
              <a:lnSpc>
                <a:spcPct val="100000"/>
              </a:lnSpc>
            </a:pPr>
            <a:r>
              <a:rPr lang="en-GB" sz="3600" dirty="0" smtClean="0"/>
              <a:t>Easy installation</a:t>
            </a:r>
            <a:endParaRPr lang="en-GB" sz="3600" dirty="0"/>
          </a:p>
          <a:p>
            <a:pPr lvl="1">
              <a:lnSpc>
                <a:spcPct val="100000"/>
              </a:lnSpc>
            </a:pPr>
            <a:r>
              <a:rPr lang="en-GB" sz="2000" dirty="0"/>
              <a:t>Multi-Device Hybrid Apps for Visual </a:t>
            </a:r>
            <a:r>
              <a:rPr lang="en-GB" sz="2000" dirty="0" smtClean="0"/>
              <a:t>Studio CTP 2.0</a:t>
            </a:r>
          </a:p>
          <a:p>
            <a:pPr>
              <a:lnSpc>
                <a:spcPct val="100000"/>
              </a:lnSpc>
            </a:pPr>
            <a:r>
              <a:rPr lang="en-GB" sz="3600" dirty="0" smtClean="0"/>
              <a:t>Plugin </a:t>
            </a:r>
            <a:r>
              <a:rPr lang="en-GB" sz="3600" dirty="0"/>
              <a:t>management. </a:t>
            </a:r>
            <a:endParaRPr lang="en-GB" sz="3600" dirty="0" smtClean="0"/>
          </a:p>
          <a:p>
            <a:pPr lvl="1">
              <a:lnSpc>
                <a:spcPct val="100000"/>
              </a:lnSpc>
            </a:pPr>
            <a:r>
              <a:rPr lang="en-GB" sz="2000" dirty="0" smtClean="0"/>
              <a:t>Visual </a:t>
            </a:r>
            <a:r>
              <a:rPr lang="en-GB" sz="2000" dirty="0"/>
              <a:t>Studio </a:t>
            </a:r>
            <a:r>
              <a:rPr lang="en-GB" sz="2000" dirty="0" smtClean="0"/>
              <a:t>assists adding core </a:t>
            </a:r>
            <a:r>
              <a:rPr lang="en-GB" sz="2000" dirty="0"/>
              <a:t>Cordova </a:t>
            </a:r>
            <a:r>
              <a:rPr lang="en-GB" sz="2000" dirty="0" smtClean="0"/>
              <a:t>plugins and </a:t>
            </a:r>
            <a:r>
              <a:rPr lang="en-GB" sz="2000" dirty="0"/>
              <a:t>custom </a:t>
            </a:r>
            <a:r>
              <a:rPr lang="en-GB" sz="2000" dirty="0" smtClean="0"/>
              <a:t>plugins</a:t>
            </a:r>
          </a:p>
          <a:p>
            <a:pPr>
              <a:lnSpc>
                <a:spcPct val="100000"/>
              </a:lnSpc>
            </a:pPr>
            <a:r>
              <a:rPr lang="en-GB" sz="3600" dirty="0" smtClean="0"/>
              <a:t>Unified </a:t>
            </a:r>
            <a:r>
              <a:rPr lang="en-GB" sz="3600" dirty="0"/>
              <a:t>debugging experience. </a:t>
            </a:r>
            <a:endParaRPr lang="en-GB" sz="3600" dirty="0" smtClean="0"/>
          </a:p>
          <a:p>
            <a:pPr lvl="1">
              <a:lnSpc>
                <a:spcPct val="100000"/>
              </a:lnSpc>
            </a:pPr>
            <a:r>
              <a:rPr lang="en-GB" sz="2000" dirty="0" smtClean="0"/>
              <a:t>Visual Studio debuggers targets many different types of devices</a:t>
            </a:r>
          </a:p>
          <a:p>
            <a:pPr lvl="1">
              <a:lnSpc>
                <a:spcPct val="100000"/>
              </a:lnSpc>
            </a:pPr>
            <a:r>
              <a:rPr lang="en-GB" sz="2000" dirty="0" smtClean="0"/>
              <a:t>Deployment targets include </a:t>
            </a:r>
            <a:r>
              <a:rPr lang="en-GB" sz="2000" dirty="0"/>
              <a:t>the Android emulator, attached Android devices, Apache Ripple, Windows Phone and (coming soon) iOS devices and </a:t>
            </a:r>
            <a:r>
              <a:rPr lang="en-GB" sz="2000" dirty="0" smtClean="0"/>
              <a:t>emulators</a:t>
            </a:r>
            <a:endParaRPr lang="en-GB" sz="2000" dirty="0"/>
          </a:p>
          <a:p>
            <a:pPr>
              <a:lnSpc>
                <a:spcPct val="100000"/>
              </a:lnSpc>
            </a:pPr>
            <a:r>
              <a:rPr lang="en-GB" sz="3600" dirty="0" smtClean="0"/>
              <a:t>Write </a:t>
            </a:r>
            <a:r>
              <a:rPr lang="en-GB" sz="3600" dirty="0"/>
              <a:t>once, deploy everywhere. </a:t>
            </a:r>
            <a:endParaRPr lang="en-GB" sz="3600" dirty="0" smtClean="0"/>
          </a:p>
          <a:p>
            <a:pPr lvl="1">
              <a:lnSpc>
                <a:spcPct val="100000"/>
              </a:lnSpc>
            </a:pPr>
            <a:r>
              <a:rPr lang="en-GB" sz="2000" dirty="0" smtClean="0"/>
              <a:t>The </a:t>
            </a:r>
            <a:r>
              <a:rPr lang="en-GB" sz="2000" dirty="0"/>
              <a:t>common JavaScript and plugin APIs in Cordova make it </a:t>
            </a:r>
            <a:r>
              <a:rPr lang="en-GB" sz="2000" dirty="0" smtClean="0"/>
              <a:t>possible to </a:t>
            </a:r>
            <a:r>
              <a:rPr lang="en-GB" sz="2000" dirty="0"/>
              <a:t>write an app using a single code base that deploys to all target </a:t>
            </a:r>
            <a:r>
              <a:rPr lang="en-GB" sz="2000" dirty="0" smtClean="0"/>
              <a:t>platforms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284196491"/>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593625-DB14-4FB0-B5A9-3269FA9C120B}">
  <ds:schemaRefs>
    <ds:schemaRef ds:uri="http://purl.org/dc/dcmitype/"/>
    <ds:schemaRef ds:uri="http://purl.org/dc/elements/1.1/"/>
    <ds:schemaRef ds:uri="5fad15d0-477e-40da-a20d-40d4ca777cbd"/>
    <ds:schemaRef ds:uri="http://schemas.microsoft.com/office/2006/documentManagement/types"/>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1E0CE18-CA03-4891-9CD8-3448778E3D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1199</Words>
  <Application>Microsoft Office PowerPoint</Application>
  <PresentationFormat>Custom</PresentationFormat>
  <Paragraphs>158</Paragraphs>
  <Slides>35</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Deep dive into Mobile Development with Office 365 and Cordova</vt:lpstr>
      <vt:lpstr>Agenda </vt:lpstr>
      <vt:lpstr>Cordova Overview</vt:lpstr>
      <vt:lpstr>What is a Hybrid App?</vt:lpstr>
      <vt:lpstr>What is Cordova?</vt:lpstr>
      <vt:lpstr>Supported Platforms</vt:lpstr>
      <vt:lpstr>Visual Studio Assistance</vt:lpstr>
      <vt:lpstr>Setting Up Your Developer Environment</vt:lpstr>
      <vt:lpstr>Multi-Device Hybrid Apps for Visual Studio</vt:lpstr>
      <vt:lpstr>Developing Cordova Apps</vt:lpstr>
      <vt:lpstr>Creating a Cordova App</vt:lpstr>
      <vt:lpstr>Cordova App Starting Point</vt:lpstr>
      <vt:lpstr>Selecting a Debug Target</vt:lpstr>
      <vt:lpstr>Android Emulators and Debugging</vt:lpstr>
      <vt:lpstr>Debugging with Ripple</vt:lpstr>
      <vt:lpstr>Debugging with Windows Phone</vt:lpstr>
      <vt:lpstr>PowerPoint Presentation</vt:lpstr>
      <vt:lpstr>Cordova Apps and Office 365</vt:lpstr>
      <vt:lpstr>Adding Connected Services</vt:lpstr>
      <vt:lpstr>Connected Services Permissions</vt:lpstr>
      <vt:lpstr>Office 365 API Libraries</vt:lpstr>
      <vt:lpstr>Linking to settings.js</vt:lpstr>
      <vt:lpstr>Contacts</vt:lpstr>
      <vt:lpstr>Calendar Events</vt:lpstr>
      <vt:lpstr>Connecting with the Office 365 APIs</vt:lpstr>
      <vt:lpstr>Accessing Office 365 Contacts</vt:lpstr>
      <vt:lpstr>Testing the App using Windows Phone</vt:lpstr>
      <vt:lpstr>PowerPoint Presentation</vt:lpstr>
      <vt:lpstr>Cordova Apps and AngularJS</vt:lpstr>
      <vt:lpstr>Structure of an Cordova/Angular App</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2014-10-01T00:12:29Z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