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78" r:id="rId6"/>
    <p:sldId id="780" r:id="rId7"/>
    <p:sldId id="789" r:id="rId8"/>
    <p:sldId id="790" r:id="rId9"/>
    <p:sldId id="814" r:id="rId10"/>
    <p:sldId id="791" r:id="rId11"/>
    <p:sldId id="815" r:id="rId12"/>
    <p:sldId id="794" r:id="rId13"/>
    <p:sldId id="816" r:id="rId14"/>
    <p:sldId id="817" r:id="rId15"/>
    <p:sldId id="795" r:id="rId16"/>
    <p:sldId id="796" r:id="rId17"/>
    <p:sldId id="797" r:id="rId18"/>
    <p:sldId id="798" r:id="rId19"/>
    <p:sldId id="799" r:id="rId20"/>
    <p:sldId id="821" r:id="rId21"/>
    <p:sldId id="818" r:id="rId22"/>
    <p:sldId id="800" r:id="rId23"/>
    <p:sldId id="802" r:id="rId24"/>
    <p:sldId id="801" r:id="rId25"/>
    <p:sldId id="803" r:id="rId26"/>
    <p:sldId id="804" r:id="rId27"/>
    <p:sldId id="805" r:id="rId28"/>
    <p:sldId id="819" r:id="rId29"/>
    <p:sldId id="806" r:id="rId30"/>
    <p:sldId id="807" r:id="rId31"/>
    <p:sldId id="808" r:id="rId32"/>
    <p:sldId id="809" r:id="rId33"/>
    <p:sldId id="810" r:id="rId34"/>
    <p:sldId id="811" r:id="rId35"/>
    <p:sldId id="820" r:id="rId36"/>
    <p:sldId id="812" r:id="rId37"/>
    <p:sldId id="813"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5" d="100"/>
          <a:sy n="65" d="100"/>
        </p:scale>
        <p:origin x="1315" y="3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7291"/>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787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516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44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63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7845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1233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71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872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679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59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396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4058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8" y="76200"/>
            <a:ext cx="11477810" cy="838200"/>
          </a:xfrm>
          <a:prstGeom prst="rect">
            <a:avLst/>
          </a:prstGeo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a:prstGeom prst="rect">
            <a:avLst/>
          </a:prstGeom>
        </p:spPr>
        <p:txBody>
          <a:bodyPr/>
          <a:lstStyle>
            <a:lvl1pPr marL="347525" indent="-347525">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181" indent="0">
              <a:buFont typeface="Arial" pitchFamily="34" charset="0"/>
              <a:buNone/>
              <a:defRPr b="0">
                <a:latin typeface="Lucida Console" panose="020B0609040504020204" pitchFamily="49" charset="0"/>
              </a:defRPr>
            </a:lvl3pPr>
            <a:lvl4pPr marL="967992" indent="-285636">
              <a:buFont typeface="Arial" pitchFamily="34" charset="0"/>
              <a:buChar char="•"/>
              <a:defRPr/>
            </a:lvl4pPr>
            <a:lvl5pPr marL="964817" indent="-285636">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82275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49" r:id="rId23"/>
    <p:sldLayoutId id="2147484150" r:id="rId24"/>
    <p:sldLayoutId id="2147484151" r:id="rId25"/>
    <p:sldLayoutId id="2147484152"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s://ajax.googleapis.com/ajax/libs/angularjs/1.0.1/angular.min.js" TargetMode="External"/><Relationship Id="rId2" Type="http://schemas.openxmlformats.org/officeDocument/2006/relationships/hyperlink" Target="http://angularjs.org/" TargetMode="Externa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smtClean="0"/>
              <a:t>AngularJS</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AngularJS</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smtClean="0"/>
              <a:t>Description</a:t>
            </a:r>
          </a:p>
          <a:p>
            <a:pPr lvl="1"/>
            <a:r>
              <a:rPr lang="en-US" dirty="0" smtClean="0"/>
              <a:t>Single-Page Application (SPA) Framework</a:t>
            </a:r>
          </a:p>
          <a:p>
            <a:pPr lvl="1"/>
            <a:r>
              <a:rPr lang="en-US" dirty="0" smtClean="0"/>
              <a:t>Implements Model-View-Controller (MVC) Pattern</a:t>
            </a:r>
          </a:p>
          <a:p>
            <a:r>
              <a:rPr lang="en-US" dirty="0" smtClean="0"/>
              <a:t>Why Angular</a:t>
            </a:r>
          </a:p>
          <a:p>
            <a:pPr lvl="1"/>
            <a:r>
              <a:rPr lang="en-US" dirty="0" smtClean="0"/>
              <a:t>True framework instead of patchwork of libraries</a:t>
            </a:r>
          </a:p>
          <a:p>
            <a:pPr lvl="1"/>
            <a:r>
              <a:rPr lang="en-US" dirty="0" smtClean="0"/>
              <a:t>Strong separation of concerns</a:t>
            </a:r>
          </a:p>
          <a:p>
            <a:endParaRPr lang="en-US" dirty="0"/>
          </a:p>
        </p:txBody>
      </p:sp>
      <p:pic>
        <p:nvPicPr>
          <p:cNvPr id="4" name="Picture 3"/>
          <p:cNvPicPr>
            <a:picLocks noChangeAspect="1"/>
          </p:cNvPicPr>
          <p:nvPr/>
        </p:nvPicPr>
        <p:blipFill>
          <a:blip r:embed="rId2"/>
          <a:stretch>
            <a:fillRect/>
          </a:stretch>
        </p:blipFill>
        <p:spPr>
          <a:xfrm>
            <a:off x="7771226" y="5591623"/>
            <a:ext cx="4013858" cy="1037777"/>
          </a:xfrm>
          <a:prstGeom prst="rect">
            <a:avLst/>
          </a:prstGeom>
        </p:spPr>
      </p:pic>
    </p:spTree>
    <p:extLst>
      <p:ext uri="{BB962C8B-B14F-4D97-AF65-F5344CB8AC3E}">
        <p14:creationId xmlns:p14="http://schemas.microsoft.com/office/powerpoint/2010/main" val="1241223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Single-Page Applications</a:t>
            </a:r>
            <a:endParaRPr lang="en-US" dirty="0"/>
          </a:p>
        </p:txBody>
      </p:sp>
      <p:sp>
        <p:nvSpPr>
          <p:cNvPr id="3" name="Content Placeholder 2"/>
          <p:cNvSpPr>
            <a:spLocks noGrp="1"/>
          </p:cNvSpPr>
          <p:nvPr>
            <p:ph idx="1"/>
          </p:nvPr>
        </p:nvSpPr>
        <p:spPr/>
        <p:txBody>
          <a:bodyPr/>
          <a:lstStyle/>
          <a:p>
            <a:r>
              <a:rPr lang="en-US" smtClean="0"/>
              <a:t>App has one page</a:t>
            </a:r>
          </a:p>
          <a:p>
            <a:pPr lvl="1"/>
            <a:r>
              <a:rPr lang="en-US" smtClean="0"/>
              <a:t>Different views are loaded dynamically</a:t>
            </a:r>
          </a:p>
          <a:p>
            <a:pPr lvl="1"/>
            <a:r>
              <a:rPr lang="en-US" smtClean="0"/>
              <a:t>Routes are used to simulate pages</a:t>
            </a:r>
          </a:p>
          <a:p>
            <a:pPr lvl="1"/>
            <a:r>
              <a:rPr lang="en-US" smtClean="0"/>
              <a:t>History list reflects route navigation</a:t>
            </a:r>
            <a:endParaRPr lang="en-US" dirty="0" smtClean="0"/>
          </a:p>
        </p:txBody>
      </p:sp>
      <p:sp>
        <p:nvSpPr>
          <p:cNvPr id="4" name="Rectangle 3"/>
          <p:cNvSpPr/>
          <p:nvPr/>
        </p:nvSpPr>
        <p:spPr>
          <a:xfrm>
            <a:off x="3961671" y="4114524"/>
            <a:ext cx="3579959" cy="190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 name="TextBox 4"/>
          <p:cNvSpPr txBox="1"/>
          <p:nvPr/>
        </p:nvSpPr>
        <p:spPr>
          <a:xfrm>
            <a:off x="4954317" y="6085742"/>
            <a:ext cx="1642738" cy="380400"/>
          </a:xfrm>
          <a:prstGeom prst="rect">
            <a:avLst/>
          </a:prstGeom>
          <a:noFill/>
        </p:spPr>
        <p:txBody>
          <a:bodyPr wrap="none" rtlCol="0">
            <a:spAutoFit/>
          </a:bodyPr>
          <a:lstStyle/>
          <a:p>
            <a:r>
              <a:rPr lang="en-US" sz="1836" dirty="0"/>
              <a:t>Contacts.html</a:t>
            </a:r>
          </a:p>
        </p:txBody>
      </p:sp>
      <p:sp>
        <p:nvSpPr>
          <p:cNvPr id="6" name="Rectangle 5"/>
          <p:cNvSpPr/>
          <p:nvPr/>
        </p:nvSpPr>
        <p:spPr>
          <a:xfrm>
            <a:off x="8608001" y="3200492"/>
            <a:ext cx="1371048" cy="9140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sp>
        <p:nvSpPr>
          <p:cNvPr id="10" name="Rectangle 9"/>
          <p:cNvSpPr/>
          <p:nvPr/>
        </p:nvSpPr>
        <p:spPr>
          <a:xfrm>
            <a:off x="8620936" y="4343033"/>
            <a:ext cx="1371048" cy="9140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sp>
        <p:nvSpPr>
          <p:cNvPr id="11" name="Rectangle 10"/>
          <p:cNvSpPr/>
          <p:nvPr/>
        </p:nvSpPr>
        <p:spPr>
          <a:xfrm>
            <a:off x="8608001" y="5561743"/>
            <a:ext cx="1371048" cy="9140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sp>
        <p:nvSpPr>
          <p:cNvPr id="24" name="Rectangle 23"/>
          <p:cNvSpPr/>
          <p:nvPr/>
        </p:nvSpPr>
        <p:spPr>
          <a:xfrm>
            <a:off x="9486822" y="4530223"/>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76" name="Rectangle 75"/>
          <p:cNvSpPr/>
          <p:nvPr/>
        </p:nvSpPr>
        <p:spPr>
          <a:xfrm>
            <a:off x="9486822" y="4693341"/>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77" name="Rectangle 76"/>
          <p:cNvSpPr/>
          <p:nvPr/>
        </p:nvSpPr>
        <p:spPr>
          <a:xfrm>
            <a:off x="9486822" y="4872986"/>
            <a:ext cx="228508" cy="761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78" name="TextBox 77"/>
          <p:cNvSpPr txBox="1"/>
          <p:nvPr/>
        </p:nvSpPr>
        <p:spPr>
          <a:xfrm>
            <a:off x="8683149" y="4632945"/>
            <a:ext cx="682925" cy="217792"/>
          </a:xfrm>
          <a:prstGeom prst="rect">
            <a:avLst/>
          </a:prstGeom>
          <a:noFill/>
        </p:spPr>
        <p:txBody>
          <a:bodyPr wrap="none" rtlCol="0">
            <a:spAutoFit/>
          </a:bodyPr>
          <a:lstStyle/>
          <a:p>
            <a:r>
              <a:rPr lang="en-US" sz="800" dirty="0"/>
              <a:t>First Name</a:t>
            </a:r>
          </a:p>
        </p:txBody>
      </p:sp>
      <p:sp>
        <p:nvSpPr>
          <p:cNvPr id="79" name="TextBox 78"/>
          <p:cNvSpPr txBox="1"/>
          <p:nvPr/>
        </p:nvSpPr>
        <p:spPr>
          <a:xfrm>
            <a:off x="8687461" y="4807128"/>
            <a:ext cx="671708" cy="217792"/>
          </a:xfrm>
          <a:prstGeom prst="rect">
            <a:avLst/>
          </a:prstGeom>
          <a:noFill/>
        </p:spPr>
        <p:txBody>
          <a:bodyPr wrap="none" rtlCol="0">
            <a:spAutoFit/>
          </a:bodyPr>
          <a:lstStyle/>
          <a:p>
            <a:r>
              <a:rPr lang="en-US" sz="800" dirty="0"/>
              <a:t>Last Name</a:t>
            </a:r>
          </a:p>
        </p:txBody>
      </p:sp>
      <p:sp>
        <p:nvSpPr>
          <p:cNvPr id="80" name="TextBox 79"/>
          <p:cNvSpPr txBox="1"/>
          <p:nvPr/>
        </p:nvSpPr>
        <p:spPr>
          <a:xfrm>
            <a:off x="8684946" y="4469361"/>
            <a:ext cx="272722" cy="217792"/>
          </a:xfrm>
          <a:prstGeom prst="rect">
            <a:avLst/>
          </a:prstGeom>
          <a:noFill/>
        </p:spPr>
        <p:txBody>
          <a:bodyPr wrap="none" rtlCol="0">
            <a:spAutoFit/>
          </a:bodyPr>
          <a:lstStyle/>
          <a:p>
            <a:r>
              <a:rPr lang="en-US" sz="800" dirty="0"/>
              <a:t>Id</a:t>
            </a:r>
          </a:p>
        </p:txBody>
      </p:sp>
      <p:grpSp>
        <p:nvGrpSpPr>
          <p:cNvPr id="113" name="Group 112"/>
          <p:cNvGrpSpPr/>
          <p:nvPr/>
        </p:nvGrpSpPr>
        <p:grpSpPr>
          <a:xfrm>
            <a:off x="8820504" y="3373777"/>
            <a:ext cx="917625" cy="458811"/>
            <a:chOff x="7276381" y="3299964"/>
            <a:chExt cx="917994" cy="458996"/>
          </a:xfrm>
        </p:grpSpPr>
        <p:grpSp>
          <p:nvGrpSpPr>
            <p:cNvPr id="96" name="Group 95"/>
            <p:cNvGrpSpPr/>
            <p:nvPr/>
          </p:nvGrpSpPr>
          <p:grpSpPr>
            <a:xfrm>
              <a:off x="7276381" y="3299964"/>
              <a:ext cx="917994" cy="228600"/>
              <a:chOff x="7276381" y="3299964"/>
              <a:chExt cx="917994" cy="228600"/>
            </a:xfrm>
          </p:grpSpPr>
          <p:grpSp>
            <p:nvGrpSpPr>
              <p:cNvPr id="46" name="Group 45"/>
              <p:cNvGrpSpPr/>
              <p:nvPr/>
            </p:nvGrpSpPr>
            <p:grpSpPr>
              <a:xfrm>
                <a:off x="7276381" y="3450208"/>
                <a:ext cx="917994" cy="78356"/>
                <a:chOff x="7276381" y="2587565"/>
                <a:chExt cx="917994" cy="78356"/>
              </a:xfrm>
            </p:grpSpPr>
            <p:sp>
              <p:nvSpPr>
                <p:cNvPr id="47" name="Rectangle 4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48" name="Rectangle 4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49" name="Rectangle 4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50" name="Rectangle 4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grpSp>
            <p:nvGrpSpPr>
              <p:cNvPr id="56" name="Group 55"/>
              <p:cNvGrpSpPr/>
              <p:nvPr/>
            </p:nvGrpSpPr>
            <p:grpSpPr>
              <a:xfrm>
                <a:off x="7276381" y="3372930"/>
                <a:ext cx="917994" cy="78356"/>
                <a:chOff x="7276381" y="2587565"/>
                <a:chExt cx="917994" cy="78356"/>
              </a:xfrm>
            </p:grpSpPr>
            <p:sp>
              <p:nvSpPr>
                <p:cNvPr id="57" name="Rectangle 5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58" name="Rectangle 5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59" name="Rectangle 5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0" name="Rectangle 5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grpSp>
            <p:nvGrpSpPr>
              <p:cNvPr id="61" name="Group 60"/>
              <p:cNvGrpSpPr/>
              <p:nvPr/>
            </p:nvGrpSpPr>
            <p:grpSpPr>
              <a:xfrm>
                <a:off x="7276381" y="3299964"/>
                <a:ext cx="917994" cy="78356"/>
                <a:chOff x="7276381" y="2587565"/>
                <a:chExt cx="917994" cy="78356"/>
              </a:xfrm>
            </p:grpSpPr>
            <p:sp>
              <p:nvSpPr>
                <p:cNvPr id="62" name="Rectangle 61"/>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3" name="Rectangle 62"/>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4" name="Rectangle 63"/>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5" name="Rectangle 64"/>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grpSp>
        <p:grpSp>
          <p:nvGrpSpPr>
            <p:cNvPr id="97" name="Group 96"/>
            <p:cNvGrpSpPr/>
            <p:nvPr/>
          </p:nvGrpSpPr>
          <p:grpSpPr>
            <a:xfrm>
              <a:off x="7276381" y="3530360"/>
              <a:ext cx="917994" cy="228600"/>
              <a:chOff x="7276381" y="3299964"/>
              <a:chExt cx="917994" cy="228600"/>
            </a:xfrm>
          </p:grpSpPr>
          <p:grpSp>
            <p:nvGrpSpPr>
              <p:cNvPr id="98" name="Group 97"/>
              <p:cNvGrpSpPr/>
              <p:nvPr/>
            </p:nvGrpSpPr>
            <p:grpSpPr>
              <a:xfrm>
                <a:off x="7276381" y="3450208"/>
                <a:ext cx="917994" cy="78356"/>
                <a:chOff x="7276381" y="2587565"/>
                <a:chExt cx="917994" cy="78356"/>
              </a:xfrm>
            </p:grpSpPr>
            <p:sp>
              <p:nvSpPr>
                <p:cNvPr id="109" name="Rectangle 108"/>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110" name="Rectangle 109"/>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111" name="Rectangle 110"/>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112" name="Rectangle 111"/>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grpSp>
            <p:nvGrpSpPr>
              <p:cNvPr id="99" name="Group 98"/>
              <p:cNvGrpSpPr/>
              <p:nvPr/>
            </p:nvGrpSpPr>
            <p:grpSpPr>
              <a:xfrm>
                <a:off x="7276381" y="3372930"/>
                <a:ext cx="917994" cy="78356"/>
                <a:chOff x="7276381" y="2587565"/>
                <a:chExt cx="917994" cy="78356"/>
              </a:xfrm>
            </p:grpSpPr>
            <p:sp>
              <p:nvSpPr>
                <p:cNvPr id="105" name="Rectangle 104"/>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106" name="Rectangle 105"/>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107" name="Rectangle 106"/>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108" name="Rectangle 107"/>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grpSp>
            <p:nvGrpSpPr>
              <p:cNvPr id="100" name="Group 99"/>
              <p:cNvGrpSpPr/>
              <p:nvPr/>
            </p:nvGrpSpPr>
            <p:grpSpPr>
              <a:xfrm>
                <a:off x="7276381" y="3299964"/>
                <a:ext cx="917994" cy="78356"/>
                <a:chOff x="7276381" y="2587565"/>
                <a:chExt cx="917994" cy="78356"/>
              </a:xfrm>
            </p:grpSpPr>
            <p:sp>
              <p:nvSpPr>
                <p:cNvPr id="101" name="Rectangle 100"/>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102" name="Rectangle 101"/>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103" name="Rectangle 102"/>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104" name="Rectangle 103"/>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grpSp>
      </p:grpSp>
      <p:sp>
        <p:nvSpPr>
          <p:cNvPr id="114" name="TextBox 113"/>
          <p:cNvSpPr txBox="1"/>
          <p:nvPr/>
        </p:nvSpPr>
        <p:spPr>
          <a:xfrm>
            <a:off x="8681353" y="5880793"/>
            <a:ext cx="682925" cy="217792"/>
          </a:xfrm>
          <a:prstGeom prst="rect">
            <a:avLst/>
          </a:prstGeom>
          <a:noFill/>
        </p:spPr>
        <p:txBody>
          <a:bodyPr wrap="none" rtlCol="0">
            <a:spAutoFit/>
          </a:bodyPr>
          <a:lstStyle/>
          <a:p>
            <a:r>
              <a:rPr lang="en-US" sz="800" dirty="0"/>
              <a:t>First Name</a:t>
            </a:r>
          </a:p>
        </p:txBody>
      </p:sp>
      <p:sp>
        <p:nvSpPr>
          <p:cNvPr id="115" name="TextBox 114"/>
          <p:cNvSpPr txBox="1"/>
          <p:nvPr/>
        </p:nvSpPr>
        <p:spPr>
          <a:xfrm>
            <a:off x="8685666" y="6054976"/>
            <a:ext cx="671708" cy="217792"/>
          </a:xfrm>
          <a:prstGeom prst="rect">
            <a:avLst/>
          </a:prstGeom>
          <a:noFill/>
        </p:spPr>
        <p:txBody>
          <a:bodyPr wrap="none" rtlCol="0">
            <a:spAutoFit/>
          </a:bodyPr>
          <a:lstStyle/>
          <a:p>
            <a:r>
              <a:rPr lang="en-US" sz="800" dirty="0"/>
              <a:t>Last Name</a:t>
            </a:r>
          </a:p>
        </p:txBody>
      </p:sp>
      <p:sp>
        <p:nvSpPr>
          <p:cNvPr id="116" name="TextBox 115"/>
          <p:cNvSpPr txBox="1"/>
          <p:nvPr/>
        </p:nvSpPr>
        <p:spPr>
          <a:xfrm>
            <a:off x="8683149" y="5717209"/>
            <a:ext cx="272722" cy="217792"/>
          </a:xfrm>
          <a:prstGeom prst="rect">
            <a:avLst/>
          </a:prstGeom>
          <a:noFill/>
        </p:spPr>
        <p:txBody>
          <a:bodyPr wrap="none" rtlCol="0">
            <a:spAutoFit/>
          </a:bodyPr>
          <a:lstStyle/>
          <a:p>
            <a:r>
              <a:rPr lang="en-US" sz="800" dirty="0"/>
              <a:t>Id</a:t>
            </a:r>
          </a:p>
        </p:txBody>
      </p:sp>
      <p:sp>
        <p:nvSpPr>
          <p:cNvPr id="117" name="TextBox 116"/>
          <p:cNvSpPr txBox="1"/>
          <p:nvPr/>
        </p:nvSpPr>
        <p:spPr>
          <a:xfrm>
            <a:off x="9283182" y="5882877"/>
            <a:ext cx="384887" cy="217792"/>
          </a:xfrm>
          <a:prstGeom prst="rect">
            <a:avLst/>
          </a:prstGeom>
          <a:noFill/>
        </p:spPr>
        <p:txBody>
          <a:bodyPr wrap="none" rtlCol="0">
            <a:spAutoFit/>
          </a:bodyPr>
          <a:lstStyle/>
          <a:p>
            <a:r>
              <a:rPr lang="en-US" sz="800" dirty="0"/>
              <a:t>Scot</a:t>
            </a:r>
          </a:p>
        </p:txBody>
      </p:sp>
      <p:sp>
        <p:nvSpPr>
          <p:cNvPr id="118" name="TextBox 117"/>
          <p:cNvSpPr txBox="1"/>
          <p:nvPr/>
        </p:nvSpPr>
        <p:spPr>
          <a:xfrm>
            <a:off x="9287494" y="6057060"/>
            <a:ext cx="452186" cy="217792"/>
          </a:xfrm>
          <a:prstGeom prst="rect">
            <a:avLst/>
          </a:prstGeom>
          <a:noFill/>
        </p:spPr>
        <p:txBody>
          <a:bodyPr wrap="none" rtlCol="0">
            <a:spAutoFit/>
          </a:bodyPr>
          <a:lstStyle/>
          <a:p>
            <a:r>
              <a:rPr lang="en-US" sz="800" dirty="0"/>
              <a:t>Hillier</a:t>
            </a:r>
          </a:p>
        </p:txBody>
      </p:sp>
      <p:sp>
        <p:nvSpPr>
          <p:cNvPr id="119" name="TextBox 118"/>
          <p:cNvSpPr txBox="1"/>
          <p:nvPr/>
        </p:nvSpPr>
        <p:spPr>
          <a:xfrm>
            <a:off x="9284978" y="5719293"/>
            <a:ext cx="240675" cy="217792"/>
          </a:xfrm>
          <a:prstGeom prst="rect">
            <a:avLst/>
          </a:prstGeom>
          <a:noFill/>
        </p:spPr>
        <p:txBody>
          <a:bodyPr wrap="none" rtlCol="0">
            <a:spAutoFit/>
          </a:bodyPr>
          <a:lstStyle/>
          <a:p>
            <a:r>
              <a:rPr lang="en-US" sz="800" dirty="0"/>
              <a:t>1</a:t>
            </a:r>
          </a:p>
        </p:txBody>
      </p:sp>
      <p:sp>
        <p:nvSpPr>
          <p:cNvPr id="121" name="Rectangle 120"/>
          <p:cNvSpPr/>
          <p:nvPr/>
        </p:nvSpPr>
        <p:spPr>
          <a:xfrm>
            <a:off x="5066126" y="4492139"/>
            <a:ext cx="1371048" cy="914032"/>
          </a:xfrm>
          <a:prstGeom prst="rect">
            <a:avLst/>
          </a:prstGeom>
          <a:gradFill>
            <a:gsLst>
              <a:gs pos="0">
                <a:schemeClr val="accent2">
                  <a:tint val="75000"/>
                  <a:shade val="85000"/>
                  <a:satMod val="230000"/>
                  <a:alpha val="55000"/>
                </a:schemeClr>
              </a:gs>
              <a:gs pos="96000">
                <a:schemeClr val="accent2">
                  <a:tint val="90000"/>
                  <a:shade val="70000"/>
                  <a:satMod val="220000"/>
                </a:schemeClr>
              </a:gs>
              <a:gs pos="88000">
                <a:schemeClr val="accent2">
                  <a:tint val="90000"/>
                  <a:shade val="58000"/>
                  <a:satMod val="225000"/>
                </a:schemeClr>
              </a:gs>
              <a:gs pos="100000">
                <a:schemeClr val="accent2">
                  <a:tint val="90000"/>
                  <a:shade val="58000"/>
                  <a:satMod val="225000"/>
                </a:schemeClr>
              </a:gs>
              <a:gs pos="99000">
                <a:schemeClr val="accent2">
                  <a:tint val="90000"/>
                  <a:shade val="69000"/>
                  <a:satMod val="220000"/>
                </a:schemeClr>
              </a:gs>
              <a:gs pos="100000">
                <a:schemeClr val="accent2">
                  <a:tint val="77000"/>
                  <a:shade val="80000"/>
                  <a:satMod val="23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a:p>
        </p:txBody>
      </p:sp>
      <p:cxnSp>
        <p:nvCxnSpPr>
          <p:cNvPr id="123" name="Straight Arrow Connector 122"/>
          <p:cNvCxnSpPr>
            <a:endCxn id="121" idx="0"/>
          </p:cNvCxnSpPr>
          <p:nvPr/>
        </p:nvCxnSpPr>
        <p:spPr>
          <a:xfrm flipH="1">
            <a:off x="5751651" y="3657508"/>
            <a:ext cx="2856350" cy="8346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 idx="1"/>
          </p:cNvCxnSpPr>
          <p:nvPr/>
        </p:nvCxnSpPr>
        <p:spPr>
          <a:xfrm flipH="1">
            <a:off x="6437174" y="4800049"/>
            <a:ext cx="2183762" cy="1491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1"/>
            <a:endCxn id="121" idx="2"/>
          </p:cNvCxnSpPr>
          <p:nvPr/>
        </p:nvCxnSpPr>
        <p:spPr>
          <a:xfrm flipH="1" flipV="1">
            <a:off x="5751651" y="5406170"/>
            <a:ext cx="2856350" cy="6125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p:cNvPicPr>
            <a:picLocks noChangeAspect="1"/>
          </p:cNvPicPr>
          <p:nvPr/>
        </p:nvPicPr>
        <p:blipFill>
          <a:blip r:embed="rId3"/>
          <a:stretch>
            <a:fillRect/>
          </a:stretch>
        </p:blipFill>
        <p:spPr>
          <a:xfrm>
            <a:off x="2527946" y="3690569"/>
            <a:ext cx="2124966" cy="1331916"/>
          </a:xfrm>
          <a:prstGeom prst="rect">
            <a:avLst/>
          </a:prstGeom>
          <a:ln>
            <a:solidFill>
              <a:schemeClr val="tx1"/>
            </a:solidFill>
          </a:ln>
        </p:spPr>
      </p:pic>
    </p:spTree>
    <p:extLst>
      <p:ext uri="{BB962C8B-B14F-4D97-AF65-F5344CB8AC3E}">
        <p14:creationId xmlns:p14="http://schemas.microsoft.com/office/powerpoint/2010/main" val="294533737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JS Features</a:t>
            </a:r>
            <a:endParaRPr lang="en-US" dirty="0"/>
          </a:p>
        </p:txBody>
      </p:sp>
      <p:sp>
        <p:nvSpPr>
          <p:cNvPr id="3" name="Content Placeholder 2"/>
          <p:cNvSpPr>
            <a:spLocks noGrp="1"/>
          </p:cNvSpPr>
          <p:nvPr>
            <p:ph idx="1"/>
          </p:nvPr>
        </p:nvSpPr>
        <p:spPr/>
        <p:txBody>
          <a:bodyPr/>
          <a:lstStyle/>
          <a:p>
            <a:r>
              <a:rPr lang="en-US" dirty="0" smtClean="0"/>
              <a:t>Modules</a:t>
            </a:r>
          </a:p>
          <a:p>
            <a:pPr lvl="1"/>
            <a:r>
              <a:rPr lang="en-US" dirty="0" smtClean="0"/>
              <a:t>A container for functionality like controllers</a:t>
            </a:r>
          </a:p>
          <a:p>
            <a:r>
              <a:rPr lang="en-US" dirty="0"/>
              <a:t>Directives</a:t>
            </a:r>
          </a:p>
          <a:p>
            <a:pPr lvl="1"/>
            <a:r>
              <a:rPr lang="en-US" dirty="0"/>
              <a:t>Shared declarative functionality</a:t>
            </a:r>
          </a:p>
          <a:p>
            <a:r>
              <a:rPr lang="en-US" dirty="0"/>
              <a:t>Data Binding</a:t>
            </a:r>
          </a:p>
          <a:p>
            <a:pPr lvl="1"/>
            <a:r>
              <a:rPr lang="en-US" dirty="0"/>
              <a:t>Declarative binding to HTML </a:t>
            </a:r>
            <a:r>
              <a:rPr lang="en-US" dirty="0" smtClean="0"/>
              <a:t>elements</a:t>
            </a:r>
            <a:endParaRPr lang="en-US" dirty="0" smtClean="0"/>
          </a:p>
          <a:p>
            <a:r>
              <a:rPr lang="en-US" dirty="0" smtClean="0"/>
              <a:t>Controllers and Views</a:t>
            </a:r>
            <a:endParaRPr lang="en-US" dirty="0" smtClean="0"/>
          </a:p>
          <a:p>
            <a:pPr lvl="1"/>
            <a:r>
              <a:rPr lang="en-US" dirty="0" smtClean="0"/>
              <a:t>Maps URIs to dynamic views</a:t>
            </a:r>
          </a:p>
          <a:p>
            <a:r>
              <a:rPr lang="en-US" dirty="0" smtClean="0"/>
              <a:t>Custom Services</a:t>
            </a:r>
            <a:endParaRPr lang="en-US" dirty="0" smtClean="0"/>
          </a:p>
          <a:p>
            <a:pPr lvl="1"/>
            <a:r>
              <a:rPr lang="en-US" dirty="0" smtClean="0"/>
              <a:t>Shared programmatic functionality</a:t>
            </a:r>
          </a:p>
          <a:p>
            <a:endParaRPr lang="en-US" dirty="0" smtClean="0"/>
          </a:p>
          <a:p>
            <a:endParaRPr lang="en-US" dirty="0" smtClean="0"/>
          </a:p>
        </p:txBody>
      </p:sp>
    </p:spTree>
    <p:extLst>
      <p:ext uri="{BB962C8B-B14F-4D97-AF65-F5344CB8AC3E}">
        <p14:creationId xmlns:p14="http://schemas.microsoft.com/office/powerpoint/2010/main" val="3553497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Framework</a:t>
            </a:r>
            <a:endParaRPr lang="en-US" dirty="0"/>
          </a:p>
        </p:txBody>
      </p:sp>
      <p:sp>
        <p:nvSpPr>
          <p:cNvPr id="3" name="Rectangle 2"/>
          <p:cNvSpPr/>
          <p:nvPr/>
        </p:nvSpPr>
        <p:spPr>
          <a:xfrm>
            <a:off x="2714698" y="2203637"/>
            <a:ext cx="6537421" cy="51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Module</a:t>
            </a:r>
          </a:p>
        </p:txBody>
      </p:sp>
      <p:sp>
        <p:nvSpPr>
          <p:cNvPr id="5" name="Rectangle 4"/>
          <p:cNvSpPr/>
          <p:nvPr/>
        </p:nvSpPr>
        <p:spPr>
          <a:xfrm>
            <a:off x="5259183" y="3202680"/>
            <a:ext cx="1448449" cy="433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Routes</a:t>
            </a:r>
          </a:p>
        </p:txBody>
      </p:sp>
      <p:sp>
        <p:nvSpPr>
          <p:cNvPr id="6" name="Rectangle 5"/>
          <p:cNvSpPr/>
          <p:nvPr/>
        </p:nvSpPr>
        <p:spPr>
          <a:xfrm>
            <a:off x="2714697" y="4201722"/>
            <a:ext cx="1448449" cy="433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View</a:t>
            </a:r>
          </a:p>
        </p:txBody>
      </p:sp>
      <p:sp>
        <p:nvSpPr>
          <p:cNvPr id="7" name="Rectangle 6"/>
          <p:cNvSpPr/>
          <p:nvPr/>
        </p:nvSpPr>
        <p:spPr>
          <a:xfrm>
            <a:off x="7803670" y="4201722"/>
            <a:ext cx="1448449" cy="433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Controller</a:t>
            </a:r>
          </a:p>
        </p:txBody>
      </p:sp>
      <p:sp>
        <p:nvSpPr>
          <p:cNvPr id="8" name="Rectangle 7"/>
          <p:cNvSpPr/>
          <p:nvPr/>
        </p:nvSpPr>
        <p:spPr>
          <a:xfrm>
            <a:off x="2714697" y="4984143"/>
            <a:ext cx="1448449" cy="433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Directives</a:t>
            </a:r>
          </a:p>
        </p:txBody>
      </p:sp>
      <p:sp>
        <p:nvSpPr>
          <p:cNvPr id="9" name="Rectangle 8"/>
          <p:cNvSpPr/>
          <p:nvPr/>
        </p:nvSpPr>
        <p:spPr>
          <a:xfrm>
            <a:off x="7803669" y="4984143"/>
            <a:ext cx="1448449" cy="433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Factory</a:t>
            </a:r>
          </a:p>
        </p:txBody>
      </p:sp>
      <p:sp>
        <p:nvSpPr>
          <p:cNvPr id="10" name="Oval 9"/>
          <p:cNvSpPr/>
          <p:nvPr/>
        </p:nvSpPr>
        <p:spPr>
          <a:xfrm>
            <a:off x="4712782" y="4112811"/>
            <a:ext cx="2528320" cy="614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$scope</a:t>
            </a:r>
          </a:p>
        </p:txBody>
      </p:sp>
      <p:cxnSp>
        <p:nvCxnSpPr>
          <p:cNvPr id="14" name="Straight Arrow Connector 13"/>
          <p:cNvCxnSpPr>
            <a:stCxn id="3" idx="2"/>
            <a:endCxn id="5" idx="0"/>
          </p:cNvCxnSpPr>
          <p:nvPr/>
        </p:nvCxnSpPr>
        <p:spPr>
          <a:xfrm>
            <a:off x="5983407" y="2720941"/>
            <a:ext cx="0" cy="48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0"/>
          </p:cNvCxnSpPr>
          <p:nvPr/>
        </p:nvCxnSpPr>
        <p:spPr>
          <a:xfrm flipH="1">
            <a:off x="5976942" y="3635922"/>
            <a:ext cx="6467" cy="47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6" idx="3"/>
          </p:cNvCxnSpPr>
          <p:nvPr/>
        </p:nvCxnSpPr>
        <p:spPr>
          <a:xfrm flipH="1" flipV="1">
            <a:off x="4163146" y="4418344"/>
            <a:ext cx="549635" cy="1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6"/>
            <a:endCxn id="7" idx="1"/>
          </p:cNvCxnSpPr>
          <p:nvPr/>
        </p:nvCxnSpPr>
        <p:spPr>
          <a:xfrm flipV="1">
            <a:off x="7241102" y="4418344"/>
            <a:ext cx="562567" cy="1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8" idx="0"/>
          </p:cNvCxnSpPr>
          <p:nvPr/>
        </p:nvCxnSpPr>
        <p:spPr>
          <a:xfrm>
            <a:off x="3438922" y="4634964"/>
            <a:ext cx="0" cy="34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9" idx="0"/>
          </p:cNvCxnSpPr>
          <p:nvPr/>
        </p:nvCxnSpPr>
        <p:spPr>
          <a:xfrm flipH="1">
            <a:off x="8527894" y="4634964"/>
            <a:ext cx="1" cy="34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7199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Options for Accessing Angular JS</a:t>
            </a:r>
            <a:endParaRPr lang="en-US" dirty="0"/>
          </a:p>
        </p:txBody>
      </p:sp>
      <p:sp>
        <p:nvSpPr>
          <p:cNvPr id="3" name="Content Placeholder 2"/>
          <p:cNvSpPr>
            <a:spLocks noGrp="1"/>
          </p:cNvSpPr>
          <p:nvPr>
            <p:ph idx="1"/>
          </p:nvPr>
        </p:nvSpPr>
        <p:spPr>
          <a:xfrm>
            <a:off x="507220" y="1448355"/>
            <a:ext cx="11174386" cy="5179551"/>
          </a:xfrm>
        </p:spPr>
        <p:txBody>
          <a:bodyPr/>
          <a:lstStyle/>
          <a:p>
            <a:r>
              <a:rPr lang="en-US" smtClean="0"/>
              <a:t>Official Site</a:t>
            </a:r>
          </a:p>
          <a:p>
            <a:pPr lvl="1"/>
            <a:r>
              <a:rPr lang="en-US" smtClean="0">
                <a:hlinkClick r:id="rId2"/>
              </a:rPr>
              <a:t>http://angularjs.org/</a:t>
            </a:r>
            <a:endParaRPr lang="en-US" smtClean="0"/>
          </a:p>
          <a:p>
            <a:r>
              <a:rPr lang="en-US" smtClean="0"/>
              <a:t>CDN</a:t>
            </a:r>
          </a:p>
          <a:p>
            <a:pPr lvl="1"/>
            <a:r>
              <a:rPr lang="en-US" smtClean="0">
                <a:hlinkClick r:id="rId3"/>
              </a:rPr>
              <a:t>https://ajax.googleapis.com/ajax/libs/angularjs/1.0.1/angular.min.js</a:t>
            </a:r>
            <a:r>
              <a:rPr lang="en-US" smtClean="0"/>
              <a:t> </a:t>
            </a:r>
          </a:p>
          <a:p>
            <a:endParaRPr lang="en-US" dirty="0"/>
          </a:p>
        </p:txBody>
      </p:sp>
    </p:spTree>
    <p:extLst>
      <p:ext uri="{BB962C8B-B14F-4D97-AF65-F5344CB8AC3E}">
        <p14:creationId xmlns:p14="http://schemas.microsoft.com/office/powerpoint/2010/main" val="1337084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Using </a:t>
            </a:r>
            <a:r>
              <a:rPr lang="en-US" dirty="0" err="1" smtClean="0"/>
              <a:t>AngularJS</a:t>
            </a:r>
            <a:r>
              <a:rPr lang="en-US" dirty="0" smtClean="0"/>
              <a:t> in a </a:t>
            </a:r>
            <a:r>
              <a:rPr lang="en-US" dirty="0" err="1" smtClean="0"/>
              <a:t>Sharepoint</a:t>
            </a:r>
            <a:r>
              <a:rPr lang="en-US" dirty="0" smtClean="0"/>
              <a:t>-hosted App Project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3654445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Directive and Data </a:t>
            </a:r>
            <a:r>
              <a:rPr lang="en-US" dirty="0" smtClean="0"/>
              <a:t>Binding</a:t>
            </a:r>
            <a:endParaRPr lang="en-US" dirty="0"/>
          </a:p>
        </p:txBody>
      </p:sp>
    </p:spTree>
    <p:extLst>
      <p:ext uri="{BB962C8B-B14F-4D97-AF65-F5344CB8AC3E}">
        <p14:creationId xmlns:p14="http://schemas.microsoft.com/office/powerpoint/2010/main" val="8256211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Directives</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smtClean="0"/>
              <a:t>Utilizes HTML5 custom data attributes</a:t>
            </a:r>
          </a:p>
          <a:p>
            <a:pPr lvl="1"/>
            <a:r>
              <a:rPr lang="en-US" dirty="0" smtClean="0"/>
              <a:t>Spec allows for the addition of custom attributes starting with </a:t>
            </a:r>
            <a:r>
              <a:rPr lang="en-US" dirty="0" smtClean="0">
                <a:latin typeface="Consolas" panose="020B0609020204030204" pitchFamily="49" charset="0"/>
                <a:cs typeface="Consolas" panose="020B0609020204030204" pitchFamily="49" charset="0"/>
              </a:rPr>
              <a:t>data-</a:t>
            </a:r>
          </a:p>
          <a:p>
            <a:pPr lvl="1"/>
            <a:r>
              <a:rPr lang="en-US" dirty="0" smtClean="0"/>
              <a:t>Angular uses directives for declarative programming</a:t>
            </a:r>
          </a:p>
          <a:p>
            <a:pPr lvl="1"/>
            <a:endParaRPr lang="en-US" dirty="0" smtClean="0"/>
          </a:p>
          <a:p>
            <a:r>
              <a:rPr lang="en-US" dirty="0" smtClean="0"/>
              <a:t>Angular directives start with “ng-”</a:t>
            </a:r>
          </a:p>
          <a:p>
            <a:pPr lvl="1"/>
            <a:r>
              <a:rPr lang="en-US" dirty="0" smtClean="0">
                <a:solidFill>
                  <a:srgbClr val="FF0000"/>
                </a:solidFill>
                <a:latin typeface="Consolas" panose="020B0609020204030204" pitchFamily="49" charset="0"/>
                <a:cs typeface="Consolas" panose="020B0609020204030204" pitchFamily="49" charset="0"/>
              </a:rPr>
              <a:t>data-ng-app</a:t>
            </a:r>
            <a:r>
              <a:rPr lang="en-US" dirty="0" smtClean="0"/>
              <a:t>, initializes the app</a:t>
            </a:r>
          </a:p>
          <a:p>
            <a:pPr lvl="1"/>
            <a:r>
              <a:rPr lang="en-US" dirty="0" smtClean="0">
                <a:solidFill>
                  <a:srgbClr val="FF0000"/>
                </a:solidFill>
                <a:latin typeface="Consolas" panose="020B0609020204030204" pitchFamily="49" charset="0"/>
                <a:cs typeface="Consolas" panose="020B0609020204030204" pitchFamily="49" charset="0"/>
              </a:rPr>
              <a:t>data-ng-controller</a:t>
            </a:r>
            <a:r>
              <a:rPr lang="en-US" dirty="0" smtClean="0"/>
              <a:t>, invokes a controller</a:t>
            </a:r>
          </a:p>
          <a:p>
            <a:pPr lvl="1"/>
            <a:r>
              <a:rPr lang="en-US" dirty="0" smtClean="0">
                <a:solidFill>
                  <a:srgbClr val="FF0000"/>
                </a:solidFill>
                <a:latin typeface="Consolas" panose="020B0609020204030204" pitchFamily="49" charset="0"/>
                <a:cs typeface="Consolas" panose="020B0609020204030204" pitchFamily="49" charset="0"/>
              </a:rPr>
              <a:t>data-ng-click</a:t>
            </a:r>
            <a:r>
              <a:rPr lang="en-US" dirty="0" smtClean="0"/>
              <a:t>, handles click event</a:t>
            </a:r>
            <a:endParaRPr lang="en-US" dirty="0"/>
          </a:p>
        </p:txBody>
      </p:sp>
    </p:spTree>
    <p:extLst>
      <p:ext uri="{BB962C8B-B14F-4D97-AF65-F5344CB8AC3E}">
        <p14:creationId xmlns:p14="http://schemas.microsoft.com/office/powerpoint/2010/main" val="329118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Directives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sz="3000" dirty="0" smtClean="0">
                <a:solidFill>
                  <a:srgbClr val="FF0000"/>
                </a:solidFill>
                <a:latin typeface="Consolas" panose="020B0609020204030204" pitchFamily="49" charset="0"/>
                <a:cs typeface="Consolas" panose="020B0609020204030204" pitchFamily="49" charset="0"/>
              </a:rPr>
              <a:t>data-ng-app</a:t>
            </a:r>
            <a:r>
              <a:rPr lang="en-US" sz="3000" dirty="0" smtClean="0">
                <a:latin typeface="Consolas" panose="020B0609020204030204" pitchFamily="49" charset="0"/>
                <a:cs typeface="Consolas" panose="020B0609020204030204" pitchFamily="49" charset="0"/>
              </a:rPr>
              <a:t>: </a:t>
            </a:r>
            <a:r>
              <a:rPr lang="en-US" sz="3000" dirty="0" smtClean="0"/>
              <a:t>initialize the Angular app</a:t>
            </a:r>
            <a:endParaRPr lang="en-US" sz="3000" dirty="0"/>
          </a:p>
          <a:p>
            <a:pPr>
              <a:buFont typeface="Wingdings" panose="05000000000000000000" pitchFamily="2" charset="2"/>
              <a:buChar char="§"/>
            </a:pPr>
            <a:r>
              <a:rPr lang="en-US" sz="3000" dirty="0" smtClean="0">
                <a:solidFill>
                  <a:srgbClr val="FF0000"/>
                </a:solidFill>
                <a:latin typeface="Consolas" panose="020B0609020204030204" pitchFamily="49" charset="0"/>
                <a:cs typeface="Consolas" panose="020B0609020204030204" pitchFamily="49" charset="0"/>
              </a:rPr>
              <a:t>data-ng-controller</a:t>
            </a:r>
            <a:r>
              <a:rPr lang="en-US" sz="3000" dirty="0" smtClean="0">
                <a:latin typeface="Consolas" panose="020B0609020204030204" pitchFamily="49" charset="0"/>
                <a:cs typeface="Consolas" panose="020B0609020204030204" pitchFamily="49" charset="0"/>
              </a:rPr>
              <a:t>: </a:t>
            </a:r>
            <a:r>
              <a:rPr lang="en-US" sz="3000" dirty="0" smtClean="0"/>
              <a:t>designate controller scope</a:t>
            </a:r>
            <a:endParaRPr lang="en-US" sz="3000" dirty="0"/>
          </a:p>
          <a:p>
            <a:pPr>
              <a:buFont typeface="Wingdings" panose="05000000000000000000" pitchFamily="2" charset="2"/>
              <a:buChar char="§"/>
            </a:pPr>
            <a:r>
              <a:rPr lang="en-US" sz="3000" dirty="0" smtClean="0">
                <a:solidFill>
                  <a:srgbClr val="FF0000"/>
                </a:solidFill>
                <a:latin typeface="Consolas" panose="020B0609020204030204" pitchFamily="49" charset="0"/>
                <a:cs typeface="Consolas" panose="020B0609020204030204" pitchFamily="49" charset="0"/>
              </a:rPr>
              <a:t>data-ng-repeat</a:t>
            </a:r>
            <a:r>
              <a:rPr lang="en-US" sz="3000" dirty="0" smtClean="0">
                <a:latin typeface="Consolas" panose="020B0609020204030204" pitchFamily="49" charset="0"/>
                <a:cs typeface="Consolas" panose="020B0609020204030204" pitchFamily="49" charset="0"/>
              </a:rPr>
              <a:t>: </a:t>
            </a:r>
            <a:r>
              <a:rPr lang="en-US" sz="3000" dirty="0" smtClean="0"/>
              <a:t>for-each loop</a:t>
            </a:r>
          </a:p>
          <a:p>
            <a:pPr>
              <a:buFont typeface="Wingdings" panose="05000000000000000000" pitchFamily="2" charset="2"/>
              <a:buChar char="§"/>
            </a:pPr>
            <a:r>
              <a:rPr lang="en-US" sz="3000" dirty="0" smtClean="0">
                <a:solidFill>
                  <a:srgbClr val="FF0000"/>
                </a:solidFill>
                <a:latin typeface="Consolas" panose="020B0609020204030204" pitchFamily="49" charset="0"/>
                <a:cs typeface="Consolas" panose="020B0609020204030204" pitchFamily="49" charset="0"/>
              </a:rPr>
              <a:t>data-ng-cloak</a:t>
            </a:r>
            <a:r>
              <a:rPr lang="en-US" sz="3000" dirty="0" smtClean="0">
                <a:latin typeface="Consolas" panose="020B0609020204030204" pitchFamily="49" charset="0"/>
                <a:cs typeface="Consolas" panose="020B0609020204030204" pitchFamily="49" charset="0"/>
              </a:rPr>
              <a:t>: </a:t>
            </a:r>
            <a:r>
              <a:rPr lang="en-US" sz="3000" dirty="0" smtClean="0"/>
              <a:t>prevents </a:t>
            </a:r>
            <a:r>
              <a:rPr lang="en-US" sz="3000" dirty="0" smtClean="0"/>
              <a:t>displaying </a:t>
            </a:r>
            <a:r>
              <a:rPr lang="en-US" sz="3000" dirty="0" smtClean="0"/>
              <a:t>element during app initialization</a:t>
            </a:r>
            <a:endParaRPr lang="en-US" sz="3000" dirty="0" smtClean="0"/>
          </a:p>
          <a:p>
            <a:pPr>
              <a:buFont typeface="Wingdings" panose="05000000000000000000" pitchFamily="2" charset="2"/>
              <a:buChar char="§"/>
            </a:pPr>
            <a:r>
              <a:rPr lang="en-US" sz="3000" dirty="0" smtClean="0">
                <a:solidFill>
                  <a:srgbClr val="FF0000"/>
                </a:solidFill>
                <a:latin typeface="Consolas" panose="020B0609020204030204" pitchFamily="49" charset="0"/>
                <a:cs typeface="Consolas" panose="020B0609020204030204" pitchFamily="49" charset="0"/>
              </a:rPr>
              <a:t>data-ng-hide</a:t>
            </a:r>
            <a:r>
              <a:rPr lang="en-US" sz="3000" dirty="0" smtClean="0">
                <a:latin typeface="Consolas" panose="020B0609020204030204" pitchFamily="49" charset="0"/>
                <a:cs typeface="Consolas" panose="020B0609020204030204" pitchFamily="49" charset="0"/>
              </a:rPr>
              <a:t>: </a:t>
            </a:r>
            <a:r>
              <a:rPr lang="en-US" sz="3000" dirty="0" smtClean="0"/>
              <a:t>shows or hides an HTML element</a:t>
            </a:r>
            <a:endParaRPr lang="en-US" sz="3000" dirty="0"/>
          </a:p>
          <a:p>
            <a:pPr>
              <a:buFont typeface="Wingdings" panose="05000000000000000000" pitchFamily="2" charset="2"/>
              <a:buChar char="§"/>
            </a:pPr>
            <a:r>
              <a:rPr lang="en-US" sz="3000" dirty="0" smtClean="0">
                <a:solidFill>
                  <a:srgbClr val="FF0000"/>
                </a:solidFill>
                <a:latin typeface="Consolas" panose="020B0609020204030204" pitchFamily="49" charset="0"/>
                <a:cs typeface="Consolas" panose="020B0609020204030204" pitchFamily="49" charset="0"/>
              </a:rPr>
              <a:t>data-ng-</a:t>
            </a:r>
            <a:r>
              <a:rPr lang="en-US" sz="3000" dirty="0" err="1" smtClean="0">
                <a:solidFill>
                  <a:srgbClr val="FF0000"/>
                </a:solidFill>
                <a:latin typeface="Consolas" panose="020B0609020204030204" pitchFamily="49" charset="0"/>
                <a:cs typeface="Consolas" panose="020B0609020204030204" pitchFamily="49" charset="0"/>
              </a:rPr>
              <a:t>href</a:t>
            </a:r>
            <a:r>
              <a:rPr lang="en-US" sz="3000" dirty="0" smtClean="0">
                <a:latin typeface="Consolas" panose="020B0609020204030204" pitchFamily="49" charset="0"/>
                <a:cs typeface="Consolas" panose="020B0609020204030204" pitchFamily="49" charset="0"/>
              </a:rPr>
              <a:t>: </a:t>
            </a:r>
            <a:r>
              <a:rPr lang="en-US" sz="3000" dirty="0" smtClean="0"/>
              <a:t>creates Angular-compliant anchor tags</a:t>
            </a:r>
          </a:p>
          <a:p>
            <a:pPr>
              <a:buFont typeface="Wingdings" panose="05000000000000000000" pitchFamily="2" charset="2"/>
              <a:buChar char="§"/>
            </a:pPr>
            <a:r>
              <a:rPr lang="en-US" sz="3000" dirty="0" smtClean="0">
                <a:solidFill>
                  <a:srgbClr val="FF0000"/>
                </a:solidFill>
                <a:latin typeface="Consolas" panose="020B0609020204030204" pitchFamily="49" charset="0"/>
                <a:cs typeface="Consolas" panose="020B0609020204030204" pitchFamily="49" charset="0"/>
              </a:rPr>
              <a:t>data-ng-</a:t>
            </a:r>
            <a:r>
              <a:rPr lang="en-US" sz="3000" dirty="0" err="1" smtClean="0">
                <a:solidFill>
                  <a:srgbClr val="FF0000"/>
                </a:solidFill>
                <a:latin typeface="Consolas" panose="020B0609020204030204" pitchFamily="49" charset="0"/>
                <a:cs typeface="Consolas" panose="020B0609020204030204" pitchFamily="49" charset="0"/>
              </a:rPr>
              <a:t>src</a:t>
            </a:r>
            <a:r>
              <a:rPr lang="en-US" sz="3000" dirty="0" smtClean="0">
                <a:latin typeface="Consolas" panose="020B0609020204030204" pitchFamily="49" charset="0"/>
                <a:cs typeface="Consolas" panose="020B0609020204030204" pitchFamily="49" charset="0"/>
              </a:rPr>
              <a:t>: </a:t>
            </a:r>
            <a:r>
              <a:rPr lang="en-US" sz="3000" dirty="0" smtClean="0"/>
              <a:t>creates Angular-compliant </a:t>
            </a:r>
            <a:r>
              <a:rPr lang="en-US" sz="3000" dirty="0" err="1" smtClean="0"/>
              <a:t>img</a:t>
            </a:r>
            <a:r>
              <a:rPr lang="en-US" sz="3000" dirty="0" smtClean="0"/>
              <a:t> tags</a:t>
            </a:r>
          </a:p>
          <a:p>
            <a:pPr>
              <a:buFont typeface="Wingdings" panose="05000000000000000000" pitchFamily="2" charset="2"/>
              <a:buChar char="§"/>
            </a:pPr>
            <a:r>
              <a:rPr lang="en-US" sz="3000" dirty="0" smtClean="0">
                <a:solidFill>
                  <a:srgbClr val="FF0000"/>
                </a:solidFill>
                <a:latin typeface="Consolas" panose="020B0609020204030204" pitchFamily="49" charset="0"/>
                <a:cs typeface="Consolas" panose="020B0609020204030204" pitchFamily="49" charset="0"/>
              </a:rPr>
              <a:t>data-ng-click</a:t>
            </a:r>
            <a:r>
              <a:rPr lang="en-US" sz="3000" dirty="0" smtClean="0">
                <a:latin typeface="Consolas" panose="020B0609020204030204" pitchFamily="49" charset="0"/>
                <a:cs typeface="Consolas" panose="020B0609020204030204" pitchFamily="49" charset="0"/>
              </a:rPr>
              <a:t>: </a:t>
            </a:r>
            <a:r>
              <a:rPr lang="en-US" sz="3000" dirty="0" smtClean="0"/>
              <a:t>handles click </a:t>
            </a:r>
            <a:r>
              <a:rPr lang="en-US" sz="3000" dirty="0" smtClean="0"/>
              <a:t>event</a:t>
            </a:r>
            <a:endParaRPr lang="en-US" sz="3000"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cs typeface="+mn-cs"/>
            </a:endParaRPr>
          </a:p>
          <a:p>
            <a:pPr lvl="1">
              <a:buFont typeface="Wingdings" panose="05000000000000000000" pitchFamily="2" charset="2"/>
              <a:buChar char="§"/>
            </a:pPr>
            <a:endParaRPr lang="en-US" dirty="0">
              <a:cs typeface="+mn-cs"/>
            </a:endParaRPr>
          </a:p>
          <a:p>
            <a:pPr>
              <a:buFont typeface="Wingdings" panose="05000000000000000000" pitchFamily="2" charset="2"/>
              <a:buChar char="§"/>
            </a:pPr>
            <a:endParaRPr lang="en-US" dirty="0" smtClean="0"/>
          </a:p>
        </p:txBody>
      </p:sp>
    </p:spTree>
    <p:extLst>
      <p:ext uri="{BB962C8B-B14F-4D97-AF65-F5344CB8AC3E}">
        <p14:creationId xmlns:p14="http://schemas.microsoft.com/office/powerpoint/2010/main" val="490769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O3657-1 Deep dive into building standalone </a:t>
            </a:r>
            <a:r>
              <a:rPr lang="en-GB" dirty="0" err="1"/>
              <a:t>AngularJS</a:t>
            </a:r>
            <a:r>
              <a:rPr lang="en-GB" dirty="0"/>
              <a:t> web applications with Bootstrap for Office 365</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Angular Directives</a:t>
            </a:r>
            <a:endParaRPr lang="en-US" dirty="0"/>
          </a:p>
        </p:txBody>
      </p:sp>
      <p:sp>
        <p:nvSpPr>
          <p:cNvPr id="3" name="TextBox 2"/>
          <p:cNvSpPr txBox="1"/>
          <p:nvPr/>
        </p:nvSpPr>
        <p:spPr>
          <a:xfrm>
            <a:off x="2590623" y="2362629"/>
            <a:ext cx="5386411" cy="1962076"/>
          </a:xfrm>
          <a:prstGeom prst="rect">
            <a:avLst/>
          </a:prstGeom>
          <a:noFill/>
          <a:ln>
            <a:solidFill>
              <a:schemeClr val="bg1">
                <a:lumMod val="50000"/>
              </a:schemeClr>
            </a:solidFill>
          </a:ln>
        </p:spPr>
        <p:txBody>
          <a:bodyPr wrap="none" rtlCol="0">
            <a:spAutoFit/>
          </a:bodyPr>
          <a:lstStyle/>
          <a:p>
            <a:r>
              <a:rPr lang="en-US" sz="1350" dirty="0">
                <a:solidFill>
                  <a:srgbClr val="C00000"/>
                </a:solidFill>
                <a:latin typeface="Consolas" panose="020B0609020204030204" pitchFamily="49" charset="0"/>
                <a:cs typeface="Consolas" panose="020B0609020204030204" pitchFamily="49" charset="0"/>
              </a:rPr>
              <a:t>&lt;!DOCTYPE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html</a:t>
            </a:r>
            <a:r>
              <a:rPr lang="en-US" sz="1350" dirty="0">
                <a:latin typeface="Consolas" panose="020B0609020204030204" pitchFamily="49" charset="0"/>
                <a:cs typeface="Consolas" panose="020B0609020204030204" pitchFamily="49" charset="0"/>
              </a:rPr>
              <a:t>&gt; </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html </a:t>
            </a:r>
            <a:r>
              <a:rPr lang="en-US" sz="1350" dirty="0">
                <a:solidFill>
                  <a:srgbClr val="FF0000"/>
                </a:solidFill>
                <a:latin typeface="Consolas" panose="020B0609020204030204" pitchFamily="49" charset="0"/>
                <a:cs typeface="Consolas" panose="020B0609020204030204" pitchFamily="49" charset="0"/>
              </a:rPr>
              <a:t>data-ng-app</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head</a:t>
            </a:r>
            <a:r>
              <a:rPr lang="en-US" sz="1350" dirty="0">
                <a:latin typeface="Consolas" panose="020B0609020204030204" pitchFamily="49" charset="0"/>
                <a:cs typeface="Consolas" panose="020B0609020204030204" pitchFamily="49" charset="0"/>
              </a:rPr>
              <a:t>&gt;&lt;/</a:t>
            </a:r>
            <a:r>
              <a:rPr lang="en-US" sz="1350" dirty="0">
                <a:solidFill>
                  <a:srgbClr val="C00000"/>
                </a:solidFill>
                <a:latin typeface="Consolas" panose="020B0609020204030204" pitchFamily="49" charset="0"/>
                <a:cs typeface="Consolas" panose="020B0609020204030204" pitchFamily="49" charset="0"/>
              </a:rPr>
              <a:t>head</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body</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input </a:t>
            </a:r>
            <a:r>
              <a:rPr lang="en-US" sz="1350" dirty="0">
                <a:solidFill>
                  <a:srgbClr val="FF0000"/>
                </a:solidFill>
                <a:latin typeface="Consolas" panose="020B0609020204030204" pitchFamily="49" charset="0"/>
                <a:cs typeface="Consolas" panose="020B0609020204030204" pitchFamily="49" charset="0"/>
              </a:rPr>
              <a:t>type</a:t>
            </a:r>
            <a:r>
              <a:rPr lang="en-US" sz="1350" dirty="0">
                <a:latin typeface="Consolas" panose="020B0609020204030204" pitchFamily="49" charset="0"/>
                <a:cs typeface="Consolas" panose="020B0609020204030204" pitchFamily="49" charset="0"/>
              </a:rPr>
              <a:t>=</a:t>
            </a:r>
            <a:r>
              <a:rPr lang="en-US" sz="1350" dirty="0">
                <a:solidFill>
                  <a:srgbClr val="0070C0"/>
                </a:solidFill>
                <a:latin typeface="Consolas" panose="020B0609020204030204" pitchFamily="49" charset="0"/>
                <a:cs typeface="Consolas" panose="020B0609020204030204" pitchFamily="49" charset="0"/>
              </a:rPr>
              <a:t>"text"</a:t>
            </a:r>
            <a:r>
              <a:rPr lang="en-US" sz="1350" dirty="0">
                <a:solidFill>
                  <a:srgbClr val="00B0F0"/>
                </a:solidFill>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data-ng-model</a:t>
            </a:r>
            <a:r>
              <a:rPr lang="en-US" sz="1350" dirty="0">
                <a:latin typeface="Consolas" panose="020B0609020204030204" pitchFamily="49" charset="0"/>
                <a:cs typeface="Consolas" panose="020B0609020204030204" pitchFamily="49" charset="0"/>
              </a:rPr>
              <a:t>=</a:t>
            </a:r>
            <a:r>
              <a:rPr lang="en-US" sz="1350" dirty="0">
                <a:solidFill>
                  <a:srgbClr val="0070C0"/>
                </a:solidFill>
                <a:latin typeface="Consolas" panose="020B0609020204030204" pitchFamily="49" charset="0"/>
                <a:cs typeface="Consolas" panose="020B0609020204030204" pitchFamily="49" charset="0"/>
              </a:rPr>
              <a:t>"</a:t>
            </a:r>
            <a:r>
              <a:rPr lang="en-US" sz="1350" dirty="0" err="1">
                <a:solidFill>
                  <a:srgbClr val="0070C0"/>
                </a:solidFill>
                <a:latin typeface="Consolas" panose="020B0609020204030204" pitchFamily="49" charset="0"/>
                <a:cs typeface="Consolas" panose="020B0609020204030204" pitchFamily="49" charset="0"/>
              </a:rPr>
              <a:t>displayName</a:t>
            </a:r>
            <a:r>
              <a:rPr lang="en-US" sz="1350" dirty="0">
                <a:solidFill>
                  <a:srgbClr val="0070C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data-ng-click</a:t>
            </a:r>
            <a:r>
              <a:rPr lang="en-US" sz="1350" dirty="0">
                <a:latin typeface="Consolas" panose="020B0609020204030204" pitchFamily="49" charset="0"/>
                <a:cs typeface="Consolas" panose="020B0609020204030204" pitchFamily="49" charset="0"/>
              </a:rPr>
              <a:t>=</a:t>
            </a:r>
            <a:r>
              <a:rPr lang="en-US" sz="1350" dirty="0">
                <a:solidFill>
                  <a:srgbClr val="0070C0"/>
                </a:solidFill>
                <a:latin typeface="Consolas" panose="020B0609020204030204" pitchFamily="49" charset="0"/>
                <a:cs typeface="Consolas" panose="020B0609020204030204" pitchFamily="49" charset="0"/>
              </a:rPr>
              <a:t>"update"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ng-controller</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myCtrl</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body</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html</a:t>
            </a:r>
            <a:r>
              <a:rPr lang="en-US" sz="1350" dirty="0">
                <a:latin typeface="Consolas" panose="020B0609020204030204" pitchFamily="49" charset="0"/>
                <a:cs typeface="Consolas" panose="020B0609020204030204" pitchFamily="49" charset="0"/>
              </a:rPr>
              <a:t>&gt;</a:t>
            </a:r>
          </a:p>
        </p:txBody>
      </p:sp>
      <p:sp>
        <p:nvSpPr>
          <p:cNvPr id="5" name="Line Callout 1 4"/>
          <p:cNvSpPr/>
          <p:nvPr/>
        </p:nvSpPr>
        <p:spPr>
          <a:xfrm>
            <a:off x="4597973" y="1372428"/>
            <a:ext cx="2992880" cy="516797"/>
          </a:xfrm>
          <a:prstGeom prst="borderCallout1">
            <a:avLst>
              <a:gd name="adj1" fmla="val 18750"/>
              <a:gd name="adj2" fmla="val -8333"/>
              <a:gd name="adj3" fmla="val 242436"/>
              <a:gd name="adj4" fmla="val -32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Initializes the app. Can be anonymous or named.</a:t>
            </a:r>
          </a:p>
        </p:txBody>
      </p:sp>
      <p:sp>
        <p:nvSpPr>
          <p:cNvPr id="6" name="Line Callout 1 5"/>
          <p:cNvSpPr/>
          <p:nvPr/>
        </p:nvSpPr>
        <p:spPr>
          <a:xfrm>
            <a:off x="6094412" y="2362630"/>
            <a:ext cx="2894435" cy="533186"/>
          </a:xfrm>
          <a:prstGeom prst="borderCallout1">
            <a:avLst>
              <a:gd name="adj1" fmla="val 18750"/>
              <a:gd name="adj2" fmla="val -8333"/>
              <a:gd name="adj3" fmla="val 160613"/>
              <a:gd name="adj4" fmla="val -25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Creates a property on the </a:t>
            </a:r>
            <a:r>
              <a:rPr lang="en-US" sz="1836" dirty="0" err="1"/>
              <a:t>ViewModel</a:t>
            </a:r>
            <a:endParaRPr lang="en-US" sz="1836" dirty="0"/>
          </a:p>
        </p:txBody>
      </p:sp>
      <p:sp>
        <p:nvSpPr>
          <p:cNvPr id="8" name="Line Callout 1 7"/>
          <p:cNvSpPr/>
          <p:nvPr/>
        </p:nvSpPr>
        <p:spPr>
          <a:xfrm>
            <a:off x="7313122" y="4331366"/>
            <a:ext cx="2894435" cy="1153454"/>
          </a:xfrm>
          <a:prstGeom prst="borderCallout1">
            <a:avLst>
              <a:gd name="adj1" fmla="val 18750"/>
              <a:gd name="adj2" fmla="val -8333"/>
              <a:gd name="adj3" fmla="val -58349"/>
              <a:gd name="adj4" fmla="val -45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References a controller named “</a:t>
            </a:r>
            <a:r>
              <a:rPr lang="en-US" sz="1836" dirty="0" err="1"/>
              <a:t>myCtrl</a:t>
            </a:r>
            <a:r>
              <a:rPr lang="en-US" sz="1836" dirty="0"/>
              <a:t>”, which creates a new </a:t>
            </a:r>
            <a:r>
              <a:rPr lang="en-US" sz="1836" dirty="0" err="1"/>
              <a:t>ViewModel</a:t>
            </a:r>
            <a:r>
              <a:rPr lang="en-US" sz="1836" dirty="0"/>
              <a:t>.</a:t>
            </a:r>
          </a:p>
        </p:txBody>
      </p:sp>
      <p:sp>
        <p:nvSpPr>
          <p:cNvPr id="12" name="Line Callout 1 11"/>
          <p:cNvSpPr/>
          <p:nvPr/>
        </p:nvSpPr>
        <p:spPr>
          <a:xfrm>
            <a:off x="4342517" y="5413730"/>
            <a:ext cx="2437419" cy="984726"/>
          </a:xfrm>
          <a:prstGeom prst="borderCallout1">
            <a:avLst>
              <a:gd name="adj1" fmla="val -178248"/>
              <a:gd name="adj2" fmla="val -10103"/>
              <a:gd name="adj3" fmla="val -26583"/>
              <a:gd name="adj4" fmla="val 13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References a controller method to call on a click event</a:t>
            </a:r>
          </a:p>
        </p:txBody>
      </p:sp>
    </p:spTree>
    <p:extLst>
      <p:ext uri="{BB962C8B-B14F-4D97-AF65-F5344CB8AC3E}">
        <p14:creationId xmlns:p14="http://schemas.microsoft.com/office/powerpoint/2010/main" val="27190856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6" name="Content Placeholder 5"/>
          <p:cNvSpPr>
            <a:spLocks noGrp="1"/>
          </p:cNvSpPr>
          <p:nvPr>
            <p:ph idx="1"/>
          </p:nvPr>
        </p:nvSpPr>
        <p:spPr/>
        <p:txBody>
          <a:bodyPr/>
          <a:lstStyle/>
          <a:p>
            <a:r>
              <a:rPr lang="en-US" sz="2799" dirty="0"/>
              <a:t>Binds </a:t>
            </a:r>
            <a:r>
              <a:rPr lang="en-US" sz="2799" dirty="0" err="1"/>
              <a:t>ViewModels</a:t>
            </a:r>
            <a:r>
              <a:rPr lang="en-US" sz="2799" dirty="0"/>
              <a:t> to HTML elements</a:t>
            </a:r>
          </a:p>
          <a:p>
            <a:pPr lvl="1"/>
            <a:r>
              <a:rPr lang="en-US" sz="2399" dirty="0"/>
              <a:t>Uses {{…}} syntax</a:t>
            </a:r>
          </a:p>
          <a:p>
            <a:pPr lvl="1"/>
            <a:r>
              <a:rPr lang="en-US" sz="2399" dirty="0"/>
              <a:t>References a property of a </a:t>
            </a:r>
            <a:r>
              <a:rPr lang="en-US" sz="2399" dirty="0" err="1"/>
              <a:t>ViewModel</a:t>
            </a:r>
            <a:endParaRPr lang="en-US" sz="2399" dirty="0"/>
          </a:p>
          <a:p>
            <a:pPr lvl="1"/>
            <a:r>
              <a:rPr lang="en-US" sz="2399" dirty="0"/>
              <a:t>Supports two-way binding</a:t>
            </a:r>
          </a:p>
          <a:p>
            <a:endParaRPr lang="en-US" dirty="0"/>
          </a:p>
        </p:txBody>
      </p:sp>
      <p:sp>
        <p:nvSpPr>
          <p:cNvPr id="3" name="TextBox 2"/>
          <p:cNvSpPr txBox="1"/>
          <p:nvPr/>
        </p:nvSpPr>
        <p:spPr>
          <a:xfrm>
            <a:off x="2819130" y="3777721"/>
            <a:ext cx="5291833" cy="1338828"/>
          </a:xfrm>
          <a:prstGeom prst="rect">
            <a:avLst/>
          </a:prstGeom>
          <a:noFill/>
        </p:spPr>
        <p:txBody>
          <a:bodyPr wrap="none" rtlCol="0">
            <a:spAutoFit/>
          </a:bodyPr>
          <a:lstStyle/>
          <a:p>
            <a:r>
              <a:rPr lang="en-US" sz="1350" dirty="0"/>
              <a:t> </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ng-app</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"App"</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input </a:t>
            </a:r>
            <a:r>
              <a:rPr lang="en-US" sz="1350" dirty="0">
                <a:solidFill>
                  <a:srgbClr val="FF0000"/>
                </a:solidFill>
                <a:latin typeface="Consolas" panose="020B0609020204030204" pitchFamily="49" charset="0"/>
                <a:cs typeface="Consolas" panose="020B0609020204030204" pitchFamily="49" charset="0"/>
              </a:rPr>
              <a:t>type</a:t>
            </a:r>
            <a:r>
              <a:rPr lang="en-US" sz="1350" dirty="0">
                <a:latin typeface="Consolas" panose="020B0609020204030204" pitchFamily="49" charset="0"/>
                <a:cs typeface="Consolas" panose="020B0609020204030204" pitchFamily="49" charset="0"/>
              </a:rPr>
              <a:t>=</a:t>
            </a:r>
            <a:r>
              <a:rPr lang="en-US" sz="1350" dirty="0">
                <a:solidFill>
                  <a:srgbClr val="0070C0"/>
                </a:solidFill>
                <a:latin typeface="Consolas" panose="020B0609020204030204" pitchFamily="49" charset="0"/>
                <a:cs typeface="Consolas" panose="020B0609020204030204" pitchFamily="49" charset="0"/>
              </a:rPr>
              <a:t>"text" </a:t>
            </a:r>
            <a:r>
              <a:rPr lang="en-US" sz="1350" dirty="0">
                <a:solidFill>
                  <a:srgbClr val="FF0000"/>
                </a:solidFill>
                <a:latin typeface="Consolas" panose="020B0609020204030204" pitchFamily="49" charset="0"/>
                <a:cs typeface="Consolas" panose="020B0609020204030204" pitchFamily="49" charset="0"/>
              </a:rPr>
              <a:t>data-ng-model</a:t>
            </a:r>
            <a:r>
              <a:rPr lang="en-US" sz="1350" dirty="0">
                <a:latin typeface="Consolas" panose="020B0609020204030204" pitchFamily="49" charset="0"/>
                <a:cs typeface="Consolas" panose="020B0609020204030204" pitchFamily="49" charset="0"/>
              </a:rPr>
              <a:t>=</a:t>
            </a:r>
            <a:r>
              <a:rPr lang="en-US" sz="1350" dirty="0">
                <a:solidFill>
                  <a:srgbClr val="0070C0"/>
                </a:solidFill>
                <a:latin typeface="Consolas" panose="020B0609020204030204" pitchFamily="49" charset="0"/>
                <a:cs typeface="Consolas" panose="020B0609020204030204" pitchFamily="49" charset="0"/>
              </a:rPr>
              <a:t>"</a:t>
            </a:r>
            <a:r>
              <a:rPr lang="en-US" sz="1350" dirty="0" err="1">
                <a:solidFill>
                  <a:srgbClr val="0070C0"/>
                </a:solidFill>
                <a:latin typeface="Consolas" panose="020B0609020204030204" pitchFamily="49" charset="0"/>
                <a:cs typeface="Consolas" panose="020B0609020204030204" pitchFamily="49" charset="0"/>
              </a:rPr>
              <a:t>firstName</a:t>
            </a:r>
            <a:r>
              <a:rPr lang="en-US" sz="1350" dirty="0">
                <a:solidFill>
                  <a:srgbClr val="0070C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r>
              <a:rPr lang="en-US" sz="1350" dirty="0" err="1">
                <a:latin typeface="Consolas" panose="020B0609020204030204" pitchFamily="49" charset="0"/>
                <a:cs typeface="Consolas" panose="020B0609020204030204" pitchFamily="49" charset="0"/>
              </a:rPr>
              <a:t>firstName</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p:txBody>
      </p:sp>
      <p:sp>
        <p:nvSpPr>
          <p:cNvPr id="5" name="Rounded Rectangular Callout 4"/>
          <p:cNvSpPr/>
          <p:nvPr/>
        </p:nvSpPr>
        <p:spPr>
          <a:xfrm>
            <a:off x="2971470" y="5452590"/>
            <a:ext cx="3503790" cy="489999"/>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Display whatever the user types</a:t>
            </a:r>
          </a:p>
        </p:txBody>
      </p:sp>
    </p:spTree>
    <p:extLst>
      <p:ext uri="{BB962C8B-B14F-4D97-AF65-F5344CB8AC3E}">
        <p14:creationId xmlns:p14="http://schemas.microsoft.com/office/powerpoint/2010/main" val="41730970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Filters</a:t>
            </a:r>
            <a:endParaRPr lang="en-US" dirty="0"/>
          </a:p>
        </p:txBody>
      </p:sp>
      <p:sp>
        <p:nvSpPr>
          <p:cNvPr id="3" name="Content Placeholder 2"/>
          <p:cNvSpPr>
            <a:spLocks noGrp="1"/>
          </p:cNvSpPr>
          <p:nvPr>
            <p:ph idx="1"/>
          </p:nvPr>
        </p:nvSpPr>
        <p:spPr/>
        <p:txBody>
          <a:bodyPr/>
          <a:lstStyle/>
          <a:p>
            <a:r>
              <a:rPr lang="en-US" smtClean="0"/>
              <a:t>Perform common operations on data bound elements</a:t>
            </a:r>
          </a:p>
          <a:p>
            <a:pPr lvl="1"/>
            <a:r>
              <a:rPr lang="en-US" smtClean="0"/>
              <a:t>Takes the form of {{ expression | filter }}</a:t>
            </a:r>
            <a:endParaRPr lang="en-US" dirty="0" smtClean="0"/>
          </a:p>
        </p:txBody>
      </p:sp>
      <p:sp>
        <p:nvSpPr>
          <p:cNvPr id="5" name="TextBox 4"/>
          <p:cNvSpPr txBox="1"/>
          <p:nvPr/>
        </p:nvSpPr>
        <p:spPr>
          <a:xfrm>
            <a:off x="2742961" y="3505170"/>
            <a:ext cx="5291833" cy="1338828"/>
          </a:xfrm>
          <a:prstGeom prst="rect">
            <a:avLst/>
          </a:prstGeom>
          <a:noFill/>
        </p:spPr>
        <p:txBody>
          <a:bodyPr wrap="none" rtlCol="0">
            <a:spAutoFit/>
          </a:bodyPr>
          <a:lstStyle/>
          <a:p>
            <a:r>
              <a:rPr lang="en-US" sz="1350" dirty="0"/>
              <a:t> </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ng-app</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"App"</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input </a:t>
            </a:r>
            <a:r>
              <a:rPr lang="en-US" sz="1350" dirty="0">
                <a:solidFill>
                  <a:srgbClr val="FF0000"/>
                </a:solidFill>
                <a:latin typeface="Consolas" panose="020B0609020204030204" pitchFamily="49" charset="0"/>
                <a:cs typeface="Consolas" panose="020B0609020204030204" pitchFamily="49" charset="0"/>
              </a:rPr>
              <a:t>type</a:t>
            </a:r>
            <a:r>
              <a:rPr lang="en-US" sz="1350" dirty="0">
                <a:latin typeface="Consolas" panose="020B0609020204030204" pitchFamily="49" charset="0"/>
                <a:cs typeface="Consolas" panose="020B0609020204030204" pitchFamily="49" charset="0"/>
              </a:rPr>
              <a:t>=</a:t>
            </a:r>
            <a:r>
              <a:rPr lang="en-US" sz="1350" dirty="0">
                <a:solidFill>
                  <a:srgbClr val="0070C0"/>
                </a:solidFill>
                <a:latin typeface="Consolas" panose="020B0609020204030204" pitchFamily="49" charset="0"/>
                <a:cs typeface="Consolas" panose="020B0609020204030204" pitchFamily="49" charset="0"/>
              </a:rPr>
              <a:t>"text" </a:t>
            </a:r>
            <a:r>
              <a:rPr lang="en-US" sz="1350" dirty="0">
                <a:solidFill>
                  <a:srgbClr val="FF0000"/>
                </a:solidFill>
                <a:latin typeface="Consolas" panose="020B0609020204030204" pitchFamily="49" charset="0"/>
                <a:cs typeface="Consolas" panose="020B0609020204030204" pitchFamily="49" charset="0"/>
              </a:rPr>
              <a:t>data-ng-model</a:t>
            </a:r>
            <a:r>
              <a:rPr lang="en-US" sz="1350" dirty="0">
                <a:latin typeface="Consolas" panose="020B0609020204030204" pitchFamily="49" charset="0"/>
                <a:cs typeface="Consolas" panose="020B0609020204030204" pitchFamily="49" charset="0"/>
              </a:rPr>
              <a:t>=</a:t>
            </a:r>
            <a:r>
              <a:rPr lang="en-US" sz="1350" dirty="0">
                <a:solidFill>
                  <a:srgbClr val="0070C0"/>
                </a:solidFill>
                <a:latin typeface="Consolas" panose="020B0609020204030204" pitchFamily="49" charset="0"/>
                <a:cs typeface="Consolas" panose="020B0609020204030204" pitchFamily="49" charset="0"/>
              </a:rPr>
              <a:t>"</a:t>
            </a:r>
            <a:r>
              <a:rPr lang="en-US" sz="1350" dirty="0" err="1">
                <a:solidFill>
                  <a:srgbClr val="0070C0"/>
                </a:solidFill>
                <a:latin typeface="Consolas" panose="020B0609020204030204" pitchFamily="49" charset="0"/>
                <a:cs typeface="Consolas" panose="020B0609020204030204" pitchFamily="49" charset="0"/>
              </a:rPr>
              <a:t>firstName</a:t>
            </a:r>
            <a:r>
              <a:rPr lang="en-US" sz="1350" dirty="0">
                <a:solidFill>
                  <a:srgbClr val="0070C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r>
              <a:rPr lang="en-US" sz="1350" dirty="0" err="1">
                <a:latin typeface="Consolas" panose="020B0609020204030204" pitchFamily="49" charset="0"/>
                <a:cs typeface="Consolas" panose="020B0609020204030204" pitchFamily="49" charset="0"/>
              </a:rPr>
              <a:t>firstName</a:t>
            </a:r>
            <a:r>
              <a:rPr lang="en-US" sz="1350" dirty="0">
                <a:latin typeface="Consolas" panose="020B0609020204030204" pitchFamily="49" charset="0"/>
                <a:cs typeface="Consolas" panose="020B0609020204030204" pitchFamily="49" charset="0"/>
              </a:rPr>
              <a:t> | uppercase}}&lt;/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p:txBody>
      </p:sp>
      <p:sp>
        <p:nvSpPr>
          <p:cNvPr id="6" name="Rounded Rectangular Callout 5"/>
          <p:cNvSpPr/>
          <p:nvPr/>
        </p:nvSpPr>
        <p:spPr>
          <a:xfrm>
            <a:off x="4037840" y="5131646"/>
            <a:ext cx="3503790" cy="489999"/>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Display data in all caps</a:t>
            </a:r>
          </a:p>
        </p:txBody>
      </p:sp>
    </p:spTree>
    <p:extLst>
      <p:ext uri="{BB962C8B-B14F-4D97-AF65-F5344CB8AC3E}">
        <p14:creationId xmlns:p14="http://schemas.microsoft.com/office/powerpoint/2010/main" val="4269613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Filters</a:t>
            </a:r>
            <a:endParaRPr lang="en-US" dirty="0"/>
          </a:p>
        </p:txBody>
      </p:sp>
      <p:sp>
        <p:nvSpPr>
          <p:cNvPr id="3" name="Content Placeholder 2"/>
          <p:cNvSpPr>
            <a:spLocks noGrp="1"/>
          </p:cNvSpPr>
          <p:nvPr>
            <p:ph idx="1"/>
          </p:nvPr>
        </p:nvSpPr>
        <p:spPr/>
        <p:txBody>
          <a:bodyPr/>
          <a:lstStyle/>
          <a:p>
            <a:r>
              <a:rPr lang="en-US" smtClean="0"/>
              <a:t>Format</a:t>
            </a:r>
          </a:p>
          <a:p>
            <a:pPr lvl="1"/>
            <a:r>
              <a:rPr lang="en-US" smtClean="0"/>
              <a:t>currency</a:t>
            </a:r>
          </a:p>
          <a:p>
            <a:pPr lvl="1"/>
            <a:r>
              <a:rPr lang="en-US" smtClean="0"/>
              <a:t>date</a:t>
            </a:r>
          </a:p>
          <a:p>
            <a:pPr lvl="1"/>
            <a:r>
              <a:rPr lang="en-US" smtClean="0"/>
              <a:t>number</a:t>
            </a:r>
          </a:p>
          <a:p>
            <a:r>
              <a:rPr lang="en-US" smtClean="0"/>
              <a:t>Displaying data sets</a:t>
            </a:r>
          </a:p>
          <a:p>
            <a:pPr lvl="1"/>
            <a:r>
              <a:rPr lang="en-US" smtClean="0"/>
              <a:t>orderBy</a:t>
            </a:r>
          </a:p>
          <a:p>
            <a:pPr lvl="1"/>
            <a:r>
              <a:rPr lang="en-US" smtClean="0"/>
              <a:t>limitTo</a:t>
            </a:r>
          </a:p>
          <a:p>
            <a:r>
              <a:rPr lang="en-US" smtClean="0"/>
              <a:t>String manipulation</a:t>
            </a:r>
          </a:p>
          <a:p>
            <a:pPr lvl="1"/>
            <a:r>
              <a:rPr lang="en-US" smtClean="0"/>
              <a:t>uppercase</a:t>
            </a:r>
          </a:p>
          <a:p>
            <a:pPr lvl="1"/>
            <a:r>
              <a:rPr lang="en-US" smtClean="0"/>
              <a:t>lowercase</a:t>
            </a:r>
          </a:p>
          <a:p>
            <a:pPr lvl="1"/>
            <a:endParaRPr lang="en-US" dirty="0" smtClean="0"/>
          </a:p>
        </p:txBody>
      </p:sp>
    </p:spTree>
    <p:extLst>
      <p:ext uri="{BB962C8B-B14F-4D97-AF65-F5344CB8AC3E}">
        <p14:creationId xmlns:p14="http://schemas.microsoft.com/office/powerpoint/2010/main" val="4178734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Routes, Views and Controllers</a:t>
            </a:r>
          </a:p>
        </p:txBody>
      </p:sp>
    </p:spTree>
    <p:extLst>
      <p:ext uri="{BB962C8B-B14F-4D97-AF65-F5344CB8AC3E}">
        <p14:creationId xmlns:p14="http://schemas.microsoft.com/office/powerpoint/2010/main" val="30925180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571025" y="3828706"/>
            <a:ext cx="2846467" cy="1095397"/>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107513"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r>
              <a:rPr lang="en-US" sz="1764" dirty="0">
                <a:gradFill>
                  <a:gsLst>
                    <a:gs pos="0">
                      <a:srgbClr val="FFFFFF"/>
                    </a:gs>
                    <a:gs pos="100000">
                      <a:srgbClr val="FFFFFF"/>
                    </a:gs>
                  </a:gsLst>
                  <a:lin ang="5400000" scaled="0"/>
                </a:gradFill>
                <a:ea typeface="Segoe UI" pitchFamily="34" charset="0"/>
                <a:cs typeface="Segoe UI" pitchFamily="34" charset="0"/>
              </a:rPr>
              <a:t>Controller</a:t>
            </a:r>
          </a:p>
          <a:p>
            <a:pPr algn="ctr" defTabSz="685244" fontAlgn="base">
              <a:lnSpc>
                <a:spcPct val="90000"/>
              </a:lnSpc>
              <a:spcBef>
                <a:spcPct val="0"/>
              </a:spcBef>
              <a:spcAft>
                <a:spcPct val="0"/>
              </a:spcAft>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4" name="Rounded Rectangle 3"/>
          <p:cNvSpPr/>
          <p:nvPr/>
        </p:nvSpPr>
        <p:spPr bwMode="auto">
          <a:xfrm>
            <a:off x="2555167" y="3828707"/>
            <a:ext cx="1194583" cy="2383307"/>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107513"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r>
              <a:rPr lang="en-US" sz="1764" dirty="0">
                <a:gradFill>
                  <a:gsLst>
                    <a:gs pos="0">
                      <a:srgbClr val="FFFFFF"/>
                    </a:gs>
                    <a:gs pos="100000">
                      <a:srgbClr val="FFFFFF"/>
                    </a:gs>
                  </a:gsLst>
                  <a:lin ang="5400000" scaled="0"/>
                </a:gradFill>
                <a:ea typeface="Segoe UI" pitchFamily="34" charset="0"/>
                <a:cs typeface="Segoe UI" pitchFamily="34" charset="0"/>
              </a:rPr>
              <a:t>View</a:t>
            </a:r>
          </a:p>
        </p:txBody>
      </p:sp>
      <p:sp>
        <p:nvSpPr>
          <p:cNvPr id="11" name="U-Turn Arrow 10"/>
          <p:cNvSpPr/>
          <p:nvPr/>
        </p:nvSpPr>
        <p:spPr bwMode="auto">
          <a:xfrm flipH="1">
            <a:off x="2844480" y="4322146"/>
            <a:ext cx="3308435" cy="1087256"/>
          </a:xfrm>
          <a:prstGeom prst="uturnArrow">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107513"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endParaRPr lang="en-US" sz="1764" dirty="0">
              <a:solidFill>
                <a:schemeClr val="tx1"/>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Model-View-Controller with Angular</a:t>
            </a:r>
            <a:endParaRPr lang="en-US" dirty="0"/>
          </a:p>
        </p:txBody>
      </p:sp>
      <p:sp>
        <p:nvSpPr>
          <p:cNvPr id="10" name="Content Placeholder 9"/>
          <p:cNvSpPr>
            <a:spLocks noGrp="1"/>
          </p:cNvSpPr>
          <p:nvPr>
            <p:ph idx="1"/>
          </p:nvPr>
        </p:nvSpPr>
        <p:spPr/>
        <p:txBody>
          <a:bodyPr/>
          <a:lstStyle/>
          <a:p>
            <a:r>
              <a:rPr lang="en-US" sz="3200" dirty="0" smtClean="0"/>
              <a:t>Model</a:t>
            </a:r>
          </a:p>
          <a:p>
            <a:pPr lvl="1"/>
            <a:r>
              <a:rPr lang="en-US" sz="2000" dirty="0" smtClean="0"/>
              <a:t>Special variable $scope</a:t>
            </a:r>
          </a:p>
          <a:p>
            <a:pPr lvl="1"/>
            <a:r>
              <a:rPr lang="en-US" sz="2000" dirty="0" smtClean="0"/>
              <a:t>Analogous to MVC5 “</a:t>
            </a:r>
            <a:r>
              <a:rPr lang="en-US" sz="2000" dirty="0" err="1" smtClean="0"/>
              <a:t>ViewBag</a:t>
            </a:r>
            <a:r>
              <a:rPr lang="en-US" sz="2000" dirty="0" smtClean="0"/>
              <a:t>”</a:t>
            </a:r>
          </a:p>
          <a:p>
            <a:r>
              <a:rPr lang="en-US" sz="3200" dirty="0" smtClean="0"/>
              <a:t>Views</a:t>
            </a:r>
          </a:p>
          <a:p>
            <a:pPr lvl="1"/>
            <a:r>
              <a:rPr lang="en-US" sz="2000" dirty="0" smtClean="0"/>
              <a:t>HTML pages utilizing data binding</a:t>
            </a:r>
          </a:p>
          <a:p>
            <a:r>
              <a:rPr lang="en-US" sz="3200" dirty="0" smtClean="0"/>
              <a:t>Controllers</a:t>
            </a:r>
          </a:p>
          <a:p>
            <a:pPr lvl="1"/>
            <a:r>
              <a:rPr lang="en-US" sz="2000" dirty="0" smtClean="0"/>
              <a:t>JavaScript modules</a:t>
            </a:r>
          </a:p>
          <a:p>
            <a:endParaRPr lang="en-US" sz="3200" dirty="0"/>
          </a:p>
        </p:txBody>
      </p:sp>
      <p:sp>
        <p:nvSpPr>
          <p:cNvPr id="5" name="Rounded Rectangle 4"/>
          <p:cNvSpPr/>
          <p:nvPr/>
        </p:nvSpPr>
        <p:spPr bwMode="auto">
          <a:xfrm>
            <a:off x="4571025" y="5409404"/>
            <a:ext cx="2846467" cy="802610"/>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107513"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r>
              <a:rPr lang="en-US" sz="1764" dirty="0">
                <a:gradFill>
                  <a:gsLst>
                    <a:gs pos="0">
                      <a:srgbClr val="FFFFFF"/>
                    </a:gs>
                    <a:gs pos="100000">
                      <a:srgbClr val="FFFFFF"/>
                    </a:gs>
                  </a:gsLst>
                  <a:lin ang="5400000" scaled="0"/>
                </a:gradFill>
                <a:ea typeface="Segoe UI" pitchFamily="34" charset="0"/>
                <a:cs typeface="Segoe UI" pitchFamily="34" charset="0"/>
              </a:rPr>
              <a:t>Model</a:t>
            </a:r>
          </a:p>
        </p:txBody>
      </p:sp>
      <p:sp>
        <p:nvSpPr>
          <p:cNvPr id="6" name="Flowchart: Magnetic Disk 5"/>
          <p:cNvSpPr/>
          <p:nvPr/>
        </p:nvSpPr>
        <p:spPr bwMode="auto">
          <a:xfrm>
            <a:off x="8350761" y="3869511"/>
            <a:ext cx="1726545" cy="905270"/>
          </a:xfrm>
          <a:prstGeom prst="flowChartMagneticDisk">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107513"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r>
              <a:rPr lang="en-US" sz="1764" dirty="0">
                <a:gradFill>
                  <a:gsLst>
                    <a:gs pos="0">
                      <a:srgbClr val="FFFFFF"/>
                    </a:gs>
                    <a:gs pos="100000">
                      <a:srgbClr val="FFFFFF"/>
                    </a:gs>
                  </a:gsLst>
                  <a:lin ang="5400000" scaled="0"/>
                </a:gradFill>
                <a:ea typeface="Segoe UI" pitchFamily="34" charset="0"/>
                <a:cs typeface="Segoe UI" pitchFamily="34" charset="0"/>
              </a:rPr>
              <a:t>Data</a:t>
            </a:r>
          </a:p>
        </p:txBody>
      </p:sp>
      <p:sp>
        <p:nvSpPr>
          <p:cNvPr id="7" name="Left-Right Arrow 6"/>
          <p:cNvSpPr/>
          <p:nvPr/>
        </p:nvSpPr>
        <p:spPr bwMode="auto">
          <a:xfrm>
            <a:off x="7417492" y="4177491"/>
            <a:ext cx="933267" cy="289313"/>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107513"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865403" y="4924104"/>
            <a:ext cx="317311" cy="485299"/>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107513"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12" name="Left-Right Arrow 11"/>
          <p:cNvSpPr/>
          <p:nvPr/>
        </p:nvSpPr>
        <p:spPr bwMode="auto">
          <a:xfrm>
            <a:off x="3749750" y="4326814"/>
            <a:ext cx="821275" cy="289313"/>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90" tIns="107513" rIns="134390" bIns="107513" numCol="1" spcCol="0" rtlCol="0" fromWordArt="0" anchor="t" anchorCtr="0" forceAA="0" compatLnSpc="1">
            <a:prstTxWarp prst="textNoShape">
              <a:avLst/>
            </a:prstTxWarp>
            <a:noAutofit/>
          </a:bodyPr>
          <a:lstStyle/>
          <a:p>
            <a:pPr algn="ctr" defTabSz="685244" fontAlgn="base">
              <a:lnSpc>
                <a:spcPct val="90000"/>
              </a:lnSpc>
              <a:spcBef>
                <a:spcPct val="0"/>
              </a:spcBef>
              <a:spcAft>
                <a:spcPct val="0"/>
              </a:spcAft>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3859036" y="4336051"/>
            <a:ext cx="633252" cy="264903"/>
          </a:xfrm>
          <a:prstGeom prst="rect">
            <a:avLst/>
          </a:prstGeom>
          <a:noFill/>
        </p:spPr>
        <p:txBody>
          <a:bodyPr wrap="none" rtlCol="0">
            <a:spAutoFit/>
          </a:bodyPr>
          <a:lstStyle/>
          <a:p>
            <a:r>
              <a:rPr lang="en-US" sz="1100" dirty="0">
                <a:ea typeface="Segoe UI" pitchFamily="34" charset="0"/>
                <a:cs typeface="Segoe UI" pitchFamily="34" charset="0"/>
              </a:rPr>
              <a:t>$scope</a:t>
            </a:r>
            <a:endParaRPr lang="en-US" sz="1836" dirty="0">
              <a:ea typeface="Segoe UI" pitchFamily="34" charset="0"/>
              <a:cs typeface="Segoe UI" pitchFamily="34" charset="0"/>
            </a:endParaRPr>
          </a:p>
        </p:txBody>
      </p:sp>
    </p:spTree>
    <p:extLst>
      <p:ext uri="{BB962C8B-B14F-4D97-AF65-F5344CB8AC3E}">
        <p14:creationId xmlns:p14="http://schemas.microsoft.com/office/powerpoint/2010/main" val="41960354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$scope</a:t>
            </a:r>
            <a:endParaRPr lang="en-US" dirty="0"/>
          </a:p>
        </p:txBody>
      </p:sp>
      <p:sp>
        <p:nvSpPr>
          <p:cNvPr id="3" name="Content Placeholder 2"/>
          <p:cNvSpPr>
            <a:spLocks noGrp="1"/>
          </p:cNvSpPr>
          <p:nvPr>
            <p:ph idx="1"/>
          </p:nvPr>
        </p:nvSpPr>
        <p:spPr/>
        <p:txBody>
          <a:bodyPr/>
          <a:lstStyle/>
          <a:p>
            <a:r>
              <a:rPr lang="en-US" smtClean="0"/>
              <a:t>$scope is the ViewModel in AngularJS</a:t>
            </a:r>
          </a:p>
          <a:p>
            <a:pPr lvl="1"/>
            <a:r>
              <a:rPr lang="en-US" smtClean="0"/>
              <a:t>Allows for the attachment of properties</a:t>
            </a:r>
          </a:p>
          <a:p>
            <a:pPr lvl="1"/>
            <a:r>
              <a:rPr lang="en-US" smtClean="0"/>
              <a:t>Controller populates the $scope</a:t>
            </a:r>
          </a:p>
          <a:p>
            <a:pPr lvl="1"/>
            <a:r>
              <a:rPr lang="en-US" smtClean="0"/>
              <a:t>Transferred from the Controller to the View</a:t>
            </a:r>
          </a:p>
          <a:p>
            <a:pPr lvl="1"/>
            <a:r>
              <a:rPr lang="en-US" smtClean="0"/>
              <a:t>View binds to the properties </a:t>
            </a:r>
          </a:p>
          <a:p>
            <a:pPr lvl="1"/>
            <a:endParaRPr lang="en-US" dirty="0" smtClean="0"/>
          </a:p>
        </p:txBody>
      </p:sp>
    </p:spTree>
    <p:extLst>
      <p:ext uri="{BB962C8B-B14F-4D97-AF65-F5344CB8AC3E}">
        <p14:creationId xmlns:p14="http://schemas.microsoft.com/office/powerpoint/2010/main" val="164053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Modules</a:t>
            </a:r>
            <a:endParaRPr lang="en-US" dirty="0"/>
          </a:p>
        </p:txBody>
      </p:sp>
      <p:sp>
        <p:nvSpPr>
          <p:cNvPr id="6" name="Content Placeholder 5"/>
          <p:cNvSpPr>
            <a:spLocks noGrp="1"/>
          </p:cNvSpPr>
          <p:nvPr>
            <p:ph idx="1"/>
          </p:nvPr>
        </p:nvSpPr>
        <p:spPr/>
        <p:txBody>
          <a:bodyPr/>
          <a:lstStyle/>
          <a:p>
            <a:r>
              <a:rPr lang="en-US" smtClean="0"/>
              <a:t>A container for the components of the app</a:t>
            </a:r>
          </a:p>
          <a:p>
            <a:pPr lvl="1"/>
            <a:r>
              <a:rPr lang="en-US" smtClean="0"/>
              <a:t>Declare a new module when app starts</a:t>
            </a:r>
          </a:p>
          <a:p>
            <a:pPr lvl="1"/>
            <a:r>
              <a:rPr lang="en-US" smtClean="0"/>
              <a:t>Add a related directive to the HTML page</a:t>
            </a:r>
          </a:p>
          <a:p>
            <a:pPr lvl="1"/>
            <a:r>
              <a:rPr lang="en-US" smtClean="0"/>
              <a:t>New components like controllers and services can be added dynamically to the module</a:t>
            </a:r>
            <a:endParaRPr lang="en-US" dirty="0"/>
          </a:p>
        </p:txBody>
      </p:sp>
      <p:sp>
        <p:nvSpPr>
          <p:cNvPr id="4" name="TextBox 3"/>
          <p:cNvSpPr txBox="1"/>
          <p:nvPr/>
        </p:nvSpPr>
        <p:spPr>
          <a:xfrm>
            <a:off x="2819131" y="4114524"/>
            <a:ext cx="3967753" cy="1131079"/>
          </a:xfrm>
          <a:prstGeom prst="rect">
            <a:avLst/>
          </a:prstGeom>
          <a:noFill/>
        </p:spPr>
        <p:txBody>
          <a:bodyPr wrap="none" rtlCol="0">
            <a:spAutoFit/>
          </a:bodyPr>
          <a:lstStyle/>
          <a:p>
            <a:r>
              <a:rPr lang="en-US" sz="1350" dirty="0">
                <a:solidFill>
                  <a:srgbClr val="00B050"/>
                </a:solidFill>
                <a:latin typeface="Consolas" panose="020B0609020204030204" pitchFamily="49" charset="0"/>
                <a:cs typeface="Consolas" panose="020B0609020204030204" pitchFamily="49" charset="0"/>
              </a:rPr>
              <a:t>//module</a:t>
            </a:r>
          </a:p>
          <a:p>
            <a:r>
              <a:rPr lang="en-US" sz="1350" dirty="0" err="1">
                <a:solidFill>
                  <a:srgbClr val="00B0F0"/>
                </a:solidFill>
                <a:latin typeface="Consolas" panose="020B0609020204030204" pitchFamily="49" charset="0"/>
                <a:cs typeface="Consolas" panose="020B0609020204030204" pitchFamily="49" charset="0"/>
              </a:rPr>
              <a:t>var</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myapp</a:t>
            </a:r>
            <a:r>
              <a:rPr lang="en-US" sz="1350" dirty="0">
                <a:latin typeface="Consolas" panose="020B0609020204030204" pitchFamily="49" charset="0"/>
                <a:cs typeface="Consolas" panose="020B0609020204030204" pitchFamily="49" charset="0"/>
              </a:rPr>
              <a:t> = </a:t>
            </a:r>
            <a:r>
              <a:rPr lang="en-US" sz="1350" dirty="0" err="1">
                <a:latin typeface="Consolas" panose="020B0609020204030204" pitchFamily="49" charset="0"/>
                <a:cs typeface="Consolas" panose="020B0609020204030204" pitchFamily="49" charset="0"/>
              </a:rPr>
              <a:t>angular.module</a:t>
            </a:r>
            <a:r>
              <a:rPr lang="en-US" sz="1350" dirty="0">
                <a:latin typeface="Consolas" panose="020B0609020204030204" pitchFamily="49" charset="0"/>
                <a:cs typeface="Consolas" panose="020B0609020204030204" pitchFamily="49" charset="0"/>
              </a:rPr>
              <a:t>(</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MyApp</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p>
          <a:p>
            <a:endParaRPr lang="en-US" sz="1350" dirty="0">
              <a:latin typeface="Consolas" panose="020B0609020204030204" pitchFamily="49" charset="0"/>
              <a:cs typeface="Consolas" panose="020B0609020204030204" pitchFamily="49" charset="0"/>
            </a:endParaRPr>
          </a:p>
          <a:p>
            <a:r>
              <a:rPr lang="en-US" sz="1350" dirty="0">
                <a:solidFill>
                  <a:srgbClr val="00B050"/>
                </a:solidFill>
                <a:latin typeface="Consolas" panose="020B0609020204030204" pitchFamily="49" charset="0"/>
                <a:cs typeface="Consolas" panose="020B0609020204030204" pitchFamily="49" charset="0"/>
              </a:rPr>
              <a:t>&lt;!-- html --&gt;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data-ng-app</a:t>
            </a:r>
            <a:r>
              <a:rPr lang="en-US" sz="1350" dirty="0">
                <a:latin typeface="Consolas" panose="020B0609020204030204" pitchFamily="49" charset="0"/>
                <a:cs typeface="Consolas" panose="020B0609020204030204" pitchFamily="49" charset="0"/>
              </a:rPr>
              <a:t> = </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MyApp</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p>
        </p:txBody>
      </p:sp>
      <p:sp>
        <p:nvSpPr>
          <p:cNvPr id="5" name="Line Callout 1 4"/>
          <p:cNvSpPr/>
          <p:nvPr/>
        </p:nvSpPr>
        <p:spPr>
          <a:xfrm>
            <a:off x="6703767" y="5180895"/>
            <a:ext cx="2970605" cy="609355"/>
          </a:xfrm>
          <a:prstGeom prst="borderCallout1">
            <a:avLst>
              <a:gd name="adj1" fmla="val 18750"/>
              <a:gd name="adj2" fmla="val -8333"/>
              <a:gd name="adj3" fmla="val -96934"/>
              <a:gd name="adj4" fmla="val -9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Reference dependent modules here</a:t>
            </a:r>
          </a:p>
        </p:txBody>
      </p:sp>
    </p:spTree>
    <p:extLst>
      <p:ext uri="{BB962C8B-B14F-4D97-AF65-F5344CB8AC3E}">
        <p14:creationId xmlns:p14="http://schemas.microsoft.com/office/powerpoint/2010/main" val="289881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Controllers</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
            </a:pPr>
            <a:r>
              <a:rPr lang="en-US" dirty="0"/>
              <a:t>Controllers are JavaScript functions</a:t>
            </a:r>
          </a:p>
          <a:p>
            <a:pPr>
              <a:buFont typeface="Wingdings" panose="05000000000000000000" pitchFamily="2" charset="2"/>
              <a:buChar char="§"/>
            </a:pPr>
            <a:r>
              <a:rPr lang="en-US" dirty="0"/>
              <a:t>Controllers set properties on the $scope</a:t>
            </a:r>
          </a:p>
          <a:p>
            <a:pPr>
              <a:buFont typeface="Wingdings" panose="05000000000000000000" pitchFamily="2" charset="2"/>
              <a:buChar char="§"/>
            </a:pPr>
            <a:r>
              <a:rPr lang="en-US" dirty="0"/>
              <a:t>Created using a Module</a:t>
            </a:r>
          </a:p>
          <a:p>
            <a:pPr>
              <a:buFont typeface="Wingdings" panose="05000000000000000000" pitchFamily="2" charset="2"/>
              <a:buChar char="§"/>
            </a:pPr>
            <a:r>
              <a:rPr lang="en-US" dirty="0"/>
              <a:t>Angular “injects” the $scope into the Controller </a:t>
            </a:r>
          </a:p>
        </p:txBody>
      </p:sp>
      <p:sp>
        <p:nvSpPr>
          <p:cNvPr id="4" name="TextBox 3"/>
          <p:cNvSpPr txBox="1"/>
          <p:nvPr/>
        </p:nvSpPr>
        <p:spPr>
          <a:xfrm>
            <a:off x="2285945" y="3886017"/>
            <a:ext cx="7312258" cy="2422445"/>
          </a:xfrm>
          <a:prstGeom prst="rect">
            <a:avLst/>
          </a:prstGeom>
          <a:noFill/>
        </p:spPr>
        <p:txBody>
          <a:bodyPr wrap="square" rtlCol="0">
            <a:spAutoFit/>
          </a:bodyPr>
          <a:lstStyle/>
          <a:p>
            <a:r>
              <a:rPr lang="en-US" sz="1350" dirty="0">
                <a:solidFill>
                  <a:srgbClr val="00B050"/>
                </a:solidFill>
                <a:latin typeface="Consolas" panose="020B0609020204030204" pitchFamily="49" charset="0"/>
                <a:cs typeface="Consolas" panose="020B0609020204030204" pitchFamily="49" charset="0"/>
              </a:rPr>
              <a:t>//controller</a:t>
            </a:r>
          </a:p>
          <a:p>
            <a:r>
              <a:rPr lang="en-US" sz="1350" dirty="0" err="1">
                <a:latin typeface="Consolas" panose="020B0609020204030204" pitchFamily="49" charset="0"/>
                <a:cs typeface="Consolas" panose="020B0609020204030204" pitchFamily="49" charset="0"/>
              </a:rPr>
              <a:t>myapp.controller</a:t>
            </a:r>
            <a:r>
              <a:rPr lang="en-US" sz="1350" dirty="0">
                <a:latin typeface="Consolas" panose="020B0609020204030204" pitchFamily="49" charset="0"/>
                <a:cs typeface="Consolas" panose="020B0609020204030204" pitchFamily="49" charset="0"/>
              </a:rPr>
              <a:t>(</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welcomeCtrl</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"$scope"</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r>
              <a:rPr lang="en-US" sz="1350" dirty="0">
                <a:solidFill>
                  <a:srgbClr val="00B0F0"/>
                </a:solidFill>
                <a:latin typeface="Consolas" panose="020B0609020204030204" pitchFamily="49" charset="0"/>
                <a:cs typeface="Consolas" panose="020B0609020204030204" pitchFamily="49" charset="0"/>
              </a:rPr>
              <a:t>function</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welcomeCtrl</a:t>
            </a:r>
            <a:r>
              <a:rPr lang="en-US" sz="1350" dirty="0">
                <a:latin typeface="Consolas" panose="020B0609020204030204" pitchFamily="49" charset="0"/>
                <a:cs typeface="Consolas" panose="020B0609020204030204" pitchFamily="49" charset="0"/>
              </a:rPr>
              <a:t>($scope) {</a:t>
            </a:r>
          </a:p>
          <a:p>
            <a:r>
              <a:rPr lang="en-US" sz="1350" dirty="0">
                <a:latin typeface="Consolas" panose="020B0609020204030204" pitchFamily="49" charset="0"/>
                <a:cs typeface="Consolas" panose="020B0609020204030204" pitchFamily="49" charset="0"/>
              </a:rPr>
              <a:t>        </a:t>
            </a:r>
            <a:r>
              <a:rPr lang="en-US" sz="1350" dirty="0">
                <a:solidFill>
                  <a:srgbClr val="00B050"/>
                </a:solidFill>
                <a:latin typeface="Consolas" panose="020B0609020204030204" pitchFamily="49" charset="0"/>
                <a:cs typeface="Consolas" panose="020B0609020204030204" pitchFamily="49" charset="0"/>
              </a:rPr>
              <a:t>//</a:t>
            </a:r>
            <a:r>
              <a:rPr lang="en-US" sz="1350" dirty="0" err="1">
                <a:solidFill>
                  <a:srgbClr val="00B050"/>
                </a:solidFill>
                <a:latin typeface="Consolas" panose="020B0609020204030204" pitchFamily="49" charset="0"/>
                <a:cs typeface="Consolas" panose="020B0609020204030204" pitchFamily="49" charset="0"/>
              </a:rPr>
              <a:t>ViewModel</a:t>
            </a:r>
            <a:endParaRPr lang="en-US" sz="1350" dirty="0">
              <a:solidFill>
                <a:srgbClr val="00B050"/>
              </a:solidFill>
              <a:latin typeface="Consolas" panose="020B0609020204030204" pitchFamily="49" charset="0"/>
              <a:cs typeface="Consolas" panose="020B0609020204030204" pitchFamily="49" charset="0"/>
            </a:endParaRPr>
          </a:p>
          <a:p>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scope.welcomeMessage</a:t>
            </a:r>
            <a:r>
              <a:rPr lang="en-US" sz="1350" dirty="0">
                <a:latin typeface="Consolas" panose="020B0609020204030204" pitchFamily="49" charset="0"/>
                <a:cs typeface="Consolas" panose="020B0609020204030204" pitchFamily="49" charset="0"/>
              </a:rPr>
              <a:t> = </a:t>
            </a:r>
            <a:r>
              <a:rPr lang="en-US" sz="1350" dirty="0">
                <a:solidFill>
                  <a:srgbClr val="FF0000"/>
                </a:solidFill>
                <a:latin typeface="Consolas" panose="020B0609020204030204" pitchFamily="49" charset="0"/>
                <a:cs typeface="Consolas" panose="020B0609020204030204" pitchFamily="49" charset="0"/>
              </a:rPr>
              <a:t>"Hi"</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a:t>
            </a:r>
          </a:p>
          <a:p>
            <a:endParaRPr lang="en-US" sz="1350" dirty="0">
              <a:latin typeface="Consolas" panose="020B0609020204030204" pitchFamily="49" charset="0"/>
              <a:cs typeface="Consolas" panose="020B0609020204030204" pitchFamily="49" charset="0"/>
            </a:endParaRPr>
          </a:p>
          <a:p>
            <a:r>
              <a:rPr lang="en-US" sz="1350" dirty="0">
                <a:solidFill>
                  <a:srgbClr val="00B050"/>
                </a:solidFill>
                <a:latin typeface="Consolas" panose="020B0609020204030204" pitchFamily="49" charset="0"/>
                <a:cs typeface="Consolas" panose="020B0609020204030204" pitchFamily="49" charset="0"/>
              </a:rPr>
              <a:t>&lt;!-- html --&gt;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data-ng-controller</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welcomeCtrl</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r>
              <a:rPr lang="en-US" sz="1350" dirty="0" err="1">
                <a:latin typeface="Consolas" panose="020B0609020204030204" pitchFamily="49" charset="0"/>
                <a:cs typeface="Consolas" panose="020B0609020204030204" pitchFamily="49" charset="0"/>
              </a:rPr>
              <a:t>welcomeMessage</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endParaRPr lang="en-US" sz="135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8607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Routes</a:t>
            </a:r>
            <a:endParaRPr lang="en-US" dirty="0"/>
          </a:p>
        </p:txBody>
      </p:sp>
      <p:sp>
        <p:nvSpPr>
          <p:cNvPr id="3" name="Content Placeholder 2"/>
          <p:cNvSpPr>
            <a:spLocks noGrp="1"/>
          </p:cNvSpPr>
          <p:nvPr>
            <p:ph idx="1"/>
          </p:nvPr>
        </p:nvSpPr>
        <p:spPr/>
        <p:txBody>
          <a:bodyPr/>
          <a:lstStyle/>
          <a:p>
            <a:r>
              <a:rPr lang="en-US" smtClean="0"/>
              <a:t> Used for loading different partial views in a SPA</a:t>
            </a:r>
          </a:p>
          <a:p>
            <a:r>
              <a:rPr lang="en-US" smtClean="0"/>
              <a:t>Angular manages history automatically</a:t>
            </a:r>
          </a:p>
          <a:p>
            <a:r>
              <a:rPr lang="en-US" smtClean="0"/>
              <a:t>HTML chunks make up the partial views</a:t>
            </a:r>
          </a:p>
          <a:p>
            <a:pPr lvl="1"/>
            <a:r>
              <a:rPr lang="en-US" smtClean="0"/>
              <a:t>Views can be embedded as a script template in the SPA</a:t>
            </a:r>
          </a:p>
          <a:p>
            <a:pPr lvl="1"/>
            <a:r>
              <a:rPr lang="en-US" smtClean="0"/>
              <a:t>Views can also be kept as separate partial HTML pages</a:t>
            </a:r>
          </a:p>
          <a:p>
            <a:r>
              <a:rPr lang="en-US" smtClean="0"/>
              <a:t>Defining Routes</a:t>
            </a:r>
          </a:p>
          <a:p>
            <a:pPr lvl="1"/>
            <a:r>
              <a:rPr lang="en-US" smtClean="0"/>
              <a:t>Add Angular JS Route NuGet Package</a:t>
            </a:r>
          </a:p>
          <a:p>
            <a:pPr lvl="1"/>
            <a:r>
              <a:rPr lang="en-US" smtClean="0"/>
              <a:t>Reference the ngRoute Module</a:t>
            </a:r>
          </a:p>
          <a:p>
            <a:pPr lvl="1"/>
            <a:r>
              <a:rPr lang="en-US" smtClean="0"/>
              <a:t>Define routes using the $routeProvider</a:t>
            </a:r>
            <a:endParaRPr lang="en-US" dirty="0" smtClean="0"/>
          </a:p>
        </p:txBody>
      </p:sp>
    </p:spTree>
    <p:extLst>
      <p:ext uri="{BB962C8B-B14F-4D97-AF65-F5344CB8AC3E}">
        <p14:creationId xmlns:p14="http://schemas.microsoft.com/office/powerpoint/2010/main" val="3360351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Working with </a:t>
            </a:r>
            <a:r>
              <a:rPr lang="en-US" sz="3136" dirty="0"/>
              <a:t>Bootstrap</a:t>
            </a:r>
          </a:p>
          <a:p>
            <a:r>
              <a:rPr lang="en-US" sz="3136" dirty="0"/>
              <a:t>Introduction to </a:t>
            </a:r>
            <a:r>
              <a:rPr lang="en-US" sz="3136" dirty="0" err="1"/>
              <a:t>AngularJS</a:t>
            </a:r>
            <a:endParaRPr lang="en-US" sz="3136" dirty="0"/>
          </a:p>
          <a:p>
            <a:r>
              <a:rPr lang="en-US" sz="3136" dirty="0"/>
              <a:t>Modules, Directive and Data Binding</a:t>
            </a:r>
          </a:p>
          <a:p>
            <a:r>
              <a:rPr lang="en-US" sz="3136" dirty="0"/>
              <a:t>Routes, Views and Controllers</a:t>
            </a:r>
          </a:p>
          <a:p>
            <a:r>
              <a:rPr lang="en-US" sz="3136" dirty="0"/>
              <a:t>Creating </a:t>
            </a:r>
            <a:r>
              <a:rPr lang="en-US" sz="3136" dirty="0"/>
              <a:t>Custom Services </a:t>
            </a:r>
            <a:r>
              <a:rPr lang="en-US" sz="3136" dirty="0" smtClean="0"/>
              <a:t>in Angular Apps</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Defining Routes</a:t>
            </a:r>
            <a:endParaRPr lang="en-US" dirty="0"/>
          </a:p>
        </p:txBody>
      </p:sp>
      <p:sp>
        <p:nvSpPr>
          <p:cNvPr id="5" name="TextBox 4"/>
          <p:cNvSpPr txBox="1"/>
          <p:nvPr/>
        </p:nvSpPr>
        <p:spPr>
          <a:xfrm>
            <a:off x="2590623" y="1753275"/>
            <a:ext cx="5197257" cy="3831818"/>
          </a:xfrm>
          <a:prstGeom prst="rect">
            <a:avLst/>
          </a:prstGeom>
          <a:noFill/>
        </p:spPr>
        <p:txBody>
          <a:bodyPr wrap="none" rtlCol="0">
            <a:spAutoFit/>
          </a:bodyPr>
          <a:lstStyle/>
          <a:p>
            <a:r>
              <a:rPr lang="en-US" sz="1350" dirty="0">
                <a:solidFill>
                  <a:srgbClr val="00B050"/>
                </a:solidFill>
                <a:latin typeface="Consolas" panose="020B0609020204030204" pitchFamily="49" charset="0"/>
                <a:cs typeface="Consolas" panose="020B0609020204030204" pitchFamily="49" charset="0"/>
              </a:rPr>
              <a:t>//module</a:t>
            </a:r>
          </a:p>
          <a:p>
            <a:r>
              <a:rPr lang="en-US" sz="1350" dirty="0" err="1">
                <a:latin typeface="Consolas" panose="020B0609020204030204" pitchFamily="49" charset="0"/>
                <a:cs typeface="Consolas" panose="020B0609020204030204" pitchFamily="49" charset="0"/>
              </a:rPr>
              <a:t>Wingtip.App</a:t>
            </a:r>
            <a:r>
              <a:rPr lang="en-US" sz="1350" dirty="0">
                <a:latin typeface="Consolas" panose="020B0609020204030204" pitchFamily="49" charset="0"/>
                <a:cs typeface="Consolas" panose="020B0609020204030204" pitchFamily="49" charset="0"/>
              </a:rPr>
              <a:t> = </a:t>
            </a:r>
            <a:r>
              <a:rPr lang="en-US" sz="1350" dirty="0" err="1">
                <a:latin typeface="Consolas" panose="020B0609020204030204" pitchFamily="49" charset="0"/>
                <a:cs typeface="Consolas" panose="020B0609020204030204" pitchFamily="49" charset="0"/>
              </a:rPr>
              <a:t>angular.module</a:t>
            </a:r>
            <a:r>
              <a:rPr lang="en-US" sz="1350" dirty="0">
                <a:solidFill>
                  <a:srgbClr val="FF0000"/>
                </a:solidFill>
                <a:latin typeface="Consolas" panose="020B0609020204030204" pitchFamily="49" charset="0"/>
                <a:cs typeface="Consolas" panose="020B0609020204030204" pitchFamily="49" charset="0"/>
              </a:rPr>
              <a:t>("App"</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ngRoute</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a:t>
            </a:r>
          </a:p>
          <a:p>
            <a:endParaRPr lang="en-US" sz="1350" dirty="0">
              <a:latin typeface="Consolas" panose="020B0609020204030204" pitchFamily="49" charset="0"/>
              <a:cs typeface="Consolas" panose="020B0609020204030204" pitchFamily="49" charset="0"/>
            </a:endParaRPr>
          </a:p>
          <a:p>
            <a:r>
              <a:rPr lang="en-US" sz="1350" dirty="0" err="1">
                <a:latin typeface="Consolas" panose="020B0609020204030204" pitchFamily="49" charset="0"/>
                <a:cs typeface="Consolas" panose="020B0609020204030204" pitchFamily="49" charset="0"/>
              </a:rPr>
              <a:t>Wingtip.App.config</a:t>
            </a:r>
            <a:r>
              <a:rPr lang="en-US" sz="1350" dirty="0">
                <a:latin typeface="Consolas" panose="020B0609020204030204" pitchFamily="49" charset="0"/>
                <a:cs typeface="Consolas" panose="020B0609020204030204" pitchFamily="49" charset="0"/>
              </a:rPr>
              <a:t>([</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routeProvider</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function</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routeProvider</a:t>
            </a:r>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routeProvider</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when(</a:t>
            </a:r>
            <a:r>
              <a:rPr lang="en-US" sz="1350" dirty="0">
                <a:solidFill>
                  <a:srgbClr val="FF0000"/>
                </a:solidFill>
                <a:latin typeface="Consolas" panose="020B0609020204030204" pitchFamily="49" charset="0"/>
                <a:cs typeface="Consolas" panose="020B0609020204030204" pitchFamily="49" charset="0"/>
              </a:rPr>
              <a:t>"/welcome"</a:t>
            </a:r>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templateUrl</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"partials/welcome.html"</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controller: </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welcomeCtrl</a:t>
            </a:r>
            <a:r>
              <a:rPr lang="en-US" sz="1350" dirty="0">
                <a:solidFill>
                  <a:srgbClr val="FF0000"/>
                </a:solidFill>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            otherwise({</a:t>
            </a:r>
          </a:p>
          <a:p>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redirectTo</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a:t>
            </a:r>
          </a:p>
          <a:p>
            <a:endParaRPr lang="en-US" sz="1350" dirty="0">
              <a:latin typeface="Consolas" panose="020B0609020204030204" pitchFamily="49" charset="0"/>
              <a:cs typeface="Consolas" panose="020B0609020204030204" pitchFamily="49" charset="0"/>
            </a:endParaRPr>
          </a:p>
          <a:p>
            <a:r>
              <a:rPr lang="en-US" sz="1350" dirty="0">
                <a:solidFill>
                  <a:srgbClr val="00B050"/>
                </a:solidFill>
                <a:latin typeface="Consolas" panose="020B0609020204030204" pitchFamily="49" charset="0"/>
                <a:cs typeface="Consolas" panose="020B0609020204030204" pitchFamily="49" charset="0"/>
              </a:rPr>
              <a:t>&lt;!–- HTML --&gt;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data-ng-view</a:t>
            </a:r>
            <a:r>
              <a:rPr lang="en-US" sz="1350" dirty="0">
                <a:latin typeface="Consolas" panose="020B0609020204030204" pitchFamily="49" charset="0"/>
                <a:cs typeface="Consolas" panose="020B0609020204030204" pitchFamily="49" charset="0"/>
              </a:rPr>
              <a:t>&gt;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p:txBody>
      </p:sp>
      <p:sp>
        <p:nvSpPr>
          <p:cNvPr id="7" name="Line Callout 1 6"/>
          <p:cNvSpPr/>
          <p:nvPr/>
        </p:nvSpPr>
        <p:spPr>
          <a:xfrm>
            <a:off x="7752734" y="2895814"/>
            <a:ext cx="2437419" cy="30467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Partial page</a:t>
            </a:r>
          </a:p>
        </p:txBody>
      </p:sp>
      <p:sp>
        <p:nvSpPr>
          <p:cNvPr id="8" name="Line Callout 1 7"/>
          <p:cNvSpPr/>
          <p:nvPr/>
        </p:nvSpPr>
        <p:spPr>
          <a:xfrm>
            <a:off x="5378549" y="4887715"/>
            <a:ext cx="2437419" cy="30467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Rendered here</a:t>
            </a:r>
          </a:p>
        </p:txBody>
      </p:sp>
      <p:sp>
        <p:nvSpPr>
          <p:cNvPr id="9" name="Line Callout 1 8"/>
          <p:cNvSpPr/>
          <p:nvPr/>
        </p:nvSpPr>
        <p:spPr>
          <a:xfrm>
            <a:off x="7617799" y="1589438"/>
            <a:ext cx="2437419" cy="30467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 module</a:t>
            </a:r>
          </a:p>
        </p:txBody>
      </p:sp>
    </p:spTree>
    <p:extLst>
      <p:ext uri="{BB962C8B-B14F-4D97-AF65-F5344CB8AC3E}">
        <p14:creationId xmlns:p14="http://schemas.microsoft.com/office/powerpoint/2010/main" val="405647599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Services in Angular </a:t>
            </a:r>
            <a:r>
              <a:rPr lang="en-US" dirty="0" smtClean="0"/>
              <a:t>Apps</a:t>
            </a:r>
            <a:endParaRPr lang="en-US" dirty="0"/>
          </a:p>
        </p:txBody>
      </p:sp>
    </p:spTree>
    <p:extLst>
      <p:ext uri="{BB962C8B-B14F-4D97-AF65-F5344CB8AC3E}">
        <p14:creationId xmlns:p14="http://schemas.microsoft.com/office/powerpoint/2010/main" val="7286011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smtClean="0"/>
              <a:t>Services</a:t>
            </a:r>
            <a:endParaRPr lang="en-US" dirty="0"/>
          </a:p>
        </p:txBody>
      </p:sp>
      <p:sp>
        <p:nvSpPr>
          <p:cNvPr id="3" name="Content Placeholder 2"/>
          <p:cNvSpPr>
            <a:spLocks noGrp="1"/>
          </p:cNvSpPr>
          <p:nvPr>
            <p:ph idx="1"/>
          </p:nvPr>
        </p:nvSpPr>
        <p:spPr/>
        <p:txBody>
          <a:bodyPr/>
          <a:lstStyle/>
          <a:p>
            <a:pPr lvl="1"/>
            <a:r>
              <a:rPr lang="en-US" dirty="0" smtClean="0"/>
              <a:t>Allows common functionality to be factored out into a single component and used by many Controllers</a:t>
            </a:r>
          </a:p>
          <a:p>
            <a:pPr lvl="1"/>
            <a:r>
              <a:rPr lang="en-US" dirty="0" smtClean="0"/>
              <a:t>Defined by the Module in the same way Controllers are defined</a:t>
            </a:r>
          </a:p>
          <a:p>
            <a:pPr lvl="1"/>
            <a:endParaRPr lang="en-US" dirty="0" smtClean="0"/>
          </a:p>
          <a:p>
            <a:pPr lvl="1"/>
            <a:endParaRPr lang="en-US" dirty="0" smtClean="0"/>
          </a:p>
          <a:p>
            <a:pPr lvl="1"/>
            <a:endParaRPr lang="en-US" dirty="0" smtClean="0"/>
          </a:p>
          <a:p>
            <a:pPr lvl="1"/>
            <a:endParaRPr lang="en-US" dirty="0" smtClean="0"/>
          </a:p>
          <a:p>
            <a:pPr marL="339725" lvl="1" indent="0">
              <a:buNone/>
            </a:pPr>
            <a:endParaRPr lang="en-US" dirty="0" smtClean="0"/>
          </a:p>
          <a:p>
            <a:pPr lvl="1"/>
            <a:r>
              <a:rPr lang="en-US" dirty="0" smtClean="0"/>
              <a:t>The new Factory is injected into Controllers</a:t>
            </a:r>
          </a:p>
        </p:txBody>
      </p:sp>
      <p:sp>
        <p:nvSpPr>
          <p:cNvPr id="4" name="TextBox 3"/>
          <p:cNvSpPr txBox="1"/>
          <p:nvPr/>
        </p:nvSpPr>
        <p:spPr>
          <a:xfrm>
            <a:off x="1236398" y="2755634"/>
            <a:ext cx="5953874" cy="1546577"/>
          </a:xfrm>
          <a:prstGeom prst="rect">
            <a:avLst/>
          </a:prstGeom>
          <a:noFill/>
          <a:ln>
            <a:solidFill>
              <a:schemeClr val="bg1">
                <a:lumMod val="50000"/>
              </a:schemeClr>
            </a:solidFill>
          </a:ln>
        </p:spPr>
        <p:txBody>
          <a:bodyPr wrap="none" rtlCol="0">
            <a:spAutoFit/>
          </a:bodyPr>
          <a:lstStyle/>
          <a:p>
            <a:r>
              <a:rPr lang="en-US" sz="1350" dirty="0" err="1">
                <a:latin typeface="Consolas" panose="020B0609020204030204" pitchFamily="49" charset="0"/>
                <a:cs typeface="Consolas" panose="020B0609020204030204" pitchFamily="49" charset="0"/>
              </a:rPr>
              <a:t>Wingtip.App.factory</a:t>
            </a:r>
            <a:r>
              <a:rPr lang="en-US" sz="1350" dirty="0">
                <a:latin typeface="Consolas" panose="020B0609020204030204" pitchFamily="49" charset="0"/>
                <a:cs typeface="Consolas" panose="020B0609020204030204" pitchFamily="49" charset="0"/>
              </a:rPr>
              <a:t>(</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welcomeService</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function</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rootScope</a:t>
            </a:r>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    </a:t>
            </a:r>
            <a:r>
              <a:rPr lang="en-US" sz="1350" dirty="0" err="1">
                <a:solidFill>
                  <a:srgbClr val="0070C0"/>
                </a:solidFill>
                <a:latin typeface="Consolas" panose="020B0609020204030204" pitchFamily="49" charset="0"/>
                <a:cs typeface="Consolas" panose="020B0609020204030204" pitchFamily="49" charset="0"/>
              </a:rPr>
              <a:t>var</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welcomeService</a:t>
            </a:r>
            <a:r>
              <a:rPr lang="en-US" sz="1350" dirty="0">
                <a:latin typeface="Consolas" panose="020B0609020204030204" pitchFamily="49" charset="0"/>
                <a:cs typeface="Consolas" panose="020B0609020204030204" pitchFamily="49" charset="0"/>
              </a:rPr>
              <a:t> = {};</a:t>
            </a:r>
          </a:p>
          <a:p>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welcomeService.greet</a:t>
            </a:r>
            <a:r>
              <a:rPr lang="en-US" sz="1350" dirty="0">
                <a:latin typeface="Consolas" panose="020B0609020204030204" pitchFamily="49" charset="0"/>
                <a:cs typeface="Consolas" panose="020B0609020204030204" pitchFamily="49" charset="0"/>
              </a:rPr>
              <a:t> = </a:t>
            </a:r>
            <a:r>
              <a:rPr lang="en-US" sz="1350" dirty="0">
                <a:solidFill>
                  <a:srgbClr val="0070C0"/>
                </a:solidFill>
                <a:latin typeface="Consolas" panose="020B0609020204030204" pitchFamily="49" charset="0"/>
                <a:cs typeface="Consolas" panose="020B0609020204030204" pitchFamily="49" charset="0"/>
              </a:rPr>
              <a:t>function</a:t>
            </a:r>
            <a:r>
              <a:rPr lang="en-US" sz="1350" dirty="0">
                <a:latin typeface="Consolas" panose="020B0609020204030204" pitchFamily="49" charset="0"/>
                <a:cs typeface="Consolas" panose="020B0609020204030204" pitchFamily="49" charset="0"/>
              </a:rPr>
              <a:t> () {</a:t>
            </a:r>
          </a:p>
          <a:p>
            <a:r>
              <a:rPr lang="en-US" sz="1350" dirty="0">
                <a:latin typeface="Consolas" panose="020B0609020204030204" pitchFamily="49" charset="0"/>
                <a:cs typeface="Consolas" panose="020B0609020204030204" pitchFamily="49" charset="0"/>
              </a:rPr>
              <a:t>        alert(</a:t>
            </a:r>
            <a:r>
              <a:rPr lang="en-US" sz="1350" dirty="0">
                <a:solidFill>
                  <a:srgbClr val="FF0000"/>
                </a:solidFill>
                <a:latin typeface="Consolas" panose="020B0609020204030204" pitchFamily="49" charset="0"/>
                <a:cs typeface="Consolas" panose="020B0609020204030204" pitchFamily="49" charset="0"/>
              </a:rPr>
              <a:t>"Hi!"</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return</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welcomeService</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a:t>
            </a:r>
          </a:p>
        </p:txBody>
      </p:sp>
      <p:sp>
        <p:nvSpPr>
          <p:cNvPr id="5" name="TextBox 4"/>
          <p:cNvSpPr txBox="1"/>
          <p:nvPr/>
        </p:nvSpPr>
        <p:spPr>
          <a:xfrm>
            <a:off x="1236398" y="5209019"/>
            <a:ext cx="5953874" cy="1131079"/>
          </a:xfrm>
          <a:prstGeom prst="rect">
            <a:avLst/>
          </a:prstGeom>
          <a:noFill/>
          <a:ln>
            <a:solidFill>
              <a:schemeClr val="bg1">
                <a:lumMod val="50000"/>
              </a:schemeClr>
            </a:solidFill>
          </a:ln>
        </p:spPr>
        <p:txBody>
          <a:bodyPr wrap="none" rtlCol="0">
            <a:spAutoFit/>
          </a:bodyPr>
          <a:lstStyle/>
          <a:p>
            <a:r>
              <a:rPr lang="en-US" sz="1350" dirty="0" err="1">
                <a:latin typeface="Consolas" panose="020B0609020204030204" pitchFamily="49" charset="0"/>
                <a:cs typeface="Consolas" panose="020B0609020204030204" pitchFamily="49" charset="0"/>
              </a:rPr>
              <a:t>Wingtip.App.controller</a:t>
            </a:r>
            <a:r>
              <a:rPr lang="en-US" sz="1350" dirty="0">
                <a:latin typeface="Consolas" panose="020B0609020204030204" pitchFamily="49" charset="0"/>
                <a:cs typeface="Consolas" panose="020B0609020204030204" pitchFamily="49" charset="0"/>
              </a:rPr>
              <a:t>(</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myCtrl</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"$scope"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welcomeService</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a:t>
            </a:r>
          </a:p>
          <a:p>
            <a:r>
              <a:rPr lang="en-US" sz="1350" dirty="0">
                <a:solidFill>
                  <a:srgbClr val="0070C0"/>
                </a:solidFill>
                <a:latin typeface="Consolas" panose="020B0609020204030204" pitchFamily="49" charset="0"/>
                <a:cs typeface="Consolas" panose="020B0609020204030204" pitchFamily="49" charset="0"/>
              </a:rPr>
              <a:t>function</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contactsCtrl</a:t>
            </a:r>
            <a:r>
              <a:rPr lang="en-US" sz="1350" dirty="0">
                <a:latin typeface="Consolas" panose="020B0609020204030204" pitchFamily="49" charset="0"/>
                <a:cs typeface="Consolas" panose="020B0609020204030204" pitchFamily="49" charset="0"/>
              </a:rPr>
              <a:t>($scope, </a:t>
            </a:r>
            <a:r>
              <a:rPr lang="en-US" sz="1350" dirty="0" err="1">
                <a:latin typeface="Consolas" panose="020B0609020204030204" pitchFamily="49" charset="0"/>
                <a:cs typeface="Consolas" panose="020B0609020204030204" pitchFamily="49" charset="0"/>
              </a:rPr>
              <a:t>welcomeService</a:t>
            </a:r>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welcomeService.greet</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86924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idx="1"/>
          </p:nvPr>
        </p:nvSpPr>
        <p:spPr/>
        <p:txBody>
          <a:bodyPr/>
          <a:lstStyle/>
          <a:p>
            <a:r>
              <a:rPr lang="en-US" dirty="0" smtClean="0"/>
              <a:t>A CSS-based Framework for faster web development</a:t>
            </a:r>
          </a:p>
          <a:p>
            <a:pPr lvl="1"/>
            <a:r>
              <a:rPr lang="en-US" dirty="0" smtClean="0"/>
              <a:t>Predefined </a:t>
            </a:r>
            <a:r>
              <a:rPr lang="en-US" dirty="0" smtClean="0"/>
              <a:t>classes for page layout with </a:t>
            </a:r>
            <a:r>
              <a:rPr lang="en-US" dirty="0" err="1" smtClean="0"/>
              <a:t>navbars</a:t>
            </a:r>
            <a:r>
              <a:rPr lang="en-US" dirty="0" smtClean="0"/>
              <a:t>, columns, forms, tables, etc.</a:t>
            </a:r>
          </a:p>
          <a:p>
            <a:pPr lvl="1"/>
            <a:r>
              <a:rPr lang="en-US" dirty="0" smtClean="0"/>
              <a:t>Provides much faster way to create HTML-based user interfaces</a:t>
            </a:r>
          </a:p>
          <a:p>
            <a:pPr lvl="1"/>
            <a:r>
              <a:rPr lang="en-US" dirty="0" smtClean="0"/>
              <a:t>Very good for creating mobile-friendly layouts</a:t>
            </a:r>
          </a:p>
          <a:p>
            <a:pPr lvl="1"/>
            <a:endParaRPr lang="en-US" dirty="0"/>
          </a:p>
        </p:txBody>
      </p:sp>
      <p:pic>
        <p:nvPicPr>
          <p:cNvPr id="4" name="Picture 3"/>
          <p:cNvPicPr>
            <a:picLocks noChangeAspect="1"/>
          </p:cNvPicPr>
          <p:nvPr/>
        </p:nvPicPr>
        <p:blipFill>
          <a:blip r:embed="rId2"/>
          <a:stretch>
            <a:fillRect/>
          </a:stretch>
        </p:blipFill>
        <p:spPr>
          <a:xfrm>
            <a:off x="1120164" y="3361314"/>
            <a:ext cx="8527929" cy="3268086"/>
          </a:xfrm>
          <a:prstGeom prst="rect">
            <a:avLst/>
          </a:prstGeom>
          <a:ln>
            <a:solidFill>
              <a:schemeClr val="bg1">
                <a:lumMod val="50000"/>
              </a:schemeClr>
            </a:solidFill>
          </a:ln>
        </p:spPr>
      </p:pic>
    </p:spTree>
    <p:extLst>
      <p:ext uri="{BB962C8B-B14F-4D97-AF65-F5344CB8AC3E}">
        <p14:creationId xmlns:p14="http://schemas.microsoft.com/office/powerpoint/2010/main" val="340681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Navbar</a:t>
            </a:r>
            <a:r>
              <a:rPr lang="en-US" dirty="0" smtClean="0"/>
              <a:t> using Bootstrap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5</a:t>
            </a:fld>
            <a:endParaRPr lang="en-US" dirty="0"/>
          </a:p>
        </p:txBody>
      </p:sp>
      <p:pic>
        <p:nvPicPr>
          <p:cNvPr id="4" name="Picture 3"/>
          <p:cNvPicPr>
            <a:picLocks noChangeAspect="1"/>
          </p:cNvPicPr>
          <p:nvPr/>
        </p:nvPicPr>
        <p:blipFill>
          <a:blip r:embed="rId2"/>
          <a:stretch>
            <a:fillRect/>
          </a:stretch>
        </p:blipFill>
        <p:spPr>
          <a:xfrm>
            <a:off x="617903" y="1937673"/>
            <a:ext cx="6568343" cy="406496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519112" y="1106996"/>
            <a:ext cx="10072444" cy="700178"/>
          </a:xfrm>
          <a:prstGeom prst="rect">
            <a:avLst/>
          </a:prstGeom>
        </p:spPr>
      </p:pic>
    </p:spTree>
    <p:extLst>
      <p:ext uri="{BB962C8B-B14F-4D97-AF65-F5344CB8AC3E}">
        <p14:creationId xmlns:p14="http://schemas.microsoft.com/office/powerpoint/2010/main" val="11312659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Layout</a:t>
            </a:r>
            <a:endParaRPr lang="en-US" dirty="0"/>
          </a:p>
        </p:txBody>
      </p:sp>
      <p:pic>
        <p:nvPicPr>
          <p:cNvPr id="4" name="Content Placeholder 3"/>
          <p:cNvPicPr>
            <a:picLocks noGrp="1" noChangeAspect="1"/>
          </p:cNvPicPr>
          <p:nvPr>
            <p:ph idx="4294967295"/>
          </p:nvPr>
        </p:nvPicPr>
        <p:blipFill rotWithShape="1">
          <a:blip r:embed="rId3"/>
          <a:srcRect l="2654" t="21453" r="2754" b="32938"/>
          <a:stretch/>
        </p:blipFill>
        <p:spPr>
          <a:xfrm>
            <a:off x="4607169" y="4687478"/>
            <a:ext cx="6891321" cy="1967801"/>
          </a:xfrm>
          <a:prstGeom prst="rect">
            <a:avLst/>
          </a:prstGeom>
          <a:ln>
            <a:solidFill>
              <a:schemeClr val="bg1">
                <a:lumMod val="50000"/>
              </a:schemeClr>
            </a:solidFill>
          </a:ln>
        </p:spPr>
      </p:pic>
      <p:pic>
        <p:nvPicPr>
          <p:cNvPr id="3" name="Picture 2"/>
          <p:cNvPicPr>
            <a:picLocks noChangeAspect="1"/>
          </p:cNvPicPr>
          <p:nvPr/>
        </p:nvPicPr>
        <p:blipFill>
          <a:blip r:embed="rId4"/>
          <a:stretch>
            <a:fillRect/>
          </a:stretch>
        </p:blipFill>
        <p:spPr>
          <a:xfrm>
            <a:off x="329958" y="1161049"/>
            <a:ext cx="5648812" cy="2484684"/>
          </a:xfrm>
          <a:prstGeom prst="rect">
            <a:avLst/>
          </a:prstGeom>
          <a:ln>
            <a:solidFill>
              <a:schemeClr val="bg1">
                <a:lumMod val="50000"/>
              </a:schemeClr>
            </a:solidFill>
          </a:ln>
        </p:spPr>
      </p:pic>
      <p:pic>
        <p:nvPicPr>
          <p:cNvPr id="5" name="Picture 4"/>
          <p:cNvPicPr>
            <a:picLocks noChangeAspect="1"/>
          </p:cNvPicPr>
          <p:nvPr/>
        </p:nvPicPr>
        <p:blipFill>
          <a:blip r:embed="rId5"/>
          <a:stretch>
            <a:fillRect/>
          </a:stretch>
        </p:blipFill>
        <p:spPr>
          <a:xfrm>
            <a:off x="4607169" y="1813867"/>
            <a:ext cx="6891321" cy="2640902"/>
          </a:xfrm>
          <a:prstGeom prst="rect">
            <a:avLst/>
          </a:prstGeom>
          <a:ln>
            <a:solidFill>
              <a:schemeClr val="bg1">
                <a:lumMod val="50000"/>
              </a:schemeClr>
            </a:solidFill>
          </a:ln>
        </p:spPr>
      </p:pic>
    </p:spTree>
    <p:extLst>
      <p:ext uri="{BB962C8B-B14F-4D97-AF65-F5344CB8AC3E}">
        <p14:creationId xmlns:p14="http://schemas.microsoft.com/office/powerpoint/2010/main" val="3819486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19112" y="1137138"/>
            <a:ext cx="6881904" cy="458793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Bootstrap Forms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7" name="Picture 6"/>
          <p:cNvPicPr>
            <a:picLocks noChangeAspect="1"/>
          </p:cNvPicPr>
          <p:nvPr/>
        </p:nvPicPr>
        <p:blipFill>
          <a:blip r:embed="rId3"/>
          <a:stretch>
            <a:fillRect/>
          </a:stretch>
        </p:blipFill>
        <p:spPr>
          <a:xfrm>
            <a:off x="4360985" y="4738223"/>
            <a:ext cx="5193323" cy="1640263"/>
          </a:xfrm>
          <a:prstGeom prst="rect">
            <a:avLst/>
          </a:prstGeom>
          <a:ln>
            <a:solidFill>
              <a:schemeClr val="bg1">
                <a:lumMod val="50000"/>
              </a:schemeClr>
            </a:solidFill>
          </a:ln>
        </p:spPr>
      </p:pic>
    </p:spTree>
    <p:extLst>
      <p:ext uri="{BB962C8B-B14F-4D97-AF65-F5344CB8AC3E}">
        <p14:creationId xmlns:p14="http://schemas.microsoft.com/office/powerpoint/2010/main" val="18164430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Table Classes</a:t>
            </a:r>
            <a:endParaRPr lang="en-US" dirty="0"/>
          </a:p>
        </p:txBody>
      </p:sp>
      <p:pic>
        <p:nvPicPr>
          <p:cNvPr id="5" name="Picture 4"/>
          <p:cNvPicPr>
            <a:picLocks noChangeAspect="1"/>
          </p:cNvPicPr>
          <p:nvPr/>
        </p:nvPicPr>
        <p:blipFill>
          <a:blip r:embed="rId3"/>
          <a:stretch>
            <a:fillRect/>
          </a:stretch>
        </p:blipFill>
        <p:spPr>
          <a:xfrm>
            <a:off x="690074" y="1387352"/>
            <a:ext cx="5791200" cy="3590925"/>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3585674" y="4197960"/>
            <a:ext cx="8286750" cy="2447925"/>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3094170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User Interface using Bootstrap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infopath/2007/PartnerControls"/>
    <ds:schemaRef ds:uri="http://schemas.microsoft.com/office/2006/documentManagement/types"/>
    <ds:schemaRef ds:uri="5fad15d0-477e-40da-a20d-40d4ca777cbd"/>
    <ds:schemaRef ds:uri="http://purl.org/dc/elements/1.1/"/>
    <ds:schemaRef ds:uri="http://www.w3.org/XML/1998/namespace"/>
    <ds:schemaRef ds:uri="http://purl.org/dc/term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1363</Words>
  <Application>Microsoft Office PowerPoint</Application>
  <PresentationFormat>Custom</PresentationFormat>
  <Paragraphs>255</Paragraphs>
  <Slides>33</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Lucida Console</vt:lpstr>
      <vt:lpstr>Segoe UI</vt:lpstr>
      <vt:lpstr>Segoe UI Light</vt:lpstr>
      <vt:lpstr>Wingdings</vt:lpstr>
      <vt:lpstr>5-30055_Office Template 2012 - 16x9 - White Background</vt:lpstr>
      <vt:lpstr>5-30055_Office Template 2012 - 16x9 - Colored Accent Slides</vt:lpstr>
      <vt:lpstr>Office 365 Development</vt:lpstr>
      <vt:lpstr>O3657-1 Deep dive into building standalone AngularJS web applications with Bootstrap for Office 365</vt:lpstr>
      <vt:lpstr>Agenda </vt:lpstr>
      <vt:lpstr>What is Bootstrap?</vt:lpstr>
      <vt:lpstr>Creating a Navbar using Bootstrap</vt:lpstr>
      <vt:lpstr>Grid Layout</vt:lpstr>
      <vt:lpstr>Bootstrap Forms</vt:lpstr>
      <vt:lpstr>Bootstrap Table Classes</vt:lpstr>
      <vt:lpstr>PowerPoint Presentation</vt:lpstr>
      <vt:lpstr>Introduction to AngularJS</vt:lpstr>
      <vt:lpstr>Introducing AngularJS</vt:lpstr>
      <vt:lpstr>Single-Page Applications</vt:lpstr>
      <vt:lpstr>Angular JS Features</vt:lpstr>
      <vt:lpstr>Angular Framework</vt:lpstr>
      <vt:lpstr>Other Options for Accessing Angular JS</vt:lpstr>
      <vt:lpstr>PowerPoint Presentation</vt:lpstr>
      <vt:lpstr>Modules, Directive and Data Binding</vt:lpstr>
      <vt:lpstr>Directives</vt:lpstr>
      <vt:lpstr>Key Directives</vt:lpstr>
      <vt:lpstr>Using Angular Directives</vt:lpstr>
      <vt:lpstr>Data Binding</vt:lpstr>
      <vt:lpstr>Filters</vt:lpstr>
      <vt:lpstr>Key Filters</vt:lpstr>
      <vt:lpstr>Routes, Views and Controllers</vt:lpstr>
      <vt:lpstr>Model-View-Controller with Angular</vt:lpstr>
      <vt:lpstr>Understanding $scope</vt:lpstr>
      <vt:lpstr>Understanding Modules</vt:lpstr>
      <vt:lpstr>Understanding Controllers</vt:lpstr>
      <vt:lpstr>Routes</vt:lpstr>
      <vt:lpstr>Defining Routes</vt:lpstr>
      <vt:lpstr>Creating Custom Services in Angular Apps</vt:lpstr>
      <vt:lpstr>Understanding Services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2014-09-09T14:25:08Z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