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Lst>
  <p:notesMasterIdLst>
    <p:notesMasterId r:id="rId35"/>
  </p:notesMasterIdLst>
  <p:handoutMasterIdLst>
    <p:handoutMasterId r:id="rId36"/>
  </p:handoutMasterIdLst>
  <p:sldIdLst>
    <p:sldId id="327" r:id="rId8"/>
    <p:sldId id="343" r:id="rId9"/>
    <p:sldId id="342" r:id="rId10"/>
    <p:sldId id="366" r:id="rId11"/>
    <p:sldId id="363" r:id="rId12"/>
    <p:sldId id="364" r:id="rId13"/>
    <p:sldId id="365" r:id="rId14"/>
    <p:sldId id="362"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41" r:id="rId34"/>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391" autoAdjust="0"/>
    <p:restoredTop sz="94434" autoAdjust="0"/>
  </p:normalViewPr>
  <p:slideViewPr>
    <p:cSldViewPr snapToGrid="0">
      <p:cViewPr varScale="1">
        <p:scale>
          <a:sx n="87" d="100"/>
          <a:sy n="87" d="100"/>
        </p:scale>
        <p:origin x="307" y="101"/>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390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636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72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4048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4695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3067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703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7011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305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54671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3021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39202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410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2664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9822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2234588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7275" y="77717"/>
            <a:ext cx="11711014" cy="854886"/>
          </a:xfrm>
          <a:prstGeom prst="rect">
            <a:avLst/>
          </a:prstGeo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18187" y="1476622"/>
            <a:ext cx="11400102" cy="5284752"/>
          </a:xfrm>
          <a:prstGeom prst="rect">
            <a:avLst/>
          </a:prstGeom>
        </p:spPr>
        <p:txBody>
          <a:bodyPr/>
          <a:lstStyle>
            <a:lvl1pPr marL="354581" indent="-354581">
              <a:spcBef>
                <a:spcPts val="612"/>
              </a:spcBef>
              <a:spcAft>
                <a:spcPts val="204"/>
              </a:spcAft>
              <a:buFont typeface="Arial" pitchFamily="34" charset="0"/>
              <a:buChar char="•"/>
              <a:defRPr>
                <a:latin typeface="+mn-lt"/>
              </a:defRPr>
            </a:lvl1pPr>
            <a:lvl2pPr>
              <a:spcBef>
                <a:spcPts val="306"/>
              </a:spcBef>
              <a:spcAft>
                <a:spcPts val="306"/>
              </a:spcAft>
              <a:defRPr>
                <a:latin typeface="+mn-lt"/>
              </a:defRPr>
            </a:lvl2pPr>
            <a:lvl3pPr marL="692971" indent="0">
              <a:buFont typeface="Arial" pitchFamily="34" charset="0"/>
              <a:buNone/>
              <a:defRPr b="0">
                <a:latin typeface="Lucida Console" panose="020B0609040504020204" pitchFamily="49" charset="0"/>
              </a:defRPr>
            </a:lvl3pPr>
            <a:lvl4pPr marL="987646" indent="-291436">
              <a:buFont typeface="Arial" pitchFamily="34" charset="0"/>
              <a:buChar char="•"/>
              <a:defRPr/>
            </a:lvl4pPr>
            <a:lvl5pPr marL="984407" indent="-291436">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0650840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7275" y="77717"/>
            <a:ext cx="11711014" cy="854886"/>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042560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a:prstGeom prst="rect">
            <a:avLst/>
          </a:prstGeo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242854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23809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55" r:id="rId3"/>
    <p:sldLayoutId id="2147484176" r:id="rId4"/>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 id="2147484204" r:id="rId2"/>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5" r:id="rId16"/>
    <p:sldLayoutId id="2147484206" r:id="rId17"/>
    <p:sldLayoutId id="2147484207" r:id="rId18"/>
    <p:sldLayoutId id="2147484208" r:id="rId19"/>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s://ajax.googleapis.com/ajax/libs/angularjs/1.0.1/angular.min.js" TargetMode="External"/><Relationship Id="rId2" Type="http://schemas.openxmlformats.org/officeDocument/2006/relationships/hyperlink" Target="http://angularjs.org/" TargetMode="Externa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Single-Page Applications</a:t>
            </a:r>
            <a:endParaRPr lang="en-US" dirty="0"/>
          </a:p>
        </p:txBody>
      </p:sp>
      <p:sp>
        <p:nvSpPr>
          <p:cNvPr id="3" name="Content Placeholder 2"/>
          <p:cNvSpPr>
            <a:spLocks noGrp="1"/>
          </p:cNvSpPr>
          <p:nvPr>
            <p:ph idx="1"/>
          </p:nvPr>
        </p:nvSpPr>
        <p:spPr/>
        <p:txBody>
          <a:bodyPr/>
          <a:lstStyle/>
          <a:p>
            <a:r>
              <a:rPr lang="en-US" smtClean="0"/>
              <a:t>App has one page</a:t>
            </a:r>
          </a:p>
          <a:p>
            <a:pPr lvl="1"/>
            <a:r>
              <a:rPr lang="en-US" smtClean="0"/>
              <a:t>Different views are loaded dynamically</a:t>
            </a:r>
          </a:p>
          <a:p>
            <a:pPr lvl="1"/>
            <a:r>
              <a:rPr lang="en-US" smtClean="0"/>
              <a:t>Routes are used to simulate pages</a:t>
            </a:r>
          </a:p>
          <a:p>
            <a:pPr lvl="1"/>
            <a:r>
              <a:rPr lang="en-US" smtClean="0"/>
              <a:t>History list reflects route navigation</a:t>
            </a:r>
            <a:endParaRPr lang="en-US" dirty="0" smtClean="0"/>
          </a:p>
        </p:txBody>
      </p:sp>
      <p:sp>
        <p:nvSpPr>
          <p:cNvPr id="4" name="Rectangle 3"/>
          <p:cNvSpPr/>
          <p:nvPr/>
        </p:nvSpPr>
        <p:spPr>
          <a:xfrm>
            <a:off x="4042163" y="4196714"/>
            <a:ext cx="3652696" cy="194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73"/>
          </a:p>
        </p:txBody>
      </p:sp>
      <p:sp>
        <p:nvSpPr>
          <p:cNvPr id="5" name="TextBox 4"/>
          <p:cNvSpPr txBox="1"/>
          <p:nvPr/>
        </p:nvSpPr>
        <p:spPr>
          <a:xfrm>
            <a:off x="5054977" y="6207983"/>
            <a:ext cx="1676115" cy="388129"/>
          </a:xfrm>
          <a:prstGeom prst="rect">
            <a:avLst/>
          </a:prstGeom>
          <a:noFill/>
        </p:spPr>
        <p:txBody>
          <a:bodyPr wrap="none" rtlCol="0">
            <a:spAutoFit/>
          </a:bodyPr>
          <a:lstStyle/>
          <a:p>
            <a:r>
              <a:rPr lang="en-US" sz="1873" dirty="0"/>
              <a:t>Contacts.html</a:t>
            </a:r>
          </a:p>
        </p:txBody>
      </p:sp>
      <p:sp>
        <p:nvSpPr>
          <p:cNvPr id="6" name="Rectangle 5"/>
          <p:cNvSpPr/>
          <p:nvPr/>
        </p:nvSpPr>
        <p:spPr>
          <a:xfrm>
            <a:off x="8782896" y="3264111"/>
            <a:ext cx="1398905" cy="93260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sp>
        <p:nvSpPr>
          <p:cNvPr id="10" name="Rectangle 9"/>
          <p:cNvSpPr/>
          <p:nvPr/>
        </p:nvSpPr>
        <p:spPr>
          <a:xfrm>
            <a:off x="8796094" y="4429866"/>
            <a:ext cx="1398905" cy="93260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sp>
        <p:nvSpPr>
          <p:cNvPr id="11" name="Rectangle 10"/>
          <p:cNvSpPr/>
          <p:nvPr/>
        </p:nvSpPr>
        <p:spPr>
          <a:xfrm>
            <a:off x="8782896" y="5673337"/>
            <a:ext cx="1398905" cy="93260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sp>
        <p:nvSpPr>
          <p:cNvPr id="24" name="Rectangle 23"/>
          <p:cNvSpPr/>
          <p:nvPr/>
        </p:nvSpPr>
        <p:spPr>
          <a:xfrm>
            <a:off x="9679573" y="4620859"/>
            <a:ext cx="233151" cy="77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76" name="Rectangle 75"/>
          <p:cNvSpPr/>
          <p:nvPr/>
        </p:nvSpPr>
        <p:spPr>
          <a:xfrm>
            <a:off x="9679573" y="4787291"/>
            <a:ext cx="233151" cy="77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77" name="Rectangle 76"/>
          <p:cNvSpPr/>
          <p:nvPr/>
        </p:nvSpPr>
        <p:spPr>
          <a:xfrm>
            <a:off x="9679573" y="4970586"/>
            <a:ext cx="233151" cy="77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78" name="TextBox 77"/>
          <p:cNvSpPr txBox="1"/>
          <p:nvPr/>
        </p:nvSpPr>
        <p:spPr>
          <a:xfrm>
            <a:off x="8859571" y="4725668"/>
            <a:ext cx="696801" cy="222217"/>
          </a:xfrm>
          <a:prstGeom prst="rect">
            <a:avLst/>
          </a:prstGeom>
          <a:noFill/>
        </p:spPr>
        <p:txBody>
          <a:bodyPr wrap="none" rtlCol="0">
            <a:spAutoFit/>
          </a:bodyPr>
          <a:lstStyle/>
          <a:p>
            <a:r>
              <a:rPr lang="en-US" sz="816" dirty="0"/>
              <a:t>First Name</a:t>
            </a:r>
          </a:p>
        </p:txBody>
      </p:sp>
      <p:sp>
        <p:nvSpPr>
          <p:cNvPr id="79" name="TextBox 78"/>
          <p:cNvSpPr txBox="1"/>
          <p:nvPr/>
        </p:nvSpPr>
        <p:spPr>
          <a:xfrm>
            <a:off x="8863971" y="4903390"/>
            <a:ext cx="685356" cy="222217"/>
          </a:xfrm>
          <a:prstGeom prst="rect">
            <a:avLst/>
          </a:prstGeom>
          <a:noFill/>
        </p:spPr>
        <p:txBody>
          <a:bodyPr wrap="none" rtlCol="0">
            <a:spAutoFit/>
          </a:bodyPr>
          <a:lstStyle/>
          <a:p>
            <a:r>
              <a:rPr lang="en-US" sz="816" dirty="0"/>
              <a:t>Last Name</a:t>
            </a:r>
          </a:p>
        </p:txBody>
      </p:sp>
      <p:sp>
        <p:nvSpPr>
          <p:cNvPr id="80" name="TextBox 79"/>
          <p:cNvSpPr txBox="1"/>
          <p:nvPr/>
        </p:nvSpPr>
        <p:spPr>
          <a:xfrm>
            <a:off x="8861404" y="4558760"/>
            <a:ext cx="278263" cy="222217"/>
          </a:xfrm>
          <a:prstGeom prst="rect">
            <a:avLst/>
          </a:prstGeom>
          <a:noFill/>
        </p:spPr>
        <p:txBody>
          <a:bodyPr wrap="none" rtlCol="0">
            <a:spAutoFit/>
          </a:bodyPr>
          <a:lstStyle/>
          <a:p>
            <a:r>
              <a:rPr lang="en-US" sz="816" dirty="0"/>
              <a:t>Id</a:t>
            </a:r>
          </a:p>
        </p:txBody>
      </p:sp>
      <p:grpSp>
        <p:nvGrpSpPr>
          <p:cNvPr id="113" name="Group 112"/>
          <p:cNvGrpSpPr/>
          <p:nvPr/>
        </p:nvGrpSpPr>
        <p:grpSpPr>
          <a:xfrm>
            <a:off x="8999717" y="3440917"/>
            <a:ext cx="936269" cy="468133"/>
            <a:chOff x="7276381" y="3299964"/>
            <a:chExt cx="917994" cy="458996"/>
          </a:xfrm>
        </p:grpSpPr>
        <p:grpSp>
          <p:nvGrpSpPr>
            <p:cNvPr id="96" name="Group 95"/>
            <p:cNvGrpSpPr/>
            <p:nvPr/>
          </p:nvGrpSpPr>
          <p:grpSpPr>
            <a:xfrm>
              <a:off x="7276381" y="3299964"/>
              <a:ext cx="917994" cy="228600"/>
              <a:chOff x="7276381" y="3299964"/>
              <a:chExt cx="917994" cy="228600"/>
            </a:xfrm>
          </p:grpSpPr>
          <p:grpSp>
            <p:nvGrpSpPr>
              <p:cNvPr id="46" name="Group 45"/>
              <p:cNvGrpSpPr/>
              <p:nvPr/>
            </p:nvGrpSpPr>
            <p:grpSpPr>
              <a:xfrm>
                <a:off x="7276381" y="3450208"/>
                <a:ext cx="917994" cy="78356"/>
                <a:chOff x="7276381" y="2587565"/>
                <a:chExt cx="917994" cy="78356"/>
              </a:xfrm>
            </p:grpSpPr>
            <p:sp>
              <p:nvSpPr>
                <p:cNvPr id="47" name="Rectangle 4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48" name="Rectangle 4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49" name="Rectangle 4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50" name="Rectangle 4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nvGrpSpPr>
              <p:cNvPr id="56" name="Group 55"/>
              <p:cNvGrpSpPr/>
              <p:nvPr/>
            </p:nvGrpSpPr>
            <p:grpSpPr>
              <a:xfrm>
                <a:off x="7276381" y="3372930"/>
                <a:ext cx="917994" cy="78356"/>
                <a:chOff x="7276381" y="2587565"/>
                <a:chExt cx="917994" cy="78356"/>
              </a:xfrm>
            </p:grpSpPr>
            <p:sp>
              <p:nvSpPr>
                <p:cNvPr id="57" name="Rectangle 5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58" name="Rectangle 5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59" name="Rectangle 5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60" name="Rectangle 5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nvGrpSpPr>
              <p:cNvPr id="61" name="Group 60"/>
              <p:cNvGrpSpPr/>
              <p:nvPr/>
            </p:nvGrpSpPr>
            <p:grpSpPr>
              <a:xfrm>
                <a:off x="7276381" y="3299964"/>
                <a:ext cx="917994" cy="78356"/>
                <a:chOff x="7276381" y="2587565"/>
                <a:chExt cx="917994" cy="78356"/>
              </a:xfrm>
            </p:grpSpPr>
            <p:sp>
              <p:nvSpPr>
                <p:cNvPr id="62" name="Rectangle 61"/>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63" name="Rectangle 62"/>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64" name="Rectangle 63"/>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65" name="Rectangle 64"/>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grpSp>
          <p:nvGrpSpPr>
            <p:cNvPr id="97" name="Group 96"/>
            <p:cNvGrpSpPr/>
            <p:nvPr/>
          </p:nvGrpSpPr>
          <p:grpSpPr>
            <a:xfrm>
              <a:off x="7276381" y="3530360"/>
              <a:ext cx="917994" cy="228600"/>
              <a:chOff x="7276381" y="3299964"/>
              <a:chExt cx="917994" cy="228600"/>
            </a:xfrm>
          </p:grpSpPr>
          <p:grpSp>
            <p:nvGrpSpPr>
              <p:cNvPr id="98" name="Group 97"/>
              <p:cNvGrpSpPr/>
              <p:nvPr/>
            </p:nvGrpSpPr>
            <p:grpSpPr>
              <a:xfrm>
                <a:off x="7276381" y="3450208"/>
                <a:ext cx="917994" cy="78356"/>
                <a:chOff x="7276381" y="2587565"/>
                <a:chExt cx="917994" cy="78356"/>
              </a:xfrm>
            </p:grpSpPr>
            <p:sp>
              <p:nvSpPr>
                <p:cNvPr id="109" name="Rectangle 108"/>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10" name="Rectangle 109"/>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11" name="Rectangle 110"/>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12" name="Rectangle 111"/>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nvGrpSpPr>
              <p:cNvPr id="99" name="Group 98"/>
              <p:cNvGrpSpPr/>
              <p:nvPr/>
            </p:nvGrpSpPr>
            <p:grpSpPr>
              <a:xfrm>
                <a:off x="7276381" y="3372930"/>
                <a:ext cx="917994" cy="78356"/>
                <a:chOff x="7276381" y="2587565"/>
                <a:chExt cx="917994" cy="78356"/>
              </a:xfrm>
            </p:grpSpPr>
            <p:sp>
              <p:nvSpPr>
                <p:cNvPr id="105" name="Rectangle 104"/>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6" name="Rectangle 105"/>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7" name="Rectangle 106"/>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8" name="Rectangle 107"/>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nvGrpSpPr>
              <p:cNvPr id="100" name="Group 99"/>
              <p:cNvGrpSpPr/>
              <p:nvPr/>
            </p:nvGrpSpPr>
            <p:grpSpPr>
              <a:xfrm>
                <a:off x="7276381" y="3299964"/>
                <a:ext cx="917994" cy="78356"/>
                <a:chOff x="7276381" y="2587565"/>
                <a:chExt cx="917994" cy="78356"/>
              </a:xfrm>
            </p:grpSpPr>
            <p:sp>
              <p:nvSpPr>
                <p:cNvPr id="101" name="Rectangle 100"/>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2" name="Rectangle 101"/>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3" name="Rectangle 102"/>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4" name="Rectangle 103"/>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grpSp>
      <p:sp>
        <p:nvSpPr>
          <p:cNvPr id="114" name="TextBox 113"/>
          <p:cNvSpPr txBox="1"/>
          <p:nvPr/>
        </p:nvSpPr>
        <p:spPr>
          <a:xfrm>
            <a:off x="8857738" y="5998870"/>
            <a:ext cx="696801" cy="222217"/>
          </a:xfrm>
          <a:prstGeom prst="rect">
            <a:avLst/>
          </a:prstGeom>
          <a:noFill/>
        </p:spPr>
        <p:txBody>
          <a:bodyPr wrap="none" rtlCol="0">
            <a:spAutoFit/>
          </a:bodyPr>
          <a:lstStyle/>
          <a:p>
            <a:r>
              <a:rPr lang="en-US" sz="816" dirty="0"/>
              <a:t>First Name</a:t>
            </a:r>
          </a:p>
        </p:txBody>
      </p:sp>
      <p:sp>
        <p:nvSpPr>
          <p:cNvPr id="115" name="TextBox 114"/>
          <p:cNvSpPr txBox="1"/>
          <p:nvPr/>
        </p:nvSpPr>
        <p:spPr>
          <a:xfrm>
            <a:off x="8862139" y="6176592"/>
            <a:ext cx="685356" cy="222217"/>
          </a:xfrm>
          <a:prstGeom prst="rect">
            <a:avLst/>
          </a:prstGeom>
          <a:noFill/>
        </p:spPr>
        <p:txBody>
          <a:bodyPr wrap="none" rtlCol="0">
            <a:spAutoFit/>
          </a:bodyPr>
          <a:lstStyle/>
          <a:p>
            <a:r>
              <a:rPr lang="en-US" sz="816" dirty="0"/>
              <a:t>Last Name</a:t>
            </a:r>
          </a:p>
        </p:txBody>
      </p:sp>
      <p:sp>
        <p:nvSpPr>
          <p:cNvPr id="116" name="TextBox 115"/>
          <p:cNvSpPr txBox="1"/>
          <p:nvPr/>
        </p:nvSpPr>
        <p:spPr>
          <a:xfrm>
            <a:off x="8859571" y="5831962"/>
            <a:ext cx="278263" cy="222217"/>
          </a:xfrm>
          <a:prstGeom prst="rect">
            <a:avLst/>
          </a:prstGeom>
          <a:noFill/>
        </p:spPr>
        <p:txBody>
          <a:bodyPr wrap="none" rtlCol="0">
            <a:spAutoFit/>
          </a:bodyPr>
          <a:lstStyle/>
          <a:p>
            <a:r>
              <a:rPr lang="en-US" sz="816" dirty="0"/>
              <a:t>Id</a:t>
            </a:r>
          </a:p>
        </p:txBody>
      </p:sp>
      <p:sp>
        <p:nvSpPr>
          <p:cNvPr id="117" name="TextBox 116"/>
          <p:cNvSpPr txBox="1"/>
          <p:nvPr/>
        </p:nvSpPr>
        <p:spPr>
          <a:xfrm>
            <a:off x="9471795" y="6000996"/>
            <a:ext cx="392707" cy="222217"/>
          </a:xfrm>
          <a:prstGeom prst="rect">
            <a:avLst/>
          </a:prstGeom>
          <a:noFill/>
        </p:spPr>
        <p:txBody>
          <a:bodyPr wrap="none" rtlCol="0">
            <a:spAutoFit/>
          </a:bodyPr>
          <a:lstStyle/>
          <a:p>
            <a:r>
              <a:rPr lang="en-US" sz="816" dirty="0"/>
              <a:t>Scot</a:t>
            </a:r>
          </a:p>
        </p:txBody>
      </p:sp>
      <p:sp>
        <p:nvSpPr>
          <p:cNvPr id="118" name="TextBox 117"/>
          <p:cNvSpPr txBox="1"/>
          <p:nvPr/>
        </p:nvSpPr>
        <p:spPr>
          <a:xfrm>
            <a:off x="9476195" y="6178718"/>
            <a:ext cx="461373" cy="222217"/>
          </a:xfrm>
          <a:prstGeom prst="rect">
            <a:avLst/>
          </a:prstGeom>
          <a:noFill/>
        </p:spPr>
        <p:txBody>
          <a:bodyPr wrap="none" rtlCol="0">
            <a:spAutoFit/>
          </a:bodyPr>
          <a:lstStyle/>
          <a:p>
            <a:r>
              <a:rPr lang="en-US" sz="816" dirty="0"/>
              <a:t>Hillier</a:t>
            </a:r>
          </a:p>
        </p:txBody>
      </p:sp>
      <p:sp>
        <p:nvSpPr>
          <p:cNvPr id="119" name="TextBox 118"/>
          <p:cNvSpPr txBox="1"/>
          <p:nvPr/>
        </p:nvSpPr>
        <p:spPr>
          <a:xfrm>
            <a:off x="9473628" y="5834088"/>
            <a:ext cx="245565" cy="222217"/>
          </a:xfrm>
          <a:prstGeom prst="rect">
            <a:avLst/>
          </a:prstGeom>
          <a:noFill/>
        </p:spPr>
        <p:txBody>
          <a:bodyPr wrap="none" rtlCol="0">
            <a:spAutoFit/>
          </a:bodyPr>
          <a:lstStyle/>
          <a:p>
            <a:r>
              <a:rPr lang="en-US" sz="816" dirty="0"/>
              <a:t>1</a:t>
            </a:r>
          </a:p>
        </p:txBody>
      </p:sp>
      <p:sp>
        <p:nvSpPr>
          <p:cNvPr id="121" name="Rectangle 120"/>
          <p:cNvSpPr/>
          <p:nvPr/>
        </p:nvSpPr>
        <p:spPr>
          <a:xfrm>
            <a:off x="5169058" y="4582001"/>
            <a:ext cx="1398905" cy="932603"/>
          </a:xfrm>
          <a:prstGeom prst="rect">
            <a:avLst/>
          </a:prstGeom>
          <a:gradFill>
            <a:gsLst>
              <a:gs pos="0">
                <a:schemeClr val="accent2">
                  <a:tint val="75000"/>
                  <a:shade val="85000"/>
                  <a:satMod val="230000"/>
                  <a:alpha val="55000"/>
                </a:schemeClr>
              </a:gs>
              <a:gs pos="96000">
                <a:schemeClr val="accent2">
                  <a:tint val="90000"/>
                  <a:shade val="70000"/>
                  <a:satMod val="220000"/>
                </a:schemeClr>
              </a:gs>
              <a:gs pos="88000">
                <a:schemeClr val="accent2">
                  <a:tint val="90000"/>
                  <a:shade val="58000"/>
                  <a:satMod val="225000"/>
                </a:schemeClr>
              </a:gs>
              <a:gs pos="100000">
                <a:schemeClr val="accent2">
                  <a:tint val="90000"/>
                  <a:shade val="58000"/>
                  <a:satMod val="225000"/>
                </a:schemeClr>
              </a:gs>
              <a:gs pos="99000">
                <a:schemeClr val="accent2">
                  <a:tint val="90000"/>
                  <a:shade val="69000"/>
                  <a:satMod val="220000"/>
                </a:schemeClr>
              </a:gs>
              <a:gs pos="100000">
                <a:schemeClr val="accent2">
                  <a:tint val="77000"/>
                  <a:shade val="80000"/>
                  <a:satMod val="23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cxnSp>
        <p:nvCxnSpPr>
          <p:cNvPr id="123" name="Straight Arrow Connector 122"/>
          <p:cNvCxnSpPr>
            <a:endCxn id="121" idx="0"/>
          </p:cNvCxnSpPr>
          <p:nvPr/>
        </p:nvCxnSpPr>
        <p:spPr>
          <a:xfrm flipH="1">
            <a:off x="5868511" y="3730413"/>
            <a:ext cx="2914385" cy="8515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 idx="1"/>
          </p:cNvCxnSpPr>
          <p:nvPr/>
        </p:nvCxnSpPr>
        <p:spPr>
          <a:xfrm flipH="1">
            <a:off x="6567963" y="4896167"/>
            <a:ext cx="2228131" cy="1521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1"/>
            <a:endCxn id="121" idx="2"/>
          </p:cNvCxnSpPr>
          <p:nvPr/>
        </p:nvCxnSpPr>
        <p:spPr>
          <a:xfrm flipH="1" flipV="1">
            <a:off x="5868511" y="5514604"/>
            <a:ext cx="2914385" cy="6250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p:cNvPicPr>
            <a:picLocks noChangeAspect="1"/>
          </p:cNvPicPr>
          <p:nvPr/>
        </p:nvPicPr>
        <p:blipFill>
          <a:blip r:embed="rId3"/>
          <a:stretch>
            <a:fillRect/>
          </a:stretch>
        </p:blipFill>
        <p:spPr>
          <a:xfrm>
            <a:off x="2579308" y="3764145"/>
            <a:ext cx="2168141" cy="1358978"/>
          </a:xfrm>
          <a:prstGeom prst="rect">
            <a:avLst/>
          </a:prstGeom>
          <a:ln>
            <a:solidFill>
              <a:schemeClr val="tx1"/>
            </a:solidFill>
          </a:ln>
        </p:spPr>
      </p:pic>
    </p:spTree>
    <p:extLst>
      <p:ext uri="{BB962C8B-B14F-4D97-AF65-F5344CB8AC3E}">
        <p14:creationId xmlns:p14="http://schemas.microsoft.com/office/powerpoint/2010/main" val="21806815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JS Features</a:t>
            </a:r>
            <a:endParaRPr lang="en-US" dirty="0"/>
          </a:p>
        </p:txBody>
      </p:sp>
      <p:sp>
        <p:nvSpPr>
          <p:cNvPr id="3" name="Content Placeholder 2"/>
          <p:cNvSpPr>
            <a:spLocks noGrp="1"/>
          </p:cNvSpPr>
          <p:nvPr>
            <p:ph idx="1"/>
          </p:nvPr>
        </p:nvSpPr>
        <p:spPr/>
        <p:txBody>
          <a:bodyPr/>
          <a:lstStyle/>
          <a:p>
            <a:r>
              <a:rPr lang="en-US" smtClean="0"/>
              <a:t>Modules</a:t>
            </a:r>
          </a:p>
          <a:p>
            <a:pPr lvl="1"/>
            <a:r>
              <a:rPr lang="en-US" smtClean="0"/>
              <a:t>A container for functionality like controllers</a:t>
            </a:r>
          </a:p>
          <a:p>
            <a:r>
              <a:rPr lang="en-US" smtClean="0"/>
              <a:t>Routes</a:t>
            </a:r>
          </a:p>
          <a:p>
            <a:pPr lvl="1"/>
            <a:r>
              <a:rPr lang="en-US" smtClean="0"/>
              <a:t>Maps URIs to dynamic views</a:t>
            </a:r>
          </a:p>
          <a:p>
            <a:r>
              <a:rPr lang="en-US" smtClean="0"/>
              <a:t>Data Binding</a:t>
            </a:r>
          </a:p>
          <a:p>
            <a:pPr lvl="1"/>
            <a:r>
              <a:rPr lang="en-US" smtClean="0"/>
              <a:t>Declarative binding to HTML elements</a:t>
            </a:r>
          </a:p>
          <a:p>
            <a:r>
              <a:rPr lang="en-US" smtClean="0"/>
              <a:t>Directives</a:t>
            </a:r>
          </a:p>
          <a:p>
            <a:pPr lvl="1"/>
            <a:r>
              <a:rPr lang="en-US" smtClean="0"/>
              <a:t>Shared declarative functionality</a:t>
            </a:r>
          </a:p>
          <a:p>
            <a:r>
              <a:rPr lang="en-US" smtClean="0"/>
              <a:t>Factory</a:t>
            </a:r>
          </a:p>
          <a:p>
            <a:pPr lvl="1"/>
            <a:r>
              <a:rPr lang="en-US" smtClean="0"/>
              <a:t>Shared programmatic functionality</a:t>
            </a:r>
          </a:p>
          <a:p>
            <a:endParaRPr lang="en-US" smtClean="0"/>
          </a:p>
          <a:p>
            <a:endParaRPr lang="en-US" dirty="0" smtClean="0"/>
          </a:p>
        </p:txBody>
      </p:sp>
    </p:spTree>
    <p:extLst>
      <p:ext uri="{BB962C8B-B14F-4D97-AF65-F5344CB8AC3E}">
        <p14:creationId xmlns:p14="http://schemas.microsoft.com/office/powerpoint/2010/main" val="1617242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Framework</a:t>
            </a:r>
            <a:endParaRPr lang="en-US" dirty="0"/>
          </a:p>
        </p:txBody>
      </p:sp>
      <p:sp>
        <p:nvSpPr>
          <p:cNvPr id="3" name="Rectangle 2"/>
          <p:cNvSpPr/>
          <p:nvPr/>
        </p:nvSpPr>
        <p:spPr>
          <a:xfrm>
            <a:off x="2769854" y="2247003"/>
            <a:ext cx="6670247" cy="527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Module</a:t>
            </a:r>
          </a:p>
        </p:txBody>
      </p:sp>
      <p:sp>
        <p:nvSpPr>
          <p:cNvPr id="5" name="Rectangle 4"/>
          <p:cNvSpPr/>
          <p:nvPr/>
        </p:nvSpPr>
        <p:spPr>
          <a:xfrm>
            <a:off x="5366038" y="3266343"/>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Routes</a:t>
            </a:r>
          </a:p>
        </p:txBody>
      </p:sp>
      <p:sp>
        <p:nvSpPr>
          <p:cNvPr id="6" name="Rectangle 5"/>
          <p:cNvSpPr/>
          <p:nvPr/>
        </p:nvSpPr>
        <p:spPr>
          <a:xfrm>
            <a:off x="2769854" y="4285684"/>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View</a:t>
            </a:r>
          </a:p>
        </p:txBody>
      </p:sp>
      <p:sp>
        <p:nvSpPr>
          <p:cNvPr id="7" name="Rectangle 6"/>
          <p:cNvSpPr/>
          <p:nvPr/>
        </p:nvSpPr>
        <p:spPr>
          <a:xfrm>
            <a:off x="7962223" y="4285684"/>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Controller</a:t>
            </a:r>
          </a:p>
        </p:txBody>
      </p:sp>
      <p:sp>
        <p:nvSpPr>
          <p:cNvPr id="8" name="Rectangle 7"/>
          <p:cNvSpPr/>
          <p:nvPr/>
        </p:nvSpPr>
        <p:spPr>
          <a:xfrm>
            <a:off x="2769854" y="5084002"/>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Directives</a:t>
            </a:r>
          </a:p>
        </p:txBody>
      </p:sp>
      <p:sp>
        <p:nvSpPr>
          <p:cNvPr id="9" name="Rectangle 8"/>
          <p:cNvSpPr/>
          <p:nvPr/>
        </p:nvSpPr>
        <p:spPr>
          <a:xfrm>
            <a:off x="7962222" y="5084002"/>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Factory</a:t>
            </a:r>
          </a:p>
        </p:txBody>
      </p:sp>
      <p:sp>
        <p:nvSpPr>
          <p:cNvPr id="10" name="Oval 9"/>
          <p:cNvSpPr/>
          <p:nvPr/>
        </p:nvSpPr>
        <p:spPr>
          <a:xfrm>
            <a:off x="4808535" y="4194966"/>
            <a:ext cx="2579690" cy="6267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$scope</a:t>
            </a:r>
          </a:p>
        </p:txBody>
      </p:sp>
      <p:cxnSp>
        <p:nvCxnSpPr>
          <p:cNvPr id="14" name="Straight Arrow Connector 13"/>
          <p:cNvCxnSpPr>
            <a:stCxn id="3" idx="2"/>
            <a:endCxn id="5" idx="0"/>
          </p:cNvCxnSpPr>
          <p:nvPr/>
        </p:nvCxnSpPr>
        <p:spPr>
          <a:xfrm>
            <a:off x="6104977" y="2774817"/>
            <a:ext cx="0" cy="49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0"/>
          </p:cNvCxnSpPr>
          <p:nvPr/>
        </p:nvCxnSpPr>
        <p:spPr>
          <a:xfrm flipH="1">
            <a:off x="6098380" y="3708388"/>
            <a:ext cx="6598" cy="48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6" idx="3"/>
          </p:cNvCxnSpPr>
          <p:nvPr/>
        </p:nvCxnSpPr>
        <p:spPr>
          <a:xfrm flipH="1" flipV="1">
            <a:off x="4247732" y="4506707"/>
            <a:ext cx="560802" cy="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6"/>
            <a:endCxn id="7" idx="1"/>
          </p:cNvCxnSpPr>
          <p:nvPr/>
        </p:nvCxnSpPr>
        <p:spPr>
          <a:xfrm flipV="1">
            <a:off x="7388225" y="4506707"/>
            <a:ext cx="573997" cy="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8" idx="0"/>
          </p:cNvCxnSpPr>
          <p:nvPr/>
        </p:nvCxnSpPr>
        <p:spPr>
          <a:xfrm>
            <a:off x="3508793" y="4727728"/>
            <a:ext cx="0" cy="35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9" idx="0"/>
          </p:cNvCxnSpPr>
          <p:nvPr/>
        </p:nvCxnSpPr>
        <p:spPr>
          <a:xfrm flipH="1">
            <a:off x="8701161" y="4727728"/>
            <a:ext cx="1" cy="35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087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Options for Accessing Angular JS</a:t>
            </a:r>
            <a:endParaRPr lang="en-US" dirty="0"/>
          </a:p>
        </p:txBody>
      </p:sp>
      <p:sp>
        <p:nvSpPr>
          <p:cNvPr id="3" name="Content Placeholder 2"/>
          <p:cNvSpPr>
            <a:spLocks noGrp="1"/>
          </p:cNvSpPr>
          <p:nvPr>
            <p:ph idx="1"/>
          </p:nvPr>
        </p:nvSpPr>
        <p:spPr>
          <a:xfrm>
            <a:off x="517525" y="1476375"/>
            <a:ext cx="11401425" cy="5284788"/>
          </a:xfrm>
        </p:spPr>
        <p:txBody>
          <a:bodyPr/>
          <a:lstStyle/>
          <a:p>
            <a:r>
              <a:rPr lang="en-US" smtClean="0"/>
              <a:t>Official Site</a:t>
            </a:r>
          </a:p>
          <a:p>
            <a:pPr lvl="1"/>
            <a:r>
              <a:rPr lang="en-US" smtClean="0">
                <a:hlinkClick r:id="rId2"/>
              </a:rPr>
              <a:t>http://angularjs.org/</a:t>
            </a:r>
            <a:endParaRPr lang="en-US" smtClean="0"/>
          </a:p>
          <a:p>
            <a:r>
              <a:rPr lang="en-US" smtClean="0"/>
              <a:t>CDN</a:t>
            </a:r>
          </a:p>
          <a:p>
            <a:pPr lvl="1"/>
            <a:r>
              <a:rPr lang="en-US" smtClean="0">
                <a:hlinkClick r:id="rId3"/>
              </a:rPr>
              <a:t>https://ajax.googleapis.com/ajax/libs/angularjs/1.0.1/angular.min.js</a:t>
            </a:r>
            <a:r>
              <a:rPr lang="en-US" smtClean="0"/>
              <a:t> </a:t>
            </a:r>
          </a:p>
          <a:p>
            <a:endParaRPr lang="en-US" dirty="0"/>
          </a:p>
        </p:txBody>
      </p:sp>
    </p:spTree>
    <p:extLst>
      <p:ext uri="{BB962C8B-B14F-4D97-AF65-F5344CB8AC3E}">
        <p14:creationId xmlns:p14="http://schemas.microsoft.com/office/powerpoint/2010/main" val="140764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Directives</a:t>
            </a:r>
            <a:endParaRPr lang="en-US" dirty="0"/>
          </a:p>
        </p:txBody>
      </p:sp>
      <p:sp>
        <p:nvSpPr>
          <p:cNvPr id="3" name="Content Placeholder 2"/>
          <p:cNvSpPr>
            <a:spLocks noGrp="1"/>
          </p:cNvSpPr>
          <p:nvPr>
            <p:ph idx="1"/>
          </p:nvPr>
        </p:nvSpPr>
        <p:spPr>
          <a:prstGeom prst="rect">
            <a:avLst/>
          </a:prstGeom>
        </p:spPr>
        <p:txBody>
          <a:bodyPr>
            <a:normAutofit/>
          </a:bodyPr>
          <a:lstStyle/>
          <a:p>
            <a:r>
              <a:rPr lang="en-US" smtClean="0"/>
              <a:t>Utilizes HTML5 custom data attributes</a:t>
            </a:r>
          </a:p>
          <a:p>
            <a:pPr lvl="1"/>
            <a:r>
              <a:rPr lang="en-US" smtClean="0"/>
              <a:t>Spec allows for the addition of custom attributes starting with </a:t>
            </a:r>
            <a:r>
              <a:rPr lang="en-US" smtClean="0">
                <a:latin typeface="Consolas" panose="020B0609020204030204" pitchFamily="49" charset="0"/>
                <a:cs typeface="Consolas" panose="020B0609020204030204" pitchFamily="49" charset="0"/>
              </a:rPr>
              <a:t>data-</a:t>
            </a:r>
          </a:p>
          <a:p>
            <a:pPr lvl="1"/>
            <a:r>
              <a:rPr lang="en-US" smtClean="0"/>
              <a:t>Angular uses directives for declarative programming	</a:t>
            </a:r>
          </a:p>
          <a:p>
            <a:r>
              <a:rPr lang="en-US" smtClean="0"/>
              <a:t>Angular directives start with “ng-”</a:t>
            </a:r>
          </a:p>
          <a:p>
            <a:pPr lvl="1"/>
            <a:r>
              <a:rPr lang="en-US" smtClean="0">
                <a:solidFill>
                  <a:srgbClr val="FF0000"/>
                </a:solidFill>
                <a:latin typeface="Consolas" panose="020B0609020204030204" pitchFamily="49" charset="0"/>
                <a:cs typeface="Consolas" panose="020B0609020204030204" pitchFamily="49" charset="0"/>
              </a:rPr>
              <a:t>data-ng-app</a:t>
            </a:r>
            <a:r>
              <a:rPr lang="en-US" smtClean="0"/>
              <a:t>, initializes the app</a:t>
            </a:r>
          </a:p>
          <a:p>
            <a:pPr lvl="1"/>
            <a:r>
              <a:rPr lang="en-US" smtClean="0">
                <a:solidFill>
                  <a:srgbClr val="FF0000"/>
                </a:solidFill>
                <a:latin typeface="Consolas" panose="020B0609020204030204" pitchFamily="49" charset="0"/>
                <a:cs typeface="Consolas" panose="020B0609020204030204" pitchFamily="49" charset="0"/>
              </a:rPr>
              <a:t>data-ng-controller</a:t>
            </a:r>
            <a:r>
              <a:rPr lang="en-US" smtClean="0"/>
              <a:t>, invokes a controller</a:t>
            </a:r>
          </a:p>
          <a:p>
            <a:pPr lvl="1"/>
            <a:r>
              <a:rPr lang="en-US" smtClean="0">
                <a:solidFill>
                  <a:srgbClr val="FF0000"/>
                </a:solidFill>
                <a:latin typeface="Consolas" panose="020B0609020204030204" pitchFamily="49" charset="0"/>
                <a:cs typeface="Consolas" panose="020B0609020204030204" pitchFamily="49" charset="0"/>
              </a:rPr>
              <a:t>data-ng-click</a:t>
            </a:r>
            <a:r>
              <a:rPr lang="en-US" smtClean="0"/>
              <a:t>, handles click event</a:t>
            </a:r>
            <a:endParaRPr lang="en-US" dirty="0"/>
          </a:p>
        </p:txBody>
      </p:sp>
    </p:spTree>
    <p:extLst>
      <p:ext uri="{BB962C8B-B14F-4D97-AF65-F5344CB8AC3E}">
        <p14:creationId xmlns:p14="http://schemas.microsoft.com/office/powerpoint/2010/main" val="466351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TextBox 2"/>
          <p:cNvSpPr txBox="1"/>
          <p:nvPr/>
        </p:nvSpPr>
        <p:spPr>
          <a:xfrm>
            <a:off x="2643258" y="2409225"/>
            <a:ext cx="5673481" cy="2039393"/>
          </a:xfrm>
          <a:prstGeom prst="rect">
            <a:avLst/>
          </a:prstGeom>
          <a:noFill/>
        </p:spPr>
        <p:txBody>
          <a:bodyPr wrap="none" rtlCol="0">
            <a:spAutoFit/>
          </a:bodyPr>
          <a:lstStyle/>
          <a:p>
            <a:r>
              <a:rPr lang="en-US" sz="1377" dirty="0">
                <a:solidFill>
                  <a:srgbClr val="C00000"/>
                </a:solidFill>
                <a:latin typeface="Consolas" panose="020B0609020204030204" pitchFamily="49" charset="0"/>
                <a:cs typeface="Consolas" panose="020B0609020204030204" pitchFamily="49" charset="0"/>
              </a:rPr>
              <a:t>&lt;!DOCTYPE</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html</a:t>
            </a:r>
            <a:r>
              <a:rPr lang="en-US" sz="1377" dirty="0">
                <a:latin typeface="Consolas" panose="020B0609020204030204" pitchFamily="49" charset="0"/>
                <a:cs typeface="Consolas" panose="020B0609020204030204" pitchFamily="49" charset="0"/>
              </a:rPr>
              <a:t>&gt; </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html </a:t>
            </a:r>
            <a:r>
              <a:rPr lang="en-US" sz="1377" dirty="0">
                <a:solidFill>
                  <a:srgbClr val="FF0000"/>
                </a:solidFill>
                <a:latin typeface="Consolas" panose="020B0609020204030204" pitchFamily="49" charset="0"/>
                <a:cs typeface="Consolas" panose="020B0609020204030204" pitchFamily="49" charset="0"/>
              </a:rPr>
              <a:t>data-ng-app</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head</a:t>
            </a:r>
            <a:r>
              <a:rPr lang="en-US" sz="1377" dirty="0">
                <a:latin typeface="Consolas" panose="020B0609020204030204" pitchFamily="49" charset="0"/>
                <a:cs typeface="Consolas" panose="020B0609020204030204" pitchFamily="49" charset="0"/>
              </a:rPr>
              <a:t>&gt;&lt;/</a:t>
            </a:r>
            <a:r>
              <a:rPr lang="en-US" sz="1377" dirty="0">
                <a:solidFill>
                  <a:srgbClr val="C00000"/>
                </a:solidFill>
                <a:latin typeface="Consolas" panose="020B0609020204030204" pitchFamily="49" charset="0"/>
                <a:cs typeface="Consolas" panose="020B0609020204030204" pitchFamily="49" charset="0"/>
              </a:rPr>
              <a:t>head</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body</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input </a:t>
            </a:r>
            <a:r>
              <a:rPr lang="en-US" sz="1377" dirty="0">
                <a:solidFill>
                  <a:srgbClr val="FF0000"/>
                </a:solidFill>
                <a:latin typeface="Consolas" panose="020B0609020204030204" pitchFamily="49" charset="0"/>
                <a:cs typeface="Consolas" panose="020B0609020204030204" pitchFamily="49" charset="0"/>
              </a:rPr>
              <a:t>type</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"text"</a:t>
            </a:r>
            <a:r>
              <a:rPr lang="en-US" sz="1377" dirty="0">
                <a:solidFill>
                  <a:srgbClr val="00B0F0"/>
                </a:solidFill>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data-ng-model</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a:t>
            </a:r>
            <a:r>
              <a:rPr lang="en-US" sz="1377" dirty="0" err="1">
                <a:solidFill>
                  <a:srgbClr val="0070C0"/>
                </a:solidFill>
                <a:latin typeface="Consolas" panose="020B0609020204030204" pitchFamily="49" charset="0"/>
                <a:cs typeface="Consolas" panose="020B0609020204030204" pitchFamily="49" charset="0"/>
              </a:rPr>
              <a:t>displayName</a:t>
            </a:r>
            <a:r>
              <a:rPr lang="en-US" sz="1377" dirty="0">
                <a:solidFill>
                  <a:srgbClr val="0070C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data-ng-click</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"update"</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ng-controller</a:t>
            </a:r>
            <a:r>
              <a:rPr lang="en-US" sz="1377" dirty="0">
                <a:latin typeface="Consolas" panose="020B0609020204030204" pitchFamily="49" charset="0"/>
                <a:cs typeface="Consolas" panose="020B0609020204030204" pitchFamily="49" charset="0"/>
              </a:rPr>
              <a:t>=</a:t>
            </a:r>
            <a:r>
              <a:rPr lang="en-US" sz="1377" dirty="0">
                <a:solidFill>
                  <a:srgbClr val="00B0F0"/>
                </a:solidFill>
                <a:latin typeface="Consolas" panose="020B0609020204030204" pitchFamily="49" charset="0"/>
                <a:cs typeface="Consolas" panose="020B0609020204030204" pitchFamily="49" charset="0"/>
              </a:rPr>
              <a:t>"</a:t>
            </a:r>
            <a:r>
              <a:rPr lang="en-US" sz="1377" dirty="0" err="1">
                <a:solidFill>
                  <a:srgbClr val="00B0F0"/>
                </a:solidFill>
                <a:latin typeface="Consolas" panose="020B0609020204030204" pitchFamily="49" charset="0"/>
                <a:cs typeface="Consolas" panose="020B0609020204030204" pitchFamily="49" charset="0"/>
              </a:rPr>
              <a:t>myCtrl</a:t>
            </a:r>
            <a:r>
              <a:rPr lang="en-US" sz="1377" dirty="0">
                <a:solidFill>
                  <a:srgbClr val="00B0F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body</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html</a:t>
            </a:r>
            <a:r>
              <a:rPr lang="en-US" sz="1377" dirty="0">
                <a:latin typeface="Consolas" panose="020B0609020204030204" pitchFamily="49" charset="0"/>
                <a:cs typeface="Consolas" panose="020B0609020204030204" pitchFamily="49" charset="0"/>
              </a:rPr>
              <a:t>&gt;</a:t>
            </a:r>
          </a:p>
        </p:txBody>
      </p:sp>
      <p:sp>
        <p:nvSpPr>
          <p:cNvPr id="5" name="Line Callout 1 4"/>
          <p:cNvSpPr/>
          <p:nvPr/>
        </p:nvSpPr>
        <p:spPr>
          <a:xfrm>
            <a:off x="4691393" y="1398905"/>
            <a:ext cx="3053689" cy="527297"/>
          </a:xfrm>
          <a:prstGeom prst="borderCallout1">
            <a:avLst>
              <a:gd name="adj1" fmla="val 18750"/>
              <a:gd name="adj2" fmla="val -8333"/>
              <a:gd name="adj3" fmla="val 242436"/>
              <a:gd name="adj4" fmla="val -32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Initializes the app. Can be anonymous or named.</a:t>
            </a:r>
          </a:p>
        </p:txBody>
      </p:sp>
      <p:sp>
        <p:nvSpPr>
          <p:cNvPr id="6" name="Line Callout 1 5"/>
          <p:cNvSpPr/>
          <p:nvPr/>
        </p:nvSpPr>
        <p:spPr>
          <a:xfrm>
            <a:off x="6218237" y="2409225"/>
            <a:ext cx="2953244" cy="544019"/>
          </a:xfrm>
          <a:prstGeom prst="borderCallout1">
            <a:avLst>
              <a:gd name="adj1" fmla="val 18750"/>
              <a:gd name="adj2" fmla="val -8333"/>
              <a:gd name="adj3" fmla="val 160613"/>
              <a:gd name="adj4" fmla="val -25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Creates a property on the </a:t>
            </a:r>
            <a:r>
              <a:rPr lang="en-US" sz="1873" dirty="0" err="1"/>
              <a:t>ViewModel</a:t>
            </a:r>
            <a:endParaRPr lang="en-US" sz="1873" dirty="0"/>
          </a:p>
        </p:txBody>
      </p:sp>
      <p:sp>
        <p:nvSpPr>
          <p:cNvPr id="8" name="Line Callout 1 7"/>
          <p:cNvSpPr/>
          <p:nvPr/>
        </p:nvSpPr>
        <p:spPr>
          <a:xfrm>
            <a:off x="7461708" y="4417962"/>
            <a:ext cx="2953244" cy="1176890"/>
          </a:xfrm>
          <a:prstGeom prst="borderCallout1">
            <a:avLst>
              <a:gd name="adj1" fmla="val 18750"/>
              <a:gd name="adj2" fmla="val -8333"/>
              <a:gd name="adj3" fmla="val -58349"/>
              <a:gd name="adj4" fmla="val -45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References a controller named “</a:t>
            </a:r>
            <a:r>
              <a:rPr lang="en-US" sz="1873" dirty="0" err="1"/>
              <a:t>myCtrl</a:t>
            </a:r>
            <a:r>
              <a:rPr lang="en-US" sz="1873" dirty="0"/>
              <a:t>”, which creates a new </a:t>
            </a:r>
            <a:r>
              <a:rPr lang="en-US" sz="1873" dirty="0" err="1"/>
              <a:t>ViewModel</a:t>
            </a:r>
            <a:r>
              <a:rPr lang="en-US" sz="1873" dirty="0"/>
              <a:t>.</a:t>
            </a:r>
          </a:p>
        </p:txBody>
      </p:sp>
      <p:sp>
        <p:nvSpPr>
          <p:cNvPr id="12" name="Line Callout 1 11"/>
          <p:cNvSpPr/>
          <p:nvPr/>
        </p:nvSpPr>
        <p:spPr>
          <a:xfrm>
            <a:off x="4430747" y="5522317"/>
            <a:ext cx="2486942" cy="1004733"/>
          </a:xfrm>
          <a:prstGeom prst="borderCallout1">
            <a:avLst>
              <a:gd name="adj1" fmla="val -178248"/>
              <a:gd name="adj2" fmla="val -10103"/>
              <a:gd name="adj3" fmla="val -26583"/>
              <a:gd name="adj4" fmla="val 13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References a controller method to call on a click event</a:t>
            </a:r>
          </a:p>
        </p:txBody>
      </p:sp>
    </p:spTree>
    <p:extLst>
      <p:ext uri="{BB962C8B-B14F-4D97-AF65-F5344CB8AC3E}">
        <p14:creationId xmlns:p14="http://schemas.microsoft.com/office/powerpoint/2010/main" val="5529147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Directives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data-ng-app</a:t>
            </a:r>
            <a:r>
              <a:rPr lang="en-US" dirty="0" smtClean="0">
                <a:latin typeface="Consolas" panose="020B0609020204030204" pitchFamily="49" charset="0"/>
                <a:cs typeface="Consolas" panose="020B0609020204030204" pitchFamily="49" charset="0"/>
              </a:rPr>
              <a:t>: </a:t>
            </a:r>
            <a:r>
              <a:rPr lang="en-US" dirty="0" smtClean="0"/>
              <a:t>initialize the Angular app</a:t>
            </a:r>
            <a:endParaRPr lang="en-US" dirty="0"/>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data-ng-controller</a:t>
            </a:r>
            <a:r>
              <a:rPr lang="en-US" dirty="0" smtClean="0">
                <a:latin typeface="Consolas" panose="020B0609020204030204" pitchFamily="49" charset="0"/>
                <a:cs typeface="Consolas" panose="020B0609020204030204" pitchFamily="49" charset="0"/>
              </a:rPr>
              <a:t>: </a:t>
            </a:r>
            <a:r>
              <a:rPr lang="en-US" dirty="0" smtClean="0"/>
              <a:t>designate controller scope</a:t>
            </a:r>
            <a:endParaRPr lang="en-US" dirty="0"/>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data-ng-repeat</a:t>
            </a:r>
            <a:r>
              <a:rPr lang="en-US" dirty="0" smtClean="0">
                <a:latin typeface="Consolas" panose="020B0609020204030204" pitchFamily="49" charset="0"/>
                <a:cs typeface="Consolas" panose="020B0609020204030204" pitchFamily="49" charset="0"/>
              </a:rPr>
              <a:t>: </a:t>
            </a:r>
            <a:r>
              <a:rPr lang="en-US" dirty="0" smtClean="0">
                <a:cs typeface="+mn-cs"/>
              </a:rPr>
              <a:t>for-each loop</a:t>
            </a:r>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data-ng-cloak</a:t>
            </a:r>
            <a:r>
              <a:rPr lang="en-US" dirty="0" smtClean="0">
                <a:latin typeface="Consolas" panose="020B0609020204030204" pitchFamily="49" charset="0"/>
                <a:cs typeface="Consolas" panose="020B0609020204030204" pitchFamily="49" charset="0"/>
              </a:rPr>
              <a:t>: </a:t>
            </a:r>
            <a:r>
              <a:rPr lang="en-US" dirty="0" smtClean="0"/>
              <a:t>prevents the template from being displayed while the page app initializes</a:t>
            </a:r>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data-ng-hide</a:t>
            </a:r>
            <a:r>
              <a:rPr lang="en-US" dirty="0" smtClean="0">
                <a:latin typeface="Consolas" panose="020B0609020204030204" pitchFamily="49" charset="0"/>
                <a:cs typeface="Consolas" panose="020B0609020204030204" pitchFamily="49" charset="0"/>
              </a:rPr>
              <a:t>: </a:t>
            </a:r>
            <a:r>
              <a:rPr lang="en-US" dirty="0" smtClean="0"/>
              <a:t>shows or hides an HTML element</a:t>
            </a:r>
            <a:endParaRPr lang="en-US" dirty="0"/>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a:t>
            </a:r>
            <a:r>
              <a:rPr lang="en-US" dirty="0" err="1" smtClean="0">
                <a:solidFill>
                  <a:srgbClr val="FF0000"/>
                </a:solidFill>
                <a:latin typeface="Consolas" panose="020B0609020204030204" pitchFamily="49" charset="0"/>
                <a:cs typeface="Consolas" panose="020B0609020204030204" pitchFamily="49" charset="0"/>
              </a:rPr>
              <a:t>href</a:t>
            </a:r>
            <a:r>
              <a:rPr lang="en-US" dirty="0" smtClean="0">
                <a:latin typeface="Consolas" panose="020B0609020204030204" pitchFamily="49" charset="0"/>
                <a:cs typeface="Consolas" panose="020B0609020204030204" pitchFamily="49" charset="0"/>
              </a:rPr>
              <a:t>: </a:t>
            </a:r>
            <a:r>
              <a:rPr lang="en-US" dirty="0" smtClean="0"/>
              <a:t>creates Angular-compliant anchor tags</a:t>
            </a:r>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a:t>
            </a:r>
            <a:r>
              <a:rPr lang="en-US" dirty="0" err="1" smtClean="0">
                <a:solidFill>
                  <a:srgbClr val="FF0000"/>
                </a:solidFill>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 </a:t>
            </a:r>
            <a:r>
              <a:rPr lang="en-US" dirty="0" smtClean="0"/>
              <a:t>creates Angular-compliant </a:t>
            </a:r>
            <a:r>
              <a:rPr lang="en-US" dirty="0" err="1" smtClean="0"/>
              <a:t>img</a:t>
            </a:r>
            <a:r>
              <a:rPr lang="en-US" dirty="0" smtClean="0"/>
              <a:t> tags</a:t>
            </a:r>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data-ng-click</a:t>
            </a:r>
            <a:r>
              <a:rPr lang="en-US" dirty="0" smtClean="0">
                <a:latin typeface="Consolas" panose="020B0609020204030204" pitchFamily="49" charset="0"/>
                <a:cs typeface="Consolas" panose="020B0609020204030204" pitchFamily="49" charset="0"/>
              </a:rPr>
              <a:t>: </a:t>
            </a:r>
            <a:r>
              <a:rPr lang="en-US" dirty="0" smtClean="0"/>
              <a:t>handles click event. Similar directives exist for many common events.</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cs typeface="+mn-cs"/>
            </a:endParaRPr>
          </a:p>
          <a:p>
            <a:pPr lvl="1">
              <a:buFont typeface="Wingdings" panose="05000000000000000000" pitchFamily="2" charset="2"/>
              <a:buChar char="§"/>
            </a:pPr>
            <a:endParaRPr lang="en-US" dirty="0">
              <a:cs typeface="+mn-cs"/>
            </a:endParaRPr>
          </a:p>
          <a:p>
            <a:pPr>
              <a:buFont typeface="Wingdings" panose="05000000000000000000" pitchFamily="2" charset="2"/>
              <a:buChar char="§"/>
            </a:pPr>
            <a:endParaRPr lang="en-US" dirty="0" smtClean="0"/>
          </a:p>
        </p:txBody>
      </p:sp>
    </p:spTree>
    <p:extLst>
      <p:ext uri="{BB962C8B-B14F-4D97-AF65-F5344CB8AC3E}">
        <p14:creationId xmlns:p14="http://schemas.microsoft.com/office/powerpoint/2010/main" val="1802596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6" name="Content Placeholder 5"/>
          <p:cNvSpPr>
            <a:spLocks noGrp="1"/>
          </p:cNvSpPr>
          <p:nvPr>
            <p:ph idx="1"/>
          </p:nvPr>
        </p:nvSpPr>
        <p:spPr/>
        <p:txBody>
          <a:bodyPr/>
          <a:lstStyle/>
          <a:p>
            <a:r>
              <a:rPr lang="en-US" sz="2856" dirty="0"/>
              <a:t>Binds </a:t>
            </a:r>
            <a:r>
              <a:rPr lang="en-US" sz="2856" dirty="0" err="1"/>
              <a:t>ViewModels</a:t>
            </a:r>
            <a:r>
              <a:rPr lang="en-US" sz="2856" dirty="0"/>
              <a:t> to HTML elements</a:t>
            </a:r>
          </a:p>
          <a:p>
            <a:pPr lvl="1"/>
            <a:r>
              <a:rPr lang="en-US" sz="2448" dirty="0"/>
              <a:t>Uses {{…}} syntax</a:t>
            </a:r>
          </a:p>
          <a:p>
            <a:pPr lvl="1"/>
            <a:r>
              <a:rPr lang="en-US" sz="2448" dirty="0"/>
              <a:t>References a property of a </a:t>
            </a:r>
            <a:r>
              <a:rPr lang="en-US" sz="2448" dirty="0" err="1"/>
              <a:t>ViewModel</a:t>
            </a:r>
            <a:endParaRPr lang="en-US" sz="2448" dirty="0"/>
          </a:p>
          <a:p>
            <a:pPr lvl="1"/>
            <a:r>
              <a:rPr lang="en-US" sz="2448" dirty="0"/>
              <a:t>Supports two-way binding</a:t>
            </a:r>
          </a:p>
          <a:p>
            <a:endParaRPr lang="en-US" dirty="0"/>
          </a:p>
        </p:txBody>
      </p:sp>
      <p:sp>
        <p:nvSpPr>
          <p:cNvPr id="3" name="TextBox 2"/>
          <p:cNvSpPr txBox="1"/>
          <p:nvPr/>
        </p:nvSpPr>
        <p:spPr>
          <a:xfrm>
            <a:off x="2876408" y="3853068"/>
            <a:ext cx="5573751" cy="1390985"/>
          </a:xfrm>
          <a:prstGeom prst="rect">
            <a:avLst/>
          </a:prstGeom>
          <a:noFill/>
        </p:spPr>
        <p:txBody>
          <a:bodyPr wrap="none" rtlCol="0">
            <a:spAutoFit/>
          </a:bodyPr>
          <a:lstStyle/>
          <a:p>
            <a:r>
              <a:rPr lang="en-US" sz="1377" dirty="0"/>
              <a:t> </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ng-app</a:t>
            </a:r>
            <a:r>
              <a:rPr lang="en-US" sz="1377" dirty="0">
                <a:latin typeface="Consolas" panose="020B0609020204030204" pitchFamily="49" charset="0"/>
                <a:cs typeface="Consolas" panose="020B0609020204030204" pitchFamily="49" charset="0"/>
              </a:rPr>
              <a:t>=</a:t>
            </a:r>
            <a:r>
              <a:rPr lang="en-US" sz="1377" dirty="0">
                <a:solidFill>
                  <a:srgbClr val="00B0F0"/>
                </a:solidFill>
                <a:latin typeface="Consolas" panose="020B0609020204030204" pitchFamily="49" charset="0"/>
                <a:cs typeface="Consolas" panose="020B0609020204030204" pitchFamily="49" charset="0"/>
              </a:rPr>
              <a:t>"App"</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input </a:t>
            </a:r>
            <a:r>
              <a:rPr lang="en-US" sz="1377" dirty="0">
                <a:solidFill>
                  <a:srgbClr val="FF0000"/>
                </a:solidFill>
                <a:latin typeface="Consolas" panose="020B0609020204030204" pitchFamily="49" charset="0"/>
                <a:cs typeface="Consolas" panose="020B0609020204030204" pitchFamily="49" charset="0"/>
              </a:rPr>
              <a:t>type</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"text" </a:t>
            </a:r>
            <a:r>
              <a:rPr lang="en-US" sz="1377" dirty="0">
                <a:solidFill>
                  <a:srgbClr val="FF0000"/>
                </a:solidFill>
                <a:latin typeface="Consolas" panose="020B0609020204030204" pitchFamily="49" charset="0"/>
                <a:cs typeface="Consolas" panose="020B0609020204030204" pitchFamily="49" charset="0"/>
              </a:rPr>
              <a:t>data-ng-model</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a:t>
            </a:r>
            <a:r>
              <a:rPr lang="en-US" sz="1377" dirty="0" err="1">
                <a:solidFill>
                  <a:srgbClr val="0070C0"/>
                </a:solidFill>
                <a:latin typeface="Consolas" panose="020B0609020204030204" pitchFamily="49" charset="0"/>
                <a:cs typeface="Consolas" panose="020B0609020204030204" pitchFamily="49" charset="0"/>
              </a:rPr>
              <a:t>firstName</a:t>
            </a:r>
            <a:r>
              <a:rPr lang="en-US" sz="1377" dirty="0">
                <a:solidFill>
                  <a:srgbClr val="0070C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r>
              <a:rPr lang="en-US" sz="1377" dirty="0" err="1">
                <a:latin typeface="Consolas" panose="020B0609020204030204" pitchFamily="49" charset="0"/>
                <a:cs typeface="Consolas" panose="020B0609020204030204" pitchFamily="49" charset="0"/>
              </a:rPr>
              <a:t>firstName</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p:txBody>
      </p:sp>
      <p:sp>
        <p:nvSpPr>
          <p:cNvPr id="5" name="Rounded Rectangular Callout 4"/>
          <p:cNvSpPr/>
          <p:nvPr/>
        </p:nvSpPr>
        <p:spPr>
          <a:xfrm>
            <a:off x="3031843" y="5561966"/>
            <a:ext cx="3574979" cy="499955"/>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Display whatever the user types</a:t>
            </a:r>
          </a:p>
        </p:txBody>
      </p:sp>
    </p:spTree>
    <p:extLst>
      <p:ext uri="{BB962C8B-B14F-4D97-AF65-F5344CB8AC3E}">
        <p14:creationId xmlns:p14="http://schemas.microsoft.com/office/powerpoint/2010/main" val="19349249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Filters</a:t>
            </a:r>
            <a:endParaRPr lang="en-US" dirty="0"/>
          </a:p>
        </p:txBody>
      </p:sp>
      <p:sp>
        <p:nvSpPr>
          <p:cNvPr id="3" name="Content Placeholder 2"/>
          <p:cNvSpPr>
            <a:spLocks noGrp="1"/>
          </p:cNvSpPr>
          <p:nvPr>
            <p:ph idx="1"/>
          </p:nvPr>
        </p:nvSpPr>
        <p:spPr/>
        <p:txBody>
          <a:bodyPr/>
          <a:lstStyle/>
          <a:p>
            <a:r>
              <a:rPr lang="en-US" smtClean="0"/>
              <a:t>Perform common operations on data bound elements</a:t>
            </a:r>
          </a:p>
          <a:p>
            <a:pPr lvl="1"/>
            <a:r>
              <a:rPr lang="en-US" smtClean="0"/>
              <a:t>Takes the form of {{ expression | filter }}</a:t>
            </a:r>
            <a:endParaRPr lang="en-US" dirty="0" smtClean="0"/>
          </a:p>
        </p:txBody>
      </p:sp>
      <p:sp>
        <p:nvSpPr>
          <p:cNvPr id="5" name="TextBox 4"/>
          <p:cNvSpPr txBox="1"/>
          <p:nvPr/>
        </p:nvSpPr>
        <p:spPr>
          <a:xfrm>
            <a:off x="2798692" y="3574980"/>
            <a:ext cx="5573751" cy="1390985"/>
          </a:xfrm>
          <a:prstGeom prst="rect">
            <a:avLst/>
          </a:prstGeom>
          <a:noFill/>
        </p:spPr>
        <p:txBody>
          <a:bodyPr wrap="none" rtlCol="0">
            <a:spAutoFit/>
          </a:bodyPr>
          <a:lstStyle/>
          <a:p>
            <a:r>
              <a:rPr lang="en-US" sz="1377" dirty="0"/>
              <a:t> </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ng-app</a:t>
            </a:r>
            <a:r>
              <a:rPr lang="en-US" sz="1377" dirty="0">
                <a:latin typeface="Consolas" panose="020B0609020204030204" pitchFamily="49" charset="0"/>
                <a:cs typeface="Consolas" panose="020B0609020204030204" pitchFamily="49" charset="0"/>
              </a:rPr>
              <a:t>=</a:t>
            </a:r>
            <a:r>
              <a:rPr lang="en-US" sz="1377" dirty="0">
                <a:solidFill>
                  <a:srgbClr val="00B0F0"/>
                </a:solidFill>
                <a:latin typeface="Consolas" panose="020B0609020204030204" pitchFamily="49" charset="0"/>
                <a:cs typeface="Consolas" panose="020B0609020204030204" pitchFamily="49" charset="0"/>
              </a:rPr>
              <a:t>"App"</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input </a:t>
            </a:r>
            <a:r>
              <a:rPr lang="en-US" sz="1377" dirty="0">
                <a:solidFill>
                  <a:srgbClr val="FF0000"/>
                </a:solidFill>
                <a:latin typeface="Consolas" panose="020B0609020204030204" pitchFamily="49" charset="0"/>
                <a:cs typeface="Consolas" panose="020B0609020204030204" pitchFamily="49" charset="0"/>
              </a:rPr>
              <a:t>type</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"text" </a:t>
            </a:r>
            <a:r>
              <a:rPr lang="en-US" sz="1377" dirty="0">
                <a:solidFill>
                  <a:srgbClr val="FF0000"/>
                </a:solidFill>
                <a:latin typeface="Consolas" panose="020B0609020204030204" pitchFamily="49" charset="0"/>
                <a:cs typeface="Consolas" panose="020B0609020204030204" pitchFamily="49" charset="0"/>
              </a:rPr>
              <a:t>data-ng-model</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a:t>
            </a:r>
            <a:r>
              <a:rPr lang="en-US" sz="1377" dirty="0" err="1">
                <a:solidFill>
                  <a:srgbClr val="0070C0"/>
                </a:solidFill>
                <a:latin typeface="Consolas" panose="020B0609020204030204" pitchFamily="49" charset="0"/>
                <a:cs typeface="Consolas" panose="020B0609020204030204" pitchFamily="49" charset="0"/>
              </a:rPr>
              <a:t>firstName</a:t>
            </a:r>
            <a:r>
              <a:rPr lang="en-US" sz="1377" dirty="0">
                <a:solidFill>
                  <a:srgbClr val="0070C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r>
              <a:rPr lang="en-US" sz="1377" dirty="0" err="1">
                <a:latin typeface="Consolas" panose="020B0609020204030204" pitchFamily="49" charset="0"/>
                <a:cs typeface="Consolas" panose="020B0609020204030204" pitchFamily="49" charset="0"/>
              </a:rPr>
              <a:t>firstName</a:t>
            </a:r>
            <a:r>
              <a:rPr lang="en-US" sz="1377" dirty="0">
                <a:latin typeface="Consolas" panose="020B0609020204030204" pitchFamily="49" charset="0"/>
                <a:cs typeface="Consolas" panose="020B0609020204030204" pitchFamily="49" charset="0"/>
              </a:rPr>
              <a:t> | uppercase}}&lt;/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p:txBody>
      </p:sp>
      <p:sp>
        <p:nvSpPr>
          <p:cNvPr id="6" name="Rounded Rectangular Callout 5"/>
          <p:cNvSpPr/>
          <p:nvPr/>
        </p:nvSpPr>
        <p:spPr>
          <a:xfrm>
            <a:off x="4119880" y="5234501"/>
            <a:ext cx="3574979" cy="499955"/>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Display data in all caps</a:t>
            </a:r>
          </a:p>
        </p:txBody>
      </p:sp>
    </p:spTree>
    <p:extLst>
      <p:ext uri="{BB962C8B-B14F-4D97-AF65-F5344CB8AC3E}">
        <p14:creationId xmlns:p14="http://schemas.microsoft.com/office/powerpoint/2010/main" val="1221646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Filters</a:t>
            </a:r>
            <a:endParaRPr lang="en-US" dirty="0"/>
          </a:p>
        </p:txBody>
      </p:sp>
      <p:sp>
        <p:nvSpPr>
          <p:cNvPr id="3" name="Content Placeholder 2"/>
          <p:cNvSpPr>
            <a:spLocks noGrp="1"/>
          </p:cNvSpPr>
          <p:nvPr>
            <p:ph idx="1"/>
          </p:nvPr>
        </p:nvSpPr>
        <p:spPr/>
        <p:txBody>
          <a:bodyPr/>
          <a:lstStyle/>
          <a:p>
            <a:r>
              <a:rPr lang="en-US" smtClean="0"/>
              <a:t>Format</a:t>
            </a:r>
          </a:p>
          <a:p>
            <a:pPr lvl="1"/>
            <a:r>
              <a:rPr lang="en-US" smtClean="0"/>
              <a:t>currency</a:t>
            </a:r>
          </a:p>
          <a:p>
            <a:pPr lvl="1"/>
            <a:r>
              <a:rPr lang="en-US" smtClean="0"/>
              <a:t>date</a:t>
            </a:r>
          </a:p>
          <a:p>
            <a:pPr lvl="1"/>
            <a:r>
              <a:rPr lang="en-US" smtClean="0"/>
              <a:t>number</a:t>
            </a:r>
          </a:p>
          <a:p>
            <a:r>
              <a:rPr lang="en-US" smtClean="0"/>
              <a:t>Displaying data sets</a:t>
            </a:r>
          </a:p>
          <a:p>
            <a:pPr lvl="1"/>
            <a:r>
              <a:rPr lang="en-US" smtClean="0"/>
              <a:t>orderBy</a:t>
            </a:r>
          </a:p>
          <a:p>
            <a:pPr lvl="1"/>
            <a:r>
              <a:rPr lang="en-US" smtClean="0"/>
              <a:t>limitTo</a:t>
            </a:r>
          </a:p>
          <a:p>
            <a:r>
              <a:rPr lang="en-US" smtClean="0"/>
              <a:t>String manipulation</a:t>
            </a:r>
          </a:p>
          <a:p>
            <a:pPr lvl="1"/>
            <a:r>
              <a:rPr lang="en-US" smtClean="0"/>
              <a:t>uppercase</a:t>
            </a:r>
          </a:p>
          <a:p>
            <a:pPr lvl="1"/>
            <a:r>
              <a:rPr lang="en-US" smtClean="0"/>
              <a:t>lowercase</a:t>
            </a:r>
          </a:p>
          <a:p>
            <a:pPr lvl="1"/>
            <a:endParaRPr lang="en-US" dirty="0" smtClean="0"/>
          </a:p>
        </p:txBody>
      </p:sp>
    </p:spTree>
    <p:extLst>
      <p:ext uri="{BB962C8B-B14F-4D97-AF65-F5344CB8AC3E}">
        <p14:creationId xmlns:p14="http://schemas.microsoft.com/office/powerpoint/2010/main" val="3810305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Creating Apps with Bootstrap and </a:t>
            </a:r>
            <a:r>
              <a:rPr lang="en-US" dirty="0" err="1" smtClean="0"/>
              <a:t>AngularJS</a:t>
            </a:r>
            <a:endParaRPr lang="en-US" dirty="0"/>
          </a:p>
        </p:txBody>
      </p:sp>
      <p:sp>
        <p:nvSpPr>
          <p:cNvPr id="5" name="Subtitle 4"/>
          <p:cNvSpPr>
            <a:spLocks noGrp="1"/>
          </p:cNvSpPr>
          <p:nvPr>
            <p:ph type="subTitle" idx="1"/>
          </p:nvPr>
        </p:nvSpPr>
        <p:spPr>
          <a:xfrm>
            <a:off x="545362" y="4829515"/>
            <a:ext cx="7792716" cy="1915412"/>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349430912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663898" y="3905089"/>
            <a:ext cx="2904301" cy="1117653"/>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Controller</a:t>
            </a:r>
          </a:p>
          <a:p>
            <a:pPr algn="ctr" defTabSz="699157"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ounded Rectangle 3"/>
          <p:cNvSpPr/>
          <p:nvPr/>
        </p:nvSpPr>
        <p:spPr bwMode="auto">
          <a:xfrm>
            <a:off x="2607082" y="3905089"/>
            <a:ext cx="1218854" cy="2431731"/>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View</a:t>
            </a:r>
          </a:p>
        </p:txBody>
      </p:sp>
      <p:sp>
        <p:nvSpPr>
          <p:cNvPr id="11" name="U-Turn Arrow 10"/>
          <p:cNvSpPr/>
          <p:nvPr/>
        </p:nvSpPr>
        <p:spPr bwMode="auto">
          <a:xfrm flipH="1">
            <a:off x="2902273" y="4408554"/>
            <a:ext cx="3375655" cy="1109347"/>
          </a:xfrm>
          <a:prstGeom prst="uturnArrow">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Model-View-Controller with Angular</a:t>
            </a:r>
            <a:endParaRPr lang="en-US" dirty="0"/>
          </a:p>
        </p:txBody>
      </p:sp>
      <p:sp>
        <p:nvSpPr>
          <p:cNvPr id="10" name="Content Placeholder 9"/>
          <p:cNvSpPr>
            <a:spLocks noGrp="1"/>
          </p:cNvSpPr>
          <p:nvPr>
            <p:ph idx="1"/>
          </p:nvPr>
        </p:nvSpPr>
        <p:spPr/>
        <p:txBody>
          <a:bodyPr/>
          <a:lstStyle/>
          <a:p>
            <a:r>
              <a:rPr lang="en-US" smtClean="0"/>
              <a:t>Model</a:t>
            </a:r>
          </a:p>
          <a:p>
            <a:pPr lvl="1"/>
            <a:r>
              <a:rPr lang="en-US" smtClean="0"/>
              <a:t>Special variable $scope</a:t>
            </a:r>
          </a:p>
          <a:p>
            <a:pPr lvl="1"/>
            <a:r>
              <a:rPr lang="en-US" smtClean="0"/>
              <a:t>Analogous to MVC5 “ViewBag”</a:t>
            </a:r>
          </a:p>
          <a:p>
            <a:r>
              <a:rPr lang="en-US" smtClean="0"/>
              <a:t>Views</a:t>
            </a:r>
          </a:p>
          <a:p>
            <a:pPr lvl="1"/>
            <a:r>
              <a:rPr lang="en-US" smtClean="0"/>
              <a:t>HTML pages utilizing data binding</a:t>
            </a:r>
          </a:p>
          <a:p>
            <a:r>
              <a:rPr lang="en-US" smtClean="0"/>
              <a:t>Controllers</a:t>
            </a:r>
          </a:p>
          <a:p>
            <a:pPr lvl="1"/>
            <a:r>
              <a:rPr lang="en-US" smtClean="0"/>
              <a:t>JavaScript modules</a:t>
            </a:r>
          </a:p>
          <a:p>
            <a:endParaRPr lang="en-US" dirty="0"/>
          </a:p>
        </p:txBody>
      </p:sp>
      <p:sp>
        <p:nvSpPr>
          <p:cNvPr id="5" name="Rounded Rectangle 4"/>
          <p:cNvSpPr/>
          <p:nvPr/>
        </p:nvSpPr>
        <p:spPr bwMode="auto">
          <a:xfrm>
            <a:off x="4663898" y="5517903"/>
            <a:ext cx="2904301" cy="818917"/>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Model</a:t>
            </a:r>
          </a:p>
        </p:txBody>
      </p:sp>
      <p:sp>
        <p:nvSpPr>
          <p:cNvPr id="6" name="Flowchart: Magnetic Disk 5"/>
          <p:cNvSpPr/>
          <p:nvPr/>
        </p:nvSpPr>
        <p:spPr bwMode="auto">
          <a:xfrm>
            <a:off x="8520429" y="3946723"/>
            <a:ext cx="1761625" cy="923663"/>
          </a:xfrm>
          <a:prstGeom prst="flowChartMagneticDisk">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Data</a:t>
            </a:r>
          </a:p>
        </p:txBody>
      </p:sp>
      <p:sp>
        <p:nvSpPr>
          <p:cNvPr id="7" name="Left-Right Arrow 6"/>
          <p:cNvSpPr/>
          <p:nvPr/>
        </p:nvSpPr>
        <p:spPr bwMode="auto">
          <a:xfrm>
            <a:off x="7568199" y="4260960"/>
            <a:ext cx="952229" cy="295191"/>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984575" y="5022743"/>
            <a:ext cx="323758" cy="495159"/>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Left-Right Arrow 11"/>
          <p:cNvSpPr/>
          <p:nvPr/>
        </p:nvSpPr>
        <p:spPr bwMode="auto">
          <a:xfrm>
            <a:off x="3825936" y="4413317"/>
            <a:ext cx="837962" cy="295191"/>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3937443" y="4422742"/>
            <a:ext cx="646118" cy="270285"/>
          </a:xfrm>
          <a:prstGeom prst="rect">
            <a:avLst/>
          </a:prstGeom>
          <a:noFill/>
        </p:spPr>
        <p:txBody>
          <a:bodyPr wrap="none" rtlCol="0">
            <a:spAutoFit/>
          </a:bodyPr>
          <a:lstStyle/>
          <a:p>
            <a:r>
              <a:rPr lang="en-US" sz="1122" dirty="0">
                <a:ea typeface="Segoe UI" pitchFamily="34" charset="0"/>
                <a:cs typeface="Segoe UI" pitchFamily="34" charset="0"/>
              </a:rPr>
              <a:t>$scope</a:t>
            </a:r>
            <a:endParaRPr lang="en-US" sz="1873" dirty="0">
              <a:ea typeface="Segoe UI" pitchFamily="34" charset="0"/>
              <a:cs typeface="Segoe UI" pitchFamily="34" charset="0"/>
            </a:endParaRPr>
          </a:p>
        </p:txBody>
      </p:sp>
    </p:spTree>
    <p:extLst>
      <p:ext uri="{BB962C8B-B14F-4D97-AF65-F5344CB8AC3E}">
        <p14:creationId xmlns:p14="http://schemas.microsoft.com/office/powerpoint/2010/main" val="5941453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$scope</a:t>
            </a:r>
            <a:endParaRPr lang="en-US" dirty="0"/>
          </a:p>
        </p:txBody>
      </p:sp>
      <p:sp>
        <p:nvSpPr>
          <p:cNvPr id="3" name="Content Placeholder 2"/>
          <p:cNvSpPr>
            <a:spLocks noGrp="1"/>
          </p:cNvSpPr>
          <p:nvPr>
            <p:ph idx="1"/>
          </p:nvPr>
        </p:nvSpPr>
        <p:spPr/>
        <p:txBody>
          <a:bodyPr/>
          <a:lstStyle/>
          <a:p>
            <a:r>
              <a:rPr lang="en-US" smtClean="0"/>
              <a:t>$scope is the ViewModel in AngularJS</a:t>
            </a:r>
          </a:p>
          <a:p>
            <a:pPr lvl="1"/>
            <a:r>
              <a:rPr lang="en-US" smtClean="0"/>
              <a:t>Allows for the attachment of properties</a:t>
            </a:r>
          </a:p>
          <a:p>
            <a:pPr lvl="1"/>
            <a:r>
              <a:rPr lang="en-US" smtClean="0"/>
              <a:t>Controller populates the $scope</a:t>
            </a:r>
          </a:p>
          <a:p>
            <a:pPr lvl="1"/>
            <a:r>
              <a:rPr lang="en-US" smtClean="0"/>
              <a:t>Transferred from the Controller to the View</a:t>
            </a:r>
          </a:p>
          <a:p>
            <a:pPr lvl="1"/>
            <a:r>
              <a:rPr lang="en-US" smtClean="0"/>
              <a:t>View binds to the properties </a:t>
            </a:r>
          </a:p>
          <a:p>
            <a:pPr lvl="1"/>
            <a:endParaRPr lang="en-US" dirty="0" smtClean="0"/>
          </a:p>
        </p:txBody>
      </p:sp>
    </p:spTree>
    <p:extLst>
      <p:ext uri="{BB962C8B-B14F-4D97-AF65-F5344CB8AC3E}">
        <p14:creationId xmlns:p14="http://schemas.microsoft.com/office/powerpoint/2010/main" val="627080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Modules</a:t>
            </a:r>
            <a:endParaRPr lang="en-US" dirty="0"/>
          </a:p>
        </p:txBody>
      </p:sp>
      <p:sp>
        <p:nvSpPr>
          <p:cNvPr id="6" name="Content Placeholder 5"/>
          <p:cNvSpPr>
            <a:spLocks noGrp="1"/>
          </p:cNvSpPr>
          <p:nvPr>
            <p:ph idx="1"/>
          </p:nvPr>
        </p:nvSpPr>
        <p:spPr/>
        <p:txBody>
          <a:bodyPr/>
          <a:lstStyle/>
          <a:p>
            <a:r>
              <a:rPr lang="en-US" smtClean="0"/>
              <a:t>A container for the components of the app</a:t>
            </a:r>
          </a:p>
          <a:p>
            <a:pPr lvl="1"/>
            <a:r>
              <a:rPr lang="en-US" smtClean="0"/>
              <a:t>Declare a new module when app starts</a:t>
            </a:r>
          </a:p>
          <a:p>
            <a:pPr lvl="1"/>
            <a:r>
              <a:rPr lang="en-US" smtClean="0"/>
              <a:t>Add a related directive to the HTML page</a:t>
            </a:r>
          </a:p>
          <a:p>
            <a:pPr lvl="1"/>
            <a:r>
              <a:rPr lang="en-US" smtClean="0"/>
              <a:t>New components like controllers and services can be added dynamically to the module</a:t>
            </a:r>
            <a:endParaRPr lang="en-US" dirty="0"/>
          </a:p>
        </p:txBody>
      </p:sp>
      <p:sp>
        <p:nvSpPr>
          <p:cNvPr id="4" name="TextBox 3"/>
          <p:cNvSpPr txBox="1"/>
          <p:nvPr/>
        </p:nvSpPr>
        <p:spPr>
          <a:xfrm>
            <a:off x="2876409" y="4196714"/>
            <a:ext cx="4177534" cy="1174850"/>
          </a:xfrm>
          <a:prstGeom prst="rect">
            <a:avLst/>
          </a:prstGeom>
          <a:noFill/>
        </p:spPr>
        <p:txBody>
          <a:bodyPr wrap="none" rtlCol="0">
            <a:spAutoFit/>
          </a:bodyPr>
          <a:lstStyle/>
          <a:p>
            <a:r>
              <a:rPr lang="en-US" sz="1377" dirty="0">
                <a:solidFill>
                  <a:srgbClr val="00B050"/>
                </a:solidFill>
                <a:latin typeface="Consolas" panose="020B0609020204030204" pitchFamily="49" charset="0"/>
                <a:cs typeface="Consolas" panose="020B0609020204030204" pitchFamily="49" charset="0"/>
              </a:rPr>
              <a:t>//module</a:t>
            </a:r>
          </a:p>
          <a:p>
            <a:r>
              <a:rPr lang="en-US" sz="1377" dirty="0" err="1">
                <a:solidFill>
                  <a:srgbClr val="00B0F0"/>
                </a:solidFill>
                <a:latin typeface="Consolas" panose="020B0609020204030204" pitchFamily="49" charset="0"/>
                <a:cs typeface="Consolas" panose="020B0609020204030204" pitchFamily="49" charset="0"/>
              </a:rPr>
              <a:t>var</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myapp</a:t>
            </a:r>
            <a:r>
              <a:rPr lang="en-US" sz="1377" dirty="0">
                <a:latin typeface="Consolas" panose="020B0609020204030204" pitchFamily="49" charset="0"/>
                <a:cs typeface="Consolas" panose="020B0609020204030204" pitchFamily="49" charset="0"/>
              </a:rPr>
              <a:t> = </a:t>
            </a:r>
            <a:r>
              <a:rPr lang="en-US" sz="1377" dirty="0" err="1">
                <a:latin typeface="Consolas" panose="020B0609020204030204" pitchFamily="49" charset="0"/>
                <a:cs typeface="Consolas" panose="020B0609020204030204" pitchFamily="49" charset="0"/>
              </a:rPr>
              <a:t>angular.module</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MyApp</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 []);</a:t>
            </a:r>
          </a:p>
          <a:p>
            <a:endParaRPr lang="en-US" sz="1377" dirty="0">
              <a:latin typeface="Consolas" panose="020B0609020204030204" pitchFamily="49" charset="0"/>
              <a:cs typeface="Consolas" panose="020B0609020204030204" pitchFamily="49" charset="0"/>
            </a:endParaRPr>
          </a:p>
          <a:p>
            <a:r>
              <a:rPr lang="en-US" sz="1377" dirty="0">
                <a:solidFill>
                  <a:srgbClr val="00B050"/>
                </a:solidFill>
                <a:latin typeface="Consolas" panose="020B0609020204030204" pitchFamily="49" charset="0"/>
                <a:cs typeface="Consolas" panose="020B0609020204030204" pitchFamily="49" charset="0"/>
              </a:rPr>
              <a:t>&lt;!-- html --&gt;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data-ng-app</a:t>
            </a:r>
            <a:r>
              <a:rPr lang="en-US" sz="1377" dirty="0">
                <a:latin typeface="Consolas" panose="020B0609020204030204" pitchFamily="49" charset="0"/>
                <a:cs typeface="Consolas" panose="020B0609020204030204" pitchFamily="49" charset="0"/>
              </a:rPr>
              <a:t> = </a:t>
            </a:r>
            <a:r>
              <a:rPr lang="en-US" sz="1377" dirty="0">
                <a:solidFill>
                  <a:srgbClr val="00B0F0"/>
                </a:solidFill>
                <a:latin typeface="Consolas" panose="020B0609020204030204" pitchFamily="49" charset="0"/>
                <a:cs typeface="Consolas" panose="020B0609020204030204" pitchFamily="49" charset="0"/>
              </a:rPr>
              <a:t>"</a:t>
            </a:r>
            <a:r>
              <a:rPr lang="en-US" sz="1377" dirty="0" err="1">
                <a:solidFill>
                  <a:srgbClr val="00B0F0"/>
                </a:solidFill>
                <a:latin typeface="Consolas" panose="020B0609020204030204" pitchFamily="49" charset="0"/>
                <a:cs typeface="Consolas" panose="020B0609020204030204" pitchFamily="49" charset="0"/>
              </a:rPr>
              <a:t>MyApp</a:t>
            </a:r>
            <a:r>
              <a:rPr lang="en-US" sz="1377" dirty="0">
                <a:solidFill>
                  <a:srgbClr val="00B0F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p>
        </p:txBody>
      </p:sp>
      <p:sp>
        <p:nvSpPr>
          <p:cNvPr id="5" name="Line Callout 1 4"/>
          <p:cNvSpPr/>
          <p:nvPr/>
        </p:nvSpPr>
        <p:spPr>
          <a:xfrm>
            <a:off x="6839972" y="5284752"/>
            <a:ext cx="3030961" cy="621736"/>
          </a:xfrm>
          <a:prstGeom prst="borderCallout1">
            <a:avLst>
              <a:gd name="adj1" fmla="val 18750"/>
              <a:gd name="adj2" fmla="val -8333"/>
              <a:gd name="adj3" fmla="val -96934"/>
              <a:gd name="adj4" fmla="val -9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Reference dependent modules here</a:t>
            </a:r>
          </a:p>
        </p:txBody>
      </p:sp>
    </p:spTree>
    <p:extLst>
      <p:ext uri="{BB962C8B-B14F-4D97-AF65-F5344CB8AC3E}">
        <p14:creationId xmlns:p14="http://schemas.microsoft.com/office/powerpoint/2010/main" val="3922836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Controllers</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
            </a:pPr>
            <a:r>
              <a:rPr lang="en-US" dirty="0"/>
              <a:t>Controllers are JavaScript functions</a:t>
            </a:r>
          </a:p>
          <a:p>
            <a:pPr>
              <a:buFont typeface="Wingdings" panose="05000000000000000000" pitchFamily="2" charset="2"/>
              <a:buChar char="§"/>
            </a:pPr>
            <a:r>
              <a:rPr lang="en-US" dirty="0"/>
              <a:t>Controllers set properties on the $scope</a:t>
            </a:r>
          </a:p>
          <a:p>
            <a:pPr>
              <a:buFont typeface="Wingdings" panose="05000000000000000000" pitchFamily="2" charset="2"/>
              <a:buChar char="§"/>
            </a:pPr>
            <a:r>
              <a:rPr lang="en-US" dirty="0"/>
              <a:t>Created using a Module</a:t>
            </a:r>
          </a:p>
          <a:p>
            <a:pPr>
              <a:buFont typeface="Wingdings" panose="05000000000000000000" pitchFamily="2" charset="2"/>
              <a:buChar char="§"/>
            </a:pPr>
            <a:r>
              <a:rPr lang="en-US" dirty="0"/>
              <a:t>Angular “injects” the $scope into the Controller </a:t>
            </a:r>
          </a:p>
        </p:txBody>
      </p:sp>
      <p:sp>
        <p:nvSpPr>
          <p:cNvPr id="4" name="TextBox 3"/>
          <p:cNvSpPr txBox="1"/>
          <p:nvPr/>
        </p:nvSpPr>
        <p:spPr>
          <a:xfrm>
            <a:off x="2332390" y="3963564"/>
            <a:ext cx="7460827" cy="2471664"/>
          </a:xfrm>
          <a:prstGeom prst="rect">
            <a:avLst/>
          </a:prstGeom>
          <a:noFill/>
        </p:spPr>
        <p:txBody>
          <a:bodyPr wrap="square" rtlCol="0">
            <a:spAutoFit/>
          </a:bodyPr>
          <a:lstStyle/>
          <a:p>
            <a:r>
              <a:rPr lang="en-US" sz="1377" dirty="0">
                <a:solidFill>
                  <a:srgbClr val="00B050"/>
                </a:solidFill>
                <a:latin typeface="Consolas" panose="020B0609020204030204" pitchFamily="49" charset="0"/>
                <a:cs typeface="Consolas" panose="020B0609020204030204" pitchFamily="49" charset="0"/>
              </a:rPr>
              <a:t>//controller</a:t>
            </a:r>
          </a:p>
          <a:p>
            <a:r>
              <a:rPr lang="en-US" sz="1377" dirty="0" err="1">
                <a:latin typeface="Consolas" panose="020B0609020204030204" pitchFamily="49" charset="0"/>
                <a:cs typeface="Consolas" panose="020B0609020204030204" pitchFamily="49" charset="0"/>
              </a:rPr>
              <a:t>myapp.controller</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welcomeCtrl</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"$scope"</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r>
              <a:rPr lang="en-US" sz="1377" dirty="0">
                <a:solidFill>
                  <a:srgbClr val="00B0F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welcomeCtrl</a:t>
            </a:r>
            <a:r>
              <a:rPr lang="en-US" sz="1377" dirty="0">
                <a:latin typeface="Consolas" panose="020B0609020204030204" pitchFamily="49" charset="0"/>
                <a:cs typeface="Consolas" panose="020B0609020204030204" pitchFamily="49" charset="0"/>
              </a:rPr>
              <a:t>($scope) {</a:t>
            </a:r>
          </a:p>
          <a:p>
            <a:r>
              <a:rPr lang="en-US" sz="1377" dirty="0">
                <a:latin typeface="Consolas" panose="020B0609020204030204" pitchFamily="49" charset="0"/>
                <a:cs typeface="Consolas" panose="020B0609020204030204" pitchFamily="49" charset="0"/>
              </a:rPr>
              <a:t>        </a:t>
            </a:r>
            <a:r>
              <a:rPr lang="en-US" sz="1377" dirty="0">
                <a:solidFill>
                  <a:srgbClr val="00B050"/>
                </a:solidFill>
                <a:latin typeface="Consolas" panose="020B0609020204030204" pitchFamily="49" charset="0"/>
                <a:cs typeface="Consolas" panose="020B0609020204030204" pitchFamily="49" charset="0"/>
              </a:rPr>
              <a:t>//</a:t>
            </a:r>
            <a:r>
              <a:rPr lang="en-US" sz="1377" dirty="0" err="1">
                <a:solidFill>
                  <a:srgbClr val="00B050"/>
                </a:solidFill>
                <a:latin typeface="Consolas" panose="020B0609020204030204" pitchFamily="49" charset="0"/>
                <a:cs typeface="Consolas" panose="020B0609020204030204" pitchFamily="49" charset="0"/>
              </a:rPr>
              <a:t>ViewModel</a:t>
            </a:r>
            <a:endParaRPr lang="en-US" sz="1377" dirty="0">
              <a:solidFill>
                <a:srgbClr val="00B050"/>
              </a:solidFill>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scope.welcomeMessage</a:t>
            </a:r>
            <a:r>
              <a:rPr lang="en-US" sz="1377" dirty="0">
                <a:latin typeface="Consolas" panose="020B0609020204030204" pitchFamily="49" charset="0"/>
                <a:cs typeface="Consolas" panose="020B0609020204030204" pitchFamily="49" charset="0"/>
              </a:rPr>
              <a:t> = </a:t>
            </a:r>
            <a:r>
              <a:rPr lang="en-US" sz="1377" dirty="0">
                <a:solidFill>
                  <a:srgbClr val="FF0000"/>
                </a:solidFill>
                <a:latin typeface="Consolas" panose="020B0609020204030204" pitchFamily="49" charset="0"/>
                <a:cs typeface="Consolas" panose="020B0609020204030204" pitchFamily="49" charset="0"/>
              </a:rPr>
              <a:t>"Hi"</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a:t>
            </a:r>
          </a:p>
          <a:p>
            <a:endParaRPr lang="en-US" sz="1377" dirty="0">
              <a:latin typeface="Consolas" panose="020B0609020204030204" pitchFamily="49" charset="0"/>
              <a:cs typeface="Consolas" panose="020B0609020204030204" pitchFamily="49" charset="0"/>
            </a:endParaRPr>
          </a:p>
          <a:p>
            <a:r>
              <a:rPr lang="en-US" sz="1377" dirty="0">
                <a:solidFill>
                  <a:srgbClr val="00B050"/>
                </a:solidFill>
                <a:latin typeface="Consolas" panose="020B0609020204030204" pitchFamily="49" charset="0"/>
                <a:cs typeface="Consolas" panose="020B0609020204030204" pitchFamily="49" charset="0"/>
              </a:rPr>
              <a:t>&lt;!-- html --&gt;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data-ng-controller</a:t>
            </a:r>
            <a:r>
              <a:rPr lang="en-US" sz="1377" dirty="0">
                <a:latin typeface="Consolas" panose="020B0609020204030204" pitchFamily="49" charset="0"/>
                <a:cs typeface="Consolas" panose="020B0609020204030204" pitchFamily="49" charset="0"/>
              </a:rPr>
              <a:t>=</a:t>
            </a:r>
            <a:r>
              <a:rPr lang="en-US" sz="1377" dirty="0">
                <a:solidFill>
                  <a:srgbClr val="00B0F0"/>
                </a:solidFill>
                <a:latin typeface="Consolas" panose="020B0609020204030204" pitchFamily="49" charset="0"/>
                <a:cs typeface="Consolas" panose="020B0609020204030204" pitchFamily="49" charset="0"/>
              </a:rPr>
              <a:t>"</a:t>
            </a:r>
            <a:r>
              <a:rPr lang="en-US" sz="1377" dirty="0" err="1">
                <a:solidFill>
                  <a:srgbClr val="00B0F0"/>
                </a:solidFill>
                <a:latin typeface="Consolas" panose="020B0609020204030204" pitchFamily="49" charset="0"/>
                <a:cs typeface="Consolas" panose="020B0609020204030204" pitchFamily="49" charset="0"/>
              </a:rPr>
              <a:t>welcomeCtrl</a:t>
            </a:r>
            <a:r>
              <a:rPr lang="en-US" sz="1377" dirty="0">
                <a:solidFill>
                  <a:srgbClr val="00B0F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r>
              <a:rPr lang="en-US" sz="1377" dirty="0" err="1">
                <a:latin typeface="Consolas" panose="020B0609020204030204" pitchFamily="49" charset="0"/>
                <a:cs typeface="Consolas" panose="020B0609020204030204" pitchFamily="49" charset="0"/>
              </a:rPr>
              <a:t>welcomeMessage</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endParaRPr lang="en-US" sz="1377"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9085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Routes</a:t>
            </a:r>
            <a:endParaRPr lang="en-US" dirty="0"/>
          </a:p>
        </p:txBody>
      </p:sp>
      <p:sp>
        <p:nvSpPr>
          <p:cNvPr id="3" name="Content Placeholder 2"/>
          <p:cNvSpPr>
            <a:spLocks noGrp="1"/>
          </p:cNvSpPr>
          <p:nvPr>
            <p:ph idx="1"/>
          </p:nvPr>
        </p:nvSpPr>
        <p:spPr/>
        <p:txBody>
          <a:bodyPr/>
          <a:lstStyle/>
          <a:p>
            <a:r>
              <a:rPr lang="en-US" smtClean="0"/>
              <a:t> Used for loading different partial views in a SPA</a:t>
            </a:r>
          </a:p>
          <a:p>
            <a:r>
              <a:rPr lang="en-US" smtClean="0"/>
              <a:t>Angular manages history automatically</a:t>
            </a:r>
          </a:p>
          <a:p>
            <a:r>
              <a:rPr lang="en-US" smtClean="0"/>
              <a:t>HTML chunks make up the partial views</a:t>
            </a:r>
          </a:p>
          <a:p>
            <a:pPr lvl="1"/>
            <a:r>
              <a:rPr lang="en-US" smtClean="0"/>
              <a:t>Views can be embedded as a script template in the SPA</a:t>
            </a:r>
          </a:p>
          <a:p>
            <a:pPr lvl="1"/>
            <a:r>
              <a:rPr lang="en-US" smtClean="0"/>
              <a:t>Views can also be kept as separate partial HTML pages</a:t>
            </a:r>
          </a:p>
          <a:p>
            <a:r>
              <a:rPr lang="en-US" smtClean="0"/>
              <a:t>Defining Routes</a:t>
            </a:r>
          </a:p>
          <a:p>
            <a:pPr lvl="1"/>
            <a:r>
              <a:rPr lang="en-US" smtClean="0"/>
              <a:t>Add Angular JS Route NuGet Package</a:t>
            </a:r>
          </a:p>
          <a:p>
            <a:pPr lvl="1"/>
            <a:r>
              <a:rPr lang="en-US" smtClean="0"/>
              <a:t>Reference the ngRoute Module</a:t>
            </a:r>
          </a:p>
          <a:p>
            <a:pPr lvl="1"/>
            <a:r>
              <a:rPr lang="en-US" smtClean="0"/>
              <a:t>Define routes using the $routeProvider</a:t>
            </a:r>
            <a:endParaRPr lang="en-US" dirty="0" smtClean="0"/>
          </a:p>
        </p:txBody>
      </p:sp>
    </p:spTree>
    <p:extLst>
      <p:ext uri="{BB962C8B-B14F-4D97-AF65-F5344CB8AC3E}">
        <p14:creationId xmlns:p14="http://schemas.microsoft.com/office/powerpoint/2010/main" val="3347085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Defining Routes</a:t>
            </a:r>
            <a:endParaRPr lang="en-US" dirty="0"/>
          </a:p>
        </p:txBody>
      </p:sp>
      <p:sp>
        <p:nvSpPr>
          <p:cNvPr id="5" name="TextBox 4"/>
          <p:cNvSpPr txBox="1"/>
          <p:nvPr/>
        </p:nvSpPr>
        <p:spPr>
          <a:xfrm>
            <a:off x="2643258" y="1787490"/>
            <a:ext cx="5474022" cy="3984614"/>
          </a:xfrm>
          <a:prstGeom prst="rect">
            <a:avLst/>
          </a:prstGeom>
          <a:noFill/>
        </p:spPr>
        <p:txBody>
          <a:bodyPr wrap="none" rtlCol="0">
            <a:spAutoFit/>
          </a:bodyPr>
          <a:lstStyle/>
          <a:p>
            <a:r>
              <a:rPr lang="en-US" sz="1377" dirty="0">
                <a:solidFill>
                  <a:srgbClr val="00B050"/>
                </a:solidFill>
                <a:latin typeface="Consolas" panose="020B0609020204030204" pitchFamily="49" charset="0"/>
                <a:cs typeface="Consolas" panose="020B0609020204030204" pitchFamily="49" charset="0"/>
              </a:rPr>
              <a:t>//module</a:t>
            </a:r>
          </a:p>
          <a:p>
            <a:r>
              <a:rPr lang="en-US" sz="1377" dirty="0" err="1">
                <a:latin typeface="Consolas" panose="020B0609020204030204" pitchFamily="49" charset="0"/>
                <a:cs typeface="Consolas" panose="020B0609020204030204" pitchFamily="49" charset="0"/>
              </a:rPr>
              <a:t>Wingtip.App</a:t>
            </a:r>
            <a:r>
              <a:rPr lang="en-US" sz="1377" dirty="0">
                <a:latin typeface="Consolas" panose="020B0609020204030204" pitchFamily="49" charset="0"/>
                <a:cs typeface="Consolas" panose="020B0609020204030204" pitchFamily="49" charset="0"/>
              </a:rPr>
              <a:t> = </a:t>
            </a:r>
            <a:r>
              <a:rPr lang="en-US" sz="1377" dirty="0" err="1">
                <a:latin typeface="Consolas" panose="020B0609020204030204" pitchFamily="49" charset="0"/>
                <a:cs typeface="Consolas" panose="020B0609020204030204" pitchFamily="49" charset="0"/>
              </a:rPr>
              <a:t>angular.module</a:t>
            </a:r>
            <a:r>
              <a:rPr lang="en-US" sz="1377" dirty="0">
                <a:solidFill>
                  <a:srgbClr val="FF0000"/>
                </a:solidFill>
                <a:latin typeface="Consolas" panose="020B0609020204030204" pitchFamily="49" charset="0"/>
                <a:cs typeface="Consolas" panose="020B0609020204030204" pitchFamily="49" charset="0"/>
              </a:rPr>
              <a:t>("App"</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ngRoute</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a:t>
            </a:r>
          </a:p>
          <a:p>
            <a:endParaRPr lang="en-US" sz="1377" dirty="0">
              <a:latin typeface="Consolas" panose="020B0609020204030204" pitchFamily="49" charset="0"/>
              <a:cs typeface="Consolas" panose="020B0609020204030204" pitchFamily="49" charset="0"/>
            </a:endParaRPr>
          </a:p>
          <a:p>
            <a:r>
              <a:rPr lang="en-US" sz="1377" dirty="0" err="1">
                <a:latin typeface="Consolas" panose="020B0609020204030204" pitchFamily="49" charset="0"/>
                <a:cs typeface="Consolas" panose="020B0609020204030204" pitchFamily="49" charset="0"/>
              </a:rPr>
              <a:t>Wingtip.App.config</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routeProvider</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r>
              <a:rPr lang="en-US" sz="1377" dirty="0">
                <a:solidFill>
                  <a:srgbClr val="0070C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routeProvider</a:t>
            </a:r>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routeProvider</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when(</a:t>
            </a:r>
            <a:r>
              <a:rPr lang="en-US" sz="1377" dirty="0">
                <a:solidFill>
                  <a:srgbClr val="FF0000"/>
                </a:solidFill>
                <a:latin typeface="Consolas" panose="020B0609020204030204" pitchFamily="49" charset="0"/>
                <a:cs typeface="Consolas" panose="020B0609020204030204" pitchFamily="49" charset="0"/>
              </a:rPr>
              <a:t>"/welcome"</a:t>
            </a:r>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templateUrl</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"partials/welcome.html"</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controller: </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welcomeCtrl</a:t>
            </a:r>
            <a:r>
              <a:rPr lang="en-US" sz="1377" dirty="0">
                <a:solidFill>
                  <a:srgbClr val="FF0000"/>
                </a:solidFill>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otherwise({</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redirectTo</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a:t>
            </a:r>
          </a:p>
          <a:p>
            <a:endParaRPr lang="en-US" sz="1377" dirty="0">
              <a:latin typeface="Consolas" panose="020B0609020204030204" pitchFamily="49" charset="0"/>
              <a:cs typeface="Consolas" panose="020B0609020204030204" pitchFamily="49" charset="0"/>
            </a:endParaRPr>
          </a:p>
          <a:p>
            <a:r>
              <a:rPr lang="en-US" sz="1377" dirty="0">
                <a:solidFill>
                  <a:srgbClr val="00B050"/>
                </a:solidFill>
                <a:latin typeface="Consolas" panose="020B0609020204030204" pitchFamily="49" charset="0"/>
                <a:cs typeface="Consolas" panose="020B0609020204030204" pitchFamily="49" charset="0"/>
              </a:rPr>
              <a:t>&lt;!–- HTML --&gt;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data-ng-view</a:t>
            </a:r>
            <a:r>
              <a:rPr lang="en-US" sz="1377" dirty="0">
                <a:latin typeface="Consolas" panose="020B0609020204030204" pitchFamily="49" charset="0"/>
                <a:cs typeface="Consolas" panose="020B0609020204030204" pitchFamily="49" charset="0"/>
              </a:rPr>
              <a:t>&gt;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p:txBody>
      </p:sp>
      <p:sp>
        <p:nvSpPr>
          <p:cNvPr id="7" name="Line Callout 1 6"/>
          <p:cNvSpPr/>
          <p:nvPr/>
        </p:nvSpPr>
        <p:spPr>
          <a:xfrm>
            <a:off x="7910252" y="2953243"/>
            <a:ext cx="2486942" cy="31086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Partial page</a:t>
            </a:r>
          </a:p>
        </p:txBody>
      </p:sp>
      <p:sp>
        <p:nvSpPr>
          <p:cNvPr id="8" name="Line Callout 1 7"/>
          <p:cNvSpPr/>
          <p:nvPr/>
        </p:nvSpPr>
        <p:spPr>
          <a:xfrm>
            <a:off x="5487829" y="4985615"/>
            <a:ext cx="2486942" cy="31086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Rendered here</a:t>
            </a:r>
          </a:p>
        </p:txBody>
      </p:sp>
      <p:sp>
        <p:nvSpPr>
          <p:cNvPr id="9" name="Line Callout 1 8"/>
          <p:cNvSpPr/>
          <p:nvPr/>
        </p:nvSpPr>
        <p:spPr>
          <a:xfrm>
            <a:off x="7772576" y="1620324"/>
            <a:ext cx="2486942" cy="31086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Route module</a:t>
            </a:r>
          </a:p>
        </p:txBody>
      </p:sp>
    </p:spTree>
    <p:extLst>
      <p:ext uri="{BB962C8B-B14F-4D97-AF65-F5344CB8AC3E}">
        <p14:creationId xmlns:p14="http://schemas.microsoft.com/office/powerpoint/2010/main" val="138376747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the Factory</a:t>
            </a:r>
            <a:endParaRPr lang="en-US" dirty="0"/>
          </a:p>
        </p:txBody>
      </p:sp>
      <p:sp>
        <p:nvSpPr>
          <p:cNvPr id="3" name="Content Placeholder 2"/>
          <p:cNvSpPr>
            <a:spLocks noGrp="1"/>
          </p:cNvSpPr>
          <p:nvPr>
            <p:ph idx="1"/>
          </p:nvPr>
        </p:nvSpPr>
        <p:spPr/>
        <p:txBody>
          <a:bodyPr/>
          <a:lstStyle/>
          <a:p>
            <a:pPr lvl="1"/>
            <a:r>
              <a:rPr lang="en-US" dirty="0" smtClean="0"/>
              <a:t>Allows common functionality to be factored out into a single component and used by many Controllers</a:t>
            </a:r>
          </a:p>
          <a:p>
            <a:pPr lvl="1"/>
            <a:r>
              <a:rPr lang="en-US" dirty="0" smtClean="0"/>
              <a:t>Defined by the Module in the same way Controllers are defined</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The new Factory is injected into Controllers</a:t>
            </a:r>
          </a:p>
        </p:txBody>
      </p:sp>
      <p:sp>
        <p:nvSpPr>
          <p:cNvPr id="4" name="TextBox 3"/>
          <p:cNvSpPr txBox="1"/>
          <p:nvPr/>
        </p:nvSpPr>
        <p:spPr>
          <a:xfrm>
            <a:off x="1476821" y="2666679"/>
            <a:ext cx="6271859" cy="1607121"/>
          </a:xfrm>
          <a:prstGeom prst="rect">
            <a:avLst/>
          </a:prstGeom>
          <a:noFill/>
          <a:ln>
            <a:solidFill>
              <a:schemeClr val="bg1">
                <a:lumMod val="50000"/>
              </a:schemeClr>
            </a:solidFill>
          </a:ln>
        </p:spPr>
        <p:txBody>
          <a:bodyPr wrap="none" rtlCol="0">
            <a:spAutoFit/>
          </a:bodyPr>
          <a:lstStyle/>
          <a:p>
            <a:r>
              <a:rPr lang="en-US" sz="1377" dirty="0" err="1">
                <a:latin typeface="Consolas" panose="020B0609020204030204" pitchFamily="49" charset="0"/>
                <a:cs typeface="Consolas" panose="020B0609020204030204" pitchFamily="49" charset="0"/>
              </a:rPr>
              <a:t>Wingtip.App.factory</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welcomeService</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 </a:t>
            </a:r>
            <a:r>
              <a:rPr lang="en-US" sz="1377" dirty="0">
                <a:solidFill>
                  <a:srgbClr val="0070C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rootScope</a:t>
            </a:r>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r>
              <a:rPr lang="en-US" sz="1377" dirty="0" err="1">
                <a:solidFill>
                  <a:srgbClr val="0070C0"/>
                </a:solidFill>
                <a:latin typeface="Consolas" panose="020B0609020204030204" pitchFamily="49" charset="0"/>
                <a:cs typeface="Consolas" panose="020B0609020204030204" pitchFamily="49" charset="0"/>
              </a:rPr>
              <a:t>var</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welcomeService</a:t>
            </a:r>
            <a:r>
              <a:rPr lang="en-US" sz="1377" dirty="0">
                <a:latin typeface="Consolas" panose="020B0609020204030204" pitchFamily="49" charset="0"/>
                <a:cs typeface="Consolas" panose="020B0609020204030204" pitchFamily="49" charset="0"/>
              </a:rPr>
              <a:t> = {};</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welcomeService.greet</a:t>
            </a:r>
            <a:r>
              <a:rPr lang="en-US" sz="1377" dirty="0">
                <a:latin typeface="Consolas" panose="020B0609020204030204" pitchFamily="49" charset="0"/>
                <a:cs typeface="Consolas" panose="020B0609020204030204" pitchFamily="49" charset="0"/>
              </a:rPr>
              <a:t> = </a:t>
            </a:r>
            <a:r>
              <a:rPr lang="en-US" sz="1377" dirty="0">
                <a:solidFill>
                  <a:srgbClr val="0070C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 {</a:t>
            </a:r>
          </a:p>
          <a:p>
            <a:r>
              <a:rPr lang="en-US" sz="1377" dirty="0">
                <a:latin typeface="Consolas" panose="020B0609020204030204" pitchFamily="49" charset="0"/>
                <a:cs typeface="Consolas" panose="020B0609020204030204" pitchFamily="49" charset="0"/>
              </a:rPr>
              <a:t>        alert(</a:t>
            </a:r>
            <a:r>
              <a:rPr lang="en-US" sz="1377" dirty="0">
                <a:solidFill>
                  <a:srgbClr val="FF0000"/>
                </a:solidFill>
                <a:latin typeface="Consolas" panose="020B0609020204030204" pitchFamily="49" charset="0"/>
                <a:cs typeface="Consolas" panose="020B0609020204030204" pitchFamily="49" charset="0"/>
              </a:rPr>
              <a:t>"Hi!"</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r>
              <a:rPr lang="en-US" sz="1377" dirty="0">
                <a:solidFill>
                  <a:srgbClr val="0070C0"/>
                </a:solidFill>
                <a:latin typeface="Consolas" panose="020B0609020204030204" pitchFamily="49" charset="0"/>
                <a:cs typeface="Consolas" panose="020B0609020204030204" pitchFamily="49" charset="0"/>
              </a:rPr>
              <a:t>return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welcomeService</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a:t>
            </a:r>
          </a:p>
        </p:txBody>
      </p:sp>
      <p:sp>
        <p:nvSpPr>
          <p:cNvPr id="5" name="TextBox 4"/>
          <p:cNvSpPr txBox="1"/>
          <p:nvPr/>
        </p:nvSpPr>
        <p:spPr>
          <a:xfrm>
            <a:off x="1476820" y="5301486"/>
            <a:ext cx="6271859" cy="1174850"/>
          </a:xfrm>
          <a:prstGeom prst="rect">
            <a:avLst/>
          </a:prstGeom>
          <a:noFill/>
          <a:ln>
            <a:solidFill>
              <a:schemeClr val="bg1">
                <a:lumMod val="50000"/>
              </a:schemeClr>
            </a:solidFill>
          </a:ln>
        </p:spPr>
        <p:txBody>
          <a:bodyPr wrap="none" rtlCol="0">
            <a:spAutoFit/>
          </a:bodyPr>
          <a:lstStyle/>
          <a:p>
            <a:r>
              <a:rPr lang="en-US" sz="1377" dirty="0" err="1">
                <a:latin typeface="Consolas" panose="020B0609020204030204" pitchFamily="49" charset="0"/>
                <a:cs typeface="Consolas" panose="020B0609020204030204" pitchFamily="49" charset="0"/>
              </a:rPr>
              <a:t>Wingtip.App.controller</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myCtrl</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"$scope"</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welcomeService</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a:t>
            </a:r>
          </a:p>
          <a:p>
            <a:r>
              <a:rPr lang="en-US" sz="1377" dirty="0">
                <a:solidFill>
                  <a:srgbClr val="0070C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contactsCtrl</a:t>
            </a:r>
            <a:r>
              <a:rPr lang="en-US" sz="1377" dirty="0">
                <a:latin typeface="Consolas" panose="020B0609020204030204" pitchFamily="49" charset="0"/>
                <a:cs typeface="Consolas" panose="020B0609020204030204" pitchFamily="49" charset="0"/>
              </a:rPr>
              <a:t>($scope, </a:t>
            </a:r>
            <a:r>
              <a:rPr lang="en-US" sz="1377" dirty="0" err="1">
                <a:latin typeface="Consolas" panose="020B0609020204030204" pitchFamily="49" charset="0"/>
                <a:cs typeface="Consolas" panose="020B0609020204030204" pitchFamily="49" charset="0"/>
              </a:rPr>
              <a:t>welcomeService</a:t>
            </a:r>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welcomeService.greet</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21231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67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05181" y="1850161"/>
            <a:ext cx="7312261" cy="2938883"/>
          </a:xfrm>
        </p:spPr>
        <p:txBody>
          <a:bodyPr/>
          <a:lstStyle/>
          <a:p>
            <a:r>
              <a:rPr lang="en-US" sz="3200" dirty="0" smtClean="0"/>
              <a:t>UI Layout using Bootstrap</a:t>
            </a:r>
          </a:p>
          <a:p>
            <a:r>
              <a:rPr lang="en-US" sz="3200" dirty="0" smtClean="0"/>
              <a:t>Introduction to </a:t>
            </a:r>
            <a:r>
              <a:rPr lang="en-US" sz="3200" dirty="0" err="1" smtClean="0"/>
              <a:t>AngularJS</a:t>
            </a:r>
            <a:endParaRPr lang="en-US" sz="3200" dirty="0" smtClean="0"/>
          </a:p>
          <a:p>
            <a:r>
              <a:rPr lang="en-US" sz="3200" dirty="0" smtClean="0"/>
              <a:t>Modules, Directive and Data Binding</a:t>
            </a:r>
          </a:p>
          <a:p>
            <a:r>
              <a:rPr lang="en-US" sz="3200" dirty="0" smtClean="0"/>
              <a:t>Routes, Views and Controllers</a:t>
            </a:r>
          </a:p>
          <a:p>
            <a:r>
              <a:rPr lang="en-US" sz="3200" dirty="0" smtClean="0"/>
              <a:t>Creating Services</a:t>
            </a:r>
          </a:p>
          <a:p>
            <a:r>
              <a:rPr lang="en-US" sz="3200" dirty="0" smtClean="0"/>
              <a:t>Advanced Angular Features</a:t>
            </a:r>
            <a:endParaRPr lang="en-US" sz="3200"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70829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idx="1"/>
          </p:nvPr>
        </p:nvSpPr>
        <p:spPr/>
        <p:txBody>
          <a:bodyPr/>
          <a:lstStyle/>
          <a:p>
            <a:r>
              <a:rPr lang="en-US" dirty="0" smtClean="0"/>
              <a:t>A CSS-based Framework for faster web development</a:t>
            </a:r>
          </a:p>
          <a:p>
            <a:pPr lvl="1"/>
            <a:r>
              <a:rPr lang="en-US" dirty="0" smtClean="0"/>
              <a:t>Predefined classes</a:t>
            </a:r>
            <a:endParaRPr lang="en-US" dirty="0"/>
          </a:p>
        </p:txBody>
      </p:sp>
    </p:spTree>
    <p:extLst>
      <p:ext uri="{BB962C8B-B14F-4D97-AF65-F5344CB8AC3E}">
        <p14:creationId xmlns:p14="http://schemas.microsoft.com/office/powerpoint/2010/main" val="41019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Layout</a:t>
            </a:r>
            <a:endParaRPr lang="en-US" dirty="0"/>
          </a:p>
        </p:txBody>
      </p:sp>
      <p:pic>
        <p:nvPicPr>
          <p:cNvPr id="4" name="Content Placeholder 3"/>
          <p:cNvPicPr>
            <a:picLocks noGrp="1" noChangeAspect="1"/>
          </p:cNvPicPr>
          <p:nvPr>
            <p:ph idx="4294967295"/>
          </p:nvPr>
        </p:nvPicPr>
        <p:blipFill>
          <a:blip r:embed="rId3"/>
          <a:srcRect t="15176" b="15176"/>
          <a:stretch>
            <a:fillRect/>
          </a:stretch>
        </p:blipFill>
        <p:spPr>
          <a:xfrm>
            <a:off x="692882" y="1544884"/>
            <a:ext cx="10849414" cy="4475191"/>
          </a:xfrm>
          <a:prstGeom prst="rect">
            <a:avLst/>
          </a:prstGeom>
        </p:spPr>
      </p:pic>
    </p:spTree>
    <p:extLst>
      <p:ext uri="{BB962C8B-B14F-4D97-AF65-F5344CB8AC3E}">
        <p14:creationId xmlns:p14="http://schemas.microsoft.com/office/powerpoint/2010/main" val="151678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pic>
        <p:nvPicPr>
          <p:cNvPr id="4" name="Content Placeholder 3"/>
          <p:cNvPicPr>
            <a:picLocks noGrp="1" noChangeAspect="1"/>
          </p:cNvPicPr>
          <p:nvPr>
            <p:ph idx="4294967295"/>
          </p:nvPr>
        </p:nvPicPr>
        <p:blipFill>
          <a:blip r:embed="rId3"/>
          <a:srcRect t="16139" b="16139"/>
          <a:stretch>
            <a:fillRect/>
          </a:stretch>
        </p:blipFill>
        <p:spPr>
          <a:xfrm>
            <a:off x="214842" y="1527067"/>
            <a:ext cx="11650118" cy="4805467"/>
          </a:xfrm>
          <a:prstGeom prst="rect">
            <a:avLst/>
          </a:prstGeom>
        </p:spPr>
      </p:pic>
    </p:spTree>
    <p:extLst>
      <p:ext uri="{BB962C8B-B14F-4D97-AF65-F5344CB8AC3E}">
        <p14:creationId xmlns:p14="http://schemas.microsoft.com/office/powerpoint/2010/main" val="2692643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a:t>
            </a:r>
            <a:endParaRPr lang="en-US" dirty="0"/>
          </a:p>
        </p:txBody>
      </p:sp>
      <p:pic>
        <p:nvPicPr>
          <p:cNvPr id="4" name="Content Placeholder 3"/>
          <p:cNvPicPr>
            <a:picLocks noGrp="1" noChangeAspect="1"/>
          </p:cNvPicPr>
          <p:nvPr>
            <p:ph idx="4294967295"/>
          </p:nvPr>
        </p:nvPicPr>
        <p:blipFill>
          <a:blip r:embed="rId3"/>
          <a:srcRect t="4203" b="4203"/>
          <a:stretch>
            <a:fillRect/>
          </a:stretch>
        </p:blipFill>
        <p:spPr>
          <a:xfrm>
            <a:off x="168858" y="1697074"/>
            <a:ext cx="11191875" cy="4616450"/>
          </a:xfrm>
          <a:prstGeom prst="rect">
            <a:avLst/>
          </a:prstGeom>
        </p:spPr>
      </p:pic>
    </p:spTree>
    <p:extLst>
      <p:ext uri="{BB962C8B-B14F-4D97-AF65-F5344CB8AC3E}">
        <p14:creationId xmlns:p14="http://schemas.microsoft.com/office/powerpoint/2010/main" val="357926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3"/>
          <a:stretch>
            <a:fillRect/>
          </a:stretch>
        </p:blipFill>
        <p:spPr>
          <a:xfrm>
            <a:off x="549019" y="2217116"/>
            <a:ext cx="11302543" cy="2922255"/>
          </a:xfrm>
          <a:prstGeom prst="rect">
            <a:avLst/>
          </a:prstGeom>
        </p:spPr>
      </p:pic>
    </p:spTree>
    <p:extLst>
      <p:ext uri="{BB962C8B-B14F-4D97-AF65-F5344CB8AC3E}">
        <p14:creationId xmlns:p14="http://schemas.microsoft.com/office/powerpoint/2010/main" val="365858193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AngularJS</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smtClean="0"/>
              <a:t>Description</a:t>
            </a:r>
          </a:p>
          <a:p>
            <a:pPr lvl="1"/>
            <a:r>
              <a:rPr lang="en-US" dirty="0" smtClean="0"/>
              <a:t>Single-Page Application (SPA) Framework</a:t>
            </a:r>
          </a:p>
          <a:p>
            <a:pPr lvl="1"/>
            <a:r>
              <a:rPr lang="en-US" dirty="0" smtClean="0"/>
              <a:t>Implements Model-View-Controller (MVC) Pattern</a:t>
            </a:r>
          </a:p>
          <a:p>
            <a:r>
              <a:rPr lang="en-US" dirty="0" smtClean="0"/>
              <a:t>Why Angular</a:t>
            </a:r>
          </a:p>
          <a:p>
            <a:pPr lvl="1"/>
            <a:r>
              <a:rPr lang="en-US" dirty="0" smtClean="0"/>
              <a:t>True framework instead of patchwork of libraries</a:t>
            </a:r>
          </a:p>
          <a:p>
            <a:pPr lvl="1"/>
            <a:r>
              <a:rPr lang="en-US" dirty="0" smtClean="0"/>
              <a:t>Strong separation of concerns</a:t>
            </a:r>
          </a:p>
          <a:p>
            <a:endParaRPr lang="en-US" dirty="0"/>
          </a:p>
        </p:txBody>
      </p:sp>
    </p:spTree>
    <p:extLst>
      <p:ext uri="{BB962C8B-B14F-4D97-AF65-F5344CB8AC3E}">
        <p14:creationId xmlns:p14="http://schemas.microsoft.com/office/powerpoint/2010/main" val="140387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3BD6B7-4615-45E3-BF8C-DA148C6A139C}">
  <ds:schemaRefs>
    <ds:schemaRef ds:uri="http://purl.org/dc/dcmitype/"/>
    <ds:schemaRef ds:uri="http://www.w3.org/XML/1998/namespace"/>
    <ds:schemaRef ds:uri="http://purl.org/dc/elements/1.1/"/>
    <ds:schemaRef ds:uri="http://schemas.microsoft.com/office/infopath/2007/PartnerControls"/>
    <ds:schemaRef ds:uri="5fad15d0-477e-40da-a20d-40d4ca777cbd"/>
    <ds:schemaRef ds:uri="http://schemas.microsoft.com/office/2006/documentManagement/types"/>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0949F37-ADA0-43B5-A4BE-A06E29314F92}">
  <ds:schemaRefs>
    <ds:schemaRef ds:uri="http://schemas.microsoft.com/sharepoint/v3/contenttype/forms"/>
  </ds:schemaRefs>
</ds:datastoreItem>
</file>

<file path=customXml/itemProps3.xml><?xml version="1.0" encoding="utf-8"?>
<ds:datastoreItem xmlns:ds="http://schemas.openxmlformats.org/officeDocument/2006/customXml" ds:itemID="{CDCC3652-7098-4D06-B7D9-1273FE7298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1507</Words>
  <Application>Microsoft Office PowerPoint</Application>
  <PresentationFormat>Custom</PresentationFormat>
  <Paragraphs>249</Paragraphs>
  <Slides>27</Slides>
  <Notes>16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27</vt:i4>
      </vt:variant>
    </vt:vector>
  </HeadingPairs>
  <TitlesOfParts>
    <vt:vector size="39"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TechEd 2014 Dk Blue</vt:lpstr>
      <vt:lpstr>1_Metro Presentation</vt:lpstr>
      <vt:lpstr>2_Metro Presentation</vt:lpstr>
      <vt:lpstr>Office 365 Development</vt:lpstr>
      <vt:lpstr>Creating Apps with Bootstrap and AngularJS</vt:lpstr>
      <vt:lpstr>Agenda </vt:lpstr>
      <vt:lpstr>What is Bootstrap?</vt:lpstr>
      <vt:lpstr>Grid Layout</vt:lpstr>
      <vt:lpstr>Forms</vt:lpstr>
      <vt:lpstr>Controls</vt:lpstr>
      <vt:lpstr>PowerPoint Presentation</vt:lpstr>
      <vt:lpstr>Introducing AngularJS</vt:lpstr>
      <vt:lpstr>Single-Page Applications</vt:lpstr>
      <vt:lpstr>Angular JS Features</vt:lpstr>
      <vt:lpstr>Angular Framework</vt:lpstr>
      <vt:lpstr>Other Options for Accessing Angular JS</vt:lpstr>
      <vt:lpstr>Directives</vt:lpstr>
      <vt:lpstr>Directives</vt:lpstr>
      <vt:lpstr>Key Directives</vt:lpstr>
      <vt:lpstr>Data Binding</vt:lpstr>
      <vt:lpstr>Filters</vt:lpstr>
      <vt:lpstr>Key Filters</vt:lpstr>
      <vt:lpstr>Model-View-Controller with Angular</vt:lpstr>
      <vt:lpstr>Understanding $scope</vt:lpstr>
      <vt:lpstr>Understanding Modules</vt:lpstr>
      <vt:lpstr>Understanding Controllers</vt:lpstr>
      <vt:lpstr>Routes</vt:lpstr>
      <vt:lpstr>Defining Routes</vt:lpstr>
      <vt:lpstr>Understanding the Factory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2014-09-09T13:37:36Z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ies>
</file>