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4229" r:id="rId1"/>
  </p:sldMasterIdLst>
  <p:notesMasterIdLst>
    <p:notesMasterId r:id="rId15"/>
  </p:notesMasterIdLst>
  <p:handoutMasterIdLst>
    <p:handoutMasterId r:id="rId16"/>
  </p:handoutMasterIdLst>
  <p:sldIdLst>
    <p:sldId id="281" r:id="rId2"/>
    <p:sldId id="282" r:id="rId3"/>
    <p:sldId id="1614" r:id="rId4"/>
    <p:sldId id="1608" r:id="rId5"/>
    <p:sldId id="1615" r:id="rId6"/>
    <p:sldId id="1618" r:id="rId7"/>
    <p:sldId id="277" r:id="rId8"/>
    <p:sldId id="1610" r:id="rId9"/>
    <p:sldId id="265" r:id="rId10"/>
    <p:sldId id="283" r:id="rId11"/>
    <p:sldId id="1617" r:id="rId12"/>
    <p:sldId id="261" r:id="rId13"/>
    <p:sldId id="260" r:id="rId14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uilding Office Add-ins for Microsoft Excel" id="{7E829F76-CD83-44A3-B3F7-007301260BD8}">
          <p14:sldIdLst>
            <p14:sldId id="281"/>
          </p14:sldIdLst>
        </p14:section>
        <p14:section name="Working with Worksheets and Add-in Commands" id="{B0BFF9A6-974F-8449-8C5B-AB69438AA832}">
          <p14:sldIdLst>
            <p14:sldId id="282"/>
            <p14:sldId id="1614"/>
            <p14:sldId id="1608"/>
            <p14:sldId id="1615"/>
            <p14:sldId id="1618"/>
            <p14:sldId id="277"/>
            <p14:sldId id="1610"/>
            <p14:sldId id="265"/>
          </p14:sldIdLst>
        </p14:section>
        <p14:section name="Summary" id="{0515D85C-C91E-4BDB-B673-651C2D8A364D}">
          <p14:sldIdLst>
            <p14:sldId id="283"/>
            <p14:sldId id="1617"/>
            <p14:sldId id="261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2F2F"/>
    <a:srgbClr val="787878"/>
    <a:srgbClr val="595959"/>
    <a:srgbClr val="A6A6A6"/>
    <a:srgbClr val="7F7F7F"/>
    <a:srgbClr val="00BCF2"/>
    <a:srgbClr val="FFFFFF"/>
    <a:srgbClr val="000A18"/>
    <a:srgbClr val="BCEEFC"/>
    <a:srgbClr val="FFB6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254" autoAdjust="0"/>
    <p:restoredTop sz="71429" autoAdjust="0"/>
  </p:normalViewPr>
  <p:slideViewPr>
    <p:cSldViewPr snapToGrid="0">
      <p:cViewPr varScale="1">
        <p:scale>
          <a:sx n="88" d="100"/>
          <a:sy n="88" d="100"/>
        </p:scale>
        <p:origin x="1600" y="1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 showGuides="1">
      <p:cViewPr varScale="1">
        <p:scale>
          <a:sx n="61" d="100"/>
          <a:sy n="61" d="100"/>
        </p:scale>
        <p:origin x="3168" y="43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0CB2F-F0BF-435A-A27A-2EC15087F634}" type="datetime8">
              <a:rPr lang="en-US" smtClean="0">
                <a:latin typeface="Segoe UI" pitchFamily="34" charset="0"/>
              </a:rPr>
              <a:t>9/8/19 8:22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18B56EA-E28F-4F92-9F16-7A6F2501B303}" type="datetime8">
              <a:rPr lang="en-US" smtClean="0"/>
              <a:t>9/8/19 8:21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9/8/19 8:21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31532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demo,</a:t>
            </a:r>
            <a:r>
              <a:rPr lang="en-US" baseline="0" dirty="0"/>
              <a:t> we will look at an add-in for Microsoft Excel that performs some advanced worksheet operations has a </a:t>
            </a:r>
            <a:r>
              <a:rPr lang="en-US" baseline="0" dirty="0" err="1"/>
              <a:t>ExecuteFunction</a:t>
            </a:r>
            <a:r>
              <a:rPr lang="en-US" baseline="0" dirty="0"/>
              <a:t> add-in command</a:t>
            </a:r>
            <a:endParaRPr lang="en-US" sz="900" b="0" kern="1200" baseline="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endParaRPr lang="en-US" sz="900" b="0" kern="1200" baseline="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pPr marL="228600" marR="0" indent="-22860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Open the completed solution located in the </a:t>
            </a:r>
            <a:r>
              <a:rPr lang="en-US" sz="900" b="1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Demos/04 All Complete 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folder</a:t>
            </a:r>
          </a:p>
          <a:p>
            <a:pPr marL="388712" marR="0" lvl="1" indent="-17145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Run </a:t>
            </a:r>
            <a:r>
              <a:rPr lang="en-US" sz="900" b="0" kern="1200" baseline="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npm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install</a:t>
            </a:r>
          </a:p>
          <a:p>
            <a:pPr marL="388712" marR="0" lvl="1" indent="-17145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Run </a:t>
            </a:r>
            <a:r>
              <a:rPr lang="en-US" sz="900" b="0" kern="1200" baseline="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npm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run build</a:t>
            </a:r>
          </a:p>
          <a:p>
            <a:pPr marL="388712" marR="0" lvl="1" indent="-17145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Run </a:t>
            </a:r>
            <a:r>
              <a:rPr lang="en-US" sz="900" b="0" kern="1200" baseline="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npm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start</a:t>
            </a:r>
          </a:p>
          <a:p>
            <a:pPr marL="388712" marR="0" lvl="1" indent="-17145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Side-load the add-in</a:t>
            </a:r>
          </a:p>
          <a:p>
            <a:pPr marL="388712" marR="0" lvl="1" indent="-17145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US" sz="900" b="0" kern="1200" baseline="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pPr marL="228600" marR="0" lvl="0" indent="-22860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Load the add-in through the Insert menu</a:t>
            </a:r>
          </a:p>
          <a:p>
            <a:pPr marL="228600" marR="0" lvl="0" indent="-22860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Click the </a:t>
            </a:r>
            <a:r>
              <a:rPr lang="en-US" sz="900" b="1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Toggle Worksheet Protection 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button in the Home tab of the ribbon</a:t>
            </a:r>
          </a:p>
          <a:p>
            <a:pPr marL="228600" marR="0" lvl="0" indent="-22860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Click this button a few more times to show how it locks/unlocks the worksheet from the add-in command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9/8/19 8:24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2474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9/8/19 8:22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8647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9/8/19 8:22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9013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9/8/19 8:21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23787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b="1" dirty="0">
                <a:solidFill>
                  <a:srgbClr val="D83B01"/>
                </a:solidFill>
                <a:latin typeface="Segoe UI Semibold"/>
              </a:rPr>
              <a:t>Worksheets and a workbook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900" dirty="0">
                <a:solidFill>
                  <a:srgbClr val="2F2F2F"/>
                </a:solidFill>
              </a:rPr>
              <a:t>A workbook is the root object when working with the Excel APIs.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900" dirty="0">
                <a:solidFill>
                  <a:srgbClr val="2F2F2F"/>
                </a:solidFill>
              </a:rPr>
              <a:t>A workbook a property of the Excel add-in context and contains a collection of worksheets.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900" dirty="0">
                <a:solidFill>
                  <a:srgbClr val="2F2F2F"/>
                </a:solidFill>
              </a:rPr>
              <a:t>A worksheet contains collections for charts, tables, </a:t>
            </a:r>
            <a:r>
              <a:rPr lang="en-US" sz="900" dirty="0" err="1">
                <a:solidFill>
                  <a:srgbClr val="2F2F2F"/>
                </a:solidFill>
              </a:rPr>
              <a:t>pivotTables</a:t>
            </a:r>
            <a:r>
              <a:rPr lang="en-US" sz="900" dirty="0">
                <a:solidFill>
                  <a:srgbClr val="2F2F2F"/>
                </a:solidFill>
              </a:rPr>
              <a:t>, and more.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endParaRPr lang="en-US" sz="900" dirty="0">
              <a:solidFill>
                <a:srgbClr val="2F2F2F"/>
              </a:solidFill>
            </a:endParaRP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b="1" dirty="0">
                <a:solidFill>
                  <a:srgbClr val="D83B01"/>
                </a:solidFill>
                <a:latin typeface="Segoe UI Semibold"/>
              </a:rPr>
              <a:t>Basic worksheets operations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900" dirty="0">
                <a:solidFill>
                  <a:srgbClr val="2F2F2F"/>
                </a:solidFill>
              </a:rPr>
              <a:t>Interacting with worksheets is a fundamental operation of building and Excel add-in.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900" dirty="0">
                <a:solidFill>
                  <a:srgbClr val="2F2F2F"/>
                </a:solidFill>
              </a:rPr>
              <a:t>You can iterate worksheets off the workbook object or you can select specific worksheets based on name/id or being active.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900" dirty="0">
                <a:solidFill>
                  <a:srgbClr val="2F2F2F"/>
                </a:solidFill>
              </a:rPr>
              <a:t>You can create worksheets using the </a:t>
            </a:r>
            <a:r>
              <a:rPr lang="en-US" sz="900" dirty="0" err="1">
                <a:solidFill>
                  <a:srgbClr val="2F2F2F"/>
                </a:solidFill>
              </a:rPr>
              <a:t>workbook.worksheets.add</a:t>
            </a:r>
            <a:r>
              <a:rPr lang="en-US" sz="900" dirty="0">
                <a:solidFill>
                  <a:srgbClr val="2F2F2F"/>
                </a:solidFill>
              </a:rPr>
              <a:t>() function.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endParaRPr lang="en-US" sz="900" dirty="0">
              <a:solidFill>
                <a:srgbClr val="2F2F2F"/>
              </a:solidFill>
            </a:endParaRP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b="1" dirty="0">
                <a:solidFill>
                  <a:srgbClr val="D83B01"/>
                </a:solidFill>
                <a:latin typeface="Segoe UI Semibold"/>
              </a:rPr>
              <a:t>Advanced worksheets operations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900" dirty="0">
                <a:solidFill>
                  <a:srgbClr val="2F2F2F"/>
                </a:solidFill>
              </a:rPr>
              <a:t>There are a number of advanced worksheet operations, such as binding to worksheet events such as </a:t>
            </a:r>
            <a:r>
              <a:rPr lang="en-US" sz="900" dirty="0" err="1">
                <a:solidFill>
                  <a:srgbClr val="2F2F2F"/>
                </a:solidFill>
              </a:rPr>
              <a:t>onActivated</a:t>
            </a:r>
            <a:r>
              <a:rPr lang="en-US" sz="900" dirty="0">
                <a:solidFill>
                  <a:srgbClr val="2F2F2F"/>
                </a:solidFill>
              </a:rPr>
              <a:t>, </a:t>
            </a:r>
            <a:r>
              <a:rPr lang="en-US" sz="900" dirty="0" err="1">
                <a:solidFill>
                  <a:srgbClr val="2F2F2F"/>
                </a:solidFill>
              </a:rPr>
              <a:t>onAdded</a:t>
            </a:r>
            <a:r>
              <a:rPr lang="en-US" sz="900" dirty="0">
                <a:solidFill>
                  <a:srgbClr val="2F2F2F"/>
                </a:solidFill>
              </a:rPr>
              <a:t>, </a:t>
            </a:r>
            <a:r>
              <a:rPr lang="en-US" sz="900" dirty="0" err="1">
                <a:solidFill>
                  <a:srgbClr val="2F2F2F"/>
                </a:solidFill>
              </a:rPr>
              <a:t>onDeactivated</a:t>
            </a:r>
            <a:r>
              <a:rPr lang="en-US" sz="900" dirty="0">
                <a:solidFill>
                  <a:srgbClr val="2F2F2F"/>
                </a:solidFill>
              </a:rPr>
              <a:t>, and </a:t>
            </a:r>
            <a:r>
              <a:rPr lang="en-US" sz="900" dirty="0" err="1">
                <a:solidFill>
                  <a:srgbClr val="2F2F2F"/>
                </a:solidFill>
              </a:rPr>
              <a:t>onDeleted</a:t>
            </a:r>
            <a:r>
              <a:rPr lang="en-US" sz="900" dirty="0">
                <a:solidFill>
                  <a:srgbClr val="2F2F2F"/>
                </a:solidFill>
              </a:rPr>
              <a:t>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900" dirty="0">
                <a:solidFill>
                  <a:srgbClr val="2F2F2F"/>
                </a:solidFill>
              </a:rPr>
              <a:t>You can also freeze worksheet panes and protect/unprotect worksheets.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endParaRPr lang="en-US" sz="900" dirty="0">
              <a:solidFill>
                <a:srgbClr val="2F2F2F"/>
              </a:solidFill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9/8/19 8:21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78726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are some examples of working with worksheets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first sample demonstrates how to get the active worksheet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second sample demonstrates how to get a worksheet by it’s name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Next, the sample activates a worksheet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Finally, are examples that demonstrate creating and deleting a worksheet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9/8/19 8:21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5810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are a few more advanced, but popular operations with a worksheet.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first sample uses the </a:t>
            </a:r>
            <a:r>
              <a:rPr lang="en-US" dirty="0" err="1"/>
              <a:t>onDeactivated</a:t>
            </a:r>
            <a:r>
              <a:rPr lang="en-US" dirty="0"/>
              <a:t> event to be notified when the worksheet is deactivated…in this case, just logging some info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second sample shows how to freeze panes in a worksheet. This sample freezes the top row, but you can also freeze columns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Finally, the last sample toggles the protection of a worksheet…notice we must first load the protection details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9/8/19 8:21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6909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b="1" dirty="0">
                <a:solidFill>
                  <a:srgbClr val="D83B01"/>
                </a:solidFill>
                <a:latin typeface="Segoe UI Semibold"/>
              </a:rPr>
              <a:t>Add-in commands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900" dirty="0">
                <a:solidFill>
                  <a:srgbClr val="2F2F2F"/>
                </a:solidFill>
              </a:rPr>
              <a:t>Add-in commands provide an easy way to customize the default Office user interface (UI) with specified UI elements that perform actions. 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900" dirty="0">
                <a:solidFill>
                  <a:srgbClr val="2F2F2F"/>
                </a:solidFill>
              </a:rPr>
              <a:t>Add-in commands are configured in the </a:t>
            </a:r>
            <a:r>
              <a:rPr lang="en-US" sz="900" dirty="0" err="1">
                <a:solidFill>
                  <a:srgbClr val="2F2F2F"/>
                </a:solidFill>
              </a:rPr>
              <a:t>VersionOverrides</a:t>
            </a:r>
            <a:r>
              <a:rPr lang="en-US" sz="900" dirty="0">
                <a:solidFill>
                  <a:srgbClr val="2F2F2F"/>
                </a:solidFill>
              </a:rPr>
              <a:t> element of an add-in manifest.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900" dirty="0">
                <a:solidFill>
                  <a:srgbClr val="2F2F2F"/>
                </a:solidFill>
              </a:rPr>
              <a:t>Add-in commands can extend existing context menus and ribbon tabs/groups or create entirely new custom ribbon tabs/groups.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endParaRPr lang="en-US" sz="900" dirty="0">
              <a:solidFill>
                <a:srgbClr val="2F2F2F"/>
              </a:solidFill>
            </a:endParaRP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b="1" dirty="0" err="1">
                <a:solidFill>
                  <a:srgbClr val="D83B01"/>
                </a:solidFill>
                <a:latin typeface="Segoe UI Semibold"/>
              </a:rPr>
              <a:t>ExtensionPoint</a:t>
            </a:r>
            <a:r>
              <a:rPr lang="en-US" b="1" dirty="0">
                <a:solidFill>
                  <a:srgbClr val="D83B01"/>
                </a:solidFill>
                <a:latin typeface="Segoe UI Semibold"/>
              </a:rPr>
              <a:t> </a:t>
            </a:r>
            <a:r>
              <a:rPr lang="en-US" b="1" dirty="0" err="1">
                <a:solidFill>
                  <a:srgbClr val="D83B01"/>
                </a:solidFill>
                <a:latin typeface="Segoe UI Semibold"/>
              </a:rPr>
              <a:t>elemements</a:t>
            </a:r>
            <a:endParaRPr lang="en-US" b="1" dirty="0">
              <a:solidFill>
                <a:srgbClr val="D83B01"/>
              </a:solidFill>
              <a:latin typeface="Segoe UI Semibold"/>
            </a:endParaRP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900" dirty="0">
                <a:solidFill>
                  <a:srgbClr val="2F2F2F"/>
                </a:solidFill>
              </a:rPr>
              <a:t>The </a:t>
            </a:r>
            <a:r>
              <a:rPr lang="en-US" sz="900" dirty="0" err="1">
                <a:solidFill>
                  <a:srgbClr val="2F2F2F"/>
                </a:solidFill>
              </a:rPr>
              <a:t>ExtensionPoint</a:t>
            </a:r>
            <a:r>
              <a:rPr lang="en-US" sz="900" dirty="0">
                <a:solidFill>
                  <a:srgbClr val="2F2F2F"/>
                </a:solidFill>
              </a:rPr>
              <a:t> element defines where add-in commands should appear in the Office UI, including in the ribbon (both custom and existing tabs) and context menus from right-clicking in the Office UI.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900" dirty="0">
                <a:solidFill>
                  <a:srgbClr val="2F2F2F"/>
                </a:solidFill>
              </a:rPr>
              <a:t>Add-in commands support button and menu controls, where buttons perform a single action and menus provide a submenu of actions.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900" dirty="0">
                <a:solidFill>
                  <a:srgbClr val="2F2F2F"/>
                </a:solidFill>
              </a:rPr>
              <a:t>.</a:t>
            </a:r>
            <a:endParaRPr lang="en-US" b="1" dirty="0">
              <a:solidFill>
                <a:srgbClr val="D83B01"/>
              </a:solidFill>
              <a:latin typeface="Segoe UI Semibold"/>
            </a:endParaRP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b="1" dirty="0">
                <a:solidFill>
                  <a:srgbClr val="D83B01"/>
                </a:solidFill>
                <a:latin typeface="Segoe UI Semibold"/>
              </a:rPr>
              <a:t>Commands actions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900" dirty="0" err="1">
                <a:solidFill>
                  <a:srgbClr val="2F2F2F"/>
                </a:solidFill>
              </a:rPr>
              <a:t>ShowTaskpane</a:t>
            </a:r>
            <a:r>
              <a:rPr lang="en-US" sz="900" dirty="0">
                <a:solidFill>
                  <a:srgbClr val="2F2F2F"/>
                </a:solidFill>
              </a:rPr>
              <a:t> is the most common action for an add-in command. It is used to launch the add-in in a task pane and is part of most Office add-in templates/generators.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900" dirty="0" err="1">
                <a:solidFill>
                  <a:srgbClr val="2F2F2F"/>
                </a:solidFill>
              </a:rPr>
              <a:t>ExecuteFunction</a:t>
            </a:r>
            <a:r>
              <a:rPr lang="en-US" sz="900" dirty="0">
                <a:solidFill>
                  <a:srgbClr val="2F2F2F"/>
                </a:solidFill>
              </a:rPr>
              <a:t> is an action that allows an add-in command to execute some script in the background without display any UI. This type of command requires a </a:t>
            </a:r>
            <a:r>
              <a:rPr lang="en-US" sz="900" dirty="0" err="1">
                <a:solidFill>
                  <a:srgbClr val="2F2F2F"/>
                </a:solidFill>
              </a:rPr>
              <a:t>FunctionFile</a:t>
            </a:r>
            <a:r>
              <a:rPr lang="en-US" sz="900" dirty="0">
                <a:solidFill>
                  <a:srgbClr val="2F2F2F"/>
                </a:solidFill>
              </a:rPr>
              <a:t> to be defined in the manifest that points to an HTML/JavaScript file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9/8/19 8:22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098791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know this is an eye-chart, but I wanted to highlight how the manifest can be used to extent the Office ribbon.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portion of manifest shown defined on </a:t>
            </a:r>
            <a:r>
              <a:rPr lang="en-US" dirty="0" err="1"/>
              <a:t>ExtentionPoint</a:t>
            </a:r>
            <a:r>
              <a:rPr lang="en-US" dirty="0"/>
              <a:t> of type </a:t>
            </a:r>
            <a:r>
              <a:rPr lang="en-US" dirty="0" err="1"/>
              <a:t>PrimaryCommandSurface</a:t>
            </a:r>
            <a:r>
              <a:rPr lang="en-US" dirty="0"/>
              <a:t>, which means the ribbon.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Within the </a:t>
            </a:r>
            <a:r>
              <a:rPr lang="en-US" dirty="0" err="1"/>
              <a:t>ExtensionPoint</a:t>
            </a:r>
            <a:r>
              <a:rPr lang="en-US" dirty="0"/>
              <a:t> the </a:t>
            </a:r>
            <a:r>
              <a:rPr lang="en-US" dirty="0" err="1"/>
              <a:t>CustomTab</a:t>
            </a:r>
            <a:r>
              <a:rPr lang="en-US" dirty="0"/>
              <a:t> element is used, which means the add-in will have it’s own custom tab. To extend an existing tab, the </a:t>
            </a:r>
            <a:r>
              <a:rPr lang="en-US" dirty="0" err="1"/>
              <a:t>OfficeTab</a:t>
            </a:r>
            <a:r>
              <a:rPr lang="en-US" dirty="0"/>
              <a:t> element would be used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custom tab has one group containing three root controls…two buttons and menu.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menu contains two buttons of its own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9/8/19 8:22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5364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 wanted to show an example using an </a:t>
            </a:r>
            <a:r>
              <a:rPr lang="en-US" dirty="0" err="1"/>
              <a:t>ExecuteFunction</a:t>
            </a:r>
            <a:r>
              <a:rPr lang="en-US" dirty="0"/>
              <a:t> add-in command. This type of commend has three parts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You need a function file, which is an HTML page with a script block. That script block MUST call </a:t>
            </a:r>
            <a:r>
              <a:rPr lang="en-US" dirty="0" err="1"/>
              <a:t>Office.initialize</a:t>
            </a:r>
            <a:r>
              <a:rPr lang="en-US" dirty="0"/>
              <a:t> and should globally expose any functions you want to call from a command button.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You need to define that function file in the add-in manifest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You need button with an action of type </a:t>
            </a:r>
            <a:r>
              <a:rPr lang="en-US" dirty="0" err="1"/>
              <a:t>ExecuteFunction</a:t>
            </a:r>
            <a:r>
              <a:rPr lang="en-US" dirty="0"/>
              <a:t> with a </a:t>
            </a:r>
            <a:r>
              <a:rPr lang="en-US" dirty="0" err="1"/>
              <a:t>FunctionName</a:t>
            </a:r>
            <a:r>
              <a:rPr lang="en-US" dirty="0"/>
              <a:t> pointing to the global function you want it to invoke.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9/8/19 8:22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4887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demo,</a:t>
            </a:r>
            <a:r>
              <a:rPr lang="en-US" baseline="0" dirty="0"/>
              <a:t> we will look at an add-in for Microsoft Word that manipulates text, paragraphs, and formatting of a document</a:t>
            </a:r>
            <a:endParaRPr lang="en-US" sz="900" b="0" kern="1200" baseline="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endParaRPr lang="en-US" sz="900" b="0" kern="1200" baseline="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5. Open the completed solution located in the </a:t>
            </a:r>
            <a:r>
              <a:rPr lang="en-US" sz="900" b="1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Demos/02 Worksheets and Add-in Commands 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folder</a:t>
            </a:r>
          </a:p>
          <a:p>
            <a:pPr marL="388712" marR="0" lvl="1" indent="-17145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Run </a:t>
            </a:r>
            <a:r>
              <a:rPr lang="en-US" sz="900" b="0" kern="1200" baseline="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npm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install</a:t>
            </a:r>
          </a:p>
          <a:p>
            <a:pPr marL="388712" marR="0" lvl="1" indent="-17145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Run </a:t>
            </a:r>
            <a:r>
              <a:rPr lang="en-US" sz="900" b="0" kern="1200" baseline="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npm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run build</a:t>
            </a:r>
          </a:p>
          <a:p>
            <a:pPr marL="388712" marR="0" lvl="1" indent="-17145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Run </a:t>
            </a:r>
            <a:r>
              <a:rPr lang="en-US" sz="900" b="0" kern="1200" baseline="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npm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start</a:t>
            </a:r>
          </a:p>
          <a:p>
            <a:pPr marL="388712" marR="0" lvl="1" indent="-17145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Side-load the add-in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9/8/19 8:22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0235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trike="noStrike" spc="-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5282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 strike="noStrike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832563861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bg1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tx2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24437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tx2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7150375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1: one column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4853623" cy="615553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pt-BR" dirty="0"/>
              <a:t>Subhead Segoe UI Regular 20/24. Em volor resequaectur.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2761498"/>
            <a:ext cx="4853622" cy="2818376"/>
          </a:xfrm>
        </p:spPr>
        <p:txBody>
          <a:bodyPr lIns="0" tIns="0" rIns="0" bIns="0"/>
          <a:lstStyle>
            <a:lvl1pPr marL="285750" indent="-28575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b="0" i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68780090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2: two columns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199644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 b="1">
                <a:solidFill>
                  <a:schemeClr val="accent1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426019" y="199644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994402774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3</a:t>
            </a:r>
          </a:p>
        </p:txBody>
      </p:sp>
    </p:spTree>
    <p:extLst>
      <p:ext uri="{BB962C8B-B14F-4D97-AF65-F5344CB8AC3E}">
        <p14:creationId xmlns:p14="http://schemas.microsoft.com/office/powerpoint/2010/main" val="3589100596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art Placeholder 6"/>
          <p:cNvSpPr>
            <a:spLocks noGrp="1"/>
          </p:cNvSpPr>
          <p:nvPr>
            <p:ph type="chart" sz="quarter" idx="21"/>
          </p:nvPr>
        </p:nvSpPr>
        <p:spPr>
          <a:xfrm>
            <a:off x="465139" y="2168525"/>
            <a:ext cx="3690933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Chart examples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773736"/>
            <a:ext cx="3690937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65135" y="5931090"/>
            <a:ext cx="3690937" cy="307777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0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389442" y="5773736"/>
            <a:ext cx="3679822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4389438" y="5931090"/>
            <a:ext cx="3679825" cy="307777"/>
          </a:xfrm>
        </p:spPr>
        <p:txBody>
          <a:bodyPr vert="horz" wrap="square" lIns="0" tIns="0" rIns="0" bIns="0" rtlCol="0">
            <a:spAutoFit/>
          </a:bodyPr>
          <a:lstStyle>
            <a:lvl1pPr>
              <a:tabLst/>
              <a:defRPr lang="en-US" sz="1000" b="0" i="0" dirty="0" smtClean="0">
                <a:solidFill>
                  <a:schemeClr val="tx1"/>
                </a:solidFill>
                <a:latin typeface="+mn-lt"/>
              </a:defRPr>
            </a:lvl1pPr>
          </a:lstStyle>
          <a:p>
            <a:pPr marL="0" lv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8302626" y="5773736"/>
            <a:ext cx="3702056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8302625" y="5931090"/>
            <a:ext cx="3702053" cy="307777"/>
          </a:xfrm>
        </p:spPr>
        <p:txBody>
          <a:bodyPr vert="horz" wrap="square" lIns="0" tIns="0" rIns="0" bIns="0" rtlCol="0">
            <a:spAutoFit/>
          </a:bodyPr>
          <a:lstStyle>
            <a:lvl1pPr marL="463550" indent="-463550">
              <a:tabLst/>
              <a:defRPr lang="en-US" sz="1000" b="0" i="0" dirty="0" smtClean="0">
                <a:solidFill>
                  <a:schemeClr val="tx1"/>
                </a:solidFill>
                <a:latin typeface="+mn-lt"/>
              </a:defRPr>
            </a:lvl1pPr>
          </a:lstStyle>
          <a:p>
            <a:pPr marL="0" lv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20" name="Chart Placeholder 6"/>
          <p:cNvSpPr>
            <a:spLocks noGrp="1"/>
          </p:cNvSpPr>
          <p:nvPr>
            <p:ph type="chart" sz="quarter" idx="22"/>
          </p:nvPr>
        </p:nvSpPr>
        <p:spPr>
          <a:xfrm>
            <a:off x="4389438" y="2168525"/>
            <a:ext cx="3679825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1" name="Chart Placeholder 6"/>
          <p:cNvSpPr>
            <a:spLocks noGrp="1"/>
          </p:cNvSpPr>
          <p:nvPr>
            <p:ph type="chart" sz="quarter" idx="23"/>
          </p:nvPr>
        </p:nvSpPr>
        <p:spPr>
          <a:xfrm>
            <a:off x="8302624" y="2168525"/>
            <a:ext cx="3695701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322961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Table styling</a:t>
            </a:r>
          </a:p>
        </p:txBody>
      </p:sp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65138" y="2168525"/>
            <a:ext cx="11533187" cy="4371975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1399307191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1873885"/>
            <a:ext cx="8229599" cy="1828800"/>
          </a:xfrm>
          <a:noFill/>
        </p:spPr>
        <p:txBody>
          <a:bodyPr lIns="0" tIns="0" rIns="0" bIns="0" anchor="t" anchorCtr="0"/>
          <a:lstStyle>
            <a:lvl1pPr>
              <a:lnSpc>
                <a:spcPts val="3000"/>
              </a:lnSpc>
              <a:defRPr sz="2800" spc="-15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Thank you.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8552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pc="-1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465139" y="449264"/>
            <a:ext cx="933131" cy="200341"/>
            <a:chOff x="465139" y="449264"/>
            <a:chExt cx="933131" cy="200341"/>
          </a:xfrm>
        </p:grpSpPr>
        <p:pic>
          <p:nvPicPr>
            <p:cNvPr id="97" name="Picture 96"/>
            <p:cNvPicPr>
              <a:picLocks noChangeAspect="1"/>
            </p:cNvPicPr>
            <p:nvPr userDrawn="1"/>
          </p:nvPicPr>
          <p:blipFill rotWithShape="1">
            <a:blip r:embed="rId2"/>
            <a:srcRect l="26716" r="872" b="4064"/>
            <a:stretch/>
          </p:blipFill>
          <p:spPr bwMode="black">
            <a:xfrm>
              <a:off x="721996" y="459092"/>
              <a:ext cx="676274" cy="187779"/>
            </a:xfrm>
            <a:prstGeom prst="rect">
              <a:avLst/>
            </a:prstGeom>
          </p:spPr>
        </p:pic>
        <p:pic>
          <p:nvPicPr>
            <p:cNvPr id="64" name="MS logo gray - EMF"/>
            <p:cNvPicPr>
              <a:picLocks noChangeAspect="1"/>
            </p:cNvPicPr>
            <p:nvPr userDrawn="1"/>
          </p:nvPicPr>
          <p:blipFill rotWithShape="1">
            <a:blip r:embed="rId3"/>
            <a:srcRect r="76414"/>
            <a:stretch/>
          </p:blipFill>
          <p:spPr bwMode="black">
            <a:xfrm>
              <a:off x="465139" y="449264"/>
              <a:ext cx="220661" cy="2003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08246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465139" y="449264"/>
            <a:ext cx="933131" cy="200341"/>
            <a:chOff x="465139" y="449264"/>
            <a:chExt cx="933131" cy="200341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/>
            <a:srcRect l="26716" r="872" b="4064"/>
            <a:stretch/>
          </p:blipFill>
          <p:spPr bwMode="black">
            <a:xfrm>
              <a:off x="721996" y="459092"/>
              <a:ext cx="676274" cy="187779"/>
            </a:xfrm>
            <a:prstGeom prst="rect">
              <a:avLst/>
            </a:prstGeom>
          </p:spPr>
        </p:pic>
        <p:pic>
          <p:nvPicPr>
            <p:cNvPr id="6" name="MS logo gray - EMF"/>
            <p:cNvPicPr>
              <a:picLocks noChangeAspect="1"/>
            </p:cNvPicPr>
            <p:nvPr userDrawn="1"/>
          </p:nvPicPr>
          <p:blipFill rotWithShape="1">
            <a:blip r:embed="rId3"/>
            <a:srcRect r="76414"/>
            <a:stretch/>
          </p:blipFill>
          <p:spPr bwMode="black">
            <a:xfrm>
              <a:off x="465139" y="449264"/>
              <a:ext cx="220661" cy="200341"/>
            </a:xfrm>
            <a:prstGeom prst="rect">
              <a:avLst/>
            </a:prstGeom>
          </p:spPr>
        </p:pic>
      </p:grp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1873885"/>
            <a:ext cx="8229599" cy="1828800"/>
          </a:xfrm>
          <a:noFill/>
        </p:spPr>
        <p:txBody>
          <a:bodyPr lIns="0" tIns="0" rIns="0" bIns="0" anchor="t" anchorCtr="0"/>
          <a:lstStyle>
            <a:lvl1pPr>
              <a:lnSpc>
                <a:spcPts val="3000"/>
              </a:lnSpc>
              <a:defRPr sz="2800" spc="-1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10720828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9" y="6220609"/>
            <a:ext cx="4572000" cy="4770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7200" y="479425"/>
            <a:ext cx="1483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3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B918BEAC-10EB-491A-B124-0FDEBCEFA62E}"/>
              </a:ext>
            </a:extLst>
          </p:cNvPr>
          <p:cNvGrpSpPr/>
          <p:nvPr userDrawn="1"/>
        </p:nvGrpSpPr>
        <p:grpSpPr>
          <a:xfrm>
            <a:off x="1944687" y="0"/>
            <a:ext cx="10491788" cy="6994525"/>
            <a:chOff x="1944687" y="0"/>
            <a:chExt cx="10491788" cy="6994525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66A2289-FFBC-4755-862E-CF4179DE706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944687" y="0"/>
              <a:ext cx="10491788" cy="6994525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77CFACA-7254-49F3-AAEF-F54B21255F87}"/>
                </a:ext>
              </a:extLst>
            </p:cNvPr>
            <p:cNvSpPr/>
            <p:nvPr userDrawn="1"/>
          </p:nvSpPr>
          <p:spPr bwMode="auto">
            <a:xfrm>
              <a:off x="1944687" y="0"/>
              <a:ext cx="6756944" cy="6994525"/>
            </a:xfrm>
            <a:prstGeom prst="rect">
              <a:avLst/>
            </a:prstGeom>
            <a:gradFill flip="none" rotWithShape="1">
              <a:gsLst>
                <a:gs pos="61000">
                  <a:srgbClr val="FFFFFF">
                    <a:alpha val="88000"/>
                  </a:srgbClr>
                </a:gs>
                <a:gs pos="0">
                  <a:schemeClr val="bg2"/>
                </a:gs>
                <a:gs pos="100000">
                  <a:schemeClr val="bg2">
                    <a:alpha val="0"/>
                  </a:schemeClr>
                </a:gs>
              </a:gsLst>
              <a:lin ang="0" scaled="1"/>
              <a:tileRect/>
            </a:gra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9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pc="-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3911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960438"/>
            <a:ext cx="3690937" cy="917575"/>
          </a:xfrm>
        </p:spPr>
        <p:txBody>
          <a:bodyPr lIns="0" tIns="0" rIns="0" bIns="0"/>
          <a:lstStyle>
            <a:lvl1pPr>
              <a:defRPr sz="1800" spc="-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Contents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354764" y="960438"/>
            <a:ext cx="3914774" cy="3862387"/>
          </a:xfrm>
        </p:spPr>
        <p:txBody>
          <a:bodyPr wrap="square" lIns="0" tIns="0" rIns="0" bIns="0">
            <a:noAutofit/>
          </a:bodyPr>
          <a:lstStyle>
            <a:lvl1pPr marL="0" indent="0" defTabSz="517525">
              <a:buNone/>
              <a:defRPr sz="1800" spc="-50" baseline="0">
                <a:solidFill>
                  <a:schemeClr val="accent1"/>
                </a:solidFill>
              </a:defRPr>
            </a:lvl1pPr>
            <a:lvl2pPr marL="228600" indent="0">
              <a:buNone/>
              <a:defRPr sz="1800"/>
            </a:lvl2pPr>
            <a:lvl3pPr marL="457200" indent="0">
              <a:buNone/>
              <a:defRPr sz="1800"/>
            </a:lvl3pPr>
            <a:lvl4pPr marL="685800" indent="0">
              <a:buNone/>
              <a:defRPr sz="1800"/>
            </a:lvl4pPr>
            <a:lvl5pPr marL="914400" indent="0">
              <a:buNone/>
              <a:defRPr sz="1800"/>
            </a:lvl5pPr>
          </a:lstStyle>
          <a:p>
            <a:pPr lvl="0"/>
            <a:r>
              <a:rPr lang="en-US" dirty="0"/>
              <a:t>##	Section Title</a:t>
            </a:r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Heading Segoe UI </a:t>
            </a:r>
            <a:r>
              <a:rPr lang="en-US" dirty="0" err="1"/>
              <a:t>Semibold</a:t>
            </a:r>
            <a:r>
              <a:rPr lang="en-US" dirty="0"/>
              <a:t> 28/32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11533187" cy="307777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Large: subhead Segoe UI Regular 20/24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3214124"/>
            <a:ext cx="11533187" cy="46166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 b="1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Medium: paragraph title Segoe UI bold 14/18</a:t>
            </a:r>
          </a:p>
          <a:p>
            <a:pPr lvl="1"/>
            <a:r>
              <a:rPr lang="en-US" dirty="0"/>
              <a:t>Body copy Segoe UI Regular 14/18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65138" y="4477703"/>
            <a:ext cx="11533187" cy="307777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1pPr>
            <a:lvl2pPr marL="0" indent="0">
              <a:lnSpc>
                <a:spcPts val="12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Small: caption title Segoe </a:t>
            </a:r>
            <a:r>
              <a:rPr lang="en-US" dirty="0" err="1"/>
              <a:t>Semibold</a:t>
            </a:r>
            <a:r>
              <a:rPr lang="en-US" dirty="0"/>
              <a:t> 10/12</a:t>
            </a:r>
          </a:p>
          <a:p>
            <a:pPr lvl="1"/>
            <a:r>
              <a:rPr lang="en-US" dirty="0"/>
              <a:t>Caption Segoe Regular 10/12</a:t>
            </a:r>
          </a:p>
        </p:txBody>
      </p:sp>
    </p:spTree>
    <p:extLst>
      <p:ext uri="{BB962C8B-B14F-4D97-AF65-F5344CB8AC3E}">
        <p14:creationId xmlns:p14="http://schemas.microsoft.com/office/powerpoint/2010/main" val="1660141622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1: three column bulleted list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7604125" cy="923330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Subhead Segoe UI Regular 20/24. Dis </a:t>
            </a:r>
            <a:r>
              <a:rPr lang="en-US" dirty="0" err="1"/>
              <a:t>apid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simusanditis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ex et </a:t>
            </a:r>
            <a:r>
              <a:rPr lang="en-US" dirty="0" err="1"/>
              <a:t>illore</a:t>
            </a:r>
            <a:r>
              <a:rPr lang="en-US" dirty="0"/>
              <a:t>, </a:t>
            </a:r>
            <a:r>
              <a:rPr lang="en-US" dirty="0" err="1"/>
              <a:t>nectationet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dic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vit</a:t>
            </a:r>
            <a:r>
              <a:rPr lang="en-US" dirty="0"/>
              <a:t> </a:t>
            </a:r>
            <a:r>
              <a:rPr lang="en-US" dirty="0" err="1"/>
              <a:t>velestium</a:t>
            </a:r>
            <a:r>
              <a:rPr lang="en-US" dirty="0"/>
              <a:t> </a:t>
            </a:r>
            <a:r>
              <a:rPr lang="en-US" dirty="0" err="1"/>
              <a:t>reperro</a:t>
            </a:r>
            <a:r>
              <a:rPr lang="en-US" dirty="0"/>
              <a:t> </a:t>
            </a:r>
            <a:r>
              <a:rPr lang="en-US" dirty="0" err="1"/>
              <a:t>rroviduntion</a:t>
            </a:r>
            <a:r>
              <a:rPr lang="en-US" dirty="0"/>
              <a:t> </a:t>
            </a:r>
            <a:r>
              <a:rPr lang="en-US" dirty="0" err="1"/>
              <a:t>conem</a:t>
            </a:r>
            <a:r>
              <a:rPr lang="en-US" dirty="0"/>
              <a:t> </a:t>
            </a:r>
            <a:r>
              <a:rPr lang="en-US" dirty="0" err="1"/>
              <a:t>rehend</a:t>
            </a:r>
            <a:r>
              <a:rPr lang="en-US" dirty="0"/>
              <a:t>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3214124"/>
            <a:ext cx="3690937" cy="2731517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 b="1">
                <a:solidFill>
                  <a:schemeClr val="accent1"/>
                </a:solidFill>
                <a:latin typeface="+mn-lt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99597" y="3223704"/>
            <a:ext cx="3669666" cy="2731517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3577" y="3214124"/>
            <a:ext cx="3694748" cy="2731517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938917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2: two columns copy heavy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2005456"/>
            <a:ext cx="5653087" cy="386862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Pa </a:t>
            </a:r>
            <a:r>
              <a:rPr lang="en-US" dirty="0" err="1"/>
              <a:t>consed</a:t>
            </a:r>
            <a:r>
              <a:rPr lang="en-US" dirty="0"/>
              <a:t> et </a:t>
            </a:r>
            <a:r>
              <a:rPr lang="en-US" dirty="0" err="1"/>
              <a:t>atur</a:t>
            </a:r>
            <a:r>
              <a:rPr lang="en-US" dirty="0"/>
              <a:t>. </a:t>
            </a:r>
            <a:r>
              <a:rPr lang="en-US" dirty="0" err="1"/>
              <a:t>Serion</a:t>
            </a:r>
            <a:r>
              <a:rPr lang="en-US" dirty="0"/>
              <a:t> </a:t>
            </a:r>
            <a:r>
              <a:rPr lang="en-US" dirty="0" err="1"/>
              <a:t>corepudi</a:t>
            </a:r>
            <a:r>
              <a:rPr lang="en-US" dirty="0"/>
              <a:t> dolor </a:t>
            </a:r>
            <a:r>
              <a:rPr lang="en-US" dirty="0" err="1"/>
              <a:t>adionse</a:t>
            </a:r>
            <a:r>
              <a:rPr lang="en-US" dirty="0"/>
              <a:t> </a:t>
            </a:r>
            <a:r>
              <a:rPr lang="en-US" dirty="0" err="1"/>
              <a:t>quibusame</a:t>
            </a:r>
            <a:r>
              <a:rPr lang="en-US" dirty="0"/>
              <a:t> </a:t>
            </a:r>
            <a:r>
              <a:rPr lang="en-US" dirty="0" err="1"/>
              <a:t>nullabora</a:t>
            </a:r>
            <a:r>
              <a:rPr lang="en-US" dirty="0"/>
              <a:t> </a:t>
            </a:r>
            <a:r>
              <a:rPr lang="en-US" dirty="0" err="1"/>
              <a:t>volent</a:t>
            </a:r>
            <a:r>
              <a:rPr lang="en-US" dirty="0"/>
              <a:t> </a:t>
            </a:r>
            <a:r>
              <a:rPr lang="en-US" dirty="0" err="1"/>
              <a:t>lignam</a:t>
            </a:r>
            <a:r>
              <a:rPr lang="en-US" dirty="0"/>
              <a:t> </a:t>
            </a:r>
            <a:r>
              <a:rPr lang="en-US" dirty="0" err="1"/>
              <a:t>entis</a:t>
            </a:r>
            <a:r>
              <a:rPr lang="en-US" dirty="0"/>
              <a:t> ape </a:t>
            </a:r>
            <a:r>
              <a:rPr lang="en-US" dirty="0" err="1"/>
              <a:t>dolores</a:t>
            </a:r>
            <a:r>
              <a:rPr lang="en-US" dirty="0"/>
              <a:t> se </a:t>
            </a:r>
            <a:r>
              <a:rPr lang="en-US" dirty="0" err="1"/>
              <a:t>voluptae</a:t>
            </a:r>
            <a:r>
              <a:rPr lang="en-US" dirty="0"/>
              <a:t> </a:t>
            </a:r>
            <a:r>
              <a:rPr lang="en-US" dirty="0" err="1"/>
              <a:t>nimolupti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</a:t>
            </a:r>
            <a:r>
              <a:rPr lang="en-US" dirty="0" err="1"/>
              <a:t>simusa</a:t>
            </a:r>
            <a:r>
              <a:rPr lang="en-US" dirty="0"/>
              <a:t> </a:t>
            </a:r>
            <a:r>
              <a:rPr lang="en-US" dirty="0" err="1"/>
              <a:t>doluptur</a:t>
            </a:r>
            <a:r>
              <a:rPr lang="en-US" dirty="0"/>
              <a:t>, sum hic </a:t>
            </a:r>
            <a:r>
              <a:rPr lang="en-US" dirty="0" err="1"/>
              <a:t>tem</a:t>
            </a:r>
            <a:r>
              <a:rPr lang="en-US" dirty="0"/>
              <a:t> qui cum </a:t>
            </a:r>
            <a:r>
              <a:rPr lang="en-US" dirty="0" err="1"/>
              <a:t>evelest</a:t>
            </a:r>
            <a:r>
              <a:rPr lang="en-US" dirty="0"/>
              <a:t>, </a:t>
            </a:r>
            <a:r>
              <a:rPr lang="en-US" dirty="0" err="1"/>
              <a:t>cusapel</a:t>
            </a:r>
            <a:r>
              <a:rPr lang="en-US" dirty="0"/>
              <a:t> et </a:t>
            </a:r>
            <a:r>
              <a:rPr lang="en-US" dirty="0" err="1"/>
              <a:t>unt</a:t>
            </a:r>
            <a:r>
              <a:rPr lang="en-US" dirty="0"/>
              <a:t> et </a:t>
            </a:r>
            <a:r>
              <a:rPr lang="en-US" dirty="0" err="1"/>
              <a:t>hiciisciume</a:t>
            </a:r>
            <a:r>
              <a:rPr lang="en-US" dirty="0"/>
              <a:t> </a:t>
            </a:r>
            <a:r>
              <a:rPr lang="en-US" dirty="0" err="1"/>
              <a:t>vernatiore</a:t>
            </a:r>
            <a:r>
              <a:rPr lang="en-US" dirty="0"/>
              <a:t> </a:t>
            </a:r>
            <a:r>
              <a:rPr lang="en-US" dirty="0" err="1"/>
              <a:t>volenecabor</a:t>
            </a:r>
            <a:r>
              <a:rPr lang="en-US" dirty="0"/>
              <a:t> </a:t>
            </a:r>
            <a:r>
              <a:rPr lang="en-US" dirty="0" err="1"/>
              <a:t>seque</a:t>
            </a:r>
            <a:r>
              <a:rPr lang="en-US" dirty="0"/>
              <a:t> </a:t>
            </a:r>
            <a:r>
              <a:rPr lang="en-US" dirty="0" err="1"/>
              <a:t>officient</a:t>
            </a:r>
            <a:r>
              <a:rPr lang="en-US" dirty="0"/>
              <a:t>, </a:t>
            </a:r>
            <a:r>
              <a:rPr lang="en-US" dirty="0" err="1"/>
              <a:t>quamus</a:t>
            </a:r>
            <a:r>
              <a:rPr lang="en-US" dirty="0"/>
              <a:t> </a:t>
            </a:r>
            <a:r>
              <a:rPr lang="en-US" dirty="0" err="1"/>
              <a:t>voluptium</a:t>
            </a:r>
            <a:r>
              <a:rPr lang="en-US" dirty="0"/>
              <a:t> </a:t>
            </a:r>
            <a:r>
              <a:rPr lang="en-US" dirty="0" err="1"/>
              <a:t>natur</a:t>
            </a:r>
            <a:r>
              <a:rPr lang="en-US" dirty="0"/>
              <a:t> </a:t>
            </a:r>
            <a:r>
              <a:rPr lang="en-US" dirty="0" err="1"/>
              <a:t>maio</a:t>
            </a:r>
            <a:r>
              <a:rPr lang="en-US" dirty="0"/>
              <a:t> </a:t>
            </a:r>
            <a:r>
              <a:rPr lang="en-US" dirty="0" err="1"/>
              <a:t>volupta</a:t>
            </a:r>
            <a:r>
              <a:rPr lang="en-US" dirty="0"/>
              <a:t> </a:t>
            </a:r>
            <a:r>
              <a:rPr lang="en-US" dirty="0" err="1"/>
              <a:t>tioria</a:t>
            </a:r>
            <a:r>
              <a:rPr lang="en-US" dirty="0"/>
              <a:t> </a:t>
            </a:r>
            <a:r>
              <a:rPr lang="en-US" dirty="0" err="1"/>
              <a:t>venimetur</a:t>
            </a:r>
            <a:r>
              <a:rPr lang="en-US" dirty="0"/>
              <a:t> re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ent</a:t>
            </a:r>
            <a:r>
              <a:rPr lang="en-US" dirty="0"/>
              <a:t>,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liqui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sin con re </a:t>
            </a:r>
            <a:r>
              <a:rPr lang="en-US" dirty="0" err="1"/>
              <a:t>laut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volupietur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Henestios</a:t>
            </a:r>
            <a:r>
              <a:rPr lang="en-US" dirty="0"/>
              <a:t> </a:t>
            </a:r>
            <a:r>
              <a:rPr lang="en-US" dirty="0" err="1"/>
              <a:t>vellantium</a:t>
            </a:r>
            <a:r>
              <a:rPr lang="en-US" dirty="0"/>
              <a:t> </a:t>
            </a:r>
            <a:r>
              <a:rPr lang="en-US" dirty="0" err="1"/>
              <a:t>simi</a:t>
            </a:r>
            <a:r>
              <a:rPr lang="en-US" dirty="0"/>
              <a:t>, </a:t>
            </a:r>
            <a:r>
              <a:rPr lang="en-US" dirty="0" err="1"/>
              <a:t>quassenime</a:t>
            </a:r>
            <a:r>
              <a:rPr lang="en-US" dirty="0"/>
              <a:t> consent </a:t>
            </a:r>
            <a:r>
              <a:rPr lang="en-US" dirty="0" err="1"/>
              <a:t>emquatincti</a:t>
            </a:r>
            <a:r>
              <a:rPr lang="en-US" dirty="0"/>
              <a:t> to doles </a:t>
            </a:r>
            <a:r>
              <a:rPr lang="en-US" dirty="0" err="1"/>
              <a:t>cium</a:t>
            </a:r>
            <a:r>
              <a:rPr lang="en-US" dirty="0"/>
              <a:t> </a:t>
            </a:r>
            <a:r>
              <a:rPr lang="en-US" dirty="0" err="1"/>
              <a:t>nectur</a:t>
            </a:r>
            <a:r>
              <a:rPr lang="en-US" dirty="0"/>
              <a:t>. </a:t>
            </a:r>
            <a:r>
              <a:rPr lang="en-US" dirty="0" err="1"/>
              <a:t>Experit</a:t>
            </a:r>
            <a:r>
              <a:rPr lang="en-US" dirty="0"/>
              <a:t> </a:t>
            </a:r>
            <a:r>
              <a:rPr lang="en-US" dirty="0" err="1"/>
              <a:t>occus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ipsuntius</a:t>
            </a:r>
            <a:r>
              <a:rPr lang="en-US" dirty="0"/>
              <a:t> </a:t>
            </a:r>
            <a:r>
              <a:rPr lang="en-US" dirty="0" err="1"/>
              <a:t>quideli</a:t>
            </a:r>
            <a:r>
              <a:rPr lang="en-US" dirty="0"/>
              <a:t> </a:t>
            </a:r>
            <a:r>
              <a:rPr lang="en-US" dirty="0" err="1"/>
              <a:t>tatiis</a:t>
            </a:r>
            <a:r>
              <a:rPr lang="en-US" dirty="0"/>
              <a:t> rem </a:t>
            </a:r>
            <a:r>
              <a:rPr lang="en-US" dirty="0" err="1"/>
              <a:t>restis</a:t>
            </a:r>
            <a:r>
              <a:rPr lang="en-US" dirty="0"/>
              <a:t> pro </a:t>
            </a:r>
            <a:r>
              <a:rPr lang="en-US" dirty="0" err="1"/>
              <a:t>ium</a:t>
            </a:r>
            <a:r>
              <a:rPr lang="en-US" dirty="0"/>
              <a:t> qui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debist</a:t>
            </a:r>
            <a:r>
              <a:rPr lang="en-US" dirty="0"/>
              <a:t> at </a:t>
            </a:r>
            <a:r>
              <a:rPr lang="en-US" dirty="0" err="1"/>
              <a:t>ilit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cus</a:t>
            </a:r>
            <a:r>
              <a:rPr lang="en-US" dirty="0"/>
              <a:t> </a:t>
            </a:r>
            <a:r>
              <a:rPr lang="en-US" dirty="0" err="1"/>
              <a:t>invenim</a:t>
            </a:r>
            <a:r>
              <a:rPr lang="en-US" dirty="0"/>
              <a:t> </a:t>
            </a:r>
            <a:r>
              <a:rPr lang="en-US" dirty="0" err="1"/>
              <a:t>laborro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rectiissunt</a:t>
            </a:r>
            <a:r>
              <a:rPr lang="en-US" dirty="0"/>
              <a:t> et,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doloratia</a:t>
            </a:r>
            <a:r>
              <a:rPr lang="en-US" dirty="0"/>
              <a:t> et </a:t>
            </a:r>
            <a:r>
              <a:rPr lang="en-US" dirty="0" err="1"/>
              <a:t>opta</a:t>
            </a:r>
            <a:r>
              <a:rPr lang="en-US" dirty="0"/>
              <a:t> dis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modis</a:t>
            </a:r>
            <a:r>
              <a:rPr lang="en-US" dirty="0"/>
              <a:t> </a:t>
            </a:r>
            <a:r>
              <a:rPr lang="en-US" dirty="0" err="1"/>
              <a:t>rerat</a:t>
            </a:r>
            <a:r>
              <a:rPr lang="en-US" dirty="0"/>
              <a:t> </a:t>
            </a:r>
            <a:r>
              <a:rPr lang="en-US" dirty="0" err="1"/>
              <a:t>oditatu</a:t>
            </a:r>
            <a:r>
              <a:rPr lang="en-US" dirty="0"/>
              <a:t> </a:t>
            </a:r>
            <a:r>
              <a:rPr lang="en-US" dirty="0" err="1"/>
              <a:t>reseque</a:t>
            </a:r>
            <a:r>
              <a:rPr lang="en-US" dirty="0"/>
              <a:t> </a:t>
            </a:r>
            <a:r>
              <a:rPr lang="en-US" dirty="0" err="1"/>
              <a:t>nisque</a:t>
            </a:r>
            <a:r>
              <a:rPr lang="en-US" dirty="0"/>
              <a:t> rem </a:t>
            </a:r>
            <a:r>
              <a:rPr lang="en-US" dirty="0" err="1"/>
              <a:t>rempores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sit.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354763" y="1995296"/>
            <a:ext cx="5653087" cy="386862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Pa </a:t>
            </a:r>
            <a:r>
              <a:rPr lang="en-US" dirty="0" err="1"/>
              <a:t>consed</a:t>
            </a:r>
            <a:r>
              <a:rPr lang="en-US" dirty="0"/>
              <a:t> et </a:t>
            </a:r>
            <a:r>
              <a:rPr lang="en-US" dirty="0" err="1"/>
              <a:t>atur</a:t>
            </a:r>
            <a:r>
              <a:rPr lang="en-US" dirty="0"/>
              <a:t>. </a:t>
            </a:r>
            <a:r>
              <a:rPr lang="en-US" dirty="0" err="1"/>
              <a:t>Serion</a:t>
            </a:r>
            <a:r>
              <a:rPr lang="en-US" dirty="0"/>
              <a:t> </a:t>
            </a:r>
            <a:r>
              <a:rPr lang="en-US" dirty="0" err="1"/>
              <a:t>corepudi</a:t>
            </a:r>
            <a:r>
              <a:rPr lang="en-US" dirty="0"/>
              <a:t> dolor </a:t>
            </a:r>
            <a:r>
              <a:rPr lang="en-US" dirty="0" err="1"/>
              <a:t>adionse</a:t>
            </a:r>
            <a:r>
              <a:rPr lang="en-US" dirty="0"/>
              <a:t> </a:t>
            </a:r>
            <a:r>
              <a:rPr lang="en-US" dirty="0" err="1"/>
              <a:t>quibusame</a:t>
            </a:r>
            <a:r>
              <a:rPr lang="en-US" dirty="0"/>
              <a:t> </a:t>
            </a:r>
            <a:r>
              <a:rPr lang="en-US" dirty="0" err="1"/>
              <a:t>nullabora</a:t>
            </a:r>
            <a:r>
              <a:rPr lang="en-US" dirty="0"/>
              <a:t> </a:t>
            </a:r>
            <a:r>
              <a:rPr lang="en-US" dirty="0" err="1"/>
              <a:t>volent</a:t>
            </a:r>
            <a:r>
              <a:rPr lang="en-US" dirty="0"/>
              <a:t> </a:t>
            </a:r>
            <a:r>
              <a:rPr lang="en-US" dirty="0" err="1"/>
              <a:t>lignam</a:t>
            </a:r>
            <a:r>
              <a:rPr lang="en-US" dirty="0"/>
              <a:t> </a:t>
            </a:r>
            <a:r>
              <a:rPr lang="en-US" dirty="0" err="1"/>
              <a:t>entis</a:t>
            </a:r>
            <a:r>
              <a:rPr lang="en-US" dirty="0"/>
              <a:t> ape </a:t>
            </a:r>
            <a:r>
              <a:rPr lang="en-US" dirty="0" err="1"/>
              <a:t>dolores</a:t>
            </a:r>
            <a:r>
              <a:rPr lang="en-US" dirty="0"/>
              <a:t> se </a:t>
            </a:r>
            <a:r>
              <a:rPr lang="en-US" dirty="0" err="1"/>
              <a:t>voluptae</a:t>
            </a:r>
            <a:r>
              <a:rPr lang="en-US" dirty="0"/>
              <a:t> </a:t>
            </a:r>
            <a:r>
              <a:rPr lang="en-US" dirty="0" err="1"/>
              <a:t>nimolupti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</a:t>
            </a:r>
            <a:r>
              <a:rPr lang="en-US" dirty="0" err="1"/>
              <a:t>simusa</a:t>
            </a:r>
            <a:r>
              <a:rPr lang="en-US" dirty="0"/>
              <a:t> </a:t>
            </a:r>
            <a:r>
              <a:rPr lang="en-US" dirty="0" err="1"/>
              <a:t>doluptur</a:t>
            </a:r>
            <a:r>
              <a:rPr lang="en-US" dirty="0"/>
              <a:t>, sum hic </a:t>
            </a:r>
            <a:r>
              <a:rPr lang="en-US" dirty="0" err="1"/>
              <a:t>tem</a:t>
            </a:r>
            <a:r>
              <a:rPr lang="en-US" dirty="0"/>
              <a:t> qui cum </a:t>
            </a:r>
            <a:r>
              <a:rPr lang="en-US" dirty="0" err="1"/>
              <a:t>evelest</a:t>
            </a:r>
            <a:r>
              <a:rPr lang="en-US" dirty="0"/>
              <a:t>, </a:t>
            </a:r>
            <a:r>
              <a:rPr lang="en-US" dirty="0" err="1"/>
              <a:t>cusapel</a:t>
            </a:r>
            <a:r>
              <a:rPr lang="en-US" dirty="0"/>
              <a:t> et </a:t>
            </a:r>
            <a:r>
              <a:rPr lang="en-US" dirty="0" err="1"/>
              <a:t>unt</a:t>
            </a:r>
            <a:r>
              <a:rPr lang="en-US" dirty="0"/>
              <a:t> et </a:t>
            </a:r>
            <a:r>
              <a:rPr lang="en-US" dirty="0" err="1"/>
              <a:t>hiciisciume</a:t>
            </a:r>
            <a:r>
              <a:rPr lang="en-US" dirty="0"/>
              <a:t> </a:t>
            </a:r>
            <a:r>
              <a:rPr lang="en-US" dirty="0" err="1"/>
              <a:t>vernatiore</a:t>
            </a:r>
            <a:r>
              <a:rPr lang="en-US" dirty="0"/>
              <a:t> </a:t>
            </a:r>
            <a:r>
              <a:rPr lang="en-US" dirty="0" err="1"/>
              <a:t>volenecabor</a:t>
            </a:r>
            <a:r>
              <a:rPr lang="en-US" dirty="0"/>
              <a:t> </a:t>
            </a:r>
            <a:r>
              <a:rPr lang="en-US" dirty="0" err="1"/>
              <a:t>seque</a:t>
            </a:r>
            <a:r>
              <a:rPr lang="en-US" dirty="0"/>
              <a:t> </a:t>
            </a:r>
            <a:r>
              <a:rPr lang="en-US" dirty="0" err="1"/>
              <a:t>officient</a:t>
            </a:r>
            <a:r>
              <a:rPr lang="en-US" dirty="0"/>
              <a:t>, </a:t>
            </a:r>
            <a:r>
              <a:rPr lang="en-US" dirty="0" err="1"/>
              <a:t>quamus</a:t>
            </a:r>
            <a:r>
              <a:rPr lang="en-US" dirty="0"/>
              <a:t> </a:t>
            </a:r>
            <a:r>
              <a:rPr lang="en-US" dirty="0" err="1"/>
              <a:t>voluptium</a:t>
            </a:r>
            <a:r>
              <a:rPr lang="en-US" dirty="0"/>
              <a:t> </a:t>
            </a:r>
            <a:r>
              <a:rPr lang="en-US" dirty="0" err="1"/>
              <a:t>natur</a:t>
            </a:r>
            <a:r>
              <a:rPr lang="en-US" dirty="0"/>
              <a:t> </a:t>
            </a:r>
            <a:r>
              <a:rPr lang="en-US" dirty="0" err="1"/>
              <a:t>maio</a:t>
            </a:r>
            <a:r>
              <a:rPr lang="en-US" dirty="0"/>
              <a:t> </a:t>
            </a:r>
            <a:r>
              <a:rPr lang="en-US" dirty="0" err="1"/>
              <a:t>volupta</a:t>
            </a:r>
            <a:r>
              <a:rPr lang="en-US" dirty="0"/>
              <a:t> </a:t>
            </a:r>
            <a:r>
              <a:rPr lang="en-US" dirty="0" err="1"/>
              <a:t>tioria</a:t>
            </a:r>
            <a:r>
              <a:rPr lang="en-US" dirty="0"/>
              <a:t> </a:t>
            </a:r>
            <a:r>
              <a:rPr lang="en-US" dirty="0" err="1"/>
              <a:t>venimetur</a:t>
            </a:r>
            <a:r>
              <a:rPr lang="en-US" dirty="0"/>
              <a:t> re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ent</a:t>
            </a:r>
            <a:r>
              <a:rPr lang="en-US" dirty="0"/>
              <a:t>,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liqui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sin con re </a:t>
            </a:r>
            <a:r>
              <a:rPr lang="en-US" dirty="0" err="1"/>
              <a:t>laut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volupietur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Henestios</a:t>
            </a:r>
            <a:r>
              <a:rPr lang="en-US" dirty="0"/>
              <a:t> </a:t>
            </a:r>
            <a:r>
              <a:rPr lang="en-US" dirty="0" err="1"/>
              <a:t>vellantium</a:t>
            </a:r>
            <a:r>
              <a:rPr lang="en-US" dirty="0"/>
              <a:t> </a:t>
            </a:r>
            <a:r>
              <a:rPr lang="en-US" dirty="0" err="1"/>
              <a:t>simi</a:t>
            </a:r>
            <a:r>
              <a:rPr lang="en-US" dirty="0"/>
              <a:t>, </a:t>
            </a:r>
            <a:r>
              <a:rPr lang="en-US" dirty="0" err="1"/>
              <a:t>quassenime</a:t>
            </a:r>
            <a:r>
              <a:rPr lang="en-US" dirty="0"/>
              <a:t> consent </a:t>
            </a:r>
            <a:r>
              <a:rPr lang="en-US" dirty="0" err="1"/>
              <a:t>emquatincti</a:t>
            </a:r>
            <a:r>
              <a:rPr lang="en-US" dirty="0"/>
              <a:t> to doles </a:t>
            </a:r>
            <a:r>
              <a:rPr lang="en-US" dirty="0" err="1"/>
              <a:t>cium</a:t>
            </a:r>
            <a:r>
              <a:rPr lang="en-US" dirty="0"/>
              <a:t> </a:t>
            </a:r>
            <a:r>
              <a:rPr lang="en-US" dirty="0" err="1"/>
              <a:t>nectur</a:t>
            </a:r>
            <a:r>
              <a:rPr lang="en-US" dirty="0"/>
              <a:t>. </a:t>
            </a:r>
            <a:r>
              <a:rPr lang="en-US" dirty="0" err="1"/>
              <a:t>Experit</a:t>
            </a:r>
            <a:r>
              <a:rPr lang="en-US" dirty="0"/>
              <a:t> </a:t>
            </a:r>
            <a:r>
              <a:rPr lang="en-US" dirty="0" err="1"/>
              <a:t>occus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ipsuntius</a:t>
            </a:r>
            <a:r>
              <a:rPr lang="en-US" dirty="0"/>
              <a:t> </a:t>
            </a:r>
            <a:r>
              <a:rPr lang="en-US" dirty="0" err="1"/>
              <a:t>quideli</a:t>
            </a:r>
            <a:r>
              <a:rPr lang="en-US" dirty="0"/>
              <a:t> </a:t>
            </a:r>
            <a:r>
              <a:rPr lang="en-US" dirty="0" err="1"/>
              <a:t>tatiis</a:t>
            </a:r>
            <a:r>
              <a:rPr lang="en-US" dirty="0"/>
              <a:t> rem </a:t>
            </a:r>
            <a:r>
              <a:rPr lang="en-US" dirty="0" err="1"/>
              <a:t>restis</a:t>
            </a:r>
            <a:r>
              <a:rPr lang="en-US" dirty="0"/>
              <a:t> pro </a:t>
            </a:r>
            <a:r>
              <a:rPr lang="en-US" dirty="0" err="1"/>
              <a:t>ium</a:t>
            </a:r>
            <a:r>
              <a:rPr lang="en-US" dirty="0"/>
              <a:t> qui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debist</a:t>
            </a:r>
            <a:r>
              <a:rPr lang="en-US" dirty="0"/>
              <a:t> at </a:t>
            </a:r>
            <a:r>
              <a:rPr lang="en-US" dirty="0" err="1"/>
              <a:t>ilit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cus</a:t>
            </a:r>
            <a:r>
              <a:rPr lang="en-US" dirty="0"/>
              <a:t> </a:t>
            </a:r>
            <a:r>
              <a:rPr lang="en-US" dirty="0" err="1"/>
              <a:t>invenim</a:t>
            </a:r>
            <a:r>
              <a:rPr lang="en-US" dirty="0"/>
              <a:t> </a:t>
            </a:r>
            <a:r>
              <a:rPr lang="en-US" dirty="0" err="1"/>
              <a:t>laborro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rectiissunt</a:t>
            </a:r>
            <a:r>
              <a:rPr lang="en-US" dirty="0"/>
              <a:t> et,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doloratia</a:t>
            </a:r>
            <a:r>
              <a:rPr lang="en-US" dirty="0"/>
              <a:t> et </a:t>
            </a:r>
            <a:r>
              <a:rPr lang="en-US" dirty="0" err="1"/>
              <a:t>opta</a:t>
            </a:r>
            <a:r>
              <a:rPr lang="en-US" dirty="0"/>
              <a:t> dis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modis</a:t>
            </a:r>
            <a:r>
              <a:rPr lang="en-US" dirty="0"/>
              <a:t> </a:t>
            </a:r>
            <a:r>
              <a:rPr lang="en-US" dirty="0" err="1"/>
              <a:t>rerat</a:t>
            </a:r>
            <a:r>
              <a:rPr lang="en-US" dirty="0"/>
              <a:t> </a:t>
            </a:r>
            <a:r>
              <a:rPr lang="en-US" dirty="0" err="1"/>
              <a:t>oditatu</a:t>
            </a:r>
            <a:r>
              <a:rPr lang="en-US" dirty="0"/>
              <a:t> </a:t>
            </a:r>
            <a:r>
              <a:rPr lang="en-US" dirty="0" err="1"/>
              <a:t>reseque</a:t>
            </a:r>
            <a:r>
              <a:rPr lang="en-US" dirty="0"/>
              <a:t> </a:t>
            </a:r>
            <a:r>
              <a:rPr lang="en-US" dirty="0" err="1"/>
              <a:t>nisque</a:t>
            </a:r>
            <a:r>
              <a:rPr lang="en-US" dirty="0"/>
              <a:t> rem </a:t>
            </a:r>
            <a:r>
              <a:rPr lang="en-US" dirty="0" err="1"/>
              <a:t>rempores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sit.</a:t>
            </a:r>
          </a:p>
        </p:txBody>
      </p:sp>
    </p:spTree>
    <p:extLst>
      <p:ext uri="{BB962C8B-B14F-4D97-AF65-F5344CB8AC3E}">
        <p14:creationId xmlns:p14="http://schemas.microsoft.com/office/powerpoint/2010/main" val="3301746819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465135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7" hasCustomPrompt="1"/>
          </p:nvPr>
        </p:nvSpPr>
        <p:spPr>
          <a:xfrm>
            <a:off x="933450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4389438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8307386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3: three columns images and text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86263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738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7" name="Content Placeholder 15"/>
          <p:cNvSpPr>
            <a:spLocks noGrp="1"/>
          </p:cNvSpPr>
          <p:nvPr>
            <p:ph sz="quarter" idx="18" hasCustomPrompt="1"/>
          </p:nvPr>
        </p:nvSpPr>
        <p:spPr>
          <a:xfrm>
            <a:off x="4855368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18" name="Content Placeholder 15"/>
          <p:cNvSpPr>
            <a:spLocks noGrp="1"/>
          </p:cNvSpPr>
          <p:nvPr>
            <p:ph sz="quarter" idx="19" hasCustomPrompt="1"/>
          </p:nvPr>
        </p:nvSpPr>
        <p:spPr>
          <a:xfrm>
            <a:off x="8777286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78519937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15"/>
          <p:cNvSpPr>
            <a:spLocks noGrp="1"/>
          </p:cNvSpPr>
          <p:nvPr>
            <p:ph sz="quarter" idx="25" hasCustomPrompt="1"/>
          </p:nvPr>
        </p:nvSpPr>
        <p:spPr>
          <a:xfrm>
            <a:off x="46513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4: six columns (numbered list)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3230880"/>
            <a:ext cx="1727200" cy="2834109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426019" y="323088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38689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634777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830865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10269538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5" name="Content Placeholder 15"/>
          <p:cNvSpPr>
            <a:spLocks noGrp="1"/>
          </p:cNvSpPr>
          <p:nvPr>
            <p:ph sz="quarter" idx="26" hasCustomPrompt="1"/>
          </p:nvPr>
        </p:nvSpPr>
        <p:spPr>
          <a:xfrm>
            <a:off x="242601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6" name="Content Placeholder 15"/>
          <p:cNvSpPr>
            <a:spLocks noGrp="1"/>
          </p:cNvSpPr>
          <p:nvPr>
            <p:ph sz="quarter" idx="27" hasCustomPrompt="1"/>
          </p:nvPr>
        </p:nvSpPr>
        <p:spPr>
          <a:xfrm>
            <a:off x="438689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7" name="Content Placeholder 15"/>
          <p:cNvSpPr>
            <a:spLocks noGrp="1"/>
          </p:cNvSpPr>
          <p:nvPr>
            <p:ph sz="quarter" idx="28" hasCustomPrompt="1"/>
          </p:nvPr>
        </p:nvSpPr>
        <p:spPr>
          <a:xfrm>
            <a:off x="634777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8" name="Content Placeholder 15"/>
          <p:cNvSpPr>
            <a:spLocks noGrp="1"/>
          </p:cNvSpPr>
          <p:nvPr>
            <p:ph sz="quarter" idx="29" hasCustomPrompt="1"/>
          </p:nvPr>
        </p:nvSpPr>
        <p:spPr>
          <a:xfrm>
            <a:off x="830865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9" name="Content Placeholder 15"/>
          <p:cNvSpPr>
            <a:spLocks noGrp="1"/>
          </p:cNvSpPr>
          <p:nvPr>
            <p:ph sz="quarter" idx="30" hasCustomPrompt="1"/>
          </p:nvPr>
        </p:nvSpPr>
        <p:spPr>
          <a:xfrm>
            <a:off x="10269538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699272733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30832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3"/>
          <a:stretch>
            <a:fillRect/>
          </a:stretch>
        </p:blipFill>
        <p:spPr>
          <a:xfrm rot="5400000">
            <a:off x="9363858" y="3071982"/>
            <a:ext cx="6995160" cy="84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24" r:id="rId1"/>
    <p:sldLayoutId id="2147484525" r:id="rId2"/>
    <p:sldLayoutId id="2147484578" r:id="rId3"/>
    <p:sldLayoutId id="2147484240" r:id="rId4"/>
    <p:sldLayoutId id="2147484529" r:id="rId5"/>
    <p:sldLayoutId id="2147484530" r:id="rId6"/>
    <p:sldLayoutId id="2147484531" r:id="rId7"/>
    <p:sldLayoutId id="2147484532" r:id="rId8"/>
    <p:sldLayoutId id="2147484533" r:id="rId9"/>
    <p:sldLayoutId id="2147484535" r:id="rId10"/>
    <p:sldLayoutId id="2147484251" r:id="rId11"/>
    <p:sldLayoutId id="2147484548" r:id="rId12"/>
    <p:sldLayoutId id="2147484536" r:id="rId13"/>
    <p:sldLayoutId id="2147484540" r:id="rId14"/>
    <p:sldLayoutId id="2147484541" r:id="rId15"/>
    <p:sldLayoutId id="2147484542" r:id="rId16"/>
    <p:sldLayoutId id="2147484543" r:id="rId17"/>
    <p:sldLayoutId id="2147484544" r:id="rId18"/>
    <p:sldLayoutId id="2147484545" r:id="rId19"/>
    <p:sldLayoutId id="2147484546" r:id="rId20"/>
    <p:sldLayoutId id="2147484299" r:id="rId21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pos="1381" userDrawn="1">
          <p15:clr>
            <a:srgbClr val="C35EA4"/>
          </p15:clr>
        </p15:guide>
        <p15:guide id="4" pos="1528" userDrawn="1">
          <p15:clr>
            <a:srgbClr val="C35EA4"/>
          </p15:clr>
        </p15:guide>
        <p15:guide id="5" pos="2618" userDrawn="1">
          <p15:clr>
            <a:srgbClr val="C35EA4"/>
          </p15:clr>
        </p15:guide>
        <p15:guide id="6" pos="2765" userDrawn="1">
          <p15:clr>
            <a:srgbClr val="C35EA4"/>
          </p15:clr>
        </p15:guide>
        <p15:guide id="7" pos="3854" userDrawn="1">
          <p15:clr>
            <a:srgbClr val="C35EA4"/>
          </p15:clr>
        </p15:guide>
        <p15:guide id="8" pos="4003" userDrawn="1">
          <p15:clr>
            <a:srgbClr val="C35EA4"/>
          </p15:clr>
        </p15:guide>
        <p15:guide id="9" pos="5083" userDrawn="1">
          <p15:clr>
            <a:srgbClr val="C35EA4"/>
          </p15:clr>
        </p15:guide>
        <p15:guide id="10" pos="5230" userDrawn="1">
          <p15:clr>
            <a:srgbClr val="C35EA4"/>
          </p15:clr>
        </p15:guide>
        <p15:guide id="11" pos="6323" userDrawn="1">
          <p15:clr>
            <a:srgbClr val="C35EA4"/>
          </p15:clr>
        </p15:guide>
        <p15:guide id="12" pos="6469" userDrawn="1">
          <p15:clr>
            <a:srgbClr val="C35EA4"/>
          </p15:clr>
        </p15:guide>
        <p15:guide id="16" pos="293" userDrawn="1">
          <p15:clr>
            <a:srgbClr val="F26B43"/>
          </p15:clr>
        </p15:guide>
        <p15:guide id="17" pos="7558" userDrawn="1">
          <p15:clr>
            <a:srgbClr val="F26B43"/>
          </p15:clr>
        </p15:guide>
        <p15:guide id="18" orient="horz" pos="751" userDrawn="1">
          <p15:clr>
            <a:srgbClr val="5ACBF0"/>
          </p15:clr>
        </p15:guide>
        <p15:guide id="19" orient="horz" pos="1366" userDrawn="1">
          <p15:clr>
            <a:srgbClr val="5ACBF0"/>
          </p15:clr>
        </p15:guide>
        <p15:guide id="20" orient="horz" pos="605" userDrawn="1">
          <p15:clr>
            <a:srgbClr val="5ACBF0"/>
          </p15:clr>
        </p15:guide>
        <p15:guide id="21" orient="horz" pos="1514" userDrawn="1">
          <p15:clr>
            <a:srgbClr val="5ACBF0"/>
          </p15:clr>
        </p15:guide>
        <p15:guide id="22" orient="horz" pos="2130" userDrawn="1">
          <p15:clr>
            <a:srgbClr val="5ACBF0"/>
          </p15:clr>
        </p15:guide>
        <p15:guide id="23" orient="horz" pos="2275" userDrawn="1">
          <p15:clr>
            <a:srgbClr val="5ACBF0"/>
          </p15:clr>
        </p15:guide>
        <p15:guide id="25" orient="horz" pos="283" userDrawn="1">
          <p15:clr>
            <a:srgbClr val="F26B43"/>
          </p15:clr>
        </p15:guide>
        <p15:guide id="26" orient="horz" pos="4120" userDrawn="1">
          <p15:clr>
            <a:srgbClr val="F26B43"/>
          </p15:clr>
        </p15:guide>
        <p15:guide id="27" orient="horz" pos="2891" userDrawn="1">
          <p15:clr>
            <a:srgbClr val="5ACBF0"/>
          </p15:clr>
        </p15:guide>
        <p15:guide id="28" orient="horz" pos="3038" userDrawn="1">
          <p15:clr>
            <a:srgbClr val="5ACBF0"/>
          </p15:clr>
        </p15:guide>
        <p15:guide id="29" orient="horz" pos="3654" userDrawn="1">
          <p15:clr>
            <a:srgbClr val="5ACBF0"/>
          </p15:clr>
        </p15:guide>
        <p15:guide id="30" orient="horz" pos="3800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office/dev/add-ins/excel/excel-add-ins-overview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docs.microsoft.com/en-us/office/dev/add-ins/develop/create-addin-commands" TargetMode="External"/><Relationship Id="rId5" Type="http://schemas.openxmlformats.org/officeDocument/2006/relationships/hyperlink" Target="https://github.com/OfficeDev/Office-Add-in-Commands-Samples" TargetMode="External"/><Relationship Id="rId4" Type="http://schemas.openxmlformats.org/officeDocument/2006/relationships/hyperlink" Target="https://docs.microsoft.com/en-us/javascript/api/excel/excel.worksheet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/>
              <a:t>Building Office Add-ins for Microsoft Excel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Working with Worksheets and Add-in Commands</a:t>
            </a:r>
          </a:p>
        </p:txBody>
      </p:sp>
    </p:spTree>
    <p:extLst>
      <p:ext uri="{BB962C8B-B14F-4D97-AF65-F5344CB8AC3E}">
        <p14:creationId xmlns:p14="http://schemas.microsoft.com/office/powerpoint/2010/main" val="1403565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46DC1DD7-AB14-4DCF-855A-358C7CE4B73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87091" y="0"/>
            <a:ext cx="6549384" cy="6994525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047349F-0B8F-4D12-A39C-718C1C57D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8" y="1843063"/>
            <a:ext cx="11533187" cy="411162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61D48218-75E0-4C6C-BFA7-A1010BADED35}"/>
              </a:ext>
            </a:extLst>
          </p:cNvPr>
          <p:cNvSpPr txBox="1">
            <a:spLocks/>
          </p:cNvSpPr>
          <p:nvPr/>
        </p:nvSpPr>
        <p:spPr>
          <a:xfrm>
            <a:off x="465139" y="2621905"/>
            <a:ext cx="4234184" cy="20128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b="1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Excel JavaScript APIs offer a number of ways to interact with worksheets in an Excel workbook</a:t>
            </a:r>
          </a:p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Add-in commands are a powerful way to customize the default Office user interface (UI) with custom commands</a:t>
            </a:r>
          </a:p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en-US" sz="1600" b="0" dirty="0" err="1">
                <a:solidFill>
                  <a:srgbClr val="2F2F2F"/>
                </a:solidFill>
                <a:latin typeface="Segoe UI Semibold"/>
              </a:rPr>
              <a:t>ExecuteFunction</a:t>
            </a: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 commands can run script in the background without a UI</a:t>
            </a:r>
          </a:p>
        </p:txBody>
      </p:sp>
    </p:spTree>
    <p:extLst>
      <p:ext uri="{BB962C8B-B14F-4D97-AF65-F5344CB8AC3E}">
        <p14:creationId xmlns:p14="http://schemas.microsoft.com/office/powerpoint/2010/main" val="3651672785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1B3A684-C5C1-4B91-8D72-E2DBE6DAFFCC}"/>
              </a:ext>
            </a:extLst>
          </p:cNvPr>
          <p:cNvSpPr/>
          <p:nvPr/>
        </p:nvSpPr>
        <p:spPr bwMode="auto">
          <a:xfrm>
            <a:off x="0" y="1504710"/>
            <a:ext cx="12436475" cy="4591290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further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65138" y="1930734"/>
            <a:ext cx="11533187" cy="4462760"/>
          </a:xfrm>
        </p:spPr>
        <p:txBody>
          <a:bodyPr/>
          <a:lstStyle/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/>
              <a:t>Excel Add-ins overview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>
                <a:hlinkClick r:id="rId3"/>
              </a:rPr>
              <a:t>https://docs.microsoft.com/en-us/office/dev/add-ins/excel/excel-add-ins-overview</a:t>
            </a:r>
            <a:endParaRPr lang="en-US" sz="1800" dirty="0"/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endParaRPr lang="en-US" sz="1800" dirty="0">
              <a:latin typeface="+mj-lt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800" dirty="0">
                <a:latin typeface="+mj-lt"/>
              </a:rPr>
              <a:t>Worksheet object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</a:pPr>
            <a:r>
              <a:rPr lang="en-US" sz="1800" dirty="0">
                <a:hlinkClick r:id="rId4"/>
              </a:rPr>
              <a:t>https://docs.microsoft.com/en-us/javascript/api/excel/excel.worksheet</a:t>
            </a:r>
            <a:endParaRPr lang="en-US" sz="1800" dirty="0"/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</a:pPr>
            <a:endParaRPr lang="en-US" sz="1800" dirty="0">
              <a:latin typeface="+mj-lt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800" dirty="0">
                <a:latin typeface="+mj-lt"/>
              </a:rPr>
              <a:t>Add-in command sample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</a:pPr>
            <a:r>
              <a:rPr lang="en-US" sz="1800" dirty="0">
                <a:hlinkClick r:id="rId5"/>
              </a:rPr>
              <a:t>https://github.com/OfficeDev/Office-Add-in-Commands-Samples</a:t>
            </a:r>
            <a:endParaRPr lang="en-US" sz="1800" dirty="0"/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endParaRPr lang="en-US" sz="1800" dirty="0">
              <a:latin typeface="+mj-lt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800" dirty="0">
                <a:latin typeface="+mj-lt"/>
              </a:rPr>
              <a:t>Create add-in commands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</a:pPr>
            <a:r>
              <a:rPr lang="en-US" sz="1800" dirty="0">
                <a:hlinkClick r:id="rId6"/>
              </a:rPr>
              <a:t>https://docs.microsoft.com/en-us/office/dev/add-ins/develop/create-addin-commands</a:t>
            </a:r>
            <a:endParaRPr lang="en-US" sz="1800" dirty="0"/>
          </a:p>
          <a:p>
            <a:pPr marL="342900" indent="-342900" defTabSz="914400">
              <a:lnSpc>
                <a:spcPct val="100000"/>
              </a:lnSpc>
              <a:spcBef>
                <a:spcPts val="600"/>
              </a:spcBef>
              <a:buSzTx/>
            </a:pPr>
            <a:endParaRPr lang="en-US" sz="1600" dirty="0"/>
          </a:p>
          <a:p>
            <a:pPr marL="342900" indent="-342900" defTabSz="914400">
              <a:lnSpc>
                <a:spcPct val="100000"/>
              </a:lnSpc>
              <a:spcBef>
                <a:spcPts val="600"/>
              </a:spcBef>
              <a:buSzTx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84189451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858403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9778584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Photograph of two people talking in an office.">
            <a:extLst>
              <a:ext uri="{FF2B5EF4-FFF2-40B4-BE49-F238E27FC236}">
                <a16:creationId xmlns:a16="http://schemas.microsoft.com/office/drawing/2014/main" id="{FD27D301-5564-4960-A1D6-96655A48979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091545" y="0"/>
            <a:ext cx="7344930" cy="6994525"/>
          </a:xfrm>
          <a:prstGeom prst="rect">
            <a:avLst/>
          </a:prstGeom>
        </p:spPr>
      </p:pic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E99C4E3B-1616-48E8-8693-6C4E1DE00396}"/>
              </a:ext>
            </a:extLst>
          </p:cNvPr>
          <p:cNvSpPr txBox="1">
            <a:spLocks/>
          </p:cNvSpPr>
          <p:nvPr/>
        </p:nvSpPr>
        <p:spPr>
          <a:xfrm>
            <a:off x="465138" y="2853531"/>
            <a:ext cx="3914774" cy="386238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0" marR="0" indent="0" algn="l" defTabSz="51752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-50" baseline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1200"/>
              </a:spcBef>
            </a:pPr>
            <a:r>
              <a:rPr lang="en-US" sz="2000" dirty="0">
                <a:solidFill>
                  <a:srgbClr val="D83B01"/>
                </a:solidFill>
              </a:rPr>
              <a:t>Basic worksheet operations</a:t>
            </a:r>
          </a:p>
          <a:p>
            <a:pPr lvl="0">
              <a:spcBef>
                <a:spcPts val="1200"/>
              </a:spcBef>
            </a:pPr>
            <a:r>
              <a:rPr lang="en-US" sz="2000" dirty="0">
                <a:solidFill>
                  <a:srgbClr val="D83B01"/>
                </a:solidFill>
              </a:rPr>
              <a:t>Advanced worksheet operations</a:t>
            </a:r>
          </a:p>
          <a:p>
            <a:pPr lvl="0">
              <a:spcBef>
                <a:spcPts val="1200"/>
              </a:spcBef>
            </a:pPr>
            <a:r>
              <a:rPr lang="en-US" sz="2000" dirty="0">
                <a:solidFill>
                  <a:srgbClr val="D83B01"/>
                </a:solidFill>
              </a:rPr>
              <a:t>Add-in commands</a:t>
            </a:r>
          </a:p>
          <a:p>
            <a:pPr>
              <a:spcBef>
                <a:spcPts val="1200"/>
              </a:spcBef>
            </a:pPr>
            <a:r>
              <a:rPr lang="en-US" sz="2000" dirty="0">
                <a:solidFill>
                  <a:srgbClr val="D83B01"/>
                </a:solidFill>
              </a:rPr>
              <a:t>Overview of the sample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24911FCC-9272-4798-A387-D79B9D44C273}"/>
              </a:ext>
            </a:extLst>
          </p:cNvPr>
          <p:cNvSpPr txBox="1">
            <a:spLocks/>
          </p:cNvSpPr>
          <p:nvPr/>
        </p:nvSpPr>
        <p:spPr>
          <a:xfrm>
            <a:off x="465138" y="1709737"/>
            <a:ext cx="4274502" cy="917575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cap="none" spc="-50" baseline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sz="2800" dirty="0"/>
              <a:t>Working with Worksheets and Add-in Commands</a:t>
            </a:r>
          </a:p>
        </p:txBody>
      </p:sp>
    </p:spTree>
    <p:extLst>
      <p:ext uri="{BB962C8B-B14F-4D97-AF65-F5344CB8AC3E}">
        <p14:creationId xmlns:p14="http://schemas.microsoft.com/office/powerpoint/2010/main" val="42668196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593D0757-0680-49A2-8848-7D301241A3B7}"/>
              </a:ext>
            </a:extLst>
          </p:cNvPr>
          <p:cNvSpPr txBox="1">
            <a:spLocks/>
          </p:cNvSpPr>
          <p:nvPr/>
        </p:nvSpPr>
        <p:spPr>
          <a:xfrm>
            <a:off x="465139" y="1500487"/>
            <a:ext cx="7130731" cy="4933658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ts val="24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000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b="1" dirty="0">
                <a:solidFill>
                  <a:srgbClr val="D83B01"/>
                </a:solidFill>
                <a:latin typeface="Segoe UI Semibold"/>
              </a:rPr>
              <a:t>Worksheets and a workbook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</a:rPr>
              <a:t>A workbook is the root object when working with the Excel APIs.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</a:rPr>
              <a:t>A workbook is a property of the Excel Add-in context (ex: </a:t>
            </a:r>
            <a:r>
              <a:rPr lang="en-US" sz="1600" dirty="0" err="1">
                <a:solidFill>
                  <a:srgbClr val="2F2F2F"/>
                </a:solidFill>
              </a:rPr>
              <a:t>context.workbook</a:t>
            </a:r>
            <a:r>
              <a:rPr lang="en-US" sz="1600" dirty="0">
                <a:solidFill>
                  <a:srgbClr val="2F2F2F"/>
                </a:solidFill>
              </a:rPr>
              <a:t>) and contains a collection of worksheets.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</a:rPr>
              <a:t>A worksheet contains collections for charts, tables, </a:t>
            </a:r>
            <a:r>
              <a:rPr lang="en-US" sz="1600" dirty="0" err="1">
                <a:solidFill>
                  <a:srgbClr val="2F2F2F"/>
                </a:solidFill>
              </a:rPr>
              <a:t>pivotTables</a:t>
            </a:r>
            <a:r>
              <a:rPr lang="en-US" sz="1600" dirty="0">
                <a:solidFill>
                  <a:srgbClr val="2F2F2F"/>
                </a:solidFill>
              </a:rPr>
              <a:t>, and more.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endParaRPr lang="en-US" sz="1600" dirty="0">
              <a:solidFill>
                <a:srgbClr val="2F2F2F"/>
              </a:solidFill>
            </a:endParaRP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b="1" dirty="0">
                <a:solidFill>
                  <a:srgbClr val="D83B01"/>
                </a:solidFill>
                <a:latin typeface="Segoe UI Semibold"/>
              </a:rPr>
              <a:t>Basic worksheets operations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</a:rPr>
              <a:t>Interacting with worksheets is a fundamental operation of building an Excel Add-in.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</a:rPr>
              <a:t>You can iterate worksheets in a workbook object or you can select specific worksheets based on name/id or being active.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</a:rPr>
              <a:t>You can create worksheets using the </a:t>
            </a:r>
            <a:r>
              <a:rPr lang="en-US" sz="1600" dirty="0" err="1">
                <a:solidFill>
                  <a:srgbClr val="2F2F2F"/>
                </a:solidFill>
              </a:rPr>
              <a:t>workbook.worksheets.add</a:t>
            </a:r>
            <a:r>
              <a:rPr lang="en-US" sz="1600" dirty="0">
                <a:solidFill>
                  <a:srgbClr val="2F2F2F"/>
                </a:solidFill>
              </a:rPr>
              <a:t>() function.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endParaRPr lang="en-US" sz="1600" dirty="0">
              <a:solidFill>
                <a:srgbClr val="2F2F2F"/>
              </a:solidFill>
            </a:endParaRP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b="1" dirty="0">
                <a:solidFill>
                  <a:srgbClr val="D83B01"/>
                </a:solidFill>
                <a:latin typeface="Segoe UI Semibold"/>
              </a:rPr>
              <a:t>Advanced worksheets operations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</a:rPr>
              <a:t>There are a number of advanced worksheet operations, including worksheet events for </a:t>
            </a:r>
            <a:r>
              <a:rPr lang="en-US" sz="1600" dirty="0" err="1">
                <a:solidFill>
                  <a:srgbClr val="2F2F2F"/>
                </a:solidFill>
              </a:rPr>
              <a:t>onActivated</a:t>
            </a:r>
            <a:r>
              <a:rPr lang="en-US" sz="1600" dirty="0">
                <a:solidFill>
                  <a:srgbClr val="2F2F2F"/>
                </a:solidFill>
              </a:rPr>
              <a:t>, </a:t>
            </a:r>
            <a:r>
              <a:rPr lang="en-US" sz="1600" dirty="0" err="1">
                <a:solidFill>
                  <a:srgbClr val="2F2F2F"/>
                </a:solidFill>
              </a:rPr>
              <a:t>onAdded</a:t>
            </a:r>
            <a:r>
              <a:rPr lang="en-US" sz="1600" dirty="0">
                <a:solidFill>
                  <a:srgbClr val="2F2F2F"/>
                </a:solidFill>
              </a:rPr>
              <a:t>, </a:t>
            </a:r>
            <a:r>
              <a:rPr lang="en-US" sz="1600" dirty="0" err="1">
                <a:solidFill>
                  <a:srgbClr val="2F2F2F"/>
                </a:solidFill>
              </a:rPr>
              <a:t>onDeactivated</a:t>
            </a:r>
            <a:r>
              <a:rPr lang="en-US" sz="1600" dirty="0">
                <a:solidFill>
                  <a:srgbClr val="2F2F2F"/>
                </a:solidFill>
              </a:rPr>
              <a:t>, and </a:t>
            </a:r>
            <a:r>
              <a:rPr lang="en-US" sz="1600" dirty="0" err="1">
                <a:solidFill>
                  <a:srgbClr val="2F2F2F"/>
                </a:solidFill>
              </a:rPr>
              <a:t>onDeleted</a:t>
            </a:r>
            <a:r>
              <a:rPr lang="en-US" sz="1600" dirty="0">
                <a:solidFill>
                  <a:srgbClr val="2F2F2F"/>
                </a:solidFill>
              </a:rPr>
              <a:t>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</a:rPr>
              <a:t>You can also freeze worksheet panes and protect/unprotect worksheets.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endParaRPr lang="en-US" sz="1600" dirty="0">
              <a:solidFill>
                <a:srgbClr val="2F2F2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DFFC4D-D2E6-46BF-8DD2-F7E2619BC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Worksheets</a:t>
            </a:r>
          </a:p>
        </p:txBody>
      </p:sp>
      <p:sp>
        <p:nvSpPr>
          <p:cNvPr id="5" name="Rectangle 4" descr="Diagram of the object hierarchy in Excel, with a root workbook containing a collection of worksheets, each with a collection of tables, charts, and more.">
            <a:extLst>
              <a:ext uri="{FF2B5EF4-FFF2-40B4-BE49-F238E27FC236}">
                <a16:creationId xmlns:a16="http://schemas.microsoft.com/office/drawing/2014/main" id="{CEB5077B-E360-0B44-8290-C535CFB79740}"/>
              </a:ext>
            </a:extLst>
          </p:cNvPr>
          <p:cNvSpPr/>
          <p:nvPr/>
        </p:nvSpPr>
        <p:spPr bwMode="auto">
          <a:xfrm>
            <a:off x="7848600" y="1356360"/>
            <a:ext cx="4149725" cy="515472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7F713A4-6C03-3D44-B3AC-B7B0F0F0F5D9}"/>
              </a:ext>
            </a:extLst>
          </p:cNvPr>
          <p:cNvSpPr/>
          <p:nvPr/>
        </p:nvSpPr>
        <p:spPr bwMode="auto">
          <a:xfrm>
            <a:off x="8092440" y="2026920"/>
            <a:ext cx="3657600" cy="195072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7ED51FD-FB5D-3C4A-BE36-D3B6251BAEFE}"/>
              </a:ext>
            </a:extLst>
          </p:cNvPr>
          <p:cNvSpPr/>
          <p:nvPr/>
        </p:nvSpPr>
        <p:spPr bwMode="auto">
          <a:xfrm>
            <a:off x="8252460" y="2510136"/>
            <a:ext cx="3337560" cy="60881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4C5B6C-B261-A24E-9D7C-B752BB545F3B}"/>
              </a:ext>
            </a:extLst>
          </p:cNvPr>
          <p:cNvSpPr txBox="1"/>
          <p:nvPr/>
        </p:nvSpPr>
        <p:spPr>
          <a:xfrm>
            <a:off x="7844155" y="1399056"/>
            <a:ext cx="1619995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bg2"/>
                </a:solidFill>
              </a:rPr>
              <a:t>workbook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8EF97C-AE3E-B046-BE2A-FC10F1E16A78}"/>
              </a:ext>
            </a:extLst>
          </p:cNvPr>
          <p:cNvSpPr txBox="1"/>
          <p:nvPr/>
        </p:nvSpPr>
        <p:spPr>
          <a:xfrm>
            <a:off x="8092440" y="1924183"/>
            <a:ext cx="1682768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bg2"/>
                </a:solidFill>
              </a:rPr>
              <a:t>worksheet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EE95812-94FB-7C40-98B6-277575BE5B97}"/>
              </a:ext>
            </a:extLst>
          </p:cNvPr>
          <p:cNvSpPr txBox="1"/>
          <p:nvPr/>
        </p:nvSpPr>
        <p:spPr>
          <a:xfrm>
            <a:off x="8277264" y="2515934"/>
            <a:ext cx="1001941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bg2"/>
                </a:solidFill>
              </a:rPr>
              <a:t>table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B52383E-8C2A-B44E-81A1-439F3C5EA14E}"/>
              </a:ext>
            </a:extLst>
          </p:cNvPr>
          <p:cNvSpPr/>
          <p:nvPr/>
        </p:nvSpPr>
        <p:spPr bwMode="auto">
          <a:xfrm>
            <a:off x="8252460" y="3180696"/>
            <a:ext cx="3337560" cy="60881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6DCB36C-C743-004E-9BFE-A0EA48728ACB}"/>
              </a:ext>
            </a:extLst>
          </p:cNvPr>
          <p:cNvSpPr txBox="1"/>
          <p:nvPr/>
        </p:nvSpPr>
        <p:spPr>
          <a:xfrm>
            <a:off x="8277264" y="3186494"/>
            <a:ext cx="1018549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bg2"/>
                </a:solidFill>
              </a:rPr>
              <a:t>chart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EE357C9-931F-5A49-9E44-159EA96F1D5C}"/>
              </a:ext>
            </a:extLst>
          </p:cNvPr>
          <p:cNvSpPr/>
          <p:nvPr/>
        </p:nvSpPr>
        <p:spPr bwMode="auto">
          <a:xfrm>
            <a:off x="8092440" y="4246437"/>
            <a:ext cx="3657600" cy="195072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30E63D9-3FAD-124C-B041-C95049289677}"/>
              </a:ext>
            </a:extLst>
          </p:cNvPr>
          <p:cNvSpPr/>
          <p:nvPr/>
        </p:nvSpPr>
        <p:spPr bwMode="auto">
          <a:xfrm>
            <a:off x="8252460" y="4729653"/>
            <a:ext cx="3337560" cy="60881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2742044-83A2-7A40-AEA7-B76B285FF324}"/>
              </a:ext>
            </a:extLst>
          </p:cNvPr>
          <p:cNvSpPr txBox="1"/>
          <p:nvPr/>
        </p:nvSpPr>
        <p:spPr>
          <a:xfrm>
            <a:off x="8092440" y="4143700"/>
            <a:ext cx="1682768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bg2"/>
                </a:solidFill>
              </a:rPr>
              <a:t>worksheet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1639F8A-C077-AF41-BBB6-9436C225DC8D}"/>
              </a:ext>
            </a:extLst>
          </p:cNvPr>
          <p:cNvSpPr txBox="1"/>
          <p:nvPr/>
        </p:nvSpPr>
        <p:spPr>
          <a:xfrm>
            <a:off x="8277264" y="4735451"/>
            <a:ext cx="1001941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bg2"/>
                </a:solidFill>
              </a:rPr>
              <a:t>table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B5EB585-FDC0-134B-8246-B0FFE31AFAE9}"/>
              </a:ext>
            </a:extLst>
          </p:cNvPr>
          <p:cNvSpPr/>
          <p:nvPr/>
        </p:nvSpPr>
        <p:spPr bwMode="auto">
          <a:xfrm>
            <a:off x="8252460" y="5400213"/>
            <a:ext cx="3337560" cy="60881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BE852EC-9120-F946-A283-3C4025D9CB7F}"/>
              </a:ext>
            </a:extLst>
          </p:cNvPr>
          <p:cNvSpPr txBox="1"/>
          <p:nvPr/>
        </p:nvSpPr>
        <p:spPr>
          <a:xfrm>
            <a:off x="8277264" y="5406011"/>
            <a:ext cx="1018549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bg2"/>
                </a:solidFill>
              </a:rPr>
              <a:t>chart</a:t>
            </a:r>
          </a:p>
        </p:txBody>
      </p:sp>
    </p:spTree>
    <p:extLst>
      <p:ext uri="{BB962C8B-B14F-4D97-AF65-F5344CB8AC3E}">
        <p14:creationId xmlns:p14="http://schemas.microsoft.com/office/powerpoint/2010/main" val="2524413517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4762BBD-3EC9-462C-B191-7ED2D17219BC}"/>
              </a:ext>
            </a:extLst>
          </p:cNvPr>
          <p:cNvSpPr/>
          <p:nvPr/>
        </p:nvSpPr>
        <p:spPr bwMode="auto">
          <a:xfrm>
            <a:off x="0" y="1463041"/>
            <a:ext cx="12436475" cy="5531484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worksheet operations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320040" y="1637060"/>
            <a:ext cx="11792032" cy="4420954"/>
          </a:xfrm>
          <a:ln>
            <a:noFill/>
          </a:ln>
        </p:spPr>
        <p:txBody>
          <a:bodyPr lIns="91440" tIns="91440" rIns="91440" bIns="91440"/>
          <a:lstStyle/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20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Get the active worksheet</a:t>
            </a:r>
            <a:endParaRPr lang="en-US" sz="2000" b="0" dirty="0">
              <a:solidFill>
                <a:srgbClr val="0101FD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2000" b="0" dirty="0" err="1">
                <a:solidFill>
                  <a:srgbClr val="0101F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worksheet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context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workbook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worksheets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getActiveWorksheet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endParaRPr lang="en-US" sz="20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20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Get worksheet by name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2000" b="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worksheet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context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workbook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worksheets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getItem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000" b="0" dirty="0" err="1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MyNewWorksheet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sz="2000" b="0" dirty="0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endParaRPr lang="en-US" sz="20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20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Set the active worksheet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someWorksheet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activate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endParaRPr lang="en-US" sz="2000" b="0" dirty="0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20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Create a worksheet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2000" b="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worksheet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context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workbook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worksheets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000" b="0" dirty="0" err="1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MyNewWorksheet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endParaRPr lang="en-US" sz="2000" b="0" dirty="0">
              <a:solidFill>
                <a:srgbClr val="0101FD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20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Delete a worksheet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someWorksheet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endParaRPr lang="en-US" sz="2000" b="0" dirty="0">
              <a:solidFill>
                <a:srgbClr val="0101FD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7981632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4762BBD-3EC9-462C-B191-7ED2D17219BC}"/>
              </a:ext>
            </a:extLst>
          </p:cNvPr>
          <p:cNvSpPr/>
          <p:nvPr/>
        </p:nvSpPr>
        <p:spPr bwMode="auto">
          <a:xfrm>
            <a:off x="0" y="1463041"/>
            <a:ext cx="12436475" cy="5531484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worksheet operations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320040" y="1637060"/>
            <a:ext cx="11792032" cy="5386603"/>
          </a:xfrm>
          <a:ln>
            <a:noFill/>
          </a:ln>
        </p:spPr>
        <p:txBody>
          <a:bodyPr lIns="91440" tIns="91440" rIns="91440" bIns="91440"/>
          <a:lstStyle/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20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Wire into the </a:t>
            </a:r>
            <a:r>
              <a:rPr lang="en-US" sz="2000" b="0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onDeactivated</a:t>
            </a:r>
            <a:r>
              <a:rPr lang="en-US" sz="20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event</a:t>
            </a:r>
            <a:endParaRPr lang="en-US" sz="2000" b="0" dirty="0">
              <a:solidFill>
                <a:srgbClr val="0101FD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currWorksheet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onDeactivated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((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2000" b="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=&gt;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r>
              <a:rPr lang="en-US" sz="2000" b="0" dirty="0">
                <a:solidFill>
                  <a:srgbClr val="267F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b="0" dirty="0" err="1">
                <a:solidFill>
                  <a:srgbClr val="267F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"Worksheet "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worksheetId</a:t>
            </a:r>
            <a:r>
              <a:rPr lang="en-US" sz="20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sz="20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deactivated"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endParaRPr lang="en-US" sz="20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20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Freeze first row of worksheet</a:t>
            </a:r>
            <a:endParaRPr lang="en-US" sz="2000" b="0" dirty="0">
              <a:solidFill>
                <a:srgbClr val="0101FD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currWorksheet.freezePanes.</a:t>
            </a:r>
            <a:r>
              <a:rPr lang="en-US" sz="20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freezeRows</a:t>
            </a:r>
            <a:r>
              <a:rPr lang="en-US" sz="20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0988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20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endParaRPr lang="en-US" sz="2000" b="0" dirty="0">
              <a:solidFill>
                <a:srgbClr val="00108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20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Toggle worksheet protection</a:t>
            </a:r>
            <a:endParaRPr lang="en-US" sz="2000" b="0" dirty="0">
              <a:solidFill>
                <a:srgbClr val="0101FD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currWorksheet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"protection/protected"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2000" b="0" dirty="0">
                <a:solidFill>
                  <a:srgbClr val="AF00D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context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sync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lang="en-US" sz="2000" b="0" dirty="0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then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(() =&gt; {</a:t>
            </a:r>
          </a:p>
          <a:p>
            <a:r>
              <a:rPr lang="en-US" sz="2000" b="0" dirty="0">
                <a:solidFill>
                  <a:srgbClr val="AF00D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if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currWorksheet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protection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protected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20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currWorksheet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protection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unprotect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b="0" dirty="0">
                <a:solidFill>
                  <a:srgbClr val="AF00D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endParaRPr lang="en-US" sz="20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currWorksheet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protection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protect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}).</a:t>
            </a:r>
            <a:r>
              <a:rPr lang="en-US" sz="2000" b="0" dirty="0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then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context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sync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782993065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593D0757-0680-49A2-8848-7D301241A3B7}"/>
              </a:ext>
            </a:extLst>
          </p:cNvPr>
          <p:cNvSpPr txBox="1">
            <a:spLocks/>
          </p:cNvSpPr>
          <p:nvPr/>
        </p:nvSpPr>
        <p:spPr>
          <a:xfrm>
            <a:off x="465139" y="1500487"/>
            <a:ext cx="11533186" cy="4391972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ts val="24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000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b="1" dirty="0">
                <a:solidFill>
                  <a:srgbClr val="D83B01"/>
                </a:solidFill>
                <a:latin typeface="Segoe UI Semibold"/>
              </a:rPr>
              <a:t>Add-in commands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</a:rPr>
              <a:t>Add-in commands provide an easy way to customize the default Office user interface (UI) with specified UI elements that perform actions. 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</a:rPr>
              <a:t>Add-in commands are configured in the </a:t>
            </a:r>
            <a:r>
              <a:rPr lang="en-US" sz="1600" dirty="0" err="1">
                <a:solidFill>
                  <a:srgbClr val="2F2F2F"/>
                </a:solidFill>
              </a:rPr>
              <a:t>VersionOverrides</a:t>
            </a:r>
            <a:r>
              <a:rPr lang="en-US" sz="1600" dirty="0">
                <a:solidFill>
                  <a:srgbClr val="2F2F2F"/>
                </a:solidFill>
              </a:rPr>
              <a:t> element of an Add-in manifest.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</a:rPr>
              <a:t>Add-in commands can extend existing context menus and ribbon tabs/groups or create entirely new custom ribbon tabs/groups.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endParaRPr lang="en-US" sz="1600" dirty="0">
              <a:solidFill>
                <a:srgbClr val="2F2F2F"/>
              </a:solidFill>
            </a:endParaRP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b="1" dirty="0" err="1">
                <a:solidFill>
                  <a:srgbClr val="D83B01"/>
                </a:solidFill>
                <a:latin typeface="Segoe UI Semibold"/>
              </a:rPr>
              <a:t>ExtensionPoint</a:t>
            </a:r>
            <a:r>
              <a:rPr lang="en-US" b="1" dirty="0">
                <a:solidFill>
                  <a:srgbClr val="D83B01"/>
                </a:solidFill>
                <a:latin typeface="Segoe UI Semibold"/>
              </a:rPr>
              <a:t> element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</a:rPr>
              <a:t>The </a:t>
            </a:r>
            <a:r>
              <a:rPr lang="en-US" sz="1600" dirty="0" err="1">
                <a:solidFill>
                  <a:srgbClr val="2F2F2F"/>
                </a:solidFill>
              </a:rPr>
              <a:t>ExtensionPoint</a:t>
            </a:r>
            <a:r>
              <a:rPr lang="en-US" sz="1600" dirty="0">
                <a:solidFill>
                  <a:srgbClr val="2F2F2F"/>
                </a:solidFill>
              </a:rPr>
              <a:t> element defines where Add-in commands should appear in the Office UI, including in an existing ribbon tab (</a:t>
            </a:r>
            <a:r>
              <a:rPr lang="en-US" sz="1600" dirty="0" err="1">
                <a:solidFill>
                  <a:srgbClr val="2F2F2F"/>
                </a:solidFill>
              </a:rPr>
              <a:t>OfficeTab</a:t>
            </a:r>
            <a:r>
              <a:rPr lang="en-US" sz="1600" dirty="0">
                <a:solidFill>
                  <a:srgbClr val="2F2F2F"/>
                </a:solidFill>
              </a:rPr>
              <a:t>), a custom tab (</a:t>
            </a:r>
            <a:r>
              <a:rPr lang="en-US" sz="1600" dirty="0" err="1">
                <a:solidFill>
                  <a:srgbClr val="2F2F2F"/>
                </a:solidFill>
              </a:rPr>
              <a:t>CustomTab</a:t>
            </a:r>
            <a:r>
              <a:rPr lang="en-US" sz="1600" dirty="0">
                <a:solidFill>
                  <a:srgbClr val="2F2F2F"/>
                </a:solidFill>
              </a:rPr>
              <a:t>), or in a context menu from right-clicking in the Office UI (</a:t>
            </a:r>
            <a:r>
              <a:rPr lang="en-US" sz="1600" dirty="0" err="1">
                <a:solidFill>
                  <a:srgbClr val="2F2F2F"/>
                </a:solidFill>
              </a:rPr>
              <a:t>OfficeMenu</a:t>
            </a:r>
            <a:r>
              <a:rPr lang="en-US" sz="1600" dirty="0">
                <a:solidFill>
                  <a:srgbClr val="2F2F2F"/>
                </a:solidFill>
              </a:rPr>
              <a:t>).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</a:rPr>
              <a:t>Add-in commands support button and menu controls. Buttons perform a single action and menus provide a submenu of actions.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endParaRPr lang="en-US" sz="1600" dirty="0">
              <a:solidFill>
                <a:srgbClr val="2F2F2F"/>
              </a:solidFill>
            </a:endParaRP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b="1" dirty="0">
                <a:solidFill>
                  <a:srgbClr val="D83B01"/>
                </a:solidFill>
                <a:latin typeface="Segoe UI Semibold"/>
              </a:rPr>
              <a:t>Commands actions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 err="1">
                <a:solidFill>
                  <a:srgbClr val="2F2F2F"/>
                </a:solidFill>
              </a:rPr>
              <a:t>ShowTaskpane</a:t>
            </a:r>
            <a:r>
              <a:rPr lang="en-US" sz="1600" dirty="0">
                <a:solidFill>
                  <a:srgbClr val="2F2F2F"/>
                </a:solidFill>
              </a:rPr>
              <a:t> is the most common action for an add-in command. It is used to launch the Add-in in a task pane. Using an add-in command to launch an Add-in is considered a best practice and is incorporated in most Office Add-in templates/generators.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 err="1">
                <a:solidFill>
                  <a:srgbClr val="2F2F2F"/>
                </a:solidFill>
              </a:rPr>
              <a:t>ExecuteFunction</a:t>
            </a:r>
            <a:r>
              <a:rPr lang="en-US" sz="1600" dirty="0">
                <a:solidFill>
                  <a:srgbClr val="2F2F2F"/>
                </a:solidFill>
              </a:rPr>
              <a:t> is an action that allows an add-in command to execute some script in the background without display any UI. This type of command requires a </a:t>
            </a:r>
            <a:r>
              <a:rPr lang="en-US" sz="1600" dirty="0" err="1">
                <a:solidFill>
                  <a:srgbClr val="2F2F2F"/>
                </a:solidFill>
              </a:rPr>
              <a:t>FunctionFile</a:t>
            </a:r>
            <a:r>
              <a:rPr lang="en-US" sz="1600" dirty="0">
                <a:solidFill>
                  <a:srgbClr val="2F2F2F"/>
                </a:solidFill>
              </a:rPr>
              <a:t> to be defined in the manifest.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DFFC4D-D2E6-46BF-8DD2-F7E2619BC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Add-in commands</a:t>
            </a:r>
          </a:p>
        </p:txBody>
      </p:sp>
    </p:spTree>
    <p:extLst>
      <p:ext uri="{BB962C8B-B14F-4D97-AF65-F5344CB8AC3E}">
        <p14:creationId xmlns:p14="http://schemas.microsoft.com/office/powerpoint/2010/main" val="946018999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4762BBD-3EC9-462C-B191-7ED2D17219BC}"/>
              </a:ext>
            </a:extLst>
          </p:cNvPr>
          <p:cNvSpPr/>
          <p:nvPr/>
        </p:nvSpPr>
        <p:spPr bwMode="auto">
          <a:xfrm>
            <a:off x="7038917" y="1"/>
            <a:ext cx="5397558" cy="6994524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Add-in command in manifest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7038917" y="31782"/>
            <a:ext cx="5643413" cy="7095789"/>
          </a:xfrm>
          <a:ln>
            <a:noFill/>
          </a:ln>
        </p:spPr>
        <p:txBody>
          <a:bodyPr lIns="91440" tIns="91440" rIns="91440" bIns="91440"/>
          <a:lstStyle/>
          <a:p>
            <a:pPr>
              <a:lnSpc>
                <a:spcPts val="1500"/>
              </a:lnSpc>
            </a:pP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</a:t>
            </a:r>
            <a:r>
              <a:rPr lang="en-US" sz="1100" b="0" dirty="0" err="1">
                <a:solidFill>
                  <a:srgbClr val="800000"/>
                </a:solidFill>
                <a:latin typeface="Menlo" panose="020B0609030804020204" pitchFamily="49" charset="0"/>
              </a:rPr>
              <a:t>ExtensionPoint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 err="1">
                <a:solidFill>
                  <a:srgbClr val="FF0000"/>
                </a:solidFill>
                <a:latin typeface="Menlo" panose="020B0609030804020204" pitchFamily="49" charset="0"/>
              </a:rPr>
              <a:t>xsi:type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100" b="0" dirty="0" err="1">
                <a:solidFill>
                  <a:srgbClr val="0000FF"/>
                </a:solidFill>
                <a:latin typeface="Menlo" panose="020B0609030804020204" pitchFamily="49" charset="0"/>
              </a:rPr>
              <a:t>PrimaryCommandSurface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</a:t>
            </a:r>
            <a:r>
              <a:rPr lang="en-US" sz="1100" b="0" dirty="0" err="1">
                <a:solidFill>
                  <a:srgbClr val="800000"/>
                </a:solidFill>
                <a:latin typeface="Menlo" panose="020B0609030804020204" pitchFamily="49" charset="0"/>
              </a:rPr>
              <a:t>CustomTab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>
                <a:solidFill>
                  <a:srgbClr val="FF0000"/>
                </a:solidFill>
                <a:latin typeface="Menlo" panose="020B0609030804020204" pitchFamily="49" charset="0"/>
              </a:rPr>
              <a:t>id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"Contoso.Tab1"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&lt;Group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>
                <a:solidFill>
                  <a:srgbClr val="FF0000"/>
                </a:solidFill>
                <a:latin typeface="Menlo" panose="020B0609030804020204" pitchFamily="49" charset="0"/>
              </a:rPr>
              <a:t>id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"Contoso.Tab1.Group1"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&lt;Label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 err="1">
                <a:solidFill>
                  <a:srgbClr val="FF0000"/>
                </a:solidFill>
                <a:latin typeface="Menlo" panose="020B0609030804020204" pitchFamily="49" charset="0"/>
              </a:rPr>
              <a:t>resid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"Contoso.Tab1.GroupLabel"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/&gt;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&lt;Control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 err="1">
                <a:solidFill>
                  <a:srgbClr val="FF0000"/>
                </a:solidFill>
                <a:latin typeface="Menlo" panose="020B0609030804020204" pitchFamily="49" charset="0"/>
              </a:rPr>
              <a:t>xsi:type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"Button”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>
                <a:solidFill>
                  <a:srgbClr val="FF0000"/>
                </a:solidFill>
                <a:latin typeface="Menlo" panose="020B0609030804020204" pitchFamily="49" charset="0"/>
              </a:rPr>
              <a:t>id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100" b="0" dirty="0" err="1">
                <a:solidFill>
                  <a:srgbClr val="0000FF"/>
                </a:solidFill>
                <a:latin typeface="Menlo" panose="020B0609030804020204" pitchFamily="49" charset="0"/>
              </a:rPr>
              <a:t>Contoso.FuncBtn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&lt;Label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 err="1">
                <a:solidFill>
                  <a:srgbClr val="FF0000"/>
                </a:solidFill>
                <a:latin typeface="Menlo" panose="020B0609030804020204" pitchFamily="49" charset="0"/>
              </a:rPr>
              <a:t>resid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100" b="0" dirty="0" err="1">
                <a:solidFill>
                  <a:srgbClr val="0000FF"/>
                </a:solidFill>
                <a:latin typeface="Menlo" panose="020B0609030804020204" pitchFamily="49" charset="0"/>
              </a:rPr>
              <a:t>Contoso.FuncBtn.Label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/&gt;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&lt;Action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 err="1">
                <a:solidFill>
                  <a:srgbClr val="FF0000"/>
                </a:solidFill>
                <a:latin typeface="Menlo" panose="020B0609030804020204" pitchFamily="49" charset="0"/>
              </a:rPr>
              <a:t>xsi:type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100" b="0" dirty="0" err="1">
                <a:solidFill>
                  <a:srgbClr val="0000FF"/>
                </a:solidFill>
                <a:latin typeface="Menlo" panose="020B0609030804020204" pitchFamily="49" charset="0"/>
              </a:rPr>
              <a:t>ExecuteFunction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</a:t>
            </a:r>
            <a:r>
              <a:rPr lang="en-US" sz="1100" b="0" dirty="0" err="1">
                <a:solidFill>
                  <a:srgbClr val="800000"/>
                </a:solidFill>
                <a:latin typeface="Menlo" panose="020B0609030804020204" pitchFamily="49" charset="0"/>
              </a:rPr>
              <a:t>FunctionName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r>
              <a:rPr lang="en-US" sz="1100" b="0" dirty="0" err="1">
                <a:solidFill>
                  <a:srgbClr val="000000"/>
                </a:solidFill>
                <a:latin typeface="Menlo" panose="020B0609030804020204" pitchFamily="49" charset="0"/>
              </a:rPr>
              <a:t>writeText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&lt;/</a:t>
            </a:r>
            <a:r>
              <a:rPr lang="en-US" sz="1100" b="0" dirty="0" err="1">
                <a:solidFill>
                  <a:srgbClr val="800000"/>
                </a:solidFill>
                <a:latin typeface="Menlo" panose="020B0609030804020204" pitchFamily="49" charset="0"/>
              </a:rPr>
              <a:t>FunctionName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&lt;/Action&gt;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&lt;/Control&gt;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&lt;Control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 err="1">
                <a:solidFill>
                  <a:srgbClr val="FF0000"/>
                </a:solidFill>
                <a:latin typeface="Menlo" panose="020B0609030804020204" pitchFamily="49" charset="0"/>
              </a:rPr>
              <a:t>xsi:type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"Button"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>
                <a:solidFill>
                  <a:srgbClr val="FF0000"/>
                </a:solidFill>
                <a:latin typeface="Menlo" panose="020B0609030804020204" pitchFamily="49" charset="0"/>
              </a:rPr>
              <a:t>id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100" b="0" dirty="0" err="1">
                <a:solidFill>
                  <a:srgbClr val="0000FF"/>
                </a:solidFill>
                <a:latin typeface="Menlo" panose="020B0609030804020204" pitchFamily="49" charset="0"/>
              </a:rPr>
              <a:t>Contoso.TaskpaneBtn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&lt;Label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 err="1">
                <a:solidFill>
                  <a:srgbClr val="FF0000"/>
                </a:solidFill>
                <a:latin typeface="Menlo" panose="020B0609030804020204" pitchFamily="49" charset="0"/>
              </a:rPr>
              <a:t>resid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100" b="0" dirty="0" err="1">
                <a:solidFill>
                  <a:srgbClr val="0000FF"/>
                </a:solidFill>
                <a:latin typeface="Menlo" panose="020B0609030804020204" pitchFamily="49" charset="0"/>
              </a:rPr>
              <a:t>Contoso.TaskpaneBtn.Label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/&gt;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&lt;Action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 err="1">
                <a:solidFill>
                  <a:srgbClr val="FF0000"/>
                </a:solidFill>
                <a:latin typeface="Menlo" panose="020B0609030804020204" pitchFamily="49" charset="0"/>
              </a:rPr>
              <a:t>xsi:type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100" b="0" dirty="0" err="1">
                <a:solidFill>
                  <a:srgbClr val="0000FF"/>
                </a:solidFill>
                <a:latin typeface="Menlo" panose="020B0609030804020204" pitchFamily="49" charset="0"/>
              </a:rPr>
              <a:t>ShowTaskpane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</a:t>
            </a:r>
            <a:r>
              <a:rPr lang="en-US" sz="1100" b="0" dirty="0" err="1">
                <a:solidFill>
                  <a:srgbClr val="800000"/>
                </a:solidFill>
                <a:latin typeface="Menlo" panose="020B0609030804020204" pitchFamily="49" charset="0"/>
              </a:rPr>
              <a:t>TaskpaneId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MyTaskPaneID1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&lt;/</a:t>
            </a:r>
            <a:r>
              <a:rPr lang="en-US" sz="1100" b="0" dirty="0" err="1">
                <a:solidFill>
                  <a:srgbClr val="800000"/>
                </a:solidFill>
                <a:latin typeface="Menlo" panose="020B0609030804020204" pitchFamily="49" charset="0"/>
              </a:rPr>
              <a:t>TaskpaneId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</a:t>
            </a:r>
            <a:r>
              <a:rPr lang="en-US" sz="1100" b="0" dirty="0" err="1">
                <a:solidFill>
                  <a:srgbClr val="800000"/>
                </a:solidFill>
                <a:latin typeface="Menlo" panose="020B0609030804020204" pitchFamily="49" charset="0"/>
              </a:rPr>
              <a:t>SourceLocation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 err="1">
                <a:solidFill>
                  <a:srgbClr val="FF0000"/>
                </a:solidFill>
                <a:latin typeface="Menlo" panose="020B0609030804020204" pitchFamily="49" charset="0"/>
              </a:rPr>
              <a:t>resid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"Contoso.TP1.Url"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/&gt;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&lt;/Action&gt;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&lt;/Control&gt;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&lt;Control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 err="1">
                <a:solidFill>
                  <a:srgbClr val="FF0000"/>
                </a:solidFill>
                <a:latin typeface="Menlo" panose="020B0609030804020204" pitchFamily="49" charset="0"/>
              </a:rPr>
              <a:t>xsi:type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"Menu"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>
                <a:solidFill>
                  <a:srgbClr val="FF0000"/>
                </a:solidFill>
                <a:latin typeface="Menlo" panose="020B0609030804020204" pitchFamily="49" charset="0"/>
              </a:rPr>
              <a:t>id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100" b="0" dirty="0" err="1">
                <a:solidFill>
                  <a:srgbClr val="0000FF"/>
                </a:solidFill>
                <a:latin typeface="Menlo" panose="020B0609030804020204" pitchFamily="49" charset="0"/>
              </a:rPr>
              <a:t>Contoso.Menu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&lt;Label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 err="1">
                <a:solidFill>
                  <a:srgbClr val="FF0000"/>
                </a:solidFill>
                <a:latin typeface="Menlo" panose="020B0609030804020204" pitchFamily="49" charset="0"/>
              </a:rPr>
              <a:t>resid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100" b="0" dirty="0" err="1">
                <a:solidFill>
                  <a:srgbClr val="0000FF"/>
                </a:solidFill>
                <a:latin typeface="Menlo" panose="020B0609030804020204" pitchFamily="49" charset="0"/>
              </a:rPr>
              <a:t>Contoso.Dropdown.Label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/&gt;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&lt;Items&gt;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&lt;Item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>
                <a:solidFill>
                  <a:srgbClr val="FF0000"/>
                </a:solidFill>
                <a:latin typeface="Menlo" panose="020B0609030804020204" pitchFamily="49" charset="0"/>
              </a:rPr>
              <a:t>id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"Contoso.Menu.Item1"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&lt;Label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 err="1">
                <a:solidFill>
                  <a:srgbClr val="FF0000"/>
                </a:solidFill>
                <a:latin typeface="Menlo" panose="020B0609030804020204" pitchFamily="49" charset="0"/>
              </a:rPr>
              <a:t>resid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"Contoso.Item1.Label"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/&gt;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&lt;Action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 err="1">
                <a:solidFill>
                  <a:srgbClr val="FF0000"/>
                </a:solidFill>
                <a:latin typeface="Menlo" panose="020B0609030804020204" pitchFamily="49" charset="0"/>
              </a:rPr>
              <a:t>xsi:type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100" b="0" dirty="0" err="1">
                <a:solidFill>
                  <a:srgbClr val="0000FF"/>
                </a:solidFill>
                <a:latin typeface="Menlo" panose="020B0609030804020204" pitchFamily="49" charset="0"/>
              </a:rPr>
              <a:t>ShowTaskpane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  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</a:t>
            </a:r>
            <a:r>
              <a:rPr lang="en-US" sz="1100" b="0" dirty="0" err="1">
                <a:solidFill>
                  <a:srgbClr val="800000"/>
                </a:solidFill>
                <a:latin typeface="Menlo" panose="020B0609030804020204" pitchFamily="49" charset="0"/>
              </a:rPr>
              <a:t>TaskpaneId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MyTaskPaneID1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&lt;/</a:t>
            </a:r>
            <a:r>
              <a:rPr lang="en-US" sz="1100" b="0" dirty="0" err="1">
                <a:solidFill>
                  <a:srgbClr val="800000"/>
                </a:solidFill>
                <a:latin typeface="Menlo" panose="020B0609030804020204" pitchFamily="49" charset="0"/>
              </a:rPr>
              <a:t>TaskpaneId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  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</a:t>
            </a:r>
            <a:r>
              <a:rPr lang="en-US" sz="1100" b="0" dirty="0" err="1">
                <a:solidFill>
                  <a:srgbClr val="800000"/>
                </a:solidFill>
                <a:latin typeface="Menlo" panose="020B0609030804020204" pitchFamily="49" charset="0"/>
              </a:rPr>
              <a:t>SourceLocation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 err="1">
                <a:solidFill>
                  <a:srgbClr val="FF0000"/>
                </a:solidFill>
                <a:latin typeface="Menlo" panose="020B0609030804020204" pitchFamily="49" charset="0"/>
              </a:rPr>
              <a:t>resid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"Contoso.TP1.Url"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/&gt;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&lt;/Action&gt;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&lt;/Item&gt;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&lt;Item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>
                <a:solidFill>
                  <a:srgbClr val="FF0000"/>
                </a:solidFill>
                <a:latin typeface="Menlo" panose="020B0609030804020204" pitchFamily="49" charset="0"/>
              </a:rPr>
              <a:t>id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"Contoso.Menu.Item2"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&lt;Label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 err="1">
                <a:solidFill>
                  <a:srgbClr val="FF0000"/>
                </a:solidFill>
                <a:latin typeface="Menlo" panose="020B0609030804020204" pitchFamily="49" charset="0"/>
              </a:rPr>
              <a:t>resid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"Contoso.Item2.Label"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/&gt;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&lt;Action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 err="1">
                <a:solidFill>
                  <a:srgbClr val="FF0000"/>
                </a:solidFill>
                <a:latin typeface="Menlo" panose="020B0609030804020204" pitchFamily="49" charset="0"/>
              </a:rPr>
              <a:t>xsi:type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100" b="0" dirty="0" err="1">
                <a:solidFill>
                  <a:srgbClr val="0000FF"/>
                </a:solidFill>
                <a:latin typeface="Menlo" panose="020B0609030804020204" pitchFamily="49" charset="0"/>
              </a:rPr>
              <a:t>ShowTaskpane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  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</a:t>
            </a:r>
            <a:r>
              <a:rPr lang="en-US" sz="1100" b="0" dirty="0" err="1">
                <a:solidFill>
                  <a:srgbClr val="800000"/>
                </a:solidFill>
                <a:latin typeface="Menlo" panose="020B0609030804020204" pitchFamily="49" charset="0"/>
              </a:rPr>
              <a:t>TaskpaneId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MyTaskPaneID2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&lt;/</a:t>
            </a:r>
            <a:r>
              <a:rPr lang="en-US" sz="1100" b="0" dirty="0" err="1">
                <a:solidFill>
                  <a:srgbClr val="800000"/>
                </a:solidFill>
                <a:latin typeface="Menlo" panose="020B0609030804020204" pitchFamily="49" charset="0"/>
              </a:rPr>
              <a:t>TaskpaneId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  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</a:t>
            </a:r>
            <a:r>
              <a:rPr lang="en-US" sz="1100" b="0" dirty="0" err="1">
                <a:solidFill>
                  <a:srgbClr val="800000"/>
                </a:solidFill>
                <a:latin typeface="Menlo" panose="020B0609030804020204" pitchFamily="49" charset="0"/>
              </a:rPr>
              <a:t>SourceLocation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 err="1">
                <a:solidFill>
                  <a:srgbClr val="FF0000"/>
                </a:solidFill>
                <a:latin typeface="Menlo" panose="020B0609030804020204" pitchFamily="49" charset="0"/>
              </a:rPr>
              <a:t>resid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"Contoso.TP2.Url"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/&gt;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&lt;/Action&gt;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&lt;/Item&gt;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&lt;/Items&gt;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&lt;/Control&gt;</a:t>
            </a:r>
            <a:endParaRPr lang="en-US" sz="1100" b="0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  <p:grpSp>
        <p:nvGrpSpPr>
          <p:cNvPr id="8" name="Group 7" descr="Screen shot of a custom ribbon tab in Word, containing two buttons and a menu with two additional buttons.">
            <a:extLst>
              <a:ext uri="{FF2B5EF4-FFF2-40B4-BE49-F238E27FC236}">
                <a16:creationId xmlns:a16="http://schemas.microsoft.com/office/drawing/2014/main" id="{0D5A750F-F3C8-A744-8D53-E8D369734A99}"/>
              </a:ext>
            </a:extLst>
          </p:cNvPr>
          <p:cNvGrpSpPr/>
          <p:nvPr/>
        </p:nvGrpSpPr>
        <p:grpSpPr>
          <a:xfrm>
            <a:off x="170119" y="1342903"/>
            <a:ext cx="6689896" cy="3441762"/>
            <a:chOff x="465138" y="1845855"/>
            <a:chExt cx="6689896" cy="3441762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85465DF-F6E8-F24D-8071-E10454DBC02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41458"/>
            <a:stretch/>
          </p:blipFill>
          <p:spPr>
            <a:xfrm>
              <a:off x="465138" y="1845855"/>
              <a:ext cx="6689896" cy="3441762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F717D54F-7E1E-1C47-A2B5-F5CE306B304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87834"/>
            <a:stretch/>
          </p:blipFill>
          <p:spPr>
            <a:xfrm>
              <a:off x="5764695" y="1845855"/>
              <a:ext cx="1390339" cy="3441762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1061A791-E187-9B43-B26D-6BE1DAEC5540}"/>
              </a:ext>
            </a:extLst>
          </p:cNvPr>
          <p:cNvSpPr txBox="1"/>
          <p:nvPr/>
        </p:nvSpPr>
        <p:spPr>
          <a:xfrm>
            <a:off x="687401" y="6366661"/>
            <a:ext cx="5655331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*Parts of manifest omitted for readability </a:t>
            </a:r>
          </a:p>
        </p:txBody>
      </p:sp>
      <p:sp>
        <p:nvSpPr>
          <p:cNvPr id="14" name="ext">
            <a:extLst>
              <a:ext uri="{FF2B5EF4-FFF2-40B4-BE49-F238E27FC236}">
                <a16:creationId xmlns:a16="http://schemas.microsoft.com/office/drawing/2014/main" id="{BFDE5E99-E68F-8848-A5CC-FCE8D6F62E71}"/>
              </a:ext>
            </a:extLst>
          </p:cNvPr>
          <p:cNvSpPr/>
          <p:nvPr/>
        </p:nvSpPr>
        <p:spPr bwMode="auto">
          <a:xfrm>
            <a:off x="7038917" y="31782"/>
            <a:ext cx="4351326" cy="345905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36" name="rib">
            <a:extLst>
              <a:ext uri="{FF2B5EF4-FFF2-40B4-BE49-F238E27FC236}">
                <a16:creationId xmlns:a16="http://schemas.microsoft.com/office/drawing/2014/main" id="{FB1EF7E1-2D5C-294C-95B8-CC869EC3D0D8}"/>
              </a:ext>
            </a:extLst>
          </p:cNvPr>
          <p:cNvGrpSpPr/>
          <p:nvPr/>
        </p:nvGrpSpPr>
        <p:grpSpPr>
          <a:xfrm>
            <a:off x="170118" y="276272"/>
            <a:ext cx="12007109" cy="6718254"/>
            <a:chOff x="170118" y="276272"/>
            <a:chExt cx="12007109" cy="6718254"/>
          </a:xfrm>
        </p:grpSpPr>
        <p:sp>
          <p:nvSpPr>
            <p:cNvPr id="17" name="rib">
              <a:extLst>
                <a:ext uri="{FF2B5EF4-FFF2-40B4-BE49-F238E27FC236}">
                  <a16:creationId xmlns:a16="http://schemas.microsoft.com/office/drawing/2014/main" id="{92B48F06-EDE5-7949-BCF7-53FFE861187C}"/>
                </a:ext>
              </a:extLst>
            </p:cNvPr>
            <p:cNvSpPr/>
            <p:nvPr/>
          </p:nvSpPr>
          <p:spPr bwMode="auto">
            <a:xfrm>
              <a:off x="170118" y="1995326"/>
              <a:ext cx="6689896" cy="1960448"/>
            </a:xfrm>
            <a:custGeom>
              <a:avLst/>
              <a:gdLst>
                <a:gd name="connsiteX0" fmla="*/ 5319435 w 6689896"/>
                <a:gd name="connsiteY0" fmla="*/ 0 h 1960448"/>
                <a:gd name="connsiteX1" fmla="*/ 6489098 w 6689896"/>
                <a:gd name="connsiteY1" fmla="*/ 0 h 1960448"/>
                <a:gd name="connsiteX2" fmla="*/ 6489098 w 6689896"/>
                <a:gd name="connsiteY2" fmla="*/ 409944 h 1960448"/>
                <a:gd name="connsiteX3" fmla="*/ 6689896 w 6689896"/>
                <a:gd name="connsiteY3" fmla="*/ 409944 h 1960448"/>
                <a:gd name="connsiteX4" fmla="*/ 6689896 w 6689896"/>
                <a:gd name="connsiteY4" fmla="*/ 1960448 h 1960448"/>
                <a:gd name="connsiteX5" fmla="*/ 0 w 6689896"/>
                <a:gd name="connsiteY5" fmla="*/ 1960448 h 1960448"/>
                <a:gd name="connsiteX6" fmla="*/ 0 w 6689896"/>
                <a:gd name="connsiteY6" fmla="*/ 409944 h 1960448"/>
                <a:gd name="connsiteX7" fmla="*/ 5319435 w 6689896"/>
                <a:gd name="connsiteY7" fmla="*/ 409944 h 1960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689896" h="1960448">
                  <a:moveTo>
                    <a:pt x="5319435" y="0"/>
                  </a:moveTo>
                  <a:lnTo>
                    <a:pt x="6489098" y="0"/>
                  </a:lnTo>
                  <a:lnTo>
                    <a:pt x="6489098" y="409944"/>
                  </a:lnTo>
                  <a:lnTo>
                    <a:pt x="6689896" y="409944"/>
                  </a:lnTo>
                  <a:lnTo>
                    <a:pt x="6689896" y="1960448"/>
                  </a:lnTo>
                  <a:lnTo>
                    <a:pt x="0" y="1960448"/>
                  </a:lnTo>
                  <a:lnTo>
                    <a:pt x="0" y="409944"/>
                  </a:lnTo>
                  <a:lnTo>
                    <a:pt x="5319435" y="409944"/>
                  </a:lnTo>
                  <a:close/>
                </a:path>
              </a:pathLst>
            </a:custGeom>
            <a:solidFill>
              <a:srgbClr val="FFFF00">
                <a:alpha val="40000"/>
              </a:srgb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8" name="ribm">
              <a:extLst>
                <a:ext uri="{FF2B5EF4-FFF2-40B4-BE49-F238E27FC236}">
                  <a16:creationId xmlns:a16="http://schemas.microsoft.com/office/drawing/2014/main" id="{842A8389-A6FA-2E4B-8794-5ED47C92C23D}"/>
                </a:ext>
              </a:extLst>
            </p:cNvPr>
            <p:cNvSpPr/>
            <p:nvPr/>
          </p:nvSpPr>
          <p:spPr bwMode="auto">
            <a:xfrm>
              <a:off x="7237697" y="276272"/>
              <a:ext cx="4939530" cy="6718254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35" name="ctl1">
            <a:extLst>
              <a:ext uri="{FF2B5EF4-FFF2-40B4-BE49-F238E27FC236}">
                <a16:creationId xmlns:a16="http://schemas.microsoft.com/office/drawing/2014/main" id="{8F6B416F-7F9F-1A4C-B060-10F3A79D5410}"/>
              </a:ext>
            </a:extLst>
          </p:cNvPr>
          <p:cNvGrpSpPr/>
          <p:nvPr/>
        </p:nvGrpSpPr>
        <p:grpSpPr>
          <a:xfrm>
            <a:off x="361201" y="838360"/>
            <a:ext cx="11798370" cy="2978265"/>
            <a:chOff x="361201" y="838360"/>
            <a:chExt cx="11798370" cy="2978265"/>
          </a:xfrm>
        </p:grpSpPr>
        <p:sp>
          <p:nvSpPr>
            <p:cNvPr id="19" name="btn1m">
              <a:extLst>
                <a:ext uri="{FF2B5EF4-FFF2-40B4-BE49-F238E27FC236}">
                  <a16:creationId xmlns:a16="http://schemas.microsoft.com/office/drawing/2014/main" id="{8E9CA00D-033E-3647-9D62-18CC00115A1B}"/>
                </a:ext>
              </a:extLst>
            </p:cNvPr>
            <p:cNvSpPr/>
            <p:nvPr/>
          </p:nvSpPr>
          <p:spPr bwMode="auto">
            <a:xfrm>
              <a:off x="7556199" y="838360"/>
              <a:ext cx="4603372" cy="1156966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600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1</a:t>
              </a:r>
            </a:p>
          </p:txBody>
        </p:sp>
        <p:sp>
          <p:nvSpPr>
            <p:cNvPr id="22" name="btn1">
              <a:extLst>
                <a:ext uri="{FF2B5EF4-FFF2-40B4-BE49-F238E27FC236}">
                  <a16:creationId xmlns:a16="http://schemas.microsoft.com/office/drawing/2014/main" id="{8A12F1A7-1C28-4F47-9B96-FA0034648D4E}"/>
                </a:ext>
              </a:extLst>
            </p:cNvPr>
            <p:cNvSpPr/>
            <p:nvPr/>
          </p:nvSpPr>
          <p:spPr bwMode="auto">
            <a:xfrm>
              <a:off x="361201" y="2485300"/>
              <a:ext cx="811616" cy="1331325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600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1</a:t>
              </a:r>
            </a:p>
          </p:txBody>
        </p:sp>
      </p:grpSp>
      <p:grpSp>
        <p:nvGrpSpPr>
          <p:cNvPr id="34" name="ctl2">
            <a:extLst>
              <a:ext uri="{FF2B5EF4-FFF2-40B4-BE49-F238E27FC236}">
                <a16:creationId xmlns:a16="http://schemas.microsoft.com/office/drawing/2014/main" id="{62435500-A564-6849-8812-3D85D252738D}"/>
              </a:ext>
            </a:extLst>
          </p:cNvPr>
          <p:cNvGrpSpPr/>
          <p:nvPr/>
        </p:nvGrpSpPr>
        <p:grpSpPr>
          <a:xfrm>
            <a:off x="1232451" y="2027106"/>
            <a:ext cx="10927120" cy="1789519"/>
            <a:chOff x="1232451" y="2027106"/>
            <a:chExt cx="10927120" cy="1789519"/>
          </a:xfrm>
        </p:grpSpPr>
        <p:sp>
          <p:nvSpPr>
            <p:cNvPr id="20" name="btn2m">
              <a:extLst>
                <a:ext uri="{FF2B5EF4-FFF2-40B4-BE49-F238E27FC236}">
                  <a16:creationId xmlns:a16="http://schemas.microsoft.com/office/drawing/2014/main" id="{CA7BCBA1-379A-604F-BC88-803AABF77C4F}"/>
                </a:ext>
              </a:extLst>
            </p:cNvPr>
            <p:cNvSpPr/>
            <p:nvPr/>
          </p:nvSpPr>
          <p:spPr bwMode="auto">
            <a:xfrm>
              <a:off x="7556199" y="2027106"/>
              <a:ext cx="4603372" cy="1352197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6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3" name="btn2">
              <a:extLst>
                <a:ext uri="{FF2B5EF4-FFF2-40B4-BE49-F238E27FC236}">
                  <a16:creationId xmlns:a16="http://schemas.microsoft.com/office/drawing/2014/main" id="{8AA58808-B67A-8141-8217-673788085566}"/>
                </a:ext>
              </a:extLst>
            </p:cNvPr>
            <p:cNvSpPr/>
            <p:nvPr/>
          </p:nvSpPr>
          <p:spPr bwMode="auto">
            <a:xfrm>
              <a:off x="1232451" y="2485300"/>
              <a:ext cx="811616" cy="1331325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600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2</a:t>
              </a:r>
            </a:p>
          </p:txBody>
        </p:sp>
      </p:grpSp>
      <p:grpSp>
        <p:nvGrpSpPr>
          <p:cNvPr id="33" name="ctl3">
            <a:extLst>
              <a:ext uri="{FF2B5EF4-FFF2-40B4-BE49-F238E27FC236}">
                <a16:creationId xmlns:a16="http://schemas.microsoft.com/office/drawing/2014/main" id="{7F85F82F-B970-7841-AEAE-A516D02D9370}"/>
              </a:ext>
            </a:extLst>
          </p:cNvPr>
          <p:cNvGrpSpPr/>
          <p:nvPr/>
        </p:nvGrpSpPr>
        <p:grpSpPr>
          <a:xfrm>
            <a:off x="2103700" y="2485300"/>
            <a:ext cx="10055871" cy="4509225"/>
            <a:chOff x="2103700" y="2485300"/>
            <a:chExt cx="10055871" cy="4509225"/>
          </a:xfrm>
        </p:grpSpPr>
        <p:sp>
          <p:nvSpPr>
            <p:cNvPr id="21" name="btn3m">
              <a:extLst>
                <a:ext uri="{FF2B5EF4-FFF2-40B4-BE49-F238E27FC236}">
                  <a16:creationId xmlns:a16="http://schemas.microsoft.com/office/drawing/2014/main" id="{BFD4EADE-7AAB-D648-BD2C-0147BE63CA58}"/>
                </a:ext>
              </a:extLst>
            </p:cNvPr>
            <p:cNvSpPr/>
            <p:nvPr/>
          </p:nvSpPr>
          <p:spPr bwMode="auto">
            <a:xfrm>
              <a:off x="7556199" y="3409657"/>
              <a:ext cx="4603372" cy="3584868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6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24" name="btn3">
              <a:extLst>
                <a:ext uri="{FF2B5EF4-FFF2-40B4-BE49-F238E27FC236}">
                  <a16:creationId xmlns:a16="http://schemas.microsoft.com/office/drawing/2014/main" id="{1419118F-67D2-EB42-9401-DB9B43040C9D}"/>
                </a:ext>
              </a:extLst>
            </p:cNvPr>
            <p:cNvSpPr/>
            <p:nvPr/>
          </p:nvSpPr>
          <p:spPr bwMode="auto">
            <a:xfrm>
              <a:off x="2103700" y="2485300"/>
              <a:ext cx="1096699" cy="1331326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600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3</a:t>
              </a:r>
            </a:p>
          </p:txBody>
        </p:sp>
      </p:grpSp>
      <p:grpSp>
        <p:nvGrpSpPr>
          <p:cNvPr id="32" name="sub1">
            <a:extLst>
              <a:ext uri="{FF2B5EF4-FFF2-40B4-BE49-F238E27FC236}">
                <a16:creationId xmlns:a16="http://schemas.microsoft.com/office/drawing/2014/main" id="{8E9FE22C-C32C-3F46-BBD1-7082679E6FDE}"/>
              </a:ext>
            </a:extLst>
          </p:cNvPr>
          <p:cNvGrpSpPr/>
          <p:nvPr/>
        </p:nvGrpSpPr>
        <p:grpSpPr>
          <a:xfrm>
            <a:off x="2129222" y="3677478"/>
            <a:ext cx="10048005" cy="1570383"/>
            <a:chOff x="2129222" y="3677478"/>
            <a:chExt cx="10048005" cy="1570383"/>
          </a:xfrm>
        </p:grpSpPr>
        <p:sp>
          <p:nvSpPr>
            <p:cNvPr id="25" name="sub1m">
              <a:extLst>
                <a:ext uri="{FF2B5EF4-FFF2-40B4-BE49-F238E27FC236}">
                  <a16:creationId xmlns:a16="http://schemas.microsoft.com/office/drawing/2014/main" id="{FCC0B61C-8BD1-B341-90BE-E0CF9CBB5154}"/>
                </a:ext>
              </a:extLst>
            </p:cNvPr>
            <p:cNvSpPr/>
            <p:nvPr/>
          </p:nvSpPr>
          <p:spPr bwMode="auto">
            <a:xfrm>
              <a:off x="7956031" y="3954703"/>
              <a:ext cx="4221196" cy="1293158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600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1</a:t>
              </a:r>
            </a:p>
          </p:txBody>
        </p:sp>
        <p:sp>
          <p:nvSpPr>
            <p:cNvPr id="27" name="sub1">
              <a:extLst>
                <a:ext uri="{FF2B5EF4-FFF2-40B4-BE49-F238E27FC236}">
                  <a16:creationId xmlns:a16="http://schemas.microsoft.com/office/drawing/2014/main" id="{1BF90354-E975-3A4B-A347-8EC6B947A3BD}"/>
                </a:ext>
              </a:extLst>
            </p:cNvPr>
            <p:cNvSpPr/>
            <p:nvPr/>
          </p:nvSpPr>
          <p:spPr bwMode="auto">
            <a:xfrm>
              <a:off x="2129222" y="3677478"/>
              <a:ext cx="2469204" cy="376616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800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1</a:t>
              </a:r>
            </a:p>
          </p:txBody>
        </p:sp>
      </p:grpSp>
      <p:grpSp>
        <p:nvGrpSpPr>
          <p:cNvPr id="31" name="sub2">
            <a:extLst>
              <a:ext uri="{FF2B5EF4-FFF2-40B4-BE49-F238E27FC236}">
                <a16:creationId xmlns:a16="http://schemas.microsoft.com/office/drawing/2014/main" id="{63B144C0-673B-B84D-9CD8-5B0DCD35314E}"/>
              </a:ext>
            </a:extLst>
          </p:cNvPr>
          <p:cNvGrpSpPr/>
          <p:nvPr/>
        </p:nvGrpSpPr>
        <p:grpSpPr>
          <a:xfrm>
            <a:off x="2129222" y="4073972"/>
            <a:ext cx="10056833" cy="2486925"/>
            <a:chOff x="2129222" y="4073972"/>
            <a:chExt cx="10056833" cy="2486925"/>
          </a:xfrm>
        </p:grpSpPr>
        <p:sp>
          <p:nvSpPr>
            <p:cNvPr id="26" name="sub2m">
              <a:extLst>
                <a:ext uri="{FF2B5EF4-FFF2-40B4-BE49-F238E27FC236}">
                  <a16:creationId xmlns:a16="http://schemas.microsoft.com/office/drawing/2014/main" id="{7131B2E2-3620-CF47-A14E-3355EBB08509}"/>
                </a:ext>
              </a:extLst>
            </p:cNvPr>
            <p:cNvSpPr/>
            <p:nvPr/>
          </p:nvSpPr>
          <p:spPr bwMode="auto">
            <a:xfrm>
              <a:off x="7964859" y="5267739"/>
              <a:ext cx="4221196" cy="1293158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600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2</a:t>
              </a:r>
            </a:p>
          </p:txBody>
        </p:sp>
        <p:sp>
          <p:nvSpPr>
            <p:cNvPr id="29" name="sub2">
              <a:extLst>
                <a:ext uri="{FF2B5EF4-FFF2-40B4-BE49-F238E27FC236}">
                  <a16:creationId xmlns:a16="http://schemas.microsoft.com/office/drawing/2014/main" id="{510BD654-39DB-4040-BCD5-A98427988323}"/>
                </a:ext>
              </a:extLst>
            </p:cNvPr>
            <p:cNvSpPr/>
            <p:nvPr/>
          </p:nvSpPr>
          <p:spPr bwMode="auto">
            <a:xfrm>
              <a:off x="2129222" y="4073972"/>
              <a:ext cx="2469204" cy="376616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800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5258652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4762BBD-3EC9-462C-B191-7ED2D17219BC}"/>
              </a:ext>
            </a:extLst>
          </p:cNvPr>
          <p:cNvSpPr/>
          <p:nvPr/>
        </p:nvSpPr>
        <p:spPr bwMode="auto">
          <a:xfrm>
            <a:off x="6260824" y="1463041"/>
            <a:ext cx="5737501" cy="5531484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ExecuteFunction</a:t>
            </a:r>
            <a:r>
              <a:rPr lang="en-US" dirty="0"/>
              <a:t> add-in command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6618632" y="1722120"/>
            <a:ext cx="5055289" cy="4557658"/>
          </a:xfrm>
          <a:ln>
            <a:noFill/>
          </a:ln>
        </p:spPr>
        <p:txBody>
          <a:bodyPr lIns="91440" tIns="91440" rIns="91440" bIns="91440"/>
          <a:lstStyle/>
          <a:p>
            <a:pPr>
              <a:lnSpc>
                <a:spcPts val="2000"/>
              </a:lnSpc>
            </a:pPr>
            <a:r>
              <a:rPr lang="en-US" sz="1800" b="0" dirty="0">
                <a:solidFill>
                  <a:srgbClr val="8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&lt;script&gt;</a:t>
            </a:r>
            <a:endParaRPr lang="en-US" sz="18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2000"/>
              </a:lnSpc>
            </a:pP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() {</a:t>
            </a:r>
            <a:b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Must call </a:t>
            </a:r>
            <a:r>
              <a:rPr lang="en-US" sz="1800" b="0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Office.initialize</a:t>
            </a:r>
            <a:endParaRPr lang="en-US" sz="18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2000"/>
              </a:lnSpc>
            </a:pP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Office</a:t>
            </a:r>
            <a:r>
              <a:rPr lang="en-US" sz="18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initialize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=&gt; (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reason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Initialize stuff</a:t>
            </a:r>
            <a:endParaRPr lang="en-US" sz="18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2000"/>
              </a:lnSpc>
            </a:pP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};</a:t>
            </a:r>
          </a:p>
          <a:p>
            <a:pPr>
              <a:lnSpc>
                <a:spcPts val="2000"/>
              </a:lnSpc>
            </a:pP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})();</a:t>
            </a:r>
          </a:p>
          <a:p>
            <a:pPr>
              <a:lnSpc>
                <a:spcPts val="2000"/>
              </a:lnSpc>
            </a:pPr>
            <a:b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Function must be global</a:t>
            </a:r>
            <a:endParaRPr lang="en-US" sz="18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2000"/>
              </a:lnSpc>
            </a:pPr>
            <a:r>
              <a:rPr lang="en-US" sz="1800" b="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doStuff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event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>
              <a:lnSpc>
                <a:spcPts val="2000"/>
              </a:lnSpc>
            </a:pPr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Do stuff with </a:t>
            </a:r>
            <a:r>
              <a:rPr lang="en-US" sz="1800" b="0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Office.js</a:t>
            </a:r>
            <a:endParaRPr lang="en-US" sz="18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2000"/>
              </a:lnSpc>
            </a:pP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>
              <a:lnSpc>
                <a:spcPts val="2000"/>
              </a:lnSpc>
            </a:pPr>
            <a:r>
              <a:rPr lang="en-US" sz="1800" b="0" dirty="0">
                <a:solidFill>
                  <a:srgbClr val="8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&lt;/script&gt;</a:t>
            </a:r>
            <a:endParaRPr lang="en-US" sz="18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C0B1220-B3DE-AF40-B122-644A17212E7D}"/>
              </a:ext>
            </a:extLst>
          </p:cNvPr>
          <p:cNvSpPr/>
          <p:nvPr/>
        </p:nvSpPr>
        <p:spPr bwMode="auto">
          <a:xfrm>
            <a:off x="465138" y="1463041"/>
            <a:ext cx="5737501" cy="5531484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70FB254F-D5A8-A44E-87BB-B48CD05907DC}"/>
              </a:ext>
            </a:extLst>
          </p:cNvPr>
          <p:cNvSpPr txBox="1">
            <a:spLocks/>
          </p:cNvSpPr>
          <p:nvPr/>
        </p:nvSpPr>
        <p:spPr>
          <a:xfrm>
            <a:off x="616227" y="1722119"/>
            <a:ext cx="5320193" cy="4781052"/>
          </a:xfrm>
          <a:prstGeom prst="rect">
            <a:avLst/>
          </a:prstGeom>
          <a:ln>
            <a:noFill/>
          </a:ln>
        </p:spPr>
        <p:txBody>
          <a:bodyPr vert="horz" wrap="square" lIns="91440" tIns="91440" rIns="91440" bIns="9144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&lt;</a:t>
            </a:r>
            <a:r>
              <a:rPr lang="en-US" sz="1200" b="0" dirty="0" err="1">
                <a:solidFill>
                  <a:srgbClr val="800000"/>
                </a:solidFill>
                <a:latin typeface="Menlo" panose="020B0609030804020204" pitchFamily="49" charset="0"/>
              </a:rPr>
              <a:t>FunctionFile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200" b="0" dirty="0" err="1">
                <a:solidFill>
                  <a:srgbClr val="FF0000"/>
                </a:solidFill>
                <a:latin typeface="Menlo" panose="020B0609030804020204" pitchFamily="49" charset="0"/>
              </a:rPr>
              <a:t>resid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200" b="0" dirty="0" err="1">
                <a:solidFill>
                  <a:srgbClr val="0000FF"/>
                </a:solidFill>
                <a:latin typeface="Menlo" panose="020B0609030804020204" pitchFamily="49" charset="0"/>
              </a:rPr>
              <a:t>Contoso.FnFile.Url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/&gt;</a:t>
            </a:r>
            <a:b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...</a:t>
            </a:r>
          </a:p>
          <a:p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&lt;Control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200" b="0" dirty="0" err="1">
                <a:solidFill>
                  <a:srgbClr val="FF0000"/>
                </a:solidFill>
                <a:latin typeface="Menlo" panose="020B0609030804020204" pitchFamily="49" charset="0"/>
              </a:rPr>
              <a:t>xsi:type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"Button"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FF0000"/>
                </a:solidFill>
                <a:latin typeface="Menlo" panose="020B0609030804020204" pitchFamily="49" charset="0"/>
              </a:rPr>
              <a:t>id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200" b="0" dirty="0" err="1">
                <a:solidFill>
                  <a:srgbClr val="0000FF"/>
                </a:solidFill>
                <a:latin typeface="Menlo" panose="020B0609030804020204" pitchFamily="49" charset="0"/>
              </a:rPr>
              <a:t>Contoso.FnBtn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</a:t>
            </a: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&lt;Label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200" b="0" dirty="0" err="1">
                <a:solidFill>
                  <a:srgbClr val="FF0000"/>
                </a:solidFill>
                <a:latin typeface="Menlo" panose="020B0609030804020204" pitchFamily="49" charset="0"/>
              </a:rPr>
              <a:t>resid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200" b="0" dirty="0" err="1">
                <a:solidFill>
                  <a:srgbClr val="0000FF"/>
                </a:solidFill>
                <a:latin typeface="Menlo" panose="020B0609030804020204" pitchFamily="49" charset="0"/>
              </a:rPr>
              <a:t>Contoso.FnBtn.Label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/&gt;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</a:t>
            </a: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&lt;Icon&gt;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&lt;</a:t>
            </a:r>
            <a:r>
              <a:rPr lang="en-US" sz="1200" b="0" dirty="0" err="1">
                <a:solidFill>
                  <a:srgbClr val="800000"/>
                </a:solidFill>
                <a:latin typeface="Menlo" panose="020B0609030804020204" pitchFamily="49" charset="0"/>
              </a:rPr>
              <a:t>bt:Image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FF0000"/>
                </a:solidFill>
                <a:latin typeface="Menlo" panose="020B0609030804020204" pitchFamily="49" charset="0"/>
              </a:rPr>
              <a:t>size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"16"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200" b="0" dirty="0" err="1">
                <a:solidFill>
                  <a:srgbClr val="FF0000"/>
                </a:solidFill>
                <a:latin typeface="Menlo" panose="020B0609030804020204" pitchFamily="49" charset="0"/>
              </a:rPr>
              <a:t>resid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200" b="0" dirty="0" err="1">
                <a:solidFill>
                  <a:srgbClr val="0000FF"/>
                </a:solidFill>
                <a:latin typeface="Menlo" panose="020B0609030804020204" pitchFamily="49" charset="0"/>
              </a:rPr>
              <a:t>Contoso.FnBtn.Icon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/&gt;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&lt;</a:t>
            </a:r>
            <a:r>
              <a:rPr lang="en-US" sz="1200" b="0" dirty="0" err="1">
                <a:solidFill>
                  <a:srgbClr val="800000"/>
                </a:solidFill>
                <a:latin typeface="Menlo" panose="020B0609030804020204" pitchFamily="49" charset="0"/>
              </a:rPr>
              <a:t>bt:Image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FF0000"/>
                </a:solidFill>
                <a:latin typeface="Menlo" panose="020B0609030804020204" pitchFamily="49" charset="0"/>
              </a:rPr>
              <a:t>size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"32"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200" b="0" dirty="0" err="1">
                <a:solidFill>
                  <a:srgbClr val="FF0000"/>
                </a:solidFill>
                <a:latin typeface="Menlo" panose="020B0609030804020204" pitchFamily="49" charset="0"/>
              </a:rPr>
              <a:t>resid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200" b="0" dirty="0" err="1">
                <a:solidFill>
                  <a:srgbClr val="0000FF"/>
                </a:solidFill>
                <a:latin typeface="Menlo" panose="020B0609030804020204" pitchFamily="49" charset="0"/>
              </a:rPr>
              <a:t>Contoso.FnBtn.Icon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/&gt;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&lt;</a:t>
            </a:r>
            <a:r>
              <a:rPr lang="en-US" sz="1200" b="0" dirty="0" err="1">
                <a:solidFill>
                  <a:srgbClr val="800000"/>
                </a:solidFill>
                <a:latin typeface="Menlo" panose="020B0609030804020204" pitchFamily="49" charset="0"/>
              </a:rPr>
              <a:t>bt:Image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FF0000"/>
                </a:solidFill>
                <a:latin typeface="Menlo" panose="020B0609030804020204" pitchFamily="49" charset="0"/>
              </a:rPr>
              <a:t>size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"80"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200" b="0" dirty="0" err="1">
                <a:solidFill>
                  <a:srgbClr val="FF0000"/>
                </a:solidFill>
                <a:latin typeface="Menlo" panose="020B0609030804020204" pitchFamily="49" charset="0"/>
              </a:rPr>
              <a:t>resid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200" b="0" dirty="0" err="1">
                <a:solidFill>
                  <a:srgbClr val="0000FF"/>
                </a:solidFill>
                <a:latin typeface="Menlo" panose="020B0609030804020204" pitchFamily="49" charset="0"/>
              </a:rPr>
              <a:t>Contoso.FnBtn.Icon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/&gt;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</a:t>
            </a: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&lt;/Icon&gt;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</a:t>
            </a: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&lt;Action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200" b="0" dirty="0" err="1">
                <a:solidFill>
                  <a:srgbClr val="FF0000"/>
                </a:solidFill>
                <a:latin typeface="Menlo" panose="020B0609030804020204" pitchFamily="49" charset="0"/>
              </a:rPr>
              <a:t>xsi:type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200" b="0" dirty="0" err="1">
                <a:solidFill>
                  <a:srgbClr val="0000FF"/>
                </a:solidFill>
                <a:latin typeface="Menlo" panose="020B0609030804020204" pitchFamily="49" charset="0"/>
              </a:rPr>
              <a:t>ExecuteFunction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&lt;</a:t>
            </a:r>
            <a:r>
              <a:rPr lang="en-US" sz="1200" b="0" dirty="0" err="1">
                <a:solidFill>
                  <a:srgbClr val="800000"/>
                </a:solidFill>
                <a:latin typeface="Menlo" panose="020B0609030804020204" pitchFamily="49" charset="0"/>
              </a:rPr>
              <a:t>FunctionName</a:t>
            </a: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r>
              <a:rPr lang="en-US" sz="1200" b="0" dirty="0" err="1">
                <a:solidFill>
                  <a:srgbClr val="000000"/>
                </a:solidFill>
                <a:latin typeface="Menlo" panose="020B0609030804020204" pitchFamily="49" charset="0"/>
              </a:rPr>
              <a:t>doStuff</a:t>
            </a: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&lt;/</a:t>
            </a:r>
            <a:r>
              <a:rPr lang="en-US" sz="1200" b="0" dirty="0" err="1">
                <a:solidFill>
                  <a:srgbClr val="800000"/>
                </a:solidFill>
                <a:latin typeface="Menlo" panose="020B0609030804020204" pitchFamily="49" charset="0"/>
              </a:rPr>
              <a:t>FunctionName</a:t>
            </a: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</a:t>
            </a: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&lt;/Action&gt;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&lt;/Control&gt;</a:t>
            </a:r>
            <a:b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...</a:t>
            </a:r>
          </a:p>
          <a:p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&lt;Resources&gt;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</a:t>
            </a: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&lt;</a:t>
            </a:r>
            <a:r>
              <a:rPr lang="en-US" sz="1200" b="0" dirty="0" err="1">
                <a:solidFill>
                  <a:srgbClr val="800000"/>
                </a:solidFill>
                <a:latin typeface="Menlo" panose="020B0609030804020204" pitchFamily="49" charset="0"/>
              </a:rPr>
              <a:t>bt:Urls</a:t>
            </a: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&lt;</a:t>
            </a:r>
            <a:r>
              <a:rPr lang="en-US" sz="1200" b="0" dirty="0" err="1">
                <a:solidFill>
                  <a:srgbClr val="800000"/>
                </a:solidFill>
                <a:latin typeface="Menlo" panose="020B0609030804020204" pitchFamily="49" charset="0"/>
              </a:rPr>
              <a:t>bt:Url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FF0000"/>
                </a:solidFill>
                <a:latin typeface="Menlo" panose="020B0609030804020204" pitchFamily="49" charset="0"/>
              </a:rPr>
              <a:t>id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200" b="0" dirty="0" err="1">
                <a:solidFill>
                  <a:srgbClr val="0000FF"/>
                </a:solidFill>
                <a:latin typeface="Menlo" panose="020B0609030804020204" pitchFamily="49" charset="0"/>
              </a:rPr>
              <a:t>Contoso.FnFile.Url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”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    </a:t>
            </a:r>
            <a:r>
              <a:rPr lang="en-US" sz="1200" b="0" dirty="0" err="1">
                <a:solidFill>
                  <a:srgbClr val="FF0000"/>
                </a:solidFill>
                <a:latin typeface="Menlo" panose="020B0609030804020204" pitchFamily="49" charset="0"/>
              </a:rPr>
              <a:t>DefaultValue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"https://</a:t>
            </a:r>
            <a:r>
              <a:rPr lang="en-US" sz="1200" b="0" dirty="0" err="1">
                <a:solidFill>
                  <a:srgbClr val="0000FF"/>
                </a:solidFill>
                <a:latin typeface="Menlo" panose="020B0609030804020204" pitchFamily="49" charset="0"/>
              </a:rPr>
              <a:t>aka.ms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/</a:t>
            </a:r>
            <a:r>
              <a:rPr lang="en-US" sz="1200" b="0" dirty="0" err="1">
                <a:solidFill>
                  <a:srgbClr val="0000FF"/>
                </a:solidFill>
                <a:latin typeface="Menlo" panose="020B0609030804020204" pitchFamily="49" charset="0"/>
              </a:rPr>
              <a:t>FnFile.html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/&gt;</a:t>
            </a:r>
            <a:b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...</a:t>
            </a:r>
            <a:endParaRPr lang="en-US" sz="1200" b="0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7E0F89-9279-7B47-B1D3-8B74E3265412}"/>
              </a:ext>
            </a:extLst>
          </p:cNvPr>
          <p:cNvSpPr txBox="1"/>
          <p:nvPr/>
        </p:nvSpPr>
        <p:spPr>
          <a:xfrm>
            <a:off x="266356" y="1055869"/>
            <a:ext cx="1448538" cy="5170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manifext.xml</a:t>
            </a:r>
            <a:endParaRPr lang="en-US" sz="16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E67C7B-C01A-F448-890F-520AFCB49155}"/>
              </a:ext>
            </a:extLst>
          </p:cNvPr>
          <p:cNvSpPr txBox="1"/>
          <p:nvPr/>
        </p:nvSpPr>
        <p:spPr>
          <a:xfrm>
            <a:off x="6061053" y="1044487"/>
            <a:ext cx="1265090" cy="5170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fnFile.html</a:t>
            </a:r>
            <a:endParaRPr lang="en-US" sz="16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80262969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913580386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365 PPT Template - 2017">
  <a:themeElements>
    <a:clrScheme name="Office17_2">
      <a:dk1>
        <a:srgbClr val="2F2F2F"/>
      </a:dk1>
      <a:lt1>
        <a:srgbClr val="E6E6E6"/>
      </a:lt1>
      <a:dk2>
        <a:srgbClr val="2F2F2F"/>
      </a:dk2>
      <a:lt2>
        <a:srgbClr val="FFFFFF"/>
      </a:lt2>
      <a:accent1>
        <a:srgbClr val="D83B01"/>
      </a:accent1>
      <a:accent2>
        <a:srgbClr val="2F2F2F"/>
      </a:accent2>
      <a:accent3>
        <a:srgbClr val="D2D2D2"/>
      </a:accent3>
      <a:accent4>
        <a:srgbClr val="E6E6E6"/>
      </a:accent4>
      <a:accent5>
        <a:srgbClr val="2F2F2F"/>
      </a:accent5>
      <a:accent6>
        <a:srgbClr val="D2D2D2"/>
      </a:accent6>
      <a:hlink>
        <a:srgbClr val="D83B01"/>
      </a:hlink>
      <a:folHlink>
        <a:srgbClr val="D83B01"/>
      </a:folHlink>
    </a:clrScheme>
    <a:fontScheme name="Custom 2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PPT Template 2017_Final [Read-Only]" id="{73F65A92-A1E2-4F85-816E-D7BE701F4FD1}" vid="{D56D5674-EDE9-4FB8-A009-BF74ED985E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templates</Template>
  <TotalTime>0</TotalTime>
  <Words>1905</Words>
  <Application>Microsoft Macintosh PowerPoint</Application>
  <PresentationFormat>Custom</PresentationFormat>
  <Paragraphs>217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Consolas</vt:lpstr>
      <vt:lpstr>Menlo</vt:lpstr>
      <vt:lpstr>Segoe UI</vt:lpstr>
      <vt:lpstr>Segoe UI Light</vt:lpstr>
      <vt:lpstr>Segoe UI Semibold</vt:lpstr>
      <vt:lpstr>Wingdings</vt:lpstr>
      <vt:lpstr>Office 365 PPT Template - 2017</vt:lpstr>
      <vt:lpstr>Building Office Add-ins for Microsoft Excel </vt:lpstr>
      <vt:lpstr>PowerPoint Presentation</vt:lpstr>
      <vt:lpstr>Worksheets</vt:lpstr>
      <vt:lpstr>Basic worksheet operations</vt:lpstr>
      <vt:lpstr>Advanced worksheet operations</vt:lpstr>
      <vt:lpstr>Add-in commands</vt:lpstr>
      <vt:lpstr>Add-in command in manifest</vt:lpstr>
      <vt:lpstr>ExecuteFunction add-in command</vt:lpstr>
      <vt:lpstr>Demo</vt:lpstr>
      <vt:lpstr>Summary</vt:lpstr>
      <vt:lpstr>Reading further</vt:lpstr>
      <vt:lpstr>Thank you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2017-08-17T13:41:45Z</dcterms:created>
  <dcterms:modified xsi:type="dcterms:W3CDTF">2019-09-09T01:24:25Z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Owner">
    <vt:lpwstr>kirke@microsoft.com</vt:lpwstr>
  </property>
  <property fmtid="{D5CDD505-2E9C-101B-9397-08002B2CF9AE}" pid="6" name="MSIP_Label_f42aa342-8706-4288-bd11-ebb85995028c_SetDate">
    <vt:lpwstr>2017-08-17T08:41:54.6535616-05:00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