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7"/>
  </p:notesMasterIdLst>
  <p:handoutMasterIdLst>
    <p:handoutMasterId r:id="rId38"/>
  </p:handoutMasterIdLst>
  <p:sldIdLst>
    <p:sldId id="648" r:id="rId6"/>
    <p:sldId id="656" r:id="rId7"/>
    <p:sldId id="657" r:id="rId8"/>
    <p:sldId id="664" r:id="rId9"/>
    <p:sldId id="666" r:id="rId10"/>
    <p:sldId id="660" r:id="rId11"/>
    <p:sldId id="663" r:id="rId12"/>
    <p:sldId id="667" r:id="rId13"/>
    <p:sldId id="669" r:id="rId14"/>
    <p:sldId id="670" r:id="rId15"/>
    <p:sldId id="671" r:id="rId16"/>
    <p:sldId id="662" r:id="rId17"/>
    <p:sldId id="676" r:id="rId18"/>
    <p:sldId id="673" r:id="rId19"/>
    <p:sldId id="677" r:id="rId20"/>
    <p:sldId id="678" r:id="rId21"/>
    <p:sldId id="679" r:id="rId22"/>
    <p:sldId id="674" r:id="rId23"/>
    <p:sldId id="680" r:id="rId24"/>
    <p:sldId id="681" r:id="rId25"/>
    <p:sldId id="672" r:id="rId26"/>
    <p:sldId id="690" r:id="rId27"/>
    <p:sldId id="682" r:id="rId28"/>
    <p:sldId id="683" r:id="rId29"/>
    <p:sldId id="684" r:id="rId30"/>
    <p:sldId id="688" r:id="rId31"/>
    <p:sldId id="689" r:id="rId32"/>
    <p:sldId id="685" r:id="rId33"/>
    <p:sldId id="686" r:id="rId34"/>
    <p:sldId id="691" r:id="rId35"/>
    <p:sldId id="654" r:id="rId3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63937" autoAdjust="0"/>
  </p:normalViewPr>
  <p:slideViewPr>
    <p:cSldViewPr snapToGrid="0">
      <p:cViewPr varScale="1">
        <p:scale>
          <a:sx n="40" d="100"/>
          <a:sy n="40" d="100"/>
        </p:scale>
        <p:origin x="932" y="3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outlineViewPr>
    <p:cViewPr>
      <p:scale>
        <a:sx n="33" d="100"/>
        <a:sy n="33" d="100"/>
      </p:scale>
      <p:origin x="0" y="-25013"/>
    </p:cViewPr>
  </p:outlineViewPr>
  <p:notesTextViewPr>
    <p:cViewPr>
      <p:scale>
        <a:sx n="100" d="100"/>
        <a:sy n="100" d="100"/>
      </p:scale>
      <p:origin x="0" y="0"/>
    </p:cViewPr>
  </p:notesTextViewPr>
  <p:sorterViewPr>
    <p:cViewPr>
      <p:scale>
        <a:sx n="80" d="100"/>
        <a:sy n="80" d="100"/>
      </p:scale>
      <p:origin x="0" y="-560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10/4/2014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10/4/2014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t>10/4/2014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a:t>
            </a:fld>
            <a:endParaRPr lang="en-US" dirty="0"/>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9"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526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Four steps to follow</a:t>
            </a:r>
            <a:r>
              <a:rPr lang="en-US" baseline="0" dirty="0" smtClean="0"/>
              <a:t> when building a custom application</a:t>
            </a:r>
            <a:endParaRPr lang="en-US" dirty="0"/>
          </a:p>
        </p:txBody>
      </p:sp>
      <p:sp>
        <p:nvSpPr>
          <p:cNvPr id="4" name="Date Placeholder 3"/>
          <p:cNvSpPr>
            <a:spLocks noGrp="1"/>
          </p:cNvSpPr>
          <p:nvPr>
            <p:ph type="dt" idx="10"/>
          </p:nvPr>
        </p:nvSpPr>
        <p:spPr/>
        <p:txBody>
          <a:bodyPr/>
          <a:lstStyle/>
          <a:p>
            <a:fld id="{92F23F28-E1AB-4360-A982-2D9C5C9E6804}"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62866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1: Register your app</a:t>
            </a:r>
          </a:p>
          <a:p>
            <a:endParaRPr lang="en-US" dirty="0" smtClean="0"/>
          </a:p>
          <a:p>
            <a:r>
              <a:rPr lang="en-US" dirty="0" smtClean="0"/>
              <a:t>Note that none of the options requires O365/Azure account. Inquire of the product group about timing</a:t>
            </a:r>
            <a:r>
              <a:rPr lang="en-US" baseline="0" dirty="0" smtClean="0"/>
              <a:t> of integration with Azure AD.</a:t>
            </a:r>
            <a:endParaRPr lang="en-US" dirty="0"/>
          </a:p>
        </p:txBody>
      </p:sp>
      <p:sp>
        <p:nvSpPr>
          <p:cNvPr id="4" name="Date Placeholder 3"/>
          <p:cNvSpPr>
            <a:spLocks noGrp="1"/>
          </p:cNvSpPr>
          <p:nvPr>
            <p:ph type="dt" idx="10"/>
          </p:nvPr>
        </p:nvSpPr>
        <p:spPr/>
        <p:txBody>
          <a:bodyPr/>
          <a:lstStyle/>
          <a:p>
            <a:fld id="{29CEA73E-1B28-4315-88DA-A3541AB62030}"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98303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2: Authenticate</a:t>
            </a:r>
            <a:r>
              <a:rPr lang="en-US" baseline="0" dirty="0" smtClean="0"/>
              <a:t> the user</a:t>
            </a:r>
            <a:endParaRPr lang="en-US" dirty="0" smtClean="0"/>
          </a:p>
          <a:p>
            <a:endParaRPr lang="en-US" dirty="0" smtClean="0"/>
          </a:p>
          <a:p>
            <a:r>
              <a:rPr lang="en-US" dirty="0" smtClean="0"/>
              <a:t>The package is “</a:t>
            </a:r>
            <a:r>
              <a:rPr lang="en-US" dirty="0" err="1" smtClean="0"/>
              <a:t>LiveSDK</a:t>
            </a:r>
            <a:r>
              <a:rPr lang="en-US" dirty="0" smtClean="0"/>
              <a:t>” for Windows</a:t>
            </a:r>
            <a:r>
              <a:rPr lang="en-US" baseline="0" dirty="0" smtClean="0"/>
              <a:t> Store and “</a:t>
            </a:r>
            <a:r>
              <a:rPr lang="en-US" baseline="0" dirty="0" err="1" smtClean="0"/>
              <a:t>LiveSDKServer</a:t>
            </a:r>
            <a:r>
              <a:rPr lang="en-US" baseline="0" dirty="0" smtClean="0"/>
              <a:t>” for ASP/MVC</a:t>
            </a:r>
            <a:endParaRPr lang="en-US" dirty="0" smtClean="0"/>
          </a:p>
          <a:p>
            <a:endParaRPr lang="en-US" dirty="0" smtClean="0"/>
          </a:p>
          <a:p>
            <a:r>
              <a:rPr lang="en-US" dirty="0" err="1" smtClean="0"/>
              <a:t>WinStore</a:t>
            </a:r>
            <a:r>
              <a:rPr lang="en-US" dirty="0" smtClean="0"/>
              <a:t>: The </a:t>
            </a:r>
            <a:r>
              <a:rPr lang="en-US" dirty="0" err="1" smtClean="0"/>
              <a:t>LiveAuthClient</a:t>
            </a:r>
            <a:r>
              <a:rPr lang="en-US" dirty="0" smtClean="0"/>
              <a:t> class will</a:t>
            </a:r>
            <a:r>
              <a:rPr lang="en-US" baseline="0" dirty="0" smtClean="0"/>
              <a:t> initiate the active login. Your code should keep that class in scope, and call its methods to get tokens for subsequent requests.</a:t>
            </a:r>
          </a:p>
          <a:p>
            <a:endParaRPr lang="en-US" baseline="0" dirty="0" smtClean="0"/>
          </a:p>
          <a:p>
            <a:r>
              <a:rPr lang="en-US" baseline="0" dirty="0" smtClean="0"/>
              <a:t>Web: The </a:t>
            </a:r>
            <a:r>
              <a:rPr lang="en-US" baseline="0" dirty="0" err="1" smtClean="0"/>
              <a:t>LiveAuthClient</a:t>
            </a:r>
            <a:r>
              <a:rPr lang="en-US" baseline="0" dirty="0" smtClean="0"/>
              <a:t> class has a property (</a:t>
            </a:r>
            <a:r>
              <a:rPr lang="en-US" baseline="0" dirty="0" err="1" smtClean="0"/>
              <a:t>GetLoginUrl</a:t>
            </a:r>
            <a:r>
              <a:rPr lang="en-US" baseline="0" dirty="0" smtClean="0"/>
              <a:t>) that will provide the redirect. Once the login/consent happens, you can pass the </a:t>
            </a:r>
            <a:r>
              <a:rPr lang="en-US" baseline="0" dirty="0" err="1" smtClean="0"/>
              <a:t>HttpContext</a:t>
            </a:r>
            <a:r>
              <a:rPr lang="en-US" baseline="0" dirty="0" smtClean="0"/>
              <a:t> to the </a:t>
            </a:r>
            <a:r>
              <a:rPr lang="en-US" baseline="0" dirty="0" err="1" smtClean="0"/>
              <a:t>ExchangeAuthCodeAsync</a:t>
            </a:r>
            <a:r>
              <a:rPr lang="en-US" baseline="0" dirty="0" smtClean="0"/>
              <a:t> method to exchange the </a:t>
            </a:r>
            <a:r>
              <a:rPr lang="en-US" baseline="0" dirty="0" err="1" smtClean="0"/>
              <a:t>auth</a:t>
            </a:r>
            <a:r>
              <a:rPr lang="en-US" baseline="0" dirty="0" smtClean="0"/>
              <a:t> code for a token. (Similar to how the </a:t>
            </a:r>
            <a:r>
              <a:rPr lang="en-US" baseline="0" dirty="0" err="1" smtClean="0"/>
              <a:t>TokenHelper</a:t>
            </a:r>
            <a:r>
              <a:rPr lang="en-US" baseline="0" dirty="0" smtClean="0"/>
              <a:t> class will inspect the response for the appropriate </a:t>
            </a:r>
            <a:r>
              <a:rPr lang="en-US" baseline="0" dirty="0" err="1" smtClean="0"/>
              <a:t>querystring</a:t>
            </a:r>
            <a:r>
              <a:rPr lang="en-US" baseline="0" dirty="0" smtClean="0"/>
              <a:t> parameters.</a:t>
            </a:r>
            <a:endParaRPr lang="en-US" dirty="0"/>
          </a:p>
        </p:txBody>
      </p:sp>
      <p:sp>
        <p:nvSpPr>
          <p:cNvPr id="4" name="Date Placeholder 3"/>
          <p:cNvSpPr>
            <a:spLocks noGrp="1"/>
          </p:cNvSpPr>
          <p:nvPr>
            <p:ph type="dt" idx="10"/>
          </p:nvPr>
        </p:nvSpPr>
        <p:spPr/>
        <p:txBody>
          <a:bodyPr/>
          <a:lstStyle/>
          <a:p>
            <a:fld id="{A818071C-18BB-4FAB-9CAB-23ED91B88EAC}"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9781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3:</a:t>
            </a:r>
            <a:r>
              <a:rPr lang="en-US" baseline="0" dirty="0" smtClean="0"/>
              <a:t> Capture the content</a:t>
            </a:r>
            <a:endParaRPr lang="en-US" dirty="0"/>
          </a:p>
        </p:txBody>
      </p:sp>
      <p:sp>
        <p:nvSpPr>
          <p:cNvPr id="4" name="Date Placeholder 3"/>
          <p:cNvSpPr>
            <a:spLocks noGrp="1"/>
          </p:cNvSpPr>
          <p:nvPr>
            <p:ph type="dt" idx="10"/>
          </p:nvPr>
        </p:nvSpPr>
        <p:spPr/>
        <p:txBody>
          <a:bodyPr/>
          <a:lstStyle/>
          <a:p>
            <a:fld id="{ACE61BA5-5300-46F9-8411-41C679BB1806}"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75756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4: Send content to OneNote</a:t>
            </a:r>
            <a:endParaRPr lang="en-US" dirty="0"/>
          </a:p>
        </p:txBody>
      </p:sp>
      <p:sp>
        <p:nvSpPr>
          <p:cNvPr id="4" name="Date Placeholder 3"/>
          <p:cNvSpPr>
            <a:spLocks noGrp="1"/>
          </p:cNvSpPr>
          <p:nvPr>
            <p:ph type="dt" idx="10"/>
          </p:nvPr>
        </p:nvSpPr>
        <p:spPr/>
        <p:txBody>
          <a:bodyPr/>
          <a:lstStyle/>
          <a:p>
            <a:fld id="{F3DA1B79-7F74-41BE-A51E-49DEDDD9A375}"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93538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7152" lvl="1" indent="0">
              <a:buNone/>
            </a:pPr>
            <a:r>
              <a:rPr lang="en-US" dirty="0" smtClean="0"/>
              <a:t>https://apigee.com/onenote/embed/console/onenote/</a:t>
            </a:r>
            <a:endParaRPr lang="en-US" dirty="0"/>
          </a:p>
        </p:txBody>
      </p:sp>
      <p:sp>
        <p:nvSpPr>
          <p:cNvPr id="4" name="Date Placeholder 3"/>
          <p:cNvSpPr>
            <a:spLocks noGrp="1"/>
          </p:cNvSpPr>
          <p:nvPr>
            <p:ph type="dt" idx="10"/>
          </p:nvPr>
        </p:nvSpPr>
        <p:spPr/>
        <p:txBody>
          <a:bodyPr/>
          <a:lstStyle/>
          <a:p>
            <a:fld id="{6B8BF90D-BD61-43D7-93E0-6CBEC8B2313A}"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881607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snippet represents a simple text capture.</a:t>
            </a:r>
          </a:p>
          <a:p>
            <a:endParaRPr lang="en-US" baseline="0" dirty="0" smtClean="0"/>
          </a:p>
          <a:p>
            <a:r>
              <a:rPr lang="en-US" baseline="0" dirty="0" smtClean="0"/>
              <a:t>In addition, it provides the basic structure that the following snippets will build upon:</a:t>
            </a:r>
          </a:p>
          <a:p>
            <a:pPr marL="171450" indent="-171450">
              <a:buFontTx/>
              <a:buChar char="-"/>
            </a:pPr>
            <a:r>
              <a:rPr lang="en-US" baseline="0" dirty="0" smtClean="0"/>
              <a:t>Create an </a:t>
            </a:r>
            <a:r>
              <a:rPr lang="en-US" baseline="0" dirty="0" err="1" smtClean="0"/>
              <a:t>HttpClient</a:t>
            </a:r>
            <a:endParaRPr lang="en-US" baseline="0" dirty="0" smtClean="0"/>
          </a:p>
          <a:p>
            <a:pPr marL="171450" indent="-171450">
              <a:buFontTx/>
              <a:buChar char="-"/>
            </a:pPr>
            <a:r>
              <a:rPr lang="en-US" baseline="0" dirty="0" smtClean="0"/>
              <a:t>Set the Headers</a:t>
            </a:r>
          </a:p>
          <a:p>
            <a:pPr marL="171450" indent="-171450">
              <a:buFontTx/>
              <a:buChar char="-"/>
            </a:pPr>
            <a:r>
              <a:rPr lang="en-US" baseline="0" dirty="0" smtClean="0"/>
              <a:t>Build the content for the to-be-created page</a:t>
            </a:r>
          </a:p>
          <a:p>
            <a:pPr marL="171450" indent="-171450">
              <a:buFontTx/>
              <a:buChar char="-"/>
            </a:pPr>
            <a:r>
              <a:rPr lang="en-US" baseline="0" dirty="0" smtClean="0"/>
              <a:t>Post to the endpoint</a:t>
            </a:r>
            <a:endParaRPr lang="en-US" dirty="0"/>
          </a:p>
        </p:txBody>
      </p:sp>
      <p:sp>
        <p:nvSpPr>
          <p:cNvPr id="4" name="Date Placeholder 3"/>
          <p:cNvSpPr>
            <a:spLocks noGrp="1"/>
          </p:cNvSpPr>
          <p:nvPr>
            <p:ph type="dt" idx="10"/>
          </p:nvPr>
        </p:nvSpPr>
        <p:spPr/>
        <p:txBody>
          <a:bodyPr/>
          <a:lstStyle/>
          <a:p>
            <a:fld id="{4AED148B-7CB7-405A-AC08-8A9064AA46CA}"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92462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Capturing</a:t>
            </a:r>
            <a:r>
              <a:rPr lang="en-US" baseline="0" dirty="0" smtClean="0"/>
              <a:t> an image requires </a:t>
            </a:r>
            <a:r>
              <a:rPr lang="en-US" baseline="0" dirty="0" err="1" smtClean="0"/>
              <a:t>MultipartFormDataContent</a:t>
            </a:r>
            <a:r>
              <a:rPr lang="en-US" baseline="0" dirty="0" smtClean="0"/>
              <a:t>. The “src” attribute of the&lt;</a:t>
            </a:r>
            <a:r>
              <a:rPr lang="en-US" baseline="0" dirty="0" err="1" smtClean="0"/>
              <a:t>img</a:t>
            </a:r>
            <a:r>
              <a:rPr lang="en-US" baseline="0" dirty="0" smtClean="0"/>
              <a:t>&gt; tag has a specific protocol and value.</a:t>
            </a:r>
          </a:p>
          <a:p>
            <a:endParaRPr lang="en-US" baseline="0" dirty="0" smtClean="0"/>
          </a:p>
          <a:p>
            <a:r>
              <a:rPr lang="en-US" baseline="0" dirty="0" smtClean="0"/>
              <a:t>The protocol “name:” indicates the image is contained in another part of the Form Data with the given name (“image1” in this example).</a:t>
            </a:r>
          </a:p>
          <a:p>
            <a:endParaRPr lang="en-US" baseline="0" dirty="0" smtClean="0"/>
          </a:p>
          <a:p>
            <a:r>
              <a:rPr lang="en-US" baseline="0" dirty="0" smtClean="0"/>
              <a:t>Point out the names of the content in the </a:t>
            </a:r>
            <a:r>
              <a:rPr lang="en-US" baseline="0" dirty="0" err="1" smtClean="0"/>
              <a:t>MultipartFormDataContent</a:t>
            </a:r>
            <a:r>
              <a:rPr lang="en-US" baseline="0" dirty="0" smtClean="0"/>
              <a:t>. The string content (the html) is named “Presentation” and the image bytes are named the same as the value in the src attribute of the &lt;</a:t>
            </a:r>
            <a:r>
              <a:rPr lang="en-US" baseline="0" dirty="0" err="1" smtClean="0"/>
              <a:t>img</a:t>
            </a:r>
            <a:r>
              <a:rPr lang="en-US" baseline="0" dirty="0" smtClean="0"/>
              <a:t>&gt; tag.</a:t>
            </a:r>
          </a:p>
          <a:p>
            <a:endParaRPr lang="en-US" baseline="0" dirty="0" smtClean="0"/>
          </a:p>
          <a:p>
            <a:r>
              <a:rPr lang="en-US" baseline="0" dirty="0" smtClean="0"/>
              <a:t>The name “Presentation” is required – indicates the main part of the capture.</a:t>
            </a:r>
          </a:p>
          <a:p>
            <a:endParaRPr lang="en-US" dirty="0" smtClean="0"/>
          </a:p>
          <a:p>
            <a:endParaRPr lang="en-US" dirty="0"/>
          </a:p>
        </p:txBody>
      </p:sp>
      <p:sp>
        <p:nvSpPr>
          <p:cNvPr id="4" name="Date Placeholder 3"/>
          <p:cNvSpPr>
            <a:spLocks noGrp="1"/>
          </p:cNvSpPr>
          <p:nvPr>
            <p:ph type="dt" idx="10"/>
          </p:nvPr>
        </p:nvSpPr>
        <p:spPr/>
        <p:txBody>
          <a:bodyPr/>
          <a:lstStyle/>
          <a:p>
            <a:fld id="{BAA480A6-A57E-488B-9D67-747E5D1E1440}"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97414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 is capturing a web page at URL specified</a:t>
            </a:r>
            <a:r>
              <a:rPr lang="en-US" baseline="0" dirty="0" smtClean="0"/>
              <a:t> in the data-render-</a:t>
            </a:r>
            <a:r>
              <a:rPr lang="en-US" baseline="0" dirty="0" err="1" smtClean="0"/>
              <a:t>src</a:t>
            </a:r>
            <a:r>
              <a:rPr lang="en-US" baseline="0" dirty="0" smtClean="0"/>
              <a:t> attribute</a:t>
            </a:r>
            <a:r>
              <a:rPr lang="en-US" dirty="0" smtClean="0"/>
              <a:t>.</a:t>
            </a:r>
            <a:endParaRPr lang="en-US" dirty="0"/>
          </a:p>
        </p:txBody>
      </p:sp>
      <p:sp>
        <p:nvSpPr>
          <p:cNvPr id="4" name="Date Placeholder 3"/>
          <p:cNvSpPr>
            <a:spLocks noGrp="1"/>
          </p:cNvSpPr>
          <p:nvPr>
            <p:ph type="dt" idx="10"/>
          </p:nvPr>
        </p:nvSpPr>
        <p:spPr/>
        <p:txBody>
          <a:bodyPr/>
          <a:lstStyle/>
          <a:p>
            <a:fld id="{03C3A010-1704-49FC-8235-F1F418F61595}"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05963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method is great for archiving things you see on web sites that change frequently.</a:t>
            </a:r>
          </a:p>
          <a:p>
            <a:endParaRPr lang="en-US" dirty="0" smtClean="0"/>
          </a:p>
          <a:p>
            <a:r>
              <a:rPr lang="en-US" dirty="0" smtClean="0"/>
              <a:t>The second method is useful when the web page is more-complex than the OneNote page can faithfully render, or when the page requires login credentials. It is important to know that the HTML in the non-presentation block cannot use the data-render-src attribute.</a:t>
            </a:r>
          </a:p>
          <a:p>
            <a:endParaRPr lang="en-US" dirty="0" smtClean="0"/>
          </a:p>
        </p:txBody>
      </p:sp>
      <p:sp>
        <p:nvSpPr>
          <p:cNvPr id="4" name="Date Placeholder 3"/>
          <p:cNvSpPr>
            <a:spLocks noGrp="1"/>
          </p:cNvSpPr>
          <p:nvPr>
            <p:ph type="dt" idx="10"/>
          </p:nvPr>
        </p:nvSpPr>
        <p:spPr/>
        <p:txBody>
          <a:bodyPr/>
          <a:lstStyle/>
          <a:p>
            <a:fld id="{83076554-B7F1-4ECF-B249-05F619EE0826}"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87950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709623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pointers</a:t>
            </a:r>
            <a:r>
              <a:rPr lang="en-US" baseline="0" dirty="0" smtClean="0"/>
              <a:t> for determine which approach to use when capturing a page.</a:t>
            </a:r>
          </a:p>
          <a:p>
            <a:endParaRPr lang="en-US" baseline="0" dirty="0" smtClean="0"/>
          </a:p>
          <a:p>
            <a:r>
              <a:rPr lang="en-US" baseline="0" dirty="0" smtClean="0"/>
              <a:t>If the page has complex HTML, then perhaps just let OneNote capture instead of trying to parse the HTML yourself</a:t>
            </a:r>
          </a:p>
          <a:p>
            <a:endParaRPr lang="en-US" baseline="0" dirty="0" smtClean="0"/>
          </a:p>
          <a:p>
            <a:r>
              <a:rPr lang="en-US" baseline="0" dirty="0" smtClean="0"/>
              <a:t>If you *must* have editable text, then you will need to send html instead of a URL</a:t>
            </a:r>
            <a:endParaRPr lang="en-US" dirty="0"/>
          </a:p>
        </p:txBody>
      </p:sp>
      <p:sp>
        <p:nvSpPr>
          <p:cNvPr id="4" name="Date Placeholder 3"/>
          <p:cNvSpPr>
            <a:spLocks noGrp="1"/>
          </p:cNvSpPr>
          <p:nvPr>
            <p:ph type="dt" idx="10"/>
          </p:nvPr>
        </p:nvSpPr>
        <p:spPr/>
        <p:txBody>
          <a:bodyPr/>
          <a:lstStyle/>
          <a:p>
            <a:fld id="{07F7AC47-5374-444A-9582-0A8C8163A3B5}"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13352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&lt;object&gt; tag in the “Presentation” html will embed the file and show an icon.</a:t>
            </a:r>
          </a:p>
          <a:p>
            <a:endParaRPr lang="en-US" dirty="0" smtClean="0"/>
          </a:p>
          <a:p>
            <a:r>
              <a:rPr lang="en-US" dirty="0" smtClean="0"/>
              <a:t>The available media types:</a:t>
            </a:r>
            <a:r>
              <a:rPr lang="en-US" baseline="0" dirty="0" smtClean="0"/>
              <a:t> http://blogs.msdn.com/b/vsofficedeveloper/archive/2008/05/08/office-2007-open-xml-mime-types.aspx</a:t>
            </a:r>
          </a:p>
          <a:p>
            <a:endParaRPr lang="en-US"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err="1" smtClean="0"/>
              <a:t>docx</a:t>
            </a:r>
            <a:r>
              <a:rPr lang="en-US" dirty="0" smtClean="0"/>
              <a:t> == </a:t>
            </a:r>
            <a:r>
              <a:rPr lang="en-US" sz="900" kern="1200" dirty="0" smtClean="0">
                <a:solidFill>
                  <a:schemeClr val="tx1"/>
                </a:solidFill>
                <a:effectLst/>
                <a:latin typeface="Segoe UI Light" pitchFamily="34" charset="0"/>
                <a:ea typeface="+mn-ea"/>
                <a:cs typeface="+mn-cs"/>
              </a:rPr>
              <a:t>application/</a:t>
            </a:r>
            <a:r>
              <a:rPr lang="en-US" sz="900" kern="1200" dirty="0" err="1" smtClean="0">
                <a:solidFill>
                  <a:schemeClr val="tx1"/>
                </a:solidFill>
                <a:effectLst/>
                <a:latin typeface="Segoe UI Light" pitchFamily="34" charset="0"/>
                <a:ea typeface="+mn-ea"/>
                <a:cs typeface="+mn-cs"/>
              </a:rPr>
              <a:t>vnd.openxmlformats-officedocument.wordprocessingml.document</a:t>
            </a:r>
            <a:endParaRPr lang="en-US" dirty="0" smtClean="0">
              <a:effectLst/>
            </a:endParaRPr>
          </a:p>
          <a:p>
            <a:pPr marL="0" marR="0" indent="0" algn="l" defTabSz="914363" rtl="0" eaLnBrk="1" fontAlgn="auto" latinLnBrk="0" hangingPunct="1">
              <a:lnSpc>
                <a:spcPct val="90000"/>
              </a:lnSpc>
              <a:spcBef>
                <a:spcPts val="0"/>
              </a:spcBef>
              <a:spcAft>
                <a:spcPts val="333"/>
              </a:spcAft>
              <a:buClrTx/>
              <a:buSzTx/>
              <a:buFontTx/>
              <a:buNone/>
              <a:tabLst/>
              <a:defRPr/>
            </a:pPr>
            <a:r>
              <a:rPr lang="en-US" dirty="0" err="1" smtClean="0"/>
              <a:t>xlsx</a:t>
            </a:r>
            <a:r>
              <a:rPr lang="en-US" dirty="0" smtClean="0"/>
              <a:t> == </a:t>
            </a:r>
            <a:r>
              <a:rPr lang="en-US" sz="900" kern="1200" dirty="0" smtClean="0">
                <a:solidFill>
                  <a:schemeClr val="tx1"/>
                </a:solidFill>
                <a:effectLst/>
                <a:latin typeface="Segoe UI Light" pitchFamily="34" charset="0"/>
                <a:ea typeface="+mn-ea"/>
                <a:cs typeface="+mn-cs"/>
              </a:rPr>
              <a:t>application/</a:t>
            </a:r>
            <a:r>
              <a:rPr lang="en-US" sz="900" kern="1200" dirty="0" err="1" smtClean="0">
                <a:solidFill>
                  <a:schemeClr val="tx1"/>
                </a:solidFill>
                <a:effectLst/>
                <a:latin typeface="Segoe UI Light" pitchFamily="34" charset="0"/>
                <a:ea typeface="+mn-ea"/>
                <a:cs typeface="+mn-cs"/>
              </a:rPr>
              <a:t>vnd.openxmlformats-officedocument.spreadsheetml.sheet</a:t>
            </a:r>
            <a:endParaRPr lang="en-US" dirty="0" smtClean="0">
              <a:effectLst/>
            </a:endParaRPr>
          </a:p>
          <a:p>
            <a:pPr marL="0" marR="0" indent="0" algn="l" defTabSz="914363" rtl="0" eaLnBrk="1" fontAlgn="auto" latinLnBrk="0" hangingPunct="1">
              <a:lnSpc>
                <a:spcPct val="90000"/>
              </a:lnSpc>
              <a:spcBef>
                <a:spcPts val="0"/>
              </a:spcBef>
              <a:spcAft>
                <a:spcPts val="333"/>
              </a:spcAft>
              <a:buClrTx/>
              <a:buSzTx/>
              <a:buFontTx/>
              <a:buNone/>
              <a:tabLst/>
              <a:defRPr/>
            </a:pPr>
            <a:r>
              <a:rPr lang="en-US" dirty="0" err="1" smtClean="0"/>
              <a:t>pptx</a:t>
            </a:r>
            <a:r>
              <a:rPr lang="en-US" dirty="0" smtClean="0"/>
              <a:t> == </a:t>
            </a:r>
            <a:r>
              <a:rPr lang="en-US" sz="900" kern="1200" dirty="0" smtClean="0">
                <a:solidFill>
                  <a:schemeClr val="tx1"/>
                </a:solidFill>
                <a:effectLst/>
                <a:latin typeface="Segoe UI Light" pitchFamily="34" charset="0"/>
                <a:ea typeface="+mn-ea"/>
                <a:cs typeface="+mn-cs"/>
              </a:rPr>
              <a:t>application/</a:t>
            </a:r>
            <a:r>
              <a:rPr lang="en-US" sz="900" kern="1200" dirty="0" err="1" smtClean="0">
                <a:solidFill>
                  <a:schemeClr val="tx1"/>
                </a:solidFill>
                <a:effectLst/>
                <a:latin typeface="Segoe UI Light" pitchFamily="34" charset="0"/>
                <a:ea typeface="+mn-ea"/>
                <a:cs typeface="+mn-cs"/>
              </a:rPr>
              <a:t>vnd.openxmlformats-officedocument.presentationml.presentation</a:t>
            </a:r>
            <a:endParaRPr lang="en-US" dirty="0" smtClean="0">
              <a:effectLst/>
            </a:endParaRPr>
          </a:p>
          <a:p>
            <a:endParaRPr lang="en-US" dirty="0"/>
          </a:p>
        </p:txBody>
      </p:sp>
      <p:sp>
        <p:nvSpPr>
          <p:cNvPr id="4" name="Date Placeholder 3"/>
          <p:cNvSpPr>
            <a:spLocks noGrp="1"/>
          </p:cNvSpPr>
          <p:nvPr>
            <p:ph type="dt" idx="10"/>
          </p:nvPr>
        </p:nvSpPr>
        <p:spPr/>
        <p:txBody>
          <a:bodyPr/>
          <a:lstStyle/>
          <a:p>
            <a:fld id="{C52E1354-054B-4436-8C69-DD1EE4477A9C}"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78194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mentioned, the &lt;object&gt; tag will embed the pdf.</a:t>
            </a:r>
          </a:p>
          <a:p>
            <a:endParaRPr lang="en-US" baseline="0" dirty="0" smtClean="0"/>
          </a:p>
          <a:p>
            <a:r>
              <a:rPr lang="en-US" baseline="0" dirty="0" smtClean="0"/>
              <a:t>An &lt;</a:t>
            </a:r>
            <a:r>
              <a:rPr lang="en-US" baseline="0" dirty="0" err="1" smtClean="0"/>
              <a:t>img</a:t>
            </a:r>
            <a:r>
              <a:rPr lang="en-US" baseline="0" dirty="0" smtClean="0"/>
              <a:t>&gt; tag, when pointed to a </a:t>
            </a:r>
            <a:r>
              <a:rPr lang="en-US" baseline="0" dirty="0" err="1" smtClean="0"/>
              <a:t>StreamContent</a:t>
            </a:r>
            <a:r>
              <a:rPr lang="en-US" baseline="0" dirty="0" smtClean="0"/>
              <a:t> that represents a pdf will create an image for each page.</a:t>
            </a:r>
            <a:endParaRPr lang="en-US" dirty="0"/>
          </a:p>
        </p:txBody>
      </p:sp>
      <p:sp>
        <p:nvSpPr>
          <p:cNvPr id="4" name="Date Placeholder 3"/>
          <p:cNvSpPr>
            <a:spLocks noGrp="1"/>
          </p:cNvSpPr>
          <p:nvPr>
            <p:ph type="dt" idx="10"/>
          </p:nvPr>
        </p:nvSpPr>
        <p:spPr/>
        <p:txBody>
          <a:bodyPr/>
          <a:lstStyle/>
          <a:p>
            <a:fld id="{C27B0470-8B2F-4431-8CEC-555856810907}"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6061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Demos\</a:t>
            </a:r>
            <a:r>
              <a:rPr lang="en-US" dirty="0" err="1" smtClean="0"/>
              <a:t>OneNoteAPISampleWinStore</a:t>
            </a:r>
            <a:r>
              <a:rPr lang="en-US" baseline="0" dirty="0" smtClean="0"/>
              <a:t> folder:</a:t>
            </a:r>
          </a:p>
          <a:p>
            <a:endParaRPr lang="en-US" baseline="0" dirty="0" smtClean="0"/>
          </a:p>
          <a:p>
            <a:r>
              <a:rPr lang="en-US" baseline="0" dirty="0" smtClean="0"/>
              <a:t>Check authentication status in upper right. Click Authenticate if necessary. In the </a:t>
            </a:r>
            <a:r>
              <a:rPr lang="en-US" baseline="0" dirty="0" err="1" smtClean="0"/>
              <a:t>flyout</a:t>
            </a:r>
            <a:r>
              <a:rPr lang="en-US" baseline="0" dirty="0" smtClean="0"/>
              <a:t>, click Account</a:t>
            </a:r>
          </a:p>
          <a:p>
            <a:r>
              <a:rPr lang="en-US" baseline="0" dirty="0" smtClean="0"/>
              <a:t>In left navigation, select a scenario.</a:t>
            </a:r>
          </a:p>
          <a:p>
            <a:r>
              <a:rPr lang="en-US" baseline="0" dirty="0" smtClean="0"/>
              <a:t>In center, enter a section name. If it does not exist, it will be created.</a:t>
            </a:r>
          </a:p>
          <a:p>
            <a:r>
              <a:rPr lang="en-US" baseline="0" dirty="0" smtClean="0"/>
              <a:t>Click the Create Page button to create the page. Review Response and link boxes.</a:t>
            </a:r>
          </a:p>
          <a:p>
            <a:r>
              <a:rPr lang="en-US" baseline="0" dirty="0" smtClean="0"/>
              <a:t>** Do not click “Step through create page code” button at this time. **</a:t>
            </a:r>
          </a:p>
          <a:p>
            <a:r>
              <a:rPr lang="en-US" baseline="0" dirty="0" smtClean="0"/>
              <a:t>After running a few scenarios, return to the slides to explain the steps.</a:t>
            </a:r>
            <a:endParaRPr lang="en-US" dirty="0"/>
          </a:p>
        </p:txBody>
      </p:sp>
      <p:sp>
        <p:nvSpPr>
          <p:cNvPr id="4" name="Date Placeholder 3"/>
          <p:cNvSpPr>
            <a:spLocks noGrp="1"/>
          </p:cNvSpPr>
          <p:nvPr>
            <p:ph type="dt" idx="10"/>
          </p:nvPr>
        </p:nvSpPr>
        <p:spPr/>
        <p:txBody>
          <a:bodyPr/>
          <a:lstStyle/>
          <a:p>
            <a:fld id="{6B8BF90D-BD61-43D7-93E0-6CBEC8B2313A}"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826945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10/4/2014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31</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presents the overall</a:t>
            </a:r>
            <a:r>
              <a:rPr lang="en-US" baseline="0" dirty="0" smtClean="0"/>
              <a:t> vision for the OneNote product/service</a:t>
            </a:r>
            <a:endParaRPr lang="en-US" dirty="0"/>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10/4/2014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2081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Facts and figures about OneNote</a:t>
            </a:r>
            <a:endParaRPr lang="en-US" dirty="0"/>
          </a:p>
        </p:txBody>
      </p:sp>
      <p:sp>
        <p:nvSpPr>
          <p:cNvPr id="4" name="Date Placeholder 3"/>
          <p:cNvSpPr>
            <a:spLocks noGrp="1"/>
          </p:cNvSpPr>
          <p:nvPr>
            <p:ph type="dt" idx="10"/>
          </p:nvPr>
        </p:nvSpPr>
        <p:spPr/>
        <p:txBody>
          <a:bodyPr/>
          <a:lstStyle/>
          <a:p>
            <a:fld id="{74871D00-66CD-407D-8F22-D00C75CBC23A}"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53294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D411708-D367-4C5A-9983-F6101344A5A8}"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80292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level items are examples of ways to create the captures</a:t>
            </a:r>
            <a:endParaRPr lang="en-US" dirty="0"/>
          </a:p>
        </p:txBody>
      </p:sp>
      <p:sp>
        <p:nvSpPr>
          <p:cNvPr id="4" name="Date Placeholder 3"/>
          <p:cNvSpPr>
            <a:spLocks noGrp="1"/>
          </p:cNvSpPr>
          <p:nvPr>
            <p:ph type="dt" idx="10"/>
          </p:nvPr>
        </p:nvSpPr>
        <p:spPr/>
        <p:txBody>
          <a:bodyPr/>
          <a:lstStyle/>
          <a:p>
            <a:fld id="{B39A9A41-7C1A-4478-B25E-FCF894C810B8}"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95483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second level items are steps to take to accomplish these captures (this is different than the previous slide)</a:t>
            </a:r>
            <a:endParaRPr lang="en-US" dirty="0"/>
          </a:p>
        </p:txBody>
      </p:sp>
      <p:sp>
        <p:nvSpPr>
          <p:cNvPr id="4" name="Date Placeholder 3"/>
          <p:cNvSpPr>
            <a:spLocks noGrp="1"/>
          </p:cNvSpPr>
          <p:nvPr>
            <p:ph type="dt" idx="10"/>
          </p:nvPr>
        </p:nvSpPr>
        <p:spPr/>
        <p:txBody>
          <a:bodyPr/>
          <a:lstStyle/>
          <a:p>
            <a:fld id="{C4BE6E85-17BC-4957-9354-2F2AC178507C}"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63995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C45CE394-BDF4-42B3-A02F-AC542AC28186}"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60934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OneNote Clipper: https://www.onenote.com/Clipper/OneNote</a:t>
            </a:r>
          </a:p>
          <a:p>
            <a:endParaRPr lang="en-US" dirty="0" smtClean="0"/>
          </a:p>
          <a:p>
            <a:r>
              <a:rPr lang="en-US" dirty="0" smtClean="0"/>
              <a:t>Demos\</a:t>
            </a:r>
            <a:r>
              <a:rPr lang="en-US" dirty="0" err="1" smtClean="0"/>
              <a:t>OneNoteSaveDialog</a:t>
            </a:r>
            <a:r>
              <a:rPr lang="en-US" baseline="0" dirty="0" smtClean="0"/>
              <a:t> folder: The html page contains two links for the Save Dialog. The first will capture a page from MSDN. The second uses jQuery to dynamically set the page to capture to be the current page. Running the page from http://localhost will cause the capture to omit the picture of the page. This is because the OneNote service cannot access localhost. This is an important distinction that will be discussed later in the module.</a:t>
            </a:r>
            <a:endParaRPr lang="en-US" dirty="0"/>
          </a:p>
        </p:txBody>
      </p:sp>
      <p:sp>
        <p:nvSpPr>
          <p:cNvPr id="4" name="Date Placeholder 3"/>
          <p:cNvSpPr>
            <a:spLocks noGrp="1"/>
          </p:cNvSpPr>
          <p:nvPr>
            <p:ph type="dt" idx="10"/>
          </p:nvPr>
        </p:nvSpPr>
        <p:spPr/>
        <p:txBody>
          <a:bodyPr/>
          <a:lstStyle/>
          <a:p>
            <a:fld id="{6B8BF90D-BD61-43D7-93E0-6CBEC8B2313A}" type="datetime1">
              <a:rPr lang="en-US" smtClean="0"/>
              <a:t>10/4/2014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819286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47738954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264545300"/>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2.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8" r:id="rId2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Deep Dive into the Office 365 APIs for OneNote Services</a:t>
            </a:r>
            <a:endParaRPr lang="en-US" dirty="0"/>
          </a:p>
        </p:txBody>
      </p:sp>
      <p:sp>
        <p:nvSpPr>
          <p:cNvPr id="5" name="Text Placeholder 4"/>
          <p:cNvSpPr>
            <a:spLocks noGrp="1"/>
          </p:cNvSpPr>
          <p:nvPr>
            <p:ph type="body" sz="quarter" idx="12"/>
          </p:nvPr>
        </p:nvSpPr>
        <p:spPr/>
        <p:txBody>
          <a:bodyPr/>
          <a:lstStyle/>
          <a:p>
            <a:r>
              <a:rPr lang="en-US" dirty="0"/>
              <a:t>Speaker </a:t>
            </a:r>
            <a:r>
              <a:rPr lang="en-US" dirty="0" smtClean="0"/>
              <a:t>name</a:t>
            </a:r>
            <a:endParaRPr lang="en-US" dirty="0"/>
          </a:p>
          <a:p>
            <a:r>
              <a:rPr lang="en-US" dirty="0"/>
              <a:t>Title</a:t>
            </a:r>
          </a:p>
          <a:p>
            <a:r>
              <a:rPr lang="en-US" dirty="0"/>
              <a:t>Microsoft </a:t>
            </a:r>
            <a:r>
              <a:rPr lang="en-US" dirty="0" smtClean="0"/>
              <a:t>Corporation</a:t>
            </a:r>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Getting Started with the OneNote Service</a:t>
            </a:r>
            <a:endParaRPr lang="en-US" dirty="0"/>
          </a:p>
        </p:txBody>
      </p:sp>
      <p:sp>
        <p:nvSpPr>
          <p:cNvPr id="5" name="Text Placeholder 4"/>
          <p:cNvSpPr>
            <a:spLocks noGrp="1"/>
          </p:cNvSpPr>
          <p:nvPr>
            <p:ph type="body" sz="quarter" idx="12"/>
          </p:nvPr>
        </p:nvSpPr>
        <p:spPr/>
        <p:txBody>
          <a:bodyPr/>
          <a:lstStyle/>
          <a:p>
            <a:endParaRPr lang="en-US"/>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1152194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“Clipper” – Favorite button for IE on Desktop</a:t>
            </a:r>
          </a:p>
          <a:p>
            <a:endParaRPr lang="en-US" dirty="0" smtClean="0"/>
          </a:p>
          <a:p>
            <a:r>
              <a:rPr lang="en-US" dirty="0" smtClean="0"/>
              <a:t>OneNote save dialog</a:t>
            </a:r>
            <a:endParaRPr lang="en-US" dirty="0"/>
          </a:p>
        </p:txBody>
      </p:sp>
      <p:sp>
        <p:nvSpPr>
          <p:cNvPr id="4" name="Title 3"/>
          <p:cNvSpPr>
            <a:spLocks noGrp="1"/>
          </p:cNvSpPr>
          <p:nvPr>
            <p:ph type="title"/>
          </p:nvPr>
        </p:nvSpPr>
        <p:spPr/>
        <p:txBody>
          <a:bodyPr/>
          <a:lstStyle/>
          <a:p>
            <a:r>
              <a:rPr lang="en-US" dirty="0" smtClean="0"/>
              <a:t>One-Click capture</a:t>
            </a:r>
            <a:endParaRPr lang="en-US" dirty="0"/>
          </a:p>
        </p:txBody>
      </p:sp>
    </p:spTree>
    <p:extLst>
      <p:ext uri="{BB962C8B-B14F-4D97-AF65-F5344CB8AC3E}">
        <p14:creationId xmlns:p14="http://schemas.microsoft.com/office/powerpoint/2010/main" val="256219450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One-Click Capture to OneNote</a:t>
            </a:r>
            <a:endParaRPr lang="en-US" dirty="0"/>
          </a:p>
        </p:txBody>
      </p:sp>
    </p:spTree>
    <p:extLst>
      <p:ext uri="{BB962C8B-B14F-4D97-AF65-F5344CB8AC3E}">
        <p14:creationId xmlns:p14="http://schemas.microsoft.com/office/powerpoint/2010/main" val="35748126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Register your app</a:t>
            </a:r>
          </a:p>
          <a:p>
            <a:pPr lvl="0"/>
            <a:r>
              <a:rPr lang="en-US" dirty="0" smtClean="0"/>
              <a:t>Authenticate the user</a:t>
            </a:r>
          </a:p>
          <a:p>
            <a:pPr lvl="0"/>
            <a:r>
              <a:rPr lang="en-US" dirty="0" smtClean="0"/>
              <a:t>Capture</a:t>
            </a:r>
            <a:r>
              <a:rPr lang="en-US" baseline="0" dirty="0" smtClean="0"/>
              <a:t> Content</a:t>
            </a:r>
          </a:p>
          <a:p>
            <a:pPr lvl="0"/>
            <a:r>
              <a:rPr lang="en-US" baseline="0" dirty="0" smtClean="0"/>
              <a:t>Add to OneNote Service</a:t>
            </a:r>
          </a:p>
        </p:txBody>
      </p:sp>
      <p:sp>
        <p:nvSpPr>
          <p:cNvPr id="3" name="Title 2"/>
          <p:cNvSpPr>
            <a:spLocks noGrp="1"/>
          </p:cNvSpPr>
          <p:nvPr>
            <p:ph type="title"/>
          </p:nvPr>
        </p:nvSpPr>
        <p:spPr/>
        <p:txBody>
          <a:bodyPr/>
          <a:lstStyle/>
          <a:p>
            <a:r>
              <a:rPr lang="en-US" dirty="0" smtClean="0"/>
              <a:t>Getting Started with custom application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320313872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OneNote uses OneDrive – requires Live Service</a:t>
            </a:r>
          </a:p>
          <a:p>
            <a:pPr lvl="1"/>
            <a:r>
              <a:rPr lang="en-US" dirty="0" smtClean="0"/>
              <a:t>Not Azure AD</a:t>
            </a:r>
          </a:p>
        </p:txBody>
      </p:sp>
      <p:sp>
        <p:nvSpPr>
          <p:cNvPr id="3" name="Title 2"/>
          <p:cNvSpPr>
            <a:spLocks noGrp="1"/>
          </p:cNvSpPr>
          <p:nvPr>
            <p:ph type="title"/>
          </p:nvPr>
        </p:nvSpPr>
        <p:spPr/>
        <p:txBody>
          <a:bodyPr/>
          <a:lstStyle/>
          <a:p>
            <a:r>
              <a:rPr lang="en-US" dirty="0" smtClean="0"/>
              <a:t>Register with Microsoft Live Service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38032009"/>
              </p:ext>
            </p:extLst>
          </p:nvPr>
        </p:nvGraphicFramePr>
        <p:xfrm>
          <a:off x="519110" y="3077810"/>
          <a:ext cx="11149014" cy="2021840"/>
        </p:xfrm>
        <a:graphic>
          <a:graphicData uri="http://schemas.openxmlformats.org/drawingml/2006/table">
            <a:tbl>
              <a:tblPr firstRow="1" bandRow="1">
                <a:tableStyleId>{5C22544A-7EE6-4342-B048-85BDC9FD1C3A}</a:tableStyleId>
              </a:tblPr>
              <a:tblGrid>
                <a:gridCol w="3716338"/>
                <a:gridCol w="3716338"/>
                <a:gridCol w="3716338"/>
              </a:tblGrid>
              <a:tr h="370840">
                <a:tc>
                  <a:txBody>
                    <a:bodyPr/>
                    <a:lstStyle/>
                    <a:p>
                      <a:r>
                        <a:rPr lang="en-US" dirty="0" smtClean="0"/>
                        <a:t>If you’re developing…</a:t>
                      </a:r>
                      <a:endParaRPr lang="en-US" dirty="0"/>
                    </a:p>
                  </a:txBody>
                  <a:tcPr/>
                </a:tc>
                <a:tc>
                  <a:txBody>
                    <a:bodyPr/>
                    <a:lstStyle/>
                    <a:p>
                      <a:r>
                        <a:rPr lang="en-US" dirty="0" smtClean="0"/>
                        <a:t>You’ll need to have a …</a:t>
                      </a:r>
                      <a:endParaRPr lang="en-US" dirty="0"/>
                    </a:p>
                  </a:txBody>
                  <a:tcPr/>
                </a:tc>
                <a:tc>
                  <a:txBody>
                    <a:bodyPr/>
                    <a:lstStyle/>
                    <a:p>
                      <a:r>
                        <a:rPr lang="en-US" dirty="0" smtClean="0"/>
                        <a:t>So you can get your…</a:t>
                      </a:r>
                      <a:endParaRPr lang="en-US" dirty="0"/>
                    </a:p>
                  </a:txBody>
                  <a:tcPr/>
                </a:tc>
              </a:tr>
              <a:tr h="370840">
                <a:tc>
                  <a:txBody>
                    <a:bodyPr/>
                    <a:lstStyle/>
                    <a:p>
                      <a:r>
                        <a:rPr lang="en-US" dirty="0" smtClean="0"/>
                        <a:t>Android, iOS</a:t>
                      </a:r>
                      <a:r>
                        <a:rPr lang="en-US" baseline="0" dirty="0" smtClean="0"/>
                        <a:t> or Windows Phone</a:t>
                      </a:r>
                      <a:endParaRPr lang="en-US" dirty="0"/>
                    </a:p>
                  </a:txBody>
                  <a:tcPr/>
                </a:tc>
                <a:tc>
                  <a:txBody>
                    <a:bodyPr/>
                    <a:lstStyle/>
                    <a:p>
                      <a:r>
                        <a:rPr lang="en-US" dirty="0" smtClean="0"/>
                        <a:t>Microsoft Account</a:t>
                      </a:r>
                      <a:endParaRPr lang="en-US" dirty="0"/>
                    </a:p>
                  </a:txBody>
                  <a:tcPr/>
                </a:tc>
                <a:tc>
                  <a:txBody>
                    <a:bodyPr/>
                    <a:lstStyle/>
                    <a:p>
                      <a:r>
                        <a:rPr lang="en-US" dirty="0" smtClean="0"/>
                        <a:t>Client ID</a:t>
                      </a:r>
                      <a:endParaRPr lang="en-US" dirty="0"/>
                    </a:p>
                  </a:txBody>
                  <a:tcPr/>
                </a:tc>
              </a:tr>
              <a:tr h="370840">
                <a:tc>
                  <a:txBody>
                    <a:bodyPr/>
                    <a:lstStyle/>
                    <a:p>
                      <a:r>
                        <a:rPr lang="en-US" dirty="0" smtClean="0"/>
                        <a:t>Windows Store apps</a:t>
                      </a:r>
                      <a:endParaRPr lang="en-US" dirty="0"/>
                    </a:p>
                  </a:txBody>
                  <a:tcPr/>
                </a:tc>
                <a:tc>
                  <a:txBody>
                    <a:bodyPr/>
                    <a:lstStyle/>
                    <a:p>
                      <a:r>
                        <a:rPr lang="en-US" dirty="0" smtClean="0"/>
                        <a:t>Microsoft Account</a:t>
                      </a:r>
                      <a:r>
                        <a:rPr lang="en-US" baseline="0" dirty="0" smtClean="0"/>
                        <a:t> registered as a Windows Store developer account</a:t>
                      </a:r>
                      <a:endParaRPr lang="en-US" dirty="0"/>
                    </a:p>
                  </a:txBody>
                  <a:tcPr/>
                </a:tc>
                <a:tc>
                  <a:txBody>
                    <a:bodyPr/>
                    <a:lstStyle/>
                    <a:p>
                      <a:r>
                        <a:rPr lang="en-US" dirty="0" smtClean="0"/>
                        <a:t>Package Identity</a:t>
                      </a:r>
                      <a:endParaRPr lang="en-US" dirty="0"/>
                    </a:p>
                  </a:txBody>
                  <a:tcPr/>
                </a:tc>
              </a:tr>
              <a:tr h="370840">
                <a:tc>
                  <a:txBody>
                    <a:bodyPr/>
                    <a:lstStyle/>
                    <a:p>
                      <a:r>
                        <a:rPr lang="en-US" dirty="0" smtClean="0"/>
                        <a:t>Other types (Win7/Web/Desktop)</a:t>
                      </a:r>
                      <a:endParaRPr lang="en-US" dirty="0"/>
                    </a:p>
                  </a:txBody>
                  <a:tcPr/>
                </a:tc>
                <a:tc>
                  <a:txBody>
                    <a:bodyPr/>
                    <a:lstStyle/>
                    <a:p>
                      <a:r>
                        <a:rPr lang="en-US" dirty="0" smtClean="0"/>
                        <a:t>Microsoft Account</a:t>
                      </a:r>
                      <a:endParaRPr lang="en-US" dirty="0"/>
                    </a:p>
                  </a:txBody>
                  <a:tcPr/>
                </a:tc>
                <a:tc>
                  <a:txBody>
                    <a:bodyPr/>
                    <a:lstStyle/>
                    <a:p>
                      <a:r>
                        <a:rPr lang="en-US" dirty="0" smtClean="0"/>
                        <a:t>Client ID,</a:t>
                      </a:r>
                      <a:r>
                        <a:rPr lang="en-US" baseline="0" dirty="0" smtClean="0"/>
                        <a:t> client secret, redirect domain</a:t>
                      </a:r>
                      <a:endParaRPr lang="en-US" dirty="0"/>
                    </a:p>
                  </a:txBody>
                  <a:tcPr/>
                </a:tc>
              </a:tr>
            </a:tbl>
          </a:graphicData>
        </a:graphic>
      </p:graphicFrame>
    </p:spTree>
    <p:extLst>
      <p:ext uri="{BB962C8B-B14F-4D97-AF65-F5344CB8AC3E}">
        <p14:creationId xmlns:p14="http://schemas.microsoft.com/office/powerpoint/2010/main" val="98585856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24364"/>
          </a:xfrm>
        </p:spPr>
        <p:txBody>
          <a:bodyPr/>
          <a:lstStyle/>
          <a:p>
            <a:r>
              <a:rPr lang="en-US" dirty="0" smtClean="0"/>
              <a:t>Live SDK</a:t>
            </a:r>
            <a:r>
              <a:rPr lang="en-US" baseline="0" dirty="0" smtClean="0"/>
              <a:t> </a:t>
            </a:r>
          </a:p>
          <a:p>
            <a:pPr lvl="1"/>
            <a:r>
              <a:rPr lang="en-US" dirty="0" smtClean="0"/>
              <a:t>Available via </a:t>
            </a:r>
            <a:r>
              <a:rPr lang="en-US" dirty="0" err="1" smtClean="0"/>
              <a:t>NuGet</a:t>
            </a:r>
            <a:endParaRPr lang="en-US" dirty="0" smtClean="0"/>
          </a:p>
          <a:p>
            <a:pPr lvl="0"/>
            <a:r>
              <a:rPr lang="en-US" dirty="0" err="1" smtClean="0"/>
              <a:t>Microsoft.Live.LiveAuthClient</a:t>
            </a:r>
            <a:r>
              <a:rPr lang="en-US" dirty="0" smtClean="0"/>
              <a:t> class</a:t>
            </a:r>
          </a:p>
          <a:p>
            <a:pPr lvl="1"/>
            <a:r>
              <a:rPr lang="en-US" dirty="0" smtClean="0"/>
              <a:t>Manages Access / Refresh tokens</a:t>
            </a:r>
          </a:p>
          <a:p>
            <a:pPr lvl="0"/>
            <a:r>
              <a:rPr lang="en-US" dirty="0" smtClean="0"/>
              <a:t>Scope</a:t>
            </a:r>
          </a:p>
          <a:p>
            <a:pPr lvl="1"/>
            <a:r>
              <a:rPr lang="en-US" dirty="0" err="1" smtClean="0"/>
              <a:t>Office.OneNote_Create</a:t>
            </a:r>
            <a:endParaRPr lang="en-US" dirty="0" smtClean="0"/>
          </a:p>
          <a:p>
            <a:pPr lvl="1"/>
            <a:r>
              <a:rPr lang="en-US" dirty="0" smtClean="0"/>
              <a:t>(</a:t>
            </a:r>
            <a:r>
              <a:rPr lang="en-US" dirty="0" err="1" smtClean="0"/>
              <a:t>WL.SignIn</a:t>
            </a:r>
            <a:r>
              <a:rPr lang="en-US" dirty="0" smtClean="0"/>
              <a:t> &amp; </a:t>
            </a:r>
            <a:r>
              <a:rPr lang="en-US" dirty="0" err="1" smtClean="0"/>
              <a:t>WL.Offline_Access</a:t>
            </a:r>
            <a:r>
              <a:rPr lang="en-US" dirty="0" smtClean="0"/>
              <a:t> required for using Refresh Token)</a:t>
            </a:r>
          </a:p>
        </p:txBody>
      </p:sp>
      <p:sp>
        <p:nvSpPr>
          <p:cNvPr id="3" name="Title 2"/>
          <p:cNvSpPr>
            <a:spLocks noGrp="1"/>
          </p:cNvSpPr>
          <p:nvPr>
            <p:ph type="title"/>
          </p:nvPr>
        </p:nvSpPr>
        <p:spPr/>
        <p:txBody>
          <a:bodyPr/>
          <a:lstStyle/>
          <a:p>
            <a:r>
              <a:rPr lang="en-US" dirty="0" smtClean="0"/>
              <a:t>Authenticate the User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spTree>
    <p:extLst>
      <p:ext uri="{BB962C8B-B14F-4D97-AF65-F5344CB8AC3E}">
        <p14:creationId xmlns:p14="http://schemas.microsoft.com/office/powerpoint/2010/main" val="93531410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0"/>
            <a:r>
              <a:rPr lang="en-US" dirty="0" smtClean="0"/>
              <a:t>Text</a:t>
            </a:r>
          </a:p>
          <a:p>
            <a:pPr lvl="1"/>
            <a:r>
              <a:rPr lang="en-US" dirty="0" smtClean="0"/>
              <a:t>Expressed as HTML</a:t>
            </a:r>
          </a:p>
          <a:p>
            <a:pPr lvl="1"/>
            <a:r>
              <a:rPr lang="en-US" dirty="0" smtClean="0"/>
              <a:t>Only basic formatting: Bold, Italic, Paragraph,</a:t>
            </a:r>
            <a:r>
              <a:rPr lang="en-US" baseline="0" dirty="0" smtClean="0"/>
              <a:t> Table</a:t>
            </a:r>
          </a:p>
          <a:p>
            <a:pPr lvl="0"/>
            <a:r>
              <a:rPr lang="en-US" dirty="0" smtClean="0"/>
              <a:t>Image</a:t>
            </a:r>
          </a:p>
          <a:p>
            <a:pPr lvl="0"/>
            <a:r>
              <a:rPr lang="en-US" sz="4000" kern="1200" spc="-70" baseline="0" dirty="0" smtClean="0">
                <a:gradFill>
                  <a:gsLst>
                    <a:gs pos="100000">
                      <a:schemeClr val="tx2"/>
                    </a:gs>
                    <a:gs pos="0">
                      <a:schemeClr val="tx2"/>
                    </a:gs>
                  </a:gsLst>
                  <a:lin ang="5400000" scaled="0"/>
                </a:gradFill>
                <a:effectLst/>
                <a:latin typeface="+mj-lt"/>
                <a:ea typeface="+mn-ea"/>
                <a:cs typeface="+mn-cs"/>
              </a:rPr>
              <a:t>Embedded File</a:t>
            </a:r>
          </a:p>
        </p:txBody>
      </p:sp>
      <p:sp>
        <p:nvSpPr>
          <p:cNvPr id="3" name="Title 2"/>
          <p:cNvSpPr>
            <a:spLocks noGrp="1"/>
          </p:cNvSpPr>
          <p:nvPr>
            <p:ph type="title"/>
          </p:nvPr>
        </p:nvSpPr>
        <p:spPr/>
        <p:txBody>
          <a:bodyPr/>
          <a:lstStyle/>
          <a:p>
            <a:r>
              <a:rPr lang="en-US" dirty="0" smtClean="0"/>
              <a:t>Capture Content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8" name="Picture 7"/>
          <p:cNvPicPr>
            <a:picLocks noChangeAspect="1"/>
          </p:cNvPicPr>
          <p:nvPr/>
        </p:nvPicPr>
        <p:blipFill>
          <a:blip r:embed="rId3"/>
          <a:stretch>
            <a:fillRect/>
          </a:stretch>
        </p:blipFill>
        <p:spPr>
          <a:xfrm>
            <a:off x="7839246" y="228600"/>
            <a:ext cx="3276429" cy="5900537"/>
          </a:xfrm>
          <a:prstGeom prst="rect">
            <a:avLst/>
          </a:prstGeom>
          <a:ln>
            <a:solidFill>
              <a:schemeClr val="accent1"/>
            </a:solidFill>
          </a:ln>
        </p:spPr>
      </p:pic>
    </p:spTree>
    <p:extLst>
      <p:ext uri="{BB962C8B-B14F-4D97-AF65-F5344CB8AC3E}">
        <p14:creationId xmlns:p14="http://schemas.microsoft.com/office/powerpoint/2010/main" val="294401632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951758"/>
          </a:xfrm>
        </p:spPr>
        <p:txBody>
          <a:bodyPr/>
          <a:lstStyle/>
          <a:p>
            <a:r>
              <a:rPr lang="en-US" dirty="0" err="1" smtClean="0"/>
              <a:t>RESTful</a:t>
            </a:r>
            <a:r>
              <a:rPr lang="en-US" baseline="0" dirty="0" smtClean="0"/>
              <a:t> API</a:t>
            </a:r>
          </a:p>
          <a:p>
            <a:r>
              <a:rPr lang="en-US" dirty="0" err="1" smtClean="0"/>
              <a:t>OAuth</a:t>
            </a:r>
            <a:r>
              <a:rPr lang="en-US" dirty="0" smtClean="0"/>
              <a:t> token in header</a:t>
            </a:r>
          </a:p>
          <a:p>
            <a:r>
              <a:rPr lang="en-US" dirty="0" smtClean="0"/>
              <a:t>Content in POST body</a:t>
            </a:r>
          </a:p>
          <a:p>
            <a:pPr lvl="1"/>
            <a:r>
              <a:rPr lang="en-US" dirty="0" smtClean="0"/>
              <a:t>UTF-8 encoding</a:t>
            </a:r>
          </a:p>
          <a:p>
            <a:pPr lvl="1"/>
            <a:r>
              <a:rPr lang="en-US" dirty="0" smtClean="0"/>
              <a:t>HTML must be well-formed </a:t>
            </a:r>
          </a:p>
          <a:p>
            <a:r>
              <a:rPr lang="en-US" dirty="0" smtClean="0"/>
              <a:t>Try it out</a:t>
            </a:r>
          </a:p>
          <a:p>
            <a:pPr lvl="1"/>
            <a:r>
              <a:rPr lang="en-US" dirty="0" smtClean="0"/>
              <a:t>https://apigee.com/onenote/embed/console/onenote/</a:t>
            </a:r>
            <a:endParaRPr lang="en-US" dirty="0"/>
          </a:p>
        </p:txBody>
      </p:sp>
      <p:sp>
        <p:nvSpPr>
          <p:cNvPr id="3" name="Title 2"/>
          <p:cNvSpPr>
            <a:spLocks noGrp="1"/>
          </p:cNvSpPr>
          <p:nvPr>
            <p:ph type="title"/>
          </p:nvPr>
        </p:nvSpPr>
        <p:spPr/>
        <p:txBody>
          <a:bodyPr/>
          <a:lstStyle/>
          <a:p>
            <a:r>
              <a:rPr lang="en-US" dirty="0" smtClean="0"/>
              <a:t>Add to OneNote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7" name="Picture 6"/>
          <p:cNvPicPr>
            <a:picLocks noChangeAspect="1"/>
          </p:cNvPicPr>
          <p:nvPr/>
        </p:nvPicPr>
        <p:blipFill>
          <a:blip r:embed="rId3"/>
          <a:stretch>
            <a:fillRect/>
          </a:stretch>
        </p:blipFill>
        <p:spPr>
          <a:xfrm>
            <a:off x="6018405" y="1218904"/>
            <a:ext cx="5864034" cy="2853034"/>
          </a:xfrm>
          <a:prstGeom prst="rect">
            <a:avLst/>
          </a:prstGeom>
        </p:spPr>
      </p:pic>
    </p:spTree>
    <p:extLst>
      <p:ext uri="{BB962C8B-B14F-4D97-AF65-F5344CB8AC3E}">
        <p14:creationId xmlns:p14="http://schemas.microsoft.com/office/powerpoint/2010/main" val="359452787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OneNote REST Interface</a:t>
            </a:r>
            <a:endParaRPr lang="en-US" dirty="0"/>
          </a:p>
        </p:txBody>
      </p:sp>
      <p:sp>
        <p:nvSpPr>
          <p:cNvPr id="2" name="Text Placeholder 1"/>
          <p:cNvSpPr>
            <a:spLocks noGrp="1"/>
          </p:cNvSpPr>
          <p:nvPr>
            <p:ph type="body" sz="quarter" idx="11"/>
          </p:nvPr>
        </p:nvSpPr>
        <p:spPr>
          <a:xfrm>
            <a:off x="520699" y="1447800"/>
            <a:ext cx="6437313" cy="4681538"/>
          </a:xfrm>
        </p:spPr>
        <p:txBody>
          <a:bodyPr>
            <a:noAutofit/>
          </a:bodyPr>
          <a:lstStyle/>
          <a:p>
            <a:r>
              <a:rPr lang="en-US" dirty="0" smtClean="0"/>
              <a:t>GET</a:t>
            </a:r>
          </a:p>
          <a:p>
            <a:pPr lvl="1"/>
            <a:r>
              <a:rPr lang="en-US" dirty="0" smtClean="0"/>
              <a:t>Pages</a:t>
            </a:r>
          </a:p>
          <a:p>
            <a:pPr lvl="1"/>
            <a:r>
              <a:rPr lang="en-US" dirty="0" smtClean="0"/>
              <a:t>Sections</a:t>
            </a:r>
          </a:p>
          <a:p>
            <a:pPr lvl="1"/>
            <a:r>
              <a:rPr lang="en-US" dirty="0" err="1" smtClean="0"/>
              <a:t>SectionGroups</a:t>
            </a:r>
            <a:endParaRPr lang="en-US" dirty="0" smtClean="0"/>
          </a:p>
          <a:p>
            <a:pPr lvl="1"/>
            <a:r>
              <a:rPr lang="en-US" dirty="0" smtClean="0"/>
              <a:t>Notebooks</a:t>
            </a:r>
          </a:p>
          <a:p>
            <a:pPr lvl="0"/>
            <a:r>
              <a:rPr lang="en-US" dirty="0" smtClean="0"/>
              <a:t>POST</a:t>
            </a:r>
          </a:p>
          <a:p>
            <a:pPr lvl="1"/>
            <a:r>
              <a:rPr lang="en-US" dirty="0" smtClean="0"/>
              <a:t>Pages</a:t>
            </a:r>
          </a:p>
          <a:p>
            <a:pPr lvl="1"/>
            <a:r>
              <a:rPr lang="en-US" dirty="0" smtClean="0"/>
              <a:t>Sections</a:t>
            </a:r>
          </a:p>
          <a:p>
            <a:pPr lvl="1"/>
            <a:r>
              <a:rPr lang="en-US" dirty="0" smtClean="0"/>
              <a:t>Notebooks</a:t>
            </a:r>
          </a:p>
          <a:p>
            <a:pPr lvl="0"/>
            <a:r>
              <a:rPr lang="en-US" dirty="0" smtClean="0"/>
              <a:t>No updates to existing pages</a:t>
            </a:r>
            <a:endParaRPr lang="en-US" dirty="0"/>
          </a:p>
        </p:txBody>
      </p:sp>
      <p:sp>
        <p:nvSpPr>
          <p:cNvPr id="6" name="Text Placeholder 5"/>
          <p:cNvSpPr>
            <a:spLocks noGrp="1"/>
          </p:cNvSpPr>
          <p:nvPr>
            <p:ph type="body" sz="quarter" idx="12"/>
          </p:nvPr>
        </p:nvSpPr>
        <p:spPr/>
        <p:txBody>
          <a:bodyPr/>
          <a:lstStyle/>
          <a:p>
            <a:r>
              <a:rPr lang="en-US" dirty="0" smtClean="0"/>
              <a:t>Root URI</a:t>
            </a:r>
          </a:p>
          <a:p>
            <a:pPr marL="3175" marR="0" lvl="1" indent="0" algn="l" defTabSz="914363" rtl="0" eaLnBrk="1" fontAlgn="auto" latinLnBrk="0" hangingPunct="1">
              <a:lnSpc>
                <a:spcPct val="90000"/>
              </a:lnSpc>
              <a:spcBef>
                <a:spcPts val="1200"/>
              </a:spcBef>
              <a:spcAft>
                <a:spcPts val="0"/>
              </a:spcAft>
              <a:buClrTx/>
              <a:buSzPct val="80000"/>
              <a:buFont typeface="Arial" pitchFamily="34" charset="0"/>
              <a:buNone/>
              <a:tabLst/>
              <a:defRPr/>
            </a:pPr>
            <a:r>
              <a:rPr lang="en-US" sz="2400" kern="1200" spc="-70" baseline="0" dirty="0" smtClean="0">
                <a:solidFill>
                  <a:schemeClr val="tx1"/>
                </a:solidFill>
                <a:effectLst/>
                <a:latin typeface="Consolas" panose="020B0609020204030204" pitchFamily="49" charset="0"/>
                <a:cs typeface="Consolas" panose="020B0609020204030204" pitchFamily="49" charset="0"/>
              </a:rPr>
              <a:t>https://www.onenote.com/api/v1.0/</a:t>
            </a:r>
            <a:endParaRPr lang="en-US" sz="2400" dirty="0" smtClean="0">
              <a:solidFill>
                <a:schemeClr val="tx1"/>
              </a:solidFill>
              <a:effectLst/>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3"/>
          </p:nvPr>
        </p:nvSpPr>
        <p:spPr/>
        <p:txBody>
          <a:bodyPr/>
          <a:lstStyle/>
          <a:p>
            <a:fld id="{727B4C2D-45E2-4621-8491-2995EB46A674}" type="slidenum">
              <a:rPr lang="en-US" smtClean="0"/>
              <a:pPr/>
              <a:t>18</a:t>
            </a:fld>
            <a:endParaRPr lang="en-US" dirty="0"/>
          </a:p>
        </p:txBody>
      </p:sp>
    </p:spTree>
    <p:extLst>
      <p:ext uri="{BB962C8B-B14F-4D97-AF65-F5344CB8AC3E}">
        <p14:creationId xmlns:p14="http://schemas.microsoft.com/office/powerpoint/2010/main" val="84205268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951759"/>
          </a:xfrm>
        </p:spPr>
        <p:txBody>
          <a:bodyPr/>
          <a:lstStyle/>
          <a:p>
            <a:r>
              <a:rPr lang="en-US" sz="2000" dirty="0" err="1" smtClean="0">
                <a:solidFill>
                  <a:schemeClr val="tx1"/>
                </a:solidFill>
                <a:latin typeface="Consolas" panose="020B0609020204030204" pitchFamily="49" charset="0"/>
                <a:cs typeface="Consolas" panose="020B0609020204030204" pitchFamily="49" charset="0"/>
              </a:rPr>
              <a:t>Content-Type:multipart</a:t>
            </a:r>
            <a:r>
              <a:rPr lang="en-US" sz="2000" dirty="0" smtClean="0">
                <a:solidFill>
                  <a:schemeClr val="tx1"/>
                </a:solidFill>
                <a:latin typeface="Consolas" panose="020B0609020204030204" pitchFamily="49" charset="0"/>
                <a:cs typeface="Consolas" panose="020B0609020204030204" pitchFamily="49" charset="0"/>
              </a:rPr>
              <a:t>/form-data</a:t>
            </a:r>
            <a:r>
              <a:rPr lang="en-US" sz="2000" dirty="0">
                <a:solidFill>
                  <a:schemeClr val="tx1"/>
                </a:solidFill>
                <a:latin typeface="Consolas" panose="020B0609020204030204" pitchFamily="49" charset="0"/>
                <a:cs typeface="Consolas" panose="020B0609020204030204" pitchFamily="49" charset="0"/>
              </a:rPr>
              <a:t>; </a:t>
            </a:r>
            <a:r>
              <a:rPr lang="en-US" sz="2000" dirty="0" smtClean="0">
                <a:solidFill>
                  <a:schemeClr val="tx1"/>
                </a:solidFill>
                <a:latin typeface="Consolas" panose="020B0609020204030204" pitchFamily="49" charset="0"/>
                <a:cs typeface="Consolas" panose="020B0609020204030204" pitchFamily="49" charset="0"/>
              </a:rPr>
              <a:t>boundary=</a:t>
            </a:r>
            <a:r>
              <a:rPr lang="en-US" sz="2000" dirty="0" err="1" smtClean="0">
                <a:solidFill>
                  <a:schemeClr val="tx1"/>
                </a:solidFill>
                <a:latin typeface="Consolas" panose="020B0609020204030204" pitchFamily="49" charset="0"/>
                <a:cs typeface="Consolas" panose="020B0609020204030204" pitchFamily="49" charset="0"/>
              </a:rPr>
              <a:t>MyAppPartBoundary</a:t>
            </a: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a:t>
            </a:r>
            <a:r>
              <a:rPr lang="en-US" sz="2000" dirty="0" err="1" smtClean="0">
                <a:solidFill>
                  <a:schemeClr val="tx1"/>
                </a:solidFill>
                <a:latin typeface="Consolas" panose="020B0609020204030204" pitchFamily="49" charset="0"/>
                <a:cs typeface="Consolas" panose="020B0609020204030204" pitchFamily="49" charset="0"/>
              </a:rPr>
              <a:t>MyAppPartBoundary</a:t>
            </a: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err="1" smtClean="0">
                <a:solidFill>
                  <a:schemeClr val="tx1"/>
                </a:solidFill>
                <a:latin typeface="Consolas" panose="020B0609020204030204" pitchFamily="49" charset="0"/>
                <a:cs typeface="Consolas" panose="020B0609020204030204" pitchFamily="49" charset="0"/>
              </a:rPr>
              <a:t>Content-Disposition:form-data</a:t>
            </a:r>
            <a:r>
              <a:rPr lang="en-US" sz="2000" dirty="0">
                <a:solidFill>
                  <a:schemeClr val="tx1"/>
                </a:solidFill>
                <a:latin typeface="Consolas" panose="020B0609020204030204" pitchFamily="49" charset="0"/>
                <a:cs typeface="Consolas" panose="020B0609020204030204" pitchFamily="49" charset="0"/>
              </a:rPr>
              <a:t>; name="</a:t>
            </a:r>
            <a:r>
              <a:rPr lang="en-US" sz="2000" dirty="0" smtClean="0">
                <a:solidFill>
                  <a:schemeClr val="tx1"/>
                </a:solidFill>
                <a:latin typeface="Consolas" panose="020B0609020204030204" pitchFamily="49" charset="0"/>
                <a:cs typeface="Consolas" panose="020B0609020204030204" pitchFamily="49" charset="0"/>
              </a:rPr>
              <a:t>Presentation“</a:t>
            </a:r>
            <a:br>
              <a:rPr lang="en-US" sz="2000" dirty="0" smtClean="0">
                <a:solidFill>
                  <a:schemeClr val="tx1"/>
                </a:solidFill>
                <a:latin typeface="Consolas" panose="020B0609020204030204" pitchFamily="49" charset="0"/>
                <a:cs typeface="Consolas" panose="020B0609020204030204" pitchFamily="49" charset="0"/>
              </a:rPr>
            </a:br>
            <a:r>
              <a:rPr lang="en-US" sz="2000" dirty="0" err="1" smtClean="0">
                <a:solidFill>
                  <a:schemeClr val="tx1"/>
                </a:solidFill>
                <a:latin typeface="Consolas" panose="020B0609020204030204" pitchFamily="49" charset="0"/>
                <a:cs typeface="Consolas" panose="020B0609020204030204" pitchFamily="49" charset="0"/>
              </a:rPr>
              <a:t>Content-type:text</a:t>
            </a:r>
            <a:r>
              <a:rPr lang="en-US" sz="2000" dirty="0" smtClean="0">
                <a:solidFill>
                  <a:schemeClr val="tx1"/>
                </a:solidFill>
                <a:latin typeface="Consolas" panose="020B0609020204030204" pitchFamily="49" charset="0"/>
                <a:cs typeface="Consolas" panose="020B0609020204030204" pitchFamily="49" charset="0"/>
              </a:rPr>
              <a:t>/html</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t>
            </a:r>
            <a:r>
              <a:rPr lang="en-US" sz="2000" dirty="0">
                <a:solidFill>
                  <a:schemeClr val="tx1"/>
                </a:solidFill>
                <a:latin typeface="Consolas" panose="020B0609020204030204" pitchFamily="49" charset="0"/>
                <a:cs typeface="Consolas" panose="020B0609020204030204" pitchFamily="49" charset="0"/>
              </a:rPr>
              <a:t>presentation part html data </a:t>
            </a:r>
            <a:r>
              <a:rPr lang="en-US" sz="2000" dirty="0" smtClean="0">
                <a:solidFill>
                  <a:schemeClr val="tx1"/>
                </a:solidFill>
                <a:latin typeface="Consolas" panose="020B0609020204030204" pitchFamily="49" charset="0"/>
                <a:cs typeface="Consolas" panose="020B0609020204030204" pitchFamily="49" charset="0"/>
              </a:rPr>
              <a:t>...</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a:t>
            </a:r>
            <a:r>
              <a:rPr lang="en-US" sz="2000" dirty="0" err="1" smtClean="0">
                <a:solidFill>
                  <a:schemeClr val="tx1"/>
                </a:solidFill>
                <a:latin typeface="Consolas" panose="020B0609020204030204" pitchFamily="49" charset="0"/>
                <a:cs typeface="Consolas" panose="020B0609020204030204" pitchFamily="49" charset="0"/>
              </a:rPr>
              <a:t>MyAppPartBoundary</a:t>
            </a: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err="1" smtClean="0">
                <a:solidFill>
                  <a:schemeClr val="tx1"/>
                </a:solidFill>
                <a:latin typeface="Consolas" panose="020B0609020204030204" pitchFamily="49" charset="0"/>
                <a:cs typeface="Consolas" panose="020B0609020204030204" pitchFamily="49" charset="0"/>
              </a:rPr>
              <a:t>Content-Disposition:form-data</a:t>
            </a:r>
            <a:r>
              <a:rPr lang="en-US" sz="2000" dirty="0">
                <a:solidFill>
                  <a:schemeClr val="tx1"/>
                </a:solidFill>
                <a:latin typeface="Consolas" panose="020B0609020204030204" pitchFamily="49" charset="0"/>
                <a:cs typeface="Consolas" panose="020B0609020204030204" pitchFamily="49" charset="0"/>
              </a:rPr>
              <a:t>; name="</a:t>
            </a:r>
            <a:r>
              <a:rPr lang="en-US" sz="2000" dirty="0" smtClean="0">
                <a:solidFill>
                  <a:schemeClr val="tx1"/>
                </a:solidFill>
                <a:latin typeface="Consolas" panose="020B0609020204030204" pitchFamily="49" charset="0"/>
                <a:cs typeface="Consolas" panose="020B0609020204030204" pitchFamily="49" charset="0"/>
              </a:rPr>
              <a:t>imageBlock-1“</a:t>
            </a:r>
            <a:br>
              <a:rPr lang="en-US" sz="2000" dirty="0" smtClean="0">
                <a:solidFill>
                  <a:schemeClr val="tx1"/>
                </a:solidFill>
                <a:latin typeface="Consolas" panose="020B0609020204030204" pitchFamily="49" charset="0"/>
                <a:cs typeface="Consolas" panose="020B0609020204030204" pitchFamily="49" charset="0"/>
              </a:rPr>
            </a:br>
            <a:r>
              <a:rPr lang="en-US" sz="2000" dirty="0" err="1" smtClean="0">
                <a:solidFill>
                  <a:schemeClr val="tx1"/>
                </a:solidFill>
                <a:latin typeface="Consolas" panose="020B0609020204030204" pitchFamily="49" charset="0"/>
                <a:cs typeface="Consolas" panose="020B0609020204030204" pitchFamily="49" charset="0"/>
              </a:rPr>
              <a:t>Content-type:image</a:t>
            </a:r>
            <a:r>
              <a:rPr lang="en-US" sz="2000" dirty="0" smtClean="0">
                <a:solidFill>
                  <a:schemeClr val="tx1"/>
                </a:solidFill>
                <a:latin typeface="Consolas" panose="020B0609020204030204" pitchFamily="49" charset="0"/>
                <a:cs typeface="Consolas" panose="020B0609020204030204" pitchFamily="49" charset="0"/>
              </a:rPr>
              <a:t>/jpeg</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t>
            </a:r>
            <a:r>
              <a:rPr lang="en-US" sz="2000" dirty="0">
                <a:solidFill>
                  <a:schemeClr val="tx1"/>
                </a:solidFill>
                <a:latin typeface="Consolas" panose="020B0609020204030204" pitchFamily="49" charset="0"/>
                <a:cs typeface="Consolas" panose="020B0609020204030204" pitchFamily="49" charset="0"/>
              </a:rPr>
              <a:t>image binary data </a:t>
            </a:r>
            <a:r>
              <a:rPr lang="en-US" sz="2000" dirty="0" smtClean="0">
                <a:solidFill>
                  <a:schemeClr val="tx1"/>
                </a:solidFill>
                <a:latin typeface="Consolas" panose="020B0609020204030204" pitchFamily="49" charset="0"/>
                <a:cs typeface="Consolas" panose="020B0609020204030204" pitchFamily="49" charset="0"/>
              </a:rPr>
              <a:t>...</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a:t>
            </a:r>
            <a:r>
              <a:rPr lang="en-US" sz="2000" dirty="0" err="1" smtClean="0">
                <a:solidFill>
                  <a:schemeClr val="tx1"/>
                </a:solidFill>
                <a:latin typeface="Consolas" panose="020B0609020204030204" pitchFamily="49" charset="0"/>
                <a:cs typeface="Consolas" panose="020B0609020204030204" pitchFamily="49" charset="0"/>
              </a:rPr>
              <a:t>MyAppPartBoundary</a:t>
            </a:r>
            <a:endParaRPr lang="en-US" sz="2000" dirty="0">
              <a:solidFill>
                <a:schemeClr val="tx1"/>
              </a:solidFill>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US" dirty="0" smtClean="0"/>
              <a:t>Post Body – Multipart/form-data</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spTree>
    <p:extLst>
      <p:ext uri="{BB962C8B-B14F-4D97-AF65-F5344CB8AC3E}">
        <p14:creationId xmlns:p14="http://schemas.microsoft.com/office/powerpoint/2010/main" val="279934347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6" y="1814048"/>
            <a:ext cx="7346043" cy="2881519"/>
          </a:xfrm>
        </p:spPr>
        <p:txBody>
          <a:bodyPr/>
          <a:lstStyle/>
          <a:p>
            <a:r>
              <a:rPr lang="en-US" dirty="0" smtClean="0"/>
              <a:t>Introduction</a:t>
            </a:r>
          </a:p>
          <a:p>
            <a:r>
              <a:rPr lang="en-US" dirty="0" smtClean="0"/>
              <a:t>One</a:t>
            </a:r>
            <a:r>
              <a:rPr lang="en-US" baseline="0" dirty="0" smtClean="0"/>
              <a:t>Note API Scenarios</a:t>
            </a:r>
            <a:endParaRPr lang="en-US" dirty="0" smtClean="0"/>
          </a:p>
          <a:p>
            <a:r>
              <a:rPr lang="en-US" dirty="0" smtClean="0"/>
              <a:t>Get</a:t>
            </a:r>
            <a:r>
              <a:rPr lang="en-US" baseline="0" dirty="0" smtClean="0"/>
              <a:t> Started with the OneNote service</a:t>
            </a:r>
            <a:endParaRPr lang="en-US" dirty="0" smtClean="0"/>
          </a:p>
          <a:p>
            <a:r>
              <a:rPr lang="en-US" dirty="0" smtClean="0"/>
              <a:t>Deep Dive into the </a:t>
            </a:r>
            <a:r>
              <a:rPr lang="en-US" baseline="0" dirty="0" smtClean="0"/>
              <a:t>OneNote service </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4011232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Explore the REST API usin</a:t>
            </a:r>
            <a:r>
              <a:rPr lang="en-US" dirty="0" smtClean="0"/>
              <a:t>g </a:t>
            </a:r>
            <a:r>
              <a:rPr lang="en-US" dirty="0" err="1" smtClean="0"/>
              <a:t>apigee</a:t>
            </a:r>
            <a:endParaRPr lang="en-US" dirty="0"/>
          </a:p>
        </p:txBody>
      </p:sp>
    </p:spTree>
    <p:extLst>
      <p:ext uri="{BB962C8B-B14F-4D97-AF65-F5344CB8AC3E}">
        <p14:creationId xmlns:p14="http://schemas.microsoft.com/office/powerpoint/2010/main" val="20909589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Content Capture in Depth</a:t>
            </a:r>
            <a:endParaRPr lang="en-US" dirty="0"/>
          </a:p>
        </p:txBody>
      </p:sp>
      <p:sp>
        <p:nvSpPr>
          <p:cNvPr id="5" name="Text Placeholder 4"/>
          <p:cNvSpPr>
            <a:spLocks noGrp="1"/>
          </p:cNvSpPr>
          <p:nvPr>
            <p:ph type="body" sz="quarter" idx="12"/>
          </p:nvPr>
        </p:nvSpPr>
        <p:spPr/>
        <p:txBody>
          <a:bodyPr/>
          <a:lstStyle/>
          <a:p>
            <a:endParaRPr lang="en-US"/>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21</a:t>
            </a:fld>
            <a:endParaRPr lang="en-US" dirty="0"/>
          </a:p>
        </p:txBody>
      </p:sp>
    </p:spTree>
    <p:extLst>
      <p:ext uri="{BB962C8B-B14F-4D97-AF65-F5344CB8AC3E}">
        <p14:creationId xmlns:p14="http://schemas.microsoft.com/office/powerpoint/2010/main" val="29186912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696686" y="718457"/>
            <a:ext cx="10940143" cy="2954655"/>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The in-depth slides contain code snippets that are copied from the demo “</a:t>
            </a:r>
            <a:r>
              <a:rPr lang="en-US" sz="2400" spc="-70" dirty="0" err="1" smtClean="0">
                <a:gradFill>
                  <a:gsLst>
                    <a:gs pos="2917">
                      <a:schemeClr val="bg2"/>
                    </a:gs>
                    <a:gs pos="95000">
                      <a:schemeClr val="bg2"/>
                    </a:gs>
                  </a:gsLst>
                  <a:lin ang="5400000" scaled="0"/>
                </a:gradFill>
              </a:rPr>
              <a:t>OneNoteServiceCreatePagesSample</a:t>
            </a:r>
            <a:r>
              <a:rPr lang="en-US" sz="2400" spc="-70" dirty="0" smtClean="0">
                <a:gradFill>
                  <a:gsLst>
                    <a:gs pos="2917">
                      <a:schemeClr val="bg2"/>
                    </a:gs>
                    <a:gs pos="95000">
                      <a:schemeClr val="bg2"/>
                    </a:gs>
                  </a:gsLst>
                  <a:lin ang="5400000" scaled="0"/>
                </a:gradFill>
              </a:rPr>
              <a:t>”</a:t>
            </a:r>
          </a:p>
          <a:p>
            <a:endParaRPr lang="en-US" sz="2400" spc="-70" dirty="0">
              <a:gradFill>
                <a:gsLst>
                  <a:gs pos="2917">
                    <a:schemeClr val="bg2"/>
                  </a:gs>
                  <a:gs pos="95000">
                    <a:schemeClr val="bg2"/>
                  </a:gs>
                </a:gsLst>
                <a:lin ang="5400000" scaled="0"/>
              </a:gradFill>
            </a:endParaRPr>
          </a:p>
          <a:p>
            <a:r>
              <a:rPr lang="en-US" sz="2400" spc="-70" dirty="0" smtClean="0">
                <a:gradFill>
                  <a:gsLst>
                    <a:gs pos="2917">
                      <a:schemeClr val="bg2"/>
                    </a:gs>
                    <a:gs pos="95000">
                      <a:schemeClr val="bg2"/>
                    </a:gs>
                  </a:gsLst>
                  <a:lin ang="5400000" scaled="0"/>
                </a:gradFill>
              </a:rPr>
              <a:t>Running the sample by clicking the “Step through create page code” button will launch the debugger where the same code can be shown.</a:t>
            </a:r>
          </a:p>
          <a:p>
            <a:endParaRPr lang="en-US" sz="2400" spc="-70" dirty="0">
              <a:gradFill>
                <a:gsLst>
                  <a:gs pos="2917">
                    <a:schemeClr val="bg2"/>
                  </a:gs>
                  <a:gs pos="95000">
                    <a:schemeClr val="bg2"/>
                  </a:gs>
                </a:gsLst>
                <a:lin ang="5400000" scaled="0"/>
              </a:gradFill>
            </a:endParaRPr>
          </a:p>
          <a:p>
            <a:r>
              <a:rPr lang="en-US" sz="2400" spc="-70" dirty="0" smtClean="0">
                <a:gradFill>
                  <a:gsLst>
                    <a:gs pos="2917">
                      <a:schemeClr val="bg2"/>
                    </a:gs>
                    <a:gs pos="95000">
                      <a:schemeClr val="bg2"/>
                    </a:gs>
                  </a:gsLst>
                  <a:lin ang="5400000" scaled="0"/>
                </a:gradFill>
              </a:rPr>
              <a:t>The debugger approach is preferred, but the slides can be used if necessary (network outage, other issues).</a:t>
            </a:r>
          </a:p>
        </p:txBody>
      </p:sp>
    </p:spTree>
    <p:extLst>
      <p:ext uri="{BB962C8B-B14F-4D97-AF65-F5344CB8AC3E}">
        <p14:creationId xmlns:p14="http://schemas.microsoft.com/office/powerpoint/2010/main" val="353425012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413244" cy="4727223"/>
          </a:xfrm>
        </p:spPr>
        <p:txBody>
          <a:bodyPr/>
          <a:lstStyle/>
          <a:p>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client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HttpClient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err="1" smtClean="0">
                <a:solidFill>
                  <a:srgbClr val="000000"/>
                </a:solidFill>
                <a:highlight>
                  <a:srgbClr val="FFFFFF"/>
                </a:highlight>
                <a:latin typeface="Consolas" panose="020B0609020204030204" pitchFamily="49" charset="0"/>
              </a:rPr>
              <a:t>client.DefaultRequestHeaders.Accept.Add</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MediaTypeWithQualityHeaderValue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"application/</a:t>
            </a:r>
            <a:r>
              <a:rPr lang="en-US" sz="1800" dirty="0" err="1">
                <a:solidFill>
                  <a:srgbClr val="A31515"/>
                </a:solidFill>
                <a:highlight>
                  <a:srgbClr val="FFFFFF"/>
                </a:highlight>
                <a:latin typeface="Consolas" panose="020B0609020204030204" pitchFamily="49" charset="0"/>
              </a:rPr>
              <a:t>json</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err="1" smtClean="0">
                <a:solidFill>
                  <a:srgbClr val="000000"/>
                </a:solidFill>
                <a:highlight>
                  <a:srgbClr val="FFFFFF"/>
                </a:highlight>
                <a:latin typeface="Consolas" panose="020B0609020204030204" pitchFamily="49" charset="0"/>
              </a:rPr>
              <a:t>client.DefaultRequestHeaders.Authorization</a:t>
            </a: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AuthenticationHeaderValue</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Bearer"</a:t>
            </a:r>
            <a:r>
              <a:rPr lang="en-US" sz="1800" dirty="0">
                <a:solidFill>
                  <a:srgbClr val="000000"/>
                </a:solidFill>
                <a:highlight>
                  <a:srgbClr val="FFFFFF"/>
                </a:highlight>
                <a:latin typeface="Consolas" panose="020B0609020204030204" pitchFamily="49" charset="0"/>
              </a:rPr>
              <a:t>, _</a:t>
            </a:r>
            <a:r>
              <a:rPr lang="en-US" sz="1800" dirty="0" err="1">
                <a:solidFill>
                  <a:srgbClr val="000000"/>
                </a:solidFill>
                <a:highlight>
                  <a:srgbClr val="FFFFFF"/>
                </a:highlight>
                <a:latin typeface="Consolas" panose="020B0609020204030204" pitchFamily="49" charset="0"/>
              </a:rPr>
              <a:t>authClient.Session.AccessToken</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 </a:t>
            </a: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a:t>
            </a:r>
            <a:r>
              <a:rPr lang="en-US" sz="1800" dirty="0">
                <a:solidFill>
                  <a:srgbClr val="A31515"/>
                </a:solidFill>
                <a:highlight>
                  <a:srgbClr val="FFFFFF"/>
                </a:highlight>
                <a:latin typeface="Consolas" panose="020B0609020204030204" pitchFamily="49" charset="0"/>
              </a:rPr>
              <a:t>html</a:t>
            </a:r>
            <a:r>
              <a:rPr lang="en-US" sz="1800" dirty="0" smtClean="0">
                <a:solidFill>
                  <a:srgbClr val="A31515"/>
                </a:solidFill>
                <a:highlight>
                  <a:srgbClr val="FFFFFF"/>
                </a:highlight>
                <a:latin typeface="Consolas" panose="020B0609020204030204" pitchFamily="49" charset="0"/>
              </a:rPr>
              <a:t>&gt;&lt;</a:t>
            </a:r>
            <a:r>
              <a:rPr lang="en-US" sz="1800" dirty="0">
                <a:solidFill>
                  <a:srgbClr val="A31515"/>
                </a:solidFill>
                <a:highlight>
                  <a:srgbClr val="FFFFFF"/>
                </a:highlight>
                <a:latin typeface="Consolas" panose="020B0609020204030204" pitchFamily="49" charset="0"/>
              </a:rPr>
              <a:t>head</a:t>
            </a:r>
            <a:r>
              <a:rPr lang="en-US" sz="1800" dirty="0" smtClean="0">
                <a:solidFill>
                  <a:srgbClr val="A31515"/>
                </a:solidFill>
                <a:highlight>
                  <a:srgbClr val="FFFFFF"/>
                </a:highlight>
                <a:latin typeface="Consolas" panose="020B0609020204030204" pitchFamily="49" charset="0"/>
              </a:rPr>
              <a:t>&gt;" +</a:t>
            </a:r>
            <a:br>
              <a:rPr lang="en-US" sz="1800" dirty="0" smtClean="0">
                <a:solidFill>
                  <a:srgbClr val="A31515"/>
                </a:solidFill>
                <a:highlight>
                  <a:srgbClr val="FFFFFF"/>
                </a:highlight>
                <a:latin typeface="Consolas" panose="020B0609020204030204" pitchFamily="49" charset="0"/>
              </a:rPr>
            </a:br>
            <a:r>
              <a:rPr lang="en-US" sz="1800" dirty="0" smtClean="0">
                <a:solidFill>
                  <a:srgbClr val="A31515"/>
                </a:solidFill>
                <a:highlight>
                  <a:srgbClr val="FFFFFF"/>
                </a:highlight>
                <a:latin typeface="Consolas" panose="020B0609020204030204" pitchFamily="49" charset="0"/>
              </a:rPr>
              <a:t>     "&lt;</a:t>
            </a:r>
            <a:r>
              <a:rPr lang="en-US" sz="1800" dirty="0">
                <a:solidFill>
                  <a:srgbClr val="A31515"/>
                </a:solidFill>
                <a:highlight>
                  <a:srgbClr val="FFFFFF"/>
                </a:highlight>
                <a:latin typeface="Consolas" panose="020B0609020204030204" pitchFamily="49" charset="0"/>
              </a:rPr>
              <a:t>title&gt;A simple page created from basic HTML-formatted text on Windows 8&lt;/title&gt;"</a:t>
            </a: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"&lt;meta name=\"created\" content=\""</a:t>
            </a:r>
            <a:r>
              <a:rPr lang="en-US" sz="1800" dirty="0" smtClean="0">
                <a:solidFill>
                  <a:srgbClr val="000000"/>
                </a:solidFill>
                <a:highlight>
                  <a:srgbClr val="FFFFFF"/>
                </a:highlight>
                <a:latin typeface="Consolas" panose="020B0609020204030204" pitchFamily="49" charset="0"/>
              </a:rPr>
              <a:t> + </a:t>
            </a:r>
            <a:r>
              <a:rPr lang="en-US" sz="1800" dirty="0" err="1">
                <a:solidFill>
                  <a:srgbClr val="2B91AF"/>
                </a:solidFill>
                <a:highlight>
                  <a:srgbClr val="FFFFFF"/>
                </a:highlight>
                <a:latin typeface="Consolas" panose="020B0609020204030204" pitchFamily="49" charset="0"/>
              </a:rPr>
              <a:t>DateTime</a:t>
            </a:r>
            <a:r>
              <a:rPr lang="en-US" sz="1800" dirty="0" err="1">
                <a:solidFill>
                  <a:srgbClr val="000000"/>
                </a:solidFill>
                <a:highlight>
                  <a:srgbClr val="FFFFFF"/>
                </a:highlight>
                <a:latin typeface="Consolas" panose="020B0609020204030204" pitchFamily="49" charset="0"/>
              </a:rPr>
              <a:t>.Now.ToString</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"o</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A31515"/>
                </a:solidFill>
                <a:highlight>
                  <a:srgbClr val="FFFFFF"/>
                </a:highlight>
                <a:latin typeface="Consolas" panose="020B0609020204030204" pitchFamily="49" charset="0"/>
              </a:rPr>
              <a:t>"\" /&gt;&lt;/</a:t>
            </a:r>
            <a:r>
              <a:rPr lang="en-US" sz="1800" dirty="0">
                <a:solidFill>
                  <a:srgbClr val="A31515"/>
                </a:solidFill>
                <a:highlight>
                  <a:srgbClr val="FFFFFF"/>
                </a:highlight>
                <a:latin typeface="Consolas" panose="020B0609020204030204" pitchFamily="49" charset="0"/>
              </a:rPr>
              <a:t>head&gt;"</a:t>
            </a: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a:t>
            </a:r>
            <a:r>
              <a:rPr lang="en-US" sz="1800" dirty="0">
                <a:solidFill>
                  <a:srgbClr val="A31515"/>
                </a:solidFill>
                <a:highlight>
                  <a:srgbClr val="FFFFFF"/>
                </a:highlight>
                <a:latin typeface="Consolas" panose="020B0609020204030204" pitchFamily="49" charset="0"/>
              </a:rPr>
              <a:t>body</a:t>
            </a:r>
            <a:r>
              <a:rPr lang="en-US" sz="1800" dirty="0" smtClean="0">
                <a:solidFill>
                  <a:srgbClr val="A31515"/>
                </a:solidFill>
                <a:highlight>
                  <a:srgbClr val="FFFFFF"/>
                </a:highlight>
                <a:latin typeface="Consolas" panose="020B0609020204030204" pitchFamily="49" charset="0"/>
              </a:rPr>
              <a:t>&gt;&lt;</a:t>
            </a:r>
            <a:r>
              <a:rPr lang="en-US" sz="1800" dirty="0">
                <a:solidFill>
                  <a:srgbClr val="A31515"/>
                </a:solidFill>
                <a:highlight>
                  <a:srgbClr val="FFFFFF"/>
                </a:highlight>
                <a:latin typeface="Consolas" panose="020B0609020204030204" pitchFamily="49" charset="0"/>
              </a:rPr>
              <a:t>p&gt;This is a page that </a:t>
            </a:r>
            <a:r>
              <a:rPr lang="en-US" sz="1800" dirty="0" smtClean="0">
                <a:solidFill>
                  <a:srgbClr val="A31515"/>
                </a:solidFill>
                <a:highlight>
                  <a:srgbClr val="FFFFFF"/>
                </a:highlight>
                <a:latin typeface="Consolas" panose="020B0609020204030204" pitchFamily="49" charset="0"/>
              </a:rPr>
              <a:t>contains </a:t>
            </a:r>
            <a:r>
              <a:rPr lang="en-US" sz="1800" dirty="0">
                <a:solidFill>
                  <a:srgbClr val="A31515"/>
                </a:solidFill>
                <a:highlight>
                  <a:srgbClr val="FFFFFF"/>
                </a:highlight>
                <a:latin typeface="Consolas" panose="020B0609020204030204" pitchFamily="49" charset="0"/>
              </a:rPr>
              <a:t>some simple &lt;</a:t>
            </a:r>
            <a:r>
              <a:rPr lang="en-US" sz="1800" dirty="0" err="1">
                <a:solidFill>
                  <a:srgbClr val="A31515"/>
                </a:solidFill>
                <a:highlight>
                  <a:srgbClr val="FFFFFF"/>
                </a:highlight>
                <a:latin typeface="Consolas" panose="020B0609020204030204" pitchFamily="49" charset="0"/>
              </a:rPr>
              <a:t>i</a:t>
            </a:r>
            <a:r>
              <a:rPr lang="en-US" sz="1800" dirty="0">
                <a:solidFill>
                  <a:srgbClr val="A31515"/>
                </a:solidFill>
                <a:highlight>
                  <a:srgbClr val="FFFFFF"/>
                </a:highlight>
                <a:latin typeface="Consolas" panose="020B0609020204030204" pitchFamily="49" charset="0"/>
              </a:rPr>
              <a:t>&gt;formatted&lt;/</a:t>
            </a:r>
            <a:r>
              <a:rPr lang="en-US" sz="1800" dirty="0" err="1">
                <a:solidFill>
                  <a:srgbClr val="A31515"/>
                </a:solidFill>
                <a:highlight>
                  <a:srgbClr val="FFFFFF"/>
                </a:highlight>
                <a:latin typeface="Consolas" panose="020B0609020204030204" pitchFamily="49" charset="0"/>
              </a:rPr>
              <a:t>i</a:t>
            </a:r>
            <a:r>
              <a:rPr lang="en-US" sz="1800" dirty="0">
                <a:solidFill>
                  <a:srgbClr val="A31515"/>
                </a:solidFill>
                <a:highlight>
                  <a:srgbClr val="FFFFFF"/>
                </a:highlight>
                <a:latin typeface="Consolas" panose="020B0609020204030204" pitchFamily="49" charset="0"/>
              </a:rPr>
              <a:t>&gt; &lt;b&gt;text&lt;/b&gt;&lt;/p&gt;"</a:t>
            </a: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"&lt;p&gt;Here is a &lt;a </a:t>
            </a:r>
            <a:r>
              <a:rPr lang="en-US" sz="1800" dirty="0" err="1" smtClean="0">
                <a:solidFill>
                  <a:srgbClr val="A31515"/>
                </a:solidFill>
                <a:highlight>
                  <a:srgbClr val="FFFFFF"/>
                </a:highlight>
                <a:latin typeface="Consolas" panose="020B0609020204030204" pitchFamily="49" charset="0"/>
              </a:rPr>
              <a:t>href</a:t>
            </a:r>
            <a:r>
              <a:rPr lang="en-US" sz="1800" dirty="0" smtClean="0">
                <a:solidFill>
                  <a:srgbClr val="A31515"/>
                </a:solidFill>
                <a:highlight>
                  <a:srgbClr val="FFFFFF"/>
                </a:highlight>
                <a:latin typeface="Consolas" panose="020B0609020204030204" pitchFamily="49" charset="0"/>
              </a:rPr>
              <a:t>=\"http://www.microsoft.com\"&gt;link&lt;/a&gt;&lt;/p&gt;&lt;/</a:t>
            </a:r>
            <a:r>
              <a:rPr lang="en-US" sz="1800" dirty="0">
                <a:solidFill>
                  <a:srgbClr val="A31515"/>
                </a:solidFill>
                <a:highlight>
                  <a:srgbClr val="FFFFFF"/>
                </a:highlight>
                <a:latin typeface="Consolas" panose="020B0609020204030204" pitchFamily="49" charset="0"/>
              </a:rPr>
              <a:t>body</a:t>
            </a:r>
            <a:r>
              <a:rPr lang="en-US" sz="1800" dirty="0" smtClean="0">
                <a:solidFill>
                  <a:srgbClr val="A31515"/>
                </a:solidFill>
                <a:highlight>
                  <a:srgbClr val="FFFFFF"/>
                </a:highlight>
                <a:latin typeface="Consolas" panose="020B0609020204030204" pitchFamily="49" charset="0"/>
              </a:rPr>
              <a:t>&gt;&lt;/</a:t>
            </a:r>
            <a:r>
              <a:rPr lang="en-US" sz="1800" dirty="0">
                <a:solidFill>
                  <a:srgbClr val="A31515"/>
                </a:solidFill>
                <a:highlight>
                  <a:srgbClr val="FFFFFF"/>
                </a:highlight>
                <a:latin typeface="Consolas" panose="020B0609020204030204" pitchFamily="49" charset="0"/>
              </a:rPr>
              <a:t>html</a:t>
            </a:r>
            <a:r>
              <a:rPr lang="en-US" sz="1800" dirty="0" smtClean="0">
                <a:solidFill>
                  <a:srgbClr val="A31515"/>
                </a:solidFill>
                <a:highlight>
                  <a:srgbClr val="FFFFFF"/>
                </a:highlight>
                <a:latin typeface="Consolas" panose="020B0609020204030204" pitchFamily="49" charset="0"/>
              </a:rPr>
              <a:t>&gt;"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Uri(</a:t>
            </a:r>
            <a:r>
              <a:rPr lang="en-US" sz="1800" dirty="0">
                <a:solidFill>
                  <a:srgbClr val="A31515"/>
                </a:solidFill>
                <a:highlight>
                  <a:srgbClr val="FFFFFF"/>
                </a:highlight>
                <a:latin typeface="Consolas" panose="020B0609020204030204" pitchFamily="49" charset="0"/>
              </a:rPr>
              <a:t>"https://www.onenote.com/api/v1.0/pages</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createMessage</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HttpRequestMessage</a:t>
            </a:r>
            <a:r>
              <a:rPr lang="en-US" sz="1800" dirty="0">
                <a:solidFill>
                  <a:srgbClr val="000000"/>
                </a:solidFill>
                <a:highlight>
                  <a:srgbClr val="FFFFFF"/>
                </a:highlight>
                <a:latin typeface="Consolas" panose="020B0609020204030204" pitchFamily="49" charset="0"/>
              </a:rPr>
              <a:t>(</a:t>
            </a:r>
            <a:r>
              <a:rPr lang="en-US" sz="1800" dirty="0" err="1">
                <a:solidFill>
                  <a:srgbClr val="2B91AF"/>
                </a:solidFill>
                <a:highlight>
                  <a:srgbClr val="FFFFFF"/>
                </a:highlight>
                <a:latin typeface="Consolas" panose="020B0609020204030204" pitchFamily="49" charset="0"/>
              </a:rPr>
              <a:t>HttpMethod</a:t>
            </a:r>
            <a:r>
              <a:rPr lang="en-US" sz="1800" dirty="0" err="1">
                <a:solidFill>
                  <a:srgbClr val="000000"/>
                </a:solidFill>
                <a:highlight>
                  <a:srgbClr val="FFFFFF"/>
                </a:highlight>
                <a:latin typeface="Consolas" panose="020B0609020204030204" pitchFamily="49" charset="0"/>
              </a:rPr>
              <a:t>.Post</a:t>
            </a:r>
            <a:r>
              <a:rPr lang="en-US" sz="1800" dirty="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Content </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err="1" smtClean="0">
                <a:solidFill>
                  <a:srgbClr val="2B91AF"/>
                </a:solidFill>
                <a:highlight>
                  <a:srgbClr val="FFFFFF"/>
                </a:highlight>
                <a:latin typeface="Consolas" panose="020B0609020204030204" pitchFamily="49" charset="0"/>
              </a:rPr>
              <a:t>HttpResponseMessage</a:t>
            </a: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response = </a:t>
            </a:r>
            <a:r>
              <a:rPr lang="en-US" sz="1800" dirty="0">
                <a:solidFill>
                  <a:srgbClr val="0000FF"/>
                </a:solidFill>
                <a:highlight>
                  <a:srgbClr val="FFFFFF"/>
                </a:highlight>
                <a:latin typeface="Consolas" panose="020B0609020204030204" pitchFamily="49" charset="0"/>
              </a:rPr>
              <a:t>await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client.SendAsync</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createMessage</a:t>
            </a:r>
            <a:r>
              <a:rPr lang="en-US" sz="1800" dirty="0">
                <a:solidFill>
                  <a:srgbClr val="000000"/>
                </a:solidFill>
                <a:highlight>
                  <a:srgbClr val="FFFFFF"/>
                </a:highlight>
                <a:latin typeface="Consolas" panose="020B0609020204030204" pitchFamily="49" charset="0"/>
              </a:rPr>
              <a:t>);</a:t>
            </a:r>
            <a:endParaRPr lang="en-US" sz="1800" dirty="0"/>
          </a:p>
        </p:txBody>
      </p:sp>
      <p:sp>
        <p:nvSpPr>
          <p:cNvPr id="4" name="Title 3"/>
          <p:cNvSpPr>
            <a:spLocks noGrp="1"/>
          </p:cNvSpPr>
          <p:nvPr>
            <p:ph type="title"/>
          </p:nvPr>
        </p:nvSpPr>
        <p:spPr/>
        <p:txBody>
          <a:bodyPr/>
          <a:lstStyle/>
          <a:p>
            <a:r>
              <a:rPr lang="en-US" dirty="0" smtClean="0"/>
              <a:t>Capture Text</a:t>
            </a:r>
            <a:endParaRPr lang="en-US" dirty="0"/>
          </a:p>
        </p:txBody>
      </p:sp>
    </p:spTree>
    <p:extLst>
      <p:ext uri="{BB962C8B-B14F-4D97-AF65-F5344CB8AC3E}">
        <p14:creationId xmlns:p14="http://schemas.microsoft.com/office/powerpoint/2010/main" val="412227420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31710"/>
            <a:ext cx="11334221" cy="5020734"/>
          </a:xfrm>
        </p:spPr>
        <p:txBody>
          <a:bodyPr/>
          <a:lstStyle/>
          <a:p>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client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HttpClient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a:solidFill>
                  <a:srgbClr val="008000"/>
                </a:solidFill>
                <a:highlight>
                  <a:srgbClr val="FFFFFF"/>
                </a:highlight>
                <a:latin typeface="Consolas" panose="020B0609020204030204" pitchFamily="49" charset="0"/>
              </a:rPr>
              <a:t>// </a:t>
            </a:r>
            <a:r>
              <a:rPr lang="en-US" sz="1800" dirty="0" smtClean="0">
                <a:solidFill>
                  <a:srgbClr val="008000"/>
                </a:solidFill>
                <a:highlight>
                  <a:srgbClr val="FFFFFF"/>
                </a:highlight>
                <a:latin typeface="Consolas" panose="020B0609020204030204" pitchFamily="49" charset="0"/>
              </a:rPr>
              <a:t>[set Accept and Authorization headers as previous </a:t>
            </a:r>
            <a:r>
              <a:rPr lang="en-US" sz="1800" dirty="0">
                <a:solidFill>
                  <a:srgbClr val="008000"/>
                </a:solidFill>
                <a:highlight>
                  <a:srgbClr val="FFFFFF"/>
                </a:highlight>
                <a:latin typeface="Consolas" panose="020B0609020204030204" pitchFamily="49" charset="0"/>
              </a:rPr>
              <a:t>example]</a:t>
            </a:r>
            <a:br>
              <a:rPr lang="en-US" sz="1800" dirty="0">
                <a:solidFill>
                  <a:srgbClr val="008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simpleHtml</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8000"/>
                </a:solidFill>
                <a:highlight>
                  <a:srgbClr val="FFFFFF"/>
                </a:highlight>
                <a:latin typeface="Consolas" panose="020B0609020204030204" pitchFamily="49" charset="0"/>
              </a:rPr>
              <a:t>// [similar to previous example]</a:t>
            </a:r>
            <a:br>
              <a:rPr lang="en-US" sz="1800" dirty="0" smtClean="0">
                <a:solidFill>
                  <a:srgbClr val="008000"/>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a:t>
            </a:r>
            <a:r>
              <a:rPr lang="en-US" sz="1800" dirty="0" err="1">
                <a:solidFill>
                  <a:srgbClr val="A31515"/>
                </a:solidFill>
                <a:highlight>
                  <a:srgbClr val="FFFFFF"/>
                </a:highlight>
                <a:latin typeface="Consolas" panose="020B0609020204030204" pitchFamily="49" charset="0"/>
              </a:rPr>
              <a:t>img</a:t>
            </a:r>
            <a:r>
              <a:rPr lang="en-US" sz="1800" dirty="0">
                <a:solidFill>
                  <a:srgbClr val="A31515"/>
                </a:solidFill>
                <a:highlight>
                  <a:srgbClr val="FFFFFF"/>
                </a:highlight>
                <a:latin typeface="Consolas" panose="020B0609020204030204" pitchFamily="49" charset="0"/>
              </a:rPr>
              <a:t> src=\"</a:t>
            </a:r>
            <a:r>
              <a:rPr lang="en-US" sz="1800" dirty="0" smtClean="0">
                <a:solidFill>
                  <a:srgbClr val="A31515"/>
                </a:solidFill>
                <a:highlight>
                  <a:srgbClr val="FFFFFF"/>
                </a:highlight>
                <a:latin typeface="Consolas" panose="020B0609020204030204" pitchFamily="49" charset="0"/>
              </a:rPr>
              <a:t>name:image1\" width</a:t>
            </a:r>
            <a:r>
              <a:rPr lang="en-US" sz="1800" dirty="0">
                <a:solidFill>
                  <a:srgbClr val="A31515"/>
                </a:solidFill>
                <a:highlight>
                  <a:srgbClr val="FFFFFF"/>
                </a:highlight>
                <a:latin typeface="Consolas" panose="020B0609020204030204" pitchFamily="49" charset="0"/>
              </a:rPr>
              <a:t>=\"426\" height=\"68\" </a:t>
            </a:r>
            <a:r>
              <a:rPr lang="en-US" sz="1800" dirty="0" smtClean="0">
                <a:solidFill>
                  <a:srgbClr val="A31515"/>
                </a:solidFill>
                <a:highlight>
                  <a:srgbClr val="FFFFFF"/>
                </a:highlight>
                <a:latin typeface="Consolas" panose="020B0609020204030204" pitchFamily="49" charset="0"/>
              </a:rPr>
              <a:t>/&gt;"</a:t>
            </a:r>
            <a:br>
              <a:rPr lang="en-US" sz="1800" dirty="0" smtClean="0">
                <a:solidFill>
                  <a:srgbClr val="A31515"/>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r>
            <a:br>
              <a:rPr lang="en-US" sz="1800" dirty="0" smtClean="0">
                <a:solidFill>
                  <a:srgbClr val="008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using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imageContent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StreamContent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GetBinaryStream</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"assets\\Logo.jpg"</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imageContent.Headers.ContentType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MediaTypeHeaderValue</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"image/jpeg"</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2B91AF"/>
                </a:solidFill>
                <a:highlight>
                  <a:srgbClr val="FFFFFF"/>
                </a:highlight>
                <a:latin typeface="Consolas" panose="020B0609020204030204" pitchFamily="49" charset="0"/>
              </a:rPr>
              <a:t>Uri(</a:t>
            </a:r>
            <a:r>
              <a:rPr lang="en-US" sz="1800" dirty="0" smtClean="0">
                <a:solidFill>
                  <a:srgbClr val="A31515"/>
                </a:solidFill>
                <a:highlight>
                  <a:srgbClr val="FFFFFF"/>
                </a:highlight>
                <a:latin typeface="Consolas" panose="020B0609020204030204" pitchFamily="49" charset="0"/>
              </a:rPr>
              <a:t>"https://www.onenote.com/api/v1.0/pages"</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HttpRequestMessage</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2B91AF"/>
                </a:solidFill>
                <a:highlight>
                  <a:srgbClr val="FFFFFF"/>
                </a:highlight>
                <a:latin typeface="Consolas" panose="020B0609020204030204" pitchFamily="49" charset="0"/>
              </a:rPr>
              <a:t>HttpMethod</a:t>
            </a:r>
            <a:r>
              <a:rPr lang="en-US" sz="1800" dirty="0" err="1" smtClean="0">
                <a:solidFill>
                  <a:srgbClr val="000000"/>
                </a:solidFill>
                <a:highlight>
                  <a:srgbClr val="FFFFFF"/>
                </a:highlight>
                <a:latin typeface="Consolas" panose="020B0609020204030204" pitchFamily="49" charset="0"/>
              </a:rPr>
              <a:t>.Post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createMessage.Content</a:t>
            </a:r>
            <a:r>
              <a:rPr lang="en-US" sz="1800" dirty="0" smtClean="0">
                <a:solidFill>
                  <a:srgbClr val="000000"/>
                </a:solidFill>
                <a:highlight>
                  <a:srgbClr val="FFFFFF"/>
                </a:highlight>
                <a:latin typeface="Consolas" panose="020B0609020204030204" pitchFamily="49" charset="0"/>
              </a:rPr>
              <a:t> =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MultipartFormDataContent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"Presentation</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imageContent</a:t>
            </a:r>
            <a:r>
              <a:rPr lang="en-US" sz="1800" dirty="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"image1"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err="1" smtClean="0">
                <a:solidFill>
                  <a:srgbClr val="2B91AF"/>
                </a:solidFill>
                <a:highlight>
                  <a:srgbClr val="FFFFFF"/>
                </a:highlight>
                <a:latin typeface="Consolas" panose="020B0609020204030204" pitchFamily="49" charset="0"/>
              </a:rPr>
              <a:t>HttpResponseMessage</a:t>
            </a:r>
            <a:r>
              <a:rPr lang="en-US" sz="1800" dirty="0" smtClean="0">
                <a:solidFill>
                  <a:srgbClr val="000000"/>
                </a:solidFill>
                <a:highlight>
                  <a:srgbClr val="FFFFFF"/>
                </a:highlight>
                <a:latin typeface="Consolas" panose="020B0609020204030204" pitchFamily="49" charset="0"/>
              </a:rPr>
              <a:t> response = </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client.SendAsync</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a:t>
            </a:r>
            <a:endParaRPr lang="en-US" sz="1800" dirty="0" smtClean="0">
              <a:gradFill>
                <a:gsLst>
                  <a:gs pos="100000">
                    <a:srgbClr val="DC3C00"/>
                  </a:gs>
                  <a:gs pos="0">
                    <a:srgbClr val="DC3C00"/>
                  </a:gs>
                </a:gsLst>
                <a:lin ang="5400000" scaled="0"/>
              </a:gradFill>
            </a:endParaRPr>
          </a:p>
        </p:txBody>
      </p:sp>
      <p:sp>
        <p:nvSpPr>
          <p:cNvPr id="3" name="Title 2"/>
          <p:cNvSpPr>
            <a:spLocks noGrp="1"/>
          </p:cNvSpPr>
          <p:nvPr>
            <p:ph type="title"/>
          </p:nvPr>
        </p:nvSpPr>
        <p:spPr/>
        <p:txBody>
          <a:bodyPr/>
          <a:lstStyle/>
          <a:p>
            <a:r>
              <a:rPr lang="en-US" dirty="0" smtClean="0"/>
              <a:t>Capture Image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24</a:t>
            </a:fld>
            <a:endParaRPr lang="en-US" dirty="0"/>
          </a:p>
        </p:txBody>
      </p:sp>
    </p:spTree>
    <p:extLst>
      <p:ext uri="{BB962C8B-B14F-4D97-AF65-F5344CB8AC3E}">
        <p14:creationId xmlns:p14="http://schemas.microsoft.com/office/powerpoint/2010/main" val="144148300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09129"/>
            <a:ext cx="11356799" cy="4951758"/>
          </a:xfrm>
        </p:spPr>
        <p:txBody>
          <a:bodyPr/>
          <a:lstStyle/>
          <a:p>
            <a:pPr lvl="0"/>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client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HttpClient</a:t>
            </a:r>
            <a:r>
              <a:rPr lang="en-US" sz="1800" dirty="0">
                <a:solidFill>
                  <a:srgbClr val="000000"/>
                </a:solidFill>
                <a:highlight>
                  <a:srgbClr val="FFFFFF"/>
                </a:highlight>
                <a:latin typeface="Consolas" panose="020B0609020204030204" pitchFamily="49" charset="0"/>
              </a:rPr>
              <a:t>();</a:t>
            </a:r>
            <a:br>
              <a:rPr lang="en-US" sz="1800" dirty="0">
                <a:solidFill>
                  <a:srgbClr val="000000"/>
                </a:solidFill>
                <a:highlight>
                  <a:srgbClr val="FFFFFF"/>
                </a:highlight>
                <a:latin typeface="Consolas" panose="020B0609020204030204" pitchFamily="49" charset="0"/>
              </a:rPr>
            </a:br>
            <a:r>
              <a:rPr lang="en-US" sz="1800" dirty="0">
                <a:solidFill>
                  <a:srgbClr val="008000"/>
                </a:solidFill>
                <a:highlight>
                  <a:srgbClr val="FFFFFF"/>
                </a:highlight>
                <a:latin typeface="Consolas" panose="020B0609020204030204" pitchFamily="49" charset="0"/>
              </a:rPr>
              <a:t>// [set Accept and Authorization headers as previous example]</a:t>
            </a:r>
            <a:br>
              <a:rPr lang="en-US" sz="1800" dirty="0">
                <a:solidFill>
                  <a:srgbClr val="008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 </a:t>
            </a:r>
            <a:r>
              <a:rPr lang="en-US" sz="1800" dirty="0">
                <a:solidFill>
                  <a:srgbClr val="008000"/>
                </a:solidFill>
                <a:highlight>
                  <a:srgbClr val="FFFFFF"/>
                </a:highlight>
                <a:latin typeface="Consolas" panose="020B0609020204030204" pitchFamily="49" charset="0"/>
              </a:rPr>
              <a:t>// [similar to previous example]</a:t>
            </a:r>
            <a:br>
              <a:rPr lang="en-US" sz="1800" dirty="0">
                <a:solidFill>
                  <a:srgbClr val="008000"/>
                </a:solidFill>
                <a:highlight>
                  <a:srgbClr val="FFFFFF"/>
                </a:highlight>
                <a:latin typeface="Consolas" panose="020B0609020204030204" pitchFamily="49" charset="0"/>
              </a:rPr>
            </a:br>
            <a:r>
              <a:rPr lang="en-US" sz="1800" dirty="0">
                <a:solidFill>
                  <a:srgbClr val="008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"&lt;</a:t>
            </a:r>
            <a:r>
              <a:rPr lang="en-US" sz="1800" dirty="0" err="1">
                <a:solidFill>
                  <a:srgbClr val="A31515"/>
                </a:solidFill>
                <a:highlight>
                  <a:srgbClr val="FFFFFF"/>
                </a:highlight>
                <a:latin typeface="Consolas" panose="020B0609020204030204" pitchFamily="49" charset="0"/>
              </a:rPr>
              <a:t>img</a:t>
            </a:r>
            <a:r>
              <a:rPr lang="en-US" sz="1800" dirty="0">
                <a:solidFill>
                  <a:srgbClr val="A31515"/>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data-render-src=\"http://www.onenote.com\" /&gt;"</a:t>
            </a:r>
            <a:r>
              <a:rPr lang="en-US" sz="1800" dirty="0">
                <a:solidFill>
                  <a:srgbClr val="A31515"/>
                </a:solidFill>
                <a:highlight>
                  <a:srgbClr val="FFFFFF"/>
                </a:highlight>
                <a:latin typeface="Consolas" panose="020B0609020204030204" pitchFamily="49" charset="0"/>
              </a:rPr>
              <a:t/>
            </a:r>
            <a:br>
              <a:rPr lang="en-US" sz="1800" dirty="0">
                <a:solidFill>
                  <a:srgbClr val="A31515"/>
                </a:solidFill>
                <a:highlight>
                  <a:srgbClr val="FFFFFF"/>
                </a:highlight>
                <a:latin typeface="Consolas" panose="020B0609020204030204" pitchFamily="49" charset="0"/>
              </a:rPr>
            </a:br>
            <a:r>
              <a:rPr lang="en-US" sz="1800" dirty="0">
                <a:solidFill>
                  <a:srgbClr val="008000"/>
                </a:solidFill>
                <a:highlight>
                  <a:srgbClr val="FFFFFF"/>
                </a:highlight>
                <a:latin typeface="Consolas" panose="020B0609020204030204" pitchFamily="49" charset="0"/>
              </a:rPr>
              <a:t/>
            </a:r>
            <a:br>
              <a:rPr lang="en-US" sz="1800" dirty="0">
                <a:solidFill>
                  <a:srgbClr val="008000"/>
                </a:solidFill>
                <a:highlight>
                  <a:srgbClr val="FFFFFF"/>
                </a:highlight>
                <a:latin typeface="Consolas" panose="020B0609020204030204" pitchFamily="49" charset="0"/>
              </a:rPr>
            </a:b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endPoint</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Uri(</a:t>
            </a:r>
            <a:r>
              <a:rPr lang="en-US" sz="1800" dirty="0">
                <a:solidFill>
                  <a:srgbClr val="A31515"/>
                </a:solidFill>
                <a:highlight>
                  <a:srgbClr val="FFFFFF"/>
                </a:highlight>
                <a:latin typeface="Consolas" panose="020B0609020204030204" pitchFamily="49" charset="0"/>
              </a:rPr>
              <a:t>"https://www.onenote.com/api/v1.0/pages"</a:t>
            </a:r>
            <a:r>
              <a:rPr lang="en-US" sz="1800" dirty="0">
                <a:solidFill>
                  <a:srgbClr val="000000"/>
                </a:solidFill>
                <a:highlight>
                  <a:srgbClr val="FFFFFF"/>
                </a:highlight>
                <a:latin typeface="Consolas" panose="020B0609020204030204" pitchFamily="49" charset="0"/>
              </a:rPr>
              <a:t>);</a:t>
            </a:r>
            <a:br>
              <a:rPr lang="en-US" sz="1800" dirty="0">
                <a:solidFill>
                  <a:srgbClr val="000000"/>
                </a:solidFill>
                <a:highlight>
                  <a:srgbClr val="FFFFFF"/>
                </a:highlight>
                <a:latin typeface="Consolas" panose="020B0609020204030204" pitchFamily="49" charset="0"/>
              </a:rPr>
            </a:b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createMessage</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HttpRequestMessage</a:t>
            </a:r>
            <a:r>
              <a:rPr lang="en-US" sz="1800" dirty="0">
                <a:solidFill>
                  <a:srgbClr val="000000"/>
                </a:solidFill>
                <a:highlight>
                  <a:srgbClr val="FFFFFF"/>
                </a:highlight>
                <a:latin typeface="Consolas" panose="020B0609020204030204" pitchFamily="49" charset="0"/>
              </a:rPr>
              <a:t>(</a:t>
            </a:r>
            <a:r>
              <a:rPr lang="en-US" sz="1800" dirty="0" err="1">
                <a:solidFill>
                  <a:srgbClr val="2B91AF"/>
                </a:solidFill>
                <a:highlight>
                  <a:srgbClr val="FFFFFF"/>
                </a:highlight>
                <a:latin typeface="Consolas" panose="020B0609020204030204" pitchFamily="49" charset="0"/>
              </a:rPr>
              <a:t>HttpMethod</a:t>
            </a:r>
            <a:r>
              <a:rPr lang="en-US" sz="1800" dirty="0" err="1">
                <a:solidFill>
                  <a:srgbClr val="000000"/>
                </a:solidFill>
                <a:highlight>
                  <a:srgbClr val="FFFFFF"/>
                </a:highlight>
                <a:latin typeface="Consolas" panose="020B0609020204030204" pitchFamily="49" charset="0"/>
              </a:rPr>
              <a:t>.Post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endPoint</a:t>
            </a:r>
            <a:r>
              <a:rPr lang="en-US" sz="1800" dirty="0">
                <a:solidFill>
                  <a:srgbClr val="000000"/>
                </a:solidFill>
                <a:highlight>
                  <a:srgbClr val="FFFFFF"/>
                </a:highlight>
                <a:latin typeface="Consolas" panose="020B0609020204030204" pitchFamily="49" charset="0"/>
              </a:rPr>
              <a:t>)</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Content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a:solidFill>
                  <a:srgbClr val="000000"/>
                </a:solidFill>
                <a:highlight>
                  <a:srgbClr val="FFFFFF"/>
                </a:highlight>
                <a:latin typeface="Consolas" panose="020B0609020204030204" pitchFamily="49" charset="0"/>
              </a:rPr>
              <a:t>)</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err="1">
                <a:solidFill>
                  <a:srgbClr val="2B91AF"/>
                </a:solidFill>
                <a:highlight>
                  <a:srgbClr val="FFFFFF"/>
                </a:highlight>
                <a:latin typeface="Consolas" panose="020B0609020204030204" pitchFamily="49" charset="0"/>
              </a:rPr>
              <a:t>HttpResponseMessage</a:t>
            </a:r>
            <a:r>
              <a:rPr lang="en-US" sz="1800" dirty="0">
                <a:solidFill>
                  <a:srgbClr val="000000"/>
                </a:solidFill>
                <a:highlight>
                  <a:srgbClr val="FFFFFF"/>
                </a:highlight>
                <a:latin typeface="Consolas" panose="020B0609020204030204" pitchFamily="49" charset="0"/>
              </a:rPr>
              <a:t> response = </a:t>
            </a:r>
            <a:r>
              <a:rPr lang="en-US" sz="1800" dirty="0">
                <a:solidFill>
                  <a:srgbClr val="0000FF"/>
                </a:solidFill>
                <a:highlight>
                  <a:srgbClr val="FFFFFF"/>
                </a:highlight>
                <a:latin typeface="Consolas" panose="020B0609020204030204" pitchFamily="49" charset="0"/>
              </a:rPr>
              <a:t>await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client.SendAsync</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createMessage</a:t>
            </a:r>
            <a:r>
              <a:rPr lang="en-US" sz="1800" dirty="0">
                <a:solidFill>
                  <a:srgbClr val="000000"/>
                </a:solidFill>
                <a:highlight>
                  <a:srgbClr val="FFFFFF"/>
                </a:highlight>
                <a:latin typeface="Consolas" panose="020B0609020204030204" pitchFamily="49" charset="0"/>
              </a:rPr>
              <a:t>);</a:t>
            </a:r>
            <a:endParaRPr lang="en-US" sz="1800" dirty="0">
              <a:gradFill>
                <a:gsLst>
                  <a:gs pos="100000">
                    <a:srgbClr val="DC3C00"/>
                  </a:gs>
                  <a:gs pos="0">
                    <a:srgbClr val="DC3C00"/>
                  </a:gs>
                </a:gsLst>
                <a:lin ang="5400000" scaled="0"/>
              </a:gradFill>
            </a:endParaRPr>
          </a:p>
          <a:p>
            <a:endParaRPr lang="en-US" dirty="0"/>
          </a:p>
        </p:txBody>
      </p:sp>
      <p:sp>
        <p:nvSpPr>
          <p:cNvPr id="3" name="Title 2"/>
          <p:cNvSpPr>
            <a:spLocks noGrp="1"/>
          </p:cNvSpPr>
          <p:nvPr>
            <p:ph type="title"/>
          </p:nvPr>
        </p:nvSpPr>
        <p:spPr/>
        <p:txBody>
          <a:bodyPr/>
          <a:lstStyle/>
          <a:p>
            <a:r>
              <a:rPr lang="en-US" dirty="0" smtClean="0"/>
              <a:t>Capture Web Page</a:t>
            </a:r>
            <a:r>
              <a:rPr lang="en-US" baseline="0" dirty="0" smtClean="0"/>
              <a:t> Snapshot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25</a:t>
            </a:fld>
            <a:endParaRPr lang="en-US" dirty="0"/>
          </a:p>
        </p:txBody>
      </p:sp>
    </p:spTree>
    <p:extLst>
      <p:ext uri="{BB962C8B-B14F-4D97-AF65-F5344CB8AC3E}">
        <p14:creationId xmlns:p14="http://schemas.microsoft.com/office/powerpoint/2010/main" val="392853193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265952"/>
            <a:ext cx="11531374" cy="4648201"/>
          </a:xfrm>
        </p:spPr>
        <p:txBody>
          <a:bodyPr/>
          <a:lstStyle/>
          <a:p>
            <a:r>
              <a:rPr lang="en-US" dirty="0" smtClean="0"/>
              <a:t>&lt;</a:t>
            </a:r>
            <a:r>
              <a:rPr lang="en-US" dirty="0" err="1" smtClean="0"/>
              <a:t>img</a:t>
            </a:r>
            <a:r>
              <a:rPr lang="en-US" dirty="0" smtClean="0"/>
              <a:t> data-render-src="http://.onenote.com" ... /&gt;</a:t>
            </a:r>
          </a:p>
          <a:p>
            <a:pPr lvl="1"/>
            <a:r>
              <a:rPr lang="en-US" dirty="0" smtClean="0"/>
              <a:t>The URL can be either a web page or an image</a:t>
            </a:r>
          </a:p>
          <a:p>
            <a:pPr lvl="1"/>
            <a:r>
              <a:rPr lang="en-US" dirty="0" smtClean="0"/>
              <a:t>Must be publicly available without a password.</a:t>
            </a:r>
          </a:p>
          <a:p>
            <a:pPr lvl="0"/>
            <a:r>
              <a:rPr lang="en-US" dirty="0" smtClean="0"/>
              <a:t>&lt;</a:t>
            </a:r>
            <a:r>
              <a:rPr lang="en-US" dirty="0" err="1" smtClean="0"/>
              <a:t>img</a:t>
            </a:r>
            <a:r>
              <a:rPr lang="en-US" dirty="0" smtClean="0"/>
              <a:t> data-render-src="</a:t>
            </a:r>
            <a:r>
              <a:rPr lang="en-US" dirty="0" err="1" smtClean="0"/>
              <a:t>name:MultiPartBlockName</a:t>
            </a:r>
            <a:r>
              <a:rPr lang="en-US" dirty="0" smtClean="0"/>
              <a:t>" ... /&gt;</a:t>
            </a:r>
          </a:p>
          <a:p>
            <a:pPr lvl="1"/>
            <a:r>
              <a:rPr lang="en-US" dirty="0" smtClean="0"/>
              <a:t>The content-type of that named block controls the API handling of content.</a:t>
            </a:r>
          </a:p>
          <a:p>
            <a:pPr lvl="2"/>
            <a:r>
              <a:rPr lang="en-US" dirty="0" smtClean="0"/>
              <a:t>A block of HTML to render in a browser (content-type=text/html)</a:t>
            </a:r>
          </a:p>
          <a:p>
            <a:pPr lvl="2"/>
            <a:r>
              <a:rPr lang="en-US" dirty="0" smtClean="0"/>
              <a:t>An image (content-type=image/jpeg or similar). </a:t>
            </a:r>
          </a:p>
          <a:p>
            <a:pPr lvl="1"/>
            <a:r>
              <a:rPr lang="en-US" dirty="0" smtClean="0"/>
              <a:t/>
            </a:r>
            <a:br>
              <a:rPr lang="en-US" dirty="0" smtClean="0"/>
            </a:br>
            <a:r>
              <a:rPr lang="en-US" dirty="0" smtClean="0"/>
              <a:t>The HTML rendering engine used to create the image has no ability to log in a user, and does not include plug-ins (Adobe Flash, Apple QuickTime, etc.). </a:t>
            </a:r>
            <a:br>
              <a:rPr lang="en-US" dirty="0" smtClean="0"/>
            </a:br>
            <a:endParaRPr lang="en-US" dirty="0" smtClean="0"/>
          </a:p>
          <a:p>
            <a:pPr lvl="1"/>
            <a:r>
              <a:rPr lang="en-US" dirty="0" smtClean="0"/>
              <a:t>Dynamically-loaded content, (AJAX), won't appear credentials or cookies are required.</a:t>
            </a:r>
          </a:p>
        </p:txBody>
      </p:sp>
      <p:sp>
        <p:nvSpPr>
          <p:cNvPr id="3" name="Title 2"/>
          <p:cNvSpPr>
            <a:spLocks noGrp="1"/>
          </p:cNvSpPr>
          <p:nvPr>
            <p:ph type="title"/>
          </p:nvPr>
        </p:nvSpPr>
        <p:spPr/>
        <p:txBody>
          <a:bodyPr/>
          <a:lstStyle/>
          <a:p>
            <a:r>
              <a:rPr lang="en-US" dirty="0" smtClean="0"/>
              <a:t>Capture</a:t>
            </a:r>
            <a:r>
              <a:rPr lang="en-US" baseline="0" dirty="0" smtClean="0"/>
              <a:t> Web Page Snapshot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spTree>
    <p:extLst>
      <p:ext uri="{BB962C8B-B14F-4D97-AF65-F5344CB8AC3E}">
        <p14:creationId xmlns:p14="http://schemas.microsoft.com/office/powerpoint/2010/main" val="291058229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aseline="0" dirty="0" smtClean="0"/>
              <a:t>Complex HTML </a:t>
            </a:r>
          </a:p>
          <a:p>
            <a:pPr lvl="1"/>
            <a:r>
              <a:rPr lang="en-US" baseline="0" dirty="0" smtClean="0"/>
              <a:t>Use data-render-src instead of attempting to modify the HTML to omit unsupported tags </a:t>
            </a:r>
          </a:p>
          <a:p>
            <a:r>
              <a:rPr lang="en-US" baseline="0" dirty="0" smtClean="0"/>
              <a:t>Directly-editable text </a:t>
            </a:r>
          </a:p>
          <a:p>
            <a:pPr lvl="1"/>
            <a:r>
              <a:rPr lang="en-US" baseline="0" dirty="0" smtClean="0"/>
              <a:t>Rendered images are </a:t>
            </a:r>
            <a:r>
              <a:rPr lang="en-US" sz="2000" kern="1200" spc="0" baseline="0" dirty="0" smtClean="0">
                <a:gradFill>
                  <a:gsLst>
                    <a:gs pos="100000">
                      <a:schemeClr val="bg2"/>
                    </a:gs>
                    <a:gs pos="6000">
                      <a:schemeClr val="bg2"/>
                    </a:gs>
                  </a:gsLst>
                  <a:lin ang="5400000" scaled="0"/>
                </a:gradFill>
                <a:effectLst/>
                <a:latin typeface="+mn-lt"/>
                <a:ea typeface="+mn-ea"/>
                <a:cs typeface="+mn-cs"/>
              </a:rPr>
              <a:t>scanned by an optical character recognition (OCR).</a:t>
            </a:r>
          </a:p>
          <a:p>
            <a:pPr lvl="1"/>
            <a:r>
              <a:rPr lang="en-US" sz="2000" kern="1200" spc="0" baseline="0" dirty="0" smtClean="0">
                <a:gradFill>
                  <a:gsLst>
                    <a:gs pos="100000">
                      <a:schemeClr val="bg2"/>
                    </a:gs>
                    <a:gs pos="6000">
                      <a:schemeClr val="bg2"/>
                    </a:gs>
                  </a:gsLst>
                  <a:lin ang="5400000" scaled="0"/>
                </a:gradFill>
                <a:effectLst/>
                <a:latin typeface="+mn-lt"/>
                <a:ea typeface="+mn-ea"/>
                <a:cs typeface="+mn-cs"/>
              </a:rPr>
              <a:t>Best results by </a:t>
            </a:r>
            <a:r>
              <a:rPr lang="en-US" baseline="0" dirty="0" smtClean="0"/>
              <a:t>inserting the HTML directly onto the page. </a:t>
            </a:r>
          </a:p>
          <a:p>
            <a:r>
              <a:rPr lang="en-US" baseline="0" dirty="0" smtClean="0"/>
              <a:t>Marking-up a web page design </a:t>
            </a:r>
          </a:p>
          <a:p>
            <a:pPr lvl="1"/>
            <a:r>
              <a:rPr lang="en-US" baseline="0" dirty="0" smtClean="0"/>
              <a:t>Capture image via data-render-src </a:t>
            </a:r>
          </a:p>
          <a:p>
            <a:pPr lvl="1"/>
            <a:r>
              <a:rPr lang="en-US" baseline="0" dirty="0" smtClean="0"/>
              <a:t>Use OneNote's inking capabilities to mark-up image.</a:t>
            </a:r>
          </a:p>
        </p:txBody>
      </p:sp>
      <p:sp>
        <p:nvSpPr>
          <p:cNvPr id="3" name="Title 2"/>
          <p:cNvSpPr>
            <a:spLocks noGrp="1"/>
          </p:cNvSpPr>
          <p:nvPr>
            <p:ph type="title"/>
          </p:nvPr>
        </p:nvSpPr>
        <p:spPr/>
        <p:txBody>
          <a:bodyPr/>
          <a:lstStyle/>
          <a:p>
            <a:r>
              <a:rPr lang="en-US" dirty="0" smtClean="0"/>
              <a:t>Capture Web Page Snapshot </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27</a:t>
            </a:fld>
            <a:endParaRPr lang="en-US" dirty="0"/>
          </a:p>
        </p:txBody>
      </p:sp>
    </p:spTree>
    <p:extLst>
      <p:ext uri="{BB962C8B-B14F-4D97-AF65-F5344CB8AC3E}">
        <p14:creationId xmlns:p14="http://schemas.microsoft.com/office/powerpoint/2010/main" val="370140722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Capture Embedded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sp>
        <p:nvSpPr>
          <p:cNvPr id="5" name="Text Placeholder 1"/>
          <p:cNvSpPr>
            <a:spLocks noGrp="1"/>
          </p:cNvSpPr>
          <p:nvPr>
            <p:ph type="body" sz="quarter" idx="10"/>
          </p:nvPr>
        </p:nvSpPr>
        <p:spPr>
          <a:xfrm>
            <a:off x="519111" y="1132112"/>
            <a:ext cx="11466059" cy="5257801"/>
          </a:xfrm>
        </p:spPr>
        <p:txBody>
          <a:bodyPr/>
          <a:lstStyle/>
          <a:p>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client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HttpClient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8000"/>
                </a:solidFill>
                <a:highlight>
                  <a:srgbClr val="FFFFFF"/>
                </a:highlight>
                <a:latin typeface="Consolas" panose="020B0609020204030204" pitchFamily="49" charset="0"/>
              </a:rPr>
              <a:t>// [set Accept and Authorization headers as previous </a:t>
            </a:r>
            <a:r>
              <a:rPr lang="en-US" sz="1800" dirty="0">
                <a:solidFill>
                  <a:srgbClr val="008000"/>
                </a:solidFill>
                <a:highlight>
                  <a:srgbClr val="FFFFFF"/>
                </a:highlight>
                <a:latin typeface="Consolas" panose="020B0609020204030204" pitchFamily="49" charset="0"/>
              </a:rPr>
              <a:t>example]</a:t>
            </a:r>
            <a:br>
              <a:rPr lang="en-US" sz="1800" dirty="0">
                <a:solidFill>
                  <a:srgbClr val="008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simpleHtml</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8000"/>
                </a:solidFill>
                <a:highlight>
                  <a:srgbClr val="FFFFFF"/>
                </a:highlight>
                <a:latin typeface="Consolas" panose="020B0609020204030204" pitchFamily="49" charset="0"/>
              </a:rPr>
              <a:t>// [similar to previous example]</a:t>
            </a:r>
            <a:br>
              <a:rPr lang="en-US" sz="1800" dirty="0" smtClean="0">
                <a:solidFill>
                  <a:srgbClr val="008000"/>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"&lt;object data=\"name:file1\" data-attachment=\"file1.docx\" </a:t>
            </a:r>
            <a:br>
              <a:rPr lang="en-US" sz="1800" dirty="0" smtClean="0">
                <a:solidFill>
                  <a:srgbClr val="A31515"/>
                </a:solidFill>
                <a:highlight>
                  <a:srgbClr val="FFFFFF"/>
                </a:highlight>
                <a:latin typeface="Consolas" panose="020B0609020204030204" pitchFamily="49" charset="0"/>
              </a:rPr>
            </a:br>
            <a:r>
              <a:rPr lang="en-US" sz="1800" dirty="0" smtClean="0">
                <a:solidFill>
                  <a:srgbClr val="A31515"/>
                </a:solidFill>
                <a:highlight>
                  <a:srgbClr val="FFFFFF"/>
                </a:highlight>
                <a:latin typeface="Consolas" panose="020B0609020204030204" pitchFamily="49" charset="0"/>
              </a:rPr>
              <a:t>           type=\"application/</a:t>
            </a:r>
            <a:r>
              <a:rPr lang="en-US" sz="1800" dirty="0" err="1" smtClean="0">
                <a:solidFill>
                  <a:srgbClr val="A31515"/>
                </a:solidFill>
                <a:highlight>
                  <a:srgbClr val="FFFFFF"/>
                </a:highlight>
                <a:latin typeface="Consolas" panose="020B0609020204030204" pitchFamily="49" charset="0"/>
              </a:rPr>
              <a:t>vnd.openxmlformats-officedocument.wordprocessingml.document</a:t>
            </a:r>
            <a:r>
              <a:rPr lang="en-US" sz="1800" dirty="0" smtClean="0">
                <a:solidFill>
                  <a:srgbClr val="A31515"/>
                </a:solidFill>
                <a:highlight>
                  <a:srgbClr val="FFFFFF"/>
                </a:highlight>
                <a:latin typeface="Consolas" panose="020B0609020204030204" pitchFamily="49" charset="0"/>
              </a:rPr>
              <a:t>\" /&gt;"</a:t>
            </a:r>
            <a:br>
              <a:rPr lang="en-US" sz="1800" dirty="0" smtClean="0">
                <a:solidFill>
                  <a:srgbClr val="A31515"/>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r>
            <a:br>
              <a:rPr lang="en-US" sz="1800" dirty="0" smtClean="0">
                <a:solidFill>
                  <a:srgbClr val="008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using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fileContent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StreamContent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GetBinaryStream</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"assets\\file1.docx"</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fileContent.Headers.ContentType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MediaTypeHeaderValue</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"application/</a:t>
            </a:r>
            <a:r>
              <a:rPr lang="en-US" sz="1800" dirty="0" err="1" smtClean="0">
                <a:solidFill>
                  <a:srgbClr val="A31515"/>
                </a:solidFill>
                <a:highlight>
                  <a:srgbClr val="FFFFFF"/>
                </a:highlight>
                <a:latin typeface="Consolas" panose="020B0609020204030204" pitchFamily="49" charset="0"/>
              </a:rPr>
              <a:t>vnd.openxmlformats-officedocument.wordprocessingml.document</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2B91AF"/>
                </a:solidFill>
                <a:highlight>
                  <a:srgbClr val="FFFFFF"/>
                </a:highlight>
                <a:latin typeface="Consolas" panose="020B0609020204030204" pitchFamily="49" charset="0"/>
              </a:rPr>
              <a:t>Uri(</a:t>
            </a:r>
            <a:r>
              <a:rPr lang="en-US" sz="1800" dirty="0" smtClean="0">
                <a:solidFill>
                  <a:srgbClr val="A31515"/>
                </a:solidFill>
                <a:highlight>
                  <a:srgbClr val="FFFFFF"/>
                </a:highlight>
                <a:latin typeface="Consolas" panose="020B0609020204030204" pitchFamily="49" charset="0"/>
              </a:rPr>
              <a:t>"https://www.onenote.com/api/v1.0/pages"</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HttpRequestMessage</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2B91AF"/>
                </a:solidFill>
                <a:highlight>
                  <a:srgbClr val="FFFFFF"/>
                </a:highlight>
                <a:latin typeface="Consolas" panose="020B0609020204030204" pitchFamily="49" charset="0"/>
              </a:rPr>
              <a:t>HttpMethod</a:t>
            </a:r>
            <a:r>
              <a:rPr lang="en-US" sz="1800" dirty="0" err="1" smtClean="0">
                <a:solidFill>
                  <a:srgbClr val="000000"/>
                </a:solidFill>
                <a:highlight>
                  <a:srgbClr val="FFFFFF"/>
                </a:highlight>
                <a:latin typeface="Consolas" panose="020B0609020204030204" pitchFamily="49" charset="0"/>
              </a:rPr>
              <a:t>.Post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createMessage.Content</a:t>
            </a:r>
            <a:r>
              <a:rPr lang="en-US" sz="1800" dirty="0" smtClean="0">
                <a:solidFill>
                  <a:srgbClr val="000000"/>
                </a:solidFill>
                <a:highlight>
                  <a:srgbClr val="FFFFFF"/>
                </a:highlight>
                <a:latin typeface="Consolas" panose="020B0609020204030204" pitchFamily="49" charset="0"/>
              </a:rPr>
              <a:t> =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MultipartFormDataContent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"Presentation</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fileContent</a:t>
            </a:r>
            <a:r>
              <a:rPr lang="en-US" sz="1800" dirty="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"file1"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err="1" smtClean="0">
                <a:solidFill>
                  <a:srgbClr val="2B91AF"/>
                </a:solidFill>
                <a:highlight>
                  <a:srgbClr val="FFFFFF"/>
                </a:highlight>
                <a:latin typeface="Consolas" panose="020B0609020204030204" pitchFamily="49" charset="0"/>
              </a:rPr>
              <a:t>HttpResponseMessage</a:t>
            </a:r>
            <a:r>
              <a:rPr lang="en-US" sz="1800" dirty="0" smtClean="0">
                <a:solidFill>
                  <a:srgbClr val="000000"/>
                </a:solidFill>
                <a:highlight>
                  <a:srgbClr val="FFFFFF"/>
                </a:highlight>
                <a:latin typeface="Consolas" panose="020B0609020204030204" pitchFamily="49" charset="0"/>
              </a:rPr>
              <a:t> response = </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client.SendAsync</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a:t>
            </a:r>
            <a:endParaRPr lang="en-US" sz="1800" dirty="0" smtClean="0">
              <a:gradFill>
                <a:gsLst>
                  <a:gs pos="100000">
                    <a:srgbClr val="DC3C00"/>
                  </a:gs>
                  <a:gs pos="0">
                    <a:srgbClr val="DC3C00"/>
                  </a:gs>
                </a:gsLst>
                <a:lin ang="5400000" scaled="0"/>
              </a:gradFill>
            </a:endParaRPr>
          </a:p>
        </p:txBody>
      </p:sp>
    </p:spTree>
    <p:extLst>
      <p:ext uri="{BB962C8B-B14F-4D97-AF65-F5344CB8AC3E}">
        <p14:creationId xmlns:p14="http://schemas.microsoft.com/office/powerpoint/2010/main" val="326083847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Capture PDF</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sp>
        <p:nvSpPr>
          <p:cNvPr id="5" name="Text Placeholder 1"/>
          <p:cNvSpPr>
            <a:spLocks noGrp="1"/>
          </p:cNvSpPr>
          <p:nvPr>
            <p:ph type="body" sz="quarter" idx="10"/>
          </p:nvPr>
        </p:nvSpPr>
        <p:spPr>
          <a:xfrm>
            <a:off x="519112" y="1338939"/>
            <a:ext cx="11400745" cy="5290458"/>
          </a:xfrm>
        </p:spPr>
        <p:txBody>
          <a:bodyPr/>
          <a:lstStyle/>
          <a:p>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client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HttpClient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8000"/>
                </a:solidFill>
                <a:highlight>
                  <a:srgbClr val="FFFFFF"/>
                </a:highlight>
                <a:latin typeface="Consolas" panose="020B0609020204030204" pitchFamily="49" charset="0"/>
              </a:rPr>
              <a:t>// [set Accept and Authorization headers as previous </a:t>
            </a:r>
            <a:r>
              <a:rPr lang="en-US" sz="1800" dirty="0">
                <a:solidFill>
                  <a:srgbClr val="008000"/>
                </a:solidFill>
                <a:highlight>
                  <a:srgbClr val="FFFFFF"/>
                </a:highlight>
                <a:latin typeface="Consolas" panose="020B0609020204030204" pitchFamily="49" charset="0"/>
              </a:rPr>
              <a:t>example]</a:t>
            </a:r>
            <a:br>
              <a:rPr lang="en-US" sz="1800" dirty="0">
                <a:solidFill>
                  <a:srgbClr val="008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simpleHtml</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8000"/>
                </a:solidFill>
                <a:highlight>
                  <a:srgbClr val="FFFFFF"/>
                </a:highlight>
                <a:latin typeface="Consolas" panose="020B0609020204030204" pitchFamily="49" charset="0"/>
              </a:rPr>
              <a:t>// [include both &lt;object&gt; and &lt;</a:t>
            </a:r>
            <a:r>
              <a:rPr lang="en-US" sz="1800" dirty="0" err="1" smtClean="0">
                <a:solidFill>
                  <a:srgbClr val="008000"/>
                </a:solidFill>
                <a:highlight>
                  <a:srgbClr val="FFFFFF"/>
                </a:highlight>
                <a:latin typeface="Consolas" panose="020B0609020204030204" pitchFamily="49" charset="0"/>
              </a:rPr>
              <a:t>img</a:t>
            </a:r>
            <a:r>
              <a:rPr lang="en-US" sz="1800" dirty="0">
                <a:solidFill>
                  <a:srgbClr val="008000"/>
                </a:solidFill>
                <a:highlight>
                  <a:srgbClr val="FFFFFF"/>
                </a:highlight>
                <a:latin typeface="Consolas" panose="020B0609020204030204" pitchFamily="49" charset="0"/>
              </a:rPr>
              <a:t>&gt;</a:t>
            </a:r>
            <a:r>
              <a:rPr lang="en-US" sz="1800" dirty="0" smtClean="0">
                <a:solidFill>
                  <a:srgbClr val="008000"/>
                </a:solidFill>
                <a:highlight>
                  <a:srgbClr val="FFFFFF"/>
                </a:highlight>
                <a:latin typeface="Consolas" panose="020B0609020204030204" pitchFamily="49" charset="0"/>
              </a:rPr>
              <a:t>]</a:t>
            </a:r>
            <a:br>
              <a:rPr lang="en-US" sz="1800" dirty="0" smtClean="0">
                <a:solidFill>
                  <a:srgbClr val="008000"/>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"&lt;object data=\"</a:t>
            </a:r>
            <a:r>
              <a:rPr lang="en-US" sz="1800" dirty="0" err="1" smtClean="0">
                <a:solidFill>
                  <a:srgbClr val="A31515"/>
                </a:solidFill>
                <a:highlight>
                  <a:srgbClr val="FFFFFF"/>
                </a:highlight>
                <a:latin typeface="Consolas" panose="020B0609020204030204" pitchFamily="49" charset="0"/>
              </a:rPr>
              <a:t>name:pdf</a:t>
            </a:r>
            <a:r>
              <a:rPr lang="en-US" sz="1800" dirty="0" smtClean="0">
                <a:solidFill>
                  <a:srgbClr val="A31515"/>
                </a:solidFill>
                <a:highlight>
                  <a:srgbClr val="FFFFFF"/>
                </a:highlight>
                <a:latin typeface="Consolas" panose="020B0609020204030204" pitchFamily="49" charset="0"/>
              </a:rPr>
              <a:t>\" data-attachment=\"file1.pdf\" type=\"application/pdf\" /&gt;“</a:t>
            </a:r>
            <a:br>
              <a:rPr lang="en-US" sz="1800" dirty="0" smtClean="0">
                <a:solidFill>
                  <a:srgbClr val="A31515"/>
                </a:solidFill>
                <a:highlight>
                  <a:srgbClr val="FFFFFF"/>
                </a:highlight>
                <a:latin typeface="Consolas" panose="020B0609020204030204" pitchFamily="49" charset="0"/>
              </a:rPr>
            </a:br>
            <a:r>
              <a:rPr lang="en-US" sz="1800" dirty="0" smtClean="0">
                <a:solidFill>
                  <a:srgbClr val="A31515"/>
                </a:solidFill>
                <a:highlight>
                  <a:srgbClr val="FFFFFF"/>
                </a:highlight>
                <a:latin typeface="Consolas" panose="020B0609020204030204" pitchFamily="49" charset="0"/>
              </a:rPr>
              <a:t>  "&lt;</a:t>
            </a:r>
            <a:r>
              <a:rPr lang="en-US" sz="1800" dirty="0" err="1">
                <a:solidFill>
                  <a:srgbClr val="A31515"/>
                </a:solidFill>
                <a:highlight>
                  <a:srgbClr val="FFFFFF"/>
                </a:highlight>
                <a:latin typeface="Consolas" panose="020B0609020204030204" pitchFamily="49" charset="0"/>
              </a:rPr>
              <a:t>img</a:t>
            </a:r>
            <a:r>
              <a:rPr lang="en-US" sz="1800" dirty="0">
                <a:solidFill>
                  <a:srgbClr val="A31515"/>
                </a:solidFill>
                <a:highlight>
                  <a:srgbClr val="FFFFFF"/>
                </a:highlight>
                <a:latin typeface="Consolas" panose="020B0609020204030204" pitchFamily="49" charset="0"/>
              </a:rPr>
              <a:t> src=\"</a:t>
            </a:r>
            <a:r>
              <a:rPr lang="en-US" sz="1800" dirty="0" err="1" smtClean="0">
                <a:solidFill>
                  <a:srgbClr val="A31515"/>
                </a:solidFill>
                <a:highlight>
                  <a:srgbClr val="FFFFFF"/>
                </a:highlight>
                <a:latin typeface="Consolas" panose="020B0609020204030204" pitchFamily="49" charset="0"/>
              </a:rPr>
              <a:t>name:pdf</a:t>
            </a:r>
            <a:r>
              <a:rPr lang="en-US" sz="1800" dirty="0" smtClean="0">
                <a:solidFill>
                  <a:srgbClr val="A31515"/>
                </a:solidFill>
                <a:highlight>
                  <a:srgbClr val="FFFFFF"/>
                </a:highlight>
                <a:latin typeface="Consolas" panose="020B0609020204030204" pitchFamily="49" charset="0"/>
              </a:rPr>
              <a:t>\" /&gt;"</a:t>
            </a:r>
            <a:br>
              <a:rPr lang="en-US" sz="1800" dirty="0" smtClean="0">
                <a:solidFill>
                  <a:srgbClr val="A31515"/>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r>
            <a:br>
              <a:rPr lang="en-US" sz="1800" dirty="0" smtClean="0">
                <a:solidFill>
                  <a:srgbClr val="008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using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pdfContent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StreamContent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GetBinaryStream</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"assets\\file1.pdf"</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fileContent.Headers.ContentType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MediaTypeHeaderValue</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"application/pdf"</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2B91AF"/>
                </a:solidFill>
                <a:highlight>
                  <a:srgbClr val="FFFFFF"/>
                </a:highlight>
                <a:latin typeface="Consolas" panose="020B0609020204030204" pitchFamily="49" charset="0"/>
              </a:rPr>
              <a:t>Uri(</a:t>
            </a:r>
            <a:r>
              <a:rPr lang="en-US" sz="1800" dirty="0" smtClean="0">
                <a:solidFill>
                  <a:srgbClr val="A31515"/>
                </a:solidFill>
                <a:highlight>
                  <a:srgbClr val="FFFFFF"/>
                </a:highlight>
                <a:latin typeface="Consolas" panose="020B0609020204030204" pitchFamily="49" charset="0"/>
              </a:rPr>
              <a:t>"https://www.onenote.com/api/v1.0/pages"</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HttpRequestMessage</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2B91AF"/>
                </a:solidFill>
                <a:highlight>
                  <a:srgbClr val="FFFFFF"/>
                </a:highlight>
                <a:latin typeface="Consolas" panose="020B0609020204030204" pitchFamily="49" charset="0"/>
              </a:rPr>
              <a:t>HttpMethod</a:t>
            </a:r>
            <a:r>
              <a:rPr lang="en-US" sz="1800" dirty="0" err="1" smtClean="0">
                <a:solidFill>
                  <a:srgbClr val="000000"/>
                </a:solidFill>
                <a:highlight>
                  <a:srgbClr val="FFFFFF"/>
                </a:highlight>
                <a:latin typeface="Consolas" panose="020B0609020204030204" pitchFamily="49" charset="0"/>
              </a:rPr>
              <a:t>.Post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createMessage.Content</a:t>
            </a:r>
            <a:r>
              <a:rPr lang="en-US" sz="1800" dirty="0" smtClean="0">
                <a:solidFill>
                  <a:srgbClr val="000000"/>
                </a:solidFill>
                <a:highlight>
                  <a:srgbClr val="FFFFFF"/>
                </a:highlight>
                <a:latin typeface="Consolas" panose="020B0609020204030204" pitchFamily="49" charset="0"/>
              </a:rPr>
              <a:t> =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MultipartFormDataContent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"Presentation</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pdfContent</a:t>
            </a:r>
            <a:r>
              <a:rPr lang="en-US" sz="1800" dirty="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"pdf"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err="1" smtClean="0">
                <a:solidFill>
                  <a:srgbClr val="2B91AF"/>
                </a:solidFill>
                <a:highlight>
                  <a:srgbClr val="FFFFFF"/>
                </a:highlight>
                <a:latin typeface="Consolas" panose="020B0609020204030204" pitchFamily="49" charset="0"/>
              </a:rPr>
              <a:t>HttpResponseMessage</a:t>
            </a:r>
            <a:r>
              <a:rPr lang="en-US" sz="1800" dirty="0" smtClean="0">
                <a:solidFill>
                  <a:srgbClr val="000000"/>
                </a:solidFill>
                <a:highlight>
                  <a:srgbClr val="FFFFFF"/>
                </a:highlight>
                <a:latin typeface="Consolas" panose="020B0609020204030204" pitchFamily="49" charset="0"/>
              </a:rPr>
              <a:t> response = </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client.SendAsync</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a:t>
            </a:r>
            <a:endParaRPr lang="en-US" sz="1800" dirty="0" smtClean="0">
              <a:gradFill>
                <a:gsLst>
                  <a:gs pos="100000">
                    <a:srgbClr val="DC3C00"/>
                  </a:gs>
                  <a:gs pos="0">
                    <a:srgbClr val="DC3C00"/>
                  </a:gs>
                </a:gsLst>
                <a:lin ang="5400000" scaled="0"/>
              </a:gradFill>
            </a:endParaRPr>
          </a:p>
        </p:txBody>
      </p:sp>
    </p:spTree>
    <p:extLst>
      <p:ext uri="{BB962C8B-B14F-4D97-AF65-F5344CB8AC3E}">
        <p14:creationId xmlns:p14="http://schemas.microsoft.com/office/powerpoint/2010/main" val="261984414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0653655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Creating Content from Windows Store App</a:t>
            </a:r>
            <a:endParaRPr lang="en-US" dirty="0"/>
          </a:p>
        </p:txBody>
      </p:sp>
    </p:spTree>
    <p:extLst>
      <p:ext uri="{BB962C8B-B14F-4D97-AF65-F5344CB8AC3E}">
        <p14:creationId xmlns:p14="http://schemas.microsoft.com/office/powerpoint/2010/main" val="379481123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Fast, simple, available anywhere</a:t>
            </a:r>
          </a:p>
          <a:p>
            <a:pPr lvl="1"/>
            <a:r>
              <a:rPr lang="en-US" dirty="0" err="1" smtClean="0"/>
              <a:t>RESTful</a:t>
            </a:r>
            <a:r>
              <a:rPr lang="en-US" dirty="0"/>
              <a:t>. Built on OData, JSON and </a:t>
            </a:r>
            <a:r>
              <a:rPr lang="en-US" dirty="0" smtClean="0"/>
              <a:t>HTML</a:t>
            </a:r>
            <a:endParaRPr lang="en-US" dirty="0"/>
          </a:p>
          <a:p>
            <a:pPr lvl="1"/>
            <a:r>
              <a:rPr lang="en-US" dirty="0" smtClean="0"/>
              <a:t>CRUD API for Notes </a:t>
            </a:r>
          </a:p>
          <a:p>
            <a:pPr lvl="1"/>
            <a:r>
              <a:rPr lang="en-US" dirty="0" smtClean="0"/>
              <a:t>CRUD API for Common entity types (Recipes, Movies, Books, Restaurants, Tasks, …)</a:t>
            </a:r>
          </a:p>
          <a:p>
            <a:r>
              <a:rPr lang="en-US" dirty="0" smtClean="0"/>
              <a:t>Find anything quickly</a:t>
            </a:r>
          </a:p>
          <a:p>
            <a:pPr marL="0" lvl="1"/>
            <a:r>
              <a:rPr lang="en-US" dirty="0"/>
              <a:t>Entity </a:t>
            </a:r>
            <a:r>
              <a:rPr lang="en-US" dirty="0" smtClean="0"/>
              <a:t>recognition, image processing, schematized content, and tags</a:t>
            </a:r>
          </a:p>
          <a:p>
            <a:pPr marL="0" lvl="1"/>
            <a:r>
              <a:rPr lang="en-US" dirty="0" smtClean="0"/>
              <a:t>Full text search and structured queries</a:t>
            </a:r>
          </a:p>
          <a:p>
            <a:r>
              <a:rPr lang="en-US" dirty="0" smtClean="0"/>
              <a:t>Your digital memory store in the cloud</a:t>
            </a:r>
            <a:endParaRPr lang="en-US" dirty="0"/>
          </a:p>
          <a:p>
            <a:pPr lvl="1"/>
            <a:r>
              <a:rPr lang="en-US" dirty="0" smtClean="0"/>
              <a:t>One place </a:t>
            </a:r>
            <a:r>
              <a:rPr lang="en-US" dirty="0"/>
              <a:t>for all your memories. Never forget anything again.</a:t>
            </a:r>
          </a:p>
          <a:p>
            <a:pPr lvl="1"/>
            <a:r>
              <a:rPr lang="en-US" dirty="0"/>
              <a:t>Evoke your ideas whenever you need </a:t>
            </a:r>
            <a:r>
              <a:rPr lang="en-US" dirty="0" smtClean="0"/>
              <a:t>them with natural language search</a:t>
            </a:r>
          </a:p>
          <a:p>
            <a:pPr lvl="1"/>
            <a:r>
              <a:rPr lang="en-US" dirty="0" smtClean="0"/>
              <a:t>Enable more personalized devices, apps, and smarter digital assistants</a:t>
            </a:r>
          </a:p>
        </p:txBody>
      </p:sp>
      <p:sp>
        <p:nvSpPr>
          <p:cNvPr id="17" name="Title 16"/>
          <p:cNvSpPr>
            <a:spLocks noGrp="1"/>
          </p:cNvSpPr>
          <p:nvPr>
            <p:ph type="title"/>
          </p:nvPr>
        </p:nvSpPr>
        <p:spPr/>
        <p:txBody>
          <a:bodyPr/>
          <a:lstStyle/>
          <a:p>
            <a:r>
              <a:rPr lang="en-US" dirty="0" smtClean="0"/>
              <a:t>OneNote API Vision</a:t>
            </a:r>
            <a:endParaRPr lang="en-US" dirty="0"/>
          </a:p>
        </p:txBody>
      </p:sp>
    </p:spTree>
    <p:extLst>
      <p:ext uri="{BB962C8B-B14F-4D97-AF65-F5344CB8AC3E}">
        <p14:creationId xmlns:p14="http://schemas.microsoft.com/office/powerpoint/2010/main" val="158850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57387" y="228600"/>
            <a:ext cx="9710738" cy="747897"/>
          </a:xfrm>
        </p:spPr>
        <p:txBody>
          <a:bodyPr/>
          <a:lstStyle/>
          <a:p>
            <a:r>
              <a:rPr lang="en-US" dirty="0" smtClean="0"/>
              <a:t>Pre-installed on every new Windows Device</a:t>
            </a:r>
            <a:endParaRPr lang="en-US" dirty="0"/>
          </a:p>
        </p:txBody>
      </p:sp>
      <p:sp>
        <p:nvSpPr>
          <p:cNvPr id="2" name="Text Placeholder 1"/>
          <p:cNvSpPr>
            <a:spLocks noGrp="1"/>
          </p:cNvSpPr>
          <p:nvPr>
            <p:ph type="body" sz="quarter" idx="11"/>
          </p:nvPr>
        </p:nvSpPr>
        <p:spPr>
          <a:xfrm>
            <a:off x="1957387" y="2148494"/>
            <a:ext cx="4582701" cy="2462213"/>
          </a:xfrm>
        </p:spPr>
        <p:txBody>
          <a:bodyPr/>
          <a:lstStyle/>
          <a:p>
            <a:r>
              <a:rPr lang="en-US" dirty="0" smtClean="0"/>
              <a:t>Free on all platforms</a:t>
            </a:r>
          </a:p>
          <a:p>
            <a:pPr lvl="1"/>
            <a:r>
              <a:rPr lang="en-US" dirty="0" smtClean="0"/>
              <a:t>Windows 8.1</a:t>
            </a:r>
          </a:p>
          <a:p>
            <a:pPr lvl="1"/>
            <a:r>
              <a:rPr lang="en-US" dirty="0"/>
              <a:t>Windows Phone</a:t>
            </a:r>
          </a:p>
          <a:p>
            <a:pPr lvl="1"/>
            <a:r>
              <a:rPr lang="en-US" dirty="0"/>
              <a:t>Mac</a:t>
            </a:r>
          </a:p>
          <a:p>
            <a:pPr lvl="1"/>
            <a:r>
              <a:rPr lang="en-US" dirty="0"/>
              <a:t>iOS</a:t>
            </a:r>
          </a:p>
          <a:p>
            <a:pPr lvl="1"/>
            <a:r>
              <a:rPr lang="en-US" dirty="0"/>
              <a:t>Android</a:t>
            </a:r>
          </a:p>
          <a:p>
            <a:pPr lvl="1"/>
            <a:r>
              <a:rPr lang="en-US" dirty="0"/>
              <a:t>And on the web with OneNote </a:t>
            </a:r>
            <a:r>
              <a:rPr lang="en-US" dirty="0" smtClean="0"/>
              <a:t>Online</a:t>
            </a:r>
            <a:endParaRPr lang="en-US" dirty="0"/>
          </a:p>
        </p:txBody>
      </p:sp>
      <p:sp>
        <p:nvSpPr>
          <p:cNvPr id="5" name="Text Placeholder 4"/>
          <p:cNvSpPr>
            <a:spLocks noGrp="1"/>
          </p:cNvSpPr>
          <p:nvPr>
            <p:ph type="body" sz="quarter" idx="12"/>
          </p:nvPr>
        </p:nvSpPr>
        <p:spPr>
          <a:xfrm>
            <a:off x="6996112" y="2148493"/>
            <a:ext cx="4672013" cy="2462213"/>
          </a:xfrm>
        </p:spPr>
        <p:txBody>
          <a:bodyPr/>
          <a:lstStyle/>
          <a:p>
            <a:pPr lvl="0"/>
            <a:r>
              <a:rPr lang="en-US" dirty="0"/>
              <a:t>New 1st party capture experiences</a:t>
            </a:r>
          </a:p>
          <a:p>
            <a:pPr lvl="1"/>
            <a:r>
              <a:rPr lang="en-US" dirty="0"/>
              <a:t>Office Lens for WP: Your pocket scanner. Fixes, enhances, and makes pictures readable</a:t>
            </a:r>
          </a:p>
          <a:p>
            <a:pPr lvl="1"/>
            <a:r>
              <a:rPr lang="en-US" dirty="0"/>
              <a:t>OneNote Clipper: Clip the web using your favorite browser</a:t>
            </a:r>
          </a:p>
          <a:p>
            <a:pPr lvl="1"/>
            <a:r>
              <a:rPr lang="en-US" dirty="0"/>
              <a:t>me@onenote.com: Email and save to OneNote</a:t>
            </a:r>
          </a:p>
        </p:txBody>
      </p:sp>
      <p:sp>
        <p:nvSpPr>
          <p:cNvPr id="4" name="Slide Number Placeholder 3"/>
          <p:cNvSpPr>
            <a:spLocks noGrp="1"/>
          </p:cNvSpPr>
          <p:nvPr>
            <p:ph type="sldNum" sz="quarter" idx="13"/>
          </p:nvPr>
        </p:nvSpPr>
        <p:spPr/>
        <p:txBody>
          <a:bodyPr/>
          <a:lstStyle/>
          <a:p>
            <a:fld id="{727B4C2D-45E2-4621-8491-2995EB46A674}" type="slidenum">
              <a:rPr lang="en-US" smtClean="0"/>
              <a:pPr/>
              <a:t>5</a:t>
            </a:fld>
            <a:endParaRPr lang="en-US" dirty="0"/>
          </a:p>
        </p:txBody>
      </p:sp>
      <p:sp>
        <p:nvSpPr>
          <p:cNvPr id="6" name="TextBox 5"/>
          <p:cNvSpPr txBox="1"/>
          <p:nvPr/>
        </p:nvSpPr>
        <p:spPr>
          <a:xfrm>
            <a:off x="1957387" y="5074816"/>
            <a:ext cx="7447552" cy="1415772"/>
          </a:xfrm>
          <a:prstGeom prst="rect">
            <a:avLst/>
          </a:prstGeom>
          <a:noFill/>
        </p:spPr>
        <p:txBody>
          <a:bodyPr wrap="none" lIns="0" tIns="0" rIns="0" bIns="0" rtlCol="0">
            <a:spAutoFit/>
          </a:bodyPr>
          <a:lstStyle/>
          <a:p>
            <a:pPr lvl="0">
              <a:lnSpc>
                <a:spcPct val="90000"/>
              </a:lnSpc>
              <a:spcBef>
                <a:spcPts val="2400"/>
              </a:spcBef>
              <a:buSzPct val="80000"/>
            </a:pPr>
            <a:r>
              <a:rPr lang="en-US" sz="4000" spc="-70" dirty="0" smtClean="0">
                <a:gradFill>
                  <a:gsLst>
                    <a:gs pos="100000">
                      <a:srgbClr val="DC3C00"/>
                    </a:gs>
                    <a:gs pos="0">
                      <a:srgbClr val="DC3C00"/>
                    </a:gs>
                  </a:gsLst>
                  <a:lin ang="5400000" scaled="0"/>
                </a:gradFill>
                <a:latin typeface="Segoe UI Light"/>
              </a:rPr>
              <a:t>100+ million users</a:t>
            </a:r>
          </a:p>
          <a:p>
            <a:pPr lvl="0">
              <a:lnSpc>
                <a:spcPct val="90000"/>
              </a:lnSpc>
              <a:spcBef>
                <a:spcPts val="2400"/>
              </a:spcBef>
              <a:buSzPct val="80000"/>
            </a:pPr>
            <a:r>
              <a:rPr lang="en-US" sz="4000" spc="-70" dirty="0" smtClean="0">
                <a:gradFill>
                  <a:gsLst>
                    <a:gs pos="100000">
                      <a:srgbClr val="DC3C00"/>
                    </a:gs>
                    <a:gs pos="0">
                      <a:srgbClr val="DC3C00"/>
                    </a:gs>
                  </a:gsLst>
                  <a:lin ang="5400000" scaled="0"/>
                </a:gradFill>
                <a:latin typeface="Segoe UI Light"/>
              </a:rPr>
              <a:t>15 GB of free storage with OneDrive</a:t>
            </a:r>
            <a:endParaRPr lang="en-US" sz="4000" spc="-70" dirty="0">
              <a:gradFill>
                <a:gsLst>
                  <a:gs pos="100000">
                    <a:srgbClr val="DC3C00"/>
                  </a:gs>
                  <a:gs pos="0">
                    <a:srgbClr val="DC3C00"/>
                  </a:gs>
                </a:gsLst>
                <a:lin ang="5400000" scaled="0"/>
              </a:gradFill>
              <a:latin typeface="Segoe UI Light"/>
            </a:endParaRPr>
          </a:p>
        </p:txBody>
      </p:sp>
      <p:grpSp>
        <p:nvGrpSpPr>
          <p:cNvPr id="10" name="Group 9"/>
          <p:cNvGrpSpPr/>
          <p:nvPr/>
        </p:nvGrpSpPr>
        <p:grpSpPr>
          <a:xfrm>
            <a:off x="1" y="1380"/>
            <a:ext cx="1613504" cy="6855242"/>
            <a:chOff x="1" y="1380"/>
            <a:chExt cx="1613504" cy="6855242"/>
          </a:xfrm>
        </p:grpSpPr>
        <p:sp>
          <p:nvSpPr>
            <p:cNvPr id="8" name="Rectangle 7"/>
            <p:cNvSpPr/>
            <p:nvPr/>
          </p:nvSpPr>
          <p:spPr bwMode="auto">
            <a:xfrm>
              <a:off x="1" y="1380"/>
              <a:ext cx="1613504" cy="6855242"/>
            </a:xfrm>
            <a:prstGeom prst="rect">
              <a:avLst/>
            </a:prstGeom>
            <a:solidFill>
              <a:srgbClr val="80397B"/>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r="61852"/>
            <a:stretch/>
          </p:blipFill>
          <p:spPr>
            <a:xfrm>
              <a:off x="1" y="1380"/>
              <a:ext cx="1528762" cy="1593030"/>
            </a:xfrm>
            <a:prstGeom prst="rect">
              <a:avLst/>
            </a:prstGeom>
          </p:spPr>
        </p:pic>
      </p:grpSp>
    </p:spTree>
    <p:extLst>
      <p:ext uri="{BB962C8B-B14F-4D97-AF65-F5344CB8AC3E}">
        <p14:creationId xmlns:p14="http://schemas.microsoft.com/office/powerpoint/2010/main" val="271974349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OneNote API Scenarios</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0939721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Create Pages and Sections</a:t>
            </a:r>
          </a:p>
          <a:p>
            <a:pPr lvl="1"/>
            <a:r>
              <a:rPr lang="en-US" dirty="0" smtClean="0"/>
              <a:t>Simple Captures – lightweight</a:t>
            </a:r>
            <a:r>
              <a:rPr lang="en-US" baseline="0" dirty="0" smtClean="0"/>
              <a:t> HTML</a:t>
            </a:r>
          </a:p>
          <a:p>
            <a:pPr lvl="1"/>
            <a:r>
              <a:rPr lang="en-US" baseline="0" dirty="0" smtClean="0"/>
              <a:t>Structured HTML – paragraphs, tables, images</a:t>
            </a:r>
            <a:endParaRPr lang="en-US" dirty="0" smtClean="0"/>
          </a:p>
          <a:p>
            <a:pPr lvl="1"/>
            <a:r>
              <a:rPr lang="en-US" baseline="0" dirty="0" smtClean="0"/>
              <a:t>Capture to specific section</a:t>
            </a:r>
          </a:p>
          <a:p>
            <a:pPr lvl="0"/>
            <a:r>
              <a:rPr lang="en-US" baseline="0" dirty="0" smtClean="0"/>
              <a:t>Capture photos and images</a:t>
            </a:r>
          </a:p>
          <a:p>
            <a:pPr lvl="1"/>
            <a:r>
              <a:rPr lang="en-US" baseline="0" dirty="0" smtClean="0"/>
              <a:t>Reference to an &lt;</a:t>
            </a:r>
            <a:r>
              <a:rPr lang="en-US" baseline="0" dirty="0" err="1" smtClean="0"/>
              <a:t>img</a:t>
            </a:r>
            <a:r>
              <a:rPr lang="en-US" baseline="0" dirty="0" smtClean="0"/>
              <a:t>&gt; on the internet</a:t>
            </a:r>
          </a:p>
          <a:p>
            <a:pPr lvl="1"/>
            <a:r>
              <a:rPr lang="en-US" baseline="0" dirty="0" smtClean="0"/>
              <a:t>Include binary image data</a:t>
            </a:r>
          </a:p>
          <a:p>
            <a:pPr lvl="0"/>
            <a:r>
              <a:rPr lang="en-US" baseline="0" dirty="0" smtClean="0"/>
              <a:t>Capture web page snapshot  </a:t>
            </a:r>
          </a:p>
          <a:p>
            <a:pPr lvl="1"/>
            <a:r>
              <a:rPr lang="en-US" baseline="0" dirty="0" smtClean="0"/>
              <a:t>Provide URL of page – stored as image</a:t>
            </a:r>
          </a:p>
          <a:p>
            <a:pPr lvl="1"/>
            <a:r>
              <a:rPr lang="en-US" baseline="0" dirty="0" smtClean="0"/>
              <a:t>Provide HTML – stored as image</a:t>
            </a:r>
          </a:p>
        </p:txBody>
      </p:sp>
      <p:sp>
        <p:nvSpPr>
          <p:cNvPr id="3" name="Title 2"/>
          <p:cNvSpPr>
            <a:spLocks noGrp="1"/>
          </p:cNvSpPr>
          <p:nvPr>
            <p:ph type="title"/>
          </p:nvPr>
        </p:nvSpPr>
        <p:spPr/>
        <p:txBody>
          <a:bodyPr/>
          <a:lstStyle/>
          <a:p>
            <a:r>
              <a:rPr lang="en-US" dirty="0" smtClean="0"/>
              <a:t>OneNote API</a:t>
            </a:r>
            <a:r>
              <a:rPr lang="en-US" baseline="0" dirty="0" smtClean="0"/>
              <a:t> Scenarios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355918407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Capture</a:t>
            </a:r>
            <a:r>
              <a:rPr lang="en-US" baseline="0" dirty="0" smtClean="0"/>
              <a:t> embedded files</a:t>
            </a:r>
          </a:p>
          <a:p>
            <a:pPr lvl="1"/>
            <a:r>
              <a:rPr lang="en-US" dirty="0" smtClean="0"/>
              <a:t>Specify</a:t>
            </a:r>
            <a:r>
              <a:rPr lang="en-US" baseline="0" dirty="0" smtClean="0"/>
              <a:t> filename and Mime type</a:t>
            </a:r>
          </a:p>
          <a:p>
            <a:pPr lvl="1"/>
            <a:r>
              <a:rPr lang="en-US" baseline="0" dirty="0" smtClean="0"/>
              <a:t>Include binary data</a:t>
            </a:r>
          </a:p>
          <a:p>
            <a:pPr lvl="1"/>
            <a:r>
              <a:rPr lang="en-US" baseline="0" dirty="0" smtClean="0"/>
              <a:t>Rendered as icon and opens in native application (based on Mime type)</a:t>
            </a:r>
            <a:endParaRPr lang="en-US" dirty="0" smtClean="0"/>
          </a:p>
          <a:p>
            <a:pPr lvl="0"/>
            <a:r>
              <a:rPr lang="en-US" dirty="0" smtClean="0"/>
              <a:t>Capture PDF</a:t>
            </a:r>
          </a:p>
          <a:p>
            <a:pPr lvl="1"/>
            <a:r>
              <a:rPr lang="en-US" dirty="0" smtClean="0"/>
              <a:t>Embed PDF file</a:t>
            </a:r>
          </a:p>
          <a:p>
            <a:pPr lvl="1"/>
            <a:r>
              <a:rPr lang="en-US" dirty="0" smtClean="0"/>
              <a:t>Also</a:t>
            </a:r>
            <a:r>
              <a:rPr lang="en-US" baseline="0" dirty="0" smtClean="0"/>
              <a:t> display each page as an image</a:t>
            </a:r>
            <a:endParaRPr lang="en-US" dirty="0"/>
          </a:p>
        </p:txBody>
      </p:sp>
      <p:sp>
        <p:nvSpPr>
          <p:cNvPr id="3" name="Title 2"/>
          <p:cNvSpPr>
            <a:spLocks noGrp="1"/>
          </p:cNvSpPr>
          <p:nvPr>
            <p:ph type="title"/>
          </p:nvPr>
        </p:nvSpPr>
        <p:spPr/>
        <p:txBody>
          <a:bodyPr/>
          <a:lstStyle/>
          <a:p>
            <a:r>
              <a:rPr lang="en-US" dirty="0" smtClean="0"/>
              <a:t>OneNote</a:t>
            </a:r>
            <a:r>
              <a:rPr lang="en-US" baseline="0" dirty="0" smtClean="0"/>
              <a:t> API Scenarios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347047129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Do you require editable content or just an image?</a:t>
            </a:r>
          </a:p>
          <a:p>
            <a:r>
              <a:rPr lang="en-US" dirty="0" smtClean="0"/>
              <a:t>Content is “local” or at some URL?</a:t>
            </a:r>
          </a:p>
          <a:p>
            <a:r>
              <a:rPr lang="en-US" dirty="0" smtClean="0"/>
              <a:t>Content is accessible by OneNote service, or requires authentication?</a:t>
            </a:r>
          </a:p>
        </p:txBody>
      </p:sp>
      <p:sp>
        <p:nvSpPr>
          <p:cNvPr id="3" name="Title 2"/>
          <p:cNvSpPr>
            <a:spLocks noGrp="1"/>
          </p:cNvSpPr>
          <p:nvPr>
            <p:ph type="title"/>
          </p:nvPr>
        </p:nvSpPr>
        <p:spPr/>
        <p:txBody>
          <a:bodyPr/>
          <a:lstStyle/>
          <a:p>
            <a:r>
              <a:rPr lang="en-US" dirty="0" smtClean="0"/>
              <a:t>Which Scenario?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spTree>
    <p:extLst>
      <p:ext uri="{BB962C8B-B14F-4D97-AF65-F5344CB8AC3E}">
        <p14:creationId xmlns:p14="http://schemas.microsoft.com/office/powerpoint/2010/main" val="108885597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ompany xmlns="http://schemas.microsoft.com/sharepoint/v3">Critical Path</Company>
    <Project xmlns="c7dd7a47-5eb0-4219-9c75-8258c822be9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D61B4CFCB5D8D4A8E65D32A29D8DB3E" ma:contentTypeVersion="3" ma:contentTypeDescription="Create a new document." ma:contentTypeScope="" ma:versionID="f0276697cd14aa124c054602ce8fe3c5">
  <xsd:schema xmlns:xsd="http://www.w3.org/2001/XMLSchema" xmlns:xs="http://www.w3.org/2001/XMLSchema" xmlns:p="http://schemas.microsoft.com/office/2006/metadata/properties" xmlns:ns1="http://schemas.microsoft.com/sharepoint/v3" xmlns:ns2="c7dd7a47-5eb0-4219-9c75-8258c822be9e" targetNamespace="http://schemas.microsoft.com/office/2006/metadata/properties" ma:root="true" ma:fieldsID="ce85d22485e5625b9ccd59583b658dde" ns1:_="" ns2:_="">
    <xsd:import namespace="http://schemas.microsoft.com/sharepoint/v3"/>
    <xsd:import namespace="c7dd7a47-5eb0-4219-9c75-8258c822be9e"/>
    <xsd:element name="properties">
      <xsd:complexType>
        <xsd:sequence>
          <xsd:element name="documentManagement">
            <xsd:complexType>
              <xsd:all>
                <xsd:element ref="ns1:Company" minOccurs="0"/>
                <xsd:element ref="ns2:Projec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pany" ma:index="8" nillable="true" ma:displayName="Company" ma:internalName="Compan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dd7a47-5eb0-4219-9c75-8258c822be9e" elementFormDefault="qualified">
    <xsd:import namespace="http://schemas.microsoft.com/office/2006/documentManagement/types"/>
    <xsd:import namespace="http://schemas.microsoft.com/office/infopath/2007/PartnerControls"/>
    <xsd:element name="Project" ma:index="9" nillable="true" ma:displayName="Project" ma:internalName="Projec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DA593625-DB14-4FB0-B5A9-3269FA9C120B}">
  <ds:schemaRefs>
    <ds:schemaRef ds:uri="http://schemas.microsoft.com/office/2006/metadata/properties"/>
    <ds:schemaRef ds:uri="http://schemas.microsoft.com/office/2006/documentManagement/types"/>
    <ds:schemaRef ds:uri="http://purl.org/dc/terms/"/>
    <ds:schemaRef ds:uri="http://purl.org/dc/elements/1.1/"/>
    <ds:schemaRef ds:uri="http://purl.org/dc/dcmitype/"/>
    <ds:schemaRef ds:uri="http://www.w3.org/XML/1998/namespace"/>
    <ds:schemaRef ds:uri="http://schemas.microsoft.com/office/infopath/2007/PartnerControls"/>
    <ds:schemaRef ds:uri="http://schemas.openxmlformats.org/package/2006/metadata/core-properties"/>
    <ds:schemaRef ds:uri="c7dd7a47-5eb0-4219-9c75-8258c822be9e"/>
    <ds:schemaRef ds:uri="http://schemas.microsoft.com/sharepoint/v3"/>
  </ds:schemaRefs>
</ds:datastoreItem>
</file>

<file path=customXml/itemProps3.xml><?xml version="1.0" encoding="utf-8"?>
<ds:datastoreItem xmlns:ds="http://schemas.openxmlformats.org/officeDocument/2006/customXml" ds:itemID="{68E324C1-CE8D-4EC4-8ED1-D3EE4E50AB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7dd7a47-5eb0-4219-9c75-8258c822be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4586</Words>
  <Application>Microsoft Office PowerPoint</Application>
  <PresentationFormat>Custom</PresentationFormat>
  <Paragraphs>362</Paragraphs>
  <Slides>31</Slides>
  <Notes>24</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Consolas</vt:lpstr>
      <vt:lpstr>Segoe Semibold</vt:lpstr>
      <vt:lpstr>Segoe UI</vt:lpstr>
      <vt:lpstr>Segoe UI Light</vt:lpstr>
      <vt:lpstr>Wingdings</vt:lpstr>
      <vt:lpstr>5-30055_Office Template 2012 - 16x9 - White Background</vt:lpstr>
      <vt:lpstr>5-30055_Office Template 2012 - 16x9 - Colored Accent Slides</vt:lpstr>
      <vt:lpstr>Deep Dive into the Office 365 APIs for OneNote Services</vt:lpstr>
      <vt:lpstr>Agenda </vt:lpstr>
      <vt:lpstr>Introduction</vt:lpstr>
      <vt:lpstr>OneNote API Vision</vt:lpstr>
      <vt:lpstr>Pre-installed on every new Windows Device</vt:lpstr>
      <vt:lpstr>OneNote API Scenarios</vt:lpstr>
      <vt:lpstr>OneNote API Scenarios</vt:lpstr>
      <vt:lpstr>OneNote API Scenarios</vt:lpstr>
      <vt:lpstr>Which Scenario?</vt:lpstr>
      <vt:lpstr>Getting Started with the OneNote Service</vt:lpstr>
      <vt:lpstr>One-Click capture</vt:lpstr>
      <vt:lpstr>demo</vt:lpstr>
      <vt:lpstr>Getting Started with custom application</vt:lpstr>
      <vt:lpstr>Register with Microsoft Live Service</vt:lpstr>
      <vt:lpstr>Authenticate the User</vt:lpstr>
      <vt:lpstr>Capture Content</vt:lpstr>
      <vt:lpstr>Add to OneNote</vt:lpstr>
      <vt:lpstr>OneNote REST Interface</vt:lpstr>
      <vt:lpstr>Post Body – Multipart/form-data</vt:lpstr>
      <vt:lpstr>demo</vt:lpstr>
      <vt:lpstr>Content Capture in Depth</vt:lpstr>
      <vt:lpstr>PowerPoint Presentation</vt:lpstr>
      <vt:lpstr>Capture Text</vt:lpstr>
      <vt:lpstr>Capture Image</vt:lpstr>
      <vt:lpstr>Capture Web Page Snapshot</vt:lpstr>
      <vt:lpstr>Capture Web Page Snapshot</vt:lpstr>
      <vt:lpstr>Capture Web Page Snapshot </vt:lpstr>
      <vt:lpstr>Capture Embedded File</vt:lpstr>
      <vt:lpstr>Capture PDF</vt:lpstr>
      <vt:lpstr>demo</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2014-09-17T03:48:06Z</dcterms:created>
  <dcterms:modified xsi:type="dcterms:W3CDTF">2014-10-04T21:26:37Z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0x0101006D61B4CFCB5D8D4A8E65D32A29D8DB3E</vt:lpwstr>
  </property>
</Properties>
</file>