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6" r:id="rId3"/>
    <p:sldId id="256" r:id="rId4"/>
    <p:sldId id="257" r:id="rId5"/>
    <p:sldId id="258"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20T16:01:42.89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396 0,'-12'1,"0"1,0 0,0 0,0 2,1-1,-1 1,-20 11,7-2,1 1,-30 24,40-27,1 1,0 1,0 0,1 1,1 1,1-1,0 2,1-1,-10 23,8-11,1 1,1 0,2 1,0-1,-1 31,7-53,0 0,1 0,0 0,0 1,1-1,0 0,0 0,0 0,1 0,0 0,0 0,0-1,1 1,0 0,0-1,0 0,1 0,0 0,0 0,0-1,0 1,1-1,-1 0,1 0,8 4,171 146,-169-144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20T16:20:59.24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1 201,'1'-1,"0"-1,0 1,0 0,0 0,0-1,0 1,0 0,1 0,-1 0,0 0,1 1,-1-1,1 0,-1 1,1-1,-1 1,1-1,-1 1,1 0,-1-1,1 1,0 0,-1 0,1 0,1 1,5-2,383-74,-333 63,31-5,114-28,-170 38,0 1,1 1,50 1,-24 1,-11-2,0 2,1 3,-1 1,0 3,0 2,72 18,-50-7,1-3,0-3,1-3,141-4,-185-4,20-1,1 1,-1 3,0 2,66 15,-31 3,2 1,92 13,64 12,-151-35,-24-3,95 4,-88-6,-55-5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20T16:21:02.7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1 329,'1'-5,"1"0,0 0,1 1,-1-1,1 1,0-1,0 1,0 0,1 0,-1 1,1-1,6-4,-3 2,21-20,1 2,1 1,1 2,2 1,51-24,-22 16,1 3,79-19,-137 42,1 1,-1 0,0 0,1 0,-1 0,1 1,-1 0,0 0,1 0,-1 1,1 0,-1 0,0 0,1 1,4 2,-6-2,0 1,0 0,0 1,0-1,-1 0,0 1,0 0,0 0,0 0,0 0,-1 0,1 1,-1-1,0 1,-1-1,3 9,-1 4,0-1,0 0,-2 1,0-1,-1 1,0 0,-2-1,0 1,0-1,-2 0,0 0,-1 0,-9 20,2-8,-2 0,-1 0,-1-2,-1 0,-1 0,-26 25,25-29,-1-1,-1-1,-26 18,39-33,0 1,-1-2,0 1,1-1,-2 0,1-1,0 0,-1-1,1 0,-1 0,0-1,1 0,-11-1,10 0,1 0,0 0,0-1,0 0,1 0,-1-1,-13-4,20 5,0 0,-1-1,1 1,0-1,0 1,0-1,0 0,0 0,0 0,1 0,-1 0,1-1,-1 1,1 0,0-1,0 1,0-1,0 1,0-1,1 1,-1-1,1 0,-1 1,1-1,0-4,-10-74,7 66,0 0,1 0,0 0,1 0,1 0,1 0,0 0,1 0,7-29,-8 40,1 0,1 0,-1 0,0 0,1 1,0-1,0 1,0 0,0-1,0 1,1 1,-1-1,1 0,6-2,-2 1,0 1,1-1,-1 2,1-1,0 1,16-1,-2 2,1 0,-1 2,1 1,36 7,-51-7,1 0,0 1,-1 0,1 0,-1 1,0 0,9 6,-16-9,0 1,1 0,-1 0,0 0,0 0,-1 0,1 0,0 0,-1 1,1-1,-1 1,0-1,0 1,0-1,0 1,0 0,0 0,-1-1,1 1,-1 0,0 0,0 0,0-1,0 1,-1 0,1 0,-1 0,1-1,-3 5,-1 5,-1 0,-1 0,0 0,0-1,-2 0,1 0,-1-1,-1 0,0 0,0-1,-1 0,0 0,0-2,-15 10,-19 8,0-1,-63 23,93-41,10-4,-1 0,0-1,0 0,0 0,0 0,0 0,0-1,0 0,0 0,0 0,0-1,0 1,0-1,0-1,0 1,0-1,0 1,-4-4,-4-3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20T16:21:04.55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46,'201'12,"-8"-1,-86-10,228-3,-214-9,34 0,-94 11,29 2,-1-4,0-4,119-22,-161 16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20T16:21:07.16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3113 114,'-36'-2,"1"-2,-1-2,1-1,-38-13,-20-4,-11 4,-1 5,-114-1,-219 16,185 3,145 3,-175 30,280-36,-69 16,-102 34,1 1,-126 3,178-36,-154 43,265-58,0 0,1 0,-1 1,1 1,0-1,-13 11,18-12,0 0,0 1,1 0,0 0,0 0,0 0,0 1,0-1,1 1,0-1,0 1,0 0,1 0,-2 7,-17 86,4 2,-5 164,21-243,1 1,0-1,2 0,1 0,0 0,1 0,1-1,1 0,1 0,1-1,1 1,0-2,2 0,0 0,24 27,6 3,94 83,-111-110,1-1,2-2,-1-1,2-1,52 21,3-8,2-5,2-3,-1-3,2-5,0-4,0-3,1-4,94-11,-52-6,-2-5,-1-6,-1-6,225-87,-343 115,703-317,-699 312,0-1,-1 0,-1-1,1 0,-2-1,0 0,0-1,-1 0,0-1,-2 0,1-1,-2 0,0 0,6-19,5-22,-2-1,12-95,-14 18,-11 88,2 1,15-65,-18 102,0 0,-1 0,0 0,-1-1,0 1,0 0,0 0,-1 0,-1-1,1 1,-1 0,-1 0,0 1,0-1,0 0,-1 1,0 0,0 0,-6-8,-16-23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20T16:01:54.37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69,'35'3,"0"0,-1 3,43 11,2 1,35 0,2-4,190-2,-261-11,-1 3,60 12,-58-7,92 4,-75-12,67 10,141 4,-93-8,451 3,-401-12,-81-8,-20-1,-49 5,109-22,-120 16,1 2,104-2,-87 14,0 3,-1 4,105 25,-131-24,1-2,-1-3,1-3,75-6,-6 1,145 0,304 6,-290 30,-189-18,155 4,-212-17,1 2,53 11,49 6,318-18,-244-5,-169-2,0-2,0-2,-1-2,73-26,-43 13,-35 11,0 1,1 2,-1 3,2 1,51 1,-24 2,126-19,-38 1,-72 9,116-31,-58 10,-88 21,1 4,108-1,49-3,-10 0,-114 10,110 4,-29 18,128 33,-225-36,0-3,1-3,97 2,1579-17,-1065 4,-591-6,142-24,-146 14,172-5,-71 7,-121 5,-46 4,44-12,-45 9,51-7,29 4,102-6,-180 16,1 1,-1 1,0 2,0 1,36 11,260 72,-299-82,0-2,0 0,0-1,51-1,-42-3,-1 3,36 5,9 3,0-4,131-6,-94-2,-75 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20T16:08:21.07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0,'135'9,"-36"0,833 113,-765-97,183 4,165-23,-417-6,30 0,498 12,-546-7,269 26,-277-23,-1-3,83-5,140-23,-217 15,122 2,7-2,-113-6,108-30,-53 10,-39 12,0 6,207-5,-240 21,547 27,14 50,-631-76,560 71,-536-67,109 20,1-6,155 1,-9-19,207-4,-260-20,-89 7,91-19,35-3,331-19,-529 45,128-37,-176 42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20T16:08:24.42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50 227,'336'14,"-146"-4,685 6,-617-25,355-58,-427 38,-213 41,0 2,1 0,1 2,0 0,-42 38,29-22,-46 27,51-43,0-1,-1-1,-1-2,-50 11,51-14,-541 113,544-117,0 0,0-2,0-2,-1 0,1-2,0-2,-33-6,34 3,0 2,0 2,-49 1,47 2,1-2,-1-1,-34-7,-233-67,251 67,1 1,-73-2,-30-3,146 12,0 1,0-1,1 0,-1 0,0-1,0 1,1-1,-1 0,1 0,-1 0,1 0,0 0,0-1,0 1,0-1,0 0,1 0,-5-6,5 4,-1 0,1 0,0-1,1 1,-1-1,1 1,0-1,0 0,1 1,0-1,0-10,2 1,0 1,1 0,1 0,0 0,0 0,2 0,0 1,0 0,13-18,-10 18,1 1,0 0,2 0,-1 2,1-1,0 1,1 1,1 0,14-7,-6 6,0 0,0 2,1 1,0 0,32-3,17 2,0 5,142 9,-185-4,79 6,137 29,-188-25,-1 2,-1 4,-1 1,61 32,-88-36,39 31,-47-32,1 0,0-1,41 19,110 27,-148-50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20T16:08:26.6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0,'36'3,"0"1,0 2,68 20,-3-1,98 7,254 7,-215-23,-121-4,103 3,-16-4,-54-1,-114-9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20T16:12:28.66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1 134,'374'-12,"190"6,-300 44,-3-1,-113-34,250-28,-286 15,277 5,-208 8,939-4,-947 13,-130-7,1-1,0-2,0-2,0-3,53-8,52-23,-26 4,0 6,152-10,-141 26,196-4,-74 14,361-4,-403-8,149-2,-319 15,0 2,0 2,-1 2,73 26,40 8,685 91,-333-123,-298-14,363-19,261-24,499 47,-1293-1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20T16:12:30.37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1,'45'2,"87"16,12 1,590-11,-400-11,-29-9,-47 1,-222 10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20T16:12:44.47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90,'532'0,"-506"-2,-1-1,-1-1,1-1,0-2,23-8,58-15,-42 20,0 3,103 1,-141 5,-1 2,1 0,0 1,0 2,0 1,-1 0,0 2,31 13,-43-14,1-2,0 1,0-2,0 0,0 0,24 0,94-5,-50-1,935 3,-998 2,1-1,28 8,-28-5,0 0,28 0,41-2,154-6,-225 1,0-1,0 0,0-2,-1 0,29-15,-27 12,1 0,0 2,33-9,-37 14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20T16:20:56.97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1,'31'2,"-1"2,1 1,-1 1,36 13,2 0,52 7,1-5,1-5,233-1,-280-15,106 13,-88-5,124-5,-122-4,116 13,-155-5,-35-6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C5EE9-1744-3F6A-93C4-875CA24DAC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32C27D-B7E6-68FA-73A2-3989FB4FF7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8AA360-22FF-97B2-9371-3F01CB7E14A5}"/>
              </a:ext>
            </a:extLst>
          </p:cNvPr>
          <p:cNvSpPr>
            <a:spLocks noGrp="1"/>
          </p:cNvSpPr>
          <p:nvPr>
            <p:ph type="dt" sz="half" idx="10"/>
          </p:nvPr>
        </p:nvSpPr>
        <p:spPr/>
        <p:txBody>
          <a:bodyPr/>
          <a:lstStyle/>
          <a:p>
            <a:fld id="{F8276D63-92F4-4B0F-830E-6BE80524A5CF}" type="datetimeFigureOut">
              <a:rPr lang="en-US" smtClean="0"/>
              <a:t>1/20/2023</a:t>
            </a:fld>
            <a:endParaRPr lang="en-US"/>
          </a:p>
        </p:txBody>
      </p:sp>
      <p:sp>
        <p:nvSpPr>
          <p:cNvPr id="5" name="Footer Placeholder 4">
            <a:extLst>
              <a:ext uri="{FF2B5EF4-FFF2-40B4-BE49-F238E27FC236}">
                <a16:creationId xmlns:a16="http://schemas.microsoft.com/office/drawing/2014/main" id="{1D247F2E-913B-C6FE-861E-73C7AE7CEC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B16E71-AED5-BFDD-DAD6-6BC83CB312E7}"/>
              </a:ext>
            </a:extLst>
          </p:cNvPr>
          <p:cNvSpPr>
            <a:spLocks noGrp="1"/>
          </p:cNvSpPr>
          <p:nvPr>
            <p:ph type="sldNum" sz="quarter" idx="12"/>
          </p:nvPr>
        </p:nvSpPr>
        <p:spPr/>
        <p:txBody>
          <a:bodyPr/>
          <a:lstStyle/>
          <a:p>
            <a:fld id="{69152F43-7A81-445C-A59E-5310784996FB}" type="slidenum">
              <a:rPr lang="en-US" smtClean="0"/>
              <a:t>‹#›</a:t>
            </a:fld>
            <a:endParaRPr lang="en-US"/>
          </a:p>
        </p:txBody>
      </p:sp>
    </p:spTree>
    <p:extLst>
      <p:ext uri="{BB962C8B-B14F-4D97-AF65-F5344CB8AC3E}">
        <p14:creationId xmlns:p14="http://schemas.microsoft.com/office/powerpoint/2010/main" val="246981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5570F-B0C1-05F0-6A87-4F8065FEE2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8D1F52-4CB6-E58B-E3EE-7E0453BDEE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12D400-11CC-2014-7206-EEC6BF9C165F}"/>
              </a:ext>
            </a:extLst>
          </p:cNvPr>
          <p:cNvSpPr>
            <a:spLocks noGrp="1"/>
          </p:cNvSpPr>
          <p:nvPr>
            <p:ph type="dt" sz="half" idx="10"/>
          </p:nvPr>
        </p:nvSpPr>
        <p:spPr/>
        <p:txBody>
          <a:bodyPr/>
          <a:lstStyle/>
          <a:p>
            <a:fld id="{F8276D63-92F4-4B0F-830E-6BE80524A5CF}" type="datetimeFigureOut">
              <a:rPr lang="en-US" smtClean="0"/>
              <a:t>1/20/2023</a:t>
            </a:fld>
            <a:endParaRPr lang="en-US"/>
          </a:p>
        </p:txBody>
      </p:sp>
      <p:sp>
        <p:nvSpPr>
          <p:cNvPr id="5" name="Footer Placeholder 4">
            <a:extLst>
              <a:ext uri="{FF2B5EF4-FFF2-40B4-BE49-F238E27FC236}">
                <a16:creationId xmlns:a16="http://schemas.microsoft.com/office/drawing/2014/main" id="{92D24B8F-5D15-B158-8442-5616A5E50E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2A2C0-62B8-FAD3-78CA-2D8DBA13BBE5}"/>
              </a:ext>
            </a:extLst>
          </p:cNvPr>
          <p:cNvSpPr>
            <a:spLocks noGrp="1"/>
          </p:cNvSpPr>
          <p:nvPr>
            <p:ph type="sldNum" sz="quarter" idx="12"/>
          </p:nvPr>
        </p:nvSpPr>
        <p:spPr/>
        <p:txBody>
          <a:bodyPr/>
          <a:lstStyle/>
          <a:p>
            <a:fld id="{69152F43-7A81-445C-A59E-5310784996FB}" type="slidenum">
              <a:rPr lang="en-US" smtClean="0"/>
              <a:t>‹#›</a:t>
            </a:fld>
            <a:endParaRPr lang="en-US"/>
          </a:p>
        </p:txBody>
      </p:sp>
    </p:spTree>
    <p:extLst>
      <p:ext uri="{BB962C8B-B14F-4D97-AF65-F5344CB8AC3E}">
        <p14:creationId xmlns:p14="http://schemas.microsoft.com/office/powerpoint/2010/main" val="974048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25DED6-B5B6-7D27-2004-67C7E36424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970D71-5C9A-4649-EF55-5C5AB2C7CB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420C0D-D5A3-8E0C-75A9-C1555244D355}"/>
              </a:ext>
            </a:extLst>
          </p:cNvPr>
          <p:cNvSpPr>
            <a:spLocks noGrp="1"/>
          </p:cNvSpPr>
          <p:nvPr>
            <p:ph type="dt" sz="half" idx="10"/>
          </p:nvPr>
        </p:nvSpPr>
        <p:spPr/>
        <p:txBody>
          <a:bodyPr/>
          <a:lstStyle/>
          <a:p>
            <a:fld id="{F8276D63-92F4-4B0F-830E-6BE80524A5CF}" type="datetimeFigureOut">
              <a:rPr lang="en-US" smtClean="0"/>
              <a:t>1/20/2023</a:t>
            </a:fld>
            <a:endParaRPr lang="en-US"/>
          </a:p>
        </p:txBody>
      </p:sp>
      <p:sp>
        <p:nvSpPr>
          <p:cNvPr id="5" name="Footer Placeholder 4">
            <a:extLst>
              <a:ext uri="{FF2B5EF4-FFF2-40B4-BE49-F238E27FC236}">
                <a16:creationId xmlns:a16="http://schemas.microsoft.com/office/drawing/2014/main" id="{12AF05D0-FCA5-D647-919F-2DD23BC05D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29C08B-9FDE-8896-746C-55C4574DC21F}"/>
              </a:ext>
            </a:extLst>
          </p:cNvPr>
          <p:cNvSpPr>
            <a:spLocks noGrp="1"/>
          </p:cNvSpPr>
          <p:nvPr>
            <p:ph type="sldNum" sz="quarter" idx="12"/>
          </p:nvPr>
        </p:nvSpPr>
        <p:spPr/>
        <p:txBody>
          <a:bodyPr/>
          <a:lstStyle/>
          <a:p>
            <a:fld id="{69152F43-7A81-445C-A59E-5310784996FB}" type="slidenum">
              <a:rPr lang="en-US" smtClean="0"/>
              <a:t>‹#›</a:t>
            </a:fld>
            <a:endParaRPr lang="en-US"/>
          </a:p>
        </p:txBody>
      </p:sp>
    </p:spTree>
    <p:extLst>
      <p:ext uri="{BB962C8B-B14F-4D97-AF65-F5344CB8AC3E}">
        <p14:creationId xmlns:p14="http://schemas.microsoft.com/office/powerpoint/2010/main" val="617156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51FA1-50F9-F207-417D-CEED99CF2B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3B87EE-1328-FBA3-39B3-A4B69C2D3B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D2FCB-DD7F-E2E8-701D-C53F30C88F14}"/>
              </a:ext>
            </a:extLst>
          </p:cNvPr>
          <p:cNvSpPr>
            <a:spLocks noGrp="1"/>
          </p:cNvSpPr>
          <p:nvPr>
            <p:ph type="dt" sz="half" idx="10"/>
          </p:nvPr>
        </p:nvSpPr>
        <p:spPr/>
        <p:txBody>
          <a:bodyPr/>
          <a:lstStyle/>
          <a:p>
            <a:fld id="{F8276D63-92F4-4B0F-830E-6BE80524A5CF}" type="datetimeFigureOut">
              <a:rPr lang="en-US" smtClean="0"/>
              <a:t>1/20/2023</a:t>
            </a:fld>
            <a:endParaRPr lang="en-US"/>
          </a:p>
        </p:txBody>
      </p:sp>
      <p:sp>
        <p:nvSpPr>
          <p:cNvPr id="5" name="Footer Placeholder 4">
            <a:extLst>
              <a:ext uri="{FF2B5EF4-FFF2-40B4-BE49-F238E27FC236}">
                <a16:creationId xmlns:a16="http://schemas.microsoft.com/office/drawing/2014/main" id="{4F3BDCD0-1BD8-1A13-E01B-B076A73EDE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87500F-E424-D90C-D0F2-378DC9550939}"/>
              </a:ext>
            </a:extLst>
          </p:cNvPr>
          <p:cNvSpPr>
            <a:spLocks noGrp="1"/>
          </p:cNvSpPr>
          <p:nvPr>
            <p:ph type="sldNum" sz="quarter" idx="12"/>
          </p:nvPr>
        </p:nvSpPr>
        <p:spPr/>
        <p:txBody>
          <a:bodyPr/>
          <a:lstStyle/>
          <a:p>
            <a:fld id="{69152F43-7A81-445C-A59E-5310784996FB}" type="slidenum">
              <a:rPr lang="en-US" smtClean="0"/>
              <a:t>‹#›</a:t>
            </a:fld>
            <a:endParaRPr lang="en-US"/>
          </a:p>
        </p:txBody>
      </p:sp>
    </p:spTree>
    <p:extLst>
      <p:ext uri="{BB962C8B-B14F-4D97-AF65-F5344CB8AC3E}">
        <p14:creationId xmlns:p14="http://schemas.microsoft.com/office/powerpoint/2010/main" val="2409741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8965F-607E-5F9A-19C0-5BFBDB2490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13CE41-EE8B-3518-8E11-8FB84BD7B0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9F8B8B-FB2D-4CA3-DE8E-B07651F8663C}"/>
              </a:ext>
            </a:extLst>
          </p:cNvPr>
          <p:cNvSpPr>
            <a:spLocks noGrp="1"/>
          </p:cNvSpPr>
          <p:nvPr>
            <p:ph type="dt" sz="half" idx="10"/>
          </p:nvPr>
        </p:nvSpPr>
        <p:spPr/>
        <p:txBody>
          <a:bodyPr/>
          <a:lstStyle/>
          <a:p>
            <a:fld id="{F8276D63-92F4-4B0F-830E-6BE80524A5CF}" type="datetimeFigureOut">
              <a:rPr lang="en-US" smtClean="0"/>
              <a:t>1/20/2023</a:t>
            </a:fld>
            <a:endParaRPr lang="en-US"/>
          </a:p>
        </p:txBody>
      </p:sp>
      <p:sp>
        <p:nvSpPr>
          <p:cNvPr id="5" name="Footer Placeholder 4">
            <a:extLst>
              <a:ext uri="{FF2B5EF4-FFF2-40B4-BE49-F238E27FC236}">
                <a16:creationId xmlns:a16="http://schemas.microsoft.com/office/drawing/2014/main" id="{B1CB6971-757C-CCC8-7A47-6B565D2C4C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C15F97-56A3-D809-6755-EB1365C6B250}"/>
              </a:ext>
            </a:extLst>
          </p:cNvPr>
          <p:cNvSpPr>
            <a:spLocks noGrp="1"/>
          </p:cNvSpPr>
          <p:nvPr>
            <p:ph type="sldNum" sz="quarter" idx="12"/>
          </p:nvPr>
        </p:nvSpPr>
        <p:spPr/>
        <p:txBody>
          <a:bodyPr/>
          <a:lstStyle/>
          <a:p>
            <a:fld id="{69152F43-7A81-445C-A59E-5310784996FB}" type="slidenum">
              <a:rPr lang="en-US" smtClean="0"/>
              <a:t>‹#›</a:t>
            </a:fld>
            <a:endParaRPr lang="en-US"/>
          </a:p>
        </p:txBody>
      </p:sp>
    </p:spTree>
    <p:extLst>
      <p:ext uri="{BB962C8B-B14F-4D97-AF65-F5344CB8AC3E}">
        <p14:creationId xmlns:p14="http://schemas.microsoft.com/office/powerpoint/2010/main" val="802139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B009F-C907-7C7A-4210-1D65C658B2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1A94CB-E993-0616-0BB8-1A798AB7DB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81119C-9634-6E12-958F-F47EA661D8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0F6F9F-865E-491F-963A-8F3AB40049B7}"/>
              </a:ext>
            </a:extLst>
          </p:cNvPr>
          <p:cNvSpPr>
            <a:spLocks noGrp="1"/>
          </p:cNvSpPr>
          <p:nvPr>
            <p:ph type="dt" sz="half" idx="10"/>
          </p:nvPr>
        </p:nvSpPr>
        <p:spPr/>
        <p:txBody>
          <a:bodyPr/>
          <a:lstStyle/>
          <a:p>
            <a:fld id="{F8276D63-92F4-4B0F-830E-6BE80524A5CF}" type="datetimeFigureOut">
              <a:rPr lang="en-US" smtClean="0"/>
              <a:t>1/20/2023</a:t>
            </a:fld>
            <a:endParaRPr lang="en-US"/>
          </a:p>
        </p:txBody>
      </p:sp>
      <p:sp>
        <p:nvSpPr>
          <p:cNvPr id="6" name="Footer Placeholder 5">
            <a:extLst>
              <a:ext uri="{FF2B5EF4-FFF2-40B4-BE49-F238E27FC236}">
                <a16:creationId xmlns:a16="http://schemas.microsoft.com/office/drawing/2014/main" id="{B9704275-D51F-D187-9A14-0822978C65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6E9F08-7A0B-67DA-6D72-C01515C48985}"/>
              </a:ext>
            </a:extLst>
          </p:cNvPr>
          <p:cNvSpPr>
            <a:spLocks noGrp="1"/>
          </p:cNvSpPr>
          <p:nvPr>
            <p:ph type="sldNum" sz="quarter" idx="12"/>
          </p:nvPr>
        </p:nvSpPr>
        <p:spPr/>
        <p:txBody>
          <a:bodyPr/>
          <a:lstStyle/>
          <a:p>
            <a:fld id="{69152F43-7A81-445C-A59E-5310784996FB}" type="slidenum">
              <a:rPr lang="en-US" smtClean="0"/>
              <a:t>‹#›</a:t>
            </a:fld>
            <a:endParaRPr lang="en-US"/>
          </a:p>
        </p:txBody>
      </p:sp>
    </p:spTree>
    <p:extLst>
      <p:ext uri="{BB962C8B-B14F-4D97-AF65-F5344CB8AC3E}">
        <p14:creationId xmlns:p14="http://schemas.microsoft.com/office/powerpoint/2010/main" val="669113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ED018-560C-0287-C894-90D332AFB8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4E763E-993F-F3C1-5A31-B502F924F4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C612E0-3ADA-ABE0-81A0-92FE815A96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ED1BB1-DEC8-823A-C712-8E27BABAC7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816470-217A-300D-83F9-3042C50F96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908662-0E72-4003-6E06-04D748A5DBED}"/>
              </a:ext>
            </a:extLst>
          </p:cNvPr>
          <p:cNvSpPr>
            <a:spLocks noGrp="1"/>
          </p:cNvSpPr>
          <p:nvPr>
            <p:ph type="dt" sz="half" idx="10"/>
          </p:nvPr>
        </p:nvSpPr>
        <p:spPr/>
        <p:txBody>
          <a:bodyPr/>
          <a:lstStyle/>
          <a:p>
            <a:fld id="{F8276D63-92F4-4B0F-830E-6BE80524A5CF}" type="datetimeFigureOut">
              <a:rPr lang="en-US" smtClean="0"/>
              <a:t>1/20/2023</a:t>
            </a:fld>
            <a:endParaRPr lang="en-US"/>
          </a:p>
        </p:txBody>
      </p:sp>
      <p:sp>
        <p:nvSpPr>
          <p:cNvPr id="8" name="Footer Placeholder 7">
            <a:extLst>
              <a:ext uri="{FF2B5EF4-FFF2-40B4-BE49-F238E27FC236}">
                <a16:creationId xmlns:a16="http://schemas.microsoft.com/office/drawing/2014/main" id="{7A553507-6686-74D5-26E3-01FE26ECE4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65397B-6A4E-1728-2F0E-7D880C1490FD}"/>
              </a:ext>
            </a:extLst>
          </p:cNvPr>
          <p:cNvSpPr>
            <a:spLocks noGrp="1"/>
          </p:cNvSpPr>
          <p:nvPr>
            <p:ph type="sldNum" sz="quarter" idx="12"/>
          </p:nvPr>
        </p:nvSpPr>
        <p:spPr/>
        <p:txBody>
          <a:bodyPr/>
          <a:lstStyle/>
          <a:p>
            <a:fld id="{69152F43-7A81-445C-A59E-5310784996FB}" type="slidenum">
              <a:rPr lang="en-US" smtClean="0"/>
              <a:t>‹#›</a:t>
            </a:fld>
            <a:endParaRPr lang="en-US"/>
          </a:p>
        </p:txBody>
      </p:sp>
    </p:spTree>
    <p:extLst>
      <p:ext uri="{BB962C8B-B14F-4D97-AF65-F5344CB8AC3E}">
        <p14:creationId xmlns:p14="http://schemas.microsoft.com/office/powerpoint/2010/main" val="1162552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04AC6-F750-BE56-B1DD-9FDAC343DC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CF3620-3DC5-C669-CF0A-0569419ECF7C}"/>
              </a:ext>
            </a:extLst>
          </p:cNvPr>
          <p:cNvSpPr>
            <a:spLocks noGrp="1"/>
          </p:cNvSpPr>
          <p:nvPr>
            <p:ph type="dt" sz="half" idx="10"/>
          </p:nvPr>
        </p:nvSpPr>
        <p:spPr/>
        <p:txBody>
          <a:bodyPr/>
          <a:lstStyle/>
          <a:p>
            <a:fld id="{F8276D63-92F4-4B0F-830E-6BE80524A5CF}" type="datetimeFigureOut">
              <a:rPr lang="en-US" smtClean="0"/>
              <a:t>1/20/2023</a:t>
            </a:fld>
            <a:endParaRPr lang="en-US"/>
          </a:p>
        </p:txBody>
      </p:sp>
      <p:sp>
        <p:nvSpPr>
          <p:cNvPr id="4" name="Footer Placeholder 3">
            <a:extLst>
              <a:ext uri="{FF2B5EF4-FFF2-40B4-BE49-F238E27FC236}">
                <a16:creationId xmlns:a16="http://schemas.microsoft.com/office/drawing/2014/main" id="{FC535405-17B8-5176-316A-6D952F4F0C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71EF49-39DB-9B3F-E8F8-0080816BEDF1}"/>
              </a:ext>
            </a:extLst>
          </p:cNvPr>
          <p:cNvSpPr>
            <a:spLocks noGrp="1"/>
          </p:cNvSpPr>
          <p:nvPr>
            <p:ph type="sldNum" sz="quarter" idx="12"/>
          </p:nvPr>
        </p:nvSpPr>
        <p:spPr/>
        <p:txBody>
          <a:bodyPr/>
          <a:lstStyle/>
          <a:p>
            <a:fld id="{69152F43-7A81-445C-A59E-5310784996FB}" type="slidenum">
              <a:rPr lang="en-US" smtClean="0"/>
              <a:t>‹#›</a:t>
            </a:fld>
            <a:endParaRPr lang="en-US"/>
          </a:p>
        </p:txBody>
      </p:sp>
    </p:spTree>
    <p:extLst>
      <p:ext uri="{BB962C8B-B14F-4D97-AF65-F5344CB8AC3E}">
        <p14:creationId xmlns:p14="http://schemas.microsoft.com/office/powerpoint/2010/main" val="14587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C4EBAF-3027-4484-26E6-4E98C41CDB34}"/>
              </a:ext>
            </a:extLst>
          </p:cNvPr>
          <p:cNvSpPr>
            <a:spLocks noGrp="1"/>
          </p:cNvSpPr>
          <p:nvPr>
            <p:ph type="dt" sz="half" idx="10"/>
          </p:nvPr>
        </p:nvSpPr>
        <p:spPr/>
        <p:txBody>
          <a:bodyPr/>
          <a:lstStyle/>
          <a:p>
            <a:fld id="{F8276D63-92F4-4B0F-830E-6BE80524A5CF}" type="datetimeFigureOut">
              <a:rPr lang="en-US" smtClean="0"/>
              <a:t>1/20/2023</a:t>
            </a:fld>
            <a:endParaRPr lang="en-US"/>
          </a:p>
        </p:txBody>
      </p:sp>
      <p:sp>
        <p:nvSpPr>
          <p:cNvPr id="3" name="Footer Placeholder 2">
            <a:extLst>
              <a:ext uri="{FF2B5EF4-FFF2-40B4-BE49-F238E27FC236}">
                <a16:creationId xmlns:a16="http://schemas.microsoft.com/office/drawing/2014/main" id="{96501A50-30D3-D335-950B-E992E18B16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2DD9E9-3F35-C25E-F008-B496DF01CEC0}"/>
              </a:ext>
            </a:extLst>
          </p:cNvPr>
          <p:cNvSpPr>
            <a:spLocks noGrp="1"/>
          </p:cNvSpPr>
          <p:nvPr>
            <p:ph type="sldNum" sz="quarter" idx="12"/>
          </p:nvPr>
        </p:nvSpPr>
        <p:spPr/>
        <p:txBody>
          <a:bodyPr/>
          <a:lstStyle/>
          <a:p>
            <a:fld id="{69152F43-7A81-445C-A59E-5310784996FB}" type="slidenum">
              <a:rPr lang="en-US" smtClean="0"/>
              <a:t>‹#›</a:t>
            </a:fld>
            <a:endParaRPr lang="en-US"/>
          </a:p>
        </p:txBody>
      </p:sp>
    </p:spTree>
    <p:extLst>
      <p:ext uri="{BB962C8B-B14F-4D97-AF65-F5344CB8AC3E}">
        <p14:creationId xmlns:p14="http://schemas.microsoft.com/office/powerpoint/2010/main" val="4254633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1F1FD-E801-EB9C-A52C-115DB178C6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B4D469-4A1B-86A3-AF0E-FD8379B9A9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61389E-8B86-14D0-4CF3-B5A336951D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96D60-7F16-B593-5D3D-E2565C2CB590}"/>
              </a:ext>
            </a:extLst>
          </p:cNvPr>
          <p:cNvSpPr>
            <a:spLocks noGrp="1"/>
          </p:cNvSpPr>
          <p:nvPr>
            <p:ph type="dt" sz="half" idx="10"/>
          </p:nvPr>
        </p:nvSpPr>
        <p:spPr/>
        <p:txBody>
          <a:bodyPr/>
          <a:lstStyle/>
          <a:p>
            <a:fld id="{F8276D63-92F4-4B0F-830E-6BE80524A5CF}" type="datetimeFigureOut">
              <a:rPr lang="en-US" smtClean="0"/>
              <a:t>1/20/2023</a:t>
            </a:fld>
            <a:endParaRPr lang="en-US"/>
          </a:p>
        </p:txBody>
      </p:sp>
      <p:sp>
        <p:nvSpPr>
          <p:cNvPr id="6" name="Footer Placeholder 5">
            <a:extLst>
              <a:ext uri="{FF2B5EF4-FFF2-40B4-BE49-F238E27FC236}">
                <a16:creationId xmlns:a16="http://schemas.microsoft.com/office/drawing/2014/main" id="{DDBF3E5A-18D6-F74E-03F4-60E875F106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008B82-617C-E93B-025B-37E7DE8F7DE8}"/>
              </a:ext>
            </a:extLst>
          </p:cNvPr>
          <p:cNvSpPr>
            <a:spLocks noGrp="1"/>
          </p:cNvSpPr>
          <p:nvPr>
            <p:ph type="sldNum" sz="quarter" idx="12"/>
          </p:nvPr>
        </p:nvSpPr>
        <p:spPr/>
        <p:txBody>
          <a:bodyPr/>
          <a:lstStyle/>
          <a:p>
            <a:fld id="{69152F43-7A81-445C-A59E-5310784996FB}" type="slidenum">
              <a:rPr lang="en-US" smtClean="0"/>
              <a:t>‹#›</a:t>
            </a:fld>
            <a:endParaRPr lang="en-US"/>
          </a:p>
        </p:txBody>
      </p:sp>
    </p:spTree>
    <p:extLst>
      <p:ext uri="{BB962C8B-B14F-4D97-AF65-F5344CB8AC3E}">
        <p14:creationId xmlns:p14="http://schemas.microsoft.com/office/powerpoint/2010/main" val="1292221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49731-235C-BEA1-55FA-D2759C3708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881BA0-3338-12C4-5EEA-62A8F73EFB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861C43-F770-2A21-5A34-8A162F3194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2D29FF-60B0-F6D5-4B3A-158DB9CF54B9}"/>
              </a:ext>
            </a:extLst>
          </p:cNvPr>
          <p:cNvSpPr>
            <a:spLocks noGrp="1"/>
          </p:cNvSpPr>
          <p:nvPr>
            <p:ph type="dt" sz="half" idx="10"/>
          </p:nvPr>
        </p:nvSpPr>
        <p:spPr/>
        <p:txBody>
          <a:bodyPr/>
          <a:lstStyle/>
          <a:p>
            <a:fld id="{F8276D63-92F4-4B0F-830E-6BE80524A5CF}" type="datetimeFigureOut">
              <a:rPr lang="en-US" smtClean="0"/>
              <a:t>1/20/2023</a:t>
            </a:fld>
            <a:endParaRPr lang="en-US"/>
          </a:p>
        </p:txBody>
      </p:sp>
      <p:sp>
        <p:nvSpPr>
          <p:cNvPr id="6" name="Footer Placeholder 5">
            <a:extLst>
              <a:ext uri="{FF2B5EF4-FFF2-40B4-BE49-F238E27FC236}">
                <a16:creationId xmlns:a16="http://schemas.microsoft.com/office/drawing/2014/main" id="{1C91C5D5-D795-1EED-2EC0-D1EEDFEAA7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A2BABC-134F-AF66-6E32-25250F2A851B}"/>
              </a:ext>
            </a:extLst>
          </p:cNvPr>
          <p:cNvSpPr>
            <a:spLocks noGrp="1"/>
          </p:cNvSpPr>
          <p:nvPr>
            <p:ph type="sldNum" sz="quarter" idx="12"/>
          </p:nvPr>
        </p:nvSpPr>
        <p:spPr/>
        <p:txBody>
          <a:bodyPr/>
          <a:lstStyle/>
          <a:p>
            <a:fld id="{69152F43-7A81-445C-A59E-5310784996FB}" type="slidenum">
              <a:rPr lang="en-US" smtClean="0"/>
              <a:t>‹#›</a:t>
            </a:fld>
            <a:endParaRPr lang="en-US"/>
          </a:p>
        </p:txBody>
      </p:sp>
    </p:spTree>
    <p:extLst>
      <p:ext uri="{BB962C8B-B14F-4D97-AF65-F5344CB8AC3E}">
        <p14:creationId xmlns:p14="http://schemas.microsoft.com/office/powerpoint/2010/main" val="3564316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5654D6-7B6A-272F-B6DE-739D729D6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7503D6-D6E4-0AF4-9CC1-AD49565295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46367B-7F79-F58F-6AE8-597B0F036A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76D63-92F4-4B0F-830E-6BE80524A5CF}" type="datetimeFigureOut">
              <a:rPr lang="en-US" smtClean="0"/>
              <a:t>1/20/2023</a:t>
            </a:fld>
            <a:endParaRPr lang="en-US"/>
          </a:p>
        </p:txBody>
      </p:sp>
      <p:sp>
        <p:nvSpPr>
          <p:cNvPr id="5" name="Footer Placeholder 4">
            <a:extLst>
              <a:ext uri="{FF2B5EF4-FFF2-40B4-BE49-F238E27FC236}">
                <a16:creationId xmlns:a16="http://schemas.microsoft.com/office/drawing/2014/main" id="{0216319A-98BF-2A86-4777-B721AB55BD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0FF77A-BAAB-3194-FA0B-BACAA8EA7A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52F43-7A81-445C-A59E-5310784996FB}" type="slidenum">
              <a:rPr lang="en-US" smtClean="0"/>
              <a:t>‹#›</a:t>
            </a:fld>
            <a:endParaRPr lang="en-US"/>
          </a:p>
        </p:txBody>
      </p:sp>
    </p:spTree>
    <p:extLst>
      <p:ext uri="{BB962C8B-B14F-4D97-AF65-F5344CB8AC3E}">
        <p14:creationId xmlns:p14="http://schemas.microsoft.com/office/powerpoint/2010/main" val="2618881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chcommunity.microsoft.com/t5/microsoft-forms-blog/newly-launched-app-with-intuitive-and-easy-to-access-polling/ba-p/3610091" TargetMode="External"/><Relationship Id="rId2" Type="http://schemas.openxmlformats.org/officeDocument/2006/relationships/hyperlink" Target="https://learn.microsoft.com/microsoftteams/platform/samples/app-template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ustomXml" Target="../ink/ink3.xml"/><Relationship Id="rId7" Type="http://schemas.openxmlformats.org/officeDocument/2006/relationships/customXml" Target="../ink/ink5.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customXml" Target="../ink/ink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19.png"/><Relationship Id="rId18" Type="http://schemas.openxmlformats.org/officeDocument/2006/relationships/customXml" Target="../ink/ink13.xml"/><Relationship Id="rId3" Type="http://schemas.openxmlformats.org/officeDocument/2006/relationships/customXml" Target="../ink/ink6.xml"/><Relationship Id="rId7" Type="http://schemas.openxmlformats.org/officeDocument/2006/relationships/customXml" Target="../ink/ink8.xml"/><Relationship Id="rId12" Type="http://schemas.openxmlformats.org/officeDocument/2006/relationships/customXml" Target="../ink/ink10.xml"/><Relationship Id="rId17" Type="http://schemas.openxmlformats.org/officeDocument/2006/relationships/image" Target="../media/image21.png"/><Relationship Id="rId2" Type="http://schemas.openxmlformats.org/officeDocument/2006/relationships/image" Target="../media/image13.png"/><Relationship Id="rId16" Type="http://schemas.openxmlformats.org/officeDocument/2006/relationships/customXml" Target="../ink/ink12.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18.png"/><Relationship Id="rId5" Type="http://schemas.openxmlformats.org/officeDocument/2006/relationships/customXml" Target="../ink/ink7.xml"/><Relationship Id="rId15" Type="http://schemas.openxmlformats.org/officeDocument/2006/relationships/image" Target="../media/image20.png"/><Relationship Id="rId10" Type="http://schemas.openxmlformats.org/officeDocument/2006/relationships/customXml" Target="../ink/ink9.xml"/><Relationship Id="rId19" Type="http://schemas.openxmlformats.org/officeDocument/2006/relationships/image" Target="../media/image22.png"/><Relationship Id="rId4" Type="http://schemas.openxmlformats.org/officeDocument/2006/relationships/image" Target="../media/image14.png"/><Relationship Id="rId9" Type="http://schemas.openxmlformats.org/officeDocument/2006/relationships/image" Target="../media/image17.png"/><Relationship Id="rId14" Type="http://schemas.openxmlformats.org/officeDocument/2006/relationships/customXml" Target="../ink/ink1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OfficeDev/microsoft-teams-apps-survey" TargetMode="External"/><Relationship Id="rId7" Type="http://schemas.openxmlformats.org/officeDocument/2006/relationships/hyperlink" Target="https://github.com/OfficeDev/microsoft-teams-app-checklist" TargetMode="External"/><Relationship Id="rId2" Type="http://schemas.openxmlformats.org/officeDocument/2006/relationships/hyperlink" Target="https://learn.microsoft.com/microsoftteams/platform/samples/app-templates" TargetMode="External"/><Relationship Id="rId1" Type="http://schemas.openxmlformats.org/officeDocument/2006/relationships/slideLayout" Target="../slideLayouts/slideLayout2.xml"/><Relationship Id="rId6" Type="http://schemas.openxmlformats.org/officeDocument/2006/relationships/hyperlink" Target="https://github.com/OfficeDev/microsoft-teams-apps-quiz" TargetMode="External"/><Relationship Id="rId5" Type="http://schemas.openxmlformats.org/officeDocument/2006/relationships/hyperlink" Target="https://github.com/OfficeDev/microsoft-teams-apps-training" TargetMode="External"/><Relationship Id="rId4" Type="http://schemas.openxmlformats.org/officeDocument/2006/relationships/hyperlink" Target="https://github.com/OfficeDev/microsoft-teams-apps-pol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eloper.microsoft.com/en-us/graph/graph-explor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s://graph.microsoft.com/v1.0/applications?$filter=startswith(displayName,+%27%5bDo+Not+Delete%5d+MSTeamsApp_P_%27)&amp;$select=appId,displayName" TargetMode="Externa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3.png"/><Relationship Id="rId4" Type="http://schemas.openxmlformats.org/officeDocument/2006/relationships/customXml" Target="../ink/ink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5AC82-A03C-0B90-92C9-9DCCFE9588AE}"/>
              </a:ext>
            </a:extLst>
          </p:cNvPr>
          <p:cNvSpPr>
            <a:spLocks noGrp="1"/>
          </p:cNvSpPr>
          <p:nvPr>
            <p:ph type="ctrTitle"/>
          </p:nvPr>
        </p:nvSpPr>
        <p:spPr>
          <a:xfrm>
            <a:off x="1150289" y="372261"/>
            <a:ext cx="9144000" cy="1068913"/>
          </a:xfrm>
        </p:spPr>
        <p:txBody>
          <a:bodyPr>
            <a:normAutofit/>
          </a:bodyPr>
          <a:lstStyle/>
          <a:p>
            <a:r>
              <a:rPr lang="en-US" sz="3200" b="1" dirty="0">
                <a:solidFill>
                  <a:srgbClr val="000000"/>
                </a:solidFill>
                <a:latin typeface="Segoe UI Web (West European)"/>
              </a:rPr>
              <a:t>MC496251 - Retirement of Teams apps based on selected app-templates</a:t>
            </a:r>
            <a:endParaRPr lang="en-US" sz="3200" dirty="0"/>
          </a:p>
        </p:txBody>
      </p:sp>
      <p:sp>
        <p:nvSpPr>
          <p:cNvPr id="3" name="Subtitle 2">
            <a:extLst>
              <a:ext uri="{FF2B5EF4-FFF2-40B4-BE49-F238E27FC236}">
                <a16:creationId xmlns:a16="http://schemas.microsoft.com/office/drawing/2014/main" id="{F331F654-B4BF-B74B-A1D4-B9BBEBA7D4FF}"/>
              </a:ext>
            </a:extLst>
          </p:cNvPr>
          <p:cNvSpPr>
            <a:spLocks noGrp="1"/>
          </p:cNvSpPr>
          <p:nvPr>
            <p:ph type="subTitle" idx="1"/>
          </p:nvPr>
        </p:nvSpPr>
        <p:spPr>
          <a:xfrm>
            <a:off x="429371" y="1932168"/>
            <a:ext cx="11266998" cy="4452730"/>
          </a:xfrm>
        </p:spPr>
        <p:txBody>
          <a:bodyPr>
            <a:normAutofit fontScale="62500" lnSpcReduction="20000"/>
          </a:bodyPr>
          <a:lstStyle/>
          <a:p>
            <a:pPr algn="l" rtl="0"/>
            <a:r>
              <a:rPr lang="en-US" dirty="0">
                <a:effectLst/>
              </a:rPr>
              <a:t>We will be retiring the apps based on the following </a:t>
            </a:r>
            <a:r>
              <a:rPr lang="en-US" dirty="0">
                <a:effectLst/>
                <a:hlinkClick r:id="rId2" tooltip="https://learn.microsoft.com/microsoftteams/platform/samples/app-templates"/>
              </a:rPr>
              <a:t>Teams App Templates</a:t>
            </a:r>
            <a:r>
              <a:rPr lang="en-US" dirty="0">
                <a:effectLst/>
              </a:rPr>
              <a:t> - Poll, Survey, Checklist, Quiz and Training. Check the app store for alternate options.</a:t>
            </a:r>
          </a:p>
          <a:p>
            <a:pPr algn="l" rtl="0"/>
            <a:r>
              <a:rPr lang="en-US" b="1" dirty="0">
                <a:effectLst/>
              </a:rPr>
              <a:t>Note: </a:t>
            </a:r>
            <a:r>
              <a:rPr lang="en-US" dirty="0">
                <a:effectLst/>
              </a:rPr>
              <a:t>If your organization is not using Teams App Templates you can safely disregard this message.</a:t>
            </a:r>
          </a:p>
          <a:p>
            <a:pPr algn="l" rtl="0"/>
            <a:endParaRPr lang="en-US" dirty="0">
              <a:effectLst/>
            </a:endParaRPr>
          </a:p>
          <a:p>
            <a:pPr algn="l" rtl="0"/>
            <a:r>
              <a:rPr lang="en-US" i="1" dirty="0">
                <a:effectLst/>
              </a:rPr>
              <a:t>[When this will happen:]</a:t>
            </a:r>
          </a:p>
          <a:p>
            <a:pPr algn="l" rtl="0"/>
            <a:r>
              <a:rPr lang="en-US" dirty="0">
                <a:effectLst/>
              </a:rPr>
              <a:t>The applications will be active until </a:t>
            </a:r>
            <a:r>
              <a:rPr lang="en-US" dirty="0">
                <a:solidFill>
                  <a:srgbClr val="BDCB4C"/>
                </a:solidFill>
                <a:effectLst/>
              </a:rPr>
              <a:t>10th February</a:t>
            </a:r>
            <a:r>
              <a:rPr lang="en-US" dirty="0">
                <a:effectLst/>
              </a:rPr>
              <a:t>. Users will be able to retrieve any data until </a:t>
            </a:r>
            <a:r>
              <a:rPr lang="en-US" dirty="0">
                <a:solidFill>
                  <a:srgbClr val="BDCB4C"/>
                </a:solidFill>
                <a:effectLst/>
              </a:rPr>
              <a:t>10th March</a:t>
            </a:r>
            <a:r>
              <a:rPr lang="en-US" dirty="0">
                <a:effectLst/>
              </a:rPr>
              <a:t>. On </a:t>
            </a:r>
            <a:r>
              <a:rPr lang="en-US" dirty="0">
                <a:solidFill>
                  <a:srgbClr val="BDCB4C"/>
                </a:solidFill>
                <a:effectLst/>
              </a:rPr>
              <a:t>10th March,</a:t>
            </a:r>
            <a:r>
              <a:rPr lang="en-US" dirty="0">
                <a:effectLst/>
              </a:rPr>
              <a:t> the applications will be fully retired.</a:t>
            </a:r>
          </a:p>
          <a:p>
            <a:pPr algn="l" rtl="0"/>
            <a:endParaRPr lang="en-US" dirty="0">
              <a:effectLst/>
            </a:endParaRPr>
          </a:p>
          <a:p>
            <a:pPr algn="l" rtl="0">
              <a:lnSpc>
                <a:spcPct val="170000"/>
              </a:lnSpc>
            </a:pPr>
            <a:r>
              <a:rPr lang="en-US" i="1" dirty="0">
                <a:effectLst/>
              </a:rPr>
              <a:t>[How this will affect your organization:]</a:t>
            </a:r>
          </a:p>
          <a:p>
            <a:pPr algn="l" rtl="0"/>
            <a:r>
              <a:rPr lang="en-US" dirty="0">
                <a:effectLst/>
              </a:rPr>
              <a:t>If your organization is using </a:t>
            </a:r>
            <a:r>
              <a:rPr lang="en-US" dirty="0">
                <a:effectLst/>
                <a:hlinkClick r:id="rId2" tooltip="https://learn.microsoft.com/microsoftteams/platform/samples/app-templates"/>
              </a:rPr>
              <a:t>Teams App Templates</a:t>
            </a:r>
            <a:r>
              <a:rPr lang="en-US" dirty="0">
                <a:effectLst/>
              </a:rPr>
              <a:t> for any of the following - Poll, Survey, Checklist, Quiz and Training, the apps will stop functioning after the date of retirement.</a:t>
            </a:r>
            <a:br>
              <a:rPr lang="en-US" dirty="0">
                <a:effectLst/>
              </a:rPr>
            </a:br>
            <a:endParaRPr lang="en-US" dirty="0">
              <a:effectLst/>
            </a:endParaRPr>
          </a:p>
          <a:p>
            <a:pPr algn="l" rtl="0"/>
            <a:endParaRPr lang="en-US" dirty="0">
              <a:effectLst/>
            </a:endParaRPr>
          </a:p>
          <a:p>
            <a:pPr algn="l" rtl="0"/>
            <a:r>
              <a:rPr lang="en-US" i="1" dirty="0">
                <a:effectLst/>
              </a:rPr>
              <a:t>[What you need to do to prepare:]</a:t>
            </a:r>
            <a:br>
              <a:rPr lang="en-US" dirty="0">
                <a:effectLst/>
              </a:rPr>
            </a:br>
            <a:r>
              <a:rPr lang="en-US" dirty="0">
                <a:effectLst/>
              </a:rPr>
              <a:t>You can request your users to download any data from the option available within the apps before the date of retirement. </a:t>
            </a:r>
            <a:r>
              <a:rPr lang="en-US" dirty="0">
                <a:solidFill>
                  <a:srgbClr val="BDCB4C"/>
                </a:solidFill>
                <a:effectLst/>
              </a:rPr>
              <a:t>Note, the above retirement has no impact on the </a:t>
            </a:r>
            <a:r>
              <a:rPr lang="en-US" dirty="0">
                <a:solidFill>
                  <a:srgbClr val="BDCB4C"/>
                </a:solidFill>
                <a:effectLst/>
                <a:hlinkClick r:id="rId3" tooltip="https://techcommunity.microsoft.com/t5/microsoft-forms-blog/newly-launched-app-with-intuitive-and-easy-to-access-polling/ba-p/3610091"/>
              </a:rPr>
              <a:t>Polls app</a:t>
            </a:r>
            <a:r>
              <a:rPr lang="en-US" dirty="0">
                <a:solidFill>
                  <a:srgbClr val="BDCB4C"/>
                </a:solidFill>
                <a:effectLst/>
              </a:rPr>
              <a:t> in teams. For further information you can reach out to ActionServiceSupport@microsoft.com.</a:t>
            </a:r>
            <a:endParaRPr lang="en-US" dirty="0">
              <a:effectLst/>
            </a:endParaRPr>
          </a:p>
        </p:txBody>
      </p:sp>
    </p:spTree>
    <p:extLst>
      <p:ext uri="{BB962C8B-B14F-4D97-AF65-F5344CB8AC3E}">
        <p14:creationId xmlns:p14="http://schemas.microsoft.com/office/powerpoint/2010/main" val="873304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F0E827-9AB6-169E-AAFA-5E0502CC8768}"/>
              </a:ext>
            </a:extLst>
          </p:cNvPr>
          <p:cNvSpPr>
            <a:spLocks noGrp="1"/>
          </p:cNvSpPr>
          <p:nvPr>
            <p:ph idx="1"/>
          </p:nvPr>
        </p:nvSpPr>
        <p:spPr>
          <a:xfrm>
            <a:off x="8245503" y="1825625"/>
            <a:ext cx="3657600" cy="4351338"/>
          </a:xfrm>
        </p:spPr>
        <p:txBody>
          <a:bodyPr>
            <a:normAutofit/>
          </a:bodyPr>
          <a:lstStyle/>
          <a:p>
            <a:pPr marL="0" indent="0">
              <a:buNone/>
            </a:pPr>
            <a:r>
              <a:rPr lang="en-US" sz="2000" b="1" dirty="0"/>
              <a:t>Case 1:</a:t>
            </a:r>
          </a:p>
          <a:p>
            <a:pPr marL="0" indent="0">
              <a:buNone/>
            </a:pPr>
            <a:r>
              <a:rPr lang="en-US" sz="2000" dirty="0"/>
              <a:t>API executed successfully. Value array in the response is empty.</a:t>
            </a:r>
          </a:p>
          <a:p>
            <a:pPr marL="0" indent="0">
              <a:buNone/>
            </a:pPr>
            <a:r>
              <a:rPr lang="en-US" sz="2000" dirty="0"/>
              <a:t>This means there is no Teams app present corresponding to this AAD app.</a:t>
            </a:r>
          </a:p>
          <a:p>
            <a:pPr marL="0" indent="0">
              <a:buNone/>
            </a:pPr>
            <a:endParaRPr lang="en-US" sz="2000" dirty="0"/>
          </a:p>
          <a:p>
            <a:pPr marL="0" indent="0">
              <a:buNone/>
            </a:pPr>
            <a:r>
              <a:rPr lang="en-US" sz="2000" dirty="0"/>
              <a:t>No action required for this </a:t>
            </a:r>
            <a:r>
              <a:rPr lang="en-US" sz="2000" dirty="0" err="1"/>
              <a:t>AppId</a:t>
            </a:r>
            <a:r>
              <a:rPr lang="en-US" sz="2000" dirty="0"/>
              <a:t>. </a:t>
            </a:r>
          </a:p>
          <a:p>
            <a:pPr marL="0" indent="0">
              <a:buNone/>
            </a:pPr>
            <a:r>
              <a:rPr lang="en-US" sz="2000" dirty="0"/>
              <a:t>Repeat step 3 for next </a:t>
            </a:r>
            <a:r>
              <a:rPr lang="en-US" sz="2000" dirty="0" err="1"/>
              <a:t>AppId</a:t>
            </a:r>
            <a:r>
              <a:rPr lang="en-US" sz="2000" dirty="0"/>
              <a:t> found in Step 2.</a:t>
            </a:r>
          </a:p>
        </p:txBody>
      </p:sp>
      <p:pic>
        <p:nvPicPr>
          <p:cNvPr id="6" name="Picture 5">
            <a:extLst>
              <a:ext uri="{FF2B5EF4-FFF2-40B4-BE49-F238E27FC236}">
                <a16:creationId xmlns:a16="http://schemas.microsoft.com/office/drawing/2014/main" id="{94296A91-F7A9-7480-59BB-DC704523BA6A}"/>
              </a:ext>
            </a:extLst>
          </p:cNvPr>
          <p:cNvPicPr>
            <a:picLocks noChangeAspect="1"/>
          </p:cNvPicPr>
          <p:nvPr/>
        </p:nvPicPr>
        <p:blipFill>
          <a:blip r:embed="rId2"/>
          <a:stretch>
            <a:fillRect/>
          </a:stretch>
        </p:blipFill>
        <p:spPr>
          <a:xfrm>
            <a:off x="373711" y="1825625"/>
            <a:ext cx="7434513" cy="2957334"/>
          </a:xfrm>
          <a:prstGeom prst="rect">
            <a:avLst/>
          </a:prstGeom>
        </p:spPr>
      </p:pic>
      <p:sp>
        <p:nvSpPr>
          <p:cNvPr id="7" name="TextBox 6">
            <a:extLst>
              <a:ext uri="{FF2B5EF4-FFF2-40B4-BE49-F238E27FC236}">
                <a16:creationId xmlns:a16="http://schemas.microsoft.com/office/drawing/2014/main" id="{71EFD6E4-A437-A58B-2896-E504C0807C97}"/>
              </a:ext>
            </a:extLst>
          </p:cNvPr>
          <p:cNvSpPr txBox="1"/>
          <p:nvPr/>
        </p:nvSpPr>
        <p:spPr>
          <a:xfrm>
            <a:off x="432684" y="333955"/>
            <a:ext cx="3741751" cy="369332"/>
          </a:xfrm>
          <a:prstGeom prst="rect">
            <a:avLst/>
          </a:prstGeom>
          <a:noFill/>
        </p:spPr>
        <p:txBody>
          <a:bodyPr wrap="square" rtlCol="0">
            <a:spAutoFit/>
          </a:bodyPr>
          <a:lstStyle/>
          <a:p>
            <a:r>
              <a:rPr lang="en-US" b="1" dirty="0"/>
              <a:t>Step 3 continued ..</a:t>
            </a:r>
          </a:p>
        </p:txBody>
      </p:sp>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E63C8375-3AFD-36C5-B79C-801065E3460B}"/>
                  </a:ext>
                </a:extLst>
              </p14:cNvPr>
              <p14:cNvContentPartPr/>
              <p14:nvPr/>
            </p14:nvContentPartPr>
            <p14:xfrm>
              <a:off x="1359454" y="2138870"/>
              <a:ext cx="3815640" cy="112320"/>
            </p14:xfrm>
          </p:contentPart>
        </mc:Choice>
        <mc:Fallback>
          <p:pic>
            <p:nvPicPr>
              <p:cNvPr id="8" name="Ink 7">
                <a:extLst>
                  <a:ext uri="{FF2B5EF4-FFF2-40B4-BE49-F238E27FC236}">
                    <a16:creationId xmlns:a16="http://schemas.microsoft.com/office/drawing/2014/main" id="{E63C8375-3AFD-36C5-B79C-801065E3460B}"/>
                  </a:ext>
                </a:extLst>
              </p:cNvPr>
              <p:cNvPicPr/>
              <p:nvPr/>
            </p:nvPicPr>
            <p:blipFill>
              <a:blip r:embed="rId4"/>
              <a:stretch>
                <a:fillRect/>
              </a:stretch>
            </p:blipFill>
            <p:spPr>
              <a:xfrm>
                <a:off x="1305454" y="2030870"/>
                <a:ext cx="3923280" cy="3279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CE192D1B-4B4A-5A49-2967-6665A8D2E3BF}"/>
                  </a:ext>
                </a:extLst>
              </p14:cNvPr>
              <p14:cNvContentPartPr/>
              <p14:nvPr/>
            </p14:nvContentPartPr>
            <p14:xfrm>
              <a:off x="546574" y="3559790"/>
              <a:ext cx="903240" cy="217800"/>
            </p14:xfrm>
          </p:contentPart>
        </mc:Choice>
        <mc:Fallback>
          <p:pic>
            <p:nvPicPr>
              <p:cNvPr id="9" name="Ink 8">
                <a:extLst>
                  <a:ext uri="{FF2B5EF4-FFF2-40B4-BE49-F238E27FC236}">
                    <a16:creationId xmlns:a16="http://schemas.microsoft.com/office/drawing/2014/main" id="{CE192D1B-4B4A-5A49-2967-6665A8D2E3BF}"/>
                  </a:ext>
                </a:extLst>
              </p:cNvPr>
              <p:cNvPicPr/>
              <p:nvPr/>
            </p:nvPicPr>
            <p:blipFill>
              <a:blip r:embed="rId6"/>
              <a:stretch>
                <a:fillRect/>
              </a:stretch>
            </p:blipFill>
            <p:spPr>
              <a:xfrm>
                <a:off x="492934" y="3452150"/>
                <a:ext cx="1010880" cy="4334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15FAD6A9-4BD0-3AA0-D9B8-5D8D727F5834}"/>
                  </a:ext>
                </a:extLst>
              </p14:cNvPr>
              <p14:cNvContentPartPr/>
              <p14:nvPr/>
            </p14:nvContentPartPr>
            <p14:xfrm>
              <a:off x="691654" y="4365110"/>
              <a:ext cx="695520" cy="72000"/>
            </p14:xfrm>
          </p:contentPart>
        </mc:Choice>
        <mc:Fallback>
          <p:pic>
            <p:nvPicPr>
              <p:cNvPr id="10" name="Ink 9">
                <a:extLst>
                  <a:ext uri="{FF2B5EF4-FFF2-40B4-BE49-F238E27FC236}">
                    <a16:creationId xmlns:a16="http://schemas.microsoft.com/office/drawing/2014/main" id="{15FAD6A9-4BD0-3AA0-D9B8-5D8D727F5834}"/>
                  </a:ext>
                </a:extLst>
              </p:cNvPr>
              <p:cNvPicPr/>
              <p:nvPr/>
            </p:nvPicPr>
            <p:blipFill>
              <a:blip r:embed="rId8"/>
              <a:stretch>
                <a:fillRect/>
              </a:stretch>
            </p:blipFill>
            <p:spPr>
              <a:xfrm>
                <a:off x="638014" y="4257110"/>
                <a:ext cx="803160" cy="287640"/>
              </a:xfrm>
              <a:prstGeom prst="rect">
                <a:avLst/>
              </a:prstGeom>
            </p:spPr>
          </p:pic>
        </mc:Fallback>
      </mc:AlternateContent>
    </p:spTree>
    <p:extLst>
      <p:ext uri="{BB962C8B-B14F-4D97-AF65-F5344CB8AC3E}">
        <p14:creationId xmlns:p14="http://schemas.microsoft.com/office/powerpoint/2010/main" val="1043195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F0E827-9AB6-169E-AAFA-5E0502CC8768}"/>
              </a:ext>
            </a:extLst>
          </p:cNvPr>
          <p:cNvSpPr>
            <a:spLocks noGrp="1"/>
          </p:cNvSpPr>
          <p:nvPr>
            <p:ph idx="1"/>
          </p:nvPr>
        </p:nvSpPr>
        <p:spPr>
          <a:xfrm>
            <a:off x="6583680" y="1351439"/>
            <a:ext cx="5117890" cy="5123521"/>
          </a:xfrm>
        </p:spPr>
        <p:txBody>
          <a:bodyPr>
            <a:noAutofit/>
          </a:bodyPr>
          <a:lstStyle/>
          <a:p>
            <a:pPr marL="0" indent="0">
              <a:buNone/>
            </a:pPr>
            <a:r>
              <a:rPr lang="en-US" sz="2000" b="1" dirty="0"/>
              <a:t>Case 2:</a:t>
            </a:r>
          </a:p>
          <a:p>
            <a:pPr marL="0" indent="0">
              <a:buNone/>
            </a:pPr>
            <a:r>
              <a:rPr lang="en-US" sz="2000" dirty="0"/>
              <a:t>API executed successfully. </a:t>
            </a:r>
          </a:p>
          <a:p>
            <a:pPr marL="0" indent="0">
              <a:buNone/>
            </a:pPr>
            <a:r>
              <a:rPr lang="en-US" sz="2000" dirty="0" err="1"/>
              <a:t>displayName</a:t>
            </a:r>
            <a:r>
              <a:rPr lang="en-US" sz="2000" dirty="0"/>
              <a:t> in the response is name of the app in Teams.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You can search the app in Teams with the </a:t>
            </a:r>
            <a:r>
              <a:rPr lang="en-US" sz="2000" dirty="0" err="1"/>
              <a:t>displayName</a:t>
            </a:r>
            <a:r>
              <a:rPr lang="en-US" sz="2000" dirty="0"/>
              <a:t>. </a:t>
            </a:r>
          </a:p>
          <a:p>
            <a:pPr marL="0" indent="0">
              <a:buNone/>
            </a:pPr>
            <a:endParaRPr lang="en-US" sz="2000" dirty="0"/>
          </a:p>
          <a:p>
            <a:pPr marL="0" indent="0">
              <a:buNone/>
            </a:pPr>
            <a:r>
              <a:rPr lang="en-US" sz="2000" dirty="0"/>
              <a:t>Repeat step 3 for next </a:t>
            </a:r>
            <a:r>
              <a:rPr lang="en-US" sz="2000" dirty="0" err="1"/>
              <a:t>AppId</a:t>
            </a:r>
            <a:r>
              <a:rPr lang="en-US" sz="2000" dirty="0"/>
              <a:t> found in Step 2.</a:t>
            </a:r>
          </a:p>
        </p:txBody>
      </p:sp>
      <p:sp>
        <p:nvSpPr>
          <p:cNvPr id="7" name="TextBox 6">
            <a:extLst>
              <a:ext uri="{FF2B5EF4-FFF2-40B4-BE49-F238E27FC236}">
                <a16:creationId xmlns:a16="http://schemas.microsoft.com/office/drawing/2014/main" id="{71EFD6E4-A437-A58B-2896-E504C0807C97}"/>
              </a:ext>
            </a:extLst>
          </p:cNvPr>
          <p:cNvSpPr txBox="1"/>
          <p:nvPr/>
        </p:nvSpPr>
        <p:spPr>
          <a:xfrm>
            <a:off x="432684" y="333955"/>
            <a:ext cx="3741751" cy="369332"/>
          </a:xfrm>
          <a:prstGeom prst="rect">
            <a:avLst/>
          </a:prstGeom>
          <a:noFill/>
        </p:spPr>
        <p:txBody>
          <a:bodyPr wrap="square" rtlCol="0">
            <a:spAutoFit/>
          </a:bodyPr>
          <a:lstStyle/>
          <a:p>
            <a:r>
              <a:rPr lang="en-US" b="1" dirty="0"/>
              <a:t>Step 3 continued ..</a:t>
            </a:r>
          </a:p>
        </p:txBody>
      </p:sp>
      <p:pic>
        <p:nvPicPr>
          <p:cNvPr id="4" name="Picture 3">
            <a:extLst>
              <a:ext uri="{FF2B5EF4-FFF2-40B4-BE49-F238E27FC236}">
                <a16:creationId xmlns:a16="http://schemas.microsoft.com/office/drawing/2014/main" id="{4B2D4B7B-34CF-6019-53DC-3905742493AD}"/>
              </a:ext>
            </a:extLst>
          </p:cNvPr>
          <p:cNvPicPr>
            <a:picLocks noChangeAspect="1"/>
          </p:cNvPicPr>
          <p:nvPr/>
        </p:nvPicPr>
        <p:blipFill>
          <a:blip r:embed="rId2"/>
          <a:stretch>
            <a:fillRect/>
          </a:stretch>
        </p:blipFill>
        <p:spPr>
          <a:xfrm>
            <a:off x="0" y="850884"/>
            <a:ext cx="5965193" cy="2928586"/>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4BD63C99-09EB-B4B6-DDCF-BF89F77C97A7}"/>
                  </a:ext>
                </a:extLst>
              </p14:cNvPr>
              <p14:cNvContentPartPr/>
              <p14:nvPr/>
            </p14:nvContentPartPr>
            <p14:xfrm>
              <a:off x="757731" y="1109738"/>
              <a:ext cx="4201560" cy="89280"/>
            </p14:xfrm>
          </p:contentPart>
        </mc:Choice>
        <mc:Fallback>
          <p:pic>
            <p:nvPicPr>
              <p:cNvPr id="5" name="Ink 4">
                <a:extLst>
                  <a:ext uri="{FF2B5EF4-FFF2-40B4-BE49-F238E27FC236}">
                    <a16:creationId xmlns:a16="http://schemas.microsoft.com/office/drawing/2014/main" id="{4BD63C99-09EB-B4B6-DDCF-BF89F77C97A7}"/>
                  </a:ext>
                </a:extLst>
              </p:cNvPr>
              <p:cNvPicPr/>
              <p:nvPr/>
            </p:nvPicPr>
            <p:blipFill>
              <a:blip r:embed="rId4"/>
              <a:stretch>
                <a:fillRect/>
              </a:stretch>
            </p:blipFill>
            <p:spPr>
              <a:xfrm>
                <a:off x="704091" y="1002098"/>
                <a:ext cx="4309200" cy="3049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1" name="Ink 10">
                <a:extLst>
                  <a:ext uri="{FF2B5EF4-FFF2-40B4-BE49-F238E27FC236}">
                    <a16:creationId xmlns:a16="http://schemas.microsoft.com/office/drawing/2014/main" id="{D9BA9C4D-FBA4-62B2-535E-A2CC522610C2}"/>
                  </a:ext>
                </a:extLst>
              </p14:cNvPr>
              <p14:cNvContentPartPr/>
              <p14:nvPr/>
            </p14:nvContentPartPr>
            <p14:xfrm>
              <a:off x="102946" y="2480604"/>
              <a:ext cx="716040" cy="17280"/>
            </p14:xfrm>
          </p:contentPart>
        </mc:Choice>
        <mc:Fallback>
          <p:pic>
            <p:nvPicPr>
              <p:cNvPr id="11" name="Ink 10">
                <a:extLst>
                  <a:ext uri="{FF2B5EF4-FFF2-40B4-BE49-F238E27FC236}">
                    <a16:creationId xmlns:a16="http://schemas.microsoft.com/office/drawing/2014/main" id="{D9BA9C4D-FBA4-62B2-535E-A2CC522610C2}"/>
                  </a:ext>
                </a:extLst>
              </p:cNvPr>
              <p:cNvPicPr/>
              <p:nvPr/>
            </p:nvPicPr>
            <p:blipFill>
              <a:blip r:embed="rId6"/>
              <a:stretch>
                <a:fillRect/>
              </a:stretch>
            </p:blipFill>
            <p:spPr>
              <a:xfrm>
                <a:off x="48946" y="2372964"/>
                <a:ext cx="82368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3" name="Ink 12">
                <a:extLst>
                  <a:ext uri="{FF2B5EF4-FFF2-40B4-BE49-F238E27FC236}">
                    <a16:creationId xmlns:a16="http://schemas.microsoft.com/office/drawing/2014/main" id="{5C36BFB7-2B39-E567-D339-5D4CA3B6B69D}"/>
                  </a:ext>
                </a:extLst>
              </p14:cNvPr>
              <p14:cNvContentPartPr/>
              <p14:nvPr/>
            </p14:nvContentPartPr>
            <p14:xfrm>
              <a:off x="818986" y="3394148"/>
              <a:ext cx="1256400" cy="33480"/>
            </p14:xfrm>
          </p:contentPart>
        </mc:Choice>
        <mc:Fallback>
          <p:pic>
            <p:nvPicPr>
              <p:cNvPr id="13" name="Ink 12">
                <a:extLst>
                  <a:ext uri="{FF2B5EF4-FFF2-40B4-BE49-F238E27FC236}">
                    <a16:creationId xmlns:a16="http://schemas.microsoft.com/office/drawing/2014/main" id="{5C36BFB7-2B39-E567-D339-5D4CA3B6B69D}"/>
                  </a:ext>
                </a:extLst>
              </p:cNvPr>
              <p:cNvPicPr/>
              <p:nvPr/>
            </p:nvPicPr>
            <p:blipFill>
              <a:blip r:embed="rId8"/>
              <a:stretch>
                <a:fillRect/>
              </a:stretch>
            </p:blipFill>
            <p:spPr>
              <a:xfrm>
                <a:off x="764986" y="3286148"/>
                <a:ext cx="1364040" cy="249120"/>
              </a:xfrm>
              <a:prstGeom prst="rect">
                <a:avLst/>
              </a:prstGeom>
            </p:spPr>
          </p:pic>
        </mc:Fallback>
      </mc:AlternateContent>
      <p:pic>
        <p:nvPicPr>
          <p:cNvPr id="17" name="Picture 16">
            <a:extLst>
              <a:ext uri="{FF2B5EF4-FFF2-40B4-BE49-F238E27FC236}">
                <a16:creationId xmlns:a16="http://schemas.microsoft.com/office/drawing/2014/main" id="{ADE6CCF0-1A6E-1666-FE2B-8C6790943793}"/>
              </a:ext>
            </a:extLst>
          </p:cNvPr>
          <p:cNvPicPr>
            <a:picLocks noChangeAspect="1"/>
          </p:cNvPicPr>
          <p:nvPr/>
        </p:nvPicPr>
        <p:blipFill>
          <a:blip r:embed="rId9"/>
          <a:stretch>
            <a:fillRect/>
          </a:stretch>
        </p:blipFill>
        <p:spPr>
          <a:xfrm>
            <a:off x="102946" y="4437881"/>
            <a:ext cx="4768405" cy="2369753"/>
          </a:xfrm>
          <a:prstGeom prst="rect">
            <a:avLst/>
          </a:prstGeom>
        </p:spPr>
      </p:pic>
      <mc:AlternateContent xmlns:mc="http://schemas.openxmlformats.org/markup-compatibility/2006">
        <mc:Choice xmlns:p14="http://schemas.microsoft.com/office/powerpoint/2010/main" Requires="p14">
          <p:contentPart p14:bwMode="auto" r:id="rId10">
            <p14:nvContentPartPr>
              <p14:cNvPr id="18" name="Ink 17">
                <a:extLst>
                  <a:ext uri="{FF2B5EF4-FFF2-40B4-BE49-F238E27FC236}">
                    <a16:creationId xmlns:a16="http://schemas.microsoft.com/office/drawing/2014/main" id="{E1A8F689-F38B-5D31-19AF-CAAA49DCCE08}"/>
                  </a:ext>
                </a:extLst>
              </p14:cNvPr>
              <p14:cNvContentPartPr/>
              <p14:nvPr/>
            </p14:nvContentPartPr>
            <p14:xfrm>
              <a:off x="381522" y="4571640"/>
              <a:ext cx="692640" cy="64080"/>
            </p14:xfrm>
          </p:contentPart>
        </mc:Choice>
        <mc:Fallback>
          <p:pic>
            <p:nvPicPr>
              <p:cNvPr id="18" name="Ink 17">
                <a:extLst>
                  <a:ext uri="{FF2B5EF4-FFF2-40B4-BE49-F238E27FC236}">
                    <a16:creationId xmlns:a16="http://schemas.microsoft.com/office/drawing/2014/main" id="{E1A8F689-F38B-5D31-19AF-CAAA49DCCE08}"/>
                  </a:ext>
                </a:extLst>
              </p:cNvPr>
              <p:cNvPicPr/>
              <p:nvPr/>
            </p:nvPicPr>
            <p:blipFill>
              <a:blip r:embed="rId11"/>
              <a:stretch>
                <a:fillRect/>
              </a:stretch>
            </p:blipFill>
            <p:spPr>
              <a:xfrm>
                <a:off x="327522" y="4464000"/>
                <a:ext cx="80028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9" name="Ink 18">
                <a:extLst>
                  <a:ext uri="{FF2B5EF4-FFF2-40B4-BE49-F238E27FC236}">
                    <a16:creationId xmlns:a16="http://schemas.microsoft.com/office/drawing/2014/main" id="{B183F6C2-076E-8D9A-B8E2-7F4C40614B74}"/>
                  </a:ext>
                </a:extLst>
              </p14:cNvPr>
              <p14:cNvContentPartPr/>
              <p14:nvPr/>
            </p14:nvContentPartPr>
            <p14:xfrm>
              <a:off x="1717122" y="4730400"/>
              <a:ext cx="1185480" cy="109080"/>
            </p14:xfrm>
          </p:contentPart>
        </mc:Choice>
        <mc:Fallback>
          <p:pic>
            <p:nvPicPr>
              <p:cNvPr id="19" name="Ink 18">
                <a:extLst>
                  <a:ext uri="{FF2B5EF4-FFF2-40B4-BE49-F238E27FC236}">
                    <a16:creationId xmlns:a16="http://schemas.microsoft.com/office/drawing/2014/main" id="{B183F6C2-076E-8D9A-B8E2-7F4C40614B74}"/>
                  </a:ext>
                </a:extLst>
              </p:cNvPr>
              <p:cNvPicPr/>
              <p:nvPr/>
            </p:nvPicPr>
            <p:blipFill>
              <a:blip r:embed="rId13"/>
              <a:stretch>
                <a:fillRect/>
              </a:stretch>
            </p:blipFill>
            <p:spPr>
              <a:xfrm>
                <a:off x="1663482" y="4622760"/>
                <a:ext cx="1293120" cy="3247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0" name="Ink 19">
                <a:extLst>
                  <a:ext uri="{FF2B5EF4-FFF2-40B4-BE49-F238E27FC236}">
                    <a16:creationId xmlns:a16="http://schemas.microsoft.com/office/drawing/2014/main" id="{EDF6E06C-C190-790F-E793-32307DBB4BA0}"/>
                  </a:ext>
                </a:extLst>
              </p14:cNvPr>
              <p14:cNvContentPartPr/>
              <p14:nvPr/>
            </p14:nvContentPartPr>
            <p14:xfrm>
              <a:off x="158682" y="6226920"/>
              <a:ext cx="254880" cy="248040"/>
            </p14:xfrm>
          </p:contentPart>
        </mc:Choice>
        <mc:Fallback>
          <p:pic>
            <p:nvPicPr>
              <p:cNvPr id="20" name="Ink 19">
                <a:extLst>
                  <a:ext uri="{FF2B5EF4-FFF2-40B4-BE49-F238E27FC236}">
                    <a16:creationId xmlns:a16="http://schemas.microsoft.com/office/drawing/2014/main" id="{EDF6E06C-C190-790F-E793-32307DBB4BA0}"/>
                  </a:ext>
                </a:extLst>
              </p:cNvPr>
              <p:cNvPicPr/>
              <p:nvPr/>
            </p:nvPicPr>
            <p:blipFill>
              <a:blip r:embed="rId15"/>
              <a:stretch>
                <a:fillRect/>
              </a:stretch>
            </p:blipFill>
            <p:spPr>
              <a:xfrm>
                <a:off x="105042" y="6119280"/>
                <a:ext cx="362520" cy="4636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1" name="Ink 20">
                <a:extLst>
                  <a:ext uri="{FF2B5EF4-FFF2-40B4-BE49-F238E27FC236}">
                    <a16:creationId xmlns:a16="http://schemas.microsoft.com/office/drawing/2014/main" id="{19C1ABD8-1055-48D0-82C1-B0E029BE941C}"/>
                  </a:ext>
                </a:extLst>
              </p14:cNvPr>
              <p14:cNvContentPartPr/>
              <p14:nvPr/>
            </p14:nvContentPartPr>
            <p14:xfrm>
              <a:off x="540282" y="5501520"/>
              <a:ext cx="610920" cy="25560"/>
            </p14:xfrm>
          </p:contentPart>
        </mc:Choice>
        <mc:Fallback>
          <p:pic>
            <p:nvPicPr>
              <p:cNvPr id="21" name="Ink 20">
                <a:extLst>
                  <a:ext uri="{FF2B5EF4-FFF2-40B4-BE49-F238E27FC236}">
                    <a16:creationId xmlns:a16="http://schemas.microsoft.com/office/drawing/2014/main" id="{19C1ABD8-1055-48D0-82C1-B0E029BE941C}"/>
                  </a:ext>
                </a:extLst>
              </p:cNvPr>
              <p:cNvPicPr/>
              <p:nvPr/>
            </p:nvPicPr>
            <p:blipFill>
              <a:blip r:embed="rId17"/>
              <a:stretch>
                <a:fillRect/>
              </a:stretch>
            </p:blipFill>
            <p:spPr>
              <a:xfrm>
                <a:off x="486642" y="5393520"/>
                <a:ext cx="71856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2" name="Ink 21">
                <a:extLst>
                  <a:ext uri="{FF2B5EF4-FFF2-40B4-BE49-F238E27FC236}">
                    <a16:creationId xmlns:a16="http://schemas.microsoft.com/office/drawing/2014/main" id="{D3545BD9-4246-D5F0-3B35-FCE1F82B69DE}"/>
                  </a:ext>
                </a:extLst>
              </p14:cNvPr>
              <p14:cNvContentPartPr/>
              <p14:nvPr/>
            </p14:nvContentPartPr>
            <p14:xfrm>
              <a:off x="2266482" y="5612400"/>
              <a:ext cx="1179720" cy="591120"/>
            </p14:xfrm>
          </p:contentPart>
        </mc:Choice>
        <mc:Fallback>
          <p:pic>
            <p:nvPicPr>
              <p:cNvPr id="22" name="Ink 21">
                <a:extLst>
                  <a:ext uri="{FF2B5EF4-FFF2-40B4-BE49-F238E27FC236}">
                    <a16:creationId xmlns:a16="http://schemas.microsoft.com/office/drawing/2014/main" id="{D3545BD9-4246-D5F0-3B35-FCE1F82B69DE}"/>
                  </a:ext>
                </a:extLst>
              </p:cNvPr>
              <p:cNvPicPr/>
              <p:nvPr/>
            </p:nvPicPr>
            <p:blipFill>
              <a:blip r:embed="rId19"/>
              <a:stretch>
                <a:fillRect/>
              </a:stretch>
            </p:blipFill>
            <p:spPr>
              <a:xfrm>
                <a:off x="2212482" y="5504400"/>
                <a:ext cx="1287360" cy="806760"/>
              </a:xfrm>
              <a:prstGeom prst="rect">
                <a:avLst/>
              </a:prstGeom>
            </p:spPr>
          </p:pic>
        </mc:Fallback>
      </mc:AlternateContent>
    </p:spTree>
    <p:extLst>
      <p:ext uri="{BB962C8B-B14F-4D97-AF65-F5344CB8AC3E}">
        <p14:creationId xmlns:p14="http://schemas.microsoft.com/office/powerpoint/2010/main" val="448943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99209-1044-21A4-1884-503C7DF29913}"/>
              </a:ext>
            </a:extLst>
          </p:cNvPr>
          <p:cNvSpPr>
            <a:spLocks noGrp="1"/>
          </p:cNvSpPr>
          <p:nvPr>
            <p:ph type="title"/>
          </p:nvPr>
        </p:nvSpPr>
        <p:spPr>
          <a:xfrm>
            <a:off x="642730" y="373076"/>
            <a:ext cx="10515600" cy="1325563"/>
          </a:xfrm>
        </p:spPr>
        <p:txBody>
          <a:bodyPr/>
          <a:lstStyle/>
          <a:p>
            <a:r>
              <a:rPr lang="en-US" b="1" dirty="0"/>
              <a:t>Which App-templates are retiring?</a:t>
            </a:r>
          </a:p>
        </p:txBody>
      </p:sp>
      <p:sp>
        <p:nvSpPr>
          <p:cNvPr id="3" name="Content Placeholder 2">
            <a:extLst>
              <a:ext uri="{FF2B5EF4-FFF2-40B4-BE49-F238E27FC236}">
                <a16:creationId xmlns:a16="http://schemas.microsoft.com/office/drawing/2014/main" id="{B6174FC2-5DBE-1596-725D-BC7CFEF908E2}"/>
              </a:ext>
            </a:extLst>
          </p:cNvPr>
          <p:cNvSpPr>
            <a:spLocks noGrp="1"/>
          </p:cNvSpPr>
          <p:nvPr>
            <p:ph idx="1"/>
          </p:nvPr>
        </p:nvSpPr>
        <p:spPr>
          <a:xfrm>
            <a:off x="642730" y="1992603"/>
            <a:ext cx="10786607" cy="4351338"/>
          </a:xfrm>
        </p:spPr>
        <p:txBody>
          <a:bodyPr>
            <a:normAutofit/>
          </a:bodyPr>
          <a:lstStyle/>
          <a:p>
            <a:pPr marL="0" indent="0">
              <a:buNone/>
            </a:pPr>
            <a:r>
              <a:rPr lang="en-US" dirty="0">
                <a:solidFill>
                  <a:srgbClr val="000000"/>
                </a:solidFill>
                <a:latin typeface="Segoe UI Web (West European)"/>
              </a:rPr>
              <a:t>MC Post MC-496251, refers to the retirement of following </a:t>
            </a:r>
            <a:r>
              <a:rPr lang="en-US" dirty="0">
                <a:effectLst/>
                <a:hlinkClick r:id="rId2" tooltip="https://learn.microsoft.com/microsoftteams/platform/samples/app-templates"/>
              </a:rPr>
              <a:t>Teams App Templates</a:t>
            </a:r>
            <a:r>
              <a:rPr lang="en-US" dirty="0">
                <a:effectLst/>
              </a:rPr>
              <a:t> </a:t>
            </a:r>
            <a:r>
              <a:rPr lang="en-US" dirty="0">
                <a:solidFill>
                  <a:srgbClr val="000000"/>
                </a:solidFill>
                <a:latin typeface="Segoe UI Web (West European)"/>
              </a:rPr>
              <a:t>:</a:t>
            </a:r>
          </a:p>
          <a:p>
            <a:pPr marL="0" indent="0">
              <a:buNone/>
            </a:pPr>
            <a:endParaRPr lang="en-US" dirty="0">
              <a:solidFill>
                <a:srgbClr val="000000"/>
              </a:solidFill>
              <a:latin typeface="Segoe UI Web (West European)"/>
            </a:endParaRPr>
          </a:p>
          <a:p>
            <a:pPr rtl="0"/>
            <a:r>
              <a:rPr lang="en-US" dirty="0">
                <a:solidFill>
                  <a:srgbClr val="000000"/>
                </a:solidFill>
                <a:latin typeface="Segoe UI Web (West European)"/>
              </a:rPr>
              <a:t>Survey: </a:t>
            </a:r>
            <a:r>
              <a:rPr lang="en-US" dirty="0">
                <a:effectLst/>
                <a:hlinkClick r:id="rId3" tooltip="https://github.com/officedev/microsoft-teams-apps-survey"/>
              </a:rPr>
              <a:t>https://github.com/OfficeDev/microsoft-teams-apps-survey</a:t>
            </a:r>
            <a:endParaRPr lang="en-US" dirty="0"/>
          </a:p>
          <a:p>
            <a:pPr rtl="0"/>
            <a:r>
              <a:rPr lang="en-US" dirty="0">
                <a:solidFill>
                  <a:srgbClr val="000000"/>
                </a:solidFill>
                <a:latin typeface="Segoe UI Web (West European)"/>
              </a:rPr>
              <a:t>Poll: </a:t>
            </a:r>
            <a:r>
              <a:rPr lang="en-US" dirty="0">
                <a:effectLst/>
                <a:hlinkClick r:id="rId4" tooltip="https://github.com/officedev/microsoft-teams-apps-poll"/>
              </a:rPr>
              <a:t>https://github.com/OfficeDev/microsoft-teams-apps-poll</a:t>
            </a:r>
            <a:endParaRPr lang="en-US" dirty="0">
              <a:effectLst/>
            </a:endParaRPr>
          </a:p>
          <a:p>
            <a:pPr rtl="0"/>
            <a:r>
              <a:rPr lang="en-US" dirty="0">
                <a:effectLst/>
              </a:rPr>
              <a:t>Training: </a:t>
            </a:r>
            <a:r>
              <a:rPr lang="en-US" dirty="0">
                <a:effectLst/>
                <a:hlinkClick r:id="rId5" tooltip="https://github.com/officedev/microsoft-teams-apps-training"/>
              </a:rPr>
              <a:t>https://github.com/OfficeDev/microsoft-teams-apps-training</a:t>
            </a:r>
            <a:endParaRPr lang="en-US" dirty="0">
              <a:effectLst/>
            </a:endParaRPr>
          </a:p>
          <a:p>
            <a:pPr rtl="0"/>
            <a:r>
              <a:rPr lang="en-US" dirty="0">
                <a:effectLst/>
              </a:rPr>
              <a:t>Quiz: </a:t>
            </a:r>
            <a:r>
              <a:rPr lang="en-US" dirty="0">
                <a:effectLst/>
                <a:hlinkClick r:id="rId6" tooltip="https://github.com/officedev/microsoft-teams-apps-quiz"/>
              </a:rPr>
              <a:t>https://github.com/OfficeDev/microsoft-teams-apps-quiz</a:t>
            </a:r>
            <a:endParaRPr lang="en-US" dirty="0">
              <a:effectLst/>
            </a:endParaRPr>
          </a:p>
          <a:p>
            <a:pPr rtl="0"/>
            <a:r>
              <a:rPr lang="en-US" dirty="0">
                <a:effectLst/>
              </a:rPr>
              <a:t>Checklist: </a:t>
            </a:r>
            <a:r>
              <a:rPr lang="en-US" dirty="0">
                <a:effectLst/>
                <a:hlinkClick r:id="rId7"/>
              </a:rPr>
              <a:t>https://github.com/OfficeDev/microsoft-teams-app-checklist</a:t>
            </a:r>
            <a:endParaRPr lang="en-US" dirty="0">
              <a:effectLst/>
            </a:endParaRPr>
          </a:p>
          <a:p>
            <a:endParaRPr lang="en-US" dirty="0">
              <a:solidFill>
                <a:srgbClr val="000000"/>
              </a:solidFill>
              <a:latin typeface="Segoe UI Web (West European)"/>
            </a:endParaRPr>
          </a:p>
          <a:p>
            <a:pPr marL="0" indent="0">
              <a:buNone/>
            </a:pPr>
            <a:endParaRPr lang="en-US" dirty="0">
              <a:solidFill>
                <a:srgbClr val="000000"/>
              </a:solidFill>
              <a:latin typeface="Segoe UI Web (West European)"/>
            </a:endParaRPr>
          </a:p>
          <a:p>
            <a:endParaRPr lang="en-US" dirty="0"/>
          </a:p>
        </p:txBody>
      </p:sp>
    </p:spTree>
    <p:extLst>
      <p:ext uri="{BB962C8B-B14F-4D97-AF65-F5344CB8AC3E}">
        <p14:creationId xmlns:p14="http://schemas.microsoft.com/office/powerpoint/2010/main" val="3355410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64A489-0602-6BC5-3D99-5BCDA04663E4}"/>
              </a:ext>
            </a:extLst>
          </p:cNvPr>
          <p:cNvSpPr txBox="1"/>
          <p:nvPr/>
        </p:nvSpPr>
        <p:spPr>
          <a:xfrm>
            <a:off x="572494" y="2097433"/>
            <a:ext cx="10599089" cy="3139321"/>
          </a:xfrm>
          <a:prstGeom prst="rect">
            <a:avLst/>
          </a:prstGeom>
          <a:noFill/>
        </p:spPr>
        <p:txBody>
          <a:bodyPr wrap="square">
            <a:spAutoFit/>
          </a:bodyPr>
          <a:lstStyle/>
          <a:p>
            <a:pPr fontAlgn="base"/>
            <a:endParaRPr lang="en-US" dirty="0">
              <a:solidFill>
                <a:srgbClr val="000000"/>
              </a:solidFill>
              <a:latin typeface="Segoe UI Web (West European)"/>
            </a:endParaRPr>
          </a:p>
          <a:p>
            <a:pPr fontAlgn="base"/>
            <a:r>
              <a:rPr lang="en-US" dirty="0">
                <a:solidFill>
                  <a:srgbClr val="000000"/>
                </a:solidFill>
                <a:latin typeface="Segoe UI Web (West European)"/>
              </a:rPr>
              <a:t>Like any other app template, these apps are not available in Teams by default. Someone from your org must have downloaded the template from GitHub and sideloaded or published the apps for your Org. </a:t>
            </a:r>
          </a:p>
          <a:p>
            <a:pPr fontAlgn="base"/>
            <a:endParaRPr lang="en-US" dirty="0">
              <a:solidFill>
                <a:srgbClr val="000000"/>
              </a:solidFill>
              <a:latin typeface="Segoe UI Web (West European)"/>
            </a:endParaRPr>
          </a:p>
          <a:p>
            <a:pPr fontAlgn="base"/>
            <a:r>
              <a:rPr lang="en-US" dirty="0">
                <a:solidFill>
                  <a:srgbClr val="000000"/>
                </a:solidFill>
                <a:latin typeface="Segoe UI Web (West European)"/>
              </a:rPr>
              <a:t>Very few app properties are visible in the Teams admin center, and all those properties are configurable by the app developer while customizing the app template. Hence, it is little difficult to find the apps created using the specified app templates.</a:t>
            </a:r>
          </a:p>
          <a:p>
            <a:pPr fontAlgn="base"/>
            <a:br>
              <a:rPr lang="en-US" dirty="0">
                <a:solidFill>
                  <a:srgbClr val="000000"/>
                </a:solidFill>
                <a:latin typeface="Segoe UI Web (West European)"/>
              </a:rPr>
            </a:br>
            <a:endParaRPr lang="en-US" dirty="0">
              <a:solidFill>
                <a:srgbClr val="000000"/>
              </a:solidFill>
              <a:latin typeface="Segoe UI Web (West European)"/>
            </a:endParaRPr>
          </a:p>
          <a:p>
            <a:pPr fontAlgn="base"/>
            <a:r>
              <a:rPr lang="en-US" dirty="0">
                <a:solidFill>
                  <a:srgbClr val="000000"/>
                </a:solidFill>
                <a:latin typeface="Segoe UI Web (West European)"/>
              </a:rPr>
              <a:t>One way to find the Teams apps created using these templates in your org, is explained in following slides:</a:t>
            </a:r>
          </a:p>
        </p:txBody>
      </p:sp>
      <p:sp>
        <p:nvSpPr>
          <p:cNvPr id="6" name="TextBox 5">
            <a:extLst>
              <a:ext uri="{FF2B5EF4-FFF2-40B4-BE49-F238E27FC236}">
                <a16:creationId xmlns:a16="http://schemas.microsoft.com/office/drawing/2014/main" id="{C7060989-A0AB-8F6F-A939-C44FD1120F3D}"/>
              </a:ext>
            </a:extLst>
          </p:cNvPr>
          <p:cNvSpPr txBox="1"/>
          <p:nvPr/>
        </p:nvSpPr>
        <p:spPr>
          <a:xfrm>
            <a:off x="572495" y="492980"/>
            <a:ext cx="10145864" cy="1200329"/>
          </a:xfrm>
          <a:prstGeom prst="rect">
            <a:avLst/>
          </a:prstGeom>
          <a:noFill/>
        </p:spPr>
        <p:txBody>
          <a:bodyPr wrap="square" rtlCol="0">
            <a:spAutoFit/>
          </a:bodyPr>
          <a:lstStyle/>
          <a:p>
            <a:r>
              <a:rPr lang="en-US" sz="3600" dirty="0"/>
              <a:t>How to find the Teams apps corresponding to these Templates?</a:t>
            </a:r>
          </a:p>
        </p:txBody>
      </p:sp>
    </p:spTree>
    <p:extLst>
      <p:ext uri="{BB962C8B-B14F-4D97-AF65-F5344CB8AC3E}">
        <p14:creationId xmlns:p14="http://schemas.microsoft.com/office/powerpoint/2010/main" val="1649300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8E7BA2-F240-438D-0FA0-FF8F31F52B74}"/>
              </a:ext>
            </a:extLst>
          </p:cNvPr>
          <p:cNvSpPr>
            <a:spLocks noGrp="1"/>
          </p:cNvSpPr>
          <p:nvPr>
            <p:ph idx="1"/>
          </p:nvPr>
        </p:nvSpPr>
        <p:spPr>
          <a:xfrm>
            <a:off x="355489" y="206734"/>
            <a:ext cx="10515600" cy="1152940"/>
          </a:xfrm>
        </p:spPr>
        <p:txBody>
          <a:bodyPr>
            <a:normAutofit/>
          </a:bodyPr>
          <a:lstStyle/>
          <a:p>
            <a:pPr marL="0" indent="0">
              <a:buNone/>
            </a:pPr>
            <a:r>
              <a:rPr lang="en-US" sz="1800" b="1" i="0" dirty="0">
                <a:solidFill>
                  <a:srgbClr val="000000"/>
                </a:solidFill>
                <a:effectLst/>
                <a:latin typeface="Calibri" panose="020F0502020204030204" pitchFamily="34" charset="0"/>
              </a:rPr>
              <a:t>Step 1:</a:t>
            </a:r>
            <a:r>
              <a:rPr lang="en-US" sz="1800" b="0" i="0" dirty="0">
                <a:solidFill>
                  <a:srgbClr val="000000"/>
                </a:solidFill>
                <a:effectLst/>
                <a:latin typeface="Calibri" panose="020F0502020204030204" pitchFamily="34" charset="0"/>
              </a:rPr>
              <a:t> </a:t>
            </a:r>
            <a:r>
              <a:rPr lang="en-US" sz="1800" b="1" i="0" dirty="0">
                <a:solidFill>
                  <a:srgbClr val="000000"/>
                </a:solidFill>
                <a:effectLst/>
                <a:latin typeface="Calibri" panose="020F0502020204030204" pitchFamily="34" charset="0"/>
              </a:rPr>
              <a:t>Open Microsoft graph API explorer </a:t>
            </a:r>
            <a:r>
              <a:rPr lang="en-US" sz="1800" b="0" i="0" dirty="0">
                <a:solidFill>
                  <a:srgbClr val="000000"/>
                </a:solidFill>
                <a:effectLst/>
                <a:latin typeface="Calibri" panose="020F0502020204030204" pitchFamily="34" charset="0"/>
              </a:rPr>
              <a:t>using this link: </a:t>
            </a:r>
          </a:p>
          <a:p>
            <a:pPr marL="0" indent="0">
              <a:buNone/>
            </a:pPr>
            <a:r>
              <a:rPr lang="en-US" sz="1800" b="0" i="0" dirty="0">
                <a:solidFill>
                  <a:srgbClr val="000000"/>
                </a:solidFill>
                <a:effectLst/>
                <a:latin typeface="Calibri" panose="020F0502020204030204" pitchFamily="34" charset="0"/>
                <a:hlinkClick r:id="rId2"/>
              </a:rPr>
              <a:t>https://developer.microsoft.com/en-us/graph/graph-explorer</a:t>
            </a:r>
            <a:endParaRPr lang="en-US" sz="1800" b="0" i="0" dirty="0">
              <a:solidFill>
                <a:srgbClr val="000000"/>
              </a:solidFill>
              <a:effectLst/>
              <a:latin typeface="Calibri" panose="020F0502020204030204" pitchFamily="34" charset="0"/>
            </a:endParaRPr>
          </a:p>
          <a:p>
            <a:pPr marL="0" indent="0">
              <a:buNone/>
            </a:pPr>
            <a:r>
              <a:rPr lang="en-US" sz="1800" b="0" i="0" dirty="0">
                <a:solidFill>
                  <a:srgbClr val="000000"/>
                </a:solidFill>
                <a:effectLst/>
                <a:latin typeface="Calibri" panose="020F0502020204030204" pitchFamily="34" charset="0"/>
              </a:rPr>
              <a:t>Login with your Org credentials.</a:t>
            </a:r>
          </a:p>
          <a:p>
            <a:pPr marL="0" indent="0">
              <a:buNone/>
            </a:pPr>
            <a:endParaRPr lang="en-US" dirty="0"/>
          </a:p>
        </p:txBody>
      </p:sp>
      <p:pic>
        <p:nvPicPr>
          <p:cNvPr id="7" name="Picture 6">
            <a:extLst>
              <a:ext uri="{FF2B5EF4-FFF2-40B4-BE49-F238E27FC236}">
                <a16:creationId xmlns:a16="http://schemas.microsoft.com/office/drawing/2014/main" id="{55D5A8F1-958E-F226-672B-4A25F0442B66}"/>
              </a:ext>
            </a:extLst>
          </p:cNvPr>
          <p:cNvPicPr>
            <a:picLocks noChangeAspect="1"/>
          </p:cNvPicPr>
          <p:nvPr/>
        </p:nvPicPr>
        <p:blipFill>
          <a:blip r:embed="rId3"/>
          <a:stretch>
            <a:fillRect/>
          </a:stretch>
        </p:blipFill>
        <p:spPr>
          <a:xfrm>
            <a:off x="355489" y="1618114"/>
            <a:ext cx="11226579" cy="5239886"/>
          </a:xfrm>
          <a:prstGeom prst="rect">
            <a:avLst/>
          </a:prstGeom>
        </p:spPr>
      </p:pic>
    </p:spTree>
    <p:extLst>
      <p:ext uri="{BB962C8B-B14F-4D97-AF65-F5344CB8AC3E}">
        <p14:creationId xmlns:p14="http://schemas.microsoft.com/office/powerpoint/2010/main" val="3853474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8E7BA2-F240-438D-0FA0-FF8F31F52B74}"/>
              </a:ext>
            </a:extLst>
          </p:cNvPr>
          <p:cNvSpPr>
            <a:spLocks noGrp="1"/>
          </p:cNvSpPr>
          <p:nvPr>
            <p:ph idx="1"/>
          </p:nvPr>
        </p:nvSpPr>
        <p:spPr>
          <a:xfrm>
            <a:off x="339365" y="238539"/>
            <a:ext cx="10887214" cy="1495993"/>
          </a:xfrm>
        </p:spPr>
        <p:txBody>
          <a:bodyPr>
            <a:normAutofit/>
          </a:bodyPr>
          <a:lstStyle/>
          <a:p>
            <a:pPr marL="0" indent="0" algn="l">
              <a:buNone/>
            </a:pPr>
            <a:r>
              <a:rPr lang="en-US" sz="1800" b="1" i="0" dirty="0">
                <a:solidFill>
                  <a:srgbClr val="000000"/>
                </a:solidFill>
                <a:effectLst/>
                <a:latin typeface="Calibri" panose="020F0502020204030204" pitchFamily="34" charset="0"/>
              </a:rPr>
              <a:t>Step 2:</a:t>
            </a:r>
            <a:r>
              <a:rPr lang="en-US" sz="1800" b="0" i="0" dirty="0">
                <a:solidFill>
                  <a:srgbClr val="000000"/>
                </a:solidFill>
                <a:effectLst/>
                <a:latin typeface="Calibri" panose="020F0502020204030204" pitchFamily="34" charset="0"/>
              </a:rPr>
              <a:t> Run following API to get all AAD applications </a:t>
            </a:r>
            <a:r>
              <a:rPr lang="en-US" sz="1800" dirty="0">
                <a:solidFill>
                  <a:srgbClr val="000000"/>
                </a:solidFill>
                <a:latin typeface="Calibri" panose="020F0502020204030204" pitchFamily="34" charset="0"/>
              </a:rPr>
              <a:t>created for Poll, Survey, Checklist, Quiz and Training App-templates: </a:t>
            </a:r>
          </a:p>
          <a:p>
            <a:pPr marL="0" indent="0" algn="l">
              <a:buNone/>
            </a:pPr>
            <a:r>
              <a:rPr lang="en-US" sz="1800" b="0" i="0" dirty="0">
                <a:solidFill>
                  <a:srgbClr val="000000"/>
                </a:solidFill>
                <a:effectLst/>
                <a:latin typeface="Calibri" panose="020F0502020204030204" pitchFamily="34" charset="0"/>
              </a:rPr>
              <a:t>Get </a:t>
            </a:r>
            <a:r>
              <a:rPr lang="en-US" sz="1800" b="0" i="0" dirty="0">
                <a:solidFill>
                  <a:srgbClr val="000000"/>
                </a:solidFill>
                <a:effectLst/>
                <a:latin typeface="Calibri" panose="020F0502020204030204" pitchFamily="34" charset="0"/>
                <a:hlinkClick r:id="rId2"/>
              </a:rPr>
              <a:t>https://graph.microsoft.com/v1.0/applications?$filter=startswith(displayName,+'[Do+Not+Delete]+MSTeamsApp_P_')&amp;$select=appId,displayName</a:t>
            </a:r>
            <a:endParaRPr lang="en-US" sz="1800" b="0" i="0" dirty="0">
              <a:solidFill>
                <a:srgbClr val="000000"/>
              </a:solidFill>
              <a:effectLst/>
              <a:latin typeface="Calibri" panose="020F0502020204030204" pitchFamily="34" charset="0"/>
            </a:endParaRPr>
          </a:p>
          <a:p>
            <a:pPr marL="0" indent="0" algn="l">
              <a:buNone/>
            </a:pPr>
            <a:endParaRPr lang="en-US" sz="1800" dirty="0">
              <a:solidFill>
                <a:srgbClr val="000000"/>
              </a:solidFill>
              <a:latin typeface="Calibri" panose="020F0502020204030204" pitchFamily="34" charset="0"/>
            </a:endParaRPr>
          </a:p>
          <a:p>
            <a:pPr marL="0" indent="0" algn="l">
              <a:buNone/>
            </a:pPr>
            <a:endParaRPr lang="en-US" sz="1800" b="0" i="0" dirty="0">
              <a:solidFill>
                <a:srgbClr val="000000"/>
              </a:solidFill>
              <a:effectLst/>
              <a:latin typeface="Calibri" panose="020F0502020204030204" pitchFamily="34" charset="0"/>
            </a:endParaRPr>
          </a:p>
          <a:p>
            <a:pPr marL="0" indent="0">
              <a:buNone/>
            </a:pPr>
            <a:endParaRPr lang="en-US" dirty="0"/>
          </a:p>
        </p:txBody>
      </p:sp>
      <p:pic>
        <p:nvPicPr>
          <p:cNvPr id="4" name="Picture 3">
            <a:extLst>
              <a:ext uri="{FF2B5EF4-FFF2-40B4-BE49-F238E27FC236}">
                <a16:creationId xmlns:a16="http://schemas.microsoft.com/office/drawing/2014/main" id="{3349316F-6165-3383-0C1B-839608A81EC5}"/>
              </a:ext>
            </a:extLst>
          </p:cNvPr>
          <p:cNvPicPr>
            <a:picLocks noChangeAspect="1"/>
          </p:cNvPicPr>
          <p:nvPr/>
        </p:nvPicPr>
        <p:blipFill>
          <a:blip r:embed="rId3"/>
          <a:stretch>
            <a:fillRect/>
          </a:stretch>
        </p:blipFill>
        <p:spPr>
          <a:xfrm>
            <a:off x="339365" y="1571325"/>
            <a:ext cx="8668690" cy="5048136"/>
          </a:xfrm>
          <a:prstGeom prst="rect">
            <a:avLst/>
          </a:prstGeom>
        </p:spPr>
      </p:pic>
      <p:sp>
        <p:nvSpPr>
          <p:cNvPr id="9" name="TextBox 8">
            <a:extLst>
              <a:ext uri="{FF2B5EF4-FFF2-40B4-BE49-F238E27FC236}">
                <a16:creationId xmlns:a16="http://schemas.microsoft.com/office/drawing/2014/main" id="{D8F82513-9955-B025-7D8C-CA4CD5E90FE1}"/>
              </a:ext>
            </a:extLst>
          </p:cNvPr>
          <p:cNvSpPr txBox="1"/>
          <p:nvPr/>
        </p:nvSpPr>
        <p:spPr>
          <a:xfrm>
            <a:off x="9300732" y="2358975"/>
            <a:ext cx="2610321" cy="3416320"/>
          </a:xfrm>
          <a:prstGeom prst="rect">
            <a:avLst/>
          </a:prstGeom>
          <a:noFill/>
        </p:spPr>
        <p:txBody>
          <a:bodyPr wrap="square" rtlCol="0">
            <a:spAutoFit/>
          </a:bodyPr>
          <a:lstStyle/>
          <a:p>
            <a:pPr marL="0" indent="0">
              <a:buNone/>
            </a:pPr>
            <a:r>
              <a:rPr lang="en-US" sz="1800" b="1" dirty="0">
                <a:solidFill>
                  <a:srgbClr val="000000"/>
                </a:solidFill>
                <a:latin typeface="Calibri" panose="020F0502020204030204" pitchFamily="34" charset="0"/>
              </a:rPr>
              <a:t>Step 2.a</a:t>
            </a:r>
            <a:r>
              <a:rPr lang="en-US" sz="1800" dirty="0">
                <a:solidFill>
                  <a:srgbClr val="000000"/>
                </a:solidFill>
                <a:latin typeface="Calibri" panose="020F0502020204030204" pitchFamily="34" charset="0"/>
              </a:rPr>
              <a:t> Graph API explorer needs “</a:t>
            </a:r>
            <a:r>
              <a:rPr lang="en-US" sz="1800" dirty="0" err="1">
                <a:solidFill>
                  <a:srgbClr val="000000"/>
                </a:solidFill>
                <a:latin typeface="Calibri" panose="020F0502020204030204" pitchFamily="34" charset="0"/>
              </a:rPr>
              <a:t>Application.Read.All</a:t>
            </a:r>
            <a:r>
              <a:rPr lang="en-US" sz="1800" dirty="0">
                <a:solidFill>
                  <a:srgbClr val="000000"/>
                </a:solidFill>
                <a:latin typeface="Calibri" panose="020F0502020204030204" pitchFamily="34" charset="0"/>
              </a:rPr>
              <a:t>” permission to invoke this Graph API. If not already consented for this permission, you will see following error message. </a:t>
            </a:r>
          </a:p>
          <a:p>
            <a:pPr marL="0" indent="0">
              <a:buNone/>
            </a:pPr>
            <a:endParaRPr lang="en-US" b="0" i="0" dirty="0">
              <a:solidFill>
                <a:srgbClr val="000000"/>
              </a:solidFill>
              <a:effectLst/>
              <a:latin typeface="Calibri" panose="020F0502020204030204" pitchFamily="34" charset="0"/>
            </a:endParaRPr>
          </a:p>
          <a:p>
            <a:pPr marL="0" indent="0">
              <a:buNone/>
            </a:pPr>
            <a:r>
              <a:rPr lang="en-US" b="0" i="0" dirty="0">
                <a:solidFill>
                  <a:srgbClr val="000000"/>
                </a:solidFill>
                <a:effectLst/>
                <a:latin typeface="Calibri" panose="020F0502020204030204" pitchFamily="34" charset="0"/>
              </a:rPr>
              <a:t>If you do not see such error</a:t>
            </a:r>
            <a:r>
              <a:rPr lang="en-US" dirty="0">
                <a:solidFill>
                  <a:srgbClr val="000000"/>
                </a:solidFill>
                <a:latin typeface="Calibri" panose="020F0502020204030204" pitchFamily="34" charset="0"/>
              </a:rPr>
              <a:t>, move to </a:t>
            </a:r>
            <a:r>
              <a:rPr lang="en-US" b="1" dirty="0">
                <a:solidFill>
                  <a:srgbClr val="000000"/>
                </a:solidFill>
                <a:latin typeface="Calibri" panose="020F0502020204030204" pitchFamily="34" charset="0"/>
              </a:rPr>
              <a:t>Step 2.d </a:t>
            </a:r>
            <a:r>
              <a:rPr lang="en-US" dirty="0">
                <a:solidFill>
                  <a:srgbClr val="000000"/>
                </a:solidFill>
                <a:latin typeface="Calibri" panose="020F0502020204030204" pitchFamily="34" charset="0"/>
              </a:rPr>
              <a:t>in the subsequent slides.</a:t>
            </a:r>
            <a:endParaRPr lang="en-US" sz="1800" i="0" dirty="0">
              <a:solidFill>
                <a:srgbClr val="000000"/>
              </a:solidFill>
              <a:effectLst/>
              <a:latin typeface="Calibri" panose="020F0502020204030204" pitchFamily="34" charset="0"/>
            </a:endParaRPr>
          </a:p>
        </p:txBody>
      </p:sp>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id="{B90F5286-08E8-ADB0-72B8-9A4432672DE1}"/>
                  </a:ext>
                </a:extLst>
              </p14:cNvPr>
              <p14:cNvContentPartPr/>
              <p14:nvPr/>
            </p14:nvContentPartPr>
            <p14:xfrm>
              <a:off x="1582654" y="1995590"/>
              <a:ext cx="142920" cy="276120"/>
            </p14:xfrm>
          </p:contentPart>
        </mc:Choice>
        <mc:Fallback>
          <p:pic>
            <p:nvPicPr>
              <p:cNvPr id="10" name="Ink 9">
                <a:extLst>
                  <a:ext uri="{FF2B5EF4-FFF2-40B4-BE49-F238E27FC236}">
                    <a16:creationId xmlns:a16="http://schemas.microsoft.com/office/drawing/2014/main" id="{B90F5286-08E8-ADB0-72B8-9A4432672DE1}"/>
                  </a:ext>
                </a:extLst>
              </p:cNvPr>
              <p:cNvPicPr/>
              <p:nvPr/>
            </p:nvPicPr>
            <p:blipFill>
              <a:blip r:embed="rId5"/>
              <a:stretch>
                <a:fillRect/>
              </a:stretch>
            </p:blipFill>
            <p:spPr>
              <a:xfrm>
                <a:off x="1528654" y="1887590"/>
                <a:ext cx="250560" cy="491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2" name="Ink 11">
                <a:extLst>
                  <a:ext uri="{FF2B5EF4-FFF2-40B4-BE49-F238E27FC236}">
                    <a16:creationId xmlns:a16="http://schemas.microsoft.com/office/drawing/2014/main" id="{D3FD2C55-65A1-BC56-B070-18761F6E3C8A}"/>
                  </a:ext>
                </a:extLst>
              </p14:cNvPr>
              <p14:cNvContentPartPr/>
              <p14:nvPr/>
            </p14:nvContentPartPr>
            <p14:xfrm>
              <a:off x="1733134" y="2114030"/>
              <a:ext cx="5644440" cy="121320"/>
            </p14:xfrm>
          </p:contentPart>
        </mc:Choice>
        <mc:Fallback>
          <p:pic>
            <p:nvPicPr>
              <p:cNvPr id="12" name="Ink 11">
                <a:extLst>
                  <a:ext uri="{FF2B5EF4-FFF2-40B4-BE49-F238E27FC236}">
                    <a16:creationId xmlns:a16="http://schemas.microsoft.com/office/drawing/2014/main" id="{D3FD2C55-65A1-BC56-B070-18761F6E3C8A}"/>
                  </a:ext>
                </a:extLst>
              </p:cNvPr>
              <p:cNvPicPr/>
              <p:nvPr/>
            </p:nvPicPr>
            <p:blipFill>
              <a:blip r:embed="rId7"/>
              <a:stretch>
                <a:fillRect/>
              </a:stretch>
            </p:blipFill>
            <p:spPr>
              <a:xfrm>
                <a:off x="1679494" y="2006390"/>
                <a:ext cx="5752080" cy="336960"/>
              </a:xfrm>
              <a:prstGeom prst="rect">
                <a:avLst/>
              </a:prstGeom>
            </p:spPr>
          </p:pic>
        </mc:Fallback>
      </mc:AlternateContent>
    </p:spTree>
    <p:extLst>
      <p:ext uri="{BB962C8B-B14F-4D97-AF65-F5344CB8AC3E}">
        <p14:creationId xmlns:p14="http://schemas.microsoft.com/office/powerpoint/2010/main" val="3492231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847FE1-0F90-B408-5C58-09BCA1CD1386}"/>
              </a:ext>
            </a:extLst>
          </p:cNvPr>
          <p:cNvSpPr>
            <a:spLocks noGrp="1"/>
          </p:cNvSpPr>
          <p:nvPr>
            <p:ph idx="1"/>
          </p:nvPr>
        </p:nvSpPr>
        <p:spPr>
          <a:xfrm>
            <a:off x="8356158" y="1918252"/>
            <a:ext cx="3403158" cy="3536343"/>
          </a:xfrm>
        </p:spPr>
        <p:txBody>
          <a:bodyPr>
            <a:noAutofit/>
          </a:bodyPr>
          <a:lstStyle/>
          <a:p>
            <a:pPr marL="0" indent="0">
              <a:buNone/>
            </a:pPr>
            <a:r>
              <a:rPr lang="en-US" sz="2400" b="1" dirty="0"/>
              <a:t>Step 2.b</a:t>
            </a:r>
          </a:p>
          <a:p>
            <a:pPr marL="0" indent="0">
              <a:buNone/>
            </a:pPr>
            <a:r>
              <a:rPr lang="en-US" sz="2400" dirty="0"/>
              <a:t>- Navigate to “Modify permissions” tab as shown in this screenshot.</a:t>
            </a:r>
          </a:p>
          <a:p>
            <a:pPr marL="0" indent="0">
              <a:buNone/>
            </a:pPr>
            <a:r>
              <a:rPr lang="en-US" sz="2400" dirty="0"/>
              <a:t>- Click on the Consent button corresponding to the “</a:t>
            </a:r>
            <a:r>
              <a:rPr lang="en-US" sz="2400" dirty="0" err="1"/>
              <a:t>Application.Read.All</a:t>
            </a:r>
            <a:r>
              <a:rPr lang="en-US" sz="2400" dirty="0"/>
              <a:t>” permission.</a:t>
            </a:r>
          </a:p>
        </p:txBody>
      </p:sp>
      <p:pic>
        <p:nvPicPr>
          <p:cNvPr id="4" name="Picture 3">
            <a:extLst>
              <a:ext uri="{FF2B5EF4-FFF2-40B4-BE49-F238E27FC236}">
                <a16:creationId xmlns:a16="http://schemas.microsoft.com/office/drawing/2014/main" id="{85635F6C-4204-8205-DD9C-0AD5382B7A1D}"/>
              </a:ext>
            </a:extLst>
          </p:cNvPr>
          <p:cNvPicPr>
            <a:picLocks noChangeAspect="1"/>
          </p:cNvPicPr>
          <p:nvPr/>
        </p:nvPicPr>
        <p:blipFill>
          <a:blip r:embed="rId2"/>
          <a:stretch>
            <a:fillRect/>
          </a:stretch>
        </p:blipFill>
        <p:spPr>
          <a:xfrm>
            <a:off x="432684" y="1584297"/>
            <a:ext cx="7612048" cy="4283766"/>
          </a:xfrm>
          <a:prstGeom prst="rect">
            <a:avLst/>
          </a:prstGeom>
        </p:spPr>
      </p:pic>
      <p:sp>
        <p:nvSpPr>
          <p:cNvPr id="5" name="TextBox 4">
            <a:extLst>
              <a:ext uri="{FF2B5EF4-FFF2-40B4-BE49-F238E27FC236}">
                <a16:creationId xmlns:a16="http://schemas.microsoft.com/office/drawing/2014/main" id="{8EC78BF1-BF1F-E89F-A3C0-77C578187361}"/>
              </a:ext>
            </a:extLst>
          </p:cNvPr>
          <p:cNvSpPr txBox="1"/>
          <p:nvPr/>
        </p:nvSpPr>
        <p:spPr>
          <a:xfrm>
            <a:off x="432684" y="333955"/>
            <a:ext cx="3741751" cy="369332"/>
          </a:xfrm>
          <a:prstGeom prst="rect">
            <a:avLst/>
          </a:prstGeom>
          <a:noFill/>
        </p:spPr>
        <p:txBody>
          <a:bodyPr wrap="square" rtlCol="0">
            <a:spAutoFit/>
          </a:bodyPr>
          <a:lstStyle/>
          <a:p>
            <a:r>
              <a:rPr lang="en-US" b="1" dirty="0"/>
              <a:t>Step 2 continued ..</a:t>
            </a:r>
          </a:p>
        </p:txBody>
      </p:sp>
    </p:spTree>
    <p:extLst>
      <p:ext uri="{BB962C8B-B14F-4D97-AF65-F5344CB8AC3E}">
        <p14:creationId xmlns:p14="http://schemas.microsoft.com/office/powerpoint/2010/main" val="315833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847FE1-0F90-B408-5C58-09BCA1CD1386}"/>
              </a:ext>
            </a:extLst>
          </p:cNvPr>
          <p:cNvSpPr>
            <a:spLocks noGrp="1"/>
          </p:cNvSpPr>
          <p:nvPr>
            <p:ph idx="1"/>
          </p:nvPr>
        </p:nvSpPr>
        <p:spPr>
          <a:xfrm>
            <a:off x="8356158" y="1918252"/>
            <a:ext cx="3403158" cy="3536343"/>
          </a:xfrm>
        </p:spPr>
        <p:txBody>
          <a:bodyPr>
            <a:noAutofit/>
          </a:bodyPr>
          <a:lstStyle/>
          <a:p>
            <a:pPr marL="0" indent="0">
              <a:buNone/>
            </a:pPr>
            <a:r>
              <a:rPr lang="en-US" sz="2400" b="1" dirty="0"/>
              <a:t>Step 2.c</a:t>
            </a:r>
          </a:p>
          <a:p>
            <a:pPr marL="0" indent="0">
              <a:buNone/>
            </a:pPr>
            <a:r>
              <a:rPr lang="en-US" sz="2400" dirty="0"/>
              <a:t>On the pop-up window, click Accept button to provide the consent. This will grant “</a:t>
            </a:r>
            <a:r>
              <a:rPr lang="en-US" sz="2400" dirty="0" err="1"/>
              <a:t>Application.Read.All</a:t>
            </a:r>
            <a:r>
              <a:rPr lang="en-US" sz="2400" dirty="0"/>
              <a:t>” delegated permission to “Graph API explorer” App.</a:t>
            </a:r>
          </a:p>
        </p:txBody>
      </p:sp>
      <p:sp>
        <p:nvSpPr>
          <p:cNvPr id="5" name="TextBox 4">
            <a:extLst>
              <a:ext uri="{FF2B5EF4-FFF2-40B4-BE49-F238E27FC236}">
                <a16:creationId xmlns:a16="http://schemas.microsoft.com/office/drawing/2014/main" id="{8EC78BF1-BF1F-E89F-A3C0-77C578187361}"/>
              </a:ext>
            </a:extLst>
          </p:cNvPr>
          <p:cNvSpPr txBox="1"/>
          <p:nvPr/>
        </p:nvSpPr>
        <p:spPr>
          <a:xfrm>
            <a:off x="432684" y="333955"/>
            <a:ext cx="3741751" cy="369332"/>
          </a:xfrm>
          <a:prstGeom prst="rect">
            <a:avLst/>
          </a:prstGeom>
          <a:noFill/>
        </p:spPr>
        <p:txBody>
          <a:bodyPr wrap="square" rtlCol="0">
            <a:spAutoFit/>
          </a:bodyPr>
          <a:lstStyle/>
          <a:p>
            <a:r>
              <a:rPr lang="en-US" b="1" dirty="0"/>
              <a:t>Step 2 continued ..</a:t>
            </a:r>
          </a:p>
        </p:txBody>
      </p:sp>
      <p:pic>
        <p:nvPicPr>
          <p:cNvPr id="8" name="Picture 7">
            <a:extLst>
              <a:ext uri="{FF2B5EF4-FFF2-40B4-BE49-F238E27FC236}">
                <a16:creationId xmlns:a16="http://schemas.microsoft.com/office/drawing/2014/main" id="{4CE05796-A9E0-F33F-7107-81299F609DEF}"/>
              </a:ext>
            </a:extLst>
          </p:cNvPr>
          <p:cNvPicPr>
            <a:picLocks noChangeAspect="1"/>
          </p:cNvPicPr>
          <p:nvPr/>
        </p:nvPicPr>
        <p:blipFill>
          <a:blip r:embed="rId2"/>
          <a:stretch>
            <a:fillRect/>
          </a:stretch>
        </p:blipFill>
        <p:spPr>
          <a:xfrm>
            <a:off x="432684" y="1403405"/>
            <a:ext cx="7366768" cy="4927826"/>
          </a:xfrm>
          <a:prstGeom prst="rect">
            <a:avLst/>
          </a:prstGeom>
        </p:spPr>
      </p:pic>
    </p:spTree>
    <p:extLst>
      <p:ext uri="{BB962C8B-B14F-4D97-AF65-F5344CB8AC3E}">
        <p14:creationId xmlns:p14="http://schemas.microsoft.com/office/powerpoint/2010/main" val="974258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847FE1-0F90-B408-5C58-09BCA1CD1386}"/>
              </a:ext>
            </a:extLst>
          </p:cNvPr>
          <p:cNvSpPr>
            <a:spLocks noGrp="1"/>
          </p:cNvSpPr>
          <p:nvPr>
            <p:ph idx="1"/>
          </p:nvPr>
        </p:nvSpPr>
        <p:spPr>
          <a:xfrm>
            <a:off x="8666922" y="2399309"/>
            <a:ext cx="3172570" cy="3536343"/>
          </a:xfrm>
        </p:spPr>
        <p:txBody>
          <a:bodyPr>
            <a:noAutofit/>
          </a:bodyPr>
          <a:lstStyle/>
          <a:p>
            <a:pPr marL="0" indent="0">
              <a:buNone/>
            </a:pPr>
            <a:r>
              <a:rPr lang="en-US" sz="1600" b="1" dirty="0"/>
              <a:t>Case 2:</a:t>
            </a:r>
            <a:r>
              <a:rPr lang="en-US" sz="1600" dirty="0"/>
              <a:t> Query executed successfully, with status OK – 200. And “value” list in the response is non-empty array, as shown in this screenshot. </a:t>
            </a:r>
            <a:endParaRPr lang="en-US" sz="1600" b="1" dirty="0"/>
          </a:p>
          <a:p>
            <a:pPr marL="0" indent="0">
              <a:buNone/>
            </a:pPr>
            <a:r>
              <a:rPr lang="en-US" sz="1600" u="sng" dirty="0"/>
              <a:t>Copy all the </a:t>
            </a:r>
            <a:r>
              <a:rPr lang="en-US" sz="1600" u="sng" dirty="0" err="1"/>
              <a:t>appIds</a:t>
            </a:r>
            <a:r>
              <a:rPr lang="en-US" sz="1600" u="sng" dirty="0"/>
              <a:t> in the response and run Step 3 </a:t>
            </a:r>
            <a:r>
              <a:rPr lang="en-US" sz="1600" b="1" u="sng" dirty="0"/>
              <a:t>for each </a:t>
            </a:r>
            <a:r>
              <a:rPr lang="en-US" sz="1600" b="1" u="sng" dirty="0" err="1"/>
              <a:t>appId</a:t>
            </a:r>
            <a:r>
              <a:rPr lang="en-US" sz="1600" u="sng" dirty="0"/>
              <a:t>.</a:t>
            </a:r>
          </a:p>
          <a:p>
            <a:pPr marL="0" indent="0">
              <a:buNone/>
            </a:pPr>
            <a:endParaRPr lang="en-US" sz="1600" dirty="0"/>
          </a:p>
          <a:p>
            <a:pPr marL="0" indent="0">
              <a:buNone/>
            </a:pPr>
            <a:r>
              <a:rPr lang="en-US" sz="1600" b="1" dirty="0"/>
              <a:t>Case 3: </a:t>
            </a:r>
            <a:r>
              <a:rPr lang="en-US" sz="1600" dirty="0"/>
              <a:t>Query execution status is not 200. </a:t>
            </a:r>
          </a:p>
          <a:p>
            <a:pPr marL="0" indent="0">
              <a:buNone/>
            </a:pPr>
            <a:r>
              <a:rPr lang="en-US" sz="1600" dirty="0"/>
              <a:t>Follow Microsoft graph API</a:t>
            </a:r>
            <a:r>
              <a:rPr lang="en-US" sz="1600" b="1" dirty="0"/>
              <a:t> </a:t>
            </a:r>
            <a:r>
              <a:rPr lang="en-US" sz="1600" dirty="0"/>
              <a:t>documentation to resolve the error.</a:t>
            </a:r>
          </a:p>
        </p:txBody>
      </p:sp>
      <p:sp>
        <p:nvSpPr>
          <p:cNvPr id="5" name="TextBox 4">
            <a:extLst>
              <a:ext uri="{FF2B5EF4-FFF2-40B4-BE49-F238E27FC236}">
                <a16:creationId xmlns:a16="http://schemas.microsoft.com/office/drawing/2014/main" id="{8EC78BF1-BF1F-E89F-A3C0-77C578187361}"/>
              </a:ext>
            </a:extLst>
          </p:cNvPr>
          <p:cNvSpPr txBox="1"/>
          <p:nvPr/>
        </p:nvSpPr>
        <p:spPr>
          <a:xfrm>
            <a:off x="432684" y="333955"/>
            <a:ext cx="3741751" cy="369332"/>
          </a:xfrm>
          <a:prstGeom prst="rect">
            <a:avLst/>
          </a:prstGeom>
          <a:noFill/>
        </p:spPr>
        <p:txBody>
          <a:bodyPr wrap="square" rtlCol="0">
            <a:spAutoFit/>
          </a:bodyPr>
          <a:lstStyle/>
          <a:p>
            <a:r>
              <a:rPr lang="en-US" b="1" dirty="0"/>
              <a:t>Step 2 continued ..</a:t>
            </a:r>
          </a:p>
        </p:txBody>
      </p:sp>
      <p:sp>
        <p:nvSpPr>
          <p:cNvPr id="6" name="Content Placeholder 2">
            <a:extLst>
              <a:ext uri="{FF2B5EF4-FFF2-40B4-BE49-F238E27FC236}">
                <a16:creationId xmlns:a16="http://schemas.microsoft.com/office/drawing/2014/main" id="{6B91ADD4-EB75-1A92-C7FE-EB54B8DA088B}"/>
              </a:ext>
            </a:extLst>
          </p:cNvPr>
          <p:cNvSpPr txBox="1">
            <a:spLocks/>
          </p:cNvSpPr>
          <p:nvPr/>
        </p:nvSpPr>
        <p:spPr>
          <a:xfrm>
            <a:off x="231913" y="805258"/>
            <a:ext cx="11162306" cy="13183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t>Step 2.d</a:t>
            </a:r>
          </a:p>
          <a:p>
            <a:pPr marL="0" indent="0">
              <a:buFont typeface="Arial" panose="020B0604020202020204" pitchFamily="34" charset="0"/>
              <a:buNone/>
            </a:pPr>
            <a:r>
              <a:rPr lang="en-US" sz="1600" dirty="0"/>
              <a:t>After granting consent, click on “Run query” button to execute the API. </a:t>
            </a:r>
          </a:p>
          <a:p>
            <a:pPr marL="0" indent="0">
              <a:buFont typeface="Arial" panose="020B0604020202020204" pitchFamily="34" charset="0"/>
              <a:buNone/>
            </a:pPr>
            <a:r>
              <a:rPr lang="en-US" sz="1600" b="1" dirty="0"/>
              <a:t>Case 1:</a:t>
            </a:r>
            <a:r>
              <a:rPr lang="en-US" sz="1600" dirty="0"/>
              <a:t> Query executed successfully, with status OK – 200. And “value” list in the response is empty array. This means there are no apps created in your Org using the mentioned app-templates. </a:t>
            </a:r>
            <a:r>
              <a:rPr lang="en-US" sz="1600" u="sng" dirty="0"/>
              <a:t>No further action required in your tenant</a:t>
            </a:r>
            <a:r>
              <a:rPr lang="en-US" sz="1600" dirty="0"/>
              <a:t>.</a:t>
            </a:r>
          </a:p>
          <a:p>
            <a:pPr marL="0" indent="0">
              <a:buFont typeface="Arial" panose="020B0604020202020204" pitchFamily="34" charset="0"/>
              <a:buNone/>
            </a:pPr>
            <a:endParaRPr lang="en-US" sz="2000" dirty="0"/>
          </a:p>
        </p:txBody>
      </p:sp>
      <p:pic>
        <p:nvPicPr>
          <p:cNvPr id="9" name="Picture 8">
            <a:extLst>
              <a:ext uri="{FF2B5EF4-FFF2-40B4-BE49-F238E27FC236}">
                <a16:creationId xmlns:a16="http://schemas.microsoft.com/office/drawing/2014/main" id="{7244654E-4C83-7521-9B7F-B5E5B23E70F9}"/>
              </a:ext>
            </a:extLst>
          </p:cNvPr>
          <p:cNvPicPr>
            <a:picLocks noChangeAspect="1"/>
          </p:cNvPicPr>
          <p:nvPr/>
        </p:nvPicPr>
        <p:blipFill>
          <a:blip r:embed="rId2"/>
          <a:stretch>
            <a:fillRect/>
          </a:stretch>
        </p:blipFill>
        <p:spPr>
          <a:xfrm>
            <a:off x="83135" y="2512614"/>
            <a:ext cx="8335884" cy="3941775"/>
          </a:xfrm>
          <a:prstGeom prst="rect">
            <a:avLst/>
          </a:prstGeom>
        </p:spPr>
      </p:pic>
    </p:spTree>
    <p:extLst>
      <p:ext uri="{BB962C8B-B14F-4D97-AF65-F5344CB8AC3E}">
        <p14:creationId xmlns:p14="http://schemas.microsoft.com/office/powerpoint/2010/main" val="737257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8E7BA2-F240-438D-0FA0-FF8F31F52B74}"/>
              </a:ext>
            </a:extLst>
          </p:cNvPr>
          <p:cNvSpPr>
            <a:spLocks noGrp="1"/>
          </p:cNvSpPr>
          <p:nvPr>
            <p:ph idx="1"/>
          </p:nvPr>
        </p:nvSpPr>
        <p:spPr>
          <a:xfrm>
            <a:off x="339365" y="238540"/>
            <a:ext cx="10887214" cy="1033670"/>
          </a:xfrm>
        </p:spPr>
        <p:txBody>
          <a:bodyPr>
            <a:normAutofit/>
          </a:bodyPr>
          <a:lstStyle/>
          <a:p>
            <a:pPr marL="0" indent="0" algn="l">
              <a:buNone/>
            </a:pPr>
            <a:r>
              <a:rPr lang="en-US" sz="1800" b="1" i="0" dirty="0">
                <a:solidFill>
                  <a:srgbClr val="000000"/>
                </a:solidFill>
                <a:effectLst/>
                <a:latin typeface="Calibri" panose="020F0502020204030204" pitchFamily="34" charset="0"/>
              </a:rPr>
              <a:t>Step 3: </a:t>
            </a:r>
            <a:r>
              <a:rPr lang="en-US" sz="1800" b="0" i="0" dirty="0">
                <a:solidFill>
                  <a:srgbClr val="000000"/>
                </a:solidFill>
                <a:effectLst/>
                <a:latin typeface="Calibri" panose="020F0502020204030204" pitchFamily="34" charset="0"/>
              </a:rPr>
              <a:t>Run following API for each </a:t>
            </a:r>
            <a:r>
              <a:rPr lang="en-US" sz="1800" b="0" i="0" dirty="0" err="1">
                <a:solidFill>
                  <a:srgbClr val="000000"/>
                </a:solidFill>
                <a:effectLst/>
                <a:latin typeface="Calibri" panose="020F0502020204030204" pitchFamily="34" charset="0"/>
              </a:rPr>
              <a:t>AppId</a:t>
            </a:r>
            <a:r>
              <a:rPr lang="en-US" sz="1800" b="0" i="0" dirty="0">
                <a:solidFill>
                  <a:srgbClr val="000000"/>
                </a:solidFill>
                <a:effectLst/>
                <a:latin typeface="Calibri" panose="020F0502020204030204" pitchFamily="34" charset="0"/>
              </a:rPr>
              <a:t> obtained in step 2.</a:t>
            </a:r>
          </a:p>
          <a:p>
            <a:pPr marL="0" indent="0" algn="l">
              <a:buNone/>
            </a:pPr>
            <a:r>
              <a:rPr lang="en-US" sz="1800" b="0" i="1" dirty="0">
                <a:solidFill>
                  <a:srgbClr val="000000"/>
                </a:solidFill>
                <a:effectLst/>
                <a:latin typeface="Calibri" panose="020F0502020204030204" pitchFamily="34" charset="0"/>
              </a:rPr>
              <a:t>Get</a:t>
            </a:r>
            <a:r>
              <a:rPr lang="en-US" sz="1800" b="0" i="0" dirty="0">
                <a:solidFill>
                  <a:srgbClr val="000000"/>
                </a:solidFill>
                <a:effectLst/>
                <a:latin typeface="Calibri" panose="020F0502020204030204" pitchFamily="34" charset="0"/>
              </a:rPr>
              <a:t> https://graph.microsoft.com/v1.0/appCatalogs/teamsApps?$filter=externalId eq </a:t>
            </a:r>
            <a:r>
              <a:rPr lang="en-US" sz="1800" b="0" i="0" dirty="0">
                <a:solidFill>
                  <a:srgbClr val="000000"/>
                </a:solidFill>
                <a:effectLst/>
                <a:highlight>
                  <a:srgbClr val="FFFF00"/>
                </a:highlight>
                <a:latin typeface="Calibri" panose="020F0502020204030204" pitchFamily="34" charset="0"/>
              </a:rPr>
              <a:t>'&lt;app id obtained in Step 2&gt;</a:t>
            </a:r>
            <a:r>
              <a:rPr lang="en-US" sz="1800" b="0" i="0" dirty="0">
                <a:solidFill>
                  <a:srgbClr val="000000"/>
                </a:solidFill>
                <a:effectLst/>
                <a:latin typeface="Calibri" panose="020F0502020204030204" pitchFamily="34" charset="0"/>
              </a:rPr>
              <a:t>'</a:t>
            </a:r>
          </a:p>
          <a:p>
            <a:pPr marL="0" indent="0" algn="l">
              <a:buNone/>
            </a:pPr>
            <a:endParaRPr lang="en-US" sz="1800" dirty="0">
              <a:solidFill>
                <a:srgbClr val="000000"/>
              </a:solidFill>
              <a:latin typeface="Calibri" panose="020F0502020204030204" pitchFamily="34" charset="0"/>
            </a:endParaRPr>
          </a:p>
          <a:p>
            <a:pPr marL="0" indent="0" algn="l">
              <a:buNone/>
            </a:pPr>
            <a:endParaRPr lang="en-US" sz="1800" b="0" i="0" dirty="0">
              <a:solidFill>
                <a:srgbClr val="000000"/>
              </a:solidFill>
              <a:effectLst/>
              <a:latin typeface="Calibri" panose="020F0502020204030204" pitchFamily="34" charset="0"/>
            </a:endParaRPr>
          </a:p>
          <a:p>
            <a:pPr marL="0" indent="0">
              <a:buNone/>
            </a:pPr>
            <a:endParaRPr lang="en-US" dirty="0"/>
          </a:p>
        </p:txBody>
      </p:sp>
      <p:pic>
        <p:nvPicPr>
          <p:cNvPr id="5" name="Picture 4">
            <a:extLst>
              <a:ext uri="{FF2B5EF4-FFF2-40B4-BE49-F238E27FC236}">
                <a16:creationId xmlns:a16="http://schemas.microsoft.com/office/drawing/2014/main" id="{BFE54375-56A9-3EF6-E32F-7BBB754B094E}"/>
              </a:ext>
            </a:extLst>
          </p:cNvPr>
          <p:cNvPicPr>
            <a:picLocks noChangeAspect="1"/>
          </p:cNvPicPr>
          <p:nvPr/>
        </p:nvPicPr>
        <p:blipFill>
          <a:blip r:embed="rId2"/>
          <a:stretch>
            <a:fillRect/>
          </a:stretch>
        </p:blipFill>
        <p:spPr>
          <a:xfrm>
            <a:off x="339365" y="1684046"/>
            <a:ext cx="7753708" cy="4350604"/>
          </a:xfrm>
          <a:prstGeom prst="rect">
            <a:avLst/>
          </a:prstGeom>
        </p:spPr>
      </p:pic>
      <p:sp>
        <p:nvSpPr>
          <p:cNvPr id="6" name="Content Placeholder 2">
            <a:extLst>
              <a:ext uri="{FF2B5EF4-FFF2-40B4-BE49-F238E27FC236}">
                <a16:creationId xmlns:a16="http://schemas.microsoft.com/office/drawing/2014/main" id="{873630F1-7D70-38D6-276C-CE5BF32E165B}"/>
              </a:ext>
            </a:extLst>
          </p:cNvPr>
          <p:cNvSpPr txBox="1">
            <a:spLocks/>
          </p:cNvSpPr>
          <p:nvPr/>
        </p:nvSpPr>
        <p:spPr>
          <a:xfrm>
            <a:off x="8666922" y="2399309"/>
            <a:ext cx="3172570" cy="353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You need to provide “</a:t>
            </a:r>
            <a:r>
              <a:rPr lang="en-US" sz="2000" dirty="0" err="1"/>
              <a:t>AppCatalog.Read.All</a:t>
            </a:r>
            <a:r>
              <a:rPr lang="en-US" sz="2000" dirty="0"/>
              <a:t>” permission in order to execute this API.</a:t>
            </a:r>
          </a:p>
          <a:p>
            <a:pPr marL="0" indent="0">
              <a:buFont typeface="Arial" panose="020B0604020202020204" pitchFamily="34" charset="0"/>
              <a:buNone/>
            </a:pPr>
            <a:endParaRPr lang="en-US" sz="2000" dirty="0"/>
          </a:p>
          <a:p>
            <a:pPr marL="0" indent="0">
              <a:buFont typeface="Arial" panose="020B0604020202020204" pitchFamily="34" charset="0"/>
              <a:buNone/>
            </a:pPr>
            <a:r>
              <a:rPr lang="en-US" sz="2000" dirty="0"/>
              <a:t>You can provide the permission as explained in Step 2.</a:t>
            </a:r>
          </a:p>
        </p:txBody>
      </p:sp>
    </p:spTree>
    <p:extLst>
      <p:ext uri="{BB962C8B-B14F-4D97-AF65-F5344CB8AC3E}">
        <p14:creationId xmlns:p14="http://schemas.microsoft.com/office/powerpoint/2010/main" val="1794620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194</TotalTime>
  <Words>923</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Segoe UI Web (West European)</vt:lpstr>
      <vt:lpstr>Office Theme</vt:lpstr>
      <vt:lpstr>MC496251 - Retirement of Teams apps based on selected app-templates</vt:lpstr>
      <vt:lpstr>Which App-templates are retiring?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Aher</dc:creator>
  <cp:lastModifiedBy>Pankaj Aher</cp:lastModifiedBy>
  <cp:revision>5</cp:revision>
  <dcterms:created xsi:type="dcterms:W3CDTF">2023-01-20T13:30:00Z</dcterms:created>
  <dcterms:modified xsi:type="dcterms:W3CDTF">2023-01-20T16:44:33Z</dcterms:modified>
</cp:coreProperties>
</file>