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Lst>
  <p:notesMasterIdLst>
    <p:notesMasterId r:id="rId76"/>
  </p:notesMasterIdLst>
  <p:handoutMasterIdLst>
    <p:handoutMasterId r:id="rId77"/>
  </p:handoutMasterIdLst>
  <p:sldIdLst>
    <p:sldId id="1242" r:id="rId5"/>
    <p:sldId id="1402" r:id="rId6"/>
    <p:sldId id="1372" r:id="rId7"/>
    <p:sldId id="1364" r:id="rId8"/>
    <p:sldId id="1299" r:id="rId9"/>
    <p:sldId id="1453" r:id="rId10"/>
    <p:sldId id="1454" r:id="rId11"/>
    <p:sldId id="1455" r:id="rId12"/>
    <p:sldId id="1340" r:id="rId13"/>
    <p:sldId id="1369" r:id="rId14"/>
    <p:sldId id="1447" r:id="rId15"/>
    <p:sldId id="1399" r:id="rId16"/>
    <p:sldId id="1403" r:id="rId17"/>
    <p:sldId id="1404" r:id="rId18"/>
    <p:sldId id="1415" r:id="rId19"/>
    <p:sldId id="1416" r:id="rId20"/>
    <p:sldId id="1417" r:id="rId21"/>
    <p:sldId id="1418" r:id="rId22"/>
    <p:sldId id="1419" r:id="rId23"/>
    <p:sldId id="1420" r:id="rId24"/>
    <p:sldId id="1348" r:id="rId25"/>
    <p:sldId id="1405" r:id="rId26"/>
    <p:sldId id="1421" r:id="rId27"/>
    <p:sldId id="1422" r:id="rId28"/>
    <p:sldId id="1423" r:id="rId29"/>
    <p:sldId id="1424" r:id="rId30"/>
    <p:sldId id="1406" r:id="rId31"/>
    <p:sldId id="1407" r:id="rId32"/>
    <p:sldId id="1425" r:id="rId33"/>
    <p:sldId id="1426" r:id="rId34"/>
    <p:sldId id="1427" r:id="rId35"/>
    <p:sldId id="1428" r:id="rId36"/>
    <p:sldId id="1429" r:id="rId37"/>
    <p:sldId id="1430" r:id="rId38"/>
    <p:sldId id="1431" r:id="rId39"/>
    <p:sldId id="1432" r:id="rId40"/>
    <p:sldId id="1408" r:id="rId41"/>
    <p:sldId id="1409" r:id="rId42"/>
    <p:sldId id="1433" r:id="rId43"/>
    <p:sldId id="1434" r:id="rId44"/>
    <p:sldId id="1435" r:id="rId45"/>
    <p:sldId id="1436" r:id="rId46"/>
    <p:sldId id="1437" r:id="rId47"/>
    <p:sldId id="1438" r:id="rId48"/>
    <p:sldId id="1439" r:id="rId49"/>
    <p:sldId id="1410" r:id="rId50"/>
    <p:sldId id="1411" r:id="rId51"/>
    <p:sldId id="1440" r:id="rId52"/>
    <p:sldId id="1441" r:id="rId53"/>
    <p:sldId id="1442" r:id="rId54"/>
    <p:sldId id="1443" r:id="rId55"/>
    <p:sldId id="1444" r:id="rId56"/>
    <p:sldId id="1445" r:id="rId57"/>
    <p:sldId id="1412" r:id="rId58"/>
    <p:sldId id="1400" r:id="rId59"/>
    <p:sldId id="1449" r:id="rId60"/>
    <p:sldId id="1448" r:id="rId61"/>
    <p:sldId id="1450" r:id="rId62"/>
    <p:sldId id="1451" r:id="rId63"/>
    <p:sldId id="1401" r:id="rId64"/>
    <p:sldId id="1413" r:id="rId65"/>
    <p:sldId id="1452" r:id="rId66"/>
    <p:sldId id="1367" r:id="rId67"/>
    <p:sldId id="1392" r:id="rId68"/>
    <p:sldId id="1393" r:id="rId69"/>
    <p:sldId id="1394" r:id="rId70"/>
    <p:sldId id="1395" r:id="rId71"/>
    <p:sldId id="1396" r:id="rId72"/>
    <p:sldId id="1397" r:id="rId73"/>
    <p:sldId id="1398" r:id="rId74"/>
    <p:sldId id="1314" r:id="rId7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402"/>
            <p14:sldId id="1372"/>
            <p14:sldId id="1364"/>
          </p14:sldIdLst>
        </p14:section>
        <p14:section name="What is the Microsoft Graph?" id="{01D950D4-9F6D-4C67-9D90-7411C7989C22}">
          <p14:sldIdLst>
            <p14:sldId id="1299"/>
            <p14:sldId id="1453"/>
            <p14:sldId id="1454"/>
            <p14:sldId id="1455"/>
          </p14:sldIdLst>
        </p14:section>
        <p14:section name="What's New in Microsoft Graph?" id="{5785792D-FB6B-44F4-A2D6-14E4882CE6EA}">
          <p14:sldIdLst>
            <p14:sldId id="1340"/>
            <p14:sldId id="1369"/>
            <p14:sldId id="1447"/>
          </p14:sldIdLst>
        </p14:section>
        <p14:section name="Microsoft Graph Capabilities" id="{8ED4B911-92FF-4618-9237-926C46736BEE}">
          <p14:sldIdLst>
            <p14:sldId id="1399"/>
            <p14:sldId id="1403"/>
            <p14:sldId id="1404"/>
            <p14:sldId id="1415"/>
            <p14:sldId id="1416"/>
            <p14:sldId id="1417"/>
            <p14:sldId id="1418"/>
            <p14:sldId id="1419"/>
            <p14:sldId id="1420"/>
            <p14:sldId id="1348"/>
            <p14:sldId id="1405"/>
            <p14:sldId id="1421"/>
            <p14:sldId id="1422"/>
            <p14:sldId id="1423"/>
            <p14:sldId id="1424"/>
            <p14:sldId id="1406"/>
            <p14:sldId id="1407"/>
            <p14:sldId id="1425"/>
            <p14:sldId id="1426"/>
            <p14:sldId id="1427"/>
            <p14:sldId id="1428"/>
            <p14:sldId id="1429"/>
            <p14:sldId id="1430"/>
            <p14:sldId id="1431"/>
            <p14:sldId id="1432"/>
            <p14:sldId id="1408"/>
            <p14:sldId id="1409"/>
            <p14:sldId id="1433"/>
            <p14:sldId id="1434"/>
            <p14:sldId id="1435"/>
            <p14:sldId id="1436"/>
            <p14:sldId id="1437"/>
            <p14:sldId id="1438"/>
            <p14:sldId id="1439"/>
            <p14:sldId id="1410"/>
            <p14:sldId id="1411"/>
            <p14:sldId id="1440"/>
            <p14:sldId id="1441"/>
            <p14:sldId id="1442"/>
            <p14:sldId id="1443"/>
            <p14:sldId id="1444"/>
            <p14:sldId id="1445"/>
            <p14:sldId id="1412"/>
          </p14:sldIdLst>
        </p14:section>
        <p14:section name="Microsoft Graph Data Connect" id="{5AF8AB62-7593-4A12-9679-9989152CA8F0}">
          <p14:sldIdLst>
            <p14:sldId id="1400"/>
            <p14:sldId id="1449"/>
            <p14:sldId id="1448"/>
            <p14:sldId id="1450"/>
            <p14:sldId id="1451"/>
          </p14:sldIdLst>
        </p14:section>
        <p14:section name="Microsoft Graph Toolkit" id="{1CF709CB-2B4A-4607-B0EE-F52FC91FB35D}">
          <p14:sldIdLst>
            <p14:sldId id="1401"/>
            <p14:sldId id="1413"/>
            <p14:sldId id="1452"/>
          </p14:sldIdLst>
        </p14:section>
        <p14:section name="Labs" id="{5D6A525B-BB0E-4C03-8624-0C0F05694D6E}">
          <p14:sldIdLst>
            <p14:sldId id="1367"/>
            <p14:sldId id="1392"/>
            <p14:sldId id="1393"/>
            <p14:sldId id="1394"/>
            <p14:sldId id="1395"/>
            <p14:sldId id="1396"/>
            <p14:sldId id="1397"/>
            <p14:sldId id="1398"/>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B1F54"/>
    <a:srgbClr val="969696"/>
    <a:srgbClr val="0072C6"/>
    <a:srgbClr val="072D6F"/>
    <a:srgbClr val="EB3C00"/>
    <a:srgbClr val="0088EE"/>
    <a:srgbClr val="2D82FF"/>
    <a:srgbClr val="FFFF99"/>
    <a:srgbClr val="004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B10C5D-C890-412A-88B4-7C284BF3FAEB}" v="479" dt="2019-12-14T01:04:42.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4824" autoAdjust="0"/>
  </p:normalViewPr>
  <p:slideViewPr>
    <p:cSldViewPr snapToGrid="0">
      <p:cViewPr varScale="1">
        <p:scale>
          <a:sx n="110" d="100"/>
          <a:sy n="110" d="100"/>
        </p:scale>
        <p:origin x="552" y="10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12/9/2019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42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60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6644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63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9709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12/9/2019</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endParaRPr lang="en-US" dirty="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71</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12/9/2019</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985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407828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3681728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51115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283550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147860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1852815"/>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solidFill>
                  <a:schemeClr val="tx1">
                    <a:lumMod val="75000"/>
                    <a:lumOff val="25000"/>
                  </a:schemeClr>
                </a:soli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6277928" y="1447800"/>
            <a:ext cx="5394960" cy="2222147"/>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solidFill>
                  <a:schemeClr val="tx1">
                    <a:lumMod val="75000"/>
                    <a:lumOff val="25000"/>
                  </a:schemeClr>
                </a:solidFill>
                <a:latin typeface="+mj-lt"/>
                <a:ea typeface="+mn-ea"/>
                <a:cs typeface="+mn-cs"/>
              </a:defRPr>
            </a:lvl1pPr>
            <a:lvl2pPr marL="635000" indent="-342900">
              <a:defRPr lang="en-US" sz="2000" kern="1200" spc="0" baseline="0" dirty="0" smtClean="0">
                <a:solidFill>
                  <a:schemeClr val="tx1">
                    <a:lumMod val="75000"/>
                    <a:lumOff val="25000"/>
                  </a:schemeClr>
                </a:solidFill>
                <a:latin typeface="+mn-lt"/>
                <a:ea typeface="+mn-ea"/>
                <a:cs typeface="+mn-cs"/>
              </a:defRPr>
            </a:lvl2pPr>
            <a:lvl3pPr marL="863600" indent="-342900">
              <a:defRPr lang="en-US" sz="2000" kern="1200" spc="0" baseline="0" dirty="0" smtClean="0">
                <a:solidFill>
                  <a:schemeClr val="tx1">
                    <a:lumMod val="75000"/>
                    <a:lumOff val="25000"/>
                  </a:schemeClr>
                </a:solidFill>
                <a:latin typeface="+mn-lt"/>
                <a:ea typeface="+mn-ea"/>
                <a:cs typeface="+mn-cs"/>
              </a:defRPr>
            </a:lvl3pPr>
            <a:lvl4pPr marL="1028700" indent="-342900">
              <a:defRPr lang="en-US" sz="2000" kern="1200" spc="0" baseline="0" dirty="0" smtClean="0">
                <a:solidFill>
                  <a:schemeClr val="tx1">
                    <a:lumMod val="75000"/>
                    <a:lumOff val="25000"/>
                  </a:schemeClr>
                </a:solidFill>
                <a:latin typeface="+mn-lt"/>
                <a:ea typeface="+mn-ea"/>
                <a:cs typeface="+mn-cs"/>
              </a:defRPr>
            </a:lvl4pPr>
            <a:lvl5pPr marL="1206500" indent="-342900">
              <a:defRPr lang="en-US" sz="2000" kern="1200" spc="0" baseline="0" dirty="0">
                <a:solidFill>
                  <a:schemeClr val="tx1">
                    <a:lumMod val="75000"/>
                    <a:lumOff val="25000"/>
                  </a:schemeClr>
                </a:soli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solidFill>
                  <a:schemeClr val="tx1">
                    <a:lumMod val="75000"/>
                    <a:lumOff val="25000"/>
                  </a:schemeClr>
                </a:soli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a:t>Edit Master text styles</a:t>
            </a:r>
          </a:p>
        </p:txBody>
      </p:sp>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Tree>
    <p:extLst>
      <p:ext uri="{BB962C8B-B14F-4D97-AF65-F5344CB8AC3E}">
        <p14:creationId xmlns:p14="http://schemas.microsoft.com/office/powerpoint/2010/main" val="269267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Tree>
    <p:extLst>
      <p:ext uri="{BB962C8B-B14F-4D97-AF65-F5344CB8AC3E}">
        <p14:creationId xmlns:p14="http://schemas.microsoft.com/office/powerpoint/2010/main" val="149392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spTree>
    <p:extLst>
      <p:ext uri="{BB962C8B-B14F-4D97-AF65-F5344CB8AC3E}">
        <p14:creationId xmlns:p14="http://schemas.microsoft.com/office/powerpoint/2010/main" val="2795969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spTree>
    <p:extLst>
      <p:ext uri="{BB962C8B-B14F-4D97-AF65-F5344CB8AC3E}">
        <p14:creationId xmlns:p14="http://schemas.microsoft.com/office/powerpoint/2010/main" val="254261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9000" y="2339546"/>
            <a:ext cx="8822964" cy="2837529"/>
          </a:xfr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baseline="0" dirty="0">
                <a:solidFill>
                  <a:srgbClr val="FFFFFF"/>
                </a:solidFill>
                <a:latin typeface="Segoe UI Light"/>
                <a:cs typeface="+mn-cs"/>
              </a:defRPr>
            </a:lvl1pPr>
          </a:lstStyle>
          <a:p>
            <a:pPr marL="0" lvl="0"/>
            <a:r>
              <a:rPr lang="en-US" dirty="0"/>
              <a:t>Speaker Name</a:t>
            </a:r>
            <a:br>
              <a:rPr lang="en-US" dirty="0"/>
            </a:br>
            <a:r>
              <a:rPr lang="en-US" dirty="0"/>
              <a:t>Session Title</a:t>
            </a: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solidFill>
                  <a:schemeClr val="tx1">
                    <a:lumMod val="75000"/>
                    <a:lumOff val="25000"/>
                  </a:schemeClr>
                </a:solidFill>
                <a:latin typeface="+mj-lt"/>
                <a:ea typeface="+mn-ea"/>
                <a:cs typeface="+mn-cs"/>
              </a:defRPr>
            </a:lvl1pPr>
          </a:lstStyle>
          <a:p>
            <a:pPr marL="0" lvl="0" indent="0" algn="l" defTabSz="895619" rtl="0" eaLnBrk="1" latinLnBrk="0" hangingPunct="1">
              <a:spcBef>
                <a:spcPct val="20000"/>
              </a:spcBef>
            </a:pPr>
            <a:r>
              <a:rPr lang="en-US" dirty="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132125382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spTree>
    <p:extLst>
      <p:ext uri="{BB962C8B-B14F-4D97-AF65-F5344CB8AC3E}">
        <p14:creationId xmlns:p14="http://schemas.microsoft.com/office/powerpoint/2010/main" val="1963312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lumMod val="85000"/>
                    <a:lumOff val="15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rgbClr val="00B0F0"/>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1775"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lumMod val="75000"/>
                    <a:lumOff val="25000"/>
                  </a:schemeClr>
                </a:solidFill>
                <a:latin typeface="+mj-lt"/>
              </a:defRPr>
            </a:lvl1pPr>
            <a:lvl2pPr marL="0" indent="0">
              <a:buNone/>
              <a:defRPr sz="2000">
                <a:solidFill>
                  <a:schemeClr val="tx1">
                    <a:lumMod val="75000"/>
                    <a:lumOff val="25000"/>
                  </a:schemeClr>
                </a:solidFill>
              </a:defRPr>
            </a:lvl2pPr>
            <a:lvl3pPr marL="233363" indent="0">
              <a:buNone/>
              <a:defRPr sz="2000">
                <a:solidFill>
                  <a:schemeClr val="tx1">
                    <a:lumMod val="75000"/>
                    <a:lumOff val="25000"/>
                  </a:schemeClr>
                </a:solidFill>
              </a:defRPr>
            </a:lvl3pPr>
            <a:lvl4pPr marL="457200" indent="0">
              <a:buNone/>
              <a:defRPr sz="2000">
                <a:solidFill>
                  <a:schemeClr val="tx1">
                    <a:lumMod val="75000"/>
                    <a:lumOff val="25000"/>
                  </a:schemeClr>
                </a:solidFill>
              </a:defRPr>
            </a:lvl4pPr>
            <a:lvl5pPr marL="693738" indent="0">
              <a:buNone/>
              <a:defRPr sz="20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lumMod val="75000"/>
                    <a:lumOff val="25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41" r:id="rId15"/>
    <p:sldLayoutId id="2147484164" r:id="rId16"/>
    <p:sldLayoutId id="2147484142" r:id="rId17"/>
    <p:sldLayoutId id="2147484143" r:id="rId18"/>
    <p:sldLayoutId id="2147484092" r:id="rId19"/>
    <p:sldLayoutId id="2147484148" r:id="rId20"/>
    <p:sldLayoutId id="2147484093" r:id="rId21"/>
    <p:sldLayoutId id="2147484277" r:id="rId22"/>
    <p:sldLayoutId id="2147484094" r:id="rId23"/>
    <p:sldLayoutId id="2147484291" r:id="rId24"/>
    <p:sldLayoutId id="2147484096" r:id="rId25"/>
    <p:sldLayoutId id="2147484292" r:id="rId26"/>
    <p:sldLayoutId id="2147484293" r:id="rId27"/>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solidFill>
            <a:srgbClr val="00B0F0"/>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graph/delta-query-overview?view=graph-rest-1.0"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crosoftgraph/msgraph-training-webhooks-customdata-insights/tree/master/Demos/01-user-chang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oftgraph/msgraph-training-webhooks-customdata-insights/tree/master/Demos/02-webhook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crosoftgraph/msgraph-training-webhooks-customdata-insights/tree/master/Demos/03-custom-data"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icrosoftgraph/msgraph-training-webhooks-customdata-insights/tree/master/Demos/04-insight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microsoftgraph/msgraph-training-webhooks-customdata-insights/tree/master/Demos/05-batch"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hyperlink" Target="https://docs.microsoft.com/en-us/graph/toolkit/overview"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icrosoftgraph/msgraph-training-building-apps/blob/master/Lab.md"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icrosoftgraph/msgraph-training-authentication/blob/master/lab.md"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icrosoftgraph/msgraph-training-webhooks-customdata-insights/blob/master/Lab.md"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icrosoftgraph/msgraph-training-restapi/blob/master/Lab.md"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microsoftgraph/msgraph-training-dataconnect/blob/master/Lab.md"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learn/modules/optimize-data-usage/"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learn/modules/optimize-network-traffic/" TargetMode="External"/><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7629" y="4901939"/>
            <a:ext cx="12188825" cy="1956062"/>
          </a:xfrm>
          <a:solidFill>
            <a:schemeClr val="accent1"/>
          </a:solidFill>
        </p:spPr>
        <p:txBody>
          <a:bodyPr lIns="288000" tIns="72000" rIns="288000" bIns="72000"/>
          <a:lstStyle/>
          <a:p>
            <a:r>
              <a:rPr lang="en-US" sz="6000" dirty="0">
                <a:solidFill>
                  <a:schemeClr val="bg1"/>
                </a:solidFill>
              </a:rPr>
              <a:t>Rise of the Graph</a:t>
            </a:r>
            <a:br>
              <a:rPr lang="en-US" sz="6600" dirty="0">
                <a:solidFill>
                  <a:schemeClr val="bg1"/>
                </a:solidFill>
              </a:rPr>
            </a:br>
            <a:r>
              <a:rPr lang="en-US" sz="3200" dirty="0">
                <a:solidFill>
                  <a:schemeClr val="bg1"/>
                </a:solidFill>
              </a:rPr>
              <a:t>André Vala</a:t>
            </a:r>
          </a:p>
        </p:txBody>
      </p:sp>
      <p:sp>
        <p:nvSpPr>
          <p:cNvPr id="6" name="TextBox 5"/>
          <p:cNvSpPr txBox="1"/>
          <p:nvPr/>
        </p:nvSpPr>
        <p:spPr>
          <a:xfrm>
            <a:off x="377943" y="1222292"/>
            <a:ext cx="2971263" cy="307777"/>
          </a:xfrm>
          <a:prstGeom prst="rect">
            <a:avLst/>
          </a:prstGeom>
          <a:noFill/>
        </p:spPr>
        <p:txBody>
          <a:bodyPr wrap="none" lIns="0" tIns="0" rIns="0" bIns="0" rtlCol="0">
            <a:spAutoFit/>
          </a:bodyPr>
          <a:lstStyle/>
          <a:p>
            <a:r>
              <a:rPr lang="pt-PT" sz="2000" spc="-70" dirty="0">
                <a:solidFill>
                  <a:schemeClr val="tx1">
                    <a:lumMod val="50000"/>
                    <a:lumOff val="50000"/>
                  </a:schemeClr>
                </a:solidFill>
              </a:rPr>
              <a:t>Lisbon, December 14</a:t>
            </a:r>
            <a:r>
              <a:rPr lang="pt-PT" sz="2000" spc="-70" baseline="30000" dirty="0">
                <a:solidFill>
                  <a:schemeClr val="tx1">
                    <a:lumMod val="50000"/>
                    <a:lumOff val="50000"/>
                  </a:schemeClr>
                </a:solidFill>
              </a:rPr>
              <a:t>th</a:t>
            </a:r>
            <a:r>
              <a:rPr lang="pt-PT" sz="2000" spc="-70" dirty="0">
                <a:solidFill>
                  <a:schemeClr val="tx1">
                    <a:lumMod val="50000"/>
                    <a:lumOff val="50000"/>
                  </a:schemeClr>
                </a:solidFill>
              </a:rPr>
              <a:t>, 2019</a:t>
            </a:r>
            <a:endParaRPr lang="en-US" sz="2000" spc="-70" dirty="0">
              <a:solidFill>
                <a:schemeClr val="tx1">
                  <a:lumMod val="50000"/>
                  <a:lumOff val="50000"/>
                </a:schemeClr>
              </a:solidFill>
            </a:endParaRPr>
          </a:p>
        </p:txBody>
      </p:sp>
      <p:pic>
        <p:nvPicPr>
          <p:cNvPr id="2" name="Picture 1">
            <a:extLst>
              <a:ext uri="{FF2B5EF4-FFF2-40B4-BE49-F238E27FC236}">
                <a16:creationId xmlns:a16="http://schemas.microsoft.com/office/drawing/2014/main" id="{F60193DB-3BDD-4B13-AAC4-05306B6F084F}"/>
              </a:ext>
            </a:extLst>
          </p:cNvPr>
          <p:cNvPicPr>
            <a:picLocks noChangeAspect="1"/>
          </p:cNvPicPr>
          <p:nvPr/>
        </p:nvPicPr>
        <p:blipFill rotWithShape="1">
          <a:blip r:embed="rId3">
            <a:clrChange>
              <a:clrFrom>
                <a:srgbClr val="FFFFFF"/>
              </a:clrFrom>
              <a:clrTo>
                <a:srgbClr val="FFFFFF">
                  <a:alpha val="0"/>
                </a:srgbClr>
              </a:clrTo>
            </a:clrChange>
          </a:blip>
          <a:srcRect t="30310" b="26127"/>
          <a:stretch/>
        </p:blipFill>
        <p:spPr>
          <a:xfrm>
            <a:off x="0" y="227693"/>
            <a:ext cx="4141353" cy="902073"/>
          </a:xfrm>
          <a:prstGeom prst="rect">
            <a:avLst/>
          </a:prstGeom>
        </p:spPr>
      </p:pic>
      <p:pic>
        <p:nvPicPr>
          <p:cNvPr id="12" name="Picture 11" descr="A close up of a clock&#10;&#10;Description automatically generated">
            <a:extLst>
              <a:ext uri="{FF2B5EF4-FFF2-40B4-BE49-F238E27FC236}">
                <a16:creationId xmlns:a16="http://schemas.microsoft.com/office/drawing/2014/main" id="{55F143D1-62D7-4AEA-B892-BD1F5D50DBEA}"/>
              </a:ext>
            </a:extLst>
          </p:cNvPr>
          <p:cNvPicPr>
            <a:picLocks noChangeAspect="1"/>
          </p:cNvPicPr>
          <p:nvPr/>
        </p:nvPicPr>
        <p:blipFill>
          <a:blip r:embed="rId4"/>
          <a:stretch>
            <a:fillRect/>
          </a:stretch>
        </p:blipFill>
        <p:spPr>
          <a:xfrm>
            <a:off x="5783776" y="678730"/>
            <a:ext cx="5530292" cy="5802198"/>
          </a:xfrm>
          <a:prstGeom prst="rect">
            <a:avLst/>
          </a:prstGeom>
        </p:spPr>
      </p:pic>
    </p:spTree>
    <p:extLst>
      <p:ext uri="{BB962C8B-B14F-4D97-AF65-F5344CB8AC3E}">
        <p14:creationId xmlns:p14="http://schemas.microsoft.com/office/powerpoint/2010/main" val="28505875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5376591" cy="4883332"/>
          </a:xfrm>
        </p:spPr>
        <p:txBody>
          <a:bodyPr/>
          <a:lstStyle/>
          <a:p>
            <a:pPr>
              <a:lnSpc>
                <a:spcPts val="2600"/>
              </a:lnSpc>
              <a:spcBef>
                <a:spcPts val="0"/>
              </a:spcBef>
              <a:spcAft>
                <a:spcPts val="1200"/>
              </a:spcAft>
            </a:pPr>
            <a:r>
              <a:rPr lang="en-US" sz="2400" b="1" dirty="0">
                <a:latin typeface="+mn-lt"/>
              </a:rPr>
              <a:t>Preview</a:t>
            </a:r>
            <a:endParaRPr lang="pt-PT" sz="2400" b="1" dirty="0">
              <a:latin typeface="+mn-lt"/>
            </a:endParaRPr>
          </a:p>
          <a:p>
            <a:pPr>
              <a:lnSpc>
                <a:spcPts val="2800"/>
              </a:lnSpc>
              <a:spcBef>
                <a:spcPts val="0"/>
              </a:spcBef>
            </a:pPr>
            <a:r>
              <a:rPr lang="en-US" sz="2000" dirty="0">
                <a:solidFill>
                  <a:schemeClr val="accent1"/>
                </a:solidFill>
                <a:latin typeface="+mn-lt"/>
              </a:rPr>
              <a:t>Calendar</a:t>
            </a:r>
            <a:r>
              <a:rPr lang="en-US" sz="2000" dirty="0">
                <a:latin typeface="+mn-lt"/>
              </a:rPr>
              <a:t>: support for online meetings in outlook</a:t>
            </a:r>
          </a:p>
          <a:p>
            <a:pPr>
              <a:lnSpc>
                <a:spcPts val="2800"/>
              </a:lnSpc>
              <a:spcBef>
                <a:spcPts val="0"/>
              </a:spcBef>
            </a:pPr>
            <a:r>
              <a:rPr lang="en-US" sz="2000" dirty="0">
                <a:solidFill>
                  <a:schemeClr val="accent1"/>
                </a:solidFill>
                <a:latin typeface="+mn-lt"/>
              </a:rPr>
              <a:t>Calendar</a:t>
            </a:r>
            <a:r>
              <a:rPr lang="en-US" sz="2000" dirty="0">
                <a:latin typeface="+mn-lt"/>
              </a:rPr>
              <a:t>: set properties of </a:t>
            </a:r>
            <a:r>
              <a:rPr lang="en-US" sz="2000" b="1" dirty="0">
                <a:latin typeface="Consolas" panose="020B0609020204030204" pitchFamily="49" charset="0"/>
              </a:rPr>
              <a:t>room</a:t>
            </a:r>
            <a:r>
              <a:rPr lang="en-US" sz="2000" dirty="0">
                <a:latin typeface="+mn-lt"/>
              </a:rPr>
              <a:t> and </a:t>
            </a:r>
            <a:r>
              <a:rPr lang="en-US" sz="2000" b="1" dirty="0">
                <a:latin typeface="Consolas" panose="020B0609020204030204" pitchFamily="49" charset="0"/>
              </a:rPr>
              <a:t>room list</a:t>
            </a:r>
          </a:p>
          <a:p>
            <a:pPr>
              <a:lnSpc>
                <a:spcPts val="2800"/>
              </a:lnSpc>
              <a:spcBef>
                <a:spcPts val="0"/>
              </a:spcBef>
            </a:pPr>
            <a:r>
              <a:rPr lang="en-US" sz="2000" dirty="0">
                <a:solidFill>
                  <a:schemeClr val="accent1"/>
                </a:solidFill>
                <a:latin typeface="+mn-lt"/>
              </a:rPr>
              <a:t>Cloud Communication</a:t>
            </a:r>
            <a:r>
              <a:rPr lang="en-US" sz="2000" dirty="0">
                <a:latin typeface="+mn-lt"/>
              </a:rPr>
              <a:t>: new </a:t>
            </a:r>
            <a:r>
              <a:rPr lang="en-US" sz="2000" b="1" dirty="0">
                <a:latin typeface="Consolas" panose="020B0609020204030204" pitchFamily="49" charset="0"/>
              </a:rPr>
              <a:t>call</a:t>
            </a:r>
            <a:r>
              <a:rPr lang="en-US" sz="2000" dirty="0">
                <a:latin typeface="+mn-lt"/>
              </a:rPr>
              <a:t> resource type</a:t>
            </a:r>
          </a:p>
          <a:p>
            <a:pPr>
              <a:lnSpc>
                <a:spcPts val="2800"/>
              </a:lnSpc>
              <a:spcBef>
                <a:spcPts val="0"/>
              </a:spcBef>
            </a:pPr>
            <a:r>
              <a:rPr lang="en-US" sz="2000" dirty="0">
                <a:solidFill>
                  <a:schemeClr val="accent1"/>
                </a:solidFill>
                <a:latin typeface="+mn-lt"/>
              </a:rPr>
              <a:t>Devices and Apps</a:t>
            </a:r>
            <a:r>
              <a:rPr lang="en-US" sz="2000" dirty="0">
                <a:latin typeface="+mn-lt"/>
              </a:rPr>
              <a:t>: several updates to Intune</a:t>
            </a:r>
          </a:p>
          <a:p>
            <a:pPr>
              <a:lnSpc>
                <a:spcPts val="2800"/>
              </a:lnSpc>
              <a:spcBef>
                <a:spcPts val="0"/>
              </a:spcBef>
            </a:pPr>
            <a:r>
              <a:rPr lang="en-US" sz="2000" dirty="0">
                <a:solidFill>
                  <a:schemeClr val="accent1"/>
                </a:solidFill>
                <a:latin typeface="+mn-lt"/>
              </a:rPr>
              <a:t>Identity and Access</a:t>
            </a:r>
            <a:r>
              <a:rPr lang="en-US" sz="2000" dirty="0">
                <a:latin typeface="+mn-lt"/>
              </a:rPr>
              <a:t>: support for conditional access</a:t>
            </a:r>
          </a:p>
          <a:p>
            <a:pPr>
              <a:lnSpc>
                <a:spcPts val="2800"/>
              </a:lnSpc>
              <a:spcBef>
                <a:spcPts val="0"/>
              </a:spcBef>
            </a:pPr>
            <a:r>
              <a:rPr lang="en-US" sz="2000" dirty="0">
                <a:solidFill>
                  <a:schemeClr val="accent1"/>
                </a:solidFill>
                <a:latin typeface="+mn-lt"/>
              </a:rPr>
              <a:t>Mail</a:t>
            </a:r>
            <a:r>
              <a:rPr lang="en-US" sz="2000" dirty="0">
                <a:latin typeface="+mn-lt"/>
              </a:rPr>
              <a:t>: change notifications on message resource</a:t>
            </a:r>
          </a:p>
          <a:p>
            <a:pPr>
              <a:lnSpc>
                <a:spcPts val="2800"/>
              </a:lnSpc>
              <a:spcBef>
                <a:spcPts val="0"/>
              </a:spcBef>
            </a:pPr>
            <a:r>
              <a:rPr lang="en-US" sz="2000" dirty="0">
                <a:solidFill>
                  <a:schemeClr val="accent1"/>
                </a:solidFill>
                <a:latin typeface="+mn-lt"/>
              </a:rPr>
              <a:t>Notifications</a:t>
            </a:r>
            <a:r>
              <a:rPr lang="en-US" sz="2000" dirty="0">
                <a:latin typeface="+mn-lt"/>
              </a:rPr>
              <a:t>: support for web push</a:t>
            </a:r>
          </a:p>
          <a:p>
            <a:pPr>
              <a:lnSpc>
                <a:spcPts val="2800"/>
              </a:lnSpc>
              <a:spcBef>
                <a:spcPts val="0"/>
              </a:spcBef>
            </a:pPr>
            <a:r>
              <a:rPr lang="en-US" sz="2000" dirty="0">
                <a:solidFill>
                  <a:schemeClr val="accent1"/>
                </a:solidFill>
                <a:latin typeface="+mn-lt"/>
              </a:rPr>
              <a:t>People</a:t>
            </a:r>
            <a:r>
              <a:rPr lang="en-US" sz="2000" dirty="0">
                <a:latin typeface="+mn-lt"/>
              </a:rPr>
              <a:t>: new profile resource</a:t>
            </a:r>
          </a:p>
          <a:p>
            <a:pPr>
              <a:lnSpc>
                <a:spcPts val="2800"/>
              </a:lnSpc>
              <a:spcBef>
                <a:spcPts val="0"/>
              </a:spcBef>
            </a:pPr>
            <a:r>
              <a:rPr lang="en-US" sz="2000" dirty="0">
                <a:solidFill>
                  <a:schemeClr val="accent1"/>
                </a:solidFill>
                <a:latin typeface="+mn-lt"/>
              </a:rPr>
              <a:t>Search</a:t>
            </a:r>
            <a:r>
              <a:rPr lang="en-US" sz="2000" dirty="0">
                <a:latin typeface="+mn-lt"/>
              </a:rPr>
              <a:t>: new Microsoft Search API</a:t>
            </a:r>
          </a:p>
          <a:p>
            <a:pPr>
              <a:lnSpc>
                <a:spcPts val="2800"/>
              </a:lnSpc>
              <a:spcBef>
                <a:spcPts val="0"/>
              </a:spcBef>
            </a:pPr>
            <a:r>
              <a:rPr lang="en-US" sz="2000" dirty="0">
                <a:solidFill>
                  <a:schemeClr val="accent1"/>
                </a:solidFill>
                <a:latin typeface="+mn-lt"/>
              </a:rPr>
              <a:t>Teamwork</a:t>
            </a:r>
            <a:r>
              <a:rPr lang="en-US" sz="2000" dirty="0">
                <a:latin typeface="+mn-lt"/>
              </a:rPr>
              <a:t>: get files associated with teams and channels</a:t>
            </a:r>
          </a:p>
          <a:p>
            <a:pPr>
              <a:lnSpc>
                <a:spcPts val="2800"/>
              </a:lnSpc>
              <a:spcBef>
                <a:spcPts val="0"/>
              </a:spcBef>
            </a:pPr>
            <a:r>
              <a:rPr lang="en-US" sz="2000" dirty="0">
                <a:solidFill>
                  <a:schemeClr val="accent1"/>
                </a:solidFill>
                <a:latin typeface="+mn-lt"/>
              </a:rPr>
              <a:t>Users</a:t>
            </a:r>
            <a:r>
              <a:rPr lang="en-US" sz="2000" dirty="0">
                <a:latin typeface="+mn-lt"/>
              </a:rPr>
              <a:t>: new </a:t>
            </a:r>
            <a:r>
              <a:rPr lang="en-US" sz="2000" b="1" dirty="0" err="1">
                <a:latin typeface="Consolas" panose="020B0609020204030204" pitchFamily="49" charset="0"/>
              </a:rPr>
              <a:t>creationType</a:t>
            </a:r>
            <a:r>
              <a:rPr lang="en-US" sz="2000" dirty="0">
                <a:latin typeface="+mn-lt"/>
              </a:rPr>
              <a:t> property</a:t>
            </a:r>
          </a:p>
        </p:txBody>
      </p:sp>
      <p:sp>
        <p:nvSpPr>
          <p:cNvPr id="5" name="Title 4"/>
          <p:cNvSpPr>
            <a:spLocks noGrp="1"/>
          </p:cNvSpPr>
          <p:nvPr>
            <p:ph type="title"/>
          </p:nvPr>
        </p:nvSpPr>
        <p:spPr/>
        <p:txBody>
          <a:bodyPr/>
          <a:lstStyle/>
          <a:p>
            <a:r>
              <a:rPr lang="en-US" dirty="0"/>
              <a:t>November 2019</a:t>
            </a:r>
            <a:endParaRPr lang="pt-PT" dirty="0"/>
          </a:p>
        </p:txBody>
      </p:sp>
      <p:sp>
        <p:nvSpPr>
          <p:cNvPr id="4" name="Text Placeholder 5">
            <a:extLst>
              <a:ext uri="{FF2B5EF4-FFF2-40B4-BE49-F238E27FC236}">
                <a16:creationId xmlns:a16="http://schemas.microsoft.com/office/drawing/2014/main" id="{FE69E457-6806-4B81-9940-A2F504B10B0E}"/>
              </a:ext>
            </a:extLst>
          </p:cNvPr>
          <p:cNvSpPr txBox="1">
            <a:spLocks/>
          </p:cNvSpPr>
          <p:nvPr/>
        </p:nvSpPr>
        <p:spPr>
          <a:xfrm>
            <a:off x="6210164" y="1447799"/>
            <a:ext cx="5376591" cy="4883332"/>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solidFill>
                  <a:schemeClr val="tx1">
                    <a:lumMod val="75000"/>
                    <a:lumOff val="25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solidFill>
                  <a:schemeClr val="tx1">
                    <a:lumMod val="75000"/>
                    <a:lumOff val="25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solidFill>
                  <a:schemeClr val="tx1">
                    <a:lumMod val="75000"/>
                    <a:lumOff val="25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solidFill>
                  <a:schemeClr val="tx1">
                    <a:lumMod val="75000"/>
                    <a:lumOff val="25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spcBef>
                <a:spcPts val="0"/>
              </a:spcBef>
              <a:spcAft>
                <a:spcPts val="1200"/>
              </a:spcAft>
            </a:pPr>
            <a:r>
              <a:rPr lang="en-US" sz="2400" b="1" dirty="0">
                <a:latin typeface="+mn-lt"/>
              </a:rPr>
              <a:t>Generally Available</a:t>
            </a:r>
            <a:endParaRPr lang="pt-PT" sz="2400" b="1" dirty="0">
              <a:latin typeface="+mn-lt"/>
            </a:endParaRPr>
          </a:p>
          <a:p>
            <a:pPr>
              <a:lnSpc>
                <a:spcPts val="2800"/>
              </a:lnSpc>
              <a:spcBef>
                <a:spcPts val="0"/>
              </a:spcBef>
            </a:pPr>
            <a:r>
              <a:rPr lang="en-US" sz="2000" dirty="0">
                <a:solidFill>
                  <a:schemeClr val="accent1"/>
                </a:solidFill>
                <a:latin typeface="+mn-lt"/>
              </a:rPr>
              <a:t>Groups</a:t>
            </a:r>
            <a:r>
              <a:rPr lang="en-US" sz="2000" dirty="0">
                <a:latin typeface="+mn-lt"/>
              </a:rPr>
              <a:t>: list groups, read basic group properties, read/write the membership of groups</a:t>
            </a:r>
          </a:p>
          <a:p>
            <a:pPr>
              <a:lnSpc>
                <a:spcPts val="2800"/>
              </a:lnSpc>
              <a:spcBef>
                <a:spcPts val="0"/>
              </a:spcBef>
            </a:pPr>
            <a:r>
              <a:rPr lang="en-US" sz="2000" dirty="0">
                <a:solidFill>
                  <a:schemeClr val="accent1"/>
                </a:solidFill>
                <a:latin typeface="+mn-lt"/>
              </a:rPr>
              <a:t>Groups</a:t>
            </a:r>
            <a:r>
              <a:rPr lang="en-US" sz="2000" dirty="0">
                <a:latin typeface="+mn-lt"/>
              </a:rPr>
              <a:t>: create groups with application permission</a:t>
            </a:r>
          </a:p>
          <a:p>
            <a:pPr>
              <a:lnSpc>
                <a:spcPts val="2800"/>
              </a:lnSpc>
              <a:spcBef>
                <a:spcPts val="0"/>
              </a:spcBef>
            </a:pPr>
            <a:r>
              <a:rPr lang="en-US" sz="2000" dirty="0">
                <a:solidFill>
                  <a:schemeClr val="accent1"/>
                </a:solidFill>
                <a:latin typeface="+mn-lt"/>
              </a:rPr>
              <a:t>Identity and Access</a:t>
            </a:r>
            <a:r>
              <a:rPr lang="en-US" sz="2000" dirty="0">
                <a:latin typeface="+mn-lt"/>
              </a:rPr>
              <a:t>: register applications that authenticate with Azure AD</a:t>
            </a:r>
          </a:p>
          <a:p>
            <a:pPr>
              <a:lnSpc>
                <a:spcPts val="2800"/>
              </a:lnSpc>
              <a:spcBef>
                <a:spcPts val="0"/>
              </a:spcBef>
            </a:pPr>
            <a:r>
              <a:rPr lang="en-US" sz="2000" dirty="0">
                <a:solidFill>
                  <a:schemeClr val="accent1"/>
                </a:solidFill>
                <a:latin typeface="+mn-lt"/>
              </a:rPr>
              <a:t>Mail</a:t>
            </a:r>
            <a:r>
              <a:rPr lang="en-US" sz="2000" dirty="0">
                <a:latin typeface="+mn-lt"/>
              </a:rPr>
              <a:t>: new </a:t>
            </a:r>
            <a:r>
              <a:rPr lang="en-US" sz="2000" b="1" dirty="0" err="1">
                <a:latin typeface="Consolas" panose="020B0609020204030204" pitchFamily="49" charset="0"/>
              </a:rPr>
              <a:t>conversationIndex</a:t>
            </a:r>
            <a:r>
              <a:rPr lang="en-US" sz="2000" dirty="0">
                <a:latin typeface="+mn-lt"/>
              </a:rPr>
              <a:t> property</a:t>
            </a:r>
          </a:p>
          <a:p>
            <a:pPr>
              <a:lnSpc>
                <a:spcPts val="2800"/>
              </a:lnSpc>
              <a:spcBef>
                <a:spcPts val="0"/>
              </a:spcBef>
            </a:pPr>
            <a:r>
              <a:rPr lang="en-US" sz="2000" dirty="0">
                <a:solidFill>
                  <a:schemeClr val="accent1"/>
                </a:solidFill>
                <a:latin typeface="+mn-lt"/>
              </a:rPr>
              <a:t>Mail</a:t>
            </a:r>
            <a:r>
              <a:rPr lang="en-US" sz="2000" dirty="0">
                <a:latin typeface="+mn-lt"/>
              </a:rPr>
              <a:t>: get message or mail folder, track their changes and manage subscriptions for change notifications</a:t>
            </a:r>
          </a:p>
          <a:p>
            <a:pPr>
              <a:lnSpc>
                <a:spcPts val="2800"/>
              </a:lnSpc>
              <a:spcBef>
                <a:spcPts val="0"/>
              </a:spcBef>
            </a:pPr>
            <a:r>
              <a:rPr lang="en-US" sz="2000" dirty="0">
                <a:solidFill>
                  <a:schemeClr val="accent1"/>
                </a:solidFill>
                <a:latin typeface="+mn-lt"/>
              </a:rPr>
              <a:t>Users</a:t>
            </a:r>
            <a:r>
              <a:rPr lang="en-US" sz="2000" dirty="0">
                <a:latin typeface="+mn-lt"/>
              </a:rPr>
              <a:t>: check group memberships</a:t>
            </a:r>
          </a:p>
          <a:p>
            <a:pPr>
              <a:lnSpc>
                <a:spcPts val="2600"/>
              </a:lnSpc>
              <a:spcBef>
                <a:spcPts val="0"/>
              </a:spcBef>
            </a:pPr>
            <a:endParaRPr lang="en-US" sz="2000" dirty="0">
              <a:latin typeface="+mn-lt"/>
            </a:endParaRPr>
          </a:p>
        </p:txBody>
      </p:sp>
    </p:spTree>
    <p:extLst>
      <p:ext uri="{BB962C8B-B14F-4D97-AF65-F5344CB8AC3E}">
        <p14:creationId xmlns:p14="http://schemas.microsoft.com/office/powerpoint/2010/main" val="148459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5376591" cy="4883332"/>
          </a:xfrm>
        </p:spPr>
        <p:txBody>
          <a:bodyPr/>
          <a:lstStyle/>
          <a:p>
            <a:pPr>
              <a:lnSpc>
                <a:spcPts val="2600"/>
              </a:lnSpc>
              <a:spcBef>
                <a:spcPts val="0"/>
              </a:spcBef>
              <a:spcAft>
                <a:spcPts val="1200"/>
              </a:spcAft>
            </a:pPr>
            <a:r>
              <a:rPr lang="en-US" sz="2400" b="1" dirty="0">
                <a:latin typeface="+mn-lt"/>
              </a:rPr>
              <a:t>Preview</a:t>
            </a:r>
            <a:endParaRPr lang="pt-PT" sz="2400" b="1" dirty="0">
              <a:latin typeface="+mn-lt"/>
            </a:endParaRPr>
          </a:p>
          <a:p>
            <a:pPr>
              <a:lnSpc>
                <a:spcPts val="2800"/>
              </a:lnSpc>
              <a:spcBef>
                <a:spcPts val="0"/>
              </a:spcBef>
            </a:pPr>
            <a:r>
              <a:rPr lang="en-US" sz="2000" dirty="0">
                <a:solidFill>
                  <a:schemeClr val="accent1"/>
                </a:solidFill>
                <a:latin typeface="+mn-lt"/>
              </a:rPr>
              <a:t>Devices and Apps</a:t>
            </a:r>
            <a:r>
              <a:rPr lang="en-US" sz="2000" dirty="0">
                <a:latin typeface="+mn-lt"/>
              </a:rPr>
              <a:t>: several updates to Intune</a:t>
            </a:r>
          </a:p>
          <a:p>
            <a:pPr>
              <a:lnSpc>
                <a:spcPts val="2800"/>
              </a:lnSpc>
              <a:spcBef>
                <a:spcPts val="0"/>
              </a:spcBef>
            </a:pPr>
            <a:r>
              <a:rPr lang="en-US" sz="2000" dirty="0">
                <a:solidFill>
                  <a:schemeClr val="accent1"/>
                </a:solidFill>
                <a:latin typeface="+mn-lt"/>
              </a:rPr>
              <a:t>Notifications</a:t>
            </a:r>
            <a:r>
              <a:rPr lang="en-US" sz="2000" dirty="0">
                <a:latin typeface="+mn-lt"/>
              </a:rPr>
              <a:t>: change notifications that include resource data</a:t>
            </a:r>
          </a:p>
          <a:p>
            <a:pPr>
              <a:lnSpc>
                <a:spcPts val="2800"/>
              </a:lnSpc>
              <a:spcBef>
                <a:spcPts val="0"/>
              </a:spcBef>
            </a:pPr>
            <a:r>
              <a:rPr lang="en-US" sz="2000" dirty="0">
                <a:solidFill>
                  <a:schemeClr val="accent1"/>
                </a:solidFill>
                <a:latin typeface="+mn-lt"/>
              </a:rPr>
              <a:t>Identity and Access</a:t>
            </a:r>
            <a:r>
              <a:rPr lang="en-US" sz="2000" dirty="0">
                <a:latin typeface="+mn-lt"/>
              </a:rPr>
              <a:t>: new API to manage </a:t>
            </a:r>
            <a:r>
              <a:rPr lang="en-US" sz="2000" b="1" dirty="0" err="1">
                <a:latin typeface="Consolas" panose="020B0609020204030204" pitchFamily="49" charset="0"/>
              </a:rPr>
              <a:t>threatAssessementRequest</a:t>
            </a:r>
            <a:r>
              <a:rPr lang="en-US" sz="2000" dirty="0">
                <a:latin typeface="+mn-lt"/>
              </a:rPr>
              <a:t> resources</a:t>
            </a:r>
          </a:p>
          <a:p>
            <a:pPr>
              <a:lnSpc>
                <a:spcPts val="2800"/>
              </a:lnSpc>
              <a:spcBef>
                <a:spcPts val="0"/>
              </a:spcBef>
            </a:pPr>
            <a:r>
              <a:rPr lang="en-US" sz="2000" dirty="0">
                <a:solidFill>
                  <a:schemeClr val="accent1"/>
                </a:solidFill>
                <a:latin typeface="+mn-lt"/>
              </a:rPr>
              <a:t>Teamwork</a:t>
            </a:r>
            <a:r>
              <a:rPr lang="en-US" sz="2000" dirty="0">
                <a:latin typeface="+mn-lt"/>
              </a:rPr>
              <a:t>: notifications for new/edited channel messages and chat messages</a:t>
            </a:r>
          </a:p>
        </p:txBody>
      </p:sp>
      <p:sp>
        <p:nvSpPr>
          <p:cNvPr id="5" name="Title 4"/>
          <p:cNvSpPr>
            <a:spLocks noGrp="1"/>
          </p:cNvSpPr>
          <p:nvPr>
            <p:ph type="title"/>
          </p:nvPr>
        </p:nvSpPr>
        <p:spPr/>
        <p:txBody>
          <a:bodyPr/>
          <a:lstStyle/>
          <a:p>
            <a:r>
              <a:rPr lang="en-US" dirty="0"/>
              <a:t>December 2019</a:t>
            </a:r>
            <a:endParaRPr lang="pt-PT" dirty="0"/>
          </a:p>
        </p:txBody>
      </p:sp>
      <p:sp>
        <p:nvSpPr>
          <p:cNvPr id="4" name="Text Placeholder 5">
            <a:extLst>
              <a:ext uri="{FF2B5EF4-FFF2-40B4-BE49-F238E27FC236}">
                <a16:creationId xmlns:a16="http://schemas.microsoft.com/office/drawing/2014/main" id="{FE69E457-6806-4B81-9940-A2F504B10B0E}"/>
              </a:ext>
            </a:extLst>
          </p:cNvPr>
          <p:cNvSpPr txBox="1">
            <a:spLocks/>
          </p:cNvSpPr>
          <p:nvPr/>
        </p:nvSpPr>
        <p:spPr>
          <a:xfrm>
            <a:off x="6210164" y="1447799"/>
            <a:ext cx="5376591" cy="4883332"/>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solidFill>
                  <a:schemeClr val="tx1">
                    <a:lumMod val="75000"/>
                    <a:lumOff val="25000"/>
                  </a:schemeClr>
                </a:soli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solidFill>
                  <a:schemeClr val="tx1">
                    <a:lumMod val="75000"/>
                    <a:lumOff val="25000"/>
                  </a:schemeClr>
                </a:soli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solidFill>
                  <a:schemeClr val="tx1">
                    <a:lumMod val="75000"/>
                    <a:lumOff val="25000"/>
                  </a:schemeClr>
                </a:soli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solidFill>
                  <a:schemeClr val="tx1">
                    <a:lumMod val="75000"/>
                    <a:lumOff val="25000"/>
                  </a:schemeClr>
                </a:soli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spcBef>
                <a:spcPts val="0"/>
              </a:spcBef>
              <a:spcAft>
                <a:spcPts val="1200"/>
              </a:spcAft>
            </a:pPr>
            <a:r>
              <a:rPr lang="en-US" sz="2400" b="1" dirty="0">
                <a:latin typeface="+mn-lt"/>
              </a:rPr>
              <a:t>Generally Available</a:t>
            </a:r>
            <a:endParaRPr lang="pt-PT" sz="2400" b="1" dirty="0">
              <a:latin typeface="+mn-lt"/>
            </a:endParaRPr>
          </a:p>
          <a:p>
            <a:pPr>
              <a:lnSpc>
                <a:spcPts val="2800"/>
              </a:lnSpc>
              <a:spcBef>
                <a:spcPts val="0"/>
              </a:spcBef>
            </a:pPr>
            <a:r>
              <a:rPr lang="en-US" sz="2000" dirty="0">
                <a:solidFill>
                  <a:schemeClr val="accent1"/>
                </a:solidFill>
                <a:latin typeface="+mn-lt"/>
              </a:rPr>
              <a:t>Insights</a:t>
            </a:r>
            <a:r>
              <a:rPr lang="en-US" sz="2000" dirty="0">
                <a:latin typeface="+mn-lt"/>
              </a:rPr>
              <a:t>: Insights APIs available in v1.0</a:t>
            </a:r>
          </a:p>
          <a:p>
            <a:pPr>
              <a:lnSpc>
                <a:spcPts val="2800"/>
              </a:lnSpc>
              <a:spcBef>
                <a:spcPts val="0"/>
              </a:spcBef>
            </a:pPr>
            <a:r>
              <a:rPr lang="en-US" sz="2000" dirty="0">
                <a:solidFill>
                  <a:schemeClr val="accent1"/>
                </a:solidFill>
                <a:latin typeface="+mn-lt"/>
              </a:rPr>
              <a:t>Toolkit</a:t>
            </a:r>
            <a:r>
              <a:rPr lang="en-US" sz="2000" dirty="0">
                <a:latin typeface="+mn-lt"/>
              </a:rPr>
              <a:t>: version 1.1 released</a:t>
            </a:r>
          </a:p>
          <a:p>
            <a:pPr>
              <a:lnSpc>
                <a:spcPts val="2600"/>
              </a:lnSpc>
              <a:spcBef>
                <a:spcPts val="0"/>
              </a:spcBef>
            </a:pPr>
            <a:endParaRPr lang="en-US" sz="2000" dirty="0">
              <a:latin typeface="+mn-lt"/>
            </a:endParaRPr>
          </a:p>
        </p:txBody>
      </p:sp>
    </p:spTree>
    <p:extLst>
      <p:ext uri="{BB962C8B-B14F-4D97-AF65-F5344CB8AC3E}">
        <p14:creationId xmlns:p14="http://schemas.microsoft.com/office/powerpoint/2010/main" val="29866636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Microsoft Graph Capabilities</a:t>
            </a:r>
          </a:p>
        </p:txBody>
      </p:sp>
    </p:spTree>
    <p:extLst>
      <p:ext uri="{BB962C8B-B14F-4D97-AF65-F5344CB8AC3E}">
        <p14:creationId xmlns:p14="http://schemas.microsoft.com/office/powerpoint/2010/main" val="26627493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1C42CB-5FD4-4CDA-AE85-B5BCFAC22686}"/>
              </a:ext>
            </a:extLst>
          </p:cNvPr>
          <p:cNvSpPr>
            <a:spLocks noGrp="1"/>
          </p:cNvSpPr>
          <p:nvPr>
            <p:ph type="title"/>
          </p:nvPr>
        </p:nvSpPr>
        <p:spPr/>
        <p:txBody>
          <a:bodyPr/>
          <a:lstStyle/>
          <a:p>
            <a:r>
              <a:rPr lang="pt-PT" dirty="0"/>
              <a:t>Microsoft Graph Capabilities</a:t>
            </a:r>
          </a:p>
        </p:txBody>
      </p:sp>
      <p:sp>
        <p:nvSpPr>
          <p:cNvPr id="2" name="Text Placeholder 1">
            <a:extLst>
              <a:ext uri="{FF2B5EF4-FFF2-40B4-BE49-F238E27FC236}">
                <a16:creationId xmlns:a16="http://schemas.microsoft.com/office/drawing/2014/main" id="{00B9FF9B-5F94-4271-8CD9-EE0C26859289}"/>
              </a:ext>
            </a:extLst>
          </p:cNvPr>
          <p:cNvSpPr>
            <a:spLocks noGrp="1"/>
          </p:cNvSpPr>
          <p:nvPr>
            <p:ph type="body" sz="quarter" idx="10"/>
          </p:nvPr>
        </p:nvSpPr>
        <p:spPr/>
        <p:txBody>
          <a:bodyPr/>
          <a:lstStyle/>
          <a:p>
            <a:r>
              <a:rPr lang="pt-PT" dirty="0"/>
              <a:t>Delta queries</a:t>
            </a:r>
          </a:p>
          <a:p>
            <a:r>
              <a:rPr lang="pt-PT" dirty="0"/>
              <a:t>Webhooks</a:t>
            </a:r>
          </a:p>
          <a:p>
            <a:r>
              <a:rPr lang="pt-PT" dirty="0"/>
              <a:t>Custom data</a:t>
            </a:r>
          </a:p>
          <a:p>
            <a:r>
              <a:rPr lang="pt-PT" dirty="0"/>
              <a:t>Working with insights</a:t>
            </a:r>
          </a:p>
          <a:p>
            <a:r>
              <a:rPr lang="pt-PT" dirty="0"/>
              <a:t>Batch requests</a:t>
            </a:r>
          </a:p>
        </p:txBody>
      </p:sp>
    </p:spTree>
    <p:extLst>
      <p:ext uri="{BB962C8B-B14F-4D97-AF65-F5344CB8AC3E}">
        <p14:creationId xmlns:p14="http://schemas.microsoft.com/office/powerpoint/2010/main" val="28851769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DFFC-06B0-4FCA-8E2C-1856F3B6FD00}"/>
              </a:ext>
            </a:extLst>
          </p:cNvPr>
          <p:cNvSpPr>
            <a:spLocks noGrp="1"/>
          </p:cNvSpPr>
          <p:nvPr>
            <p:ph type="body" idx="1"/>
          </p:nvPr>
        </p:nvSpPr>
        <p:spPr/>
        <p:txBody>
          <a:bodyPr/>
          <a:lstStyle/>
          <a:p>
            <a:r>
              <a:rPr lang="pt-PT" dirty="0"/>
              <a:t>Delta Queries</a:t>
            </a:r>
          </a:p>
          <a:p>
            <a:r>
              <a:rPr lang="pt-PT" sz="2000" dirty="0">
                <a:latin typeface="+mn-lt"/>
              </a:rPr>
              <a:t>Optimize your queries by retrieving only what has changed since you last queried the Graph.</a:t>
            </a:r>
          </a:p>
        </p:txBody>
      </p:sp>
      <p:sp>
        <p:nvSpPr>
          <p:cNvPr id="3" name="Content Placeholder 2">
            <a:extLst>
              <a:ext uri="{FF2B5EF4-FFF2-40B4-BE49-F238E27FC236}">
                <a16:creationId xmlns:a16="http://schemas.microsoft.com/office/drawing/2014/main" id="{C4192E18-2310-4D9E-B063-51A2DF35BE3E}"/>
              </a:ext>
            </a:extLst>
          </p:cNvPr>
          <p:cNvSpPr>
            <a:spLocks noGrp="1"/>
          </p:cNvSpPr>
          <p:nvPr>
            <p:ph sz="quarter" idx="4"/>
          </p:nvPr>
        </p:nvSpPr>
        <p:spPr/>
        <p:txBody>
          <a:bodyPr/>
          <a:lstStyle/>
          <a:p>
            <a:r>
              <a:rPr lang="pt-PT" dirty="0"/>
              <a:t>Optional query parameters</a:t>
            </a:r>
          </a:p>
          <a:p>
            <a:r>
              <a:rPr lang="pt-PT" dirty="0"/>
              <a:t>Paging with </a:t>
            </a:r>
            <a:r>
              <a:rPr lang="pt-PT" b="1" dirty="0"/>
              <a:t>nextLink</a:t>
            </a:r>
          </a:p>
          <a:p>
            <a:r>
              <a:rPr lang="pt-PT" dirty="0"/>
              <a:t>Change tokens with </a:t>
            </a:r>
            <a:r>
              <a:rPr lang="pt-PT" b="1" dirty="0"/>
              <a:t>deltaLink</a:t>
            </a:r>
          </a:p>
          <a:p>
            <a:r>
              <a:rPr lang="pt-PT" dirty="0"/>
              <a:t>Supported resources for delta queries</a:t>
            </a:r>
          </a:p>
        </p:txBody>
      </p:sp>
    </p:spTree>
    <p:extLst>
      <p:ext uri="{BB962C8B-B14F-4D97-AF65-F5344CB8AC3E}">
        <p14:creationId xmlns:p14="http://schemas.microsoft.com/office/powerpoint/2010/main" val="213578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50E7C6-94F7-4540-9B48-F6043D304536}"/>
              </a:ext>
            </a:extLst>
          </p:cNvPr>
          <p:cNvSpPr>
            <a:spLocks noGrp="1"/>
          </p:cNvSpPr>
          <p:nvPr>
            <p:ph type="title"/>
          </p:nvPr>
        </p:nvSpPr>
        <p:spPr/>
        <p:txBody>
          <a:bodyPr/>
          <a:lstStyle/>
          <a:p>
            <a:r>
              <a:rPr lang="pt-PT" dirty="0"/>
              <a:t>Optional Query Parameters</a:t>
            </a:r>
          </a:p>
        </p:txBody>
      </p:sp>
      <p:graphicFrame>
        <p:nvGraphicFramePr>
          <p:cNvPr id="4" name="Table Placeholder 13">
            <a:extLst>
              <a:ext uri="{FF2B5EF4-FFF2-40B4-BE49-F238E27FC236}">
                <a16:creationId xmlns:a16="http://schemas.microsoft.com/office/drawing/2014/main" id="{052DFBBD-589A-49E0-B5F0-7D26469B0E9C}"/>
              </a:ext>
            </a:extLst>
          </p:cNvPr>
          <p:cNvGraphicFramePr>
            <a:graphicFrameLocks/>
          </p:cNvGraphicFramePr>
          <p:nvPr>
            <p:extLst>
              <p:ext uri="{D42A27DB-BD31-4B8C-83A1-F6EECF244321}">
                <p14:modId xmlns:p14="http://schemas.microsoft.com/office/powerpoint/2010/main" val="3137811984"/>
              </p:ext>
            </p:extLst>
          </p:nvPr>
        </p:nvGraphicFramePr>
        <p:xfrm>
          <a:off x="327024" y="1329871"/>
          <a:ext cx="11533187" cy="5299529"/>
        </p:xfrm>
        <a:graphic>
          <a:graphicData uri="http://schemas.openxmlformats.org/drawingml/2006/table">
            <a:tbl>
              <a:tblPr firstRow="1" bandRow="1">
                <a:tableStyleId>{5C22544A-7EE6-4342-B048-85BDC9FD1C3A}</a:tableStyleId>
              </a:tblPr>
              <a:tblGrid>
                <a:gridCol w="1333182">
                  <a:extLst>
                    <a:ext uri="{9D8B030D-6E8A-4147-A177-3AD203B41FA5}">
                      <a16:colId xmlns:a16="http://schemas.microsoft.com/office/drawing/2014/main" val="2037588904"/>
                    </a:ext>
                  </a:extLst>
                </a:gridCol>
                <a:gridCol w="5745480">
                  <a:extLst>
                    <a:ext uri="{9D8B030D-6E8A-4147-A177-3AD203B41FA5}">
                      <a16:colId xmlns:a16="http://schemas.microsoft.com/office/drawing/2014/main" val="200505750"/>
                    </a:ext>
                  </a:extLst>
                </a:gridCol>
                <a:gridCol w="4454525">
                  <a:extLst>
                    <a:ext uri="{9D8B030D-6E8A-4147-A177-3AD203B41FA5}">
                      <a16:colId xmlns:a16="http://schemas.microsoft.com/office/drawing/2014/main" val="2560604071"/>
                    </a:ext>
                  </a:extLst>
                </a:gridCol>
              </a:tblGrid>
              <a:tr h="513697">
                <a:tc>
                  <a:txBody>
                    <a:bodyPr/>
                    <a:lstStyle/>
                    <a:p>
                      <a:pPr>
                        <a:lnSpc>
                          <a:spcPts val="1600"/>
                        </a:lnSpc>
                      </a:pPr>
                      <a:r>
                        <a:rPr lang="en-US" sz="1800" b="1" dirty="0">
                          <a:solidFill>
                            <a:schemeClr val="bg1"/>
                          </a:solidFill>
                          <a:latin typeface="+mn-lt"/>
                        </a:rPr>
                        <a:t>Value</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Description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Example</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512757">
                <a:tc>
                  <a:txBody>
                    <a:bodyPr/>
                    <a:lstStyle/>
                    <a:p>
                      <a:r>
                        <a:rPr lang="en-US" sz="1600" dirty="0">
                          <a:solidFill>
                            <a:schemeClr val="tx1">
                              <a:lumMod val="75000"/>
                              <a:lumOff val="25000"/>
                            </a:schemeClr>
                          </a:solidFill>
                          <a:latin typeface="Consolas" panose="020B0609020204030204" pitchFamily="49" charset="0"/>
                        </a:rPr>
                        <a:t>$count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solidFill>
                            <a:schemeClr val="tx1">
                              <a:lumMod val="75000"/>
                              <a:lumOff val="25000"/>
                            </a:schemeClr>
                          </a:solidFill>
                        </a:rPr>
                        <a:t>Retrieves the total count of matching resources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a:solidFill>
                            <a:schemeClr val="tx1">
                              <a:lumMod val="75000"/>
                              <a:lumOff val="25000"/>
                            </a:schemeClr>
                          </a:solidFill>
                          <a:latin typeface="Lucida Console" panose="020B0609040504020204" pitchFamily="49" charset="0"/>
                        </a:rPr>
                        <a:t>/me/messages?$top=2&amp;count=true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439312">
                <a:tc>
                  <a:txBody>
                    <a:bodyPr/>
                    <a:lstStyle/>
                    <a:p>
                      <a:r>
                        <a:rPr lang="en-US" sz="1600" dirty="0">
                          <a:solidFill>
                            <a:schemeClr val="tx1">
                              <a:lumMod val="75000"/>
                              <a:lumOff val="25000"/>
                            </a:schemeClr>
                          </a:solidFill>
                          <a:latin typeface="Consolas" panose="020B0609020204030204" pitchFamily="49" charset="0"/>
                        </a:rPr>
                        <a:t>$expand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Retrieves related resources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/groups?$expand=members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461797">
                <a:tc>
                  <a:txBody>
                    <a:bodyPr/>
                    <a:lstStyle/>
                    <a:p>
                      <a:r>
                        <a:rPr lang="en-US" sz="1600" dirty="0">
                          <a:solidFill>
                            <a:schemeClr val="tx1">
                              <a:lumMod val="75000"/>
                              <a:lumOff val="25000"/>
                            </a:schemeClr>
                          </a:solidFill>
                          <a:latin typeface="Consolas" panose="020B0609020204030204" pitchFamily="49" charset="0"/>
                        </a:rPr>
                        <a:t>$filter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Filters results (rows)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/users?$filter=</a:t>
                      </a:r>
                      <a:r>
                        <a:rPr lang="en-US" sz="1400" dirty="0" err="1">
                          <a:solidFill>
                            <a:schemeClr val="tx1">
                              <a:lumMod val="75000"/>
                              <a:lumOff val="25000"/>
                            </a:schemeClr>
                          </a:solidFill>
                          <a:latin typeface="Lucida Console" panose="020B0609040504020204" pitchFamily="49" charset="0"/>
                        </a:rPr>
                        <a:t>startsWith</a:t>
                      </a:r>
                      <a:r>
                        <a:rPr lang="en-US" sz="1400" dirty="0">
                          <a:solidFill>
                            <a:schemeClr val="tx1">
                              <a:lumMod val="75000"/>
                              <a:lumOff val="25000"/>
                            </a:schemeClr>
                          </a:solidFill>
                          <a:latin typeface="Lucida Console" panose="020B0609040504020204" pitchFamily="49" charset="0"/>
                        </a:rPr>
                        <a:t>(</a:t>
                      </a:r>
                      <a:r>
                        <a:rPr lang="en-US" sz="1400" dirty="0" err="1">
                          <a:solidFill>
                            <a:schemeClr val="tx1">
                              <a:lumMod val="75000"/>
                              <a:lumOff val="25000"/>
                            </a:schemeClr>
                          </a:solidFill>
                          <a:latin typeface="Lucida Console" panose="020B0609040504020204" pitchFamily="49" charset="0"/>
                        </a:rPr>
                        <a:t>givenName</a:t>
                      </a:r>
                      <a:r>
                        <a:rPr lang="en-US" sz="1400" dirty="0">
                          <a:solidFill>
                            <a:schemeClr val="tx1">
                              <a:lumMod val="75000"/>
                              <a:lumOff val="25000"/>
                            </a:schemeClr>
                          </a:solidFill>
                          <a:latin typeface="Lucida Console" panose="020B0609040504020204" pitchFamily="49" charset="0"/>
                        </a:rPr>
                        <a:t>,’J’)</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r h="439312">
                <a:tc>
                  <a:txBody>
                    <a:bodyPr/>
                    <a:lstStyle/>
                    <a:p>
                      <a:r>
                        <a:rPr lang="en-US" sz="1600" dirty="0">
                          <a:solidFill>
                            <a:schemeClr val="tx1">
                              <a:lumMod val="75000"/>
                              <a:lumOff val="25000"/>
                            </a:schemeClr>
                          </a:solidFill>
                          <a:latin typeface="Consolas" panose="020B0609020204030204" pitchFamily="49" charset="0"/>
                        </a:rPr>
                        <a:t>$</a:t>
                      </a:r>
                      <a:r>
                        <a:rPr lang="en-US" sz="1600" dirty="0" err="1">
                          <a:solidFill>
                            <a:schemeClr val="tx1">
                              <a:lumMod val="75000"/>
                              <a:lumOff val="25000"/>
                            </a:schemeClr>
                          </a:solidFill>
                          <a:latin typeface="Consolas" panose="020B0609020204030204" pitchFamily="49" charset="0"/>
                        </a:rPr>
                        <a:t>orderBy</a:t>
                      </a:r>
                      <a:endParaRPr lang="en-US" sz="1600" dirty="0">
                        <a:solidFill>
                          <a:schemeClr val="tx1">
                            <a:lumMod val="75000"/>
                            <a:lumOff val="25000"/>
                          </a:schemeClr>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Orders results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/users?$</a:t>
                      </a:r>
                      <a:r>
                        <a:rPr lang="en-US" sz="1400" dirty="0" err="1">
                          <a:solidFill>
                            <a:schemeClr val="tx1">
                              <a:lumMod val="75000"/>
                              <a:lumOff val="25000"/>
                            </a:schemeClr>
                          </a:solidFill>
                          <a:latin typeface="Lucida Console" panose="020B0609040504020204" pitchFamily="49" charset="0"/>
                        </a:rPr>
                        <a:t>orderBy</a:t>
                      </a:r>
                      <a:r>
                        <a:rPr lang="en-US" sz="1400" dirty="0">
                          <a:solidFill>
                            <a:schemeClr val="tx1">
                              <a:lumMod val="75000"/>
                              <a:lumOff val="25000"/>
                            </a:schemeClr>
                          </a:solidFill>
                          <a:latin typeface="Lucida Console" panose="020B0609040504020204" pitchFamily="49" charset="0"/>
                        </a:rPr>
                        <a:t>=</a:t>
                      </a:r>
                      <a:r>
                        <a:rPr lang="en-US" sz="1400" dirty="0" err="1">
                          <a:solidFill>
                            <a:schemeClr val="tx1">
                              <a:lumMod val="75000"/>
                              <a:lumOff val="25000"/>
                            </a:schemeClr>
                          </a:solidFill>
                          <a:latin typeface="Lucida Console" panose="020B0609040504020204" pitchFamily="49" charset="0"/>
                        </a:rPr>
                        <a:t>displayName</a:t>
                      </a: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desc</a:t>
                      </a:r>
                      <a:endParaRPr lang="en-US" sz="1400" dirty="0">
                        <a:solidFill>
                          <a:schemeClr val="tx1">
                            <a:lumMod val="75000"/>
                            <a:lumOff val="25000"/>
                          </a:schemeClr>
                        </a:solidFill>
                        <a:latin typeface="Lucida Console" panose="020B060904050402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081525"/>
                  </a:ext>
                </a:extLst>
              </a:tr>
              <a:tr h="535584">
                <a:tc>
                  <a:txBody>
                    <a:bodyPr/>
                    <a:lstStyle/>
                    <a:p>
                      <a:r>
                        <a:rPr lang="en-US" sz="1600" dirty="0">
                          <a:solidFill>
                            <a:schemeClr val="tx1">
                              <a:lumMod val="75000"/>
                              <a:lumOff val="25000"/>
                            </a:schemeClr>
                          </a:solidFill>
                          <a:latin typeface="Consolas" panose="020B0609020204030204" pitchFamily="49" charset="0"/>
                        </a:rPr>
                        <a:t>$search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Returns results based on search criteria. Currently supported on </a:t>
                      </a:r>
                      <a:r>
                        <a:rPr lang="en-US" sz="1600" b="1" dirty="0">
                          <a:solidFill>
                            <a:schemeClr val="tx1">
                              <a:lumMod val="75000"/>
                              <a:lumOff val="25000"/>
                            </a:schemeClr>
                          </a:solidFill>
                        </a:rPr>
                        <a:t>messages</a:t>
                      </a:r>
                      <a:r>
                        <a:rPr lang="en-US" sz="1600" dirty="0">
                          <a:solidFill>
                            <a:schemeClr val="tx1">
                              <a:lumMod val="75000"/>
                              <a:lumOff val="25000"/>
                            </a:schemeClr>
                          </a:solidFill>
                        </a:rPr>
                        <a:t> and </a:t>
                      </a:r>
                      <a:r>
                        <a:rPr lang="en-US" sz="1600" b="1" dirty="0">
                          <a:solidFill>
                            <a:schemeClr val="tx1">
                              <a:lumMod val="75000"/>
                              <a:lumOff val="25000"/>
                            </a:schemeClr>
                          </a:solidFill>
                        </a:rPr>
                        <a:t>person</a:t>
                      </a:r>
                      <a:r>
                        <a:rPr lang="en-US" sz="1600" dirty="0">
                          <a:solidFill>
                            <a:schemeClr val="tx1">
                              <a:lumMod val="75000"/>
                              <a:lumOff val="25000"/>
                            </a:schemeClr>
                          </a:solidFill>
                        </a:rPr>
                        <a:t> collections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/me/messages?$search=pizza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3566587"/>
                  </a:ext>
                </a:extLst>
              </a:tr>
              <a:tr h="439312">
                <a:tc>
                  <a:txBody>
                    <a:bodyPr/>
                    <a:lstStyle/>
                    <a:p>
                      <a:r>
                        <a:rPr lang="en-US" sz="1600" dirty="0">
                          <a:solidFill>
                            <a:schemeClr val="tx1">
                              <a:lumMod val="75000"/>
                              <a:lumOff val="25000"/>
                            </a:schemeClr>
                          </a:solidFill>
                          <a:latin typeface="Consolas" panose="020B0609020204030204" pitchFamily="49" charset="0"/>
                        </a:rPr>
                        <a:t>$select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Filters properties (columns)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/users?$select=</a:t>
                      </a:r>
                      <a:r>
                        <a:rPr lang="en-US" sz="1400" dirty="0" err="1">
                          <a:solidFill>
                            <a:schemeClr val="tx1">
                              <a:lumMod val="75000"/>
                              <a:lumOff val="25000"/>
                            </a:schemeClr>
                          </a:solidFill>
                          <a:latin typeface="Lucida Console" panose="020B0609040504020204" pitchFamily="49" charset="0"/>
                        </a:rPr>
                        <a:t>givenName,surname</a:t>
                      </a:r>
                      <a:endParaRPr lang="en-US" sz="1400" dirty="0">
                        <a:solidFill>
                          <a:schemeClr val="tx1">
                            <a:lumMod val="75000"/>
                            <a:lumOff val="25000"/>
                          </a:schemeClr>
                        </a:solidFill>
                        <a:latin typeface="Lucida Console" panose="020B060904050402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6430017"/>
                  </a:ext>
                </a:extLst>
              </a:tr>
              <a:tr h="651950">
                <a:tc>
                  <a:txBody>
                    <a:bodyPr/>
                    <a:lstStyle/>
                    <a:p>
                      <a:r>
                        <a:rPr lang="en-US" sz="1600" dirty="0">
                          <a:solidFill>
                            <a:schemeClr val="tx1">
                              <a:lumMod val="75000"/>
                              <a:lumOff val="25000"/>
                            </a:schemeClr>
                          </a:solidFill>
                          <a:latin typeface="Consolas" panose="020B0609020204030204" pitchFamily="49" charset="0"/>
                        </a:rPr>
                        <a:t>$skip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Indexes into a result set, also used by some APIs to </a:t>
                      </a:r>
                      <a:br>
                        <a:rPr lang="en-US" sz="1600" dirty="0">
                          <a:solidFill>
                            <a:schemeClr val="tx1">
                              <a:lumMod val="75000"/>
                              <a:lumOff val="25000"/>
                            </a:schemeClr>
                          </a:solidFill>
                        </a:rPr>
                      </a:br>
                      <a:r>
                        <a:rPr lang="en-US" sz="1600" dirty="0">
                          <a:solidFill>
                            <a:schemeClr val="tx1">
                              <a:lumMod val="75000"/>
                              <a:lumOff val="25000"/>
                            </a:schemeClr>
                          </a:solidFill>
                        </a:rPr>
                        <a:t>implement paging and can be used together with $top to manually page results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/me/messages?$skip=11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5186452"/>
                  </a:ext>
                </a:extLst>
              </a:tr>
              <a:tr h="651950">
                <a:tc>
                  <a:txBody>
                    <a:bodyPr/>
                    <a:lstStyle/>
                    <a:p>
                      <a:r>
                        <a:rPr lang="en-US" sz="1600" dirty="0">
                          <a:solidFill>
                            <a:schemeClr val="tx1">
                              <a:lumMod val="75000"/>
                              <a:lumOff val="25000"/>
                            </a:schemeClr>
                          </a:solidFill>
                          <a:latin typeface="Consolas" panose="020B0609020204030204" pitchFamily="49" charset="0"/>
                        </a:rPr>
                        <a:t>$</a:t>
                      </a:r>
                      <a:r>
                        <a:rPr lang="en-US" sz="1600" dirty="0" err="1">
                          <a:solidFill>
                            <a:schemeClr val="tx1">
                              <a:lumMod val="75000"/>
                              <a:lumOff val="25000"/>
                            </a:schemeClr>
                          </a:solidFill>
                          <a:latin typeface="Consolas" panose="020B0609020204030204" pitchFamily="49" charset="0"/>
                        </a:rPr>
                        <a:t>skipToken</a:t>
                      </a:r>
                      <a:endParaRPr lang="en-US" sz="1600" dirty="0">
                        <a:solidFill>
                          <a:schemeClr val="tx1">
                            <a:lumMod val="75000"/>
                            <a:lumOff val="25000"/>
                          </a:schemeClr>
                        </a:solidFill>
                        <a:latin typeface="Consolas" panose="020B0609020204030204"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Retrieves the next page of results from result sets that span multiple pages.(Some APIs use $skip instead)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pl-PL" sz="1400" kern="1200" dirty="0">
                          <a:solidFill>
                            <a:schemeClr val="tx1">
                              <a:lumMod val="75000"/>
                              <a:lumOff val="25000"/>
                            </a:schemeClr>
                          </a:solidFill>
                          <a:latin typeface="Lucida Console" panose="020B0609040504020204" pitchFamily="49" charset="0"/>
                          <a:ea typeface="+mn-ea"/>
                          <a:cs typeface="+mn-cs"/>
                        </a:rPr>
                        <a:t>https://graph.microsoft.com/v1.0/users?</a:t>
                      </a:r>
                      <a:endParaRPr lang="en-US" sz="1400" kern="1200" dirty="0">
                        <a:solidFill>
                          <a:schemeClr val="tx1">
                            <a:lumMod val="75000"/>
                            <a:lumOff val="25000"/>
                          </a:schemeClr>
                        </a:solidFill>
                        <a:latin typeface="Lucida Console" panose="020B0609040504020204" pitchFamily="49" charset="0"/>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pl-PL" sz="1400" kern="1200" dirty="0">
                          <a:solidFill>
                            <a:schemeClr val="tx1">
                              <a:lumMod val="75000"/>
                              <a:lumOff val="25000"/>
                            </a:schemeClr>
                          </a:solidFill>
                          <a:latin typeface="Lucida Console" panose="020B0609040504020204" pitchFamily="49" charset="0"/>
                          <a:ea typeface="+mn-ea"/>
                          <a:cs typeface="+mn-cs"/>
                        </a:rPr>
                        <a:t>$skiptoken=X%27445370 ... 0000000%27</a:t>
                      </a:r>
                      <a:endParaRPr lang="en-US" sz="1400" kern="1200" dirty="0">
                        <a:solidFill>
                          <a:schemeClr val="tx1">
                            <a:lumMod val="75000"/>
                            <a:lumOff val="25000"/>
                          </a:schemeClr>
                        </a:solidFill>
                        <a:latin typeface="Lucida Console" panose="020B0609040504020204" pitchFamily="49" charset="0"/>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04240782"/>
                  </a:ext>
                </a:extLst>
              </a:tr>
              <a:tr h="439312">
                <a:tc>
                  <a:txBody>
                    <a:bodyPr/>
                    <a:lstStyle/>
                    <a:p>
                      <a:r>
                        <a:rPr lang="en-US" sz="1600" dirty="0">
                          <a:solidFill>
                            <a:schemeClr val="tx1">
                              <a:lumMod val="75000"/>
                              <a:lumOff val="25000"/>
                            </a:schemeClr>
                          </a:solidFill>
                          <a:latin typeface="Consolas" panose="020B0609020204030204" pitchFamily="49" charset="0"/>
                        </a:rPr>
                        <a:t>$top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Sets the page size of results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dirty="0">
                          <a:solidFill>
                            <a:schemeClr val="tx1">
                              <a:lumMod val="75000"/>
                              <a:lumOff val="25000"/>
                            </a:schemeClr>
                          </a:solidFill>
                          <a:latin typeface="Lucida Console" panose="020B0609040504020204" pitchFamily="49" charset="0"/>
                        </a:rPr>
                        <a:t>/users?$top=10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884603"/>
                  </a:ext>
                </a:extLst>
              </a:tr>
            </a:tbl>
          </a:graphicData>
        </a:graphic>
      </p:graphicFrame>
    </p:spTree>
    <p:extLst>
      <p:ext uri="{BB962C8B-B14F-4D97-AF65-F5344CB8AC3E}">
        <p14:creationId xmlns:p14="http://schemas.microsoft.com/office/powerpoint/2010/main" val="391409378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32F7-6008-4458-BBF1-74CAFD05A1E1}"/>
              </a:ext>
            </a:extLst>
          </p:cNvPr>
          <p:cNvSpPr>
            <a:spLocks noGrp="1"/>
          </p:cNvSpPr>
          <p:nvPr>
            <p:ph type="title"/>
          </p:nvPr>
        </p:nvSpPr>
        <p:spPr/>
        <p:txBody>
          <a:bodyPr/>
          <a:lstStyle/>
          <a:p>
            <a:r>
              <a:rPr lang="pt-PT" dirty="0"/>
              <a:t>$filter</a:t>
            </a:r>
          </a:p>
        </p:txBody>
      </p:sp>
      <p:sp>
        <p:nvSpPr>
          <p:cNvPr id="3" name="Rectangle 2">
            <a:extLst>
              <a:ext uri="{FF2B5EF4-FFF2-40B4-BE49-F238E27FC236}">
                <a16:creationId xmlns:a16="http://schemas.microsoft.com/office/drawing/2014/main" id="{0E7B345B-8EE3-4B2A-8E98-D6ECE9F5DFBC}"/>
              </a:ext>
            </a:extLst>
          </p:cNvPr>
          <p:cNvSpPr/>
          <p:nvPr/>
        </p:nvSpPr>
        <p:spPr bwMode="auto">
          <a:xfrm>
            <a:off x="0" y="1492684"/>
            <a:ext cx="12188825" cy="469106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8AE8866A-BEAD-49DB-9A9F-485E11D29B98}"/>
              </a:ext>
            </a:extLst>
          </p:cNvPr>
          <p:cNvSpPr/>
          <p:nvPr/>
        </p:nvSpPr>
        <p:spPr>
          <a:xfrm>
            <a:off x="465138" y="3154427"/>
            <a:ext cx="6213454" cy="1384995"/>
          </a:xfrm>
          <a:prstGeom prst="rect">
            <a:avLst/>
          </a:prstGeom>
        </p:spPr>
        <p:txBody>
          <a:bodyPr wrap="square" anchor="ctr" anchorCtr="0">
            <a:spAutoFit/>
          </a:bodyPr>
          <a:lstStyle/>
          <a:p>
            <a:r>
              <a:rPr lang="en-US" sz="2800" dirty="0"/>
              <a:t>Support for </a:t>
            </a:r>
            <a:r>
              <a:rPr lang="en-US" sz="2800" dirty="0">
                <a:solidFill>
                  <a:schemeClr val="accent1"/>
                </a:solidFill>
              </a:rPr>
              <a:t>$filter</a:t>
            </a:r>
            <a:r>
              <a:rPr lang="en-US" sz="2800" dirty="0"/>
              <a:t> varies across Microsoft Graph APIs, but the following are generally supported:</a:t>
            </a:r>
          </a:p>
        </p:txBody>
      </p:sp>
      <p:sp>
        <p:nvSpPr>
          <p:cNvPr id="5" name="Rectangle 4">
            <a:extLst>
              <a:ext uri="{FF2B5EF4-FFF2-40B4-BE49-F238E27FC236}">
                <a16:creationId xmlns:a16="http://schemas.microsoft.com/office/drawing/2014/main" id="{D7C12065-E3FA-4FE7-9859-8A0510442DF9}"/>
              </a:ext>
            </a:extLst>
          </p:cNvPr>
          <p:cNvSpPr/>
          <p:nvPr/>
        </p:nvSpPr>
        <p:spPr>
          <a:xfrm>
            <a:off x="7774048" y="2107986"/>
            <a:ext cx="3759139" cy="3477875"/>
          </a:xfrm>
          <a:prstGeom prst="rect">
            <a:avLst/>
          </a:prstGeom>
        </p:spPr>
        <p:txBody>
          <a:bodyPr wrap="square">
            <a:spAutoFit/>
          </a:bodyPr>
          <a:lstStyle/>
          <a:p>
            <a:pPr>
              <a:spcBef>
                <a:spcPts val="600"/>
              </a:spcBef>
            </a:pPr>
            <a:r>
              <a:rPr lang="en-US" sz="2000" b="1" dirty="0">
                <a:latin typeface="+mj-lt"/>
              </a:rPr>
              <a:t>Equals – </a:t>
            </a:r>
            <a:r>
              <a:rPr lang="en-US" sz="2000" b="1" dirty="0" err="1">
                <a:latin typeface="Consolas" panose="020B0609020204030204" pitchFamily="49" charset="0"/>
              </a:rPr>
              <a:t>eq</a:t>
            </a:r>
            <a:endParaRPr lang="en-US" sz="2000" b="1" dirty="0">
              <a:latin typeface="Consolas" panose="020B0609020204030204" pitchFamily="49" charset="0"/>
            </a:endParaRPr>
          </a:p>
          <a:p>
            <a:pPr>
              <a:spcBef>
                <a:spcPts val="600"/>
              </a:spcBef>
            </a:pPr>
            <a:r>
              <a:rPr lang="en-US" sz="2000" b="1" dirty="0">
                <a:latin typeface="+mj-lt"/>
              </a:rPr>
              <a:t>Not equals – </a:t>
            </a:r>
            <a:r>
              <a:rPr lang="en-US" sz="2000" b="1" dirty="0">
                <a:latin typeface="Consolas" panose="020B0609020204030204" pitchFamily="49" charset="0"/>
              </a:rPr>
              <a:t>ne</a:t>
            </a:r>
          </a:p>
          <a:p>
            <a:pPr>
              <a:spcBef>
                <a:spcPts val="600"/>
              </a:spcBef>
            </a:pPr>
            <a:r>
              <a:rPr lang="en-US" sz="2000" b="1" dirty="0">
                <a:latin typeface="+mj-lt"/>
              </a:rPr>
              <a:t>Greater than – </a:t>
            </a:r>
            <a:r>
              <a:rPr lang="en-US" sz="2000" b="1" dirty="0" err="1">
                <a:latin typeface="Consolas" panose="020B0609020204030204" pitchFamily="49" charset="0"/>
              </a:rPr>
              <a:t>gt</a:t>
            </a:r>
            <a:endParaRPr lang="en-US" sz="2000" b="1" dirty="0">
              <a:latin typeface="Consolas" panose="020B0609020204030204" pitchFamily="49" charset="0"/>
            </a:endParaRPr>
          </a:p>
          <a:p>
            <a:pPr>
              <a:spcBef>
                <a:spcPts val="600"/>
              </a:spcBef>
            </a:pPr>
            <a:r>
              <a:rPr lang="en-US" sz="2000" b="1" dirty="0">
                <a:latin typeface="+mj-lt"/>
              </a:rPr>
              <a:t>Greater than or equals – </a:t>
            </a:r>
            <a:r>
              <a:rPr lang="en-US" sz="2000" b="1" dirty="0" err="1">
                <a:latin typeface="Consolas" panose="020B0609020204030204" pitchFamily="49" charset="0"/>
              </a:rPr>
              <a:t>ge</a:t>
            </a:r>
            <a:endParaRPr lang="en-US" sz="2000" b="1" dirty="0">
              <a:latin typeface="Consolas" panose="020B0609020204030204" pitchFamily="49" charset="0"/>
            </a:endParaRPr>
          </a:p>
          <a:p>
            <a:pPr>
              <a:spcBef>
                <a:spcPts val="600"/>
              </a:spcBef>
            </a:pPr>
            <a:r>
              <a:rPr lang="en-US" sz="2000" b="1" dirty="0">
                <a:latin typeface="+mj-lt"/>
              </a:rPr>
              <a:t>Less than – </a:t>
            </a:r>
            <a:r>
              <a:rPr lang="en-US" sz="2000" b="1" dirty="0" err="1">
                <a:latin typeface="Consolas" panose="020B0609020204030204" pitchFamily="49" charset="0"/>
              </a:rPr>
              <a:t>lt</a:t>
            </a:r>
            <a:endParaRPr lang="en-US" sz="2000" b="1" dirty="0">
              <a:latin typeface="Consolas" panose="020B0609020204030204" pitchFamily="49" charset="0"/>
            </a:endParaRPr>
          </a:p>
          <a:p>
            <a:pPr>
              <a:spcBef>
                <a:spcPts val="600"/>
              </a:spcBef>
            </a:pPr>
            <a:r>
              <a:rPr lang="en-US" sz="2000" b="1" dirty="0">
                <a:latin typeface="+mj-lt"/>
              </a:rPr>
              <a:t>Less than or equals – </a:t>
            </a:r>
            <a:r>
              <a:rPr lang="en-US" sz="2000" b="1" dirty="0">
                <a:latin typeface="Consolas" panose="020B0609020204030204" pitchFamily="49" charset="0"/>
              </a:rPr>
              <a:t>le</a:t>
            </a:r>
          </a:p>
          <a:p>
            <a:pPr>
              <a:spcBef>
                <a:spcPts val="600"/>
              </a:spcBef>
            </a:pPr>
            <a:r>
              <a:rPr lang="en-US" sz="2000" b="1" dirty="0">
                <a:latin typeface="+mj-lt"/>
              </a:rPr>
              <a:t>And – </a:t>
            </a:r>
            <a:r>
              <a:rPr lang="en-US" sz="2000" b="1" dirty="0">
                <a:latin typeface="Consolas" panose="020B0609020204030204" pitchFamily="49" charset="0"/>
              </a:rPr>
              <a:t>and</a:t>
            </a:r>
          </a:p>
          <a:p>
            <a:pPr>
              <a:spcBef>
                <a:spcPts val="600"/>
              </a:spcBef>
            </a:pPr>
            <a:r>
              <a:rPr lang="en-US" sz="2000" b="1" dirty="0">
                <a:latin typeface="+mj-lt"/>
              </a:rPr>
              <a:t>Or – </a:t>
            </a:r>
            <a:r>
              <a:rPr lang="en-US" sz="2000" b="1" dirty="0">
                <a:latin typeface="Consolas" panose="020B0609020204030204" pitchFamily="49" charset="0"/>
              </a:rPr>
              <a:t>or</a:t>
            </a:r>
          </a:p>
          <a:p>
            <a:pPr>
              <a:spcBef>
                <a:spcPts val="600"/>
              </a:spcBef>
            </a:pPr>
            <a:r>
              <a:rPr lang="en-US" sz="2000" b="1" dirty="0">
                <a:latin typeface="+mj-lt"/>
              </a:rPr>
              <a:t>Not - </a:t>
            </a:r>
            <a:r>
              <a:rPr lang="en-US" sz="2000" b="1" dirty="0">
                <a:latin typeface="Consolas" panose="020B0609020204030204" pitchFamily="49" charset="0"/>
              </a:rPr>
              <a:t>not</a:t>
            </a:r>
          </a:p>
        </p:txBody>
      </p:sp>
      <p:sp>
        <p:nvSpPr>
          <p:cNvPr id="6" name="Left Brace 5">
            <a:extLst>
              <a:ext uri="{FF2B5EF4-FFF2-40B4-BE49-F238E27FC236}">
                <a16:creationId xmlns:a16="http://schemas.microsoft.com/office/drawing/2014/main" id="{DC032F49-5D08-41E0-ACBF-BAB897732659}"/>
              </a:ext>
            </a:extLst>
          </p:cNvPr>
          <p:cNvSpPr/>
          <p:nvPr/>
        </p:nvSpPr>
        <p:spPr>
          <a:xfrm>
            <a:off x="6678592" y="1868162"/>
            <a:ext cx="719822" cy="3957524"/>
          </a:xfrm>
          <a:prstGeom prst="leftBrace">
            <a:avLst>
              <a:gd name="adj1" fmla="val 0"/>
              <a:gd name="adj2"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721983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118B-7262-4F6D-B903-8517E8181E47}"/>
              </a:ext>
            </a:extLst>
          </p:cNvPr>
          <p:cNvSpPr>
            <a:spLocks noGrp="1"/>
          </p:cNvSpPr>
          <p:nvPr>
            <p:ph type="title"/>
          </p:nvPr>
        </p:nvSpPr>
        <p:spPr/>
        <p:txBody>
          <a:bodyPr/>
          <a:lstStyle/>
          <a:p>
            <a:r>
              <a:rPr lang="pt-PT" dirty="0"/>
              <a:t>Paging with nextLink</a:t>
            </a:r>
          </a:p>
        </p:txBody>
      </p:sp>
      <p:sp>
        <p:nvSpPr>
          <p:cNvPr id="3" name="Rectangle 2">
            <a:extLst>
              <a:ext uri="{FF2B5EF4-FFF2-40B4-BE49-F238E27FC236}">
                <a16:creationId xmlns:a16="http://schemas.microsoft.com/office/drawing/2014/main" id="{46D65B90-5523-49BB-A578-6D3748209A22}"/>
              </a:ext>
            </a:extLst>
          </p:cNvPr>
          <p:cNvSpPr/>
          <p:nvPr/>
        </p:nvSpPr>
        <p:spPr bwMode="auto">
          <a:xfrm>
            <a:off x="0" y="1503947"/>
            <a:ext cx="12436475" cy="43482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D08243B1-8181-4469-A847-4567B2C6B13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1804"/>
          <a:stretch/>
        </p:blipFill>
        <p:spPr>
          <a:xfrm>
            <a:off x="6423949" y="1919803"/>
            <a:ext cx="6012526" cy="4693721"/>
          </a:xfrm>
          <a:prstGeom prst="rect">
            <a:avLst/>
          </a:prstGeom>
        </p:spPr>
      </p:pic>
      <p:sp>
        <p:nvSpPr>
          <p:cNvPr id="5" name="Rectangle 4">
            <a:extLst>
              <a:ext uri="{FF2B5EF4-FFF2-40B4-BE49-F238E27FC236}">
                <a16:creationId xmlns:a16="http://schemas.microsoft.com/office/drawing/2014/main" id="{23DB783B-851E-49B1-8D3F-A34E8DB79122}"/>
              </a:ext>
            </a:extLst>
          </p:cNvPr>
          <p:cNvSpPr/>
          <p:nvPr/>
        </p:nvSpPr>
        <p:spPr>
          <a:xfrm>
            <a:off x="465138" y="1919803"/>
            <a:ext cx="5958811" cy="3493264"/>
          </a:xfrm>
          <a:prstGeom prst="rect">
            <a:avLst/>
          </a:prstGeom>
          <a:ln>
            <a:noFill/>
          </a:ln>
        </p:spPr>
        <p:txBody>
          <a:bodyPr wrap="square" lIns="0" tIns="0" rIns="0" bIns="0">
            <a:spAutoFit/>
          </a:bodyPr>
          <a:lstStyle/>
          <a:p>
            <a:pPr>
              <a:spcBef>
                <a:spcPts val="600"/>
              </a:spcBef>
            </a:pPr>
            <a:r>
              <a:rPr lang="en-US" sz="2000" b="1" dirty="0">
                <a:solidFill>
                  <a:schemeClr val="accent1"/>
                </a:solidFill>
                <a:latin typeface="+mj-lt"/>
              </a:rPr>
              <a:t>Paging with Microsoft Graph</a:t>
            </a:r>
          </a:p>
          <a:p>
            <a:pPr>
              <a:spcBef>
                <a:spcPts val="600"/>
              </a:spcBef>
            </a:pPr>
            <a:r>
              <a:rPr lang="en-US" sz="1600" dirty="0"/>
              <a:t>Some queries return multiple pages of data</a:t>
            </a:r>
          </a:p>
          <a:p>
            <a:pPr>
              <a:spcBef>
                <a:spcPts val="600"/>
              </a:spcBef>
            </a:pPr>
            <a:r>
              <a:rPr lang="en-US" sz="1600" dirty="0"/>
              <a:t>Page size is specified using </a:t>
            </a:r>
            <a:r>
              <a:rPr lang="en-US" sz="1600" b="1" dirty="0">
                <a:latin typeface="Consolas" panose="020B0609020204030204" pitchFamily="49" charset="0"/>
              </a:rPr>
              <a:t>$top</a:t>
            </a:r>
            <a:r>
              <a:rPr lang="en-US" sz="1600" dirty="0"/>
              <a:t> query parameter</a:t>
            </a:r>
          </a:p>
          <a:p>
            <a:pPr>
              <a:spcBef>
                <a:spcPts val="1200"/>
              </a:spcBef>
            </a:pPr>
            <a:r>
              <a:rPr lang="en-US" sz="2000" b="1" dirty="0">
                <a:solidFill>
                  <a:schemeClr val="accent1"/>
                </a:solidFill>
                <a:latin typeface="+mj-lt"/>
              </a:rPr>
              <a:t>@</a:t>
            </a:r>
            <a:r>
              <a:rPr lang="en-US" sz="2000" b="1" dirty="0" err="1">
                <a:solidFill>
                  <a:schemeClr val="accent1"/>
                </a:solidFill>
                <a:latin typeface="+mj-lt"/>
              </a:rPr>
              <a:t>odata.nextLink</a:t>
            </a:r>
            <a:endParaRPr lang="en-US" sz="2000" b="1" dirty="0">
              <a:solidFill>
                <a:schemeClr val="accent1"/>
              </a:solidFill>
              <a:latin typeface="+mj-lt"/>
            </a:endParaRPr>
          </a:p>
          <a:p>
            <a:pPr>
              <a:spcBef>
                <a:spcPts val="600"/>
              </a:spcBef>
            </a:pPr>
            <a:r>
              <a:rPr lang="en-US" sz="1600" dirty="0"/>
              <a:t>Presence indicates there are additional pages of data</a:t>
            </a:r>
          </a:p>
          <a:p>
            <a:pPr>
              <a:spcBef>
                <a:spcPts val="600"/>
              </a:spcBef>
            </a:pPr>
            <a:r>
              <a:rPr lang="en-US" sz="1600" dirty="0"/>
              <a:t>Provides full URL link to next page of data</a:t>
            </a:r>
          </a:p>
          <a:p>
            <a:pPr>
              <a:spcBef>
                <a:spcPts val="1200"/>
              </a:spcBef>
            </a:pPr>
            <a:r>
              <a:rPr lang="en-US" sz="2000" b="1" dirty="0">
                <a:solidFill>
                  <a:schemeClr val="accent1"/>
                </a:solidFill>
                <a:latin typeface="+mj-lt"/>
              </a:rPr>
              <a:t>API behavior</a:t>
            </a:r>
          </a:p>
          <a:p>
            <a:pPr>
              <a:spcBef>
                <a:spcPts val="600"/>
              </a:spcBef>
            </a:pPr>
            <a:r>
              <a:rPr lang="en-US" sz="1600" dirty="0"/>
              <a:t>Not all APIs support paging</a:t>
            </a:r>
          </a:p>
          <a:p>
            <a:pPr>
              <a:spcBef>
                <a:spcPts val="600"/>
              </a:spcBef>
            </a:pPr>
            <a:r>
              <a:rPr lang="en-US" sz="1600" dirty="0"/>
              <a:t>Different default and max page sizes</a:t>
            </a:r>
          </a:p>
          <a:p>
            <a:pPr>
              <a:spcBef>
                <a:spcPts val="600"/>
              </a:spcBef>
            </a:pPr>
            <a:r>
              <a:rPr lang="en-US" sz="1600" dirty="0"/>
              <a:t>Some support backwards paging (</a:t>
            </a:r>
            <a:r>
              <a:rPr lang="en-US" sz="1600" b="1" dirty="0">
                <a:latin typeface="Consolas" panose="020B0609020204030204" pitchFamily="49" charset="0"/>
              </a:rPr>
              <a:t>&amp;previous-page=true</a:t>
            </a:r>
            <a:r>
              <a:rPr lang="en-US" sz="1600" dirty="0"/>
              <a:t>)</a:t>
            </a:r>
            <a:r>
              <a:rPr lang="en-US" sz="1400" b="1" dirty="0"/>
              <a:t> </a:t>
            </a:r>
          </a:p>
        </p:txBody>
      </p:sp>
      <p:pic>
        <p:nvPicPr>
          <p:cNvPr id="7" name="Picture Placeholder 19">
            <a:extLst>
              <a:ext uri="{FF2B5EF4-FFF2-40B4-BE49-F238E27FC236}">
                <a16:creationId xmlns:a16="http://schemas.microsoft.com/office/drawing/2014/main" id="{090D6C3C-998C-4A4D-B56D-D276721AA274}"/>
              </a:ext>
            </a:extLst>
          </p:cNvPr>
          <p:cNvPicPr>
            <a:picLocks noChangeAspect="1"/>
          </p:cNvPicPr>
          <p:nvPr/>
        </p:nvPicPr>
        <p:blipFill rotWithShape="1">
          <a:blip r:embed="rId3"/>
          <a:srcRect l="385" r="8610" b="83952"/>
          <a:stretch/>
        </p:blipFill>
        <p:spPr>
          <a:xfrm>
            <a:off x="6653545" y="2140934"/>
            <a:ext cx="5782930" cy="1043316"/>
          </a:xfrm>
          <a:prstGeom prst="rect">
            <a:avLst/>
          </a:prstGeom>
          <a:ln>
            <a:noFill/>
          </a:ln>
        </p:spPr>
      </p:pic>
      <p:sp>
        <p:nvSpPr>
          <p:cNvPr id="9" name="Rectangle 8">
            <a:extLst>
              <a:ext uri="{FF2B5EF4-FFF2-40B4-BE49-F238E27FC236}">
                <a16:creationId xmlns:a16="http://schemas.microsoft.com/office/drawing/2014/main" id="{DE9AD0D5-2E9B-4C09-AE57-F8C54DE97BC2}"/>
              </a:ext>
            </a:extLst>
          </p:cNvPr>
          <p:cNvSpPr/>
          <p:nvPr/>
        </p:nvSpPr>
        <p:spPr bwMode="auto">
          <a:xfrm>
            <a:off x="9758455" y="5852160"/>
            <a:ext cx="995680" cy="1142365"/>
          </a:xfrm>
          <a:prstGeom prst="rect">
            <a:avLst/>
          </a:prstGeom>
          <a:solidFill>
            <a:srgbClr val="0B0B0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Placeholder 19">
            <a:extLst>
              <a:ext uri="{FF2B5EF4-FFF2-40B4-BE49-F238E27FC236}">
                <a16:creationId xmlns:a16="http://schemas.microsoft.com/office/drawing/2014/main" id="{CA31AA2E-A6C5-4D87-8F05-DAB1CDC9EE4D}"/>
              </a:ext>
            </a:extLst>
          </p:cNvPr>
          <p:cNvPicPr>
            <a:picLocks noChangeAspect="1"/>
          </p:cNvPicPr>
          <p:nvPr/>
        </p:nvPicPr>
        <p:blipFill rotWithShape="1">
          <a:blip r:embed="rId3"/>
          <a:srcRect l="385" t="36083" r="8610" b="19532"/>
          <a:stretch/>
        </p:blipFill>
        <p:spPr>
          <a:xfrm>
            <a:off x="6653545" y="3184250"/>
            <a:ext cx="5782930" cy="2885662"/>
          </a:xfrm>
          <a:prstGeom prst="rect">
            <a:avLst/>
          </a:prstGeom>
          <a:ln>
            <a:noFill/>
          </a:ln>
        </p:spPr>
      </p:pic>
    </p:spTree>
    <p:extLst>
      <p:ext uri="{BB962C8B-B14F-4D97-AF65-F5344CB8AC3E}">
        <p14:creationId xmlns:p14="http://schemas.microsoft.com/office/powerpoint/2010/main" val="24351833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B77E-66E4-4D1D-81B0-009C75A50CD2}"/>
              </a:ext>
            </a:extLst>
          </p:cNvPr>
          <p:cNvSpPr>
            <a:spLocks noGrp="1"/>
          </p:cNvSpPr>
          <p:nvPr>
            <p:ph type="title"/>
          </p:nvPr>
        </p:nvSpPr>
        <p:spPr/>
        <p:txBody>
          <a:bodyPr/>
          <a:lstStyle/>
          <a:p>
            <a:r>
              <a:rPr lang="pt-PT" dirty="0"/>
              <a:t>Change tokens with deltaLink</a:t>
            </a:r>
          </a:p>
        </p:txBody>
      </p:sp>
      <p:sp>
        <p:nvSpPr>
          <p:cNvPr id="3" name="Rectangle 2">
            <a:extLst>
              <a:ext uri="{FF2B5EF4-FFF2-40B4-BE49-F238E27FC236}">
                <a16:creationId xmlns:a16="http://schemas.microsoft.com/office/drawing/2014/main" id="{C3654DC0-D0DB-4990-8CA3-B54A6BA70175}"/>
              </a:ext>
            </a:extLst>
          </p:cNvPr>
          <p:cNvSpPr/>
          <p:nvPr/>
        </p:nvSpPr>
        <p:spPr bwMode="auto">
          <a:xfrm>
            <a:off x="0" y="1503947"/>
            <a:ext cx="12436475" cy="5012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6A0ED5F7-5B98-421D-A780-49766D3A96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21804" b="6998"/>
          <a:stretch/>
        </p:blipFill>
        <p:spPr>
          <a:xfrm>
            <a:off x="6423949" y="1919804"/>
            <a:ext cx="6012526" cy="4365250"/>
          </a:xfrm>
          <a:prstGeom prst="rect">
            <a:avLst/>
          </a:prstGeom>
        </p:spPr>
      </p:pic>
      <p:sp>
        <p:nvSpPr>
          <p:cNvPr id="5" name="Rectangle 4">
            <a:extLst>
              <a:ext uri="{FF2B5EF4-FFF2-40B4-BE49-F238E27FC236}">
                <a16:creationId xmlns:a16="http://schemas.microsoft.com/office/drawing/2014/main" id="{2DFDAD5D-C87D-45C2-ACEB-F8A8246C3B92}"/>
              </a:ext>
            </a:extLst>
          </p:cNvPr>
          <p:cNvSpPr/>
          <p:nvPr/>
        </p:nvSpPr>
        <p:spPr>
          <a:xfrm>
            <a:off x="465139" y="1721928"/>
            <a:ext cx="5543776" cy="4576637"/>
          </a:xfrm>
          <a:prstGeom prst="rect">
            <a:avLst/>
          </a:prstGeom>
          <a:ln>
            <a:noFill/>
          </a:ln>
        </p:spPr>
        <p:txBody>
          <a:bodyPr wrap="square" lIns="0" tIns="0" rIns="0" bIns="0">
            <a:spAutoFit/>
          </a:bodyPr>
          <a:lstStyle/>
          <a:p>
            <a:pPr>
              <a:lnSpc>
                <a:spcPct val="90000"/>
              </a:lnSpc>
              <a:spcBef>
                <a:spcPts val="600"/>
              </a:spcBef>
              <a:spcAft>
                <a:spcPts val="300"/>
              </a:spcAft>
            </a:pPr>
            <a:r>
              <a:rPr lang="en-US" sz="2000" b="1" dirty="0">
                <a:solidFill>
                  <a:schemeClr val="accent1"/>
                </a:solidFill>
                <a:latin typeface="+mj-lt"/>
              </a:rPr>
              <a:t>Delta queries</a:t>
            </a:r>
          </a:p>
          <a:p>
            <a:pPr>
              <a:lnSpc>
                <a:spcPct val="90000"/>
              </a:lnSpc>
              <a:spcBef>
                <a:spcPts val="600"/>
              </a:spcBef>
              <a:spcAft>
                <a:spcPts val="300"/>
              </a:spcAft>
            </a:pPr>
            <a:r>
              <a:rPr lang="en-US" sz="1600" dirty="0"/>
              <a:t>Discover newly created, updated, or deleted entities without a full read of the target resource</a:t>
            </a:r>
          </a:p>
          <a:p>
            <a:pPr>
              <a:lnSpc>
                <a:spcPct val="90000"/>
              </a:lnSpc>
              <a:spcBef>
                <a:spcPts val="600"/>
              </a:spcBef>
              <a:spcAft>
                <a:spcPts val="300"/>
              </a:spcAft>
            </a:pPr>
            <a:r>
              <a:rPr lang="en-US" sz="1600" dirty="0"/>
              <a:t>Useful for synchronizing changes to a local data store</a:t>
            </a:r>
          </a:p>
          <a:p>
            <a:pPr>
              <a:lnSpc>
                <a:spcPct val="90000"/>
              </a:lnSpc>
              <a:spcBef>
                <a:spcPts val="600"/>
              </a:spcBef>
              <a:spcAft>
                <a:spcPts val="300"/>
              </a:spcAft>
            </a:pPr>
            <a:r>
              <a:rPr lang="en-US" sz="1600" dirty="0"/>
              <a:t>Requires permission to read the requested resource</a:t>
            </a:r>
          </a:p>
          <a:p>
            <a:pPr>
              <a:lnSpc>
                <a:spcPct val="90000"/>
              </a:lnSpc>
              <a:spcBef>
                <a:spcPts val="1200"/>
              </a:spcBef>
              <a:spcAft>
                <a:spcPts val="300"/>
              </a:spcAft>
            </a:pPr>
            <a:r>
              <a:rPr lang="en-US" sz="2000" b="1" dirty="0">
                <a:solidFill>
                  <a:schemeClr val="accent1"/>
                </a:solidFill>
                <a:latin typeface="+mj-lt"/>
              </a:rPr>
              <a:t>@</a:t>
            </a:r>
            <a:r>
              <a:rPr lang="en-US" sz="2000" b="1" dirty="0" err="1">
                <a:solidFill>
                  <a:schemeClr val="accent1"/>
                </a:solidFill>
                <a:latin typeface="+mj-lt"/>
              </a:rPr>
              <a:t>odata.nextLink</a:t>
            </a:r>
            <a:endParaRPr lang="en-US" sz="2000" b="1" dirty="0">
              <a:solidFill>
                <a:schemeClr val="accent1"/>
              </a:solidFill>
              <a:latin typeface="+mj-lt"/>
            </a:endParaRPr>
          </a:p>
          <a:p>
            <a:pPr>
              <a:lnSpc>
                <a:spcPct val="90000"/>
              </a:lnSpc>
              <a:spcBef>
                <a:spcPts val="600"/>
              </a:spcBef>
              <a:spcAft>
                <a:spcPts val="300"/>
              </a:spcAft>
            </a:pPr>
            <a:r>
              <a:rPr lang="en-US" sz="1600" dirty="0"/>
              <a:t>The </a:t>
            </a:r>
            <a:r>
              <a:rPr lang="en-US" sz="1600" b="1" dirty="0">
                <a:latin typeface="Consolas" panose="020B0609020204030204" pitchFamily="49" charset="0"/>
              </a:rPr>
              <a:t>$select</a:t>
            </a:r>
            <a:r>
              <a:rPr lang="en-US" sz="1600" dirty="0"/>
              <a:t> query parameter from the initial request is encoded into the </a:t>
            </a:r>
            <a:r>
              <a:rPr lang="en-US" sz="1600" b="1" dirty="0" err="1">
                <a:latin typeface="Consolas" panose="020B0609020204030204" pitchFamily="49" charset="0"/>
              </a:rPr>
              <a:t>nextLink</a:t>
            </a:r>
            <a:r>
              <a:rPr lang="en-US" sz="1600" dirty="0"/>
              <a:t> URL</a:t>
            </a:r>
          </a:p>
          <a:p>
            <a:pPr>
              <a:lnSpc>
                <a:spcPct val="90000"/>
              </a:lnSpc>
              <a:spcBef>
                <a:spcPts val="600"/>
              </a:spcBef>
              <a:spcAft>
                <a:spcPts val="300"/>
              </a:spcAft>
            </a:pPr>
            <a:r>
              <a:rPr lang="en-US" sz="1600" dirty="0"/>
              <a:t>Presence of </a:t>
            </a:r>
            <a:r>
              <a:rPr lang="en-US" sz="1600" b="1" dirty="0" err="1">
                <a:latin typeface="Consolas" panose="020B0609020204030204" pitchFamily="49" charset="0"/>
              </a:rPr>
              <a:t>nextLink</a:t>
            </a:r>
            <a:r>
              <a:rPr lang="en-US" sz="1600" dirty="0"/>
              <a:t> indicates more data is available</a:t>
            </a:r>
          </a:p>
          <a:p>
            <a:pPr>
              <a:lnSpc>
                <a:spcPct val="90000"/>
              </a:lnSpc>
              <a:spcBef>
                <a:spcPts val="1200"/>
              </a:spcBef>
              <a:spcAft>
                <a:spcPts val="300"/>
              </a:spcAft>
            </a:pPr>
            <a:r>
              <a:rPr lang="en-US" sz="2000" b="1" dirty="0">
                <a:solidFill>
                  <a:schemeClr val="accent1"/>
                </a:solidFill>
                <a:latin typeface="+mj-lt"/>
              </a:rPr>
              <a:t>@</a:t>
            </a:r>
            <a:r>
              <a:rPr lang="en-US" sz="2000" b="1" dirty="0" err="1">
                <a:solidFill>
                  <a:schemeClr val="accent1"/>
                </a:solidFill>
                <a:latin typeface="+mj-lt"/>
              </a:rPr>
              <a:t>odata.deltaLink</a:t>
            </a:r>
            <a:endParaRPr lang="en-US" sz="2000" b="1" dirty="0">
              <a:solidFill>
                <a:schemeClr val="accent1"/>
              </a:solidFill>
              <a:latin typeface="+mj-lt"/>
            </a:endParaRPr>
          </a:p>
          <a:p>
            <a:pPr>
              <a:lnSpc>
                <a:spcPct val="90000"/>
              </a:lnSpc>
              <a:spcBef>
                <a:spcPts val="600"/>
              </a:spcBef>
              <a:spcAft>
                <a:spcPts val="300"/>
              </a:spcAft>
            </a:pPr>
            <a:r>
              <a:rPr lang="en-US" sz="1600" dirty="0"/>
              <a:t>Presence of </a:t>
            </a:r>
            <a:r>
              <a:rPr lang="en-US" sz="1600" b="1" dirty="0" err="1">
                <a:latin typeface="Consolas" panose="020B0609020204030204" pitchFamily="49" charset="0"/>
              </a:rPr>
              <a:t>deltaLink</a:t>
            </a:r>
            <a:r>
              <a:rPr lang="en-US" sz="1600" dirty="0"/>
              <a:t> indicates no more data to be returned</a:t>
            </a:r>
          </a:p>
          <a:p>
            <a:pPr>
              <a:lnSpc>
                <a:spcPct val="90000"/>
              </a:lnSpc>
              <a:spcBef>
                <a:spcPts val="600"/>
              </a:spcBef>
              <a:spcAft>
                <a:spcPts val="300"/>
              </a:spcAft>
            </a:pPr>
            <a:r>
              <a:rPr lang="en-US" sz="1600" dirty="0"/>
              <a:t>Contains </a:t>
            </a:r>
            <a:r>
              <a:rPr lang="en-US" sz="1600" b="1" dirty="0" err="1">
                <a:latin typeface="Consolas" panose="020B0609020204030204" pitchFamily="49" charset="0"/>
              </a:rPr>
              <a:t>deltaToken</a:t>
            </a:r>
            <a:r>
              <a:rPr lang="en-US" sz="1600" dirty="0"/>
              <a:t>, save this for future queries</a:t>
            </a:r>
          </a:p>
          <a:p>
            <a:pPr>
              <a:lnSpc>
                <a:spcPct val="90000"/>
              </a:lnSpc>
              <a:spcBef>
                <a:spcPts val="600"/>
              </a:spcBef>
              <a:spcAft>
                <a:spcPts val="300"/>
              </a:spcAft>
            </a:pPr>
            <a:r>
              <a:rPr lang="en-US" sz="1600" dirty="0"/>
              <a:t>If no changes have occurred, the same </a:t>
            </a:r>
            <a:r>
              <a:rPr lang="en-US" sz="1600" b="1" dirty="0" err="1">
                <a:latin typeface="Consolas" panose="020B0609020204030204" pitchFamily="49" charset="0"/>
              </a:rPr>
              <a:t>deltaToken</a:t>
            </a:r>
            <a:r>
              <a:rPr lang="en-US" sz="1600" dirty="0"/>
              <a:t> is returned with no results</a:t>
            </a:r>
          </a:p>
        </p:txBody>
      </p:sp>
      <p:sp>
        <p:nvSpPr>
          <p:cNvPr id="6" name="Rectangle 5">
            <a:extLst>
              <a:ext uri="{FF2B5EF4-FFF2-40B4-BE49-F238E27FC236}">
                <a16:creationId xmlns:a16="http://schemas.microsoft.com/office/drawing/2014/main" id="{EC0E14EE-D027-43E9-9E6D-C4FC78821887}"/>
              </a:ext>
            </a:extLst>
          </p:cNvPr>
          <p:cNvSpPr/>
          <p:nvPr/>
        </p:nvSpPr>
        <p:spPr bwMode="auto">
          <a:xfrm>
            <a:off x="9758455" y="5852160"/>
            <a:ext cx="995680" cy="1142365"/>
          </a:xfrm>
          <a:prstGeom prst="rect">
            <a:avLst/>
          </a:prstGeom>
          <a:solidFill>
            <a:srgbClr val="0B0B0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Placeholder 6">
            <a:extLst>
              <a:ext uri="{FF2B5EF4-FFF2-40B4-BE49-F238E27FC236}">
                <a16:creationId xmlns:a16="http://schemas.microsoft.com/office/drawing/2014/main" id="{F29801B7-D72A-409E-960B-819EA1179B36}"/>
              </a:ext>
            </a:extLst>
          </p:cNvPr>
          <p:cNvPicPr>
            <a:picLocks noChangeAspect="1"/>
          </p:cNvPicPr>
          <p:nvPr/>
        </p:nvPicPr>
        <p:blipFill rotWithShape="1">
          <a:blip r:embed="rId3"/>
          <a:srcRect l="721" t="37146" r="10888" b="22458"/>
          <a:stretch/>
        </p:blipFill>
        <p:spPr>
          <a:xfrm>
            <a:off x="6653545" y="3184250"/>
            <a:ext cx="5782930" cy="2885662"/>
          </a:xfrm>
          <a:prstGeom prst="rect">
            <a:avLst/>
          </a:prstGeom>
        </p:spPr>
      </p:pic>
      <p:pic>
        <p:nvPicPr>
          <p:cNvPr id="8" name="Picture Placeholder 6">
            <a:extLst>
              <a:ext uri="{FF2B5EF4-FFF2-40B4-BE49-F238E27FC236}">
                <a16:creationId xmlns:a16="http://schemas.microsoft.com/office/drawing/2014/main" id="{783D5FDD-DBD9-4DDF-93D8-3FB40082A55B}"/>
              </a:ext>
            </a:extLst>
          </p:cNvPr>
          <p:cNvPicPr>
            <a:picLocks noChangeAspect="1"/>
          </p:cNvPicPr>
          <p:nvPr/>
        </p:nvPicPr>
        <p:blipFill rotWithShape="1">
          <a:blip r:embed="rId3"/>
          <a:srcRect l="721" t="484" r="10888" b="84883"/>
          <a:stretch/>
        </p:blipFill>
        <p:spPr>
          <a:xfrm>
            <a:off x="6653545" y="2138934"/>
            <a:ext cx="5782930" cy="1045316"/>
          </a:xfrm>
          <a:prstGeom prst="rect">
            <a:avLst/>
          </a:prstGeom>
        </p:spPr>
      </p:pic>
    </p:spTree>
    <p:extLst>
      <p:ext uri="{BB962C8B-B14F-4D97-AF65-F5344CB8AC3E}">
        <p14:creationId xmlns:p14="http://schemas.microsoft.com/office/powerpoint/2010/main" val="40508573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A3B70-A14F-41D1-96A4-B9E1F27557B0}"/>
              </a:ext>
            </a:extLst>
          </p:cNvPr>
          <p:cNvSpPr>
            <a:spLocks noGrp="1"/>
          </p:cNvSpPr>
          <p:nvPr>
            <p:ph type="title"/>
          </p:nvPr>
        </p:nvSpPr>
        <p:spPr/>
        <p:txBody>
          <a:bodyPr/>
          <a:lstStyle/>
          <a:p>
            <a:r>
              <a:rPr lang="pt-PT" dirty="0"/>
              <a:t>Typical call pattern to track changes</a:t>
            </a:r>
          </a:p>
        </p:txBody>
      </p:sp>
      <p:grpSp>
        <p:nvGrpSpPr>
          <p:cNvPr id="3" name="Group 2">
            <a:extLst>
              <a:ext uri="{FF2B5EF4-FFF2-40B4-BE49-F238E27FC236}">
                <a16:creationId xmlns:a16="http://schemas.microsoft.com/office/drawing/2014/main" id="{3F2AB46A-6C6A-437A-9413-6A7D67596186}"/>
              </a:ext>
            </a:extLst>
          </p:cNvPr>
          <p:cNvGrpSpPr/>
          <p:nvPr/>
        </p:nvGrpSpPr>
        <p:grpSpPr>
          <a:xfrm>
            <a:off x="377172" y="1602186"/>
            <a:ext cx="11808190" cy="4885004"/>
            <a:chOff x="377172" y="1729507"/>
            <a:chExt cx="11808190" cy="4885004"/>
          </a:xfrm>
        </p:grpSpPr>
        <p:sp>
          <p:nvSpPr>
            <p:cNvPr id="4" name="Rectangle 3">
              <a:extLst>
                <a:ext uri="{FF2B5EF4-FFF2-40B4-BE49-F238E27FC236}">
                  <a16:creationId xmlns:a16="http://schemas.microsoft.com/office/drawing/2014/main" id="{D131D6BB-A29C-4A01-9DE0-D21889F0EB39}"/>
                </a:ext>
              </a:extLst>
            </p:cNvPr>
            <p:cNvSpPr/>
            <p:nvPr/>
          </p:nvSpPr>
          <p:spPr bwMode="auto">
            <a:xfrm>
              <a:off x="377172" y="1729507"/>
              <a:ext cx="1295892" cy="3249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75000"/>
                      <a:lumOff val="25000"/>
                    </a:schemeClr>
                  </a:solidFill>
                  <a:ea typeface="Segoe UI" pitchFamily="34" charset="0"/>
                  <a:cs typeface="Segoe UI" pitchFamily="34" charset="0"/>
                </a:rPr>
                <a:t>Application</a:t>
              </a:r>
            </a:p>
          </p:txBody>
        </p:sp>
        <p:sp>
          <p:nvSpPr>
            <p:cNvPr id="5" name="Rectangle 4">
              <a:extLst>
                <a:ext uri="{FF2B5EF4-FFF2-40B4-BE49-F238E27FC236}">
                  <a16:creationId xmlns:a16="http://schemas.microsoft.com/office/drawing/2014/main" id="{B7C77E3C-80A3-4AE9-AE0F-D235AE7A9912}"/>
                </a:ext>
              </a:extLst>
            </p:cNvPr>
            <p:cNvSpPr/>
            <p:nvPr/>
          </p:nvSpPr>
          <p:spPr bwMode="auto">
            <a:xfrm>
              <a:off x="9372600" y="1731773"/>
              <a:ext cx="2812762"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75000"/>
                      <a:lumOff val="25000"/>
                    </a:schemeClr>
                  </a:solidFill>
                  <a:ea typeface="Segoe UI" pitchFamily="34" charset="0"/>
                  <a:cs typeface="Segoe UI" pitchFamily="34" charset="0"/>
                </a:rPr>
                <a:t>https://graph.microsoft.com/v1.0</a:t>
              </a:r>
            </a:p>
          </p:txBody>
        </p:sp>
        <p:cxnSp>
          <p:nvCxnSpPr>
            <p:cNvPr id="6" name="Straight Connector 5">
              <a:extLst>
                <a:ext uri="{FF2B5EF4-FFF2-40B4-BE49-F238E27FC236}">
                  <a16:creationId xmlns:a16="http://schemas.microsoft.com/office/drawing/2014/main" id="{7D6B579C-BFA9-460B-8768-84B5BDC7003F}"/>
                </a:ext>
              </a:extLst>
            </p:cNvPr>
            <p:cNvCxnSpPr>
              <a:cxnSpLocks/>
            </p:cNvCxnSpPr>
            <p:nvPr/>
          </p:nvCxnSpPr>
          <p:spPr>
            <a:xfrm>
              <a:off x="11545712"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E6C198B-C683-4440-9499-B90DC4DAD190}"/>
                </a:ext>
              </a:extLst>
            </p:cNvPr>
            <p:cNvCxnSpPr>
              <a:cxnSpLocks/>
            </p:cNvCxnSpPr>
            <p:nvPr/>
          </p:nvCxnSpPr>
          <p:spPr>
            <a:xfrm>
              <a:off x="76661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545BB1-B011-4483-992C-88B39B84714B}"/>
                </a:ext>
              </a:extLst>
            </p:cNvPr>
            <p:cNvCxnSpPr>
              <a:cxnSpLocks/>
            </p:cNvCxnSpPr>
            <p:nvPr/>
          </p:nvCxnSpPr>
          <p:spPr>
            <a:xfrm>
              <a:off x="783423" y="3893706"/>
              <a:ext cx="10762289" cy="0"/>
            </a:xfrm>
            <a:prstGeom prst="straightConnector1">
              <a:avLst/>
            </a:prstGeom>
            <a:ln w="12700">
              <a:solidFill>
                <a:schemeClr val="tx1">
                  <a:lumMod val="85000"/>
                  <a:lumOff val="1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29F490C-1871-4E92-94B6-F7960937F29F}"/>
                </a:ext>
              </a:extLst>
            </p:cNvPr>
            <p:cNvCxnSpPr>
              <a:cxnSpLocks/>
            </p:cNvCxnSpPr>
            <p:nvPr/>
          </p:nvCxnSpPr>
          <p:spPr>
            <a:xfrm>
              <a:off x="783423" y="2553206"/>
              <a:ext cx="10762289" cy="0"/>
            </a:xfrm>
            <a:prstGeom prst="straightConnector1">
              <a:avLst/>
            </a:prstGeom>
            <a:ln w="12700">
              <a:solidFill>
                <a:schemeClr val="tx1">
                  <a:lumMod val="85000"/>
                  <a:lumOff val="1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F6A61A-2F2D-46DC-9145-E2B1BDC91B8A}"/>
                </a:ext>
              </a:extLst>
            </p:cNvPr>
            <p:cNvCxnSpPr>
              <a:cxnSpLocks/>
            </p:cNvCxnSpPr>
            <p:nvPr/>
          </p:nvCxnSpPr>
          <p:spPr>
            <a:xfrm>
              <a:off x="939159" y="2749937"/>
              <a:ext cx="10606553" cy="0"/>
            </a:xfrm>
            <a:prstGeom prst="straightConnector1">
              <a:avLst/>
            </a:prstGeom>
            <a:ln w="12700">
              <a:solidFill>
                <a:schemeClr val="tx1">
                  <a:lumMod val="85000"/>
                  <a:lumOff val="1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7B4273-80C1-49A4-98BC-6E70EA964144}"/>
                </a:ext>
              </a:extLst>
            </p:cNvPr>
            <p:cNvCxnSpPr>
              <a:cxnSpLocks/>
            </p:cNvCxnSpPr>
            <p:nvPr/>
          </p:nvCxnSpPr>
          <p:spPr>
            <a:xfrm>
              <a:off x="861374" y="4041517"/>
              <a:ext cx="10684338" cy="0"/>
            </a:xfrm>
            <a:prstGeom prst="straightConnector1">
              <a:avLst/>
            </a:prstGeom>
            <a:ln w="12700">
              <a:solidFill>
                <a:schemeClr val="tx1">
                  <a:lumMod val="85000"/>
                  <a:lumOff val="1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55EE31D-570E-434E-925E-E6634910C93E}"/>
                </a:ext>
              </a:extLst>
            </p:cNvPr>
            <p:cNvSpPr/>
            <p:nvPr/>
          </p:nvSpPr>
          <p:spPr bwMode="auto">
            <a:xfrm>
              <a:off x="783423" y="4873631"/>
              <a:ext cx="10762289" cy="334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Sometime later</a:t>
              </a:r>
            </a:p>
          </p:txBody>
        </p:sp>
        <p:cxnSp>
          <p:nvCxnSpPr>
            <p:cNvPr id="13" name="Straight Arrow Connector 12">
              <a:extLst>
                <a:ext uri="{FF2B5EF4-FFF2-40B4-BE49-F238E27FC236}">
                  <a16:creationId xmlns:a16="http://schemas.microsoft.com/office/drawing/2014/main" id="{04B37CE0-07F8-4B12-AC78-B63F50DE33B8}"/>
                </a:ext>
              </a:extLst>
            </p:cNvPr>
            <p:cNvCxnSpPr/>
            <p:nvPr/>
          </p:nvCxnSpPr>
          <p:spPr>
            <a:xfrm>
              <a:off x="783423" y="5799459"/>
              <a:ext cx="10449265" cy="5989"/>
            </a:xfrm>
            <a:prstGeom prst="straightConnector1">
              <a:avLst/>
            </a:prstGeom>
            <a:ln w="12700">
              <a:solidFill>
                <a:schemeClr val="tx1">
                  <a:lumMod val="85000"/>
                  <a:lumOff val="1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80CDED-7E1F-4D35-A769-0CA363E74680}"/>
                </a:ext>
              </a:extLst>
            </p:cNvPr>
            <p:cNvCxnSpPr>
              <a:cxnSpLocks/>
            </p:cNvCxnSpPr>
            <p:nvPr/>
          </p:nvCxnSpPr>
          <p:spPr>
            <a:xfrm>
              <a:off x="861374" y="5982635"/>
              <a:ext cx="10684338" cy="0"/>
            </a:xfrm>
            <a:prstGeom prst="straightConnector1">
              <a:avLst/>
            </a:prstGeom>
            <a:ln w="12700">
              <a:solidFill>
                <a:schemeClr val="tx1">
                  <a:lumMod val="85000"/>
                  <a:lumOff val="1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6A63666-EA7C-40D4-89B9-F13FB715BF52}"/>
                </a:ext>
              </a:extLst>
            </p:cNvPr>
            <p:cNvSpPr txBox="1"/>
            <p:nvPr/>
          </p:nvSpPr>
          <p:spPr>
            <a:xfrm>
              <a:off x="3990206" y="2802253"/>
              <a:ext cx="6468950" cy="594009"/>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1">
                      <a:lumMod val="75000"/>
                      <a:lumOff val="25000"/>
                    </a:schemeClr>
                  </a:solidFill>
                </a:rPr>
                <a:t>{“@</a:t>
              </a:r>
              <a:r>
                <a:rPr lang="en-US" sz="1200" b="1" dirty="0">
                  <a:solidFill>
                    <a:schemeClr val="tx1">
                      <a:lumMod val="75000"/>
                      <a:lumOff val="25000"/>
                    </a:schemeClr>
                  </a:solidFill>
                </a:rPr>
                <a:t>odata.</a:t>
              </a:r>
              <a:r>
                <a:rPr lang="en-US" sz="1200" b="1" dirty="0" err="1">
                  <a:solidFill>
                    <a:schemeClr val="tx1">
                      <a:lumMod val="75000"/>
                      <a:lumOff val="25000"/>
                    </a:schemeClr>
                  </a:solidFill>
                </a:rPr>
                <a:t>nextLink</a:t>
              </a:r>
              <a:r>
                <a:rPr lang="en-US" sz="1200" dirty="0">
                  <a:solidFill>
                    <a:schemeClr val="tx1">
                      <a:lumMod val="75000"/>
                      <a:lumOff val="25000"/>
                    </a:schemeClr>
                  </a:solidFill>
                </a:rPr>
                <a:t>”:”https://graph.Microsoft.com/v1.0/{resource}/delta?$</a:t>
              </a:r>
              <a:r>
                <a:rPr lang="en-US" sz="1200" b="1" dirty="0" err="1">
                  <a:solidFill>
                    <a:schemeClr val="tx1">
                      <a:lumMod val="75000"/>
                      <a:lumOff val="25000"/>
                    </a:schemeClr>
                  </a:solidFill>
                </a:rPr>
                <a:t>skipToken</a:t>
              </a:r>
              <a:r>
                <a:rPr lang="en-US" sz="1200" dirty="0">
                  <a:solidFill>
                    <a:schemeClr val="tx1">
                      <a:lumMod val="75000"/>
                      <a:lumOff val="25000"/>
                    </a:schemeClr>
                  </a:solidFill>
                </a:rPr>
                <a:t>=ABC”,</a:t>
              </a:r>
            </a:p>
            <a:p>
              <a:pPr>
                <a:lnSpc>
                  <a:spcPct val="90000"/>
                </a:lnSpc>
                <a:spcAft>
                  <a:spcPts val="600"/>
                </a:spcAft>
              </a:pPr>
              <a:r>
                <a:rPr lang="en-US" sz="1200" dirty="0">
                  <a:solidFill>
                    <a:schemeClr val="tx1">
                      <a:lumMod val="75000"/>
                      <a:lumOff val="25000"/>
                    </a:schemeClr>
                  </a:solidFill>
                </a:rPr>
                <a:t> “value”:[{“id”:”1”,”displayName”:”foo”}, {“id”:”2”,”displayName”:”bar”}]}</a:t>
              </a:r>
            </a:p>
          </p:txBody>
        </p:sp>
        <p:sp>
          <p:nvSpPr>
            <p:cNvPr id="16" name="TextBox 15">
              <a:extLst>
                <a:ext uri="{FF2B5EF4-FFF2-40B4-BE49-F238E27FC236}">
                  <a16:creationId xmlns:a16="http://schemas.microsoft.com/office/drawing/2014/main" id="{122C0F07-F4DA-4231-ABF3-4CE728BC26B3}"/>
                </a:ext>
              </a:extLst>
            </p:cNvPr>
            <p:cNvSpPr txBox="1"/>
            <p:nvPr/>
          </p:nvSpPr>
          <p:spPr>
            <a:xfrm>
              <a:off x="1156061" y="2220140"/>
              <a:ext cx="2931636"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/{resource}/delta?$select=</a:t>
              </a:r>
              <a:r>
                <a:rPr lang="en-US" sz="1200" i="1" dirty="0" err="1">
                  <a:solidFill>
                    <a:schemeClr val="tx1">
                      <a:lumMod val="75000"/>
                      <a:lumOff val="25000"/>
                    </a:schemeClr>
                  </a:solidFill>
                </a:rPr>
                <a:t>id,displayName</a:t>
              </a:r>
              <a:endParaRPr lang="en-US" sz="1200" i="1" dirty="0">
                <a:solidFill>
                  <a:schemeClr val="tx1">
                    <a:lumMod val="75000"/>
                    <a:lumOff val="25000"/>
                  </a:schemeClr>
                </a:solidFill>
              </a:endParaRPr>
            </a:p>
          </p:txBody>
        </p:sp>
        <p:grpSp>
          <p:nvGrpSpPr>
            <p:cNvPr id="17" name="Group 16">
              <a:extLst>
                <a:ext uri="{FF2B5EF4-FFF2-40B4-BE49-F238E27FC236}">
                  <a16:creationId xmlns:a16="http://schemas.microsoft.com/office/drawing/2014/main" id="{B67904F8-17DB-46B8-91CE-4041DBFAB958}"/>
                </a:ext>
              </a:extLst>
            </p:cNvPr>
            <p:cNvGrpSpPr/>
            <p:nvPr/>
          </p:nvGrpSpPr>
          <p:grpSpPr>
            <a:xfrm>
              <a:off x="5100704" y="4776838"/>
              <a:ext cx="527602" cy="527600"/>
              <a:chOff x="4963878" y="4740417"/>
              <a:chExt cx="527602" cy="527600"/>
            </a:xfrm>
          </p:grpSpPr>
          <p:sp>
            <p:nvSpPr>
              <p:cNvPr id="22" name="Oval 21">
                <a:extLst>
                  <a:ext uri="{FF2B5EF4-FFF2-40B4-BE49-F238E27FC236}">
                    <a16:creationId xmlns:a16="http://schemas.microsoft.com/office/drawing/2014/main" id="{0A66214E-788E-4201-A05B-8FF3E2EE6FF6}"/>
                  </a:ext>
                </a:extLst>
              </p:cNvPr>
              <p:cNvSpPr/>
              <p:nvPr/>
            </p:nvSpPr>
            <p:spPr bwMode="auto">
              <a:xfrm>
                <a:off x="4963878" y="4740417"/>
                <a:ext cx="527602" cy="527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5">
                <a:extLst>
                  <a:ext uri="{FF2B5EF4-FFF2-40B4-BE49-F238E27FC236}">
                    <a16:creationId xmlns:a16="http://schemas.microsoft.com/office/drawing/2014/main" id="{D75675C0-B40C-44A5-90E2-BF84B85CCBC8}"/>
                  </a:ext>
                </a:extLst>
              </p:cNvPr>
              <p:cNvSpPr>
                <a:spLocks noEditPoints="1"/>
              </p:cNvSpPr>
              <p:nvPr/>
            </p:nvSpPr>
            <p:spPr bwMode="auto">
              <a:xfrm>
                <a:off x="5052442" y="4839181"/>
                <a:ext cx="350472" cy="330072"/>
              </a:xfrm>
              <a:custGeom>
                <a:avLst/>
                <a:gdLst>
                  <a:gd name="T0" fmla="*/ 256 w 512"/>
                  <a:gd name="T1" fmla="*/ 512 h 512"/>
                  <a:gd name="T2" fmla="*/ 188 w 512"/>
                  <a:gd name="T3" fmla="*/ 503 h 512"/>
                  <a:gd name="T4" fmla="*/ 127 w 512"/>
                  <a:gd name="T5" fmla="*/ 478 h 512"/>
                  <a:gd name="T6" fmla="*/ 75 w 512"/>
                  <a:gd name="T7" fmla="*/ 438 h 512"/>
                  <a:gd name="T8" fmla="*/ 35 w 512"/>
                  <a:gd name="T9" fmla="*/ 386 h 512"/>
                  <a:gd name="T10" fmla="*/ 10 w 512"/>
                  <a:gd name="T11" fmla="*/ 324 h 512"/>
                  <a:gd name="T12" fmla="*/ 0 w 512"/>
                  <a:gd name="T13" fmla="*/ 256 h 512"/>
                  <a:gd name="T14" fmla="*/ 10 w 512"/>
                  <a:gd name="T15" fmla="*/ 188 h 512"/>
                  <a:gd name="T16" fmla="*/ 35 w 512"/>
                  <a:gd name="T17" fmla="*/ 127 h 512"/>
                  <a:gd name="T18" fmla="*/ 75 w 512"/>
                  <a:gd name="T19" fmla="*/ 75 h 512"/>
                  <a:gd name="T20" fmla="*/ 127 w 512"/>
                  <a:gd name="T21" fmla="*/ 35 h 512"/>
                  <a:gd name="T22" fmla="*/ 188 w 512"/>
                  <a:gd name="T23" fmla="*/ 10 h 512"/>
                  <a:gd name="T24" fmla="*/ 256 w 512"/>
                  <a:gd name="T25" fmla="*/ 0 h 512"/>
                  <a:gd name="T26" fmla="*/ 324 w 512"/>
                  <a:gd name="T27" fmla="*/ 10 h 512"/>
                  <a:gd name="T28" fmla="*/ 386 w 512"/>
                  <a:gd name="T29" fmla="*/ 35 h 512"/>
                  <a:gd name="T30" fmla="*/ 438 w 512"/>
                  <a:gd name="T31" fmla="*/ 75 h 512"/>
                  <a:gd name="T32" fmla="*/ 478 w 512"/>
                  <a:gd name="T33" fmla="*/ 127 h 512"/>
                  <a:gd name="T34" fmla="*/ 503 w 512"/>
                  <a:gd name="T35" fmla="*/ 188 h 512"/>
                  <a:gd name="T36" fmla="*/ 512 w 512"/>
                  <a:gd name="T37" fmla="*/ 256 h 512"/>
                  <a:gd name="T38" fmla="*/ 503 w 512"/>
                  <a:gd name="T39" fmla="*/ 325 h 512"/>
                  <a:gd name="T40" fmla="*/ 478 w 512"/>
                  <a:gd name="T41" fmla="*/ 386 h 512"/>
                  <a:gd name="T42" fmla="*/ 438 w 512"/>
                  <a:gd name="T43" fmla="*/ 438 h 512"/>
                  <a:gd name="T44" fmla="*/ 386 w 512"/>
                  <a:gd name="T45" fmla="*/ 478 h 512"/>
                  <a:gd name="T46" fmla="*/ 324 w 512"/>
                  <a:gd name="T47" fmla="*/ 503 h 512"/>
                  <a:gd name="T48" fmla="*/ 256 w 512"/>
                  <a:gd name="T49" fmla="*/ 512 h 512"/>
                  <a:gd name="T50" fmla="*/ 256 w 512"/>
                  <a:gd name="T51" fmla="*/ 32 h 512"/>
                  <a:gd name="T52" fmla="*/ 197 w 512"/>
                  <a:gd name="T53" fmla="*/ 40 h 512"/>
                  <a:gd name="T54" fmla="*/ 144 w 512"/>
                  <a:gd name="T55" fmla="*/ 63 h 512"/>
                  <a:gd name="T56" fmla="*/ 98 w 512"/>
                  <a:gd name="T57" fmla="*/ 98 h 512"/>
                  <a:gd name="T58" fmla="*/ 63 w 512"/>
                  <a:gd name="T59" fmla="*/ 144 h 512"/>
                  <a:gd name="T60" fmla="*/ 40 w 512"/>
                  <a:gd name="T61" fmla="*/ 197 h 512"/>
                  <a:gd name="T62" fmla="*/ 32 w 512"/>
                  <a:gd name="T63" fmla="*/ 256 h 512"/>
                  <a:gd name="T64" fmla="*/ 40 w 512"/>
                  <a:gd name="T65" fmla="*/ 316 h 512"/>
                  <a:gd name="T66" fmla="*/ 63 w 512"/>
                  <a:gd name="T67" fmla="*/ 369 h 512"/>
                  <a:gd name="T68" fmla="*/ 98 w 512"/>
                  <a:gd name="T69" fmla="*/ 415 h 512"/>
                  <a:gd name="T70" fmla="*/ 144 w 512"/>
                  <a:gd name="T71" fmla="*/ 450 h 512"/>
                  <a:gd name="T72" fmla="*/ 197 w 512"/>
                  <a:gd name="T73" fmla="*/ 472 h 512"/>
                  <a:gd name="T74" fmla="*/ 256 w 512"/>
                  <a:gd name="T75" fmla="*/ 480 h 512"/>
                  <a:gd name="T76" fmla="*/ 316 w 512"/>
                  <a:gd name="T77" fmla="*/ 472 h 512"/>
                  <a:gd name="T78" fmla="*/ 369 w 512"/>
                  <a:gd name="T79" fmla="*/ 450 h 512"/>
                  <a:gd name="T80" fmla="*/ 415 w 512"/>
                  <a:gd name="T81" fmla="*/ 415 h 512"/>
                  <a:gd name="T82" fmla="*/ 450 w 512"/>
                  <a:gd name="T83" fmla="*/ 369 h 512"/>
                  <a:gd name="T84" fmla="*/ 472 w 512"/>
                  <a:gd name="T85" fmla="*/ 316 h 512"/>
                  <a:gd name="T86" fmla="*/ 480 w 512"/>
                  <a:gd name="T87" fmla="*/ 256 h 512"/>
                  <a:gd name="T88" fmla="*/ 472 w 512"/>
                  <a:gd name="T89" fmla="*/ 197 h 512"/>
                  <a:gd name="T90" fmla="*/ 450 w 512"/>
                  <a:gd name="T91" fmla="*/ 144 h 512"/>
                  <a:gd name="T92" fmla="*/ 415 w 512"/>
                  <a:gd name="T93" fmla="*/ 98 h 512"/>
                  <a:gd name="T94" fmla="*/ 369 w 512"/>
                  <a:gd name="T95" fmla="*/ 63 h 512"/>
                  <a:gd name="T96" fmla="*/ 316 w 512"/>
                  <a:gd name="T97" fmla="*/ 40 h 512"/>
                  <a:gd name="T98" fmla="*/ 256 w 512"/>
                  <a:gd name="T99" fmla="*/ 32 h 512"/>
                  <a:gd name="T100" fmla="*/ 256 w 512"/>
                  <a:gd name="T101" fmla="*/ 256 h 512"/>
                  <a:gd name="T102" fmla="*/ 256 w 512"/>
                  <a:gd name="T103" fmla="*/ 96 h 512"/>
                  <a:gd name="T104" fmla="*/ 224 w 512"/>
                  <a:gd name="T105" fmla="*/ 96 h 512"/>
                  <a:gd name="T106" fmla="*/ 224 w 512"/>
                  <a:gd name="T107" fmla="*/ 288 h 512"/>
                  <a:gd name="T108" fmla="*/ 352 w 512"/>
                  <a:gd name="T109" fmla="*/ 288 h 512"/>
                  <a:gd name="T110" fmla="*/ 352 w 512"/>
                  <a:gd name="T111" fmla="*/ 256 h 512"/>
                  <a:gd name="T112" fmla="*/ 256 w 512"/>
                  <a:gd name="T113"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512"/>
                    </a:moveTo>
                    <a:cubicBezTo>
                      <a:pt x="233" y="512"/>
                      <a:pt x="210" y="509"/>
                      <a:pt x="188" y="503"/>
                    </a:cubicBezTo>
                    <a:cubicBezTo>
                      <a:pt x="167" y="497"/>
                      <a:pt x="146" y="489"/>
                      <a:pt x="127" y="478"/>
                    </a:cubicBezTo>
                    <a:cubicBezTo>
                      <a:pt x="108" y="467"/>
                      <a:pt x="91" y="453"/>
                      <a:pt x="75" y="438"/>
                    </a:cubicBezTo>
                    <a:cubicBezTo>
                      <a:pt x="60" y="422"/>
                      <a:pt x="46" y="405"/>
                      <a:pt x="35" y="386"/>
                    </a:cubicBezTo>
                    <a:cubicBezTo>
                      <a:pt x="24" y="367"/>
                      <a:pt x="16" y="346"/>
                      <a:pt x="10" y="324"/>
                    </a:cubicBezTo>
                    <a:cubicBezTo>
                      <a:pt x="4" y="303"/>
                      <a:pt x="0" y="280"/>
                      <a:pt x="0" y="256"/>
                    </a:cubicBezTo>
                    <a:cubicBezTo>
                      <a:pt x="0" y="233"/>
                      <a:pt x="4" y="210"/>
                      <a:pt x="10" y="188"/>
                    </a:cubicBezTo>
                    <a:cubicBezTo>
                      <a:pt x="16" y="167"/>
                      <a:pt x="24" y="146"/>
                      <a:pt x="35" y="127"/>
                    </a:cubicBezTo>
                    <a:cubicBezTo>
                      <a:pt x="46" y="108"/>
                      <a:pt x="60" y="91"/>
                      <a:pt x="75" y="75"/>
                    </a:cubicBezTo>
                    <a:cubicBezTo>
                      <a:pt x="91" y="60"/>
                      <a:pt x="108" y="46"/>
                      <a:pt x="127" y="35"/>
                    </a:cubicBezTo>
                    <a:cubicBezTo>
                      <a:pt x="146" y="24"/>
                      <a:pt x="167" y="16"/>
                      <a:pt x="188" y="10"/>
                    </a:cubicBezTo>
                    <a:cubicBezTo>
                      <a:pt x="210" y="4"/>
                      <a:pt x="233" y="0"/>
                      <a:pt x="256" y="0"/>
                    </a:cubicBezTo>
                    <a:cubicBezTo>
                      <a:pt x="280" y="0"/>
                      <a:pt x="303" y="4"/>
                      <a:pt x="324" y="10"/>
                    </a:cubicBezTo>
                    <a:cubicBezTo>
                      <a:pt x="346" y="16"/>
                      <a:pt x="367" y="24"/>
                      <a:pt x="386" y="35"/>
                    </a:cubicBezTo>
                    <a:cubicBezTo>
                      <a:pt x="405" y="46"/>
                      <a:pt x="422" y="60"/>
                      <a:pt x="438" y="75"/>
                    </a:cubicBezTo>
                    <a:cubicBezTo>
                      <a:pt x="453" y="91"/>
                      <a:pt x="467" y="108"/>
                      <a:pt x="478" y="127"/>
                    </a:cubicBezTo>
                    <a:cubicBezTo>
                      <a:pt x="489" y="146"/>
                      <a:pt x="497" y="167"/>
                      <a:pt x="503" y="188"/>
                    </a:cubicBezTo>
                    <a:cubicBezTo>
                      <a:pt x="509" y="210"/>
                      <a:pt x="512" y="233"/>
                      <a:pt x="512" y="256"/>
                    </a:cubicBezTo>
                    <a:cubicBezTo>
                      <a:pt x="512" y="280"/>
                      <a:pt x="509" y="303"/>
                      <a:pt x="503" y="325"/>
                    </a:cubicBezTo>
                    <a:cubicBezTo>
                      <a:pt x="497" y="346"/>
                      <a:pt x="489" y="367"/>
                      <a:pt x="478" y="386"/>
                    </a:cubicBezTo>
                    <a:cubicBezTo>
                      <a:pt x="467" y="405"/>
                      <a:pt x="453" y="422"/>
                      <a:pt x="438" y="438"/>
                    </a:cubicBezTo>
                    <a:cubicBezTo>
                      <a:pt x="422" y="453"/>
                      <a:pt x="405" y="467"/>
                      <a:pt x="386" y="478"/>
                    </a:cubicBezTo>
                    <a:cubicBezTo>
                      <a:pt x="367" y="489"/>
                      <a:pt x="346" y="497"/>
                      <a:pt x="324" y="503"/>
                    </a:cubicBezTo>
                    <a:cubicBezTo>
                      <a:pt x="303" y="509"/>
                      <a:pt x="280" y="512"/>
                      <a:pt x="256" y="512"/>
                    </a:cubicBezTo>
                    <a:close/>
                    <a:moveTo>
                      <a:pt x="256" y="32"/>
                    </a:moveTo>
                    <a:cubicBezTo>
                      <a:pt x="236" y="32"/>
                      <a:pt x="216" y="35"/>
                      <a:pt x="197" y="40"/>
                    </a:cubicBezTo>
                    <a:cubicBezTo>
                      <a:pt x="178" y="46"/>
                      <a:pt x="160" y="53"/>
                      <a:pt x="144" y="63"/>
                    </a:cubicBezTo>
                    <a:cubicBezTo>
                      <a:pt x="127" y="73"/>
                      <a:pt x="112" y="85"/>
                      <a:pt x="98" y="98"/>
                    </a:cubicBezTo>
                    <a:cubicBezTo>
                      <a:pt x="85" y="112"/>
                      <a:pt x="73" y="127"/>
                      <a:pt x="63" y="144"/>
                    </a:cubicBezTo>
                    <a:cubicBezTo>
                      <a:pt x="53" y="160"/>
                      <a:pt x="46" y="178"/>
                      <a:pt x="40" y="197"/>
                    </a:cubicBezTo>
                    <a:cubicBezTo>
                      <a:pt x="35" y="216"/>
                      <a:pt x="32" y="236"/>
                      <a:pt x="32" y="256"/>
                    </a:cubicBezTo>
                    <a:cubicBezTo>
                      <a:pt x="32" y="277"/>
                      <a:pt x="35" y="297"/>
                      <a:pt x="40" y="316"/>
                    </a:cubicBezTo>
                    <a:cubicBezTo>
                      <a:pt x="46" y="335"/>
                      <a:pt x="53" y="353"/>
                      <a:pt x="63" y="369"/>
                    </a:cubicBezTo>
                    <a:cubicBezTo>
                      <a:pt x="73" y="386"/>
                      <a:pt x="85" y="401"/>
                      <a:pt x="98" y="415"/>
                    </a:cubicBezTo>
                    <a:cubicBezTo>
                      <a:pt x="112" y="428"/>
                      <a:pt x="127" y="440"/>
                      <a:pt x="144" y="450"/>
                    </a:cubicBezTo>
                    <a:cubicBezTo>
                      <a:pt x="160" y="460"/>
                      <a:pt x="178" y="467"/>
                      <a:pt x="197" y="472"/>
                    </a:cubicBezTo>
                    <a:cubicBezTo>
                      <a:pt x="216" y="478"/>
                      <a:pt x="236" y="480"/>
                      <a:pt x="256" y="480"/>
                    </a:cubicBezTo>
                    <a:cubicBezTo>
                      <a:pt x="277" y="480"/>
                      <a:pt x="297" y="478"/>
                      <a:pt x="316" y="472"/>
                    </a:cubicBezTo>
                    <a:cubicBezTo>
                      <a:pt x="335" y="467"/>
                      <a:pt x="353" y="460"/>
                      <a:pt x="369" y="450"/>
                    </a:cubicBezTo>
                    <a:cubicBezTo>
                      <a:pt x="386" y="440"/>
                      <a:pt x="401" y="428"/>
                      <a:pt x="415" y="415"/>
                    </a:cubicBezTo>
                    <a:cubicBezTo>
                      <a:pt x="428" y="401"/>
                      <a:pt x="440" y="386"/>
                      <a:pt x="450" y="369"/>
                    </a:cubicBezTo>
                    <a:cubicBezTo>
                      <a:pt x="460" y="353"/>
                      <a:pt x="467" y="335"/>
                      <a:pt x="472" y="316"/>
                    </a:cubicBezTo>
                    <a:cubicBezTo>
                      <a:pt x="478" y="297"/>
                      <a:pt x="480" y="277"/>
                      <a:pt x="480" y="256"/>
                    </a:cubicBezTo>
                    <a:cubicBezTo>
                      <a:pt x="480" y="236"/>
                      <a:pt x="478" y="216"/>
                      <a:pt x="472" y="197"/>
                    </a:cubicBezTo>
                    <a:cubicBezTo>
                      <a:pt x="467" y="178"/>
                      <a:pt x="460" y="160"/>
                      <a:pt x="450" y="144"/>
                    </a:cubicBezTo>
                    <a:cubicBezTo>
                      <a:pt x="440" y="127"/>
                      <a:pt x="428" y="112"/>
                      <a:pt x="415" y="98"/>
                    </a:cubicBezTo>
                    <a:cubicBezTo>
                      <a:pt x="401" y="85"/>
                      <a:pt x="386" y="73"/>
                      <a:pt x="369" y="63"/>
                    </a:cubicBezTo>
                    <a:cubicBezTo>
                      <a:pt x="353" y="53"/>
                      <a:pt x="335" y="46"/>
                      <a:pt x="316" y="40"/>
                    </a:cubicBezTo>
                    <a:cubicBezTo>
                      <a:pt x="297" y="35"/>
                      <a:pt x="277" y="32"/>
                      <a:pt x="256" y="32"/>
                    </a:cubicBezTo>
                    <a:close/>
                    <a:moveTo>
                      <a:pt x="256" y="256"/>
                    </a:moveTo>
                    <a:lnTo>
                      <a:pt x="256" y="96"/>
                    </a:lnTo>
                    <a:lnTo>
                      <a:pt x="224" y="96"/>
                    </a:lnTo>
                    <a:lnTo>
                      <a:pt x="224" y="288"/>
                    </a:lnTo>
                    <a:lnTo>
                      <a:pt x="352" y="288"/>
                    </a:lnTo>
                    <a:lnTo>
                      <a:pt x="352" y="256"/>
                    </a:lnTo>
                    <a:lnTo>
                      <a:pt x="256" y="256"/>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TextBox 17">
              <a:extLst>
                <a:ext uri="{FF2B5EF4-FFF2-40B4-BE49-F238E27FC236}">
                  <a16:creationId xmlns:a16="http://schemas.microsoft.com/office/drawing/2014/main" id="{695C82FF-E697-402E-9BD3-46421A201F64}"/>
                </a:ext>
              </a:extLst>
            </p:cNvPr>
            <p:cNvSpPr txBox="1"/>
            <p:nvPr/>
          </p:nvSpPr>
          <p:spPr>
            <a:xfrm>
              <a:off x="3990206" y="4075460"/>
              <a:ext cx="6406818" cy="594009"/>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1">
                      <a:lumMod val="75000"/>
                      <a:lumOff val="25000"/>
                    </a:schemeClr>
                  </a:solidFill>
                </a:rPr>
                <a:t>{“@</a:t>
              </a:r>
              <a:r>
                <a:rPr lang="en-US" sz="1200" b="1" dirty="0">
                  <a:solidFill>
                    <a:schemeClr val="tx1">
                      <a:lumMod val="75000"/>
                      <a:lumOff val="25000"/>
                    </a:schemeClr>
                  </a:solidFill>
                </a:rPr>
                <a:t>odata.</a:t>
              </a:r>
              <a:r>
                <a:rPr lang="en-US" sz="1200" b="1" dirty="0" err="1">
                  <a:solidFill>
                    <a:schemeClr val="tx1">
                      <a:lumMod val="75000"/>
                      <a:lumOff val="25000"/>
                    </a:schemeClr>
                  </a:solidFill>
                </a:rPr>
                <a:t>deltaLink</a:t>
              </a:r>
              <a:r>
                <a:rPr lang="en-US" sz="1200" dirty="0">
                  <a:solidFill>
                    <a:schemeClr val="tx1">
                      <a:lumMod val="75000"/>
                      <a:lumOff val="25000"/>
                    </a:schemeClr>
                  </a:solidFill>
                </a:rPr>
                <a:t>”:”https://graph.Microsoft.com/v1.0/{resource}/delta?$</a:t>
              </a:r>
              <a:r>
                <a:rPr lang="en-US" sz="1200" b="1" dirty="0" err="1">
                  <a:solidFill>
                    <a:schemeClr val="tx1">
                      <a:lumMod val="75000"/>
                      <a:lumOff val="25000"/>
                    </a:schemeClr>
                  </a:solidFill>
                </a:rPr>
                <a:t>deltaToken</a:t>
              </a:r>
              <a:r>
                <a:rPr lang="en-US" sz="1200" dirty="0">
                  <a:solidFill>
                    <a:schemeClr val="tx1">
                      <a:lumMod val="75000"/>
                      <a:lumOff val="25000"/>
                    </a:schemeClr>
                  </a:solidFill>
                </a:rPr>
                <a:t>=DEF”,</a:t>
              </a:r>
            </a:p>
            <a:p>
              <a:pPr>
                <a:lnSpc>
                  <a:spcPct val="90000"/>
                </a:lnSpc>
                <a:spcAft>
                  <a:spcPts val="600"/>
                </a:spcAft>
              </a:pPr>
              <a:r>
                <a:rPr lang="en-US" sz="1200" dirty="0">
                  <a:solidFill>
                    <a:schemeClr val="tx1">
                      <a:lumMod val="75000"/>
                      <a:lumOff val="25000"/>
                    </a:schemeClr>
                  </a:solidFill>
                </a:rPr>
                <a:t> “value”:[{“id”:”3”,”displayName”:”baz”}]}</a:t>
              </a:r>
            </a:p>
          </p:txBody>
        </p:sp>
        <p:sp>
          <p:nvSpPr>
            <p:cNvPr id="19" name="TextBox 18">
              <a:extLst>
                <a:ext uri="{FF2B5EF4-FFF2-40B4-BE49-F238E27FC236}">
                  <a16:creationId xmlns:a16="http://schemas.microsoft.com/office/drawing/2014/main" id="{D59BB2C9-F8EE-4527-879C-BCE80B6F30A0}"/>
                </a:ext>
              </a:extLst>
            </p:cNvPr>
            <p:cNvSpPr txBox="1"/>
            <p:nvPr/>
          </p:nvSpPr>
          <p:spPr>
            <a:xfrm>
              <a:off x="1156061" y="3493347"/>
              <a:ext cx="4619085"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https://graph.Microsoft.com/v1.0/{resource}/delta?$skipToken=ABC</a:t>
              </a:r>
            </a:p>
          </p:txBody>
        </p:sp>
        <p:sp>
          <p:nvSpPr>
            <p:cNvPr id="20" name="TextBox 19">
              <a:extLst>
                <a:ext uri="{FF2B5EF4-FFF2-40B4-BE49-F238E27FC236}">
                  <a16:creationId xmlns:a16="http://schemas.microsoft.com/office/drawing/2014/main" id="{338C8F72-3A88-4D79-9655-51C01389C16C}"/>
                </a:ext>
              </a:extLst>
            </p:cNvPr>
            <p:cNvSpPr txBox="1"/>
            <p:nvPr/>
          </p:nvSpPr>
          <p:spPr>
            <a:xfrm>
              <a:off x="3990206" y="6020502"/>
              <a:ext cx="6410025" cy="594009"/>
            </a:xfrm>
            <a:prstGeom prst="rect">
              <a:avLst/>
            </a:prstGeom>
            <a:noFill/>
          </p:spPr>
          <p:txBody>
            <a:bodyPr wrap="none" lIns="91440" tIns="91440" rIns="91440" bIns="91440" rtlCol="0" anchor="ctr">
              <a:spAutoFit/>
            </a:bodyPr>
            <a:lstStyle/>
            <a:p>
              <a:pPr>
                <a:lnSpc>
                  <a:spcPct val="90000"/>
                </a:lnSpc>
                <a:spcAft>
                  <a:spcPts val="600"/>
                </a:spcAft>
              </a:pPr>
              <a:r>
                <a:rPr lang="en-US" sz="1200" dirty="0">
                  <a:solidFill>
                    <a:schemeClr val="tx1">
                      <a:lumMod val="75000"/>
                      <a:lumOff val="25000"/>
                    </a:schemeClr>
                  </a:solidFill>
                </a:rPr>
                <a:t>{“@</a:t>
              </a:r>
              <a:r>
                <a:rPr lang="en-US" sz="1200" b="1" dirty="0">
                  <a:solidFill>
                    <a:schemeClr val="tx1">
                      <a:lumMod val="75000"/>
                      <a:lumOff val="25000"/>
                    </a:schemeClr>
                  </a:solidFill>
                </a:rPr>
                <a:t>odata.</a:t>
              </a:r>
              <a:r>
                <a:rPr lang="en-US" sz="1200" b="1" dirty="0" err="1">
                  <a:solidFill>
                    <a:schemeClr val="tx1">
                      <a:lumMod val="75000"/>
                      <a:lumOff val="25000"/>
                    </a:schemeClr>
                  </a:solidFill>
                </a:rPr>
                <a:t>deltaLink</a:t>
              </a:r>
              <a:r>
                <a:rPr lang="en-US" sz="1200" dirty="0">
                  <a:solidFill>
                    <a:schemeClr val="tx1">
                      <a:lumMod val="75000"/>
                      <a:lumOff val="25000"/>
                    </a:schemeClr>
                  </a:solidFill>
                </a:rPr>
                <a:t>”:”https://graph.Microsoft.com/v1.0/{resource}/delta?$</a:t>
              </a:r>
              <a:r>
                <a:rPr lang="en-US" sz="1200" b="1" dirty="0" err="1">
                  <a:solidFill>
                    <a:schemeClr val="tx1">
                      <a:lumMod val="75000"/>
                      <a:lumOff val="25000"/>
                    </a:schemeClr>
                  </a:solidFill>
                </a:rPr>
                <a:t>deltaToken</a:t>
              </a:r>
              <a:r>
                <a:rPr lang="en-US" sz="1200" dirty="0">
                  <a:solidFill>
                    <a:schemeClr val="tx1">
                      <a:lumMod val="75000"/>
                      <a:lumOff val="25000"/>
                    </a:schemeClr>
                  </a:solidFill>
                </a:rPr>
                <a:t>=XYZ”,</a:t>
              </a:r>
            </a:p>
            <a:p>
              <a:pPr>
                <a:lnSpc>
                  <a:spcPct val="90000"/>
                </a:lnSpc>
                <a:spcAft>
                  <a:spcPts val="600"/>
                </a:spcAft>
              </a:pPr>
              <a:r>
                <a:rPr lang="en-US" sz="1200" dirty="0">
                  <a:solidFill>
                    <a:schemeClr val="tx1">
                      <a:lumMod val="75000"/>
                      <a:lumOff val="25000"/>
                    </a:schemeClr>
                  </a:solidFill>
                </a:rPr>
                <a:t> “value”:[{“id”:”1”,”displayName”:”My data was updated”}]}</a:t>
              </a:r>
            </a:p>
          </p:txBody>
        </p:sp>
        <p:sp>
          <p:nvSpPr>
            <p:cNvPr id="21" name="TextBox 20">
              <a:extLst>
                <a:ext uri="{FF2B5EF4-FFF2-40B4-BE49-F238E27FC236}">
                  <a16:creationId xmlns:a16="http://schemas.microsoft.com/office/drawing/2014/main" id="{EE889DC5-41E2-4F5D-94AD-D80576137FD4}"/>
                </a:ext>
              </a:extLst>
            </p:cNvPr>
            <p:cNvSpPr txBox="1"/>
            <p:nvPr/>
          </p:nvSpPr>
          <p:spPr>
            <a:xfrm>
              <a:off x="1156061" y="5438389"/>
              <a:ext cx="4738285"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https://graph.Microsoft.com/v1.0/{resource}/delta?$</a:t>
              </a:r>
              <a:r>
                <a:rPr lang="en-US" sz="1200" b="1" i="1" dirty="0">
                  <a:solidFill>
                    <a:schemeClr val="tx1">
                      <a:lumMod val="75000"/>
                      <a:lumOff val="25000"/>
                    </a:schemeClr>
                  </a:solidFill>
                </a:rPr>
                <a:t>deltaToken</a:t>
              </a:r>
              <a:r>
                <a:rPr lang="en-US" sz="1200" i="1" dirty="0">
                  <a:solidFill>
                    <a:schemeClr val="tx1">
                      <a:lumMod val="75000"/>
                      <a:lumOff val="25000"/>
                    </a:schemeClr>
                  </a:solidFill>
                </a:rPr>
                <a:t>=DEF</a:t>
              </a:r>
            </a:p>
          </p:txBody>
        </p:sp>
      </p:grpSp>
    </p:spTree>
    <p:extLst>
      <p:ext uri="{BB962C8B-B14F-4D97-AF65-F5344CB8AC3E}">
        <p14:creationId xmlns:p14="http://schemas.microsoft.com/office/powerpoint/2010/main" val="3510349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A708-A963-44E9-88FA-536160727D13}"/>
              </a:ext>
            </a:extLst>
          </p:cNvPr>
          <p:cNvSpPr>
            <a:spLocks noGrp="1"/>
          </p:cNvSpPr>
          <p:nvPr>
            <p:ph type="title"/>
          </p:nvPr>
        </p:nvSpPr>
        <p:spPr>
          <a:xfrm>
            <a:off x="-1" y="1576252"/>
            <a:ext cx="12188825" cy="3600824"/>
          </a:xfrm>
          <a:solidFill>
            <a:schemeClr val="bg1">
              <a:lumMod val="85000"/>
            </a:schemeClr>
          </a:solidFill>
        </p:spPr>
        <p:txBody>
          <a:bodyPr/>
          <a:lstStyle/>
          <a:p>
            <a:pPr marL="714375"/>
            <a:r>
              <a:rPr lang="pt-PT" sz="3600" dirty="0">
                <a:solidFill>
                  <a:schemeClr val="tx1">
                    <a:lumMod val="75000"/>
                    <a:lumOff val="25000"/>
                  </a:schemeClr>
                </a:solidFill>
              </a:rPr>
              <a:t>Wi-Fi Code</a:t>
            </a:r>
            <a:br>
              <a:rPr lang="pt-PT" sz="5400" dirty="0">
                <a:solidFill>
                  <a:schemeClr val="tx1">
                    <a:lumMod val="75000"/>
                    <a:lumOff val="25000"/>
                  </a:schemeClr>
                </a:solidFill>
              </a:rPr>
            </a:br>
            <a:r>
              <a:rPr lang="pt-PT" sz="6600" dirty="0">
                <a:solidFill>
                  <a:schemeClr val="tx1">
                    <a:lumMod val="75000"/>
                    <a:lumOff val="25000"/>
                  </a:schemeClr>
                </a:solidFill>
                <a:latin typeface="Consolas" panose="020B0609020204030204" pitchFamily="49" charset="0"/>
              </a:rPr>
              <a:t>msevent302db</a:t>
            </a:r>
            <a:endParaRPr lang="pt-PT" sz="5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72058812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7AF3-91B4-4D0A-A1F1-1F1BEE3F1F52}"/>
              </a:ext>
            </a:extLst>
          </p:cNvPr>
          <p:cNvSpPr>
            <a:spLocks noGrp="1"/>
          </p:cNvSpPr>
          <p:nvPr>
            <p:ph type="title"/>
          </p:nvPr>
        </p:nvSpPr>
        <p:spPr/>
        <p:txBody>
          <a:bodyPr/>
          <a:lstStyle/>
          <a:p>
            <a:r>
              <a:rPr lang="pt-PT" dirty="0"/>
              <a:t>Resources that support delta queries</a:t>
            </a:r>
          </a:p>
        </p:txBody>
      </p:sp>
      <p:sp>
        <p:nvSpPr>
          <p:cNvPr id="3" name="TextBox 2">
            <a:extLst>
              <a:ext uri="{FF2B5EF4-FFF2-40B4-BE49-F238E27FC236}">
                <a16:creationId xmlns:a16="http://schemas.microsoft.com/office/drawing/2014/main" id="{AD35F117-1734-4181-94E2-0FB0D028648B}"/>
              </a:ext>
            </a:extLst>
          </p:cNvPr>
          <p:cNvSpPr txBox="1"/>
          <p:nvPr/>
        </p:nvSpPr>
        <p:spPr>
          <a:xfrm>
            <a:off x="904298" y="6321623"/>
            <a:ext cx="7572779" cy="246221"/>
          </a:xfrm>
          <a:prstGeom prst="rect">
            <a:avLst/>
          </a:prstGeom>
          <a:noFill/>
        </p:spPr>
        <p:txBody>
          <a:bodyPr wrap="none" lIns="0" tIns="0" rIns="0" bIns="0" rtlCol="0">
            <a:spAutoFit/>
          </a:bodyPr>
          <a:lstStyle/>
          <a:p>
            <a:r>
              <a:rPr lang="pt-PT" sz="1600" dirty="0">
                <a:hlinkClick r:id="rId2"/>
              </a:rPr>
              <a:t>https://docs.microsoft.com/en-us/graph/delta-query-overview?view=graph-rest-1.0</a:t>
            </a:r>
            <a:endParaRPr lang="pt-PT" sz="1600" spc="-70" dirty="0">
              <a:gradFill>
                <a:gsLst>
                  <a:gs pos="2917">
                    <a:schemeClr val="bg2"/>
                  </a:gs>
                  <a:gs pos="95000">
                    <a:schemeClr val="bg2"/>
                  </a:gs>
                </a:gsLst>
                <a:lin ang="5400000" scaled="0"/>
              </a:gradFill>
            </a:endParaRPr>
          </a:p>
        </p:txBody>
      </p:sp>
      <p:grpSp>
        <p:nvGrpSpPr>
          <p:cNvPr id="4" name="Group 3">
            <a:extLst>
              <a:ext uri="{FF2B5EF4-FFF2-40B4-BE49-F238E27FC236}">
                <a16:creationId xmlns:a16="http://schemas.microsoft.com/office/drawing/2014/main" id="{3B35B5F1-93EC-47E9-BCF8-15BB9B4864C9}"/>
              </a:ext>
            </a:extLst>
          </p:cNvPr>
          <p:cNvGrpSpPr/>
          <p:nvPr/>
        </p:nvGrpSpPr>
        <p:grpSpPr>
          <a:xfrm>
            <a:off x="249112" y="6174734"/>
            <a:ext cx="540000" cy="540000"/>
            <a:chOff x="6188149" y="5109327"/>
            <a:chExt cx="540000" cy="540000"/>
          </a:xfrm>
        </p:grpSpPr>
        <p:sp>
          <p:nvSpPr>
            <p:cNvPr id="5" name="Oval 4">
              <a:extLst>
                <a:ext uri="{FF2B5EF4-FFF2-40B4-BE49-F238E27FC236}">
                  <a16:creationId xmlns:a16="http://schemas.microsoft.com/office/drawing/2014/main" id="{3DFB2B67-1340-4189-ADA1-0BE63A5ED0B3}"/>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Graphic 7" descr="Link">
              <a:extLst>
                <a:ext uri="{FF2B5EF4-FFF2-40B4-BE49-F238E27FC236}">
                  <a16:creationId xmlns:a16="http://schemas.microsoft.com/office/drawing/2014/main" id="{16948097-9F1A-469F-8C43-763989A51B37}"/>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graphicFrame>
        <p:nvGraphicFramePr>
          <p:cNvPr id="7" name="Table Placeholder 13">
            <a:extLst>
              <a:ext uri="{FF2B5EF4-FFF2-40B4-BE49-F238E27FC236}">
                <a16:creationId xmlns:a16="http://schemas.microsoft.com/office/drawing/2014/main" id="{D2A5D746-8FE8-4C49-A9F2-A2FB975D5BD6}"/>
              </a:ext>
            </a:extLst>
          </p:cNvPr>
          <p:cNvGraphicFramePr>
            <a:graphicFrameLocks/>
          </p:cNvGraphicFramePr>
          <p:nvPr>
            <p:extLst>
              <p:ext uri="{D42A27DB-BD31-4B8C-83A1-F6EECF244321}">
                <p14:modId xmlns:p14="http://schemas.microsoft.com/office/powerpoint/2010/main" val="2816286313"/>
              </p:ext>
            </p:extLst>
          </p:nvPr>
        </p:nvGraphicFramePr>
        <p:xfrm>
          <a:off x="465138" y="1356360"/>
          <a:ext cx="11533187" cy="4648201"/>
        </p:xfrm>
        <a:graphic>
          <a:graphicData uri="http://schemas.openxmlformats.org/drawingml/2006/table">
            <a:tbl>
              <a:tblPr firstRow="1" bandRow="1">
                <a:tableStyleId>{5C22544A-7EE6-4342-B048-85BDC9FD1C3A}</a:tableStyleId>
              </a:tblPr>
              <a:tblGrid>
                <a:gridCol w="6496438">
                  <a:extLst>
                    <a:ext uri="{9D8B030D-6E8A-4147-A177-3AD203B41FA5}">
                      <a16:colId xmlns:a16="http://schemas.microsoft.com/office/drawing/2014/main" val="200505750"/>
                    </a:ext>
                  </a:extLst>
                </a:gridCol>
                <a:gridCol w="5036749">
                  <a:extLst>
                    <a:ext uri="{9D8B030D-6E8A-4147-A177-3AD203B41FA5}">
                      <a16:colId xmlns:a16="http://schemas.microsoft.com/office/drawing/2014/main" val="2560604071"/>
                    </a:ext>
                  </a:extLst>
                </a:gridCol>
              </a:tblGrid>
              <a:tr h="469573">
                <a:tc>
                  <a:txBody>
                    <a:bodyPr/>
                    <a:lstStyle/>
                    <a:p>
                      <a:pPr>
                        <a:lnSpc>
                          <a:spcPts val="1600"/>
                        </a:lnSpc>
                      </a:pPr>
                      <a:r>
                        <a:rPr lang="en-US" sz="1800" b="1" kern="1200" dirty="0">
                          <a:solidFill>
                            <a:schemeClr val="bg1"/>
                          </a:solidFill>
                          <a:latin typeface="+mn-lt"/>
                          <a:ea typeface="+mn-ea"/>
                          <a:cs typeface="+mn-cs"/>
                        </a:rPr>
                        <a:t>Resource</a:t>
                      </a:r>
                      <a:r>
                        <a:rPr lang="en-US" sz="1800" b="0" dirty="0">
                          <a:solidFill>
                            <a:schemeClr val="bg2"/>
                          </a:solidFill>
                          <a:latin typeface="+mj-lt"/>
                        </a:rPr>
                        <a:t> </a:t>
                      </a:r>
                      <a:r>
                        <a:rPr lang="en-US" sz="1800" b="1" kern="1200" dirty="0">
                          <a:solidFill>
                            <a:schemeClr val="bg1"/>
                          </a:solidFill>
                          <a:latin typeface="+mn-lt"/>
                          <a:ea typeface="+mn-ea"/>
                          <a:cs typeface="+mn-cs"/>
                        </a:rPr>
                        <a:t>collection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kern="1200" dirty="0">
                          <a:solidFill>
                            <a:schemeClr val="bg1"/>
                          </a:solidFill>
                          <a:latin typeface="+mn-lt"/>
                          <a:ea typeface="+mn-ea"/>
                          <a:cs typeface="+mn-cs"/>
                        </a:rPr>
                        <a:t>API</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464292">
                <a:tc>
                  <a:txBody>
                    <a:bodyPr/>
                    <a:lstStyle/>
                    <a:p>
                      <a:r>
                        <a:rPr lang="en-US" sz="1600" dirty="0"/>
                        <a:t>Directory roles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Delta function of the </a:t>
                      </a:r>
                      <a:r>
                        <a:rPr lang="en-US" sz="1600" b="1" dirty="0" err="1"/>
                        <a:t>directoryRole</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464292">
                <a:tc>
                  <a:txBody>
                    <a:bodyPr/>
                    <a:lstStyle/>
                    <a:p>
                      <a:r>
                        <a:rPr lang="en-US" sz="1600" dirty="0"/>
                        <a:t>Groups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a:t>group</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464292">
                <a:tc>
                  <a:txBody>
                    <a:bodyPr/>
                    <a:lstStyle/>
                    <a:p>
                      <a:r>
                        <a:rPr lang="en-US" sz="1600" dirty="0"/>
                        <a:t>Mail folders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err="1"/>
                        <a:t>mailFolder</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r h="464292">
                <a:tc>
                  <a:txBody>
                    <a:bodyPr/>
                    <a:lstStyle/>
                    <a:p>
                      <a:r>
                        <a:rPr lang="en-US" sz="1600" dirty="0"/>
                        <a:t>Messages in a folder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a:t>message</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081525"/>
                  </a:ext>
                </a:extLst>
              </a:tr>
              <a:tr h="464292">
                <a:tc>
                  <a:txBody>
                    <a:bodyPr/>
                    <a:lstStyle/>
                    <a:p>
                      <a:r>
                        <a:rPr lang="en-US" sz="1600" dirty="0"/>
                        <a:t>Personal contact folders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err="1"/>
                        <a:t>contactFolder</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3566587"/>
                  </a:ext>
                </a:extLst>
              </a:tr>
              <a:tr h="464292">
                <a:tc>
                  <a:txBody>
                    <a:bodyPr/>
                    <a:lstStyle/>
                    <a:p>
                      <a:r>
                        <a:rPr lang="en-US" sz="1600" dirty="0"/>
                        <a:t>Personal contacts in a folder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a:t>contact</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6430017"/>
                  </a:ext>
                </a:extLst>
              </a:tr>
              <a:tr h="464292">
                <a:tc>
                  <a:txBody>
                    <a:bodyPr/>
                    <a:lstStyle/>
                    <a:p>
                      <a:r>
                        <a:rPr lang="en-US" sz="1600" dirty="0"/>
                        <a:t>Users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Delta function of the </a:t>
                      </a:r>
                      <a:r>
                        <a:rPr lang="en-US" sz="1600" b="1" dirty="0"/>
                        <a:t>user</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5186452"/>
                  </a:ext>
                </a:extLst>
              </a:tr>
              <a:tr h="464292">
                <a:tc>
                  <a:txBody>
                    <a:bodyPr/>
                    <a:lstStyle/>
                    <a:p>
                      <a:r>
                        <a:rPr lang="en-US" sz="1600" dirty="0"/>
                        <a:t>Drive items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 Delta function of the </a:t>
                      </a:r>
                      <a:r>
                        <a:rPr lang="en-US" sz="1600" b="1" dirty="0" err="1"/>
                        <a:t>driveItem</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04240782"/>
                  </a:ext>
                </a:extLst>
              </a:tr>
              <a:tr h="464292">
                <a:tc>
                  <a:txBody>
                    <a:bodyPr/>
                    <a:lstStyle/>
                    <a:p>
                      <a:r>
                        <a:rPr lang="en-US" sz="1600" dirty="0"/>
                        <a:t>Events in a calendar view (date range) of the primary calendar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Delta function of the </a:t>
                      </a:r>
                      <a:r>
                        <a:rPr lang="en-US" sz="1600" b="1" dirty="0"/>
                        <a:t>event</a:t>
                      </a:r>
                      <a:r>
                        <a:rPr lang="en-US" sz="1600" b="0" dirty="0"/>
                        <a:t> resource</a:t>
                      </a:r>
                      <a:endParaRPr 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884603"/>
                  </a:ext>
                </a:extLst>
              </a:tr>
            </a:tbl>
          </a:graphicData>
        </a:graphic>
      </p:graphicFrame>
    </p:spTree>
    <p:extLst>
      <p:ext uri="{BB962C8B-B14F-4D97-AF65-F5344CB8AC3E}">
        <p14:creationId xmlns:p14="http://schemas.microsoft.com/office/powerpoint/2010/main" val="37935784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fi-FI"/>
              <a:t>Demo</a:t>
            </a:r>
            <a:endParaRPr lang="en-GB" dirty="0"/>
          </a:p>
        </p:txBody>
      </p:sp>
      <p:sp>
        <p:nvSpPr>
          <p:cNvPr id="9" name="Text Placeholder 8"/>
          <p:cNvSpPr>
            <a:spLocks noGrp="1"/>
          </p:cNvSpPr>
          <p:nvPr>
            <p:ph type="body" sz="quarter" idx="11"/>
          </p:nvPr>
        </p:nvSpPr>
        <p:spPr/>
        <p:txBody>
          <a:bodyPr/>
          <a:lstStyle/>
          <a:p>
            <a:r>
              <a:rPr lang="en-US" sz="5400" dirty="0"/>
              <a:t>Delta Queries</a:t>
            </a:r>
            <a:endParaRPr lang="en-GB" sz="5400" dirty="0"/>
          </a:p>
        </p:txBody>
      </p:sp>
      <p:sp>
        <p:nvSpPr>
          <p:cNvPr id="12" name="Subtitle 1">
            <a:extLst>
              <a:ext uri="{FF2B5EF4-FFF2-40B4-BE49-F238E27FC236}">
                <a16:creationId xmlns:a16="http://schemas.microsoft.com/office/drawing/2014/main" id="{5532E8E3-BB92-41AB-AC94-5360BC39FC0B}"/>
              </a:ext>
            </a:extLst>
          </p:cNvPr>
          <p:cNvSpPr>
            <a:spLocks noGrp="1"/>
          </p:cNvSpPr>
          <p:nvPr>
            <p:ph type="subTitle" idx="1"/>
          </p:nvPr>
        </p:nvSpPr>
        <p:spPr>
          <a:xfrm>
            <a:off x="1628324" y="4343400"/>
            <a:ext cx="9582601" cy="461665"/>
          </a:xfrm>
        </p:spPr>
        <p:txBody>
          <a:bodyPr/>
          <a:lstStyle/>
          <a:p>
            <a:r>
              <a:rPr lang="pt-PT" sz="1800" spc="0" dirty="0">
                <a:hlinkClick r:id="rId3"/>
              </a:rPr>
              <a:t>https://github.com/microsoftgraph/msgraph-training-webhooks-customdata-insights/tree/master/Demos/01-user-changes</a:t>
            </a:r>
            <a:endParaRPr lang="pt-PT" sz="1800" spc="0" dirty="0"/>
          </a:p>
        </p:txBody>
      </p:sp>
      <p:grpSp>
        <p:nvGrpSpPr>
          <p:cNvPr id="13" name="Group 12">
            <a:extLst>
              <a:ext uri="{FF2B5EF4-FFF2-40B4-BE49-F238E27FC236}">
                <a16:creationId xmlns:a16="http://schemas.microsoft.com/office/drawing/2014/main" id="{29092C24-F370-44AF-9438-88162AC17BC7}"/>
              </a:ext>
            </a:extLst>
          </p:cNvPr>
          <p:cNvGrpSpPr/>
          <p:nvPr/>
        </p:nvGrpSpPr>
        <p:grpSpPr>
          <a:xfrm>
            <a:off x="973138" y="4343400"/>
            <a:ext cx="540000" cy="540000"/>
            <a:chOff x="6188149" y="5109327"/>
            <a:chExt cx="540000" cy="540000"/>
          </a:xfrm>
        </p:grpSpPr>
        <p:sp>
          <p:nvSpPr>
            <p:cNvPr id="14" name="Oval 13">
              <a:extLst>
                <a:ext uri="{FF2B5EF4-FFF2-40B4-BE49-F238E27FC236}">
                  <a16:creationId xmlns:a16="http://schemas.microsoft.com/office/drawing/2014/main" id="{4F0A0A68-C5DE-4648-8CF6-9F8E900499D4}"/>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Graphic 7" descr="Link">
              <a:extLst>
                <a:ext uri="{FF2B5EF4-FFF2-40B4-BE49-F238E27FC236}">
                  <a16:creationId xmlns:a16="http://schemas.microsoft.com/office/drawing/2014/main" id="{AD0ADAB5-11F8-4CC5-A254-75CF2B623473}"/>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20613035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DFFC-06B0-4FCA-8E2C-1856F3B6FD00}"/>
              </a:ext>
            </a:extLst>
          </p:cNvPr>
          <p:cNvSpPr>
            <a:spLocks noGrp="1"/>
          </p:cNvSpPr>
          <p:nvPr>
            <p:ph type="body" idx="1"/>
          </p:nvPr>
        </p:nvSpPr>
        <p:spPr/>
        <p:txBody>
          <a:bodyPr/>
          <a:lstStyle/>
          <a:p>
            <a:r>
              <a:rPr lang="pt-PT" dirty="0"/>
              <a:t>Webhooks</a:t>
            </a:r>
          </a:p>
          <a:p>
            <a:r>
              <a:rPr lang="pt-PT" sz="2000" dirty="0">
                <a:latin typeface="+mn-lt"/>
              </a:rPr>
              <a:t>Let Microsoft Graph notify your app when specific events occur, instead of polling the Graph waiting for changes.</a:t>
            </a:r>
          </a:p>
        </p:txBody>
      </p:sp>
      <p:sp>
        <p:nvSpPr>
          <p:cNvPr id="3" name="Content Placeholder 2">
            <a:extLst>
              <a:ext uri="{FF2B5EF4-FFF2-40B4-BE49-F238E27FC236}">
                <a16:creationId xmlns:a16="http://schemas.microsoft.com/office/drawing/2014/main" id="{C4192E18-2310-4D9E-B063-51A2DF35BE3E}"/>
              </a:ext>
            </a:extLst>
          </p:cNvPr>
          <p:cNvSpPr>
            <a:spLocks noGrp="1"/>
          </p:cNvSpPr>
          <p:nvPr>
            <p:ph sz="quarter" idx="4"/>
          </p:nvPr>
        </p:nvSpPr>
        <p:spPr/>
        <p:txBody>
          <a:bodyPr/>
          <a:lstStyle/>
          <a:p>
            <a:r>
              <a:rPr lang="pt-PT" dirty="0"/>
              <a:t>Webhook subscriptions</a:t>
            </a:r>
          </a:p>
          <a:p>
            <a:r>
              <a:rPr lang="pt-PT" dirty="0"/>
              <a:t>Understanding webhook apps</a:t>
            </a:r>
          </a:p>
          <a:p>
            <a:r>
              <a:rPr lang="pt-PT" dirty="0"/>
              <a:t>Configuring webhooks</a:t>
            </a:r>
          </a:p>
          <a:p>
            <a:r>
              <a:rPr lang="pt-PT" dirty="0"/>
              <a:t>Retrieving changes from webhooks</a:t>
            </a:r>
          </a:p>
          <a:p>
            <a:endParaRPr lang="pt-PT" dirty="0"/>
          </a:p>
        </p:txBody>
      </p:sp>
    </p:spTree>
    <p:extLst>
      <p:ext uri="{BB962C8B-B14F-4D97-AF65-F5344CB8AC3E}">
        <p14:creationId xmlns:p14="http://schemas.microsoft.com/office/powerpoint/2010/main" val="198170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1F1-4F2A-48CC-A167-8446D76B970D}"/>
              </a:ext>
            </a:extLst>
          </p:cNvPr>
          <p:cNvSpPr>
            <a:spLocks noGrp="1"/>
          </p:cNvSpPr>
          <p:nvPr>
            <p:ph type="title"/>
          </p:nvPr>
        </p:nvSpPr>
        <p:spPr/>
        <p:txBody>
          <a:bodyPr/>
          <a:lstStyle/>
          <a:p>
            <a:r>
              <a:rPr lang="pt-PT" dirty="0"/>
              <a:t>Microsoft Graph webhook subscriptions</a:t>
            </a:r>
          </a:p>
        </p:txBody>
      </p:sp>
      <p:sp>
        <p:nvSpPr>
          <p:cNvPr id="3" name="Rectangle 2">
            <a:extLst>
              <a:ext uri="{FF2B5EF4-FFF2-40B4-BE49-F238E27FC236}">
                <a16:creationId xmlns:a16="http://schemas.microsoft.com/office/drawing/2014/main" id="{945B7998-6EFD-43BE-8C07-23BB78C46BDF}"/>
              </a:ext>
            </a:extLst>
          </p:cNvPr>
          <p:cNvSpPr/>
          <p:nvPr/>
        </p:nvSpPr>
        <p:spPr bwMode="auto">
          <a:xfrm>
            <a:off x="0" y="1782501"/>
            <a:ext cx="12436475" cy="41288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Arrow Connector 3">
            <a:extLst>
              <a:ext uri="{FF2B5EF4-FFF2-40B4-BE49-F238E27FC236}">
                <a16:creationId xmlns:a16="http://schemas.microsoft.com/office/drawing/2014/main" id="{6912867A-1B65-4A63-932C-B7782692592A}"/>
              </a:ext>
            </a:extLst>
          </p:cNvPr>
          <p:cNvCxnSpPr/>
          <p:nvPr/>
        </p:nvCxnSpPr>
        <p:spPr>
          <a:xfrm>
            <a:off x="2033391" y="3022234"/>
            <a:ext cx="5312715" cy="0"/>
          </a:xfrm>
          <a:prstGeom prst="straightConnector1">
            <a:avLst/>
          </a:prstGeom>
          <a:ln w="38100">
            <a:solidFill>
              <a:schemeClr val="tx1">
                <a:lumMod val="75000"/>
                <a:lumOff val="2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A8C865A-864B-4796-8B47-BDC05EF7AA3A}"/>
              </a:ext>
            </a:extLst>
          </p:cNvPr>
          <p:cNvCxnSpPr/>
          <p:nvPr/>
        </p:nvCxnSpPr>
        <p:spPr>
          <a:xfrm>
            <a:off x="2033391" y="3558458"/>
            <a:ext cx="5312715" cy="0"/>
          </a:xfrm>
          <a:prstGeom prst="straightConnector1">
            <a:avLst/>
          </a:prstGeom>
          <a:ln w="38100">
            <a:solidFill>
              <a:schemeClr val="tx1">
                <a:lumMod val="75000"/>
                <a:lumOff val="25000"/>
              </a:schemeClr>
            </a:solidFill>
            <a:prstDash val="sysDot"/>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18A2E2E-1A38-4780-8FDD-77602A805D0D}"/>
              </a:ext>
            </a:extLst>
          </p:cNvPr>
          <p:cNvCxnSpPr>
            <a:cxnSpLocks/>
          </p:cNvCxnSpPr>
          <p:nvPr/>
        </p:nvCxnSpPr>
        <p:spPr>
          <a:xfrm flipH="1">
            <a:off x="2033391" y="4742361"/>
            <a:ext cx="5312715" cy="0"/>
          </a:xfrm>
          <a:prstGeom prst="straightConnector1">
            <a:avLst/>
          </a:prstGeom>
          <a:ln w="38100">
            <a:solidFill>
              <a:schemeClr val="tx1">
                <a:lumMod val="75000"/>
                <a:lumOff val="25000"/>
              </a:schemeClr>
            </a:solidFill>
            <a:prstDash val="sysDot"/>
            <a:headEnd type="none"/>
            <a:tailEnd type="arrow"/>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7CC5F10E-BFD3-458E-9CF6-0CCBBD658ACE}"/>
              </a:ext>
            </a:extLst>
          </p:cNvPr>
          <p:cNvGrpSpPr/>
          <p:nvPr/>
        </p:nvGrpSpPr>
        <p:grpSpPr>
          <a:xfrm>
            <a:off x="7593820" y="2575284"/>
            <a:ext cx="4404505" cy="2766282"/>
            <a:chOff x="6131517" y="1884093"/>
            <a:chExt cx="5614983" cy="3526532"/>
          </a:xfrm>
        </p:grpSpPr>
        <p:sp>
          <p:nvSpPr>
            <p:cNvPr id="8" name="Oval 7">
              <a:extLst>
                <a:ext uri="{FF2B5EF4-FFF2-40B4-BE49-F238E27FC236}">
                  <a16:creationId xmlns:a16="http://schemas.microsoft.com/office/drawing/2014/main" id="{DF59F169-62FF-45FC-A8F8-3EDC2CB01670}"/>
                </a:ext>
              </a:extLst>
            </p:cNvPr>
            <p:cNvSpPr/>
            <p:nvPr/>
          </p:nvSpPr>
          <p:spPr bwMode="auto">
            <a:xfrm>
              <a:off x="9817038" y="217756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BA8F4C4A-A9EE-4662-BC91-A80B8F3422B1}"/>
                </a:ext>
              </a:extLst>
            </p:cNvPr>
            <p:cNvSpPr/>
            <p:nvPr/>
          </p:nvSpPr>
          <p:spPr bwMode="auto">
            <a:xfrm>
              <a:off x="10602279" y="3176420"/>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D421AF98-6643-4B2C-9BD2-546BBA53ADF5}"/>
                </a:ext>
              </a:extLst>
            </p:cNvPr>
            <p:cNvSpPr/>
            <p:nvPr/>
          </p:nvSpPr>
          <p:spPr bwMode="auto">
            <a:xfrm>
              <a:off x="9042733" y="282235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3B7944C5-723E-41DC-8D6F-71EBADE6D0A5}"/>
                </a:ext>
              </a:extLst>
            </p:cNvPr>
            <p:cNvSpPr/>
            <p:nvPr/>
          </p:nvSpPr>
          <p:spPr bwMode="auto">
            <a:xfrm>
              <a:off x="6913932" y="443847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a:extLst>
                <a:ext uri="{FF2B5EF4-FFF2-40B4-BE49-F238E27FC236}">
                  <a16:creationId xmlns:a16="http://schemas.microsoft.com/office/drawing/2014/main" id="{C206636E-FF33-4962-A83D-F87677FC2E4D}"/>
                </a:ext>
              </a:extLst>
            </p:cNvPr>
            <p:cNvSpPr/>
            <p:nvPr/>
          </p:nvSpPr>
          <p:spPr bwMode="auto">
            <a:xfrm>
              <a:off x="7875262" y="312083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42D2DEE9-8A18-470E-8564-DF1A4DC57564}"/>
                </a:ext>
              </a:extLst>
            </p:cNvPr>
            <p:cNvSpPr/>
            <p:nvPr/>
          </p:nvSpPr>
          <p:spPr bwMode="auto">
            <a:xfrm>
              <a:off x="8061859" y="2267829"/>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E7299567-6076-4ED6-8110-CDAF992D4719}"/>
                </a:ext>
              </a:extLst>
            </p:cNvPr>
            <p:cNvSpPr/>
            <p:nvPr/>
          </p:nvSpPr>
          <p:spPr bwMode="auto">
            <a:xfrm>
              <a:off x="9834769" y="3894408"/>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835B3D7C-3331-4617-BE22-A020341BECC8}"/>
                </a:ext>
              </a:extLst>
            </p:cNvPr>
            <p:cNvSpPr/>
            <p:nvPr/>
          </p:nvSpPr>
          <p:spPr bwMode="auto">
            <a:xfrm>
              <a:off x="11075963" y="408579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78778D35-BBA9-4A56-A467-DF3807F13F11}"/>
                </a:ext>
              </a:extLst>
            </p:cNvPr>
            <p:cNvSpPr/>
            <p:nvPr/>
          </p:nvSpPr>
          <p:spPr bwMode="auto">
            <a:xfrm>
              <a:off x="9256374" y="4707705"/>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1B37030-8C8E-4C7B-BD1D-978523FDDF2E}"/>
                </a:ext>
              </a:extLst>
            </p:cNvPr>
            <p:cNvSpPr/>
            <p:nvPr/>
          </p:nvSpPr>
          <p:spPr bwMode="auto">
            <a:xfrm>
              <a:off x="7780784" y="4919074"/>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E4111562-4ACE-4003-AE2E-083C4158C851}"/>
                </a:ext>
              </a:extLst>
            </p:cNvPr>
            <p:cNvSpPr/>
            <p:nvPr/>
          </p:nvSpPr>
          <p:spPr bwMode="auto">
            <a:xfrm>
              <a:off x="6813060" y="3504423"/>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5F93AAAC-BFD0-434C-86D0-52F5D5B9DCD3}"/>
                </a:ext>
              </a:extLst>
            </p:cNvPr>
            <p:cNvSpPr/>
            <p:nvPr/>
          </p:nvSpPr>
          <p:spPr bwMode="auto">
            <a:xfrm>
              <a:off x="7943575" y="4076086"/>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419A6971-223B-42B1-8868-B6905742B433}"/>
                </a:ext>
              </a:extLst>
            </p:cNvPr>
            <p:cNvSpPr/>
            <p:nvPr/>
          </p:nvSpPr>
          <p:spPr bwMode="auto">
            <a:xfrm>
              <a:off x="6980258" y="2418282"/>
              <a:ext cx="508495" cy="49155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E4F0BBEC-806C-4D2A-B7B0-506F38ECB095}"/>
                </a:ext>
              </a:extLst>
            </p:cNvPr>
            <p:cNvSpPr/>
            <p:nvPr/>
          </p:nvSpPr>
          <p:spPr bwMode="auto">
            <a:xfrm>
              <a:off x="10661188" y="2210253"/>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03CB0536-B721-430A-BA2C-A119B9B8F64E}"/>
                </a:ext>
              </a:extLst>
            </p:cNvPr>
            <p:cNvSpPr/>
            <p:nvPr/>
          </p:nvSpPr>
          <p:spPr bwMode="auto">
            <a:xfrm>
              <a:off x="11518798" y="299828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09418EB-29AD-4572-9A84-26CFA184FFF3}"/>
                </a:ext>
              </a:extLst>
            </p:cNvPr>
            <p:cNvSpPr/>
            <p:nvPr/>
          </p:nvSpPr>
          <p:spPr bwMode="auto">
            <a:xfrm>
              <a:off x="7630526" y="2042394"/>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7B7CAADB-F5E6-4D2A-A1D5-620C071A3A4F}"/>
                </a:ext>
              </a:extLst>
            </p:cNvPr>
            <p:cNvSpPr/>
            <p:nvPr/>
          </p:nvSpPr>
          <p:spPr bwMode="auto">
            <a:xfrm>
              <a:off x="6585360" y="3088418"/>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435920DF-DB87-4379-B5C4-43FE44869D40}"/>
                </a:ext>
              </a:extLst>
            </p:cNvPr>
            <p:cNvSpPr/>
            <p:nvPr/>
          </p:nvSpPr>
          <p:spPr bwMode="auto">
            <a:xfrm>
              <a:off x="6275910" y="4935131"/>
              <a:ext cx="227702" cy="2133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22BF1661-7457-40F0-A52C-B03895C5028A}"/>
                </a:ext>
              </a:extLst>
            </p:cNvPr>
            <p:cNvSpPr txBox="1"/>
            <p:nvPr/>
          </p:nvSpPr>
          <p:spPr>
            <a:xfrm>
              <a:off x="9719340" y="1884093"/>
              <a:ext cx="553357" cy="309315"/>
            </a:xfrm>
            <a:prstGeom prst="rect">
              <a:avLst/>
            </a:prstGeom>
            <a:noFill/>
          </p:spPr>
          <p:txBody>
            <a:bodyPr wrap="none" lIns="91440" tIns="91440" rIns="91440" bIns="91440" rtlCol="0">
              <a:spAutoFit/>
            </a:bodyPr>
            <a:lstStyle/>
            <a:p>
              <a:pPr>
                <a:lnSpc>
                  <a:spcPct val="90000"/>
                </a:lnSpc>
                <a:spcAft>
                  <a:spcPts val="600"/>
                </a:spcAft>
              </a:pPr>
              <a:r>
                <a:rPr lang="en-US" sz="900" dirty="0"/>
                <a:t>Groups</a:t>
              </a:r>
            </a:p>
          </p:txBody>
        </p:sp>
        <p:sp>
          <p:nvSpPr>
            <p:cNvPr id="27" name="TextBox 26">
              <a:extLst>
                <a:ext uri="{FF2B5EF4-FFF2-40B4-BE49-F238E27FC236}">
                  <a16:creationId xmlns:a16="http://schemas.microsoft.com/office/drawing/2014/main" id="{7A0B173C-5F77-4620-BF62-D5BABF3C9B59}"/>
                </a:ext>
              </a:extLst>
            </p:cNvPr>
            <p:cNvSpPr txBox="1"/>
            <p:nvPr/>
          </p:nvSpPr>
          <p:spPr>
            <a:xfrm>
              <a:off x="10661188" y="2894457"/>
              <a:ext cx="405880" cy="309315"/>
            </a:xfrm>
            <a:prstGeom prst="rect">
              <a:avLst/>
            </a:prstGeom>
            <a:noFill/>
          </p:spPr>
          <p:txBody>
            <a:bodyPr wrap="none" lIns="91440" tIns="91440" rIns="91440" bIns="91440" rtlCol="0">
              <a:spAutoFit/>
            </a:bodyPr>
            <a:lstStyle/>
            <a:p>
              <a:pPr>
                <a:lnSpc>
                  <a:spcPct val="90000"/>
                </a:lnSpc>
                <a:spcAft>
                  <a:spcPts val="600"/>
                </a:spcAft>
              </a:pPr>
              <a:r>
                <a:rPr lang="en-US" sz="900" dirty="0"/>
                <a:t>Files</a:t>
              </a:r>
            </a:p>
          </p:txBody>
        </p:sp>
        <p:sp>
          <p:nvSpPr>
            <p:cNvPr id="28" name="TextBox 27">
              <a:extLst>
                <a:ext uri="{FF2B5EF4-FFF2-40B4-BE49-F238E27FC236}">
                  <a16:creationId xmlns:a16="http://schemas.microsoft.com/office/drawing/2014/main" id="{5C6A633D-25FF-4E80-A9D7-A6BBDD073331}"/>
                </a:ext>
              </a:extLst>
            </p:cNvPr>
            <p:cNvSpPr txBox="1"/>
            <p:nvPr/>
          </p:nvSpPr>
          <p:spPr>
            <a:xfrm>
              <a:off x="9513703" y="2913195"/>
              <a:ext cx="636713" cy="309315"/>
            </a:xfrm>
            <a:prstGeom prst="rect">
              <a:avLst/>
            </a:prstGeom>
            <a:noFill/>
          </p:spPr>
          <p:txBody>
            <a:bodyPr wrap="none" lIns="91440" tIns="91440" rIns="91440" bIns="91440" rtlCol="0">
              <a:spAutoFit/>
            </a:bodyPr>
            <a:lstStyle/>
            <a:p>
              <a:pPr>
                <a:lnSpc>
                  <a:spcPct val="90000"/>
                </a:lnSpc>
                <a:spcAft>
                  <a:spcPts val="600"/>
                </a:spcAft>
              </a:pPr>
              <a:r>
                <a:rPr lang="en-US" sz="900" dirty="0"/>
                <a:t>Calendar</a:t>
              </a:r>
            </a:p>
          </p:txBody>
        </p:sp>
        <p:cxnSp>
          <p:nvCxnSpPr>
            <p:cNvPr id="29" name="Straight Connector 28">
              <a:extLst>
                <a:ext uri="{FF2B5EF4-FFF2-40B4-BE49-F238E27FC236}">
                  <a16:creationId xmlns:a16="http://schemas.microsoft.com/office/drawing/2014/main" id="{2795B335-E706-4307-B78C-D4A99C40A824}"/>
                </a:ext>
              </a:extLst>
            </p:cNvPr>
            <p:cNvCxnSpPr>
              <a:cxnSpLocks/>
              <a:stCxn id="8" idx="4"/>
              <a:endCxn id="10" idx="0"/>
            </p:cNvCxnSpPr>
            <p:nvPr/>
          </p:nvCxnSpPr>
          <p:spPr>
            <a:xfrm flipH="1">
              <a:off x="9296982" y="2669112"/>
              <a:ext cx="774312" cy="1532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45446C-4F70-45B5-8E0E-54166EB9D21E}"/>
                </a:ext>
              </a:extLst>
            </p:cNvPr>
            <p:cNvCxnSpPr>
              <a:cxnSpLocks/>
              <a:stCxn id="9" idx="1"/>
              <a:endCxn id="8" idx="4"/>
            </p:cNvCxnSpPr>
            <p:nvPr/>
          </p:nvCxnSpPr>
          <p:spPr>
            <a:xfrm flipH="1" flipV="1">
              <a:off x="10071294" y="2669112"/>
              <a:ext cx="605461" cy="5792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5CE105-A157-4543-8776-F47B6EF5CD89}"/>
                </a:ext>
              </a:extLst>
            </p:cNvPr>
            <p:cNvCxnSpPr>
              <a:cxnSpLocks/>
              <a:stCxn id="21" idx="2"/>
              <a:endCxn id="8" idx="6"/>
            </p:cNvCxnSpPr>
            <p:nvPr/>
          </p:nvCxnSpPr>
          <p:spPr>
            <a:xfrm flipH="1">
              <a:off x="10325541" y="2316907"/>
              <a:ext cx="335647" cy="1064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EBCE99-9D6B-4B23-A865-5F9A03E1E57A}"/>
                </a:ext>
              </a:extLst>
            </p:cNvPr>
            <p:cNvCxnSpPr>
              <a:cxnSpLocks/>
              <a:stCxn id="9" idx="7"/>
              <a:endCxn id="22" idx="2"/>
            </p:cNvCxnSpPr>
            <p:nvPr/>
          </p:nvCxnSpPr>
          <p:spPr>
            <a:xfrm flipV="1">
              <a:off x="11036314" y="3104939"/>
              <a:ext cx="482483" cy="143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64C4A5-4B47-48D4-89A7-242B4674CA7A}"/>
                </a:ext>
              </a:extLst>
            </p:cNvPr>
            <p:cNvCxnSpPr>
              <a:stCxn id="15" idx="0"/>
              <a:endCxn id="9" idx="4"/>
            </p:cNvCxnSpPr>
            <p:nvPr/>
          </p:nvCxnSpPr>
          <p:spPr>
            <a:xfrm flipH="1" flipV="1">
              <a:off x="10856535" y="3667963"/>
              <a:ext cx="473676" cy="4178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427CF73-2C14-46AE-87B5-034A84D16E4A}"/>
                </a:ext>
              </a:extLst>
            </p:cNvPr>
            <p:cNvCxnSpPr>
              <a:cxnSpLocks/>
              <a:stCxn id="14" idx="7"/>
              <a:endCxn id="9" idx="3"/>
            </p:cNvCxnSpPr>
            <p:nvPr/>
          </p:nvCxnSpPr>
          <p:spPr>
            <a:xfrm flipV="1">
              <a:off x="10268797" y="3595977"/>
              <a:ext cx="407957" cy="3704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93587A-4E0B-473B-BF57-0A00ED56FCF3}"/>
                </a:ext>
              </a:extLst>
            </p:cNvPr>
            <p:cNvCxnSpPr>
              <a:stCxn id="10" idx="5"/>
              <a:endCxn id="14" idx="0"/>
            </p:cNvCxnSpPr>
            <p:nvPr/>
          </p:nvCxnSpPr>
          <p:spPr>
            <a:xfrm>
              <a:off x="9476762" y="3241921"/>
              <a:ext cx="612256" cy="65248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845C70-A3FA-45F7-8FEE-3CF693991157}"/>
                </a:ext>
              </a:extLst>
            </p:cNvPr>
            <p:cNvCxnSpPr>
              <a:cxnSpLocks/>
              <a:stCxn id="10" idx="3"/>
              <a:endCxn id="19" idx="0"/>
            </p:cNvCxnSpPr>
            <p:nvPr/>
          </p:nvCxnSpPr>
          <p:spPr>
            <a:xfrm flipH="1">
              <a:off x="8197823" y="3241921"/>
              <a:ext cx="919378" cy="8341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E4CA5C-6778-4986-A7BF-C045AC2AA5EB}"/>
                </a:ext>
              </a:extLst>
            </p:cNvPr>
            <p:cNvCxnSpPr>
              <a:cxnSpLocks/>
              <a:stCxn id="19" idx="7"/>
              <a:endCxn id="9" idx="3"/>
            </p:cNvCxnSpPr>
            <p:nvPr/>
          </p:nvCxnSpPr>
          <p:spPr>
            <a:xfrm flipV="1">
              <a:off x="8377602" y="3595977"/>
              <a:ext cx="2299152" cy="55209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BCDF36-DBCA-4CD2-8DDC-0A215FFED4CB}"/>
                </a:ext>
              </a:extLst>
            </p:cNvPr>
            <p:cNvCxnSpPr>
              <a:stCxn id="12" idx="6"/>
              <a:endCxn id="9" idx="2"/>
            </p:cNvCxnSpPr>
            <p:nvPr/>
          </p:nvCxnSpPr>
          <p:spPr>
            <a:xfrm>
              <a:off x="8383757" y="3366614"/>
              <a:ext cx="2218529" cy="555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447BC86-DAC6-4A27-853A-28C33A09C702}"/>
                </a:ext>
              </a:extLst>
            </p:cNvPr>
            <p:cNvCxnSpPr>
              <a:stCxn id="19" idx="5"/>
              <a:endCxn id="16" idx="1"/>
            </p:cNvCxnSpPr>
            <p:nvPr/>
          </p:nvCxnSpPr>
          <p:spPr>
            <a:xfrm>
              <a:off x="8377602" y="4495651"/>
              <a:ext cx="953239" cy="2840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729208-3748-4F2E-BD1D-B173231FC329}"/>
                </a:ext>
              </a:extLst>
            </p:cNvPr>
            <p:cNvCxnSpPr>
              <a:cxnSpLocks/>
              <a:stCxn id="19" idx="6"/>
              <a:endCxn id="14" idx="2"/>
            </p:cNvCxnSpPr>
            <p:nvPr/>
          </p:nvCxnSpPr>
          <p:spPr>
            <a:xfrm flipV="1">
              <a:off x="8452070" y="4140183"/>
              <a:ext cx="1382698" cy="1816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F1BB3C-18AC-4596-AEDC-2011EEBA942C}"/>
                </a:ext>
              </a:extLst>
            </p:cNvPr>
            <p:cNvCxnSpPr>
              <a:stCxn id="19" idx="1"/>
              <a:endCxn id="12" idx="4"/>
            </p:cNvCxnSpPr>
            <p:nvPr/>
          </p:nvCxnSpPr>
          <p:spPr>
            <a:xfrm flipV="1">
              <a:off x="8018042" y="3612389"/>
              <a:ext cx="111468" cy="53568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63EC93-5C6D-4590-A471-443805B88214}"/>
                </a:ext>
              </a:extLst>
            </p:cNvPr>
            <p:cNvCxnSpPr>
              <a:stCxn id="18" idx="6"/>
              <a:endCxn id="19" idx="2"/>
            </p:cNvCxnSpPr>
            <p:nvPr/>
          </p:nvCxnSpPr>
          <p:spPr>
            <a:xfrm>
              <a:off x="7321556" y="3750197"/>
              <a:ext cx="622018" cy="57166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863479-5ABF-48F4-B920-7FB993C71811}"/>
                </a:ext>
              </a:extLst>
            </p:cNvPr>
            <p:cNvCxnSpPr>
              <a:cxnSpLocks/>
              <a:stCxn id="18" idx="5"/>
              <a:endCxn id="11" idx="0"/>
            </p:cNvCxnSpPr>
            <p:nvPr/>
          </p:nvCxnSpPr>
          <p:spPr>
            <a:xfrm flipH="1">
              <a:off x="7168181" y="3923987"/>
              <a:ext cx="78908" cy="5144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DBED4D-38BC-4BDA-B15D-8790AE845ADE}"/>
                </a:ext>
              </a:extLst>
            </p:cNvPr>
            <p:cNvCxnSpPr>
              <a:stCxn id="11" idx="5"/>
              <a:endCxn id="17" idx="1"/>
            </p:cNvCxnSpPr>
            <p:nvPr/>
          </p:nvCxnSpPr>
          <p:spPr>
            <a:xfrm>
              <a:off x="7347961" y="4858042"/>
              <a:ext cx="507291" cy="13301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BBC9DD-F57F-4776-9983-8D7393595504}"/>
                </a:ext>
              </a:extLst>
            </p:cNvPr>
            <p:cNvCxnSpPr>
              <a:stCxn id="11" idx="6"/>
              <a:endCxn id="19" idx="3"/>
            </p:cNvCxnSpPr>
            <p:nvPr/>
          </p:nvCxnSpPr>
          <p:spPr>
            <a:xfrm flipV="1">
              <a:off x="7422428" y="4495651"/>
              <a:ext cx="595615" cy="18860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C087FD1-E0A9-4CA0-893F-91A705975953}"/>
                </a:ext>
              </a:extLst>
            </p:cNvPr>
            <p:cNvCxnSpPr>
              <a:stCxn id="17" idx="7"/>
              <a:endCxn id="19" idx="4"/>
            </p:cNvCxnSpPr>
            <p:nvPr/>
          </p:nvCxnSpPr>
          <p:spPr>
            <a:xfrm flipH="1" flipV="1">
              <a:off x="8197823" y="4567636"/>
              <a:ext cx="16988" cy="4234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F08CB6-D00C-4C6B-BE6E-F7A38BF25612}"/>
                </a:ext>
              </a:extLst>
            </p:cNvPr>
            <p:cNvCxnSpPr>
              <a:cxnSpLocks/>
              <a:stCxn id="25" idx="7"/>
              <a:endCxn id="11" idx="2"/>
            </p:cNvCxnSpPr>
            <p:nvPr/>
          </p:nvCxnSpPr>
          <p:spPr>
            <a:xfrm flipV="1">
              <a:off x="6470265" y="4684252"/>
              <a:ext cx="443667" cy="2821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5468689-C994-4BBE-9CF3-FA20EF4D9B53}"/>
                </a:ext>
              </a:extLst>
            </p:cNvPr>
            <p:cNvCxnSpPr>
              <a:cxnSpLocks/>
              <a:stCxn id="20" idx="3"/>
              <a:endCxn id="24" idx="7"/>
            </p:cNvCxnSpPr>
            <p:nvPr/>
          </p:nvCxnSpPr>
          <p:spPr>
            <a:xfrm flipH="1">
              <a:off x="6779714" y="2837847"/>
              <a:ext cx="275009" cy="28180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CBC2169-1E52-4006-B0A0-9CED8A752D4F}"/>
                </a:ext>
              </a:extLst>
            </p:cNvPr>
            <p:cNvCxnSpPr>
              <a:stCxn id="12" idx="0"/>
              <a:endCxn id="13" idx="4"/>
            </p:cNvCxnSpPr>
            <p:nvPr/>
          </p:nvCxnSpPr>
          <p:spPr>
            <a:xfrm flipV="1">
              <a:off x="8129510" y="2759380"/>
              <a:ext cx="186597" cy="3614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3A64EA-2533-48F3-BF80-C4471CBCAA73}"/>
                </a:ext>
              </a:extLst>
            </p:cNvPr>
            <p:cNvCxnSpPr>
              <a:stCxn id="13" idx="2"/>
              <a:endCxn id="20" idx="6"/>
            </p:cNvCxnSpPr>
            <p:nvPr/>
          </p:nvCxnSpPr>
          <p:spPr>
            <a:xfrm flipH="1">
              <a:off x="7488753" y="2513606"/>
              <a:ext cx="573107" cy="1504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0E9831F-7741-4C84-8AA8-791E02FBC1C1}"/>
                </a:ext>
              </a:extLst>
            </p:cNvPr>
            <p:cNvCxnSpPr>
              <a:cxnSpLocks/>
              <a:stCxn id="13" idx="1"/>
              <a:endCxn id="23" idx="5"/>
            </p:cNvCxnSpPr>
            <p:nvPr/>
          </p:nvCxnSpPr>
          <p:spPr>
            <a:xfrm flipH="1" flipV="1">
              <a:off x="7824882" y="2224466"/>
              <a:ext cx="311446" cy="1153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DBAF32-5629-4660-94AE-27F9B81DA50C}"/>
                </a:ext>
              </a:extLst>
            </p:cNvPr>
            <p:cNvCxnSpPr>
              <a:stCxn id="13" idx="6"/>
              <a:endCxn id="8" idx="2"/>
            </p:cNvCxnSpPr>
            <p:nvPr/>
          </p:nvCxnSpPr>
          <p:spPr>
            <a:xfrm flipV="1">
              <a:off x="8570354" y="2423336"/>
              <a:ext cx="1246692" cy="902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F910A4C-D546-4A46-BA81-E003DB735078}"/>
                </a:ext>
              </a:extLst>
            </p:cNvPr>
            <p:cNvCxnSpPr>
              <a:stCxn id="14" idx="6"/>
              <a:endCxn id="15" idx="2"/>
            </p:cNvCxnSpPr>
            <p:nvPr/>
          </p:nvCxnSpPr>
          <p:spPr>
            <a:xfrm>
              <a:off x="10343263" y="4140183"/>
              <a:ext cx="732700" cy="1913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470957-356A-4A3D-9110-C7E4914FF49F}"/>
                </a:ext>
              </a:extLst>
            </p:cNvPr>
            <p:cNvCxnSpPr>
              <a:stCxn id="16" idx="7"/>
              <a:endCxn id="14" idx="3"/>
            </p:cNvCxnSpPr>
            <p:nvPr/>
          </p:nvCxnSpPr>
          <p:spPr>
            <a:xfrm flipV="1">
              <a:off x="9690400" y="4313974"/>
              <a:ext cx="218836" cy="4657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4F10B18-2C71-4CA7-A989-7AAA369943BD}"/>
                </a:ext>
              </a:extLst>
            </p:cNvPr>
            <p:cNvSpPr txBox="1"/>
            <p:nvPr/>
          </p:nvSpPr>
          <p:spPr>
            <a:xfrm>
              <a:off x="10275951" y="3776479"/>
              <a:ext cx="686407" cy="309315"/>
            </a:xfrm>
            <a:prstGeom prst="rect">
              <a:avLst/>
            </a:prstGeom>
            <a:noFill/>
          </p:spPr>
          <p:txBody>
            <a:bodyPr wrap="none" lIns="91440" tIns="91440" rIns="91440" bIns="91440" rtlCol="0">
              <a:spAutoFit/>
            </a:bodyPr>
            <a:lstStyle/>
            <a:p>
              <a:pPr>
                <a:lnSpc>
                  <a:spcPct val="90000"/>
                </a:lnSpc>
                <a:spcAft>
                  <a:spcPts val="600"/>
                </a:spcAft>
              </a:pPr>
              <a:r>
                <a:rPr lang="en-US" sz="900" dirty="0"/>
                <a:t>Messages</a:t>
              </a:r>
            </a:p>
          </p:txBody>
        </p:sp>
        <p:sp>
          <p:nvSpPr>
            <p:cNvPr id="56" name="TextBox 55">
              <a:extLst>
                <a:ext uri="{FF2B5EF4-FFF2-40B4-BE49-F238E27FC236}">
                  <a16:creationId xmlns:a16="http://schemas.microsoft.com/office/drawing/2014/main" id="{22189F4E-8F35-488B-A5C3-7911E38D9DF8}"/>
                </a:ext>
              </a:extLst>
            </p:cNvPr>
            <p:cNvSpPr txBox="1"/>
            <p:nvPr/>
          </p:nvSpPr>
          <p:spPr>
            <a:xfrm>
              <a:off x="10374025" y="4422687"/>
              <a:ext cx="659155" cy="309315"/>
            </a:xfrm>
            <a:prstGeom prst="rect">
              <a:avLst/>
            </a:prstGeom>
            <a:noFill/>
          </p:spPr>
          <p:txBody>
            <a:bodyPr wrap="none" lIns="91440" tIns="91440" rIns="91440" bIns="91440" rtlCol="0">
              <a:spAutoFit/>
            </a:bodyPr>
            <a:lstStyle/>
            <a:p>
              <a:pPr>
                <a:lnSpc>
                  <a:spcPct val="90000"/>
                </a:lnSpc>
                <a:spcAft>
                  <a:spcPts val="600"/>
                </a:spcAft>
              </a:pPr>
              <a:r>
                <a:rPr lang="en-US" sz="900" dirty="0"/>
                <a:t>Meetings</a:t>
              </a:r>
            </a:p>
          </p:txBody>
        </p:sp>
        <p:sp>
          <p:nvSpPr>
            <p:cNvPr id="57" name="TextBox 56">
              <a:extLst>
                <a:ext uri="{FF2B5EF4-FFF2-40B4-BE49-F238E27FC236}">
                  <a16:creationId xmlns:a16="http://schemas.microsoft.com/office/drawing/2014/main" id="{92D35464-8C1E-40E7-AAC9-8354B2CEC81E}"/>
                </a:ext>
              </a:extLst>
            </p:cNvPr>
            <p:cNvSpPr txBox="1"/>
            <p:nvPr/>
          </p:nvSpPr>
          <p:spPr>
            <a:xfrm>
              <a:off x="8411867" y="4274591"/>
              <a:ext cx="413896" cy="309315"/>
            </a:xfrm>
            <a:prstGeom prst="rect">
              <a:avLst/>
            </a:prstGeom>
            <a:noFill/>
          </p:spPr>
          <p:txBody>
            <a:bodyPr wrap="none" lIns="91440" tIns="91440" rIns="91440" bIns="91440" rtlCol="0">
              <a:spAutoFit/>
            </a:bodyPr>
            <a:lstStyle/>
            <a:p>
              <a:pPr>
                <a:lnSpc>
                  <a:spcPct val="90000"/>
                </a:lnSpc>
                <a:spcAft>
                  <a:spcPts val="600"/>
                </a:spcAft>
              </a:pPr>
              <a:r>
                <a:rPr lang="en-US" sz="900" dirty="0"/>
                <a:t>User</a:t>
              </a:r>
            </a:p>
          </p:txBody>
        </p:sp>
        <p:sp>
          <p:nvSpPr>
            <p:cNvPr id="58" name="TextBox 57">
              <a:extLst>
                <a:ext uri="{FF2B5EF4-FFF2-40B4-BE49-F238E27FC236}">
                  <a16:creationId xmlns:a16="http://schemas.microsoft.com/office/drawing/2014/main" id="{916A5FE7-C355-4741-AF01-89A32C08E877}"/>
                </a:ext>
              </a:extLst>
            </p:cNvPr>
            <p:cNvSpPr txBox="1"/>
            <p:nvPr/>
          </p:nvSpPr>
          <p:spPr>
            <a:xfrm>
              <a:off x="9733587" y="4819660"/>
              <a:ext cx="532518" cy="309315"/>
            </a:xfrm>
            <a:prstGeom prst="rect">
              <a:avLst/>
            </a:prstGeom>
            <a:noFill/>
          </p:spPr>
          <p:txBody>
            <a:bodyPr wrap="none" lIns="91440" tIns="91440" rIns="91440" bIns="91440" rtlCol="0">
              <a:spAutoFit/>
            </a:bodyPr>
            <a:lstStyle/>
            <a:p>
              <a:pPr>
                <a:lnSpc>
                  <a:spcPct val="90000"/>
                </a:lnSpc>
                <a:spcAft>
                  <a:spcPts val="600"/>
                </a:spcAft>
              </a:pPr>
              <a:r>
                <a:rPr lang="en-US" sz="900" dirty="0"/>
                <a:t>People</a:t>
              </a:r>
            </a:p>
          </p:txBody>
        </p:sp>
        <p:sp>
          <p:nvSpPr>
            <p:cNvPr id="59" name="TextBox 58">
              <a:extLst>
                <a:ext uri="{FF2B5EF4-FFF2-40B4-BE49-F238E27FC236}">
                  <a16:creationId xmlns:a16="http://schemas.microsoft.com/office/drawing/2014/main" id="{4A3B353E-427A-4549-A707-D3128BB5C4FB}"/>
                </a:ext>
              </a:extLst>
            </p:cNvPr>
            <p:cNvSpPr txBox="1"/>
            <p:nvPr/>
          </p:nvSpPr>
          <p:spPr>
            <a:xfrm>
              <a:off x="8251357" y="4952280"/>
              <a:ext cx="570990" cy="309315"/>
            </a:xfrm>
            <a:prstGeom prst="rect">
              <a:avLst/>
            </a:prstGeom>
            <a:noFill/>
          </p:spPr>
          <p:txBody>
            <a:bodyPr wrap="none" lIns="91440" tIns="91440" rIns="91440" bIns="91440" rtlCol="0">
              <a:spAutoFit/>
            </a:bodyPr>
            <a:lstStyle/>
            <a:p>
              <a:pPr>
                <a:lnSpc>
                  <a:spcPct val="90000"/>
                </a:lnSpc>
                <a:spcAft>
                  <a:spcPts val="600"/>
                </a:spcAft>
              </a:pPr>
              <a:r>
                <a:rPr lang="en-US" sz="900" dirty="0"/>
                <a:t>Devices</a:t>
              </a:r>
            </a:p>
          </p:txBody>
        </p:sp>
        <p:sp>
          <p:nvSpPr>
            <p:cNvPr id="60" name="TextBox 59">
              <a:extLst>
                <a:ext uri="{FF2B5EF4-FFF2-40B4-BE49-F238E27FC236}">
                  <a16:creationId xmlns:a16="http://schemas.microsoft.com/office/drawing/2014/main" id="{4156196C-76C1-4494-83E7-F466ECEBD5C8}"/>
                </a:ext>
              </a:extLst>
            </p:cNvPr>
            <p:cNvSpPr txBox="1"/>
            <p:nvPr/>
          </p:nvSpPr>
          <p:spPr>
            <a:xfrm>
              <a:off x="6294788" y="4149461"/>
              <a:ext cx="723275" cy="309315"/>
            </a:xfrm>
            <a:prstGeom prst="rect">
              <a:avLst/>
            </a:prstGeom>
            <a:noFill/>
          </p:spPr>
          <p:txBody>
            <a:bodyPr wrap="none" lIns="91440" tIns="91440" rIns="91440" bIns="91440" rtlCol="0">
              <a:spAutoFit/>
            </a:bodyPr>
            <a:lstStyle/>
            <a:p>
              <a:pPr>
                <a:lnSpc>
                  <a:spcPct val="90000"/>
                </a:lnSpc>
                <a:spcAft>
                  <a:spcPts val="600"/>
                </a:spcAft>
              </a:pPr>
              <a:r>
                <a:rPr lang="en-US" sz="900" dirty="0"/>
                <a:t>Coworkers</a:t>
              </a:r>
            </a:p>
          </p:txBody>
        </p:sp>
        <p:sp>
          <p:nvSpPr>
            <p:cNvPr id="61" name="TextBox 60">
              <a:extLst>
                <a:ext uri="{FF2B5EF4-FFF2-40B4-BE49-F238E27FC236}">
                  <a16:creationId xmlns:a16="http://schemas.microsoft.com/office/drawing/2014/main" id="{60A5C210-0273-4A8D-9508-12261642B25F}"/>
                </a:ext>
              </a:extLst>
            </p:cNvPr>
            <p:cNvSpPr txBox="1"/>
            <p:nvPr/>
          </p:nvSpPr>
          <p:spPr>
            <a:xfrm>
              <a:off x="6131517" y="3552299"/>
              <a:ext cx="579005" cy="309315"/>
            </a:xfrm>
            <a:prstGeom prst="rect">
              <a:avLst/>
            </a:prstGeom>
            <a:noFill/>
          </p:spPr>
          <p:txBody>
            <a:bodyPr wrap="none" lIns="91440" tIns="91440" rIns="91440" bIns="91440" rtlCol="0">
              <a:spAutoFit/>
            </a:bodyPr>
            <a:lstStyle/>
            <a:p>
              <a:pPr>
                <a:lnSpc>
                  <a:spcPct val="90000"/>
                </a:lnSpc>
                <a:spcAft>
                  <a:spcPts val="600"/>
                </a:spcAft>
              </a:pPr>
              <a:r>
                <a:rPr lang="en-US" sz="900" dirty="0"/>
                <a:t>Insights</a:t>
              </a:r>
            </a:p>
          </p:txBody>
        </p:sp>
        <p:sp>
          <p:nvSpPr>
            <p:cNvPr id="62" name="TextBox 61">
              <a:extLst>
                <a:ext uri="{FF2B5EF4-FFF2-40B4-BE49-F238E27FC236}">
                  <a16:creationId xmlns:a16="http://schemas.microsoft.com/office/drawing/2014/main" id="{B4F3F0AD-3FF7-4437-ADBD-E20C1319C686}"/>
                </a:ext>
              </a:extLst>
            </p:cNvPr>
            <p:cNvSpPr txBox="1"/>
            <p:nvPr/>
          </p:nvSpPr>
          <p:spPr>
            <a:xfrm>
              <a:off x="7321555" y="2786752"/>
              <a:ext cx="470000" cy="309315"/>
            </a:xfrm>
            <a:prstGeom prst="rect">
              <a:avLst/>
            </a:prstGeom>
            <a:noFill/>
          </p:spPr>
          <p:txBody>
            <a:bodyPr wrap="none" lIns="91440" tIns="91440" rIns="91440" bIns="91440" rtlCol="0">
              <a:spAutoFit/>
            </a:bodyPr>
            <a:lstStyle/>
            <a:p>
              <a:pPr>
                <a:lnSpc>
                  <a:spcPct val="90000"/>
                </a:lnSpc>
                <a:spcAft>
                  <a:spcPts val="600"/>
                </a:spcAft>
              </a:pPr>
              <a:r>
                <a:rPr lang="en-US" sz="900" dirty="0"/>
                <a:t>Chats</a:t>
              </a:r>
            </a:p>
          </p:txBody>
        </p:sp>
        <p:sp>
          <p:nvSpPr>
            <p:cNvPr id="63" name="TextBox 62">
              <a:extLst>
                <a:ext uri="{FF2B5EF4-FFF2-40B4-BE49-F238E27FC236}">
                  <a16:creationId xmlns:a16="http://schemas.microsoft.com/office/drawing/2014/main" id="{042930D6-683E-4F63-B734-BA8FA6F3ED50}"/>
                </a:ext>
              </a:extLst>
            </p:cNvPr>
            <p:cNvSpPr txBox="1"/>
            <p:nvPr/>
          </p:nvSpPr>
          <p:spPr>
            <a:xfrm>
              <a:off x="8262324" y="2001156"/>
              <a:ext cx="514885" cy="309315"/>
            </a:xfrm>
            <a:prstGeom prst="rect">
              <a:avLst/>
            </a:prstGeom>
            <a:noFill/>
          </p:spPr>
          <p:txBody>
            <a:bodyPr wrap="none" lIns="91440" tIns="91440" rIns="91440" bIns="91440" rtlCol="0">
              <a:spAutoFit/>
            </a:bodyPr>
            <a:lstStyle/>
            <a:p>
              <a:pPr>
                <a:lnSpc>
                  <a:spcPct val="90000"/>
                </a:lnSpc>
                <a:spcAft>
                  <a:spcPts val="600"/>
                </a:spcAft>
              </a:pPr>
              <a:r>
                <a:rPr lang="en-US" sz="900" dirty="0"/>
                <a:t>Teams</a:t>
              </a:r>
            </a:p>
          </p:txBody>
        </p:sp>
        <p:sp>
          <p:nvSpPr>
            <p:cNvPr id="64" name="TextBox 63">
              <a:extLst>
                <a:ext uri="{FF2B5EF4-FFF2-40B4-BE49-F238E27FC236}">
                  <a16:creationId xmlns:a16="http://schemas.microsoft.com/office/drawing/2014/main" id="{2656E603-127F-461E-B72F-958C5A3C0F14}"/>
                </a:ext>
              </a:extLst>
            </p:cNvPr>
            <p:cNvSpPr txBox="1"/>
            <p:nvPr/>
          </p:nvSpPr>
          <p:spPr>
            <a:xfrm>
              <a:off x="6824781" y="2085734"/>
              <a:ext cx="461986" cy="309315"/>
            </a:xfrm>
            <a:prstGeom prst="rect">
              <a:avLst/>
            </a:prstGeom>
            <a:noFill/>
          </p:spPr>
          <p:txBody>
            <a:bodyPr wrap="none" lIns="91440" tIns="91440" rIns="91440" bIns="91440" rtlCol="0">
              <a:spAutoFit/>
            </a:bodyPr>
            <a:lstStyle/>
            <a:p>
              <a:pPr>
                <a:lnSpc>
                  <a:spcPct val="90000"/>
                </a:lnSpc>
                <a:spcAft>
                  <a:spcPts val="600"/>
                </a:spcAft>
              </a:pPr>
              <a:r>
                <a:rPr lang="en-US" sz="900" dirty="0"/>
                <a:t>Tasks</a:t>
              </a:r>
            </a:p>
          </p:txBody>
        </p:sp>
        <p:cxnSp>
          <p:nvCxnSpPr>
            <p:cNvPr id="65" name="Straight Connector 64">
              <a:extLst>
                <a:ext uri="{FF2B5EF4-FFF2-40B4-BE49-F238E27FC236}">
                  <a16:creationId xmlns:a16="http://schemas.microsoft.com/office/drawing/2014/main" id="{12852E78-CB68-4222-A807-1CAF3E44F786}"/>
                </a:ext>
              </a:extLst>
            </p:cNvPr>
            <p:cNvCxnSpPr>
              <a:stCxn id="12" idx="3"/>
              <a:endCxn id="11" idx="7"/>
            </p:cNvCxnSpPr>
            <p:nvPr/>
          </p:nvCxnSpPr>
          <p:spPr>
            <a:xfrm flipH="1">
              <a:off x="7347962" y="3540406"/>
              <a:ext cx="601770" cy="97006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AD5C000-78EA-42C2-8465-33DC1DAAC39B}"/>
                </a:ext>
              </a:extLst>
            </p:cNvPr>
            <p:cNvSpPr txBox="1"/>
            <p:nvPr/>
          </p:nvSpPr>
          <p:spPr>
            <a:xfrm>
              <a:off x="8768679" y="3388081"/>
              <a:ext cx="950660" cy="588543"/>
            </a:xfrm>
            <a:prstGeom prst="rect">
              <a:avLst/>
            </a:prstGeom>
            <a:noFill/>
          </p:spPr>
          <p:txBody>
            <a:bodyPr wrap="none" lIns="91440" tIns="91440" rIns="91440" bIns="91440" rtlCol="0">
              <a:spAutoFit/>
            </a:bodyPr>
            <a:lstStyle/>
            <a:p>
              <a:pPr algn="ctr">
                <a:lnSpc>
                  <a:spcPct val="90000"/>
                </a:lnSpc>
                <a:spcAft>
                  <a:spcPts val="600"/>
                </a:spcAft>
              </a:pPr>
              <a:r>
                <a:rPr lang="en-US" sz="1000" dirty="0">
                  <a:latin typeface="+mj-lt"/>
                </a:rPr>
                <a:t>Microsoft</a:t>
              </a:r>
              <a:br>
                <a:rPr lang="en-US" sz="1000" dirty="0">
                  <a:latin typeface="+mj-lt"/>
                </a:rPr>
              </a:br>
              <a:r>
                <a:rPr lang="en-US" sz="1000" dirty="0">
                  <a:latin typeface="+mj-lt"/>
                </a:rPr>
                <a:t>Graph</a:t>
              </a:r>
            </a:p>
          </p:txBody>
        </p:sp>
        <p:cxnSp>
          <p:nvCxnSpPr>
            <p:cNvPr id="67" name="Straight Connector 66">
              <a:extLst>
                <a:ext uri="{FF2B5EF4-FFF2-40B4-BE49-F238E27FC236}">
                  <a16:creationId xmlns:a16="http://schemas.microsoft.com/office/drawing/2014/main" id="{C81D176D-20A5-45DA-B2FF-869BCA8CAE57}"/>
                </a:ext>
              </a:extLst>
            </p:cNvPr>
            <p:cNvCxnSpPr>
              <a:endCxn id="13" idx="5"/>
            </p:cNvCxnSpPr>
            <p:nvPr/>
          </p:nvCxnSpPr>
          <p:spPr>
            <a:xfrm flipH="1" flipV="1">
              <a:off x="8495880" y="2687402"/>
              <a:ext cx="575889" cy="22243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8" name="Group 4">
              <a:extLst>
                <a:ext uri="{FF2B5EF4-FFF2-40B4-BE49-F238E27FC236}">
                  <a16:creationId xmlns:a16="http://schemas.microsoft.com/office/drawing/2014/main" id="{0E7D9495-E839-4221-AA88-8E101344908E}"/>
                </a:ext>
              </a:extLst>
            </p:cNvPr>
            <p:cNvGrpSpPr>
              <a:grpSpLocks noChangeAspect="1"/>
            </p:cNvGrpSpPr>
            <p:nvPr/>
          </p:nvGrpSpPr>
          <p:grpSpPr bwMode="auto">
            <a:xfrm>
              <a:off x="7141268" y="2550316"/>
              <a:ext cx="195262" cy="227011"/>
              <a:chOff x="4388" y="2056"/>
              <a:chExt cx="123" cy="143"/>
            </a:xfrm>
            <a:solidFill>
              <a:schemeClr val="bg2"/>
            </a:solidFill>
          </p:grpSpPr>
          <p:sp>
            <p:nvSpPr>
              <p:cNvPr id="108" name="Freeform 5">
                <a:extLst>
                  <a:ext uri="{FF2B5EF4-FFF2-40B4-BE49-F238E27FC236}">
                    <a16:creationId xmlns:a16="http://schemas.microsoft.com/office/drawing/2014/main" id="{FCF9AA01-59B1-41D5-8F7C-80403EFCD2D3}"/>
                  </a:ext>
                </a:extLst>
              </p:cNvPr>
              <p:cNvSpPr>
                <a:spLocks noEditPoints="1"/>
              </p:cNvSpPr>
              <p:nvPr/>
            </p:nvSpPr>
            <p:spPr bwMode="auto">
              <a:xfrm>
                <a:off x="4388" y="2056"/>
                <a:ext cx="123" cy="143"/>
              </a:xfrm>
              <a:custGeom>
                <a:avLst/>
                <a:gdLst>
                  <a:gd name="T0" fmla="*/ 304 w 384"/>
                  <a:gd name="T1" fmla="*/ 448 h 448"/>
                  <a:gd name="T2" fmla="*/ 80 w 384"/>
                  <a:gd name="T3" fmla="*/ 448 h 448"/>
                  <a:gd name="T4" fmla="*/ 0 w 384"/>
                  <a:gd name="T5" fmla="*/ 368 h 448"/>
                  <a:gd name="T6" fmla="*/ 0 w 384"/>
                  <a:gd name="T7" fmla="*/ 0 h 448"/>
                  <a:gd name="T8" fmla="*/ 352 w 384"/>
                  <a:gd name="T9" fmla="*/ 0 h 448"/>
                  <a:gd name="T10" fmla="*/ 352 w 384"/>
                  <a:gd name="T11" fmla="*/ 352 h 448"/>
                  <a:gd name="T12" fmla="*/ 320 w 384"/>
                  <a:gd name="T13" fmla="*/ 352 h 448"/>
                  <a:gd name="T14" fmla="*/ 320 w 384"/>
                  <a:gd name="T15" fmla="*/ 32 h 448"/>
                  <a:gd name="T16" fmla="*/ 32 w 384"/>
                  <a:gd name="T17" fmla="*/ 32 h 448"/>
                  <a:gd name="T18" fmla="*/ 32 w 384"/>
                  <a:gd name="T19" fmla="*/ 368 h 448"/>
                  <a:gd name="T20" fmla="*/ 80 w 384"/>
                  <a:gd name="T21" fmla="*/ 416 h 448"/>
                  <a:gd name="T22" fmla="*/ 128 w 384"/>
                  <a:gd name="T23" fmla="*/ 368 h 448"/>
                  <a:gd name="T24" fmla="*/ 128 w 384"/>
                  <a:gd name="T25" fmla="*/ 352 h 448"/>
                  <a:gd name="T26" fmla="*/ 384 w 384"/>
                  <a:gd name="T27" fmla="*/ 352 h 448"/>
                  <a:gd name="T28" fmla="*/ 384 w 384"/>
                  <a:gd name="T29" fmla="*/ 368 h 448"/>
                  <a:gd name="T30" fmla="*/ 304 w 384"/>
                  <a:gd name="T31" fmla="*/ 448 h 448"/>
                  <a:gd name="T32" fmla="*/ 144 w 384"/>
                  <a:gd name="T33" fmla="*/ 416 h 448"/>
                  <a:gd name="T34" fmla="*/ 304 w 384"/>
                  <a:gd name="T35" fmla="*/ 416 h 448"/>
                  <a:gd name="T36" fmla="*/ 350 w 384"/>
                  <a:gd name="T37" fmla="*/ 384 h 448"/>
                  <a:gd name="T38" fmla="*/ 159 w 384"/>
                  <a:gd name="T39" fmla="*/ 384 h 448"/>
                  <a:gd name="T40" fmla="*/ 144 w 384"/>
                  <a:gd name="T41" fmla="*/ 41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448">
                    <a:moveTo>
                      <a:pt x="304" y="448"/>
                    </a:moveTo>
                    <a:lnTo>
                      <a:pt x="80" y="448"/>
                    </a:lnTo>
                    <a:cubicBezTo>
                      <a:pt x="36" y="448"/>
                      <a:pt x="0" y="413"/>
                      <a:pt x="0" y="368"/>
                    </a:cubicBezTo>
                    <a:lnTo>
                      <a:pt x="0" y="0"/>
                    </a:lnTo>
                    <a:lnTo>
                      <a:pt x="352" y="0"/>
                    </a:lnTo>
                    <a:lnTo>
                      <a:pt x="352" y="352"/>
                    </a:lnTo>
                    <a:lnTo>
                      <a:pt x="320" y="352"/>
                    </a:lnTo>
                    <a:lnTo>
                      <a:pt x="320" y="32"/>
                    </a:lnTo>
                    <a:lnTo>
                      <a:pt x="32" y="32"/>
                    </a:lnTo>
                    <a:lnTo>
                      <a:pt x="32" y="368"/>
                    </a:lnTo>
                    <a:cubicBezTo>
                      <a:pt x="32" y="395"/>
                      <a:pt x="54" y="416"/>
                      <a:pt x="80" y="416"/>
                    </a:cubicBezTo>
                    <a:cubicBezTo>
                      <a:pt x="107" y="416"/>
                      <a:pt x="128" y="395"/>
                      <a:pt x="128" y="368"/>
                    </a:cubicBezTo>
                    <a:lnTo>
                      <a:pt x="128" y="352"/>
                    </a:lnTo>
                    <a:lnTo>
                      <a:pt x="384" y="352"/>
                    </a:lnTo>
                    <a:lnTo>
                      <a:pt x="384" y="368"/>
                    </a:lnTo>
                    <a:cubicBezTo>
                      <a:pt x="384" y="413"/>
                      <a:pt x="349" y="448"/>
                      <a:pt x="304" y="448"/>
                    </a:cubicBezTo>
                    <a:close/>
                    <a:moveTo>
                      <a:pt x="144" y="416"/>
                    </a:moveTo>
                    <a:lnTo>
                      <a:pt x="304" y="416"/>
                    </a:lnTo>
                    <a:cubicBezTo>
                      <a:pt x="325" y="416"/>
                      <a:pt x="343" y="403"/>
                      <a:pt x="350" y="384"/>
                    </a:cubicBezTo>
                    <a:lnTo>
                      <a:pt x="159" y="384"/>
                    </a:lnTo>
                    <a:cubicBezTo>
                      <a:pt x="156" y="396"/>
                      <a:pt x="151" y="407"/>
                      <a:pt x="144" y="4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6">
                <a:extLst>
                  <a:ext uri="{FF2B5EF4-FFF2-40B4-BE49-F238E27FC236}">
                    <a16:creationId xmlns:a16="http://schemas.microsoft.com/office/drawing/2014/main" id="{83A871AF-F326-45DA-9A96-0E04BBD26A40}"/>
                  </a:ext>
                </a:extLst>
              </p:cNvPr>
              <p:cNvSpPr>
                <a:spLocks noChangeArrowheads="1"/>
              </p:cNvSpPr>
              <p:nvPr/>
            </p:nvSpPr>
            <p:spPr bwMode="auto">
              <a:xfrm>
                <a:off x="4409" y="2122"/>
                <a:ext cx="7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7">
                <a:extLst>
                  <a:ext uri="{FF2B5EF4-FFF2-40B4-BE49-F238E27FC236}">
                    <a16:creationId xmlns:a16="http://schemas.microsoft.com/office/drawing/2014/main" id="{CB687906-0B9D-4ED1-AD7D-DBEBAE9D2F50}"/>
                  </a:ext>
                </a:extLst>
              </p:cNvPr>
              <p:cNvSpPr>
                <a:spLocks noChangeArrowheads="1"/>
              </p:cNvSpPr>
              <p:nvPr/>
            </p:nvSpPr>
            <p:spPr bwMode="auto">
              <a:xfrm>
                <a:off x="4409" y="2143"/>
                <a:ext cx="35"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8">
                <a:extLst>
                  <a:ext uri="{FF2B5EF4-FFF2-40B4-BE49-F238E27FC236}">
                    <a16:creationId xmlns:a16="http://schemas.microsoft.com/office/drawing/2014/main" id="{A0C8ECFA-4663-491F-8347-8A8C0D336592}"/>
                  </a:ext>
                </a:extLst>
              </p:cNvPr>
              <p:cNvSpPr>
                <a:spLocks noChangeArrowheads="1"/>
              </p:cNvSpPr>
              <p:nvPr/>
            </p:nvSpPr>
            <p:spPr bwMode="auto">
              <a:xfrm>
                <a:off x="4409" y="2102"/>
                <a:ext cx="7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9">
                <a:extLst>
                  <a:ext uri="{FF2B5EF4-FFF2-40B4-BE49-F238E27FC236}">
                    <a16:creationId xmlns:a16="http://schemas.microsoft.com/office/drawing/2014/main" id="{DDAEAB85-A96C-4097-A249-CFA3F4232DA0}"/>
                  </a:ext>
                </a:extLst>
              </p:cNvPr>
              <p:cNvSpPr>
                <a:spLocks noChangeArrowheads="1"/>
              </p:cNvSpPr>
              <p:nvPr/>
            </p:nvSpPr>
            <p:spPr bwMode="auto">
              <a:xfrm>
                <a:off x="4409" y="2082"/>
                <a:ext cx="3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9" name="Freeform 13">
              <a:extLst>
                <a:ext uri="{FF2B5EF4-FFF2-40B4-BE49-F238E27FC236}">
                  <a16:creationId xmlns:a16="http://schemas.microsoft.com/office/drawing/2014/main" id="{20730738-344A-4068-BCD2-F7694532FAAF}"/>
                </a:ext>
              </a:extLst>
            </p:cNvPr>
            <p:cNvSpPr>
              <a:spLocks noEditPoints="1"/>
            </p:cNvSpPr>
            <p:nvPr/>
          </p:nvSpPr>
          <p:spPr bwMode="auto">
            <a:xfrm>
              <a:off x="8188325" y="2390775"/>
              <a:ext cx="249238" cy="242888"/>
            </a:xfrm>
            <a:custGeom>
              <a:avLst/>
              <a:gdLst>
                <a:gd name="T0" fmla="*/ 394 w 416"/>
                <a:gd name="T1" fmla="*/ 288 h 432"/>
                <a:gd name="T2" fmla="*/ 400 w 416"/>
                <a:gd name="T3" fmla="*/ 240 h 432"/>
                <a:gd name="T4" fmla="*/ 272 w 416"/>
                <a:gd name="T5" fmla="*/ 60 h 432"/>
                <a:gd name="T6" fmla="*/ 208 w 416"/>
                <a:gd name="T7" fmla="*/ 0 h 432"/>
                <a:gd name="T8" fmla="*/ 145 w 416"/>
                <a:gd name="T9" fmla="*/ 60 h 432"/>
                <a:gd name="T10" fmla="*/ 16 w 416"/>
                <a:gd name="T11" fmla="*/ 240 h 432"/>
                <a:gd name="T12" fmla="*/ 23 w 416"/>
                <a:gd name="T13" fmla="*/ 288 h 432"/>
                <a:gd name="T14" fmla="*/ 0 w 416"/>
                <a:gd name="T15" fmla="*/ 336 h 432"/>
                <a:gd name="T16" fmla="*/ 64 w 416"/>
                <a:gd name="T17" fmla="*/ 400 h 432"/>
                <a:gd name="T18" fmla="*/ 93 w 416"/>
                <a:gd name="T19" fmla="*/ 393 h 432"/>
                <a:gd name="T20" fmla="*/ 208 w 416"/>
                <a:gd name="T21" fmla="*/ 432 h 432"/>
                <a:gd name="T22" fmla="*/ 324 w 416"/>
                <a:gd name="T23" fmla="*/ 393 h 432"/>
                <a:gd name="T24" fmla="*/ 352 w 416"/>
                <a:gd name="T25" fmla="*/ 400 h 432"/>
                <a:gd name="T26" fmla="*/ 416 w 416"/>
                <a:gd name="T27" fmla="*/ 336 h 432"/>
                <a:gd name="T28" fmla="*/ 394 w 416"/>
                <a:gd name="T29" fmla="*/ 288 h 432"/>
                <a:gd name="T30" fmla="*/ 208 w 416"/>
                <a:gd name="T31" fmla="*/ 32 h 432"/>
                <a:gd name="T32" fmla="*/ 240 w 416"/>
                <a:gd name="T33" fmla="*/ 64 h 432"/>
                <a:gd name="T34" fmla="*/ 208 w 416"/>
                <a:gd name="T35" fmla="*/ 96 h 432"/>
                <a:gd name="T36" fmla="*/ 176 w 416"/>
                <a:gd name="T37" fmla="*/ 64 h 432"/>
                <a:gd name="T38" fmla="*/ 208 w 416"/>
                <a:gd name="T39" fmla="*/ 32 h 432"/>
                <a:gd name="T40" fmla="*/ 32 w 416"/>
                <a:gd name="T41" fmla="*/ 336 h 432"/>
                <a:gd name="T42" fmla="*/ 64 w 416"/>
                <a:gd name="T43" fmla="*/ 304 h 432"/>
                <a:gd name="T44" fmla="*/ 96 w 416"/>
                <a:gd name="T45" fmla="*/ 336 h 432"/>
                <a:gd name="T46" fmla="*/ 64 w 416"/>
                <a:gd name="T47" fmla="*/ 368 h 432"/>
                <a:gd name="T48" fmla="*/ 32 w 416"/>
                <a:gd name="T49" fmla="*/ 336 h 432"/>
                <a:gd name="T50" fmla="*/ 118 w 416"/>
                <a:gd name="T51" fmla="*/ 372 h 432"/>
                <a:gd name="T52" fmla="*/ 128 w 416"/>
                <a:gd name="T53" fmla="*/ 336 h 432"/>
                <a:gd name="T54" fmla="*/ 64 w 416"/>
                <a:gd name="T55" fmla="*/ 272 h 432"/>
                <a:gd name="T56" fmla="*/ 52 w 416"/>
                <a:gd name="T57" fmla="*/ 274 h 432"/>
                <a:gd name="T58" fmla="*/ 48 w 416"/>
                <a:gd name="T59" fmla="*/ 240 h 432"/>
                <a:gd name="T60" fmla="*/ 151 w 416"/>
                <a:gd name="T61" fmla="*/ 91 h 432"/>
                <a:gd name="T62" fmla="*/ 208 w 416"/>
                <a:gd name="T63" fmla="*/ 128 h 432"/>
                <a:gd name="T64" fmla="*/ 266 w 416"/>
                <a:gd name="T65" fmla="*/ 92 h 432"/>
                <a:gd name="T66" fmla="*/ 368 w 416"/>
                <a:gd name="T67" fmla="*/ 240 h 432"/>
                <a:gd name="T68" fmla="*/ 365 w 416"/>
                <a:gd name="T69" fmla="*/ 274 h 432"/>
                <a:gd name="T70" fmla="*/ 352 w 416"/>
                <a:gd name="T71" fmla="*/ 272 h 432"/>
                <a:gd name="T72" fmla="*/ 288 w 416"/>
                <a:gd name="T73" fmla="*/ 336 h 432"/>
                <a:gd name="T74" fmla="*/ 299 w 416"/>
                <a:gd name="T75" fmla="*/ 372 h 432"/>
                <a:gd name="T76" fmla="*/ 208 w 416"/>
                <a:gd name="T77" fmla="*/ 400 h 432"/>
                <a:gd name="T78" fmla="*/ 118 w 416"/>
                <a:gd name="T79" fmla="*/ 372 h 432"/>
                <a:gd name="T80" fmla="*/ 352 w 416"/>
                <a:gd name="T81" fmla="*/ 368 h 432"/>
                <a:gd name="T82" fmla="*/ 320 w 416"/>
                <a:gd name="T83" fmla="*/ 336 h 432"/>
                <a:gd name="T84" fmla="*/ 352 w 416"/>
                <a:gd name="T85" fmla="*/ 304 h 432"/>
                <a:gd name="T86" fmla="*/ 384 w 416"/>
                <a:gd name="T87" fmla="*/ 336 h 432"/>
                <a:gd name="T88" fmla="*/ 352 w 416"/>
                <a:gd name="T89" fmla="*/ 36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6" h="432">
                  <a:moveTo>
                    <a:pt x="394" y="288"/>
                  </a:moveTo>
                  <a:cubicBezTo>
                    <a:pt x="398" y="273"/>
                    <a:pt x="400" y="257"/>
                    <a:pt x="400" y="240"/>
                  </a:cubicBezTo>
                  <a:cubicBezTo>
                    <a:pt x="400" y="159"/>
                    <a:pt x="348" y="86"/>
                    <a:pt x="272" y="60"/>
                  </a:cubicBezTo>
                  <a:cubicBezTo>
                    <a:pt x="269" y="27"/>
                    <a:pt x="242" y="0"/>
                    <a:pt x="208" y="0"/>
                  </a:cubicBezTo>
                  <a:cubicBezTo>
                    <a:pt x="175" y="0"/>
                    <a:pt x="148" y="27"/>
                    <a:pt x="145" y="60"/>
                  </a:cubicBezTo>
                  <a:cubicBezTo>
                    <a:pt x="69" y="86"/>
                    <a:pt x="16" y="159"/>
                    <a:pt x="16" y="240"/>
                  </a:cubicBezTo>
                  <a:cubicBezTo>
                    <a:pt x="16" y="257"/>
                    <a:pt x="19" y="273"/>
                    <a:pt x="23" y="288"/>
                  </a:cubicBezTo>
                  <a:cubicBezTo>
                    <a:pt x="9" y="300"/>
                    <a:pt x="0" y="317"/>
                    <a:pt x="0" y="336"/>
                  </a:cubicBezTo>
                  <a:cubicBezTo>
                    <a:pt x="0" y="372"/>
                    <a:pt x="29" y="400"/>
                    <a:pt x="64" y="400"/>
                  </a:cubicBezTo>
                  <a:cubicBezTo>
                    <a:pt x="75" y="400"/>
                    <a:pt x="84" y="398"/>
                    <a:pt x="93" y="393"/>
                  </a:cubicBezTo>
                  <a:cubicBezTo>
                    <a:pt x="126" y="419"/>
                    <a:pt x="167" y="432"/>
                    <a:pt x="208" y="432"/>
                  </a:cubicBezTo>
                  <a:cubicBezTo>
                    <a:pt x="250" y="432"/>
                    <a:pt x="291" y="419"/>
                    <a:pt x="324" y="393"/>
                  </a:cubicBezTo>
                  <a:cubicBezTo>
                    <a:pt x="333" y="398"/>
                    <a:pt x="342" y="400"/>
                    <a:pt x="352" y="400"/>
                  </a:cubicBezTo>
                  <a:cubicBezTo>
                    <a:pt x="388" y="400"/>
                    <a:pt x="416" y="372"/>
                    <a:pt x="416" y="336"/>
                  </a:cubicBezTo>
                  <a:cubicBezTo>
                    <a:pt x="416" y="317"/>
                    <a:pt x="408" y="300"/>
                    <a:pt x="394" y="288"/>
                  </a:cubicBezTo>
                  <a:close/>
                  <a:moveTo>
                    <a:pt x="208" y="32"/>
                  </a:moveTo>
                  <a:cubicBezTo>
                    <a:pt x="226" y="32"/>
                    <a:pt x="240" y="47"/>
                    <a:pt x="240" y="64"/>
                  </a:cubicBezTo>
                  <a:cubicBezTo>
                    <a:pt x="240" y="82"/>
                    <a:pt x="226" y="96"/>
                    <a:pt x="208" y="96"/>
                  </a:cubicBezTo>
                  <a:cubicBezTo>
                    <a:pt x="191" y="96"/>
                    <a:pt x="176" y="82"/>
                    <a:pt x="176" y="64"/>
                  </a:cubicBezTo>
                  <a:cubicBezTo>
                    <a:pt x="176" y="47"/>
                    <a:pt x="191" y="32"/>
                    <a:pt x="208" y="32"/>
                  </a:cubicBezTo>
                  <a:close/>
                  <a:moveTo>
                    <a:pt x="32" y="336"/>
                  </a:moveTo>
                  <a:cubicBezTo>
                    <a:pt x="32" y="319"/>
                    <a:pt x="47" y="304"/>
                    <a:pt x="64" y="304"/>
                  </a:cubicBezTo>
                  <a:cubicBezTo>
                    <a:pt x="82" y="304"/>
                    <a:pt x="96" y="319"/>
                    <a:pt x="96" y="336"/>
                  </a:cubicBezTo>
                  <a:cubicBezTo>
                    <a:pt x="96" y="354"/>
                    <a:pt x="82" y="368"/>
                    <a:pt x="64" y="368"/>
                  </a:cubicBezTo>
                  <a:cubicBezTo>
                    <a:pt x="47" y="368"/>
                    <a:pt x="32" y="354"/>
                    <a:pt x="32" y="336"/>
                  </a:cubicBezTo>
                  <a:close/>
                  <a:moveTo>
                    <a:pt x="118" y="372"/>
                  </a:moveTo>
                  <a:cubicBezTo>
                    <a:pt x="124" y="362"/>
                    <a:pt x="128" y="350"/>
                    <a:pt x="128" y="336"/>
                  </a:cubicBezTo>
                  <a:cubicBezTo>
                    <a:pt x="128" y="301"/>
                    <a:pt x="100" y="272"/>
                    <a:pt x="64" y="272"/>
                  </a:cubicBezTo>
                  <a:cubicBezTo>
                    <a:pt x="60" y="272"/>
                    <a:pt x="56" y="273"/>
                    <a:pt x="52" y="274"/>
                  </a:cubicBezTo>
                  <a:cubicBezTo>
                    <a:pt x="50" y="263"/>
                    <a:pt x="48" y="252"/>
                    <a:pt x="48" y="240"/>
                  </a:cubicBezTo>
                  <a:cubicBezTo>
                    <a:pt x="48" y="174"/>
                    <a:pt x="90" y="115"/>
                    <a:pt x="151" y="91"/>
                  </a:cubicBezTo>
                  <a:cubicBezTo>
                    <a:pt x="161" y="113"/>
                    <a:pt x="183" y="128"/>
                    <a:pt x="208" y="128"/>
                  </a:cubicBezTo>
                  <a:cubicBezTo>
                    <a:pt x="234" y="128"/>
                    <a:pt x="256" y="113"/>
                    <a:pt x="266" y="92"/>
                  </a:cubicBezTo>
                  <a:cubicBezTo>
                    <a:pt x="327" y="115"/>
                    <a:pt x="368" y="174"/>
                    <a:pt x="368" y="240"/>
                  </a:cubicBezTo>
                  <a:cubicBezTo>
                    <a:pt x="368" y="252"/>
                    <a:pt x="367" y="263"/>
                    <a:pt x="365" y="274"/>
                  </a:cubicBezTo>
                  <a:cubicBezTo>
                    <a:pt x="361" y="273"/>
                    <a:pt x="357" y="272"/>
                    <a:pt x="352" y="272"/>
                  </a:cubicBezTo>
                  <a:cubicBezTo>
                    <a:pt x="317" y="272"/>
                    <a:pt x="288" y="301"/>
                    <a:pt x="288" y="336"/>
                  </a:cubicBezTo>
                  <a:cubicBezTo>
                    <a:pt x="288" y="350"/>
                    <a:pt x="292" y="362"/>
                    <a:pt x="299" y="372"/>
                  </a:cubicBezTo>
                  <a:cubicBezTo>
                    <a:pt x="273" y="390"/>
                    <a:pt x="241" y="400"/>
                    <a:pt x="208" y="400"/>
                  </a:cubicBezTo>
                  <a:cubicBezTo>
                    <a:pt x="176" y="400"/>
                    <a:pt x="144" y="390"/>
                    <a:pt x="118" y="372"/>
                  </a:cubicBezTo>
                  <a:close/>
                  <a:moveTo>
                    <a:pt x="352" y="368"/>
                  </a:moveTo>
                  <a:cubicBezTo>
                    <a:pt x="335" y="368"/>
                    <a:pt x="320" y="354"/>
                    <a:pt x="320" y="336"/>
                  </a:cubicBezTo>
                  <a:cubicBezTo>
                    <a:pt x="320" y="319"/>
                    <a:pt x="335" y="304"/>
                    <a:pt x="352" y="304"/>
                  </a:cubicBezTo>
                  <a:cubicBezTo>
                    <a:pt x="370" y="304"/>
                    <a:pt x="384" y="319"/>
                    <a:pt x="384" y="336"/>
                  </a:cubicBezTo>
                  <a:cubicBezTo>
                    <a:pt x="384" y="354"/>
                    <a:pt x="370" y="368"/>
                    <a:pt x="352" y="368"/>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0" name="Group 16">
              <a:extLst>
                <a:ext uri="{FF2B5EF4-FFF2-40B4-BE49-F238E27FC236}">
                  <a16:creationId xmlns:a16="http://schemas.microsoft.com/office/drawing/2014/main" id="{EF29A8CD-35F1-4F15-AD42-5B8C8F746510}"/>
                </a:ext>
              </a:extLst>
            </p:cNvPr>
            <p:cNvGrpSpPr>
              <a:grpSpLocks noChangeAspect="1"/>
            </p:cNvGrpSpPr>
            <p:nvPr/>
          </p:nvGrpSpPr>
          <p:grpSpPr bwMode="auto">
            <a:xfrm>
              <a:off x="9175749" y="2946401"/>
              <a:ext cx="252412" cy="222250"/>
              <a:chOff x="5780" y="1856"/>
              <a:chExt cx="159" cy="140"/>
            </a:xfrm>
            <a:solidFill>
              <a:schemeClr val="bg2"/>
            </a:solidFill>
          </p:grpSpPr>
          <p:sp>
            <p:nvSpPr>
              <p:cNvPr id="93" name="Rectangle 17">
                <a:extLst>
                  <a:ext uri="{FF2B5EF4-FFF2-40B4-BE49-F238E27FC236}">
                    <a16:creationId xmlns:a16="http://schemas.microsoft.com/office/drawing/2014/main" id="{D14999CF-913D-4CF4-8BCB-C9ADF146288E}"/>
                  </a:ext>
                </a:extLst>
              </p:cNvPr>
              <p:cNvSpPr>
                <a:spLocks noChangeArrowheads="1"/>
              </p:cNvSpPr>
              <p:nvPr/>
            </p:nvSpPr>
            <p:spPr bwMode="auto">
              <a:xfrm>
                <a:off x="584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8">
                <a:extLst>
                  <a:ext uri="{FF2B5EF4-FFF2-40B4-BE49-F238E27FC236}">
                    <a16:creationId xmlns:a16="http://schemas.microsoft.com/office/drawing/2014/main" id="{CA115A63-303D-4AFD-BFCE-F98515C92EFD}"/>
                  </a:ext>
                </a:extLst>
              </p:cNvPr>
              <p:cNvSpPr>
                <a:spLocks noChangeArrowheads="1"/>
              </p:cNvSpPr>
              <p:nvPr/>
            </p:nvSpPr>
            <p:spPr bwMode="auto">
              <a:xfrm>
                <a:off x="584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9">
                <a:extLst>
                  <a:ext uri="{FF2B5EF4-FFF2-40B4-BE49-F238E27FC236}">
                    <a16:creationId xmlns:a16="http://schemas.microsoft.com/office/drawing/2014/main" id="{FB32AE8D-D782-4519-AEAD-68E6F4726DFA}"/>
                  </a:ext>
                </a:extLst>
              </p:cNvPr>
              <p:cNvSpPr>
                <a:spLocks noChangeArrowheads="1"/>
              </p:cNvSpPr>
              <p:nvPr/>
            </p:nvSpPr>
            <p:spPr bwMode="auto">
              <a:xfrm>
                <a:off x="584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20">
                <a:extLst>
                  <a:ext uri="{FF2B5EF4-FFF2-40B4-BE49-F238E27FC236}">
                    <a16:creationId xmlns:a16="http://schemas.microsoft.com/office/drawing/2014/main" id="{390CDFB0-00F3-49F5-B746-F91665DE8FC8}"/>
                  </a:ext>
                </a:extLst>
              </p:cNvPr>
              <p:cNvSpPr>
                <a:spLocks noChangeArrowheads="1"/>
              </p:cNvSpPr>
              <p:nvPr/>
            </p:nvSpPr>
            <p:spPr bwMode="auto">
              <a:xfrm>
                <a:off x="5810"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21">
                <a:extLst>
                  <a:ext uri="{FF2B5EF4-FFF2-40B4-BE49-F238E27FC236}">
                    <a16:creationId xmlns:a16="http://schemas.microsoft.com/office/drawing/2014/main" id="{0DC454A6-F61C-4435-AAFB-F5DC2407383A}"/>
                  </a:ext>
                </a:extLst>
              </p:cNvPr>
              <p:cNvSpPr>
                <a:spLocks noChangeArrowheads="1"/>
              </p:cNvSpPr>
              <p:nvPr/>
            </p:nvSpPr>
            <p:spPr bwMode="auto">
              <a:xfrm>
                <a:off x="5810"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22">
                <a:extLst>
                  <a:ext uri="{FF2B5EF4-FFF2-40B4-BE49-F238E27FC236}">
                    <a16:creationId xmlns:a16="http://schemas.microsoft.com/office/drawing/2014/main" id="{27C560FF-E799-4024-973E-C99FFDD9C266}"/>
                  </a:ext>
                </a:extLst>
              </p:cNvPr>
              <p:cNvSpPr>
                <a:spLocks noChangeArrowheads="1"/>
              </p:cNvSpPr>
              <p:nvPr/>
            </p:nvSpPr>
            <p:spPr bwMode="auto">
              <a:xfrm>
                <a:off x="5810"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23">
                <a:extLst>
                  <a:ext uri="{FF2B5EF4-FFF2-40B4-BE49-F238E27FC236}">
                    <a16:creationId xmlns:a16="http://schemas.microsoft.com/office/drawing/2014/main" id="{6F54F2DE-71F4-4254-9219-B3037C59B58F}"/>
                  </a:ext>
                </a:extLst>
              </p:cNvPr>
              <p:cNvSpPr>
                <a:spLocks noChangeArrowheads="1"/>
              </p:cNvSpPr>
              <p:nvPr/>
            </p:nvSpPr>
            <p:spPr bwMode="auto">
              <a:xfrm>
                <a:off x="5869" y="1968"/>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24">
                <a:extLst>
                  <a:ext uri="{FF2B5EF4-FFF2-40B4-BE49-F238E27FC236}">
                    <a16:creationId xmlns:a16="http://schemas.microsoft.com/office/drawing/2014/main" id="{FEA2E746-14E2-47BA-9F54-DE690F82462C}"/>
                  </a:ext>
                </a:extLst>
              </p:cNvPr>
              <p:cNvSpPr>
                <a:spLocks noChangeArrowheads="1"/>
              </p:cNvSpPr>
              <p:nvPr/>
            </p:nvSpPr>
            <p:spPr bwMode="auto">
              <a:xfrm>
                <a:off x="5840"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25">
                <a:extLst>
                  <a:ext uri="{FF2B5EF4-FFF2-40B4-BE49-F238E27FC236}">
                    <a16:creationId xmlns:a16="http://schemas.microsoft.com/office/drawing/2014/main" id="{B1DBD38E-4AD8-4FB7-814B-404D8FD6FD7F}"/>
                  </a:ext>
                </a:extLst>
              </p:cNvPr>
              <p:cNvSpPr>
                <a:spLocks noChangeArrowheads="1"/>
              </p:cNvSpPr>
              <p:nvPr/>
            </p:nvSpPr>
            <p:spPr bwMode="auto">
              <a:xfrm>
                <a:off x="589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26">
                <a:extLst>
                  <a:ext uri="{FF2B5EF4-FFF2-40B4-BE49-F238E27FC236}">
                    <a16:creationId xmlns:a16="http://schemas.microsoft.com/office/drawing/2014/main" id="{EF888C2A-014F-4573-AF26-8BEBD7DA5DFD}"/>
                  </a:ext>
                </a:extLst>
              </p:cNvPr>
              <p:cNvSpPr>
                <a:spLocks noChangeArrowheads="1"/>
              </p:cNvSpPr>
              <p:nvPr/>
            </p:nvSpPr>
            <p:spPr bwMode="auto">
              <a:xfrm>
                <a:off x="589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27">
                <a:extLst>
                  <a:ext uri="{FF2B5EF4-FFF2-40B4-BE49-F238E27FC236}">
                    <a16:creationId xmlns:a16="http://schemas.microsoft.com/office/drawing/2014/main" id="{78FD6866-2A78-43C4-BF55-88361BB138CA}"/>
                  </a:ext>
                </a:extLst>
              </p:cNvPr>
              <p:cNvSpPr>
                <a:spLocks noChangeArrowheads="1"/>
              </p:cNvSpPr>
              <p:nvPr/>
            </p:nvSpPr>
            <p:spPr bwMode="auto">
              <a:xfrm>
                <a:off x="589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28">
                <a:extLst>
                  <a:ext uri="{FF2B5EF4-FFF2-40B4-BE49-F238E27FC236}">
                    <a16:creationId xmlns:a16="http://schemas.microsoft.com/office/drawing/2014/main" id="{87805D4E-51BE-47C6-83F9-176FEF3C1C21}"/>
                  </a:ext>
                </a:extLst>
              </p:cNvPr>
              <p:cNvSpPr>
                <a:spLocks noChangeArrowheads="1"/>
              </p:cNvSpPr>
              <p:nvPr/>
            </p:nvSpPr>
            <p:spPr bwMode="auto">
              <a:xfrm>
                <a:off x="5869" y="1912"/>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29">
                <a:extLst>
                  <a:ext uri="{FF2B5EF4-FFF2-40B4-BE49-F238E27FC236}">
                    <a16:creationId xmlns:a16="http://schemas.microsoft.com/office/drawing/2014/main" id="{6326F13A-4DBC-4AB1-9178-BC88700F2A05}"/>
                  </a:ext>
                </a:extLst>
              </p:cNvPr>
              <p:cNvSpPr>
                <a:spLocks noChangeArrowheads="1"/>
              </p:cNvSpPr>
              <p:nvPr/>
            </p:nvSpPr>
            <p:spPr bwMode="auto">
              <a:xfrm>
                <a:off x="5869" y="1931"/>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30">
                <a:extLst>
                  <a:ext uri="{FF2B5EF4-FFF2-40B4-BE49-F238E27FC236}">
                    <a16:creationId xmlns:a16="http://schemas.microsoft.com/office/drawing/2014/main" id="{C847ED15-44BF-4D9D-A360-A5493FA74C8A}"/>
                  </a:ext>
                </a:extLst>
              </p:cNvPr>
              <p:cNvSpPr>
                <a:spLocks noChangeArrowheads="1"/>
              </p:cNvSpPr>
              <p:nvPr/>
            </p:nvSpPr>
            <p:spPr bwMode="auto">
              <a:xfrm>
                <a:off x="5869" y="1949"/>
                <a:ext cx="1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1">
                <a:extLst>
                  <a:ext uri="{FF2B5EF4-FFF2-40B4-BE49-F238E27FC236}">
                    <a16:creationId xmlns:a16="http://schemas.microsoft.com/office/drawing/2014/main" id="{C78C0AFF-90DD-49B3-B5E3-B15688826345}"/>
                  </a:ext>
                </a:extLst>
              </p:cNvPr>
              <p:cNvSpPr>
                <a:spLocks noEditPoints="1"/>
              </p:cNvSpPr>
              <p:nvPr/>
            </p:nvSpPr>
            <p:spPr bwMode="auto">
              <a:xfrm>
                <a:off x="5780" y="1856"/>
                <a:ext cx="159" cy="140"/>
              </a:xfrm>
              <a:custGeom>
                <a:avLst/>
                <a:gdLst>
                  <a:gd name="T0" fmla="*/ 129 w 159"/>
                  <a:gd name="T1" fmla="*/ 0 h 140"/>
                  <a:gd name="T2" fmla="*/ 119 w 159"/>
                  <a:gd name="T3" fmla="*/ 0 h 140"/>
                  <a:gd name="T4" fmla="*/ 119 w 159"/>
                  <a:gd name="T5" fmla="*/ 9 h 140"/>
                  <a:gd name="T6" fmla="*/ 40 w 159"/>
                  <a:gd name="T7" fmla="*/ 9 h 140"/>
                  <a:gd name="T8" fmla="*/ 40 w 159"/>
                  <a:gd name="T9" fmla="*/ 0 h 140"/>
                  <a:gd name="T10" fmla="*/ 30 w 159"/>
                  <a:gd name="T11" fmla="*/ 0 h 140"/>
                  <a:gd name="T12" fmla="*/ 30 w 159"/>
                  <a:gd name="T13" fmla="*/ 9 h 140"/>
                  <a:gd name="T14" fmla="*/ 0 w 159"/>
                  <a:gd name="T15" fmla="*/ 9 h 140"/>
                  <a:gd name="T16" fmla="*/ 0 w 159"/>
                  <a:gd name="T17" fmla="*/ 140 h 140"/>
                  <a:gd name="T18" fmla="*/ 159 w 159"/>
                  <a:gd name="T19" fmla="*/ 140 h 140"/>
                  <a:gd name="T20" fmla="*/ 159 w 159"/>
                  <a:gd name="T21" fmla="*/ 9 h 140"/>
                  <a:gd name="T22" fmla="*/ 129 w 159"/>
                  <a:gd name="T23" fmla="*/ 9 h 140"/>
                  <a:gd name="T24" fmla="*/ 129 w 159"/>
                  <a:gd name="T25" fmla="*/ 0 h 140"/>
                  <a:gd name="T26" fmla="*/ 149 w 159"/>
                  <a:gd name="T27" fmla="*/ 131 h 140"/>
                  <a:gd name="T28" fmla="*/ 10 w 159"/>
                  <a:gd name="T29" fmla="*/ 131 h 140"/>
                  <a:gd name="T30" fmla="*/ 10 w 159"/>
                  <a:gd name="T31" fmla="*/ 47 h 140"/>
                  <a:gd name="T32" fmla="*/ 149 w 159"/>
                  <a:gd name="T33" fmla="*/ 47 h 140"/>
                  <a:gd name="T34" fmla="*/ 149 w 159"/>
                  <a:gd name="T35" fmla="*/ 131 h 140"/>
                  <a:gd name="T36" fmla="*/ 149 w 159"/>
                  <a:gd name="T37" fmla="*/ 18 h 140"/>
                  <a:gd name="T38" fmla="*/ 149 w 159"/>
                  <a:gd name="T39" fmla="*/ 37 h 140"/>
                  <a:gd name="T40" fmla="*/ 10 w 159"/>
                  <a:gd name="T41" fmla="*/ 37 h 140"/>
                  <a:gd name="T42" fmla="*/ 10 w 159"/>
                  <a:gd name="T43" fmla="*/ 18 h 140"/>
                  <a:gd name="T44" fmla="*/ 30 w 159"/>
                  <a:gd name="T45" fmla="*/ 18 h 140"/>
                  <a:gd name="T46" fmla="*/ 30 w 159"/>
                  <a:gd name="T47" fmla="*/ 28 h 140"/>
                  <a:gd name="T48" fmla="*/ 40 w 159"/>
                  <a:gd name="T49" fmla="*/ 28 h 140"/>
                  <a:gd name="T50" fmla="*/ 40 w 159"/>
                  <a:gd name="T51" fmla="*/ 18 h 140"/>
                  <a:gd name="T52" fmla="*/ 119 w 159"/>
                  <a:gd name="T53" fmla="*/ 18 h 140"/>
                  <a:gd name="T54" fmla="*/ 119 w 159"/>
                  <a:gd name="T55" fmla="*/ 28 h 140"/>
                  <a:gd name="T56" fmla="*/ 129 w 159"/>
                  <a:gd name="T57" fmla="*/ 28 h 140"/>
                  <a:gd name="T58" fmla="*/ 129 w 159"/>
                  <a:gd name="T59" fmla="*/ 18 h 140"/>
                  <a:gd name="T60" fmla="*/ 149 w 159"/>
                  <a:gd name="T61" fmla="*/ 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9" h="140">
                    <a:moveTo>
                      <a:pt x="129" y="0"/>
                    </a:moveTo>
                    <a:lnTo>
                      <a:pt x="119" y="0"/>
                    </a:lnTo>
                    <a:lnTo>
                      <a:pt x="119" y="9"/>
                    </a:lnTo>
                    <a:lnTo>
                      <a:pt x="40" y="9"/>
                    </a:lnTo>
                    <a:lnTo>
                      <a:pt x="40" y="0"/>
                    </a:lnTo>
                    <a:lnTo>
                      <a:pt x="30" y="0"/>
                    </a:lnTo>
                    <a:lnTo>
                      <a:pt x="30" y="9"/>
                    </a:lnTo>
                    <a:lnTo>
                      <a:pt x="0" y="9"/>
                    </a:lnTo>
                    <a:lnTo>
                      <a:pt x="0" y="140"/>
                    </a:lnTo>
                    <a:lnTo>
                      <a:pt x="159" y="140"/>
                    </a:lnTo>
                    <a:lnTo>
                      <a:pt x="159" y="9"/>
                    </a:lnTo>
                    <a:lnTo>
                      <a:pt x="129" y="9"/>
                    </a:lnTo>
                    <a:lnTo>
                      <a:pt x="129" y="0"/>
                    </a:lnTo>
                    <a:close/>
                    <a:moveTo>
                      <a:pt x="149" y="131"/>
                    </a:moveTo>
                    <a:lnTo>
                      <a:pt x="10" y="131"/>
                    </a:lnTo>
                    <a:lnTo>
                      <a:pt x="10" y="47"/>
                    </a:lnTo>
                    <a:lnTo>
                      <a:pt x="149" y="47"/>
                    </a:lnTo>
                    <a:lnTo>
                      <a:pt x="149" y="131"/>
                    </a:lnTo>
                    <a:close/>
                    <a:moveTo>
                      <a:pt x="149" y="18"/>
                    </a:moveTo>
                    <a:lnTo>
                      <a:pt x="149" y="37"/>
                    </a:lnTo>
                    <a:lnTo>
                      <a:pt x="10" y="37"/>
                    </a:lnTo>
                    <a:lnTo>
                      <a:pt x="10" y="18"/>
                    </a:lnTo>
                    <a:lnTo>
                      <a:pt x="30" y="18"/>
                    </a:lnTo>
                    <a:lnTo>
                      <a:pt x="30" y="28"/>
                    </a:lnTo>
                    <a:lnTo>
                      <a:pt x="40" y="28"/>
                    </a:lnTo>
                    <a:lnTo>
                      <a:pt x="40" y="18"/>
                    </a:lnTo>
                    <a:lnTo>
                      <a:pt x="119" y="18"/>
                    </a:lnTo>
                    <a:lnTo>
                      <a:pt x="119" y="28"/>
                    </a:lnTo>
                    <a:lnTo>
                      <a:pt x="129" y="28"/>
                    </a:lnTo>
                    <a:lnTo>
                      <a:pt x="129" y="18"/>
                    </a:lnTo>
                    <a:lnTo>
                      <a:pt x="1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Freeform 35">
              <a:extLst>
                <a:ext uri="{FF2B5EF4-FFF2-40B4-BE49-F238E27FC236}">
                  <a16:creationId xmlns:a16="http://schemas.microsoft.com/office/drawing/2014/main" id="{75E7D71E-BBB9-437F-86A8-875070FC301B}"/>
                </a:ext>
              </a:extLst>
            </p:cNvPr>
            <p:cNvSpPr>
              <a:spLocks noEditPoints="1"/>
            </p:cNvSpPr>
            <p:nvPr/>
          </p:nvSpPr>
          <p:spPr bwMode="auto">
            <a:xfrm>
              <a:off x="9945079" y="2338352"/>
              <a:ext cx="252412" cy="179388"/>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39">
              <a:extLst>
                <a:ext uri="{FF2B5EF4-FFF2-40B4-BE49-F238E27FC236}">
                  <a16:creationId xmlns:a16="http://schemas.microsoft.com/office/drawing/2014/main" id="{0EF1C88A-2D73-4E56-90BF-4C75A074493E}"/>
                </a:ext>
              </a:extLst>
            </p:cNvPr>
            <p:cNvSpPr>
              <a:spLocks noEditPoints="1"/>
            </p:cNvSpPr>
            <p:nvPr/>
          </p:nvSpPr>
          <p:spPr bwMode="auto">
            <a:xfrm>
              <a:off x="10734675" y="3295651"/>
              <a:ext cx="249238" cy="269875"/>
            </a:xfrm>
            <a:custGeom>
              <a:avLst/>
              <a:gdLst>
                <a:gd name="T0" fmla="*/ 109 w 157"/>
                <a:gd name="T1" fmla="*/ 32 h 170"/>
                <a:gd name="T2" fmla="*/ 157 w 157"/>
                <a:gd name="T3" fmla="*/ 78 h 170"/>
                <a:gd name="T4" fmla="*/ 157 w 157"/>
                <a:gd name="T5" fmla="*/ 170 h 170"/>
                <a:gd name="T6" fmla="*/ 45 w 157"/>
                <a:gd name="T7" fmla="*/ 170 h 170"/>
                <a:gd name="T8" fmla="*/ 45 w 157"/>
                <a:gd name="T9" fmla="*/ 138 h 170"/>
                <a:gd name="T10" fmla="*/ 0 w 157"/>
                <a:gd name="T11" fmla="*/ 138 h 170"/>
                <a:gd name="T12" fmla="*/ 0 w 157"/>
                <a:gd name="T13" fmla="*/ 0 h 170"/>
                <a:gd name="T14" fmla="*/ 64 w 157"/>
                <a:gd name="T15" fmla="*/ 0 h 170"/>
                <a:gd name="T16" fmla="*/ 98 w 157"/>
                <a:gd name="T17" fmla="*/ 32 h 170"/>
                <a:gd name="T18" fmla="*/ 109 w 157"/>
                <a:gd name="T19" fmla="*/ 32 h 170"/>
                <a:gd name="T20" fmla="*/ 11 w 157"/>
                <a:gd name="T21" fmla="*/ 127 h 170"/>
                <a:gd name="T22" fmla="*/ 45 w 157"/>
                <a:gd name="T23" fmla="*/ 127 h 170"/>
                <a:gd name="T24" fmla="*/ 45 w 157"/>
                <a:gd name="T25" fmla="*/ 32 h 170"/>
                <a:gd name="T26" fmla="*/ 82 w 157"/>
                <a:gd name="T27" fmla="*/ 32 h 170"/>
                <a:gd name="T28" fmla="*/ 59 w 157"/>
                <a:gd name="T29" fmla="*/ 11 h 170"/>
                <a:gd name="T30" fmla="*/ 11 w 157"/>
                <a:gd name="T31" fmla="*/ 11 h 170"/>
                <a:gd name="T32" fmla="*/ 11 w 157"/>
                <a:gd name="T33" fmla="*/ 127 h 170"/>
                <a:gd name="T34" fmla="*/ 56 w 157"/>
                <a:gd name="T35" fmla="*/ 159 h 170"/>
                <a:gd name="T36" fmla="*/ 146 w 157"/>
                <a:gd name="T37" fmla="*/ 159 h 170"/>
                <a:gd name="T38" fmla="*/ 146 w 157"/>
                <a:gd name="T39" fmla="*/ 85 h 170"/>
                <a:gd name="T40" fmla="*/ 101 w 157"/>
                <a:gd name="T41" fmla="*/ 85 h 170"/>
                <a:gd name="T42" fmla="*/ 101 w 157"/>
                <a:gd name="T43" fmla="*/ 43 h 170"/>
                <a:gd name="T44" fmla="*/ 56 w 157"/>
                <a:gd name="T45" fmla="*/ 43 h 170"/>
                <a:gd name="T46" fmla="*/ 56 w 157"/>
                <a:gd name="T47" fmla="*/ 159 h 170"/>
                <a:gd name="T48" fmla="*/ 112 w 157"/>
                <a:gd name="T49" fmla="*/ 50 h 170"/>
                <a:gd name="T50" fmla="*/ 112 w 157"/>
                <a:gd name="T51" fmla="*/ 74 h 170"/>
                <a:gd name="T52" fmla="*/ 138 w 157"/>
                <a:gd name="T53" fmla="*/ 74 h 170"/>
                <a:gd name="T54" fmla="*/ 112 w 157"/>
                <a:gd name="T55" fmla="*/ 5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7" h="170">
                  <a:moveTo>
                    <a:pt x="109" y="32"/>
                  </a:moveTo>
                  <a:lnTo>
                    <a:pt x="157" y="78"/>
                  </a:lnTo>
                  <a:lnTo>
                    <a:pt x="157" y="170"/>
                  </a:lnTo>
                  <a:lnTo>
                    <a:pt x="45" y="170"/>
                  </a:lnTo>
                  <a:lnTo>
                    <a:pt x="45" y="138"/>
                  </a:lnTo>
                  <a:lnTo>
                    <a:pt x="0" y="138"/>
                  </a:lnTo>
                  <a:lnTo>
                    <a:pt x="0" y="0"/>
                  </a:lnTo>
                  <a:lnTo>
                    <a:pt x="64" y="0"/>
                  </a:lnTo>
                  <a:lnTo>
                    <a:pt x="98" y="32"/>
                  </a:lnTo>
                  <a:lnTo>
                    <a:pt x="109" y="32"/>
                  </a:lnTo>
                  <a:close/>
                  <a:moveTo>
                    <a:pt x="11" y="127"/>
                  </a:moveTo>
                  <a:lnTo>
                    <a:pt x="45" y="127"/>
                  </a:lnTo>
                  <a:lnTo>
                    <a:pt x="45" y="32"/>
                  </a:lnTo>
                  <a:lnTo>
                    <a:pt x="82" y="32"/>
                  </a:lnTo>
                  <a:lnTo>
                    <a:pt x="59" y="11"/>
                  </a:lnTo>
                  <a:lnTo>
                    <a:pt x="11" y="11"/>
                  </a:lnTo>
                  <a:lnTo>
                    <a:pt x="11" y="127"/>
                  </a:lnTo>
                  <a:close/>
                  <a:moveTo>
                    <a:pt x="56" y="159"/>
                  </a:moveTo>
                  <a:lnTo>
                    <a:pt x="146" y="159"/>
                  </a:lnTo>
                  <a:lnTo>
                    <a:pt x="146" y="85"/>
                  </a:lnTo>
                  <a:lnTo>
                    <a:pt x="101" y="85"/>
                  </a:lnTo>
                  <a:lnTo>
                    <a:pt x="101" y="43"/>
                  </a:lnTo>
                  <a:lnTo>
                    <a:pt x="56" y="43"/>
                  </a:lnTo>
                  <a:lnTo>
                    <a:pt x="56" y="159"/>
                  </a:lnTo>
                  <a:close/>
                  <a:moveTo>
                    <a:pt x="112" y="50"/>
                  </a:moveTo>
                  <a:lnTo>
                    <a:pt x="112" y="74"/>
                  </a:lnTo>
                  <a:lnTo>
                    <a:pt x="138" y="74"/>
                  </a:lnTo>
                  <a:lnTo>
                    <a:pt x="112" y="5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3">
              <a:extLst>
                <a:ext uri="{FF2B5EF4-FFF2-40B4-BE49-F238E27FC236}">
                  <a16:creationId xmlns:a16="http://schemas.microsoft.com/office/drawing/2014/main" id="{31EC853B-29F9-467A-8545-7CBAD2537362}"/>
                </a:ext>
              </a:extLst>
            </p:cNvPr>
            <p:cNvSpPr>
              <a:spLocks noEditPoints="1"/>
            </p:cNvSpPr>
            <p:nvPr/>
          </p:nvSpPr>
          <p:spPr bwMode="auto">
            <a:xfrm>
              <a:off x="9971088" y="4049713"/>
              <a:ext cx="252413" cy="185738"/>
            </a:xfrm>
            <a:custGeom>
              <a:avLst/>
              <a:gdLst>
                <a:gd name="T0" fmla="*/ 139 w 159"/>
                <a:gd name="T1" fmla="*/ 51 h 117"/>
                <a:gd name="T2" fmla="*/ 139 w 159"/>
                <a:gd name="T3" fmla="*/ 0 h 117"/>
                <a:gd name="T4" fmla="*/ 20 w 159"/>
                <a:gd name="T5" fmla="*/ 0 h 117"/>
                <a:gd name="T6" fmla="*/ 20 w 159"/>
                <a:gd name="T7" fmla="*/ 51 h 117"/>
                <a:gd name="T8" fmla="*/ 0 w 159"/>
                <a:gd name="T9" fmla="*/ 70 h 117"/>
                <a:gd name="T10" fmla="*/ 0 w 159"/>
                <a:gd name="T11" fmla="*/ 117 h 117"/>
                <a:gd name="T12" fmla="*/ 159 w 159"/>
                <a:gd name="T13" fmla="*/ 117 h 117"/>
                <a:gd name="T14" fmla="*/ 159 w 159"/>
                <a:gd name="T15" fmla="*/ 70 h 117"/>
                <a:gd name="T16" fmla="*/ 139 w 159"/>
                <a:gd name="T17" fmla="*/ 51 h 117"/>
                <a:gd name="T18" fmla="*/ 130 w 159"/>
                <a:gd name="T19" fmla="*/ 9 h 117"/>
                <a:gd name="T20" fmla="*/ 80 w 159"/>
                <a:gd name="T21" fmla="*/ 32 h 117"/>
                <a:gd name="T22" fmla="*/ 30 w 159"/>
                <a:gd name="T23" fmla="*/ 9 h 117"/>
                <a:gd name="T24" fmla="*/ 130 w 159"/>
                <a:gd name="T25" fmla="*/ 9 h 117"/>
                <a:gd name="T26" fmla="*/ 80 w 159"/>
                <a:gd name="T27" fmla="*/ 43 h 117"/>
                <a:gd name="T28" fmla="*/ 129 w 159"/>
                <a:gd name="T29" fmla="*/ 19 h 117"/>
                <a:gd name="T30" fmla="*/ 129 w 159"/>
                <a:gd name="T31" fmla="*/ 66 h 117"/>
                <a:gd name="T32" fmla="*/ 30 w 159"/>
                <a:gd name="T33" fmla="*/ 66 h 117"/>
                <a:gd name="T34" fmla="*/ 30 w 159"/>
                <a:gd name="T35" fmla="*/ 19 h 117"/>
                <a:gd name="T36" fmla="*/ 80 w 159"/>
                <a:gd name="T37" fmla="*/ 43 h 117"/>
                <a:gd name="T38" fmla="*/ 149 w 159"/>
                <a:gd name="T39" fmla="*/ 108 h 117"/>
                <a:gd name="T40" fmla="*/ 10 w 159"/>
                <a:gd name="T41" fmla="*/ 108 h 117"/>
                <a:gd name="T42" fmla="*/ 10 w 159"/>
                <a:gd name="T43" fmla="*/ 75 h 117"/>
                <a:gd name="T44" fmla="*/ 149 w 159"/>
                <a:gd name="T45" fmla="*/ 75 h 117"/>
                <a:gd name="T46" fmla="*/ 149 w 159"/>
                <a:gd name="T47" fmla="*/ 10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9" h="117">
                  <a:moveTo>
                    <a:pt x="139" y="51"/>
                  </a:moveTo>
                  <a:lnTo>
                    <a:pt x="139" y="0"/>
                  </a:lnTo>
                  <a:lnTo>
                    <a:pt x="20" y="0"/>
                  </a:lnTo>
                  <a:lnTo>
                    <a:pt x="20" y="51"/>
                  </a:lnTo>
                  <a:lnTo>
                    <a:pt x="0" y="70"/>
                  </a:lnTo>
                  <a:lnTo>
                    <a:pt x="0" y="117"/>
                  </a:lnTo>
                  <a:lnTo>
                    <a:pt x="159" y="117"/>
                  </a:lnTo>
                  <a:lnTo>
                    <a:pt x="159" y="70"/>
                  </a:lnTo>
                  <a:lnTo>
                    <a:pt x="139" y="51"/>
                  </a:lnTo>
                  <a:close/>
                  <a:moveTo>
                    <a:pt x="130" y="9"/>
                  </a:moveTo>
                  <a:lnTo>
                    <a:pt x="80" y="32"/>
                  </a:lnTo>
                  <a:lnTo>
                    <a:pt x="30" y="9"/>
                  </a:lnTo>
                  <a:lnTo>
                    <a:pt x="130" y="9"/>
                  </a:lnTo>
                  <a:close/>
                  <a:moveTo>
                    <a:pt x="80" y="43"/>
                  </a:moveTo>
                  <a:lnTo>
                    <a:pt x="129" y="19"/>
                  </a:lnTo>
                  <a:lnTo>
                    <a:pt x="129" y="66"/>
                  </a:lnTo>
                  <a:lnTo>
                    <a:pt x="30" y="66"/>
                  </a:lnTo>
                  <a:lnTo>
                    <a:pt x="30" y="19"/>
                  </a:lnTo>
                  <a:lnTo>
                    <a:pt x="80" y="43"/>
                  </a:lnTo>
                  <a:close/>
                  <a:moveTo>
                    <a:pt x="149" y="108"/>
                  </a:moveTo>
                  <a:lnTo>
                    <a:pt x="10" y="108"/>
                  </a:lnTo>
                  <a:lnTo>
                    <a:pt x="10" y="75"/>
                  </a:lnTo>
                  <a:lnTo>
                    <a:pt x="149" y="75"/>
                  </a:lnTo>
                  <a:lnTo>
                    <a:pt x="149" y="10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7">
              <a:extLst>
                <a:ext uri="{FF2B5EF4-FFF2-40B4-BE49-F238E27FC236}">
                  <a16:creationId xmlns:a16="http://schemas.microsoft.com/office/drawing/2014/main" id="{0AA7A2BE-856B-4134-B760-2D2A1BD6EC4E}"/>
                </a:ext>
              </a:extLst>
            </p:cNvPr>
            <p:cNvSpPr>
              <a:spLocks noEditPoints="1"/>
            </p:cNvSpPr>
            <p:nvPr/>
          </p:nvSpPr>
          <p:spPr bwMode="auto">
            <a:xfrm>
              <a:off x="11318299" y="4192882"/>
              <a:ext cx="153987" cy="136081"/>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1">
              <a:extLst>
                <a:ext uri="{FF2B5EF4-FFF2-40B4-BE49-F238E27FC236}">
                  <a16:creationId xmlns:a16="http://schemas.microsoft.com/office/drawing/2014/main" id="{A2DEF556-C65A-4909-B245-85B7BEB2E0F4}"/>
                </a:ext>
              </a:extLst>
            </p:cNvPr>
            <p:cNvSpPr>
              <a:spLocks noEditPoints="1"/>
            </p:cNvSpPr>
            <p:nvPr/>
          </p:nvSpPr>
          <p:spPr bwMode="auto">
            <a:xfrm>
              <a:off x="11172249" y="4317851"/>
              <a:ext cx="252412" cy="177800"/>
            </a:xfrm>
            <a:custGeom>
              <a:avLst/>
              <a:gdLst>
                <a:gd name="T0" fmla="*/ 499 w 512"/>
                <a:gd name="T1" fmla="*/ 144 h 384"/>
                <a:gd name="T2" fmla="*/ 480 w 512"/>
                <a:gd name="T3" fmla="*/ 192 h 384"/>
                <a:gd name="T4" fmla="*/ 441 w 512"/>
                <a:gd name="T5" fmla="*/ 134 h 384"/>
                <a:gd name="T6" fmla="*/ 371 w 512"/>
                <a:gd name="T7" fmla="*/ 147 h 384"/>
                <a:gd name="T8" fmla="*/ 342 w 512"/>
                <a:gd name="T9" fmla="*/ 236 h 384"/>
                <a:gd name="T10" fmla="*/ 365 w 512"/>
                <a:gd name="T11" fmla="*/ 317 h 384"/>
                <a:gd name="T12" fmla="*/ 352 w 512"/>
                <a:gd name="T13" fmla="*/ 384 h 384"/>
                <a:gd name="T14" fmla="*/ 294 w 512"/>
                <a:gd name="T15" fmla="*/ 296 h 384"/>
                <a:gd name="T16" fmla="*/ 189 w 512"/>
                <a:gd name="T17" fmla="*/ 317 h 384"/>
                <a:gd name="T18" fmla="*/ 128 w 512"/>
                <a:gd name="T19" fmla="*/ 384 h 384"/>
                <a:gd name="T20" fmla="*/ 170 w 512"/>
                <a:gd name="T21" fmla="*/ 290 h 384"/>
                <a:gd name="T22" fmla="*/ 160 w 512"/>
                <a:gd name="T23" fmla="*/ 192 h 384"/>
                <a:gd name="T24" fmla="*/ 121 w 512"/>
                <a:gd name="T25" fmla="*/ 134 h 384"/>
                <a:gd name="T26" fmla="*/ 51 w 512"/>
                <a:gd name="T27" fmla="*/ 147 h 384"/>
                <a:gd name="T28" fmla="*/ 0 w 512"/>
                <a:gd name="T29" fmla="*/ 192 h 384"/>
                <a:gd name="T30" fmla="*/ 29 w 512"/>
                <a:gd name="T31" fmla="*/ 124 h 384"/>
                <a:gd name="T32" fmla="*/ 32 w 512"/>
                <a:gd name="T33" fmla="*/ 64 h 384"/>
                <a:gd name="T34" fmla="*/ 72 w 512"/>
                <a:gd name="T35" fmla="*/ 6 h 384"/>
                <a:gd name="T36" fmla="*/ 142 w 512"/>
                <a:gd name="T37" fmla="*/ 19 h 384"/>
                <a:gd name="T38" fmla="*/ 156 w 512"/>
                <a:gd name="T39" fmla="*/ 88 h 384"/>
                <a:gd name="T40" fmla="*/ 211 w 512"/>
                <a:gd name="T41" fmla="*/ 108 h 384"/>
                <a:gd name="T42" fmla="*/ 336 w 512"/>
                <a:gd name="T43" fmla="*/ 139 h 384"/>
                <a:gd name="T44" fmla="*/ 352 w 512"/>
                <a:gd name="T45" fmla="*/ 64 h 384"/>
                <a:gd name="T46" fmla="*/ 392 w 512"/>
                <a:gd name="T47" fmla="*/ 6 h 384"/>
                <a:gd name="T48" fmla="*/ 462 w 512"/>
                <a:gd name="T49" fmla="*/ 19 h 384"/>
                <a:gd name="T50" fmla="*/ 476 w 512"/>
                <a:gd name="T51" fmla="*/ 88 h 384"/>
                <a:gd name="T52" fmla="*/ 67 w 512"/>
                <a:gd name="T53" fmla="*/ 77 h 384"/>
                <a:gd name="T54" fmla="*/ 96 w 512"/>
                <a:gd name="T55" fmla="*/ 96 h 384"/>
                <a:gd name="T56" fmla="*/ 126 w 512"/>
                <a:gd name="T57" fmla="*/ 77 h 384"/>
                <a:gd name="T58" fmla="*/ 119 w 512"/>
                <a:gd name="T59" fmla="*/ 42 h 384"/>
                <a:gd name="T60" fmla="*/ 84 w 512"/>
                <a:gd name="T61" fmla="*/ 35 h 384"/>
                <a:gd name="T62" fmla="*/ 64 w 512"/>
                <a:gd name="T63" fmla="*/ 64 h 384"/>
                <a:gd name="T64" fmla="*/ 302 w 512"/>
                <a:gd name="T65" fmla="*/ 238 h 384"/>
                <a:gd name="T66" fmla="*/ 315 w 512"/>
                <a:gd name="T67" fmla="*/ 168 h 384"/>
                <a:gd name="T68" fmla="*/ 256 w 512"/>
                <a:gd name="T69" fmla="*/ 128 h 384"/>
                <a:gd name="T70" fmla="*/ 198 w 512"/>
                <a:gd name="T71" fmla="*/ 168 h 384"/>
                <a:gd name="T72" fmla="*/ 211 w 512"/>
                <a:gd name="T73" fmla="*/ 238 h 384"/>
                <a:gd name="T74" fmla="*/ 384 w 512"/>
                <a:gd name="T75" fmla="*/ 64 h 384"/>
                <a:gd name="T76" fmla="*/ 404 w 512"/>
                <a:gd name="T77" fmla="*/ 94 h 384"/>
                <a:gd name="T78" fmla="*/ 439 w 512"/>
                <a:gd name="T79" fmla="*/ 87 h 384"/>
                <a:gd name="T80" fmla="*/ 446 w 512"/>
                <a:gd name="T81" fmla="*/ 52 h 384"/>
                <a:gd name="T82" fmla="*/ 416 w 512"/>
                <a:gd name="T83" fmla="*/ 32 h 384"/>
                <a:gd name="T84" fmla="*/ 387 w 512"/>
                <a:gd name="T85" fmla="*/ 5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2" h="384">
                  <a:moveTo>
                    <a:pt x="463" y="108"/>
                  </a:moveTo>
                  <a:cubicBezTo>
                    <a:pt x="470" y="113"/>
                    <a:pt x="477" y="118"/>
                    <a:pt x="483" y="124"/>
                  </a:cubicBezTo>
                  <a:cubicBezTo>
                    <a:pt x="490" y="130"/>
                    <a:pt x="495" y="137"/>
                    <a:pt x="499" y="144"/>
                  </a:cubicBezTo>
                  <a:cubicBezTo>
                    <a:pt x="503" y="151"/>
                    <a:pt x="507" y="159"/>
                    <a:pt x="509" y="167"/>
                  </a:cubicBezTo>
                  <a:cubicBezTo>
                    <a:pt x="511" y="175"/>
                    <a:pt x="512" y="184"/>
                    <a:pt x="512" y="192"/>
                  </a:cubicBezTo>
                  <a:lnTo>
                    <a:pt x="480" y="192"/>
                  </a:lnTo>
                  <a:cubicBezTo>
                    <a:pt x="480" y="184"/>
                    <a:pt x="479" y="176"/>
                    <a:pt x="475" y="168"/>
                  </a:cubicBezTo>
                  <a:cubicBezTo>
                    <a:pt x="472" y="160"/>
                    <a:pt x="467" y="153"/>
                    <a:pt x="462" y="147"/>
                  </a:cubicBezTo>
                  <a:cubicBezTo>
                    <a:pt x="456" y="142"/>
                    <a:pt x="449" y="137"/>
                    <a:pt x="441" y="134"/>
                  </a:cubicBezTo>
                  <a:cubicBezTo>
                    <a:pt x="433" y="130"/>
                    <a:pt x="425" y="128"/>
                    <a:pt x="416" y="128"/>
                  </a:cubicBezTo>
                  <a:cubicBezTo>
                    <a:pt x="408" y="128"/>
                    <a:pt x="399" y="130"/>
                    <a:pt x="392" y="134"/>
                  </a:cubicBezTo>
                  <a:cubicBezTo>
                    <a:pt x="384" y="137"/>
                    <a:pt x="377" y="142"/>
                    <a:pt x="371" y="147"/>
                  </a:cubicBezTo>
                  <a:cubicBezTo>
                    <a:pt x="366" y="153"/>
                    <a:pt x="361" y="160"/>
                    <a:pt x="358" y="168"/>
                  </a:cubicBezTo>
                  <a:cubicBezTo>
                    <a:pt x="354" y="176"/>
                    <a:pt x="352" y="184"/>
                    <a:pt x="352" y="192"/>
                  </a:cubicBezTo>
                  <a:cubicBezTo>
                    <a:pt x="352" y="208"/>
                    <a:pt x="349" y="222"/>
                    <a:pt x="342" y="236"/>
                  </a:cubicBezTo>
                  <a:cubicBezTo>
                    <a:pt x="335" y="249"/>
                    <a:pt x="326" y="261"/>
                    <a:pt x="313" y="270"/>
                  </a:cubicBezTo>
                  <a:cubicBezTo>
                    <a:pt x="324" y="275"/>
                    <a:pt x="334" y="282"/>
                    <a:pt x="343" y="290"/>
                  </a:cubicBezTo>
                  <a:cubicBezTo>
                    <a:pt x="352" y="298"/>
                    <a:pt x="359" y="307"/>
                    <a:pt x="365" y="317"/>
                  </a:cubicBezTo>
                  <a:cubicBezTo>
                    <a:pt x="371" y="327"/>
                    <a:pt x="376" y="338"/>
                    <a:pt x="379" y="349"/>
                  </a:cubicBezTo>
                  <a:cubicBezTo>
                    <a:pt x="383" y="361"/>
                    <a:pt x="384" y="372"/>
                    <a:pt x="384" y="384"/>
                  </a:cubicBezTo>
                  <a:lnTo>
                    <a:pt x="352" y="384"/>
                  </a:lnTo>
                  <a:cubicBezTo>
                    <a:pt x="352" y="371"/>
                    <a:pt x="350" y="359"/>
                    <a:pt x="345" y="347"/>
                  </a:cubicBezTo>
                  <a:cubicBezTo>
                    <a:pt x="340" y="336"/>
                    <a:pt x="333" y="325"/>
                    <a:pt x="324" y="317"/>
                  </a:cubicBezTo>
                  <a:cubicBezTo>
                    <a:pt x="316" y="308"/>
                    <a:pt x="305" y="301"/>
                    <a:pt x="294" y="296"/>
                  </a:cubicBezTo>
                  <a:cubicBezTo>
                    <a:pt x="282" y="291"/>
                    <a:pt x="270" y="288"/>
                    <a:pt x="256" y="288"/>
                  </a:cubicBezTo>
                  <a:cubicBezTo>
                    <a:pt x="243" y="288"/>
                    <a:pt x="231" y="291"/>
                    <a:pt x="219" y="296"/>
                  </a:cubicBezTo>
                  <a:cubicBezTo>
                    <a:pt x="208" y="301"/>
                    <a:pt x="197" y="308"/>
                    <a:pt x="189" y="317"/>
                  </a:cubicBezTo>
                  <a:cubicBezTo>
                    <a:pt x="180" y="325"/>
                    <a:pt x="173" y="336"/>
                    <a:pt x="168" y="347"/>
                  </a:cubicBezTo>
                  <a:cubicBezTo>
                    <a:pt x="163" y="359"/>
                    <a:pt x="160" y="371"/>
                    <a:pt x="160" y="384"/>
                  </a:cubicBezTo>
                  <a:lnTo>
                    <a:pt x="128" y="384"/>
                  </a:lnTo>
                  <a:cubicBezTo>
                    <a:pt x="128" y="372"/>
                    <a:pt x="130" y="361"/>
                    <a:pt x="133" y="349"/>
                  </a:cubicBezTo>
                  <a:cubicBezTo>
                    <a:pt x="137" y="338"/>
                    <a:pt x="142" y="327"/>
                    <a:pt x="148" y="317"/>
                  </a:cubicBezTo>
                  <a:cubicBezTo>
                    <a:pt x="154" y="307"/>
                    <a:pt x="161" y="298"/>
                    <a:pt x="170" y="290"/>
                  </a:cubicBezTo>
                  <a:cubicBezTo>
                    <a:pt x="179" y="282"/>
                    <a:pt x="189" y="275"/>
                    <a:pt x="199" y="270"/>
                  </a:cubicBezTo>
                  <a:cubicBezTo>
                    <a:pt x="187" y="261"/>
                    <a:pt x="178" y="249"/>
                    <a:pt x="171" y="236"/>
                  </a:cubicBezTo>
                  <a:cubicBezTo>
                    <a:pt x="164" y="222"/>
                    <a:pt x="160" y="208"/>
                    <a:pt x="160" y="192"/>
                  </a:cubicBezTo>
                  <a:cubicBezTo>
                    <a:pt x="160" y="184"/>
                    <a:pt x="159" y="176"/>
                    <a:pt x="155" y="168"/>
                  </a:cubicBezTo>
                  <a:cubicBezTo>
                    <a:pt x="152" y="160"/>
                    <a:pt x="147" y="153"/>
                    <a:pt x="142" y="147"/>
                  </a:cubicBezTo>
                  <a:cubicBezTo>
                    <a:pt x="136" y="142"/>
                    <a:pt x="129" y="137"/>
                    <a:pt x="121" y="134"/>
                  </a:cubicBezTo>
                  <a:cubicBezTo>
                    <a:pt x="113" y="130"/>
                    <a:pt x="105" y="128"/>
                    <a:pt x="96" y="128"/>
                  </a:cubicBezTo>
                  <a:cubicBezTo>
                    <a:pt x="88" y="128"/>
                    <a:pt x="79" y="130"/>
                    <a:pt x="72" y="134"/>
                  </a:cubicBezTo>
                  <a:cubicBezTo>
                    <a:pt x="64" y="137"/>
                    <a:pt x="57" y="142"/>
                    <a:pt x="51" y="147"/>
                  </a:cubicBezTo>
                  <a:cubicBezTo>
                    <a:pt x="46" y="153"/>
                    <a:pt x="41" y="160"/>
                    <a:pt x="38" y="168"/>
                  </a:cubicBezTo>
                  <a:cubicBezTo>
                    <a:pt x="34" y="176"/>
                    <a:pt x="32" y="184"/>
                    <a:pt x="32" y="192"/>
                  </a:cubicBezTo>
                  <a:lnTo>
                    <a:pt x="0" y="192"/>
                  </a:lnTo>
                  <a:cubicBezTo>
                    <a:pt x="0" y="184"/>
                    <a:pt x="2" y="175"/>
                    <a:pt x="4" y="167"/>
                  </a:cubicBezTo>
                  <a:cubicBezTo>
                    <a:pt x="6" y="159"/>
                    <a:pt x="10" y="151"/>
                    <a:pt x="14" y="144"/>
                  </a:cubicBezTo>
                  <a:cubicBezTo>
                    <a:pt x="18" y="137"/>
                    <a:pt x="23" y="130"/>
                    <a:pt x="29" y="124"/>
                  </a:cubicBezTo>
                  <a:cubicBezTo>
                    <a:pt x="36" y="118"/>
                    <a:pt x="42" y="113"/>
                    <a:pt x="50" y="108"/>
                  </a:cubicBezTo>
                  <a:cubicBezTo>
                    <a:pt x="44" y="103"/>
                    <a:pt x="40" y="96"/>
                    <a:pt x="37" y="88"/>
                  </a:cubicBezTo>
                  <a:cubicBezTo>
                    <a:pt x="34" y="81"/>
                    <a:pt x="32" y="73"/>
                    <a:pt x="32" y="64"/>
                  </a:cubicBezTo>
                  <a:cubicBezTo>
                    <a:pt x="32" y="56"/>
                    <a:pt x="34" y="48"/>
                    <a:pt x="38" y="40"/>
                  </a:cubicBezTo>
                  <a:cubicBezTo>
                    <a:pt x="41" y="32"/>
                    <a:pt x="46" y="25"/>
                    <a:pt x="51" y="19"/>
                  </a:cubicBezTo>
                  <a:cubicBezTo>
                    <a:pt x="57" y="14"/>
                    <a:pt x="64" y="9"/>
                    <a:pt x="72" y="6"/>
                  </a:cubicBezTo>
                  <a:cubicBezTo>
                    <a:pt x="79" y="2"/>
                    <a:pt x="88" y="0"/>
                    <a:pt x="96" y="0"/>
                  </a:cubicBezTo>
                  <a:cubicBezTo>
                    <a:pt x="105" y="0"/>
                    <a:pt x="113" y="2"/>
                    <a:pt x="121" y="6"/>
                  </a:cubicBezTo>
                  <a:cubicBezTo>
                    <a:pt x="129" y="9"/>
                    <a:pt x="136" y="14"/>
                    <a:pt x="142" y="19"/>
                  </a:cubicBezTo>
                  <a:cubicBezTo>
                    <a:pt x="147" y="25"/>
                    <a:pt x="152" y="32"/>
                    <a:pt x="155" y="40"/>
                  </a:cubicBezTo>
                  <a:cubicBezTo>
                    <a:pt x="159" y="48"/>
                    <a:pt x="160" y="56"/>
                    <a:pt x="160" y="64"/>
                  </a:cubicBezTo>
                  <a:cubicBezTo>
                    <a:pt x="160" y="73"/>
                    <a:pt x="159" y="81"/>
                    <a:pt x="156" y="88"/>
                  </a:cubicBezTo>
                  <a:cubicBezTo>
                    <a:pt x="153" y="96"/>
                    <a:pt x="148" y="103"/>
                    <a:pt x="143" y="108"/>
                  </a:cubicBezTo>
                  <a:cubicBezTo>
                    <a:pt x="157" y="116"/>
                    <a:pt x="168" y="126"/>
                    <a:pt x="176" y="139"/>
                  </a:cubicBezTo>
                  <a:cubicBezTo>
                    <a:pt x="185" y="126"/>
                    <a:pt x="197" y="116"/>
                    <a:pt x="211" y="108"/>
                  </a:cubicBezTo>
                  <a:cubicBezTo>
                    <a:pt x="225" y="100"/>
                    <a:pt x="240" y="96"/>
                    <a:pt x="256" y="96"/>
                  </a:cubicBezTo>
                  <a:cubicBezTo>
                    <a:pt x="273" y="96"/>
                    <a:pt x="288" y="100"/>
                    <a:pt x="302" y="108"/>
                  </a:cubicBezTo>
                  <a:cubicBezTo>
                    <a:pt x="316" y="116"/>
                    <a:pt x="327" y="126"/>
                    <a:pt x="336" y="139"/>
                  </a:cubicBezTo>
                  <a:cubicBezTo>
                    <a:pt x="345" y="126"/>
                    <a:pt x="356" y="116"/>
                    <a:pt x="370" y="108"/>
                  </a:cubicBezTo>
                  <a:cubicBezTo>
                    <a:pt x="364" y="103"/>
                    <a:pt x="360" y="96"/>
                    <a:pt x="357" y="88"/>
                  </a:cubicBezTo>
                  <a:cubicBezTo>
                    <a:pt x="354" y="81"/>
                    <a:pt x="352" y="73"/>
                    <a:pt x="352" y="64"/>
                  </a:cubicBezTo>
                  <a:cubicBezTo>
                    <a:pt x="352" y="56"/>
                    <a:pt x="354" y="48"/>
                    <a:pt x="358" y="40"/>
                  </a:cubicBezTo>
                  <a:cubicBezTo>
                    <a:pt x="361" y="32"/>
                    <a:pt x="366" y="25"/>
                    <a:pt x="371" y="19"/>
                  </a:cubicBezTo>
                  <a:cubicBezTo>
                    <a:pt x="377" y="14"/>
                    <a:pt x="384" y="9"/>
                    <a:pt x="392" y="6"/>
                  </a:cubicBezTo>
                  <a:cubicBezTo>
                    <a:pt x="399" y="2"/>
                    <a:pt x="408" y="0"/>
                    <a:pt x="416" y="0"/>
                  </a:cubicBezTo>
                  <a:cubicBezTo>
                    <a:pt x="425" y="0"/>
                    <a:pt x="433" y="2"/>
                    <a:pt x="441" y="6"/>
                  </a:cubicBezTo>
                  <a:cubicBezTo>
                    <a:pt x="449" y="9"/>
                    <a:pt x="456" y="14"/>
                    <a:pt x="462" y="19"/>
                  </a:cubicBezTo>
                  <a:cubicBezTo>
                    <a:pt x="467" y="25"/>
                    <a:pt x="472" y="32"/>
                    <a:pt x="475" y="40"/>
                  </a:cubicBezTo>
                  <a:cubicBezTo>
                    <a:pt x="479" y="48"/>
                    <a:pt x="480" y="56"/>
                    <a:pt x="480" y="64"/>
                  </a:cubicBezTo>
                  <a:cubicBezTo>
                    <a:pt x="480" y="73"/>
                    <a:pt x="479" y="81"/>
                    <a:pt x="476" y="88"/>
                  </a:cubicBezTo>
                  <a:cubicBezTo>
                    <a:pt x="473" y="96"/>
                    <a:pt x="468" y="103"/>
                    <a:pt x="463" y="108"/>
                  </a:cubicBezTo>
                  <a:close/>
                  <a:moveTo>
                    <a:pt x="64" y="64"/>
                  </a:moveTo>
                  <a:cubicBezTo>
                    <a:pt x="64" y="69"/>
                    <a:pt x="65" y="73"/>
                    <a:pt x="67" y="77"/>
                  </a:cubicBezTo>
                  <a:cubicBezTo>
                    <a:pt x="69" y="81"/>
                    <a:pt x="71" y="84"/>
                    <a:pt x="74" y="87"/>
                  </a:cubicBezTo>
                  <a:cubicBezTo>
                    <a:pt x="77" y="90"/>
                    <a:pt x="80" y="92"/>
                    <a:pt x="84" y="94"/>
                  </a:cubicBezTo>
                  <a:cubicBezTo>
                    <a:pt x="88" y="96"/>
                    <a:pt x="92" y="96"/>
                    <a:pt x="96" y="96"/>
                  </a:cubicBezTo>
                  <a:cubicBezTo>
                    <a:pt x="101" y="96"/>
                    <a:pt x="105" y="96"/>
                    <a:pt x="109" y="94"/>
                  </a:cubicBezTo>
                  <a:cubicBezTo>
                    <a:pt x="113" y="92"/>
                    <a:pt x="116" y="90"/>
                    <a:pt x="119" y="87"/>
                  </a:cubicBezTo>
                  <a:cubicBezTo>
                    <a:pt x="122" y="84"/>
                    <a:pt x="124" y="81"/>
                    <a:pt x="126" y="77"/>
                  </a:cubicBezTo>
                  <a:cubicBezTo>
                    <a:pt x="128" y="73"/>
                    <a:pt x="128" y="69"/>
                    <a:pt x="128" y="64"/>
                  </a:cubicBezTo>
                  <a:cubicBezTo>
                    <a:pt x="128" y="60"/>
                    <a:pt x="128" y="56"/>
                    <a:pt x="126" y="52"/>
                  </a:cubicBezTo>
                  <a:cubicBezTo>
                    <a:pt x="124" y="48"/>
                    <a:pt x="122" y="45"/>
                    <a:pt x="119" y="42"/>
                  </a:cubicBezTo>
                  <a:cubicBezTo>
                    <a:pt x="116" y="39"/>
                    <a:pt x="113" y="37"/>
                    <a:pt x="109" y="35"/>
                  </a:cubicBezTo>
                  <a:cubicBezTo>
                    <a:pt x="105" y="33"/>
                    <a:pt x="101" y="32"/>
                    <a:pt x="96" y="32"/>
                  </a:cubicBezTo>
                  <a:cubicBezTo>
                    <a:pt x="92" y="32"/>
                    <a:pt x="88" y="33"/>
                    <a:pt x="84" y="35"/>
                  </a:cubicBezTo>
                  <a:cubicBezTo>
                    <a:pt x="80" y="37"/>
                    <a:pt x="77" y="39"/>
                    <a:pt x="74" y="42"/>
                  </a:cubicBezTo>
                  <a:cubicBezTo>
                    <a:pt x="71" y="45"/>
                    <a:pt x="69" y="48"/>
                    <a:pt x="67" y="52"/>
                  </a:cubicBezTo>
                  <a:cubicBezTo>
                    <a:pt x="65" y="56"/>
                    <a:pt x="64" y="60"/>
                    <a:pt x="64" y="64"/>
                  </a:cubicBezTo>
                  <a:close/>
                  <a:moveTo>
                    <a:pt x="256" y="256"/>
                  </a:moveTo>
                  <a:cubicBezTo>
                    <a:pt x="265" y="256"/>
                    <a:pt x="273" y="255"/>
                    <a:pt x="281" y="251"/>
                  </a:cubicBezTo>
                  <a:cubicBezTo>
                    <a:pt x="289" y="248"/>
                    <a:pt x="296" y="243"/>
                    <a:pt x="302" y="238"/>
                  </a:cubicBezTo>
                  <a:cubicBezTo>
                    <a:pt x="307" y="232"/>
                    <a:pt x="312" y="225"/>
                    <a:pt x="315" y="217"/>
                  </a:cubicBezTo>
                  <a:cubicBezTo>
                    <a:pt x="319" y="210"/>
                    <a:pt x="320" y="201"/>
                    <a:pt x="320" y="192"/>
                  </a:cubicBezTo>
                  <a:cubicBezTo>
                    <a:pt x="320" y="184"/>
                    <a:pt x="319" y="176"/>
                    <a:pt x="315" y="168"/>
                  </a:cubicBezTo>
                  <a:cubicBezTo>
                    <a:pt x="312" y="160"/>
                    <a:pt x="307" y="153"/>
                    <a:pt x="302" y="147"/>
                  </a:cubicBezTo>
                  <a:cubicBezTo>
                    <a:pt x="296" y="142"/>
                    <a:pt x="289" y="137"/>
                    <a:pt x="281" y="134"/>
                  </a:cubicBezTo>
                  <a:cubicBezTo>
                    <a:pt x="273" y="130"/>
                    <a:pt x="265" y="128"/>
                    <a:pt x="256" y="128"/>
                  </a:cubicBezTo>
                  <a:cubicBezTo>
                    <a:pt x="248" y="128"/>
                    <a:pt x="239" y="130"/>
                    <a:pt x="232" y="134"/>
                  </a:cubicBezTo>
                  <a:cubicBezTo>
                    <a:pt x="224" y="137"/>
                    <a:pt x="217" y="142"/>
                    <a:pt x="211" y="147"/>
                  </a:cubicBezTo>
                  <a:cubicBezTo>
                    <a:pt x="206" y="153"/>
                    <a:pt x="201" y="160"/>
                    <a:pt x="198" y="168"/>
                  </a:cubicBezTo>
                  <a:cubicBezTo>
                    <a:pt x="194" y="176"/>
                    <a:pt x="192" y="184"/>
                    <a:pt x="192" y="192"/>
                  </a:cubicBezTo>
                  <a:cubicBezTo>
                    <a:pt x="192" y="201"/>
                    <a:pt x="194" y="210"/>
                    <a:pt x="198" y="217"/>
                  </a:cubicBezTo>
                  <a:cubicBezTo>
                    <a:pt x="201" y="225"/>
                    <a:pt x="206" y="232"/>
                    <a:pt x="211" y="238"/>
                  </a:cubicBezTo>
                  <a:cubicBezTo>
                    <a:pt x="217" y="243"/>
                    <a:pt x="224" y="248"/>
                    <a:pt x="232" y="251"/>
                  </a:cubicBezTo>
                  <a:cubicBezTo>
                    <a:pt x="239" y="255"/>
                    <a:pt x="248" y="256"/>
                    <a:pt x="256" y="256"/>
                  </a:cubicBezTo>
                  <a:close/>
                  <a:moveTo>
                    <a:pt x="384" y="64"/>
                  </a:moveTo>
                  <a:cubicBezTo>
                    <a:pt x="384" y="69"/>
                    <a:pt x="385" y="73"/>
                    <a:pt x="387" y="77"/>
                  </a:cubicBezTo>
                  <a:cubicBezTo>
                    <a:pt x="389" y="81"/>
                    <a:pt x="391" y="84"/>
                    <a:pt x="394" y="87"/>
                  </a:cubicBezTo>
                  <a:cubicBezTo>
                    <a:pt x="397" y="90"/>
                    <a:pt x="400" y="92"/>
                    <a:pt x="404" y="94"/>
                  </a:cubicBezTo>
                  <a:cubicBezTo>
                    <a:pt x="408" y="96"/>
                    <a:pt x="412" y="96"/>
                    <a:pt x="416" y="96"/>
                  </a:cubicBezTo>
                  <a:cubicBezTo>
                    <a:pt x="421" y="96"/>
                    <a:pt x="425" y="96"/>
                    <a:pt x="429" y="94"/>
                  </a:cubicBezTo>
                  <a:cubicBezTo>
                    <a:pt x="433" y="92"/>
                    <a:pt x="436" y="90"/>
                    <a:pt x="439" y="87"/>
                  </a:cubicBezTo>
                  <a:cubicBezTo>
                    <a:pt x="442" y="84"/>
                    <a:pt x="444" y="81"/>
                    <a:pt x="446" y="77"/>
                  </a:cubicBezTo>
                  <a:cubicBezTo>
                    <a:pt x="448" y="73"/>
                    <a:pt x="448" y="69"/>
                    <a:pt x="448" y="64"/>
                  </a:cubicBezTo>
                  <a:cubicBezTo>
                    <a:pt x="448" y="60"/>
                    <a:pt x="448" y="56"/>
                    <a:pt x="446" y="52"/>
                  </a:cubicBezTo>
                  <a:cubicBezTo>
                    <a:pt x="444" y="48"/>
                    <a:pt x="442" y="45"/>
                    <a:pt x="439" y="42"/>
                  </a:cubicBezTo>
                  <a:cubicBezTo>
                    <a:pt x="436" y="39"/>
                    <a:pt x="433" y="37"/>
                    <a:pt x="429" y="35"/>
                  </a:cubicBezTo>
                  <a:cubicBezTo>
                    <a:pt x="425" y="33"/>
                    <a:pt x="421" y="32"/>
                    <a:pt x="416" y="32"/>
                  </a:cubicBezTo>
                  <a:cubicBezTo>
                    <a:pt x="412" y="32"/>
                    <a:pt x="408" y="33"/>
                    <a:pt x="404" y="35"/>
                  </a:cubicBezTo>
                  <a:cubicBezTo>
                    <a:pt x="400" y="37"/>
                    <a:pt x="397" y="39"/>
                    <a:pt x="394" y="42"/>
                  </a:cubicBezTo>
                  <a:cubicBezTo>
                    <a:pt x="391" y="45"/>
                    <a:pt x="389" y="48"/>
                    <a:pt x="387" y="52"/>
                  </a:cubicBezTo>
                  <a:cubicBezTo>
                    <a:pt x="385" y="56"/>
                    <a:pt x="384" y="60"/>
                    <a:pt x="384" y="64"/>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5">
              <a:extLst>
                <a:ext uri="{FF2B5EF4-FFF2-40B4-BE49-F238E27FC236}">
                  <a16:creationId xmlns:a16="http://schemas.microsoft.com/office/drawing/2014/main" id="{495FF86B-6C92-4F9E-BB9B-8C32855DDD17}"/>
                </a:ext>
              </a:extLst>
            </p:cNvPr>
            <p:cNvSpPr>
              <a:spLocks noEditPoints="1"/>
            </p:cNvSpPr>
            <p:nvPr/>
          </p:nvSpPr>
          <p:spPr bwMode="auto">
            <a:xfrm>
              <a:off x="9383713" y="4897438"/>
              <a:ext cx="252413" cy="136525"/>
            </a:xfrm>
            <a:custGeom>
              <a:avLst/>
              <a:gdLst>
                <a:gd name="T0" fmla="*/ 185 w 512"/>
                <a:gd name="T1" fmla="*/ 174 h 288"/>
                <a:gd name="T2" fmla="*/ 215 w 512"/>
                <a:gd name="T3" fmla="*/ 194 h 288"/>
                <a:gd name="T4" fmla="*/ 237 w 512"/>
                <a:gd name="T5" fmla="*/ 221 h 288"/>
                <a:gd name="T6" fmla="*/ 251 w 512"/>
                <a:gd name="T7" fmla="*/ 253 h 288"/>
                <a:gd name="T8" fmla="*/ 256 w 512"/>
                <a:gd name="T9" fmla="*/ 288 h 288"/>
                <a:gd name="T10" fmla="*/ 224 w 512"/>
                <a:gd name="T11" fmla="*/ 288 h 288"/>
                <a:gd name="T12" fmla="*/ 217 w 512"/>
                <a:gd name="T13" fmla="*/ 251 h 288"/>
                <a:gd name="T14" fmla="*/ 196 w 512"/>
                <a:gd name="T15" fmla="*/ 221 h 288"/>
                <a:gd name="T16" fmla="*/ 166 w 512"/>
                <a:gd name="T17" fmla="*/ 200 h 288"/>
                <a:gd name="T18" fmla="*/ 128 w 512"/>
                <a:gd name="T19" fmla="*/ 192 h 288"/>
                <a:gd name="T20" fmla="*/ 91 w 512"/>
                <a:gd name="T21" fmla="*/ 200 h 288"/>
                <a:gd name="T22" fmla="*/ 61 w 512"/>
                <a:gd name="T23" fmla="*/ 221 h 288"/>
                <a:gd name="T24" fmla="*/ 40 w 512"/>
                <a:gd name="T25" fmla="*/ 251 h 288"/>
                <a:gd name="T26" fmla="*/ 32 w 512"/>
                <a:gd name="T27" fmla="*/ 288 h 288"/>
                <a:gd name="T28" fmla="*/ 0 w 512"/>
                <a:gd name="T29" fmla="*/ 288 h 288"/>
                <a:gd name="T30" fmla="*/ 5 w 512"/>
                <a:gd name="T31" fmla="*/ 253 h 288"/>
                <a:gd name="T32" fmla="*/ 20 w 512"/>
                <a:gd name="T33" fmla="*/ 221 h 288"/>
                <a:gd name="T34" fmla="*/ 42 w 512"/>
                <a:gd name="T35" fmla="*/ 194 h 288"/>
                <a:gd name="T36" fmla="*/ 71 w 512"/>
                <a:gd name="T37" fmla="*/ 174 h 288"/>
                <a:gd name="T38" fmla="*/ 43 w 512"/>
                <a:gd name="T39" fmla="*/ 140 h 288"/>
                <a:gd name="T40" fmla="*/ 32 w 512"/>
                <a:gd name="T41" fmla="*/ 96 h 288"/>
                <a:gd name="T42" fmla="*/ 40 w 512"/>
                <a:gd name="T43" fmla="*/ 59 h 288"/>
                <a:gd name="T44" fmla="*/ 61 w 512"/>
                <a:gd name="T45" fmla="*/ 29 h 288"/>
                <a:gd name="T46" fmla="*/ 91 w 512"/>
                <a:gd name="T47" fmla="*/ 8 h 288"/>
                <a:gd name="T48" fmla="*/ 128 w 512"/>
                <a:gd name="T49" fmla="*/ 0 h 288"/>
                <a:gd name="T50" fmla="*/ 166 w 512"/>
                <a:gd name="T51" fmla="*/ 8 h 288"/>
                <a:gd name="T52" fmla="*/ 196 w 512"/>
                <a:gd name="T53" fmla="*/ 29 h 288"/>
                <a:gd name="T54" fmla="*/ 217 w 512"/>
                <a:gd name="T55" fmla="*/ 59 h 288"/>
                <a:gd name="T56" fmla="*/ 224 w 512"/>
                <a:gd name="T57" fmla="*/ 96 h 288"/>
                <a:gd name="T58" fmla="*/ 214 w 512"/>
                <a:gd name="T59" fmla="*/ 140 h 288"/>
                <a:gd name="T60" fmla="*/ 185 w 512"/>
                <a:gd name="T61" fmla="*/ 174 h 288"/>
                <a:gd name="T62" fmla="*/ 64 w 512"/>
                <a:gd name="T63" fmla="*/ 96 h 288"/>
                <a:gd name="T64" fmla="*/ 70 w 512"/>
                <a:gd name="T65" fmla="*/ 121 h 288"/>
                <a:gd name="T66" fmla="*/ 83 w 512"/>
                <a:gd name="T67" fmla="*/ 142 h 288"/>
                <a:gd name="T68" fmla="*/ 104 w 512"/>
                <a:gd name="T69" fmla="*/ 155 h 288"/>
                <a:gd name="T70" fmla="*/ 128 w 512"/>
                <a:gd name="T71" fmla="*/ 160 h 288"/>
                <a:gd name="T72" fmla="*/ 153 w 512"/>
                <a:gd name="T73" fmla="*/ 155 h 288"/>
                <a:gd name="T74" fmla="*/ 174 w 512"/>
                <a:gd name="T75" fmla="*/ 142 h 288"/>
                <a:gd name="T76" fmla="*/ 187 w 512"/>
                <a:gd name="T77" fmla="*/ 121 h 288"/>
                <a:gd name="T78" fmla="*/ 192 w 512"/>
                <a:gd name="T79" fmla="*/ 96 h 288"/>
                <a:gd name="T80" fmla="*/ 187 w 512"/>
                <a:gd name="T81" fmla="*/ 72 h 288"/>
                <a:gd name="T82" fmla="*/ 174 w 512"/>
                <a:gd name="T83" fmla="*/ 51 h 288"/>
                <a:gd name="T84" fmla="*/ 153 w 512"/>
                <a:gd name="T85" fmla="*/ 38 h 288"/>
                <a:gd name="T86" fmla="*/ 128 w 512"/>
                <a:gd name="T87" fmla="*/ 32 h 288"/>
                <a:gd name="T88" fmla="*/ 104 w 512"/>
                <a:gd name="T89" fmla="*/ 38 h 288"/>
                <a:gd name="T90" fmla="*/ 83 w 512"/>
                <a:gd name="T91" fmla="*/ 51 h 288"/>
                <a:gd name="T92" fmla="*/ 70 w 512"/>
                <a:gd name="T93" fmla="*/ 72 h 288"/>
                <a:gd name="T94" fmla="*/ 64 w 512"/>
                <a:gd name="T95" fmla="*/ 96 h 288"/>
                <a:gd name="T96" fmla="*/ 512 w 512"/>
                <a:gd name="T97" fmla="*/ 0 h 288"/>
                <a:gd name="T98" fmla="*/ 512 w 512"/>
                <a:gd name="T99" fmla="*/ 32 h 288"/>
                <a:gd name="T100" fmla="*/ 288 w 512"/>
                <a:gd name="T101" fmla="*/ 32 h 288"/>
                <a:gd name="T102" fmla="*/ 288 w 512"/>
                <a:gd name="T103" fmla="*/ 0 h 288"/>
                <a:gd name="T104" fmla="*/ 512 w 512"/>
                <a:gd name="T105" fmla="*/ 0 h 288"/>
                <a:gd name="T106" fmla="*/ 288 w 512"/>
                <a:gd name="T107" fmla="*/ 128 h 288"/>
                <a:gd name="T108" fmla="*/ 512 w 512"/>
                <a:gd name="T109" fmla="*/ 128 h 288"/>
                <a:gd name="T110" fmla="*/ 512 w 512"/>
                <a:gd name="T111" fmla="*/ 160 h 288"/>
                <a:gd name="T112" fmla="*/ 288 w 512"/>
                <a:gd name="T113" fmla="*/ 160 h 288"/>
                <a:gd name="T114" fmla="*/ 288 w 512"/>
                <a:gd name="T115" fmla="*/ 128 h 288"/>
                <a:gd name="T116" fmla="*/ 288 w 512"/>
                <a:gd name="T117" fmla="*/ 256 h 288"/>
                <a:gd name="T118" fmla="*/ 512 w 512"/>
                <a:gd name="T119" fmla="*/ 256 h 288"/>
                <a:gd name="T120" fmla="*/ 512 w 512"/>
                <a:gd name="T121" fmla="*/ 288 h 288"/>
                <a:gd name="T122" fmla="*/ 288 w 512"/>
                <a:gd name="T123" fmla="*/ 288 h 288"/>
                <a:gd name="T124" fmla="*/ 288 w 512"/>
                <a:gd name="T12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288">
                  <a:moveTo>
                    <a:pt x="185" y="174"/>
                  </a:moveTo>
                  <a:cubicBezTo>
                    <a:pt x="196" y="179"/>
                    <a:pt x="206" y="186"/>
                    <a:pt x="215" y="194"/>
                  </a:cubicBezTo>
                  <a:cubicBezTo>
                    <a:pt x="224" y="202"/>
                    <a:pt x="231" y="211"/>
                    <a:pt x="237" y="221"/>
                  </a:cubicBezTo>
                  <a:cubicBezTo>
                    <a:pt x="243" y="231"/>
                    <a:pt x="248" y="242"/>
                    <a:pt x="251" y="253"/>
                  </a:cubicBezTo>
                  <a:cubicBezTo>
                    <a:pt x="255" y="265"/>
                    <a:pt x="256" y="276"/>
                    <a:pt x="256" y="288"/>
                  </a:cubicBezTo>
                  <a:lnTo>
                    <a:pt x="224" y="288"/>
                  </a:lnTo>
                  <a:cubicBezTo>
                    <a:pt x="224" y="275"/>
                    <a:pt x="222" y="263"/>
                    <a:pt x="217" y="251"/>
                  </a:cubicBezTo>
                  <a:cubicBezTo>
                    <a:pt x="212" y="240"/>
                    <a:pt x="205" y="229"/>
                    <a:pt x="196" y="221"/>
                  </a:cubicBezTo>
                  <a:cubicBezTo>
                    <a:pt x="188" y="212"/>
                    <a:pt x="177" y="205"/>
                    <a:pt x="166" y="200"/>
                  </a:cubicBezTo>
                  <a:cubicBezTo>
                    <a:pt x="154" y="195"/>
                    <a:pt x="142" y="192"/>
                    <a:pt x="128" y="192"/>
                  </a:cubicBezTo>
                  <a:cubicBezTo>
                    <a:pt x="115" y="192"/>
                    <a:pt x="103" y="195"/>
                    <a:pt x="91" y="200"/>
                  </a:cubicBezTo>
                  <a:cubicBezTo>
                    <a:pt x="80" y="205"/>
                    <a:pt x="69" y="212"/>
                    <a:pt x="61" y="221"/>
                  </a:cubicBezTo>
                  <a:cubicBezTo>
                    <a:pt x="52" y="229"/>
                    <a:pt x="45" y="240"/>
                    <a:pt x="40" y="251"/>
                  </a:cubicBezTo>
                  <a:cubicBezTo>
                    <a:pt x="35" y="263"/>
                    <a:pt x="32" y="275"/>
                    <a:pt x="32" y="288"/>
                  </a:cubicBezTo>
                  <a:lnTo>
                    <a:pt x="0" y="288"/>
                  </a:lnTo>
                  <a:cubicBezTo>
                    <a:pt x="0" y="276"/>
                    <a:pt x="2" y="265"/>
                    <a:pt x="5" y="253"/>
                  </a:cubicBezTo>
                  <a:cubicBezTo>
                    <a:pt x="9" y="242"/>
                    <a:pt x="14" y="231"/>
                    <a:pt x="20" y="221"/>
                  </a:cubicBezTo>
                  <a:cubicBezTo>
                    <a:pt x="26" y="211"/>
                    <a:pt x="33" y="202"/>
                    <a:pt x="42" y="194"/>
                  </a:cubicBezTo>
                  <a:cubicBezTo>
                    <a:pt x="51" y="186"/>
                    <a:pt x="61" y="179"/>
                    <a:pt x="71" y="174"/>
                  </a:cubicBezTo>
                  <a:cubicBezTo>
                    <a:pt x="59" y="165"/>
                    <a:pt x="50" y="153"/>
                    <a:pt x="43" y="140"/>
                  </a:cubicBezTo>
                  <a:cubicBezTo>
                    <a:pt x="36" y="126"/>
                    <a:pt x="32" y="112"/>
                    <a:pt x="32" y="96"/>
                  </a:cubicBezTo>
                  <a:cubicBezTo>
                    <a:pt x="32" y="83"/>
                    <a:pt x="35" y="71"/>
                    <a:pt x="40" y="59"/>
                  </a:cubicBezTo>
                  <a:cubicBezTo>
                    <a:pt x="45" y="48"/>
                    <a:pt x="52" y="37"/>
                    <a:pt x="61" y="29"/>
                  </a:cubicBezTo>
                  <a:cubicBezTo>
                    <a:pt x="69" y="20"/>
                    <a:pt x="80" y="13"/>
                    <a:pt x="91" y="8"/>
                  </a:cubicBezTo>
                  <a:cubicBezTo>
                    <a:pt x="103" y="3"/>
                    <a:pt x="115" y="0"/>
                    <a:pt x="128" y="0"/>
                  </a:cubicBezTo>
                  <a:cubicBezTo>
                    <a:pt x="142" y="0"/>
                    <a:pt x="154" y="3"/>
                    <a:pt x="166" y="8"/>
                  </a:cubicBezTo>
                  <a:cubicBezTo>
                    <a:pt x="177" y="13"/>
                    <a:pt x="188" y="20"/>
                    <a:pt x="196" y="29"/>
                  </a:cubicBezTo>
                  <a:cubicBezTo>
                    <a:pt x="205" y="37"/>
                    <a:pt x="212" y="48"/>
                    <a:pt x="217" y="59"/>
                  </a:cubicBezTo>
                  <a:cubicBezTo>
                    <a:pt x="222" y="71"/>
                    <a:pt x="224" y="83"/>
                    <a:pt x="224" y="96"/>
                  </a:cubicBezTo>
                  <a:cubicBezTo>
                    <a:pt x="224" y="112"/>
                    <a:pt x="221" y="126"/>
                    <a:pt x="214" y="140"/>
                  </a:cubicBezTo>
                  <a:cubicBezTo>
                    <a:pt x="207" y="153"/>
                    <a:pt x="198" y="165"/>
                    <a:pt x="185" y="174"/>
                  </a:cubicBezTo>
                  <a:close/>
                  <a:moveTo>
                    <a:pt x="64" y="96"/>
                  </a:moveTo>
                  <a:cubicBezTo>
                    <a:pt x="64" y="105"/>
                    <a:pt x="66" y="114"/>
                    <a:pt x="70" y="121"/>
                  </a:cubicBezTo>
                  <a:cubicBezTo>
                    <a:pt x="73" y="129"/>
                    <a:pt x="78" y="136"/>
                    <a:pt x="83" y="142"/>
                  </a:cubicBezTo>
                  <a:cubicBezTo>
                    <a:pt x="89" y="147"/>
                    <a:pt x="96" y="152"/>
                    <a:pt x="104" y="155"/>
                  </a:cubicBezTo>
                  <a:cubicBezTo>
                    <a:pt x="111" y="159"/>
                    <a:pt x="120" y="160"/>
                    <a:pt x="128" y="160"/>
                  </a:cubicBezTo>
                  <a:cubicBezTo>
                    <a:pt x="137" y="160"/>
                    <a:pt x="145" y="159"/>
                    <a:pt x="153" y="155"/>
                  </a:cubicBezTo>
                  <a:cubicBezTo>
                    <a:pt x="161" y="152"/>
                    <a:pt x="168" y="147"/>
                    <a:pt x="174" y="142"/>
                  </a:cubicBezTo>
                  <a:cubicBezTo>
                    <a:pt x="179" y="136"/>
                    <a:pt x="184" y="129"/>
                    <a:pt x="187" y="121"/>
                  </a:cubicBezTo>
                  <a:cubicBezTo>
                    <a:pt x="191" y="114"/>
                    <a:pt x="192" y="105"/>
                    <a:pt x="192" y="96"/>
                  </a:cubicBezTo>
                  <a:cubicBezTo>
                    <a:pt x="192" y="88"/>
                    <a:pt x="191" y="80"/>
                    <a:pt x="187" y="72"/>
                  </a:cubicBezTo>
                  <a:cubicBezTo>
                    <a:pt x="184" y="64"/>
                    <a:pt x="179" y="57"/>
                    <a:pt x="174" y="51"/>
                  </a:cubicBezTo>
                  <a:cubicBezTo>
                    <a:pt x="168" y="46"/>
                    <a:pt x="161" y="41"/>
                    <a:pt x="153" y="38"/>
                  </a:cubicBezTo>
                  <a:cubicBezTo>
                    <a:pt x="145" y="34"/>
                    <a:pt x="137" y="32"/>
                    <a:pt x="128" y="32"/>
                  </a:cubicBezTo>
                  <a:cubicBezTo>
                    <a:pt x="120" y="32"/>
                    <a:pt x="111" y="34"/>
                    <a:pt x="104" y="38"/>
                  </a:cubicBezTo>
                  <a:cubicBezTo>
                    <a:pt x="96" y="41"/>
                    <a:pt x="89" y="46"/>
                    <a:pt x="83" y="51"/>
                  </a:cubicBezTo>
                  <a:cubicBezTo>
                    <a:pt x="78" y="57"/>
                    <a:pt x="73" y="64"/>
                    <a:pt x="70" y="72"/>
                  </a:cubicBezTo>
                  <a:cubicBezTo>
                    <a:pt x="66" y="80"/>
                    <a:pt x="64" y="88"/>
                    <a:pt x="64" y="96"/>
                  </a:cubicBezTo>
                  <a:close/>
                  <a:moveTo>
                    <a:pt x="512" y="0"/>
                  </a:moveTo>
                  <a:lnTo>
                    <a:pt x="512" y="32"/>
                  </a:lnTo>
                  <a:lnTo>
                    <a:pt x="288" y="32"/>
                  </a:lnTo>
                  <a:lnTo>
                    <a:pt x="288" y="0"/>
                  </a:lnTo>
                  <a:lnTo>
                    <a:pt x="512" y="0"/>
                  </a:lnTo>
                  <a:close/>
                  <a:moveTo>
                    <a:pt x="288" y="128"/>
                  </a:moveTo>
                  <a:lnTo>
                    <a:pt x="512" y="128"/>
                  </a:lnTo>
                  <a:lnTo>
                    <a:pt x="512" y="160"/>
                  </a:lnTo>
                  <a:lnTo>
                    <a:pt x="288" y="160"/>
                  </a:lnTo>
                  <a:lnTo>
                    <a:pt x="288" y="128"/>
                  </a:lnTo>
                  <a:close/>
                  <a:moveTo>
                    <a:pt x="288" y="256"/>
                  </a:moveTo>
                  <a:lnTo>
                    <a:pt x="512" y="256"/>
                  </a:lnTo>
                  <a:lnTo>
                    <a:pt x="512" y="288"/>
                  </a:lnTo>
                  <a:lnTo>
                    <a:pt x="288" y="288"/>
                  </a:lnTo>
                  <a:lnTo>
                    <a:pt x="288" y="256"/>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9">
              <a:extLst>
                <a:ext uri="{FF2B5EF4-FFF2-40B4-BE49-F238E27FC236}">
                  <a16:creationId xmlns:a16="http://schemas.microsoft.com/office/drawing/2014/main" id="{9F455447-C145-4C29-932B-3E6028E84122}"/>
                </a:ext>
              </a:extLst>
            </p:cNvPr>
            <p:cNvSpPr>
              <a:spLocks noEditPoints="1"/>
            </p:cNvSpPr>
            <p:nvPr/>
          </p:nvSpPr>
          <p:spPr bwMode="auto">
            <a:xfrm>
              <a:off x="8093075" y="4203700"/>
              <a:ext cx="249238" cy="236537"/>
            </a:xfrm>
            <a:custGeom>
              <a:avLst/>
              <a:gdLst>
                <a:gd name="T0" fmla="*/ 448 w 448"/>
                <a:gd name="T1" fmla="*/ 0 h 448"/>
                <a:gd name="T2" fmla="*/ 448 w 448"/>
                <a:gd name="T3" fmla="*/ 448 h 448"/>
                <a:gd name="T4" fmla="*/ 352 w 448"/>
                <a:gd name="T5" fmla="*/ 448 h 448"/>
                <a:gd name="T6" fmla="*/ 343 w 448"/>
                <a:gd name="T7" fmla="*/ 398 h 448"/>
                <a:gd name="T8" fmla="*/ 316 w 448"/>
                <a:gd name="T9" fmla="*/ 357 h 448"/>
                <a:gd name="T10" fmla="*/ 275 w 448"/>
                <a:gd name="T11" fmla="*/ 330 h 448"/>
                <a:gd name="T12" fmla="*/ 224 w 448"/>
                <a:gd name="T13" fmla="*/ 320 h 448"/>
                <a:gd name="T14" fmla="*/ 174 w 448"/>
                <a:gd name="T15" fmla="*/ 330 h 448"/>
                <a:gd name="T16" fmla="*/ 134 w 448"/>
                <a:gd name="T17" fmla="*/ 358 h 448"/>
                <a:gd name="T18" fmla="*/ 106 w 448"/>
                <a:gd name="T19" fmla="*/ 398 h 448"/>
                <a:gd name="T20" fmla="*/ 96 w 448"/>
                <a:gd name="T21" fmla="*/ 448 h 448"/>
                <a:gd name="T22" fmla="*/ 0 w 448"/>
                <a:gd name="T23" fmla="*/ 448 h 448"/>
                <a:gd name="T24" fmla="*/ 0 w 448"/>
                <a:gd name="T25" fmla="*/ 0 h 448"/>
                <a:gd name="T26" fmla="*/ 448 w 448"/>
                <a:gd name="T27" fmla="*/ 0 h 448"/>
                <a:gd name="T28" fmla="*/ 416 w 448"/>
                <a:gd name="T29" fmla="*/ 32 h 448"/>
                <a:gd name="T30" fmla="*/ 32 w 448"/>
                <a:gd name="T31" fmla="*/ 32 h 448"/>
                <a:gd name="T32" fmla="*/ 32 w 448"/>
                <a:gd name="T33" fmla="*/ 416 h 448"/>
                <a:gd name="T34" fmla="*/ 67 w 448"/>
                <a:gd name="T35" fmla="*/ 416 h 448"/>
                <a:gd name="T36" fmla="*/ 79 w 448"/>
                <a:gd name="T37" fmla="*/ 380 h 448"/>
                <a:gd name="T38" fmla="*/ 99 w 448"/>
                <a:gd name="T39" fmla="*/ 348 h 448"/>
                <a:gd name="T40" fmla="*/ 126 w 448"/>
                <a:gd name="T41" fmla="*/ 322 h 448"/>
                <a:gd name="T42" fmla="*/ 159 w 448"/>
                <a:gd name="T43" fmla="*/ 302 h 448"/>
                <a:gd name="T44" fmla="*/ 133 w 448"/>
                <a:gd name="T45" fmla="*/ 282 h 448"/>
                <a:gd name="T46" fmla="*/ 113 w 448"/>
                <a:gd name="T47" fmla="*/ 256 h 448"/>
                <a:gd name="T48" fmla="*/ 101 w 448"/>
                <a:gd name="T49" fmla="*/ 225 h 448"/>
                <a:gd name="T50" fmla="*/ 96 w 448"/>
                <a:gd name="T51" fmla="*/ 192 h 448"/>
                <a:gd name="T52" fmla="*/ 106 w 448"/>
                <a:gd name="T53" fmla="*/ 143 h 448"/>
                <a:gd name="T54" fmla="*/ 134 w 448"/>
                <a:gd name="T55" fmla="*/ 102 h 448"/>
                <a:gd name="T56" fmla="*/ 175 w 448"/>
                <a:gd name="T57" fmla="*/ 74 h 448"/>
                <a:gd name="T58" fmla="*/ 224 w 448"/>
                <a:gd name="T59" fmla="*/ 64 h 448"/>
                <a:gd name="T60" fmla="*/ 274 w 448"/>
                <a:gd name="T61" fmla="*/ 74 h 448"/>
                <a:gd name="T62" fmla="*/ 315 w 448"/>
                <a:gd name="T63" fmla="*/ 102 h 448"/>
                <a:gd name="T64" fmla="*/ 342 w 448"/>
                <a:gd name="T65" fmla="*/ 143 h 448"/>
                <a:gd name="T66" fmla="*/ 352 w 448"/>
                <a:gd name="T67" fmla="*/ 192 h 448"/>
                <a:gd name="T68" fmla="*/ 348 w 448"/>
                <a:gd name="T69" fmla="*/ 225 h 448"/>
                <a:gd name="T70" fmla="*/ 336 w 448"/>
                <a:gd name="T71" fmla="*/ 255 h 448"/>
                <a:gd name="T72" fmla="*/ 316 w 448"/>
                <a:gd name="T73" fmla="*/ 281 h 448"/>
                <a:gd name="T74" fmla="*/ 291 w 448"/>
                <a:gd name="T75" fmla="*/ 302 h 448"/>
                <a:gd name="T76" fmla="*/ 323 w 448"/>
                <a:gd name="T77" fmla="*/ 322 h 448"/>
                <a:gd name="T78" fmla="*/ 350 w 448"/>
                <a:gd name="T79" fmla="*/ 348 h 448"/>
                <a:gd name="T80" fmla="*/ 370 w 448"/>
                <a:gd name="T81" fmla="*/ 380 h 448"/>
                <a:gd name="T82" fmla="*/ 381 w 448"/>
                <a:gd name="T83" fmla="*/ 416 h 448"/>
                <a:gd name="T84" fmla="*/ 416 w 448"/>
                <a:gd name="T85" fmla="*/ 416 h 448"/>
                <a:gd name="T86" fmla="*/ 416 w 448"/>
                <a:gd name="T87" fmla="*/ 32 h 448"/>
                <a:gd name="T88" fmla="*/ 224 w 448"/>
                <a:gd name="T89" fmla="*/ 288 h 448"/>
                <a:gd name="T90" fmla="*/ 262 w 448"/>
                <a:gd name="T91" fmla="*/ 281 h 448"/>
                <a:gd name="T92" fmla="*/ 292 w 448"/>
                <a:gd name="T93" fmla="*/ 260 h 448"/>
                <a:gd name="T94" fmla="*/ 313 w 448"/>
                <a:gd name="T95" fmla="*/ 230 h 448"/>
                <a:gd name="T96" fmla="*/ 320 w 448"/>
                <a:gd name="T97" fmla="*/ 192 h 448"/>
                <a:gd name="T98" fmla="*/ 313 w 448"/>
                <a:gd name="T99" fmla="*/ 155 h 448"/>
                <a:gd name="T100" fmla="*/ 292 w 448"/>
                <a:gd name="T101" fmla="*/ 125 h 448"/>
                <a:gd name="T102" fmla="*/ 262 w 448"/>
                <a:gd name="T103" fmla="*/ 104 h 448"/>
                <a:gd name="T104" fmla="*/ 224 w 448"/>
                <a:gd name="T105" fmla="*/ 96 h 448"/>
                <a:gd name="T106" fmla="*/ 187 w 448"/>
                <a:gd name="T107" fmla="*/ 104 h 448"/>
                <a:gd name="T108" fmla="*/ 157 w 448"/>
                <a:gd name="T109" fmla="*/ 125 h 448"/>
                <a:gd name="T110" fmla="*/ 136 w 448"/>
                <a:gd name="T111" fmla="*/ 155 h 448"/>
                <a:gd name="T112" fmla="*/ 128 w 448"/>
                <a:gd name="T113" fmla="*/ 192 h 448"/>
                <a:gd name="T114" fmla="*/ 136 w 448"/>
                <a:gd name="T115" fmla="*/ 230 h 448"/>
                <a:gd name="T116" fmla="*/ 157 w 448"/>
                <a:gd name="T117" fmla="*/ 260 h 448"/>
                <a:gd name="T118" fmla="*/ 187 w 448"/>
                <a:gd name="T119" fmla="*/ 281 h 448"/>
                <a:gd name="T120" fmla="*/ 224 w 448"/>
                <a:gd name="T121" fmla="*/ 28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8" h="448">
                  <a:moveTo>
                    <a:pt x="448" y="0"/>
                  </a:moveTo>
                  <a:lnTo>
                    <a:pt x="448" y="448"/>
                  </a:lnTo>
                  <a:lnTo>
                    <a:pt x="352" y="448"/>
                  </a:lnTo>
                  <a:cubicBezTo>
                    <a:pt x="352" y="430"/>
                    <a:pt x="349" y="413"/>
                    <a:pt x="343" y="398"/>
                  </a:cubicBezTo>
                  <a:cubicBezTo>
                    <a:pt x="336" y="382"/>
                    <a:pt x="327" y="369"/>
                    <a:pt x="316" y="357"/>
                  </a:cubicBezTo>
                  <a:cubicBezTo>
                    <a:pt x="304" y="346"/>
                    <a:pt x="291" y="337"/>
                    <a:pt x="275" y="330"/>
                  </a:cubicBezTo>
                  <a:cubicBezTo>
                    <a:pt x="260" y="324"/>
                    <a:pt x="243" y="320"/>
                    <a:pt x="224" y="320"/>
                  </a:cubicBezTo>
                  <a:cubicBezTo>
                    <a:pt x="207" y="320"/>
                    <a:pt x="190" y="324"/>
                    <a:pt x="174" y="330"/>
                  </a:cubicBezTo>
                  <a:cubicBezTo>
                    <a:pt x="159" y="337"/>
                    <a:pt x="145" y="346"/>
                    <a:pt x="134" y="358"/>
                  </a:cubicBezTo>
                  <a:cubicBezTo>
                    <a:pt x="122" y="369"/>
                    <a:pt x="113" y="383"/>
                    <a:pt x="106" y="398"/>
                  </a:cubicBezTo>
                  <a:cubicBezTo>
                    <a:pt x="100" y="414"/>
                    <a:pt x="96" y="431"/>
                    <a:pt x="96" y="448"/>
                  </a:cubicBezTo>
                  <a:lnTo>
                    <a:pt x="0" y="448"/>
                  </a:lnTo>
                  <a:lnTo>
                    <a:pt x="0" y="0"/>
                  </a:lnTo>
                  <a:lnTo>
                    <a:pt x="448" y="0"/>
                  </a:lnTo>
                  <a:close/>
                  <a:moveTo>
                    <a:pt x="416" y="32"/>
                  </a:moveTo>
                  <a:lnTo>
                    <a:pt x="32" y="32"/>
                  </a:lnTo>
                  <a:lnTo>
                    <a:pt x="32" y="416"/>
                  </a:lnTo>
                  <a:lnTo>
                    <a:pt x="67" y="416"/>
                  </a:lnTo>
                  <a:cubicBezTo>
                    <a:pt x="70" y="404"/>
                    <a:pt x="74" y="392"/>
                    <a:pt x="79" y="380"/>
                  </a:cubicBezTo>
                  <a:cubicBezTo>
                    <a:pt x="85" y="369"/>
                    <a:pt x="91" y="358"/>
                    <a:pt x="99" y="348"/>
                  </a:cubicBezTo>
                  <a:cubicBezTo>
                    <a:pt x="107" y="338"/>
                    <a:pt x="116" y="330"/>
                    <a:pt x="126" y="322"/>
                  </a:cubicBezTo>
                  <a:cubicBezTo>
                    <a:pt x="136" y="314"/>
                    <a:pt x="147" y="307"/>
                    <a:pt x="159" y="302"/>
                  </a:cubicBezTo>
                  <a:cubicBezTo>
                    <a:pt x="149" y="297"/>
                    <a:pt x="140" y="290"/>
                    <a:pt x="133" y="282"/>
                  </a:cubicBezTo>
                  <a:cubicBezTo>
                    <a:pt x="125" y="274"/>
                    <a:pt x="119" y="265"/>
                    <a:pt x="113" y="256"/>
                  </a:cubicBezTo>
                  <a:cubicBezTo>
                    <a:pt x="108" y="246"/>
                    <a:pt x="104" y="236"/>
                    <a:pt x="101" y="225"/>
                  </a:cubicBezTo>
                  <a:cubicBezTo>
                    <a:pt x="98" y="215"/>
                    <a:pt x="96" y="204"/>
                    <a:pt x="96" y="192"/>
                  </a:cubicBezTo>
                  <a:cubicBezTo>
                    <a:pt x="96" y="175"/>
                    <a:pt x="100" y="158"/>
                    <a:pt x="106" y="143"/>
                  </a:cubicBezTo>
                  <a:cubicBezTo>
                    <a:pt x="113" y="127"/>
                    <a:pt x="122" y="113"/>
                    <a:pt x="134" y="102"/>
                  </a:cubicBezTo>
                  <a:cubicBezTo>
                    <a:pt x="145" y="90"/>
                    <a:pt x="159" y="81"/>
                    <a:pt x="175" y="74"/>
                  </a:cubicBezTo>
                  <a:cubicBezTo>
                    <a:pt x="190" y="68"/>
                    <a:pt x="207" y="64"/>
                    <a:pt x="224" y="64"/>
                  </a:cubicBezTo>
                  <a:cubicBezTo>
                    <a:pt x="242" y="64"/>
                    <a:pt x="259" y="68"/>
                    <a:pt x="274" y="74"/>
                  </a:cubicBezTo>
                  <a:cubicBezTo>
                    <a:pt x="290" y="81"/>
                    <a:pt x="304" y="90"/>
                    <a:pt x="315" y="102"/>
                  </a:cubicBezTo>
                  <a:cubicBezTo>
                    <a:pt x="327" y="113"/>
                    <a:pt x="336" y="127"/>
                    <a:pt x="342" y="143"/>
                  </a:cubicBezTo>
                  <a:cubicBezTo>
                    <a:pt x="349" y="158"/>
                    <a:pt x="352" y="175"/>
                    <a:pt x="352" y="192"/>
                  </a:cubicBezTo>
                  <a:cubicBezTo>
                    <a:pt x="352" y="204"/>
                    <a:pt x="351" y="215"/>
                    <a:pt x="348" y="225"/>
                  </a:cubicBezTo>
                  <a:cubicBezTo>
                    <a:pt x="345" y="236"/>
                    <a:pt x="341" y="246"/>
                    <a:pt x="336" y="255"/>
                  </a:cubicBezTo>
                  <a:cubicBezTo>
                    <a:pt x="331" y="265"/>
                    <a:pt x="324" y="273"/>
                    <a:pt x="316" y="281"/>
                  </a:cubicBezTo>
                  <a:cubicBezTo>
                    <a:pt x="309" y="289"/>
                    <a:pt x="300" y="296"/>
                    <a:pt x="291" y="302"/>
                  </a:cubicBezTo>
                  <a:cubicBezTo>
                    <a:pt x="303" y="307"/>
                    <a:pt x="313" y="314"/>
                    <a:pt x="323" y="322"/>
                  </a:cubicBezTo>
                  <a:cubicBezTo>
                    <a:pt x="333" y="329"/>
                    <a:pt x="342" y="338"/>
                    <a:pt x="350" y="348"/>
                  </a:cubicBezTo>
                  <a:cubicBezTo>
                    <a:pt x="358" y="358"/>
                    <a:pt x="364" y="369"/>
                    <a:pt x="370" y="380"/>
                  </a:cubicBezTo>
                  <a:cubicBezTo>
                    <a:pt x="375" y="392"/>
                    <a:pt x="379" y="404"/>
                    <a:pt x="381" y="416"/>
                  </a:cubicBezTo>
                  <a:lnTo>
                    <a:pt x="416" y="416"/>
                  </a:lnTo>
                  <a:lnTo>
                    <a:pt x="416" y="32"/>
                  </a:lnTo>
                  <a:close/>
                  <a:moveTo>
                    <a:pt x="224" y="288"/>
                  </a:moveTo>
                  <a:cubicBezTo>
                    <a:pt x="238" y="288"/>
                    <a:pt x="250" y="286"/>
                    <a:pt x="262" y="281"/>
                  </a:cubicBezTo>
                  <a:cubicBezTo>
                    <a:pt x="273" y="276"/>
                    <a:pt x="284" y="269"/>
                    <a:pt x="292" y="260"/>
                  </a:cubicBezTo>
                  <a:cubicBezTo>
                    <a:pt x="301" y="252"/>
                    <a:pt x="308" y="241"/>
                    <a:pt x="313" y="230"/>
                  </a:cubicBezTo>
                  <a:cubicBezTo>
                    <a:pt x="318" y="218"/>
                    <a:pt x="320" y="206"/>
                    <a:pt x="320" y="192"/>
                  </a:cubicBezTo>
                  <a:cubicBezTo>
                    <a:pt x="320" y="179"/>
                    <a:pt x="318" y="167"/>
                    <a:pt x="313" y="155"/>
                  </a:cubicBezTo>
                  <a:cubicBezTo>
                    <a:pt x="308" y="144"/>
                    <a:pt x="301" y="133"/>
                    <a:pt x="292" y="125"/>
                  </a:cubicBezTo>
                  <a:cubicBezTo>
                    <a:pt x="284" y="116"/>
                    <a:pt x="273" y="109"/>
                    <a:pt x="262" y="104"/>
                  </a:cubicBezTo>
                  <a:cubicBezTo>
                    <a:pt x="250" y="99"/>
                    <a:pt x="238" y="96"/>
                    <a:pt x="224" y="96"/>
                  </a:cubicBezTo>
                  <a:cubicBezTo>
                    <a:pt x="211" y="96"/>
                    <a:pt x="199" y="99"/>
                    <a:pt x="187" y="104"/>
                  </a:cubicBezTo>
                  <a:cubicBezTo>
                    <a:pt x="176" y="109"/>
                    <a:pt x="165" y="116"/>
                    <a:pt x="157" y="125"/>
                  </a:cubicBezTo>
                  <a:cubicBezTo>
                    <a:pt x="148" y="133"/>
                    <a:pt x="141" y="144"/>
                    <a:pt x="136" y="155"/>
                  </a:cubicBezTo>
                  <a:cubicBezTo>
                    <a:pt x="131" y="167"/>
                    <a:pt x="128" y="179"/>
                    <a:pt x="128" y="192"/>
                  </a:cubicBezTo>
                  <a:cubicBezTo>
                    <a:pt x="128" y="206"/>
                    <a:pt x="131" y="218"/>
                    <a:pt x="136" y="230"/>
                  </a:cubicBezTo>
                  <a:cubicBezTo>
                    <a:pt x="141" y="241"/>
                    <a:pt x="148" y="252"/>
                    <a:pt x="157" y="260"/>
                  </a:cubicBezTo>
                  <a:cubicBezTo>
                    <a:pt x="165" y="269"/>
                    <a:pt x="176" y="276"/>
                    <a:pt x="187" y="281"/>
                  </a:cubicBezTo>
                  <a:cubicBezTo>
                    <a:pt x="199" y="286"/>
                    <a:pt x="211" y="288"/>
                    <a:pt x="224" y="288"/>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3">
              <a:extLst>
                <a:ext uri="{FF2B5EF4-FFF2-40B4-BE49-F238E27FC236}">
                  <a16:creationId xmlns:a16="http://schemas.microsoft.com/office/drawing/2014/main" id="{3FAFF9B5-0CEE-4327-891B-24A161F88D31}"/>
                </a:ext>
              </a:extLst>
            </p:cNvPr>
            <p:cNvSpPr>
              <a:spLocks noEditPoints="1"/>
            </p:cNvSpPr>
            <p:nvPr/>
          </p:nvSpPr>
          <p:spPr bwMode="auto">
            <a:xfrm>
              <a:off x="7924800" y="5072063"/>
              <a:ext cx="252412" cy="193675"/>
            </a:xfrm>
            <a:custGeom>
              <a:avLst/>
              <a:gdLst>
                <a:gd name="T0" fmla="*/ 159 w 159"/>
                <a:gd name="T1" fmla="*/ 103 h 122"/>
                <a:gd name="T2" fmla="*/ 109 w 159"/>
                <a:gd name="T3" fmla="*/ 103 h 122"/>
                <a:gd name="T4" fmla="*/ 109 w 159"/>
                <a:gd name="T5" fmla="*/ 113 h 122"/>
                <a:gd name="T6" fmla="*/ 129 w 159"/>
                <a:gd name="T7" fmla="*/ 113 h 122"/>
                <a:gd name="T8" fmla="*/ 129 w 159"/>
                <a:gd name="T9" fmla="*/ 122 h 122"/>
                <a:gd name="T10" fmla="*/ 80 w 159"/>
                <a:gd name="T11" fmla="*/ 122 h 122"/>
                <a:gd name="T12" fmla="*/ 80 w 159"/>
                <a:gd name="T13" fmla="*/ 113 h 122"/>
                <a:gd name="T14" fmla="*/ 99 w 159"/>
                <a:gd name="T15" fmla="*/ 113 h 122"/>
                <a:gd name="T16" fmla="*/ 99 w 159"/>
                <a:gd name="T17" fmla="*/ 103 h 122"/>
                <a:gd name="T18" fmla="*/ 70 w 159"/>
                <a:gd name="T19" fmla="*/ 103 h 122"/>
                <a:gd name="T20" fmla="*/ 70 w 159"/>
                <a:gd name="T21" fmla="*/ 122 h 122"/>
                <a:gd name="T22" fmla="*/ 0 w 159"/>
                <a:gd name="T23" fmla="*/ 122 h 122"/>
                <a:gd name="T24" fmla="*/ 0 w 159"/>
                <a:gd name="T25" fmla="*/ 0 h 122"/>
                <a:gd name="T26" fmla="*/ 70 w 159"/>
                <a:gd name="T27" fmla="*/ 0 h 122"/>
                <a:gd name="T28" fmla="*/ 70 w 159"/>
                <a:gd name="T29" fmla="*/ 37 h 122"/>
                <a:gd name="T30" fmla="*/ 159 w 159"/>
                <a:gd name="T31" fmla="*/ 37 h 122"/>
                <a:gd name="T32" fmla="*/ 159 w 159"/>
                <a:gd name="T33" fmla="*/ 103 h 122"/>
                <a:gd name="T34" fmla="*/ 60 w 159"/>
                <a:gd name="T35" fmla="*/ 113 h 122"/>
                <a:gd name="T36" fmla="*/ 60 w 159"/>
                <a:gd name="T37" fmla="*/ 103 h 122"/>
                <a:gd name="T38" fmla="*/ 20 w 159"/>
                <a:gd name="T39" fmla="*/ 103 h 122"/>
                <a:gd name="T40" fmla="*/ 20 w 159"/>
                <a:gd name="T41" fmla="*/ 94 h 122"/>
                <a:gd name="T42" fmla="*/ 50 w 159"/>
                <a:gd name="T43" fmla="*/ 94 h 122"/>
                <a:gd name="T44" fmla="*/ 50 w 159"/>
                <a:gd name="T45" fmla="*/ 85 h 122"/>
                <a:gd name="T46" fmla="*/ 20 w 159"/>
                <a:gd name="T47" fmla="*/ 85 h 122"/>
                <a:gd name="T48" fmla="*/ 20 w 159"/>
                <a:gd name="T49" fmla="*/ 75 h 122"/>
                <a:gd name="T50" fmla="*/ 50 w 159"/>
                <a:gd name="T51" fmla="*/ 75 h 122"/>
                <a:gd name="T52" fmla="*/ 50 w 159"/>
                <a:gd name="T53" fmla="*/ 37 h 122"/>
                <a:gd name="T54" fmla="*/ 60 w 159"/>
                <a:gd name="T55" fmla="*/ 37 h 122"/>
                <a:gd name="T56" fmla="*/ 60 w 159"/>
                <a:gd name="T57" fmla="*/ 9 h 122"/>
                <a:gd name="T58" fmla="*/ 10 w 159"/>
                <a:gd name="T59" fmla="*/ 9 h 122"/>
                <a:gd name="T60" fmla="*/ 10 w 159"/>
                <a:gd name="T61" fmla="*/ 113 h 122"/>
                <a:gd name="T62" fmla="*/ 60 w 159"/>
                <a:gd name="T63" fmla="*/ 113 h 122"/>
                <a:gd name="T64" fmla="*/ 50 w 159"/>
                <a:gd name="T65" fmla="*/ 19 h 122"/>
                <a:gd name="T66" fmla="*/ 50 w 159"/>
                <a:gd name="T67" fmla="*/ 28 h 122"/>
                <a:gd name="T68" fmla="*/ 20 w 159"/>
                <a:gd name="T69" fmla="*/ 28 h 122"/>
                <a:gd name="T70" fmla="*/ 20 w 159"/>
                <a:gd name="T71" fmla="*/ 19 h 122"/>
                <a:gd name="T72" fmla="*/ 50 w 159"/>
                <a:gd name="T73" fmla="*/ 19 h 122"/>
                <a:gd name="T74" fmla="*/ 149 w 159"/>
                <a:gd name="T75" fmla="*/ 94 h 122"/>
                <a:gd name="T76" fmla="*/ 149 w 159"/>
                <a:gd name="T77" fmla="*/ 47 h 122"/>
                <a:gd name="T78" fmla="*/ 60 w 159"/>
                <a:gd name="T79" fmla="*/ 47 h 122"/>
                <a:gd name="T80" fmla="*/ 60 w 159"/>
                <a:gd name="T81" fmla="*/ 94 h 122"/>
                <a:gd name="T82" fmla="*/ 149 w 159"/>
                <a:gd name="T83"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9" h="122">
                  <a:moveTo>
                    <a:pt x="159" y="103"/>
                  </a:moveTo>
                  <a:lnTo>
                    <a:pt x="109" y="103"/>
                  </a:lnTo>
                  <a:lnTo>
                    <a:pt x="109" y="113"/>
                  </a:lnTo>
                  <a:lnTo>
                    <a:pt x="129" y="113"/>
                  </a:lnTo>
                  <a:lnTo>
                    <a:pt x="129" y="122"/>
                  </a:lnTo>
                  <a:lnTo>
                    <a:pt x="80" y="122"/>
                  </a:lnTo>
                  <a:lnTo>
                    <a:pt x="80" y="113"/>
                  </a:lnTo>
                  <a:lnTo>
                    <a:pt x="99" y="113"/>
                  </a:lnTo>
                  <a:lnTo>
                    <a:pt x="99" y="103"/>
                  </a:lnTo>
                  <a:lnTo>
                    <a:pt x="70" y="103"/>
                  </a:lnTo>
                  <a:lnTo>
                    <a:pt x="70" y="122"/>
                  </a:lnTo>
                  <a:lnTo>
                    <a:pt x="0" y="122"/>
                  </a:lnTo>
                  <a:lnTo>
                    <a:pt x="0" y="0"/>
                  </a:lnTo>
                  <a:lnTo>
                    <a:pt x="70" y="0"/>
                  </a:lnTo>
                  <a:lnTo>
                    <a:pt x="70" y="37"/>
                  </a:lnTo>
                  <a:lnTo>
                    <a:pt x="159" y="37"/>
                  </a:lnTo>
                  <a:lnTo>
                    <a:pt x="159" y="103"/>
                  </a:lnTo>
                  <a:close/>
                  <a:moveTo>
                    <a:pt x="60" y="113"/>
                  </a:moveTo>
                  <a:lnTo>
                    <a:pt x="60" y="103"/>
                  </a:lnTo>
                  <a:lnTo>
                    <a:pt x="20" y="103"/>
                  </a:lnTo>
                  <a:lnTo>
                    <a:pt x="20" y="94"/>
                  </a:lnTo>
                  <a:lnTo>
                    <a:pt x="50" y="94"/>
                  </a:lnTo>
                  <a:lnTo>
                    <a:pt x="50" y="85"/>
                  </a:lnTo>
                  <a:lnTo>
                    <a:pt x="20" y="85"/>
                  </a:lnTo>
                  <a:lnTo>
                    <a:pt x="20" y="75"/>
                  </a:lnTo>
                  <a:lnTo>
                    <a:pt x="50" y="75"/>
                  </a:lnTo>
                  <a:lnTo>
                    <a:pt x="50" y="37"/>
                  </a:lnTo>
                  <a:lnTo>
                    <a:pt x="60" y="37"/>
                  </a:lnTo>
                  <a:lnTo>
                    <a:pt x="60" y="9"/>
                  </a:lnTo>
                  <a:lnTo>
                    <a:pt x="10" y="9"/>
                  </a:lnTo>
                  <a:lnTo>
                    <a:pt x="10" y="113"/>
                  </a:lnTo>
                  <a:lnTo>
                    <a:pt x="60" y="113"/>
                  </a:lnTo>
                  <a:close/>
                  <a:moveTo>
                    <a:pt x="50" y="19"/>
                  </a:moveTo>
                  <a:lnTo>
                    <a:pt x="50" y="28"/>
                  </a:lnTo>
                  <a:lnTo>
                    <a:pt x="20" y="28"/>
                  </a:lnTo>
                  <a:lnTo>
                    <a:pt x="20" y="19"/>
                  </a:lnTo>
                  <a:lnTo>
                    <a:pt x="50" y="19"/>
                  </a:lnTo>
                  <a:close/>
                  <a:moveTo>
                    <a:pt x="149" y="94"/>
                  </a:moveTo>
                  <a:lnTo>
                    <a:pt x="149" y="47"/>
                  </a:lnTo>
                  <a:lnTo>
                    <a:pt x="60" y="47"/>
                  </a:lnTo>
                  <a:lnTo>
                    <a:pt x="60" y="94"/>
                  </a:lnTo>
                  <a:lnTo>
                    <a:pt x="149" y="9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9" name="Group 78">
              <a:extLst>
                <a:ext uri="{FF2B5EF4-FFF2-40B4-BE49-F238E27FC236}">
                  <a16:creationId xmlns:a16="http://schemas.microsoft.com/office/drawing/2014/main" id="{64BF2EC0-C320-46F1-9393-168D59C1AAD1}"/>
                </a:ext>
              </a:extLst>
            </p:cNvPr>
            <p:cNvGrpSpPr/>
            <p:nvPr/>
          </p:nvGrpSpPr>
          <p:grpSpPr>
            <a:xfrm>
              <a:off x="7035800" y="4556134"/>
              <a:ext cx="258763" cy="263526"/>
              <a:chOff x="7035800" y="4556134"/>
              <a:chExt cx="258763" cy="263526"/>
            </a:xfrm>
          </p:grpSpPr>
          <p:sp>
            <p:nvSpPr>
              <p:cNvPr id="88" name="Freeform 67">
                <a:extLst>
                  <a:ext uri="{FF2B5EF4-FFF2-40B4-BE49-F238E27FC236}">
                    <a16:creationId xmlns:a16="http://schemas.microsoft.com/office/drawing/2014/main" id="{AD512C79-D258-4F88-916C-5F6641CDF576}"/>
                  </a:ext>
                </a:extLst>
              </p:cNvPr>
              <p:cNvSpPr>
                <a:spLocks/>
              </p:cNvSpPr>
              <p:nvPr/>
            </p:nvSpPr>
            <p:spPr bwMode="auto">
              <a:xfrm>
                <a:off x="7072313" y="4678372"/>
                <a:ext cx="182563" cy="76200"/>
              </a:xfrm>
              <a:custGeom>
                <a:avLst/>
                <a:gdLst>
                  <a:gd name="T0" fmla="*/ 488 w 523"/>
                  <a:gd name="T1" fmla="*/ 0 h 228"/>
                  <a:gd name="T2" fmla="*/ 36 w 523"/>
                  <a:gd name="T3" fmla="*/ 0 h 228"/>
                  <a:gd name="T4" fmla="*/ 0 w 523"/>
                  <a:gd name="T5" fmla="*/ 40 h 228"/>
                  <a:gd name="T6" fmla="*/ 0 w 523"/>
                  <a:gd name="T7" fmla="*/ 211 h 228"/>
                  <a:gd name="T8" fmla="*/ 62 w 523"/>
                  <a:gd name="T9" fmla="*/ 228 h 228"/>
                  <a:gd name="T10" fmla="*/ 62 w 523"/>
                  <a:gd name="T11" fmla="*/ 62 h 228"/>
                  <a:gd name="T12" fmla="*/ 460 w 523"/>
                  <a:gd name="T13" fmla="*/ 62 h 228"/>
                  <a:gd name="T14" fmla="*/ 460 w 523"/>
                  <a:gd name="T15" fmla="*/ 227 h 228"/>
                  <a:gd name="T16" fmla="*/ 523 w 523"/>
                  <a:gd name="T17" fmla="*/ 209 h 228"/>
                  <a:gd name="T18" fmla="*/ 523 w 523"/>
                  <a:gd name="T19" fmla="*/ 40 h 228"/>
                  <a:gd name="T20" fmla="*/ 488 w 523"/>
                  <a:gd name="T2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3" h="228">
                    <a:moveTo>
                      <a:pt x="488" y="0"/>
                    </a:moveTo>
                    <a:lnTo>
                      <a:pt x="36" y="0"/>
                    </a:lnTo>
                    <a:cubicBezTo>
                      <a:pt x="17" y="0"/>
                      <a:pt x="0" y="16"/>
                      <a:pt x="0" y="40"/>
                    </a:cubicBezTo>
                    <a:lnTo>
                      <a:pt x="0" y="211"/>
                    </a:lnTo>
                    <a:lnTo>
                      <a:pt x="62" y="228"/>
                    </a:lnTo>
                    <a:lnTo>
                      <a:pt x="62" y="62"/>
                    </a:lnTo>
                    <a:lnTo>
                      <a:pt x="460" y="62"/>
                    </a:lnTo>
                    <a:lnTo>
                      <a:pt x="460" y="227"/>
                    </a:lnTo>
                    <a:lnTo>
                      <a:pt x="523" y="209"/>
                    </a:lnTo>
                    <a:lnTo>
                      <a:pt x="523" y="40"/>
                    </a:lnTo>
                    <a:cubicBezTo>
                      <a:pt x="523" y="16"/>
                      <a:pt x="505" y="0"/>
                      <a:pt x="488" y="0"/>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68">
                <a:extLst>
                  <a:ext uri="{FF2B5EF4-FFF2-40B4-BE49-F238E27FC236}">
                    <a16:creationId xmlns:a16="http://schemas.microsoft.com/office/drawing/2014/main" id="{AAE3EA70-5280-4EDB-AE63-EB4A95246291}"/>
                  </a:ext>
                </a:extLst>
              </p:cNvPr>
              <p:cNvSpPr>
                <a:spLocks noChangeArrowheads="1"/>
              </p:cNvSpPr>
              <p:nvPr/>
            </p:nvSpPr>
            <p:spPr bwMode="auto">
              <a:xfrm>
                <a:off x="7153275" y="4643447"/>
                <a:ext cx="22225" cy="53975"/>
              </a:xfrm>
              <a:prstGeom prst="rect">
                <a:avLst/>
              </a:prstGeom>
              <a:solidFill>
                <a:schemeClr val="bg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127C55FE-0C2E-4A4B-9649-5D73C90F0EA7}"/>
                  </a:ext>
                </a:extLst>
              </p:cNvPr>
              <p:cNvSpPr>
                <a:spLocks/>
              </p:cNvSpPr>
              <p:nvPr/>
            </p:nvSpPr>
            <p:spPr bwMode="auto">
              <a:xfrm>
                <a:off x="7115175" y="4556134"/>
                <a:ext cx="98425" cy="87313"/>
              </a:xfrm>
              <a:custGeom>
                <a:avLst/>
                <a:gdLst>
                  <a:gd name="T0" fmla="*/ 240 w 278"/>
                  <a:gd name="T1" fmla="*/ 0 h 264"/>
                  <a:gd name="T2" fmla="*/ 38 w 278"/>
                  <a:gd name="T3" fmla="*/ 0 h 264"/>
                  <a:gd name="T4" fmla="*/ 0 w 278"/>
                  <a:gd name="T5" fmla="*/ 39 h 264"/>
                  <a:gd name="T6" fmla="*/ 0 w 278"/>
                  <a:gd name="T7" fmla="*/ 226 h 264"/>
                  <a:gd name="T8" fmla="*/ 38 w 278"/>
                  <a:gd name="T9" fmla="*/ 264 h 264"/>
                  <a:gd name="T10" fmla="*/ 238 w 278"/>
                  <a:gd name="T11" fmla="*/ 264 h 264"/>
                  <a:gd name="T12" fmla="*/ 277 w 278"/>
                  <a:gd name="T13" fmla="*/ 226 h 264"/>
                  <a:gd name="T14" fmla="*/ 277 w 278"/>
                  <a:gd name="T15" fmla="*/ 39 h 264"/>
                  <a:gd name="T16" fmla="*/ 240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40" y="0"/>
                    </a:moveTo>
                    <a:lnTo>
                      <a:pt x="38" y="0"/>
                    </a:lnTo>
                    <a:cubicBezTo>
                      <a:pt x="17" y="0"/>
                      <a:pt x="0" y="18"/>
                      <a:pt x="0" y="39"/>
                    </a:cubicBezTo>
                    <a:lnTo>
                      <a:pt x="0" y="226"/>
                    </a:lnTo>
                    <a:cubicBezTo>
                      <a:pt x="0" y="247"/>
                      <a:pt x="17" y="264"/>
                      <a:pt x="38" y="264"/>
                    </a:cubicBezTo>
                    <a:lnTo>
                      <a:pt x="238" y="264"/>
                    </a:lnTo>
                    <a:cubicBezTo>
                      <a:pt x="259" y="264"/>
                      <a:pt x="277" y="247"/>
                      <a:pt x="277" y="226"/>
                    </a:cubicBezTo>
                    <a:lnTo>
                      <a:pt x="277" y="39"/>
                    </a:lnTo>
                    <a:cubicBezTo>
                      <a:pt x="278" y="18"/>
                      <a:pt x="261" y="0"/>
                      <a:pt x="240" y="0"/>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70">
                <a:extLst>
                  <a:ext uri="{FF2B5EF4-FFF2-40B4-BE49-F238E27FC236}">
                    <a16:creationId xmlns:a16="http://schemas.microsoft.com/office/drawing/2014/main" id="{0BFABC8A-03E5-4733-89D1-EF64F2BDE30F}"/>
                  </a:ext>
                </a:extLst>
              </p:cNvPr>
              <p:cNvSpPr>
                <a:spLocks/>
              </p:cNvSpPr>
              <p:nvPr/>
            </p:nvSpPr>
            <p:spPr bwMode="auto">
              <a:xfrm>
                <a:off x="7035800" y="4732347"/>
                <a:ext cx="96838" cy="87313"/>
              </a:xfrm>
              <a:custGeom>
                <a:avLst/>
                <a:gdLst>
                  <a:gd name="T0" fmla="*/ 239 w 277"/>
                  <a:gd name="T1" fmla="*/ 0 h 264"/>
                  <a:gd name="T2" fmla="*/ 39 w 277"/>
                  <a:gd name="T3" fmla="*/ 0 h 264"/>
                  <a:gd name="T4" fmla="*/ 0 w 277"/>
                  <a:gd name="T5" fmla="*/ 38 h 264"/>
                  <a:gd name="T6" fmla="*/ 0 w 277"/>
                  <a:gd name="T7" fmla="*/ 225 h 264"/>
                  <a:gd name="T8" fmla="*/ 39 w 277"/>
                  <a:gd name="T9" fmla="*/ 264 h 264"/>
                  <a:gd name="T10" fmla="*/ 239 w 277"/>
                  <a:gd name="T11" fmla="*/ 264 h 264"/>
                  <a:gd name="T12" fmla="*/ 277 w 277"/>
                  <a:gd name="T13" fmla="*/ 225 h 264"/>
                  <a:gd name="T14" fmla="*/ 277 w 277"/>
                  <a:gd name="T15" fmla="*/ 38 h 264"/>
                  <a:gd name="T16" fmla="*/ 239 w 277"/>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64">
                    <a:moveTo>
                      <a:pt x="239" y="0"/>
                    </a:moveTo>
                    <a:lnTo>
                      <a:pt x="39" y="0"/>
                    </a:lnTo>
                    <a:cubicBezTo>
                      <a:pt x="18" y="0"/>
                      <a:pt x="0" y="17"/>
                      <a:pt x="0" y="38"/>
                    </a:cubicBezTo>
                    <a:lnTo>
                      <a:pt x="0" y="225"/>
                    </a:lnTo>
                    <a:cubicBezTo>
                      <a:pt x="0" y="246"/>
                      <a:pt x="18" y="264"/>
                      <a:pt x="39" y="264"/>
                    </a:cubicBezTo>
                    <a:lnTo>
                      <a:pt x="239" y="264"/>
                    </a:lnTo>
                    <a:cubicBezTo>
                      <a:pt x="260" y="264"/>
                      <a:pt x="277" y="246"/>
                      <a:pt x="277" y="225"/>
                    </a:cubicBezTo>
                    <a:lnTo>
                      <a:pt x="277" y="38"/>
                    </a:lnTo>
                    <a:cubicBezTo>
                      <a:pt x="277" y="17"/>
                      <a:pt x="260" y="0"/>
                      <a:pt x="239" y="0"/>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C08B9F3-91B5-464E-B212-04BFE2B79421}"/>
                  </a:ext>
                </a:extLst>
              </p:cNvPr>
              <p:cNvSpPr>
                <a:spLocks/>
              </p:cNvSpPr>
              <p:nvPr/>
            </p:nvSpPr>
            <p:spPr bwMode="auto">
              <a:xfrm>
                <a:off x="7196138" y="4732347"/>
                <a:ext cx="98425" cy="87313"/>
              </a:xfrm>
              <a:custGeom>
                <a:avLst/>
                <a:gdLst>
                  <a:gd name="T0" fmla="*/ 238 w 278"/>
                  <a:gd name="T1" fmla="*/ 0 h 264"/>
                  <a:gd name="T2" fmla="*/ 38 w 278"/>
                  <a:gd name="T3" fmla="*/ 0 h 264"/>
                  <a:gd name="T4" fmla="*/ 0 w 278"/>
                  <a:gd name="T5" fmla="*/ 38 h 264"/>
                  <a:gd name="T6" fmla="*/ 0 w 278"/>
                  <a:gd name="T7" fmla="*/ 225 h 264"/>
                  <a:gd name="T8" fmla="*/ 38 w 278"/>
                  <a:gd name="T9" fmla="*/ 264 h 264"/>
                  <a:gd name="T10" fmla="*/ 238 w 278"/>
                  <a:gd name="T11" fmla="*/ 264 h 264"/>
                  <a:gd name="T12" fmla="*/ 277 w 278"/>
                  <a:gd name="T13" fmla="*/ 225 h 264"/>
                  <a:gd name="T14" fmla="*/ 277 w 278"/>
                  <a:gd name="T15" fmla="*/ 38 h 264"/>
                  <a:gd name="T16" fmla="*/ 238 w 278"/>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64">
                    <a:moveTo>
                      <a:pt x="238" y="0"/>
                    </a:moveTo>
                    <a:lnTo>
                      <a:pt x="38" y="0"/>
                    </a:lnTo>
                    <a:cubicBezTo>
                      <a:pt x="17" y="0"/>
                      <a:pt x="0" y="17"/>
                      <a:pt x="0" y="38"/>
                    </a:cubicBezTo>
                    <a:lnTo>
                      <a:pt x="0" y="225"/>
                    </a:lnTo>
                    <a:cubicBezTo>
                      <a:pt x="0" y="246"/>
                      <a:pt x="17" y="264"/>
                      <a:pt x="38" y="264"/>
                    </a:cubicBezTo>
                    <a:lnTo>
                      <a:pt x="238" y="264"/>
                    </a:lnTo>
                    <a:cubicBezTo>
                      <a:pt x="259" y="264"/>
                      <a:pt x="277" y="246"/>
                      <a:pt x="277" y="225"/>
                    </a:cubicBezTo>
                    <a:lnTo>
                      <a:pt x="277" y="38"/>
                    </a:lnTo>
                    <a:cubicBezTo>
                      <a:pt x="278" y="17"/>
                      <a:pt x="261" y="0"/>
                      <a:pt x="238" y="0"/>
                    </a:cubicBez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 name="Group 74">
              <a:extLst>
                <a:ext uri="{FF2B5EF4-FFF2-40B4-BE49-F238E27FC236}">
                  <a16:creationId xmlns:a16="http://schemas.microsoft.com/office/drawing/2014/main" id="{44B51418-C670-4C14-92E2-77332530A3E9}"/>
                </a:ext>
              </a:extLst>
            </p:cNvPr>
            <p:cNvGrpSpPr>
              <a:grpSpLocks noChangeAspect="1"/>
            </p:cNvGrpSpPr>
            <p:nvPr/>
          </p:nvGrpSpPr>
          <p:grpSpPr bwMode="auto">
            <a:xfrm>
              <a:off x="6945300" y="3624271"/>
              <a:ext cx="257175" cy="231776"/>
              <a:chOff x="4375" y="2283"/>
              <a:chExt cx="162" cy="146"/>
            </a:xfrm>
            <a:solidFill>
              <a:schemeClr val="bg2"/>
            </a:solidFill>
          </p:grpSpPr>
          <p:sp>
            <p:nvSpPr>
              <p:cNvPr id="82" name="Rectangle 75">
                <a:extLst>
                  <a:ext uri="{FF2B5EF4-FFF2-40B4-BE49-F238E27FC236}">
                    <a16:creationId xmlns:a16="http://schemas.microsoft.com/office/drawing/2014/main" id="{2CB6127D-8BC3-4B78-BC6D-E56E0E550CF1}"/>
                  </a:ext>
                </a:extLst>
              </p:cNvPr>
              <p:cNvSpPr>
                <a:spLocks noChangeArrowheads="1"/>
              </p:cNvSpPr>
              <p:nvPr/>
            </p:nvSpPr>
            <p:spPr bwMode="auto">
              <a:xfrm>
                <a:off x="4385" y="2348"/>
                <a:ext cx="2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6">
                <a:extLst>
                  <a:ext uri="{FF2B5EF4-FFF2-40B4-BE49-F238E27FC236}">
                    <a16:creationId xmlns:a16="http://schemas.microsoft.com/office/drawing/2014/main" id="{7D3030BC-894C-4207-8460-18B71A7DF22E}"/>
                  </a:ext>
                </a:extLst>
              </p:cNvPr>
              <p:cNvSpPr>
                <a:spLocks noChangeArrowheads="1"/>
              </p:cNvSpPr>
              <p:nvPr/>
            </p:nvSpPr>
            <p:spPr bwMode="auto">
              <a:xfrm>
                <a:off x="4415" y="2376"/>
                <a:ext cx="23"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7">
                <a:extLst>
                  <a:ext uri="{FF2B5EF4-FFF2-40B4-BE49-F238E27FC236}">
                    <a16:creationId xmlns:a16="http://schemas.microsoft.com/office/drawing/2014/main" id="{57E37CDD-8BC8-4648-A959-EA99C1B9B477}"/>
                  </a:ext>
                </a:extLst>
              </p:cNvPr>
              <p:cNvSpPr>
                <a:spLocks noChangeArrowheads="1"/>
              </p:cNvSpPr>
              <p:nvPr/>
            </p:nvSpPr>
            <p:spPr bwMode="auto">
              <a:xfrm>
                <a:off x="4474" y="2330"/>
                <a:ext cx="23" cy="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78">
                <a:extLst>
                  <a:ext uri="{FF2B5EF4-FFF2-40B4-BE49-F238E27FC236}">
                    <a16:creationId xmlns:a16="http://schemas.microsoft.com/office/drawing/2014/main" id="{809DCB8B-F5DA-4B27-BC2F-DEF067778639}"/>
                  </a:ext>
                </a:extLst>
              </p:cNvPr>
              <p:cNvSpPr>
                <a:spLocks noChangeArrowheads="1"/>
              </p:cNvSpPr>
              <p:nvPr/>
            </p:nvSpPr>
            <p:spPr bwMode="auto">
              <a:xfrm>
                <a:off x="4504" y="2367"/>
                <a:ext cx="23" cy="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79">
                <a:extLst>
                  <a:ext uri="{FF2B5EF4-FFF2-40B4-BE49-F238E27FC236}">
                    <a16:creationId xmlns:a16="http://schemas.microsoft.com/office/drawing/2014/main" id="{C91CBAC1-9BBA-4833-AEC9-BE2EE88034DA}"/>
                  </a:ext>
                </a:extLst>
              </p:cNvPr>
              <p:cNvSpPr>
                <a:spLocks noChangeArrowheads="1"/>
              </p:cNvSpPr>
              <p:nvPr/>
            </p:nvSpPr>
            <p:spPr bwMode="auto">
              <a:xfrm>
                <a:off x="4444" y="2314"/>
                <a:ext cx="24" cy="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0">
                <a:extLst>
                  <a:ext uri="{FF2B5EF4-FFF2-40B4-BE49-F238E27FC236}">
                    <a16:creationId xmlns:a16="http://schemas.microsoft.com/office/drawing/2014/main" id="{893A98F3-EB5D-4E72-86D9-2B2BA744C7A8}"/>
                  </a:ext>
                </a:extLst>
              </p:cNvPr>
              <p:cNvSpPr>
                <a:spLocks/>
              </p:cNvSpPr>
              <p:nvPr/>
            </p:nvSpPr>
            <p:spPr bwMode="auto">
              <a:xfrm>
                <a:off x="4375" y="2283"/>
                <a:ext cx="162" cy="146"/>
              </a:xfrm>
              <a:custGeom>
                <a:avLst/>
                <a:gdLst>
                  <a:gd name="T0" fmla="*/ 7 w 162"/>
                  <a:gd name="T1" fmla="*/ 140 h 146"/>
                  <a:gd name="T2" fmla="*/ 7 w 162"/>
                  <a:gd name="T3" fmla="*/ 0 h 146"/>
                  <a:gd name="T4" fmla="*/ 0 w 162"/>
                  <a:gd name="T5" fmla="*/ 0 h 146"/>
                  <a:gd name="T6" fmla="*/ 0 w 162"/>
                  <a:gd name="T7" fmla="*/ 146 h 146"/>
                  <a:gd name="T8" fmla="*/ 162 w 162"/>
                  <a:gd name="T9" fmla="*/ 146 h 146"/>
                  <a:gd name="T10" fmla="*/ 162 w 162"/>
                  <a:gd name="T11" fmla="*/ 140 h 146"/>
                  <a:gd name="T12" fmla="*/ 7 w 162"/>
                  <a:gd name="T13" fmla="*/ 140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7" y="140"/>
                    </a:moveTo>
                    <a:lnTo>
                      <a:pt x="7" y="0"/>
                    </a:lnTo>
                    <a:lnTo>
                      <a:pt x="0" y="0"/>
                    </a:lnTo>
                    <a:lnTo>
                      <a:pt x="0" y="146"/>
                    </a:lnTo>
                    <a:lnTo>
                      <a:pt x="162" y="146"/>
                    </a:lnTo>
                    <a:lnTo>
                      <a:pt x="162"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1" name="Freeform 85">
              <a:extLst>
                <a:ext uri="{FF2B5EF4-FFF2-40B4-BE49-F238E27FC236}">
                  <a16:creationId xmlns:a16="http://schemas.microsoft.com/office/drawing/2014/main" id="{4ACDE87E-04F6-4D51-B7E4-4AB3A3334DDF}"/>
                </a:ext>
              </a:extLst>
            </p:cNvPr>
            <p:cNvSpPr>
              <a:spLocks noEditPoints="1"/>
            </p:cNvSpPr>
            <p:nvPr/>
          </p:nvSpPr>
          <p:spPr bwMode="auto">
            <a:xfrm>
              <a:off x="8010525" y="3279776"/>
              <a:ext cx="252412" cy="222250"/>
            </a:xfrm>
            <a:custGeom>
              <a:avLst/>
              <a:gdLst>
                <a:gd name="T0" fmla="*/ 512 w 512"/>
                <a:gd name="T1" fmla="*/ 320 h 480"/>
                <a:gd name="T2" fmla="*/ 416 w 512"/>
                <a:gd name="T3" fmla="*/ 320 h 480"/>
                <a:gd name="T4" fmla="*/ 416 w 512"/>
                <a:gd name="T5" fmla="*/ 384 h 480"/>
                <a:gd name="T6" fmla="*/ 160 w 512"/>
                <a:gd name="T7" fmla="*/ 384 h 480"/>
                <a:gd name="T8" fmla="*/ 64 w 512"/>
                <a:gd name="T9" fmla="*/ 480 h 480"/>
                <a:gd name="T10" fmla="*/ 64 w 512"/>
                <a:gd name="T11" fmla="*/ 384 h 480"/>
                <a:gd name="T12" fmla="*/ 0 w 512"/>
                <a:gd name="T13" fmla="*/ 384 h 480"/>
                <a:gd name="T14" fmla="*/ 0 w 512"/>
                <a:gd name="T15" fmla="*/ 96 h 480"/>
                <a:gd name="T16" fmla="*/ 64 w 512"/>
                <a:gd name="T17" fmla="*/ 96 h 480"/>
                <a:gd name="T18" fmla="*/ 64 w 512"/>
                <a:gd name="T19" fmla="*/ 0 h 480"/>
                <a:gd name="T20" fmla="*/ 512 w 512"/>
                <a:gd name="T21" fmla="*/ 0 h 480"/>
                <a:gd name="T22" fmla="*/ 512 w 512"/>
                <a:gd name="T23" fmla="*/ 320 h 480"/>
                <a:gd name="T24" fmla="*/ 384 w 512"/>
                <a:gd name="T25" fmla="*/ 128 h 480"/>
                <a:gd name="T26" fmla="*/ 32 w 512"/>
                <a:gd name="T27" fmla="*/ 128 h 480"/>
                <a:gd name="T28" fmla="*/ 32 w 512"/>
                <a:gd name="T29" fmla="*/ 352 h 480"/>
                <a:gd name="T30" fmla="*/ 96 w 512"/>
                <a:gd name="T31" fmla="*/ 352 h 480"/>
                <a:gd name="T32" fmla="*/ 96 w 512"/>
                <a:gd name="T33" fmla="*/ 403 h 480"/>
                <a:gd name="T34" fmla="*/ 122 w 512"/>
                <a:gd name="T35" fmla="*/ 378 h 480"/>
                <a:gd name="T36" fmla="*/ 147 w 512"/>
                <a:gd name="T37" fmla="*/ 352 h 480"/>
                <a:gd name="T38" fmla="*/ 384 w 512"/>
                <a:gd name="T39" fmla="*/ 352 h 480"/>
                <a:gd name="T40" fmla="*/ 384 w 512"/>
                <a:gd name="T41" fmla="*/ 128 h 480"/>
                <a:gd name="T42" fmla="*/ 480 w 512"/>
                <a:gd name="T43" fmla="*/ 32 h 480"/>
                <a:gd name="T44" fmla="*/ 96 w 512"/>
                <a:gd name="T45" fmla="*/ 32 h 480"/>
                <a:gd name="T46" fmla="*/ 96 w 512"/>
                <a:gd name="T47" fmla="*/ 96 h 480"/>
                <a:gd name="T48" fmla="*/ 416 w 512"/>
                <a:gd name="T49" fmla="*/ 96 h 480"/>
                <a:gd name="T50" fmla="*/ 416 w 512"/>
                <a:gd name="T51" fmla="*/ 288 h 480"/>
                <a:gd name="T52" fmla="*/ 480 w 512"/>
                <a:gd name="T53" fmla="*/ 288 h 480"/>
                <a:gd name="T54" fmla="*/ 480 w 512"/>
                <a:gd name="T55"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2" h="480">
                  <a:moveTo>
                    <a:pt x="512" y="320"/>
                  </a:moveTo>
                  <a:lnTo>
                    <a:pt x="416" y="320"/>
                  </a:lnTo>
                  <a:lnTo>
                    <a:pt x="416" y="384"/>
                  </a:lnTo>
                  <a:lnTo>
                    <a:pt x="160" y="384"/>
                  </a:lnTo>
                  <a:lnTo>
                    <a:pt x="64" y="480"/>
                  </a:lnTo>
                  <a:lnTo>
                    <a:pt x="64" y="384"/>
                  </a:lnTo>
                  <a:lnTo>
                    <a:pt x="0" y="384"/>
                  </a:lnTo>
                  <a:lnTo>
                    <a:pt x="0" y="96"/>
                  </a:lnTo>
                  <a:lnTo>
                    <a:pt x="64" y="96"/>
                  </a:lnTo>
                  <a:lnTo>
                    <a:pt x="64" y="0"/>
                  </a:lnTo>
                  <a:lnTo>
                    <a:pt x="512" y="0"/>
                  </a:lnTo>
                  <a:lnTo>
                    <a:pt x="512" y="320"/>
                  </a:lnTo>
                  <a:close/>
                  <a:moveTo>
                    <a:pt x="384" y="128"/>
                  </a:moveTo>
                  <a:lnTo>
                    <a:pt x="32" y="128"/>
                  </a:lnTo>
                  <a:lnTo>
                    <a:pt x="32" y="352"/>
                  </a:lnTo>
                  <a:lnTo>
                    <a:pt x="96" y="352"/>
                  </a:lnTo>
                  <a:lnTo>
                    <a:pt x="96" y="403"/>
                  </a:lnTo>
                  <a:cubicBezTo>
                    <a:pt x="105" y="395"/>
                    <a:pt x="113" y="386"/>
                    <a:pt x="122" y="378"/>
                  </a:cubicBezTo>
                  <a:cubicBezTo>
                    <a:pt x="130" y="369"/>
                    <a:pt x="138" y="361"/>
                    <a:pt x="147" y="352"/>
                  </a:cubicBezTo>
                  <a:lnTo>
                    <a:pt x="384" y="352"/>
                  </a:lnTo>
                  <a:lnTo>
                    <a:pt x="384" y="128"/>
                  </a:lnTo>
                  <a:close/>
                  <a:moveTo>
                    <a:pt x="480" y="32"/>
                  </a:moveTo>
                  <a:lnTo>
                    <a:pt x="96" y="32"/>
                  </a:lnTo>
                  <a:lnTo>
                    <a:pt x="96" y="96"/>
                  </a:lnTo>
                  <a:lnTo>
                    <a:pt x="416" y="96"/>
                  </a:lnTo>
                  <a:lnTo>
                    <a:pt x="416" y="288"/>
                  </a:lnTo>
                  <a:lnTo>
                    <a:pt x="480" y="288"/>
                  </a:lnTo>
                  <a:lnTo>
                    <a:pt x="480" y="32"/>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13" name="Picture 112">
            <a:extLst>
              <a:ext uri="{FF2B5EF4-FFF2-40B4-BE49-F238E27FC236}">
                <a16:creationId xmlns:a16="http://schemas.microsoft.com/office/drawing/2014/main" id="{BCF0C367-1D0B-4541-BDF6-BAB8CC8DA09B}"/>
              </a:ext>
            </a:extLst>
          </p:cNvPr>
          <p:cNvPicPr>
            <a:picLocks noChangeAspect="1"/>
          </p:cNvPicPr>
          <p:nvPr/>
        </p:nvPicPr>
        <p:blipFill>
          <a:blip r:embed="rId2">
            <a:grayscl/>
          </a:blip>
          <a:stretch>
            <a:fillRect/>
          </a:stretch>
        </p:blipFill>
        <p:spPr>
          <a:xfrm>
            <a:off x="860651" y="4251428"/>
            <a:ext cx="884475" cy="884475"/>
          </a:xfrm>
          <a:prstGeom prst="rect">
            <a:avLst/>
          </a:prstGeom>
        </p:spPr>
      </p:pic>
      <p:sp>
        <p:nvSpPr>
          <p:cNvPr id="114" name="TextBox 113">
            <a:extLst>
              <a:ext uri="{FF2B5EF4-FFF2-40B4-BE49-F238E27FC236}">
                <a16:creationId xmlns:a16="http://schemas.microsoft.com/office/drawing/2014/main" id="{B66C8DCE-65FD-46B9-99B4-356F2F02A8CD}"/>
              </a:ext>
            </a:extLst>
          </p:cNvPr>
          <p:cNvSpPr txBox="1"/>
          <p:nvPr/>
        </p:nvSpPr>
        <p:spPr>
          <a:xfrm>
            <a:off x="2875790" y="2832952"/>
            <a:ext cx="1814151"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Subscription request</a:t>
            </a:r>
          </a:p>
        </p:txBody>
      </p:sp>
      <p:sp>
        <p:nvSpPr>
          <p:cNvPr id="115" name="Oval 114">
            <a:extLst>
              <a:ext uri="{FF2B5EF4-FFF2-40B4-BE49-F238E27FC236}">
                <a16:creationId xmlns:a16="http://schemas.microsoft.com/office/drawing/2014/main" id="{E89716C2-2100-49CD-9C84-5092D2C888D0}"/>
              </a:ext>
            </a:extLst>
          </p:cNvPr>
          <p:cNvSpPr/>
          <p:nvPr/>
        </p:nvSpPr>
        <p:spPr bwMode="auto">
          <a:xfrm>
            <a:off x="2486282" y="2825178"/>
            <a:ext cx="399404" cy="394112"/>
          </a:xfrm>
          <a:prstGeom prst="ellipse">
            <a:avLst/>
          </a:prstGeom>
          <a:solidFill>
            <a:schemeClr val="bg2"/>
          </a:solid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accent1"/>
                </a:solidFill>
                <a:cs typeface="Segoe UI" pitchFamily="34" charset="0"/>
              </a:rPr>
              <a:t>1</a:t>
            </a:r>
          </a:p>
        </p:txBody>
      </p:sp>
      <p:sp>
        <p:nvSpPr>
          <p:cNvPr id="116" name="TextBox 115">
            <a:extLst>
              <a:ext uri="{FF2B5EF4-FFF2-40B4-BE49-F238E27FC236}">
                <a16:creationId xmlns:a16="http://schemas.microsoft.com/office/drawing/2014/main" id="{B0947B1D-26F1-418A-921F-3F4875BA7781}"/>
              </a:ext>
            </a:extLst>
          </p:cNvPr>
          <p:cNvSpPr txBox="1"/>
          <p:nvPr/>
        </p:nvSpPr>
        <p:spPr>
          <a:xfrm>
            <a:off x="2875790" y="3369176"/>
            <a:ext cx="3551421" cy="378565"/>
          </a:xfrm>
          <a:prstGeom prst="rect">
            <a:avLst/>
          </a:prstGeom>
          <a:solidFill>
            <a:schemeClr val="bg2">
              <a:lumMod val="95000"/>
            </a:schemeClr>
          </a:solidFill>
        </p:spPr>
        <p:txBody>
          <a:bodyPr wrap="none" lIns="91440" tIns="91440" rIns="91440" bIns="91440" rtlCol="0">
            <a:spAutoFit/>
          </a:bodyPr>
          <a:lstStyle/>
          <a:p>
            <a:pPr>
              <a:lnSpc>
                <a:spcPct val="90000"/>
              </a:lnSpc>
              <a:spcAft>
                <a:spcPts val="600"/>
              </a:spcAft>
            </a:pPr>
            <a:r>
              <a:rPr lang="en-US" sz="1400" dirty="0"/>
              <a:t>Subscription response – HTTP 201 Created</a:t>
            </a:r>
          </a:p>
        </p:txBody>
      </p:sp>
      <p:sp>
        <p:nvSpPr>
          <p:cNvPr id="117" name="Oval 116">
            <a:extLst>
              <a:ext uri="{FF2B5EF4-FFF2-40B4-BE49-F238E27FC236}">
                <a16:creationId xmlns:a16="http://schemas.microsoft.com/office/drawing/2014/main" id="{36D0621A-F40F-4ACB-A0AF-8F981A6AB40C}"/>
              </a:ext>
            </a:extLst>
          </p:cNvPr>
          <p:cNvSpPr/>
          <p:nvPr/>
        </p:nvSpPr>
        <p:spPr bwMode="auto">
          <a:xfrm>
            <a:off x="2486282" y="3361402"/>
            <a:ext cx="399404" cy="394112"/>
          </a:xfrm>
          <a:prstGeom prst="ellipse">
            <a:avLst/>
          </a:prstGeom>
          <a:solidFill>
            <a:schemeClr val="bg2"/>
          </a:solidFill>
          <a:ln w="317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lumMod val="75000"/>
                    <a:lumOff val="25000"/>
                  </a:schemeClr>
                </a:solidFill>
                <a:cs typeface="Segoe UI" pitchFamily="34" charset="0"/>
              </a:rPr>
              <a:t>2</a:t>
            </a:r>
          </a:p>
        </p:txBody>
      </p:sp>
      <p:sp>
        <p:nvSpPr>
          <p:cNvPr id="118" name="TextBox 117">
            <a:extLst>
              <a:ext uri="{FF2B5EF4-FFF2-40B4-BE49-F238E27FC236}">
                <a16:creationId xmlns:a16="http://schemas.microsoft.com/office/drawing/2014/main" id="{92F6AAA1-54CE-47DC-922F-A4941FFABB72}"/>
              </a:ext>
            </a:extLst>
          </p:cNvPr>
          <p:cNvSpPr txBox="1"/>
          <p:nvPr/>
        </p:nvSpPr>
        <p:spPr>
          <a:xfrm>
            <a:off x="2875790" y="4553079"/>
            <a:ext cx="1193289" cy="378565"/>
          </a:xfrm>
          <a:prstGeom prst="rect">
            <a:avLst/>
          </a:prstGeom>
          <a:solidFill>
            <a:schemeClr val="bg2">
              <a:lumMod val="95000"/>
            </a:schemeClr>
          </a:solidFill>
        </p:spPr>
        <p:txBody>
          <a:bodyPr wrap="square" lIns="91440" tIns="91440" rIns="91440" bIns="91440" rtlCol="0">
            <a:spAutoFit/>
          </a:bodyPr>
          <a:lstStyle/>
          <a:p>
            <a:pPr>
              <a:lnSpc>
                <a:spcPct val="90000"/>
              </a:lnSpc>
              <a:spcAft>
                <a:spcPts val="600"/>
              </a:spcAft>
            </a:pPr>
            <a:r>
              <a:rPr lang="en-US" sz="1400" dirty="0"/>
              <a:t>Notifications</a:t>
            </a:r>
          </a:p>
        </p:txBody>
      </p:sp>
      <p:sp>
        <p:nvSpPr>
          <p:cNvPr id="119" name="Oval 118">
            <a:extLst>
              <a:ext uri="{FF2B5EF4-FFF2-40B4-BE49-F238E27FC236}">
                <a16:creationId xmlns:a16="http://schemas.microsoft.com/office/drawing/2014/main" id="{CF017555-9027-4E80-B59F-649E55914854}"/>
              </a:ext>
            </a:extLst>
          </p:cNvPr>
          <p:cNvSpPr/>
          <p:nvPr/>
        </p:nvSpPr>
        <p:spPr bwMode="auto">
          <a:xfrm>
            <a:off x="2486282" y="4545305"/>
            <a:ext cx="399404" cy="394112"/>
          </a:xfrm>
          <a:prstGeom prst="ellipse">
            <a:avLst/>
          </a:prstGeom>
          <a:solidFill>
            <a:schemeClr val="bg2"/>
          </a:solidFill>
          <a:ln w="31750">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tx1">
                    <a:lumMod val="75000"/>
                    <a:lumOff val="25000"/>
                  </a:schemeClr>
                </a:solidFill>
                <a:ea typeface="Segoe UI" pitchFamily="34" charset="0"/>
                <a:cs typeface="Segoe UI" pitchFamily="34" charset="0"/>
              </a:rPr>
              <a:t>3</a:t>
            </a:r>
          </a:p>
        </p:txBody>
      </p:sp>
      <p:grpSp>
        <p:nvGrpSpPr>
          <p:cNvPr id="120" name="Group 119">
            <a:extLst>
              <a:ext uri="{FF2B5EF4-FFF2-40B4-BE49-F238E27FC236}">
                <a16:creationId xmlns:a16="http://schemas.microsoft.com/office/drawing/2014/main" id="{52D39EC2-883D-41E4-A19B-2D72CCBEC136}"/>
              </a:ext>
            </a:extLst>
          </p:cNvPr>
          <p:cNvGrpSpPr/>
          <p:nvPr/>
        </p:nvGrpSpPr>
        <p:grpSpPr>
          <a:xfrm>
            <a:off x="820163" y="2994313"/>
            <a:ext cx="981866" cy="665252"/>
            <a:chOff x="-200714" y="2931614"/>
            <a:chExt cx="981866" cy="665252"/>
          </a:xfrm>
        </p:grpSpPr>
        <p:sp>
          <p:nvSpPr>
            <p:cNvPr id="121" name="Rectangle 120">
              <a:extLst>
                <a:ext uri="{FF2B5EF4-FFF2-40B4-BE49-F238E27FC236}">
                  <a16:creationId xmlns:a16="http://schemas.microsoft.com/office/drawing/2014/main" id="{87EA4DE9-0327-4038-B555-CF4F5BA34CE1}"/>
                </a:ext>
              </a:extLst>
            </p:cNvPr>
            <p:cNvSpPr/>
            <p:nvPr/>
          </p:nvSpPr>
          <p:spPr bwMode="auto">
            <a:xfrm>
              <a:off x="-200714" y="2931614"/>
              <a:ext cx="981866" cy="6652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a16="http://schemas.microsoft.com/office/drawing/2014/main" id="{4BD72BEC-6742-437A-B3CE-29C12DA21E80}"/>
                </a:ext>
              </a:extLst>
            </p:cNvPr>
            <p:cNvSpPr/>
            <p:nvPr/>
          </p:nvSpPr>
          <p:spPr bwMode="auto">
            <a:xfrm>
              <a:off x="-142695" y="3069085"/>
              <a:ext cx="865829" cy="47540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449D8EAB-ACCF-4BBF-ADF9-BE1145C372EE}"/>
                </a:ext>
              </a:extLst>
            </p:cNvPr>
            <p:cNvSpPr/>
            <p:nvPr/>
          </p:nvSpPr>
          <p:spPr bwMode="auto">
            <a:xfrm>
              <a:off x="-64589" y="3165325"/>
              <a:ext cx="288892" cy="294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a:extLst>
                <a:ext uri="{FF2B5EF4-FFF2-40B4-BE49-F238E27FC236}">
                  <a16:creationId xmlns:a16="http://schemas.microsoft.com/office/drawing/2014/main" id="{1FBD70C9-74CB-41A0-8AE6-FCA0EC115B0B}"/>
                </a:ext>
              </a:extLst>
            </p:cNvPr>
            <p:cNvSpPr/>
            <p:nvPr/>
          </p:nvSpPr>
          <p:spPr bwMode="auto">
            <a:xfrm>
              <a:off x="335765" y="3165325"/>
              <a:ext cx="3136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a:extLst>
                <a:ext uri="{FF2B5EF4-FFF2-40B4-BE49-F238E27FC236}">
                  <a16:creationId xmlns:a16="http://schemas.microsoft.com/office/drawing/2014/main" id="{A2EBB432-ED18-4F18-AD22-991D8C5C2862}"/>
                </a:ext>
              </a:extLst>
            </p:cNvPr>
            <p:cNvSpPr/>
            <p:nvPr/>
          </p:nvSpPr>
          <p:spPr bwMode="auto">
            <a:xfrm>
              <a:off x="335765" y="3253095"/>
              <a:ext cx="3136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a:extLst>
                <a:ext uri="{FF2B5EF4-FFF2-40B4-BE49-F238E27FC236}">
                  <a16:creationId xmlns:a16="http://schemas.microsoft.com/office/drawing/2014/main" id="{67C3971B-F77C-4C1B-BC40-9334179654B2}"/>
                </a:ext>
              </a:extLst>
            </p:cNvPr>
            <p:cNvSpPr/>
            <p:nvPr/>
          </p:nvSpPr>
          <p:spPr bwMode="auto">
            <a:xfrm>
              <a:off x="335765" y="3334176"/>
              <a:ext cx="3136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3FB21B00-05F0-4BD1-B098-E8FD10EE6277}"/>
                </a:ext>
              </a:extLst>
            </p:cNvPr>
            <p:cNvSpPr/>
            <p:nvPr/>
          </p:nvSpPr>
          <p:spPr bwMode="auto">
            <a:xfrm>
              <a:off x="335765" y="3419583"/>
              <a:ext cx="313612" cy="45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595057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A019-7C01-42F6-91B9-5CDB7BD13D3C}"/>
              </a:ext>
            </a:extLst>
          </p:cNvPr>
          <p:cNvSpPr>
            <a:spLocks noGrp="1"/>
          </p:cNvSpPr>
          <p:nvPr>
            <p:ph type="title"/>
          </p:nvPr>
        </p:nvSpPr>
        <p:spPr/>
        <p:txBody>
          <a:bodyPr/>
          <a:lstStyle/>
          <a:p>
            <a:r>
              <a:rPr lang="pt-PT" sz="4800" dirty="0"/>
              <a:t>Token validation and notification responses</a:t>
            </a:r>
          </a:p>
        </p:txBody>
      </p:sp>
      <p:sp>
        <p:nvSpPr>
          <p:cNvPr id="3" name="Rectangle 2">
            <a:extLst>
              <a:ext uri="{FF2B5EF4-FFF2-40B4-BE49-F238E27FC236}">
                <a16:creationId xmlns:a16="http://schemas.microsoft.com/office/drawing/2014/main" id="{66B3E069-8427-4D28-A683-DCFC2BC437FE}"/>
              </a:ext>
            </a:extLst>
          </p:cNvPr>
          <p:cNvSpPr/>
          <p:nvPr/>
        </p:nvSpPr>
        <p:spPr bwMode="auto">
          <a:xfrm>
            <a:off x="377172" y="1729507"/>
            <a:ext cx="1295892" cy="3249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75000"/>
                    <a:lumOff val="25000"/>
                  </a:schemeClr>
                </a:solidFill>
                <a:ea typeface="Segoe UI" pitchFamily="34" charset="0"/>
                <a:cs typeface="Segoe UI" pitchFamily="34" charset="0"/>
              </a:rPr>
              <a:t>Application</a:t>
            </a:r>
          </a:p>
        </p:txBody>
      </p:sp>
      <p:sp>
        <p:nvSpPr>
          <p:cNvPr id="4" name="Rectangle 3">
            <a:extLst>
              <a:ext uri="{FF2B5EF4-FFF2-40B4-BE49-F238E27FC236}">
                <a16:creationId xmlns:a16="http://schemas.microsoft.com/office/drawing/2014/main" id="{0477C8F4-42C0-4361-9A1E-E8C4D2CCD51D}"/>
              </a:ext>
            </a:extLst>
          </p:cNvPr>
          <p:cNvSpPr/>
          <p:nvPr/>
        </p:nvSpPr>
        <p:spPr bwMode="auto">
          <a:xfrm>
            <a:off x="9509760" y="1731773"/>
            <a:ext cx="2675602"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75000"/>
                    <a:lumOff val="25000"/>
                  </a:schemeClr>
                </a:solidFill>
                <a:ea typeface="Segoe UI" pitchFamily="34" charset="0"/>
                <a:cs typeface="Segoe UI" pitchFamily="34" charset="0"/>
              </a:rPr>
              <a:t>https://graph.microsoft.com/v1.0</a:t>
            </a:r>
          </a:p>
        </p:txBody>
      </p:sp>
      <p:sp>
        <p:nvSpPr>
          <p:cNvPr id="5" name="Rectangle 4">
            <a:extLst>
              <a:ext uri="{FF2B5EF4-FFF2-40B4-BE49-F238E27FC236}">
                <a16:creationId xmlns:a16="http://schemas.microsoft.com/office/drawing/2014/main" id="{B967C279-DE03-4FC3-8E36-D04391D9D4FC}"/>
              </a:ext>
            </a:extLst>
          </p:cNvPr>
          <p:cNvSpPr/>
          <p:nvPr/>
        </p:nvSpPr>
        <p:spPr bwMode="auto">
          <a:xfrm>
            <a:off x="4490470" y="1731773"/>
            <a:ext cx="2822307" cy="32045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75000"/>
                    <a:lumOff val="25000"/>
                  </a:schemeClr>
                </a:solidFill>
                <a:ea typeface="Segoe UI" pitchFamily="34" charset="0"/>
                <a:cs typeface="Segoe UI" pitchFamily="34" charset="0"/>
              </a:rPr>
              <a:t>https://contoso.com/api</a:t>
            </a:r>
          </a:p>
        </p:txBody>
      </p:sp>
      <p:cxnSp>
        <p:nvCxnSpPr>
          <p:cNvPr id="6" name="Straight Connector 5">
            <a:extLst>
              <a:ext uri="{FF2B5EF4-FFF2-40B4-BE49-F238E27FC236}">
                <a16:creationId xmlns:a16="http://schemas.microsoft.com/office/drawing/2014/main" id="{51FBAA29-BA72-4501-BD00-66C722E28DC5}"/>
              </a:ext>
            </a:extLst>
          </p:cNvPr>
          <p:cNvCxnSpPr>
            <a:cxnSpLocks/>
          </p:cNvCxnSpPr>
          <p:nvPr/>
        </p:nvCxnSpPr>
        <p:spPr>
          <a:xfrm>
            <a:off x="11545712"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BE4B389-8749-40A2-8B01-992AB5D25C2E}"/>
              </a:ext>
            </a:extLst>
          </p:cNvPr>
          <p:cNvCxnSpPr>
            <a:cxnSpLocks/>
          </p:cNvCxnSpPr>
          <p:nvPr/>
        </p:nvCxnSpPr>
        <p:spPr>
          <a:xfrm>
            <a:off x="617029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B97ADF-FEC5-4AAE-9454-63D2E5BC0864}"/>
              </a:ext>
            </a:extLst>
          </p:cNvPr>
          <p:cNvCxnSpPr>
            <a:cxnSpLocks/>
          </p:cNvCxnSpPr>
          <p:nvPr/>
        </p:nvCxnSpPr>
        <p:spPr>
          <a:xfrm>
            <a:off x="766616" y="2052226"/>
            <a:ext cx="0" cy="4535609"/>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66BD024-8635-4EBC-BCD8-34FB504E735A}"/>
              </a:ext>
            </a:extLst>
          </p:cNvPr>
          <p:cNvCxnSpPr>
            <a:cxnSpLocks/>
          </p:cNvCxnSpPr>
          <p:nvPr/>
        </p:nvCxnSpPr>
        <p:spPr>
          <a:xfrm>
            <a:off x="783423" y="2561802"/>
            <a:ext cx="10762289" cy="0"/>
          </a:xfrm>
          <a:prstGeom prst="straightConnector1">
            <a:avLst/>
          </a:prstGeom>
          <a:ln w="12700">
            <a:solidFill>
              <a:schemeClr val="tx1">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2EC1495-336E-4C3F-90E1-79A1FBC00BF4}"/>
              </a:ext>
            </a:extLst>
          </p:cNvPr>
          <p:cNvSpPr/>
          <p:nvPr/>
        </p:nvSpPr>
        <p:spPr bwMode="auto">
          <a:xfrm>
            <a:off x="4738694" y="2983817"/>
            <a:ext cx="1427803" cy="3340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10 seconds</a:t>
            </a:r>
          </a:p>
        </p:txBody>
      </p:sp>
      <p:cxnSp>
        <p:nvCxnSpPr>
          <p:cNvPr id="11" name="Straight Arrow Connector 10">
            <a:extLst>
              <a:ext uri="{FF2B5EF4-FFF2-40B4-BE49-F238E27FC236}">
                <a16:creationId xmlns:a16="http://schemas.microsoft.com/office/drawing/2014/main" id="{601BFE5F-A6F3-4E17-A463-FE593AAEDDE7}"/>
              </a:ext>
            </a:extLst>
          </p:cNvPr>
          <p:cNvCxnSpPr>
            <a:cxnSpLocks/>
          </p:cNvCxnSpPr>
          <p:nvPr/>
        </p:nvCxnSpPr>
        <p:spPr>
          <a:xfrm flipH="1">
            <a:off x="6209230" y="3292196"/>
            <a:ext cx="5167607" cy="0"/>
          </a:xfrm>
          <a:prstGeom prst="straightConnector1">
            <a:avLst/>
          </a:prstGeom>
          <a:ln w="12700">
            <a:solidFill>
              <a:schemeClr val="tx1">
                <a:lumMod val="75000"/>
                <a:lumOff val="2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244C4A-D4D8-4A62-8677-C5D30480F757}"/>
              </a:ext>
            </a:extLst>
          </p:cNvPr>
          <p:cNvCxnSpPr>
            <a:cxnSpLocks/>
          </p:cNvCxnSpPr>
          <p:nvPr/>
        </p:nvCxnSpPr>
        <p:spPr>
          <a:xfrm flipH="1">
            <a:off x="6313033" y="3046118"/>
            <a:ext cx="5219071" cy="8678"/>
          </a:xfrm>
          <a:prstGeom prst="straightConnector1">
            <a:avLst/>
          </a:prstGeom>
          <a:ln w="12700">
            <a:solidFill>
              <a:schemeClr val="tx1">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9D821A-86D1-45A2-ABD3-5721DFA3100F}"/>
              </a:ext>
            </a:extLst>
          </p:cNvPr>
          <p:cNvSpPr txBox="1"/>
          <p:nvPr/>
        </p:nvSpPr>
        <p:spPr>
          <a:xfrm>
            <a:off x="1688995" y="2220140"/>
            <a:ext cx="3414653"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POST /subscriptions + subscription in body</a:t>
            </a:r>
          </a:p>
        </p:txBody>
      </p:sp>
      <p:grpSp>
        <p:nvGrpSpPr>
          <p:cNvPr id="14" name="Group 13">
            <a:extLst>
              <a:ext uri="{FF2B5EF4-FFF2-40B4-BE49-F238E27FC236}">
                <a16:creationId xmlns:a16="http://schemas.microsoft.com/office/drawing/2014/main" id="{122AC887-BE90-450A-95C3-6B4483596898}"/>
              </a:ext>
            </a:extLst>
          </p:cNvPr>
          <p:cNvGrpSpPr/>
          <p:nvPr/>
        </p:nvGrpSpPr>
        <p:grpSpPr>
          <a:xfrm>
            <a:off x="4498842" y="2887024"/>
            <a:ext cx="527602" cy="527600"/>
            <a:chOff x="4963878" y="4740417"/>
            <a:chExt cx="527602" cy="527600"/>
          </a:xfrm>
        </p:grpSpPr>
        <p:sp>
          <p:nvSpPr>
            <p:cNvPr id="15" name="Oval 14">
              <a:extLst>
                <a:ext uri="{FF2B5EF4-FFF2-40B4-BE49-F238E27FC236}">
                  <a16:creationId xmlns:a16="http://schemas.microsoft.com/office/drawing/2014/main" id="{5B6CCD98-7782-477E-B08D-90871CF26E87}"/>
                </a:ext>
              </a:extLst>
            </p:cNvPr>
            <p:cNvSpPr/>
            <p:nvPr/>
          </p:nvSpPr>
          <p:spPr bwMode="auto">
            <a:xfrm>
              <a:off x="4963878" y="4740417"/>
              <a:ext cx="527602" cy="527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5">
              <a:extLst>
                <a:ext uri="{FF2B5EF4-FFF2-40B4-BE49-F238E27FC236}">
                  <a16:creationId xmlns:a16="http://schemas.microsoft.com/office/drawing/2014/main" id="{787BCDFD-7333-4FB4-A9D1-DA588D0C5298}"/>
                </a:ext>
              </a:extLst>
            </p:cNvPr>
            <p:cNvSpPr>
              <a:spLocks noEditPoints="1"/>
            </p:cNvSpPr>
            <p:nvPr/>
          </p:nvSpPr>
          <p:spPr bwMode="auto">
            <a:xfrm>
              <a:off x="5052442" y="4839181"/>
              <a:ext cx="350472" cy="330072"/>
            </a:xfrm>
            <a:custGeom>
              <a:avLst/>
              <a:gdLst>
                <a:gd name="T0" fmla="*/ 256 w 512"/>
                <a:gd name="T1" fmla="*/ 512 h 512"/>
                <a:gd name="T2" fmla="*/ 188 w 512"/>
                <a:gd name="T3" fmla="*/ 503 h 512"/>
                <a:gd name="T4" fmla="*/ 127 w 512"/>
                <a:gd name="T5" fmla="*/ 478 h 512"/>
                <a:gd name="T6" fmla="*/ 75 w 512"/>
                <a:gd name="T7" fmla="*/ 438 h 512"/>
                <a:gd name="T8" fmla="*/ 35 w 512"/>
                <a:gd name="T9" fmla="*/ 386 h 512"/>
                <a:gd name="T10" fmla="*/ 10 w 512"/>
                <a:gd name="T11" fmla="*/ 324 h 512"/>
                <a:gd name="T12" fmla="*/ 0 w 512"/>
                <a:gd name="T13" fmla="*/ 256 h 512"/>
                <a:gd name="T14" fmla="*/ 10 w 512"/>
                <a:gd name="T15" fmla="*/ 188 h 512"/>
                <a:gd name="T16" fmla="*/ 35 w 512"/>
                <a:gd name="T17" fmla="*/ 127 h 512"/>
                <a:gd name="T18" fmla="*/ 75 w 512"/>
                <a:gd name="T19" fmla="*/ 75 h 512"/>
                <a:gd name="T20" fmla="*/ 127 w 512"/>
                <a:gd name="T21" fmla="*/ 35 h 512"/>
                <a:gd name="T22" fmla="*/ 188 w 512"/>
                <a:gd name="T23" fmla="*/ 10 h 512"/>
                <a:gd name="T24" fmla="*/ 256 w 512"/>
                <a:gd name="T25" fmla="*/ 0 h 512"/>
                <a:gd name="T26" fmla="*/ 324 w 512"/>
                <a:gd name="T27" fmla="*/ 10 h 512"/>
                <a:gd name="T28" fmla="*/ 386 w 512"/>
                <a:gd name="T29" fmla="*/ 35 h 512"/>
                <a:gd name="T30" fmla="*/ 438 w 512"/>
                <a:gd name="T31" fmla="*/ 75 h 512"/>
                <a:gd name="T32" fmla="*/ 478 w 512"/>
                <a:gd name="T33" fmla="*/ 127 h 512"/>
                <a:gd name="T34" fmla="*/ 503 w 512"/>
                <a:gd name="T35" fmla="*/ 188 h 512"/>
                <a:gd name="T36" fmla="*/ 512 w 512"/>
                <a:gd name="T37" fmla="*/ 256 h 512"/>
                <a:gd name="T38" fmla="*/ 503 w 512"/>
                <a:gd name="T39" fmla="*/ 325 h 512"/>
                <a:gd name="T40" fmla="*/ 478 w 512"/>
                <a:gd name="T41" fmla="*/ 386 h 512"/>
                <a:gd name="T42" fmla="*/ 438 w 512"/>
                <a:gd name="T43" fmla="*/ 438 h 512"/>
                <a:gd name="T44" fmla="*/ 386 w 512"/>
                <a:gd name="T45" fmla="*/ 478 h 512"/>
                <a:gd name="T46" fmla="*/ 324 w 512"/>
                <a:gd name="T47" fmla="*/ 503 h 512"/>
                <a:gd name="T48" fmla="*/ 256 w 512"/>
                <a:gd name="T49" fmla="*/ 512 h 512"/>
                <a:gd name="T50" fmla="*/ 256 w 512"/>
                <a:gd name="T51" fmla="*/ 32 h 512"/>
                <a:gd name="T52" fmla="*/ 197 w 512"/>
                <a:gd name="T53" fmla="*/ 40 h 512"/>
                <a:gd name="T54" fmla="*/ 144 w 512"/>
                <a:gd name="T55" fmla="*/ 63 h 512"/>
                <a:gd name="T56" fmla="*/ 98 w 512"/>
                <a:gd name="T57" fmla="*/ 98 h 512"/>
                <a:gd name="T58" fmla="*/ 63 w 512"/>
                <a:gd name="T59" fmla="*/ 144 h 512"/>
                <a:gd name="T60" fmla="*/ 40 w 512"/>
                <a:gd name="T61" fmla="*/ 197 h 512"/>
                <a:gd name="T62" fmla="*/ 32 w 512"/>
                <a:gd name="T63" fmla="*/ 256 h 512"/>
                <a:gd name="T64" fmla="*/ 40 w 512"/>
                <a:gd name="T65" fmla="*/ 316 h 512"/>
                <a:gd name="T66" fmla="*/ 63 w 512"/>
                <a:gd name="T67" fmla="*/ 369 h 512"/>
                <a:gd name="T68" fmla="*/ 98 w 512"/>
                <a:gd name="T69" fmla="*/ 415 h 512"/>
                <a:gd name="T70" fmla="*/ 144 w 512"/>
                <a:gd name="T71" fmla="*/ 450 h 512"/>
                <a:gd name="T72" fmla="*/ 197 w 512"/>
                <a:gd name="T73" fmla="*/ 472 h 512"/>
                <a:gd name="T74" fmla="*/ 256 w 512"/>
                <a:gd name="T75" fmla="*/ 480 h 512"/>
                <a:gd name="T76" fmla="*/ 316 w 512"/>
                <a:gd name="T77" fmla="*/ 472 h 512"/>
                <a:gd name="T78" fmla="*/ 369 w 512"/>
                <a:gd name="T79" fmla="*/ 450 h 512"/>
                <a:gd name="T80" fmla="*/ 415 w 512"/>
                <a:gd name="T81" fmla="*/ 415 h 512"/>
                <a:gd name="T82" fmla="*/ 450 w 512"/>
                <a:gd name="T83" fmla="*/ 369 h 512"/>
                <a:gd name="T84" fmla="*/ 472 w 512"/>
                <a:gd name="T85" fmla="*/ 316 h 512"/>
                <a:gd name="T86" fmla="*/ 480 w 512"/>
                <a:gd name="T87" fmla="*/ 256 h 512"/>
                <a:gd name="T88" fmla="*/ 472 w 512"/>
                <a:gd name="T89" fmla="*/ 197 h 512"/>
                <a:gd name="T90" fmla="*/ 450 w 512"/>
                <a:gd name="T91" fmla="*/ 144 h 512"/>
                <a:gd name="T92" fmla="*/ 415 w 512"/>
                <a:gd name="T93" fmla="*/ 98 h 512"/>
                <a:gd name="T94" fmla="*/ 369 w 512"/>
                <a:gd name="T95" fmla="*/ 63 h 512"/>
                <a:gd name="T96" fmla="*/ 316 w 512"/>
                <a:gd name="T97" fmla="*/ 40 h 512"/>
                <a:gd name="T98" fmla="*/ 256 w 512"/>
                <a:gd name="T99" fmla="*/ 32 h 512"/>
                <a:gd name="T100" fmla="*/ 256 w 512"/>
                <a:gd name="T101" fmla="*/ 256 h 512"/>
                <a:gd name="T102" fmla="*/ 256 w 512"/>
                <a:gd name="T103" fmla="*/ 96 h 512"/>
                <a:gd name="T104" fmla="*/ 224 w 512"/>
                <a:gd name="T105" fmla="*/ 96 h 512"/>
                <a:gd name="T106" fmla="*/ 224 w 512"/>
                <a:gd name="T107" fmla="*/ 288 h 512"/>
                <a:gd name="T108" fmla="*/ 352 w 512"/>
                <a:gd name="T109" fmla="*/ 288 h 512"/>
                <a:gd name="T110" fmla="*/ 352 w 512"/>
                <a:gd name="T111" fmla="*/ 256 h 512"/>
                <a:gd name="T112" fmla="*/ 256 w 512"/>
                <a:gd name="T113"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512"/>
                  </a:moveTo>
                  <a:cubicBezTo>
                    <a:pt x="233" y="512"/>
                    <a:pt x="210" y="509"/>
                    <a:pt x="188" y="503"/>
                  </a:cubicBezTo>
                  <a:cubicBezTo>
                    <a:pt x="167" y="497"/>
                    <a:pt x="146" y="489"/>
                    <a:pt x="127" y="478"/>
                  </a:cubicBezTo>
                  <a:cubicBezTo>
                    <a:pt x="108" y="467"/>
                    <a:pt x="91" y="453"/>
                    <a:pt x="75" y="438"/>
                  </a:cubicBezTo>
                  <a:cubicBezTo>
                    <a:pt x="60" y="422"/>
                    <a:pt x="46" y="405"/>
                    <a:pt x="35" y="386"/>
                  </a:cubicBezTo>
                  <a:cubicBezTo>
                    <a:pt x="24" y="367"/>
                    <a:pt x="16" y="346"/>
                    <a:pt x="10" y="324"/>
                  </a:cubicBezTo>
                  <a:cubicBezTo>
                    <a:pt x="4" y="303"/>
                    <a:pt x="0" y="280"/>
                    <a:pt x="0" y="256"/>
                  </a:cubicBezTo>
                  <a:cubicBezTo>
                    <a:pt x="0" y="233"/>
                    <a:pt x="4" y="210"/>
                    <a:pt x="10" y="188"/>
                  </a:cubicBezTo>
                  <a:cubicBezTo>
                    <a:pt x="16" y="167"/>
                    <a:pt x="24" y="146"/>
                    <a:pt x="35" y="127"/>
                  </a:cubicBezTo>
                  <a:cubicBezTo>
                    <a:pt x="46" y="108"/>
                    <a:pt x="60" y="91"/>
                    <a:pt x="75" y="75"/>
                  </a:cubicBezTo>
                  <a:cubicBezTo>
                    <a:pt x="91" y="60"/>
                    <a:pt x="108" y="46"/>
                    <a:pt x="127" y="35"/>
                  </a:cubicBezTo>
                  <a:cubicBezTo>
                    <a:pt x="146" y="24"/>
                    <a:pt x="167" y="16"/>
                    <a:pt x="188" y="10"/>
                  </a:cubicBezTo>
                  <a:cubicBezTo>
                    <a:pt x="210" y="4"/>
                    <a:pt x="233" y="0"/>
                    <a:pt x="256" y="0"/>
                  </a:cubicBezTo>
                  <a:cubicBezTo>
                    <a:pt x="280" y="0"/>
                    <a:pt x="303" y="4"/>
                    <a:pt x="324" y="10"/>
                  </a:cubicBezTo>
                  <a:cubicBezTo>
                    <a:pt x="346" y="16"/>
                    <a:pt x="367" y="24"/>
                    <a:pt x="386" y="35"/>
                  </a:cubicBezTo>
                  <a:cubicBezTo>
                    <a:pt x="405" y="46"/>
                    <a:pt x="422" y="60"/>
                    <a:pt x="438" y="75"/>
                  </a:cubicBezTo>
                  <a:cubicBezTo>
                    <a:pt x="453" y="91"/>
                    <a:pt x="467" y="108"/>
                    <a:pt x="478" y="127"/>
                  </a:cubicBezTo>
                  <a:cubicBezTo>
                    <a:pt x="489" y="146"/>
                    <a:pt x="497" y="167"/>
                    <a:pt x="503" y="188"/>
                  </a:cubicBezTo>
                  <a:cubicBezTo>
                    <a:pt x="509" y="210"/>
                    <a:pt x="512" y="233"/>
                    <a:pt x="512" y="256"/>
                  </a:cubicBezTo>
                  <a:cubicBezTo>
                    <a:pt x="512" y="280"/>
                    <a:pt x="509" y="303"/>
                    <a:pt x="503" y="325"/>
                  </a:cubicBezTo>
                  <a:cubicBezTo>
                    <a:pt x="497" y="346"/>
                    <a:pt x="489" y="367"/>
                    <a:pt x="478" y="386"/>
                  </a:cubicBezTo>
                  <a:cubicBezTo>
                    <a:pt x="467" y="405"/>
                    <a:pt x="453" y="422"/>
                    <a:pt x="438" y="438"/>
                  </a:cubicBezTo>
                  <a:cubicBezTo>
                    <a:pt x="422" y="453"/>
                    <a:pt x="405" y="467"/>
                    <a:pt x="386" y="478"/>
                  </a:cubicBezTo>
                  <a:cubicBezTo>
                    <a:pt x="367" y="489"/>
                    <a:pt x="346" y="497"/>
                    <a:pt x="324" y="503"/>
                  </a:cubicBezTo>
                  <a:cubicBezTo>
                    <a:pt x="303" y="509"/>
                    <a:pt x="280" y="512"/>
                    <a:pt x="256" y="512"/>
                  </a:cubicBezTo>
                  <a:close/>
                  <a:moveTo>
                    <a:pt x="256" y="32"/>
                  </a:moveTo>
                  <a:cubicBezTo>
                    <a:pt x="236" y="32"/>
                    <a:pt x="216" y="35"/>
                    <a:pt x="197" y="40"/>
                  </a:cubicBezTo>
                  <a:cubicBezTo>
                    <a:pt x="178" y="46"/>
                    <a:pt x="160" y="53"/>
                    <a:pt x="144" y="63"/>
                  </a:cubicBezTo>
                  <a:cubicBezTo>
                    <a:pt x="127" y="73"/>
                    <a:pt x="112" y="85"/>
                    <a:pt x="98" y="98"/>
                  </a:cubicBezTo>
                  <a:cubicBezTo>
                    <a:pt x="85" y="112"/>
                    <a:pt x="73" y="127"/>
                    <a:pt x="63" y="144"/>
                  </a:cubicBezTo>
                  <a:cubicBezTo>
                    <a:pt x="53" y="160"/>
                    <a:pt x="46" y="178"/>
                    <a:pt x="40" y="197"/>
                  </a:cubicBezTo>
                  <a:cubicBezTo>
                    <a:pt x="35" y="216"/>
                    <a:pt x="32" y="236"/>
                    <a:pt x="32" y="256"/>
                  </a:cubicBezTo>
                  <a:cubicBezTo>
                    <a:pt x="32" y="277"/>
                    <a:pt x="35" y="297"/>
                    <a:pt x="40" y="316"/>
                  </a:cubicBezTo>
                  <a:cubicBezTo>
                    <a:pt x="46" y="335"/>
                    <a:pt x="53" y="353"/>
                    <a:pt x="63" y="369"/>
                  </a:cubicBezTo>
                  <a:cubicBezTo>
                    <a:pt x="73" y="386"/>
                    <a:pt x="85" y="401"/>
                    <a:pt x="98" y="415"/>
                  </a:cubicBezTo>
                  <a:cubicBezTo>
                    <a:pt x="112" y="428"/>
                    <a:pt x="127" y="440"/>
                    <a:pt x="144" y="450"/>
                  </a:cubicBezTo>
                  <a:cubicBezTo>
                    <a:pt x="160" y="460"/>
                    <a:pt x="178" y="467"/>
                    <a:pt x="197" y="472"/>
                  </a:cubicBezTo>
                  <a:cubicBezTo>
                    <a:pt x="216" y="478"/>
                    <a:pt x="236" y="480"/>
                    <a:pt x="256" y="480"/>
                  </a:cubicBezTo>
                  <a:cubicBezTo>
                    <a:pt x="277" y="480"/>
                    <a:pt x="297" y="478"/>
                    <a:pt x="316" y="472"/>
                  </a:cubicBezTo>
                  <a:cubicBezTo>
                    <a:pt x="335" y="467"/>
                    <a:pt x="353" y="460"/>
                    <a:pt x="369" y="450"/>
                  </a:cubicBezTo>
                  <a:cubicBezTo>
                    <a:pt x="386" y="440"/>
                    <a:pt x="401" y="428"/>
                    <a:pt x="415" y="415"/>
                  </a:cubicBezTo>
                  <a:cubicBezTo>
                    <a:pt x="428" y="401"/>
                    <a:pt x="440" y="386"/>
                    <a:pt x="450" y="369"/>
                  </a:cubicBezTo>
                  <a:cubicBezTo>
                    <a:pt x="460" y="353"/>
                    <a:pt x="467" y="335"/>
                    <a:pt x="472" y="316"/>
                  </a:cubicBezTo>
                  <a:cubicBezTo>
                    <a:pt x="478" y="297"/>
                    <a:pt x="480" y="277"/>
                    <a:pt x="480" y="256"/>
                  </a:cubicBezTo>
                  <a:cubicBezTo>
                    <a:pt x="480" y="236"/>
                    <a:pt x="478" y="216"/>
                    <a:pt x="472" y="197"/>
                  </a:cubicBezTo>
                  <a:cubicBezTo>
                    <a:pt x="467" y="178"/>
                    <a:pt x="460" y="160"/>
                    <a:pt x="450" y="144"/>
                  </a:cubicBezTo>
                  <a:cubicBezTo>
                    <a:pt x="440" y="127"/>
                    <a:pt x="428" y="112"/>
                    <a:pt x="415" y="98"/>
                  </a:cubicBezTo>
                  <a:cubicBezTo>
                    <a:pt x="401" y="85"/>
                    <a:pt x="386" y="73"/>
                    <a:pt x="369" y="63"/>
                  </a:cubicBezTo>
                  <a:cubicBezTo>
                    <a:pt x="353" y="53"/>
                    <a:pt x="335" y="46"/>
                    <a:pt x="316" y="40"/>
                  </a:cubicBezTo>
                  <a:cubicBezTo>
                    <a:pt x="297" y="35"/>
                    <a:pt x="277" y="32"/>
                    <a:pt x="256" y="32"/>
                  </a:cubicBezTo>
                  <a:close/>
                  <a:moveTo>
                    <a:pt x="256" y="256"/>
                  </a:moveTo>
                  <a:lnTo>
                    <a:pt x="256" y="96"/>
                  </a:lnTo>
                  <a:lnTo>
                    <a:pt x="224" y="96"/>
                  </a:lnTo>
                  <a:lnTo>
                    <a:pt x="224" y="288"/>
                  </a:lnTo>
                  <a:lnTo>
                    <a:pt x="352" y="288"/>
                  </a:lnTo>
                  <a:lnTo>
                    <a:pt x="352" y="256"/>
                  </a:lnTo>
                  <a:lnTo>
                    <a:pt x="256" y="256"/>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TextBox 16">
            <a:extLst>
              <a:ext uri="{FF2B5EF4-FFF2-40B4-BE49-F238E27FC236}">
                <a16:creationId xmlns:a16="http://schemas.microsoft.com/office/drawing/2014/main" id="{AB03DD62-0276-4588-9486-30199768DF8D}"/>
              </a:ext>
            </a:extLst>
          </p:cNvPr>
          <p:cNvSpPr txBox="1"/>
          <p:nvPr/>
        </p:nvSpPr>
        <p:spPr>
          <a:xfrm>
            <a:off x="8947571" y="2686657"/>
            <a:ext cx="2464777"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POST ?</a:t>
            </a:r>
            <a:r>
              <a:rPr lang="en-US" sz="1200" i="1" dirty="0" err="1">
                <a:solidFill>
                  <a:schemeClr val="tx1">
                    <a:lumMod val="75000"/>
                    <a:lumOff val="25000"/>
                  </a:schemeClr>
                </a:solidFill>
              </a:rPr>
              <a:t>validationToken</a:t>
            </a:r>
            <a:r>
              <a:rPr lang="en-US" sz="1200" i="1" dirty="0">
                <a:solidFill>
                  <a:schemeClr val="tx1">
                    <a:lumMod val="75000"/>
                    <a:lumOff val="25000"/>
                  </a:schemeClr>
                </a:solidFill>
              </a:rPr>
              <a:t>=XYZ</a:t>
            </a:r>
          </a:p>
        </p:txBody>
      </p:sp>
      <p:sp>
        <p:nvSpPr>
          <p:cNvPr id="18" name="TextBox 17">
            <a:extLst>
              <a:ext uri="{FF2B5EF4-FFF2-40B4-BE49-F238E27FC236}">
                <a16:creationId xmlns:a16="http://schemas.microsoft.com/office/drawing/2014/main" id="{928E6024-0154-425A-A03E-4DEC8D2EC59E}"/>
              </a:ext>
            </a:extLst>
          </p:cNvPr>
          <p:cNvSpPr txBox="1"/>
          <p:nvPr/>
        </p:nvSpPr>
        <p:spPr>
          <a:xfrm>
            <a:off x="6988579" y="3292196"/>
            <a:ext cx="2171748"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200 OK + token in body</a:t>
            </a:r>
          </a:p>
        </p:txBody>
      </p:sp>
      <p:cxnSp>
        <p:nvCxnSpPr>
          <p:cNvPr id="19" name="Straight Arrow Connector 18">
            <a:extLst>
              <a:ext uri="{FF2B5EF4-FFF2-40B4-BE49-F238E27FC236}">
                <a16:creationId xmlns:a16="http://schemas.microsoft.com/office/drawing/2014/main" id="{B0DAF641-F409-418E-9FA0-9A4E9FD7125D}"/>
              </a:ext>
            </a:extLst>
          </p:cNvPr>
          <p:cNvCxnSpPr>
            <a:cxnSpLocks/>
          </p:cNvCxnSpPr>
          <p:nvPr/>
        </p:nvCxnSpPr>
        <p:spPr>
          <a:xfrm flipH="1">
            <a:off x="783423" y="3848342"/>
            <a:ext cx="10762289" cy="0"/>
          </a:xfrm>
          <a:prstGeom prst="straightConnector1">
            <a:avLst/>
          </a:prstGeom>
          <a:ln w="12700">
            <a:solidFill>
              <a:schemeClr val="tx1">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3D1F35-033E-4A42-8287-6D9A92F29F75}"/>
              </a:ext>
            </a:extLst>
          </p:cNvPr>
          <p:cNvSpPr txBox="1"/>
          <p:nvPr/>
        </p:nvSpPr>
        <p:spPr>
          <a:xfrm>
            <a:off x="8453015" y="3844234"/>
            <a:ext cx="3008259"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201 CREATED + subscription in body</a:t>
            </a:r>
          </a:p>
        </p:txBody>
      </p:sp>
      <p:cxnSp>
        <p:nvCxnSpPr>
          <p:cNvPr id="21" name="Straight Arrow Connector 20">
            <a:extLst>
              <a:ext uri="{FF2B5EF4-FFF2-40B4-BE49-F238E27FC236}">
                <a16:creationId xmlns:a16="http://schemas.microsoft.com/office/drawing/2014/main" id="{3B0DC97F-0ED8-42DC-A747-DEE5A09563F4}"/>
              </a:ext>
            </a:extLst>
          </p:cNvPr>
          <p:cNvCxnSpPr>
            <a:cxnSpLocks/>
          </p:cNvCxnSpPr>
          <p:nvPr/>
        </p:nvCxnSpPr>
        <p:spPr>
          <a:xfrm flipH="1">
            <a:off x="6209230" y="5063399"/>
            <a:ext cx="5167607" cy="0"/>
          </a:xfrm>
          <a:prstGeom prst="straightConnector1">
            <a:avLst/>
          </a:prstGeom>
          <a:ln w="12700">
            <a:solidFill>
              <a:schemeClr val="tx1">
                <a:lumMod val="75000"/>
                <a:lumOff val="2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3A7693-A271-4CA4-80AC-63B8EFA8A7B6}"/>
              </a:ext>
            </a:extLst>
          </p:cNvPr>
          <p:cNvCxnSpPr>
            <a:cxnSpLocks/>
          </p:cNvCxnSpPr>
          <p:nvPr/>
        </p:nvCxnSpPr>
        <p:spPr>
          <a:xfrm flipH="1">
            <a:off x="6313033" y="4817321"/>
            <a:ext cx="5219071" cy="8678"/>
          </a:xfrm>
          <a:prstGeom prst="straightConnector1">
            <a:avLst/>
          </a:prstGeom>
          <a:ln w="12700">
            <a:solidFill>
              <a:schemeClr val="tx1">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F894C5-9602-4069-9EF1-F68256FA6AAE}"/>
              </a:ext>
            </a:extLst>
          </p:cNvPr>
          <p:cNvSpPr txBox="1"/>
          <p:nvPr/>
        </p:nvSpPr>
        <p:spPr>
          <a:xfrm>
            <a:off x="6988579" y="4457860"/>
            <a:ext cx="2464777"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POST + notifications in body</a:t>
            </a:r>
          </a:p>
        </p:txBody>
      </p:sp>
      <p:sp>
        <p:nvSpPr>
          <p:cNvPr id="24" name="TextBox 23">
            <a:extLst>
              <a:ext uri="{FF2B5EF4-FFF2-40B4-BE49-F238E27FC236}">
                <a16:creationId xmlns:a16="http://schemas.microsoft.com/office/drawing/2014/main" id="{D65D1B6C-9FB5-4DAA-8FEF-9463B6781B9C}"/>
              </a:ext>
            </a:extLst>
          </p:cNvPr>
          <p:cNvSpPr txBox="1"/>
          <p:nvPr/>
        </p:nvSpPr>
        <p:spPr>
          <a:xfrm>
            <a:off x="6988579" y="5063399"/>
            <a:ext cx="1588961"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202 ACCEPTED</a:t>
            </a:r>
          </a:p>
        </p:txBody>
      </p:sp>
      <p:cxnSp>
        <p:nvCxnSpPr>
          <p:cNvPr id="25" name="Straight Arrow Connector 24">
            <a:extLst>
              <a:ext uri="{FF2B5EF4-FFF2-40B4-BE49-F238E27FC236}">
                <a16:creationId xmlns:a16="http://schemas.microsoft.com/office/drawing/2014/main" id="{89B1A172-0424-4B5B-8A73-5F1AFC26884A}"/>
              </a:ext>
            </a:extLst>
          </p:cNvPr>
          <p:cNvCxnSpPr>
            <a:cxnSpLocks/>
          </p:cNvCxnSpPr>
          <p:nvPr/>
        </p:nvCxnSpPr>
        <p:spPr>
          <a:xfrm>
            <a:off x="6364497" y="6228374"/>
            <a:ext cx="5167607" cy="0"/>
          </a:xfrm>
          <a:prstGeom prst="straightConnector1">
            <a:avLst/>
          </a:prstGeom>
          <a:ln w="12700">
            <a:solidFill>
              <a:schemeClr val="tx1">
                <a:lumMod val="75000"/>
                <a:lumOff val="2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D292E7-943D-420E-8405-3C57285D9555}"/>
              </a:ext>
            </a:extLst>
          </p:cNvPr>
          <p:cNvCxnSpPr>
            <a:cxnSpLocks/>
          </p:cNvCxnSpPr>
          <p:nvPr/>
        </p:nvCxnSpPr>
        <p:spPr>
          <a:xfrm>
            <a:off x="6183497" y="5982296"/>
            <a:ext cx="5219071" cy="8678"/>
          </a:xfrm>
          <a:prstGeom prst="straightConnector1">
            <a:avLst/>
          </a:prstGeom>
          <a:ln w="12700">
            <a:solidFill>
              <a:schemeClr val="tx1">
                <a:lumMod val="75000"/>
                <a:lumOff val="25000"/>
              </a:schemeClr>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2ACE847-5184-4141-87C9-CAFC3F346ED9}"/>
              </a:ext>
            </a:extLst>
          </p:cNvPr>
          <p:cNvSpPr txBox="1"/>
          <p:nvPr/>
        </p:nvSpPr>
        <p:spPr>
          <a:xfrm>
            <a:off x="6988579" y="5631431"/>
            <a:ext cx="1440587"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GET resource</a:t>
            </a:r>
          </a:p>
        </p:txBody>
      </p:sp>
      <p:sp>
        <p:nvSpPr>
          <p:cNvPr id="28" name="TextBox 27">
            <a:extLst>
              <a:ext uri="{FF2B5EF4-FFF2-40B4-BE49-F238E27FC236}">
                <a16:creationId xmlns:a16="http://schemas.microsoft.com/office/drawing/2014/main" id="{2C9F78DB-B56A-4E82-935C-F3315089F224}"/>
              </a:ext>
            </a:extLst>
          </p:cNvPr>
          <p:cNvSpPr txBox="1"/>
          <p:nvPr/>
        </p:nvSpPr>
        <p:spPr>
          <a:xfrm>
            <a:off x="6988579" y="6236970"/>
            <a:ext cx="1825628" cy="350865"/>
          </a:xfrm>
          <a:prstGeom prst="rect">
            <a:avLst/>
          </a:prstGeom>
          <a:noFill/>
        </p:spPr>
        <p:txBody>
          <a:bodyPr wrap="none" lIns="91440" tIns="91440" rIns="91440" bIns="91440" rtlCol="0" anchor="ctr">
            <a:spAutoFit/>
          </a:bodyPr>
          <a:lstStyle/>
          <a:p>
            <a:pPr>
              <a:lnSpc>
                <a:spcPct val="90000"/>
              </a:lnSpc>
              <a:spcAft>
                <a:spcPts val="600"/>
              </a:spcAft>
            </a:pPr>
            <a:r>
              <a:rPr lang="en-US" sz="1200" i="1" dirty="0">
                <a:solidFill>
                  <a:schemeClr val="tx1">
                    <a:lumMod val="75000"/>
                    <a:lumOff val="25000"/>
                  </a:schemeClr>
                </a:solidFill>
              </a:rPr>
              <a:t>HTTP 200 OK + resource</a:t>
            </a:r>
          </a:p>
        </p:txBody>
      </p:sp>
      <p:sp>
        <p:nvSpPr>
          <p:cNvPr id="29" name="Rectangle 28">
            <a:extLst>
              <a:ext uri="{FF2B5EF4-FFF2-40B4-BE49-F238E27FC236}">
                <a16:creationId xmlns:a16="http://schemas.microsoft.com/office/drawing/2014/main" id="{20E1BBAA-3269-4A69-A34A-42DD23C32413}"/>
              </a:ext>
            </a:extLst>
          </p:cNvPr>
          <p:cNvSpPr/>
          <p:nvPr/>
        </p:nvSpPr>
        <p:spPr bwMode="auto">
          <a:xfrm>
            <a:off x="4738694" y="4949990"/>
            <a:ext cx="1427803" cy="52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Subscription </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latin typeface="+mj-lt"/>
                <a:ea typeface="Segoe UI" pitchFamily="34" charset="0"/>
                <a:cs typeface="Segoe UI" pitchFamily="34" charset="0"/>
              </a:rPr>
              <a:t>timeout</a:t>
            </a:r>
          </a:p>
        </p:txBody>
      </p:sp>
      <p:grpSp>
        <p:nvGrpSpPr>
          <p:cNvPr id="30" name="Group 29">
            <a:extLst>
              <a:ext uri="{FF2B5EF4-FFF2-40B4-BE49-F238E27FC236}">
                <a16:creationId xmlns:a16="http://schemas.microsoft.com/office/drawing/2014/main" id="{C5765213-D241-4782-8449-7DA5E75D4AB9}"/>
              </a:ext>
            </a:extLst>
          </p:cNvPr>
          <p:cNvGrpSpPr/>
          <p:nvPr/>
        </p:nvGrpSpPr>
        <p:grpSpPr>
          <a:xfrm>
            <a:off x="4498842" y="4949989"/>
            <a:ext cx="527602" cy="527600"/>
            <a:chOff x="4963878" y="4740417"/>
            <a:chExt cx="527602" cy="527600"/>
          </a:xfrm>
        </p:grpSpPr>
        <p:sp>
          <p:nvSpPr>
            <p:cNvPr id="31" name="Oval 30">
              <a:extLst>
                <a:ext uri="{FF2B5EF4-FFF2-40B4-BE49-F238E27FC236}">
                  <a16:creationId xmlns:a16="http://schemas.microsoft.com/office/drawing/2014/main" id="{65E997D7-4F6D-4DC2-9CE8-F6FFE67706AA}"/>
                </a:ext>
              </a:extLst>
            </p:cNvPr>
            <p:cNvSpPr/>
            <p:nvPr/>
          </p:nvSpPr>
          <p:spPr bwMode="auto">
            <a:xfrm>
              <a:off x="4963878" y="4740417"/>
              <a:ext cx="527602" cy="527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5">
              <a:extLst>
                <a:ext uri="{FF2B5EF4-FFF2-40B4-BE49-F238E27FC236}">
                  <a16:creationId xmlns:a16="http://schemas.microsoft.com/office/drawing/2014/main" id="{81249AC1-1886-44BE-BB7A-9420988014D0}"/>
                </a:ext>
              </a:extLst>
            </p:cNvPr>
            <p:cNvSpPr>
              <a:spLocks noEditPoints="1"/>
            </p:cNvSpPr>
            <p:nvPr/>
          </p:nvSpPr>
          <p:spPr bwMode="auto">
            <a:xfrm>
              <a:off x="5052442" y="4839181"/>
              <a:ext cx="350472" cy="330072"/>
            </a:xfrm>
            <a:custGeom>
              <a:avLst/>
              <a:gdLst>
                <a:gd name="T0" fmla="*/ 256 w 512"/>
                <a:gd name="T1" fmla="*/ 512 h 512"/>
                <a:gd name="T2" fmla="*/ 188 w 512"/>
                <a:gd name="T3" fmla="*/ 503 h 512"/>
                <a:gd name="T4" fmla="*/ 127 w 512"/>
                <a:gd name="T5" fmla="*/ 478 h 512"/>
                <a:gd name="T6" fmla="*/ 75 w 512"/>
                <a:gd name="T7" fmla="*/ 438 h 512"/>
                <a:gd name="T8" fmla="*/ 35 w 512"/>
                <a:gd name="T9" fmla="*/ 386 h 512"/>
                <a:gd name="T10" fmla="*/ 10 w 512"/>
                <a:gd name="T11" fmla="*/ 324 h 512"/>
                <a:gd name="T12" fmla="*/ 0 w 512"/>
                <a:gd name="T13" fmla="*/ 256 h 512"/>
                <a:gd name="T14" fmla="*/ 10 w 512"/>
                <a:gd name="T15" fmla="*/ 188 h 512"/>
                <a:gd name="T16" fmla="*/ 35 w 512"/>
                <a:gd name="T17" fmla="*/ 127 h 512"/>
                <a:gd name="T18" fmla="*/ 75 w 512"/>
                <a:gd name="T19" fmla="*/ 75 h 512"/>
                <a:gd name="T20" fmla="*/ 127 w 512"/>
                <a:gd name="T21" fmla="*/ 35 h 512"/>
                <a:gd name="T22" fmla="*/ 188 w 512"/>
                <a:gd name="T23" fmla="*/ 10 h 512"/>
                <a:gd name="T24" fmla="*/ 256 w 512"/>
                <a:gd name="T25" fmla="*/ 0 h 512"/>
                <a:gd name="T26" fmla="*/ 324 w 512"/>
                <a:gd name="T27" fmla="*/ 10 h 512"/>
                <a:gd name="T28" fmla="*/ 386 w 512"/>
                <a:gd name="T29" fmla="*/ 35 h 512"/>
                <a:gd name="T30" fmla="*/ 438 w 512"/>
                <a:gd name="T31" fmla="*/ 75 h 512"/>
                <a:gd name="T32" fmla="*/ 478 w 512"/>
                <a:gd name="T33" fmla="*/ 127 h 512"/>
                <a:gd name="T34" fmla="*/ 503 w 512"/>
                <a:gd name="T35" fmla="*/ 188 h 512"/>
                <a:gd name="T36" fmla="*/ 512 w 512"/>
                <a:gd name="T37" fmla="*/ 256 h 512"/>
                <a:gd name="T38" fmla="*/ 503 w 512"/>
                <a:gd name="T39" fmla="*/ 325 h 512"/>
                <a:gd name="T40" fmla="*/ 478 w 512"/>
                <a:gd name="T41" fmla="*/ 386 h 512"/>
                <a:gd name="T42" fmla="*/ 438 w 512"/>
                <a:gd name="T43" fmla="*/ 438 h 512"/>
                <a:gd name="T44" fmla="*/ 386 w 512"/>
                <a:gd name="T45" fmla="*/ 478 h 512"/>
                <a:gd name="T46" fmla="*/ 324 w 512"/>
                <a:gd name="T47" fmla="*/ 503 h 512"/>
                <a:gd name="T48" fmla="*/ 256 w 512"/>
                <a:gd name="T49" fmla="*/ 512 h 512"/>
                <a:gd name="T50" fmla="*/ 256 w 512"/>
                <a:gd name="T51" fmla="*/ 32 h 512"/>
                <a:gd name="T52" fmla="*/ 197 w 512"/>
                <a:gd name="T53" fmla="*/ 40 h 512"/>
                <a:gd name="T54" fmla="*/ 144 w 512"/>
                <a:gd name="T55" fmla="*/ 63 h 512"/>
                <a:gd name="T56" fmla="*/ 98 w 512"/>
                <a:gd name="T57" fmla="*/ 98 h 512"/>
                <a:gd name="T58" fmla="*/ 63 w 512"/>
                <a:gd name="T59" fmla="*/ 144 h 512"/>
                <a:gd name="T60" fmla="*/ 40 w 512"/>
                <a:gd name="T61" fmla="*/ 197 h 512"/>
                <a:gd name="T62" fmla="*/ 32 w 512"/>
                <a:gd name="T63" fmla="*/ 256 h 512"/>
                <a:gd name="T64" fmla="*/ 40 w 512"/>
                <a:gd name="T65" fmla="*/ 316 h 512"/>
                <a:gd name="T66" fmla="*/ 63 w 512"/>
                <a:gd name="T67" fmla="*/ 369 h 512"/>
                <a:gd name="T68" fmla="*/ 98 w 512"/>
                <a:gd name="T69" fmla="*/ 415 h 512"/>
                <a:gd name="T70" fmla="*/ 144 w 512"/>
                <a:gd name="T71" fmla="*/ 450 h 512"/>
                <a:gd name="T72" fmla="*/ 197 w 512"/>
                <a:gd name="T73" fmla="*/ 472 h 512"/>
                <a:gd name="T74" fmla="*/ 256 w 512"/>
                <a:gd name="T75" fmla="*/ 480 h 512"/>
                <a:gd name="T76" fmla="*/ 316 w 512"/>
                <a:gd name="T77" fmla="*/ 472 h 512"/>
                <a:gd name="T78" fmla="*/ 369 w 512"/>
                <a:gd name="T79" fmla="*/ 450 h 512"/>
                <a:gd name="T80" fmla="*/ 415 w 512"/>
                <a:gd name="T81" fmla="*/ 415 h 512"/>
                <a:gd name="T82" fmla="*/ 450 w 512"/>
                <a:gd name="T83" fmla="*/ 369 h 512"/>
                <a:gd name="T84" fmla="*/ 472 w 512"/>
                <a:gd name="T85" fmla="*/ 316 h 512"/>
                <a:gd name="T86" fmla="*/ 480 w 512"/>
                <a:gd name="T87" fmla="*/ 256 h 512"/>
                <a:gd name="T88" fmla="*/ 472 w 512"/>
                <a:gd name="T89" fmla="*/ 197 h 512"/>
                <a:gd name="T90" fmla="*/ 450 w 512"/>
                <a:gd name="T91" fmla="*/ 144 h 512"/>
                <a:gd name="T92" fmla="*/ 415 w 512"/>
                <a:gd name="T93" fmla="*/ 98 h 512"/>
                <a:gd name="T94" fmla="*/ 369 w 512"/>
                <a:gd name="T95" fmla="*/ 63 h 512"/>
                <a:gd name="T96" fmla="*/ 316 w 512"/>
                <a:gd name="T97" fmla="*/ 40 h 512"/>
                <a:gd name="T98" fmla="*/ 256 w 512"/>
                <a:gd name="T99" fmla="*/ 32 h 512"/>
                <a:gd name="T100" fmla="*/ 256 w 512"/>
                <a:gd name="T101" fmla="*/ 256 h 512"/>
                <a:gd name="T102" fmla="*/ 256 w 512"/>
                <a:gd name="T103" fmla="*/ 96 h 512"/>
                <a:gd name="T104" fmla="*/ 224 w 512"/>
                <a:gd name="T105" fmla="*/ 96 h 512"/>
                <a:gd name="T106" fmla="*/ 224 w 512"/>
                <a:gd name="T107" fmla="*/ 288 h 512"/>
                <a:gd name="T108" fmla="*/ 352 w 512"/>
                <a:gd name="T109" fmla="*/ 288 h 512"/>
                <a:gd name="T110" fmla="*/ 352 w 512"/>
                <a:gd name="T111" fmla="*/ 256 h 512"/>
                <a:gd name="T112" fmla="*/ 256 w 512"/>
                <a:gd name="T113" fmla="*/ 25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512"/>
                  </a:moveTo>
                  <a:cubicBezTo>
                    <a:pt x="233" y="512"/>
                    <a:pt x="210" y="509"/>
                    <a:pt x="188" y="503"/>
                  </a:cubicBezTo>
                  <a:cubicBezTo>
                    <a:pt x="167" y="497"/>
                    <a:pt x="146" y="489"/>
                    <a:pt x="127" y="478"/>
                  </a:cubicBezTo>
                  <a:cubicBezTo>
                    <a:pt x="108" y="467"/>
                    <a:pt x="91" y="453"/>
                    <a:pt x="75" y="438"/>
                  </a:cubicBezTo>
                  <a:cubicBezTo>
                    <a:pt x="60" y="422"/>
                    <a:pt x="46" y="405"/>
                    <a:pt x="35" y="386"/>
                  </a:cubicBezTo>
                  <a:cubicBezTo>
                    <a:pt x="24" y="367"/>
                    <a:pt x="16" y="346"/>
                    <a:pt x="10" y="324"/>
                  </a:cubicBezTo>
                  <a:cubicBezTo>
                    <a:pt x="4" y="303"/>
                    <a:pt x="0" y="280"/>
                    <a:pt x="0" y="256"/>
                  </a:cubicBezTo>
                  <a:cubicBezTo>
                    <a:pt x="0" y="233"/>
                    <a:pt x="4" y="210"/>
                    <a:pt x="10" y="188"/>
                  </a:cubicBezTo>
                  <a:cubicBezTo>
                    <a:pt x="16" y="167"/>
                    <a:pt x="24" y="146"/>
                    <a:pt x="35" y="127"/>
                  </a:cubicBezTo>
                  <a:cubicBezTo>
                    <a:pt x="46" y="108"/>
                    <a:pt x="60" y="91"/>
                    <a:pt x="75" y="75"/>
                  </a:cubicBezTo>
                  <a:cubicBezTo>
                    <a:pt x="91" y="60"/>
                    <a:pt x="108" y="46"/>
                    <a:pt x="127" y="35"/>
                  </a:cubicBezTo>
                  <a:cubicBezTo>
                    <a:pt x="146" y="24"/>
                    <a:pt x="167" y="16"/>
                    <a:pt x="188" y="10"/>
                  </a:cubicBezTo>
                  <a:cubicBezTo>
                    <a:pt x="210" y="4"/>
                    <a:pt x="233" y="0"/>
                    <a:pt x="256" y="0"/>
                  </a:cubicBezTo>
                  <a:cubicBezTo>
                    <a:pt x="280" y="0"/>
                    <a:pt x="303" y="4"/>
                    <a:pt x="324" y="10"/>
                  </a:cubicBezTo>
                  <a:cubicBezTo>
                    <a:pt x="346" y="16"/>
                    <a:pt x="367" y="24"/>
                    <a:pt x="386" y="35"/>
                  </a:cubicBezTo>
                  <a:cubicBezTo>
                    <a:pt x="405" y="46"/>
                    <a:pt x="422" y="60"/>
                    <a:pt x="438" y="75"/>
                  </a:cubicBezTo>
                  <a:cubicBezTo>
                    <a:pt x="453" y="91"/>
                    <a:pt x="467" y="108"/>
                    <a:pt x="478" y="127"/>
                  </a:cubicBezTo>
                  <a:cubicBezTo>
                    <a:pt x="489" y="146"/>
                    <a:pt x="497" y="167"/>
                    <a:pt x="503" y="188"/>
                  </a:cubicBezTo>
                  <a:cubicBezTo>
                    <a:pt x="509" y="210"/>
                    <a:pt x="512" y="233"/>
                    <a:pt x="512" y="256"/>
                  </a:cubicBezTo>
                  <a:cubicBezTo>
                    <a:pt x="512" y="280"/>
                    <a:pt x="509" y="303"/>
                    <a:pt x="503" y="325"/>
                  </a:cubicBezTo>
                  <a:cubicBezTo>
                    <a:pt x="497" y="346"/>
                    <a:pt x="489" y="367"/>
                    <a:pt x="478" y="386"/>
                  </a:cubicBezTo>
                  <a:cubicBezTo>
                    <a:pt x="467" y="405"/>
                    <a:pt x="453" y="422"/>
                    <a:pt x="438" y="438"/>
                  </a:cubicBezTo>
                  <a:cubicBezTo>
                    <a:pt x="422" y="453"/>
                    <a:pt x="405" y="467"/>
                    <a:pt x="386" y="478"/>
                  </a:cubicBezTo>
                  <a:cubicBezTo>
                    <a:pt x="367" y="489"/>
                    <a:pt x="346" y="497"/>
                    <a:pt x="324" y="503"/>
                  </a:cubicBezTo>
                  <a:cubicBezTo>
                    <a:pt x="303" y="509"/>
                    <a:pt x="280" y="512"/>
                    <a:pt x="256" y="512"/>
                  </a:cubicBezTo>
                  <a:close/>
                  <a:moveTo>
                    <a:pt x="256" y="32"/>
                  </a:moveTo>
                  <a:cubicBezTo>
                    <a:pt x="236" y="32"/>
                    <a:pt x="216" y="35"/>
                    <a:pt x="197" y="40"/>
                  </a:cubicBezTo>
                  <a:cubicBezTo>
                    <a:pt x="178" y="46"/>
                    <a:pt x="160" y="53"/>
                    <a:pt x="144" y="63"/>
                  </a:cubicBezTo>
                  <a:cubicBezTo>
                    <a:pt x="127" y="73"/>
                    <a:pt x="112" y="85"/>
                    <a:pt x="98" y="98"/>
                  </a:cubicBezTo>
                  <a:cubicBezTo>
                    <a:pt x="85" y="112"/>
                    <a:pt x="73" y="127"/>
                    <a:pt x="63" y="144"/>
                  </a:cubicBezTo>
                  <a:cubicBezTo>
                    <a:pt x="53" y="160"/>
                    <a:pt x="46" y="178"/>
                    <a:pt x="40" y="197"/>
                  </a:cubicBezTo>
                  <a:cubicBezTo>
                    <a:pt x="35" y="216"/>
                    <a:pt x="32" y="236"/>
                    <a:pt x="32" y="256"/>
                  </a:cubicBezTo>
                  <a:cubicBezTo>
                    <a:pt x="32" y="277"/>
                    <a:pt x="35" y="297"/>
                    <a:pt x="40" y="316"/>
                  </a:cubicBezTo>
                  <a:cubicBezTo>
                    <a:pt x="46" y="335"/>
                    <a:pt x="53" y="353"/>
                    <a:pt x="63" y="369"/>
                  </a:cubicBezTo>
                  <a:cubicBezTo>
                    <a:pt x="73" y="386"/>
                    <a:pt x="85" y="401"/>
                    <a:pt x="98" y="415"/>
                  </a:cubicBezTo>
                  <a:cubicBezTo>
                    <a:pt x="112" y="428"/>
                    <a:pt x="127" y="440"/>
                    <a:pt x="144" y="450"/>
                  </a:cubicBezTo>
                  <a:cubicBezTo>
                    <a:pt x="160" y="460"/>
                    <a:pt x="178" y="467"/>
                    <a:pt x="197" y="472"/>
                  </a:cubicBezTo>
                  <a:cubicBezTo>
                    <a:pt x="216" y="478"/>
                    <a:pt x="236" y="480"/>
                    <a:pt x="256" y="480"/>
                  </a:cubicBezTo>
                  <a:cubicBezTo>
                    <a:pt x="277" y="480"/>
                    <a:pt x="297" y="478"/>
                    <a:pt x="316" y="472"/>
                  </a:cubicBezTo>
                  <a:cubicBezTo>
                    <a:pt x="335" y="467"/>
                    <a:pt x="353" y="460"/>
                    <a:pt x="369" y="450"/>
                  </a:cubicBezTo>
                  <a:cubicBezTo>
                    <a:pt x="386" y="440"/>
                    <a:pt x="401" y="428"/>
                    <a:pt x="415" y="415"/>
                  </a:cubicBezTo>
                  <a:cubicBezTo>
                    <a:pt x="428" y="401"/>
                    <a:pt x="440" y="386"/>
                    <a:pt x="450" y="369"/>
                  </a:cubicBezTo>
                  <a:cubicBezTo>
                    <a:pt x="460" y="353"/>
                    <a:pt x="467" y="335"/>
                    <a:pt x="472" y="316"/>
                  </a:cubicBezTo>
                  <a:cubicBezTo>
                    <a:pt x="478" y="297"/>
                    <a:pt x="480" y="277"/>
                    <a:pt x="480" y="256"/>
                  </a:cubicBezTo>
                  <a:cubicBezTo>
                    <a:pt x="480" y="236"/>
                    <a:pt x="478" y="216"/>
                    <a:pt x="472" y="197"/>
                  </a:cubicBezTo>
                  <a:cubicBezTo>
                    <a:pt x="467" y="178"/>
                    <a:pt x="460" y="160"/>
                    <a:pt x="450" y="144"/>
                  </a:cubicBezTo>
                  <a:cubicBezTo>
                    <a:pt x="440" y="127"/>
                    <a:pt x="428" y="112"/>
                    <a:pt x="415" y="98"/>
                  </a:cubicBezTo>
                  <a:cubicBezTo>
                    <a:pt x="401" y="85"/>
                    <a:pt x="386" y="73"/>
                    <a:pt x="369" y="63"/>
                  </a:cubicBezTo>
                  <a:cubicBezTo>
                    <a:pt x="353" y="53"/>
                    <a:pt x="335" y="46"/>
                    <a:pt x="316" y="40"/>
                  </a:cubicBezTo>
                  <a:cubicBezTo>
                    <a:pt x="297" y="35"/>
                    <a:pt x="277" y="32"/>
                    <a:pt x="256" y="32"/>
                  </a:cubicBezTo>
                  <a:close/>
                  <a:moveTo>
                    <a:pt x="256" y="256"/>
                  </a:moveTo>
                  <a:lnTo>
                    <a:pt x="256" y="96"/>
                  </a:lnTo>
                  <a:lnTo>
                    <a:pt x="224" y="96"/>
                  </a:lnTo>
                  <a:lnTo>
                    <a:pt x="224" y="288"/>
                  </a:lnTo>
                  <a:lnTo>
                    <a:pt x="352" y="288"/>
                  </a:lnTo>
                  <a:lnTo>
                    <a:pt x="352" y="256"/>
                  </a:lnTo>
                  <a:lnTo>
                    <a:pt x="256" y="256"/>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71702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0D96-21E0-42F5-8BE3-B621A95773EB}"/>
              </a:ext>
            </a:extLst>
          </p:cNvPr>
          <p:cNvSpPr>
            <a:spLocks noGrp="1"/>
          </p:cNvSpPr>
          <p:nvPr>
            <p:ph type="title"/>
          </p:nvPr>
        </p:nvSpPr>
        <p:spPr/>
        <p:txBody>
          <a:bodyPr/>
          <a:lstStyle/>
          <a:p>
            <a:r>
              <a:rPr lang="pt-PT" dirty="0"/>
              <a:t>Understanding webhook apps</a:t>
            </a:r>
          </a:p>
        </p:txBody>
      </p:sp>
      <p:sp>
        <p:nvSpPr>
          <p:cNvPr id="3" name="Text Placeholder 3">
            <a:extLst>
              <a:ext uri="{FF2B5EF4-FFF2-40B4-BE49-F238E27FC236}">
                <a16:creationId xmlns:a16="http://schemas.microsoft.com/office/drawing/2014/main" id="{16747179-6AF3-4E85-804A-B6EA6070B9B5}"/>
              </a:ext>
            </a:extLst>
          </p:cNvPr>
          <p:cNvSpPr txBox="1">
            <a:spLocks/>
          </p:cNvSpPr>
          <p:nvPr/>
        </p:nvSpPr>
        <p:spPr>
          <a:xfrm>
            <a:off x="519112" y="1755956"/>
            <a:ext cx="4888911" cy="4041775"/>
          </a:xfrm>
          <a:prstGeom prst="rect">
            <a:avLst/>
          </a:prstGeom>
        </p:spPr>
        <p:txBody>
          <a:bodyPr vert="horz" lIns="0" tIns="0" rIns="0" bIns="0" rtlCol="0">
            <a:noAutofit/>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000" spc="0" dirty="0">
                <a:solidFill>
                  <a:schemeClr val="accent1"/>
                </a:solidFill>
              </a:rPr>
              <a:t>Subscriptions</a:t>
            </a:r>
          </a:p>
          <a:p>
            <a:pPr marL="0" indent="0">
              <a:spcBef>
                <a:spcPts val="1200"/>
              </a:spcBef>
              <a:buFont typeface="Arial" pitchFamily="34" charset="0"/>
              <a:buNone/>
            </a:pPr>
            <a:r>
              <a:rPr lang="en-US" sz="1600" spc="0" dirty="0">
                <a:latin typeface="+mn-lt"/>
              </a:rPr>
              <a:t>Application sends a subscription request</a:t>
            </a:r>
          </a:p>
          <a:p>
            <a:pPr marL="0" indent="0">
              <a:spcBef>
                <a:spcPts val="1200"/>
              </a:spcBef>
              <a:buFont typeface="Arial" pitchFamily="34" charset="0"/>
              <a:buNone/>
            </a:pPr>
            <a:r>
              <a:rPr lang="en-US" sz="1600" spc="0" dirty="0">
                <a:latin typeface="+mn-lt"/>
              </a:rPr>
              <a:t>Microsoft Graph responds with HTTP 201 – Created and a subscription object in the body</a:t>
            </a:r>
          </a:p>
          <a:p>
            <a:pPr marL="0" indent="0">
              <a:spcBef>
                <a:spcPts val="1200"/>
              </a:spcBef>
              <a:buFont typeface="Arial" pitchFamily="34" charset="0"/>
              <a:buNone/>
            </a:pPr>
            <a:r>
              <a:rPr lang="en-US" sz="1600" spc="0" dirty="0">
                <a:latin typeface="+mn-lt"/>
              </a:rPr>
              <a:t>Microsoft Graph sends notifications to the HTTPS endpoint during the lifetime of the subscription</a:t>
            </a:r>
          </a:p>
          <a:p>
            <a:pPr marL="0" indent="0">
              <a:spcBef>
                <a:spcPts val="1200"/>
              </a:spcBef>
              <a:buFont typeface="Arial" pitchFamily="34" charset="0"/>
              <a:buNone/>
            </a:pPr>
            <a:r>
              <a:rPr lang="en-US" sz="1600" spc="0" dirty="0">
                <a:latin typeface="+mn-lt"/>
              </a:rPr>
              <a:t>Subscriptions require read permission to the resource</a:t>
            </a:r>
          </a:p>
          <a:p>
            <a:pPr marL="0" indent="0">
              <a:spcBef>
                <a:spcPts val="1800"/>
              </a:spcBef>
              <a:buFont typeface="Arial" pitchFamily="34" charset="0"/>
              <a:buNone/>
            </a:pPr>
            <a:r>
              <a:rPr lang="en-US" sz="2000" spc="0" dirty="0">
                <a:solidFill>
                  <a:schemeClr val="accent1"/>
                </a:solidFill>
              </a:rPr>
              <a:t>Expiration</a:t>
            </a:r>
          </a:p>
          <a:p>
            <a:pPr marL="0" indent="0">
              <a:spcBef>
                <a:spcPts val="1200"/>
              </a:spcBef>
              <a:buFont typeface="Arial" pitchFamily="34" charset="0"/>
              <a:buNone/>
            </a:pPr>
            <a:r>
              <a:rPr lang="en-US" sz="1600" spc="0" dirty="0">
                <a:latin typeface="+mn-lt"/>
              </a:rPr>
              <a:t>Subscriptions expire (time varies)</a:t>
            </a:r>
          </a:p>
          <a:p>
            <a:pPr marL="0" indent="0">
              <a:spcBef>
                <a:spcPts val="1200"/>
              </a:spcBef>
              <a:buFont typeface="Arial" pitchFamily="34" charset="0"/>
              <a:buNone/>
            </a:pPr>
            <a:r>
              <a:rPr lang="en-US" sz="1600" spc="0" dirty="0">
                <a:latin typeface="+mn-lt"/>
              </a:rPr>
              <a:t>Applications must renew subscription requests</a:t>
            </a:r>
          </a:p>
          <a:p>
            <a:pPr marL="0" indent="0">
              <a:spcBef>
                <a:spcPts val="1200"/>
              </a:spcBef>
              <a:buFont typeface="Arial" pitchFamily="34" charset="0"/>
              <a:buNone/>
            </a:pPr>
            <a:r>
              <a:rPr lang="en-US" sz="1600" spc="0" dirty="0">
                <a:latin typeface="+mn-lt"/>
              </a:rPr>
              <a:t>Applications can unsubscribe from subscriptions</a:t>
            </a:r>
          </a:p>
        </p:txBody>
      </p:sp>
      <p:graphicFrame>
        <p:nvGraphicFramePr>
          <p:cNvPr id="4" name="Table Placeholder 13">
            <a:extLst>
              <a:ext uri="{FF2B5EF4-FFF2-40B4-BE49-F238E27FC236}">
                <a16:creationId xmlns:a16="http://schemas.microsoft.com/office/drawing/2014/main" id="{D41DB2CB-0844-452B-A09C-464DB437FC10}"/>
              </a:ext>
            </a:extLst>
          </p:cNvPr>
          <p:cNvGraphicFramePr>
            <a:graphicFrameLocks/>
          </p:cNvGraphicFramePr>
          <p:nvPr>
            <p:extLst>
              <p:ext uri="{D42A27DB-BD31-4B8C-83A1-F6EECF244321}">
                <p14:modId xmlns:p14="http://schemas.microsoft.com/office/powerpoint/2010/main" val="4208505470"/>
              </p:ext>
            </p:extLst>
          </p:nvPr>
        </p:nvGraphicFramePr>
        <p:xfrm>
          <a:off x="6065464" y="2124312"/>
          <a:ext cx="5914663" cy="3426097"/>
        </p:xfrm>
        <a:graphic>
          <a:graphicData uri="http://schemas.openxmlformats.org/drawingml/2006/table">
            <a:tbl>
              <a:tblPr firstRow="1" bandRow="1">
                <a:tableStyleId>{5C22544A-7EE6-4342-B048-85BDC9FD1C3A}</a:tableStyleId>
              </a:tblPr>
              <a:tblGrid>
                <a:gridCol w="2848645">
                  <a:extLst>
                    <a:ext uri="{9D8B030D-6E8A-4147-A177-3AD203B41FA5}">
                      <a16:colId xmlns:a16="http://schemas.microsoft.com/office/drawing/2014/main" val="200505750"/>
                    </a:ext>
                  </a:extLst>
                </a:gridCol>
                <a:gridCol w="3066018">
                  <a:extLst>
                    <a:ext uri="{9D8B030D-6E8A-4147-A177-3AD203B41FA5}">
                      <a16:colId xmlns:a16="http://schemas.microsoft.com/office/drawing/2014/main" val="2560604071"/>
                    </a:ext>
                  </a:extLst>
                </a:gridCol>
              </a:tblGrid>
              <a:tr h="890095">
                <a:tc>
                  <a:txBody>
                    <a:bodyPr/>
                    <a:lstStyle/>
                    <a:p>
                      <a:pPr>
                        <a:lnSpc>
                          <a:spcPct val="90000"/>
                        </a:lnSpc>
                      </a:pPr>
                      <a:r>
                        <a:rPr lang="en-US" sz="1800" b="1" dirty="0">
                          <a:solidFill>
                            <a:schemeClr val="bg1"/>
                          </a:solidFill>
                          <a:latin typeface="+mn-lt"/>
                        </a:rPr>
                        <a:t>Permission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90000"/>
                        </a:lnSpc>
                      </a:pPr>
                      <a:r>
                        <a:rPr lang="en-US" sz="1800" b="1" dirty="0">
                          <a:solidFill>
                            <a:schemeClr val="bg1"/>
                          </a:solidFill>
                          <a:latin typeface="+mn-lt"/>
                        </a:rPr>
                        <a:t>Supported resource types in Microsoft Graph v1.0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845334">
                <a:tc>
                  <a:txBody>
                    <a:bodyPr/>
                    <a:lstStyle/>
                    <a:p>
                      <a:r>
                        <a:rPr lang="en-US" sz="1600" dirty="0"/>
                        <a:t>Delegated – work or school account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Contact, conversation, drive, event, message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845334">
                <a:tc>
                  <a:txBody>
                    <a:bodyPr/>
                    <a:lstStyle/>
                    <a:p>
                      <a:r>
                        <a:rPr lang="en-US" sz="1600" dirty="0"/>
                        <a:t>Delegated – personal Microsoft account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None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845334">
                <a:tc>
                  <a:txBody>
                    <a:bodyPr/>
                    <a:lstStyle/>
                    <a:p>
                      <a:r>
                        <a:rPr lang="en-US" sz="1600" dirty="0"/>
                        <a:t>Application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Contact, conversation, event, message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bl>
          </a:graphicData>
        </a:graphic>
      </p:graphicFrame>
    </p:spTree>
    <p:extLst>
      <p:ext uri="{BB962C8B-B14F-4D97-AF65-F5344CB8AC3E}">
        <p14:creationId xmlns:p14="http://schemas.microsoft.com/office/powerpoint/2010/main" val="30102184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870E-C4FE-4FD8-A43D-F27B645BBACA}"/>
              </a:ext>
            </a:extLst>
          </p:cNvPr>
          <p:cNvSpPr>
            <a:spLocks noGrp="1"/>
          </p:cNvSpPr>
          <p:nvPr>
            <p:ph type="title"/>
          </p:nvPr>
        </p:nvSpPr>
        <p:spPr/>
        <p:txBody>
          <a:bodyPr/>
          <a:lstStyle/>
          <a:p>
            <a:r>
              <a:rPr lang="pt-PT" dirty="0"/>
              <a:t>Maximum expiration times</a:t>
            </a:r>
          </a:p>
        </p:txBody>
      </p:sp>
      <p:graphicFrame>
        <p:nvGraphicFramePr>
          <p:cNvPr id="3" name="Table Placeholder 13">
            <a:extLst>
              <a:ext uri="{FF2B5EF4-FFF2-40B4-BE49-F238E27FC236}">
                <a16:creationId xmlns:a16="http://schemas.microsoft.com/office/drawing/2014/main" id="{8FC3A9C0-9677-4392-B029-8C8302E86F6F}"/>
              </a:ext>
            </a:extLst>
          </p:cNvPr>
          <p:cNvGraphicFramePr>
            <a:graphicFrameLocks/>
          </p:cNvGraphicFramePr>
          <p:nvPr>
            <p:extLst>
              <p:ext uri="{D42A27DB-BD31-4B8C-83A1-F6EECF244321}">
                <p14:modId xmlns:p14="http://schemas.microsoft.com/office/powerpoint/2010/main" val="850576430"/>
              </p:ext>
            </p:extLst>
          </p:nvPr>
        </p:nvGraphicFramePr>
        <p:xfrm>
          <a:off x="327024" y="1746068"/>
          <a:ext cx="11533187" cy="4436259"/>
        </p:xfrm>
        <a:graphic>
          <a:graphicData uri="http://schemas.openxmlformats.org/drawingml/2006/table">
            <a:tbl>
              <a:tblPr firstRow="1" bandRow="1">
                <a:tableStyleId>{5C22544A-7EE6-4342-B048-85BDC9FD1C3A}</a:tableStyleId>
              </a:tblPr>
              <a:tblGrid>
                <a:gridCol w="5554662">
                  <a:extLst>
                    <a:ext uri="{9D8B030D-6E8A-4147-A177-3AD203B41FA5}">
                      <a16:colId xmlns:a16="http://schemas.microsoft.com/office/drawing/2014/main" val="200505750"/>
                    </a:ext>
                  </a:extLst>
                </a:gridCol>
                <a:gridCol w="5978525">
                  <a:extLst>
                    <a:ext uri="{9D8B030D-6E8A-4147-A177-3AD203B41FA5}">
                      <a16:colId xmlns:a16="http://schemas.microsoft.com/office/drawing/2014/main" val="2560604071"/>
                    </a:ext>
                  </a:extLst>
                </a:gridCol>
              </a:tblGrid>
              <a:tr h="560044">
                <a:tc>
                  <a:txBody>
                    <a:bodyPr/>
                    <a:lstStyle/>
                    <a:p>
                      <a:pPr>
                        <a:lnSpc>
                          <a:spcPts val="1600"/>
                        </a:lnSpc>
                      </a:pPr>
                      <a:r>
                        <a:rPr lang="en-US" sz="1800" b="1" dirty="0">
                          <a:solidFill>
                            <a:schemeClr val="bg1"/>
                          </a:solidFill>
                          <a:latin typeface="+mn-lt"/>
                        </a:rPr>
                        <a:t>Resource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Maximum expiration time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553745">
                <a:tc>
                  <a:txBody>
                    <a:bodyPr/>
                    <a:lstStyle/>
                    <a:p>
                      <a:r>
                        <a:rPr lang="en-US" sz="1600" dirty="0">
                          <a:latin typeface="+mj-lt"/>
                        </a:rPr>
                        <a:t>Users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14033137"/>
                  </a:ext>
                </a:extLst>
              </a:tr>
              <a:tr h="553745">
                <a:tc>
                  <a:txBody>
                    <a:bodyPr/>
                    <a:lstStyle/>
                    <a:p>
                      <a:r>
                        <a:rPr lang="en-US" sz="1600" dirty="0">
                          <a:latin typeface="+mj-lt"/>
                        </a:rPr>
                        <a:t>Groups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8847156"/>
                  </a:ext>
                </a:extLst>
              </a:tr>
              <a:tr h="553745">
                <a:tc>
                  <a:txBody>
                    <a:bodyPr/>
                    <a:lstStyle/>
                    <a:p>
                      <a:r>
                        <a:rPr lang="en-US" sz="1600" dirty="0">
                          <a:latin typeface="+mj-lt"/>
                        </a:rPr>
                        <a:t>Mail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553745">
                <a:tc>
                  <a:txBody>
                    <a:bodyPr/>
                    <a:lstStyle/>
                    <a:p>
                      <a:r>
                        <a:rPr lang="en-US" sz="1600" dirty="0">
                          <a:latin typeface="+mj-lt"/>
                        </a:rPr>
                        <a:t>Calendar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553745">
                <a:tc>
                  <a:txBody>
                    <a:bodyPr/>
                    <a:lstStyle/>
                    <a:p>
                      <a:r>
                        <a:rPr lang="en-US" sz="1600" dirty="0">
                          <a:latin typeface="+mj-lt"/>
                        </a:rPr>
                        <a:t>Contacts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r h="553745">
                <a:tc>
                  <a:txBody>
                    <a:bodyPr/>
                    <a:lstStyle/>
                    <a:p>
                      <a:r>
                        <a:rPr lang="en-US" sz="1600" dirty="0">
                          <a:latin typeface="+mj-lt"/>
                        </a:rPr>
                        <a:t>Group conversations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4230 minutes (~70 hours)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081525"/>
                  </a:ext>
                </a:extLst>
              </a:tr>
              <a:tr h="553745">
                <a:tc>
                  <a:txBody>
                    <a:bodyPr/>
                    <a:lstStyle/>
                    <a:p>
                      <a:r>
                        <a:rPr lang="en-US" sz="1600" dirty="0">
                          <a:latin typeface="+mj-lt"/>
                        </a:rPr>
                        <a:t>Drive root items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86400 minutes (~ 60 days)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3566587"/>
                  </a:ext>
                </a:extLst>
              </a:tr>
            </a:tbl>
          </a:graphicData>
        </a:graphic>
      </p:graphicFrame>
    </p:spTree>
    <p:extLst>
      <p:ext uri="{BB962C8B-B14F-4D97-AF65-F5344CB8AC3E}">
        <p14:creationId xmlns:p14="http://schemas.microsoft.com/office/powerpoint/2010/main" val="18149454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fi-FI"/>
              <a:t>Demo</a:t>
            </a:r>
            <a:endParaRPr lang="en-GB" dirty="0"/>
          </a:p>
        </p:txBody>
      </p:sp>
      <p:sp>
        <p:nvSpPr>
          <p:cNvPr id="9" name="Text Placeholder 8"/>
          <p:cNvSpPr>
            <a:spLocks noGrp="1"/>
          </p:cNvSpPr>
          <p:nvPr>
            <p:ph type="body" sz="quarter" idx="11"/>
          </p:nvPr>
        </p:nvSpPr>
        <p:spPr/>
        <p:txBody>
          <a:bodyPr/>
          <a:lstStyle/>
          <a:p>
            <a:r>
              <a:rPr lang="en-US" sz="5400" dirty="0"/>
              <a:t>Webhooks</a:t>
            </a:r>
            <a:endParaRPr lang="en-GB" sz="5400" dirty="0"/>
          </a:p>
        </p:txBody>
      </p:sp>
      <p:sp>
        <p:nvSpPr>
          <p:cNvPr id="2" name="Subtitle 1"/>
          <p:cNvSpPr>
            <a:spLocks noGrp="1"/>
          </p:cNvSpPr>
          <p:nvPr>
            <p:ph type="subTitle" idx="1"/>
          </p:nvPr>
        </p:nvSpPr>
        <p:spPr>
          <a:xfrm>
            <a:off x="1628324" y="4343400"/>
            <a:ext cx="9582601" cy="461665"/>
          </a:xfrm>
        </p:spPr>
        <p:txBody>
          <a:bodyPr/>
          <a:lstStyle/>
          <a:p>
            <a:r>
              <a:rPr lang="pt-PT" sz="1800" spc="0" dirty="0">
                <a:hlinkClick r:id="rId3"/>
              </a:rPr>
              <a:t>https://github.com/microsoftgraph/msgraph-training-webhooks-customdata-insights/tree/master/Demos/02-webhooks</a:t>
            </a:r>
            <a:endParaRPr lang="pt-PT" sz="1800" spc="0" dirty="0"/>
          </a:p>
        </p:txBody>
      </p:sp>
      <p:grpSp>
        <p:nvGrpSpPr>
          <p:cNvPr id="5" name="Group 4">
            <a:extLst>
              <a:ext uri="{FF2B5EF4-FFF2-40B4-BE49-F238E27FC236}">
                <a16:creationId xmlns:a16="http://schemas.microsoft.com/office/drawing/2014/main" id="{4D67968A-516B-42BC-BA2C-776B32BDD1CB}"/>
              </a:ext>
            </a:extLst>
          </p:cNvPr>
          <p:cNvGrpSpPr/>
          <p:nvPr/>
        </p:nvGrpSpPr>
        <p:grpSpPr>
          <a:xfrm>
            <a:off x="973138" y="4343400"/>
            <a:ext cx="540000" cy="540000"/>
            <a:chOff x="6188149" y="5109327"/>
            <a:chExt cx="540000" cy="540000"/>
          </a:xfrm>
        </p:grpSpPr>
        <p:sp>
          <p:nvSpPr>
            <p:cNvPr id="6" name="Oval 5">
              <a:extLst>
                <a:ext uri="{FF2B5EF4-FFF2-40B4-BE49-F238E27FC236}">
                  <a16:creationId xmlns:a16="http://schemas.microsoft.com/office/drawing/2014/main" id="{EFA9801B-164B-44C1-9A0B-D8F124D148D4}"/>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7" name="Graphic 7" descr="Link">
              <a:extLst>
                <a:ext uri="{FF2B5EF4-FFF2-40B4-BE49-F238E27FC236}">
                  <a16:creationId xmlns:a16="http://schemas.microsoft.com/office/drawing/2014/main" id="{12C9469B-6CDB-446C-A852-7F299375459D}"/>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258278721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DFFC-06B0-4FCA-8E2C-1856F3B6FD00}"/>
              </a:ext>
            </a:extLst>
          </p:cNvPr>
          <p:cNvSpPr>
            <a:spLocks noGrp="1"/>
          </p:cNvSpPr>
          <p:nvPr>
            <p:ph type="body" idx="1"/>
          </p:nvPr>
        </p:nvSpPr>
        <p:spPr/>
        <p:txBody>
          <a:bodyPr/>
          <a:lstStyle/>
          <a:p>
            <a:r>
              <a:rPr lang="pt-PT" dirty="0"/>
              <a:t>Custom Data</a:t>
            </a:r>
          </a:p>
          <a:p>
            <a:r>
              <a:rPr lang="pt-PT" sz="2000" dirty="0">
                <a:latin typeface="+mn-lt"/>
              </a:rPr>
              <a:t>Add you own data to resources in the Microsoft Graph.</a:t>
            </a:r>
          </a:p>
        </p:txBody>
      </p:sp>
      <p:sp>
        <p:nvSpPr>
          <p:cNvPr id="3" name="Content Placeholder 2">
            <a:extLst>
              <a:ext uri="{FF2B5EF4-FFF2-40B4-BE49-F238E27FC236}">
                <a16:creationId xmlns:a16="http://schemas.microsoft.com/office/drawing/2014/main" id="{C4192E18-2310-4D9E-B063-51A2DF35BE3E}"/>
              </a:ext>
            </a:extLst>
          </p:cNvPr>
          <p:cNvSpPr>
            <a:spLocks noGrp="1"/>
          </p:cNvSpPr>
          <p:nvPr>
            <p:ph sz="quarter" idx="4"/>
          </p:nvPr>
        </p:nvSpPr>
        <p:spPr/>
        <p:txBody>
          <a:bodyPr/>
          <a:lstStyle/>
          <a:p>
            <a:r>
              <a:rPr lang="pt-PT" dirty="0"/>
              <a:t>Open Extensions</a:t>
            </a:r>
          </a:p>
          <a:p>
            <a:r>
              <a:rPr lang="pt-PT" dirty="0"/>
              <a:t>Schema Extensions</a:t>
            </a:r>
          </a:p>
          <a:p>
            <a:endParaRPr lang="pt-PT" dirty="0"/>
          </a:p>
        </p:txBody>
      </p:sp>
    </p:spTree>
    <p:extLst>
      <p:ext uri="{BB962C8B-B14F-4D97-AF65-F5344CB8AC3E}">
        <p14:creationId xmlns:p14="http://schemas.microsoft.com/office/powerpoint/2010/main" val="123455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3A57CD-CC51-4ADF-AFA4-769A76A3344E}"/>
              </a:ext>
            </a:extLst>
          </p:cNvPr>
          <p:cNvSpPr>
            <a:spLocks noGrp="1"/>
          </p:cNvSpPr>
          <p:nvPr>
            <p:ph type="title"/>
          </p:nvPr>
        </p:nvSpPr>
        <p:spPr/>
        <p:txBody>
          <a:bodyPr/>
          <a:lstStyle/>
          <a:p>
            <a:r>
              <a:rPr lang="pt-PT" dirty="0"/>
              <a:t>Extending Microsoft Graph</a:t>
            </a:r>
          </a:p>
        </p:txBody>
      </p:sp>
      <p:sp>
        <p:nvSpPr>
          <p:cNvPr id="4" name="Text Placeholder 2">
            <a:extLst>
              <a:ext uri="{FF2B5EF4-FFF2-40B4-BE49-F238E27FC236}">
                <a16:creationId xmlns:a16="http://schemas.microsoft.com/office/drawing/2014/main" id="{E5E33AD5-29FE-4C48-A7F9-33F6A994F5A2}"/>
              </a:ext>
            </a:extLst>
          </p:cNvPr>
          <p:cNvSpPr>
            <a:spLocks noGrp="1"/>
          </p:cNvSpPr>
          <p:nvPr>
            <p:ph type="body" sz="quarter" idx="10"/>
          </p:nvPr>
        </p:nvSpPr>
        <p:spPr>
          <a:xfrm>
            <a:off x="465139" y="1676720"/>
            <a:ext cx="11038884" cy="4278094"/>
          </a:xfrm>
        </p:spPr>
        <p:txBody>
          <a:bodyPr/>
          <a:lstStyle/>
          <a:p>
            <a:pPr>
              <a:lnSpc>
                <a:spcPct val="90000"/>
              </a:lnSpc>
              <a:spcBef>
                <a:spcPts val="1200"/>
              </a:spcBef>
            </a:pPr>
            <a:r>
              <a:rPr lang="en-US" spc="0" dirty="0">
                <a:solidFill>
                  <a:schemeClr val="accent1"/>
                </a:solidFill>
                <a:latin typeface="+mj-lt"/>
              </a:rPr>
              <a:t>Add custom data to resources using extensions</a:t>
            </a:r>
          </a:p>
          <a:p>
            <a:pPr>
              <a:lnSpc>
                <a:spcPct val="90000"/>
              </a:lnSpc>
              <a:spcBef>
                <a:spcPts val="1200"/>
              </a:spcBef>
            </a:pPr>
            <a:r>
              <a:rPr lang="en-US" sz="2000" spc="0" dirty="0">
                <a:latin typeface="+mn-lt"/>
              </a:rPr>
              <a:t>Keep your app lightweight and store app-specific user profile data in Microsoft Graph</a:t>
            </a:r>
          </a:p>
          <a:p>
            <a:pPr>
              <a:lnSpc>
                <a:spcPct val="90000"/>
              </a:lnSpc>
              <a:spcBef>
                <a:spcPts val="1200"/>
              </a:spcBef>
            </a:pPr>
            <a:r>
              <a:rPr lang="en-US" sz="2000" spc="0" dirty="0">
                <a:latin typeface="+mn-lt"/>
              </a:rPr>
              <a:t>Keep your existing user profile store and add an app-specific identifier to Microsoft Graph</a:t>
            </a:r>
          </a:p>
          <a:p>
            <a:pPr>
              <a:lnSpc>
                <a:spcPct val="90000"/>
              </a:lnSpc>
              <a:spcBef>
                <a:spcPts val="1200"/>
              </a:spcBef>
            </a:pPr>
            <a:r>
              <a:rPr lang="en-US" sz="2000" spc="0" dirty="0">
                <a:latin typeface="+mn-lt"/>
              </a:rPr>
              <a:t>Add metadata to messages to provide new conversation capabilities</a:t>
            </a:r>
          </a:p>
          <a:p>
            <a:pPr>
              <a:lnSpc>
                <a:spcPct val="90000"/>
              </a:lnSpc>
              <a:spcBef>
                <a:spcPts val="1200"/>
              </a:spcBef>
            </a:pPr>
            <a:r>
              <a:rPr lang="en-US" sz="2000" spc="0" dirty="0">
                <a:latin typeface="+mn-lt"/>
              </a:rPr>
              <a:t>Enhance calendar events with contextual data</a:t>
            </a:r>
          </a:p>
          <a:p>
            <a:pPr>
              <a:lnSpc>
                <a:spcPct val="90000"/>
              </a:lnSpc>
              <a:spcBef>
                <a:spcPts val="2400"/>
              </a:spcBef>
            </a:pPr>
            <a:r>
              <a:rPr lang="en-US" spc="0" dirty="0">
                <a:solidFill>
                  <a:schemeClr val="accent1"/>
                </a:solidFill>
                <a:latin typeface="+mj-lt"/>
              </a:rPr>
              <a:t>Two types of extensions</a:t>
            </a:r>
          </a:p>
          <a:p>
            <a:pPr>
              <a:lnSpc>
                <a:spcPct val="90000"/>
              </a:lnSpc>
              <a:spcBef>
                <a:spcPts val="1200"/>
              </a:spcBef>
            </a:pPr>
            <a:r>
              <a:rPr lang="en-US" sz="2000" spc="0" dirty="0">
                <a:latin typeface="+mn-lt"/>
              </a:rPr>
              <a:t>Open extensions – open and flexible</a:t>
            </a:r>
          </a:p>
          <a:p>
            <a:pPr>
              <a:lnSpc>
                <a:spcPct val="90000"/>
              </a:lnSpc>
              <a:spcBef>
                <a:spcPts val="1200"/>
              </a:spcBef>
            </a:pPr>
            <a:r>
              <a:rPr lang="en-US" sz="2000" spc="0" dirty="0">
                <a:latin typeface="+mn-lt"/>
              </a:rPr>
              <a:t>Schema extensions – more versatile: schema is discoverable and shareable, enables filtering</a:t>
            </a:r>
          </a:p>
        </p:txBody>
      </p:sp>
    </p:spTree>
    <p:extLst>
      <p:ext uri="{BB962C8B-B14F-4D97-AF65-F5344CB8AC3E}">
        <p14:creationId xmlns:p14="http://schemas.microsoft.com/office/powerpoint/2010/main" val="448717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E13E2E-BFF6-406A-8764-2AC4C935691B}"/>
              </a:ext>
            </a:extLst>
          </p:cNvPr>
          <p:cNvPicPr>
            <a:picLocks noChangeAspect="1"/>
          </p:cNvPicPr>
          <p:nvPr/>
        </p:nvPicPr>
        <p:blipFill>
          <a:blip r:embed="rId2"/>
          <a:stretch>
            <a:fillRect/>
          </a:stretch>
        </p:blipFill>
        <p:spPr>
          <a:xfrm>
            <a:off x="0" y="-68263"/>
            <a:ext cx="3934421" cy="6994525"/>
          </a:xfrm>
          <a:prstGeom prst="rect">
            <a:avLst/>
          </a:prstGeom>
        </p:spPr>
      </p:pic>
      <p:sp>
        <p:nvSpPr>
          <p:cNvPr id="9" name="TextBox 8">
            <a:extLst>
              <a:ext uri="{FF2B5EF4-FFF2-40B4-BE49-F238E27FC236}">
                <a16:creationId xmlns:a16="http://schemas.microsoft.com/office/drawing/2014/main" id="{530D0685-C82F-42B4-A3B0-48D96E6BE71E}"/>
              </a:ext>
            </a:extLst>
          </p:cNvPr>
          <p:cNvSpPr txBox="1"/>
          <p:nvPr/>
        </p:nvSpPr>
        <p:spPr>
          <a:xfrm>
            <a:off x="4803112" y="763674"/>
            <a:ext cx="3143361" cy="960263"/>
          </a:xfrm>
          <a:prstGeom prst="rect">
            <a:avLst/>
          </a:prstGeom>
          <a:noFill/>
        </p:spPr>
        <p:txBody>
          <a:bodyPr wrap="none" lIns="182880" tIns="146304" rIns="182880" bIns="146304" rtlCol="0">
            <a:spAutoFit/>
          </a:bodyPr>
          <a:lstStyle/>
          <a:p>
            <a:pPr>
              <a:lnSpc>
                <a:spcPct val="90000"/>
              </a:lnSpc>
              <a:spcAft>
                <a:spcPts val="600"/>
              </a:spcAft>
            </a:pPr>
            <a:r>
              <a:rPr lang="pt-PT" sz="4800" dirty="0">
                <a:gradFill>
                  <a:gsLst>
                    <a:gs pos="2917">
                      <a:schemeClr val="tx1"/>
                    </a:gs>
                    <a:gs pos="30000">
                      <a:schemeClr val="tx1"/>
                    </a:gs>
                  </a:gsLst>
                  <a:lin ang="5400000" scaled="0"/>
                </a:gradFill>
                <a:latin typeface="+mj-lt"/>
              </a:rPr>
              <a:t>André Vala</a:t>
            </a:r>
            <a:endParaRPr lang="en-US" sz="4800" dirty="0" err="1">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9CA05232-D75E-428C-8BC7-EAED3C05A440}"/>
              </a:ext>
            </a:extLst>
          </p:cNvPr>
          <p:cNvSpPr txBox="1"/>
          <p:nvPr/>
        </p:nvSpPr>
        <p:spPr>
          <a:xfrm>
            <a:off x="4803112" y="1547445"/>
            <a:ext cx="4968604" cy="926407"/>
          </a:xfrm>
          <a:prstGeom prst="rect">
            <a:avLst/>
          </a:prstGeom>
          <a:noFill/>
        </p:spPr>
        <p:txBody>
          <a:bodyPr wrap="none" lIns="182880" tIns="146304" rIns="182880" bIns="146304" rtlCol="0">
            <a:spAutoFit/>
          </a:bodyPr>
          <a:lstStyle/>
          <a:p>
            <a:pPr>
              <a:lnSpc>
                <a:spcPct val="90000"/>
              </a:lnSpc>
              <a:spcAft>
                <a:spcPts val="600"/>
              </a:spcAft>
            </a:pPr>
            <a:r>
              <a:rPr lang="pt-PT" sz="2000" dirty="0">
                <a:solidFill>
                  <a:schemeClr val="tx1">
                    <a:lumMod val="50000"/>
                    <a:lumOff val="50000"/>
                  </a:schemeClr>
                </a:solidFill>
              </a:rPr>
              <a:t>IT Deputy Director | Business Technology</a:t>
            </a:r>
          </a:p>
          <a:p>
            <a:pPr>
              <a:lnSpc>
                <a:spcPct val="90000"/>
              </a:lnSpc>
              <a:spcAft>
                <a:spcPts val="600"/>
              </a:spcAft>
            </a:pPr>
            <a:r>
              <a:rPr lang="pt-PT" sz="2000" dirty="0">
                <a:solidFill>
                  <a:schemeClr val="tx1">
                    <a:lumMod val="50000"/>
                    <a:lumOff val="50000"/>
                  </a:schemeClr>
                </a:solidFill>
              </a:rPr>
              <a:t>Pestana Hotel Group</a:t>
            </a:r>
            <a:endParaRPr lang="en-US" sz="2000" dirty="0">
              <a:solidFill>
                <a:schemeClr val="tx1">
                  <a:lumMod val="50000"/>
                  <a:lumOff val="50000"/>
                </a:schemeClr>
              </a:solidFill>
            </a:endParaRPr>
          </a:p>
        </p:txBody>
      </p:sp>
      <p:grpSp>
        <p:nvGrpSpPr>
          <p:cNvPr id="11" name="Group 10">
            <a:extLst>
              <a:ext uri="{FF2B5EF4-FFF2-40B4-BE49-F238E27FC236}">
                <a16:creationId xmlns:a16="http://schemas.microsoft.com/office/drawing/2014/main" id="{F92A837A-5103-44DF-9D98-39D5E0EE47F0}"/>
              </a:ext>
            </a:extLst>
          </p:cNvPr>
          <p:cNvGrpSpPr/>
          <p:nvPr/>
        </p:nvGrpSpPr>
        <p:grpSpPr>
          <a:xfrm>
            <a:off x="4935375" y="3363641"/>
            <a:ext cx="3011098" cy="1765477"/>
            <a:chOff x="1051956" y="4272593"/>
            <a:chExt cx="3011098" cy="1765477"/>
          </a:xfrm>
        </p:grpSpPr>
        <p:sp>
          <p:nvSpPr>
            <p:cNvPr id="12" name="TextBox 11">
              <a:extLst>
                <a:ext uri="{FF2B5EF4-FFF2-40B4-BE49-F238E27FC236}">
                  <a16:creationId xmlns:a16="http://schemas.microsoft.com/office/drawing/2014/main" id="{0B9A557D-98D3-4AC1-BE70-C680CCC02027}"/>
                </a:ext>
              </a:extLst>
            </p:cNvPr>
            <p:cNvSpPr txBox="1"/>
            <p:nvPr/>
          </p:nvSpPr>
          <p:spPr>
            <a:xfrm>
              <a:off x="1515562" y="4755804"/>
              <a:ext cx="2390398"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https://andrevala.com</a:t>
              </a:r>
            </a:p>
          </p:txBody>
        </p:sp>
        <p:pic>
          <p:nvPicPr>
            <p:cNvPr id="13" name="Picture 12">
              <a:extLst>
                <a:ext uri="{FF2B5EF4-FFF2-40B4-BE49-F238E27FC236}">
                  <a16:creationId xmlns:a16="http://schemas.microsoft.com/office/drawing/2014/main" id="{EE3DA92E-6A44-4BC2-9C35-70947A1C3140}"/>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4708685"/>
              <a:ext cx="457200" cy="457200"/>
            </a:xfrm>
            <a:prstGeom prst="rect">
              <a:avLst/>
            </a:prstGeom>
          </p:spPr>
        </p:pic>
        <p:sp>
          <p:nvSpPr>
            <p:cNvPr id="14" name="TextBox 13">
              <a:extLst>
                <a:ext uri="{FF2B5EF4-FFF2-40B4-BE49-F238E27FC236}">
                  <a16:creationId xmlns:a16="http://schemas.microsoft.com/office/drawing/2014/main" id="{3C61F5E4-2406-4EB3-B20B-107BCEB22360}"/>
                </a:ext>
              </a:extLst>
            </p:cNvPr>
            <p:cNvSpPr txBox="1"/>
            <p:nvPr/>
          </p:nvSpPr>
          <p:spPr>
            <a:xfrm>
              <a:off x="1515562" y="4313448"/>
              <a:ext cx="1505540"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/in/andrevala</a:t>
              </a:r>
              <a:endParaRPr lang="en-US" dirty="0">
                <a:solidFill>
                  <a:schemeClr val="tx1">
                    <a:lumMod val="65000"/>
                    <a:lumOff val="35000"/>
                  </a:schemeClr>
                </a:solidFill>
                <a:cs typeface="Consolas" panose="020B0609020204030204" pitchFamily="49" charset="0"/>
              </a:endParaRPr>
            </a:p>
          </p:txBody>
        </p:sp>
        <p:pic>
          <p:nvPicPr>
            <p:cNvPr id="15" name="Picture 14">
              <a:extLst>
                <a:ext uri="{FF2B5EF4-FFF2-40B4-BE49-F238E27FC236}">
                  <a16:creationId xmlns:a16="http://schemas.microsoft.com/office/drawing/2014/main" id="{38869563-D8C9-448E-B0B7-7EFC561615FA}"/>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4272593"/>
              <a:ext cx="457200" cy="457200"/>
            </a:xfrm>
            <a:prstGeom prst="rect">
              <a:avLst/>
            </a:prstGeom>
          </p:spPr>
        </p:pic>
        <p:sp>
          <p:nvSpPr>
            <p:cNvPr id="16" name="TextBox 15">
              <a:extLst>
                <a:ext uri="{FF2B5EF4-FFF2-40B4-BE49-F238E27FC236}">
                  <a16:creationId xmlns:a16="http://schemas.microsoft.com/office/drawing/2014/main" id="{8A38757A-B6C9-4B52-BEB4-4E7F89CE2FE2}"/>
                </a:ext>
              </a:extLst>
            </p:cNvPr>
            <p:cNvSpPr txBox="1"/>
            <p:nvPr/>
          </p:nvSpPr>
          <p:spPr>
            <a:xfrm>
              <a:off x="1509156" y="5188004"/>
              <a:ext cx="1470274"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a:t>
              </a:r>
              <a:r>
                <a:rPr lang="pt-PT" dirty="0" err="1">
                  <a:solidFill>
                    <a:schemeClr val="tx1">
                      <a:lumMod val="65000"/>
                      <a:lumOff val="35000"/>
                    </a:schemeClr>
                  </a:solidFill>
                  <a:cs typeface="Consolas" panose="020B0609020204030204" pitchFamily="49" charset="0"/>
                </a:rPr>
                <a:t>atomicvee</a:t>
              </a:r>
              <a:endParaRPr lang="pt-PT" dirty="0">
                <a:solidFill>
                  <a:schemeClr val="tx1">
                    <a:lumMod val="65000"/>
                    <a:lumOff val="35000"/>
                  </a:schemeClr>
                </a:solidFill>
                <a:cs typeface="Consolas" panose="020B0609020204030204" pitchFamily="49" charset="0"/>
              </a:endParaRPr>
            </a:p>
          </p:txBody>
        </p:sp>
        <p:pic>
          <p:nvPicPr>
            <p:cNvPr id="17" name="Picture 16">
              <a:extLst>
                <a:ext uri="{FF2B5EF4-FFF2-40B4-BE49-F238E27FC236}">
                  <a16:creationId xmlns:a16="http://schemas.microsoft.com/office/drawing/2014/main" id="{2F789AD6-D007-4BFF-8F2A-BA9C58402973}"/>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5144777"/>
              <a:ext cx="457200" cy="457200"/>
            </a:xfrm>
            <a:prstGeom prst="rect">
              <a:avLst/>
            </a:prstGeom>
          </p:spPr>
        </p:pic>
        <p:sp>
          <p:nvSpPr>
            <p:cNvPr id="18" name="TextBox 17">
              <a:extLst>
                <a:ext uri="{FF2B5EF4-FFF2-40B4-BE49-F238E27FC236}">
                  <a16:creationId xmlns:a16="http://schemas.microsoft.com/office/drawing/2014/main" id="{FDC65066-6CAE-4474-B0B6-99C97447CCD7}"/>
                </a:ext>
              </a:extLst>
            </p:cNvPr>
            <p:cNvSpPr txBox="1"/>
            <p:nvPr/>
          </p:nvSpPr>
          <p:spPr>
            <a:xfrm>
              <a:off x="1515562" y="5624804"/>
              <a:ext cx="2547492"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andre.vala@gmail.com</a:t>
              </a:r>
              <a:endParaRPr lang="en-US" dirty="0">
                <a:solidFill>
                  <a:schemeClr val="tx1">
                    <a:lumMod val="65000"/>
                    <a:lumOff val="35000"/>
                  </a:schemeClr>
                </a:solidFill>
                <a:cs typeface="Consolas" panose="020B0609020204030204" pitchFamily="49" charset="0"/>
              </a:endParaRPr>
            </a:p>
          </p:txBody>
        </p:sp>
        <p:pic>
          <p:nvPicPr>
            <p:cNvPr id="19" name="Picture 18">
              <a:extLst>
                <a:ext uri="{FF2B5EF4-FFF2-40B4-BE49-F238E27FC236}">
                  <a16:creationId xmlns:a16="http://schemas.microsoft.com/office/drawing/2014/main" id="{3124E58B-BDC5-45B3-B37F-0FEF8AAD5B32}"/>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5580870"/>
              <a:ext cx="457200" cy="457200"/>
            </a:xfrm>
            <a:prstGeom prst="rect">
              <a:avLst/>
            </a:prstGeom>
          </p:spPr>
        </p:pic>
      </p:grpSp>
      <p:pic>
        <p:nvPicPr>
          <p:cNvPr id="20" name="Picture 19">
            <a:extLst>
              <a:ext uri="{FF2B5EF4-FFF2-40B4-BE49-F238E27FC236}">
                <a16:creationId xmlns:a16="http://schemas.microsoft.com/office/drawing/2014/main" id="{0557A576-4E1F-4C49-B75F-12324DAD87C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431" t="27217" r="31256" b="32348"/>
          <a:stretch/>
        </p:blipFill>
        <p:spPr>
          <a:xfrm>
            <a:off x="10865663" y="5824060"/>
            <a:ext cx="1204534" cy="898906"/>
          </a:xfrm>
          <a:prstGeom prst="rect">
            <a:avLst/>
          </a:prstGeom>
        </p:spPr>
      </p:pic>
    </p:spTree>
    <p:extLst>
      <p:ext uri="{BB962C8B-B14F-4D97-AF65-F5344CB8AC3E}">
        <p14:creationId xmlns:p14="http://schemas.microsoft.com/office/powerpoint/2010/main" val="60417239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236A-88EA-474D-AFB2-7F10FC89F8CA}"/>
              </a:ext>
            </a:extLst>
          </p:cNvPr>
          <p:cNvSpPr>
            <a:spLocks noGrp="1"/>
          </p:cNvSpPr>
          <p:nvPr>
            <p:ph type="title"/>
          </p:nvPr>
        </p:nvSpPr>
        <p:spPr/>
        <p:txBody>
          <a:bodyPr/>
          <a:lstStyle/>
          <a:p>
            <a:r>
              <a:rPr lang="pt-PT" dirty="0"/>
              <a:t>Open Extensions</a:t>
            </a:r>
          </a:p>
        </p:txBody>
      </p:sp>
      <p:sp>
        <p:nvSpPr>
          <p:cNvPr id="4" name="Text Placeholder 2">
            <a:extLst>
              <a:ext uri="{FF2B5EF4-FFF2-40B4-BE49-F238E27FC236}">
                <a16:creationId xmlns:a16="http://schemas.microsoft.com/office/drawing/2014/main" id="{76586417-4F6A-47AE-84FF-860356C99F85}"/>
              </a:ext>
            </a:extLst>
          </p:cNvPr>
          <p:cNvSpPr>
            <a:spLocks noGrp="1"/>
          </p:cNvSpPr>
          <p:nvPr>
            <p:ph type="body" sz="quarter" idx="10"/>
          </p:nvPr>
        </p:nvSpPr>
        <p:spPr>
          <a:xfrm>
            <a:off x="465139" y="1676720"/>
            <a:ext cx="10925672" cy="2886944"/>
          </a:xfrm>
        </p:spPr>
        <p:txBody>
          <a:bodyPr/>
          <a:lstStyle/>
          <a:p>
            <a:pPr marL="0" indent="0">
              <a:lnSpc>
                <a:spcPct val="90000"/>
              </a:lnSpc>
              <a:spcBef>
                <a:spcPts val="1200"/>
              </a:spcBef>
              <a:buNone/>
            </a:pPr>
            <a:r>
              <a:rPr lang="en-US" spc="0" dirty="0">
                <a:solidFill>
                  <a:schemeClr val="accent1"/>
                </a:solidFill>
                <a:latin typeface="+mj-lt"/>
              </a:rPr>
              <a:t>Good way for developers to get started</a:t>
            </a:r>
          </a:p>
          <a:p>
            <a:pPr marL="0" indent="0">
              <a:lnSpc>
                <a:spcPct val="90000"/>
              </a:lnSpc>
              <a:spcBef>
                <a:spcPts val="1200"/>
              </a:spcBef>
              <a:buNone/>
            </a:pPr>
            <a:r>
              <a:rPr lang="en-US" sz="2000" spc="0" dirty="0">
                <a:latin typeface="+mn-lt"/>
              </a:rPr>
              <a:t>Open types that offer a flexible way to add untyped app data directly to a resource instance</a:t>
            </a:r>
          </a:p>
          <a:p>
            <a:pPr marL="0" indent="0">
              <a:lnSpc>
                <a:spcPct val="90000"/>
              </a:lnSpc>
              <a:spcBef>
                <a:spcPts val="1200"/>
              </a:spcBef>
              <a:buNone/>
            </a:pPr>
            <a:r>
              <a:rPr lang="en-US" sz="2000" spc="0" dirty="0">
                <a:latin typeface="+mn-lt"/>
              </a:rPr>
              <a:t>Accessible through the </a:t>
            </a:r>
            <a:r>
              <a:rPr lang="en-US" sz="2000" b="1" spc="0" dirty="0">
                <a:latin typeface="Consolas" panose="020B0609020204030204" pitchFamily="49" charset="0"/>
              </a:rPr>
              <a:t>extensions</a:t>
            </a:r>
            <a:r>
              <a:rPr lang="en-US" sz="2000" spc="0" dirty="0">
                <a:latin typeface="+mn-lt"/>
              </a:rPr>
              <a:t> navigation property of the resource instance</a:t>
            </a:r>
          </a:p>
          <a:p>
            <a:pPr marL="0" indent="0">
              <a:lnSpc>
                <a:spcPct val="90000"/>
              </a:lnSpc>
              <a:spcBef>
                <a:spcPts val="1200"/>
              </a:spcBef>
              <a:buNone/>
            </a:pPr>
            <a:r>
              <a:rPr lang="en-US" sz="2000" b="1" spc="0" dirty="0" err="1">
                <a:latin typeface="Consolas" panose="020B0609020204030204" pitchFamily="49" charset="0"/>
              </a:rPr>
              <a:t>extensionName</a:t>
            </a:r>
            <a:r>
              <a:rPr lang="en-US" sz="2000" spc="0" dirty="0">
                <a:latin typeface="+mn-lt"/>
              </a:rPr>
              <a:t> is the only pre-defined, writeable property, must be unique within the tenant</a:t>
            </a:r>
          </a:p>
          <a:p>
            <a:pPr marL="0" indent="0">
              <a:lnSpc>
                <a:spcPct val="90000"/>
              </a:lnSpc>
              <a:spcBef>
                <a:spcPts val="1200"/>
              </a:spcBef>
              <a:buNone/>
            </a:pPr>
            <a:r>
              <a:rPr lang="en-US" sz="2000" spc="0" dirty="0">
                <a:latin typeface="+mn-lt"/>
              </a:rPr>
              <a:t>Use a reverse DNS naming system (i.e. </a:t>
            </a:r>
            <a:r>
              <a:rPr lang="en-US" sz="2000" spc="0" dirty="0" err="1">
                <a:latin typeface="+mn-lt"/>
              </a:rPr>
              <a:t>Com.Contoso.ContactInfo</a:t>
            </a:r>
            <a:r>
              <a:rPr lang="en-US" sz="2000" spc="0" dirty="0">
                <a:latin typeface="+mn-lt"/>
              </a:rPr>
              <a:t>), but do not use Microsoft (</a:t>
            </a:r>
            <a:r>
              <a:rPr lang="en-US" sz="2000" spc="0" dirty="0" err="1">
                <a:latin typeface="+mn-lt"/>
              </a:rPr>
              <a:t>com.Microsoft</a:t>
            </a:r>
            <a:r>
              <a:rPr lang="en-US" sz="2000" spc="0" dirty="0">
                <a:latin typeface="+mn-lt"/>
              </a:rPr>
              <a:t> or </a:t>
            </a:r>
            <a:r>
              <a:rPr lang="en-US" sz="2000" spc="0" dirty="0" err="1">
                <a:latin typeface="+mn-lt"/>
              </a:rPr>
              <a:t>com.onMicrosoft</a:t>
            </a:r>
            <a:r>
              <a:rPr lang="en-US" sz="2000" spc="0" dirty="0">
                <a:latin typeface="+mn-lt"/>
              </a:rPr>
              <a:t>). </a:t>
            </a:r>
          </a:p>
        </p:txBody>
      </p:sp>
    </p:spTree>
    <p:extLst>
      <p:ext uri="{BB962C8B-B14F-4D97-AF65-F5344CB8AC3E}">
        <p14:creationId xmlns:p14="http://schemas.microsoft.com/office/powerpoint/2010/main" val="19297638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36ED-4EFA-47CD-8217-AB14FE5FA426}"/>
              </a:ext>
            </a:extLst>
          </p:cNvPr>
          <p:cNvSpPr>
            <a:spLocks noGrp="1"/>
          </p:cNvSpPr>
          <p:nvPr>
            <p:ph type="title"/>
          </p:nvPr>
        </p:nvSpPr>
        <p:spPr/>
        <p:txBody>
          <a:bodyPr/>
          <a:lstStyle/>
          <a:p>
            <a:r>
              <a:rPr lang="pt-PT" dirty="0"/>
              <a:t>Open Extensions Example</a:t>
            </a:r>
          </a:p>
        </p:txBody>
      </p:sp>
      <p:sp>
        <p:nvSpPr>
          <p:cNvPr id="4" name="Rectangle 3">
            <a:extLst>
              <a:ext uri="{FF2B5EF4-FFF2-40B4-BE49-F238E27FC236}">
                <a16:creationId xmlns:a16="http://schemas.microsoft.com/office/drawing/2014/main" id="{08DE3001-13CC-4086-8259-FF70EFF02BD3}"/>
              </a:ext>
            </a:extLst>
          </p:cNvPr>
          <p:cNvSpPr/>
          <p:nvPr/>
        </p:nvSpPr>
        <p:spPr bwMode="auto">
          <a:xfrm>
            <a:off x="0" y="1503947"/>
            <a:ext cx="12436475" cy="5003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1118F94F-421F-4DD5-A27F-2F73E8114409}"/>
              </a:ext>
            </a:extLst>
          </p:cNvPr>
          <p:cNvSpPr/>
          <p:nvPr/>
        </p:nvSpPr>
        <p:spPr>
          <a:xfrm>
            <a:off x="465138" y="2485202"/>
            <a:ext cx="10065702" cy="3684085"/>
          </a:xfrm>
          <a:prstGeom prst="rect">
            <a:avLst/>
          </a:prstGeom>
          <a:ln>
            <a:noFill/>
          </a:ln>
        </p:spPr>
        <p:txBody>
          <a:bodyPr wrap="square" lIns="0" tIns="0" rIns="0" bIns="0">
            <a:spAutoFit/>
          </a:bodyPr>
          <a:lstStyle/>
          <a:p>
            <a:pPr>
              <a:lnSpc>
                <a:spcPct val="90000"/>
              </a:lnSpc>
            </a:pPr>
            <a:r>
              <a:rPr lang="en-US" sz="1400" dirty="0">
                <a:solidFill>
                  <a:schemeClr val="tx1">
                    <a:lumMod val="75000"/>
                    <a:lumOff val="25000"/>
                  </a:schemeClr>
                </a:solidFill>
                <a:latin typeface="Lucida Console" panose="020B0609040504020204" pitchFamily="49" charset="0"/>
              </a:rPr>
              <a:t>HTTP/1.1 200 OK</a:t>
            </a:r>
          </a:p>
          <a:p>
            <a:pPr>
              <a:lnSpc>
                <a:spcPct val="90000"/>
              </a:lnSpc>
            </a:pPr>
            <a:r>
              <a:rPr lang="en-US" sz="1400" dirty="0">
                <a:solidFill>
                  <a:schemeClr val="tx1">
                    <a:lumMod val="75000"/>
                    <a:lumOff val="25000"/>
                  </a:schemeClr>
                </a:solidFill>
                <a:latin typeface="Lucida Console" panose="020B0609040504020204" pitchFamily="49" charset="0"/>
              </a:rPr>
              <a:t>Content-Type: application/</a:t>
            </a:r>
            <a:r>
              <a:rPr lang="en-US" sz="1400" dirty="0" err="1">
                <a:solidFill>
                  <a:schemeClr val="tx1">
                    <a:lumMod val="75000"/>
                    <a:lumOff val="25000"/>
                  </a:schemeClr>
                </a:solidFill>
                <a:latin typeface="Lucida Console" panose="020B0609040504020204" pitchFamily="49" charset="0"/>
              </a:rPr>
              <a:t>json</a:t>
            </a: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Content-length: 420</a:t>
            </a:r>
          </a:p>
          <a:p>
            <a:pPr>
              <a:lnSpc>
                <a:spcPct val="90000"/>
              </a:lnSpc>
            </a:pP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"id": "84b80893-8749-40a3-97b7-68513b600544",</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displayName</a:t>
            </a:r>
            <a:r>
              <a:rPr lang="en-US" sz="1400" dirty="0">
                <a:solidFill>
                  <a:schemeClr val="tx1">
                    <a:lumMod val="75000"/>
                    <a:lumOff val="25000"/>
                  </a:schemeClr>
                </a:solidFill>
                <a:latin typeface="Lucida Console" panose="020B0609040504020204" pitchFamily="49" charset="0"/>
              </a:rPr>
              <a:t>": "John Smith",</a:t>
            </a:r>
          </a:p>
          <a:p>
            <a:pPr>
              <a:lnSpc>
                <a:spcPct val="90000"/>
              </a:lnSpc>
            </a:pPr>
            <a:r>
              <a:rPr lang="en-US" sz="1400" dirty="0">
                <a:solidFill>
                  <a:schemeClr val="tx1">
                    <a:lumMod val="75000"/>
                    <a:lumOff val="25000"/>
                  </a:schemeClr>
                </a:solidFill>
                <a:latin typeface="Lucida Console" panose="020B0609040504020204" pitchFamily="49" charset="0"/>
              </a:rPr>
              <a:t>    "mail": "john@contoso.com",</a:t>
            </a:r>
          </a:p>
          <a:p>
            <a:pPr>
              <a:lnSpc>
                <a:spcPct val="90000"/>
              </a:lnSpc>
            </a:pPr>
            <a:r>
              <a:rPr lang="en-US" sz="1400" dirty="0">
                <a:solidFill>
                  <a:schemeClr val="tx1">
                    <a:lumMod val="75000"/>
                    <a:lumOff val="25000"/>
                  </a:schemeClr>
                </a:solidFill>
                <a:latin typeface="Lucida Console" panose="020B0609040504020204" pitchFamily="49" charset="0"/>
              </a:rPr>
              <a:t>    "extensions":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odata.type</a:t>
            </a: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microsoft.graph.openTypeExtension</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extensionName</a:t>
            </a: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com.contoso.roamingSettings</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"id": "</a:t>
            </a:r>
            <a:r>
              <a:rPr lang="en-US" sz="1400" dirty="0" err="1">
                <a:solidFill>
                  <a:schemeClr val="tx1">
                    <a:lumMod val="75000"/>
                    <a:lumOff val="25000"/>
                  </a:schemeClr>
                </a:solidFill>
                <a:latin typeface="Lucida Console" panose="020B0609040504020204" pitchFamily="49" charset="0"/>
              </a:rPr>
              <a:t>com.contoso.roamingSettings</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"theme": "dark",</a:t>
            </a:r>
          </a:p>
          <a:p>
            <a:pPr>
              <a:lnSpc>
                <a:spcPct val="90000"/>
              </a:lnSpc>
            </a:pPr>
            <a:r>
              <a:rPr lang="en-US" sz="1400" dirty="0">
                <a:solidFill>
                  <a:schemeClr val="tx1">
                    <a:lumMod val="75000"/>
                    <a:lumOff val="25000"/>
                  </a:schemeClr>
                </a:solidFill>
                <a:latin typeface="Lucida Console" panose="020B0609040504020204" pitchFamily="49" charset="0"/>
              </a:rPr>
              <a:t>            "color": "purple",</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lang</a:t>
            </a:r>
            <a:r>
              <a:rPr lang="en-US" sz="1400" dirty="0">
                <a:solidFill>
                  <a:schemeClr val="tx1">
                    <a:lumMod val="75000"/>
                    <a:lumOff val="25000"/>
                  </a:schemeClr>
                </a:solidFill>
                <a:latin typeface="Lucida Console" panose="020B0609040504020204" pitchFamily="49" charset="0"/>
              </a:rPr>
              <a:t>": "Japanese"</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a:t>
            </a:r>
          </a:p>
        </p:txBody>
      </p:sp>
    </p:spTree>
    <p:extLst>
      <p:ext uri="{BB962C8B-B14F-4D97-AF65-F5344CB8AC3E}">
        <p14:creationId xmlns:p14="http://schemas.microsoft.com/office/powerpoint/2010/main" val="30208583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5C8C-379A-4876-A271-987F8952F73A}"/>
              </a:ext>
            </a:extLst>
          </p:cNvPr>
          <p:cNvSpPr>
            <a:spLocks noGrp="1"/>
          </p:cNvSpPr>
          <p:nvPr>
            <p:ph type="title"/>
          </p:nvPr>
        </p:nvSpPr>
        <p:spPr/>
        <p:txBody>
          <a:bodyPr/>
          <a:lstStyle/>
          <a:p>
            <a:r>
              <a:rPr lang="pt-PT" dirty="0"/>
              <a:t>Schema Extensions</a:t>
            </a:r>
          </a:p>
        </p:txBody>
      </p:sp>
      <p:sp>
        <p:nvSpPr>
          <p:cNvPr id="3" name="Text Placeholder 3">
            <a:extLst>
              <a:ext uri="{FF2B5EF4-FFF2-40B4-BE49-F238E27FC236}">
                <a16:creationId xmlns:a16="http://schemas.microsoft.com/office/drawing/2014/main" id="{A678EAD0-836A-4B2E-96E0-2A8F237E4D0B}"/>
              </a:ext>
            </a:extLst>
          </p:cNvPr>
          <p:cNvSpPr txBox="1">
            <a:spLocks/>
          </p:cNvSpPr>
          <p:nvPr/>
        </p:nvSpPr>
        <p:spPr>
          <a:xfrm>
            <a:off x="519112" y="1449542"/>
            <a:ext cx="8276546" cy="438889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pc="0" dirty="0">
                <a:solidFill>
                  <a:schemeClr val="accent1"/>
                </a:solidFill>
              </a:rPr>
              <a:t>Versatility</a:t>
            </a:r>
            <a:endParaRPr lang="en-US" sz="1600" spc="0" dirty="0">
              <a:solidFill>
                <a:schemeClr val="accent1"/>
              </a:solidFill>
            </a:endParaRPr>
          </a:p>
          <a:p>
            <a:pPr marL="0" indent="0">
              <a:spcBef>
                <a:spcPts val="1200"/>
              </a:spcBef>
              <a:buNone/>
            </a:pPr>
            <a:r>
              <a:rPr lang="en-US" sz="2000" spc="0" dirty="0">
                <a:latin typeface="+mn-lt"/>
              </a:rPr>
              <a:t>Define schema extension definition and extend resource instances with strongly-typed custom data.</a:t>
            </a:r>
          </a:p>
          <a:p>
            <a:pPr marL="0" indent="0">
              <a:spcBef>
                <a:spcPts val="1200"/>
              </a:spcBef>
              <a:buNone/>
            </a:pPr>
            <a:r>
              <a:rPr lang="en-US" sz="2000" spc="0" dirty="0">
                <a:latin typeface="+mn-lt"/>
              </a:rPr>
              <a:t>Discoverable by other apps via status property</a:t>
            </a:r>
          </a:p>
          <a:p>
            <a:pPr marL="0" indent="0">
              <a:spcBef>
                <a:spcPts val="1200"/>
              </a:spcBef>
              <a:buNone/>
            </a:pPr>
            <a:r>
              <a:rPr lang="en-US" sz="2000" spc="0" dirty="0">
                <a:latin typeface="+mn-lt"/>
              </a:rPr>
              <a:t>Schema extensions are complex types, enabling use of HTTP verbs:</a:t>
            </a:r>
          </a:p>
          <a:p>
            <a:pPr indent="-252413">
              <a:spcBef>
                <a:spcPts val="1200"/>
              </a:spcBef>
            </a:pPr>
            <a:r>
              <a:rPr lang="en-US" sz="2000" spc="0" dirty="0">
                <a:solidFill>
                  <a:schemeClr val="accent1"/>
                </a:solidFill>
                <a:latin typeface="+mn-lt"/>
              </a:rPr>
              <a:t>POST</a:t>
            </a:r>
            <a:r>
              <a:rPr lang="en-US" sz="2000" spc="0" dirty="0">
                <a:latin typeface="+mn-lt"/>
              </a:rPr>
              <a:t> to specify custom data when creating a new resource instance</a:t>
            </a:r>
          </a:p>
          <a:p>
            <a:pPr indent="-252413">
              <a:spcBef>
                <a:spcPts val="1200"/>
              </a:spcBef>
            </a:pPr>
            <a:r>
              <a:rPr lang="en-US" sz="2000" spc="0" dirty="0">
                <a:solidFill>
                  <a:schemeClr val="accent1"/>
                </a:solidFill>
                <a:latin typeface="+mn-lt"/>
              </a:rPr>
              <a:t>GET</a:t>
            </a:r>
            <a:r>
              <a:rPr lang="en-US" sz="2000" spc="0" dirty="0">
                <a:latin typeface="+mn-lt"/>
              </a:rPr>
              <a:t> to read the custom data</a:t>
            </a:r>
          </a:p>
          <a:p>
            <a:pPr indent="-252413">
              <a:spcBef>
                <a:spcPts val="1200"/>
              </a:spcBef>
            </a:pPr>
            <a:r>
              <a:rPr lang="en-US" sz="2000" spc="0" dirty="0">
                <a:solidFill>
                  <a:schemeClr val="accent1"/>
                </a:solidFill>
                <a:latin typeface="+mn-lt"/>
              </a:rPr>
              <a:t>PATCH</a:t>
            </a:r>
            <a:r>
              <a:rPr lang="en-US" sz="2000" spc="0" dirty="0">
                <a:latin typeface="+mn-lt"/>
              </a:rPr>
              <a:t> to add or update in an existing resource instance</a:t>
            </a:r>
          </a:p>
          <a:p>
            <a:pPr indent="-252413">
              <a:spcBef>
                <a:spcPts val="1200"/>
              </a:spcBef>
            </a:pPr>
            <a:r>
              <a:rPr lang="en-US" sz="2000" spc="0" dirty="0">
                <a:solidFill>
                  <a:schemeClr val="accent1"/>
                </a:solidFill>
                <a:latin typeface="+mn-lt"/>
              </a:rPr>
              <a:t>PATCH</a:t>
            </a:r>
            <a:r>
              <a:rPr lang="en-US" sz="2000" spc="0" dirty="0">
                <a:latin typeface="+mn-lt"/>
              </a:rPr>
              <a:t> to set the complex type to null, deleting the custom data</a:t>
            </a:r>
          </a:p>
          <a:p>
            <a:pPr>
              <a:spcBef>
                <a:spcPts val="1200"/>
              </a:spcBef>
            </a:pPr>
            <a:endParaRPr lang="en-US" sz="1600" spc="0" dirty="0"/>
          </a:p>
        </p:txBody>
      </p:sp>
    </p:spTree>
    <p:extLst>
      <p:ext uri="{BB962C8B-B14F-4D97-AF65-F5344CB8AC3E}">
        <p14:creationId xmlns:p14="http://schemas.microsoft.com/office/powerpoint/2010/main" val="198402939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D3DE-AF8A-443F-A265-DC9E0671E4C2}"/>
              </a:ext>
            </a:extLst>
          </p:cNvPr>
          <p:cNvSpPr>
            <a:spLocks noGrp="1"/>
          </p:cNvSpPr>
          <p:nvPr>
            <p:ph type="title"/>
          </p:nvPr>
        </p:nvSpPr>
        <p:spPr/>
        <p:txBody>
          <a:bodyPr/>
          <a:lstStyle/>
          <a:p>
            <a:r>
              <a:rPr lang="pt-PT" dirty="0"/>
              <a:t>Schema Extensions Example</a:t>
            </a:r>
          </a:p>
        </p:txBody>
      </p:sp>
      <p:sp>
        <p:nvSpPr>
          <p:cNvPr id="3" name="Rectangle 2">
            <a:extLst>
              <a:ext uri="{FF2B5EF4-FFF2-40B4-BE49-F238E27FC236}">
                <a16:creationId xmlns:a16="http://schemas.microsoft.com/office/drawing/2014/main" id="{1D96D118-A4D8-4F84-BCBB-1536D95B4573}"/>
              </a:ext>
            </a:extLst>
          </p:cNvPr>
          <p:cNvSpPr/>
          <p:nvPr/>
        </p:nvSpPr>
        <p:spPr bwMode="auto">
          <a:xfrm>
            <a:off x="0" y="1503947"/>
            <a:ext cx="12436475" cy="5003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2">
            <a:extLst>
              <a:ext uri="{FF2B5EF4-FFF2-40B4-BE49-F238E27FC236}">
                <a16:creationId xmlns:a16="http://schemas.microsoft.com/office/drawing/2014/main" id="{07B58E06-2DBA-466E-8DD8-CAFB7C36D77A}"/>
              </a:ext>
            </a:extLst>
          </p:cNvPr>
          <p:cNvSpPr txBox="1">
            <a:spLocks/>
          </p:cNvSpPr>
          <p:nvPr/>
        </p:nvSpPr>
        <p:spPr>
          <a:xfrm>
            <a:off x="383177" y="1839701"/>
            <a:ext cx="10985863" cy="498598"/>
          </a:xfrm>
          <a:prstGeom prst="rect">
            <a:avLst/>
          </a:prstGeom>
          <a:ln>
            <a:noFill/>
          </a:ln>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tx2"/>
                </a:solidFill>
                <a:latin typeface="+mn-lt"/>
              </a:rPr>
              <a:t>GET</a:t>
            </a:r>
            <a:r>
              <a:rPr lang="en-US" sz="900" dirty="0">
                <a:latin typeface="+mn-lt"/>
              </a:rPr>
              <a:t>  </a:t>
            </a:r>
            <a:r>
              <a:rPr lang="en-US" sz="1600" dirty="0">
                <a:latin typeface="Consolas" panose="020B0609020204030204" pitchFamily="49" charset="0"/>
              </a:rPr>
              <a:t>https://graph.microsoft.com/v1.0/groups?$filter=graphlearn_courses/courseId eq ‘123’&amp; $select=</a:t>
            </a:r>
            <a:r>
              <a:rPr lang="en-US" sz="1600" dirty="0" err="1">
                <a:latin typeface="Consolas" panose="020B0609020204030204" pitchFamily="49" charset="0"/>
              </a:rPr>
              <a:t>displayName,id,description,graphlearn_courses</a:t>
            </a:r>
            <a:endParaRPr lang="en-US" sz="1400" dirty="0">
              <a:latin typeface="Consolas" panose="020B0609020204030204" pitchFamily="49" charset="0"/>
            </a:endParaRPr>
          </a:p>
        </p:txBody>
      </p:sp>
      <p:sp>
        <p:nvSpPr>
          <p:cNvPr id="5" name="Rectangle 4">
            <a:extLst>
              <a:ext uri="{FF2B5EF4-FFF2-40B4-BE49-F238E27FC236}">
                <a16:creationId xmlns:a16="http://schemas.microsoft.com/office/drawing/2014/main" id="{CEB375C4-A684-44F6-BD0C-44687E7B46F6}"/>
              </a:ext>
            </a:extLst>
          </p:cNvPr>
          <p:cNvSpPr/>
          <p:nvPr/>
        </p:nvSpPr>
        <p:spPr>
          <a:xfrm>
            <a:off x="465138" y="2674053"/>
            <a:ext cx="10065702" cy="3490186"/>
          </a:xfrm>
          <a:prstGeom prst="rect">
            <a:avLst/>
          </a:prstGeom>
          <a:ln>
            <a:noFill/>
          </a:ln>
        </p:spPr>
        <p:txBody>
          <a:bodyPr wrap="square" lIns="0" tIns="0" rIns="0" bIns="0">
            <a:spAutoFit/>
          </a:bodyPr>
          <a:lstStyle/>
          <a:p>
            <a:pPr>
              <a:lnSpc>
                <a:spcPct val="90000"/>
              </a:lnSpc>
            </a:pPr>
            <a:r>
              <a:rPr lang="en-US" sz="1400" dirty="0">
                <a:solidFill>
                  <a:schemeClr val="tx1">
                    <a:lumMod val="75000"/>
                    <a:lumOff val="25000"/>
                  </a:schemeClr>
                </a:solidFill>
                <a:latin typeface="Lucida Console" panose="020B0609040504020204" pitchFamily="49" charset="0"/>
              </a:rPr>
              <a:t>HTTP/1.1 200 OK</a:t>
            </a:r>
          </a:p>
          <a:p>
            <a:pPr>
              <a:lnSpc>
                <a:spcPct val="90000"/>
              </a:lnSpc>
            </a:pPr>
            <a:r>
              <a:rPr lang="en-US" sz="1400" dirty="0">
                <a:solidFill>
                  <a:schemeClr val="tx1">
                    <a:lumMod val="75000"/>
                    <a:lumOff val="25000"/>
                  </a:schemeClr>
                </a:solidFill>
                <a:latin typeface="Lucida Console" panose="020B0609040504020204" pitchFamily="49" charset="0"/>
              </a:rPr>
              <a:t>Content-Type: application/</a:t>
            </a:r>
            <a:r>
              <a:rPr lang="en-US" sz="1400" dirty="0" err="1">
                <a:solidFill>
                  <a:schemeClr val="tx1">
                    <a:lumMod val="75000"/>
                    <a:lumOff val="25000"/>
                  </a:schemeClr>
                </a:solidFill>
                <a:latin typeface="Lucida Console" panose="020B0609040504020204" pitchFamily="49" charset="0"/>
              </a:rPr>
              <a:t>json</a:t>
            </a: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Content-length: 326</a:t>
            </a:r>
          </a:p>
          <a:p>
            <a:pPr>
              <a:lnSpc>
                <a:spcPct val="90000"/>
              </a:lnSpc>
            </a:pP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"value":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displayName</a:t>
            </a:r>
            <a:r>
              <a:rPr lang="en-US" sz="1400" dirty="0">
                <a:solidFill>
                  <a:schemeClr val="tx1">
                    <a:lumMod val="75000"/>
                    <a:lumOff val="25000"/>
                  </a:schemeClr>
                </a:solidFill>
                <a:latin typeface="Lucida Console" panose="020B0609040504020204" pitchFamily="49" charset="0"/>
              </a:rPr>
              <a:t>": "New Managers March 2017",</a:t>
            </a:r>
          </a:p>
          <a:p>
            <a:pPr>
              <a:lnSpc>
                <a:spcPct val="90000"/>
              </a:lnSpc>
            </a:pPr>
            <a:r>
              <a:rPr lang="en-US" sz="1400" dirty="0">
                <a:solidFill>
                  <a:schemeClr val="tx1">
                    <a:lumMod val="75000"/>
                    <a:lumOff val="25000"/>
                  </a:schemeClr>
                </a:solidFill>
                <a:latin typeface="Lucida Console" panose="020B0609040504020204" pitchFamily="49" charset="0"/>
              </a:rPr>
              <a:t>      "id": "14429ae5-3e74-41a2-9fa8-028fbb984637",</a:t>
            </a:r>
          </a:p>
          <a:p>
            <a:pPr>
              <a:lnSpc>
                <a:spcPct val="90000"/>
              </a:lnSpc>
            </a:pPr>
            <a:r>
              <a:rPr lang="en-US" sz="1400" dirty="0">
                <a:solidFill>
                  <a:schemeClr val="tx1">
                    <a:lumMod val="75000"/>
                    <a:lumOff val="25000"/>
                  </a:schemeClr>
                </a:solidFill>
                <a:latin typeface="Lucida Console" panose="020B0609040504020204" pitchFamily="49" charset="0"/>
              </a:rPr>
              <a:t>      "description": "New Managers training course for March 2017",</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graphlearn_courses</a:t>
            </a: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odata.type</a:t>
            </a: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microsoft.graph.ComplexExtensionValue</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"courseId":"123",</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courseName</a:t>
            </a:r>
            <a:r>
              <a:rPr lang="en-US" sz="1400" dirty="0">
                <a:solidFill>
                  <a:schemeClr val="tx1">
                    <a:lumMod val="75000"/>
                    <a:lumOff val="25000"/>
                  </a:schemeClr>
                </a:solidFill>
                <a:latin typeface="Lucida Console" panose="020B0609040504020204" pitchFamily="49" charset="0"/>
              </a:rPr>
              <a:t>":"New Managers",</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courseType</a:t>
            </a:r>
            <a:r>
              <a:rPr lang="en-US" sz="1400" dirty="0">
                <a:solidFill>
                  <a:schemeClr val="tx1">
                    <a:lumMod val="75000"/>
                    <a:lumOff val="25000"/>
                  </a:schemeClr>
                </a:solidFill>
                <a:latin typeface="Lucida Console" panose="020B0609040504020204" pitchFamily="49" charset="0"/>
              </a:rPr>
              <a:t>":"Online"</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a:t>
            </a:r>
          </a:p>
        </p:txBody>
      </p:sp>
    </p:spTree>
    <p:extLst>
      <p:ext uri="{BB962C8B-B14F-4D97-AF65-F5344CB8AC3E}">
        <p14:creationId xmlns:p14="http://schemas.microsoft.com/office/powerpoint/2010/main" val="240324067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C0DF-DE4A-4431-AD47-95BC8C329C5E}"/>
              </a:ext>
            </a:extLst>
          </p:cNvPr>
          <p:cNvSpPr>
            <a:spLocks noGrp="1"/>
          </p:cNvSpPr>
          <p:nvPr>
            <p:ph type="title"/>
          </p:nvPr>
        </p:nvSpPr>
        <p:spPr/>
        <p:txBody>
          <a:bodyPr/>
          <a:lstStyle/>
          <a:p>
            <a:r>
              <a:rPr lang="pt-PT" dirty="0"/>
              <a:t>Supported Resources</a:t>
            </a:r>
          </a:p>
        </p:txBody>
      </p:sp>
      <p:graphicFrame>
        <p:nvGraphicFramePr>
          <p:cNvPr id="3" name="Table Placeholder 13">
            <a:extLst>
              <a:ext uri="{FF2B5EF4-FFF2-40B4-BE49-F238E27FC236}">
                <a16:creationId xmlns:a16="http://schemas.microsoft.com/office/drawing/2014/main" id="{1603621C-FFEC-4EF8-BE3E-1612F6F7F63C}"/>
              </a:ext>
            </a:extLst>
          </p:cNvPr>
          <p:cNvGraphicFramePr>
            <a:graphicFrameLocks/>
          </p:cNvGraphicFramePr>
          <p:nvPr>
            <p:extLst>
              <p:ext uri="{D42A27DB-BD31-4B8C-83A1-F6EECF244321}">
                <p14:modId xmlns:p14="http://schemas.microsoft.com/office/powerpoint/2010/main" val="1283394443"/>
              </p:ext>
            </p:extLst>
          </p:nvPr>
        </p:nvGraphicFramePr>
        <p:xfrm>
          <a:off x="327024" y="1410790"/>
          <a:ext cx="11533188" cy="5074919"/>
        </p:xfrm>
        <a:graphic>
          <a:graphicData uri="http://schemas.openxmlformats.org/drawingml/2006/table">
            <a:tbl>
              <a:tblPr firstRow="1" bandRow="1">
                <a:tableStyleId>{5C22544A-7EE6-4342-B048-85BDC9FD1C3A}</a:tableStyleId>
              </a:tblPr>
              <a:tblGrid>
                <a:gridCol w="4045902">
                  <a:extLst>
                    <a:ext uri="{9D8B030D-6E8A-4147-A177-3AD203B41FA5}">
                      <a16:colId xmlns:a16="http://schemas.microsoft.com/office/drawing/2014/main" val="2037588904"/>
                    </a:ext>
                  </a:extLst>
                </a:gridCol>
                <a:gridCol w="3743643">
                  <a:extLst>
                    <a:ext uri="{9D8B030D-6E8A-4147-A177-3AD203B41FA5}">
                      <a16:colId xmlns:a16="http://schemas.microsoft.com/office/drawing/2014/main" val="200505750"/>
                    </a:ext>
                  </a:extLst>
                </a:gridCol>
                <a:gridCol w="3743643">
                  <a:extLst>
                    <a:ext uri="{9D8B030D-6E8A-4147-A177-3AD203B41FA5}">
                      <a16:colId xmlns:a16="http://schemas.microsoft.com/office/drawing/2014/main" val="2560604071"/>
                    </a:ext>
                  </a:extLst>
                </a:gridCol>
              </a:tblGrid>
              <a:tr h="546509">
                <a:tc>
                  <a:txBody>
                    <a:bodyPr/>
                    <a:lstStyle/>
                    <a:p>
                      <a:pPr>
                        <a:lnSpc>
                          <a:spcPts val="1600"/>
                        </a:lnSpc>
                      </a:pPr>
                      <a:r>
                        <a:rPr lang="en-US" sz="1800" b="1" dirty="0">
                          <a:solidFill>
                            <a:schemeClr val="bg1"/>
                          </a:solidFill>
                          <a:latin typeface="+mn-lt"/>
                        </a:rPr>
                        <a:t>Resource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Open extensions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Schema extensions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452841">
                <a:tc>
                  <a:txBody>
                    <a:bodyPr/>
                    <a:lstStyle/>
                    <a:p>
                      <a:r>
                        <a:rPr lang="en-US" sz="1600" dirty="0">
                          <a:latin typeface="+mj-lt"/>
                        </a:rPr>
                        <a:t>Administrative unit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Preview only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Preview only</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452841">
                <a:tc>
                  <a:txBody>
                    <a:bodyPr/>
                    <a:lstStyle/>
                    <a:p>
                      <a:r>
                        <a:rPr lang="en-US" sz="1600" dirty="0">
                          <a:latin typeface="+mj-lt"/>
                        </a:rPr>
                        <a:t>Calendar event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GA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452841">
                <a:tc>
                  <a:txBody>
                    <a:bodyPr/>
                    <a:lstStyle/>
                    <a:p>
                      <a:r>
                        <a:rPr lang="en-US" sz="1600" dirty="0">
                          <a:latin typeface="+mj-lt"/>
                        </a:rPr>
                        <a:t>Device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r h="452841">
                <a:tc>
                  <a:txBody>
                    <a:bodyPr/>
                    <a:lstStyle/>
                    <a:p>
                      <a:r>
                        <a:rPr lang="en-US" sz="1600" dirty="0">
                          <a:latin typeface="+mj-lt"/>
                        </a:rPr>
                        <a:t>Group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081525"/>
                  </a:ext>
                </a:extLst>
              </a:tr>
              <a:tr h="452841">
                <a:tc>
                  <a:txBody>
                    <a:bodyPr/>
                    <a:lstStyle/>
                    <a:p>
                      <a:r>
                        <a:rPr lang="en-US" sz="1600" dirty="0">
                          <a:latin typeface="+mj-lt"/>
                        </a:rPr>
                        <a:t>Group calendar event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3566587"/>
                  </a:ext>
                </a:extLst>
              </a:tr>
              <a:tr h="452841">
                <a:tc>
                  <a:txBody>
                    <a:bodyPr/>
                    <a:lstStyle/>
                    <a:p>
                      <a:r>
                        <a:rPr lang="en-US" sz="1600" dirty="0">
                          <a:latin typeface="+mj-lt"/>
                        </a:rPr>
                        <a:t>Group conversation post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86430017"/>
                  </a:ext>
                </a:extLst>
              </a:tr>
              <a:tr h="452841">
                <a:tc>
                  <a:txBody>
                    <a:bodyPr/>
                    <a:lstStyle/>
                    <a:p>
                      <a:r>
                        <a:rPr lang="en-US" sz="1600" dirty="0">
                          <a:latin typeface="+mj-lt"/>
                        </a:rPr>
                        <a:t>Message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5186452"/>
                  </a:ext>
                </a:extLst>
              </a:tr>
              <a:tr h="452841">
                <a:tc>
                  <a:txBody>
                    <a:bodyPr/>
                    <a:lstStyle/>
                    <a:p>
                      <a:r>
                        <a:rPr lang="en-US" sz="1600" dirty="0">
                          <a:latin typeface="+mj-lt"/>
                        </a:rPr>
                        <a:t>Organization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kern="1200" dirty="0">
                        <a:solidFill>
                          <a:schemeClr val="tx1"/>
                        </a:solidFill>
                        <a:latin typeface="Lucida Console" panose="020B0609040504020204" pitchFamily="49"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04240782"/>
                  </a:ext>
                </a:extLst>
              </a:tr>
              <a:tr h="452841">
                <a:tc>
                  <a:txBody>
                    <a:bodyPr/>
                    <a:lstStyle/>
                    <a:p>
                      <a:r>
                        <a:rPr lang="en-US" sz="1600" dirty="0">
                          <a:latin typeface="+mj-lt"/>
                        </a:rPr>
                        <a:t>Personal contact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884603"/>
                  </a:ext>
                </a:extLst>
              </a:tr>
              <a:tr h="452841">
                <a:tc>
                  <a:txBody>
                    <a:bodyPr/>
                    <a:lstStyle/>
                    <a:p>
                      <a:r>
                        <a:rPr lang="en-US" sz="1600" dirty="0">
                          <a:latin typeface="+mj-lt"/>
                        </a:rPr>
                        <a:t>User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F2F2F"/>
                          </a:solidFill>
                          <a:effectLst/>
                          <a:uLnTx/>
                          <a:uFillTx/>
                          <a:latin typeface="Segoe UI"/>
                          <a:ea typeface="+mn-ea"/>
                          <a:cs typeface="+mn-cs"/>
                        </a:rPr>
                        <a:t>GA</a:t>
                      </a:r>
                      <a:endParaRPr lang="en-US" sz="1600" dirty="0">
                        <a:latin typeface="Lucida Console" panose="020B0609040504020204" pitchFamily="49"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50265514"/>
                  </a:ext>
                </a:extLst>
              </a:tr>
            </a:tbl>
          </a:graphicData>
        </a:graphic>
      </p:graphicFrame>
    </p:spTree>
    <p:extLst>
      <p:ext uri="{BB962C8B-B14F-4D97-AF65-F5344CB8AC3E}">
        <p14:creationId xmlns:p14="http://schemas.microsoft.com/office/powerpoint/2010/main" val="38326512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66E9-5F6F-4815-A0A6-63D81CBAB537}"/>
              </a:ext>
            </a:extLst>
          </p:cNvPr>
          <p:cNvSpPr>
            <a:spLocks noGrp="1"/>
          </p:cNvSpPr>
          <p:nvPr>
            <p:ph type="title"/>
          </p:nvPr>
        </p:nvSpPr>
        <p:spPr/>
        <p:txBody>
          <a:bodyPr/>
          <a:lstStyle/>
          <a:p>
            <a:r>
              <a:rPr lang="pt-PT" dirty="0"/>
              <a:t>Schema Extensions Lifecycle</a:t>
            </a:r>
          </a:p>
        </p:txBody>
      </p:sp>
      <p:graphicFrame>
        <p:nvGraphicFramePr>
          <p:cNvPr id="3" name="Table Placeholder 13">
            <a:extLst>
              <a:ext uri="{FF2B5EF4-FFF2-40B4-BE49-F238E27FC236}">
                <a16:creationId xmlns:a16="http://schemas.microsoft.com/office/drawing/2014/main" id="{E4C2A5E0-A500-4079-8CC7-1090F0737CB2}"/>
              </a:ext>
            </a:extLst>
          </p:cNvPr>
          <p:cNvGraphicFramePr>
            <a:graphicFrameLocks/>
          </p:cNvGraphicFramePr>
          <p:nvPr>
            <p:extLst>
              <p:ext uri="{D42A27DB-BD31-4B8C-83A1-F6EECF244321}">
                <p14:modId xmlns:p14="http://schemas.microsoft.com/office/powerpoint/2010/main" val="1540330110"/>
              </p:ext>
            </p:extLst>
          </p:nvPr>
        </p:nvGraphicFramePr>
        <p:xfrm>
          <a:off x="327024" y="1402080"/>
          <a:ext cx="11533187" cy="5074919"/>
        </p:xfrm>
        <a:graphic>
          <a:graphicData uri="http://schemas.openxmlformats.org/drawingml/2006/table">
            <a:tbl>
              <a:tblPr firstRow="1" bandRow="1">
                <a:tableStyleId>{5C22544A-7EE6-4342-B048-85BDC9FD1C3A}</a:tableStyleId>
              </a:tblPr>
              <a:tblGrid>
                <a:gridCol w="2079942">
                  <a:extLst>
                    <a:ext uri="{9D8B030D-6E8A-4147-A177-3AD203B41FA5}">
                      <a16:colId xmlns:a16="http://schemas.microsoft.com/office/drawing/2014/main" val="2037588904"/>
                    </a:ext>
                  </a:extLst>
                </a:gridCol>
                <a:gridCol w="9453245">
                  <a:extLst>
                    <a:ext uri="{9D8B030D-6E8A-4147-A177-3AD203B41FA5}">
                      <a16:colId xmlns:a16="http://schemas.microsoft.com/office/drawing/2014/main" val="200505750"/>
                    </a:ext>
                  </a:extLst>
                </a:gridCol>
              </a:tblGrid>
              <a:tr h="771590">
                <a:tc>
                  <a:txBody>
                    <a:bodyPr/>
                    <a:lstStyle/>
                    <a:p>
                      <a:pPr>
                        <a:lnSpc>
                          <a:spcPts val="1600"/>
                        </a:lnSpc>
                      </a:pPr>
                      <a:r>
                        <a:rPr lang="en-US" sz="1800" b="1" dirty="0">
                          <a:solidFill>
                            <a:schemeClr val="bg1"/>
                          </a:solidFill>
                          <a:latin typeface="+mn-lt"/>
                        </a:rPr>
                        <a:t>State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Lifecycle state behavior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1334032">
                <a:tc>
                  <a:txBody>
                    <a:bodyPr/>
                    <a:lstStyle/>
                    <a:p>
                      <a:r>
                        <a:rPr lang="en-US" sz="1600" dirty="0" err="1">
                          <a:latin typeface="+mj-lt"/>
                        </a:rPr>
                        <a:t>InDevelopment</a:t>
                      </a:r>
                      <a:endParaRPr lang="en-US" sz="1600" dirty="0">
                        <a:latin typeface="+mj-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t>Initial state. Only the owner app can extend resource instances with this schema definition, and only in the same directory where the owner app is registered.</a:t>
                      </a:r>
                    </a:p>
                    <a:p>
                      <a:r>
                        <a:rPr lang="en-US" sz="1600" dirty="0"/>
                        <a:t>Only the owner app can update the extension definition with additive changes or delete it.</a:t>
                      </a:r>
                    </a:p>
                    <a:p>
                      <a:r>
                        <a:rPr lang="en-US" sz="1600" dirty="0"/>
                        <a:t>The owner app can move from </a:t>
                      </a:r>
                      <a:r>
                        <a:rPr lang="en-US" sz="1600" b="0" dirty="0" err="1">
                          <a:latin typeface="+mj-lt"/>
                        </a:rPr>
                        <a:t>InDevelopment</a:t>
                      </a:r>
                      <a:r>
                        <a:rPr lang="en-US" sz="1600" b="1" dirty="0"/>
                        <a:t> </a:t>
                      </a:r>
                      <a:r>
                        <a:rPr lang="en-US" sz="1600" b="0" dirty="0"/>
                        <a:t>to </a:t>
                      </a:r>
                      <a:r>
                        <a:rPr lang="en-US" sz="1600" b="0" dirty="0">
                          <a:latin typeface="+mj-lt"/>
                        </a:rPr>
                        <a:t>Available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1635265">
                <a:tc>
                  <a:txBody>
                    <a:bodyPr/>
                    <a:lstStyle/>
                    <a:p>
                      <a:r>
                        <a:rPr lang="en-US" sz="1600" dirty="0">
                          <a:latin typeface="+mj-lt"/>
                        </a:rPr>
                        <a:t>Available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Available for use by all apps in any tenant. Any app can add custom data to instances of those resource types (as long as it has permission to the resource).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Only the owner app can update the extension definition with additive changes.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 app can delete the extension definition while in this state.</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The owner app can move from </a:t>
                      </a:r>
                      <a:r>
                        <a:rPr lang="en-US" sz="1600" b="0" kern="1200" dirty="0">
                          <a:solidFill>
                            <a:schemeClr val="dk1"/>
                          </a:solidFill>
                          <a:latin typeface="+mj-lt"/>
                          <a:ea typeface="+mn-ea"/>
                          <a:cs typeface="+mn-cs"/>
                        </a:rPr>
                        <a:t>Available</a:t>
                      </a:r>
                      <a:r>
                        <a:rPr lang="en-US" sz="1600" b="1" dirty="0"/>
                        <a:t> </a:t>
                      </a:r>
                      <a:r>
                        <a:rPr lang="en-US" sz="1600" b="0" dirty="0"/>
                        <a:t>to </a:t>
                      </a:r>
                      <a:r>
                        <a:rPr lang="en-US" sz="1600" b="0" kern="1200" dirty="0">
                          <a:solidFill>
                            <a:schemeClr val="dk1"/>
                          </a:solidFill>
                          <a:latin typeface="+mj-lt"/>
                          <a:ea typeface="+mn-ea"/>
                          <a:cs typeface="+mn-cs"/>
                        </a:rPr>
                        <a:t>Deprecated</a:t>
                      </a:r>
                      <a:r>
                        <a:rPr lang="en-US" sz="1600" b="0" dirty="0"/>
                        <a:t>.</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1334032">
                <a:tc>
                  <a:txBody>
                    <a:bodyPr/>
                    <a:lstStyle/>
                    <a:p>
                      <a:r>
                        <a:rPr lang="en-US" sz="1600" dirty="0">
                          <a:latin typeface="+mj-lt"/>
                        </a:rPr>
                        <a:t>Deprecated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Schema extension definition can no longer be read or modified.</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 app can view, update, add new properties, or delete the extension. Apps can, however, still read, update, or delete existing extension property values.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The owner app can move from </a:t>
                      </a:r>
                      <a:r>
                        <a:rPr lang="en-US" sz="1600" b="0" kern="1200" dirty="0">
                          <a:solidFill>
                            <a:schemeClr val="dk1"/>
                          </a:solidFill>
                          <a:latin typeface="+mj-lt"/>
                          <a:ea typeface="+mn-ea"/>
                          <a:cs typeface="+mn-cs"/>
                        </a:rPr>
                        <a:t>Deprecated</a:t>
                      </a:r>
                      <a:r>
                        <a:rPr lang="en-US" sz="1600" b="1" dirty="0"/>
                        <a:t> </a:t>
                      </a:r>
                      <a:r>
                        <a:rPr lang="en-US" sz="1600" b="0" dirty="0"/>
                        <a:t>back to </a:t>
                      </a:r>
                      <a:r>
                        <a:rPr lang="en-US" sz="1600" b="0" kern="1200" dirty="0">
                          <a:solidFill>
                            <a:schemeClr val="dk1"/>
                          </a:solidFill>
                          <a:latin typeface="+mj-lt"/>
                          <a:ea typeface="+mn-ea"/>
                          <a:cs typeface="+mn-cs"/>
                        </a:rPr>
                        <a:t>Available</a:t>
                      </a:r>
                      <a:r>
                        <a:rPr lang="en-US" sz="1600" b="0" dirty="0"/>
                        <a:t>.</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bl>
          </a:graphicData>
        </a:graphic>
      </p:graphicFrame>
    </p:spTree>
    <p:extLst>
      <p:ext uri="{BB962C8B-B14F-4D97-AF65-F5344CB8AC3E}">
        <p14:creationId xmlns:p14="http://schemas.microsoft.com/office/powerpoint/2010/main" val="298620248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16A2-47C5-423B-97B4-A6C3F79D587C}"/>
              </a:ext>
            </a:extLst>
          </p:cNvPr>
          <p:cNvSpPr>
            <a:spLocks noGrp="1"/>
          </p:cNvSpPr>
          <p:nvPr>
            <p:ph type="title"/>
          </p:nvPr>
        </p:nvSpPr>
        <p:spPr/>
        <p:txBody>
          <a:bodyPr/>
          <a:lstStyle/>
          <a:p>
            <a:r>
              <a:rPr lang="pt-PT" dirty="0"/>
              <a:t>Permissions and Data Limits</a:t>
            </a:r>
          </a:p>
        </p:txBody>
      </p:sp>
      <p:sp>
        <p:nvSpPr>
          <p:cNvPr id="3" name="Text Placeholder 2">
            <a:extLst>
              <a:ext uri="{FF2B5EF4-FFF2-40B4-BE49-F238E27FC236}">
                <a16:creationId xmlns:a16="http://schemas.microsoft.com/office/drawing/2014/main" id="{8A49373B-BB25-4F7E-857C-455669FD3E74}"/>
              </a:ext>
            </a:extLst>
          </p:cNvPr>
          <p:cNvSpPr txBox="1">
            <a:spLocks/>
          </p:cNvSpPr>
          <p:nvPr/>
        </p:nvSpPr>
        <p:spPr>
          <a:xfrm>
            <a:off x="465139" y="1319164"/>
            <a:ext cx="11149012" cy="525374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pc="0" dirty="0">
                <a:solidFill>
                  <a:schemeClr val="accent1"/>
                </a:solidFill>
              </a:rPr>
              <a:t>Permissions</a:t>
            </a:r>
            <a:endParaRPr lang="en-US" sz="1600" spc="0" dirty="0">
              <a:solidFill>
                <a:schemeClr val="accent1"/>
              </a:solidFill>
            </a:endParaRPr>
          </a:p>
          <a:p>
            <a:pPr marL="0" indent="0">
              <a:spcBef>
                <a:spcPts val="1200"/>
              </a:spcBef>
              <a:buNone/>
            </a:pPr>
            <a:r>
              <a:rPr lang="en-US" sz="2000" spc="0" dirty="0">
                <a:latin typeface="+mn-lt"/>
              </a:rPr>
              <a:t>The same permissions that are required to read or write from a resource are required to read or write to any extensions on that resource.</a:t>
            </a:r>
          </a:p>
          <a:p>
            <a:pPr marL="0" indent="0">
              <a:spcBef>
                <a:spcPts val="1200"/>
              </a:spcBef>
              <a:buNone/>
            </a:pPr>
            <a:r>
              <a:rPr lang="en-US" sz="2000" spc="0" dirty="0">
                <a:latin typeface="+mn-lt"/>
              </a:rPr>
              <a:t>To create and manage schema definitions, app must be granted </a:t>
            </a:r>
            <a:r>
              <a:rPr lang="en-US" sz="2000" i="1" spc="0" dirty="0" err="1">
                <a:latin typeface="+mn-lt"/>
              </a:rPr>
              <a:t>Directory.AccessAsUser.All</a:t>
            </a:r>
            <a:endParaRPr lang="en-US" sz="2000" spc="0" dirty="0">
              <a:latin typeface="+mn-lt"/>
            </a:endParaRPr>
          </a:p>
          <a:p>
            <a:pPr marL="0" indent="0">
              <a:spcBef>
                <a:spcPts val="1800"/>
              </a:spcBef>
              <a:buNone/>
            </a:pPr>
            <a:r>
              <a:rPr lang="en-US" spc="0" dirty="0">
                <a:solidFill>
                  <a:schemeClr val="accent1"/>
                </a:solidFill>
              </a:rPr>
              <a:t>Data limits</a:t>
            </a:r>
          </a:p>
          <a:p>
            <a:pPr marL="0" indent="0">
              <a:spcBef>
                <a:spcPts val="600"/>
              </a:spcBef>
              <a:buNone/>
            </a:pPr>
            <a:r>
              <a:rPr lang="en-US" sz="2000" b="1" spc="0" dirty="0">
                <a:latin typeface="+mn-lt"/>
              </a:rPr>
              <a:t>Open extension limits</a:t>
            </a:r>
          </a:p>
          <a:p>
            <a:pPr marL="0" indent="0">
              <a:spcBef>
                <a:spcPts val="600"/>
              </a:spcBef>
              <a:buNone/>
            </a:pPr>
            <a:r>
              <a:rPr lang="en-US" sz="2000" spc="0" dirty="0">
                <a:latin typeface="+mn-lt"/>
              </a:rPr>
              <a:t>Each open extension can have up to 2KB of data (including the extension definition itself)</a:t>
            </a:r>
          </a:p>
          <a:p>
            <a:pPr marL="0" indent="0">
              <a:spcBef>
                <a:spcPts val="1200"/>
              </a:spcBef>
              <a:buNone/>
            </a:pPr>
            <a:r>
              <a:rPr lang="en-US" sz="2000" spc="0" dirty="0">
                <a:latin typeface="+mn-lt"/>
              </a:rPr>
              <a:t>An application can add up to two open extensions per resource instance</a:t>
            </a:r>
          </a:p>
          <a:p>
            <a:pPr marL="0" indent="0">
              <a:spcBef>
                <a:spcPts val="1800"/>
              </a:spcBef>
              <a:buNone/>
            </a:pPr>
            <a:r>
              <a:rPr lang="en-US" sz="2000" b="1" spc="0" dirty="0">
                <a:latin typeface="+mn-lt"/>
              </a:rPr>
              <a:t>Schema extension limits</a:t>
            </a:r>
          </a:p>
          <a:p>
            <a:pPr marL="0" indent="0">
              <a:spcBef>
                <a:spcPts val="600"/>
              </a:spcBef>
              <a:buNone/>
            </a:pPr>
            <a:r>
              <a:rPr lang="en-US" sz="2000" spc="0" dirty="0">
                <a:latin typeface="+mn-lt"/>
              </a:rPr>
              <a:t>An application may create no more than five schema extension definitions</a:t>
            </a:r>
          </a:p>
          <a:p>
            <a:pPr marL="0" indent="0">
              <a:spcBef>
                <a:spcPts val="1200"/>
              </a:spcBef>
              <a:buNone/>
            </a:pPr>
            <a:r>
              <a:rPr lang="en-US" sz="2000" spc="0" dirty="0">
                <a:latin typeface="+mn-lt"/>
              </a:rPr>
              <a:t>Directory resources (device, group, and user) limit total number of property extension values to be set on a resource instance to 100</a:t>
            </a:r>
          </a:p>
        </p:txBody>
      </p:sp>
    </p:spTree>
    <p:extLst>
      <p:ext uri="{BB962C8B-B14F-4D97-AF65-F5344CB8AC3E}">
        <p14:creationId xmlns:p14="http://schemas.microsoft.com/office/powerpoint/2010/main" val="13202378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fi-FI"/>
              <a:t>Demo</a:t>
            </a:r>
            <a:endParaRPr lang="en-GB" dirty="0"/>
          </a:p>
        </p:txBody>
      </p:sp>
      <p:sp>
        <p:nvSpPr>
          <p:cNvPr id="9" name="Text Placeholder 8"/>
          <p:cNvSpPr>
            <a:spLocks noGrp="1"/>
          </p:cNvSpPr>
          <p:nvPr>
            <p:ph type="body" sz="quarter" idx="11"/>
          </p:nvPr>
        </p:nvSpPr>
        <p:spPr/>
        <p:txBody>
          <a:bodyPr/>
          <a:lstStyle/>
          <a:p>
            <a:r>
              <a:rPr lang="en-US" sz="5400" dirty="0"/>
              <a:t>Custom Data</a:t>
            </a:r>
            <a:endParaRPr lang="en-GB" sz="5400" dirty="0"/>
          </a:p>
        </p:txBody>
      </p:sp>
      <p:sp>
        <p:nvSpPr>
          <p:cNvPr id="7" name="Subtitle 1">
            <a:extLst>
              <a:ext uri="{FF2B5EF4-FFF2-40B4-BE49-F238E27FC236}">
                <a16:creationId xmlns:a16="http://schemas.microsoft.com/office/drawing/2014/main" id="{2C34BE7F-0AB1-4861-8FD2-FD6014185F79}"/>
              </a:ext>
            </a:extLst>
          </p:cNvPr>
          <p:cNvSpPr>
            <a:spLocks noGrp="1"/>
          </p:cNvSpPr>
          <p:nvPr>
            <p:ph type="subTitle" idx="1"/>
          </p:nvPr>
        </p:nvSpPr>
        <p:spPr>
          <a:xfrm>
            <a:off x="1628324" y="4343400"/>
            <a:ext cx="9582601" cy="461665"/>
          </a:xfrm>
        </p:spPr>
        <p:txBody>
          <a:bodyPr/>
          <a:lstStyle/>
          <a:p>
            <a:r>
              <a:rPr lang="pt-PT" sz="1800" spc="0" dirty="0">
                <a:hlinkClick r:id="rId3"/>
              </a:rPr>
              <a:t>https://github.com/microsoftgraph/msgraph-training-webhooks-customdata-insights/tree/master/Demos/03-custom-data</a:t>
            </a:r>
            <a:endParaRPr lang="pt-PT" sz="1800" spc="0" dirty="0"/>
          </a:p>
        </p:txBody>
      </p:sp>
      <p:grpSp>
        <p:nvGrpSpPr>
          <p:cNvPr id="8" name="Group 7">
            <a:extLst>
              <a:ext uri="{FF2B5EF4-FFF2-40B4-BE49-F238E27FC236}">
                <a16:creationId xmlns:a16="http://schemas.microsoft.com/office/drawing/2014/main" id="{FF1685F0-40AF-489F-8523-97EC42C7B506}"/>
              </a:ext>
            </a:extLst>
          </p:cNvPr>
          <p:cNvGrpSpPr/>
          <p:nvPr/>
        </p:nvGrpSpPr>
        <p:grpSpPr>
          <a:xfrm>
            <a:off x="973138" y="4343400"/>
            <a:ext cx="540000" cy="540000"/>
            <a:chOff x="6188149" y="5109327"/>
            <a:chExt cx="540000" cy="540000"/>
          </a:xfrm>
        </p:grpSpPr>
        <p:sp>
          <p:nvSpPr>
            <p:cNvPr id="10" name="Oval 9">
              <a:extLst>
                <a:ext uri="{FF2B5EF4-FFF2-40B4-BE49-F238E27FC236}">
                  <a16:creationId xmlns:a16="http://schemas.microsoft.com/office/drawing/2014/main" id="{18293BFD-E1AA-4EDA-831F-01AB8E3D5FF2}"/>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Graphic 7" descr="Link">
              <a:extLst>
                <a:ext uri="{FF2B5EF4-FFF2-40B4-BE49-F238E27FC236}">
                  <a16:creationId xmlns:a16="http://schemas.microsoft.com/office/drawing/2014/main" id="{7D139A66-EB2A-4B0F-A22C-ACDE7107693D}"/>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32910772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DFFC-06B0-4FCA-8E2C-1856F3B6FD00}"/>
              </a:ext>
            </a:extLst>
          </p:cNvPr>
          <p:cNvSpPr>
            <a:spLocks noGrp="1"/>
          </p:cNvSpPr>
          <p:nvPr>
            <p:ph type="body" idx="1"/>
          </p:nvPr>
        </p:nvSpPr>
        <p:spPr/>
        <p:txBody>
          <a:bodyPr/>
          <a:lstStyle/>
          <a:p>
            <a:r>
              <a:rPr lang="pt-PT" dirty="0"/>
              <a:t>Working with Insights</a:t>
            </a:r>
          </a:p>
          <a:p>
            <a:r>
              <a:rPr lang="pt-PT" sz="2000" dirty="0">
                <a:latin typeface="+mn-lt"/>
              </a:rPr>
              <a:t>Leverage relationships calculated by the Graph using advanced analytics and machine learning.</a:t>
            </a:r>
          </a:p>
        </p:txBody>
      </p:sp>
      <p:sp>
        <p:nvSpPr>
          <p:cNvPr id="3" name="Content Placeholder 2">
            <a:extLst>
              <a:ext uri="{FF2B5EF4-FFF2-40B4-BE49-F238E27FC236}">
                <a16:creationId xmlns:a16="http://schemas.microsoft.com/office/drawing/2014/main" id="{C4192E18-2310-4D9E-B063-51A2DF35BE3E}"/>
              </a:ext>
            </a:extLst>
          </p:cNvPr>
          <p:cNvSpPr>
            <a:spLocks noGrp="1"/>
          </p:cNvSpPr>
          <p:nvPr>
            <p:ph sz="quarter" idx="4"/>
          </p:nvPr>
        </p:nvSpPr>
        <p:spPr/>
        <p:txBody>
          <a:bodyPr/>
          <a:lstStyle/>
          <a:p>
            <a:r>
              <a:rPr lang="pt-PT" dirty="0"/>
              <a:t>Understanding the Insights resource type</a:t>
            </a:r>
          </a:p>
          <a:p>
            <a:r>
              <a:rPr lang="pt-PT" dirty="0"/>
              <a:t>Trending</a:t>
            </a:r>
          </a:p>
          <a:p>
            <a:r>
              <a:rPr lang="pt-PT" dirty="0"/>
              <a:t>Used</a:t>
            </a:r>
          </a:p>
          <a:p>
            <a:r>
              <a:rPr lang="pt-PT" dirty="0"/>
              <a:t>Shared</a:t>
            </a:r>
          </a:p>
          <a:p>
            <a:r>
              <a:rPr lang="pt-PT" dirty="0"/>
              <a:t>Retrieving insights collections</a:t>
            </a:r>
          </a:p>
          <a:p>
            <a:endParaRPr lang="pt-PT" dirty="0"/>
          </a:p>
        </p:txBody>
      </p:sp>
    </p:spTree>
    <p:extLst>
      <p:ext uri="{BB962C8B-B14F-4D97-AF65-F5344CB8AC3E}">
        <p14:creationId xmlns:p14="http://schemas.microsoft.com/office/powerpoint/2010/main" val="1036853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BE83-BDF7-4980-BE80-A5AA714ADAF6}"/>
              </a:ext>
            </a:extLst>
          </p:cNvPr>
          <p:cNvSpPr>
            <a:spLocks noGrp="1"/>
          </p:cNvSpPr>
          <p:nvPr>
            <p:ph type="title"/>
          </p:nvPr>
        </p:nvSpPr>
        <p:spPr/>
        <p:txBody>
          <a:bodyPr/>
          <a:lstStyle/>
          <a:p>
            <a:r>
              <a:rPr lang="pt-PT" sz="4800" dirty="0"/>
              <a:t>Understanding the Insights resource type</a:t>
            </a:r>
          </a:p>
        </p:txBody>
      </p:sp>
      <p:sp>
        <p:nvSpPr>
          <p:cNvPr id="3" name="Text Placeholder 3">
            <a:extLst>
              <a:ext uri="{FF2B5EF4-FFF2-40B4-BE49-F238E27FC236}">
                <a16:creationId xmlns:a16="http://schemas.microsoft.com/office/drawing/2014/main" id="{DF558F2E-1260-467F-97C2-975EA5127A89}"/>
              </a:ext>
            </a:extLst>
          </p:cNvPr>
          <p:cNvSpPr txBox="1">
            <a:spLocks/>
          </p:cNvSpPr>
          <p:nvPr/>
        </p:nvSpPr>
        <p:spPr>
          <a:xfrm>
            <a:off x="519112" y="1292787"/>
            <a:ext cx="11149013" cy="399331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pc="0" dirty="0">
                <a:solidFill>
                  <a:schemeClr val="accent1"/>
                </a:solidFill>
              </a:rPr>
              <a:t>Relationships calculated using advanced analytics and machine learning</a:t>
            </a:r>
          </a:p>
          <a:p>
            <a:pPr marL="0" indent="0">
              <a:spcBef>
                <a:spcPts val="1200"/>
              </a:spcBef>
              <a:buNone/>
            </a:pPr>
            <a:r>
              <a:rPr lang="en-US" sz="2000" b="1" spc="0" dirty="0">
                <a:latin typeface="+mn-lt"/>
              </a:rPr>
              <a:t>Trending</a:t>
            </a:r>
            <a:r>
              <a:rPr lang="en-US" sz="2000" spc="0" dirty="0">
                <a:latin typeface="+mn-lt"/>
              </a:rPr>
              <a:t> – documents from OneDrive and SharePoint sites trending around a user</a:t>
            </a:r>
          </a:p>
          <a:p>
            <a:pPr marL="0" indent="0">
              <a:spcBef>
                <a:spcPts val="1200"/>
              </a:spcBef>
              <a:buNone/>
            </a:pPr>
            <a:r>
              <a:rPr lang="en-US" sz="2000" b="1" spc="0" dirty="0">
                <a:latin typeface="+mn-lt"/>
              </a:rPr>
              <a:t>Used</a:t>
            </a:r>
            <a:r>
              <a:rPr lang="en-US" sz="2000" spc="0" dirty="0">
                <a:latin typeface="+mn-lt"/>
              </a:rPr>
              <a:t> – documents viewed and modified by a user</a:t>
            </a:r>
          </a:p>
          <a:p>
            <a:pPr marL="400050" lvl="1" indent="-217488">
              <a:spcBef>
                <a:spcPts val="1200"/>
              </a:spcBef>
              <a:buFont typeface="Arial" panose="020B0604020202020204" pitchFamily="34" charset="0"/>
              <a:buChar char="•"/>
            </a:pPr>
            <a:r>
              <a:rPr lang="en-US" sz="2000" dirty="0"/>
              <a:t>Documents the user used in OneDrive for Business</a:t>
            </a:r>
          </a:p>
          <a:p>
            <a:pPr marL="400050" lvl="1" indent="-217488">
              <a:spcBef>
                <a:spcPts val="1200"/>
              </a:spcBef>
              <a:buFont typeface="Arial" panose="020B0604020202020204" pitchFamily="34" charset="0"/>
              <a:buChar char="•"/>
            </a:pPr>
            <a:r>
              <a:rPr lang="en-US" sz="2000" dirty="0"/>
              <a:t>SharePoint</a:t>
            </a:r>
          </a:p>
          <a:p>
            <a:pPr marL="400050" lvl="1" indent="-217488">
              <a:spcBef>
                <a:spcPts val="1200"/>
              </a:spcBef>
              <a:buFont typeface="Arial" panose="020B0604020202020204" pitchFamily="34" charset="0"/>
              <a:buChar char="•"/>
            </a:pPr>
            <a:r>
              <a:rPr lang="en-US" sz="2000" dirty="0"/>
              <a:t>Opened as email attachments</a:t>
            </a:r>
          </a:p>
          <a:p>
            <a:pPr marL="0" indent="0">
              <a:spcBef>
                <a:spcPts val="1200"/>
              </a:spcBef>
              <a:buNone/>
            </a:pPr>
            <a:r>
              <a:rPr lang="en-US" sz="2000" b="1" spc="0" dirty="0">
                <a:latin typeface="+mn-lt"/>
              </a:rPr>
              <a:t>Shared</a:t>
            </a:r>
            <a:r>
              <a:rPr lang="en-US" sz="2000" spc="0" dirty="0">
                <a:latin typeface="+mn-lt"/>
              </a:rPr>
              <a:t> – documents shared with a user as email attachments or OneDrive for Business links sent in emails</a:t>
            </a:r>
            <a:endParaRPr lang="en-US" sz="1600" spc="0" dirty="0">
              <a:latin typeface="+mn-lt"/>
            </a:endParaRPr>
          </a:p>
        </p:txBody>
      </p:sp>
      <p:sp>
        <p:nvSpPr>
          <p:cNvPr id="4" name="Rectangle 3">
            <a:extLst>
              <a:ext uri="{FF2B5EF4-FFF2-40B4-BE49-F238E27FC236}">
                <a16:creationId xmlns:a16="http://schemas.microsoft.com/office/drawing/2014/main" id="{EA0711F8-8E4F-41FE-83A8-D48B0ECB4827}"/>
              </a:ext>
            </a:extLst>
          </p:cNvPr>
          <p:cNvSpPr/>
          <p:nvPr/>
        </p:nvSpPr>
        <p:spPr bwMode="auto">
          <a:xfrm>
            <a:off x="0" y="5625434"/>
            <a:ext cx="12188826" cy="79851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5E47D67A-19A2-47E4-9D23-5154650254C0}"/>
              </a:ext>
            </a:extLst>
          </p:cNvPr>
          <p:cNvSpPr txBox="1"/>
          <p:nvPr/>
        </p:nvSpPr>
        <p:spPr>
          <a:xfrm>
            <a:off x="289937" y="5740481"/>
            <a:ext cx="7422545"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tx1">
                    <a:lumMod val="75000"/>
                    <a:lumOff val="25000"/>
                  </a:schemeClr>
                </a:solidFill>
                <a:latin typeface="Consolas" panose="020B0609020204030204" pitchFamily="49" charset="0"/>
              </a:rPr>
              <a:t>https://graph.microsoft.com/v1.0/me/insights/{api}</a:t>
            </a:r>
          </a:p>
        </p:txBody>
      </p:sp>
    </p:spTree>
    <p:extLst>
      <p:ext uri="{BB962C8B-B14F-4D97-AF65-F5344CB8AC3E}">
        <p14:creationId xmlns:p14="http://schemas.microsoft.com/office/powerpoint/2010/main" val="29746257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pt-PT" dirty="0"/>
          </a:p>
        </p:txBody>
      </p:sp>
      <p:sp>
        <p:nvSpPr>
          <p:cNvPr id="3" name="Text Placeholder 2"/>
          <p:cNvSpPr>
            <a:spLocks noGrp="1"/>
          </p:cNvSpPr>
          <p:nvPr>
            <p:ph type="body" sz="quarter" idx="10"/>
          </p:nvPr>
        </p:nvSpPr>
        <p:spPr>
          <a:xfrm>
            <a:off x="519112" y="1447799"/>
            <a:ext cx="11149013" cy="4330832"/>
          </a:xfrm>
        </p:spPr>
        <p:txBody>
          <a:bodyPr/>
          <a:lstStyle/>
          <a:p>
            <a:pPr marL="0" indent="0">
              <a:buNone/>
            </a:pPr>
            <a:r>
              <a:rPr lang="en-US" dirty="0"/>
              <a:t>What is the Microsoft Graph?</a:t>
            </a:r>
          </a:p>
          <a:p>
            <a:pPr marL="0" indent="0">
              <a:buNone/>
            </a:pPr>
            <a:r>
              <a:rPr lang="en-US" dirty="0"/>
              <a:t>What’s New in Microsoft Graph?</a:t>
            </a:r>
          </a:p>
          <a:p>
            <a:pPr marL="0" indent="0">
              <a:buNone/>
            </a:pPr>
            <a:r>
              <a:rPr lang="en-US" dirty="0"/>
              <a:t>Microsoft Graph Capabilities</a:t>
            </a:r>
          </a:p>
          <a:p>
            <a:pPr marL="0" indent="0">
              <a:buNone/>
            </a:pPr>
            <a:r>
              <a:rPr lang="en-US" dirty="0"/>
              <a:t>Microsoft Graph Data Connect</a:t>
            </a:r>
          </a:p>
          <a:p>
            <a:pPr marL="0" indent="0">
              <a:buNone/>
            </a:pPr>
            <a:r>
              <a:rPr lang="pt-PT" dirty="0"/>
              <a:t>Microsoft Graph Toolkit</a:t>
            </a:r>
          </a:p>
        </p:txBody>
      </p:sp>
    </p:spTree>
    <p:extLst>
      <p:ext uri="{BB962C8B-B14F-4D97-AF65-F5344CB8AC3E}">
        <p14:creationId xmlns:p14="http://schemas.microsoft.com/office/powerpoint/2010/main" val="6189180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B4B2A-FF3D-4318-BE03-D1CFDD3ADBE5}"/>
              </a:ext>
            </a:extLst>
          </p:cNvPr>
          <p:cNvSpPr>
            <a:spLocks noGrp="1"/>
          </p:cNvSpPr>
          <p:nvPr>
            <p:ph type="title"/>
          </p:nvPr>
        </p:nvSpPr>
        <p:spPr/>
        <p:txBody>
          <a:bodyPr/>
          <a:lstStyle/>
          <a:p>
            <a:r>
              <a:rPr lang="pt-PT" dirty="0"/>
              <a:t>Permissions for Insights</a:t>
            </a:r>
          </a:p>
        </p:txBody>
      </p:sp>
      <p:graphicFrame>
        <p:nvGraphicFramePr>
          <p:cNvPr id="3" name="Table Placeholder 13">
            <a:extLst>
              <a:ext uri="{FF2B5EF4-FFF2-40B4-BE49-F238E27FC236}">
                <a16:creationId xmlns:a16="http://schemas.microsoft.com/office/drawing/2014/main" id="{C62A9EAB-DA49-4915-AD48-D93F05994E21}"/>
              </a:ext>
            </a:extLst>
          </p:cNvPr>
          <p:cNvGraphicFramePr>
            <a:graphicFrameLocks/>
          </p:cNvGraphicFramePr>
          <p:nvPr>
            <p:extLst>
              <p:ext uri="{D42A27DB-BD31-4B8C-83A1-F6EECF244321}">
                <p14:modId xmlns:p14="http://schemas.microsoft.com/office/powerpoint/2010/main" val="541169769"/>
              </p:ext>
            </p:extLst>
          </p:nvPr>
        </p:nvGraphicFramePr>
        <p:xfrm>
          <a:off x="465138" y="1657302"/>
          <a:ext cx="11533187" cy="2777539"/>
        </p:xfrm>
        <a:graphic>
          <a:graphicData uri="http://schemas.openxmlformats.org/drawingml/2006/table">
            <a:tbl>
              <a:tblPr firstRow="1" bandRow="1">
                <a:tableStyleId>{5C22544A-7EE6-4342-B048-85BDC9FD1C3A}</a:tableStyleId>
              </a:tblPr>
              <a:tblGrid>
                <a:gridCol w="5322204">
                  <a:extLst>
                    <a:ext uri="{9D8B030D-6E8A-4147-A177-3AD203B41FA5}">
                      <a16:colId xmlns:a16="http://schemas.microsoft.com/office/drawing/2014/main" val="200505750"/>
                    </a:ext>
                  </a:extLst>
                </a:gridCol>
                <a:gridCol w="6210983">
                  <a:extLst>
                    <a:ext uri="{9D8B030D-6E8A-4147-A177-3AD203B41FA5}">
                      <a16:colId xmlns:a16="http://schemas.microsoft.com/office/drawing/2014/main" val="2560604071"/>
                    </a:ext>
                  </a:extLst>
                </a:gridCol>
              </a:tblGrid>
              <a:tr h="700291">
                <a:tc>
                  <a:txBody>
                    <a:bodyPr/>
                    <a:lstStyle/>
                    <a:p>
                      <a:pPr>
                        <a:lnSpc>
                          <a:spcPts val="1600"/>
                        </a:lnSpc>
                      </a:pPr>
                      <a:r>
                        <a:rPr lang="en-US" sz="1800" b="1" dirty="0">
                          <a:solidFill>
                            <a:schemeClr val="bg1"/>
                          </a:solidFill>
                          <a:latin typeface="+mn-lt"/>
                        </a:rPr>
                        <a:t>Permission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ts val="1600"/>
                        </a:lnSpc>
                      </a:pPr>
                      <a:r>
                        <a:rPr lang="en-US" sz="1800" b="1" dirty="0">
                          <a:solidFill>
                            <a:schemeClr val="bg1"/>
                          </a:solidFill>
                          <a:latin typeface="+mn-lt"/>
                        </a:rPr>
                        <a:t>Permissions (least to most privileged)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692416">
                <a:tc>
                  <a:txBody>
                    <a:bodyPr/>
                    <a:lstStyle/>
                    <a:p>
                      <a:r>
                        <a:rPr lang="en-US" sz="1600" dirty="0">
                          <a:latin typeface="+mj-lt"/>
                        </a:rPr>
                        <a:t>Delegated (work or school account)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err="1"/>
                        <a:t>Sites.Read.All</a:t>
                      </a:r>
                      <a:r>
                        <a:rPr lang="en-US" sz="1600" dirty="0"/>
                        <a:t>, </a:t>
                      </a:r>
                      <a:r>
                        <a:rPr lang="en-US" sz="1600" dirty="0" err="1"/>
                        <a:t>Sites.ReadWrite.All</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23557"/>
                  </a:ext>
                </a:extLst>
              </a:tr>
              <a:tr h="692416">
                <a:tc>
                  <a:txBody>
                    <a:bodyPr/>
                    <a:lstStyle/>
                    <a:p>
                      <a:r>
                        <a:rPr lang="en-US" sz="1600" dirty="0">
                          <a:latin typeface="+mj-lt"/>
                        </a:rPr>
                        <a:t>Delegated (personal Microsoft account)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Not supported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91507760"/>
                  </a:ext>
                </a:extLst>
              </a:tr>
              <a:tr h="692416">
                <a:tc>
                  <a:txBody>
                    <a:bodyPr/>
                    <a:lstStyle/>
                    <a:p>
                      <a:r>
                        <a:rPr lang="en-US" sz="1600" dirty="0">
                          <a:latin typeface="+mj-lt"/>
                        </a:rPr>
                        <a:t>Application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2F2F2F"/>
                          </a:solidFill>
                          <a:effectLst/>
                          <a:uLnTx/>
                          <a:uFillTx/>
                          <a:latin typeface="Segoe UI"/>
                          <a:ea typeface="+mn-ea"/>
                          <a:cs typeface="+mn-cs"/>
                        </a:rPr>
                        <a:t>Sites.Read.All</a:t>
                      </a:r>
                      <a:r>
                        <a:rPr kumimoji="0" lang="en-US" sz="1600" b="0" i="0" u="none" strike="noStrike" kern="1200" cap="none" spc="0" normalizeH="0" baseline="0" noProof="0" dirty="0">
                          <a:ln>
                            <a:noFill/>
                          </a:ln>
                          <a:solidFill>
                            <a:srgbClr val="2F2F2F"/>
                          </a:solidFill>
                          <a:effectLst/>
                          <a:uLnTx/>
                          <a:uFillTx/>
                          <a:latin typeface="Segoe UI"/>
                          <a:ea typeface="+mn-ea"/>
                          <a:cs typeface="+mn-cs"/>
                        </a:rPr>
                        <a:t>, </a:t>
                      </a:r>
                      <a:r>
                        <a:rPr kumimoji="0" lang="en-US" sz="1600" b="0" i="0" u="none" strike="noStrike" kern="1200" cap="none" spc="0" normalizeH="0" baseline="0" noProof="0" dirty="0" err="1">
                          <a:ln>
                            <a:noFill/>
                          </a:ln>
                          <a:solidFill>
                            <a:srgbClr val="2F2F2F"/>
                          </a:solidFill>
                          <a:effectLst/>
                          <a:uLnTx/>
                          <a:uFillTx/>
                          <a:latin typeface="Segoe UI"/>
                          <a:ea typeface="+mn-ea"/>
                          <a:cs typeface="+mn-cs"/>
                        </a:rPr>
                        <a:t>Sites.ReadWrite.All</a:t>
                      </a:r>
                      <a:endParaRPr 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95213843"/>
                  </a:ext>
                </a:extLst>
              </a:tr>
            </a:tbl>
          </a:graphicData>
        </a:graphic>
      </p:graphicFrame>
    </p:spTree>
    <p:extLst>
      <p:ext uri="{BB962C8B-B14F-4D97-AF65-F5344CB8AC3E}">
        <p14:creationId xmlns:p14="http://schemas.microsoft.com/office/powerpoint/2010/main" val="13308143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C6CA-4814-4F51-AB88-3B9BD22E5DDF}"/>
              </a:ext>
            </a:extLst>
          </p:cNvPr>
          <p:cNvSpPr>
            <a:spLocks noGrp="1"/>
          </p:cNvSpPr>
          <p:nvPr>
            <p:ph type="title"/>
          </p:nvPr>
        </p:nvSpPr>
        <p:spPr/>
        <p:txBody>
          <a:bodyPr/>
          <a:lstStyle/>
          <a:p>
            <a:r>
              <a:rPr lang="pt-PT" dirty="0"/>
              <a:t>Returned Data</a:t>
            </a:r>
          </a:p>
        </p:txBody>
      </p:sp>
      <p:sp>
        <p:nvSpPr>
          <p:cNvPr id="3" name="Text Placeholder 2">
            <a:extLst>
              <a:ext uri="{FF2B5EF4-FFF2-40B4-BE49-F238E27FC236}">
                <a16:creationId xmlns:a16="http://schemas.microsoft.com/office/drawing/2014/main" id="{2103E676-5A96-416C-B205-57CA3615BC23}"/>
              </a:ext>
            </a:extLst>
          </p:cNvPr>
          <p:cNvSpPr txBox="1">
            <a:spLocks/>
          </p:cNvSpPr>
          <p:nvPr/>
        </p:nvSpPr>
        <p:spPr>
          <a:xfrm>
            <a:off x="447720" y="1338972"/>
            <a:ext cx="11149013" cy="501829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t>Every insight is returned with both a </a:t>
            </a:r>
            <a:r>
              <a:rPr lang="en-US" sz="2400" dirty="0" err="1">
                <a:latin typeface="Consolas" panose="020B0609020204030204" pitchFamily="49" charset="0"/>
              </a:rPr>
              <a:t>resourceVisualization</a:t>
            </a:r>
            <a:r>
              <a:rPr lang="en-US" sz="2400" dirty="0"/>
              <a:t> and a </a:t>
            </a:r>
            <a:r>
              <a:rPr lang="en-US" sz="2400" dirty="0" err="1">
                <a:latin typeface="Consolas" panose="020B0609020204030204" pitchFamily="49" charset="0"/>
              </a:rPr>
              <a:t>resourceReference</a:t>
            </a:r>
            <a:r>
              <a:rPr lang="en-US" sz="2400" dirty="0"/>
              <a:t> complex value type</a:t>
            </a:r>
          </a:p>
          <a:p>
            <a:pPr marL="0" indent="0">
              <a:spcBef>
                <a:spcPts val="600"/>
              </a:spcBef>
              <a:buNone/>
            </a:pPr>
            <a:endParaRPr lang="en-US" sz="2800" dirty="0"/>
          </a:p>
          <a:p>
            <a:pPr marL="0" indent="0">
              <a:spcBef>
                <a:spcPts val="600"/>
              </a:spcBef>
              <a:buNone/>
            </a:pPr>
            <a:r>
              <a:rPr lang="en-US" sz="1800" spc="0" dirty="0" err="1">
                <a:solidFill>
                  <a:schemeClr val="accent1"/>
                </a:solidFill>
                <a:latin typeface="+mn-lt"/>
              </a:rPr>
              <a:t>resourceReference</a:t>
            </a:r>
            <a:r>
              <a:rPr lang="en-US" sz="1800" spc="0" dirty="0">
                <a:solidFill>
                  <a:schemeClr val="accent1"/>
                </a:solidFill>
                <a:latin typeface="+mn-lt"/>
              </a:rPr>
              <a:t> </a:t>
            </a:r>
            <a:r>
              <a:rPr lang="en-US" sz="1800" spc="0" dirty="0">
                <a:latin typeface="+mn-lt"/>
              </a:rPr>
              <a:t>– reference to the item</a:t>
            </a:r>
          </a:p>
          <a:p>
            <a:pPr marL="339725" lvl="1" indent="0">
              <a:spcBef>
                <a:spcPts val="600"/>
              </a:spcBef>
              <a:buNone/>
            </a:pPr>
            <a:r>
              <a:rPr lang="en-US" sz="1400" dirty="0" err="1">
                <a:latin typeface="Consolas" panose="020B0609020204030204" pitchFamily="49" charset="0"/>
              </a:rPr>
              <a:t>webUrl</a:t>
            </a:r>
            <a:endParaRPr lang="en-US" sz="1400" dirty="0">
              <a:latin typeface="Consolas" panose="020B0609020204030204" pitchFamily="49" charset="0"/>
            </a:endParaRPr>
          </a:p>
          <a:p>
            <a:pPr marL="339725" lvl="1" indent="0">
              <a:spcBef>
                <a:spcPts val="600"/>
              </a:spcBef>
              <a:buNone/>
            </a:pPr>
            <a:r>
              <a:rPr lang="en-US" sz="1400" dirty="0">
                <a:latin typeface="Consolas" panose="020B0609020204030204" pitchFamily="49" charset="0"/>
              </a:rPr>
              <a:t>id</a:t>
            </a:r>
          </a:p>
          <a:p>
            <a:pPr marL="339725" lvl="1" indent="0">
              <a:spcBef>
                <a:spcPts val="600"/>
              </a:spcBef>
              <a:buNone/>
            </a:pPr>
            <a:r>
              <a:rPr lang="en-US" sz="1400" dirty="0">
                <a:latin typeface="Consolas" panose="020B0609020204030204" pitchFamily="49" charset="0"/>
              </a:rPr>
              <a:t>Type</a:t>
            </a:r>
          </a:p>
          <a:p>
            <a:pPr lvl="1">
              <a:spcBef>
                <a:spcPts val="600"/>
              </a:spcBef>
            </a:pPr>
            <a:endParaRPr lang="en-US" sz="1100" dirty="0">
              <a:solidFill>
                <a:schemeClr val="tx1"/>
              </a:solidFill>
            </a:endParaRPr>
          </a:p>
          <a:p>
            <a:pPr marL="0" indent="0">
              <a:spcBef>
                <a:spcPts val="600"/>
              </a:spcBef>
              <a:buNone/>
            </a:pPr>
            <a:r>
              <a:rPr lang="en-US" sz="1800" spc="0" dirty="0" err="1">
                <a:solidFill>
                  <a:schemeClr val="accent1"/>
                </a:solidFill>
                <a:latin typeface="+mn-lt"/>
              </a:rPr>
              <a:t>resourceVisualization</a:t>
            </a:r>
            <a:r>
              <a:rPr lang="en-US" sz="1800" spc="0" dirty="0">
                <a:solidFill>
                  <a:schemeClr val="accent1"/>
                </a:solidFill>
                <a:latin typeface="+mn-lt"/>
              </a:rPr>
              <a:t> </a:t>
            </a:r>
            <a:r>
              <a:rPr lang="en-US" sz="1800" spc="0" dirty="0">
                <a:latin typeface="+mn-lt"/>
              </a:rPr>
              <a:t>– visualization data, used to display the item</a:t>
            </a:r>
          </a:p>
          <a:p>
            <a:pPr marL="339725" lvl="1" indent="0">
              <a:spcBef>
                <a:spcPts val="600"/>
              </a:spcBef>
              <a:buNone/>
            </a:pPr>
            <a:r>
              <a:rPr lang="en-US" sz="1400" dirty="0">
                <a:latin typeface="Consolas" panose="020B0609020204030204" pitchFamily="49" charset="0"/>
              </a:rPr>
              <a:t>title</a:t>
            </a:r>
          </a:p>
          <a:p>
            <a:pPr marL="339725" lvl="1" indent="0">
              <a:spcBef>
                <a:spcPts val="600"/>
              </a:spcBef>
              <a:buNone/>
            </a:pPr>
            <a:r>
              <a:rPr lang="en-US" sz="1400" dirty="0">
                <a:latin typeface="Consolas" panose="020B0609020204030204" pitchFamily="49" charset="0"/>
              </a:rPr>
              <a:t>type</a:t>
            </a:r>
          </a:p>
          <a:p>
            <a:pPr marL="339725" lvl="1" indent="0">
              <a:spcBef>
                <a:spcPts val="600"/>
              </a:spcBef>
              <a:buNone/>
            </a:pPr>
            <a:r>
              <a:rPr lang="en-US" sz="1400" dirty="0" err="1">
                <a:latin typeface="Consolas" panose="020B0609020204030204" pitchFamily="49" charset="0"/>
              </a:rPr>
              <a:t>mediaType</a:t>
            </a:r>
            <a:endParaRPr lang="en-US" sz="1400" dirty="0">
              <a:latin typeface="Consolas" panose="020B0609020204030204" pitchFamily="49" charset="0"/>
            </a:endParaRPr>
          </a:p>
          <a:p>
            <a:pPr marL="339725" lvl="1" indent="0">
              <a:spcBef>
                <a:spcPts val="600"/>
              </a:spcBef>
              <a:buNone/>
            </a:pPr>
            <a:r>
              <a:rPr lang="en-US" sz="1400" dirty="0" err="1">
                <a:latin typeface="Consolas" panose="020B0609020204030204" pitchFamily="49" charset="0"/>
              </a:rPr>
              <a:t>previewImageUrl</a:t>
            </a:r>
            <a:endParaRPr lang="en-US" sz="1400" dirty="0">
              <a:latin typeface="Consolas" panose="020B0609020204030204" pitchFamily="49" charset="0"/>
            </a:endParaRPr>
          </a:p>
          <a:p>
            <a:pPr marL="339725" lvl="1" indent="0">
              <a:spcBef>
                <a:spcPts val="600"/>
              </a:spcBef>
              <a:buNone/>
            </a:pPr>
            <a:r>
              <a:rPr lang="en-US" sz="1400" dirty="0" err="1">
                <a:latin typeface="Consolas" panose="020B0609020204030204" pitchFamily="49" charset="0"/>
              </a:rPr>
              <a:t>previewText</a:t>
            </a:r>
            <a:endParaRPr lang="en-US" sz="1400" dirty="0">
              <a:latin typeface="Consolas" panose="020B0609020204030204" pitchFamily="49" charset="0"/>
            </a:endParaRPr>
          </a:p>
          <a:p>
            <a:pPr marL="339725" lvl="1" indent="0">
              <a:spcBef>
                <a:spcPts val="600"/>
              </a:spcBef>
              <a:buNone/>
            </a:pPr>
            <a:r>
              <a:rPr lang="en-US" sz="1400" dirty="0" err="1">
                <a:latin typeface="Consolas" panose="020B0609020204030204" pitchFamily="49" charset="0"/>
              </a:rPr>
              <a:t>containerWebUrl</a:t>
            </a:r>
            <a:endParaRPr lang="en-US" sz="1400" dirty="0">
              <a:latin typeface="Consolas" panose="020B0609020204030204" pitchFamily="49" charset="0"/>
            </a:endParaRPr>
          </a:p>
          <a:p>
            <a:pPr marL="339725" lvl="1" indent="0">
              <a:spcBef>
                <a:spcPts val="600"/>
              </a:spcBef>
              <a:buNone/>
            </a:pPr>
            <a:r>
              <a:rPr lang="en-US" sz="1400" dirty="0" err="1">
                <a:latin typeface="Consolas" panose="020B0609020204030204" pitchFamily="49" charset="0"/>
              </a:rPr>
              <a:t>containerDisplayName</a:t>
            </a:r>
            <a:endParaRPr lang="en-US" sz="1400" dirty="0">
              <a:latin typeface="Consolas" panose="020B0609020204030204" pitchFamily="49" charset="0"/>
            </a:endParaRPr>
          </a:p>
          <a:p>
            <a:pPr marL="339725" lvl="1" indent="0">
              <a:spcBef>
                <a:spcPts val="600"/>
              </a:spcBef>
              <a:buNone/>
            </a:pPr>
            <a:r>
              <a:rPr lang="en-US" sz="1400" dirty="0" err="1">
                <a:latin typeface="Consolas" panose="020B0609020204030204" pitchFamily="49" charset="0"/>
              </a:rPr>
              <a:t>containerType</a:t>
            </a:r>
            <a:endParaRPr lang="en-US" sz="1000" dirty="0">
              <a:latin typeface="Consolas" panose="020B0609020204030204" pitchFamily="49" charset="0"/>
            </a:endParaRPr>
          </a:p>
        </p:txBody>
      </p:sp>
    </p:spTree>
    <p:extLst>
      <p:ext uri="{BB962C8B-B14F-4D97-AF65-F5344CB8AC3E}">
        <p14:creationId xmlns:p14="http://schemas.microsoft.com/office/powerpoint/2010/main" val="27144033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E102-EE30-480A-8901-9881B82936F8}"/>
              </a:ext>
            </a:extLst>
          </p:cNvPr>
          <p:cNvSpPr>
            <a:spLocks noGrp="1"/>
          </p:cNvSpPr>
          <p:nvPr>
            <p:ph type="title"/>
          </p:nvPr>
        </p:nvSpPr>
        <p:spPr/>
        <p:txBody>
          <a:bodyPr/>
          <a:lstStyle/>
          <a:p>
            <a:r>
              <a:rPr lang="pt-PT" dirty="0"/>
              <a:t>Trending</a:t>
            </a:r>
          </a:p>
        </p:txBody>
      </p:sp>
      <p:sp>
        <p:nvSpPr>
          <p:cNvPr id="3" name="Rectangle 2">
            <a:extLst>
              <a:ext uri="{FF2B5EF4-FFF2-40B4-BE49-F238E27FC236}">
                <a16:creationId xmlns:a16="http://schemas.microsoft.com/office/drawing/2014/main" id="{339A54B2-DE3D-42B3-A640-E4EA200B71EA}"/>
              </a:ext>
            </a:extLst>
          </p:cNvPr>
          <p:cNvSpPr/>
          <p:nvPr/>
        </p:nvSpPr>
        <p:spPr bwMode="auto">
          <a:xfrm>
            <a:off x="0" y="2939968"/>
            <a:ext cx="12188825" cy="3539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9C9FBCD3-A393-4712-BF04-A7419BAD3CD3}"/>
              </a:ext>
            </a:extLst>
          </p:cNvPr>
          <p:cNvSpPr/>
          <p:nvPr/>
        </p:nvSpPr>
        <p:spPr>
          <a:xfrm>
            <a:off x="465138" y="3396857"/>
            <a:ext cx="10108504" cy="2403735"/>
          </a:xfrm>
          <a:prstGeom prst="rect">
            <a:avLst/>
          </a:prstGeom>
          <a:ln>
            <a:noFill/>
          </a:ln>
        </p:spPr>
        <p:txBody>
          <a:bodyPr wrap="square">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"id": "string",</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"weight": "double",</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resourceVisualization</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odata.type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microsoft.graph.resourceVisualization</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resourceReference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odata.type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microsoft.graph.resourceReference</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"resource": [ { "@</a:t>
            </a:r>
            <a:r>
              <a:rPr lang="en-US" sz="1600" dirty="0" err="1">
                <a:gradFill>
                  <a:gsLst>
                    <a:gs pos="2917">
                      <a:schemeClr val="tx1"/>
                    </a:gs>
                    <a:gs pos="30000">
                      <a:schemeClr val="tx1"/>
                    </a:gs>
                  </a:gsLst>
                  <a:lin ang="5400000" scaled="0"/>
                </a:gradFill>
                <a:latin typeface="Consolas" panose="020B0609020204030204" pitchFamily="49" charset="0"/>
              </a:rPr>
              <a:t>odata.type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microsoft.graph.entity</a:t>
            </a:r>
            <a:r>
              <a:rPr lang="en-US" sz="1600" dirty="0">
                <a:gradFill>
                  <a:gsLst>
                    <a:gs pos="2917">
                      <a:schemeClr val="tx1"/>
                    </a:gs>
                    <a:gs pos="30000">
                      <a:schemeClr val="tx1"/>
                    </a:gs>
                  </a:gsLst>
                  <a:lin ang="5400000" scaled="0"/>
                </a:gradFill>
                <a:latin typeface="Consolas" panose="020B0609020204030204" pitchFamily="49" charset="0"/>
              </a:rPr>
              <a:t>" }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p:txBody>
      </p:sp>
      <p:sp>
        <p:nvSpPr>
          <p:cNvPr id="5" name="Text Placeholder 3">
            <a:extLst>
              <a:ext uri="{FF2B5EF4-FFF2-40B4-BE49-F238E27FC236}">
                <a16:creationId xmlns:a16="http://schemas.microsoft.com/office/drawing/2014/main" id="{84DEE0FF-F700-48BC-888A-0AC24D743974}"/>
              </a:ext>
            </a:extLst>
          </p:cNvPr>
          <p:cNvSpPr txBox="1">
            <a:spLocks/>
          </p:cNvSpPr>
          <p:nvPr/>
        </p:nvSpPr>
        <p:spPr>
          <a:xfrm>
            <a:off x="465138" y="1338149"/>
            <a:ext cx="11149013" cy="923330"/>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solidFill>
                  <a:schemeClr val="accent1"/>
                </a:solidFill>
              </a:rPr>
              <a:t>Rich relationship </a:t>
            </a:r>
            <a:r>
              <a:rPr lang="en-US" sz="2800" dirty="0"/>
              <a:t>connecting a user to documents that are trending around the user (are relevant to the user). OneDrive files, and files stored on SharePoint team sites can trend around the user.</a:t>
            </a:r>
          </a:p>
        </p:txBody>
      </p:sp>
    </p:spTree>
    <p:extLst>
      <p:ext uri="{BB962C8B-B14F-4D97-AF65-F5344CB8AC3E}">
        <p14:creationId xmlns:p14="http://schemas.microsoft.com/office/powerpoint/2010/main" val="199051901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8A65-9F72-4D91-B36D-5C65A5A550A6}"/>
              </a:ext>
            </a:extLst>
          </p:cNvPr>
          <p:cNvSpPr>
            <a:spLocks noGrp="1"/>
          </p:cNvSpPr>
          <p:nvPr>
            <p:ph type="title"/>
          </p:nvPr>
        </p:nvSpPr>
        <p:spPr/>
        <p:txBody>
          <a:bodyPr/>
          <a:lstStyle/>
          <a:p>
            <a:r>
              <a:rPr lang="pt-PT" dirty="0"/>
              <a:t>Used</a:t>
            </a:r>
          </a:p>
        </p:txBody>
      </p:sp>
      <p:sp>
        <p:nvSpPr>
          <p:cNvPr id="3" name="Rectangle 2">
            <a:extLst>
              <a:ext uri="{FF2B5EF4-FFF2-40B4-BE49-F238E27FC236}">
                <a16:creationId xmlns:a16="http://schemas.microsoft.com/office/drawing/2014/main" id="{3C094C14-C6CD-418C-9684-4ABEDC80E2DE}"/>
              </a:ext>
            </a:extLst>
          </p:cNvPr>
          <p:cNvSpPr/>
          <p:nvPr/>
        </p:nvSpPr>
        <p:spPr bwMode="auto">
          <a:xfrm>
            <a:off x="0" y="3437682"/>
            <a:ext cx="12188825" cy="30413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DC5D0261-3BAB-4CD7-83A6-70AC675EC930}"/>
              </a:ext>
            </a:extLst>
          </p:cNvPr>
          <p:cNvSpPr/>
          <p:nvPr/>
        </p:nvSpPr>
        <p:spPr>
          <a:xfrm>
            <a:off x="465138" y="3771995"/>
            <a:ext cx="10108504" cy="2403735"/>
          </a:xfrm>
          <a:prstGeom prst="rect">
            <a:avLst/>
          </a:prstGeom>
          <a:ln>
            <a:noFill/>
          </a:ln>
        </p:spPr>
        <p:txBody>
          <a:bodyPr wrap="square">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"id": "string",</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lastUsed</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usageDetails</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resourceVisualization</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resourceVisualization</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resourceReference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resourceReference</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"resource": [ { "@</a:t>
            </a:r>
            <a:r>
              <a:rPr lang="en-US" sz="1600" dirty="0" err="1">
                <a:gradFill>
                  <a:gsLst>
                    <a:gs pos="2917">
                      <a:schemeClr val="tx1"/>
                    </a:gs>
                    <a:gs pos="30000">
                      <a:schemeClr val="tx1"/>
                    </a:gs>
                  </a:gsLst>
                  <a:lin ang="5400000" scaled="0"/>
                </a:gradFill>
                <a:latin typeface="Consolas" panose="020B0609020204030204" pitchFamily="49" charset="0"/>
              </a:rPr>
              <a:t>odata.type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microsoft.graph.entity</a:t>
            </a:r>
            <a:r>
              <a:rPr lang="en-US" sz="1600" dirty="0">
                <a:gradFill>
                  <a:gsLst>
                    <a:gs pos="2917">
                      <a:schemeClr val="tx1"/>
                    </a:gs>
                    <a:gs pos="30000">
                      <a:schemeClr val="tx1"/>
                    </a:gs>
                  </a:gsLst>
                  <a:lin ang="5400000" scaled="0"/>
                </a:gradFill>
                <a:latin typeface="Consolas" panose="020B0609020204030204" pitchFamily="49" charset="0"/>
              </a:rPr>
              <a:t>" }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p:txBody>
      </p:sp>
      <p:sp>
        <p:nvSpPr>
          <p:cNvPr id="5" name="Text Placeholder 3">
            <a:extLst>
              <a:ext uri="{FF2B5EF4-FFF2-40B4-BE49-F238E27FC236}">
                <a16:creationId xmlns:a16="http://schemas.microsoft.com/office/drawing/2014/main" id="{EC800BEA-3C43-4800-9C8A-EE56139416B4}"/>
              </a:ext>
            </a:extLst>
          </p:cNvPr>
          <p:cNvSpPr txBox="1">
            <a:spLocks/>
          </p:cNvSpPr>
          <p:nvPr/>
        </p:nvSpPr>
        <p:spPr>
          <a:xfrm>
            <a:off x="465138" y="1299148"/>
            <a:ext cx="10681282" cy="1815882"/>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800"/>
              </a:lnSpc>
            </a:pPr>
            <a:r>
              <a:rPr lang="en-US" sz="2800" dirty="0">
                <a:latin typeface="+mj-lt"/>
              </a:rPr>
              <a:t>An insight representing </a:t>
            </a:r>
            <a:r>
              <a:rPr lang="en-US" sz="2800" dirty="0">
                <a:solidFill>
                  <a:schemeClr val="accent1"/>
                </a:solidFill>
                <a:latin typeface="+mj-lt"/>
              </a:rPr>
              <a:t>documents used </a:t>
            </a:r>
            <a:r>
              <a:rPr lang="en-US" sz="2800" dirty="0">
                <a:latin typeface="+mj-lt"/>
              </a:rPr>
              <a:t>by a specific user. The insights returns the most relevant documents that a user viewed or accessed. This includes documents in:</a:t>
            </a:r>
          </a:p>
          <a:p>
            <a:pPr marL="463550" indent="-239713">
              <a:buFont typeface="Arial" panose="020B0604020202020204" pitchFamily="34" charset="0"/>
              <a:buChar char="•"/>
            </a:pPr>
            <a:r>
              <a:rPr lang="en-US" dirty="0"/>
              <a:t>OneDrive for Business</a:t>
            </a:r>
          </a:p>
          <a:p>
            <a:pPr marL="463550" indent="-239713">
              <a:buFont typeface="Arial" panose="020B0604020202020204" pitchFamily="34" charset="0"/>
              <a:buChar char="•"/>
            </a:pPr>
            <a:r>
              <a:rPr lang="en-US" dirty="0"/>
              <a:t>SharePoint</a:t>
            </a:r>
          </a:p>
        </p:txBody>
      </p:sp>
    </p:spTree>
    <p:extLst>
      <p:ext uri="{BB962C8B-B14F-4D97-AF65-F5344CB8AC3E}">
        <p14:creationId xmlns:p14="http://schemas.microsoft.com/office/powerpoint/2010/main" val="262119288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F218-234D-42CB-B2F8-A6C5A4922A92}"/>
              </a:ext>
            </a:extLst>
          </p:cNvPr>
          <p:cNvSpPr>
            <a:spLocks noGrp="1"/>
          </p:cNvSpPr>
          <p:nvPr>
            <p:ph type="title"/>
          </p:nvPr>
        </p:nvSpPr>
        <p:spPr/>
        <p:txBody>
          <a:bodyPr/>
          <a:lstStyle/>
          <a:p>
            <a:r>
              <a:rPr lang="pt-PT" dirty="0"/>
              <a:t>Shared</a:t>
            </a:r>
          </a:p>
        </p:txBody>
      </p:sp>
      <p:sp>
        <p:nvSpPr>
          <p:cNvPr id="3" name="Rectangle 2">
            <a:extLst>
              <a:ext uri="{FF2B5EF4-FFF2-40B4-BE49-F238E27FC236}">
                <a16:creationId xmlns:a16="http://schemas.microsoft.com/office/drawing/2014/main" id="{C56CBE40-42AA-4C7B-BCAE-F5BA28F83A81}"/>
              </a:ext>
            </a:extLst>
          </p:cNvPr>
          <p:cNvSpPr/>
          <p:nvPr/>
        </p:nvSpPr>
        <p:spPr bwMode="auto">
          <a:xfrm>
            <a:off x="0" y="3437682"/>
            <a:ext cx="12188825" cy="30413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715267A1-DBD0-46AB-AB1D-B9E04DADA94A}"/>
              </a:ext>
            </a:extLst>
          </p:cNvPr>
          <p:cNvSpPr/>
          <p:nvPr/>
        </p:nvSpPr>
        <p:spPr>
          <a:xfrm>
            <a:off x="465138" y="3771995"/>
            <a:ext cx="10108504" cy="2403735"/>
          </a:xfrm>
          <a:prstGeom prst="rect">
            <a:avLst/>
          </a:prstGeom>
          <a:ln>
            <a:noFill/>
          </a:ln>
        </p:spPr>
        <p:txBody>
          <a:bodyPr wrap="square">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"id": "string",</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lastShared</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sharingDetail</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resourceVisualization</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resourceVisualization</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resourceReference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resourceReference</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"resource": [ { "@</a:t>
            </a:r>
            <a:r>
              <a:rPr lang="en-US" sz="1600" dirty="0" err="1">
                <a:gradFill>
                  <a:gsLst>
                    <a:gs pos="2917">
                      <a:schemeClr val="tx1"/>
                    </a:gs>
                    <a:gs pos="30000">
                      <a:schemeClr val="tx1"/>
                    </a:gs>
                  </a:gsLst>
                  <a:lin ang="5400000" scaled="0"/>
                </a:gradFill>
                <a:latin typeface="Consolas" panose="020B0609020204030204" pitchFamily="49" charset="0"/>
              </a:rPr>
              <a:t>odata.type</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microsoft.graph.entity</a:t>
            </a:r>
            <a:r>
              <a:rPr lang="en-US" sz="1600" dirty="0">
                <a:gradFill>
                  <a:gsLst>
                    <a:gs pos="2917">
                      <a:schemeClr val="tx1"/>
                    </a:gs>
                    <a:gs pos="30000">
                      <a:schemeClr val="tx1"/>
                    </a:gs>
                  </a:gsLst>
                  <a:lin ang="5400000" scaled="0"/>
                </a:gradFill>
                <a:latin typeface="Consolas" panose="020B0609020204030204" pitchFamily="49" charset="0"/>
              </a:rPr>
              <a:t>" }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p:txBody>
      </p:sp>
      <p:sp>
        <p:nvSpPr>
          <p:cNvPr id="5" name="Text Placeholder 3">
            <a:extLst>
              <a:ext uri="{FF2B5EF4-FFF2-40B4-BE49-F238E27FC236}">
                <a16:creationId xmlns:a16="http://schemas.microsoft.com/office/drawing/2014/main" id="{0367D1C9-2159-4D3F-9107-B13FFA6BC80E}"/>
              </a:ext>
            </a:extLst>
          </p:cNvPr>
          <p:cNvSpPr txBox="1">
            <a:spLocks/>
          </p:cNvSpPr>
          <p:nvPr/>
        </p:nvSpPr>
        <p:spPr>
          <a:xfrm>
            <a:off x="465138" y="1310810"/>
            <a:ext cx="9940503" cy="1764586"/>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800"/>
              </a:lnSpc>
            </a:pPr>
            <a:r>
              <a:rPr lang="en-US" sz="2800" dirty="0">
                <a:latin typeface="+mj-lt"/>
              </a:rPr>
              <a:t>An insight representing </a:t>
            </a:r>
            <a:r>
              <a:rPr lang="en-US" sz="2800" dirty="0">
                <a:solidFill>
                  <a:schemeClr val="accent1"/>
                </a:solidFill>
                <a:latin typeface="+mj-lt"/>
              </a:rPr>
              <a:t>files shared </a:t>
            </a:r>
            <a:r>
              <a:rPr lang="en-US" sz="2800" dirty="0">
                <a:latin typeface="+mj-lt"/>
              </a:rPr>
              <a:t>with or by a specific user. The following shared files are supported:</a:t>
            </a:r>
          </a:p>
          <a:p>
            <a:pPr marL="463550" indent="-239713">
              <a:buFont typeface="Arial" panose="020B0604020202020204" pitchFamily="34" charset="0"/>
              <a:buChar char="•"/>
            </a:pPr>
            <a:r>
              <a:rPr lang="en-US" dirty="0"/>
              <a:t>Files attached directly in an email or a meeting invite.</a:t>
            </a:r>
          </a:p>
          <a:p>
            <a:pPr marL="463550" indent="-239713">
              <a:buFont typeface="Arial" panose="020B0604020202020204" pitchFamily="34" charset="0"/>
              <a:buChar char="•"/>
            </a:pPr>
            <a:r>
              <a:rPr lang="en-US" dirty="0"/>
              <a:t>OneDrive for </a:t>
            </a:r>
            <a:r>
              <a:rPr lang="en-US" dirty="0" err="1"/>
              <a:t>Bussiness</a:t>
            </a:r>
            <a:r>
              <a:rPr lang="en-US" dirty="0"/>
              <a:t> and SharePoint modern attachments - files stored in OneDrive for Business and SharePoint that users share as a links in an email.</a:t>
            </a:r>
          </a:p>
        </p:txBody>
      </p:sp>
    </p:spTree>
    <p:extLst>
      <p:ext uri="{BB962C8B-B14F-4D97-AF65-F5344CB8AC3E}">
        <p14:creationId xmlns:p14="http://schemas.microsoft.com/office/powerpoint/2010/main" val="4716579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F701-5733-475F-9B4C-C6AED89F2EE5}"/>
              </a:ext>
            </a:extLst>
          </p:cNvPr>
          <p:cNvSpPr>
            <a:spLocks noGrp="1"/>
          </p:cNvSpPr>
          <p:nvPr>
            <p:ph type="title"/>
          </p:nvPr>
        </p:nvSpPr>
        <p:spPr/>
        <p:txBody>
          <a:bodyPr/>
          <a:lstStyle/>
          <a:p>
            <a:r>
              <a:rPr lang="pt-PT" dirty="0"/>
              <a:t>Retrieving Insights Collections</a:t>
            </a:r>
          </a:p>
        </p:txBody>
      </p:sp>
      <p:sp>
        <p:nvSpPr>
          <p:cNvPr id="3" name="Rectangle 2">
            <a:extLst>
              <a:ext uri="{FF2B5EF4-FFF2-40B4-BE49-F238E27FC236}">
                <a16:creationId xmlns:a16="http://schemas.microsoft.com/office/drawing/2014/main" id="{EF1644D7-66BC-40B8-9ECE-7CEDCAA2E96A}"/>
              </a:ext>
            </a:extLst>
          </p:cNvPr>
          <p:cNvSpPr/>
          <p:nvPr/>
        </p:nvSpPr>
        <p:spPr bwMode="auto">
          <a:xfrm>
            <a:off x="0" y="1466795"/>
            <a:ext cx="12188825" cy="49164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2">
            <a:extLst>
              <a:ext uri="{FF2B5EF4-FFF2-40B4-BE49-F238E27FC236}">
                <a16:creationId xmlns:a16="http://schemas.microsoft.com/office/drawing/2014/main" id="{04BAC916-0211-496B-B627-5B7856293E3B}"/>
              </a:ext>
            </a:extLst>
          </p:cNvPr>
          <p:cNvSpPr txBox="1">
            <a:spLocks/>
          </p:cNvSpPr>
          <p:nvPr/>
        </p:nvSpPr>
        <p:spPr>
          <a:xfrm>
            <a:off x="465138" y="1884532"/>
            <a:ext cx="11533187" cy="408954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800" dirty="0"/>
              <a:t>Get the items </a:t>
            </a:r>
            <a:r>
              <a:rPr lang="en-US" sz="2800" dirty="0">
                <a:solidFill>
                  <a:schemeClr val="accent1"/>
                </a:solidFill>
              </a:rPr>
              <a:t>trending</a:t>
            </a:r>
            <a:r>
              <a:rPr lang="en-US" sz="2800" dirty="0"/>
              <a:t> around me</a:t>
            </a:r>
          </a:p>
          <a:p>
            <a:pPr marL="0" indent="0">
              <a:spcBef>
                <a:spcPts val="1200"/>
              </a:spcBef>
              <a:buNone/>
            </a:pPr>
            <a:r>
              <a:rPr lang="en-US" sz="1600" dirty="0">
                <a:latin typeface="Consolas" panose="020B0609020204030204" pitchFamily="49" charset="0"/>
              </a:rPr>
              <a:t>https://graph.microsoft.com/v1.0/me/insights/trending</a:t>
            </a:r>
          </a:p>
          <a:p>
            <a:pPr marL="0" indent="0">
              <a:spcBef>
                <a:spcPts val="2400"/>
              </a:spcBef>
              <a:buNone/>
            </a:pPr>
            <a:r>
              <a:rPr lang="en-US" sz="2800" dirty="0"/>
              <a:t>Get the </a:t>
            </a:r>
            <a:r>
              <a:rPr lang="en-US" sz="2800" dirty="0" err="1">
                <a:solidFill>
                  <a:schemeClr val="accent1"/>
                </a:solidFill>
              </a:rPr>
              <a:t>resourceVisualization</a:t>
            </a:r>
            <a:r>
              <a:rPr lang="en-US" sz="2800" dirty="0"/>
              <a:t> for the items trending around me</a:t>
            </a:r>
          </a:p>
          <a:p>
            <a:pPr marL="0" indent="0">
              <a:spcBef>
                <a:spcPts val="1200"/>
              </a:spcBef>
              <a:buNone/>
            </a:pPr>
            <a:r>
              <a:rPr lang="en-US" sz="1600" dirty="0">
                <a:latin typeface="Consolas" panose="020B0609020204030204" pitchFamily="49" charset="0"/>
              </a:rPr>
              <a:t>https://graph.microsoft.com/v1.0/me/insights/trending?$select=resourceVisualization</a:t>
            </a:r>
          </a:p>
          <a:p>
            <a:pPr marL="0" indent="0">
              <a:spcBef>
                <a:spcPts val="2400"/>
              </a:spcBef>
              <a:buNone/>
            </a:pPr>
            <a:r>
              <a:rPr lang="en-US" sz="2800" dirty="0"/>
              <a:t>Get the </a:t>
            </a:r>
            <a:r>
              <a:rPr lang="en-US" sz="2800" dirty="0" err="1">
                <a:solidFill>
                  <a:schemeClr val="accent1"/>
                </a:solidFill>
              </a:rPr>
              <a:t>resourceVisualization</a:t>
            </a:r>
            <a:r>
              <a:rPr lang="en-US" sz="2800" dirty="0"/>
              <a:t> for my shared items that are attachments in emails</a:t>
            </a:r>
          </a:p>
          <a:p>
            <a:pPr marL="0" indent="0">
              <a:spcBef>
                <a:spcPts val="1200"/>
              </a:spcBef>
              <a:buNone/>
            </a:pPr>
            <a:r>
              <a:rPr lang="en-US" sz="1600" dirty="0">
                <a:latin typeface="Consolas" panose="020B0609020204030204" pitchFamily="49" charset="0"/>
              </a:rPr>
              <a:t>https://graph.microsoft.com/v1.0/me/insights/shared?$sharingType eq 'Attachment'&amp;$select=</a:t>
            </a:r>
            <a:r>
              <a:rPr lang="en-US" sz="1600" dirty="0" err="1">
                <a:latin typeface="Consolas" panose="020B0609020204030204" pitchFamily="49" charset="0"/>
              </a:rPr>
              <a:t>resourceVisualization</a:t>
            </a:r>
            <a:endParaRPr lang="en-US" sz="1600" dirty="0">
              <a:latin typeface="Consolas" panose="020B0609020204030204" pitchFamily="49" charset="0"/>
            </a:endParaRPr>
          </a:p>
          <a:p>
            <a:pPr marL="0" indent="0">
              <a:spcBef>
                <a:spcPts val="2400"/>
              </a:spcBef>
              <a:buNone/>
            </a:pPr>
            <a:r>
              <a:rPr lang="en-US" sz="2800" dirty="0"/>
              <a:t>Show the </a:t>
            </a:r>
            <a:r>
              <a:rPr lang="en-US" sz="2800" dirty="0">
                <a:solidFill>
                  <a:schemeClr val="accent1"/>
                </a:solidFill>
              </a:rPr>
              <a:t>OneNote</a:t>
            </a:r>
            <a:r>
              <a:rPr lang="en-US" sz="2800" dirty="0"/>
              <a:t> notebooks that I have used</a:t>
            </a:r>
          </a:p>
          <a:p>
            <a:pPr marL="0" indent="0">
              <a:spcBef>
                <a:spcPts val="1200"/>
              </a:spcBef>
              <a:buNone/>
            </a:pPr>
            <a:r>
              <a:rPr lang="nl-NL" sz="1600" dirty="0">
                <a:latin typeface="Consolas" panose="020B0609020204030204" pitchFamily="49" charset="0"/>
              </a:rPr>
              <a:t>https://graph.microsoft.com/v1.0/me/insights/used?$filter=resourceVisualization/type eq 'OneNote'</a:t>
            </a:r>
            <a:endParaRPr lang="en-US" sz="1600" dirty="0">
              <a:latin typeface="Consolas" panose="020B0609020204030204" pitchFamily="49" charset="0"/>
            </a:endParaRPr>
          </a:p>
        </p:txBody>
      </p:sp>
    </p:spTree>
    <p:extLst>
      <p:ext uri="{BB962C8B-B14F-4D97-AF65-F5344CB8AC3E}">
        <p14:creationId xmlns:p14="http://schemas.microsoft.com/office/powerpoint/2010/main" val="144344287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fi-FI"/>
              <a:t>Demo</a:t>
            </a:r>
            <a:endParaRPr lang="en-GB" dirty="0"/>
          </a:p>
        </p:txBody>
      </p:sp>
      <p:sp>
        <p:nvSpPr>
          <p:cNvPr id="9" name="Text Placeholder 8"/>
          <p:cNvSpPr>
            <a:spLocks noGrp="1"/>
          </p:cNvSpPr>
          <p:nvPr>
            <p:ph type="body" sz="quarter" idx="11"/>
          </p:nvPr>
        </p:nvSpPr>
        <p:spPr/>
        <p:txBody>
          <a:bodyPr/>
          <a:lstStyle/>
          <a:p>
            <a:r>
              <a:rPr lang="en-US" sz="5400" dirty="0"/>
              <a:t>Working with Insights</a:t>
            </a:r>
            <a:endParaRPr lang="en-GB" sz="5400" dirty="0"/>
          </a:p>
        </p:txBody>
      </p:sp>
      <p:sp>
        <p:nvSpPr>
          <p:cNvPr id="7" name="Subtitle 1">
            <a:extLst>
              <a:ext uri="{FF2B5EF4-FFF2-40B4-BE49-F238E27FC236}">
                <a16:creationId xmlns:a16="http://schemas.microsoft.com/office/drawing/2014/main" id="{C80BBF38-1B05-4379-BCDB-539F730FAA9B}"/>
              </a:ext>
            </a:extLst>
          </p:cNvPr>
          <p:cNvSpPr>
            <a:spLocks noGrp="1"/>
          </p:cNvSpPr>
          <p:nvPr>
            <p:ph type="subTitle" idx="1"/>
          </p:nvPr>
        </p:nvSpPr>
        <p:spPr>
          <a:xfrm>
            <a:off x="1628324" y="4343400"/>
            <a:ext cx="9582601" cy="461665"/>
          </a:xfrm>
        </p:spPr>
        <p:txBody>
          <a:bodyPr/>
          <a:lstStyle/>
          <a:p>
            <a:r>
              <a:rPr lang="pt-PT" sz="1800" spc="0" dirty="0">
                <a:hlinkClick r:id="rId3"/>
              </a:rPr>
              <a:t>https://github.com/microsoftgraph/msgraph-training-webhooks-customdata-insights/tree/master/Demos/04-insights</a:t>
            </a:r>
            <a:endParaRPr lang="pt-PT" sz="1800" spc="0" dirty="0"/>
          </a:p>
        </p:txBody>
      </p:sp>
      <p:grpSp>
        <p:nvGrpSpPr>
          <p:cNvPr id="8" name="Group 7">
            <a:extLst>
              <a:ext uri="{FF2B5EF4-FFF2-40B4-BE49-F238E27FC236}">
                <a16:creationId xmlns:a16="http://schemas.microsoft.com/office/drawing/2014/main" id="{3FFC51BB-52BD-4D51-88C1-9125B95AF853}"/>
              </a:ext>
            </a:extLst>
          </p:cNvPr>
          <p:cNvGrpSpPr/>
          <p:nvPr/>
        </p:nvGrpSpPr>
        <p:grpSpPr>
          <a:xfrm>
            <a:off x="973138" y="4343400"/>
            <a:ext cx="540000" cy="540000"/>
            <a:chOff x="6188149" y="5109327"/>
            <a:chExt cx="540000" cy="540000"/>
          </a:xfrm>
        </p:grpSpPr>
        <p:sp>
          <p:nvSpPr>
            <p:cNvPr id="10" name="Oval 9">
              <a:extLst>
                <a:ext uri="{FF2B5EF4-FFF2-40B4-BE49-F238E27FC236}">
                  <a16:creationId xmlns:a16="http://schemas.microsoft.com/office/drawing/2014/main" id="{BE0B60E1-E62D-464C-8906-A4E7BAE0D635}"/>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Graphic 7" descr="Link">
              <a:extLst>
                <a:ext uri="{FF2B5EF4-FFF2-40B4-BE49-F238E27FC236}">
                  <a16:creationId xmlns:a16="http://schemas.microsoft.com/office/drawing/2014/main" id="{59633686-D213-4E26-9E17-0A1CCD8507A8}"/>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244292993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ADFFC-06B0-4FCA-8E2C-1856F3B6FD00}"/>
              </a:ext>
            </a:extLst>
          </p:cNvPr>
          <p:cNvSpPr>
            <a:spLocks noGrp="1"/>
          </p:cNvSpPr>
          <p:nvPr>
            <p:ph type="body" idx="1"/>
          </p:nvPr>
        </p:nvSpPr>
        <p:spPr/>
        <p:txBody>
          <a:bodyPr/>
          <a:lstStyle/>
          <a:p>
            <a:r>
              <a:rPr lang="pt-PT" dirty="0"/>
              <a:t>Batch Requests</a:t>
            </a:r>
          </a:p>
          <a:p>
            <a:r>
              <a:rPr lang="pt-PT" sz="2000" dirty="0">
                <a:latin typeface="+mn-lt"/>
              </a:rPr>
              <a:t>Optimize multiple requests by using batches and sequence requests using dependencies.</a:t>
            </a:r>
          </a:p>
        </p:txBody>
      </p:sp>
      <p:sp>
        <p:nvSpPr>
          <p:cNvPr id="3" name="Content Placeholder 2">
            <a:extLst>
              <a:ext uri="{FF2B5EF4-FFF2-40B4-BE49-F238E27FC236}">
                <a16:creationId xmlns:a16="http://schemas.microsoft.com/office/drawing/2014/main" id="{C4192E18-2310-4D9E-B063-51A2DF35BE3E}"/>
              </a:ext>
            </a:extLst>
          </p:cNvPr>
          <p:cNvSpPr>
            <a:spLocks noGrp="1"/>
          </p:cNvSpPr>
          <p:nvPr>
            <p:ph sz="quarter" idx="4"/>
          </p:nvPr>
        </p:nvSpPr>
        <p:spPr/>
        <p:txBody>
          <a:bodyPr/>
          <a:lstStyle/>
          <a:p>
            <a:r>
              <a:rPr lang="pt-PT" dirty="0"/>
              <a:t>Batch request</a:t>
            </a:r>
          </a:p>
          <a:p>
            <a:r>
              <a:rPr lang="pt-PT" dirty="0"/>
              <a:t>Batch response</a:t>
            </a:r>
          </a:p>
          <a:p>
            <a:r>
              <a:rPr lang="pt-PT" dirty="0"/>
              <a:t>Sequencing requests</a:t>
            </a:r>
          </a:p>
          <a:p>
            <a:r>
              <a:rPr lang="pt-PT" dirty="0"/>
              <a:t>Bypassing URL lenght limits</a:t>
            </a:r>
          </a:p>
        </p:txBody>
      </p:sp>
    </p:spTree>
    <p:extLst>
      <p:ext uri="{BB962C8B-B14F-4D97-AF65-F5344CB8AC3E}">
        <p14:creationId xmlns:p14="http://schemas.microsoft.com/office/powerpoint/2010/main" val="3148640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6009-712D-4D09-8EA9-E89BB176DC5B}"/>
              </a:ext>
            </a:extLst>
          </p:cNvPr>
          <p:cNvSpPr>
            <a:spLocks noGrp="1"/>
          </p:cNvSpPr>
          <p:nvPr>
            <p:ph type="title"/>
          </p:nvPr>
        </p:nvSpPr>
        <p:spPr/>
        <p:txBody>
          <a:bodyPr/>
          <a:lstStyle/>
          <a:p>
            <a:r>
              <a:rPr lang="pt-PT" dirty="0"/>
              <a:t>Batch Request</a:t>
            </a:r>
          </a:p>
        </p:txBody>
      </p:sp>
      <p:sp>
        <p:nvSpPr>
          <p:cNvPr id="3" name="Text Placeholder 2">
            <a:extLst>
              <a:ext uri="{FF2B5EF4-FFF2-40B4-BE49-F238E27FC236}">
                <a16:creationId xmlns:a16="http://schemas.microsoft.com/office/drawing/2014/main" id="{E684200E-BEF9-488F-9CCC-2A65C0442133}"/>
              </a:ext>
            </a:extLst>
          </p:cNvPr>
          <p:cNvSpPr txBox="1">
            <a:spLocks/>
          </p:cNvSpPr>
          <p:nvPr/>
        </p:nvSpPr>
        <p:spPr>
          <a:xfrm>
            <a:off x="519111" y="1277642"/>
            <a:ext cx="11149013" cy="430271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dirty="0">
                <a:solidFill>
                  <a:schemeClr val="accent1"/>
                </a:solidFill>
              </a:rPr>
              <a:t>Request format</a:t>
            </a:r>
          </a:p>
          <a:p>
            <a:pPr marL="0" indent="0">
              <a:spcBef>
                <a:spcPts val="1200"/>
              </a:spcBef>
              <a:buNone/>
            </a:pPr>
            <a:r>
              <a:rPr lang="en-US" sz="2000" dirty="0">
                <a:latin typeface="+mn-lt"/>
              </a:rPr>
              <a:t>Batch requests are always sent using POST to the </a:t>
            </a:r>
            <a:r>
              <a:rPr lang="en-US" sz="2000" b="1" dirty="0">
                <a:latin typeface="Consolas" panose="020B0609020204030204" pitchFamily="49" charset="0"/>
              </a:rPr>
              <a:t>/$batch </a:t>
            </a:r>
            <a:r>
              <a:rPr lang="en-US" sz="2000" dirty="0">
                <a:latin typeface="+mn-lt"/>
              </a:rPr>
              <a:t>endpoint.</a:t>
            </a:r>
          </a:p>
          <a:p>
            <a:pPr marL="0" indent="0">
              <a:spcBef>
                <a:spcPts val="1200"/>
              </a:spcBef>
              <a:buNone/>
            </a:pPr>
            <a:r>
              <a:rPr lang="en-US" sz="2000" dirty="0">
                <a:latin typeface="+mn-lt"/>
              </a:rPr>
              <a:t>A JSON batch request body consists of a single JSON object with one required property: </a:t>
            </a:r>
            <a:r>
              <a:rPr lang="en-US" sz="2000" b="1" dirty="0">
                <a:latin typeface="Consolas" panose="020B0609020204030204" pitchFamily="49" charset="0"/>
              </a:rPr>
              <a:t>requests</a:t>
            </a:r>
          </a:p>
          <a:p>
            <a:pPr marL="0" indent="0">
              <a:spcBef>
                <a:spcPts val="1200"/>
              </a:spcBef>
              <a:buNone/>
            </a:pPr>
            <a:r>
              <a:rPr lang="en-US" sz="2000" dirty="0">
                <a:latin typeface="+mn-lt"/>
              </a:rPr>
              <a:t>The </a:t>
            </a:r>
            <a:r>
              <a:rPr lang="en-US" sz="2000" b="1" dirty="0">
                <a:latin typeface="Consolas" panose="020B0609020204030204" pitchFamily="49" charset="0"/>
              </a:rPr>
              <a:t>requests</a:t>
            </a:r>
            <a:r>
              <a:rPr lang="en-US" sz="2000" dirty="0">
                <a:latin typeface="+mn-lt"/>
              </a:rPr>
              <a:t> property is an array of individual requests. For each individual request, the </a:t>
            </a:r>
            <a:r>
              <a:rPr lang="en-US" sz="2000" b="1" dirty="0">
                <a:latin typeface="Consolas" panose="020B0609020204030204" pitchFamily="49" charset="0"/>
              </a:rPr>
              <a:t>id</a:t>
            </a:r>
            <a:r>
              <a:rPr lang="en-US" sz="2000" dirty="0">
                <a:latin typeface="+mn-lt"/>
              </a:rPr>
              <a:t>, </a:t>
            </a:r>
            <a:r>
              <a:rPr lang="en-US" sz="2000" b="1" dirty="0">
                <a:latin typeface="Consolas" panose="020B0609020204030204" pitchFamily="49" charset="0"/>
              </a:rPr>
              <a:t>method</a:t>
            </a:r>
            <a:r>
              <a:rPr lang="en-US" sz="2000" dirty="0">
                <a:latin typeface="+mn-lt"/>
              </a:rPr>
              <a:t>, and </a:t>
            </a:r>
            <a:r>
              <a:rPr lang="en-US" sz="2000" b="1" dirty="0" err="1">
                <a:latin typeface="Consolas" panose="020B0609020204030204" pitchFamily="49" charset="0"/>
              </a:rPr>
              <a:t>url</a:t>
            </a:r>
            <a:r>
              <a:rPr lang="en-US" sz="2000" dirty="0">
                <a:latin typeface="+mn-lt"/>
              </a:rPr>
              <a:t> properties are required.</a:t>
            </a:r>
          </a:p>
          <a:p>
            <a:pPr marL="0" indent="0">
              <a:spcBef>
                <a:spcPts val="1200"/>
              </a:spcBef>
              <a:buNone/>
            </a:pPr>
            <a:r>
              <a:rPr lang="en-US" sz="2000" dirty="0">
                <a:latin typeface="+mn-lt"/>
              </a:rPr>
              <a:t>The </a:t>
            </a:r>
            <a:r>
              <a:rPr lang="en-US" sz="2000" b="1" dirty="0">
                <a:latin typeface="Consolas" panose="020B0609020204030204" pitchFamily="49" charset="0"/>
              </a:rPr>
              <a:t>id</a:t>
            </a:r>
            <a:r>
              <a:rPr lang="en-US" sz="2000" dirty="0">
                <a:latin typeface="+mn-lt"/>
              </a:rPr>
              <a:t> property functions primarily as a correlation value to associate individual responses with requests. </a:t>
            </a:r>
          </a:p>
          <a:p>
            <a:pPr marL="0" indent="0">
              <a:spcBef>
                <a:spcPts val="1200"/>
              </a:spcBef>
              <a:buNone/>
            </a:pPr>
            <a:r>
              <a:rPr lang="en-US" sz="2000" dirty="0">
                <a:latin typeface="+mn-lt"/>
              </a:rPr>
              <a:t>The </a:t>
            </a:r>
            <a:r>
              <a:rPr lang="en-US" sz="2000" b="1" dirty="0">
                <a:latin typeface="Consolas" panose="020B0609020204030204" pitchFamily="49" charset="0"/>
              </a:rPr>
              <a:t>method</a:t>
            </a:r>
            <a:r>
              <a:rPr lang="en-US" sz="2000" dirty="0">
                <a:latin typeface="+mn-lt"/>
              </a:rPr>
              <a:t> and </a:t>
            </a:r>
            <a:r>
              <a:rPr lang="en-US" sz="2000" b="1" dirty="0" err="1">
                <a:latin typeface="Consolas" panose="020B0609020204030204" pitchFamily="49" charset="0"/>
              </a:rPr>
              <a:t>url</a:t>
            </a:r>
            <a:r>
              <a:rPr lang="en-US" sz="2000" dirty="0">
                <a:latin typeface="+mn-lt"/>
              </a:rPr>
              <a:t> properties are exactly what you would see at the start of any given HTTP request. </a:t>
            </a:r>
          </a:p>
          <a:p>
            <a:pPr marL="0" indent="0">
              <a:spcBef>
                <a:spcPts val="1200"/>
              </a:spcBef>
              <a:buNone/>
            </a:pPr>
            <a:r>
              <a:rPr lang="en-US" sz="2000" dirty="0">
                <a:latin typeface="+mn-lt"/>
              </a:rPr>
              <a:t>Individual requests can optionally also contain a </a:t>
            </a:r>
            <a:r>
              <a:rPr lang="en-US" sz="2000" b="1" dirty="0">
                <a:latin typeface="Consolas" panose="020B0609020204030204" pitchFamily="49" charset="0"/>
              </a:rPr>
              <a:t>headers</a:t>
            </a:r>
            <a:r>
              <a:rPr lang="en-US" sz="2000" dirty="0">
                <a:latin typeface="+mn-lt"/>
              </a:rPr>
              <a:t> property and a </a:t>
            </a:r>
            <a:r>
              <a:rPr lang="en-US" sz="2000" b="1" dirty="0">
                <a:latin typeface="Consolas" panose="020B0609020204030204" pitchFamily="49" charset="0"/>
              </a:rPr>
              <a:t>body</a:t>
            </a:r>
            <a:r>
              <a:rPr lang="en-US" sz="2000" dirty="0">
                <a:latin typeface="+mn-lt"/>
              </a:rPr>
              <a:t> property.</a:t>
            </a:r>
          </a:p>
        </p:txBody>
      </p:sp>
    </p:spTree>
    <p:extLst>
      <p:ext uri="{BB962C8B-B14F-4D97-AF65-F5344CB8AC3E}">
        <p14:creationId xmlns:p14="http://schemas.microsoft.com/office/powerpoint/2010/main" val="361378692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923C-BA42-4545-BC91-8D978E3B43A1}"/>
              </a:ext>
            </a:extLst>
          </p:cNvPr>
          <p:cNvSpPr>
            <a:spLocks noGrp="1"/>
          </p:cNvSpPr>
          <p:nvPr>
            <p:ph type="title"/>
          </p:nvPr>
        </p:nvSpPr>
        <p:spPr/>
        <p:txBody>
          <a:bodyPr/>
          <a:lstStyle/>
          <a:p>
            <a:r>
              <a:rPr lang="pt-PT" dirty="0"/>
              <a:t>Batch Request Example</a:t>
            </a:r>
          </a:p>
        </p:txBody>
      </p:sp>
      <p:sp>
        <p:nvSpPr>
          <p:cNvPr id="3" name="Rectangle 2">
            <a:extLst>
              <a:ext uri="{FF2B5EF4-FFF2-40B4-BE49-F238E27FC236}">
                <a16:creationId xmlns:a16="http://schemas.microsoft.com/office/drawing/2014/main" id="{6688E59B-0F63-4F82-9883-0893725486FD}"/>
              </a:ext>
            </a:extLst>
          </p:cNvPr>
          <p:cNvSpPr/>
          <p:nvPr/>
        </p:nvSpPr>
        <p:spPr bwMode="auto">
          <a:xfrm>
            <a:off x="0" y="1503947"/>
            <a:ext cx="12188825" cy="5003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CE38569B-40A8-404D-9F93-CF717C414CBE}"/>
              </a:ext>
            </a:extLst>
          </p:cNvPr>
          <p:cNvSpPr/>
          <p:nvPr/>
        </p:nvSpPr>
        <p:spPr>
          <a:xfrm>
            <a:off x="465138" y="1708164"/>
            <a:ext cx="10065702" cy="4653582"/>
          </a:xfrm>
          <a:prstGeom prst="rect">
            <a:avLst/>
          </a:prstGeom>
          <a:ln>
            <a:noFill/>
          </a:ln>
        </p:spPr>
        <p:txBody>
          <a:bodyPr wrap="square" lIns="0" tIns="0" rIns="0" bIns="0">
            <a:spAutoFit/>
          </a:bodyPr>
          <a:lstStyle/>
          <a:p>
            <a:pPr>
              <a:lnSpc>
                <a:spcPct val="90000"/>
              </a:lnSpc>
            </a:pPr>
            <a:r>
              <a:rPr lang="en-US" sz="1400" dirty="0">
                <a:solidFill>
                  <a:schemeClr val="tx1">
                    <a:lumMod val="75000"/>
                    <a:lumOff val="25000"/>
                  </a:schemeClr>
                </a:solidFill>
                <a:latin typeface="Lucida Console" panose="020B0609040504020204" pitchFamily="49" charset="0"/>
              </a:rPr>
              <a:t>POST https://graph.microsoft.com/v1.0/$batch</a:t>
            </a:r>
          </a:p>
          <a:p>
            <a:pPr>
              <a:lnSpc>
                <a:spcPct val="90000"/>
              </a:lnSpc>
            </a:pPr>
            <a:r>
              <a:rPr lang="en-US" sz="1400" dirty="0">
                <a:solidFill>
                  <a:schemeClr val="tx1">
                    <a:lumMod val="75000"/>
                    <a:lumOff val="25000"/>
                  </a:schemeClr>
                </a:solidFill>
                <a:latin typeface="Lucida Console" panose="020B0609040504020204" pitchFamily="49" charset="0"/>
              </a:rPr>
              <a:t>Accept: application/</a:t>
            </a:r>
            <a:r>
              <a:rPr lang="en-US" sz="1400" dirty="0" err="1">
                <a:solidFill>
                  <a:schemeClr val="tx1">
                    <a:lumMod val="75000"/>
                    <a:lumOff val="25000"/>
                  </a:schemeClr>
                </a:solidFill>
                <a:latin typeface="Lucida Console" panose="020B0609040504020204" pitchFamily="49" charset="0"/>
              </a:rPr>
              <a:t>json</a:t>
            </a: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Content-Type: application/</a:t>
            </a:r>
            <a:r>
              <a:rPr lang="en-US" sz="1400" dirty="0" err="1">
                <a:solidFill>
                  <a:schemeClr val="tx1">
                    <a:lumMod val="75000"/>
                    <a:lumOff val="25000"/>
                  </a:schemeClr>
                </a:solidFill>
                <a:latin typeface="Lucida Console" panose="020B0609040504020204" pitchFamily="49" charset="0"/>
              </a:rPr>
              <a:t>json</a:t>
            </a:r>
            <a:endParaRPr lang="en-US" sz="1400" dirty="0">
              <a:solidFill>
                <a:schemeClr val="tx1">
                  <a:lumMod val="75000"/>
                  <a:lumOff val="25000"/>
                </a:schemeClr>
              </a:solidFill>
              <a:latin typeface="Lucida Console" panose="020B0609040504020204" pitchFamily="49" charset="0"/>
            </a:endParaRPr>
          </a:p>
          <a:p>
            <a:pPr>
              <a:lnSpc>
                <a:spcPct val="90000"/>
              </a:lnSpc>
            </a:pP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"requests":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"id": "1",</a:t>
            </a:r>
          </a:p>
          <a:p>
            <a:pPr>
              <a:lnSpc>
                <a:spcPct val="90000"/>
              </a:lnSpc>
            </a:pPr>
            <a:r>
              <a:rPr lang="en-US" sz="1400" dirty="0">
                <a:solidFill>
                  <a:schemeClr val="tx1">
                    <a:lumMod val="75000"/>
                    <a:lumOff val="25000"/>
                  </a:schemeClr>
                </a:solidFill>
                <a:latin typeface="Lucida Console" panose="020B0609040504020204" pitchFamily="49" charset="0"/>
              </a:rPr>
              <a:t>      "method": "GET",</a:t>
            </a:r>
          </a:p>
          <a:p>
            <a:pPr>
              <a:lnSpc>
                <a:spcPct val="90000"/>
              </a:lnSpc>
            </a:pPr>
            <a:r>
              <a:rPr lang="en-US" sz="1400" dirty="0">
                <a:solidFill>
                  <a:schemeClr val="tx1">
                    <a:lumMod val="75000"/>
                    <a:lumOff val="25000"/>
                  </a:schemeClr>
                </a:solidFill>
                <a:latin typeface="Lucida Console" panose="020B0609040504020204" pitchFamily="49" charset="0"/>
              </a:rPr>
              <a:t>      "url": "/me/drive/root:/{file}:/content"</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"id": “2",</a:t>
            </a:r>
          </a:p>
          <a:p>
            <a:pPr>
              <a:lnSpc>
                <a:spcPct val="90000"/>
              </a:lnSpc>
            </a:pPr>
            <a:r>
              <a:rPr lang="en-US" sz="1400" dirty="0">
                <a:solidFill>
                  <a:schemeClr val="tx1">
                    <a:lumMod val="75000"/>
                    <a:lumOff val="25000"/>
                  </a:schemeClr>
                </a:solidFill>
                <a:latin typeface="Lucida Console" panose="020B0609040504020204" pitchFamily="49" charset="0"/>
              </a:rPr>
              <a:t>      "url": "/me",</a:t>
            </a:r>
          </a:p>
          <a:p>
            <a:pPr>
              <a:lnSpc>
                <a:spcPct val="90000"/>
              </a:lnSpc>
            </a:pPr>
            <a:r>
              <a:rPr lang="en-US" sz="1400" dirty="0">
                <a:solidFill>
                  <a:schemeClr val="tx1">
                    <a:lumMod val="75000"/>
                    <a:lumOff val="25000"/>
                  </a:schemeClr>
                </a:solidFill>
                <a:latin typeface="Lucida Console" panose="020B0609040504020204" pitchFamily="49" charset="0"/>
              </a:rPr>
              <a:t>      "method": "PATCH",</a:t>
            </a:r>
          </a:p>
          <a:p>
            <a:pPr>
              <a:lnSpc>
                <a:spcPct val="90000"/>
              </a:lnSpc>
            </a:pPr>
            <a:r>
              <a:rPr lang="en-US" sz="1400" dirty="0">
                <a:solidFill>
                  <a:schemeClr val="tx1">
                    <a:lumMod val="75000"/>
                    <a:lumOff val="25000"/>
                  </a:schemeClr>
                </a:solidFill>
                <a:latin typeface="Lucida Console" panose="020B0609040504020204" pitchFamily="49" charset="0"/>
              </a:rPr>
              <a:t>      "body": {</a:t>
            </a:r>
          </a:p>
          <a:p>
            <a:pPr>
              <a:lnSpc>
                <a:spcPct val="90000"/>
              </a:lnSpc>
            </a:pPr>
            <a:r>
              <a:rPr lang="en-US" sz="1400" dirty="0">
                <a:solidFill>
                  <a:schemeClr val="tx1">
                    <a:lumMod val="75000"/>
                    <a:lumOff val="25000"/>
                  </a:schemeClr>
                </a:solidFill>
                <a:latin typeface="Lucida Console" panose="020B0609040504020204" pitchFamily="49" charset="0"/>
              </a:rPr>
              <a:t>        "city" : "Redmond"</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"headers": {</a:t>
            </a:r>
          </a:p>
          <a:p>
            <a:pPr>
              <a:lnSpc>
                <a:spcPct val="90000"/>
              </a:lnSpc>
            </a:pPr>
            <a:r>
              <a:rPr lang="en-US" sz="1400" dirty="0">
                <a:solidFill>
                  <a:schemeClr val="tx1">
                    <a:lumMod val="75000"/>
                    <a:lumOff val="25000"/>
                  </a:schemeClr>
                </a:solidFill>
                <a:latin typeface="Lucida Console" panose="020B0609040504020204" pitchFamily="49" charset="0"/>
              </a:rPr>
              <a:t>        "Content-Type": "application/</a:t>
            </a:r>
            <a:r>
              <a:rPr lang="en-US" sz="1400" dirty="0" err="1">
                <a:solidFill>
                  <a:schemeClr val="tx1">
                    <a:lumMod val="75000"/>
                    <a:lumOff val="25000"/>
                  </a:schemeClr>
                </a:solidFill>
                <a:latin typeface="Lucida Console" panose="020B0609040504020204" pitchFamily="49" charset="0"/>
              </a:rPr>
              <a:t>json</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a:t>
            </a:r>
          </a:p>
        </p:txBody>
      </p:sp>
    </p:spTree>
    <p:extLst>
      <p:ext uri="{BB962C8B-B14F-4D97-AF65-F5344CB8AC3E}">
        <p14:creationId xmlns:p14="http://schemas.microsoft.com/office/powerpoint/2010/main" val="11305791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What is the Microsoft Graph?</a:t>
            </a:r>
          </a:p>
        </p:txBody>
      </p:sp>
    </p:spTree>
    <p:extLst>
      <p:ext uri="{BB962C8B-B14F-4D97-AF65-F5344CB8AC3E}">
        <p14:creationId xmlns:p14="http://schemas.microsoft.com/office/powerpoint/2010/main" val="396892071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276-776A-4B6E-A38F-62ECEBCEE9A6}"/>
              </a:ext>
            </a:extLst>
          </p:cNvPr>
          <p:cNvSpPr>
            <a:spLocks noGrp="1"/>
          </p:cNvSpPr>
          <p:nvPr>
            <p:ph type="title"/>
          </p:nvPr>
        </p:nvSpPr>
        <p:spPr/>
        <p:txBody>
          <a:bodyPr/>
          <a:lstStyle/>
          <a:p>
            <a:r>
              <a:rPr lang="pt-PT" dirty="0"/>
              <a:t>Batch Response</a:t>
            </a:r>
          </a:p>
        </p:txBody>
      </p:sp>
      <p:sp>
        <p:nvSpPr>
          <p:cNvPr id="3" name="Text Placeholder 2">
            <a:extLst>
              <a:ext uri="{FF2B5EF4-FFF2-40B4-BE49-F238E27FC236}">
                <a16:creationId xmlns:a16="http://schemas.microsoft.com/office/drawing/2014/main" id="{F64DB619-F1BF-430D-919A-B1FD3DDE3F40}"/>
              </a:ext>
            </a:extLst>
          </p:cNvPr>
          <p:cNvSpPr txBox="1">
            <a:spLocks/>
          </p:cNvSpPr>
          <p:nvPr/>
        </p:nvSpPr>
        <p:spPr>
          <a:xfrm>
            <a:off x="465138" y="1319164"/>
            <a:ext cx="11274015" cy="4745915"/>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dirty="0">
                <a:solidFill>
                  <a:schemeClr val="accent1"/>
                </a:solidFill>
              </a:rPr>
              <a:t>Response format</a:t>
            </a:r>
            <a:endParaRPr lang="en-US" sz="1600" dirty="0">
              <a:solidFill>
                <a:schemeClr val="accent1"/>
              </a:solidFill>
            </a:endParaRPr>
          </a:p>
          <a:p>
            <a:pPr marL="0" indent="0">
              <a:spcBef>
                <a:spcPts val="1200"/>
              </a:spcBef>
              <a:buNone/>
            </a:pPr>
            <a:r>
              <a:rPr lang="en-US" sz="2000" dirty="0">
                <a:latin typeface="+mn-lt"/>
              </a:rPr>
              <a:t>The property in the main JSON object is named responses as opposed to requests</a:t>
            </a:r>
          </a:p>
          <a:p>
            <a:pPr marL="0" indent="0">
              <a:spcBef>
                <a:spcPts val="1200"/>
              </a:spcBef>
              <a:buNone/>
            </a:pPr>
            <a:r>
              <a:rPr lang="en-US" sz="2000" dirty="0">
                <a:latin typeface="+mn-lt"/>
              </a:rPr>
              <a:t>Individual responses might appear in a different order than the requests</a:t>
            </a:r>
          </a:p>
          <a:p>
            <a:pPr marL="0" indent="0">
              <a:spcBef>
                <a:spcPts val="1200"/>
              </a:spcBef>
              <a:buNone/>
            </a:pPr>
            <a:r>
              <a:rPr lang="en-US" sz="2000" dirty="0">
                <a:latin typeface="+mn-lt"/>
              </a:rPr>
              <a:t>Individual responses have a </a:t>
            </a:r>
            <a:r>
              <a:rPr lang="en-US" sz="2000" b="1" dirty="0">
                <a:latin typeface="Consolas" panose="020B0609020204030204" pitchFamily="49" charset="0"/>
              </a:rPr>
              <a:t>status</a:t>
            </a:r>
            <a:r>
              <a:rPr lang="en-US" sz="2000" dirty="0">
                <a:latin typeface="+mn-lt"/>
              </a:rPr>
              <a:t> property. The value of </a:t>
            </a:r>
            <a:r>
              <a:rPr lang="en-US" sz="2000" b="1" dirty="0">
                <a:latin typeface="Consolas" panose="020B0609020204030204" pitchFamily="49" charset="0"/>
              </a:rPr>
              <a:t>status</a:t>
            </a:r>
            <a:r>
              <a:rPr lang="en-US" sz="2000" dirty="0">
                <a:latin typeface="+mn-lt"/>
              </a:rPr>
              <a:t> is a number that represents the HTTP status code.</a:t>
            </a:r>
          </a:p>
          <a:p>
            <a:pPr marL="0" indent="0">
              <a:spcBef>
                <a:spcPts val="1200"/>
              </a:spcBef>
              <a:buNone/>
            </a:pPr>
            <a:r>
              <a:rPr lang="en-US" sz="2000" dirty="0">
                <a:latin typeface="+mn-lt"/>
              </a:rPr>
              <a:t>The status code on a batch response is typically </a:t>
            </a:r>
            <a:r>
              <a:rPr lang="en-US" sz="2000" b="1" dirty="0">
                <a:latin typeface="Consolas" panose="020B0609020204030204" pitchFamily="49" charset="0"/>
              </a:rPr>
              <a:t>200</a:t>
            </a:r>
            <a:r>
              <a:rPr lang="en-US" sz="2000" dirty="0">
                <a:latin typeface="+mn-lt"/>
              </a:rPr>
              <a:t> or </a:t>
            </a:r>
            <a:r>
              <a:rPr lang="en-US" sz="2000" b="1" dirty="0">
                <a:latin typeface="Consolas" panose="020B0609020204030204" pitchFamily="49" charset="0"/>
              </a:rPr>
              <a:t>400</a:t>
            </a:r>
            <a:r>
              <a:rPr lang="en-US" sz="2000" dirty="0">
                <a:latin typeface="+mn-lt"/>
              </a:rPr>
              <a:t>. If the batch request itself is malformed, the status code is </a:t>
            </a:r>
            <a:r>
              <a:rPr lang="en-US" sz="2000" b="1" dirty="0">
                <a:latin typeface="Consolas" panose="020B0609020204030204" pitchFamily="49" charset="0"/>
              </a:rPr>
              <a:t>400</a:t>
            </a:r>
            <a:r>
              <a:rPr lang="en-US" sz="2000" dirty="0">
                <a:latin typeface="+mn-lt"/>
              </a:rPr>
              <a:t>. </a:t>
            </a:r>
          </a:p>
          <a:p>
            <a:pPr marL="0" indent="0">
              <a:spcBef>
                <a:spcPts val="1200"/>
              </a:spcBef>
              <a:buNone/>
            </a:pPr>
            <a:r>
              <a:rPr lang="en-US" sz="2000" dirty="0">
                <a:latin typeface="+mn-lt"/>
              </a:rPr>
              <a:t>A </a:t>
            </a:r>
            <a:r>
              <a:rPr lang="en-US" sz="2000" b="1" dirty="0">
                <a:latin typeface="Consolas" panose="020B0609020204030204" pitchFamily="49" charset="0"/>
              </a:rPr>
              <a:t>200</a:t>
            </a:r>
            <a:r>
              <a:rPr lang="en-US" sz="2000" dirty="0">
                <a:latin typeface="+mn-lt"/>
              </a:rPr>
              <a:t> status code on the batch response does not indicate that the individual requests inside the batch succeeded.</a:t>
            </a:r>
          </a:p>
          <a:p>
            <a:pPr marL="0" indent="0">
              <a:spcBef>
                <a:spcPts val="1200"/>
              </a:spcBef>
              <a:buNone/>
            </a:pPr>
            <a:r>
              <a:rPr lang="en-US" sz="2000" dirty="0">
                <a:latin typeface="+mn-lt"/>
              </a:rPr>
              <a:t>A </a:t>
            </a:r>
            <a:r>
              <a:rPr lang="en-US" sz="2000" b="1" dirty="0" err="1">
                <a:latin typeface="Consolas" panose="020B0609020204030204" pitchFamily="49" charset="0"/>
              </a:rPr>
              <a:t>nextLink</a:t>
            </a:r>
            <a:r>
              <a:rPr lang="en-US" sz="2000" dirty="0">
                <a:latin typeface="+mn-lt"/>
              </a:rPr>
              <a:t> property might be included in the batch response. To ensure that all individual responses have been received, continue to follow the </a:t>
            </a:r>
            <a:r>
              <a:rPr lang="en-US" sz="2000" b="1" dirty="0" err="1">
                <a:latin typeface="Consolas" panose="020B0609020204030204" pitchFamily="49" charset="0"/>
              </a:rPr>
              <a:t>nextLink</a:t>
            </a:r>
            <a:r>
              <a:rPr lang="en-US" sz="2000" dirty="0">
                <a:latin typeface="+mn-lt"/>
              </a:rPr>
              <a:t> as long as it exists.</a:t>
            </a:r>
          </a:p>
        </p:txBody>
      </p:sp>
    </p:spTree>
    <p:extLst>
      <p:ext uri="{BB962C8B-B14F-4D97-AF65-F5344CB8AC3E}">
        <p14:creationId xmlns:p14="http://schemas.microsoft.com/office/powerpoint/2010/main" val="271196610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E11-2D93-488E-9132-C5478C1E7B13}"/>
              </a:ext>
            </a:extLst>
          </p:cNvPr>
          <p:cNvSpPr>
            <a:spLocks noGrp="1"/>
          </p:cNvSpPr>
          <p:nvPr>
            <p:ph type="title"/>
          </p:nvPr>
        </p:nvSpPr>
        <p:spPr/>
        <p:txBody>
          <a:bodyPr/>
          <a:lstStyle/>
          <a:p>
            <a:r>
              <a:rPr lang="pt-PT" dirty="0"/>
              <a:t>Batch Response Example</a:t>
            </a:r>
          </a:p>
        </p:txBody>
      </p:sp>
      <p:sp>
        <p:nvSpPr>
          <p:cNvPr id="3" name="Rectangle 2">
            <a:extLst>
              <a:ext uri="{FF2B5EF4-FFF2-40B4-BE49-F238E27FC236}">
                <a16:creationId xmlns:a16="http://schemas.microsoft.com/office/drawing/2014/main" id="{19C61A43-6788-4525-ACA3-6205177ED126}"/>
              </a:ext>
            </a:extLst>
          </p:cNvPr>
          <p:cNvSpPr/>
          <p:nvPr/>
        </p:nvSpPr>
        <p:spPr bwMode="auto">
          <a:xfrm>
            <a:off x="0" y="1503947"/>
            <a:ext cx="12188825" cy="5003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6BD4CF4A-8577-48D6-9EDD-8396131BB8EC}"/>
              </a:ext>
            </a:extLst>
          </p:cNvPr>
          <p:cNvSpPr/>
          <p:nvPr/>
        </p:nvSpPr>
        <p:spPr>
          <a:xfrm>
            <a:off x="465138" y="1708164"/>
            <a:ext cx="10065702" cy="3684085"/>
          </a:xfrm>
          <a:prstGeom prst="rect">
            <a:avLst/>
          </a:prstGeom>
          <a:ln>
            <a:noFill/>
          </a:ln>
        </p:spPr>
        <p:txBody>
          <a:bodyPr wrap="square" lIns="0" tIns="0" rIns="0" bIns="0">
            <a:spAutoFit/>
          </a:bodyPr>
          <a:lstStyle/>
          <a:p>
            <a:pPr>
              <a:lnSpc>
                <a:spcPct val="90000"/>
              </a:lnSpc>
            </a:pPr>
            <a:r>
              <a:rPr lang="fr-FR" sz="1400" dirty="0">
                <a:solidFill>
                  <a:schemeClr val="tx1">
                    <a:lumMod val="75000"/>
                    <a:lumOff val="25000"/>
                  </a:schemeClr>
                </a:solidFill>
                <a:latin typeface="Lucida Console" panose="020B0609040504020204" pitchFamily="49" charset="0"/>
              </a:rPr>
              <a:t>200 OK</a:t>
            </a:r>
          </a:p>
          <a:p>
            <a:pPr>
              <a:lnSpc>
                <a:spcPct val="90000"/>
              </a:lnSpc>
            </a:pPr>
            <a:r>
              <a:rPr lang="fr-FR" sz="1400" dirty="0">
                <a:solidFill>
                  <a:schemeClr val="tx1">
                    <a:lumMod val="75000"/>
                    <a:lumOff val="25000"/>
                  </a:schemeClr>
                </a:solidFill>
                <a:latin typeface="Lucida Console" panose="020B0609040504020204" pitchFamily="49" charset="0"/>
              </a:rPr>
              <a:t>Content-Type: application/</a:t>
            </a:r>
            <a:r>
              <a:rPr lang="fr-FR" sz="1400" dirty="0" err="1">
                <a:solidFill>
                  <a:schemeClr val="tx1">
                    <a:lumMod val="75000"/>
                    <a:lumOff val="25000"/>
                  </a:schemeClr>
                </a:solidFill>
                <a:latin typeface="Lucida Console" panose="020B0609040504020204" pitchFamily="49" charset="0"/>
              </a:rPr>
              <a:t>json</a:t>
            </a:r>
            <a:endParaRPr lang="fr-FR" sz="1400" dirty="0">
              <a:solidFill>
                <a:schemeClr val="tx1">
                  <a:lumMod val="75000"/>
                  <a:lumOff val="25000"/>
                </a:schemeClr>
              </a:solidFill>
              <a:latin typeface="Lucida Console" panose="020B0609040504020204" pitchFamily="49" charset="0"/>
            </a:endParaRPr>
          </a:p>
          <a:p>
            <a:pPr>
              <a:lnSpc>
                <a:spcPct val="90000"/>
              </a:lnSpc>
            </a:pPr>
            <a:endParaRPr lang="en-US" sz="1400" dirty="0">
              <a:solidFill>
                <a:schemeClr val="tx1">
                  <a:lumMod val="75000"/>
                  <a:lumOff val="25000"/>
                </a:schemeClr>
              </a:solidFill>
              <a:latin typeface="Lucida Console" panose="020B0609040504020204" pitchFamily="49" charset="0"/>
            </a:endParaRPr>
          </a:p>
          <a:p>
            <a:pPr>
              <a:lnSpc>
                <a:spcPct val="90000"/>
              </a:lnSpc>
            </a:pP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"responses":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"id": "1",</a:t>
            </a:r>
          </a:p>
          <a:p>
            <a:pPr>
              <a:lnSpc>
                <a:spcPct val="90000"/>
              </a:lnSpc>
            </a:pPr>
            <a:r>
              <a:rPr lang="en-US" sz="1400" dirty="0">
                <a:solidFill>
                  <a:schemeClr val="tx1">
                    <a:lumMod val="75000"/>
                    <a:lumOff val="25000"/>
                  </a:schemeClr>
                </a:solidFill>
                <a:latin typeface="Lucida Console" panose="020B0609040504020204" pitchFamily="49" charset="0"/>
              </a:rPr>
              <a:t>      "status": 302,</a:t>
            </a:r>
          </a:p>
          <a:p>
            <a:pPr>
              <a:lnSpc>
                <a:spcPct val="90000"/>
              </a:lnSpc>
            </a:pPr>
            <a:r>
              <a:rPr lang="en-US" sz="1400" dirty="0">
                <a:solidFill>
                  <a:schemeClr val="tx1">
                    <a:lumMod val="75000"/>
                    <a:lumOff val="25000"/>
                  </a:schemeClr>
                </a:solidFill>
                <a:latin typeface="Lucida Console" panose="020B0609040504020204" pitchFamily="49" charset="0"/>
              </a:rPr>
              <a:t>      "headers": {</a:t>
            </a:r>
          </a:p>
          <a:p>
            <a:pPr>
              <a:lnSpc>
                <a:spcPct val="90000"/>
              </a:lnSpc>
            </a:pPr>
            <a:r>
              <a:rPr lang="en-US" sz="1400" dirty="0">
                <a:solidFill>
                  <a:schemeClr val="tx1">
                    <a:lumMod val="75000"/>
                    <a:lumOff val="25000"/>
                  </a:schemeClr>
                </a:solidFill>
                <a:latin typeface="Lucida Console" panose="020B0609040504020204" pitchFamily="49" charset="0"/>
              </a:rPr>
              <a:t>        "location": "https://b0mpua-by3301.files.1drv.com/y23vmagahszhxzlcvhasdhasghasodfi"</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"id": "4",</a:t>
            </a:r>
          </a:p>
          <a:p>
            <a:pPr>
              <a:lnSpc>
                <a:spcPct val="90000"/>
              </a:lnSpc>
            </a:pPr>
            <a:r>
              <a:rPr lang="en-US" sz="1400" dirty="0">
                <a:solidFill>
                  <a:schemeClr val="tx1">
                    <a:lumMod val="75000"/>
                    <a:lumOff val="25000"/>
                  </a:schemeClr>
                </a:solidFill>
                <a:latin typeface="Lucida Console" panose="020B0609040504020204" pitchFamily="49" charset="0"/>
              </a:rPr>
              <a:t>      "status": 204,</a:t>
            </a:r>
          </a:p>
          <a:p>
            <a:pPr>
              <a:lnSpc>
                <a:spcPct val="90000"/>
              </a:lnSpc>
            </a:pPr>
            <a:r>
              <a:rPr lang="en-US" sz="1400" dirty="0">
                <a:solidFill>
                  <a:schemeClr val="tx1">
                    <a:lumMod val="75000"/>
                    <a:lumOff val="25000"/>
                  </a:schemeClr>
                </a:solidFill>
                <a:latin typeface="Lucida Console" panose="020B0609040504020204" pitchFamily="49" charset="0"/>
              </a:rPr>
              <a:t>      "body": null</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a:t>
            </a:r>
          </a:p>
        </p:txBody>
      </p:sp>
    </p:spTree>
    <p:extLst>
      <p:ext uri="{BB962C8B-B14F-4D97-AF65-F5344CB8AC3E}">
        <p14:creationId xmlns:p14="http://schemas.microsoft.com/office/powerpoint/2010/main" val="333331065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1E7-FB29-45C9-B8B2-58D5A7BF2DA6}"/>
              </a:ext>
            </a:extLst>
          </p:cNvPr>
          <p:cNvSpPr>
            <a:spLocks noGrp="1"/>
          </p:cNvSpPr>
          <p:nvPr>
            <p:ph type="title"/>
          </p:nvPr>
        </p:nvSpPr>
        <p:spPr/>
        <p:txBody>
          <a:bodyPr/>
          <a:lstStyle/>
          <a:p>
            <a:r>
              <a:rPr lang="pt-PT" dirty="0"/>
              <a:t>Sequencing Requests</a:t>
            </a:r>
          </a:p>
        </p:txBody>
      </p:sp>
      <p:sp>
        <p:nvSpPr>
          <p:cNvPr id="3" name="Rectangle 2">
            <a:extLst>
              <a:ext uri="{FF2B5EF4-FFF2-40B4-BE49-F238E27FC236}">
                <a16:creationId xmlns:a16="http://schemas.microsoft.com/office/drawing/2014/main" id="{A7DAF750-2915-451D-A88B-583DDAED9CA2}"/>
              </a:ext>
            </a:extLst>
          </p:cNvPr>
          <p:cNvSpPr/>
          <p:nvPr/>
        </p:nvSpPr>
        <p:spPr>
          <a:xfrm>
            <a:off x="519112" y="1575675"/>
            <a:ext cx="5420134" cy="2505301"/>
          </a:xfrm>
          <a:prstGeom prst="rect">
            <a:avLst/>
          </a:prstGeom>
        </p:spPr>
        <p:txBody>
          <a:bodyPr wrap="square">
            <a:spAutoFit/>
          </a:bodyPr>
          <a:lstStyle/>
          <a:p>
            <a:pPr>
              <a:lnSpc>
                <a:spcPct val="90000"/>
              </a:lnSpc>
              <a:spcBef>
                <a:spcPts val="1200"/>
              </a:spcBef>
            </a:pPr>
            <a:r>
              <a:rPr lang="en-US" sz="3600" spc="-70" dirty="0">
                <a:solidFill>
                  <a:schemeClr val="accent1"/>
                </a:solidFill>
                <a:latin typeface="+mj-lt"/>
              </a:rPr>
              <a:t>Sequencing requests with the </a:t>
            </a:r>
            <a:r>
              <a:rPr lang="en-US" sz="3600" spc="-70" dirty="0" err="1">
                <a:solidFill>
                  <a:schemeClr val="accent1"/>
                </a:solidFill>
                <a:latin typeface="+mj-lt"/>
              </a:rPr>
              <a:t>dependsOn</a:t>
            </a:r>
            <a:r>
              <a:rPr lang="en-US" sz="3600" spc="-70" dirty="0">
                <a:solidFill>
                  <a:schemeClr val="accent1"/>
                </a:solidFill>
                <a:latin typeface="+mj-lt"/>
              </a:rPr>
              <a:t> property</a:t>
            </a:r>
          </a:p>
          <a:p>
            <a:pPr>
              <a:lnSpc>
                <a:spcPct val="90000"/>
              </a:lnSpc>
              <a:spcBef>
                <a:spcPts val="1200"/>
              </a:spcBef>
            </a:pPr>
            <a:r>
              <a:rPr lang="en-US" sz="2000" dirty="0">
                <a:solidFill>
                  <a:schemeClr val="tx1">
                    <a:lumMod val="75000"/>
                    <a:lumOff val="25000"/>
                  </a:schemeClr>
                </a:solidFill>
              </a:rPr>
              <a:t>The </a:t>
            </a:r>
            <a:r>
              <a:rPr lang="en-US" sz="2000" b="1" dirty="0" err="1">
                <a:solidFill>
                  <a:schemeClr val="tx1">
                    <a:lumMod val="75000"/>
                    <a:lumOff val="25000"/>
                  </a:schemeClr>
                </a:solidFill>
                <a:latin typeface="Consolas" panose="020B0609020204030204" pitchFamily="49" charset="0"/>
              </a:rPr>
              <a:t>dependsOn</a:t>
            </a:r>
            <a:r>
              <a:rPr lang="en-US" sz="2000" dirty="0">
                <a:solidFill>
                  <a:schemeClr val="tx1">
                    <a:lumMod val="75000"/>
                    <a:lumOff val="25000"/>
                  </a:schemeClr>
                </a:solidFill>
              </a:rPr>
              <a:t> property is an array of strings that reference the </a:t>
            </a:r>
            <a:r>
              <a:rPr lang="en-US" sz="2000" b="1" dirty="0">
                <a:solidFill>
                  <a:schemeClr val="tx1">
                    <a:lumMod val="75000"/>
                    <a:lumOff val="25000"/>
                  </a:schemeClr>
                </a:solidFill>
                <a:latin typeface="Consolas" panose="020B0609020204030204" pitchFamily="49" charset="0"/>
              </a:rPr>
              <a:t>id</a:t>
            </a:r>
            <a:r>
              <a:rPr lang="en-US" sz="2000" dirty="0">
                <a:solidFill>
                  <a:schemeClr val="tx1">
                    <a:lumMod val="75000"/>
                    <a:lumOff val="25000"/>
                  </a:schemeClr>
                </a:solidFill>
              </a:rPr>
              <a:t> of a different individual request.</a:t>
            </a:r>
          </a:p>
          <a:p>
            <a:pPr>
              <a:lnSpc>
                <a:spcPct val="90000"/>
              </a:lnSpc>
              <a:spcBef>
                <a:spcPts val="1200"/>
              </a:spcBef>
            </a:pPr>
            <a:r>
              <a:rPr lang="en-US" sz="2000" dirty="0">
                <a:solidFill>
                  <a:schemeClr val="tx1">
                    <a:lumMod val="75000"/>
                    <a:lumOff val="25000"/>
                  </a:schemeClr>
                </a:solidFill>
              </a:rPr>
              <a:t>The values for </a:t>
            </a:r>
            <a:r>
              <a:rPr lang="en-US" sz="2000" b="1" dirty="0">
                <a:solidFill>
                  <a:schemeClr val="tx1">
                    <a:lumMod val="75000"/>
                    <a:lumOff val="25000"/>
                  </a:schemeClr>
                </a:solidFill>
                <a:latin typeface="Consolas" panose="020B0609020204030204" pitchFamily="49" charset="0"/>
              </a:rPr>
              <a:t>id</a:t>
            </a:r>
            <a:r>
              <a:rPr lang="en-US" sz="2000" dirty="0">
                <a:solidFill>
                  <a:schemeClr val="tx1">
                    <a:lumMod val="75000"/>
                    <a:lumOff val="25000"/>
                  </a:schemeClr>
                </a:solidFill>
              </a:rPr>
              <a:t> must be unique.</a:t>
            </a:r>
          </a:p>
        </p:txBody>
      </p:sp>
      <p:sp>
        <p:nvSpPr>
          <p:cNvPr id="4" name="Rectangle 3">
            <a:extLst>
              <a:ext uri="{FF2B5EF4-FFF2-40B4-BE49-F238E27FC236}">
                <a16:creationId xmlns:a16="http://schemas.microsoft.com/office/drawing/2014/main" id="{06930912-9351-4BD1-BE72-870EC78DB7C1}"/>
              </a:ext>
            </a:extLst>
          </p:cNvPr>
          <p:cNvSpPr/>
          <p:nvPr/>
        </p:nvSpPr>
        <p:spPr bwMode="auto">
          <a:xfrm>
            <a:off x="6566263" y="1503947"/>
            <a:ext cx="5622562" cy="5003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05907FCE-CFAB-438D-9DC6-AD1AB0FED264}"/>
              </a:ext>
            </a:extLst>
          </p:cNvPr>
          <p:cNvSpPr/>
          <p:nvPr/>
        </p:nvSpPr>
        <p:spPr>
          <a:xfrm>
            <a:off x="6932023" y="1803962"/>
            <a:ext cx="4998720" cy="3684085"/>
          </a:xfrm>
          <a:prstGeom prst="rect">
            <a:avLst/>
          </a:prstGeom>
          <a:ln>
            <a:noFill/>
          </a:ln>
        </p:spPr>
        <p:txBody>
          <a:bodyPr wrap="square" lIns="0" tIns="0" rIns="0" bIns="0">
            <a:spAutoFit/>
          </a:bodyPr>
          <a:lstStyle/>
          <a:p>
            <a:pPr>
              <a:lnSpc>
                <a:spcPct val="90000"/>
              </a:lnSpc>
            </a:pPr>
            <a:r>
              <a:rPr lang="fr-FR" sz="1400" dirty="0">
                <a:solidFill>
                  <a:schemeClr val="tx1">
                    <a:lumMod val="75000"/>
                    <a:lumOff val="25000"/>
                  </a:schemeClr>
                </a:solidFill>
                <a:latin typeface="Lucida Console" panose="020B0609040504020204" pitchFamily="49" charset="0"/>
              </a:rPr>
              <a:t>POST https://graph.microsoft.com/v1.0/$batch</a:t>
            </a:r>
          </a:p>
          <a:p>
            <a:pPr>
              <a:lnSpc>
                <a:spcPct val="90000"/>
              </a:lnSpc>
            </a:pPr>
            <a:r>
              <a:rPr lang="fr-FR" sz="1400" dirty="0" err="1">
                <a:solidFill>
                  <a:schemeClr val="tx1">
                    <a:lumMod val="75000"/>
                    <a:lumOff val="25000"/>
                  </a:schemeClr>
                </a:solidFill>
                <a:latin typeface="Lucida Console" panose="020B0609040504020204" pitchFamily="49" charset="0"/>
              </a:rPr>
              <a:t>Accept</a:t>
            </a:r>
            <a:r>
              <a:rPr lang="fr-FR" sz="1400" dirty="0">
                <a:solidFill>
                  <a:schemeClr val="tx1">
                    <a:lumMod val="75000"/>
                    <a:lumOff val="25000"/>
                  </a:schemeClr>
                </a:solidFill>
                <a:latin typeface="Lucida Console" panose="020B0609040504020204" pitchFamily="49" charset="0"/>
              </a:rPr>
              <a:t>: application/</a:t>
            </a:r>
            <a:r>
              <a:rPr lang="fr-FR" sz="1400" dirty="0" err="1">
                <a:solidFill>
                  <a:schemeClr val="tx1">
                    <a:lumMod val="75000"/>
                    <a:lumOff val="25000"/>
                  </a:schemeClr>
                </a:solidFill>
                <a:latin typeface="Lucida Console" panose="020B0609040504020204" pitchFamily="49" charset="0"/>
              </a:rPr>
              <a:t>json</a:t>
            </a:r>
            <a:endParaRPr lang="fr-FR" sz="1400" dirty="0">
              <a:solidFill>
                <a:schemeClr val="tx1">
                  <a:lumMod val="75000"/>
                  <a:lumOff val="25000"/>
                </a:schemeClr>
              </a:solidFill>
              <a:latin typeface="Lucida Console" panose="020B0609040504020204" pitchFamily="49" charset="0"/>
            </a:endParaRPr>
          </a:p>
          <a:p>
            <a:pPr>
              <a:lnSpc>
                <a:spcPct val="90000"/>
              </a:lnSpc>
            </a:pPr>
            <a:r>
              <a:rPr lang="fr-FR" sz="1400" dirty="0">
                <a:solidFill>
                  <a:schemeClr val="tx1">
                    <a:lumMod val="75000"/>
                    <a:lumOff val="25000"/>
                  </a:schemeClr>
                </a:solidFill>
                <a:latin typeface="Lucida Console" panose="020B0609040504020204" pitchFamily="49" charset="0"/>
              </a:rPr>
              <a:t>Content-Type: application/</a:t>
            </a:r>
            <a:r>
              <a:rPr lang="fr-FR" sz="1400" dirty="0" err="1">
                <a:solidFill>
                  <a:schemeClr val="tx1">
                    <a:lumMod val="75000"/>
                    <a:lumOff val="25000"/>
                  </a:schemeClr>
                </a:solidFill>
                <a:latin typeface="Lucida Console" panose="020B0609040504020204" pitchFamily="49" charset="0"/>
              </a:rPr>
              <a:t>json</a:t>
            </a:r>
            <a:endParaRPr lang="fr-FR" sz="1400" dirty="0">
              <a:solidFill>
                <a:schemeClr val="tx1">
                  <a:lumMod val="75000"/>
                  <a:lumOff val="25000"/>
                </a:schemeClr>
              </a:solidFill>
              <a:latin typeface="Lucida Console" panose="020B0609040504020204" pitchFamily="49" charset="0"/>
            </a:endParaRPr>
          </a:p>
          <a:p>
            <a:pPr>
              <a:lnSpc>
                <a:spcPct val="90000"/>
              </a:lnSpc>
            </a:pPr>
            <a:endParaRPr lang="fr-FR" sz="1400" dirty="0">
              <a:solidFill>
                <a:schemeClr val="tx1">
                  <a:lumMod val="75000"/>
                  <a:lumOff val="25000"/>
                </a:schemeClr>
              </a:solidFill>
              <a:latin typeface="Lucida Console" panose="020B0609040504020204" pitchFamily="49" charset="0"/>
            </a:endParaRPr>
          </a:p>
          <a:p>
            <a:pPr>
              <a:lnSpc>
                <a:spcPct val="90000"/>
              </a:lnSpc>
            </a:pPr>
            <a:r>
              <a:rPr lang="fr-FR" sz="1400" dirty="0">
                <a:solidFill>
                  <a:schemeClr val="tx1">
                    <a:lumMod val="75000"/>
                    <a:lumOff val="25000"/>
                  </a:schemeClr>
                </a:solidFill>
                <a:latin typeface="Lucida Console" panose="020B0609040504020204" pitchFamily="49" charset="0"/>
              </a:rPr>
              <a:t>{</a:t>
            </a:r>
          </a:p>
          <a:p>
            <a:pPr>
              <a:lnSpc>
                <a:spcPct val="90000"/>
              </a:lnSpc>
            </a:pPr>
            <a:r>
              <a:rPr lang="fr-FR" sz="1400" dirty="0">
                <a:solidFill>
                  <a:schemeClr val="tx1">
                    <a:lumMod val="75000"/>
                    <a:lumOff val="25000"/>
                  </a:schemeClr>
                </a:solidFill>
                <a:latin typeface="Lucida Console" panose="020B0609040504020204" pitchFamily="49" charset="0"/>
              </a:rPr>
              <a:t>    "</a:t>
            </a:r>
            <a:r>
              <a:rPr lang="fr-FR" sz="1400" dirty="0" err="1">
                <a:solidFill>
                  <a:schemeClr val="tx1">
                    <a:lumMod val="75000"/>
                    <a:lumOff val="25000"/>
                  </a:schemeClr>
                </a:solidFill>
                <a:latin typeface="Lucida Console" panose="020B0609040504020204" pitchFamily="49" charset="0"/>
              </a:rPr>
              <a:t>requests</a:t>
            </a:r>
            <a:r>
              <a:rPr lang="fr-FR" sz="1400" dirty="0">
                <a:solidFill>
                  <a:schemeClr val="tx1">
                    <a:lumMod val="75000"/>
                    <a:lumOff val="25000"/>
                  </a:schemeClr>
                </a:solidFill>
                <a:latin typeface="Lucida Console" panose="020B0609040504020204" pitchFamily="49" charset="0"/>
              </a:rPr>
              <a:t>": [</a:t>
            </a:r>
          </a:p>
          <a:p>
            <a:pPr>
              <a:lnSpc>
                <a:spcPct val="90000"/>
              </a:lnSpc>
            </a:pPr>
            <a:r>
              <a:rPr lang="fr-FR" sz="1400" dirty="0">
                <a:solidFill>
                  <a:schemeClr val="tx1">
                    <a:lumMod val="75000"/>
                    <a:lumOff val="25000"/>
                  </a:schemeClr>
                </a:solidFill>
                <a:latin typeface="Lucida Console" panose="020B0609040504020204" pitchFamily="49" charset="0"/>
              </a:rPr>
              <a:t>    </a:t>
            </a:r>
            <a:r>
              <a:rPr lang="en-US" sz="1400" dirty="0">
                <a:solidFill>
                  <a:schemeClr val="tx1">
                    <a:lumMod val="75000"/>
                    <a:lumOff val="25000"/>
                  </a:schemeClr>
                </a:solidFill>
                <a:latin typeface="Lucida Console" panose="020B0609040504020204" pitchFamily="49" charset="0"/>
              </a:rPr>
              <a:t>{</a:t>
            </a:r>
          </a:p>
          <a:p>
            <a:pPr>
              <a:lnSpc>
                <a:spcPct val="90000"/>
              </a:lnSpc>
            </a:pPr>
            <a:r>
              <a:rPr lang="en-US" sz="1400" dirty="0">
                <a:solidFill>
                  <a:schemeClr val="tx1">
                    <a:lumMod val="75000"/>
                    <a:lumOff val="25000"/>
                  </a:schemeClr>
                </a:solidFill>
                <a:latin typeface="Lucida Console" panose="020B0609040504020204" pitchFamily="49" charset="0"/>
              </a:rPr>
              <a:t>      "id": "1",</a:t>
            </a:r>
          </a:p>
          <a:p>
            <a:pPr>
              <a:lnSpc>
                <a:spcPct val="90000"/>
              </a:lnSpc>
            </a:pPr>
            <a:r>
              <a:rPr lang="en-US" sz="1400" dirty="0">
                <a:solidFill>
                  <a:schemeClr val="tx1">
                    <a:lumMod val="75000"/>
                    <a:lumOff val="25000"/>
                  </a:schemeClr>
                </a:solidFill>
                <a:latin typeface="Lucida Console" panose="020B0609040504020204" pitchFamily="49" charset="0"/>
              </a:rPr>
              <a:t>      "method": "GET",</a:t>
            </a:r>
          </a:p>
          <a:p>
            <a:pPr>
              <a:lnSpc>
                <a:spcPct val="90000"/>
              </a:lnSpc>
            </a:pPr>
            <a:r>
              <a:rPr lang="en-US" sz="1400" dirty="0">
                <a:solidFill>
                  <a:schemeClr val="tx1">
                    <a:lumMod val="75000"/>
                    <a:lumOff val="25000"/>
                  </a:schemeClr>
                </a:solidFill>
                <a:latin typeface="Lucida Console" panose="020B0609040504020204" pitchFamily="49" charset="0"/>
              </a:rPr>
              <a:t>      "url":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a:t>
            </a:r>
          </a:p>
          <a:p>
            <a:pPr>
              <a:lnSpc>
                <a:spcPct val="90000"/>
              </a:lnSpc>
            </a:pPr>
            <a:r>
              <a:rPr lang="en-US" sz="1400" dirty="0">
                <a:solidFill>
                  <a:schemeClr val="tx1">
                    <a:lumMod val="75000"/>
                    <a:lumOff val="25000"/>
                  </a:schemeClr>
                </a:solidFill>
                <a:latin typeface="Lucida Console" panose="020B0609040504020204" pitchFamily="49" charset="0"/>
              </a:rPr>
              <a:t>      "id": "2",</a:t>
            </a:r>
          </a:p>
          <a:p>
            <a:pPr>
              <a:lnSpc>
                <a:spcPct val="90000"/>
              </a:lnSpc>
            </a:pPr>
            <a:r>
              <a:rPr lang="en-US" sz="1400" dirty="0">
                <a:solidFill>
                  <a:schemeClr val="tx1">
                    <a:lumMod val="75000"/>
                    <a:lumOff val="25000"/>
                  </a:schemeClr>
                </a:solidFill>
                <a:latin typeface="Lucida Console" panose="020B0609040504020204" pitchFamily="49" charset="0"/>
              </a:rPr>
              <a:t>      "</a:t>
            </a:r>
            <a:r>
              <a:rPr lang="en-US" sz="1400" dirty="0" err="1">
                <a:solidFill>
                  <a:schemeClr val="tx1">
                    <a:lumMod val="75000"/>
                    <a:lumOff val="25000"/>
                  </a:schemeClr>
                </a:solidFill>
                <a:latin typeface="Lucida Console" panose="020B0609040504020204" pitchFamily="49" charset="0"/>
              </a:rPr>
              <a:t>dependsOn</a:t>
            </a:r>
            <a:r>
              <a:rPr lang="en-US" sz="1400" dirty="0">
                <a:solidFill>
                  <a:schemeClr val="tx1">
                    <a:lumMod val="75000"/>
                    <a:lumOff val="25000"/>
                  </a:schemeClr>
                </a:solidFill>
                <a:latin typeface="Lucida Console" panose="020B0609040504020204" pitchFamily="49" charset="0"/>
              </a:rPr>
              <a:t>": [ "1" ],</a:t>
            </a:r>
          </a:p>
          <a:p>
            <a:pPr>
              <a:lnSpc>
                <a:spcPct val="90000"/>
              </a:lnSpc>
            </a:pPr>
            <a:r>
              <a:rPr lang="en-US" sz="1400" dirty="0">
                <a:solidFill>
                  <a:schemeClr val="tx1">
                    <a:lumMod val="75000"/>
                    <a:lumOff val="25000"/>
                  </a:schemeClr>
                </a:solidFill>
                <a:latin typeface="Lucida Console" panose="020B0609040504020204" pitchFamily="49" charset="0"/>
              </a:rPr>
              <a:t>      "method": "GET",</a:t>
            </a:r>
          </a:p>
          <a:p>
            <a:pPr>
              <a:lnSpc>
                <a:spcPct val="90000"/>
              </a:lnSpc>
            </a:pPr>
            <a:r>
              <a:rPr lang="en-US" sz="1400" dirty="0">
                <a:solidFill>
                  <a:schemeClr val="tx1">
                    <a:lumMod val="75000"/>
                    <a:lumOff val="25000"/>
                  </a:schemeClr>
                </a:solidFill>
                <a:latin typeface="Lucida Console" panose="020B0609040504020204" pitchFamily="49" charset="0"/>
              </a:rPr>
              <a:t>      "url": "..."</a:t>
            </a:r>
          </a:p>
          <a:p>
            <a:pPr>
              <a:lnSpc>
                <a:spcPct val="90000"/>
              </a:lnSpc>
            </a:pPr>
            <a:r>
              <a:rPr lang="en-US" sz="1400" dirty="0">
                <a:solidFill>
                  <a:schemeClr val="tx1">
                    <a:lumMod val="75000"/>
                    <a:lumOff val="25000"/>
                  </a:schemeClr>
                </a:solidFill>
                <a:latin typeface="Lucida Console" panose="020B0609040504020204" pitchFamily="49" charset="0"/>
              </a:rPr>
              <a:t>    }</a:t>
            </a:r>
            <a:endParaRPr lang="fr-FR" sz="1400" dirty="0">
              <a:solidFill>
                <a:schemeClr val="tx1">
                  <a:lumMod val="75000"/>
                  <a:lumOff val="25000"/>
                </a:schemeClr>
              </a:solidFill>
              <a:latin typeface="Lucida Console" panose="020B0609040504020204" pitchFamily="49" charset="0"/>
            </a:endParaRPr>
          </a:p>
          <a:p>
            <a:pPr>
              <a:lnSpc>
                <a:spcPct val="90000"/>
              </a:lnSpc>
            </a:pPr>
            <a:r>
              <a:rPr lang="fr-FR" sz="1400" dirty="0">
                <a:solidFill>
                  <a:schemeClr val="tx1">
                    <a:lumMod val="75000"/>
                    <a:lumOff val="25000"/>
                  </a:schemeClr>
                </a:solidFill>
                <a:latin typeface="Lucida Console" panose="020B0609040504020204" pitchFamily="49" charset="0"/>
              </a:rPr>
              <a:t>  ]</a:t>
            </a:r>
          </a:p>
          <a:p>
            <a:pPr>
              <a:lnSpc>
                <a:spcPct val="90000"/>
              </a:lnSpc>
            </a:pPr>
            <a:r>
              <a:rPr lang="fr-FR" sz="1400" dirty="0">
                <a:solidFill>
                  <a:schemeClr val="tx1">
                    <a:lumMod val="75000"/>
                    <a:lumOff val="25000"/>
                  </a:schemeClr>
                </a:solidFill>
                <a:latin typeface="Lucida Console" panose="020B0609040504020204" pitchFamily="49" charset="0"/>
              </a:rPr>
              <a:t>}</a:t>
            </a:r>
            <a:endParaRPr lang="en-US" sz="1400" dirty="0">
              <a:solidFill>
                <a:schemeClr val="tx1">
                  <a:lumMod val="75000"/>
                  <a:lumOff val="25000"/>
                </a:schemeClr>
              </a:solidFill>
              <a:latin typeface="Lucida Console" panose="020B0609040504020204" pitchFamily="49" charset="0"/>
            </a:endParaRPr>
          </a:p>
        </p:txBody>
      </p:sp>
    </p:spTree>
    <p:extLst>
      <p:ext uri="{BB962C8B-B14F-4D97-AF65-F5344CB8AC3E}">
        <p14:creationId xmlns:p14="http://schemas.microsoft.com/office/powerpoint/2010/main" val="165334586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D037-18E4-4844-A304-F27F0D816189}"/>
              </a:ext>
            </a:extLst>
          </p:cNvPr>
          <p:cNvSpPr>
            <a:spLocks noGrp="1"/>
          </p:cNvSpPr>
          <p:nvPr>
            <p:ph type="title"/>
          </p:nvPr>
        </p:nvSpPr>
        <p:spPr/>
        <p:txBody>
          <a:bodyPr/>
          <a:lstStyle/>
          <a:p>
            <a:r>
              <a:rPr lang="pt-PT" dirty="0"/>
              <a:t>Bypassing URL length limitations</a:t>
            </a:r>
          </a:p>
        </p:txBody>
      </p:sp>
      <p:sp>
        <p:nvSpPr>
          <p:cNvPr id="3" name="Text Placeholder 3">
            <a:extLst>
              <a:ext uri="{FF2B5EF4-FFF2-40B4-BE49-F238E27FC236}">
                <a16:creationId xmlns:a16="http://schemas.microsoft.com/office/drawing/2014/main" id="{6E11129B-0954-401D-81D7-750C68C21856}"/>
              </a:ext>
            </a:extLst>
          </p:cNvPr>
          <p:cNvSpPr txBox="1">
            <a:spLocks/>
          </p:cNvSpPr>
          <p:nvPr/>
        </p:nvSpPr>
        <p:spPr>
          <a:xfrm>
            <a:off x="519112" y="1815301"/>
            <a:ext cx="11149013" cy="2511457"/>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dirty="0">
                <a:solidFill>
                  <a:schemeClr val="accent1"/>
                </a:solidFill>
              </a:rPr>
              <a:t>Versatility</a:t>
            </a:r>
            <a:endParaRPr lang="en-US" sz="1600" dirty="0">
              <a:solidFill>
                <a:schemeClr val="accent1"/>
              </a:solidFill>
            </a:endParaRPr>
          </a:p>
          <a:p>
            <a:pPr marL="0" indent="0">
              <a:spcBef>
                <a:spcPts val="1200"/>
              </a:spcBef>
              <a:buNone/>
            </a:pPr>
            <a:r>
              <a:rPr lang="en-US" sz="2000" dirty="0">
                <a:latin typeface="+mn-lt"/>
              </a:rPr>
              <a:t>An additional use case for JSON batching is to bypass URL length limitations.</a:t>
            </a:r>
          </a:p>
          <a:p>
            <a:pPr marL="0" indent="0">
              <a:spcBef>
                <a:spcPts val="1200"/>
              </a:spcBef>
              <a:buNone/>
            </a:pPr>
            <a:r>
              <a:rPr lang="en-US" sz="2000" dirty="0">
                <a:latin typeface="+mn-lt"/>
              </a:rPr>
              <a:t>In cases where the filter clause is complex, the URL length might surpass limitations built into browsers or other HTTP clients.</a:t>
            </a:r>
          </a:p>
          <a:p>
            <a:pPr marL="0" indent="0">
              <a:spcBef>
                <a:spcPts val="1200"/>
              </a:spcBef>
              <a:buNone/>
            </a:pPr>
            <a:r>
              <a:rPr lang="en-US" sz="2000" dirty="0">
                <a:latin typeface="+mn-lt"/>
              </a:rPr>
              <a:t>You can use JSON batching as a workaround for running these requests because the lengthy URL simply becomes part of the request payload.</a:t>
            </a:r>
          </a:p>
        </p:txBody>
      </p:sp>
    </p:spTree>
    <p:extLst>
      <p:ext uri="{BB962C8B-B14F-4D97-AF65-F5344CB8AC3E}">
        <p14:creationId xmlns:p14="http://schemas.microsoft.com/office/powerpoint/2010/main" val="101297712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fi-FI"/>
              <a:t>Demo</a:t>
            </a:r>
            <a:endParaRPr lang="en-GB" dirty="0"/>
          </a:p>
        </p:txBody>
      </p:sp>
      <p:sp>
        <p:nvSpPr>
          <p:cNvPr id="9" name="Text Placeholder 8"/>
          <p:cNvSpPr>
            <a:spLocks noGrp="1"/>
          </p:cNvSpPr>
          <p:nvPr>
            <p:ph type="body" sz="quarter" idx="11"/>
          </p:nvPr>
        </p:nvSpPr>
        <p:spPr/>
        <p:txBody>
          <a:bodyPr/>
          <a:lstStyle/>
          <a:p>
            <a:r>
              <a:rPr lang="en-US" sz="5400" dirty="0"/>
              <a:t>Batch Requests</a:t>
            </a:r>
            <a:endParaRPr lang="en-GB" sz="5400" dirty="0"/>
          </a:p>
        </p:txBody>
      </p:sp>
      <p:sp>
        <p:nvSpPr>
          <p:cNvPr id="7" name="Subtitle 1">
            <a:extLst>
              <a:ext uri="{FF2B5EF4-FFF2-40B4-BE49-F238E27FC236}">
                <a16:creationId xmlns:a16="http://schemas.microsoft.com/office/drawing/2014/main" id="{B5EF6661-2A3D-454F-B3A3-9C58851BDA06}"/>
              </a:ext>
            </a:extLst>
          </p:cNvPr>
          <p:cNvSpPr>
            <a:spLocks noGrp="1"/>
          </p:cNvSpPr>
          <p:nvPr>
            <p:ph type="subTitle" idx="1"/>
          </p:nvPr>
        </p:nvSpPr>
        <p:spPr>
          <a:xfrm>
            <a:off x="1628324" y="4343400"/>
            <a:ext cx="9582601" cy="461665"/>
          </a:xfrm>
        </p:spPr>
        <p:txBody>
          <a:bodyPr/>
          <a:lstStyle/>
          <a:p>
            <a:r>
              <a:rPr lang="pt-PT" sz="1800" spc="0" dirty="0">
                <a:hlinkClick r:id="rId3"/>
              </a:rPr>
              <a:t>https://github.com/microsoftgraph/msgraph-training-webhooks-customdata-insights/tree/master/Demos/05-batch</a:t>
            </a:r>
            <a:endParaRPr lang="pt-PT" sz="1800" spc="0" dirty="0"/>
          </a:p>
        </p:txBody>
      </p:sp>
      <p:grpSp>
        <p:nvGrpSpPr>
          <p:cNvPr id="8" name="Group 7">
            <a:extLst>
              <a:ext uri="{FF2B5EF4-FFF2-40B4-BE49-F238E27FC236}">
                <a16:creationId xmlns:a16="http://schemas.microsoft.com/office/drawing/2014/main" id="{28F0D6EC-FEEE-4E5F-B49E-4A4E1E17137B}"/>
              </a:ext>
            </a:extLst>
          </p:cNvPr>
          <p:cNvGrpSpPr/>
          <p:nvPr/>
        </p:nvGrpSpPr>
        <p:grpSpPr>
          <a:xfrm>
            <a:off x="973138" y="4343400"/>
            <a:ext cx="540000" cy="540000"/>
            <a:chOff x="6188149" y="5109327"/>
            <a:chExt cx="540000" cy="540000"/>
          </a:xfrm>
        </p:grpSpPr>
        <p:sp>
          <p:nvSpPr>
            <p:cNvPr id="10" name="Oval 9">
              <a:extLst>
                <a:ext uri="{FF2B5EF4-FFF2-40B4-BE49-F238E27FC236}">
                  <a16:creationId xmlns:a16="http://schemas.microsoft.com/office/drawing/2014/main" id="{509466F2-8B0F-4406-9780-5207D24FB8A3}"/>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Graphic 7" descr="Link">
              <a:extLst>
                <a:ext uri="{FF2B5EF4-FFF2-40B4-BE49-F238E27FC236}">
                  <a16:creationId xmlns:a16="http://schemas.microsoft.com/office/drawing/2014/main" id="{922E74DC-A255-428C-8DBA-2E4CAD9744C3}"/>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102976072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Microsoft Graph Data Connect</a:t>
            </a:r>
          </a:p>
        </p:txBody>
      </p:sp>
    </p:spTree>
    <p:extLst>
      <p:ext uri="{BB962C8B-B14F-4D97-AF65-F5344CB8AC3E}">
        <p14:creationId xmlns:p14="http://schemas.microsoft.com/office/powerpoint/2010/main" val="350776803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3D6B0-12EE-454A-A8E3-F32A3B6E51C9}"/>
              </a:ext>
            </a:extLst>
          </p:cNvPr>
          <p:cNvSpPr>
            <a:spLocks noGrp="1"/>
          </p:cNvSpPr>
          <p:nvPr>
            <p:ph type="body" sz="quarter" idx="10"/>
          </p:nvPr>
        </p:nvSpPr>
        <p:spPr>
          <a:xfrm>
            <a:off x="519112" y="1447798"/>
            <a:ext cx="11149013" cy="4831081"/>
          </a:xfrm>
        </p:spPr>
        <p:txBody>
          <a:bodyPr/>
          <a:lstStyle/>
          <a:p>
            <a:pPr>
              <a:lnSpc>
                <a:spcPct val="100000"/>
              </a:lnSpc>
            </a:pPr>
            <a:r>
              <a:rPr lang="en-US" sz="3200" dirty="0">
                <a:solidFill>
                  <a:schemeClr val="tx1">
                    <a:lumMod val="75000"/>
                    <a:lumOff val="25000"/>
                  </a:schemeClr>
                </a:solidFill>
              </a:rPr>
              <a:t>Today’s most interesting data-driven applications</a:t>
            </a:r>
            <a:r>
              <a:rPr lang="en-US" sz="2800" dirty="0">
                <a:solidFill>
                  <a:schemeClr val="tx1">
                    <a:lumMod val="75000"/>
                    <a:lumOff val="25000"/>
                  </a:schemeClr>
                </a:solidFill>
              </a:rPr>
              <a:t> </a:t>
            </a:r>
          </a:p>
          <a:p>
            <a:pPr marL="457200" lvl="1" indent="-274638">
              <a:lnSpc>
                <a:spcPct val="100000"/>
              </a:lnSpc>
              <a:buFont typeface="Arial" panose="020B0604020202020204" pitchFamily="34" charset="0"/>
              <a:buChar char="•"/>
            </a:pPr>
            <a:r>
              <a:rPr lang="en-US" sz="2400" dirty="0"/>
              <a:t>require reasoning &amp; analysis over massive datasets</a:t>
            </a:r>
          </a:p>
          <a:p>
            <a:pPr marL="457200" lvl="1" indent="-274638">
              <a:lnSpc>
                <a:spcPct val="100000"/>
              </a:lnSpc>
              <a:buFont typeface="Arial" panose="020B0604020202020204" pitchFamily="34" charset="0"/>
              <a:buChar char="•"/>
            </a:pPr>
            <a:r>
              <a:rPr lang="en-US" sz="2400" dirty="0"/>
              <a:t>built by extracting data from Office 365 via Microsoft Graph APIs</a:t>
            </a:r>
          </a:p>
          <a:p>
            <a:pPr>
              <a:lnSpc>
                <a:spcPct val="100000"/>
              </a:lnSpc>
            </a:pPr>
            <a:r>
              <a:rPr lang="en-US" sz="3200" dirty="0">
                <a:solidFill>
                  <a:schemeClr val="tx1">
                    <a:lumMod val="75000"/>
                    <a:lumOff val="25000"/>
                  </a:schemeClr>
                </a:solidFill>
              </a:rPr>
              <a:t>Microsoft Graph is optimized for simple, real-time, entity centric queries, not:</a:t>
            </a:r>
          </a:p>
          <a:p>
            <a:pPr marL="444500" lvl="2" indent="-261938">
              <a:lnSpc>
                <a:spcPct val="100000"/>
              </a:lnSpc>
              <a:buFont typeface="Arial" panose="020B0604020202020204" pitchFamily="34" charset="0"/>
              <a:buChar char="•"/>
              <a:tabLst>
                <a:tab pos="444500" algn="l"/>
              </a:tabLst>
            </a:pPr>
            <a:r>
              <a:rPr lang="en-US" sz="2400" dirty="0"/>
              <a:t>Data Access in bulk - requires expensive engineering</a:t>
            </a:r>
          </a:p>
          <a:p>
            <a:pPr marL="444500" lvl="2" indent="-261938">
              <a:lnSpc>
                <a:spcPct val="100000"/>
              </a:lnSpc>
              <a:buFont typeface="Arial" panose="020B0604020202020204" pitchFamily="34" charset="0"/>
              <a:buChar char="•"/>
              <a:tabLst>
                <a:tab pos="444500" algn="l"/>
              </a:tabLst>
            </a:pPr>
            <a:r>
              <a:rPr lang="en-US" sz="2400" dirty="0"/>
              <a:t>Data Privacy is at risk - given the current all-or-nothing consent models</a:t>
            </a:r>
          </a:p>
          <a:p>
            <a:pPr marL="444500" lvl="2" indent="-261938">
              <a:lnSpc>
                <a:spcPct val="100000"/>
              </a:lnSpc>
              <a:buFont typeface="Arial" panose="020B0604020202020204" pitchFamily="34" charset="0"/>
              <a:buChar char="•"/>
              <a:tabLst>
                <a:tab pos="444500" algn="l"/>
              </a:tabLst>
            </a:pPr>
            <a:r>
              <a:rPr lang="en-US" sz="2400" dirty="0"/>
              <a:t>Data Security &amp; Data Governance - entirely up to the experience author</a:t>
            </a:r>
          </a:p>
        </p:txBody>
      </p:sp>
      <p:sp>
        <p:nvSpPr>
          <p:cNvPr id="3" name="Title 2">
            <a:extLst>
              <a:ext uri="{FF2B5EF4-FFF2-40B4-BE49-F238E27FC236}">
                <a16:creationId xmlns:a16="http://schemas.microsoft.com/office/drawing/2014/main" id="{FDB30F65-5124-4F0F-877F-7095A27B677D}"/>
              </a:ext>
            </a:extLst>
          </p:cNvPr>
          <p:cNvSpPr>
            <a:spLocks noGrp="1"/>
          </p:cNvSpPr>
          <p:nvPr>
            <p:ph type="title"/>
          </p:nvPr>
        </p:nvSpPr>
        <p:spPr/>
        <p:txBody>
          <a:bodyPr/>
          <a:lstStyle/>
          <a:p>
            <a:r>
              <a:rPr lang="pt-PT" sz="4800" dirty="0"/>
              <a:t>Challenging scenarios with Microsoft Graph</a:t>
            </a:r>
          </a:p>
        </p:txBody>
      </p:sp>
    </p:spTree>
    <p:extLst>
      <p:ext uri="{BB962C8B-B14F-4D97-AF65-F5344CB8AC3E}">
        <p14:creationId xmlns:p14="http://schemas.microsoft.com/office/powerpoint/2010/main" val="254045930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F7E5C-EC60-424E-B179-81043751EE73}"/>
              </a:ext>
            </a:extLst>
          </p:cNvPr>
          <p:cNvSpPr>
            <a:spLocks noGrp="1"/>
          </p:cNvSpPr>
          <p:nvPr>
            <p:ph type="body" sz="quarter" idx="10"/>
          </p:nvPr>
        </p:nvSpPr>
        <p:spPr>
          <a:xfrm>
            <a:off x="519112" y="1447799"/>
            <a:ext cx="11149013" cy="4761412"/>
          </a:xfrm>
        </p:spPr>
        <p:txBody>
          <a:bodyPr/>
          <a:lstStyle/>
          <a:p>
            <a:r>
              <a:rPr lang="en-US" sz="3600" dirty="0"/>
              <a:t>New model for </a:t>
            </a:r>
            <a:r>
              <a:rPr lang="en-US" sz="3600" b="1" dirty="0">
                <a:solidFill>
                  <a:schemeClr val="accent1"/>
                </a:solidFill>
              </a:rPr>
              <a:t>data access &amp; hosting applications</a:t>
            </a:r>
            <a:r>
              <a:rPr lang="en-US" sz="3600" dirty="0"/>
              <a:t> within the customer’s control</a:t>
            </a:r>
          </a:p>
          <a:p>
            <a:r>
              <a:rPr lang="en-US" sz="3600" dirty="0"/>
              <a:t>Allows developers to </a:t>
            </a:r>
            <a:r>
              <a:rPr lang="en-US" sz="3600" b="1" dirty="0">
                <a:solidFill>
                  <a:schemeClr val="accent1"/>
                </a:solidFill>
              </a:rPr>
              <a:t>build intelligent applications and experiences</a:t>
            </a:r>
            <a:r>
              <a:rPr lang="en-US" sz="3600" dirty="0"/>
              <a:t> using Office 365 data &amp; Azure resources</a:t>
            </a:r>
          </a:p>
          <a:p>
            <a:r>
              <a:rPr lang="en-US" sz="3600" dirty="0"/>
              <a:t>Application access to customer data </a:t>
            </a:r>
            <a:r>
              <a:rPr lang="en-US" sz="3600" b="1" dirty="0">
                <a:solidFill>
                  <a:schemeClr val="accent1"/>
                </a:solidFill>
              </a:rPr>
              <a:t>requires explicit customer approval</a:t>
            </a:r>
          </a:p>
          <a:p>
            <a:r>
              <a:rPr lang="en-US" sz="3600" dirty="0"/>
              <a:t>Microsoft Graph remains the best approach for enabling end-user task centric apps</a:t>
            </a:r>
          </a:p>
          <a:p>
            <a:endParaRPr lang="pt-PT" sz="3600" dirty="0"/>
          </a:p>
        </p:txBody>
      </p:sp>
      <p:sp>
        <p:nvSpPr>
          <p:cNvPr id="3" name="Title 2">
            <a:extLst>
              <a:ext uri="{FF2B5EF4-FFF2-40B4-BE49-F238E27FC236}">
                <a16:creationId xmlns:a16="http://schemas.microsoft.com/office/drawing/2014/main" id="{749EACA0-DE02-4EA5-8D80-55279CED2CDB}"/>
              </a:ext>
            </a:extLst>
          </p:cNvPr>
          <p:cNvSpPr>
            <a:spLocks noGrp="1"/>
          </p:cNvSpPr>
          <p:nvPr>
            <p:ph type="title"/>
          </p:nvPr>
        </p:nvSpPr>
        <p:spPr/>
        <p:txBody>
          <a:bodyPr/>
          <a:lstStyle/>
          <a:p>
            <a:r>
              <a:rPr lang="pt-PT" dirty="0"/>
              <a:t>What is Microsoft Graph Data Connect?</a:t>
            </a:r>
          </a:p>
        </p:txBody>
      </p:sp>
    </p:spTree>
    <p:extLst>
      <p:ext uri="{BB962C8B-B14F-4D97-AF65-F5344CB8AC3E}">
        <p14:creationId xmlns:p14="http://schemas.microsoft.com/office/powerpoint/2010/main" val="294869611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78E9-7E10-455E-9E16-298B3FA5F856}"/>
              </a:ext>
            </a:extLst>
          </p:cNvPr>
          <p:cNvSpPr>
            <a:spLocks noGrp="1"/>
          </p:cNvSpPr>
          <p:nvPr>
            <p:ph type="title"/>
          </p:nvPr>
        </p:nvSpPr>
        <p:spPr/>
        <p:txBody>
          <a:bodyPr/>
          <a:lstStyle/>
          <a:p>
            <a:r>
              <a:rPr lang="pt-PT" dirty="0"/>
              <a:t>Microsoft Graph Data Connect</a:t>
            </a:r>
          </a:p>
        </p:txBody>
      </p:sp>
      <p:sp>
        <p:nvSpPr>
          <p:cNvPr id="3" name="Rectangle 2">
            <a:extLst>
              <a:ext uri="{FF2B5EF4-FFF2-40B4-BE49-F238E27FC236}">
                <a16:creationId xmlns:a16="http://schemas.microsoft.com/office/drawing/2014/main" id="{9EAA1248-F728-4C9F-B5CC-01D514CDE2AF}"/>
              </a:ext>
            </a:extLst>
          </p:cNvPr>
          <p:cNvSpPr/>
          <p:nvPr/>
        </p:nvSpPr>
        <p:spPr bwMode="auto">
          <a:xfrm>
            <a:off x="6091694" y="2785195"/>
            <a:ext cx="2173781" cy="3013879"/>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F4B980FF-EC91-4765-B905-146F733C2705}"/>
              </a:ext>
            </a:extLst>
          </p:cNvPr>
          <p:cNvPicPr>
            <a:picLocks noChangeAspect="1"/>
          </p:cNvPicPr>
          <p:nvPr/>
        </p:nvPicPr>
        <p:blipFill>
          <a:blip r:embed="rId2"/>
          <a:stretch>
            <a:fillRect/>
          </a:stretch>
        </p:blipFill>
        <p:spPr>
          <a:xfrm>
            <a:off x="6128743" y="2869872"/>
            <a:ext cx="728516" cy="383060"/>
          </a:xfrm>
          <a:prstGeom prst="rect">
            <a:avLst/>
          </a:prstGeom>
        </p:spPr>
      </p:pic>
      <p:sp>
        <p:nvSpPr>
          <p:cNvPr id="5" name="Rectangle 4">
            <a:extLst>
              <a:ext uri="{FF2B5EF4-FFF2-40B4-BE49-F238E27FC236}">
                <a16:creationId xmlns:a16="http://schemas.microsoft.com/office/drawing/2014/main" id="{7C906514-4E0A-4095-9882-DD6FE40BE289}"/>
              </a:ext>
            </a:extLst>
          </p:cNvPr>
          <p:cNvSpPr/>
          <p:nvPr/>
        </p:nvSpPr>
        <p:spPr>
          <a:xfrm>
            <a:off x="3704489" y="2659942"/>
            <a:ext cx="4643271" cy="3236403"/>
          </a:xfrm>
          <a:prstGeom prst="rect">
            <a:avLst/>
          </a:prstGeom>
          <a:noFill/>
          <a:ln w="19050">
            <a:solidFill>
              <a:srgbClr val="0078D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srgbClr val="0078D7"/>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43F86CF-BBA2-47CC-B599-F65359E6C4B0}"/>
              </a:ext>
            </a:extLst>
          </p:cNvPr>
          <p:cNvSpPr txBox="1"/>
          <p:nvPr/>
        </p:nvSpPr>
        <p:spPr>
          <a:xfrm>
            <a:off x="4663627" y="6007716"/>
            <a:ext cx="2653125" cy="406265"/>
          </a:xfrm>
          <a:prstGeom prst="rect">
            <a:avLst/>
          </a:prstGeom>
          <a:noFill/>
        </p:spPr>
        <p:txBody>
          <a:bodyPr wrap="square" rtlCol="0">
            <a:spAutoFit/>
          </a:bodyPr>
          <a:lstStyle/>
          <a:p>
            <a:pPr algn="ctr" defTabSz="932597">
              <a:defRPr/>
            </a:pPr>
            <a:r>
              <a:rPr lang="en-US" sz="2040" dirty="0">
                <a:solidFill>
                  <a:srgbClr val="0078D7"/>
                </a:solidFill>
                <a:cs typeface="Segoe UI" panose="020B0502040204020203" pitchFamily="34" charset="0"/>
              </a:rPr>
              <a:t>Customer’s MS Cloud</a:t>
            </a:r>
          </a:p>
        </p:txBody>
      </p:sp>
      <p:grpSp>
        <p:nvGrpSpPr>
          <p:cNvPr id="7" name="Group 6">
            <a:extLst>
              <a:ext uri="{FF2B5EF4-FFF2-40B4-BE49-F238E27FC236}">
                <a16:creationId xmlns:a16="http://schemas.microsoft.com/office/drawing/2014/main" id="{F899F678-2D3E-4971-BBAA-DBCC171FBE86}"/>
              </a:ext>
            </a:extLst>
          </p:cNvPr>
          <p:cNvGrpSpPr/>
          <p:nvPr/>
        </p:nvGrpSpPr>
        <p:grpSpPr>
          <a:xfrm>
            <a:off x="3805359" y="2781815"/>
            <a:ext cx="2146270" cy="3013879"/>
            <a:chOff x="787159" y="2980614"/>
            <a:chExt cx="2104377" cy="2955052"/>
          </a:xfrm>
        </p:grpSpPr>
        <p:sp>
          <p:nvSpPr>
            <p:cNvPr id="8" name="Rectangle 7">
              <a:extLst>
                <a:ext uri="{FF2B5EF4-FFF2-40B4-BE49-F238E27FC236}">
                  <a16:creationId xmlns:a16="http://schemas.microsoft.com/office/drawing/2014/main" id="{EF85D25B-F425-4380-A516-B2D32A4319C8}"/>
                </a:ext>
              </a:extLst>
            </p:cNvPr>
            <p:cNvSpPr/>
            <p:nvPr/>
          </p:nvSpPr>
          <p:spPr bwMode="auto">
            <a:xfrm>
              <a:off x="787159" y="2980614"/>
              <a:ext cx="2104377" cy="2955052"/>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picture containing building&#10;&#10;Description generated with high confidence">
              <a:extLst>
                <a:ext uri="{FF2B5EF4-FFF2-40B4-BE49-F238E27FC236}">
                  <a16:creationId xmlns:a16="http://schemas.microsoft.com/office/drawing/2014/main" id="{BE89A9B5-CA5B-4749-A8DC-14F754675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31" y="3011620"/>
              <a:ext cx="568770" cy="568770"/>
            </a:xfrm>
            <a:prstGeom prst="rect">
              <a:avLst/>
            </a:prstGeom>
          </p:spPr>
        </p:pic>
        <p:sp>
          <p:nvSpPr>
            <p:cNvPr id="10" name="TextBox 9">
              <a:extLst>
                <a:ext uri="{FF2B5EF4-FFF2-40B4-BE49-F238E27FC236}">
                  <a16:creationId xmlns:a16="http://schemas.microsoft.com/office/drawing/2014/main" id="{DDCCB2DB-CFDA-4093-99CD-A6D17DDB66BD}"/>
                </a:ext>
              </a:extLst>
            </p:cNvPr>
            <p:cNvSpPr txBox="1"/>
            <p:nvPr/>
          </p:nvSpPr>
          <p:spPr>
            <a:xfrm>
              <a:off x="1251898" y="3007284"/>
              <a:ext cx="1639638" cy="572464"/>
            </a:xfrm>
            <a:prstGeom prst="rect">
              <a:avLst/>
            </a:prstGeom>
            <a:noFill/>
          </p:spPr>
          <p:txBody>
            <a:bodyPr wrap="square" lIns="186521" tIns="149217" rIns="186521" bIns="149217" rtlCol="0">
              <a:spAutoFit/>
            </a:bodyPr>
            <a:lstStyle/>
            <a:p>
              <a:pPr>
                <a:lnSpc>
                  <a:spcPct val="90000"/>
                </a:lnSpc>
                <a:spcAft>
                  <a:spcPts val="612"/>
                </a:spcAft>
              </a:pPr>
              <a:r>
                <a:rPr lang="en-US" sz="2040" dirty="0">
                  <a:solidFill>
                    <a:srgbClr val="D83B01"/>
                  </a:solidFill>
                  <a:latin typeface="Segoe UI" panose="020B0502040204020203" pitchFamily="34" charset="0"/>
                  <a:cs typeface="Segoe UI" panose="020B0502040204020203" pitchFamily="34" charset="0"/>
                </a:rPr>
                <a:t>Office 365</a:t>
              </a:r>
            </a:p>
          </p:txBody>
        </p:sp>
      </p:grpSp>
      <p:sp>
        <p:nvSpPr>
          <p:cNvPr id="11" name="TextBox 10">
            <a:extLst>
              <a:ext uri="{FF2B5EF4-FFF2-40B4-BE49-F238E27FC236}">
                <a16:creationId xmlns:a16="http://schemas.microsoft.com/office/drawing/2014/main" id="{D956C820-9036-477E-A258-29A9E6B94EDF}"/>
              </a:ext>
            </a:extLst>
          </p:cNvPr>
          <p:cNvSpPr txBox="1"/>
          <p:nvPr/>
        </p:nvSpPr>
        <p:spPr>
          <a:xfrm>
            <a:off x="6675480" y="2797821"/>
            <a:ext cx="1672279" cy="583860"/>
          </a:xfrm>
          <a:prstGeom prst="rect">
            <a:avLst/>
          </a:prstGeom>
          <a:noFill/>
        </p:spPr>
        <p:txBody>
          <a:bodyPr wrap="square" lIns="186521" tIns="149217" rIns="186521" bIns="149217" rtlCol="0">
            <a:spAutoFit/>
          </a:bodyPr>
          <a:lstStyle/>
          <a:p>
            <a:pPr>
              <a:lnSpc>
                <a:spcPct val="90000"/>
              </a:lnSpc>
              <a:spcAft>
                <a:spcPts val="612"/>
              </a:spcAft>
            </a:pPr>
            <a:r>
              <a:rPr lang="en-US" sz="2040" dirty="0">
                <a:solidFill>
                  <a:srgbClr val="0078D7"/>
                </a:solidFill>
                <a:latin typeface="Segoe UI" panose="020B0502040204020203" pitchFamily="34" charset="0"/>
                <a:cs typeface="Segoe UI" panose="020B0502040204020203" pitchFamily="34" charset="0"/>
              </a:rPr>
              <a:t>Azure</a:t>
            </a:r>
          </a:p>
        </p:txBody>
      </p:sp>
      <p:grpSp>
        <p:nvGrpSpPr>
          <p:cNvPr id="12" name="Group 11">
            <a:extLst>
              <a:ext uri="{FF2B5EF4-FFF2-40B4-BE49-F238E27FC236}">
                <a16:creationId xmlns:a16="http://schemas.microsoft.com/office/drawing/2014/main" id="{1633A76F-FBAB-44EB-98F3-8017FBCC5125}"/>
              </a:ext>
            </a:extLst>
          </p:cNvPr>
          <p:cNvGrpSpPr/>
          <p:nvPr/>
        </p:nvGrpSpPr>
        <p:grpSpPr>
          <a:xfrm>
            <a:off x="3704489" y="1886808"/>
            <a:ext cx="4643270" cy="2694991"/>
            <a:chOff x="3699627" y="2020756"/>
            <a:chExt cx="4552639" cy="2642388"/>
          </a:xfrm>
        </p:grpSpPr>
        <p:cxnSp>
          <p:nvCxnSpPr>
            <p:cNvPr id="13" name="Straight Connector 12">
              <a:extLst>
                <a:ext uri="{FF2B5EF4-FFF2-40B4-BE49-F238E27FC236}">
                  <a16:creationId xmlns:a16="http://schemas.microsoft.com/office/drawing/2014/main" id="{C604D34F-D42A-43C7-9088-3901268E8CFC}"/>
                </a:ext>
              </a:extLst>
            </p:cNvPr>
            <p:cNvCxnSpPr>
              <a:cxnSpLocks/>
            </p:cNvCxnSpPr>
            <p:nvPr/>
          </p:nvCxnSpPr>
          <p:spPr>
            <a:xfrm>
              <a:off x="3699627" y="2593666"/>
              <a:ext cx="4552639" cy="4469"/>
            </a:xfrm>
            <a:prstGeom prst="line">
              <a:avLst/>
            </a:prstGeom>
            <a:noFill/>
            <a:ln w="15875" cap="rnd" cmpd="sng" algn="ctr">
              <a:solidFill>
                <a:srgbClr val="0078D7"/>
              </a:solidFill>
              <a:prstDash val="solid"/>
              <a:headEnd type="none"/>
              <a:tailEnd type="none"/>
            </a:ln>
            <a:effectLst/>
          </p:spPr>
        </p:cxnSp>
        <p:sp>
          <p:nvSpPr>
            <p:cNvPr id="14" name="TextBox 13">
              <a:extLst>
                <a:ext uri="{FF2B5EF4-FFF2-40B4-BE49-F238E27FC236}">
                  <a16:creationId xmlns:a16="http://schemas.microsoft.com/office/drawing/2014/main" id="{5F2BBD87-F801-4684-931E-506EC739E6C6}"/>
                </a:ext>
              </a:extLst>
            </p:cNvPr>
            <p:cNvSpPr txBox="1"/>
            <p:nvPr/>
          </p:nvSpPr>
          <p:spPr>
            <a:xfrm>
              <a:off x="4340675" y="2020756"/>
              <a:ext cx="2935459" cy="594650"/>
            </a:xfrm>
            <a:prstGeom prst="rect">
              <a:avLst/>
            </a:prstGeom>
            <a:noFill/>
          </p:spPr>
          <p:txBody>
            <a:bodyPr wrap="square" rtlCol="0">
              <a:spAutoFit/>
            </a:bodyPr>
            <a:lstStyle/>
            <a:p>
              <a:pPr algn="ctr" defTabSz="932597">
                <a:defRPr/>
              </a:pPr>
              <a:r>
                <a:rPr lang="en-US" sz="1632" dirty="0">
                  <a:solidFill>
                    <a:prstClr val="black"/>
                  </a:solidFill>
                  <a:cs typeface="Segoe UI Semibold" panose="020B0702040204020203" pitchFamily="34" charset="0"/>
                </a:rPr>
                <a:t>Securely extend Office 365 data to Azure</a:t>
              </a:r>
            </a:p>
          </p:txBody>
        </p:sp>
        <p:grpSp>
          <p:nvGrpSpPr>
            <p:cNvPr id="15" name="Group 14">
              <a:extLst>
                <a:ext uri="{FF2B5EF4-FFF2-40B4-BE49-F238E27FC236}">
                  <a16:creationId xmlns:a16="http://schemas.microsoft.com/office/drawing/2014/main" id="{622FAE92-907A-4D25-8D3B-F45CA16FFBF1}"/>
                </a:ext>
              </a:extLst>
            </p:cNvPr>
            <p:cNvGrpSpPr/>
            <p:nvPr/>
          </p:nvGrpSpPr>
          <p:grpSpPr>
            <a:xfrm>
              <a:off x="4293340" y="3989739"/>
              <a:ext cx="3365212" cy="673405"/>
              <a:chOff x="1137122" y="4206776"/>
              <a:chExt cx="3365212" cy="673405"/>
            </a:xfrm>
          </p:grpSpPr>
          <p:sp>
            <p:nvSpPr>
              <p:cNvPr id="16" name="Arrow: Left-Right 15">
                <a:extLst>
                  <a:ext uri="{FF2B5EF4-FFF2-40B4-BE49-F238E27FC236}">
                    <a16:creationId xmlns:a16="http://schemas.microsoft.com/office/drawing/2014/main" id="{CDCB8294-F00A-40E0-9537-D2811BFF6168}"/>
                  </a:ext>
                </a:extLst>
              </p:cNvPr>
              <p:cNvSpPr/>
              <p:nvPr/>
            </p:nvSpPr>
            <p:spPr bwMode="auto">
              <a:xfrm>
                <a:off x="1137122" y="4206776"/>
                <a:ext cx="3365212" cy="673405"/>
              </a:xfrm>
              <a:prstGeom prst="leftRightArrow">
                <a:avLst>
                  <a:gd name="adj1" fmla="val 100000"/>
                  <a:gd name="adj2" fmla="val 36859"/>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descr="Daily Calendar">
                <a:extLst>
                  <a:ext uri="{FF2B5EF4-FFF2-40B4-BE49-F238E27FC236}">
                    <a16:creationId xmlns:a16="http://schemas.microsoft.com/office/drawing/2014/main" id="{CF82FED2-6783-466D-A1C3-A5090FA51D3C}"/>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6180" y="4315973"/>
                <a:ext cx="455362" cy="420306"/>
              </a:xfrm>
              <a:prstGeom prst="rect">
                <a:avLst/>
              </a:prstGeom>
            </p:spPr>
          </p:pic>
          <p:pic>
            <p:nvPicPr>
              <p:cNvPr id="18" name="Graphic 17" descr="Document">
                <a:extLst>
                  <a:ext uri="{FF2B5EF4-FFF2-40B4-BE49-F238E27FC236}">
                    <a16:creationId xmlns:a16="http://schemas.microsoft.com/office/drawing/2014/main" id="{340BCD56-9881-493A-9F5D-A62988C1A734}"/>
                  </a:ext>
                </a:extLst>
              </p:cNvPr>
              <p:cNvPicPr>
                <a:picLocks/>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4661" y="4323220"/>
                <a:ext cx="455362" cy="420306"/>
              </a:xfrm>
              <a:prstGeom prst="rect">
                <a:avLst/>
              </a:prstGeom>
            </p:spPr>
          </p:pic>
          <p:pic>
            <p:nvPicPr>
              <p:cNvPr id="19" name="Graphic 18" descr="Email">
                <a:extLst>
                  <a:ext uri="{FF2B5EF4-FFF2-40B4-BE49-F238E27FC236}">
                    <a16:creationId xmlns:a16="http://schemas.microsoft.com/office/drawing/2014/main" id="{9753E4AD-7769-46CE-A090-1AFB76A831F6}"/>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63738" y="4300159"/>
                <a:ext cx="455362" cy="420306"/>
              </a:xfrm>
              <a:prstGeom prst="rect">
                <a:avLst/>
              </a:prstGeom>
            </p:spPr>
          </p:pic>
          <p:pic>
            <p:nvPicPr>
              <p:cNvPr id="20" name="Graphic 19" descr="Hierarchy">
                <a:extLst>
                  <a:ext uri="{FF2B5EF4-FFF2-40B4-BE49-F238E27FC236}">
                    <a16:creationId xmlns:a16="http://schemas.microsoft.com/office/drawing/2014/main" id="{BEA7276A-44C0-4D62-9E91-42CB08883F40}"/>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82131" y="4315973"/>
                <a:ext cx="455362" cy="420306"/>
              </a:xfrm>
              <a:prstGeom prst="rect">
                <a:avLst/>
              </a:prstGeom>
            </p:spPr>
          </p:pic>
          <p:pic>
            <p:nvPicPr>
              <p:cNvPr id="21" name="Graphic 20" descr="Chat">
                <a:extLst>
                  <a:ext uri="{FF2B5EF4-FFF2-40B4-BE49-F238E27FC236}">
                    <a16:creationId xmlns:a16="http://schemas.microsoft.com/office/drawing/2014/main" id="{4F6434C7-EC86-48E1-BB95-C7916FF5A51F}"/>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93707" y="4279088"/>
                <a:ext cx="500898" cy="508571"/>
              </a:xfrm>
              <a:prstGeom prst="rect">
                <a:avLst/>
              </a:prstGeom>
            </p:spPr>
          </p:pic>
        </p:grpSp>
      </p:grpSp>
      <p:sp>
        <p:nvSpPr>
          <p:cNvPr id="22" name="tool" title="Icon of a skrewdriver and wrench">
            <a:extLst>
              <a:ext uri="{FF2B5EF4-FFF2-40B4-BE49-F238E27FC236}">
                <a16:creationId xmlns:a16="http://schemas.microsoft.com/office/drawing/2014/main" id="{FF242F49-F1E1-422F-A0E5-634A3A6806D4}"/>
              </a:ext>
            </a:extLst>
          </p:cNvPr>
          <p:cNvSpPr>
            <a:spLocks noChangeAspect="1" noEditPoints="1"/>
          </p:cNvSpPr>
          <p:nvPr/>
        </p:nvSpPr>
        <p:spPr bwMode="auto">
          <a:xfrm>
            <a:off x="7011051" y="5010815"/>
            <a:ext cx="352490" cy="496518"/>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rgbClr val="0078D7"/>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dirty="0">
              <a:gradFill>
                <a:gsLst>
                  <a:gs pos="0">
                    <a:srgbClr val="505050"/>
                  </a:gs>
                  <a:gs pos="100000">
                    <a:srgbClr val="505050"/>
                  </a:gs>
                </a:gsLst>
              </a:gradFill>
            </a:endParaRPr>
          </a:p>
        </p:txBody>
      </p:sp>
      <p:cxnSp>
        <p:nvCxnSpPr>
          <p:cNvPr id="23" name="Straight Arrow Connector 22">
            <a:extLst>
              <a:ext uri="{FF2B5EF4-FFF2-40B4-BE49-F238E27FC236}">
                <a16:creationId xmlns:a16="http://schemas.microsoft.com/office/drawing/2014/main" id="{011C3667-2BDB-4F43-991B-AAFA17814694}"/>
              </a:ext>
            </a:extLst>
          </p:cNvPr>
          <p:cNvCxnSpPr>
            <a:cxnSpLocks/>
          </p:cNvCxnSpPr>
          <p:nvPr/>
        </p:nvCxnSpPr>
        <p:spPr>
          <a:xfrm>
            <a:off x="-168391" y="4141053"/>
            <a:ext cx="234472" cy="0"/>
          </a:xfrm>
          <a:prstGeom prst="straightConnector1">
            <a:avLst/>
          </a:prstGeom>
          <a:noFill/>
          <a:ln w="12700" cap="flat" cmpd="sng" algn="ctr">
            <a:solidFill>
              <a:srgbClr val="505050">
                <a:lumMod val="60000"/>
                <a:lumOff val="40000"/>
              </a:srgbClr>
            </a:solidFill>
            <a:prstDash val="solid"/>
            <a:headEnd type="none" w="med" len="med"/>
            <a:tailEnd type="arrow" w="med" len="med"/>
          </a:ln>
          <a:effectLst/>
        </p:spPr>
      </p:cxnSp>
      <p:grpSp>
        <p:nvGrpSpPr>
          <p:cNvPr id="24" name="Group 23">
            <a:extLst>
              <a:ext uri="{FF2B5EF4-FFF2-40B4-BE49-F238E27FC236}">
                <a16:creationId xmlns:a16="http://schemas.microsoft.com/office/drawing/2014/main" id="{3CA4F56E-B493-4516-85E0-6EA1CDBF2087}"/>
              </a:ext>
            </a:extLst>
          </p:cNvPr>
          <p:cNvGrpSpPr/>
          <p:nvPr/>
        </p:nvGrpSpPr>
        <p:grpSpPr>
          <a:xfrm>
            <a:off x="415523" y="1920700"/>
            <a:ext cx="2934174" cy="3992929"/>
            <a:chOff x="474859" y="2053987"/>
            <a:chExt cx="2876902" cy="3914992"/>
          </a:xfrm>
        </p:grpSpPr>
        <p:cxnSp>
          <p:nvCxnSpPr>
            <p:cNvPr id="25" name="Straight Connector 24">
              <a:extLst>
                <a:ext uri="{FF2B5EF4-FFF2-40B4-BE49-F238E27FC236}">
                  <a16:creationId xmlns:a16="http://schemas.microsoft.com/office/drawing/2014/main" id="{60D65026-1E4A-48E1-A58F-44C163B857ED}"/>
                </a:ext>
              </a:extLst>
            </p:cNvPr>
            <p:cNvCxnSpPr>
              <a:cxnSpLocks/>
            </p:cNvCxnSpPr>
            <p:nvPr/>
          </p:nvCxnSpPr>
          <p:spPr>
            <a:xfrm flipV="1">
              <a:off x="518160" y="2593415"/>
              <a:ext cx="2833601" cy="1304"/>
            </a:xfrm>
            <a:prstGeom prst="line">
              <a:avLst/>
            </a:prstGeom>
            <a:noFill/>
            <a:ln w="15875" cap="rnd" cmpd="sng" algn="ctr">
              <a:solidFill>
                <a:srgbClr val="0078D7"/>
              </a:solidFill>
              <a:prstDash val="solid"/>
              <a:headEnd type="none"/>
              <a:tailEnd type="none"/>
            </a:ln>
            <a:effectLst/>
          </p:spPr>
        </p:cxnSp>
        <p:sp>
          <p:nvSpPr>
            <p:cNvPr id="26" name="TextBox 25">
              <a:extLst>
                <a:ext uri="{FF2B5EF4-FFF2-40B4-BE49-F238E27FC236}">
                  <a16:creationId xmlns:a16="http://schemas.microsoft.com/office/drawing/2014/main" id="{E5E5793C-651B-4852-82DC-098D0500959B}"/>
                </a:ext>
              </a:extLst>
            </p:cNvPr>
            <p:cNvSpPr txBox="1"/>
            <p:nvPr/>
          </p:nvSpPr>
          <p:spPr>
            <a:xfrm>
              <a:off x="728262" y="2053987"/>
              <a:ext cx="2445327" cy="594650"/>
            </a:xfrm>
            <a:prstGeom prst="rect">
              <a:avLst/>
            </a:prstGeom>
            <a:noFill/>
          </p:spPr>
          <p:txBody>
            <a:bodyPr wrap="square" rtlCol="0">
              <a:spAutoFit/>
            </a:bodyPr>
            <a:lstStyle/>
            <a:p>
              <a:pPr algn="ctr" defTabSz="932597">
                <a:defRPr/>
              </a:pPr>
              <a:r>
                <a:rPr lang="en-US" sz="1632" dirty="0">
                  <a:solidFill>
                    <a:prstClr val="black"/>
                  </a:solidFill>
                  <a:cs typeface="Segoe UI Semibold" panose="020B0702040204020203" pitchFamily="34" charset="0"/>
                </a:rPr>
                <a:t>Apply defined data controls</a:t>
              </a:r>
            </a:p>
          </p:txBody>
        </p:sp>
        <p:sp>
          <p:nvSpPr>
            <p:cNvPr id="27" name="Arrow: Pentagon 26">
              <a:extLst>
                <a:ext uri="{FF2B5EF4-FFF2-40B4-BE49-F238E27FC236}">
                  <a16:creationId xmlns:a16="http://schemas.microsoft.com/office/drawing/2014/main" id="{6BAF818D-16F1-43F9-B5C9-DBC703CA4E5D}"/>
                </a:ext>
              </a:extLst>
            </p:cNvPr>
            <p:cNvSpPr/>
            <p:nvPr/>
          </p:nvSpPr>
          <p:spPr bwMode="auto">
            <a:xfrm>
              <a:off x="3093535" y="2893695"/>
              <a:ext cx="180606"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endParaRPr lang="en-US" sz="1836" dirty="0">
                <a:solidFill>
                  <a:srgbClr val="0078D7"/>
                </a:solidFill>
                <a:ea typeface="Segoe UI" pitchFamily="34" charset="0"/>
                <a:cs typeface="Segoe UI" pitchFamily="34" charset="0"/>
              </a:endParaRPr>
            </a:p>
          </p:txBody>
        </p:sp>
        <p:sp>
          <p:nvSpPr>
            <p:cNvPr id="28" name="Arrow: Pentagon 27">
              <a:extLst>
                <a:ext uri="{FF2B5EF4-FFF2-40B4-BE49-F238E27FC236}">
                  <a16:creationId xmlns:a16="http://schemas.microsoft.com/office/drawing/2014/main" id="{CDCB6F52-E46E-4845-8D3A-09ED4C908D48}"/>
                </a:ext>
              </a:extLst>
            </p:cNvPr>
            <p:cNvSpPr/>
            <p:nvPr/>
          </p:nvSpPr>
          <p:spPr bwMode="auto">
            <a:xfrm>
              <a:off x="3099134" y="4079107"/>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endParaRPr lang="en-US" sz="1836" dirty="0">
                <a:solidFill>
                  <a:srgbClr val="0078D7"/>
                </a:soli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82D36DB5-9CF2-4B66-B641-CB16FA1B1843}"/>
                </a:ext>
              </a:extLst>
            </p:cNvPr>
            <p:cNvGrpSpPr/>
            <p:nvPr/>
          </p:nvGrpSpPr>
          <p:grpSpPr>
            <a:xfrm>
              <a:off x="534835" y="2891401"/>
              <a:ext cx="1938415" cy="803938"/>
              <a:chOff x="534835" y="2891401"/>
              <a:chExt cx="1938415" cy="803938"/>
            </a:xfrm>
          </p:grpSpPr>
          <p:sp>
            <p:nvSpPr>
              <p:cNvPr id="37" name="Database_EFC7" title="Icon of a cylinder">
                <a:extLst>
                  <a:ext uri="{FF2B5EF4-FFF2-40B4-BE49-F238E27FC236}">
                    <a16:creationId xmlns:a16="http://schemas.microsoft.com/office/drawing/2014/main" id="{12BF4395-61E5-4E02-BAE4-F500F04AE5FC}"/>
                  </a:ext>
                </a:extLst>
              </p:cNvPr>
              <p:cNvSpPr>
                <a:spLocks noChangeAspect="1" noEditPoints="1"/>
              </p:cNvSpPr>
              <p:nvPr/>
            </p:nvSpPr>
            <p:spPr bwMode="auto">
              <a:xfrm>
                <a:off x="534835" y="3004882"/>
                <a:ext cx="399260" cy="51897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38" name="TextBox 37">
                <a:extLst>
                  <a:ext uri="{FF2B5EF4-FFF2-40B4-BE49-F238E27FC236}">
                    <a16:creationId xmlns:a16="http://schemas.microsoft.com/office/drawing/2014/main" id="{E4CC4134-BFF3-4645-A3CB-C5DE39C70CC6}"/>
                  </a:ext>
                </a:extLst>
              </p:cNvPr>
              <p:cNvSpPr txBox="1"/>
              <p:nvPr/>
            </p:nvSpPr>
            <p:spPr>
              <a:xfrm>
                <a:off x="994070" y="2891401"/>
                <a:ext cx="1479180"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rgbClr val="0078D7"/>
                    </a:solidFill>
                  </a:rPr>
                  <a:t>Data at scale</a:t>
                </a:r>
              </a:p>
            </p:txBody>
          </p:sp>
        </p:grpSp>
        <p:grpSp>
          <p:nvGrpSpPr>
            <p:cNvPr id="30" name="Group 29">
              <a:extLst>
                <a:ext uri="{FF2B5EF4-FFF2-40B4-BE49-F238E27FC236}">
                  <a16:creationId xmlns:a16="http://schemas.microsoft.com/office/drawing/2014/main" id="{D9CF143B-AF05-42C6-AD75-4A9373524D64}"/>
                </a:ext>
              </a:extLst>
            </p:cNvPr>
            <p:cNvGrpSpPr/>
            <p:nvPr/>
          </p:nvGrpSpPr>
          <p:grpSpPr>
            <a:xfrm>
              <a:off x="474859" y="4059409"/>
              <a:ext cx="2398065" cy="803938"/>
              <a:chOff x="474859" y="4059409"/>
              <a:chExt cx="2398065" cy="803938"/>
            </a:xfrm>
          </p:grpSpPr>
          <p:sp>
            <p:nvSpPr>
              <p:cNvPr id="35" name="Commitments_EC4D" title="Icon of a handshake">
                <a:extLst>
                  <a:ext uri="{FF2B5EF4-FFF2-40B4-BE49-F238E27FC236}">
                    <a16:creationId xmlns:a16="http://schemas.microsoft.com/office/drawing/2014/main" id="{A00B9B76-EC78-4819-ACF4-380AEE1F8637}"/>
                  </a:ext>
                </a:extLst>
              </p:cNvPr>
              <p:cNvSpPr>
                <a:spLocks noChangeAspect="1" noEditPoints="1"/>
              </p:cNvSpPr>
              <p:nvPr/>
            </p:nvSpPr>
            <p:spPr bwMode="auto">
              <a:xfrm>
                <a:off x="474859" y="4153193"/>
                <a:ext cx="519211" cy="48682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36" name="TextBox 35">
                <a:extLst>
                  <a:ext uri="{FF2B5EF4-FFF2-40B4-BE49-F238E27FC236}">
                    <a16:creationId xmlns:a16="http://schemas.microsoft.com/office/drawing/2014/main" id="{2F483CF5-9AE8-4531-A3F0-86DBCEB900E0}"/>
                  </a:ext>
                </a:extLst>
              </p:cNvPr>
              <p:cNvSpPr txBox="1"/>
              <p:nvPr/>
            </p:nvSpPr>
            <p:spPr>
              <a:xfrm>
                <a:off x="1008467" y="4059409"/>
                <a:ext cx="1864457"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rgbClr val="0078D7"/>
                    </a:solidFill>
                  </a:rPr>
                  <a:t>Granular consent</a:t>
                </a:r>
              </a:p>
            </p:txBody>
          </p:sp>
        </p:grpSp>
        <p:sp>
          <p:nvSpPr>
            <p:cNvPr id="31" name="Arrow: Pentagon 30">
              <a:extLst>
                <a:ext uri="{FF2B5EF4-FFF2-40B4-BE49-F238E27FC236}">
                  <a16:creationId xmlns:a16="http://schemas.microsoft.com/office/drawing/2014/main" id="{A3E0E460-D4A6-4E51-AB92-DFAFCC9BE2D9}"/>
                </a:ext>
              </a:extLst>
            </p:cNvPr>
            <p:cNvSpPr/>
            <p:nvPr/>
          </p:nvSpPr>
          <p:spPr bwMode="auto">
            <a:xfrm>
              <a:off x="3106522" y="5218101"/>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lnSpc>
                  <a:spcPct val="90000"/>
                </a:lnSpc>
                <a:spcBef>
                  <a:spcPct val="0"/>
                </a:spcBef>
                <a:spcAft>
                  <a:spcPct val="0"/>
                </a:spcAft>
              </a:pPr>
              <a:endParaRPr lang="en-US" sz="1836" dirty="0">
                <a:solidFill>
                  <a:srgbClr val="0078D7"/>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006844A4-F991-4C37-954F-FEE876A58C84}"/>
                </a:ext>
              </a:extLst>
            </p:cNvPr>
            <p:cNvGrpSpPr/>
            <p:nvPr/>
          </p:nvGrpSpPr>
          <p:grpSpPr>
            <a:xfrm>
              <a:off x="552625" y="5165041"/>
              <a:ext cx="2553027" cy="803938"/>
              <a:chOff x="552625" y="5165041"/>
              <a:chExt cx="2553027" cy="803938"/>
            </a:xfrm>
          </p:grpSpPr>
          <p:sp>
            <p:nvSpPr>
              <p:cNvPr id="33" name="server_2" title="Icon of a server with a padlock in the lower right corner">
                <a:extLst>
                  <a:ext uri="{FF2B5EF4-FFF2-40B4-BE49-F238E27FC236}">
                    <a16:creationId xmlns:a16="http://schemas.microsoft.com/office/drawing/2014/main" id="{94A7D0ED-20B3-4979-A87F-9D46A609EE16}"/>
                  </a:ext>
                </a:extLst>
              </p:cNvPr>
              <p:cNvSpPr>
                <a:spLocks noChangeAspect="1" noEditPoints="1"/>
              </p:cNvSpPr>
              <p:nvPr/>
            </p:nvSpPr>
            <p:spPr bwMode="auto">
              <a:xfrm>
                <a:off x="552625" y="5337072"/>
                <a:ext cx="362964" cy="450002"/>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dirty="0">
                  <a:gradFill>
                    <a:gsLst>
                      <a:gs pos="0">
                        <a:srgbClr val="505050"/>
                      </a:gs>
                      <a:gs pos="100000">
                        <a:srgbClr val="505050"/>
                      </a:gs>
                    </a:gsLst>
                  </a:gradFill>
                </a:endParaRPr>
              </a:p>
            </p:txBody>
          </p:sp>
          <p:sp>
            <p:nvSpPr>
              <p:cNvPr id="34" name="TextBox 33">
                <a:extLst>
                  <a:ext uri="{FF2B5EF4-FFF2-40B4-BE49-F238E27FC236}">
                    <a16:creationId xmlns:a16="http://schemas.microsoft.com/office/drawing/2014/main" id="{285EA2A9-1B58-4CDC-8FE8-7EF5E69B76EF}"/>
                  </a:ext>
                </a:extLst>
              </p:cNvPr>
              <p:cNvSpPr txBox="1"/>
              <p:nvPr/>
            </p:nvSpPr>
            <p:spPr>
              <a:xfrm>
                <a:off x="1008467" y="5165041"/>
                <a:ext cx="2097185" cy="803938"/>
              </a:xfrm>
              <a:prstGeom prst="rect">
                <a:avLst/>
              </a:prstGeom>
              <a:noFill/>
            </p:spPr>
            <p:txBody>
              <a:bodyPr wrap="square" lIns="186521" tIns="149217" rIns="186521" bIns="149217" rtlCol="0">
                <a:spAutoFit/>
              </a:bodyPr>
              <a:lstStyle/>
              <a:p>
                <a:pPr>
                  <a:lnSpc>
                    <a:spcPct val="90000"/>
                  </a:lnSpc>
                  <a:spcAft>
                    <a:spcPts val="612"/>
                  </a:spcAft>
                </a:pPr>
                <a:r>
                  <a:rPr lang="en-US" sz="1836" dirty="0">
                    <a:solidFill>
                      <a:srgbClr val="0078D7"/>
                    </a:solidFill>
                  </a:rPr>
                  <a:t>Security &amp; Governance</a:t>
                </a:r>
              </a:p>
            </p:txBody>
          </p:sp>
        </p:grpSp>
      </p:grpSp>
      <p:grpSp>
        <p:nvGrpSpPr>
          <p:cNvPr id="39" name="Group 38">
            <a:extLst>
              <a:ext uri="{FF2B5EF4-FFF2-40B4-BE49-F238E27FC236}">
                <a16:creationId xmlns:a16="http://schemas.microsoft.com/office/drawing/2014/main" id="{BD679880-6922-4C11-B39D-30A083F958A2}"/>
              </a:ext>
            </a:extLst>
          </p:cNvPr>
          <p:cNvGrpSpPr/>
          <p:nvPr/>
        </p:nvGrpSpPr>
        <p:grpSpPr>
          <a:xfrm>
            <a:off x="8652589" y="1886807"/>
            <a:ext cx="3176834" cy="3908639"/>
            <a:chOff x="8551146" y="2020755"/>
            <a:chExt cx="3114826" cy="3832347"/>
          </a:xfrm>
        </p:grpSpPr>
        <p:sp>
          <p:nvSpPr>
            <p:cNvPr id="40" name="Rectangle 39">
              <a:extLst>
                <a:ext uri="{FF2B5EF4-FFF2-40B4-BE49-F238E27FC236}">
                  <a16:creationId xmlns:a16="http://schemas.microsoft.com/office/drawing/2014/main" id="{605E7633-D556-4C05-94B3-C9B724E047BA}"/>
                </a:ext>
              </a:extLst>
            </p:cNvPr>
            <p:cNvSpPr/>
            <p:nvPr/>
          </p:nvSpPr>
          <p:spPr>
            <a:xfrm>
              <a:off x="9262888" y="2898294"/>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dirty="0">
                  <a:solidFill>
                    <a:srgbClr val="0078D7"/>
                  </a:solidFill>
                  <a:cs typeface="Segoe UI" panose="020B0502040204020203" pitchFamily="34" charset="0"/>
                </a:rPr>
                <a:t>Customer data</a:t>
              </a:r>
            </a:p>
          </p:txBody>
        </p:sp>
        <p:sp>
          <p:nvSpPr>
            <p:cNvPr id="41" name="Rectangle 40">
              <a:extLst>
                <a:ext uri="{FF2B5EF4-FFF2-40B4-BE49-F238E27FC236}">
                  <a16:creationId xmlns:a16="http://schemas.microsoft.com/office/drawing/2014/main" id="{616AD998-1154-4C24-9F5B-4B7B8B53007F}"/>
                </a:ext>
              </a:extLst>
            </p:cNvPr>
            <p:cNvSpPr/>
            <p:nvPr/>
          </p:nvSpPr>
          <p:spPr>
            <a:xfrm>
              <a:off x="9262888" y="4079108"/>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a:solidFill>
                    <a:srgbClr val="0078D7"/>
                  </a:solidFill>
                  <a:cs typeface="Segoe UI" panose="020B0502040204020203" pitchFamily="34" charset="0"/>
                </a:rPr>
                <a:t>Product data</a:t>
              </a:r>
            </a:p>
          </p:txBody>
        </p:sp>
        <p:sp>
          <p:nvSpPr>
            <p:cNvPr id="42" name="Rectangle 41">
              <a:extLst>
                <a:ext uri="{FF2B5EF4-FFF2-40B4-BE49-F238E27FC236}">
                  <a16:creationId xmlns:a16="http://schemas.microsoft.com/office/drawing/2014/main" id="{28BA48F5-CE6D-425B-8779-168C6BEAFC4E}"/>
                </a:ext>
              </a:extLst>
            </p:cNvPr>
            <p:cNvSpPr/>
            <p:nvPr/>
          </p:nvSpPr>
          <p:spPr>
            <a:xfrm>
              <a:off x="9262888" y="5218102"/>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a:solidFill>
                    <a:srgbClr val="0078D7"/>
                  </a:solidFill>
                  <a:cs typeface="Segoe UI" panose="020B0502040204020203" pitchFamily="34" charset="0"/>
                </a:rPr>
                <a:t>Industry data</a:t>
              </a:r>
            </a:p>
          </p:txBody>
        </p:sp>
        <p:sp>
          <p:nvSpPr>
            <p:cNvPr id="43" name="Plus Sign 42">
              <a:extLst>
                <a:ext uri="{FF2B5EF4-FFF2-40B4-BE49-F238E27FC236}">
                  <a16:creationId xmlns:a16="http://schemas.microsoft.com/office/drawing/2014/main" id="{E8939F63-242B-49D3-B1B7-72A2EDAAE1B5}"/>
                </a:ext>
              </a:extLst>
            </p:cNvPr>
            <p:cNvSpPr/>
            <p:nvPr/>
          </p:nvSpPr>
          <p:spPr>
            <a:xfrm>
              <a:off x="8551146" y="4162109"/>
              <a:ext cx="391160" cy="375920"/>
            </a:xfrm>
            <a:prstGeom prst="mathPlus">
              <a:avLst>
                <a:gd name="adj1" fmla="val 13058"/>
              </a:avLst>
            </a:prstGeom>
            <a:solidFill>
              <a:schemeClr val="bg1">
                <a:lumMod val="95000"/>
              </a:schemeClr>
            </a:solidFill>
            <a:ln w="1905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5A95161F-5FF3-4C82-BCC8-0B69660D597B}"/>
                </a:ext>
              </a:extLst>
            </p:cNvPr>
            <p:cNvSpPr txBox="1"/>
            <p:nvPr/>
          </p:nvSpPr>
          <p:spPr>
            <a:xfrm>
              <a:off x="8893314" y="2020755"/>
              <a:ext cx="2532136" cy="594650"/>
            </a:xfrm>
            <a:prstGeom prst="rect">
              <a:avLst/>
            </a:prstGeom>
            <a:noFill/>
          </p:spPr>
          <p:txBody>
            <a:bodyPr wrap="square" rtlCol="0">
              <a:spAutoFit/>
            </a:bodyPr>
            <a:lstStyle/>
            <a:p>
              <a:pPr algn="ctr" defTabSz="932597">
                <a:defRPr/>
              </a:pPr>
              <a:r>
                <a:rPr lang="en-US" sz="1632" dirty="0">
                  <a:solidFill>
                    <a:prstClr val="black"/>
                  </a:solidFill>
                  <a:cs typeface="Segoe UI Semibold" panose="020B0702040204020203" pitchFamily="34" charset="0"/>
                </a:rPr>
                <a:t>Enable big data and machine learning </a:t>
              </a:r>
            </a:p>
          </p:txBody>
        </p:sp>
        <p:cxnSp>
          <p:nvCxnSpPr>
            <p:cNvPr id="45" name="Straight Connector 44">
              <a:extLst>
                <a:ext uri="{FF2B5EF4-FFF2-40B4-BE49-F238E27FC236}">
                  <a16:creationId xmlns:a16="http://schemas.microsoft.com/office/drawing/2014/main" id="{900D07C1-DFA8-4C3D-9DA7-8CFC21D2ACC8}"/>
                </a:ext>
              </a:extLst>
            </p:cNvPr>
            <p:cNvCxnSpPr>
              <a:cxnSpLocks/>
            </p:cNvCxnSpPr>
            <p:nvPr/>
          </p:nvCxnSpPr>
          <p:spPr>
            <a:xfrm flipV="1">
              <a:off x="8746726" y="2592111"/>
              <a:ext cx="2833601" cy="1304"/>
            </a:xfrm>
            <a:prstGeom prst="line">
              <a:avLst/>
            </a:prstGeom>
            <a:noFill/>
            <a:ln w="15875" cap="rnd" cmpd="sng" algn="ctr">
              <a:solidFill>
                <a:srgbClr val="0078D7"/>
              </a:solidFill>
              <a:prstDash val="solid"/>
              <a:headEnd type="none"/>
              <a:tailEnd type="none"/>
            </a:ln>
            <a:effectLst/>
          </p:spPr>
        </p:cxnSp>
        <p:grpSp>
          <p:nvGrpSpPr>
            <p:cNvPr id="46" name="Group 45">
              <a:extLst>
                <a:ext uri="{FF2B5EF4-FFF2-40B4-BE49-F238E27FC236}">
                  <a16:creationId xmlns:a16="http://schemas.microsoft.com/office/drawing/2014/main" id="{A80B50EE-0A2C-4714-8FDF-F0232AD99037}"/>
                </a:ext>
              </a:extLst>
            </p:cNvPr>
            <p:cNvGrpSpPr/>
            <p:nvPr/>
          </p:nvGrpSpPr>
          <p:grpSpPr>
            <a:xfrm>
              <a:off x="11256922" y="2950460"/>
              <a:ext cx="409050" cy="525740"/>
              <a:chOff x="11120572" y="2851712"/>
              <a:chExt cx="409050" cy="525740"/>
            </a:xfrm>
          </p:grpSpPr>
          <p:sp>
            <p:nvSpPr>
              <p:cNvPr id="53" name="Database_EFC7" title="Icon of a cylinder">
                <a:extLst>
                  <a:ext uri="{FF2B5EF4-FFF2-40B4-BE49-F238E27FC236}">
                    <a16:creationId xmlns:a16="http://schemas.microsoft.com/office/drawing/2014/main" id="{19A40718-17FE-4BFC-A36B-5D826C7CF166}"/>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54" name="Database_EFC7" title="Icon of a cylinder">
                <a:extLst>
                  <a:ext uri="{FF2B5EF4-FFF2-40B4-BE49-F238E27FC236}">
                    <a16:creationId xmlns:a16="http://schemas.microsoft.com/office/drawing/2014/main" id="{E14D2F46-0909-4C4E-9C3D-E1A6C56A113A}"/>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grpSp>
          <p:nvGrpSpPr>
            <p:cNvPr id="47" name="Group 46">
              <a:extLst>
                <a:ext uri="{FF2B5EF4-FFF2-40B4-BE49-F238E27FC236}">
                  <a16:creationId xmlns:a16="http://schemas.microsoft.com/office/drawing/2014/main" id="{A9E3D706-BBA0-4252-8DB6-1DE6C5598B51}"/>
                </a:ext>
              </a:extLst>
            </p:cNvPr>
            <p:cNvGrpSpPr/>
            <p:nvPr/>
          </p:nvGrpSpPr>
          <p:grpSpPr>
            <a:xfrm>
              <a:off x="11249710" y="4158700"/>
              <a:ext cx="409050" cy="525740"/>
              <a:chOff x="11120572" y="2851712"/>
              <a:chExt cx="409050" cy="525740"/>
            </a:xfrm>
          </p:grpSpPr>
          <p:sp>
            <p:nvSpPr>
              <p:cNvPr id="51" name="Database_EFC7" title="Icon of a cylinder">
                <a:extLst>
                  <a:ext uri="{FF2B5EF4-FFF2-40B4-BE49-F238E27FC236}">
                    <a16:creationId xmlns:a16="http://schemas.microsoft.com/office/drawing/2014/main" id="{CEE87A2E-2897-4B21-866B-5EA194EE479A}"/>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52" name="Database_EFC7" title="Icon of a cylinder">
                <a:extLst>
                  <a:ext uri="{FF2B5EF4-FFF2-40B4-BE49-F238E27FC236}">
                    <a16:creationId xmlns:a16="http://schemas.microsoft.com/office/drawing/2014/main" id="{6AA5BBC9-A0F2-47D6-A0C8-A66E9C649A24}"/>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grpSp>
          <p:nvGrpSpPr>
            <p:cNvPr id="48" name="Group 47">
              <a:extLst>
                <a:ext uri="{FF2B5EF4-FFF2-40B4-BE49-F238E27FC236}">
                  <a16:creationId xmlns:a16="http://schemas.microsoft.com/office/drawing/2014/main" id="{A77869FE-20E4-415D-83E5-BB1ADAEA95A1}"/>
                </a:ext>
              </a:extLst>
            </p:cNvPr>
            <p:cNvGrpSpPr/>
            <p:nvPr/>
          </p:nvGrpSpPr>
          <p:grpSpPr>
            <a:xfrm>
              <a:off x="11188747" y="5270117"/>
              <a:ext cx="409050" cy="525740"/>
              <a:chOff x="11120572" y="2851712"/>
              <a:chExt cx="409050" cy="525740"/>
            </a:xfrm>
          </p:grpSpPr>
          <p:sp>
            <p:nvSpPr>
              <p:cNvPr id="49" name="Database_EFC7" title="Icon of a cylinder">
                <a:extLst>
                  <a:ext uri="{FF2B5EF4-FFF2-40B4-BE49-F238E27FC236}">
                    <a16:creationId xmlns:a16="http://schemas.microsoft.com/office/drawing/2014/main" id="{186CC6A3-F33F-4EC6-AE29-711E45C8AAA5}"/>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50" name="Database_EFC7" title="Icon of a cylinder">
                <a:extLst>
                  <a:ext uri="{FF2B5EF4-FFF2-40B4-BE49-F238E27FC236}">
                    <a16:creationId xmlns:a16="http://schemas.microsoft.com/office/drawing/2014/main" id="{EC8C43BB-91BA-4305-A359-31F5CC66BBA3}"/>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grpSp>
      <p:sp>
        <p:nvSpPr>
          <p:cNvPr id="55" name="Database_EFC7" title="Icon of a cylinder">
            <a:extLst>
              <a:ext uri="{FF2B5EF4-FFF2-40B4-BE49-F238E27FC236}">
                <a16:creationId xmlns:a16="http://schemas.microsoft.com/office/drawing/2014/main" id="{0D9CA02B-AD28-40A1-8FF1-B781EF032BB8}"/>
              </a:ext>
            </a:extLst>
          </p:cNvPr>
          <p:cNvSpPr>
            <a:spLocks noChangeAspect="1" noEditPoints="1"/>
          </p:cNvSpPr>
          <p:nvPr/>
        </p:nvSpPr>
        <p:spPr bwMode="auto">
          <a:xfrm>
            <a:off x="4663627" y="4921563"/>
            <a:ext cx="429732" cy="55858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Tree>
    <p:extLst>
      <p:ext uri="{BB962C8B-B14F-4D97-AF65-F5344CB8AC3E}">
        <p14:creationId xmlns:p14="http://schemas.microsoft.com/office/powerpoint/2010/main" val="829847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up)">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34D7-DDD0-4F7B-91A1-7C4B0E1EAFA6}"/>
              </a:ext>
            </a:extLst>
          </p:cNvPr>
          <p:cNvSpPr>
            <a:spLocks noGrp="1"/>
          </p:cNvSpPr>
          <p:nvPr>
            <p:ph type="title"/>
          </p:nvPr>
        </p:nvSpPr>
        <p:spPr/>
        <p:txBody>
          <a:bodyPr/>
          <a:lstStyle/>
          <a:p>
            <a:r>
              <a:rPr lang="pt-PT" dirty="0"/>
              <a:t>Graph APIs vs Data Connect</a:t>
            </a:r>
          </a:p>
        </p:txBody>
      </p:sp>
      <p:graphicFrame>
        <p:nvGraphicFramePr>
          <p:cNvPr id="3" name="Table 2">
            <a:extLst>
              <a:ext uri="{FF2B5EF4-FFF2-40B4-BE49-F238E27FC236}">
                <a16:creationId xmlns:a16="http://schemas.microsoft.com/office/drawing/2014/main" id="{43F721FA-29E9-4F34-B971-1E026A1ADCEA}"/>
              </a:ext>
            </a:extLst>
          </p:cNvPr>
          <p:cNvGraphicFramePr>
            <a:graphicFrameLocks noGrp="1"/>
          </p:cNvGraphicFramePr>
          <p:nvPr>
            <p:extLst>
              <p:ext uri="{D42A27DB-BD31-4B8C-83A1-F6EECF244321}">
                <p14:modId xmlns:p14="http://schemas.microsoft.com/office/powerpoint/2010/main" val="2496318248"/>
              </p:ext>
            </p:extLst>
          </p:nvPr>
        </p:nvGraphicFramePr>
        <p:xfrm>
          <a:off x="382239" y="1710164"/>
          <a:ext cx="11445563" cy="4538180"/>
        </p:xfrm>
        <a:graphic>
          <a:graphicData uri="http://schemas.openxmlformats.org/drawingml/2006/table">
            <a:tbl>
              <a:tblPr/>
              <a:tblGrid>
                <a:gridCol w="1820833">
                  <a:extLst>
                    <a:ext uri="{9D8B030D-6E8A-4147-A177-3AD203B41FA5}">
                      <a16:colId xmlns:a16="http://schemas.microsoft.com/office/drawing/2014/main" val="1830129912"/>
                    </a:ext>
                  </a:extLst>
                </a:gridCol>
                <a:gridCol w="4427208">
                  <a:extLst>
                    <a:ext uri="{9D8B030D-6E8A-4147-A177-3AD203B41FA5}">
                      <a16:colId xmlns:a16="http://schemas.microsoft.com/office/drawing/2014/main" val="2826110356"/>
                    </a:ext>
                  </a:extLst>
                </a:gridCol>
                <a:gridCol w="5197522">
                  <a:extLst>
                    <a:ext uri="{9D8B030D-6E8A-4147-A177-3AD203B41FA5}">
                      <a16:colId xmlns:a16="http://schemas.microsoft.com/office/drawing/2014/main" val="2941841298"/>
                    </a:ext>
                  </a:extLst>
                </a:gridCol>
              </a:tblGrid>
              <a:tr h="566928">
                <a:tc>
                  <a:txBody>
                    <a:bodyPr/>
                    <a:lstStyle/>
                    <a:p>
                      <a:pPr algn="ctr"/>
                      <a:endParaRPr lang="en-US" sz="1600" b="1" dirty="0">
                        <a:latin typeface="+mn-lt"/>
                      </a:endParaRPr>
                    </a:p>
                  </a:txBody>
                  <a:tcPr marL="80626" marR="80626" marT="40313" marB="403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chemeClr val="bg1"/>
                          </a:solidFill>
                        </a:rPr>
                        <a:t>Graph APIs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rPr>
                        <a:t>Graph data connect</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86395423"/>
                  </a:ext>
                </a:extLst>
              </a:tr>
              <a:tr h="566928">
                <a:tc>
                  <a:txBody>
                    <a:bodyPr/>
                    <a:lstStyle/>
                    <a:p>
                      <a:r>
                        <a:rPr lang="en-US" sz="1600" b="1" dirty="0">
                          <a:solidFill>
                            <a:schemeClr val="bg1"/>
                          </a:solidFill>
                          <a:latin typeface="+mn-lt"/>
                        </a:rPr>
                        <a:t>Access scope</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Single use / entire tenant</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Many users / groups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7416776"/>
                  </a:ext>
                </a:extLst>
              </a:tr>
              <a:tr h="566928">
                <a:tc>
                  <a:txBody>
                    <a:bodyPr/>
                    <a:lstStyle/>
                    <a:p>
                      <a:r>
                        <a:rPr lang="en-US" sz="1600" b="1" dirty="0">
                          <a:solidFill>
                            <a:schemeClr val="bg1"/>
                          </a:solidFill>
                          <a:latin typeface="+mn-lt"/>
                        </a:rPr>
                        <a:t>Access pattern</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Real time</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Recurrent schedule</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6340601"/>
                  </a:ext>
                </a:extLst>
              </a:tr>
              <a:tr h="566928">
                <a:tc>
                  <a:txBody>
                    <a:bodyPr/>
                    <a:lstStyle/>
                    <a:p>
                      <a:r>
                        <a:rPr lang="en-US" sz="1600" b="1" dirty="0">
                          <a:solidFill>
                            <a:schemeClr val="bg1"/>
                          </a:solidFill>
                          <a:latin typeface="+mn-lt"/>
                        </a:rPr>
                        <a:t>Data operations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Operates on data master</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Operates on cache of the data</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22704"/>
                  </a:ext>
                </a:extLst>
              </a:tr>
              <a:tr h="566928">
                <a:tc>
                  <a:txBody>
                    <a:bodyPr/>
                    <a:lstStyle/>
                    <a:p>
                      <a:r>
                        <a:rPr lang="en-US" sz="1600" b="1" dirty="0">
                          <a:solidFill>
                            <a:schemeClr val="bg1"/>
                          </a:solidFill>
                          <a:latin typeface="+mn-lt"/>
                        </a:rPr>
                        <a:t>Data protection</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Data is protected while in Microsoft 365</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Data protection is extended to the cache of data in your Azure subscription</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2468688"/>
                  </a:ext>
                </a:extLst>
              </a:tr>
              <a:tr h="566928">
                <a:tc>
                  <a:txBody>
                    <a:bodyPr/>
                    <a:lstStyle/>
                    <a:p>
                      <a:r>
                        <a:rPr lang="en-US" sz="1600" b="1" dirty="0">
                          <a:solidFill>
                            <a:schemeClr val="bg1"/>
                          </a:solidFill>
                          <a:latin typeface="+mn-lt"/>
                        </a:rPr>
                        <a:t>User consent</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Self; resource types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None</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9325412"/>
                  </a:ext>
                </a:extLst>
              </a:tr>
              <a:tr h="566928">
                <a:tc>
                  <a:txBody>
                    <a:bodyPr/>
                    <a:lstStyle/>
                    <a:p>
                      <a:r>
                        <a:rPr lang="en-US" sz="1600" b="1" dirty="0">
                          <a:solidFill>
                            <a:schemeClr val="bg1"/>
                          </a:solidFill>
                          <a:latin typeface="+mn-lt"/>
                        </a:rPr>
                        <a:t>Admin consent</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Entire organization; resource types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Select groups of users; resource types &amp; properties; excludes users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8870736"/>
                  </a:ext>
                </a:extLst>
              </a:tr>
              <a:tr h="566928">
                <a:tc>
                  <a:txBody>
                    <a:bodyPr/>
                    <a:lstStyle/>
                    <a:p>
                      <a:r>
                        <a:rPr lang="en-US" sz="1600" b="1" dirty="0">
                          <a:solidFill>
                            <a:schemeClr val="bg1"/>
                          </a:solidFill>
                          <a:latin typeface="+mn-lt"/>
                        </a:rPr>
                        <a:t>Access tools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buFont typeface="Arial" panose="020B0604020202020204" pitchFamily="34" charset="0"/>
                        <a:buNone/>
                      </a:pPr>
                      <a:r>
                        <a:rPr lang="en-US" sz="1600" dirty="0">
                          <a:latin typeface="+mj-lt"/>
                        </a:rPr>
                        <a:t>RESTful web queries</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Azure Data Factory</a:t>
                      </a:r>
                    </a:p>
                  </a:txBody>
                  <a:tcPr marL="80626" marR="80626" marT="40313" marB="403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032496"/>
                  </a:ext>
                </a:extLst>
              </a:tr>
            </a:tbl>
          </a:graphicData>
        </a:graphic>
      </p:graphicFrame>
    </p:spTree>
    <p:extLst>
      <p:ext uri="{BB962C8B-B14F-4D97-AF65-F5344CB8AC3E}">
        <p14:creationId xmlns:p14="http://schemas.microsoft.com/office/powerpoint/2010/main" val="14792435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F640-1316-43CF-B5B1-CA26D3A29050}"/>
              </a:ext>
            </a:extLst>
          </p:cNvPr>
          <p:cNvSpPr>
            <a:spLocks noGrp="1"/>
          </p:cNvSpPr>
          <p:nvPr>
            <p:ph type="title"/>
          </p:nvPr>
        </p:nvSpPr>
        <p:spPr/>
        <p:txBody>
          <a:bodyPr/>
          <a:lstStyle/>
          <a:p>
            <a:r>
              <a:rPr lang="pt-PT" dirty="0"/>
              <a:t>Microsoft Graph is all about you</a:t>
            </a:r>
          </a:p>
        </p:txBody>
      </p:sp>
      <p:grpSp>
        <p:nvGrpSpPr>
          <p:cNvPr id="88" name="Group 87">
            <a:extLst>
              <a:ext uri="{FF2B5EF4-FFF2-40B4-BE49-F238E27FC236}">
                <a16:creationId xmlns:a16="http://schemas.microsoft.com/office/drawing/2014/main" id="{EE41225C-3F90-40A9-A390-DD2B67BBBD08}"/>
              </a:ext>
            </a:extLst>
          </p:cNvPr>
          <p:cNvGrpSpPr/>
          <p:nvPr/>
        </p:nvGrpSpPr>
        <p:grpSpPr>
          <a:xfrm>
            <a:off x="2869559" y="1564998"/>
            <a:ext cx="6449707" cy="4557676"/>
            <a:chOff x="3138002" y="1564998"/>
            <a:chExt cx="6449707" cy="4557676"/>
          </a:xfrm>
        </p:grpSpPr>
        <p:sp>
          <p:nvSpPr>
            <p:cNvPr id="3" name="Text Placeholder 87">
              <a:extLst>
                <a:ext uri="{FF2B5EF4-FFF2-40B4-BE49-F238E27FC236}">
                  <a16:creationId xmlns:a16="http://schemas.microsoft.com/office/drawing/2014/main" id="{5C1759C3-ADA1-4220-A106-A7C47C2F41D7}"/>
                </a:ext>
              </a:extLst>
            </p:cNvPr>
            <p:cNvSpPr txBox="1">
              <a:spLocks/>
            </p:cNvSpPr>
            <p:nvPr/>
          </p:nvSpPr>
          <p:spPr>
            <a:xfrm>
              <a:off x="3138002" y="1564998"/>
              <a:ext cx="6449707" cy="947952"/>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solidFill>
                    <a:schemeClr val="tx1">
                      <a:lumMod val="75000"/>
                      <a:lumOff val="25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The fabric of all your data </a:t>
              </a:r>
            </a:p>
            <a:p>
              <a:pPr algn="ctr"/>
              <a:endParaRPr lang="en-US" dirty="0"/>
            </a:p>
          </p:txBody>
        </p:sp>
        <p:grpSp>
          <p:nvGrpSpPr>
            <p:cNvPr id="4" name="Group 3">
              <a:extLst>
                <a:ext uri="{FF2B5EF4-FFF2-40B4-BE49-F238E27FC236}">
                  <a16:creationId xmlns:a16="http://schemas.microsoft.com/office/drawing/2014/main" id="{5A364861-8AB0-4A41-A5FC-57CC5067E496}"/>
                </a:ext>
              </a:extLst>
            </p:cNvPr>
            <p:cNvGrpSpPr/>
            <p:nvPr/>
          </p:nvGrpSpPr>
          <p:grpSpPr>
            <a:xfrm>
              <a:off x="3582798" y="2808513"/>
              <a:ext cx="5368536" cy="2504374"/>
              <a:chOff x="6746894" y="120999"/>
              <a:chExt cx="5368536" cy="2504374"/>
            </a:xfrm>
          </p:grpSpPr>
          <p:grpSp>
            <p:nvGrpSpPr>
              <p:cNvPr id="5" name="Group 4">
                <a:extLst>
                  <a:ext uri="{FF2B5EF4-FFF2-40B4-BE49-F238E27FC236}">
                    <a16:creationId xmlns:a16="http://schemas.microsoft.com/office/drawing/2014/main" id="{F56153C1-4089-40EB-B031-F0F93F0BC00A}"/>
                  </a:ext>
                </a:extLst>
              </p:cNvPr>
              <p:cNvGrpSpPr/>
              <p:nvPr/>
            </p:nvGrpSpPr>
            <p:grpSpPr>
              <a:xfrm flipH="1">
                <a:off x="6746894" y="120999"/>
                <a:ext cx="5368536" cy="2376431"/>
                <a:chOff x="931371" y="1635310"/>
                <a:chExt cx="10604069" cy="4521793"/>
              </a:xfrm>
              <a:solidFill>
                <a:schemeClr val="bg1"/>
              </a:solidFill>
            </p:grpSpPr>
            <p:cxnSp>
              <p:nvCxnSpPr>
                <p:cNvPr id="18" name="Straight Connector 17">
                  <a:extLst>
                    <a:ext uri="{FF2B5EF4-FFF2-40B4-BE49-F238E27FC236}">
                      <a16:creationId xmlns:a16="http://schemas.microsoft.com/office/drawing/2014/main" id="{2CBA21E9-6FF4-4D78-A162-E10F321870D6}"/>
                    </a:ext>
                  </a:extLst>
                </p:cNvPr>
                <p:cNvCxnSpPr/>
                <p:nvPr/>
              </p:nvCxnSpPr>
              <p:spPr>
                <a:xfrm flipV="1">
                  <a:off x="10637211" y="4132268"/>
                  <a:ext cx="761892" cy="914270"/>
                </a:xfrm>
                <a:prstGeom prst="line">
                  <a:avLst/>
                </a:prstGeom>
                <a:grpFill/>
                <a:ln w="25400" cap="rnd" cmpd="sng" algn="ctr">
                  <a:solidFill>
                    <a:schemeClr val="bg1">
                      <a:lumMod val="65000"/>
                    </a:schemeClr>
                  </a:solidFill>
                  <a:prstDash val="solid"/>
                  <a:headEnd type="none"/>
                  <a:tailEnd type="none"/>
                </a:ln>
                <a:effectLst/>
              </p:spPr>
            </p:cxnSp>
            <p:cxnSp>
              <p:nvCxnSpPr>
                <p:cNvPr id="19" name="Straight Connector 18">
                  <a:extLst>
                    <a:ext uri="{FF2B5EF4-FFF2-40B4-BE49-F238E27FC236}">
                      <a16:creationId xmlns:a16="http://schemas.microsoft.com/office/drawing/2014/main" id="{7D7CB0DB-3BDC-466F-A727-FE758C4DA017}"/>
                    </a:ext>
                  </a:extLst>
                </p:cNvPr>
                <p:cNvCxnSpPr/>
                <p:nvPr/>
              </p:nvCxnSpPr>
              <p:spPr>
                <a:xfrm>
                  <a:off x="1037373" y="4894160"/>
                  <a:ext cx="904333" cy="983834"/>
                </a:xfrm>
                <a:prstGeom prst="line">
                  <a:avLst/>
                </a:prstGeom>
                <a:grpFill/>
                <a:ln w="25400" cap="rnd" cmpd="sng" algn="ctr">
                  <a:solidFill>
                    <a:schemeClr val="bg1">
                      <a:lumMod val="65000"/>
                    </a:schemeClr>
                  </a:solidFill>
                  <a:prstDash val="solid"/>
                  <a:headEnd type="none"/>
                  <a:tailEnd type="none"/>
                </a:ln>
                <a:effectLst/>
              </p:spPr>
            </p:cxnSp>
            <p:cxnSp>
              <p:nvCxnSpPr>
                <p:cNvPr id="20" name="Straight Connector 19">
                  <a:extLst>
                    <a:ext uri="{FF2B5EF4-FFF2-40B4-BE49-F238E27FC236}">
                      <a16:creationId xmlns:a16="http://schemas.microsoft.com/office/drawing/2014/main" id="{EA55CB5F-2FF6-462B-AC4B-0CD7B6FFBC31}"/>
                    </a:ext>
                  </a:extLst>
                </p:cNvPr>
                <p:cNvCxnSpPr/>
                <p:nvPr/>
              </p:nvCxnSpPr>
              <p:spPr>
                <a:xfrm flipH="1">
                  <a:off x="1037372" y="2456105"/>
                  <a:ext cx="761892" cy="2438054"/>
                </a:xfrm>
                <a:prstGeom prst="line">
                  <a:avLst/>
                </a:prstGeom>
                <a:grpFill/>
                <a:ln w="25400" cap="rnd" cmpd="sng" algn="ctr">
                  <a:solidFill>
                    <a:schemeClr val="bg1">
                      <a:lumMod val="65000"/>
                    </a:schemeClr>
                  </a:solidFill>
                  <a:prstDash val="solid"/>
                  <a:headEnd type="none"/>
                  <a:tailEnd type="none"/>
                </a:ln>
                <a:effectLst/>
              </p:spPr>
            </p:cxnSp>
            <p:cxnSp>
              <p:nvCxnSpPr>
                <p:cNvPr id="21" name="Straight Connector 20">
                  <a:extLst>
                    <a:ext uri="{FF2B5EF4-FFF2-40B4-BE49-F238E27FC236}">
                      <a16:creationId xmlns:a16="http://schemas.microsoft.com/office/drawing/2014/main" id="{A29BA735-4702-4F4F-A106-6E5F507EB9F0}"/>
                    </a:ext>
                  </a:extLst>
                </p:cNvPr>
                <p:cNvCxnSpPr/>
                <p:nvPr/>
              </p:nvCxnSpPr>
              <p:spPr>
                <a:xfrm flipH="1" flipV="1">
                  <a:off x="2332589" y="4741782"/>
                  <a:ext cx="1295216" cy="1066648"/>
                </a:xfrm>
                <a:prstGeom prst="line">
                  <a:avLst/>
                </a:prstGeom>
                <a:grpFill/>
                <a:ln w="25400" cap="rnd" cmpd="sng" algn="ctr">
                  <a:solidFill>
                    <a:schemeClr val="bg1">
                      <a:lumMod val="65000"/>
                    </a:schemeClr>
                  </a:solidFill>
                  <a:prstDash val="solid"/>
                  <a:headEnd type="none"/>
                  <a:tailEnd type="none"/>
                </a:ln>
                <a:effectLst/>
              </p:spPr>
            </p:cxnSp>
            <p:cxnSp>
              <p:nvCxnSpPr>
                <p:cNvPr id="22" name="Straight Connector 21">
                  <a:extLst>
                    <a:ext uri="{FF2B5EF4-FFF2-40B4-BE49-F238E27FC236}">
                      <a16:creationId xmlns:a16="http://schemas.microsoft.com/office/drawing/2014/main" id="{C24B3510-5A55-4ACF-B8CC-4FCB4D0C0965}"/>
                    </a:ext>
                  </a:extLst>
                </p:cNvPr>
                <p:cNvCxnSpPr/>
                <p:nvPr/>
              </p:nvCxnSpPr>
              <p:spPr>
                <a:xfrm flipH="1">
                  <a:off x="7894400" y="3979889"/>
                  <a:ext cx="152378" cy="1980919"/>
                </a:xfrm>
                <a:prstGeom prst="line">
                  <a:avLst/>
                </a:prstGeom>
                <a:grpFill/>
                <a:ln w="25400" cap="rnd" cmpd="sng" algn="ctr">
                  <a:solidFill>
                    <a:schemeClr val="accent2"/>
                  </a:solidFill>
                  <a:prstDash val="solid"/>
                  <a:headEnd type="none"/>
                  <a:tailEnd type="none"/>
                </a:ln>
                <a:effectLst/>
              </p:spPr>
            </p:cxnSp>
            <p:cxnSp>
              <p:nvCxnSpPr>
                <p:cNvPr id="23" name="Straight Connector 22">
                  <a:extLst>
                    <a:ext uri="{FF2B5EF4-FFF2-40B4-BE49-F238E27FC236}">
                      <a16:creationId xmlns:a16="http://schemas.microsoft.com/office/drawing/2014/main" id="{8B51306E-85B5-4198-8F14-3EB2DF9144E5}"/>
                    </a:ext>
                  </a:extLst>
                </p:cNvPr>
                <p:cNvCxnSpPr/>
                <p:nvPr/>
              </p:nvCxnSpPr>
              <p:spPr>
                <a:xfrm flipH="1">
                  <a:off x="10637210" y="3141809"/>
                  <a:ext cx="228567" cy="1980918"/>
                </a:xfrm>
                <a:prstGeom prst="line">
                  <a:avLst/>
                </a:prstGeom>
                <a:grpFill/>
                <a:ln w="25400" cap="rnd" cmpd="sng" algn="ctr">
                  <a:solidFill>
                    <a:schemeClr val="bg1">
                      <a:lumMod val="65000"/>
                    </a:schemeClr>
                  </a:solidFill>
                  <a:prstDash val="solid"/>
                  <a:headEnd type="none"/>
                  <a:tailEnd type="none"/>
                </a:ln>
                <a:effectLst/>
              </p:spPr>
            </p:cxnSp>
            <p:cxnSp>
              <p:nvCxnSpPr>
                <p:cNvPr id="24" name="Straight Connector 23">
                  <a:extLst>
                    <a:ext uri="{FF2B5EF4-FFF2-40B4-BE49-F238E27FC236}">
                      <a16:creationId xmlns:a16="http://schemas.microsoft.com/office/drawing/2014/main" id="{54E66FD4-9913-4057-A389-C0E5A474C873}"/>
                    </a:ext>
                  </a:extLst>
                </p:cNvPr>
                <p:cNvCxnSpPr/>
                <p:nvPr/>
              </p:nvCxnSpPr>
              <p:spPr>
                <a:xfrm flipH="1" flipV="1">
                  <a:off x="5303967" y="2456105"/>
                  <a:ext cx="1371405" cy="1676162"/>
                </a:xfrm>
                <a:prstGeom prst="line">
                  <a:avLst/>
                </a:prstGeom>
                <a:grpFill/>
                <a:ln w="25400" cap="rnd" cmpd="sng" algn="ctr">
                  <a:solidFill>
                    <a:schemeClr val="accent2"/>
                  </a:solidFill>
                  <a:prstDash val="solid"/>
                  <a:headEnd type="none"/>
                  <a:tailEnd type="none"/>
                </a:ln>
                <a:effectLst/>
              </p:spPr>
            </p:cxnSp>
            <p:cxnSp>
              <p:nvCxnSpPr>
                <p:cNvPr id="25" name="Straight Connector 24">
                  <a:extLst>
                    <a:ext uri="{FF2B5EF4-FFF2-40B4-BE49-F238E27FC236}">
                      <a16:creationId xmlns:a16="http://schemas.microsoft.com/office/drawing/2014/main" id="{498F64C4-DF88-4192-A42B-8EA6C51F706B}"/>
                    </a:ext>
                  </a:extLst>
                </p:cNvPr>
                <p:cNvCxnSpPr/>
                <p:nvPr/>
              </p:nvCxnSpPr>
              <p:spPr>
                <a:xfrm flipV="1">
                  <a:off x="4389697" y="2456105"/>
                  <a:ext cx="914270" cy="761892"/>
                </a:xfrm>
                <a:prstGeom prst="line">
                  <a:avLst/>
                </a:prstGeom>
                <a:grpFill/>
                <a:ln w="25400" cap="rnd" cmpd="sng" algn="ctr">
                  <a:solidFill>
                    <a:schemeClr val="accent2"/>
                  </a:solidFill>
                  <a:prstDash val="solid"/>
                  <a:headEnd type="none"/>
                  <a:tailEnd type="none"/>
                </a:ln>
                <a:effectLst/>
              </p:spPr>
            </p:cxnSp>
            <p:cxnSp>
              <p:nvCxnSpPr>
                <p:cNvPr id="26" name="Straight Connector 25">
                  <a:extLst>
                    <a:ext uri="{FF2B5EF4-FFF2-40B4-BE49-F238E27FC236}">
                      <a16:creationId xmlns:a16="http://schemas.microsoft.com/office/drawing/2014/main" id="{933CC923-0F0C-4F5C-B90F-095ECDBC56B8}"/>
                    </a:ext>
                  </a:extLst>
                </p:cNvPr>
                <p:cNvCxnSpPr/>
                <p:nvPr/>
              </p:nvCxnSpPr>
              <p:spPr>
                <a:xfrm flipV="1">
                  <a:off x="1918863" y="3903699"/>
                  <a:ext cx="3156537" cy="1935856"/>
                </a:xfrm>
                <a:prstGeom prst="line">
                  <a:avLst/>
                </a:prstGeom>
                <a:grpFill/>
                <a:ln w="25400" cap="rnd" cmpd="sng" algn="ctr">
                  <a:solidFill>
                    <a:schemeClr val="bg1">
                      <a:lumMod val="65000"/>
                    </a:schemeClr>
                  </a:solidFill>
                  <a:prstDash val="solid"/>
                  <a:headEnd type="none"/>
                  <a:tailEnd type="none"/>
                </a:ln>
                <a:effectLst/>
              </p:spPr>
            </p:cxnSp>
            <p:sp>
              <p:nvSpPr>
                <p:cNvPr id="27" name="Mobile node 1">
                  <a:extLst>
                    <a:ext uri="{FF2B5EF4-FFF2-40B4-BE49-F238E27FC236}">
                      <a16:creationId xmlns:a16="http://schemas.microsoft.com/office/drawing/2014/main" id="{BBF0592C-ACE4-4DBD-9D62-F9CAB49F7E7D}"/>
                    </a:ext>
                  </a:extLst>
                </p:cNvPr>
                <p:cNvSpPr/>
                <p:nvPr/>
              </p:nvSpPr>
              <p:spPr bwMode="auto">
                <a:xfrm>
                  <a:off x="7633196" y="5940304"/>
                  <a:ext cx="9142" cy="9142"/>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8" name="Mobile node 1">
                  <a:extLst>
                    <a:ext uri="{FF2B5EF4-FFF2-40B4-BE49-F238E27FC236}">
                      <a16:creationId xmlns:a16="http://schemas.microsoft.com/office/drawing/2014/main" id="{B55F4286-F1B3-4705-9BF8-16693DCCD13B}"/>
                    </a:ext>
                  </a:extLst>
                </p:cNvPr>
                <p:cNvSpPr/>
                <p:nvPr/>
              </p:nvSpPr>
              <p:spPr bwMode="auto">
                <a:xfrm>
                  <a:off x="931371" y="4778219"/>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29" name="Mobile node 1">
                  <a:extLst>
                    <a:ext uri="{FF2B5EF4-FFF2-40B4-BE49-F238E27FC236}">
                      <a16:creationId xmlns:a16="http://schemas.microsoft.com/office/drawing/2014/main" id="{63478AFD-64EA-41F1-9E74-AF21EA895FF2}"/>
                    </a:ext>
                  </a:extLst>
                </p:cNvPr>
                <p:cNvSpPr/>
                <p:nvPr/>
              </p:nvSpPr>
              <p:spPr bwMode="auto">
                <a:xfrm>
                  <a:off x="11306873" y="3999939"/>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cxnSp>
              <p:nvCxnSpPr>
                <p:cNvPr id="30" name="Straight Connector 29">
                  <a:extLst>
                    <a:ext uri="{FF2B5EF4-FFF2-40B4-BE49-F238E27FC236}">
                      <a16:creationId xmlns:a16="http://schemas.microsoft.com/office/drawing/2014/main" id="{905ADDAF-4DD9-4787-A5DA-28547B6AB622}"/>
                    </a:ext>
                  </a:extLst>
                </p:cNvPr>
                <p:cNvCxnSpPr/>
                <p:nvPr/>
              </p:nvCxnSpPr>
              <p:spPr>
                <a:xfrm>
                  <a:off x="1723075" y="2456104"/>
                  <a:ext cx="1523783" cy="990460"/>
                </a:xfrm>
                <a:prstGeom prst="line">
                  <a:avLst/>
                </a:prstGeom>
                <a:grpFill/>
                <a:ln w="25400" cap="rnd" cmpd="sng" algn="ctr">
                  <a:solidFill>
                    <a:schemeClr val="bg1">
                      <a:lumMod val="65000"/>
                    </a:schemeClr>
                  </a:solidFill>
                  <a:prstDash val="solid"/>
                  <a:headEnd type="none"/>
                  <a:tailEnd type="none"/>
                </a:ln>
                <a:effectLst/>
              </p:spPr>
            </p:cxnSp>
            <p:cxnSp>
              <p:nvCxnSpPr>
                <p:cNvPr id="31" name="Straight Connector 30">
                  <a:extLst>
                    <a:ext uri="{FF2B5EF4-FFF2-40B4-BE49-F238E27FC236}">
                      <a16:creationId xmlns:a16="http://schemas.microsoft.com/office/drawing/2014/main" id="{C22CA33C-98B8-4802-9E09-33088AAA8A0C}"/>
                    </a:ext>
                  </a:extLst>
                </p:cNvPr>
                <p:cNvCxnSpPr/>
                <p:nvPr/>
              </p:nvCxnSpPr>
              <p:spPr>
                <a:xfrm flipV="1">
                  <a:off x="1799264" y="1998972"/>
                  <a:ext cx="2133297" cy="457134"/>
                </a:xfrm>
                <a:prstGeom prst="line">
                  <a:avLst/>
                </a:prstGeom>
                <a:grpFill/>
                <a:ln w="25400" cap="rnd" cmpd="sng" algn="ctr">
                  <a:solidFill>
                    <a:schemeClr val="bg1">
                      <a:lumMod val="65000"/>
                    </a:schemeClr>
                  </a:solidFill>
                  <a:prstDash val="solid"/>
                  <a:headEnd type="none"/>
                  <a:tailEnd type="none"/>
                </a:ln>
                <a:effectLst/>
              </p:spPr>
            </p:cxnSp>
            <p:cxnSp>
              <p:nvCxnSpPr>
                <p:cNvPr id="32" name="Straight Connector 31">
                  <a:extLst>
                    <a:ext uri="{FF2B5EF4-FFF2-40B4-BE49-F238E27FC236}">
                      <a16:creationId xmlns:a16="http://schemas.microsoft.com/office/drawing/2014/main" id="{20F0F1BA-59A9-484C-8013-CED992DC31CF}"/>
                    </a:ext>
                  </a:extLst>
                </p:cNvPr>
                <p:cNvCxnSpPr/>
                <p:nvPr/>
              </p:nvCxnSpPr>
              <p:spPr>
                <a:xfrm flipH="1" flipV="1">
                  <a:off x="3906407" y="2023470"/>
                  <a:ext cx="483289" cy="1118338"/>
                </a:xfrm>
                <a:prstGeom prst="line">
                  <a:avLst/>
                </a:prstGeom>
                <a:grpFill/>
                <a:ln w="25400" cap="rnd" cmpd="sng" algn="ctr">
                  <a:solidFill>
                    <a:schemeClr val="bg1">
                      <a:lumMod val="65000"/>
                    </a:schemeClr>
                  </a:solidFill>
                  <a:prstDash val="solid"/>
                  <a:headEnd type="none"/>
                  <a:tailEnd type="none"/>
                </a:ln>
                <a:effectLst/>
              </p:spPr>
            </p:cxnSp>
            <p:cxnSp>
              <p:nvCxnSpPr>
                <p:cNvPr id="33" name="Straight Connector 32">
                  <a:extLst>
                    <a:ext uri="{FF2B5EF4-FFF2-40B4-BE49-F238E27FC236}">
                      <a16:creationId xmlns:a16="http://schemas.microsoft.com/office/drawing/2014/main" id="{D43946A7-DF44-470C-9DB2-3ABB09EA5AA4}"/>
                    </a:ext>
                  </a:extLst>
                </p:cNvPr>
                <p:cNvCxnSpPr/>
                <p:nvPr/>
              </p:nvCxnSpPr>
              <p:spPr>
                <a:xfrm flipH="1">
                  <a:off x="1951642" y="4665591"/>
                  <a:ext cx="457135" cy="1142838"/>
                </a:xfrm>
                <a:prstGeom prst="line">
                  <a:avLst/>
                </a:prstGeom>
                <a:grpFill/>
                <a:ln w="25400" cap="rnd" cmpd="sng" algn="ctr">
                  <a:solidFill>
                    <a:schemeClr val="bg1">
                      <a:lumMod val="65000"/>
                    </a:schemeClr>
                  </a:solidFill>
                  <a:prstDash val="solid"/>
                  <a:headEnd type="none"/>
                  <a:tailEnd type="none"/>
                </a:ln>
                <a:effectLst/>
              </p:spPr>
            </p:cxnSp>
            <p:cxnSp>
              <p:nvCxnSpPr>
                <p:cNvPr id="34" name="Straight Connector 33">
                  <a:extLst>
                    <a:ext uri="{FF2B5EF4-FFF2-40B4-BE49-F238E27FC236}">
                      <a16:creationId xmlns:a16="http://schemas.microsoft.com/office/drawing/2014/main" id="{4738670B-C5D6-4807-8CFB-7DAEC838C2A9}"/>
                    </a:ext>
                  </a:extLst>
                </p:cNvPr>
                <p:cNvCxnSpPr/>
                <p:nvPr/>
              </p:nvCxnSpPr>
              <p:spPr>
                <a:xfrm flipH="1" flipV="1">
                  <a:off x="3932562" y="1998969"/>
                  <a:ext cx="1371405" cy="457135"/>
                </a:xfrm>
                <a:prstGeom prst="line">
                  <a:avLst/>
                </a:prstGeom>
                <a:grpFill/>
                <a:ln w="25400" cap="rnd" cmpd="sng" algn="ctr">
                  <a:solidFill>
                    <a:schemeClr val="bg1">
                      <a:lumMod val="65000"/>
                    </a:schemeClr>
                  </a:solidFill>
                  <a:prstDash val="solid"/>
                  <a:headEnd type="none"/>
                  <a:tailEnd type="none"/>
                </a:ln>
                <a:effectLst/>
              </p:spPr>
            </p:cxnSp>
            <p:cxnSp>
              <p:nvCxnSpPr>
                <p:cNvPr id="35" name="Straight Connector 34">
                  <a:extLst>
                    <a:ext uri="{FF2B5EF4-FFF2-40B4-BE49-F238E27FC236}">
                      <a16:creationId xmlns:a16="http://schemas.microsoft.com/office/drawing/2014/main" id="{A6CC0D92-881C-4673-B0E3-9F267CEFA974}"/>
                    </a:ext>
                  </a:extLst>
                </p:cNvPr>
                <p:cNvCxnSpPr/>
                <p:nvPr/>
              </p:nvCxnSpPr>
              <p:spPr>
                <a:xfrm flipV="1">
                  <a:off x="6980129" y="2303726"/>
                  <a:ext cx="0" cy="1066649"/>
                </a:xfrm>
                <a:prstGeom prst="line">
                  <a:avLst/>
                </a:prstGeom>
                <a:grpFill/>
                <a:ln w="25400" cap="rnd" cmpd="sng" algn="ctr">
                  <a:solidFill>
                    <a:schemeClr val="accent2"/>
                  </a:solidFill>
                  <a:prstDash val="solid"/>
                  <a:headEnd type="none"/>
                  <a:tailEnd type="none"/>
                </a:ln>
                <a:effectLst/>
              </p:spPr>
            </p:cxnSp>
            <p:cxnSp>
              <p:nvCxnSpPr>
                <p:cNvPr id="36" name="Straight Connector 35">
                  <a:extLst>
                    <a:ext uri="{FF2B5EF4-FFF2-40B4-BE49-F238E27FC236}">
                      <a16:creationId xmlns:a16="http://schemas.microsoft.com/office/drawing/2014/main" id="{63E2B5CB-10D8-40FB-8E1F-BA396F1E671A}"/>
                    </a:ext>
                  </a:extLst>
                </p:cNvPr>
                <p:cNvCxnSpPr/>
                <p:nvPr/>
              </p:nvCxnSpPr>
              <p:spPr>
                <a:xfrm flipH="1" flipV="1">
                  <a:off x="6980129" y="2303727"/>
                  <a:ext cx="1980919" cy="533324"/>
                </a:xfrm>
                <a:prstGeom prst="line">
                  <a:avLst/>
                </a:prstGeom>
                <a:grpFill/>
                <a:ln w="25400" cap="rnd" cmpd="sng" algn="ctr">
                  <a:solidFill>
                    <a:schemeClr val="bg1">
                      <a:lumMod val="65000"/>
                    </a:schemeClr>
                  </a:solidFill>
                  <a:prstDash val="solid"/>
                  <a:headEnd type="none"/>
                  <a:tailEnd type="none"/>
                </a:ln>
                <a:effectLst/>
              </p:spPr>
            </p:cxnSp>
            <p:cxnSp>
              <p:nvCxnSpPr>
                <p:cNvPr id="37" name="Straight Connector 36">
                  <a:extLst>
                    <a:ext uri="{FF2B5EF4-FFF2-40B4-BE49-F238E27FC236}">
                      <a16:creationId xmlns:a16="http://schemas.microsoft.com/office/drawing/2014/main" id="{529BC39D-F586-4C43-88FD-46F189926829}"/>
                    </a:ext>
                  </a:extLst>
                </p:cNvPr>
                <p:cNvCxnSpPr/>
                <p:nvPr/>
              </p:nvCxnSpPr>
              <p:spPr>
                <a:xfrm flipV="1">
                  <a:off x="8046778" y="1846591"/>
                  <a:ext cx="1676162" cy="2057108"/>
                </a:xfrm>
                <a:prstGeom prst="line">
                  <a:avLst/>
                </a:prstGeom>
                <a:grpFill/>
                <a:ln w="25400" cap="rnd" cmpd="sng" algn="ctr">
                  <a:solidFill>
                    <a:schemeClr val="bg1">
                      <a:lumMod val="65000"/>
                    </a:schemeClr>
                  </a:solidFill>
                  <a:prstDash val="solid"/>
                  <a:headEnd type="none"/>
                  <a:tailEnd type="none"/>
                </a:ln>
                <a:effectLst/>
              </p:spPr>
            </p:cxnSp>
            <p:cxnSp>
              <p:nvCxnSpPr>
                <p:cNvPr id="38" name="Straight Connector 37">
                  <a:extLst>
                    <a:ext uri="{FF2B5EF4-FFF2-40B4-BE49-F238E27FC236}">
                      <a16:creationId xmlns:a16="http://schemas.microsoft.com/office/drawing/2014/main" id="{D93CE5B3-1E0D-4945-B1DE-EFF08A9F8489}"/>
                    </a:ext>
                  </a:extLst>
                </p:cNvPr>
                <p:cNvCxnSpPr/>
                <p:nvPr/>
              </p:nvCxnSpPr>
              <p:spPr>
                <a:xfrm flipH="1" flipV="1">
                  <a:off x="9722940" y="1846592"/>
                  <a:ext cx="1142838" cy="1219027"/>
                </a:xfrm>
                <a:prstGeom prst="line">
                  <a:avLst/>
                </a:prstGeom>
                <a:grpFill/>
                <a:ln w="25400" cap="rnd" cmpd="sng" algn="ctr">
                  <a:solidFill>
                    <a:schemeClr val="bg1">
                      <a:lumMod val="65000"/>
                    </a:schemeClr>
                  </a:solidFill>
                  <a:prstDash val="solid"/>
                  <a:headEnd type="none"/>
                  <a:tailEnd type="none"/>
                </a:ln>
                <a:effectLst/>
              </p:spPr>
            </p:cxnSp>
            <p:cxnSp>
              <p:nvCxnSpPr>
                <p:cNvPr id="39" name="Straight Connector 38">
                  <a:extLst>
                    <a:ext uri="{FF2B5EF4-FFF2-40B4-BE49-F238E27FC236}">
                      <a16:creationId xmlns:a16="http://schemas.microsoft.com/office/drawing/2014/main" id="{5A292241-9569-407B-9695-69AEC6C153A9}"/>
                    </a:ext>
                  </a:extLst>
                </p:cNvPr>
                <p:cNvCxnSpPr/>
                <p:nvPr/>
              </p:nvCxnSpPr>
              <p:spPr>
                <a:xfrm flipH="1">
                  <a:off x="7894400" y="4773874"/>
                  <a:ext cx="907859" cy="1110744"/>
                </a:xfrm>
                <a:prstGeom prst="line">
                  <a:avLst/>
                </a:prstGeom>
                <a:grpFill/>
                <a:ln w="25400" cap="rnd" cmpd="sng" algn="ctr">
                  <a:solidFill>
                    <a:schemeClr val="accent2"/>
                  </a:solidFill>
                  <a:prstDash val="solid"/>
                  <a:headEnd type="none"/>
                  <a:tailEnd type="none"/>
                </a:ln>
                <a:effectLst/>
              </p:spPr>
            </p:cxnSp>
            <p:cxnSp>
              <p:nvCxnSpPr>
                <p:cNvPr id="40" name="Straight Connector 39">
                  <a:extLst>
                    <a:ext uri="{FF2B5EF4-FFF2-40B4-BE49-F238E27FC236}">
                      <a16:creationId xmlns:a16="http://schemas.microsoft.com/office/drawing/2014/main" id="{492CE313-DDCC-4987-9CB0-DF13B6BE5734}"/>
                    </a:ext>
                  </a:extLst>
                </p:cNvPr>
                <p:cNvCxnSpPr/>
                <p:nvPr/>
              </p:nvCxnSpPr>
              <p:spPr>
                <a:xfrm flipH="1" flipV="1">
                  <a:off x="9570562" y="4132268"/>
                  <a:ext cx="1066649" cy="914270"/>
                </a:xfrm>
                <a:prstGeom prst="line">
                  <a:avLst/>
                </a:prstGeom>
                <a:grpFill/>
                <a:ln w="25400" cap="rnd" cmpd="sng" algn="ctr">
                  <a:solidFill>
                    <a:schemeClr val="bg1">
                      <a:lumMod val="65000"/>
                    </a:schemeClr>
                  </a:solidFill>
                  <a:prstDash val="solid"/>
                  <a:headEnd type="none"/>
                  <a:tailEnd type="none"/>
                </a:ln>
                <a:effectLst/>
              </p:spPr>
            </p:cxnSp>
            <p:cxnSp>
              <p:nvCxnSpPr>
                <p:cNvPr id="41" name="Straight Connector 40">
                  <a:extLst>
                    <a:ext uri="{FF2B5EF4-FFF2-40B4-BE49-F238E27FC236}">
                      <a16:creationId xmlns:a16="http://schemas.microsoft.com/office/drawing/2014/main" id="{5721FD31-733E-483F-8D2E-E2016045C604}"/>
                    </a:ext>
                  </a:extLst>
                </p:cNvPr>
                <p:cNvCxnSpPr/>
                <p:nvPr/>
              </p:nvCxnSpPr>
              <p:spPr>
                <a:xfrm>
                  <a:off x="6675372" y="4132267"/>
                  <a:ext cx="1219027" cy="1752352"/>
                </a:xfrm>
                <a:prstGeom prst="line">
                  <a:avLst/>
                </a:prstGeom>
                <a:grpFill/>
                <a:ln w="25400" cap="rnd" cmpd="sng" algn="ctr">
                  <a:solidFill>
                    <a:schemeClr val="accent2"/>
                  </a:solidFill>
                  <a:prstDash val="solid"/>
                  <a:headEnd type="none"/>
                  <a:tailEnd type="none"/>
                </a:ln>
                <a:effectLst/>
              </p:spPr>
            </p:cxnSp>
            <p:cxnSp>
              <p:nvCxnSpPr>
                <p:cNvPr id="42" name="Straight Connector 41">
                  <a:extLst>
                    <a:ext uri="{FF2B5EF4-FFF2-40B4-BE49-F238E27FC236}">
                      <a16:creationId xmlns:a16="http://schemas.microsoft.com/office/drawing/2014/main" id="{712DB1A7-1FF0-43F7-9098-A537BCC0E4C2}"/>
                    </a:ext>
                  </a:extLst>
                </p:cNvPr>
                <p:cNvCxnSpPr/>
                <p:nvPr/>
              </p:nvCxnSpPr>
              <p:spPr>
                <a:xfrm>
                  <a:off x="5153176" y="4054491"/>
                  <a:ext cx="988872" cy="839668"/>
                </a:xfrm>
                <a:prstGeom prst="line">
                  <a:avLst/>
                </a:prstGeom>
                <a:grpFill/>
                <a:ln w="25400" cap="rnd" cmpd="sng" algn="ctr">
                  <a:solidFill>
                    <a:schemeClr val="accent2"/>
                  </a:solidFill>
                  <a:prstDash val="solid"/>
                  <a:headEnd type="none"/>
                  <a:tailEnd type="none"/>
                </a:ln>
                <a:effectLst/>
              </p:spPr>
            </p:cxnSp>
            <p:cxnSp>
              <p:nvCxnSpPr>
                <p:cNvPr id="43" name="Straight Connector 42">
                  <a:extLst>
                    <a:ext uri="{FF2B5EF4-FFF2-40B4-BE49-F238E27FC236}">
                      <a16:creationId xmlns:a16="http://schemas.microsoft.com/office/drawing/2014/main" id="{8BD17708-F039-41AD-BD73-1804C7C852FB}"/>
                    </a:ext>
                  </a:extLst>
                </p:cNvPr>
                <p:cNvCxnSpPr/>
                <p:nvPr/>
              </p:nvCxnSpPr>
              <p:spPr>
                <a:xfrm flipH="1">
                  <a:off x="5075399" y="3141808"/>
                  <a:ext cx="1980919" cy="761892"/>
                </a:xfrm>
                <a:prstGeom prst="line">
                  <a:avLst/>
                </a:prstGeom>
                <a:grpFill/>
                <a:ln w="25400" cap="rnd" cmpd="sng" algn="ctr">
                  <a:solidFill>
                    <a:schemeClr val="accent2"/>
                  </a:solidFill>
                  <a:prstDash val="solid"/>
                  <a:headEnd type="none"/>
                  <a:tailEnd type="none"/>
                </a:ln>
                <a:effectLst/>
              </p:spPr>
            </p:cxnSp>
            <p:cxnSp>
              <p:nvCxnSpPr>
                <p:cNvPr id="44" name="Straight Connector 43">
                  <a:extLst>
                    <a:ext uri="{FF2B5EF4-FFF2-40B4-BE49-F238E27FC236}">
                      <a16:creationId xmlns:a16="http://schemas.microsoft.com/office/drawing/2014/main" id="{A3AFFA77-723C-4129-9B68-0AD3CA722DCA}"/>
                    </a:ext>
                  </a:extLst>
                </p:cNvPr>
                <p:cNvCxnSpPr/>
                <p:nvPr/>
              </p:nvCxnSpPr>
              <p:spPr>
                <a:xfrm flipH="1">
                  <a:off x="7894400" y="5884619"/>
                  <a:ext cx="1676162" cy="0"/>
                </a:xfrm>
                <a:prstGeom prst="line">
                  <a:avLst/>
                </a:prstGeom>
                <a:grpFill/>
                <a:ln w="25400" cap="rnd" cmpd="sng" algn="ctr">
                  <a:solidFill>
                    <a:schemeClr val="bg1">
                      <a:lumMod val="65000"/>
                    </a:schemeClr>
                  </a:solidFill>
                  <a:prstDash val="solid"/>
                  <a:headEnd type="none"/>
                  <a:tailEnd type="none"/>
                </a:ln>
                <a:effectLst/>
              </p:spPr>
            </p:cxnSp>
            <p:cxnSp>
              <p:nvCxnSpPr>
                <p:cNvPr id="45" name="Straight Connector 44">
                  <a:extLst>
                    <a:ext uri="{FF2B5EF4-FFF2-40B4-BE49-F238E27FC236}">
                      <a16:creationId xmlns:a16="http://schemas.microsoft.com/office/drawing/2014/main" id="{EAAB39D7-53A8-4C01-B9A5-F3A3EC929687}"/>
                    </a:ext>
                  </a:extLst>
                </p:cNvPr>
                <p:cNvCxnSpPr/>
                <p:nvPr/>
              </p:nvCxnSpPr>
              <p:spPr>
                <a:xfrm>
                  <a:off x="8258784" y="1863153"/>
                  <a:ext cx="1295216" cy="0"/>
                </a:xfrm>
                <a:prstGeom prst="line">
                  <a:avLst/>
                </a:prstGeom>
                <a:grpFill/>
                <a:ln w="25400" cap="rnd" cmpd="sng" algn="ctr">
                  <a:solidFill>
                    <a:schemeClr val="bg1">
                      <a:lumMod val="65000"/>
                    </a:schemeClr>
                  </a:solidFill>
                  <a:prstDash val="solid"/>
                  <a:headEnd type="none"/>
                  <a:tailEnd type="none"/>
                </a:ln>
                <a:effectLst/>
              </p:spPr>
            </p:cxnSp>
            <p:cxnSp>
              <p:nvCxnSpPr>
                <p:cNvPr id="46" name="Straight Connector 45">
                  <a:extLst>
                    <a:ext uri="{FF2B5EF4-FFF2-40B4-BE49-F238E27FC236}">
                      <a16:creationId xmlns:a16="http://schemas.microsoft.com/office/drawing/2014/main" id="{CB94D2B8-DBDB-4E4A-AAAB-861EBFB8E50A}"/>
                    </a:ext>
                  </a:extLst>
                </p:cNvPr>
                <p:cNvCxnSpPr/>
                <p:nvPr/>
              </p:nvCxnSpPr>
              <p:spPr>
                <a:xfrm flipH="1" flipV="1">
                  <a:off x="3246859" y="3446565"/>
                  <a:ext cx="838081" cy="533324"/>
                </a:xfrm>
                <a:prstGeom prst="line">
                  <a:avLst/>
                </a:prstGeom>
                <a:grpFill/>
                <a:ln w="25400" cap="rnd" cmpd="sng" algn="ctr">
                  <a:solidFill>
                    <a:schemeClr val="bg1">
                      <a:lumMod val="65000"/>
                    </a:schemeClr>
                  </a:solidFill>
                  <a:prstDash val="solid"/>
                  <a:headEnd type="none"/>
                  <a:tailEnd type="none"/>
                </a:ln>
                <a:effectLst/>
              </p:spPr>
            </p:cxnSp>
            <p:cxnSp>
              <p:nvCxnSpPr>
                <p:cNvPr id="47" name="Straight Connector 46">
                  <a:extLst>
                    <a:ext uri="{FF2B5EF4-FFF2-40B4-BE49-F238E27FC236}">
                      <a16:creationId xmlns:a16="http://schemas.microsoft.com/office/drawing/2014/main" id="{356F7953-98D7-49B0-9489-8F84FF852553}"/>
                    </a:ext>
                  </a:extLst>
                </p:cNvPr>
                <p:cNvCxnSpPr/>
                <p:nvPr/>
              </p:nvCxnSpPr>
              <p:spPr>
                <a:xfrm flipV="1">
                  <a:off x="2408778" y="3421115"/>
                  <a:ext cx="817732" cy="1244477"/>
                </a:xfrm>
                <a:prstGeom prst="line">
                  <a:avLst/>
                </a:prstGeom>
                <a:grpFill/>
                <a:ln w="25400" cap="rnd" cmpd="sng" algn="ctr">
                  <a:solidFill>
                    <a:schemeClr val="bg1">
                      <a:lumMod val="65000"/>
                    </a:schemeClr>
                  </a:solidFill>
                  <a:prstDash val="solid"/>
                  <a:headEnd type="none"/>
                  <a:tailEnd type="none"/>
                </a:ln>
                <a:effectLst/>
              </p:spPr>
            </p:cxnSp>
            <p:cxnSp>
              <p:nvCxnSpPr>
                <p:cNvPr id="48" name="Straight Connector 47">
                  <a:extLst>
                    <a:ext uri="{FF2B5EF4-FFF2-40B4-BE49-F238E27FC236}">
                      <a16:creationId xmlns:a16="http://schemas.microsoft.com/office/drawing/2014/main" id="{3CF274E3-9165-4985-9F11-E404A4EB3D39}"/>
                    </a:ext>
                  </a:extLst>
                </p:cNvPr>
                <p:cNvCxnSpPr/>
                <p:nvPr/>
              </p:nvCxnSpPr>
              <p:spPr>
                <a:xfrm flipH="1">
                  <a:off x="6142048" y="4169462"/>
                  <a:ext cx="562722" cy="724697"/>
                </a:xfrm>
                <a:prstGeom prst="line">
                  <a:avLst/>
                </a:prstGeom>
                <a:grpFill/>
                <a:ln w="25400" cap="rnd" cmpd="sng" algn="ctr">
                  <a:solidFill>
                    <a:schemeClr val="accent2"/>
                  </a:solidFill>
                  <a:prstDash val="solid"/>
                  <a:headEnd type="none"/>
                  <a:tailEnd type="none"/>
                </a:ln>
                <a:effectLst/>
              </p:spPr>
            </p:cxnSp>
            <p:cxnSp>
              <p:nvCxnSpPr>
                <p:cNvPr id="49" name="Straight Connector 48">
                  <a:extLst>
                    <a:ext uri="{FF2B5EF4-FFF2-40B4-BE49-F238E27FC236}">
                      <a16:creationId xmlns:a16="http://schemas.microsoft.com/office/drawing/2014/main" id="{0C9A7819-7C6F-4A6C-82EE-69D9C1EE0AE6}"/>
                    </a:ext>
                  </a:extLst>
                </p:cNvPr>
                <p:cNvCxnSpPr>
                  <a:cxnSpLocks/>
                </p:cNvCxnSpPr>
                <p:nvPr/>
              </p:nvCxnSpPr>
              <p:spPr>
                <a:xfrm>
                  <a:off x="5303966" y="2456105"/>
                  <a:ext cx="1752352" cy="685703"/>
                </a:xfrm>
                <a:prstGeom prst="line">
                  <a:avLst/>
                </a:prstGeom>
                <a:grpFill/>
                <a:ln w="25400" cap="rnd" cmpd="sng" algn="ctr">
                  <a:solidFill>
                    <a:schemeClr val="accent2"/>
                  </a:solidFill>
                  <a:prstDash val="solid"/>
                  <a:headEnd type="none"/>
                  <a:tailEnd type="none"/>
                </a:ln>
                <a:effectLst/>
              </p:spPr>
            </p:cxnSp>
            <p:cxnSp>
              <p:nvCxnSpPr>
                <p:cNvPr id="50" name="Straight Connector 49">
                  <a:extLst>
                    <a:ext uri="{FF2B5EF4-FFF2-40B4-BE49-F238E27FC236}">
                      <a16:creationId xmlns:a16="http://schemas.microsoft.com/office/drawing/2014/main" id="{9469DB1E-3348-4656-AFC0-9756EB69618A}"/>
                    </a:ext>
                  </a:extLst>
                </p:cNvPr>
                <p:cNvCxnSpPr/>
                <p:nvPr/>
              </p:nvCxnSpPr>
              <p:spPr>
                <a:xfrm>
                  <a:off x="6142048" y="4970349"/>
                  <a:ext cx="1752352" cy="914270"/>
                </a:xfrm>
                <a:prstGeom prst="line">
                  <a:avLst/>
                </a:prstGeom>
                <a:grpFill/>
                <a:ln w="25400" cap="rnd" cmpd="sng" algn="ctr">
                  <a:solidFill>
                    <a:schemeClr val="accent2"/>
                  </a:solidFill>
                  <a:prstDash val="solid"/>
                  <a:headEnd type="none"/>
                  <a:tailEnd type="none"/>
                </a:ln>
                <a:effectLst/>
              </p:spPr>
            </p:cxnSp>
            <p:cxnSp>
              <p:nvCxnSpPr>
                <p:cNvPr id="51" name="Straight Connector 50">
                  <a:extLst>
                    <a:ext uri="{FF2B5EF4-FFF2-40B4-BE49-F238E27FC236}">
                      <a16:creationId xmlns:a16="http://schemas.microsoft.com/office/drawing/2014/main" id="{0D5951D5-0C6B-4B14-B2CD-C4C4A4872F7F}"/>
                    </a:ext>
                  </a:extLst>
                </p:cNvPr>
                <p:cNvCxnSpPr/>
                <p:nvPr/>
              </p:nvCxnSpPr>
              <p:spPr>
                <a:xfrm flipH="1">
                  <a:off x="3246859" y="3217996"/>
                  <a:ext cx="1142838" cy="228567"/>
                </a:xfrm>
                <a:prstGeom prst="line">
                  <a:avLst/>
                </a:prstGeom>
                <a:grpFill/>
                <a:ln w="25400" cap="rnd" cmpd="sng" algn="ctr">
                  <a:solidFill>
                    <a:schemeClr val="bg1">
                      <a:lumMod val="65000"/>
                    </a:schemeClr>
                  </a:solidFill>
                  <a:prstDash val="solid"/>
                  <a:headEnd type="none"/>
                  <a:tailEnd type="none"/>
                </a:ln>
                <a:effectLst/>
              </p:spPr>
            </p:cxnSp>
            <p:cxnSp>
              <p:nvCxnSpPr>
                <p:cNvPr id="52" name="Straight Connector 51">
                  <a:extLst>
                    <a:ext uri="{FF2B5EF4-FFF2-40B4-BE49-F238E27FC236}">
                      <a16:creationId xmlns:a16="http://schemas.microsoft.com/office/drawing/2014/main" id="{14E191A0-A440-4AD4-9DEF-A74B4CE3567A}"/>
                    </a:ext>
                  </a:extLst>
                </p:cNvPr>
                <p:cNvCxnSpPr/>
                <p:nvPr/>
              </p:nvCxnSpPr>
              <p:spPr>
                <a:xfrm flipV="1">
                  <a:off x="7056319" y="1846592"/>
                  <a:ext cx="2666621" cy="1371405"/>
                </a:xfrm>
                <a:prstGeom prst="line">
                  <a:avLst/>
                </a:prstGeom>
                <a:grpFill/>
                <a:ln w="25400" cap="rnd" cmpd="sng" algn="ctr">
                  <a:solidFill>
                    <a:schemeClr val="bg1">
                      <a:lumMod val="65000"/>
                    </a:schemeClr>
                  </a:solidFill>
                  <a:prstDash val="solid"/>
                  <a:headEnd type="none"/>
                  <a:tailEnd type="none"/>
                </a:ln>
                <a:effectLst/>
              </p:spPr>
            </p:cxnSp>
            <p:cxnSp>
              <p:nvCxnSpPr>
                <p:cNvPr id="53" name="Straight Connector 52">
                  <a:extLst>
                    <a:ext uri="{FF2B5EF4-FFF2-40B4-BE49-F238E27FC236}">
                      <a16:creationId xmlns:a16="http://schemas.microsoft.com/office/drawing/2014/main" id="{C903A08E-A5F7-425D-9A2B-3A60D47E9029}"/>
                    </a:ext>
                  </a:extLst>
                </p:cNvPr>
                <p:cNvCxnSpPr/>
                <p:nvPr/>
              </p:nvCxnSpPr>
              <p:spPr>
                <a:xfrm>
                  <a:off x="7056319" y="3217997"/>
                  <a:ext cx="990460" cy="685703"/>
                </a:xfrm>
                <a:prstGeom prst="line">
                  <a:avLst/>
                </a:prstGeom>
                <a:grpFill/>
                <a:ln w="25400" cap="rnd" cmpd="sng" algn="ctr">
                  <a:solidFill>
                    <a:schemeClr val="accent2"/>
                  </a:solidFill>
                  <a:prstDash val="solid"/>
                  <a:headEnd type="none"/>
                  <a:tailEnd type="none"/>
                </a:ln>
                <a:effectLst/>
              </p:spPr>
            </p:cxnSp>
            <p:cxnSp>
              <p:nvCxnSpPr>
                <p:cNvPr id="54" name="Straight Connector 53">
                  <a:extLst>
                    <a:ext uri="{FF2B5EF4-FFF2-40B4-BE49-F238E27FC236}">
                      <a16:creationId xmlns:a16="http://schemas.microsoft.com/office/drawing/2014/main" id="{1E49CFEA-C5CB-4991-80B0-A09CA48E19E4}"/>
                    </a:ext>
                  </a:extLst>
                </p:cNvPr>
                <p:cNvCxnSpPr/>
                <p:nvPr/>
              </p:nvCxnSpPr>
              <p:spPr>
                <a:xfrm flipH="1">
                  <a:off x="1418320" y="1998969"/>
                  <a:ext cx="2514241" cy="1828541"/>
                </a:xfrm>
                <a:prstGeom prst="line">
                  <a:avLst/>
                </a:prstGeom>
                <a:grpFill/>
                <a:ln w="25400" cap="rnd" cmpd="sng" algn="ctr">
                  <a:solidFill>
                    <a:schemeClr val="bg1">
                      <a:lumMod val="65000"/>
                    </a:schemeClr>
                  </a:solidFill>
                  <a:prstDash val="solid"/>
                  <a:headEnd type="none"/>
                  <a:tailEnd type="none"/>
                </a:ln>
                <a:effectLst/>
              </p:spPr>
            </p:cxnSp>
            <p:sp>
              <p:nvSpPr>
                <p:cNvPr id="55" name="Oval 54">
                  <a:extLst>
                    <a:ext uri="{FF2B5EF4-FFF2-40B4-BE49-F238E27FC236}">
                      <a16:creationId xmlns:a16="http://schemas.microsoft.com/office/drawing/2014/main" id="{8582000E-8719-4BBF-B62F-DBB3B4975989}"/>
                    </a:ext>
                  </a:extLst>
                </p:cNvPr>
                <p:cNvSpPr/>
                <p:nvPr/>
              </p:nvSpPr>
              <p:spPr bwMode="auto">
                <a:xfrm>
                  <a:off x="9456184" y="1635310"/>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56" name="Oval 55">
                  <a:extLst>
                    <a:ext uri="{FF2B5EF4-FFF2-40B4-BE49-F238E27FC236}">
                      <a16:creationId xmlns:a16="http://schemas.microsoft.com/office/drawing/2014/main" id="{31F1D480-8280-4C62-BC53-FF04DA1F7714}"/>
                    </a:ext>
                  </a:extLst>
                </p:cNvPr>
                <p:cNvSpPr/>
                <p:nvPr/>
              </p:nvSpPr>
              <p:spPr bwMode="auto">
                <a:xfrm>
                  <a:off x="1521304" y="2204174"/>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57" name="Oval 56">
                  <a:extLst>
                    <a:ext uri="{FF2B5EF4-FFF2-40B4-BE49-F238E27FC236}">
                      <a16:creationId xmlns:a16="http://schemas.microsoft.com/office/drawing/2014/main" id="{2C39B6AF-5738-4053-88D3-CD3D72E1ECAA}"/>
                    </a:ext>
                  </a:extLst>
                </p:cNvPr>
                <p:cNvSpPr/>
                <p:nvPr/>
              </p:nvSpPr>
              <p:spPr bwMode="auto">
                <a:xfrm>
                  <a:off x="2122083" y="4441141"/>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58" name="Oval 57">
                  <a:extLst>
                    <a:ext uri="{FF2B5EF4-FFF2-40B4-BE49-F238E27FC236}">
                      <a16:creationId xmlns:a16="http://schemas.microsoft.com/office/drawing/2014/main" id="{D476F278-32B0-485B-9E0A-3E3D06724D43}"/>
                    </a:ext>
                  </a:extLst>
                </p:cNvPr>
                <p:cNvSpPr/>
                <p:nvPr/>
              </p:nvSpPr>
              <p:spPr bwMode="auto">
                <a:xfrm>
                  <a:off x="4800800" y="3654714"/>
                  <a:ext cx="502849" cy="502849"/>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59" name="Oval 58">
                  <a:extLst>
                    <a:ext uri="{FF2B5EF4-FFF2-40B4-BE49-F238E27FC236}">
                      <a16:creationId xmlns:a16="http://schemas.microsoft.com/office/drawing/2014/main" id="{A719DFFA-3CFD-4117-A233-873CDD8A16F0}"/>
                    </a:ext>
                  </a:extLst>
                </p:cNvPr>
                <p:cNvSpPr/>
                <p:nvPr/>
              </p:nvSpPr>
              <p:spPr bwMode="auto">
                <a:xfrm>
                  <a:off x="7629028" y="5654254"/>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0" name="Oval 59">
                  <a:extLst>
                    <a:ext uri="{FF2B5EF4-FFF2-40B4-BE49-F238E27FC236}">
                      <a16:creationId xmlns:a16="http://schemas.microsoft.com/office/drawing/2014/main" id="{F6B56107-682A-4F43-8594-D097A5D5348B}"/>
                    </a:ext>
                  </a:extLst>
                </p:cNvPr>
                <p:cNvSpPr/>
                <p:nvPr/>
              </p:nvSpPr>
              <p:spPr bwMode="auto">
                <a:xfrm>
                  <a:off x="6817008" y="2935247"/>
                  <a:ext cx="502849" cy="502849"/>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cxnSp>
              <p:nvCxnSpPr>
                <p:cNvPr id="61" name="Straight Connector 60">
                  <a:extLst>
                    <a:ext uri="{FF2B5EF4-FFF2-40B4-BE49-F238E27FC236}">
                      <a16:creationId xmlns:a16="http://schemas.microsoft.com/office/drawing/2014/main" id="{FFF1136C-2DCD-44B8-AA4B-6A995FAB03C5}"/>
                    </a:ext>
                  </a:extLst>
                </p:cNvPr>
                <p:cNvCxnSpPr/>
                <p:nvPr/>
              </p:nvCxnSpPr>
              <p:spPr>
                <a:xfrm flipV="1">
                  <a:off x="5151589" y="4970349"/>
                  <a:ext cx="990460" cy="685703"/>
                </a:xfrm>
                <a:prstGeom prst="line">
                  <a:avLst/>
                </a:prstGeom>
                <a:grpFill/>
                <a:ln w="25400" cap="rnd" cmpd="sng" algn="ctr">
                  <a:solidFill>
                    <a:schemeClr val="accent2"/>
                  </a:solidFill>
                  <a:prstDash val="solid"/>
                  <a:headEnd type="none"/>
                  <a:tailEnd type="none"/>
                </a:ln>
                <a:effectLst/>
              </p:spPr>
            </p:cxnSp>
            <p:cxnSp>
              <p:nvCxnSpPr>
                <p:cNvPr id="62" name="Straight Connector 61">
                  <a:extLst>
                    <a:ext uri="{FF2B5EF4-FFF2-40B4-BE49-F238E27FC236}">
                      <a16:creationId xmlns:a16="http://schemas.microsoft.com/office/drawing/2014/main" id="{31FB4180-D458-44DB-BFCF-99E78F59484D}"/>
                    </a:ext>
                  </a:extLst>
                </p:cNvPr>
                <p:cNvCxnSpPr/>
                <p:nvPr/>
              </p:nvCxnSpPr>
              <p:spPr>
                <a:xfrm flipV="1">
                  <a:off x="9570562" y="5141774"/>
                  <a:ext cx="1104743" cy="742844"/>
                </a:xfrm>
                <a:prstGeom prst="line">
                  <a:avLst/>
                </a:prstGeom>
                <a:grpFill/>
                <a:ln w="25400" cap="rnd" cmpd="sng" algn="ctr">
                  <a:solidFill>
                    <a:schemeClr val="bg1">
                      <a:lumMod val="65000"/>
                    </a:schemeClr>
                  </a:solidFill>
                  <a:prstDash val="solid"/>
                  <a:headEnd type="none"/>
                  <a:tailEnd type="none"/>
                </a:ln>
                <a:effectLst/>
              </p:spPr>
            </p:cxnSp>
            <p:cxnSp>
              <p:nvCxnSpPr>
                <p:cNvPr id="63" name="Straight Connector 62">
                  <a:extLst>
                    <a:ext uri="{FF2B5EF4-FFF2-40B4-BE49-F238E27FC236}">
                      <a16:creationId xmlns:a16="http://schemas.microsoft.com/office/drawing/2014/main" id="{F70FDAD3-DA49-4767-93CB-8D01B09A5E96}"/>
                    </a:ext>
                  </a:extLst>
                </p:cNvPr>
                <p:cNvCxnSpPr/>
                <p:nvPr/>
              </p:nvCxnSpPr>
              <p:spPr>
                <a:xfrm flipH="1">
                  <a:off x="9646751" y="3065618"/>
                  <a:ext cx="1219029" cy="990460"/>
                </a:xfrm>
                <a:prstGeom prst="line">
                  <a:avLst/>
                </a:prstGeom>
                <a:grpFill/>
                <a:ln w="25400" cap="rnd" cmpd="sng" algn="ctr">
                  <a:solidFill>
                    <a:schemeClr val="bg1">
                      <a:lumMod val="65000"/>
                    </a:schemeClr>
                  </a:solidFill>
                  <a:prstDash val="solid"/>
                  <a:headEnd type="none"/>
                  <a:tailEnd type="none"/>
                </a:ln>
                <a:effectLst/>
              </p:spPr>
            </p:cxnSp>
            <p:cxnSp>
              <p:nvCxnSpPr>
                <p:cNvPr id="64" name="Straight Connector 63">
                  <a:extLst>
                    <a:ext uri="{FF2B5EF4-FFF2-40B4-BE49-F238E27FC236}">
                      <a16:creationId xmlns:a16="http://schemas.microsoft.com/office/drawing/2014/main" id="{B8BFAD31-D108-44C7-8C11-4619A6235414}"/>
                    </a:ext>
                  </a:extLst>
                </p:cNvPr>
                <p:cNvCxnSpPr/>
                <p:nvPr/>
              </p:nvCxnSpPr>
              <p:spPr>
                <a:xfrm>
                  <a:off x="8046779" y="3903699"/>
                  <a:ext cx="1523783" cy="1980919"/>
                </a:xfrm>
                <a:prstGeom prst="line">
                  <a:avLst/>
                </a:prstGeom>
                <a:grpFill/>
                <a:ln w="25400" cap="rnd" cmpd="sng" algn="ctr">
                  <a:solidFill>
                    <a:schemeClr val="bg1">
                      <a:lumMod val="65000"/>
                    </a:schemeClr>
                  </a:solidFill>
                  <a:prstDash val="solid"/>
                  <a:headEnd type="none"/>
                  <a:tailEnd type="none"/>
                </a:ln>
                <a:effectLst/>
              </p:spPr>
            </p:cxnSp>
            <p:sp>
              <p:nvSpPr>
                <p:cNvPr id="65" name="Oval 64">
                  <a:extLst>
                    <a:ext uri="{FF2B5EF4-FFF2-40B4-BE49-F238E27FC236}">
                      <a16:creationId xmlns:a16="http://schemas.microsoft.com/office/drawing/2014/main" id="{6595E54F-5DDA-452F-9245-36F131DF809D}"/>
                    </a:ext>
                  </a:extLst>
                </p:cNvPr>
                <p:cNvSpPr/>
                <p:nvPr/>
              </p:nvSpPr>
              <p:spPr bwMode="auto">
                <a:xfrm>
                  <a:off x="10362261" y="4826972"/>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6" name="Oval 65">
                  <a:extLst>
                    <a:ext uri="{FF2B5EF4-FFF2-40B4-BE49-F238E27FC236}">
                      <a16:creationId xmlns:a16="http://schemas.microsoft.com/office/drawing/2014/main" id="{5A821F63-3B6E-43CB-B2EC-D2EDF1E70C28}"/>
                    </a:ext>
                  </a:extLst>
                </p:cNvPr>
                <p:cNvSpPr/>
                <p:nvPr/>
              </p:nvSpPr>
              <p:spPr bwMode="auto">
                <a:xfrm>
                  <a:off x="7789639" y="3675633"/>
                  <a:ext cx="502849" cy="502849"/>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7" name="Oval 66">
                  <a:extLst>
                    <a:ext uri="{FF2B5EF4-FFF2-40B4-BE49-F238E27FC236}">
                      <a16:creationId xmlns:a16="http://schemas.microsoft.com/office/drawing/2014/main" id="{6E13597D-7D89-498A-B35E-B643209F070F}"/>
                    </a:ext>
                  </a:extLst>
                </p:cNvPr>
                <p:cNvSpPr/>
                <p:nvPr/>
              </p:nvSpPr>
              <p:spPr bwMode="auto">
                <a:xfrm>
                  <a:off x="3320378" y="5600820"/>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8" name="Oval 67">
                  <a:extLst>
                    <a:ext uri="{FF2B5EF4-FFF2-40B4-BE49-F238E27FC236}">
                      <a16:creationId xmlns:a16="http://schemas.microsoft.com/office/drawing/2014/main" id="{6C71EFC9-BA8A-41C7-9A83-7B83103FB62D}"/>
                    </a:ext>
                  </a:extLst>
                </p:cNvPr>
                <p:cNvSpPr/>
                <p:nvPr/>
              </p:nvSpPr>
              <p:spPr bwMode="auto">
                <a:xfrm>
                  <a:off x="2983132" y="3169137"/>
                  <a:ext cx="502849" cy="502849"/>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cxnSp>
              <p:nvCxnSpPr>
                <p:cNvPr id="69" name="Straight Connector 68">
                  <a:extLst>
                    <a:ext uri="{FF2B5EF4-FFF2-40B4-BE49-F238E27FC236}">
                      <a16:creationId xmlns:a16="http://schemas.microsoft.com/office/drawing/2014/main" id="{D0F8B34D-8669-435E-958B-8A6CD8E27A2E}"/>
                    </a:ext>
                  </a:extLst>
                </p:cNvPr>
                <p:cNvCxnSpPr/>
                <p:nvPr/>
              </p:nvCxnSpPr>
              <p:spPr>
                <a:xfrm flipH="1" flipV="1">
                  <a:off x="3932561" y="4741781"/>
                  <a:ext cx="1066650" cy="914272"/>
                </a:xfrm>
                <a:prstGeom prst="line">
                  <a:avLst/>
                </a:prstGeom>
                <a:grpFill/>
                <a:ln w="25400" cap="rnd" cmpd="sng" algn="ctr">
                  <a:solidFill>
                    <a:schemeClr val="accent2"/>
                  </a:solidFill>
                  <a:prstDash val="solid"/>
                  <a:headEnd type="none"/>
                  <a:tailEnd type="none"/>
                </a:ln>
                <a:effectLst/>
              </p:spPr>
            </p:cxnSp>
            <p:sp>
              <p:nvSpPr>
                <p:cNvPr id="70" name="Mobile node 1">
                  <a:extLst>
                    <a:ext uri="{FF2B5EF4-FFF2-40B4-BE49-F238E27FC236}">
                      <a16:creationId xmlns:a16="http://schemas.microsoft.com/office/drawing/2014/main" id="{E434ED23-1B02-49ED-B638-8DC5DB8C039D}"/>
                    </a:ext>
                  </a:extLst>
                </p:cNvPr>
                <p:cNvSpPr/>
                <p:nvPr/>
              </p:nvSpPr>
              <p:spPr bwMode="auto">
                <a:xfrm>
                  <a:off x="1259956" y="3724519"/>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1" name="Mobile node 1">
                  <a:extLst>
                    <a:ext uri="{FF2B5EF4-FFF2-40B4-BE49-F238E27FC236}">
                      <a16:creationId xmlns:a16="http://schemas.microsoft.com/office/drawing/2014/main" id="{F5514A03-DCD1-41E2-AD99-FC49C63A6A5D}"/>
                    </a:ext>
                  </a:extLst>
                </p:cNvPr>
                <p:cNvSpPr/>
                <p:nvPr/>
              </p:nvSpPr>
              <p:spPr bwMode="auto">
                <a:xfrm>
                  <a:off x="3766987" y="1895719"/>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2" name="Mobile node 1">
                  <a:extLst>
                    <a:ext uri="{FF2B5EF4-FFF2-40B4-BE49-F238E27FC236}">
                      <a16:creationId xmlns:a16="http://schemas.microsoft.com/office/drawing/2014/main" id="{353D86BC-711D-4502-B87D-9C1A98D013A6}"/>
                    </a:ext>
                  </a:extLst>
                </p:cNvPr>
                <p:cNvSpPr/>
                <p:nvPr/>
              </p:nvSpPr>
              <p:spPr bwMode="auto">
                <a:xfrm>
                  <a:off x="4299882" y="3076566"/>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3" name="Mobile node 1">
                  <a:extLst>
                    <a:ext uri="{FF2B5EF4-FFF2-40B4-BE49-F238E27FC236}">
                      <a16:creationId xmlns:a16="http://schemas.microsoft.com/office/drawing/2014/main" id="{0F8DED2C-5951-4A35-90E9-915631F33B6B}"/>
                    </a:ext>
                  </a:extLst>
                </p:cNvPr>
                <p:cNvSpPr/>
                <p:nvPr/>
              </p:nvSpPr>
              <p:spPr bwMode="auto">
                <a:xfrm>
                  <a:off x="4966001" y="5553319"/>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4" name="Mobile node 1">
                  <a:extLst>
                    <a:ext uri="{FF2B5EF4-FFF2-40B4-BE49-F238E27FC236}">
                      <a16:creationId xmlns:a16="http://schemas.microsoft.com/office/drawing/2014/main" id="{7259FF23-A88F-45E1-986D-5DB5E1AAE383}"/>
                    </a:ext>
                  </a:extLst>
                </p:cNvPr>
                <p:cNvSpPr/>
                <p:nvPr/>
              </p:nvSpPr>
              <p:spPr bwMode="auto">
                <a:xfrm>
                  <a:off x="3736709" y="4548085"/>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5" name="Mobile node 1">
                  <a:extLst>
                    <a:ext uri="{FF2B5EF4-FFF2-40B4-BE49-F238E27FC236}">
                      <a16:creationId xmlns:a16="http://schemas.microsoft.com/office/drawing/2014/main" id="{FA559D4C-3676-44B6-BC96-5159C637AA79}"/>
                    </a:ext>
                  </a:extLst>
                </p:cNvPr>
                <p:cNvSpPr/>
                <p:nvPr/>
              </p:nvSpPr>
              <p:spPr bwMode="auto">
                <a:xfrm>
                  <a:off x="1823130" y="5716821"/>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6" name="Mobile node 1">
                  <a:extLst>
                    <a:ext uri="{FF2B5EF4-FFF2-40B4-BE49-F238E27FC236}">
                      <a16:creationId xmlns:a16="http://schemas.microsoft.com/office/drawing/2014/main" id="{1F7D0FB7-F28D-469C-8D22-4FCC5518EDFE}"/>
                    </a:ext>
                  </a:extLst>
                </p:cNvPr>
                <p:cNvSpPr/>
                <p:nvPr/>
              </p:nvSpPr>
              <p:spPr bwMode="auto">
                <a:xfrm>
                  <a:off x="6025737" y="4832699"/>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7" name="Mobile node 1">
                  <a:extLst>
                    <a:ext uri="{FF2B5EF4-FFF2-40B4-BE49-F238E27FC236}">
                      <a16:creationId xmlns:a16="http://schemas.microsoft.com/office/drawing/2014/main" id="{EDC1EB65-6E4D-4A43-8FEE-E889950FAD8C}"/>
                    </a:ext>
                  </a:extLst>
                </p:cNvPr>
                <p:cNvSpPr/>
                <p:nvPr/>
              </p:nvSpPr>
              <p:spPr bwMode="auto">
                <a:xfrm>
                  <a:off x="9495613" y="4009133"/>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8" name="Mobile node 1">
                  <a:extLst>
                    <a:ext uri="{FF2B5EF4-FFF2-40B4-BE49-F238E27FC236}">
                      <a16:creationId xmlns:a16="http://schemas.microsoft.com/office/drawing/2014/main" id="{03604650-E8F5-4E40-899B-F0600E1BE826}"/>
                    </a:ext>
                  </a:extLst>
                </p:cNvPr>
                <p:cNvSpPr/>
                <p:nvPr/>
              </p:nvSpPr>
              <p:spPr bwMode="auto">
                <a:xfrm>
                  <a:off x="10730962" y="2979676"/>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79" name="Mobile node 1">
                  <a:extLst>
                    <a:ext uri="{FF2B5EF4-FFF2-40B4-BE49-F238E27FC236}">
                      <a16:creationId xmlns:a16="http://schemas.microsoft.com/office/drawing/2014/main" id="{F2BB2593-DD14-429B-889B-FD387E3DACB3}"/>
                    </a:ext>
                  </a:extLst>
                </p:cNvPr>
                <p:cNvSpPr/>
                <p:nvPr/>
              </p:nvSpPr>
              <p:spPr bwMode="auto">
                <a:xfrm>
                  <a:off x="8641770" y="4711586"/>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0" name="Mobile node 1">
                  <a:extLst>
                    <a:ext uri="{FF2B5EF4-FFF2-40B4-BE49-F238E27FC236}">
                      <a16:creationId xmlns:a16="http://schemas.microsoft.com/office/drawing/2014/main" id="{631D8A0D-09D0-47BD-BC19-C6770BE21148}"/>
                    </a:ext>
                  </a:extLst>
                </p:cNvPr>
                <p:cNvSpPr/>
                <p:nvPr/>
              </p:nvSpPr>
              <p:spPr bwMode="auto">
                <a:xfrm>
                  <a:off x="8811327" y="2701117"/>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1" name="Mobile node 1">
                  <a:extLst>
                    <a:ext uri="{FF2B5EF4-FFF2-40B4-BE49-F238E27FC236}">
                      <a16:creationId xmlns:a16="http://schemas.microsoft.com/office/drawing/2014/main" id="{D90735CF-701D-472B-A00C-F4CEA53082F0}"/>
                    </a:ext>
                  </a:extLst>
                </p:cNvPr>
                <p:cNvSpPr/>
                <p:nvPr/>
              </p:nvSpPr>
              <p:spPr bwMode="auto">
                <a:xfrm>
                  <a:off x="6879582" y="2204555"/>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2" name="Mobile node 1">
                  <a:extLst>
                    <a:ext uri="{FF2B5EF4-FFF2-40B4-BE49-F238E27FC236}">
                      <a16:creationId xmlns:a16="http://schemas.microsoft.com/office/drawing/2014/main" id="{002067EA-69B0-4430-A304-1104F6617676}"/>
                    </a:ext>
                  </a:extLst>
                </p:cNvPr>
                <p:cNvSpPr/>
                <p:nvPr/>
              </p:nvSpPr>
              <p:spPr bwMode="auto">
                <a:xfrm>
                  <a:off x="6582855" y="4069690"/>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3" name="Mobile node 1">
                  <a:extLst>
                    <a:ext uri="{FF2B5EF4-FFF2-40B4-BE49-F238E27FC236}">
                      <a16:creationId xmlns:a16="http://schemas.microsoft.com/office/drawing/2014/main" id="{87F6CD53-F092-490F-9179-705EE1ABCEA6}"/>
                    </a:ext>
                  </a:extLst>
                </p:cNvPr>
                <p:cNvSpPr/>
                <p:nvPr/>
              </p:nvSpPr>
              <p:spPr bwMode="auto">
                <a:xfrm>
                  <a:off x="9441112" y="5765266"/>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4" name="Mobile node 1">
                  <a:extLst>
                    <a:ext uri="{FF2B5EF4-FFF2-40B4-BE49-F238E27FC236}">
                      <a16:creationId xmlns:a16="http://schemas.microsoft.com/office/drawing/2014/main" id="{9BC75AB0-ED8D-47AA-93A8-19064F23C2F8}"/>
                    </a:ext>
                  </a:extLst>
                </p:cNvPr>
                <p:cNvSpPr/>
                <p:nvPr/>
              </p:nvSpPr>
              <p:spPr bwMode="auto">
                <a:xfrm>
                  <a:off x="5196116" y="2343835"/>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5" name="Mobile node 1">
                  <a:extLst>
                    <a:ext uri="{FF2B5EF4-FFF2-40B4-BE49-F238E27FC236}">
                      <a16:creationId xmlns:a16="http://schemas.microsoft.com/office/drawing/2014/main" id="{41EEC3E7-5C39-4444-8E53-F43E221C84B5}"/>
                    </a:ext>
                  </a:extLst>
                </p:cNvPr>
                <p:cNvSpPr/>
                <p:nvPr/>
              </p:nvSpPr>
              <p:spPr bwMode="auto">
                <a:xfrm>
                  <a:off x="3978933" y="3894077"/>
                  <a:ext cx="228567" cy="228567"/>
                </a:xfrm>
                <a:prstGeom prst="ellipse">
                  <a:avLst/>
                </a:prstGeom>
                <a:grpFill/>
                <a:ln w="25400" cap="rnd" cmpd="sng" algn="ctr">
                  <a:solidFill>
                    <a:schemeClr val="accent2"/>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86" name="Mobile node 1">
                  <a:extLst>
                    <a:ext uri="{FF2B5EF4-FFF2-40B4-BE49-F238E27FC236}">
                      <a16:creationId xmlns:a16="http://schemas.microsoft.com/office/drawing/2014/main" id="{4DA222B1-CCE7-46A2-8D12-7D58D2008726}"/>
                    </a:ext>
                  </a:extLst>
                </p:cNvPr>
                <p:cNvSpPr/>
                <p:nvPr/>
              </p:nvSpPr>
              <p:spPr bwMode="auto">
                <a:xfrm>
                  <a:off x="8153867" y="1757131"/>
                  <a:ext cx="228567" cy="228567"/>
                </a:xfrm>
                <a:prstGeom prst="ellipse">
                  <a:avLst/>
                </a:prstGeom>
                <a:grpFill/>
                <a:ln w="25400" cap="rnd" cmpd="sng" algn="ctr">
                  <a:solidFill>
                    <a:schemeClr val="bg1">
                      <a:lumMod val="65000"/>
                    </a:scheme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nvGrpSpPr>
              <p:cNvPr id="6" name="Group 5">
                <a:extLst>
                  <a:ext uri="{FF2B5EF4-FFF2-40B4-BE49-F238E27FC236}">
                    <a16:creationId xmlns:a16="http://schemas.microsoft.com/office/drawing/2014/main" id="{238EF63B-0C17-49CA-ADA1-27A35794A61C}"/>
                  </a:ext>
                </a:extLst>
              </p:cNvPr>
              <p:cNvGrpSpPr/>
              <p:nvPr/>
            </p:nvGrpSpPr>
            <p:grpSpPr>
              <a:xfrm>
                <a:off x="8110493" y="147722"/>
                <a:ext cx="2641338" cy="2477651"/>
                <a:chOff x="8341902" y="190596"/>
                <a:chExt cx="3159753" cy="3159753"/>
              </a:xfrm>
            </p:grpSpPr>
            <p:sp>
              <p:nvSpPr>
                <p:cNvPr id="7" name="Oval 6">
                  <a:extLst>
                    <a:ext uri="{FF2B5EF4-FFF2-40B4-BE49-F238E27FC236}">
                      <a16:creationId xmlns:a16="http://schemas.microsoft.com/office/drawing/2014/main" id="{6D458484-0962-4C63-8366-455D32D66914}"/>
                    </a:ext>
                  </a:extLst>
                </p:cNvPr>
                <p:cNvSpPr/>
                <p:nvPr/>
              </p:nvSpPr>
              <p:spPr bwMode="auto">
                <a:xfrm>
                  <a:off x="8341902" y="190596"/>
                  <a:ext cx="3159753" cy="3159753"/>
                </a:xfrm>
                <a:prstGeom prst="ellipse">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8" name="Group 7">
                  <a:extLst>
                    <a:ext uri="{FF2B5EF4-FFF2-40B4-BE49-F238E27FC236}">
                      <a16:creationId xmlns:a16="http://schemas.microsoft.com/office/drawing/2014/main" id="{E949D80A-0261-4D1B-8301-151ACA28960F}"/>
                    </a:ext>
                  </a:extLst>
                </p:cNvPr>
                <p:cNvGrpSpPr/>
                <p:nvPr/>
              </p:nvGrpSpPr>
              <p:grpSpPr>
                <a:xfrm>
                  <a:off x="9160053" y="1124936"/>
                  <a:ext cx="1523437" cy="1427396"/>
                  <a:chOff x="5799488" y="2866835"/>
                  <a:chExt cx="776912" cy="727933"/>
                </a:xfrm>
                <a:solidFill>
                  <a:schemeClr val="accent3"/>
                </a:solidFill>
              </p:grpSpPr>
              <p:grpSp>
                <p:nvGrpSpPr>
                  <p:cNvPr id="10" name="Group 9">
                    <a:extLst>
                      <a:ext uri="{FF2B5EF4-FFF2-40B4-BE49-F238E27FC236}">
                        <a16:creationId xmlns:a16="http://schemas.microsoft.com/office/drawing/2014/main" id="{F77ED10D-8DA4-46B6-B721-2381367FE011}"/>
                      </a:ext>
                    </a:extLst>
                  </p:cNvPr>
                  <p:cNvGrpSpPr/>
                  <p:nvPr/>
                </p:nvGrpSpPr>
                <p:grpSpPr>
                  <a:xfrm>
                    <a:off x="5939318" y="2912674"/>
                    <a:ext cx="502849" cy="502849"/>
                    <a:chOff x="6793209" y="4761287"/>
                    <a:chExt cx="502920" cy="502920"/>
                  </a:xfrm>
                  <a:grpFill/>
                </p:grpSpPr>
                <p:sp>
                  <p:nvSpPr>
                    <p:cNvPr id="13" name="Oval 12">
                      <a:extLst>
                        <a:ext uri="{FF2B5EF4-FFF2-40B4-BE49-F238E27FC236}">
                          <a16:creationId xmlns:a16="http://schemas.microsoft.com/office/drawing/2014/main" id="{7FA99347-2408-4E02-AB2E-E1E31A6CCDBA}"/>
                        </a:ext>
                      </a:extLst>
                    </p:cNvPr>
                    <p:cNvSpPr/>
                    <p:nvPr/>
                  </p:nvSpPr>
                  <p:spPr bwMode="auto">
                    <a:xfrm>
                      <a:off x="6793209" y="4761287"/>
                      <a:ext cx="502920" cy="502920"/>
                    </a:xfrm>
                    <a:prstGeom prst="ellipse">
                      <a:avLst/>
                    </a:prstGeom>
                    <a:grp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nvGrpSpPr>
                    <p:cNvPr id="14" name="Group 13">
                      <a:extLst>
                        <a:ext uri="{FF2B5EF4-FFF2-40B4-BE49-F238E27FC236}">
                          <a16:creationId xmlns:a16="http://schemas.microsoft.com/office/drawing/2014/main" id="{D7284603-93D6-4D91-8DFF-E79DEE26DFDA}"/>
                        </a:ext>
                      </a:extLst>
                    </p:cNvPr>
                    <p:cNvGrpSpPr>
                      <a:grpSpLocks noChangeAspect="1"/>
                    </p:cNvGrpSpPr>
                    <p:nvPr/>
                  </p:nvGrpSpPr>
                  <p:grpSpPr bwMode="auto">
                    <a:xfrm>
                      <a:off x="6978528" y="4921307"/>
                      <a:ext cx="132329" cy="182880"/>
                      <a:chOff x="4159" y="1821"/>
                      <a:chExt cx="178" cy="246"/>
                    </a:xfrm>
                    <a:grpFill/>
                  </p:grpSpPr>
                  <p:sp>
                    <p:nvSpPr>
                      <p:cNvPr id="15" name="Freeform 5">
                        <a:extLst>
                          <a:ext uri="{FF2B5EF4-FFF2-40B4-BE49-F238E27FC236}">
                            <a16:creationId xmlns:a16="http://schemas.microsoft.com/office/drawing/2014/main" id="{3A3BCBD7-D440-45BD-925E-780F7DA8FA00}"/>
                          </a:ext>
                        </a:extLst>
                      </p:cNvPr>
                      <p:cNvSpPr>
                        <a:spLocks/>
                      </p:cNvSpPr>
                      <p:nvPr/>
                    </p:nvSpPr>
                    <p:spPr bwMode="auto">
                      <a:xfrm>
                        <a:off x="4189" y="1821"/>
                        <a:ext cx="144" cy="214"/>
                      </a:xfrm>
                      <a:custGeom>
                        <a:avLst/>
                        <a:gdLst>
                          <a:gd name="T0" fmla="*/ 144 w 144"/>
                          <a:gd name="T1" fmla="*/ 50 h 214"/>
                          <a:gd name="T2" fmla="*/ 144 w 144"/>
                          <a:gd name="T3" fmla="*/ 214 h 214"/>
                          <a:gd name="T4" fmla="*/ 0 w 144"/>
                          <a:gd name="T5" fmla="*/ 214 h 214"/>
                          <a:gd name="T6" fmla="*/ 0 w 144"/>
                          <a:gd name="T7" fmla="*/ 0 h 214"/>
                          <a:gd name="T8" fmla="*/ 98 w 144"/>
                          <a:gd name="T9" fmla="*/ 0 h 214"/>
                          <a:gd name="T10" fmla="*/ 144 w 144"/>
                          <a:gd name="T11" fmla="*/ 50 h 214"/>
                        </a:gdLst>
                        <a:ahLst/>
                        <a:cxnLst>
                          <a:cxn ang="0">
                            <a:pos x="T0" y="T1"/>
                          </a:cxn>
                          <a:cxn ang="0">
                            <a:pos x="T2" y="T3"/>
                          </a:cxn>
                          <a:cxn ang="0">
                            <a:pos x="T4" y="T5"/>
                          </a:cxn>
                          <a:cxn ang="0">
                            <a:pos x="T6" y="T7"/>
                          </a:cxn>
                          <a:cxn ang="0">
                            <a:pos x="T8" y="T9"/>
                          </a:cxn>
                          <a:cxn ang="0">
                            <a:pos x="T10" y="T11"/>
                          </a:cxn>
                        </a:cxnLst>
                        <a:rect l="0" t="0" r="r" b="b"/>
                        <a:pathLst>
                          <a:path w="144" h="214">
                            <a:moveTo>
                              <a:pt x="144" y="50"/>
                            </a:moveTo>
                            <a:lnTo>
                              <a:pt x="144" y="214"/>
                            </a:lnTo>
                            <a:lnTo>
                              <a:pt x="0" y="214"/>
                            </a:lnTo>
                            <a:lnTo>
                              <a:pt x="0" y="0"/>
                            </a:lnTo>
                            <a:lnTo>
                              <a:pt x="98" y="0"/>
                            </a:lnTo>
                            <a:lnTo>
                              <a:pt x="144" y="50"/>
                            </a:lnTo>
                            <a:close/>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6" name="Freeform 6">
                        <a:extLst>
                          <a:ext uri="{FF2B5EF4-FFF2-40B4-BE49-F238E27FC236}">
                            <a16:creationId xmlns:a16="http://schemas.microsoft.com/office/drawing/2014/main" id="{38633398-26B9-4EE7-8852-A3AFF1C6DC64}"/>
                          </a:ext>
                        </a:extLst>
                      </p:cNvPr>
                      <p:cNvSpPr>
                        <a:spLocks/>
                      </p:cNvSpPr>
                      <p:nvPr/>
                    </p:nvSpPr>
                    <p:spPr bwMode="auto">
                      <a:xfrm>
                        <a:off x="4283" y="1823"/>
                        <a:ext cx="54" cy="52"/>
                      </a:xfrm>
                      <a:custGeom>
                        <a:avLst/>
                        <a:gdLst>
                          <a:gd name="T0" fmla="*/ 0 w 54"/>
                          <a:gd name="T1" fmla="*/ 0 h 52"/>
                          <a:gd name="T2" fmla="*/ 0 w 54"/>
                          <a:gd name="T3" fmla="*/ 52 h 52"/>
                          <a:gd name="T4" fmla="*/ 54 w 54"/>
                          <a:gd name="T5" fmla="*/ 52 h 52"/>
                        </a:gdLst>
                        <a:ahLst/>
                        <a:cxnLst>
                          <a:cxn ang="0">
                            <a:pos x="T0" y="T1"/>
                          </a:cxn>
                          <a:cxn ang="0">
                            <a:pos x="T2" y="T3"/>
                          </a:cxn>
                          <a:cxn ang="0">
                            <a:pos x="T4" y="T5"/>
                          </a:cxn>
                        </a:cxnLst>
                        <a:rect l="0" t="0" r="r" b="b"/>
                        <a:pathLst>
                          <a:path w="54" h="52">
                            <a:moveTo>
                              <a:pt x="0" y="0"/>
                            </a:moveTo>
                            <a:lnTo>
                              <a:pt x="0" y="52"/>
                            </a:lnTo>
                            <a:lnTo>
                              <a:pt x="54" y="52"/>
                            </a:lnTo>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17" name="Freeform 7">
                        <a:extLst>
                          <a:ext uri="{FF2B5EF4-FFF2-40B4-BE49-F238E27FC236}">
                            <a16:creationId xmlns:a16="http://schemas.microsoft.com/office/drawing/2014/main" id="{64382550-CCC7-40E1-A42B-216BE2E6C62C}"/>
                          </a:ext>
                        </a:extLst>
                      </p:cNvPr>
                      <p:cNvSpPr>
                        <a:spLocks/>
                      </p:cNvSpPr>
                      <p:nvPr/>
                    </p:nvSpPr>
                    <p:spPr bwMode="auto">
                      <a:xfrm>
                        <a:off x="4159" y="1855"/>
                        <a:ext cx="144" cy="212"/>
                      </a:xfrm>
                      <a:custGeom>
                        <a:avLst/>
                        <a:gdLst>
                          <a:gd name="T0" fmla="*/ 144 w 144"/>
                          <a:gd name="T1" fmla="*/ 180 h 212"/>
                          <a:gd name="T2" fmla="*/ 144 w 144"/>
                          <a:gd name="T3" fmla="*/ 212 h 212"/>
                          <a:gd name="T4" fmla="*/ 0 w 144"/>
                          <a:gd name="T5" fmla="*/ 212 h 212"/>
                          <a:gd name="T6" fmla="*/ 0 w 144"/>
                          <a:gd name="T7" fmla="*/ 0 h 212"/>
                          <a:gd name="T8" fmla="*/ 30 w 144"/>
                          <a:gd name="T9" fmla="*/ 0 h 212"/>
                        </a:gdLst>
                        <a:ahLst/>
                        <a:cxnLst>
                          <a:cxn ang="0">
                            <a:pos x="T0" y="T1"/>
                          </a:cxn>
                          <a:cxn ang="0">
                            <a:pos x="T2" y="T3"/>
                          </a:cxn>
                          <a:cxn ang="0">
                            <a:pos x="T4" y="T5"/>
                          </a:cxn>
                          <a:cxn ang="0">
                            <a:pos x="T6" y="T7"/>
                          </a:cxn>
                          <a:cxn ang="0">
                            <a:pos x="T8" y="T9"/>
                          </a:cxn>
                        </a:cxnLst>
                        <a:rect l="0" t="0" r="r" b="b"/>
                        <a:pathLst>
                          <a:path w="144" h="212">
                            <a:moveTo>
                              <a:pt x="144" y="180"/>
                            </a:moveTo>
                            <a:lnTo>
                              <a:pt x="144" y="212"/>
                            </a:lnTo>
                            <a:lnTo>
                              <a:pt x="0" y="212"/>
                            </a:lnTo>
                            <a:lnTo>
                              <a:pt x="0" y="0"/>
                            </a:lnTo>
                            <a:lnTo>
                              <a:pt x="30" y="0"/>
                            </a:lnTo>
                          </a:path>
                        </a:pathLst>
                      </a:custGeom>
                      <a:grpFill/>
                      <a:ln w="12700" cap="flat">
                        <a:solidFill>
                          <a:srgbClr val="0078D7"/>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199" b="0" i="0" u="none" strike="noStrike" kern="0" cap="none" spc="50" normalizeH="0" baseline="0" noProof="0">
                          <a:ln>
                            <a:noFill/>
                          </a:ln>
                          <a:gradFill>
                            <a:gsLst>
                              <a:gs pos="93805">
                                <a:srgbClr val="CBCBCB"/>
                              </a:gs>
                              <a:gs pos="73000">
                                <a:srgbClr val="CBCBCB"/>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grpSp>
              </p:grpSp>
              <p:sp>
                <p:nvSpPr>
                  <p:cNvPr id="11" name="Oval 10">
                    <a:extLst>
                      <a:ext uri="{FF2B5EF4-FFF2-40B4-BE49-F238E27FC236}">
                        <a16:creationId xmlns:a16="http://schemas.microsoft.com/office/drawing/2014/main" id="{625526FA-56CD-4BD9-BA2A-948A094D38D4}"/>
                      </a:ext>
                    </a:extLst>
                  </p:cNvPr>
                  <p:cNvSpPr/>
                  <p:nvPr/>
                </p:nvSpPr>
                <p:spPr bwMode="auto">
                  <a:xfrm>
                    <a:off x="5799488" y="2866835"/>
                    <a:ext cx="776912" cy="727933"/>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2" name="Freeform 5">
                    <a:extLst>
                      <a:ext uri="{FF2B5EF4-FFF2-40B4-BE49-F238E27FC236}">
                        <a16:creationId xmlns:a16="http://schemas.microsoft.com/office/drawing/2014/main" id="{295215AC-83B4-44E8-B02B-4B3F61972621}"/>
                      </a:ext>
                    </a:extLst>
                  </p:cNvPr>
                  <p:cNvSpPr>
                    <a:spLocks noEditPoints="1"/>
                  </p:cNvSpPr>
                  <p:nvPr/>
                </p:nvSpPr>
                <p:spPr bwMode="auto">
                  <a:xfrm>
                    <a:off x="6058058" y="3036620"/>
                    <a:ext cx="259772" cy="309273"/>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accent1"/>
                  </a:solidFill>
                  <a:ln w="127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Semilight"/>
                      <a:ea typeface="+mn-ea"/>
                      <a:cs typeface="+mn-cs"/>
                    </a:endParaRPr>
                  </a:p>
                </p:txBody>
              </p:sp>
            </p:grpSp>
            <p:sp>
              <p:nvSpPr>
                <p:cNvPr id="9" name="Data &amp; AI" title="Icon of several circles connected to eachother by lines">
                  <a:extLst>
                    <a:ext uri="{FF2B5EF4-FFF2-40B4-BE49-F238E27FC236}">
                      <a16:creationId xmlns:a16="http://schemas.microsoft.com/office/drawing/2014/main" id="{59948CB2-8CC8-4AAD-9FEA-6365F2BB6C46}"/>
                    </a:ext>
                  </a:extLst>
                </p:cNvPr>
                <p:cNvSpPr>
                  <a:spLocks noChangeAspect="1" noEditPoints="1"/>
                </p:cNvSpPr>
                <p:nvPr/>
              </p:nvSpPr>
              <p:spPr bwMode="auto">
                <a:xfrm>
                  <a:off x="9625746" y="353561"/>
                  <a:ext cx="1286910" cy="1029022"/>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5875" cap="sq">
                  <a:solidFill>
                    <a:schemeClr val="bg1">
                      <a:lumMod val="9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87" name="Rectangle 86">
              <a:extLst>
                <a:ext uri="{FF2B5EF4-FFF2-40B4-BE49-F238E27FC236}">
                  <a16:creationId xmlns:a16="http://schemas.microsoft.com/office/drawing/2014/main" id="{7E942518-3D83-446A-AAEE-3EEC2C65E9EF}"/>
                </a:ext>
              </a:extLst>
            </p:cNvPr>
            <p:cNvSpPr/>
            <p:nvPr/>
          </p:nvSpPr>
          <p:spPr>
            <a:xfrm>
              <a:off x="5208510" y="5753342"/>
              <a:ext cx="2171044" cy="369332"/>
            </a:xfrm>
            <a:prstGeom prst="rect">
              <a:avLst/>
            </a:prstGeom>
          </p:spPr>
          <p:txBody>
            <a:bodyPr wrap="none">
              <a:spAutoFit/>
            </a:bodyPr>
            <a:lstStyle/>
            <a:p>
              <a:r>
                <a:rPr lang="en-US" dirty="0"/>
                <a:t>It all starts with </a:t>
              </a:r>
              <a:r>
                <a:rPr lang="en-US" b="1" dirty="0">
                  <a:latin typeface="Consolas" panose="020B0609020204030204" pitchFamily="49" charset="0"/>
                </a:rPr>
                <a:t>/me</a:t>
              </a:r>
            </a:p>
          </p:txBody>
        </p:sp>
      </p:grpSp>
    </p:spTree>
    <p:extLst>
      <p:ext uri="{BB962C8B-B14F-4D97-AF65-F5344CB8AC3E}">
        <p14:creationId xmlns:p14="http://schemas.microsoft.com/office/powerpoint/2010/main" val="240861134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Microsoft Graph Toolkit</a:t>
            </a:r>
          </a:p>
        </p:txBody>
      </p:sp>
    </p:spTree>
    <p:extLst>
      <p:ext uri="{BB962C8B-B14F-4D97-AF65-F5344CB8AC3E}">
        <p14:creationId xmlns:p14="http://schemas.microsoft.com/office/powerpoint/2010/main" val="403034624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76F68-C680-4C00-94E0-B8DD947A4B60}"/>
              </a:ext>
            </a:extLst>
          </p:cNvPr>
          <p:cNvSpPr>
            <a:spLocks noGrp="1"/>
          </p:cNvSpPr>
          <p:nvPr>
            <p:ph type="body" sz="quarter" idx="10"/>
          </p:nvPr>
        </p:nvSpPr>
        <p:spPr/>
        <p:txBody>
          <a:bodyPr/>
          <a:lstStyle/>
          <a:p>
            <a:r>
              <a:rPr lang="pt-PT" dirty="0"/>
              <a:t>Collection of reusable, framework-agnostic web components and helpers for accessing and working with Microsoft Graph.</a:t>
            </a:r>
          </a:p>
          <a:p>
            <a:r>
              <a:rPr lang="pt-PT" dirty="0"/>
              <a:t>Supported in React and Angular</a:t>
            </a:r>
          </a:p>
          <a:p>
            <a:r>
              <a:rPr lang="pt-PT" dirty="0"/>
              <a:t>Supported in all latest versions of browsers</a:t>
            </a:r>
          </a:p>
        </p:txBody>
      </p:sp>
      <p:sp>
        <p:nvSpPr>
          <p:cNvPr id="3" name="Title 2">
            <a:extLst>
              <a:ext uri="{FF2B5EF4-FFF2-40B4-BE49-F238E27FC236}">
                <a16:creationId xmlns:a16="http://schemas.microsoft.com/office/drawing/2014/main" id="{B0DC3824-A077-4076-9248-F91609D77661}"/>
              </a:ext>
            </a:extLst>
          </p:cNvPr>
          <p:cNvSpPr>
            <a:spLocks noGrp="1"/>
          </p:cNvSpPr>
          <p:nvPr>
            <p:ph type="title"/>
          </p:nvPr>
        </p:nvSpPr>
        <p:spPr/>
        <p:txBody>
          <a:bodyPr/>
          <a:lstStyle/>
          <a:p>
            <a:r>
              <a:rPr lang="pt-PT" dirty="0"/>
              <a:t>Microsoft Graph Toolkit</a:t>
            </a:r>
          </a:p>
        </p:txBody>
      </p:sp>
      <p:sp>
        <p:nvSpPr>
          <p:cNvPr id="4" name="TextBox 3">
            <a:extLst>
              <a:ext uri="{FF2B5EF4-FFF2-40B4-BE49-F238E27FC236}">
                <a16:creationId xmlns:a16="http://schemas.microsoft.com/office/drawing/2014/main" id="{C0D65120-D9BB-4100-8E37-11955CA74FA0}"/>
              </a:ext>
            </a:extLst>
          </p:cNvPr>
          <p:cNvSpPr txBox="1"/>
          <p:nvPr/>
        </p:nvSpPr>
        <p:spPr>
          <a:xfrm>
            <a:off x="929256" y="6321623"/>
            <a:ext cx="5164362" cy="246221"/>
          </a:xfrm>
          <a:prstGeom prst="rect">
            <a:avLst/>
          </a:prstGeom>
          <a:noFill/>
        </p:spPr>
        <p:txBody>
          <a:bodyPr wrap="none" lIns="0" tIns="0" rIns="0" bIns="0" rtlCol="0">
            <a:spAutoFit/>
          </a:bodyPr>
          <a:lstStyle/>
          <a:p>
            <a:r>
              <a:rPr lang="pt-PT" sz="1600" dirty="0">
                <a:hlinkClick r:id="rId2"/>
              </a:rPr>
              <a:t>https://docs.microsoft.com/en-us/graph/toolkit/overview</a:t>
            </a:r>
            <a:endParaRPr lang="pt-PT" sz="1600" spc="-70" dirty="0">
              <a:gradFill>
                <a:gsLst>
                  <a:gs pos="2917">
                    <a:schemeClr val="bg2"/>
                  </a:gs>
                  <a:gs pos="95000">
                    <a:schemeClr val="bg2"/>
                  </a:gs>
                </a:gsLst>
                <a:lin ang="5400000" scaled="0"/>
              </a:gradFill>
            </a:endParaRPr>
          </a:p>
        </p:txBody>
      </p:sp>
      <p:grpSp>
        <p:nvGrpSpPr>
          <p:cNvPr id="5" name="Group 4">
            <a:extLst>
              <a:ext uri="{FF2B5EF4-FFF2-40B4-BE49-F238E27FC236}">
                <a16:creationId xmlns:a16="http://schemas.microsoft.com/office/drawing/2014/main" id="{245D945C-8A89-4F07-ABCC-BB83C3DF22ED}"/>
              </a:ext>
            </a:extLst>
          </p:cNvPr>
          <p:cNvGrpSpPr/>
          <p:nvPr/>
        </p:nvGrpSpPr>
        <p:grpSpPr>
          <a:xfrm>
            <a:off x="249112" y="6174734"/>
            <a:ext cx="540000" cy="540000"/>
            <a:chOff x="6188149" y="5109327"/>
            <a:chExt cx="540000" cy="540000"/>
          </a:xfrm>
        </p:grpSpPr>
        <p:sp>
          <p:nvSpPr>
            <p:cNvPr id="6" name="Oval 5">
              <a:extLst>
                <a:ext uri="{FF2B5EF4-FFF2-40B4-BE49-F238E27FC236}">
                  <a16:creationId xmlns:a16="http://schemas.microsoft.com/office/drawing/2014/main" id="{BB873FA4-2A23-4973-A3F0-BC56D935A3EC}"/>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7" name="Graphic 7" descr="Link">
              <a:extLst>
                <a:ext uri="{FF2B5EF4-FFF2-40B4-BE49-F238E27FC236}">
                  <a16:creationId xmlns:a16="http://schemas.microsoft.com/office/drawing/2014/main" id="{3E08C579-E6F2-4AFC-B94A-FCA61EF3E98A}"/>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Tree>
    <p:extLst>
      <p:ext uri="{BB962C8B-B14F-4D97-AF65-F5344CB8AC3E}">
        <p14:creationId xmlns:p14="http://schemas.microsoft.com/office/powerpoint/2010/main" val="3224455672"/>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C3824-A077-4076-9248-F91609D77661}"/>
              </a:ext>
            </a:extLst>
          </p:cNvPr>
          <p:cNvSpPr>
            <a:spLocks noGrp="1"/>
          </p:cNvSpPr>
          <p:nvPr>
            <p:ph type="title"/>
          </p:nvPr>
        </p:nvSpPr>
        <p:spPr/>
        <p:txBody>
          <a:bodyPr/>
          <a:lstStyle/>
          <a:p>
            <a:r>
              <a:rPr lang="pt-PT" dirty="0"/>
              <a:t>Microsoft Graph Toolkit Components</a:t>
            </a:r>
          </a:p>
        </p:txBody>
      </p:sp>
      <p:sp>
        <p:nvSpPr>
          <p:cNvPr id="8" name="TextBox 7">
            <a:extLst>
              <a:ext uri="{FF2B5EF4-FFF2-40B4-BE49-F238E27FC236}">
                <a16:creationId xmlns:a16="http://schemas.microsoft.com/office/drawing/2014/main" id="{4912DFDF-1095-4E8A-B95E-AE51BE8B1C86}"/>
              </a:ext>
            </a:extLst>
          </p:cNvPr>
          <p:cNvSpPr txBox="1"/>
          <p:nvPr/>
        </p:nvSpPr>
        <p:spPr>
          <a:xfrm>
            <a:off x="519112" y="1513455"/>
            <a:ext cx="5071791" cy="4893647"/>
          </a:xfrm>
          <a:prstGeom prst="rect">
            <a:avLst/>
          </a:prstGeom>
          <a:noFill/>
        </p:spPr>
        <p:txBody>
          <a:bodyPr wrap="square" lIns="0" tIns="0" rIns="0" bIns="0" rtlCol="0">
            <a:spAutoFit/>
          </a:bodyPr>
          <a:lstStyle/>
          <a:p>
            <a:r>
              <a:rPr lang="pt-PT" sz="3600" spc="-70" dirty="0">
                <a:solidFill>
                  <a:schemeClr val="tx1">
                    <a:lumMod val="75000"/>
                    <a:lumOff val="25000"/>
                  </a:schemeClr>
                </a:solidFill>
                <a:latin typeface="+mj-lt"/>
              </a:rPr>
              <a:t>Person</a:t>
            </a:r>
          </a:p>
          <a:p>
            <a:r>
              <a:rPr lang="pt-PT" dirty="0">
                <a:solidFill>
                  <a:schemeClr val="tx1">
                    <a:lumMod val="75000"/>
                    <a:lumOff val="25000"/>
                  </a:schemeClr>
                </a:solidFill>
                <a:latin typeface="+mj-lt"/>
              </a:rPr>
              <a:t>Display a person or contact by using their photo, name and/or email address.</a:t>
            </a:r>
          </a:p>
          <a:p>
            <a:pPr>
              <a:spcBef>
                <a:spcPts val="1200"/>
              </a:spcBef>
            </a:pPr>
            <a:r>
              <a:rPr lang="pt-PT" sz="3600" spc="-70" dirty="0">
                <a:solidFill>
                  <a:schemeClr val="tx1">
                    <a:lumMod val="75000"/>
                    <a:lumOff val="25000"/>
                  </a:schemeClr>
                </a:solidFill>
                <a:latin typeface="+mj-lt"/>
              </a:rPr>
              <a:t>Person Card</a:t>
            </a:r>
          </a:p>
          <a:p>
            <a:r>
              <a:rPr lang="pt-PT" dirty="0">
                <a:solidFill>
                  <a:schemeClr val="tx1">
                    <a:lumMod val="75000"/>
                    <a:lumOff val="25000"/>
                  </a:schemeClr>
                </a:solidFill>
                <a:latin typeface="+mj-lt"/>
              </a:rPr>
              <a:t>Responsive component to display more information related to a person.</a:t>
            </a:r>
          </a:p>
          <a:p>
            <a:pPr>
              <a:spcBef>
                <a:spcPts val="1200"/>
              </a:spcBef>
            </a:pPr>
            <a:r>
              <a:rPr lang="pt-PT" sz="3600" spc="-70" dirty="0">
                <a:solidFill>
                  <a:schemeClr val="tx1">
                    <a:lumMod val="75000"/>
                    <a:lumOff val="25000"/>
                  </a:schemeClr>
                </a:solidFill>
                <a:latin typeface="+mj-lt"/>
              </a:rPr>
              <a:t>People</a:t>
            </a:r>
          </a:p>
          <a:p>
            <a:r>
              <a:rPr lang="pt-PT" dirty="0">
                <a:solidFill>
                  <a:schemeClr val="tx1">
                    <a:lumMod val="75000"/>
                    <a:lumOff val="25000"/>
                  </a:schemeClr>
                </a:solidFill>
                <a:latin typeface="+mj-lt"/>
              </a:rPr>
              <a:t>Display a group of people or contacts by using their photos or initials.</a:t>
            </a:r>
          </a:p>
          <a:p>
            <a:pPr>
              <a:spcBef>
                <a:spcPts val="1200"/>
              </a:spcBef>
            </a:pPr>
            <a:r>
              <a:rPr lang="pt-PT" sz="3600" spc="-70" dirty="0">
                <a:solidFill>
                  <a:schemeClr val="tx1">
                    <a:lumMod val="75000"/>
                    <a:lumOff val="25000"/>
                  </a:schemeClr>
                </a:solidFill>
                <a:latin typeface="+mj-lt"/>
              </a:rPr>
              <a:t>People Picker</a:t>
            </a:r>
          </a:p>
          <a:p>
            <a:r>
              <a:rPr lang="pt-PT" dirty="0">
                <a:solidFill>
                  <a:schemeClr val="tx1">
                    <a:lumMod val="75000"/>
                    <a:lumOff val="25000"/>
                  </a:schemeClr>
                </a:solidFill>
                <a:latin typeface="+mj-lt"/>
              </a:rPr>
              <a:t>Searches for a specified number of people and render the list of results.</a:t>
            </a:r>
          </a:p>
        </p:txBody>
      </p:sp>
      <p:sp>
        <p:nvSpPr>
          <p:cNvPr id="9" name="TextBox 8">
            <a:extLst>
              <a:ext uri="{FF2B5EF4-FFF2-40B4-BE49-F238E27FC236}">
                <a16:creationId xmlns:a16="http://schemas.microsoft.com/office/drawing/2014/main" id="{9482C14D-E100-4F73-BDB6-087D8F1366DA}"/>
              </a:ext>
            </a:extLst>
          </p:cNvPr>
          <p:cNvSpPr txBox="1"/>
          <p:nvPr/>
        </p:nvSpPr>
        <p:spPr>
          <a:xfrm>
            <a:off x="6418966" y="1513455"/>
            <a:ext cx="5350465" cy="4893647"/>
          </a:xfrm>
          <a:prstGeom prst="rect">
            <a:avLst/>
          </a:prstGeom>
          <a:noFill/>
        </p:spPr>
        <p:txBody>
          <a:bodyPr wrap="square" lIns="0" tIns="0" rIns="0" bIns="0" rtlCol="0">
            <a:spAutoFit/>
          </a:bodyPr>
          <a:lstStyle/>
          <a:p>
            <a:r>
              <a:rPr lang="pt-PT" sz="3600" spc="-70" dirty="0">
                <a:solidFill>
                  <a:schemeClr val="tx1">
                    <a:lumMod val="75000"/>
                    <a:lumOff val="25000"/>
                  </a:schemeClr>
                </a:solidFill>
                <a:latin typeface="+mj-lt"/>
              </a:rPr>
              <a:t>Login</a:t>
            </a:r>
          </a:p>
          <a:p>
            <a:r>
              <a:rPr lang="pt-PT" dirty="0">
                <a:solidFill>
                  <a:schemeClr val="tx1">
                    <a:lumMod val="75000"/>
                    <a:lumOff val="25000"/>
                  </a:schemeClr>
                </a:solidFill>
                <a:latin typeface="+mj-lt"/>
              </a:rPr>
              <a:t>Button and flyout control to facilitiate Microsoft identity platform authentication.</a:t>
            </a:r>
          </a:p>
          <a:p>
            <a:pPr>
              <a:spcBef>
                <a:spcPts val="1200"/>
              </a:spcBef>
            </a:pPr>
            <a:r>
              <a:rPr lang="pt-PT" sz="3600" spc="-70" dirty="0">
                <a:solidFill>
                  <a:schemeClr val="tx1">
                    <a:lumMod val="75000"/>
                    <a:lumOff val="25000"/>
                  </a:schemeClr>
                </a:solidFill>
                <a:latin typeface="+mj-lt"/>
              </a:rPr>
              <a:t>Get</a:t>
            </a:r>
          </a:p>
          <a:p>
            <a:r>
              <a:rPr lang="pt-PT" dirty="0">
                <a:solidFill>
                  <a:schemeClr val="tx1">
                    <a:lumMod val="75000"/>
                    <a:lumOff val="25000"/>
                  </a:schemeClr>
                </a:solidFill>
                <a:latin typeface="+mj-lt"/>
              </a:rPr>
              <a:t>Make any GET query from Microsoft Graph directly in your HTML.</a:t>
            </a:r>
          </a:p>
          <a:p>
            <a:pPr>
              <a:spcBef>
                <a:spcPts val="1200"/>
              </a:spcBef>
            </a:pPr>
            <a:r>
              <a:rPr lang="pt-PT" sz="3600" spc="-70" dirty="0">
                <a:solidFill>
                  <a:schemeClr val="tx1">
                    <a:lumMod val="75000"/>
                    <a:lumOff val="25000"/>
                  </a:schemeClr>
                </a:solidFill>
                <a:latin typeface="+mj-lt"/>
              </a:rPr>
              <a:t>Agenda</a:t>
            </a:r>
          </a:p>
          <a:p>
            <a:r>
              <a:rPr lang="pt-PT" dirty="0">
                <a:solidFill>
                  <a:schemeClr val="tx1">
                    <a:lumMod val="75000"/>
                    <a:lumOff val="25000"/>
                  </a:schemeClr>
                </a:solidFill>
                <a:latin typeface="+mj-lt"/>
              </a:rPr>
              <a:t>Represents events in a user or group calendar.</a:t>
            </a:r>
          </a:p>
          <a:p>
            <a:pPr>
              <a:spcBef>
                <a:spcPts val="1200"/>
              </a:spcBef>
            </a:pPr>
            <a:r>
              <a:rPr lang="pt-PT" sz="3600" spc="-70" dirty="0">
                <a:solidFill>
                  <a:schemeClr val="tx1">
                    <a:lumMod val="75000"/>
                    <a:lumOff val="25000"/>
                  </a:schemeClr>
                </a:solidFill>
                <a:latin typeface="+mj-lt"/>
              </a:rPr>
              <a:t>Tasks</a:t>
            </a:r>
          </a:p>
          <a:p>
            <a:r>
              <a:rPr lang="en-US" dirty="0">
                <a:solidFill>
                  <a:schemeClr val="tx1">
                    <a:lumMod val="75000"/>
                    <a:lumOff val="25000"/>
                  </a:schemeClr>
                </a:solidFill>
                <a:latin typeface="+mj-lt"/>
              </a:rPr>
              <a:t>Enables the user to view, add, remove, complete, or edit tasks. It works with tasks in Microsoft Planner or Microsoft To-Do.</a:t>
            </a:r>
            <a:endParaRPr lang="pt-PT" dirty="0">
              <a:solidFill>
                <a:schemeClr val="tx1">
                  <a:lumMod val="75000"/>
                  <a:lumOff val="25000"/>
                </a:schemeClr>
              </a:solidFill>
              <a:latin typeface="+mj-lt"/>
            </a:endParaRPr>
          </a:p>
        </p:txBody>
      </p:sp>
    </p:spTree>
    <p:extLst>
      <p:ext uri="{BB962C8B-B14F-4D97-AF65-F5344CB8AC3E}">
        <p14:creationId xmlns:p14="http://schemas.microsoft.com/office/powerpoint/2010/main" val="220564582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Labs</a:t>
            </a:r>
          </a:p>
        </p:txBody>
      </p:sp>
    </p:spTree>
    <p:extLst>
      <p:ext uri="{BB962C8B-B14F-4D97-AF65-F5344CB8AC3E}">
        <p14:creationId xmlns:p14="http://schemas.microsoft.com/office/powerpoint/2010/main" val="307496461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pt-PT" dirty="0"/>
              <a:t>Building Microsoft </a:t>
            </a:r>
          </a:p>
          <a:p>
            <a:r>
              <a:rPr lang="pt-PT" dirty="0"/>
              <a:t>Graph Applications</a:t>
            </a:r>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Build a .NET console application using Microsoft Graph</a:t>
            </a:r>
          </a:p>
          <a:p>
            <a:pPr marL="358775" indent="-274638">
              <a:buFont typeface="+mj-lt"/>
              <a:buAutoNum type="arabicPeriod"/>
            </a:pPr>
            <a:r>
              <a:rPr lang="pt-PT" dirty="0"/>
              <a:t>Build a Javascript application using Microsoft Graph</a:t>
            </a:r>
          </a:p>
          <a:p>
            <a:pPr marL="358775" indent="-274638">
              <a:buFont typeface="+mj-lt"/>
              <a:buAutoNum type="arabicPeriod"/>
            </a:pPr>
            <a:r>
              <a:rPr lang="pt-PT" dirty="0"/>
              <a:t>Build an Azure Function using Microsoft Graph</a:t>
            </a:r>
          </a:p>
          <a:p>
            <a:pPr marL="358775" indent="-274638">
              <a:buFont typeface="+mj-lt"/>
              <a:buAutoNum type="arabicPeriod"/>
            </a:pPr>
            <a:r>
              <a:rPr lang="pt-PT" dirty="0"/>
              <a:t>Build a mobile application with Xamarin using Microsoft Graph</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https://github.com/microsoftgraph/msgraph-training-building-apps/blob/master/Lab.md</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#1</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566900" cy="369332"/>
            <a:chOff x="835384" y="4819549"/>
            <a:chExt cx="1566900"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1157689" cy="369332"/>
            </a:xfrm>
            <a:prstGeom prst="rect">
              <a:avLst/>
            </a:prstGeom>
            <a:noFill/>
          </p:spPr>
          <p:txBody>
            <a:bodyPr wrap="none" lIns="0" tIns="0" rIns="0" bIns="0" rtlCol="0">
              <a:spAutoFit/>
            </a:bodyPr>
            <a:lstStyle/>
            <a:p>
              <a:r>
                <a:rPr lang="pt-PT" sz="2400" spc="-70" dirty="0">
                  <a:solidFill>
                    <a:schemeClr val="accent1"/>
                  </a:solidFill>
                </a:rPr>
                <a:t>120 mins</a:t>
              </a:r>
            </a:p>
          </p:txBody>
        </p:sp>
      </p:grpSp>
    </p:spTree>
    <p:extLst>
      <p:ext uri="{BB962C8B-B14F-4D97-AF65-F5344CB8AC3E}">
        <p14:creationId xmlns:p14="http://schemas.microsoft.com/office/powerpoint/2010/main" val="3692555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en-US" dirty="0"/>
              <a:t>Authenticate and Connect to Microsoft Graph</a:t>
            </a:r>
            <a:endParaRPr lang="pt-PT" dirty="0"/>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Obtain tokens and connect with the Microsoft Graph using REST</a:t>
            </a:r>
          </a:p>
          <a:p>
            <a:pPr marL="358775" indent="-274638">
              <a:buFont typeface="+mj-lt"/>
              <a:buAutoNum type="arabicPeriod"/>
            </a:pPr>
            <a:r>
              <a:rPr lang="pt-PT" dirty="0"/>
              <a:t>Connecting with Microsoft Graph using OpenID Connect</a:t>
            </a:r>
          </a:p>
          <a:p>
            <a:pPr marL="358775" indent="-274638">
              <a:buFont typeface="+mj-lt"/>
              <a:buAutoNum type="arabicPeriod"/>
            </a:pPr>
            <a:r>
              <a:rPr lang="pt-PT" dirty="0"/>
              <a:t>Dynamic Permissions with the Azure AD v2.0 endpoint and Microsoft Graph</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https://github.com/microsoftgraph/msgraph-training-authentication/blob/master/lab.md</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#2</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566900" cy="369332"/>
            <a:chOff x="835384" y="4819549"/>
            <a:chExt cx="1566900"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1157689" cy="369332"/>
            </a:xfrm>
            <a:prstGeom prst="rect">
              <a:avLst/>
            </a:prstGeom>
            <a:noFill/>
          </p:spPr>
          <p:txBody>
            <a:bodyPr wrap="none" lIns="0" tIns="0" rIns="0" bIns="0" rtlCol="0">
              <a:spAutoFit/>
            </a:bodyPr>
            <a:lstStyle/>
            <a:p>
              <a:r>
                <a:rPr lang="pt-PT" sz="2400" spc="-70" dirty="0">
                  <a:solidFill>
                    <a:schemeClr val="accent1"/>
                  </a:solidFill>
                </a:rPr>
                <a:t>120 mins</a:t>
              </a:r>
            </a:p>
          </p:txBody>
        </p:sp>
      </p:grpSp>
    </p:spTree>
    <p:extLst>
      <p:ext uri="{BB962C8B-B14F-4D97-AF65-F5344CB8AC3E}">
        <p14:creationId xmlns:p14="http://schemas.microsoft.com/office/powerpoint/2010/main" val="225619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pt-PT" dirty="0"/>
              <a:t>Microsoft Graph Capabilities</a:t>
            </a:r>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Microsoft Graph delta queries</a:t>
            </a:r>
          </a:p>
          <a:p>
            <a:pPr marL="358775" indent="-274638">
              <a:buFont typeface="+mj-lt"/>
              <a:buAutoNum type="arabicPeriod"/>
            </a:pPr>
            <a:r>
              <a:rPr lang="pt-PT" dirty="0"/>
              <a:t>Microsoft Graph webhooks</a:t>
            </a:r>
          </a:p>
          <a:p>
            <a:pPr marL="358775" indent="-274638">
              <a:buFont typeface="+mj-lt"/>
              <a:buAutoNum type="arabicPeriod"/>
            </a:pPr>
            <a:r>
              <a:rPr lang="pt-PT" dirty="0"/>
              <a:t>Adding custom data to resources in Microsoft Graph</a:t>
            </a:r>
          </a:p>
          <a:p>
            <a:pPr marL="358775" indent="-274638">
              <a:buFont typeface="+mj-lt"/>
              <a:buAutoNum type="arabicPeriod"/>
            </a:pPr>
            <a:r>
              <a:rPr lang="pt-PT" dirty="0"/>
              <a:t>Developing insights with Microsoft Graph</a:t>
            </a:r>
          </a:p>
          <a:p>
            <a:pPr marL="358775" indent="-274638">
              <a:buFont typeface="+mj-lt"/>
              <a:buAutoNum type="arabicPeriod"/>
            </a:pPr>
            <a:r>
              <a:rPr lang="pt-PT" dirty="0"/>
              <a:t>Creating batch requests with Microsoft Graph</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987304" cy="492443"/>
          </a:xfrm>
          <a:prstGeom prst="rect">
            <a:avLst/>
          </a:prstGeom>
          <a:noFill/>
        </p:spPr>
        <p:txBody>
          <a:bodyPr wrap="square" lIns="0" tIns="0" rIns="0" bIns="0" rtlCol="0">
            <a:spAutoFit/>
          </a:bodyPr>
          <a:lstStyle/>
          <a:p>
            <a:r>
              <a:rPr lang="pt-PT" sz="1600" dirty="0">
                <a:hlinkClick r:id="rId2"/>
              </a:rPr>
              <a:t>https://github.com/microsoftgraph/msgraph-training-webhooks-customdata-insights/blob/master/Lab.md</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#3</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566900" cy="369332"/>
            <a:chOff x="835384" y="4819549"/>
            <a:chExt cx="1566900"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1157689" cy="369332"/>
            </a:xfrm>
            <a:prstGeom prst="rect">
              <a:avLst/>
            </a:prstGeom>
            <a:noFill/>
          </p:spPr>
          <p:txBody>
            <a:bodyPr wrap="none" lIns="0" tIns="0" rIns="0" bIns="0" rtlCol="0">
              <a:spAutoFit/>
            </a:bodyPr>
            <a:lstStyle/>
            <a:p>
              <a:r>
                <a:rPr lang="pt-PT" sz="2400" spc="-70" dirty="0">
                  <a:solidFill>
                    <a:schemeClr val="accent1"/>
                  </a:solidFill>
                </a:rPr>
                <a:t>120 mins</a:t>
              </a:r>
            </a:p>
          </p:txBody>
        </p:sp>
      </p:grpSp>
    </p:spTree>
    <p:extLst>
      <p:ext uri="{BB962C8B-B14F-4D97-AF65-F5344CB8AC3E}">
        <p14:creationId xmlns:p14="http://schemas.microsoft.com/office/powerpoint/2010/main" val="3027198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en-US" dirty="0"/>
              <a:t>Build apps with the Microsoft Graph</a:t>
            </a:r>
            <a:br>
              <a:rPr lang="en-US" dirty="0"/>
            </a:br>
            <a:r>
              <a:rPr lang="en-US" dirty="0"/>
              <a:t>REST API</a:t>
            </a:r>
            <a:endParaRPr lang="pt-PT" dirty="0"/>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Create an Azure AD web application with the App Registration Portal</a:t>
            </a:r>
          </a:p>
          <a:p>
            <a:pPr marL="358775" indent="-274638">
              <a:buFont typeface="+mj-lt"/>
              <a:buAutoNum type="arabicPeriod"/>
            </a:pPr>
            <a:r>
              <a:rPr lang="pt-PT" dirty="0"/>
              <a:t>Working with the Microsoft Graph REST API in Postman</a:t>
            </a:r>
          </a:p>
          <a:p>
            <a:pPr marL="358775" indent="-274638">
              <a:buFont typeface="+mj-lt"/>
              <a:buAutoNum type="arabicPeriod"/>
            </a:pPr>
            <a:r>
              <a:rPr lang="pt-PT" dirty="0"/>
              <a:t>Create &amp; configure an ASP.NET MVC web application &amp; configure it for MSAL</a:t>
            </a:r>
          </a:p>
          <a:p>
            <a:pPr marL="358775" indent="-274638">
              <a:buFont typeface="+mj-lt"/>
              <a:buAutoNum type="arabicPeriod"/>
            </a:pPr>
            <a:r>
              <a:rPr lang="pt-PT" dirty="0"/>
              <a:t>Update the ASP.NET MVC application to leverage the Microsoft Graph REST API</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https://github.com/microsoftgraph/msgraph-training-restapi/blob/master/Lab.md</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#4</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566900" cy="369332"/>
            <a:chOff x="835384" y="4819549"/>
            <a:chExt cx="1566900"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1157689" cy="369332"/>
            </a:xfrm>
            <a:prstGeom prst="rect">
              <a:avLst/>
            </a:prstGeom>
            <a:noFill/>
          </p:spPr>
          <p:txBody>
            <a:bodyPr wrap="none" lIns="0" tIns="0" rIns="0" bIns="0" rtlCol="0">
              <a:spAutoFit/>
            </a:bodyPr>
            <a:lstStyle/>
            <a:p>
              <a:r>
                <a:rPr lang="pt-PT" sz="2400" spc="-70" dirty="0">
                  <a:solidFill>
                    <a:schemeClr val="accent1"/>
                  </a:solidFill>
                </a:rPr>
                <a:t>120 mins</a:t>
              </a:r>
            </a:p>
          </p:txBody>
        </p:sp>
      </p:grpSp>
    </p:spTree>
    <p:extLst>
      <p:ext uri="{BB962C8B-B14F-4D97-AF65-F5344CB8AC3E}">
        <p14:creationId xmlns:p14="http://schemas.microsoft.com/office/powerpoint/2010/main" val="30160418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en-US" dirty="0"/>
              <a:t>Using Microsoft Graph data connect to analyze emails to find subject matter experts</a:t>
            </a:r>
            <a:endParaRPr lang="pt-PT" dirty="0"/>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Setup tenant &amp; get data out of Office 365 with Graph Data Connect and Data Factory</a:t>
            </a:r>
          </a:p>
          <a:p>
            <a:pPr marL="358775" indent="-274638">
              <a:buFont typeface="+mj-lt"/>
              <a:buAutoNum type="arabicPeriod"/>
            </a:pPr>
            <a:r>
              <a:rPr lang="pt-PT" dirty="0"/>
              <a:t>Extract Office 365 data with Graph Data Connect</a:t>
            </a:r>
          </a:p>
          <a:p>
            <a:pPr marL="358775" indent="-274638">
              <a:buFont typeface="+mj-lt"/>
              <a:buAutoNum type="arabicPeriod"/>
            </a:pPr>
            <a:r>
              <a:rPr lang="pt-PT" dirty="0"/>
              <a:t>Process the exported data</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https://github.com/microsoftgraph/msgraph-training-dataconnect/blob/master/Lab.md</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#5</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566900" cy="369332"/>
            <a:chOff x="835384" y="4819549"/>
            <a:chExt cx="1566900"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1157689" cy="369332"/>
            </a:xfrm>
            <a:prstGeom prst="rect">
              <a:avLst/>
            </a:prstGeom>
            <a:noFill/>
          </p:spPr>
          <p:txBody>
            <a:bodyPr wrap="none" lIns="0" tIns="0" rIns="0" bIns="0" rtlCol="0">
              <a:spAutoFit/>
            </a:bodyPr>
            <a:lstStyle/>
            <a:p>
              <a:r>
                <a:rPr lang="pt-PT" sz="2400" spc="-70" dirty="0">
                  <a:solidFill>
                    <a:schemeClr val="accent1"/>
                  </a:solidFill>
                </a:rPr>
                <a:t>120 mins</a:t>
              </a:r>
            </a:p>
          </p:txBody>
        </p:sp>
      </p:grpSp>
    </p:spTree>
    <p:extLst>
      <p:ext uri="{BB962C8B-B14F-4D97-AF65-F5344CB8AC3E}">
        <p14:creationId xmlns:p14="http://schemas.microsoft.com/office/powerpoint/2010/main" val="3783286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en-US" dirty="0"/>
              <a:t>Optimize data usage when using Microsoft Graph with query parameters</a:t>
            </a:r>
            <a:endParaRPr lang="pt-PT" dirty="0"/>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Demonstrate how to manipulate REST queries with query parameteres</a:t>
            </a:r>
          </a:p>
          <a:p>
            <a:pPr marL="358775" indent="-274638">
              <a:buFont typeface="+mj-lt"/>
              <a:buAutoNum type="arabicPeriod"/>
            </a:pPr>
            <a:r>
              <a:rPr lang="pt-PT" dirty="0"/>
              <a:t>Create queries that expand complex entities</a:t>
            </a:r>
          </a:p>
          <a:p>
            <a:pPr marL="358775" indent="-274638">
              <a:buFont typeface="+mj-lt"/>
              <a:buAutoNum type="arabicPeriod"/>
            </a:pPr>
            <a:r>
              <a:rPr lang="pt-PT" dirty="0"/>
              <a:t>Demonstrate how to search for content with Microsoft Graph</a:t>
            </a:r>
          </a:p>
          <a:p>
            <a:pPr marL="358775" indent="-274638">
              <a:buFont typeface="+mj-lt"/>
              <a:buAutoNum type="arabicPeriod"/>
            </a:pPr>
            <a:r>
              <a:rPr lang="pt-PT" dirty="0"/>
              <a:t>Optimize Microsoft Graph queries with batching</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https://docs.microsoft.com/en-us/learn/modules/optimize-data-usage/</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#6</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409165" cy="369332"/>
            <a:chOff x="835384" y="4819549"/>
            <a:chExt cx="1409165"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999954" cy="369332"/>
            </a:xfrm>
            <a:prstGeom prst="rect">
              <a:avLst/>
            </a:prstGeom>
            <a:noFill/>
          </p:spPr>
          <p:txBody>
            <a:bodyPr wrap="none" lIns="0" tIns="0" rIns="0" bIns="0" rtlCol="0">
              <a:spAutoFit/>
            </a:bodyPr>
            <a:lstStyle/>
            <a:p>
              <a:r>
                <a:rPr lang="pt-PT" sz="2400" spc="-70" dirty="0">
                  <a:solidFill>
                    <a:schemeClr val="accent1"/>
                  </a:solidFill>
                </a:rPr>
                <a:t>45 mins</a:t>
              </a:r>
            </a:p>
          </p:txBody>
        </p:sp>
      </p:grpSp>
    </p:spTree>
    <p:extLst>
      <p:ext uri="{BB962C8B-B14F-4D97-AF65-F5344CB8AC3E}">
        <p14:creationId xmlns:p14="http://schemas.microsoft.com/office/powerpoint/2010/main" val="22142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1B8329B-9E67-46BF-9190-B7E971C20A11}"/>
              </a:ext>
            </a:extLst>
          </p:cNvPr>
          <p:cNvSpPr>
            <a:spLocks noGrp="1"/>
          </p:cNvSpPr>
          <p:nvPr>
            <p:ph type="body" sz="quarter" idx="10"/>
          </p:nvPr>
        </p:nvSpPr>
        <p:spPr/>
        <p:txBody>
          <a:bodyPr/>
          <a:lstStyle/>
          <a:p>
            <a:pPr marL="228600" lvl="1"/>
            <a:r>
              <a:rPr lang="en-US" sz="3200" dirty="0">
                <a:latin typeface="+mj-lt"/>
              </a:rPr>
              <a:t>Azure Active Directory</a:t>
            </a:r>
          </a:p>
          <a:p>
            <a:pPr marL="228600" lvl="1">
              <a:spcBef>
                <a:spcPts val="2400"/>
              </a:spcBef>
            </a:pPr>
            <a:r>
              <a:rPr lang="en-US" sz="3200" dirty="0">
                <a:latin typeface="+mj-lt"/>
              </a:rPr>
              <a:t>Office 365</a:t>
            </a:r>
          </a:p>
          <a:p>
            <a:pPr marL="228600" lvl="1"/>
            <a:r>
              <a:rPr lang="en-US" dirty="0">
                <a:latin typeface="+mj-lt"/>
              </a:rPr>
              <a:t>SharePoint, OneDrive, Outlook/Exchange, Microsoft Teams, OneNote, Planner, and Excel</a:t>
            </a:r>
          </a:p>
          <a:p>
            <a:pPr marL="228600" lvl="1">
              <a:spcBef>
                <a:spcPts val="2400"/>
              </a:spcBef>
            </a:pPr>
            <a:r>
              <a:rPr lang="en-US" sz="3200" dirty="0">
                <a:latin typeface="+mj-lt"/>
              </a:rPr>
              <a:t>Enterprise Security and Mobility</a:t>
            </a:r>
          </a:p>
          <a:p>
            <a:pPr marL="228600" lvl="1"/>
            <a:r>
              <a:rPr lang="en-US" dirty="0">
                <a:latin typeface="+mj-lt"/>
              </a:rPr>
              <a:t>Identity Manager, Intune, Advanced Threat Analytics and Advanced Threat Protection.</a:t>
            </a:r>
          </a:p>
          <a:p>
            <a:pPr marL="228600" lvl="1">
              <a:spcBef>
                <a:spcPts val="2400"/>
              </a:spcBef>
            </a:pPr>
            <a:r>
              <a:rPr lang="en-US" sz="3200" dirty="0">
                <a:latin typeface="+mj-lt"/>
              </a:rPr>
              <a:t>Windows 10</a:t>
            </a:r>
          </a:p>
          <a:p>
            <a:pPr marL="228600" lvl="1"/>
            <a:r>
              <a:rPr lang="en-US" dirty="0">
                <a:latin typeface="+mj-lt"/>
              </a:rPr>
              <a:t>Activities and Devices</a:t>
            </a:r>
          </a:p>
          <a:p>
            <a:pPr marL="228600" lvl="1">
              <a:spcBef>
                <a:spcPts val="2400"/>
              </a:spcBef>
            </a:pPr>
            <a:r>
              <a:rPr lang="en-US" sz="3200" dirty="0">
                <a:latin typeface="+mj-lt"/>
              </a:rPr>
              <a:t>Education</a:t>
            </a:r>
          </a:p>
        </p:txBody>
      </p:sp>
      <p:sp>
        <p:nvSpPr>
          <p:cNvPr id="6" name="Title 5">
            <a:extLst>
              <a:ext uri="{FF2B5EF4-FFF2-40B4-BE49-F238E27FC236}">
                <a16:creationId xmlns:a16="http://schemas.microsoft.com/office/drawing/2014/main" id="{8206557A-7FB8-4ED4-AD17-1A7E4D0856A8}"/>
              </a:ext>
            </a:extLst>
          </p:cNvPr>
          <p:cNvSpPr>
            <a:spLocks noGrp="1"/>
          </p:cNvSpPr>
          <p:nvPr>
            <p:ph type="title"/>
          </p:nvPr>
        </p:nvSpPr>
        <p:spPr/>
        <p:txBody>
          <a:bodyPr/>
          <a:lstStyle/>
          <a:p>
            <a:r>
              <a:rPr lang="pt-PT" dirty="0"/>
              <a:t>Unified REST API for Microsoft 365</a:t>
            </a:r>
          </a:p>
        </p:txBody>
      </p:sp>
    </p:spTree>
    <p:extLst>
      <p:ext uri="{BB962C8B-B14F-4D97-AF65-F5344CB8AC3E}">
        <p14:creationId xmlns:p14="http://schemas.microsoft.com/office/powerpoint/2010/main" val="397172143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29177-1C66-4892-B670-BE3B3A8FAA33}"/>
              </a:ext>
            </a:extLst>
          </p:cNvPr>
          <p:cNvSpPr>
            <a:spLocks noGrp="1"/>
          </p:cNvSpPr>
          <p:nvPr>
            <p:ph type="body" idx="1"/>
          </p:nvPr>
        </p:nvSpPr>
        <p:spPr/>
        <p:txBody>
          <a:bodyPr/>
          <a:lstStyle/>
          <a:p>
            <a:r>
              <a:rPr lang="en-US" dirty="0"/>
              <a:t>Optimize network traffic with Microsoft Graph</a:t>
            </a:r>
            <a:endParaRPr lang="pt-PT" dirty="0"/>
          </a:p>
        </p:txBody>
      </p:sp>
      <p:sp>
        <p:nvSpPr>
          <p:cNvPr id="3" name="Content Placeholder 2">
            <a:extLst>
              <a:ext uri="{FF2B5EF4-FFF2-40B4-BE49-F238E27FC236}">
                <a16:creationId xmlns:a16="http://schemas.microsoft.com/office/drawing/2014/main" id="{69C18890-8FC0-4619-AFCE-329D7F9471BE}"/>
              </a:ext>
            </a:extLst>
          </p:cNvPr>
          <p:cNvSpPr>
            <a:spLocks noGrp="1"/>
          </p:cNvSpPr>
          <p:nvPr>
            <p:ph sz="quarter" idx="4"/>
          </p:nvPr>
        </p:nvSpPr>
        <p:spPr>
          <a:xfrm>
            <a:off x="6188149" y="1681904"/>
            <a:ext cx="5484740" cy="3417997"/>
          </a:xfrm>
        </p:spPr>
        <p:txBody>
          <a:bodyPr/>
          <a:lstStyle/>
          <a:p>
            <a:r>
              <a:rPr lang="pt-PT" b="1" dirty="0"/>
              <a:t>In this lab</a:t>
            </a:r>
          </a:p>
          <a:p>
            <a:pPr marL="358775" indent="-274638">
              <a:buFont typeface="+mj-lt"/>
              <a:buAutoNum type="arabicPeriod"/>
            </a:pPr>
            <a:r>
              <a:rPr lang="pt-PT" dirty="0"/>
              <a:t>Explain how Microsoft Graph maintains resource health</a:t>
            </a:r>
          </a:p>
          <a:p>
            <a:pPr marL="358775" indent="-274638">
              <a:buFont typeface="+mj-lt"/>
              <a:buAutoNum type="arabicPeriod"/>
            </a:pPr>
            <a:r>
              <a:rPr lang="pt-PT" dirty="0"/>
              <a:t>Identify when Microsoft Graph throttles requests</a:t>
            </a:r>
          </a:p>
          <a:p>
            <a:pPr marL="358775" indent="-274638">
              <a:buFont typeface="+mj-lt"/>
              <a:buAutoNum type="arabicPeriod"/>
            </a:pPr>
            <a:r>
              <a:rPr lang="pt-PT" dirty="0"/>
              <a:t>Decide the appropriate pattern to address throttled requests</a:t>
            </a:r>
          </a:p>
          <a:p>
            <a:pPr marL="358775" indent="-274638">
              <a:buFont typeface="+mj-lt"/>
              <a:buAutoNum type="arabicPeriod"/>
            </a:pPr>
            <a:r>
              <a:rPr lang="pt-PT" dirty="0"/>
              <a:t>Create queries that mitigate throttling scenarios</a:t>
            </a:r>
          </a:p>
        </p:txBody>
      </p:sp>
      <p:sp>
        <p:nvSpPr>
          <p:cNvPr id="4" name="TextBox 3">
            <a:extLst>
              <a:ext uri="{FF2B5EF4-FFF2-40B4-BE49-F238E27FC236}">
                <a16:creationId xmlns:a16="http://schemas.microsoft.com/office/drawing/2014/main" id="{1A484F68-A975-4555-B5E0-FDF1AF869800}"/>
              </a:ext>
            </a:extLst>
          </p:cNvPr>
          <p:cNvSpPr txBox="1"/>
          <p:nvPr/>
        </p:nvSpPr>
        <p:spPr>
          <a:xfrm>
            <a:off x="6843335" y="6203974"/>
            <a:ext cx="4370135" cy="492443"/>
          </a:xfrm>
          <a:prstGeom prst="rect">
            <a:avLst/>
          </a:prstGeom>
          <a:noFill/>
        </p:spPr>
        <p:txBody>
          <a:bodyPr wrap="square" lIns="0" tIns="0" rIns="0" bIns="0" rtlCol="0">
            <a:spAutoFit/>
          </a:bodyPr>
          <a:lstStyle/>
          <a:p>
            <a:r>
              <a:rPr lang="pt-PT" sz="1600" dirty="0">
                <a:hlinkClick r:id="rId2"/>
              </a:rPr>
              <a:t>https://docs.microsoft.com/en-us/learn/modules/optimize-network-traffic/</a:t>
            </a:r>
            <a:endParaRPr lang="pt-PT" sz="1600" spc="-70" dirty="0">
              <a:gradFill>
                <a:gsLst>
                  <a:gs pos="2917">
                    <a:schemeClr val="bg2"/>
                  </a:gs>
                  <a:gs pos="95000">
                    <a:schemeClr val="bg2"/>
                  </a:gs>
                </a:gsLst>
                <a:lin ang="5400000" scaled="0"/>
              </a:gradFill>
            </a:endParaRPr>
          </a:p>
        </p:txBody>
      </p:sp>
      <p:grpSp>
        <p:nvGrpSpPr>
          <p:cNvPr id="11" name="Group 10">
            <a:extLst>
              <a:ext uri="{FF2B5EF4-FFF2-40B4-BE49-F238E27FC236}">
                <a16:creationId xmlns:a16="http://schemas.microsoft.com/office/drawing/2014/main" id="{0D1E2BF3-22F1-442A-B38F-3B928C3BFFF3}"/>
              </a:ext>
            </a:extLst>
          </p:cNvPr>
          <p:cNvGrpSpPr/>
          <p:nvPr/>
        </p:nvGrpSpPr>
        <p:grpSpPr>
          <a:xfrm>
            <a:off x="6188149" y="6180196"/>
            <a:ext cx="540000" cy="540000"/>
            <a:chOff x="6188149" y="5109327"/>
            <a:chExt cx="540000" cy="540000"/>
          </a:xfrm>
        </p:grpSpPr>
        <p:sp>
          <p:nvSpPr>
            <p:cNvPr id="9" name="Oval 8">
              <a:extLst>
                <a:ext uri="{FF2B5EF4-FFF2-40B4-BE49-F238E27FC236}">
                  <a16:creationId xmlns:a16="http://schemas.microsoft.com/office/drawing/2014/main" id="{077780BD-92F2-4008-BBC1-395F481437AF}"/>
                </a:ext>
              </a:extLst>
            </p:cNvPr>
            <p:cNvSpPr>
              <a:spLocks noChangeAspect="1"/>
            </p:cNvSpPr>
            <p:nvPr/>
          </p:nvSpPr>
          <p:spPr bwMode="auto">
            <a:xfrm>
              <a:off x="6188149" y="5109327"/>
              <a:ext cx="540000" cy="5400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pt-PT" sz="22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 descr="Link">
              <a:extLst>
                <a:ext uri="{FF2B5EF4-FFF2-40B4-BE49-F238E27FC236}">
                  <a16:creationId xmlns:a16="http://schemas.microsoft.com/office/drawing/2014/main" id="{1CD4101D-22BC-46BE-80CD-EADCB645E021}"/>
                </a:ext>
              </a:extLst>
            </p:cNvPr>
            <p:cNvSpPr/>
            <p:nvPr/>
          </p:nvSpPr>
          <p:spPr>
            <a:xfrm>
              <a:off x="6303335" y="5224850"/>
              <a:ext cx="309627" cy="309289"/>
            </a:xfrm>
            <a:custGeom>
              <a:avLst/>
              <a:gdLst>
                <a:gd name="connsiteX0" fmla="*/ 272714 w 309627"/>
                <a:gd name="connsiteY0" fmla="*/ 272376 h 309289"/>
                <a:gd name="connsiteX1" fmla="*/ 215564 w 309627"/>
                <a:gd name="connsiteY1" fmla="*/ 272376 h 309289"/>
                <a:gd name="connsiteX2" fmla="*/ 177314 w 309627"/>
                <a:gd name="connsiteY2" fmla="*/ 234126 h 309289"/>
                <a:gd name="connsiteX3" fmla="*/ 169664 w 309627"/>
                <a:gd name="connsiteY3" fmla="*/ 188226 h 309289"/>
                <a:gd name="connsiteX4" fmla="*/ 202964 w 309627"/>
                <a:gd name="connsiteY4" fmla="*/ 221526 h 309289"/>
                <a:gd name="connsiteX5" fmla="*/ 221864 w 309627"/>
                <a:gd name="connsiteY5" fmla="*/ 221076 h 309289"/>
                <a:gd name="connsiteX6" fmla="*/ 222314 w 309627"/>
                <a:gd name="connsiteY6" fmla="*/ 202176 h 309289"/>
                <a:gd name="connsiteX7" fmla="*/ 189014 w 309627"/>
                <a:gd name="connsiteY7" fmla="*/ 168876 h 309289"/>
                <a:gd name="connsiteX8" fmla="*/ 234914 w 309627"/>
                <a:gd name="connsiteY8" fmla="*/ 176976 h 309289"/>
                <a:gd name="connsiteX9" fmla="*/ 273164 w 309627"/>
                <a:gd name="connsiteY9" fmla="*/ 215226 h 309289"/>
                <a:gd name="connsiteX10" fmla="*/ 272714 w 309627"/>
                <a:gd name="connsiteY10" fmla="*/ 272376 h 309289"/>
                <a:gd name="connsiteX11" fmla="*/ 75164 w 309627"/>
                <a:gd name="connsiteY11" fmla="*/ 131976 h 309289"/>
                <a:gd name="connsiteX12" fmla="*/ 36914 w 309627"/>
                <a:gd name="connsiteY12" fmla="*/ 93726 h 309289"/>
                <a:gd name="connsiteX13" fmla="*/ 36914 w 309627"/>
                <a:gd name="connsiteY13" fmla="*/ 36576 h 309289"/>
                <a:gd name="connsiteX14" fmla="*/ 94064 w 309627"/>
                <a:gd name="connsiteY14" fmla="*/ 36576 h 309289"/>
                <a:gd name="connsiteX15" fmla="*/ 132314 w 309627"/>
                <a:gd name="connsiteY15" fmla="*/ 74826 h 309289"/>
                <a:gd name="connsiteX16" fmla="*/ 140414 w 309627"/>
                <a:gd name="connsiteY16" fmla="*/ 120726 h 309289"/>
                <a:gd name="connsiteX17" fmla="*/ 113414 w 309627"/>
                <a:gd name="connsiteY17" fmla="*/ 93726 h 309289"/>
                <a:gd name="connsiteX18" fmla="*/ 94514 w 309627"/>
                <a:gd name="connsiteY18" fmla="*/ 94176 h 309289"/>
                <a:gd name="connsiteX19" fmla="*/ 94064 w 309627"/>
                <a:gd name="connsiteY19" fmla="*/ 113076 h 309289"/>
                <a:gd name="connsiteX20" fmla="*/ 121064 w 309627"/>
                <a:gd name="connsiteY20" fmla="*/ 140076 h 309289"/>
                <a:gd name="connsiteX21" fmla="*/ 75164 w 309627"/>
                <a:gd name="connsiteY21" fmla="*/ 131976 h 309289"/>
                <a:gd name="connsiteX22" fmla="*/ 291614 w 309627"/>
                <a:gd name="connsiteY22" fmla="*/ 195876 h 309289"/>
                <a:gd name="connsiteX23" fmla="*/ 253364 w 309627"/>
                <a:gd name="connsiteY23" fmla="*/ 157626 h 309289"/>
                <a:gd name="connsiteX24" fmla="*/ 168314 w 309627"/>
                <a:gd name="connsiteY24" fmla="*/ 149076 h 309289"/>
                <a:gd name="connsiteX25" fmla="*/ 160214 w 309627"/>
                <a:gd name="connsiteY25" fmla="*/ 140976 h 309289"/>
                <a:gd name="connsiteX26" fmla="*/ 151664 w 309627"/>
                <a:gd name="connsiteY26" fmla="*/ 55926 h 309289"/>
                <a:gd name="connsiteX27" fmla="*/ 113414 w 309627"/>
                <a:gd name="connsiteY27" fmla="*/ 17676 h 309289"/>
                <a:gd name="connsiteX28" fmla="*/ 19814 w 309627"/>
                <a:gd name="connsiteY28" fmla="*/ 19476 h 309289"/>
                <a:gd name="connsiteX29" fmla="*/ 18014 w 309627"/>
                <a:gd name="connsiteY29" fmla="*/ 113076 h 309289"/>
                <a:gd name="connsiteX30" fmla="*/ 56264 w 309627"/>
                <a:gd name="connsiteY30" fmla="*/ 151326 h 309289"/>
                <a:gd name="connsiteX31" fmla="*/ 141314 w 309627"/>
                <a:gd name="connsiteY31" fmla="*/ 159876 h 309289"/>
                <a:gd name="connsiteX32" fmla="*/ 149414 w 309627"/>
                <a:gd name="connsiteY32" fmla="*/ 167976 h 309289"/>
                <a:gd name="connsiteX33" fmla="*/ 157964 w 309627"/>
                <a:gd name="connsiteY33" fmla="*/ 253026 h 309289"/>
                <a:gd name="connsiteX34" fmla="*/ 196214 w 309627"/>
                <a:gd name="connsiteY34" fmla="*/ 291276 h 309289"/>
                <a:gd name="connsiteX35" fmla="*/ 289814 w 309627"/>
                <a:gd name="connsiteY35" fmla="*/ 289476 h 309289"/>
                <a:gd name="connsiteX36" fmla="*/ 291614 w 309627"/>
                <a:gd name="connsiteY36" fmla="*/ 195876 h 309289"/>
                <a:gd name="connsiteX37" fmla="*/ 291614 w 309627"/>
                <a:gd name="connsiteY37" fmla="*/ 195876 h 30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09627" h="309289">
                  <a:moveTo>
                    <a:pt x="272714" y="272376"/>
                  </a:moveTo>
                  <a:cubicBezTo>
                    <a:pt x="256964" y="288126"/>
                    <a:pt x="231314" y="288126"/>
                    <a:pt x="215564" y="272376"/>
                  </a:cubicBezTo>
                  <a:lnTo>
                    <a:pt x="177314" y="234126"/>
                  </a:lnTo>
                  <a:cubicBezTo>
                    <a:pt x="165164" y="221976"/>
                    <a:pt x="162014" y="203526"/>
                    <a:pt x="169664" y="188226"/>
                  </a:cubicBezTo>
                  <a:lnTo>
                    <a:pt x="202964" y="221526"/>
                  </a:lnTo>
                  <a:cubicBezTo>
                    <a:pt x="208364" y="226476"/>
                    <a:pt x="216464" y="226476"/>
                    <a:pt x="221864" y="221076"/>
                  </a:cubicBezTo>
                  <a:cubicBezTo>
                    <a:pt x="226814" y="216126"/>
                    <a:pt x="227264" y="207576"/>
                    <a:pt x="222314" y="202176"/>
                  </a:cubicBezTo>
                  <a:lnTo>
                    <a:pt x="189014" y="168876"/>
                  </a:lnTo>
                  <a:cubicBezTo>
                    <a:pt x="204314" y="161676"/>
                    <a:pt x="222764" y="164826"/>
                    <a:pt x="234914" y="176976"/>
                  </a:cubicBezTo>
                  <a:lnTo>
                    <a:pt x="273164" y="215226"/>
                  </a:lnTo>
                  <a:cubicBezTo>
                    <a:pt x="288464" y="230976"/>
                    <a:pt x="288464" y="256176"/>
                    <a:pt x="272714" y="272376"/>
                  </a:cubicBezTo>
                  <a:close/>
                  <a:moveTo>
                    <a:pt x="75164" y="131976"/>
                  </a:moveTo>
                  <a:lnTo>
                    <a:pt x="36914" y="93726"/>
                  </a:lnTo>
                  <a:cubicBezTo>
                    <a:pt x="21164" y="77976"/>
                    <a:pt x="21164" y="52326"/>
                    <a:pt x="36914" y="36576"/>
                  </a:cubicBezTo>
                  <a:cubicBezTo>
                    <a:pt x="52664" y="20826"/>
                    <a:pt x="78314" y="20826"/>
                    <a:pt x="94064" y="36576"/>
                  </a:cubicBezTo>
                  <a:lnTo>
                    <a:pt x="132314" y="74826"/>
                  </a:lnTo>
                  <a:cubicBezTo>
                    <a:pt x="144464" y="86976"/>
                    <a:pt x="147614" y="105426"/>
                    <a:pt x="140414" y="120726"/>
                  </a:cubicBezTo>
                  <a:lnTo>
                    <a:pt x="113414" y="93726"/>
                  </a:lnTo>
                  <a:cubicBezTo>
                    <a:pt x="108014" y="88776"/>
                    <a:pt x="99914" y="88776"/>
                    <a:pt x="94514" y="94176"/>
                  </a:cubicBezTo>
                  <a:cubicBezTo>
                    <a:pt x="89564" y="99126"/>
                    <a:pt x="89114" y="107676"/>
                    <a:pt x="94064" y="113076"/>
                  </a:cubicBezTo>
                  <a:lnTo>
                    <a:pt x="121064" y="140076"/>
                  </a:lnTo>
                  <a:cubicBezTo>
                    <a:pt x="105764" y="147276"/>
                    <a:pt x="87314" y="144126"/>
                    <a:pt x="75164" y="131976"/>
                  </a:cubicBezTo>
                  <a:close/>
                  <a:moveTo>
                    <a:pt x="291614" y="195876"/>
                  </a:moveTo>
                  <a:lnTo>
                    <a:pt x="253364" y="157626"/>
                  </a:lnTo>
                  <a:cubicBezTo>
                    <a:pt x="230864" y="134676"/>
                    <a:pt x="194864" y="131076"/>
                    <a:pt x="168314" y="149076"/>
                  </a:cubicBezTo>
                  <a:lnTo>
                    <a:pt x="160214" y="140976"/>
                  </a:lnTo>
                  <a:cubicBezTo>
                    <a:pt x="177764" y="114426"/>
                    <a:pt x="174164" y="78876"/>
                    <a:pt x="151664" y="55926"/>
                  </a:cubicBezTo>
                  <a:lnTo>
                    <a:pt x="113414" y="17676"/>
                  </a:lnTo>
                  <a:cubicBezTo>
                    <a:pt x="86864" y="-6624"/>
                    <a:pt x="45464" y="-5724"/>
                    <a:pt x="19814" y="19476"/>
                  </a:cubicBezTo>
                  <a:cubicBezTo>
                    <a:pt x="-5836" y="45126"/>
                    <a:pt x="-6736" y="86076"/>
                    <a:pt x="18014" y="113076"/>
                  </a:cubicBezTo>
                  <a:lnTo>
                    <a:pt x="56264" y="151326"/>
                  </a:lnTo>
                  <a:cubicBezTo>
                    <a:pt x="78764" y="174276"/>
                    <a:pt x="114764" y="177876"/>
                    <a:pt x="141314" y="159876"/>
                  </a:cubicBezTo>
                  <a:lnTo>
                    <a:pt x="149414" y="167976"/>
                  </a:lnTo>
                  <a:cubicBezTo>
                    <a:pt x="131864" y="194526"/>
                    <a:pt x="135464" y="230076"/>
                    <a:pt x="157964" y="253026"/>
                  </a:cubicBezTo>
                  <a:lnTo>
                    <a:pt x="196214" y="291276"/>
                  </a:lnTo>
                  <a:cubicBezTo>
                    <a:pt x="222764" y="316026"/>
                    <a:pt x="264164" y="315126"/>
                    <a:pt x="289814" y="289476"/>
                  </a:cubicBezTo>
                  <a:cubicBezTo>
                    <a:pt x="315464" y="263826"/>
                    <a:pt x="316364" y="222426"/>
                    <a:pt x="291614" y="195876"/>
                  </a:cubicBezTo>
                  <a:lnTo>
                    <a:pt x="291614" y="195876"/>
                  </a:lnTo>
                  <a:close/>
                </a:path>
              </a:pathLst>
            </a:custGeom>
            <a:solidFill>
              <a:schemeClr val="bg1"/>
            </a:solidFill>
            <a:ln w="4465" cap="flat">
              <a:noFill/>
              <a:prstDash val="solid"/>
              <a:miter/>
            </a:ln>
          </p:spPr>
          <p:txBody>
            <a:bodyPr rtlCol="0" anchor="ctr"/>
            <a:lstStyle/>
            <a:p>
              <a:endParaRPr lang="pt-PT"/>
            </a:p>
          </p:txBody>
        </p:sp>
      </p:grpSp>
      <p:sp>
        <p:nvSpPr>
          <p:cNvPr id="12" name="TextBox 11">
            <a:extLst>
              <a:ext uri="{FF2B5EF4-FFF2-40B4-BE49-F238E27FC236}">
                <a16:creationId xmlns:a16="http://schemas.microsoft.com/office/drawing/2014/main" id="{CF2D691E-1AD8-4253-B415-ABD18CF2B88D}"/>
              </a:ext>
            </a:extLst>
          </p:cNvPr>
          <p:cNvSpPr txBox="1"/>
          <p:nvPr/>
        </p:nvSpPr>
        <p:spPr>
          <a:xfrm>
            <a:off x="520699" y="358217"/>
            <a:ext cx="2260208" cy="707011"/>
          </a:xfrm>
          <a:prstGeom prst="rect">
            <a:avLst/>
          </a:prstGeom>
        </p:spPr>
        <p:txBody>
          <a:bodyPr vert="horz" lIns="0" tIns="0" rIns="0" bIns="0" rtlCol="0">
            <a:noAutofit/>
          </a:bodyPr>
          <a:lstStyle>
            <a:lvl1pPr marR="0" indent="0" fontAlgn="auto">
              <a:lnSpc>
                <a:spcPct val="90000"/>
              </a:lnSpc>
              <a:spcBef>
                <a:spcPct val="20000"/>
              </a:spcBef>
              <a:spcAft>
                <a:spcPts val="0"/>
              </a:spcAft>
              <a:buClrTx/>
              <a:buSzPct val="80000"/>
              <a:buFont typeface="Arial" pitchFamily="34" charset="0"/>
              <a:buNone/>
              <a:tabLst/>
              <a:defRPr sz="4000" b="0" cap="none" spc="-70" baseline="0">
                <a:gradFill>
                  <a:gsLst>
                    <a:gs pos="100000">
                      <a:schemeClr val="bg1"/>
                    </a:gs>
                    <a:gs pos="0">
                      <a:schemeClr val="bg1"/>
                    </a:gs>
                  </a:gsLst>
                  <a:lin ang="5400000" scaled="0"/>
                </a:gradFill>
                <a:latin typeface="+mj-lt"/>
              </a:defRPr>
            </a:lvl1pPr>
            <a:lvl2pPr marL="609493" marR="0" indent="0" fontAlgn="auto">
              <a:lnSpc>
                <a:spcPct val="90000"/>
              </a:lnSpc>
              <a:spcBef>
                <a:spcPct val="20000"/>
              </a:spcBef>
              <a:spcAft>
                <a:spcPts val="0"/>
              </a:spcAft>
              <a:buClrTx/>
              <a:buSzPct val="90000"/>
              <a:buFont typeface="Wingdings" pitchFamily="2" charset="2"/>
              <a:buNone/>
              <a:tabLst/>
              <a:defRPr sz="2700" b="1" spc="0" baseline="0">
                <a:solidFill>
                  <a:schemeClr val="tx1">
                    <a:lumMod val="75000"/>
                    <a:lumOff val="25000"/>
                  </a:schemeClr>
                </a:solidFill>
              </a:defRPr>
            </a:lvl2pPr>
            <a:lvl3pPr marL="1218987" marR="0" indent="0" fontAlgn="auto">
              <a:lnSpc>
                <a:spcPct val="90000"/>
              </a:lnSpc>
              <a:spcBef>
                <a:spcPct val="20000"/>
              </a:spcBef>
              <a:spcAft>
                <a:spcPts val="0"/>
              </a:spcAft>
              <a:buClrTx/>
              <a:buSzPct val="90000"/>
              <a:buFont typeface="Wingdings" pitchFamily="2" charset="2"/>
              <a:buNone/>
              <a:tabLst>
                <a:tab pos="798513" algn="l"/>
              </a:tabLst>
              <a:defRPr sz="2400" b="1" spc="0" baseline="0">
                <a:solidFill>
                  <a:schemeClr val="tx1">
                    <a:lumMod val="75000"/>
                    <a:lumOff val="25000"/>
                  </a:schemeClr>
                </a:solidFill>
              </a:defRPr>
            </a:lvl3pPr>
            <a:lvl4pPr marL="1828480" marR="0" indent="0" fontAlgn="auto">
              <a:lnSpc>
                <a:spcPct val="90000"/>
              </a:lnSpc>
              <a:spcBef>
                <a:spcPct val="20000"/>
              </a:spcBef>
              <a:spcAft>
                <a:spcPts val="0"/>
              </a:spcAft>
              <a:buClrTx/>
              <a:buSzPct val="90000"/>
              <a:buFont typeface="Wingdings" pitchFamily="2" charset="2"/>
              <a:buNone/>
              <a:tabLst/>
              <a:defRPr sz="2100" b="1" spc="0" baseline="0">
                <a:solidFill>
                  <a:schemeClr val="tx1">
                    <a:lumMod val="75000"/>
                    <a:lumOff val="25000"/>
                  </a:schemeClr>
                </a:solidFill>
              </a:defRPr>
            </a:lvl4pPr>
            <a:lvl5pPr marL="2437973" marR="0" indent="0" fontAlgn="auto">
              <a:lnSpc>
                <a:spcPct val="90000"/>
              </a:lnSpc>
              <a:spcBef>
                <a:spcPct val="20000"/>
              </a:spcBef>
              <a:spcAft>
                <a:spcPts val="0"/>
              </a:spcAft>
              <a:buClrTx/>
              <a:buSzPct val="90000"/>
              <a:buFont typeface="Wingdings" pitchFamily="2" charset="2"/>
              <a:buNone/>
              <a:tabLst>
                <a:tab pos="1255713" algn="l"/>
              </a:tabLst>
              <a:defRPr sz="2100" b="1" spc="0" baseline="0">
                <a:solidFill>
                  <a:schemeClr val="tx1">
                    <a:lumMod val="75000"/>
                    <a:lumOff val="25000"/>
                  </a:schemeClr>
                </a:solidFill>
              </a:defRPr>
            </a:lvl5pPr>
            <a:lvl6pPr marL="3047467" indent="0">
              <a:spcBef>
                <a:spcPct val="20000"/>
              </a:spcBef>
              <a:buFont typeface="Arial" pitchFamily="34" charset="0"/>
              <a:buNone/>
              <a:defRPr sz="2100" b="1"/>
            </a:lvl6pPr>
            <a:lvl7pPr marL="3656960" indent="0">
              <a:spcBef>
                <a:spcPct val="20000"/>
              </a:spcBef>
              <a:buFont typeface="Arial" pitchFamily="34" charset="0"/>
              <a:buNone/>
              <a:defRPr sz="2100" b="1"/>
            </a:lvl7pPr>
            <a:lvl8pPr marL="4266453" indent="0">
              <a:spcBef>
                <a:spcPct val="20000"/>
              </a:spcBef>
              <a:buFont typeface="Arial" pitchFamily="34" charset="0"/>
              <a:buNone/>
              <a:defRPr sz="2100" b="1"/>
            </a:lvl8pPr>
            <a:lvl9pPr marL="4875947" indent="0">
              <a:spcBef>
                <a:spcPct val="20000"/>
              </a:spcBef>
              <a:buFont typeface="Arial" pitchFamily="34" charset="0"/>
              <a:buNone/>
              <a:defRPr sz="2100" b="1"/>
            </a:lvl9pPr>
          </a:lstStyle>
          <a:p>
            <a:r>
              <a:rPr lang="pt-PT" sz="5400" b="1" dirty="0"/>
              <a:t>Lab #7</a:t>
            </a:r>
          </a:p>
        </p:txBody>
      </p:sp>
      <p:grpSp>
        <p:nvGrpSpPr>
          <p:cNvPr id="16" name="Group 15">
            <a:extLst>
              <a:ext uri="{FF2B5EF4-FFF2-40B4-BE49-F238E27FC236}">
                <a16:creationId xmlns:a16="http://schemas.microsoft.com/office/drawing/2014/main" id="{965DE92E-E96B-4C28-9B9E-C0F00663FF3D}"/>
              </a:ext>
            </a:extLst>
          </p:cNvPr>
          <p:cNvGrpSpPr/>
          <p:nvPr/>
        </p:nvGrpSpPr>
        <p:grpSpPr>
          <a:xfrm>
            <a:off x="10101226" y="527056"/>
            <a:ext cx="1409165" cy="369332"/>
            <a:chOff x="835384" y="4819549"/>
            <a:chExt cx="1409165" cy="369332"/>
          </a:xfrm>
        </p:grpSpPr>
        <p:pic>
          <p:nvPicPr>
            <p:cNvPr id="14" name="Graphic 13" descr="Hourglass">
              <a:extLst>
                <a:ext uri="{FF2B5EF4-FFF2-40B4-BE49-F238E27FC236}">
                  <a16:creationId xmlns:a16="http://schemas.microsoft.com/office/drawing/2014/main" id="{52474D72-1997-4F8C-84E4-370E9F420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384" y="4828881"/>
              <a:ext cx="360000" cy="360000"/>
            </a:xfrm>
            <a:prstGeom prst="rect">
              <a:avLst/>
            </a:prstGeom>
          </p:spPr>
        </p:pic>
        <p:sp>
          <p:nvSpPr>
            <p:cNvPr id="15" name="TextBox 14">
              <a:extLst>
                <a:ext uri="{FF2B5EF4-FFF2-40B4-BE49-F238E27FC236}">
                  <a16:creationId xmlns:a16="http://schemas.microsoft.com/office/drawing/2014/main" id="{4A6626D1-77AC-42DA-A4DD-1C1B59CE5C51}"/>
                </a:ext>
              </a:extLst>
            </p:cNvPr>
            <p:cNvSpPr txBox="1"/>
            <p:nvPr/>
          </p:nvSpPr>
          <p:spPr>
            <a:xfrm>
              <a:off x="1244595" y="4819549"/>
              <a:ext cx="999954" cy="369332"/>
            </a:xfrm>
            <a:prstGeom prst="rect">
              <a:avLst/>
            </a:prstGeom>
            <a:noFill/>
          </p:spPr>
          <p:txBody>
            <a:bodyPr wrap="none" lIns="0" tIns="0" rIns="0" bIns="0" rtlCol="0">
              <a:spAutoFit/>
            </a:bodyPr>
            <a:lstStyle/>
            <a:p>
              <a:r>
                <a:rPr lang="pt-PT" sz="2400" spc="-70" dirty="0">
                  <a:solidFill>
                    <a:schemeClr val="accent1"/>
                  </a:solidFill>
                </a:rPr>
                <a:t>70 mins</a:t>
              </a:r>
            </a:p>
          </p:txBody>
        </p:sp>
      </p:grpSp>
    </p:spTree>
    <p:extLst>
      <p:ext uri="{BB962C8B-B14F-4D97-AF65-F5344CB8AC3E}">
        <p14:creationId xmlns:p14="http://schemas.microsoft.com/office/powerpoint/2010/main" val="2676498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3BC1EED-F682-438D-94B2-E35D453FB3C5}"/>
              </a:ext>
            </a:extLst>
          </p:cNvPr>
          <p:cNvSpPr txBox="1">
            <a:spLocks/>
          </p:cNvSpPr>
          <p:nvPr/>
        </p:nvSpPr>
        <p:spPr>
          <a:xfrm>
            <a:off x="274639" y="1241426"/>
            <a:ext cx="5486399" cy="1098762"/>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solidFill>
                  <a:srgbClr val="00B0F0"/>
                </a:solidFill>
                <a:effectLst/>
                <a:latin typeface="+mj-lt"/>
                <a:ea typeface="+mn-ea"/>
                <a:cs typeface="Arial" charset="0"/>
              </a:defRPr>
            </a:lvl1pPr>
          </a:lstStyle>
          <a:p>
            <a:r>
              <a:rPr lang="pt-PT" dirty="0">
                <a:solidFill>
                  <a:schemeClr val="tx2"/>
                </a:solidFill>
              </a:rPr>
              <a:t>Questions?</a:t>
            </a:r>
          </a:p>
        </p:txBody>
      </p:sp>
      <p:grpSp>
        <p:nvGrpSpPr>
          <p:cNvPr id="5" name="Group 4">
            <a:extLst>
              <a:ext uri="{FF2B5EF4-FFF2-40B4-BE49-F238E27FC236}">
                <a16:creationId xmlns:a16="http://schemas.microsoft.com/office/drawing/2014/main" id="{6C92969B-7CDA-4718-B1D2-95D37A77A947}"/>
              </a:ext>
            </a:extLst>
          </p:cNvPr>
          <p:cNvGrpSpPr/>
          <p:nvPr/>
        </p:nvGrpSpPr>
        <p:grpSpPr>
          <a:xfrm>
            <a:off x="653521" y="2613554"/>
            <a:ext cx="3011098" cy="1765477"/>
            <a:chOff x="1051956" y="4272593"/>
            <a:chExt cx="3011098" cy="1765477"/>
          </a:xfrm>
        </p:grpSpPr>
        <p:sp>
          <p:nvSpPr>
            <p:cNvPr id="6" name="TextBox 5">
              <a:extLst>
                <a:ext uri="{FF2B5EF4-FFF2-40B4-BE49-F238E27FC236}">
                  <a16:creationId xmlns:a16="http://schemas.microsoft.com/office/drawing/2014/main" id="{83448122-220E-4765-8112-541FD50A3FCC}"/>
                </a:ext>
              </a:extLst>
            </p:cNvPr>
            <p:cNvSpPr txBox="1"/>
            <p:nvPr/>
          </p:nvSpPr>
          <p:spPr>
            <a:xfrm>
              <a:off x="1515562" y="4755804"/>
              <a:ext cx="2390398"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https://andrevala.com</a:t>
              </a:r>
            </a:p>
          </p:txBody>
        </p:sp>
        <p:pic>
          <p:nvPicPr>
            <p:cNvPr id="7" name="Picture 6">
              <a:extLst>
                <a:ext uri="{FF2B5EF4-FFF2-40B4-BE49-F238E27FC236}">
                  <a16:creationId xmlns:a16="http://schemas.microsoft.com/office/drawing/2014/main" id="{42CCFD1A-4F07-44CD-A5C8-73770683AE0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4708685"/>
              <a:ext cx="457200" cy="457200"/>
            </a:xfrm>
            <a:prstGeom prst="rect">
              <a:avLst/>
            </a:prstGeom>
          </p:spPr>
        </p:pic>
        <p:sp>
          <p:nvSpPr>
            <p:cNvPr id="8" name="TextBox 7">
              <a:extLst>
                <a:ext uri="{FF2B5EF4-FFF2-40B4-BE49-F238E27FC236}">
                  <a16:creationId xmlns:a16="http://schemas.microsoft.com/office/drawing/2014/main" id="{2C5C625E-C182-43D1-BA0D-8DE40230E199}"/>
                </a:ext>
              </a:extLst>
            </p:cNvPr>
            <p:cNvSpPr txBox="1"/>
            <p:nvPr/>
          </p:nvSpPr>
          <p:spPr>
            <a:xfrm>
              <a:off x="1515562" y="4313448"/>
              <a:ext cx="1505540"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/in/andrevala</a:t>
              </a:r>
              <a:endParaRPr lang="en-US" dirty="0">
                <a:solidFill>
                  <a:schemeClr val="tx1">
                    <a:lumMod val="65000"/>
                    <a:lumOff val="35000"/>
                  </a:schemeClr>
                </a:solidFill>
                <a:cs typeface="Consolas" panose="020B0609020204030204" pitchFamily="49" charset="0"/>
              </a:endParaRPr>
            </a:p>
          </p:txBody>
        </p:sp>
        <p:pic>
          <p:nvPicPr>
            <p:cNvPr id="9" name="Picture 8">
              <a:extLst>
                <a:ext uri="{FF2B5EF4-FFF2-40B4-BE49-F238E27FC236}">
                  <a16:creationId xmlns:a16="http://schemas.microsoft.com/office/drawing/2014/main" id="{902A6562-54DD-4432-B41B-C9DB7DD9E53E}"/>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4272593"/>
              <a:ext cx="457200" cy="457200"/>
            </a:xfrm>
            <a:prstGeom prst="rect">
              <a:avLst/>
            </a:prstGeom>
          </p:spPr>
        </p:pic>
        <p:sp>
          <p:nvSpPr>
            <p:cNvPr id="10" name="TextBox 9">
              <a:extLst>
                <a:ext uri="{FF2B5EF4-FFF2-40B4-BE49-F238E27FC236}">
                  <a16:creationId xmlns:a16="http://schemas.microsoft.com/office/drawing/2014/main" id="{F3F0E68E-D80A-457E-B710-1240480919DB}"/>
                </a:ext>
              </a:extLst>
            </p:cNvPr>
            <p:cNvSpPr txBox="1"/>
            <p:nvPr/>
          </p:nvSpPr>
          <p:spPr>
            <a:xfrm>
              <a:off x="1509156" y="5188004"/>
              <a:ext cx="1470274"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a:t>
              </a:r>
              <a:r>
                <a:rPr lang="pt-PT" dirty="0" err="1">
                  <a:solidFill>
                    <a:schemeClr val="tx1">
                      <a:lumMod val="65000"/>
                      <a:lumOff val="35000"/>
                    </a:schemeClr>
                  </a:solidFill>
                  <a:cs typeface="Consolas" panose="020B0609020204030204" pitchFamily="49" charset="0"/>
                </a:rPr>
                <a:t>atomicvee</a:t>
              </a:r>
              <a:endParaRPr lang="pt-PT" dirty="0">
                <a:solidFill>
                  <a:schemeClr val="tx1">
                    <a:lumMod val="65000"/>
                    <a:lumOff val="35000"/>
                  </a:schemeClr>
                </a:solidFill>
                <a:cs typeface="Consolas" panose="020B0609020204030204" pitchFamily="49" charset="0"/>
              </a:endParaRPr>
            </a:p>
          </p:txBody>
        </p:sp>
        <p:pic>
          <p:nvPicPr>
            <p:cNvPr id="11" name="Picture 10">
              <a:extLst>
                <a:ext uri="{FF2B5EF4-FFF2-40B4-BE49-F238E27FC236}">
                  <a16:creationId xmlns:a16="http://schemas.microsoft.com/office/drawing/2014/main" id="{80EEE5AF-4585-40A4-BA5A-48206C200572}"/>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5144777"/>
              <a:ext cx="457200" cy="457200"/>
            </a:xfrm>
            <a:prstGeom prst="rect">
              <a:avLst/>
            </a:prstGeom>
          </p:spPr>
        </p:pic>
        <p:sp>
          <p:nvSpPr>
            <p:cNvPr id="12" name="TextBox 11">
              <a:extLst>
                <a:ext uri="{FF2B5EF4-FFF2-40B4-BE49-F238E27FC236}">
                  <a16:creationId xmlns:a16="http://schemas.microsoft.com/office/drawing/2014/main" id="{E8D32EBA-AD4D-4210-AB5E-6DA741F5E29A}"/>
                </a:ext>
              </a:extLst>
            </p:cNvPr>
            <p:cNvSpPr txBox="1"/>
            <p:nvPr/>
          </p:nvSpPr>
          <p:spPr>
            <a:xfrm>
              <a:off x="1515562" y="5624804"/>
              <a:ext cx="2547492" cy="369332"/>
            </a:xfrm>
            <a:prstGeom prst="rect">
              <a:avLst/>
            </a:prstGeom>
            <a:noFill/>
          </p:spPr>
          <p:txBody>
            <a:bodyPr wrap="none" rtlCol="0">
              <a:spAutoFit/>
            </a:bodyPr>
            <a:lstStyle/>
            <a:p>
              <a:pPr>
                <a:spcAft>
                  <a:spcPts val="700"/>
                </a:spcAft>
              </a:pPr>
              <a:r>
                <a:rPr lang="pt-PT" dirty="0">
                  <a:solidFill>
                    <a:schemeClr val="tx1">
                      <a:lumMod val="65000"/>
                      <a:lumOff val="35000"/>
                    </a:schemeClr>
                  </a:solidFill>
                  <a:cs typeface="Consolas" panose="020B0609020204030204" pitchFamily="49" charset="0"/>
                </a:rPr>
                <a:t>andre.vala@gmail.com</a:t>
              </a:r>
              <a:endParaRPr lang="en-US" dirty="0">
                <a:solidFill>
                  <a:schemeClr val="tx1">
                    <a:lumMod val="65000"/>
                    <a:lumOff val="35000"/>
                  </a:schemeClr>
                </a:solidFill>
                <a:cs typeface="Consolas" panose="020B0609020204030204" pitchFamily="49" charset="0"/>
              </a:endParaRPr>
            </a:p>
          </p:txBody>
        </p:sp>
        <p:pic>
          <p:nvPicPr>
            <p:cNvPr id="13" name="Picture 12">
              <a:extLst>
                <a:ext uri="{FF2B5EF4-FFF2-40B4-BE49-F238E27FC236}">
                  <a16:creationId xmlns:a16="http://schemas.microsoft.com/office/drawing/2014/main" id="{90B062A7-DFA4-4716-B4A8-A51BB1CBF691}"/>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1956" y="5580870"/>
              <a:ext cx="457200" cy="457200"/>
            </a:xfrm>
            <a:prstGeom prst="rect">
              <a:avLst/>
            </a:prstGeom>
          </p:spPr>
        </p:pic>
      </p:grpSp>
      <p:sp>
        <p:nvSpPr>
          <p:cNvPr id="14" name="Picture Placeholder 4">
            <a:extLst>
              <a:ext uri="{FF2B5EF4-FFF2-40B4-BE49-F238E27FC236}">
                <a16:creationId xmlns:a16="http://schemas.microsoft.com/office/drawing/2014/main" id="{A793F38E-30AB-488F-8DDD-AD1D303C12D5}"/>
              </a:ext>
            </a:extLst>
          </p:cNvPr>
          <p:cNvSpPr txBox="1">
            <a:spLocks/>
          </p:cNvSpPr>
          <p:nvPr/>
        </p:nvSpPr>
        <p:spPr bwMode="ltGray">
          <a:xfrm>
            <a:off x="5972175" y="-30197"/>
            <a:ext cx="6216650" cy="6992587"/>
          </a:xfrm>
          <a:prstGeom prst="rect">
            <a:avLst/>
          </a:prstGeom>
          <a:blipFill>
            <a:blip r:embed="rId7"/>
            <a:stretch>
              <a:fillRect/>
            </a:stretch>
          </a:blipFill>
        </p:spPr>
        <p:txBody>
          <a:bodyPr tIns="548640" anchor="ctr" anchorCtr="0">
            <a:noAutofit/>
          </a:bodyPr>
          <a:lstStyle>
            <a:lvl1pPr marL="0" marR="0" indent="0" algn="ctr" defTabSz="914363" rtl="0" eaLnBrk="1" fontAlgn="auto" latinLnBrk="0" hangingPunct="1">
              <a:lnSpc>
                <a:spcPct val="90000"/>
              </a:lnSpc>
              <a:spcBef>
                <a:spcPct val="20000"/>
              </a:spcBef>
              <a:spcAft>
                <a:spcPts val="0"/>
              </a:spcAft>
              <a:buClrTx/>
              <a:buSzPct val="80000"/>
              <a:buFont typeface="Arial" pitchFamily="34" charset="0"/>
              <a:buNone/>
              <a:tabLst/>
              <a:defRPr sz="1600" b="1" kern="1200" cap="none" spc="-70" baseline="0">
                <a:gradFill>
                  <a:gsLst>
                    <a:gs pos="0">
                      <a:srgbClr val="FFFFFF"/>
                    </a:gs>
                    <a:gs pos="27000">
                      <a:srgbClr val="FFFFFF"/>
                    </a:gs>
                  </a:gsLst>
                  <a:lin ang="5400000" scaled="0"/>
                </a:gra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lumMod val="75000"/>
                    <a:lumOff val="25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725256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D721-EA2A-407B-88DF-F569B27ABE73}"/>
              </a:ext>
            </a:extLst>
          </p:cNvPr>
          <p:cNvSpPr>
            <a:spLocks noGrp="1"/>
          </p:cNvSpPr>
          <p:nvPr>
            <p:ph type="title"/>
          </p:nvPr>
        </p:nvSpPr>
        <p:spPr/>
        <p:txBody>
          <a:bodyPr/>
          <a:lstStyle/>
          <a:p>
            <a:r>
              <a:rPr lang="pt-PT" sz="4800" dirty="0"/>
              <a:t>Gateway to you data in the Microsoft cloud</a:t>
            </a:r>
          </a:p>
        </p:txBody>
      </p:sp>
      <p:sp>
        <p:nvSpPr>
          <p:cNvPr id="3" name="Robot_E99A" title="Icon of a robot">
            <a:extLst>
              <a:ext uri="{FF2B5EF4-FFF2-40B4-BE49-F238E27FC236}">
                <a16:creationId xmlns:a16="http://schemas.microsoft.com/office/drawing/2014/main" id="{4C0A7B23-5D28-4E76-99E7-A655EC1A5908}"/>
              </a:ext>
            </a:extLst>
          </p:cNvPr>
          <p:cNvSpPr>
            <a:spLocks noChangeAspect="1" noEditPoints="1"/>
          </p:cNvSpPr>
          <p:nvPr/>
        </p:nvSpPr>
        <p:spPr bwMode="auto">
          <a:xfrm>
            <a:off x="8407596" y="1139157"/>
            <a:ext cx="686730" cy="88739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4" name="HoloLens_EC94" title="Icon of Microsoft HoloLens">
            <a:extLst>
              <a:ext uri="{FF2B5EF4-FFF2-40B4-BE49-F238E27FC236}">
                <a16:creationId xmlns:a16="http://schemas.microsoft.com/office/drawing/2014/main" id="{07168E1F-06CB-4A10-ABDE-65F11F7F7793}"/>
              </a:ext>
            </a:extLst>
          </p:cNvPr>
          <p:cNvSpPr>
            <a:spLocks noChangeAspect="1" noEditPoints="1"/>
          </p:cNvSpPr>
          <p:nvPr/>
        </p:nvSpPr>
        <p:spPr bwMode="auto">
          <a:xfrm>
            <a:off x="6472508" y="1354178"/>
            <a:ext cx="856198" cy="457348"/>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sp>
        <p:nvSpPr>
          <p:cNvPr id="5" name="Browser_2" title="Icon of a browser window with a home symbol inside">
            <a:extLst>
              <a:ext uri="{FF2B5EF4-FFF2-40B4-BE49-F238E27FC236}">
                <a16:creationId xmlns:a16="http://schemas.microsoft.com/office/drawing/2014/main" id="{98174E65-733B-4968-A22E-DA9B89C594F6}"/>
              </a:ext>
            </a:extLst>
          </p:cNvPr>
          <p:cNvSpPr>
            <a:spLocks noChangeAspect="1" noEditPoints="1"/>
          </p:cNvSpPr>
          <p:nvPr/>
        </p:nvSpPr>
        <p:spPr bwMode="auto">
          <a:xfrm>
            <a:off x="4623697" y="1254768"/>
            <a:ext cx="771810" cy="656169"/>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sp>
        <p:nvSpPr>
          <p:cNvPr id="6" name="DevUpdate_ECC5" title="Icon of a clock with an arrow around it pointing clockwise">
            <a:extLst>
              <a:ext uri="{FF2B5EF4-FFF2-40B4-BE49-F238E27FC236}">
                <a16:creationId xmlns:a16="http://schemas.microsoft.com/office/drawing/2014/main" id="{B4A9605F-B177-4499-8D3A-6B2D85243D69}"/>
              </a:ext>
            </a:extLst>
          </p:cNvPr>
          <p:cNvSpPr>
            <a:spLocks noChangeAspect="1" noEditPoints="1"/>
          </p:cNvSpPr>
          <p:nvPr/>
        </p:nvSpPr>
        <p:spPr bwMode="auto">
          <a:xfrm>
            <a:off x="10116458" y="1285891"/>
            <a:ext cx="593779" cy="593922"/>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9050"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7" name="TextBox 6">
            <a:extLst>
              <a:ext uri="{FF2B5EF4-FFF2-40B4-BE49-F238E27FC236}">
                <a16:creationId xmlns:a16="http://schemas.microsoft.com/office/drawing/2014/main" id="{3D19A145-02C8-446F-86BB-8B5A9F663F76}"/>
              </a:ext>
            </a:extLst>
          </p:cNvPr>
          <p:cNvSpPr txBox="1"/>
          <p:nvPr/>
        </p:nvSpPr>
        <p:spPr>
          <a:xfrm>
            <a:off x="4715323" y="2173446"/>
            <a:ext cx="588559"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Web </a:t>
            </a:r>
          </a:p>
          <a:p>
            <a:pPr algn="l"/>
            <a:r>
              <a:rPr lang="en-US" sz="2000" dirty="0">
                <a:gradFill>
                  <a:gsLst>
                    <a:gs pos="2917">
                      <a:schemeClr val="tx1"/>
                    </a:gs>
                    <a:gs pos="30000">
                      <a:schemeClr val="tx1"/>
                    </a:gs>
                  </a:gsLst>
                  <a:lin ang="5400000" scaled="0"/>
                </a:gradFill>
              </a:rPr>
              <a:t>Apps</a:t>
            </a:r>
          </a:p>
        </p:txBody>
      </p:sp>
      <p:sp>
        <p:nvSpPr>
          <p:cNvPr id="8" name="TextBox 7">
            <a:extLst>
              <a:ext uri="{FF2B5EF4-FFF2-40B4-BE49-F238E27FC236}">
                <a16:creationId xmlns:a16="http://schemas.microsoft.com/office/drawing/2014/main" id="{F0EAA66A-D968-4C1A-9060-9E35CAA8F30C}"/>
              </a:ext>
            </a:extLst>
          </p:cNvPr>
          <p:cNvSpPr txBox="1"/>
          <p:nvPr/>
        </p:nvSpPr>
        <p:spPr>
          <a:xfrm>
            <a:off x="5986831" y="2173446"/>
            <a:ext cx="1827552"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Device &amp; Native</a:t>
            </a:r>
          </a:p>
          <a:p>
            <a:pPr algn="ctr"/>
            <a:r>
              <a:rPr lang="en-US" sz="2000" dirty="0">
                <a:gradFill>
                  <a:gsLst>
                    <a:gs pos="2917">
                      <a:schemeClr val="tx1"/>
                    </a:gs>
                    <a:gs pos="30000">
                      <a:schemeClr val="tx1"/>
                    </a:gs>
                  </a:gsLst>
                  <a:lin ang="5400000" scaled="0"/>
                </a:gradFill>
              </a:rPr>
              <a:t>Apps</a:t>
            </a:r>
          </a:p>
        </p:txBody>
      </p:sp>
      <p:sp>
        <p:nvSpPr>
          <p:cNvPr id="9" name="TextBox 8">
            <a:extLst>
              <a:ext uri="{FF2B5EF4-FFF2-40B4-BE49-F238E27FC236}">
                <a16:creationId xmlns:a16="http://schemas.microsoft.com/office/drawing/2014/main" id="{B4321E70-8488-4F37-9276-B9052CB73313}"/>
              </a:ext>
            </a:extLst>
          </p:cNvPr>
          <p:cNvSpPr txBox="1"/>
          <p:nvPr/>
        </p:nvSpPr>
        <p:spPr>
          <a:xfrm>
            <a:off x="8504098" y="2173446"/>
            <a:ext cx="493726"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Bots</a:t>
            </a:r>
          </a:p>
        </p:txBody>
      </p:sp>
      <p:sp>
        <p:nvSpPr>
          <p:cNvPr id="10" name="TextBox 9">
            <a:extLst>
              <a:ext uri="{FF2B5EF4-FFF2-40B4-BE49-F238E27FC236}">
                <a16:creationId xmlns:a16="http://schemas.microsoft.com/office/drawing/2014/main" id="{A2F8AB7F-BC88-4DA8-817B-9A1300F933A8}"/>
              </a:ext>
            </a:extLst>
          </p:cNvPr>
          <p:cNvSpPr txBox="1"/>
          <p:nvPr/>
        </p:nvSpPr>
        <p:spPr>
          <a:xfrm>
            <a:off x="9738739" y="2173446"/>
            <a:ext cx="1349216"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Background</a:t>
            </a:r>
          </a:p>
          <a:p>
            <a:pPr algn="ctr"/>
            <a:r>
              <a:rPr lang="en-US" sz="2000" dirty="0">
                <a:gradFill>
                  <a:gsLst>
                    <a:gs pos="2917">
                      <a:schemeClr val="tx1"/>
                    </a:gs>
                    <a:gs pos="30000">
                      <a:schemeClr val="tx1"/>
                    </a:gs>
                  </a:gsLst>
                  <a:lin ang="5400000" scaled="0"/>
                </a:gradFill>
              </a:rPr>
              <a:t>processes</a:t>
            </a:r>
          </a:p>
        </p:txBody>
      </p:sp>
      <p:sp>
        <p:nvSpPr>
          <p:cNvPr id="11" name="TextBox 10">
            <a:extLst>
              <a:ext uri="{FF2B5EF4-FFF2-40B4-BE49-F238E27FC236}">
                <a16:creationId xmlns:a16="http://schemas.microsoft.com/office/drawing/2014/main" id="{F2C79A35-64BC-45F9-881B-20AFD273C604}"/>
              </a:ext>
            </a:extLst>
          </p:cNvPr>
          <p:cNvSpPr txBox="1"/>
          <p:nvPr/>
        </p:nvSpPr>
        <p:spPr>
          <a:xfrm>
            <a:off x="6659137" y="5827647"/>
            <a:ext cx="863743" cy="61555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r>
              <a:rPr lang="en-US" dirty="0"/>
              <a:t>Rich content</a:t>
            </a:r>
          </a:p>
        </p:txBody>
      </p:sp>
      <p:sp>
        <p:nvSpPr>
          <p:cNvPr id="12" name="TextBox 11">
            <a:extLst>
              <a:ext uri="{FF2B5EF4-FFF2-40B4-BE49-F238E27FC236}">
                <a16:creationId xmlns:a16="http://schemas.microsoft.com/office/drawing/2014/main" id="{9F2187FD-7B90-46BF-9E8B-9D85E54B637C}"/>
              </a:ext>
            </a:extLst>
          </p:cNvPr>
          <p:cNvSpPr txBox="1"/>
          <p:nvPr/>
        </p:nvSpPr>
        <p:spPr>
          <a:xfrm>
            <a:off x="8124495" y="5827647"/>
            <a:ext cx="1163285" cy="61555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r>
              <a:rPr lang="en-US" dirty="0"/>
              <a:t>Deep insights</a:t>
            </a:r>
          </a:p>
        </p:txBody>
      </p:sp>
      <p:sp>
        <p:nvSpPr>
          <p:cNvPr id="13" name="people_3" descr="More personal computing&#10;">
            <a:extLst>
              <a:ext uri="{FF2B5EF4-FFF2-40B4-BE49-F238E27FC236}">
                <a16:creationId xmlns:a16="http://schemas.microsoft.com/office/drawing/2014/main" id="{E1208865-5EE5-4B09-8984-76602449F893}"/>
              </a:ext>
            </a:extLst>
          </p:cNvPr>
          <p:cNvSpPr>
            <a:spLocks noChangeAspect="1" noEditPoints="1"/>
          </p:cNvSpPr>
          <p:nvPr/>
        </p:nvSpPr>
        <p:spPr bwMode="auto">
          <a:xfrm>
            <a:off x="5144243" y="5065259"/>
            <a:ext cx="713793" cy="719500"/>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9050" cap="sq">
            <a:solidFill>
              <a:schemeClr val="tx1"/>
            </a:solidFill>
            <a:prstDash val="solid"/>
            <a:miter lim="800000"/>
            <a:headEnd/>
            <a:tailEnd/>
          </a:ln>
        </p:spPr>
        <p:txBody>
          <a:bodyPr vert="horz" wrap="square" lIns="87880" tIns="43940" rIns="87880" bIns="43940" numCol="1" anchor="t" anchorCtr="0" compatLnSpc="1">
            <a:prstTxWarp prst="textNoShape">
              <a:avLst/>
            </a:prstTxWarp>
          </a:bodyPr>
          <a:lstStyle/>
          <a:p>
            <a:pPr algn="ctr" defTabSz="896354"/>
            <a:endParaRPr lang="en-US" sz="1730" dirty="0">
              <a:gradFill>
                <a:gsLst>
                  <a:gs pos="0">
                    <a:srgbClr val="505050"/>
                  </a:gs>
                  <a:gs pos="100000">
                    <a:srgbClr val="505050"/>
                  </a:gs>
                </a:gsLst>
              </a:gradFill>
              <a:latin typeface="Segoe UI Semilight"/>
            </a:endParaRPr>
          </a:p>
        </p:txBody>
      </p:sp>
      <p:sp>
        <p:nvSpPr>
          <p:cNvPr id="14" name="Chart_E999" descr="Line chart, growth, gain&#10;">
            <a:extLst>
              <a:ext uri="{FF2B5EF4-FFF2-40B4-BE49-F238E27FC236}">
                <a16:creationId xmlns:a16="http://schemas.microsoft.com/office/drawing/2014/main" id="{C3FFE428-4A6E-43D3-A8A0-948B9243710D}"/>
              </a:ext>
            </a:extLst>
          </p:cNvPr>
          <p:cNvSpPr>
            <a:spLocks noChangeAspect="1" noEditPoints="1"/>
          </p:cNvSpPr>
          <p:nvPr/>
        </p:nvSpPr>
        <p:spPr bwMode="auto">
          <a:xfrm>
            <a:off x="8419744" y="5138414"/>
            <a:ext cx="572786" cy="573190"/>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a:gradFill>
                <a:gsLst>
                  <a:gs pos="0">
                    <a:srgbClr val="505050"/>
                  </a:gs>
                  <a:gs pos="100000">
                    <a:srgbClr val="505050"/>
                  </a:gs>
                </a:gsLst>
                <a:lin ang="5400000" scaled="1"/>
              </a:gradFill>
              <a:latin typeface="Segoe UI Semilight"/>
            </a:endParaRPr>
          </a:p>
        </p:txBody>
      </p:sp>
      <p:sp>
        <p:nvSpPr>
          <p:cNvPr id="15" name="cloud_2" descr="Intelligent cloud&#10;">
            <a:extLst>
              <a:ext uri="{FF2B5EF4-FFF2-40B4-BE49-F238E27FC236}">
                <a16:creationId xmlns:a16="http://schemas.microsoft.com/office/drawing/2014/main" id="{575EADBC-581E-4EC0-BF07-06A6DECEA94E}"/>
              </a:ext>
            </a:extLst>
          </p:cNvPr>
          <p:cNvSpPr>
            <a:spLocks noChangeAspect="1" noEditPoints="1"/>
          </p:cNvSpPr>
          <p:nvPr/>
        </p:nvSpPr>
        <p:spPr bwMode="auto">
          <a:xfrm>
            <a:off x="6659137" y="5175787"/>
            <a:ext cx="863742" cy="498445"/>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dirty="0">
              <a:gradFill>
                <a:gsLst>
                  <a:gs pos="0">
                    <a:srgbClr val="505050"/>
                  </a:gs>
                  <a:gs pos="100000">
                    <a:srgbClr val="505050"/>
                  </a:gs>
                </a:gsLst>
                <a:lin ang="5400000" scaled="1"/>
              </a:gradFill>
              <a:latin typeface="Segoe UI Semilight"/>
            </a:endParaRPr>
          </a:p>
        </p:txBody>
      </p:sp>
      <p:sp>
        <p:nvSpPr>
          <p:cNvPr id="16" name="Stopwatch_E916" descr="Stopwatch, timer&#10;">
            <a:extLst>
              <a:ext uri="{FF2B5EF4-FFF2-40B4-BE49-F238E27FC236}">
                <a16:creationId xmlns:a16="http://schemas.microsoft.com/office/drawing/2014/main" id="{E25E6AC9-1FD9-4DB8-8FE9-D8ABD87730D6}"/>
              </a:ext>
            </a:extLst>
          </p:cNvPr>
          <p:cNvSpPr>
            <a:spLocks noChangeAspect="1" noEditPoints="1"/>
          </p:cNvSpPr>
          <p:nvPr/>
        </p:nvSpPr>
        <p:spPr bwMode="auto">
          <a:xfrm>
            <a:off x="9889395" y="5115894"/>
            <a:ext cx="535739" cy="618230"/>
          </a:xfrm>
          <a:custGeom>
            <a:avLst/>
            <a:gdLst>
              <a:gd name="T0" fmla="*/ 3250 w 3250"/>
              <a:gd name="T1" fmla="*/ 2125 h 3750"/>
              <a:gd name="T2" fmla="*/ 1625 w 3250"/>
              <a:gd name="T3" fmla="*/ 3750 h 3750"/>
              <a:gd name="T4" fmla="*/ 0 w 3250"/>
              <a:gd name="T5" fmla="*/ 2125 h 3750"/>
              <a:gd name="T6" fmla="*/ 1625 w 3250"/>
              <a:gd name="T7" fmla="*/ 500 h 3750"/>
              <a:gd name="T8" fmla="*/ 3250 w 3250"/>
              <a:gd name="T9" fmla="*/ 2125 h 3750"/>
              <a:gd name="T10" fmla="*/ 1500 w 3250"/>
              <a:gd name="T11" fmla="*/ 1125 h 3750"/>
              <a:gd name="T12" fmla="*/ 1500 w 3250"/>
              <a:gd name="T13" fmla="*/ 2250 h 3750"/>
              <a:gd name="T14" fmla="*/ 2375 w 3250"/>
              <a:gd name="T15" fmla="*/ 2250 h 3750"/>
              <a:gd name="T16" fmla="*/ 875 w 3250"/>
              <a:gd name="T17" fmla="*/ 0 h 3750"/>
              <a:gd name="T18" fmla="*/ 2125 w 3250"/>
              <a:gd name="T19" fmla="*/ 0 h 3750"/>
              <a:gd name="T20" fmla="*/ 1500 w 3250"/>
              <a:gd name="T21" fmla="*/ 500 h 3750"/>
              <a:gd name="T22" fmla="*/ 1500 w 3250"/>
              <a:gd name="T23" fmla="*/ 0 h 3750"/>
              <a:gd name="T24" fmla="*/ 2643 w 3250"/>
              <a:gd name="T25" fmla="*/ 857 h 3750"/>
              <a:gd name="T26" fmla="*/ 3125 w 3250"/>
              <a:gd name="T27" fmla="*/ 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0" h="3750">
                <a:moveTo>
                  <a:pt x="3250" y="2125"/>
                </a:moveTo>
                <a:cubicBezTo>
                  <a:pt x="3250" y="3022"/>
                  <a:pt x="2522" y="3750"/>
                  <a:pt x="1625" y="3750"/>
                </a:cubicBezTo>
                <a:cubicBezTo>
                  <a:pt x="728" y="3750"/>
                  <a:pt x="0" y="3022"/>
                  <a:pt x="0" y="2125"/>
                </a:cubicBezTo>
                <a:cubicBezTo>
                  <a:pt x="0" y="1228"/>
                  <a:pt x="728" y="500"/>
                  <a:pt x="1625" y="500"/>
                </a:cubicBezTo>
                <a:cubicBezTo>
                  <a:pt x="2522" y="500"/>
                  <a:pt x="3250" y="1228"/>
                  <a:pt x="3250" y="2125"/>
                </a:cubicBezTo>
                <a:close/>
                <a:moveTo>
                  <a:pt x="1500" y="1125"/>
                </a:moveTo>
                <a:cubicBezTo>
                  <a:pt x="1500" y="2250"/>
                  <a:pt x="1500" y="2250"/>
                  <a:pt x="1500" y="2250"/>
                </a:cubicBezTo>
                <a:cubicBezTo>
                  <a:pt x="2375" y="2250"/>
                  <a:pt x="2375" y="2250"/>
                  <a:pt x="2375" y="2250"/>
                </a:cubicBezTo>
                <a:moveTo>
                  <a:pt x="875" y="0"/>
                </a:moveTo>
                <a:cubicBezTo>
                  <a:pt x="2125" y="0"/>
                  <a:pt x="2125" y="0"/>
                  <a:pt x="2125" y="0"/>
                </a:cubicBezTo>
                <a:moveTo>
                  <a:pt x="1500" y="500"/>
                </a:moveTo>
                <a:cubicBezTo>
                  <a:pt x="1500" y="0"/>
                  <a:pt x="1500" y="0"/>
                  <a:pt x="1500" y="0"/>
                </a:cubicBezTo>
                <a:moveTo>
                  <a:pt x="2643" y="857"/>
                </a:moveTo>
                <a:cubicBezTo>
                  <a:pt x="3125" y="375"/>
                  <a:pt x="3125" y="375"/>
                  <a:pt x="3125" y="375"/>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a:gradFill>
                <a:gsLst>
                  <a:gs pos="0">
                    <a:srgbClr val="505050"/>
                  </a:gs>
                  <a:gs pos="100000">
                    <a:srgbClr val="505050"/>
                  </a:gs>
                </a:gsLst>
                <a:lin ang="5400000" scaled="1"/>
              </a:gradFill>
              <a:latin typeface="Segoe UI Semilight"/>
            </a:endParaRPr>
          </a:p>
        </p:txBody>
      </p:sp>
      <p:sp>
        <p:nvSpPr>
          <p:cNvPr id="17" name="TextBox 16">
            <a:extLst>
              <a:ext uri="{FF2B5EF4-FFF2-40B4-BE49-F238E27FC236}">
                <a16:creationId xmlns:a16="http://schemas.microsoft.com/office/drawing/2014/main" id="{E4545262-1DE8-43D6-928F-98D6F82AACCB}"/>
              </a:ext>
            </a:extLst>
          </p:cNvPr>
          <p:cNvSpPr txBox="1"/>
          <p:nvPr/>
        </p:nvSpPr>
        <p:spPr>
          <a:xfrm>
            <a:off x="9499444" y="5827647"/>
            <a:ext cx="1315639" cy="61555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r>
              <a:rPr lang="en-US" dirty="0"/>
              <a:t>Real-time updates</a:t>
            </a:r>
          </a:p>
        </p:txBody>
      </p:sp>
      <p:sp>
        <p:nvSpPr>
          <p:cNvPr id="18" name="TextBox 17">
            <a:extLst>
              <a:ext uri="{FF2B5EF4-FFF2-40B4-BE49-F238E27FC236}">
                <a16:creationId xmlns:a16="http://schemas.microsoft.com/office/drawing/2014/main" id="{8D31B0E4-20F4-450A-8ABB-776D7FFCF3CB}"/>
              </a:ext>
            </a:extLst>
          </p:cNvPr>
          <p:cNvSpPr txBox="1"/>
          <p:nvPr/>
        </p:nvSpPr>
        <p:spPr>
          <a:xfrm>
            <a:off x="4919497" y="5827647"/>
            <a:ext cx="1163285" cy="61555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r>
              <a:rPr lang="en-US" dirty="0"/>
              <a:t>Microsoft identity</a:t>
            </a:r>
          </a:p>
        </p:txBody>
      </p:sp>
      <p:sp>
        <p:nvSpPr>
          <p:cNvPr id="19" name="Rectangle 18">
            <a:extLst>
              <a:ext uri="{FF2B5EF4-FFF2-40B4-BE49-F238E27FC236}">
                <a16:creationId xmlns:a16="http://schemas.microsoft.com/office/drawing/2014/main" id="{116FC915-8B24-4DF2-845C-1CE09A9562AA}"/>
              </a:ext>
            </a:extLst>
          </p:cNvPr>
          <p:cNvSpPr/>
          <p:nvPr/>
        </p:nvSpPr>
        <p:spPr bwMode="auto">
          <a:xfrm>
            <a:off x="3308352" y="3233037"/>
            <a:ext cx="8301036" cy="822257"/>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3">
            <a:extLst>
              <a:ext uri="{FF2B5EF4-FFF2-40B4-BE49-F238E27FC236}">
                <a16:creationId xmlns:a16="http://schemas.microsoft.com/office/drawing/2014/main" id="{62CF90E7-F038-4AB9-A6FF-A6140114BDDA}"/>
              </a:ext>
            </a:extLst>
          </p:cNvPr>
          <p:cNvSpPr/>
          <p:nvPr/>
        </p:nvSpPr>
        <p:spPr>
          <a:xfrm>
            <a:off x="3308353" y="3387697"/>
            <a:ext cx="8301036" cy="512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defTabSz="914225"/>
            <a:r>
              <a:rPr lang="en-US" sz="2745" dirty="0">
                <a:solidFill>
                  <a:schemeClr val="bg1"/>
                </a:solidFill>
                <a:cs typeface="Segoe UI" panose="020B0502040204020203" pitchFamily="34" charset="0"/>
              </a:rPr>
              <a:t>Microsoft Graph</a:t>
            </a:r>
          </a:p>
        </p:txBody>
      </p:sp>
      <p:cxnSp>
        <p:nvCxnSpPr>
          <p:cNvPr id="21" name="Straight Arrow Connector 135">
            <a:extLst>
              <a:ext uri="{FF2B5EF4-FFF2-40B4-BE49-F238E27FC236}">
                <a16:creationId xmlns:a16="http://schemas.microsoft.com/office/drawing/2014/main" id="{62FABB33-CFCB-4A61-92CC-3E5B0F0559CF}"/>
              </a:ext>
            </a:extLst>
          </p:cNvPr>
          <p:cNvCxnSpPr>
            <a:cxnSpLocks/>
          </p:cNvCxnSpPr>
          <p:nvPr/>
        </p:nvCxnSpPr>
        <p:spPr>
          <a:xfrm>
            <a:off x="4969648" y="2875604"/>
            <a:ext cx="0" cy="35743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35">
            <a:extLst>
              <a:ext uri="{FF2B5EF4-FFF2-40B4-BE49-F238E27FC236}">
                <a16:creationId xmlns:a16="http://schemas.microsoft.com/office/drawing/2014/main" id="{25772879-FC1C-4AF5-987D-FB3117AEDDCF}"/>
              </a:ext>
            </a:extLst>
          </p:cNvPr>
          <p:cNvCxnSpPr>
            <a:cxnSpLocks/>
          </p:cNvCxnSpPr>
          <p:nvPr/>
        </p:nvCxnSpPr>
        <p:spPr>
          <a:xfrm>
            <a:off x="6900842" y="2875604"/>
            <a:ext cx="0" cy="35743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35">
            <a:extLst>
              <a:ext uri="{FF2B5EF4-FFF2-40B4-BE49-F238E27FC236}">
                <a16:creationId xmlns:a16="http://schemas.microsoft.com/office/drawing/2014/main" id="{1164E663-8953-4D2B-A542-3A3555CBC80F}"/>
              </a:ext>
            </a:extLst>
          </p:cNvPr>
          <p:cNvCxnSpPr>
            <a:cxnSpLocks/>
          </p:cNvCxnSpPr>
          <p:nvPr/>
        </p:nvCxnSpPr>
        <p:spPr>
          <a:xfrm>
            <a:off x="8765361" y="2875604"/>
            <a:ext cx="0" cy="35743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135">
            <a:extLst>
              <a:ext uri="{FF2B5EF4-FFF2-40B4-BE49-F238E27FC236}">
                <a16:creationId xmlns:a16="http://schemas.microsoft.com/office/drawing/2014/main" id="{E8E668D7-7B65-469B-B96A-4646FF88A91E}"/>
              </a:ext>
            </a:extLst>
          </p:cNvPr>
          <p:cNvCxnSpPr>
            <a:cxnSpLocks/>
          </p:cNvCxnSpPr>
          <p:nvPr/>
        </p:nvCxnSpPr>
        <p:spPr>
          <a:xfrm>
            <a:off x="10396874" y="2875604"/>
            <a:ext cx="0" cy="357433"/>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3E6F14A-475D-4D16-B335-F82358CFB193}"/>
              </a:ext>
            </a:extLst>
          </p:cNvPr>
          <p:cNvSpPr/>
          <p:nvPr/>
        </p:nvSpPr>
        <p:spPr bwMode="auto">
          <a:xfrm>
            <a:off x="3310592" y="4126840"/>
            <a:ext cx="2711294" cy="744983"/>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Office 365</a:t>
            </a:r>
          </a:p>
        </p:txBody>
      </p:sp>
      <p:sp>
        <p:nvSpPr>
          <p:cNvPr id="26" name="Rectangle 25">
            <a:extLst>
              <a:ext uri="{FF2B5EF4-FFF2-40B4-BE49-F238E27FC236}">
                <a16:creationId xmlns:a16="http://schemas.microsoft.com/office/drawing/2014/main" id="{9A2C62C2-0E5D-4782-B1CA-103D5987AE31}"/>
              </a:ext>
            </a:extLst>
          </p:cNvPr>
          <p:cNvSpPr/>
          <p:nvPr/>
        </p:nvSpPr>
        <p:spPr bwMode="auto">
          <a:xfrm>
            <a:off x="6104343" y="4126840"/>
            <a:ext cx="2711294" cy="744983"/>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Windows 10</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EED43CD7-5863-4A70-A89F-8411C0019734}"/>
              </a:ext>
            </a:extLst>
          </p:cNvPr>
          <p:cNvSpPr/>
          <p:nvPr/>
        </p:nvSpPr>
        <p:spPr bwMode="auto">
          <a:xfrm>
            <a:off x="8898094" y="4121651"/>
            <a:ext cx="2711294" cy="744983"/>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Enterprise Mobility + Security</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Left Brace 27">
            <a:extLst>
              <a:ext uri="{FF2B5EF4-FFF2-40B4-BE49-F238E27FC236}">
                <a16:creationId xmlns:a16="http://schemas.microsoft.com/office/drawing/2014/main" id="{A4967389-855E-4915-8CFF-4915C7EE1A50}"/>
              </a:ext>
            </a:extLst>
          </p:cNvPr>
          <p:cNvSpPr/>
          <p:nvPr/>
        </p:nvSpPr>
        <p:spPr>
          <a:xfrm>
            <a:off x="2535846" y="1192783"/>
            <a:ext cx="326990" cy="1961325"/>
          </a:xfrm>
          <a:prstGeom prst="lef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Left Brace 28">
            <a:extLst>
              <a:ext uri="{FF2B5EF4-FFF2-40B4-BE49-F238E27FC236}">
                <a16:creationId xmlns:a16="http://schemas.microsoft.com/office/drawing/2014/main" id="{CA8ED045-EEE8-473B-8C16-BFAB0E7CAC1C}"/>
              </a:ext>
            </a:extLst>
          </p:cNvPr>
          <p:cNvSpPr/>
          <p:nvPr/>
        </p:nvSpPr>
        <p:spPr>
          <a:xfrm>
            <a:off x="2531930" y="4121651"/>
            <a:ext cx="326990" cy="2388149"/>
          </a:xfrm>
          <a:prstGeom prst="lef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e 29">
            <a:extLst>
              <a:ext uri="{FF2B5EF4-FFF2-40B4-BE49-F238E27FC236}">
                <a16:creationId xmlns:a16="http://schemas.microsoft.com/office/drawing/2014/main" id="{07F184E6-71A7-4876-BDDA-1BE19E9FF62B}"/>
              </a:ext>
            </a:extLst>
          </p:cNvPr>
          <p:cNvSpPr/>
          <p:nvPr/>
        </p:nvSpPr>
        <p:spPr>
          <a:xfrm>
            <a:off x="2531930" y="3426185"/>
            <a:ext cx="326990" cy="458686"/>
          </a:xfrm>
          <a:prstGeom prst="lef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a:extLst>
              <a:ext uri="{FF2B5EF4-FFF2-40B4-BE49-F238E27FC236}">
                <a16:creationId xmlns:a16="http://schemas.microsoft.com/office/drawing/2014/main" id="{5EBF5E33-D612-42A9-B206-5F6925126672}"/>
              </a:ext>
            </a:extLst>
          </p:cNvPr>
          <p:cNvSpPr/>
          <p:nvPr/>
        </p:nvSpPr>
        <p:spPr>
          <a:xfrm>
            <a:off x="1094996" y="1910937"/>
            <a:ext cx="1399870" cy="461665"/>
          </a:xfrm>
          <a:prstGeom prst="rect">
            <a:avLst/>
          </a:prstGeom>
        </p:spPr>
        <p:txBody>
          <a:bodyPr wrap="none">
            <a:spAutoFit/>
          </a:bodyPr>
          <a:lstStyle/>
          <a:p>
            <a:pPr algn="r"/>
            <a:r>
              <a:rPr lang="en-US" sz="2400" dirty="0">
                <a:solidFill>
                  <a:schemeClr val="accent1"/>
                </a:solidFill>
              </a:rPr>
              <a:t>your</a:t>
            </a:r>
            <a:r>
              <a:rPr lang="en-US" sz="2400" dirty="0">
                <a:solidFill>
                  <a:schemeClr val="accent3"/>
                </a:solidFill>
              </a:rPr>
              <a:t> </a:t>
            </a:r>
            <a:r>
              <a:rPr lang="en-US" sz="2400" dirty="0"/>
              <a:t>app</a:t>
            </a:r>
          </a:p>
        </p:txBody>
      </p:sp>
      <p:sp>
        <p:nvSpPr>
          <p:cNvPr id="32" name="Rectangle 31">
            <a:extLst>
              <a:ext uri="{FF2B5EF4-FFF2-40B4-BE49-F238E27FC236}">
                <a16:creationId xmlns:a16="http://schemas.microsoft.com/office/drawing/2014/main" id="{7D97F1A3-754A-4CBE-8124-40914250DB2F}"/>
              </a:ext>
            </a:extLst>
          </p:cNvPr>
          <p:cNvSpPr/>
          <p:nvPr/>
        </p:nvSpPr>
        <p:spPr>
          <a:xfrm>
            <a:off x="1180917" y="3402561"/>
            <a:ext cx="1313949" cy="461665"/>
          </a:xfrm>
          <a:prstGeom prst="rect">
            <a:avLst/>
          </a:prstGeom>
        </p:spPr>
        <p:txBody>
          <a:bodyPr wrap="none">
            <a:spAutoFit/>
          </a:bodyPr>
          <a:lstStyle/>
          <a:p>
            <a:pPr algn="r"/>
            <a:r>
              <a:rPr lang="en-US" sz="2400" dirty="0">
                <a:solidFill>
                  <a:schemeClr val="accent1"/>
                </a:solidFill>
              </a:rPr>
              <a:t>gateway</a:t>
            </a:r>
          </a:p>
        </p:txBody>
      </p:sp>
      <p:sp>
        <p:nvSpPr>
          <p:cNvPr id="33" name="Rectangle 32">
            <a:extLst>
              <a:ext uri="{FF2B5EF4-FFF2-40B4-BE49-F238E27FC236}">
                <a16:creationId xmlns:a16="http://schemas.microsoft.com/office/drawing/2014/main" id="{F75F78FC-F5BC-44BA-889C-D84202F107B4}"/>
              </a:ext>
            </a:extLst>
          </p:cNvPr>
          <p:cNvSpPr/>
          <p:nvPr/>
        </p:nvSpPr>
        <p:spPr>
          <a:xfrm>
            <a:off x="584200" y="4715560"/>
            <a:ext cx="1910666" cy="1200329"/>
          </a:xfrm>
          <a:prstGeom prst="rect">
            <a:avLst/>
          </a:prstGeom>
        </p:spPr>
        <p:txBody>
          <a:bodyPr wrap="square">
            <a:spAutoFit/>
          </a:bodyPr>
          <a:lstStyle/>
          <a:p>
            <a:pPr algn="r"/>
            <a:r>
              <a:rPr lang="en-US" sz="2400" dirty="0">
                <a:solidFill>
                  <a:schemeClr val="accent1"/>
                </a:solidFill>
              </a:rPr>
              <a:t>Your or your customer’s </a:t>
            </a:r>
            <a:r>
              <a:rPr lang="en-US" sz="2400" dirty="0"/>
              <a:t>data</a:t>
            </a:r>
          </a:p>
        </p:txBody>
      </p:sp>
    </p:spTree>
    <p:extLst>
      <p:ext uri="{BB962C8B-B14F-4D97-AF65-F5344CB8AC3E}">
        <p14:creationId xmlns:p14="http://schemas.microsoft.com/office/powerpoint/2010/main" val="3042188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What’s New in Microsoft Graph?</a:t>
            </a:r>
          </a:p>
        </p:txBody>
      </p:sp>
    </p:spTree>
    <p:extLst>
      <p:ext uri="{BB962C8B-B14F-4D97-AF65-F5344CB8AC3E}">
        <p14:creationId xmlns:p14="http://schemas.microsoft.com/office/powerpoint/2010/main" val="429274669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394C52FA335BB4188170018B9AEA280" ma:contentTypeVersion="4" ma:contentTypeDescription="Create a new document." ma:contentTypeScope="" ma:versionID="bdf4421d4035988de58008824db8a3b0">
  <xsd:schema xmlns:xsd="http://www.w3.org/2001/XMLSchema" xmlns:xs="http://www.w3.org/2001/XMLSchema" xmlns:p="http://schemas.microsoft.com/office/2006/metadata/properties" xmlns:ns2="14dd5f3d-992a-4a84-9867-9ef7bd5369d0" xmlns:ns3="a0347586-243c-44e5-a9ab-0400e8982985" targetNamespace="http://schemas.microsoft.com/office/2006/metadata/properties" ma:root="true" ma:fieldsID="93f5827d4d320712d7354e0df09d66b1" ns2:_="" ns3:_="">
    <xsd:import namespace="14dd5f3d-992a-4a84-9867-9ef7bd5369d0"/>
    <xsd:import namespace="a0347586-243c-44e5-a9ab-0400e89829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d5f3d-992a-4a84-9867-9ef7bd5369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347586-243c-44e5-a9ab-0400e89829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AB08C0B1-DDB9-4BF0-BF8B-6ADAC07C6E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dd5f3d-992a-4a84-9867-9ef7bd5369d0"/>
    <ds:schemaRef ds:uri="a0347586-243c-44e5-a9ab-0400e89829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5623</Words>
  <Application>Microsoft Office PowerPoint</Application>
  <PresentationFormat>Custom</PresentationFormat>
  <Paragraphs>786</Paragraphs>
  <Slides>71</Slides>
  <Notes>13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Consolas</vt:lpstr>
      <vt:lpstr>Lucida Console</vt:lpstr>
      <vt:lpstr>Segoe UI</vt:lpstr>
      <vt:lpstr>Segoe UI Light</vt:lpstr>
      <vt:lpstr>Segoe UI Semibold</vt:lpstr>
      <vt:lpstr>Segoe UI Semilight</vt:lpstr>
      <vt:lpstr>Wingdings</vt:lpstr>
      <vt:lpstr>5-30055_Office Template 2012 - 16x9 - White Background</vt:lpstr>
      <vt:lpstr>Rise of the Graph André Vala</vt:lpstr>
      <vt:lpstr>Wi-Fi Code msevent302db</vt:lpstr>
      <vt:lpstr>PowerPoint Presentation</vt:lpstr>
      <vt:lpstr>Agenda</vt:lpstr>
      <vt:lpstr>What is the Microsoft Graph?</vt:lpstr>
      <vt:lpstr>Microsoft Graph is all about you</vt:lpstr>
      <vt:lpstr>Unified REST API for Microsoft 365</vt:lpstr>
      <vt:lpstr>Gateway to you data in the Microsoft cloud</vt:lpstr>
      <vt:lpstr>What’s New in Microsoft Graph?</vt:lpstr>
      <vt:lpstr>November 2019</vt:lpstr>
      <vt:lpstr>December 2019</vt:lpstr>
      <vt:lpstr>Microsoft Graph Capabilities</vt:lpstr>
      <vt:lpstr>Microsoft Graph Capabilities</vt:lpstr>
      <vt:lpstr>PowerPoint Presentation</vt:lpstr>
      <vt:lpstr>Optional Query Parameters</vt:lpstr>
      <vt:lpstr>$filter</vt:lpstr>
      <vt:lpstr>Paging with nextLink</vt:lpstr>
      <vt:lpstr>Change tokens with deltaLink</vt:lpstr>
      <vt:lpstr>Typical call pattern to track changes</vt:lpstr>
      <vt:lpstr>Resources that support delta queries</vt:lpstr>
      <vt:lpstr>PowerPoint Presentation</vt:lpstr>
      <vt:lpstr>PowerPoint Presentation</vt:lpstr>
      <vt:lpstr>Microsoft Graph webhook subscriptions</vt:lpstr>
      <vt:lpstr>Token validation and notification responses</vt:lpstr>
      <vt:lpstr>Understanding webhook apps</vt:lpstr>
      <vt:lpstr>Maximum expiration times</vt:lpstr>
      <vt:lpstr>PowerPoint Presentation</vt:lpstr>
      <vt:lpstr>PowerPoint Presentation</vt:lpstr>
      <vt:lpstr>Extending Microsoft Graph</vt:lpstr>
      <vt:lpstr>Open Extensions</vt:lpstr>
      <vt:lpstr>Open Extensions Example</vt:lpstr>
      <vt:lpstr>Schema Extensions</vt:lpstr>
      <vt:lpstr>Schema Extensions Example</vt:lpstr>
      <vt:lpstr>Supported Resources</vt:lpstr>
      <vt:lpstr>Schema Extensions Lifecycle</vt:lpstr>
      <vt:lpstr>Permissions and Data Limits</vt:lpstr>
      <vt:lpstr>PowerPoint Presentation</vt:lpstr>
      <vt:lpstr>PowerPoint Presentation</vt:lpstr>
      <vt:lpstr>Understanding the Insights resource type</vt:lpstr>
      <vt:lpstr>Permissions for Insights</vt:lpstr>
      <vt:lpstr>Returned Data</vt:lpstr>
      <vt:lpstr>Trending</vt:lpstr>
      <vt:lpstr>Used</vt:lpstr>
      <vt:lpstr>Shared</vt:lpstr>
      <vt:lpstr>Retrieving Insights Collections</vt:lpstr>
      <vt:lpstr>PowerPoint Presentation</vt:lpstr>
      <vt:lpstr>PowerPoint Presentation</vt:lpstr>
      <vt:lpstr>Batch Request</vt:lpstr>
      <vt:lpstr>Batch Request Example</vt:lpstr>
      <vt:lpstr>Batch Response</vt:lpstr>
      <vt:lpstr>Batch Response Example</vt:lpstr>
      <vt:lpstr>Sequencing Requests</vt:lpstr>
      <vt:lpstr>Bypassing URL length limitations</vt:lpstr>
      <vt:lpstr>PowerPoint Presentation</vt:lpstr>
      <vt:lpstr>Microsoft Graph Data Connect</vt:lpstr>
      <vt:lpstr>Challenging scenarios with Microsoft Graph</vt:lpstr>
      <vt:lpstr>What is Microsoft Graph Data Connect?</vt:lpstr>
      <vt:lpstr>Microsoft Graph Data Connect</vt:lpstr>
      <vt:lpstr>Graph APIs vs Data Connect</vt:lpstr>
      <vt:lpstr>Microsoft Graph Toolkit</vt:lpstr>
      <vt:lpstr>Microsoft Graph Toolkit</vt:lpstr>
      <vt:lpstr>Microsoft Graph Toolkit Components</vt:lpstr>
      <vt:lpstr>Labs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2019-12-14T08:53:11Z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0x010100A394C52FA335BB4188170018B9AEA280</vt:lpwstr>
  </property>
</Properties>
</file>