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3"/>
  </p:notesMasterIdLst>
  <p:handoutMasterIdLst>
    <p:handoutMasterId r:id="rId14"/>
  </p:handoutMasterIdLst>
  <p:sldIdLst>
    <p:sldId id="1575" r:id="rId3"/>
    <p:sldId id="1576" r:id="rId4"/>
    <p:sldId id="1547" r:id="rId5"/>
    <p:sldId id="1548" r:id="rId6"/>
    <p:sldId id="1549" r:id="rId7"/>
    <p:sldId id="1577" r:id="rId8"/>
    <p:sldId id="1578" r:id="rId9"/>
    <p:sldId id="1579" r:id="rId10"/>
    <p:sldId id="1580" r:id="rId11"/>
    <p:sldId id="1581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75"/>
            <p14:sldId id="1576"/>
          </p14:sldIdLst>
        </p14:section>
        <p14:section name="body" id="{3D9C80B2-EAAE-E24F-83D7-5970E147313E}">
          <p14:sldIdLst>
            <p14:sldId id="1547"/>
            <p14:sldId id="1548"/>
            <p14:sldId id="1549"/>
            <p14:sldId id="1577"/>
          </p14:sldIdLst>
        </p14:section>
        <p14:section name="outro" id="{E93196B6-EFE2-3242-B776-C77C0FCFFEF1}">
          <p14:sldIdLst>
            <p14:sldId id="1578"/>
            <p14:sldId id="1579"/>
            <p14:sldId id="1580"/>
            <p14:sldId id="1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303" autoAdjust="0"/>
    <p:restoredTop sz="91325" autoAdjust="0"/>
  </p:normalViewPr>
  <p:slideViewPr>
    <p:cSldViewPr snapToGrid="0">
      <p:cViewPr varScale="1">
        <p:scale>
          <a:sx n="134" d="100"/>
          <a:sy n="134" d="100"/>
        </p:scale>
        <p:origin x="6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1/7/19 3:41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1/7/19 3:41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3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82060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6" r:id="rId26"/>
    <p:sldLayoutId id="2147484559" r:id="rId27"/>
    <p:sldLayoutId id="2147484560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ocs/Web/API/Fetch_API" TargetMode="Externa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spfx/connect-to-anonymous-api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Leverage the Microsoft Graph &amp; 3rd Party APIs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Calling Anonymous 3rd Party REST APIs</a:t>
            </a:r>
          </a:p>
        </p:txBody>
      </p:sp>
    </p:spTree>
    <p:extLst>
      <p:ext uri="{BB962C8B-B14F-4D97-AF65-F5344CB8AC3E}">
        <p14:creationId xmlns:p14="http://schemas.microsoft.com/office/powerpoint/2010/main" val="220835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3582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Calling Anonymous 3rd Party REST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Consume REST APIs in </a:t>
            </a:r>
            <a:r>
              <a:rPr lang="en-US" sz="2000" dirty="0" err="1"/>
              <a:t>SPFx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Understanding the </a:t>
            </a:r>
            <a:r>
              <a:rPr lang="en-US" sz="2000" dirty="0" err="1"/>
              <a:t>HTTPClient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Calling Anonymous REST APIs</a:t>
            </a:r>
          </a:p>
        </p:txBody>
      </p:sp>
    </p:spTree>
    <p:extLst>
      <p:ext uri="{BB962C8B-B14F-4D97-AF65-F5344CB8AC3E}">
        <p14:creationId xmlns:p14="http://schemas.microsoft.com/office/powerpoint/2010/main" val="2280494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884414"/>
          </a:xfrm>
        </p:spPr>
        <p:txBody>
          <a:bodyPr/>
          <a:lstStyle/>
          <a:p>
            <a:r>
              <a:rPr lang="en-US" dirty="0"/>
              <a:t>Common requirement in </a:t>
            </a:r>
            <a:r>
              <a:rPr lang="en-US" dirty="0" err="1"/>
              <a:t>SPFx</a:t>
            </a:r>
            <a:r>
              <a:rPr lang="en-US" dirty="0"/>
              <a:t> project is to display or interact with data external to the web part</a:t>
            </a:r>
          </a:p>
          <a:p>
            <a:pPr lvl="1"/>
            <a:r>
              <a:rPr lang="en-US" dirty="0"/>
              <a:t>Data in SharePoint lists &amp; libraries</a:t>
            </a:r>
          </a:p>
          <a:p>
            <a:pPr lvl="1"/>
            <a:r>
              <a:rPr lang="en-US" dirty="0"/>
              <a:t>Data accessible via Microsoft Graph REST API</a:t>
            </a:r>
          </a:p>
          <a:p>
            <a:pPr lvl="1"/>
            <a:r>
              <a:rPr lang="en-US" dirty="0"/>
              <a:t>Data accessible in external 3rd Party APIs – anonymous &amp; secured</a:t>
            </a:r>
          </a:p>
          <a:p>
            <a:endParaRPr lang="en-US" dirty="0"/>
          </a:p>
          <a:p>
            <a:r>
              <a:rPr lang="en-US" dirty="0"/>
              <a:t>SharePoint Framework provides APIs for all situations when you need to work with data sources external to the web part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US" dirty="0"/>
              <a:t>: for calling 3rd party REST APIs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MSGraphClient</a:t>
            </a:r>
            <a:r>
              <a:rPr lang="en-US" dirty="0"/>
              <a:t>: for calling the Microsoft Graph in the same tenant as the </a:t>
            </a:r>
            <a:br>
              <a:rPr lang="en-US" dirty="0"/>
            </a:br>
            <a:r>
              <a:rPr lang="en-US" dirty="0"/>
              <a:t>SharePoint Online tenant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AADHttpClient</a:t>
            </a:r>
            <a:r>
              <a:rPr lang="en-US" dirty="0"/>
              <a:t>: for 3rd party REST APIs secured with Azure Active Directory</a:t>
            </a:r>
          </a:p>
          <a:p>
            <a:endParaRPr lang="en-US" dirty="0"/>
          </a:p>
          <a:p>
            <a:r>
              <a:rPr lang="en-US" dirty="0"/>
              <a:t>Most scenarios require no extra clients / libraries are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Consume REST APIs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D972B3-2A6F-DB4A-B056-B219680F2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241161"/>
          </a:xfrm>
        </p:spPr>
        <p:txBody>
          <a:bodyPr/>
          <a:lstStyle/>
          <a:p>
            <a:r>
              <a:rPr lang="en-US" dirty="0"/>
              <a:t>Provided on the current SharePoint Context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this.context.httpClient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Optimized for REST APIs</a:t>
            </a:r>
          </a:p>
          <a:p>
            <a:r>
              <a:rPr lang="en-US" dirty="0"/>
              <a:t>Leverages the Fetch API </a:t>
            </a:r>
          </a:p>
          <a:p>
            <a:pPr lvl="1"/>
            <a:r>
              <a:rPr lang="en-US" dirty="0">
                <a:hlinkClick r:id="rId2"/>
              </a:rPr>
              <a:t>https://developer.mozilla.org/docs/Web/API/Fetch_API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Fully configurable HTTP headers &amp; payload</a:t>
            </a:r>
          </a:p>
          <a:p>
            <a:pPr lvl="1"/>
            <a:r>
              <a:rPr lang="en-US" b="1" dirty="0" err="1"/>
              <a:t>whatwg</a:t>
            </a:r>
            <a:r>
              <a:rPr lang="en-US" b="1" dirty="0"/>
              <a:t>-fetch</a:t>
            </a:r>
            <a:r>
              <a:rPr lang="en-US" dirty="0"/>
              <a:t>: </a:t>
            </a:r>
            <a:r>
              <a:rPr lang="en-US" dirty="0" err="1"/>
              <a:t>polyfill</a:t>
            </a:r>
            <a:r>
              <a:rPr lang="en-US" dirty="0"/>
              <a:t> package for browsers that don’t implement “fetch”</a:t>
            </a:r>
          </a:p>
          <a:p>
            <a:r>
              <a:rPr lang="en-US" dirty="0"/>
              <a:t>Use this to:</a:t>
            </a:r>
          </a:p>
          <a:p>
            <a:pPr lvl="1"/>
            <a:r>
              <a:rPr lang="en-US" dirty="0"/>
              <a:t>Call anonymous REST APIs</a:t>
            </a:r>
          </a:p>
          <a:p>
            <a:pPr lvl="1"/>
            <a:r>
              <a:rPr lang="en-US" dirty="0"/>
              <a:t>Call secured REST APIs</a:t>
            </a:r>
          </a:p>
          <a:p>
            <a:pPr lvl="2"/>
            <a:r>
              <a:rPr lang="en-US" dirty="0"/>
              <a:t>You provide all logic to obtain and pass authentication details required by service</a:t>
            </a:r>
          </a:p>
          <a:p>
            <a:r>
              <a:rPr lang="en-US" dirty="0"/>
              <a:t>Base HTTP API in </a:t>
            </a:r>
            <a:r>
              <a:rPr lang="en-US" dirty="0" err="1"/>
              <a:t>SPFx</a:t>
            </a:r>
            <a:r>
              <a:rPr lang="en-US" dirty="0"/>
              <a:t> used by other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277D9-E328-7E47-A194-7CB22A07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3rd Party APIs with the </a:t>
            </a:r>
            <a:r>
              <a:rPr lang="en-US" dirty="0" err="1"/>
              <a:t>HTTPClient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731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379D57-F1AD-0443-AD60-63C8C536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Anonymous REST APIs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36A2D-AABF-6549-BF7B-3532C801A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588949"/>
          </a:xfrm>
        </p:spPr>
        <p:txBody>
          <a:bodyPr/>
          <a:lstStyle/>
          <a:p>
            <a:r>
              <a:rPr lang="en-US" sz="1800" dirty="0">
                <a:solidFill>
                  <a:schemeClr val="accent1"/>
                </a:solidFill>
              </a:rPr>
              <a:t>import { </a:t>
            </a:r>
            <a:r>
              <a:rPr lang="en-US" sz="1800" dirty="0" err="1">
                <a:solidFill>
                  <a:schemeClr val="accent1"/>
                </a:solidFill>
              </a:rPr>
              <a:t>HttpClient</a:t>
            </a:r>
            <a:r>
              <a:rPr lang="en-US" sz="1800" dirty="0">
                <a:solidFill>
                  <a:schemeClr val="accent1"/>
                </a:solidFill>
              </a:rPr>
              <a:t>, </a:t>
            </a:r>
            <a:r>
              <a:rPr lang="en-US" sz="1800" dirty="0" err="1">
                <a:solidFill>
                  <a:schemeClr val="accent1"/>
                </a:solidFill>
              </a:rPr>
              <a:t>HttpClientResponse</a:t>
            </a:r>
            <a:r>
              <a:rPr lang="en-US" sz="1800" dirty="0">
                <a:solidFill>
                  <a:schemeClr val="accent1"/>
                </a:solidFill>
              </a:rPr>
              <a:t> }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from '@</a:t>
            </a:r>
            <a:r>
              <a:rPr lang="en-US" sz="1800" dirty="0" err="1">
                <a:solidFill>
                  <a:schemeClr val="accent1"/>
                </a:solidFill>
              </a:rPr>
              <a:t>microsoft</a:t>
            </a:r>
            <a:r>
              <a:rPr lang="en-US" sz="1800" dirty="0">
                <a:solidFill>
                  <a:schemeClr val="accent1"/>
                </a:solidFill>
              </a:rPr>
              <a:t>/</a:t>
            </a:r>
            <a:r>
              <a:rPr lang="en-US" sz="1800" dirty="0" err="1">
                <a:solidFill>
                  <a:schemeClr val="accent1"/>
                </a:solidFill>
              </a:rPr>
              <a:t>sp</a:t>
            </a:r>
            <a:r>
              <a:rPr lang="en-US" sz="1800" dirty="0">
                <a:solidFill>
                  <a:schemeClr val="accent1"/>
                </a:solidFill>
              </a:rPr>
              <a:t>-http’;</a:t>
            </a:r>
          </a:p>
          <a:p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1800" dirty="0"/>
              <a:t>return </a:t>
            </a:r>
            <a:r>
              <a:rPr lang="en-US" sz="1800" dirty="0" err="1">
                <a:solidFill>
                  <a:schemeClr val="accent1"/>
                </a:solidFill>
              </a:rPr>
              <a:t>this.context.httpClient.get</a:t>
            </a:r>
            <a:r>
              <a:rPr lang="en-US" sz="1800" dirty="0">
                <a:solidFill>
                  <a:schemeClr val="accent1"/>
                </a:solidFill>
              </a:rPr>
              <a:t>(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`http://[rest-endpoint]`,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HttpClient.configurations.v1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1800" dirty="0"/>
              <a:t>.then((response: </a:t>
            </a:r>
            <a:r>
              <a:rPr lang="en-US" sz="1800" dirty="0" err="1">
                <a:solidFill>
                  <a:schemeClr val="accent1"/>
                </a:solidFill>
              </a:rPr>
              <a:t>HttpClientResponse</a:t>
            </a:r>
            <a:r>
              <a:rPr lang="en-US" sz="1800" dirty="0"/>
              <a:t>) =&gt; {</a:t>
            </a:r>
          </a:p>
          <a:p>
            <a:r>
              <a:rPr lang="en-US" sz="1800" dirty="0"/>
              <a:t>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})</a:t>
            </a:r>
          </a:p>
          <a:p>
            <a:r>
              <a:rPr lang="en-US" sz="1800" dirty="0"/>
              <a:t>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return </a:t>
            </a:r>
            <a:r>
              <a:rPr lang="en-US" sz="1800" dirty="0" err="1"/>
              <a:t>jsonResponse</a:t>
            </a:r>
            <a:r>
              <a:rPr lang="en-US" sz="1800" dirty="0"/>
              <a:t>;</a:t>
            </a:r>
          </a:p>
          <a:p>
            <a:r>
              <a:rPr lang="en-US" sz="1800" dirty="0"/>
              <a:t>}) as Promise&lt;any&gt;;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80879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Calling Anonymous 3rd Party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077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calling 3rd Party APIs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Understanding the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HTTPClient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Calling Anonymous REST APIs</a:t>
            </a:r>
          </a:p>
        </p:txBody>
      </p:sp>
    </p:spTree>
    <p:extLst>
      <p:ext uri="{BB962C8B-B14F-4D97-AF65-F5344CB8AC3E}">
        <p14:creationId xmlns:p14="http://schemas.microsoft.com/office/powerpoint/2010/main" val="36905055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92771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Anonymous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https://docs.microsoft.com/sharepoint/dev/spfx/connect-to-anonymous-apis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8012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573</Words>
  <Application>Microsoft Macintosh PowerPoint</Application>
  <PresentationFormat>Custom</PresentationFormat>
  <Paragraphs>81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Leverage the Microsoft Graph &amp; 3rd Party APIs</vt:lpstr>
      <vt:lpstr>Calling Anonymous 3rd Party REST APIs</vt:lpstr>
      <vt:lpstr>Overview Consume REST APIs in SPFx</vt:lpstr>
      <vt:lpstr>Calling 3rd Party APIs with the HTTPClient</vt:lpstr>
      <vt:lpstr>Calling Anonymous REST APIs </vt:lpstr>
      <vt:lpstr>Demo Calling Anonymous 3rd Party REST APIs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2019-01-07T20:44:27Z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