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1547" r:id="rId5"/>
    <p:sldId id="1548" r:id="rId6"/>
    <p:sldId id="1549" r:id="rId7"/>
    <p:sldId id="265" r:id="rId8"/>
    <p:sldId id="283" r:id="rId9"/>
    <p:sldId id="279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  <p14:sldId id="1548"/>
            <p14:sldId id="1549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27" autoAdjust="0"/>
    <p:restoredTop sz="79473" autoAdjust="0"/>
  </p:normalViewPr>
  <p:slideViewPr>
    <p:cSldViewPr snapToGrid="0">
      <p:cViewPr varScale="1">
        <p:scale>
          <a:sx n="168" d="100"/>
          <a:sy n="168" d="100"/>
        </p:scale>
        <p:origin x="248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12/20/18 1:02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3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10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4139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94382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  <p:sldLayoutId id="2147484559" r:id="rId29"/>
    <p:sldLayoutId id="2147484560" r:id="rId30"/>
    <p:sldLayoutId id="2147484561" r:id="rId3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API/Fetch_API" TargetMode="Externa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connect-to-anonymous-api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Leverage the Microsoft Graph &amp; 3rd Party APIs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Calling Anonymous 3rd Party REST APIs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Calling Anonymous 3rd Party REST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Consume REST APIs in </a:t>
            </a:r>
            <a:r>
              <a:rPr lang="en-US" sz="2000" dirty="0" err="1"/>
              <a:t>SPFx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Understanding the </a:t>
            </a:r>
            <a:r>
              <a:rPr lang="en-US" sz="2000" dirty="0" err="1"/>
              <a:t>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Common requirement in </a:t>
            </a:r>
            <a:r>
              <a:rPr lang="en-US" sz="2800" dirty="0" err="1"/>
              <a:t>SPFx</a:t>
            </a:r>
            <a:r>
              <a:rPr lang="en-US" sz="2800" dirty="0"/>
              <a:t> project is to display or interact with data external to the web part</a:t>
            </a:r>
          </a:p>
          <a:p>
            <a:pPr lvl="1"/>
            <a:r>
              <a:rPr lang="en-US" sz="2000" dirty="0"/>
              <a:t>Data in SharePoint lists &amp; libraries</a:t>
            </a:r>
          </a:p>
          <a:p>
            <a:pPr lvl="1"/>
            <a:r>
              <a:rPr lang="en-US" sz="2000" dirty="0"/>
              <a:t>Data accessible via Microsoft Graph REST API</a:t>
            </a:r>
          </a:p>
          <a:p>
            <a:pPr lvl="1"/>
            <a:r>
              <a:rPr lang="en-US" sz="2000" dirty="0"/>
              <a:t>Data accessible in external 3</a:t>
            </a:r>
            <a:r>
              <a:rPr lang="en-US" sz="2000" baseline="30000" dirty="0"/>
              <a:t>rd</a:t>
            </a:r>
            <a:r>
              <a:rPr lang="en-US" sz="2000" dirty="0"/>
              <a:t> Party APIs – anonymous &amp; secured</a:t>
            </a:r>
          </a:p>
          <a:p>
            <a:endParaRPr lang="en-US" sz="2800" dirty="0"/>
          </a:p>
          <a:p>
            <a:r>
              <a:rPr lang="en-US" sz="2800" dirty="0"/>
              <a:t>SharePoint Framework provides APIs for all situations when you need to work with data sources external to the web part</a:t>
            </a:r>
          </a:p>
          <a:p>
            <a:pPr lvl="1"/>
            <a:r>
              <a:rPr lang="en-US" sz="2000" b="1" dirty="0" err="1"/>
              <a:t>HttpClient</a:t>
            </a:r>
            <a:r>
              <a:rPr lang="en-US" sz="2000" dirty="0"/>
              <a:t>: for calling 3</a:t>
            </a:r>
            <a:r>
              <a:rPr lang="en-US" sz="2000" baseline="30000" dirty="0"/>
              <a:t>rd</a:t>
            </a:r>
            <a:r>
              <a:rPr lang="en-US" sz="2000" dirty="0"/>
              <a:t> party REST APIs</a:t>
            </a:r>
          </a:p>
          <a:p>
            <a:pPr lvl="1"/>
            <a:r>
              <a:rPr lang="en-US" sz="2000" b="1" dirty="0" err="1"/>
              <a:t>MSGraphClient</a:t>
            </a:r>
            <a:r>
              <a:rPr lang="en-US" sz="2000" dirty="0"/>
              <a:t>: for calling the Microsoft Graph in the same tenant as the </a:t>
            </a:r>
            <a:br>
              <a:rPr lang="en-US" sz="2000" dirty="0"/>
            </a:br>
            <a:r>
              <a:rPr lang="en-US" sz="2000" dirty="0"/>
              <a:t>SharePoint Online tenant</a:t>
            </a:r>
          </a:p>
          <a:p>
            <a:pPr lvl="1"/>
            <a:r>
              <a:rPr lang="en-US" sz="2000" b="1" dirty="0" err="1"/>
              <a:t>AADHttpCLient</a:t>
            </a:r>
            <a:r>
              <a:rPr lang="en-US" sz="2000" dirty="0"/>
              <a:t>: for 3</a:t>
            </a:r>
            <a:r>
              <a:rPr lang="en-US" sz="2000" baseline="30000" dirty="0"/>
              <a:t>rd</a:t>
            </a:r>
            <a:r>
              <a:rPr lang="en-US" sz="2000" dirty="0"/>
              <a:t> party REST APIs secured with Azure Active Directory</a:t>
            </a:r>
          </a:p>
          <a:p>
            <a:endParaRPr lang="en-US" sz="2800" dirty="0"/>
          </a:p>
          <a:p>
            <a:r>
              <a:rPr lang="en-US" sz="2800" dirty="0"/>
              <a:t>Most scenarios require no extra clients / libraries are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Consume REST APIs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972B3-2A6F-DB4A-B056-B219680F2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Provided on the current SharePoint Context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this.context.httpClient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Optimized for REST APIs</a:t>
            </a:r>
          </a:p>
          <a:p>
            <a:r>
              <a:rPr lang="en-US" sz="3200" dirty="0"/>
              <a:t>Leverages the F</a:t>
            </a:r>
            <a:r>
              <a:rPr lang="en-US" sz="3200" b="1" dirty="0"/>
              <a:t>etch API </a:t>
            </a:r>
          </a:p>
          <a:p>
            <a:pPr lvl="1"/>
            <a:r>
              <a:rPr lang="en-US" sz="2400" dirty="0">
                <a:hlinkClick r:id="rId2"/>
              </a:rPr>
              <a:t>https://developer.mozilla.org/docs/Web/API/Fetch_API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Fully configurable HTTP headers &amp; payload</a:t>
            </a:r>
          </a:p>
          <a:p>
            <a:pPr lvl="1"/>
            <a:r>
              <a:rPr lang="en-US" sz="2400" b="1" dirty="0" err="1"/>
              <a:t>whatwg</a:t>
            </a:r>
            <a:r>
              <a:rPr lang="en-US" sz="2400" b="1" dirty="0"/>
              <a:t>-fetch</a:t>
            </a:r>
            <a:r>
              <a:rPr lang="en-US" sz="2400" dirty="0"/>
              <a:t>: </a:t>
            </a:r>
            <a:r>
              <a:rPr lang="en-US" sz="2400" dirty="0" err="1"/>
              <a:t>polyfill</a:t>
            </a:r>
            <a:r>
              <a:rPr lang="en-US" sz="2400" dirty="0"/>
              <a:t> package for browsers that don’t implement “fetch”</a:t>
            </a:r>
          </a:p>
          <a:p>
            <a:r>
              <a:rPr lang="en-US" sz="3200" dirty="0"/>
              <a:t>Use this to:</a:t>
            </a:r>
          </a:p>
          <a:p>
            <a:pPr lvl="1"/>
            <a:r>
              <a:rPr lang="en-US" sz="2400" dirty="0"/>
              <a:t>Call anonymous REST APIs</a:t>
            </a:r>
          </a:p>
          <a:p>
            <a:pPr lvl="1"/>
            <a:r>
              <a:rPr lang="en-US" sz="2400" dirty="0"/>
              <a:t>Call secured REST APIs</a:t>
            </a:r>
          </a:p>
          <a:p>
            <a:pPr lvl="2"/>
            <a:r>
              <a:rPr lang="en-US" sz="2000" dirty="0"/>
              <a:t>You provide all logic to obtain and pass authentication details required by service</a:t>
            </a:r>
          </a:p>
          <a:p>
            <a:r>
              <a:rPr lang="en-US" sz="3200" dirty="0"/>
              <a:t>Base HTTP API in </a:t>
            </a:r>
            <a:r>
              <a:rPr lang="en-US" sz="3200" dirty="0" err="1"/>
              <a:t>SPFx</a:t>
            </a:r>
            <a:r>
              <a:rPr lang="en-US" sz="3200" dirty="0"/>
              <a:t> used by other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277D9-E328-7E47-A194-7CB22A07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3</a:t>
            </a:r>
            <a:r>
              <a:rPr lang="en-US" baseline="30000" dirty="0"/>
              <a:t>rd</a:t>
            </a:r>
            <a:r>
              <a:rPr lang="en-US" dirty="0"/>
              <a:t> Party APIs with the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73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379D57-F1AD-0443-AD60-63C8C5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Anonymous REST APIs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6A2D-AABF-6549-BF7B-3532C801A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588949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import { </a:t>
            </a:r>
            <a:r>
              <a:rPr lang="en-US" sz="1800" dirty="0" err="1">
                <a:solidFill>
                  <a:schemeClr val="accent1"/>
                </a:solidFill>
              </a:rPr>
              <a:t>HttpClient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>
                <a:solidFill>
                  <a:schemeClr val="accent1"/>
                </a:solidFill>
              </a:rPr>
              <a:t> }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from '@</a:t>
            </a:r>
            <a:r>
              <a:rPr lang="en-US" sz="1800" dirty="0" err="1">
                <a:solidFill>
                  <a:schemeClr val="accent1"/>
                </a:solidFill>
              </a:rPr>
              <a:t>microsoft</a:t>
            </a:r>
            <a:r>
              <a:rPr lang="en-US" sz="1800" dirty="0">
                <a:solidFill>
                  <a:schemeClr val="accent1"/>
                </a:solidFill>
              </a:rPr>
              <a:t>/</a:t>
            </a:r>
            <a:r>
              <a:rPr lang="en-US" sz="1800" dirty="0" err="1">
                <a:solidFill>
                  <a:schemeClr val="accent1"/>
                </a:solidFill>
              </a:rPr>
              <a:t>sp</a:t>
            </a:r>
            <a:r>
              <a:rPr lang="en-US" sz="1800" dirty="0">
                <a:solidFill>
                  <a:schemeClr val="accent1"/>
                </a:solidFill>
              </a:rPr>
              <a:t>-http’;</a:t>
            </a:r>
          </a:p>
          <a:p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800" dirty="0"/>
              <a:t>return </a:t>
            </a:r>
            <a:r>
              <a:rPr lang="en-US" sz="1800" dirty="0" err="1">
                <a:solidFill>
                  <a:schemeClr val="accent1"/>
                </a:solidFill>
              </a:rPr>
              <a:t>this.context.httpClient.get</a:t>
            </a:r>
            <a:r>
              <a:rPr lang="en-US" sz="1800" dirty="0">
                <a:solidFill>
                  <a:schemeClr val="accent1"/>
                </a:solidFill>
              </a:rPr>
              <a:t>(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`http://[rest-endpoint]`,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HttpClient.configurations.v1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1800" dirty="0"/>
              <a:t>.then((response: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/>
              <a:t>)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})</a:t>
            </a:r>
          </a:p>
          <a:p>
            <a:r>
              <a:rPr lang="en-US" sz="1800" dirty="0"/>
              <a:t>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jsonResponse</a:t>
            </a:r>
            <a:r>
              <a:rPr lang="en-US" sz="1800" dirty="0"/>
              <a:t>;</a:t>
            </a:r>
          </a:p>
          <a:p>
            <a:r>
              <a:rPr lang="en-US" sz="1800" dirty="0"/>
              <a:t>}) as Promise&lt;any&gt;;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0879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Calling Anonymous 3rd Party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77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calling 3rd Party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9277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Anonymous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https://docs.microsoft.com/sharepoint/dev/spfx/connect-to-anonymous-apis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573</Words>
  <Application>Microsoft Macintosh PowerPoint</Application>
  <PresentationFormat>Custom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Leverage the Microsoft Graph &amp; 3rd Party APIs</vt:lpstr>
      <vt:lpstr>Calling Anonymous 3rd Party REST APIs</vt:lpstr>
      <vt:lpstr>Overview Consume REST APIs in SPFx</vt:lpstr>
      <vt:lpstr>Calling 3rd Party APIs with the HTTPClient</vt:lpstr>
      <vt:lpstr>Calling Anonymous REST APIs </vt:lpstr>
      <vt:lpstr>Demo Calling Anonymous 3rd Party REST APIs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2018-12-20T18:05:47Z</dcterms:modified>
</cp:coreProperties>
</file>