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257" r:id="rId3"/>
    <p:sldId id="263" r:id="rId4"/>
    <p:sldId id="1690" r:id="rId5"/>
    <p:sldId id="1698" r:id="rId6"/>
    <p:sldId id="1662" r:id="rId7"/>
    <p:sldId id="1699" r:id="rId8"/>
    <p:sldId id="1705" r:id="rId9"/>
    <p:sldId id="1707" r:id="rId10"/>
    <p:sldId id="1706" r:id="rId11"/>
    <p:sldId id="1708" r:id="rId12"/>
    <p:sldId id="1702" r:id="rId13"/>
    <p:sldId id="1703" r:id="rId14"/>
    <p:sldId id="1704" r:id="rId15"/>
    <p:sldId id="265" r:id="rId16"/>
    <p:sldId id="283" r:id="rId17"/>
    <p:sldId id="279" r:id="rId18"/>
    <p:sldId id="261" r:id="rId19"/>
    <p:sldId id="26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A7429EF-79F1-A44F-B2E7-33EA665B892A}">
          <p14:sldIdLst>
            <p14:sldId id="1690"/>
            <p14:sldId id="1698"/>
            <p14:sldId id="1662"/>
            <p14:sldId id="1699"/>
            <p14:sldId id="1705"/>
            <p14:sldId id="1707"/>
            <p14:sldId id="1706"/>
            <p14:sldId id="1708"/>
            <p14:sldId id="1702"/>
            <p14:sldId id="1703"/>
            <p14:sldId id="1704"/>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767" autoAdjust="0"/>
    <p:restoredTop sz="79419" autoAdjust="0"/>
  </p:normalViewPr>
  <p:slideViewPr>
    <p:cSldViewPr snapToGrid="0">
      <p:cViewPr varScale="1">
        <p:scale>
          <a:sx n="86" d="100"/>
          <a:sy n="86" d="100"/>
        </p:scale>
        <p:origin x="216" y="7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12/19/18 2:17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12/19/18 2:17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12/19/18 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12/19/18 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12/19/18 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12/19/18 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12/19/18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12/19/18 2:17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12/19/18 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12/19/18 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12/19/18 2:17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12/19/18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12/19/18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36077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33639" y="6533467"/>
            <a:ext cx="1501954" cy="477297"/>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1889748"/>
          </a:xfrm>
        </p:spPr>
        <p:txBody>
          <a:bodyPr/>
          <a:lstStyle>
            <a:lvl1pPr marL="0" indent="0">
              <a:buNone/>
              <a:defRPr>
                <a:solidFill>
                  <a:schemeClr val="tx2"/>
                </a:solidFill>
              </a:defRPr>
            </a:lvl1pPr>
            <a:lvl2pPr marL="0" indent="0">
              <a:buFontTx/>
              <a:buNone/>
              <a:defRPr sz="2000"/>
            </a:lvl2pPr>
            <a:lvl3pPr marL="228600" indent="0">
              <a:buNone/>
              <a:defRPr sz="1800"/>
            </a:lvl3pPr>
            <a:lvl4pPr marL="457200" indent="0">
              <a:buNone/>
              <a:defRPr sz="1600"/>
            </a:lvl4pPr>
            <a:lvl5pPr marL="685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40229"/>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35580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8"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sharepoint/dev/spfx"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en-us/sharepoint/dev/spfx/use-msgraph"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274638" y="1212850"/>
            <a:ext cx="11887200" cy="5435334"/>
          </a:xfrm>
        </p:spPr>
        <p:txBody>
          <a:bodyPr/>
          <a:lstStyle/>
          <a:p>
            <a:r>
              <a:rPr lang="en-US" sz="2800" b="1" dirty="0" err="1"/>
              <a:t>MSGraphClient</a:t>
            </a:r>
            <a:r>
              <a:rPr lang="en-US" sz="2800" dirty="0"/>
              <a:t>: SharePoint Framework’s Microsoft Graph Client</a:t>
            </a:r>
          </a:p>
          <a:p>
            <a:r>
              <a:rPr lang="en-US" sz="2800" dirty="0"/>
              <a:t>Abstracts the token acquisition from the SharePoint Framework’s support for Azure AD</a:t>
            </a:r>
          </a:p>
          <a:p>
            <a:r>
              <a:rPr lang="en-US" sz="2800" dirty="0"/>
              <a:t>Wraps the Microsoft Graph JavaScript SDK and initializes it with one line that returns a promise</a:t>
            </a:r>
            <a:endParaRPr lang="en-US" dirty="0"/>
          </a:p>
          <a:p>
            <a:endParaRPr lang="en-US" dirty="0"/>
          </a:p>
          <a:p>
            <a:pPr marL="0" indent="0">
              <a:lnSpc>
                <a:spcPct val="95000"/>
              </a:lnSpc>
              <a:buNone/>
            </a:pPr>
            <a:r>
              <a:rPr lang="en-US" sz="2400" dirty="0" err="1">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this.context.msGraphClientFactory</a:t>
            </a:r>
            <a:endParaRPr lang="en-US" sz="2400" dirty="0">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endParaRPr>
          </a:p>
          <a:p>
            <a:pPr marL="0" indent="0">
              <a:lnSpc>
                <a:spcPct val="95000"/>
              </a:lnSpc>
              <a:buNone/>
            </a:pPr>
            <a:r>
              <a:rPr lang="en-US" sz="2400" dirty="0">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     .</a:t>
            </a:r>
            <a:r>
              <a:rPr lang="en-US" sz="2400" dirty="0" err="1">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getClient</a:t>
            </a:r>
            <a:r>
              <a:rPr lang="en-US" sz="2400" dirty="0">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a:t>
            </a:r>
          </a:p>
          <a:p>
            <a:pPr marL="0" indent="0">
              <a:lnSpc>
                <a:spcPct val="95000"/>
              </a:lnSpc>
              <a:buNone/>
            </a:pPr>
            <a:r>
              <a:rPr lang="en-US" sz="2400" dirty="0">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     .then((client: </a:t>
            </a:r>
            <a:r>
              <a:rPr lang="en-US" sz="2400" dirty="0" err="1">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MSGraphClient</a:t>
            </a:r>
            <a:r>
              <a:rPr lang="en-US" sz="2400" dirty="0">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 void =&gt; {</a:t>
            </a:r>
          </a:p>
          <a:p>
            <a:pPr marL="0" indent="0">
              <a:lnSpc>
                <a:spcPct val="95000"/>
              </a:lnSpc>
              <a:buNone/>
            </a:pPr>
            <a:r>
              <a:rPr lang="en-US" sz="2400" dirty="0">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       </a:t>
            </a:r>
            <a:r>
              <a:rPr lang="en-US" sz="2400" i="1" dirty="0">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 use </a:t>
            </a:r>
            <a:r>
              <a:rPr lang="en-US" sz="2400" i="1" dirty="0" err="1">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MSGraphClient</a:t>
            </a:r>
            <a:r>
              <a:rPr lang="en-US" sz="2400" i="1" dirty="0">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 here</a:t>
            </a:r>
          </a:p>
          <a:p>
            <a:pPr marL="0" indent="0">
              <a:lnSpc>
                <a:spcPct val="95000"/>
              </a:lnSpc>
              <a:buNone/>
            </a:pPr>
            <a:r>
              <a:rPr lang="en-US" sz="2400" dirty="0">
                <a:gradFill>
                  <a:gsLst>
                    <a:gs pos="1250">
                      <a:srgbClr val="000000"/>
                    </a:gs>
                    <a:gs pos="100000">
                      <a:srgbClr val="000000"/>
                    </a:gs>
                  </a:gsLst>
                  <a:lin ang="5400000" scaled="0"/>
                </a:gradFill>
                <a:latin typeface="Courier New" panose="02070309020205020404" pitchFamily="49" charset="0"/>
                <a:cs typeface="Courier New" panose="02070309020205020404" pitchFamily="49" charset="0"/>
              </a:rPr>
              <a:t>     });</a:t>
            </a:r>
          </a:p>
          <a:p>
            <a:endParaRPr lang="en-US" sz="2400" dirty="0"/>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sz="3600"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528849" y="1476622"/>
            <a:ext cx="11378776" cy="5466112"/>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274638" y="1212850"/>
            <a:ext cx="11887200" cy="3791807"/>
          </a:xfrm>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sz="4000"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6393023" y="3214124"/>
            <a:ext cx="5800563" cy="3353880"/>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8C2EB1-505A-E94F-8B4D-A3C239C80C12}"/>
              </a:ext>
            </a:extLst>
          </p:cNvPr>
          <p:cNvSpPr>
            <a:spLocks noGrp="1"/>
          </p:cNvSpPr>
          <p:nvPr>
            <p:ph type="body" sz="quarter" idx="10"/>
          </p:nvPr>
        </p:nvSpPr>
        <p:spPr/>
        <p:txBody>
          <a:bodyPr/>
          <a:lstStyle/>
          <a:p>
            <a:endParaRPr lang="en-US"/>
          </a:p>
        </p:txBody>
      </p:sp>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sz="3200" dirty="0"/>
              <a:t>Approve / Reject with SharePoint Online API Management Page</a:t>
            </a:r>
          </a:p>
        </p:txBody>
      </p:sp>
      <p:pic>
        <p:nvPicPr>
          <p:cNvPr id="9" name="Picture 8">
            <a:extLst>
              <a:ext uri="{FF2B5EF4-FFF2-40B4-BE49-F238E27FC236}">
                <a16:creationId xmlns:a16="http://schemas.microsoft.com/office/drawing/2014/main" id="{BA3DED1D-5B65-9547-8D2B-396BE49DBF02}"/>
              </a:ext>
            </a:extLst>
          </p:cNvPr>
          <p:cNvPicPr>
            <a:picLocks noChangeAspect="1"/>
          </p:cNvPicPr>
          <p:nvPr/>
        </p:nvPicPr>
        <p:blipFill>
          <a:blip r:embed="rId3"/>
          <a:stretch>
            <a:fillRect/>
          </a:stretch>
        </p:blipFill>
        <p:spPr>
          <a:xfrm>
            <a:off x="8493668" y="1253299"/>
            <a:ext cx="2339612" cy="5213191"/>
          </a:xfrm>
          <a:prstGeom prst="rect">
            <a:avLst/>
          </a:prstGeom>
        </p:spPr>
      </p:pic>
      <p:pic>
        <p:nvPicPr>
          <p:cNvPr id="7" name="Picture 6">
            <a:extLst>
              <a:ext uri="{FF2B5EF4-FFF2-40B4-BE49-F238E27FC236}">
                <a16:creationId xmlns:a16="http://schemas.microsoft.com/office/drawing/2014/main" id="{B85CD8D1-9D2D-7242-9E40-C612F55FBA26}"/>
              </a:ext>
            </a:extLst>
          </p:cNvPr>
          <p:cNvPicPr>
            <a:picLocks noChangeAspect="1"/>
          </p:cNvPicPr>
          <p:nvPr/>
        </p:nvPicPr>
        <p:blipFill>
          <a:blip r:embed="rId4"/>
          <a:stretch>
            <a:fillRect/>
          </a:stretch>
        </p:blipFill>
        <p:spPr>
          <a:xfrm>
            <a:off x="1259953" y="1716690"/>
            <a:ext cx="6438900" cy="504190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3"/>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5"/>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a:extLst/>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a:t>Microsoft Graph, gateway to Office 365</a:t>
            </a:r>
            <a:endParaRPr lang="en-US" dirty="0"/>
          </a:p>
        </p:txBody>
      </p:sp>
    </p:spTree>
    <p:extLst>
      <p:ext uri="{BB962C8B-B14F-4D97-AF65-F5344CB8AC3E}">
        <p14:creationId xmlns:p14="http://schemas.microsoft.com/office/powerpoint/2010/main" val="3352137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p>
          <a:p>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528849" y="1476622"/>
            <a:ext cx="11378776" cy="5549211"/>
          </a:xfrm>
        </p:spPr>
        <p:txBody>
          <a:bodyPr/>
          <a:lstStyle/>
          <a:p>
            <a:r>
              <a:rPr lang="en-US" sz="2800" dirty="0" err="1"/>
              <a:t>var</a:t>
            </a:r>
            <a:r>
              <a:rPr lang="en-US" sz="2800" dirty="0"/>
              <a:t> client = </a:t>
            </a:r>
            <a:r>
              <a:rPr lang="en-US" sz="2800" dirty="0" err="1"/>
              <a:t>MicrosoftGraph.Client.init</a:t>
            </a:r>
            <a:r>
              <a:rPr lang="en-US" sz="2800" dirty="0"/>
              <a:t>({</a:t>
            </a:r>
          </a:p>
          <a:p>
            <a:r>
              <a:rPr lang="en-US" sz="2800" dirty="0"/>
              <a:t>  </a:t>
            </a:r>
            <a:r>
              <a:rPr lang="en-US" sz="2800" dirty="0" err="1"/>
              <a:t>authProvider</a:t>
            </a:r>
            <a:r>
              <a:rPr lang="en-US" sz="2800" dirty="0"/>
              <a:t>: (done) =&gt; {</a:t>
            </a:r>
          </a:p>
          <a:p>
            <a:r>
              <a:rPr lang="en-US" sz="2800" dirty="0"/>
              <a:t>    done(null, </a:t>
            </a:r>
            <a:r>
              <a:rPr lang="en-US" sz="2800" dirty="0" err="1"/>
              <a:t>access_token</a:t>
            </a:r>
            <a:r>
              <a:rPr lang="en-US" sz="2800" dirty="0"/>
              <a:t>);</a:t>
            </a:r>
          </a:p>
          <a:p>
            <a:r>
              <a:rPr lang="en-US" sz="2800" dirty="0"/>
              <a:t>  }</a:t>
            </a:r>
          </a:p>
          <a:p>
            <a:r>
              <a:rPr lang="en-US" sz="2800" dirty="0"/>
              <a:t>});</a:t>
            </a:r>
          </a:p>
          <a:p>
            <a:endParaRPr lang="en-US" sz="2800" dirty="0"/>
          </a:p>
          <a:p>
            <a:r>
              <a:rPr lang="en-US" sz="2800" dirty="0"/>
              <a:t>client</a:t>
            </a:r>
          </a:p>
          <a:p>
            <a:r>
              <a:rPr lang="en-US" sz="2800" dirty="0"/>
              <a:t>  .</a:t>
            </a:r>
            <a:r>
              <a:rPr lang="en-US" sz="2800" dirty="0" err="1"/>
              <a:t>api</a:t>
            </a:r>
            <a:r>
              <a:rPr lang="en-US" sz="2800" dirty="0"/>
              <a:t>('/me')</a:t>
            </a:r>
          </a:p>
          <a:p>
            <a:r>
              <a:rPr lang="en-US" sz="2800" dirty="0"/>
              <a:t>  .get((err, res) =&gt; {</a:t>
            </a:r>
          </a:p>
          <a:p>
            <a:r>
              <a:rPr lang="en-US" sz="2800" dirty="0"/>
              <a:t>    </a:t>
            </a:r>
            <a:r>
              <a:rPr lang="en-US" sz="2800" dirty="0" err="1"/>
              <a:t>console.log</a:t>
            </a:r>
            <a:r>
              <a:rPr lang="en-US" sz="2800" dirty="0"/>
              <a:t>(res);</a:t>
            </a:r>
          </a:p>
          <a:p>
            <a:r>
              <a:rPr lang="en-US" sz="28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endParaRPr lang="en-US" dirty="0"/>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sz="4400"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sz="4400"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528849" y="1476622"/>
            <a:ext cx="11378776"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a:t>
            </a:r>
            <a:r>
              <a:rPr lang="en-US" sz="2000" dirty="0" err="1"/>
              <a:t>console.log</a:t>
            </a:r>
            <a:r>
              <a:rPr lang="en-US" sz="2000" dirty="0"/>
              <a:t>('email: ', </a:t>
            </a:r>
            <a:r>
              <a:rPr lang="en-US" sz="2000" dirty="0" err="1"/>
              <a:t>user.displmailayName</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1253</Words>
  <Application>Microsoft Macintosh PowerPoint</Application>
  <PresentationFormat>Custom</PresentationFormat>
  <Paragraphs>191</Paragraphs>
  <Slides>18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2018-12-19T19:22:09Z</dcterms:modified>
</cp:coreProperties>
</file>