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314" r:id="rId2"/>
    <p:sldId id="345" r:id="rId3"/>
    <p:sldId id="461" r:id="rId4"/>
    <p:sldId id="317" r:id="rId5"/>
    <p:sldId id="354" r:id="rId6"/>
    <p:sldId id="355" r:id="rId7"/>
    <p:sldId id="299" r:id="rId8"/>
    <p:sldId id="387" r:id="rId9"/>
    <p:sldId id="325" r:id="rId10"/>
    <p:sldId id="606" r:id="rId11"/>
    <p:sldId id="318" r:id="rId12"/>
    <p:sldId id="321" r:id="rId13"/>
    <p:sldId id="326" r:id="rId14"/>
    <p:sldId id="322" r:id="rId15"/>
    <p:sldId id="466" r:id="rId16"/>
    <p:sldId id="327" r:id="rId17"/>
    <p:sldId id="468" r:id="rId18"/>
    <p:sldId id="469" r:id="rId19"/>
    <p:sldId id="344" r:id="rId20"/>
    <p:sldId id="467" r:id="rId21"/>
    <p:sldId id="470" r:id="rId22"/>
    <p:sldId id="607" r:id="rId23"/>
  </p:sldIdLst>
  <p:sldSz cx="12241213" cy="7921625"/>
  <p:notesSz cx="6858000" cy="9144000"/>
  <p:defaultTextStyle>
    <a:defPPr>
      <a:defRPr lang="zh-CN"/>
    </a:defPPr>
    <a:lvl1pPr marL="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053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4107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1224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8277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5331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2384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95015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765550" algn="l" defTabSz="94107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425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58" y="-38"/>
      </p:cViewPr>
      <p:guideLst>
        <p:guide orient="horz" pos="2444"/>
        <p:guide pos="37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7053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4107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41224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8277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35331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82384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95015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65550" algn="l" defTabSz="94107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68330" y="188595"/>
            <a:ext cx="1242060" cy="469265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</p:grpSp>
      <p:sp>
        <p:nvSpPr>
          <p:cNvPr id="8" name="Rectangle 42"/>
          <p:cNvSpPr/>
          <p:nvPr userDrawn="1"/>
        </p:nvSpPr>
        <p:spPr>
          <a:xfrm>
            <a:off x="0" y="7794625"/>
            <a:ext cx="12240895" cy="1270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0154" y="1296434"/>
            <a:ext cx="9180910" cy="275789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0154" y="4160689"/>
            <a:ext cx="9180910" cy="1912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6565" indent="0" algn="ctr">
              <a:buNone/>
              <a:defRPr sz="2000"/>
            </a:lvl2pPr>
            <a:lvl3pPr marL="913130" indent="0" algn="ctr">
              <a:buNone/>
              <a:defRPr sz="1800"/>
            </a:lvl3pPr>
            <a:lvl4pPr marL="1370330" indent="0" algn="ctr">
              <a:buNone/>
              <a:defRPr sz="1600"/>
            </a:lvl4pPr>
            <a:lvl5pPr marL="1826895" indent="0" algn="ctr">
              <a:buNone/>
              <a:defRPr sz="1600"/>
            </a:lvl5pPr>
            <a:lvl6pPr marL="2283460" indent="0" algn="ctr">
              <a:buNone/>
              <a:defRPr sz="1600"/>
            </a:lvl6pPr>
            <a:lvl7pPr marL="2740025" indent="0" algn="ctr">
              <a:buNone/>
              <a:defRPr sz="1600"/>
            </a:lvl7pPr>
            <a:lvl8pPr marL="3197225" indent="0" algn="ctr">
              <a:buNone/>
              <a:defRPr sz="1600"/>
            </a:lvl8pPr>
            <a:lvl9pPr marL="365379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D0C8-D35A-439E-96FB-C8D4A6430554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F15A6-E82C-4E1E-834E-C415C51F7DF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68330" y="188595"/>
            <a:ext cx="1242060" cy="469265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6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</p:grpSp>
      <p:sp>
        <p:nvSpPr>
          <p:cNvPr id="19" name="Rectangle 42"/>
          <p:cNvSpPr/>
          <p:nvPr userDrawn="1"/>
        </p:nvSpPr>
        <p:spPr>
          <a:xfrm>
            <a:off x="0" y="7794625"/>
            <a:ext cx="12240895" cy="1270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68330" y="188595"/>
            <a:ext cx="1242060" cy="469265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1007435" y="833864"/>
            <a:ext cx="104651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7"/>
            <a:ext cx="520496" cy="274639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</p:grpSp>
      <p:sp>
        <p:nvSpPr>
          <p:cNvPr id="8" name="Rectangle 42"/>
          <p:cNvSpPr/>
          <p:nvPr userDrawn="1"/>
        </p:nvSpPr>
        <p:spPr>
          <a:xfrm>
            <a:off x="0" y="7794625"/>
            <a:ext cx="12240895" cy="127000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2061" y="317232"/>
            <a:ext cx="11017092" cy="1320270"/>
          </a:xfrm>
          <a:prstGeom prst="rect">
            <a:avLst/>
          </a:prstGeom>
        </p:spPr>
        <p:txBody>
          <a:bodyPr vert="horz" lIns="94137" tIns="47069" rIns="94137" bIns="4706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2061" y="1848381"/>
            <a:ext cx="11017092" cy="5227906"/>
          </a:xfrm>
          <a:prstGeom prst="rect">
            <a:avLst/>
          </a:prstGeom>
        </p:spPr>
        <p:txBody>
          <a:bodyPr vert="horz" lIns="94137" tIns="47069" rIns="94137" bIns="4706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2062" y="7342174"/>
            <a:ext cx="2856283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pPr/>
              <a:t>2020/7/17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82415" y="7342174"/>
            <a:ext cx="3876384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72870" y="7342174"/>
            <a:ext cx="2856283" cy="421754"/>
          </a:xfrm>
          <a:prstGeom prst="rect">
            <a:avLst/>
          </a:prstGeom>
        </p:spPr>
        <p:txBody>
          <a:bodyPr vert="horz" lIns="94137" tIns="47069" rIns="94137" bIns="4706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xStyles>
    <p:titleStyle>
      <a:lvl1pPr algn="ctr" defTabSz="1255395" rtl="0" eaLnBrk="1" latinLnBrk="0" hangingPunct="1"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0535" indent="-470535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810" indent="-392430" algn="l" defTabSz="1255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6908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19646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82384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51860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9240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06620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334635" indent="-313690" algn="l" defTabSz="1255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2738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39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88277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1015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37535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6555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9293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020310" algn="l" defTabSz="1255395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25.xml"/><Relationship Id="rId7" Type="http://schemas.openxmlformats.org/officeDocument/2006/relationships/image" Target="../media/image1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4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G:\VIP课三期\JVM\第一节课\虚拟机的前世今生和JVM内存区域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12217500" cy="77819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2261" y="333974"/>
            <a:ext cx="455843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en-US" altLang="zh-CN" sz="27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JAVA</a:t>
            </a:r>
            <a:r>
              <a:rPr lang="zh-CN" altLang="en-US" sz="27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方法的运行与虚拟机栈</a:t>
            </a:r>
          </a:p>
        </p:txBody>
      </p:sp>
      <p:sp>
        <p:nvSpPr>
          <p:cNvPr id="14" name="矩形 13"/>
          <p:cNvSpPr/>
          <p:nvPr/>
        </p:nvSpPr>
        <p:spPr>
          <a:xfrm>
            <a:off x="7466013" y="2180431"/>
            <a:ext cx="3487737" cy="4186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/>
              <a:t>虚拟机栈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31813" y="1283493"/>
            <a:ext cx="5383212" cy="32221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81987" tIns="40992" rIns="81987" bIns="40992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pPr marL="299085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noProof="1">
                <a:latin typeface="微软雅黑" panose="020B0503020204020204" pitchFamily="34" charset="-122"/>
              </a:rPr>
              <a:t>虚拟机栈</a:t>
            </a:r>
            <a:endParaRPr lang="en-US" altLang="zh-CN" sz="2000" b="1" noProof="1">
              <a:latin typeface="微软雅黑" panose="020B0503020204020204" pitchFamily="34" charset="-122"/>
            </a:endParaRPr>
          </a:p>
          <a:p>
            <a:pPr marL="299085" indent="-299085">
              <a:lnSpc>
                <a:spcPct val="200000"/>
              </a:lnSpc>
              <a:buClr>
                <a:srgbClr val="FFC000"/>
              </a:buClr>
              <a:defRPr/>
            </a:pPr>
            <a:r>
              <a:rPr lang="zh-CN" altLang="en-US" sz="1400" noProof="1">
                <a:latin typeface="微软雅黑" panose="020B0503020204020204" pitchFamily="34" charset="-122"/>
              </a:rPr>
              <a:t>存储当前线程</a:t>
            </a:r>
            <a:r>
              <a:rPr lang="zh-CN" altLang="en-US" sz="1400" noProof="1" smtClean="0">
                <a:latin typeface="微软雅黑" panose="020B0503020204020204" pitchFamily="34" charset="-122"/>
              </a:rPr>
              <a:t>运行</a:t>
            </a:r>
            <a:r>
              <a:rPr lang="en-US" altLang="zh-CN" sz="1400" noProof="1" smtClean="0">
                <a:latin typeface="微软雅黑" panose="020B0503020204020204" pitchFamily="34" charset="-122"/>
              </a:rPr>
              <a:t>java</a:t>
            </a:r>
            <a:r>
              <a:rPr lang="zh-CN" altLang="en-US" sz="1400" noProof="1" smtClean="0">
                <a:latin typeface="微软雅黑" panose="020B0503020204020204" pitchFamily="34" charset="-122"/>
              </a:rPr>
              <a:t>方法</a:t>
            </a:r>
            <a:r>
              <a:rPr lang="zh-CN" altLang="en-US" sz="1400" noProof="1">
                <a:latin typeface="微软雅黑" panose="020B0503020204020204" pitchFamily="34" charset="-122"/>
              </a:rPr>
              <a:t>所需的数据，指令、返回地</a:t>
            </a:r>
            <a:r>
              <a:rPr lang="zh-CN" altLang="en-US" sz="1400" noProof="1" smtClean="0">
                <a:latin typeface="微软雅黑" panose="020B0503020204020204" pitchFamily="34" charset="-122"/>
              </a:rPr>
              <a:t>址</a:t>
            </a:r>
            <a:endParaRPr lang="en-US" altLang="zh-CN" sz="1400" noProof="1" smtClean="0">
              <a:latin typeface="微软雅黑" panose="020B0503020204020204" pitchFamily="34" charset="-122"/>
            </a:endParaRPr>
          </a:p>
          <a:p>
            <a:pPr marL="299085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600" b="1" noProof="1">
                <a:latin typeface="微软雅黑" panose="020B0503020204020204" pitchFamily="34" charset="-122"/>
              </a:rPr>
              <a:t>大小限制 </a:t>
            </a:r>
            <a:r>
              <a:rPr lang="en-US" altLang="zh-CN" sz="1600" b="1" noProof="1">
                <a:latin typeface="微软雅黑" panose="020B0503020204020204" pitchFamily="34" charset="-122"/>
              </a:rPr>
              <a:t>–</a:t>
            </a:r>
            <a:r>
              <a:rPr lang="en-US" altLang="zh-CN" sz="1600" b="1" noProof="1" smtClean="0">
                <a:latin typeface="微软雅黑" panose="020B0503020204020204" pitchFamily="34" charset="-122"/>
              </a:rPr>
              <a:t>Xss</a:t>
            </a:r>
            <a:endParaRPr lang="en-US" altLang="zh-CN" sz="1600" noProof="1" smtClean="0">
              <a:latin typeface="微软雅黑" panose="020B0503020204020204" pitchFamily="34" charset="-122"/>
            </a:endParaRPr>
          </a:p>
          <a:p>
            <a:pPr marL="299085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600" b="1" noProof="1" smtClean="0">
                <a:latin typeface="微软雅黑" panose="020B0503020204020204" pitchFamily="34" charset="-122"/>
              </a:rPr>
              <a:t>栈</a:t>
            </a:r>
            <a:r>
              <a:rPr lang="zh-CN" altLang="en-US" sz="1600" b="1" noProof="1">
                <a:latin typeface="微软雅黑" panose="020B0503020204020204" pitchFamily="34" charset="-122"/>
              </a:rPr>
              <a:t>溢出</a:t>
            </a:r>
            <a:endParaRPr lang="en-US" altLang="zh-CN" sz="1600" b="1" noProof="1" smtClean="0">
              <a:latin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defRPr/>
            </a:pPr>
            <a:endParaRPr lang="en-US" altLang="zh-CN" sz="1600" b="1" noProof="1" smtClean="0">
              <a:latin typeface="微软雅黑" panose="020B0503020204020204" pitchFamily="34" charset="-122"/>
            </a:endParaRPr>
          </a:p>
          <a:p>
            <a:pPr marL="299085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b="1" noProof="1">
                <a:latin typeface="微软雅黑" panose="020B0503020204020204" pitchFamily="34" charset="-122"/>
              </a:rPr>
              <a:t>栈</a:t>
            </a:r>
            <a:r>
              <a:rPr lang="zh-CN" altLang="en-US" sz="2000" b="1" noProof="1" smtClean="0">
                <a:latin typeface="微软雅黑" panose="020B0503020204020204" pitchFamily="34" charset="-122"/>
              </a:rPr>
              <a:t>帧</a:t>
            </a:r>
            <a:endParaRPr lang="en-US" altLang="zh-CN" sz="2000" b="1" noProof="1" smtClean="0">
              <a:latin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75488" y="1383506"/>
            <a:ext cx="4178300" cy="515461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20" name="TextBox 5"/>
          <p:cNvSpPr txBox="1">
            <a:spLocks noChangeArrowheads="1"/>
          </p:cNvSpPr>
          <p:nvPr/>
        </p:nvSpPr>
        <p:spPr bwMode="auto">
          <a:xfrm>
            <a:off x="8751888" y="1534318"/>
            <a:ext cx="10588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:lc="http://schemas.openxmlformats.org/drawingml/2006/lockedCanvas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lc="http://schemas.openxmlformats.org/drawingml/2006/lockedCanvas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微软雅黑" pitchFamily="34" charset="-122"/>
                <a:cs typeface="+mn-cs"/>
              </a:defRPr>
            </a:lvl9pPr>
          </a:lstStyle>
          <a:p>
            <a:r>
              <a:rPr lang="zh-CN" altLang="en-US"/>
              <a:t>线程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497763" y="6734968"/>
            <a:ext cx="2219325" cy="635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28788" indent="10001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栈</a:t>
            </a:r>
            <a:r>
              <a:rPr lang="zh-CN" altLang="en-US" dirty="0" smtClean="0">
                <a:solidFill>
                  <a:schemeClr val="tx1"/>
                </a:solidFill>
              </a:rPr>
              <a:t>帧</a:t>
            </a:r>
            <a:r>
              <a:rPr lang="en-US" altLang="zh-CN" dirty="0" smtClean="0">
                <a:solidFill>
                  <a:schemeClr val="tx1"/>
                </a:solidFill>
              </a:rPr>
              <a:t>1-main()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9071" y="324232"/>
            <a:ext cx="5847871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27150"/>
            <a:r>
              <a:rPr lang="en-US" altLang="zh-CN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JAVA</a:t>
            </a:r>
            <a:r>
              <a:rPr lang="zh-CN" altLang="en-US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方法运行的内存区域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540385" y="1112520"/>
            <a:ext cx="6009640" cy="62509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5747" tIns="47873" rIns="95747" bIns="4787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序计数器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200000"/>
              </a:lnSpc>
              <a:buClr>
                <a:srgbClr val="FFC000"/>
              </a:buClr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指向当前线程正在执行的字节码指令的地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址</a:t>
            </a:r>
          </a:p>
          <a:p>
            <a:pPr>
              <a:lnSpc>
                <a:spcPct val="200000"/>
              </a:lnSpc>
              <a:buClr>
                <a:srgbClr val="FFC000"/>
              </a:buClr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机栈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99085" indent="-299085">
              <a:lnSpc>
                <a:spcPct val="200000"/>
              </a:lnSpc>
              <a:buClr>
                <a:srgbClr val="FFC000"/>
              </a:buClr>
              <a:defRPr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存储当前线程运行方法所需的数据，指令、返回地址</a:t>
            </a:r>
            <a:endParaRPr lang="en-US" altLang="zh-CN" sz="18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◪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栈帧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77875" lvl="1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局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部变量表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77875" lvl="1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操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作数栈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77875" lvl="1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动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态连接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77875" lvl="1" indent="-299085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</a:t>
            </a: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成出口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6990"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◪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大小限制 </a:t>
            </a:r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lang="en-US" altLang="zh-CN" sz="2000" b="1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Xss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074" name="Picture 2" descr="G:\VIP课三期\img\虚拟机栈和程序计数器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4080" y="857250"/>
            <a:ext cx="6142355" cy="682053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8430" y="306452"/>
            <a:ext cx="5847871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栈帧执行对内存区域的影响</a:t>
            </a:r>
          </a:p>
        </p:txBody>
      </p:sp>
      <p:pic>
        <p:nvPicPr>
          <p:cNvPr id="4098" name="Picture 2" descr="G:\VIP课三期\img\栈帧执行对内存区域的影响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5270" y="1215708"/>
            <a:ext cx="7703883" cy="6202362"/>
          </a:xfrm>
          <a:prstGeom prst="rect">
            <a:avLst/>
          </a:prstGeom>
          <a:noFill/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98475" y="1236345"/>
            <a:ext cx="4023995" cy="5266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5747" tIns="47873" rIns="95747" bIns="4787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线程运行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main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方法执行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</a:t>
            </a:r>
            <a:r>
              <a:rPr lang="en-US" altLang="zh-CN" sz="24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work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方法执行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30885" lvl="1" indent="-299085">
              <a:lnSpc>
                <a:spcPct val="200000"/>
              </a:lnSpc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栈帧入栈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30885" lvl="1" indent="-299085">
              <a:lnSpc>
                <a:spcPct val="200000"/>
              </a:lnSpc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字节码的执行细节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work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方法执行完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730885" lvl="1" indent="-299085">
              <a:lnSpc>
                <a:spcPct val="200000"/>
              </a:lnSpc>
              <a:buClr>
                <a:srgbClr val="FFC000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栈帧出栈</a:t>
            </a:r>
            <a:endParaRPr lang="zh-CN" sz="2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4465" y="292482"/>
            <a:ext cx="5847871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41120"/>
            <a:r>
              <a:rPr lang="zh-CN" altLang="en-US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运行时数据区中的其他区域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2555" y="1978025"/>
            <a:ext cx="3583305" cy="1355725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indent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本地方法栈</a:t>
            </a:r>
          </a:p>
          <a:p>
            <a:pPr marL="377190" indent="-37719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本地方法栈是为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JVM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使用到本地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(Native)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方法服务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8663412" y="4177665"/>
            <a:ext cx="1000654" cy="8337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5747" tIns="47873" rIns="95747" bIns="4787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63412" y="2030730"/>
            <a:ext cx="3246120" cy="1250950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直接内存</a:t>
            </a:r>
          </a:p>
          <a:p>
            <a:pPr marL="377190" indent="-377190">
              <a:lnSpc>
                <a:spcPct val="170000"/>
              </a:lnSpc>
              <a:buClr>
                <a:srgbClr val="FFC000"/>
              </a:buClr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NIO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中的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DirectByteBuffer</a:t>
            </a:r>
            <a:endParaRPr lang="zh-CN" altLang="en-US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5366385" y="2806065"/>
            <a:ext cx="1629410" cy="163068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883" tIns="60941" rIns="121883" bIns="60941" numCol="1" anchor="t" anchorCtr="0" compatLnSpc="1"/>
          <a:lstStyle/>
          <a:p>
            <a:pPr defTabSz="1219200">
              <a:lnSpc>
                <a:spcPct val="150000"/>
              </a:lnSpc>
              <a:defRPr/>
            </a:pPr>
            <a:endParaRPr lang="zh-CN" altLang="en-US" sz="2400" kern="0" dirty="0">
              <a:solidFill>
                <a:srgbClr val="08080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73" name="Oval 7"/>
          <p:cNvSpPr>
            <a:spLocks noChangeArrowheads="1"/>
          </p:cNvSpPr>
          <p:nvPr/>
        </p:nvSpPr>
        <p:spPr bwMode="auto">
          <a:xfrm>
            <a:off x="6057265" y="3496945"/>
            <a:ext cx="248920" cy="2489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pPr defTabSz="1219200">
              <a:lnSpc>
                <a:spcPct val="150000"/>
              </a:lnSpc>
              <a:defRPr/>
            </a:pPr>
            <a:endParaRPr lang="zh-CN" altLang="en-US" sz="2400" kern="0" dirty="0">
              <a:solidFill>
                <a:srgbClr val="08080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74" name="Freeform 8"/>
          <p:cNvSpPr>
            <a:spLocks noEditPoints="1"/>
          </p:cNvSpPr>
          <p:nvPr/>
        </p:nvSpPr>
        <p:spPr bwMode="auto">
          <a:xfrm>
            <a:off x="5359400" y="2797810"/>
            <a:ext cx="1644650" cy="1646555"/>
          </a:xfrm>
          <a:custGeom>
            <a:avLst/>
            <a:gdLst>
              <a:gd name="T0" fmla="*/ 660 w 1320"/>
              <a:gd name="T1" fmla="*/ 0 h 1320"/>
              <a:gd name="T2" fmla="*/ 0 w 1320"/>
              <a:gd name="T3" fmla="*/ 660 h 1320"/>
              <a:gd name="T4" fmla="*/ 660 w 1320"/>
              <a:gd name="T5" fmla="*/ 1320 h 1320"/>
              <a:gd name="T6" fmla="*/ 1320 w 1320"/>
              <a:gd name="T7" fmla="*/ 660 h 1320"/>
              <a:gd name="T8" fmla="*/ 660 w 1320"/>
              <a:gd name="T9" fmla="*/ 0 h 1320"/>
              <a:gd name="T10" fmla="*/ 660 w 1320"/>
              <a:gd name="T11" fmla="*/ 1224 h 1320"/>
              <a:gd name="T12" fmla="*/ 96 w 1320"/>
              <a:gd name="T13" fmla="*/ 660 h 1320"/>
              <a:gd name="T14" fmla="*/ 660 w 1320"/>
              <a:gd name="T15" fmla="*/ 96 h 1320"/>
              <a:gd name="T16" fmla="*/ 1224 w 1320"/>
              <a:gd name="T17" fmla="*/ 660 h 1320"/>
              <a:gd name="T18" fmla="*/ 660 w 1320"/>
              <a:gd name="T19" fmla="*/ 1224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20" h="1320">
                <a:moveTo>
                  <a:pt x="660" y="0"/>
                </a:moveTo>
                <a:cubicBezTo>
                  <a:pt x="295" y="0"/>
                  <a:pt x="0" y="296"/>
                  <a:pt x="0" y="660"/>
                </a:cubicBezTo>
                <a:cubicBezTo>
                  <a:pt x="0" y="1025"/>
                  <a:pt x="295" y="1320"/>
                  <a:pt x="660" y="1320"/>
                </a:cubicBezTo>
                <a:cubicBezTo>
                  <a:pt x="1025" y="1320"/>
                  <a:pt x="1320" y="1025"/>
                  <a:pt x="1320" y="660"/>
                </a:cubicBezTo>
                <a:cubicBezTo>
                  <a:pt x="1320" y="296"/>
                  <a:pt x="1025" y="0"/>
                  <a:pt x="660" y="0"/>
                </a:cubicBezTo>
                <a:close/>
                <a:moveTo>
                  <a:pt x="660" y="1224"/>
                </a:moveTo>
                <a:cubicBezTo>
                  <a:pt x="349" y="1224"/>
                  <a:pt x="96" y="972"/>
                  <a:pt x="96" y="660"/>
                </a:cubicBezTo>
                <a:cubicBezTo>
                  <a:pt x="96" y="349"/>
                  <a:pt x="349" y="96"/>
                  <a:pt x="660" y="96"/>
                </a:cubicBezTo>
                <a:cubicBezTo>
                  <a:pt x="971" y="96"/>
                  <a:pt x="1224" y="349"/>
                  <a:pt x="1224" y="660"/>
                </a:cubicBezTo>
                <a:cubicBezTo>
                  <a:pt x="1224" y="972"/>
                  <a:pt x="971" y="1224"/>
                  <a:pt x="660" y="12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pPr defTabSz="1219200">
              <a:lnSpc>
                <a:spcPct val="150000"/>
              </a:lnSpc>
              <a:defRPr/>
            </a:pPr>
            <a:endParaRPr lang="zh-CN" altLang="en-US" sz="2400" kern="0" dirty="0">
              <a:solidFill>
                <a:srgbClr val="08080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75" name="Freeform 9"/>
          <p:cNvSpPr>
            <a:spLocks noEditPoints="1"/>
          </p:cNvSpPr>
          <p:nvPr/>
        </p:nvSpPr>
        <p:spPr bwMode="auto">
          <a:xfrm>
            <a:off x="5593715" y="3034665"/>
            <a:ext cx="1174115" cy="1173480"/>
          </a:xfrm>
          <a:custGeom>
            <a:avLst/>
            <a:gdLst>
              <a:gd name="T0" fmla="*/ 471 w 942"/>
              <a:gd name="T1" fmla="*/ 0 h 941"/>
              <a:gd name="T2" fmla="*/ 0 w 942"/>
              <a:gd name="T3" fmla="*/ 470 h 941"/>
              <a:gd name="T4" fmla="*/ 471 w 942"/>
              <a:gd name="T5" fmla="*/ 941 h 941"/>
              <a:gd name="T6" fmla="*/ 942 w 942"/>
              <a:gd name="T7" fmla="*/ 470 h 941"/>
              <a:gd name="T8" fmla="*/ 471 w 942"/>
              <a:gd name="T9" fmla="*/ 0 h 941"/>
              <a:gd name="T10" fmla="*/ 471 w 942"/>
              <a:gd name="T11" fmla="*/ 854 h 941"/>
              <a:gd name="T12" fmla="*/ 87 w 942"/>
              <a:gd name="T13" fmla="*/ 470 h 941"/>
              <a:gd name="T14" fmla="*/ 471 w 942"/>
              <a:gd name="T15" fmla="*/ 86 h 941"/>
              <a:gd name="T16" fmla="*/ 855 w 942"/>
              <a:gd name="T17" fmla="*/ 470 h 941"/>
              <a:gd name="T18" fmla="*/ 471 w 942"/>
              <a:gd name="T19" fmla="*/ 854 h 9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2" h="941">
                <a:moveTo>
                  <a:pt x="471" y="0"/>
                </a:moveTo>
                <a:cubicBezTo>
                  <a:pt x="211" y="0"/>
                  <a:pt x="0" y="210"/>
                  <a:pt x="0" y="470"/>
                </a:cubicBezTo>
                <a:cubicBezTo>
                  <a:pt x="0" y="730"/>
                  <a:pt x="211" y="941"/>
                  <a:pt x="471" y="941"/>
                </a:cubicBezTo>
                <a:cubicBezTo>
                  <a:pt x="731" y="941"/>
                  <a:pt x="942" y="730"/>
                  <a:pt x="942" y="470"/>
                </a:cubicBezTo>
                <a:cubicBezTo>
                  <a:pt x="942" y="210"/>
                  <a:pt x="731" y="0"/>
                  <a:pt x="471" y="0"/>
                </a:cubicBezTo>
                <a:close/>
                <a:moveTo>
                  <a:pt x="471" y="854"/>
                </a:moveTo>
                <a:cubicBezTo>
                  <a:pt x="259" y="854"/>
                  <a:pt x="87" y="682"/>
                  <a:pt x="87" y="470"/>
                </a:cubicBezTo>
                <a:cubicBezTo>
                  <a:pt x="87" y="258"/>
                  <a:pt x="259" y="86"/>
                  <a:pt x="471" y="86"/>
                </a:cubicBezTo>
                <a:cubicBezTo>
                  <a:pt x="683" y="86"/>
                  <a:pt x="855" y="258"/>
                  <a:pt x="855" y="470"/>
                </a:cubicBezTo>
                <a:cubicBezTo>
                  <a:pt x="855" y="682"/>
                  <a:pt x="683" y="854"/>
                  <a:pt x="471" y="85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pPr defTabSz="1219200">
              <a:lnSpc>
                <a:spcPct val="150000"/>
              </a:lnSpc>
              <a:defRPr/>
            </a:pPr>
            <a:endParaRPr lang="zh-CN" altLang="en-US" sz="2400" kern="0" dirty="0">
              <a:solidFill>
                <a:srgbClr val="08080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76" name="Freeform 10"/>
          <p:cNvSpPr>
            <a:spLocks noEditPoints="1"/>
          </p:cNvSpPr>
          <p:nvPr/>
        </p:nvSpPr>
        <p:spPr bwMode="auto">
          <a:xfrm>
            <a:off x="5836285" y="3275965"/>
            <a:ext cx="690880" cy="691515"/>
          </a:xfrm>
          <a:custGeom>
            <a:avLst/>
            <a:gdLst>
              <a:gd name="T0" fmla="*/ 277 w 554"/>
              <a:gd name="T1" fmla="*/ 0 h 555"/>
              <a:gd name="T2" fmla="*/ 0 w 554"/>
              <a:gd name="T3" fmla="*/ 277 h 555"/>
              <a:gd name="T4" fmla="*/ 277 w 554"/>
              <a:gd name="T5" fmla="*/ 555 h 555"/>
              <a:gd name="T6" fmla="*/ 554 w 554"/>
              <a:gd name="T7" fmla="*/ 277 h 555"/>
              <a:gd name="T8" fmla="*/ 277 w 554"/>
              <a:gd name="T9" fmla="*/ 0 h 555"/>
              <a:gd name="T10" fmla="*/ 277 w 554"/>
              <a:gd name="T11" fmla="*/ 464 h 555"/>
              <a:gd name="T12" fmla="*/ 90 w 554"/>
              <a:gd name="T13" fmla="*/ 277 h 555"/>
              <a:gd name="T14" fmla="*/ 277 w 554"/>
              <a:gd name="T15" fmla="*/ 91 h 555"/>
              <a:gd name="T16" fmla="*/ 464 w 554"/>
              <a:gd name="T17" fmla="*/ 277 h 555"/>
              <a:gd name="T18" fmla="*/ 277 w 554"/>
              <a:gd name="T19" fmla="*/ 464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4" h="555">
                <a:moveTo>
                  <a:pt x="277" y="0"/>
                </a:moveTo>
                <a:cubicBezTo>
                  <a:pt x="124" y="0"/>
                  <a:pt x="0" y="124"/>
                  <a:pt x="0" y="277"/>
                </a:cubicBezTo>
                <a:cubicBezTo>
                  <a:pt x="0" y="430"/>
                  <a:pt x="124" y="555"/>
                  <a:pt x="277" y="555"/>
                </a:cubicBezTo>
                <a:cubicBezTo>
                  <a:pt x="430" y="555"/>
                  <a:pt x="554" y="430"/>
                  <a:pt x="554" y="277"/>
                </a:cubicBezTo>
                <a:cubicBezTo>
                  <a:pt x="554" y="124"/>
                  <a:pt x="430" y="0"/>
                  <a:pt x="277" y="0"/>
                </a:cubicBezTo>
                <a:close/>
                <a:moveTo>
                  <a:pt x="277" y="464"/>
                </a:moveTo>
                <a:cubicBezTo>
                  <a:pt x="174" y="464"/>
                  <a:pt x="90" y="380"/>
                  <a:pt x="90" y="277"/>
                </a:cubicBezTo>
                <a:cubicBezTo>
                  <a:pt x="90" y="174"/>
                  <a:pt x="174" y="91"/>
                  <a:pt x="277" y="91"/>
                </a:cubicBezTo>
                <a:cubicBezTo>
                  <a:pt x="380" y="91"/>
                  <a:pt x="464" y="174"/>
                  <a:pt x="464" y="277"/>
                </a:cubicBezTo>
                <a:cubicBezTo>
                  <a:pt x="464" y="380"/>
                  <a:pt x="380" y="464"/>
                  <a:pt x="277" y="4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pPr defTabSz="1219200">
              <a:lnSpc>
                <a:spcPct val="150000"/>
              </a:lnSpc>
              <a:defRPr/>
            </a:pPr>
            <a:endParaRPr lang="zh-CN" altLang="en-US" sz="2400" kern="0" dirty="0">
              <a:solidFill>
                <a:srgbClr val="08080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78" name="Freeform 11"/>
          <p:cNvSpPr/>
          <p:nvPr/>
        </p:nvSpPr>
        <p:spPr bwMode="auto">
          <a:xfrm>
            <a:off x="5026025" y="2827020"/>
            <a:ext cx="374650" cy="202565"/>
          </a:xfrm>
          <a:custGeom>
            <a:avLst/>
            <a:gdLst>
              <a:gd name="T0" fmla="*/ 280 w 280"/>
              <a:gd name="T1" fmla="*/ 117 h 151"/>
              <a:gd name="T2" fmla="*/ 146 w 280"/>
              <a:gd name="T3" fmla="*/ 151 h 151"/>
              <a:gd name="T4" fmla="*/ 0 w 280"/>
              <a:gd name="T5" fmla="*/ 33 h 151"/>
              <a:gd name="T6" fmla="*/ 134 w 280"/>
              <a:gd name="T7" fmla="*/ 0 h 151"/>
              <a:gd name="T8" fmla="*/ 280 w 280"/>
              <a:gd name="T9" fmla="*/ 117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51">
                <a:moveTo>
                  <a:pt x="280" y="117"/>
                </a:moveTo>
                <a:lnTo>
                  <a:pt x="146" y="151"/>
                </a:lnTo>
                <a:lnTo>
                  <a:pt x="0" y="33"/>
                </a:lnTo>
                <a:lnTo>
                  <a:pt x="134" y="0"/>
                </a:lnTo>
                <a:lnTo>
                  <a:pt x="280" y="1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pPr defTabSz="1219200">
              <a:lnSpc>
                <a:spcPct val="150000"/>
              </a:lnSpc>
              <a:defRPr/>
            </a:pPr>
            <a:endParaRPr lang="zh-CN" altLang="en-US" sz="2400" kern="0" dirty="0">
              <a:solidFill>
                <a:srgbClr val="08080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79" name="Freeform 12"/>
          <p:cNvSpPr/>
          <p:nvPr/>
        </p:nvSpPr>
        <p:spPr bwMode="auto">
          <a:xfrm>
            <a:off x="5205730" y="2642235"/>
            <a:ext cx="200660" cy="341630"/>
          </a:xfrm>
          <a:custGeom>
            <a:avLst/>
            <a:gdLst>
              <a:gd name="T0" fmla="*/ 146 w 150"/>
              <a:gd name="T1" fmla="*/ 255 h 255"/>
              <a:gd name="T2" fmla="*/ 150 w 150"/>
              <a:gd name="T3" fmla="*/ 117 h 255"/>
              <a:gd name="T4" fmla="*/ 4 w 150"/>
              <a:gd name="T5" fmla="*/ 0 h 255"/>
              <a:gd name="T6" fmla="*/ 0 w 150"/>
              <a:gd name="T7" fmla="*/ 138 h 255"/>
              <a:gd name="T8" fmla="*/ 146 w 150"/>
              <a:gd name="T9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" h="255">
                <a:moveTo>
                  <a:pt x="146" y="255"/>
                </a:moveTo>
                <a:lnTo>
                  <a:pt x="150" y="117"/>
                </a:lnTo>
                <a:lnTo>
                  <a:pt x="4" y="0"/>
                </a:lnTo>
                <a:lnTo>
                  <a:pt x="0" y="138"/>
                </a:lnTo>
                <a:lnTo>
                  <a:pt x="146" y="25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pPr defTabSz="1219200">
              <a:lnSpc>
                <a:spcPct val="150000"/>
              </a:lnSpc>
              <a:defRPr/>
            </a:pPr>
            <a:endParaRPr lang="zh-CN" altLang="en-US" sz="2400" kern="0" dirty="0">
              <a:solidFill>
                <a:srgbClr val="08080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80" name="Freeform 13"/>
          <p:cNvSpPr/>
          <p:nvPr/>
        </p:nvSpPr>
        <p:spPr bwMode="auto">
          <a:xfrm>
            <a:off x="5154930" y="2777490"/>
            <a:ext cx="991235" cy="814705"/>
          </a:xfrm>
          <a:custGeom>
            <a:avLst/>
            <a:gdLst>
              <a:gd name="T0" fmla="*/ 772 w 795"/>
              <a:gd name="T1" fmla="*/ 654 h 654"/>
              <a:gd name="T2" fmla="*/ 759 w 795"/>
              <a:gd name="T3" fmla="*/ 649 h 654"/>
              <a:gd name="T4" fmla="*/ 10 w 795"/>
              <a:gd name="T5" fmla="*/ 39 h 654"/>
              <a:gd name="T6" fmla="*/ 7 w 795"/>
              <a:gd name="T7" fmla="*/ 10 h 654"/>
              <a:gd name="T8" fmla="*/ 36 w 795"/>
              <a:gd name="T9" fmla="*/ 8 h 654"/>
              <a:gd name="T10" fmla="*/ 785 w 795"/>
              <a:gd name="T11" fmla="*/ 618 h 654"/>
              <a:gd name="T12" fmla="*/ 788 w 795"/>
              <a:gd name="T13" fmla="*/ 646 h 654"/>
              <a:gd name="T14" fmla="*/ 772 w 795"/>
              <a:gd name="T15" fmla="*/ 654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5" h="654">
                <a:moveTo>
                  <a:pt x="772" y="654"/>
                </a:moveTo>
                <a:cubicBezTo>
                  <a:pt x="768" y="654"/>
                  <a:pt x="763" y="652"/>
                  <a:pt x="759" y="649"/>
                </a:cubicBezTo>
                <a:cubicBezTo>
                  <a:pt x="10" y="39"/>
                  <a:pt x="10" y="39"/>
                  <a:pt x="10" y="39"/>
                </a:cubicBezTo>
                <a:cubicBezTo>
                  <a:pt x="1" y="32"/>
                  <a:pt x="0" y="19"/>
                  <a:pt x="7" y="10"/>
                </a:cubicBezTo>
                <a:cubicBezTo>
                  <a:pt x="14" y="2"/>
                  <a:pt x="27" y="0"/>
                  <a:pt x="36" y="8"/>
                </a:cubicBezTo>
                <a:cubicBezTo>
                  <a:pt x="785" y="618"/>
                  <a:pt x="785" y="618"/>
                  <a:pt x="785" y="618"/>
                </a:cubicBezTo>
                <a:cubicBezTo>
                  <a:pt x="794" y="625"/>
                  <a:pt x="795" y="638"/>
                  <a:pt x="788" y="646"/>
                </a:cubicBezTo>
                <a:cubicBezTo>
                  <a:pt x="784" y="651"/>
                  <a:pt x="778" y="654"/>
                  <a:pt x="772" y="65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pPr defTabSz="1219200">
              <a:lnSpc>
                <a:spcPct val="150000"/>
              </a:lnSpc>
              <a:defRPr/>
            </a:pPr>
            <a:endParaRPr lang="zh-CN" altLang="en-US" sz="2400" kern="0" dirty="0">
              <a:solidFill>
                <a:srgbClr val="08080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81" name="Freeform 14"/>
          <p:cNvSpPr/>
          <p:nvPr/>
        </p:nvSpPr>
        <p:spPr bwMode="auto">
          <a:xfrm>
            <a:off x="5947410" y="3521075"/>
            <a:ext cx="236855" cy="100330"/>
          </a:xfrm>
          <a:custGeom>
            <a:avLst/>
            <a:gdLst>
              <a:gd name="T0" fmla="*/ 0 w 177"/>
              <a:gd name="T1" fmla="*/ 12 h 75"/>
              <a:gd name="T2" fmla="*/ 177 w 177"/>
              <a:gd name="T3" fmla="*/ 75 h 75"/>
              <a:gd name="T4" fmla="*/ 85 w 177"/>
              <a:gd name="T5" fmla="*/ 0 h 75"/>
              <a:gd name="T6" fmla="*/ 0 w 177"/>
              <a:gd name="T7" fmla="*/ 12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" h="75">
                <a:moveTo>
                  <a:pt x="0" y="12"/>
                </a:moveTo>
                <a:lnTo>
                  <a:pt x="177" y="75"/>
                </a:lnTo>
                <a:lnTo>
                  <a:pt x="85" y="0"/>
                </a:lnTo>
                <a:lnTo>
                  <a:pt x="0" y="1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pPr defTabSz="1219200">
              <a:lnSpc>
                <a:spcPct val="150000"/>
              </a:lnSpc>
              <a:defRPr/>
            </a:pPr>
            <a:endParaRPr lang="zh-CN" altLang="en-US" sz="2400" kern="0" dirty="0">
              <a:solidFill>
                <a:srgbClr val="08080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82" name="Freeform 15"/>
          <p:cNvSpPr/>
          <p:nvPr/>
        </p:nvSpPr>
        <p:spPr bwMode="auto">
          <a:xfrm>
            <a:off x="6053455" y="3407410"/>
            <a:ext cx="131445" cy="214630"/>
          </a:xfrm>
          <a:custGeom>
            <a:avLst/>
            <a:gdLst>
              <a:gd name="T0" fmla="*/ 6 w 98"/>
              <a:gd name="T1" fmla="*/ 85 h 160"/>
              <a:gd name="T2" fmla="*/ 98 w 98"/>
              <a:gd name="T3" fmla="*/ 160 h 160"/>
              <a:gd name="T4" fmla="*/ 0 w 98"/>
              <a:gd name="T5" fmla="*/ 0 h 160"/>
              <a:gd name="T6" fmla="*/ 6 w 98"/>
              <a:gd name="T7" fmla="*/ 85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8" h="160">
                <a:moveTo>
                  <a:pt x="6" y="85"/>
                </a:moveTo>
                <a:lnTo>
                  <a:pt x="98" y="160"/>
                </a:lnTo>
                <a:lnTo>
                  <a:pt x="0" y="0"/>
                </a:lnTo>
                <a:lnTo>
                  <a:pt x="6" y="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121883" tIns="60941" rIns="121883" bIns="60941" numCol="1" anchor="t" anchorCtr="0" compatLnSpc="1"/>
          <a:lstStyle/>
          <a:p>
            <a:pPr defTabSz="1219200">
              <a:lnSpc>
                <a:spcPct val="150000"/>
              </a:lnSpc>
              <a:defRPr/>
            </a:pPr>
            <a:endParaRPr lang="zh-CN" altLang="en-US" sz="2400" kern="0" dirty="0">
              <a:solidFill>
                <a:srgbClr val="08080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83" name="Freeform 12"/>
          <p:cNvSpPr/>
          <p:nvPr/>
        </p:nvSpPr>
        <p:spPr bwMode="auto">
          <a:xfrm flipV="1">
            <a:off x="5026194" y="3621063"/>
            <a:ext cx="1158321" cy="1089872"/>
          </a:xfrm>
          <a:custGeom>
            <a:avLst/>
            <a:gdLst/>
            <a:ahLst/>
            <a:cxnLst/>
            <a:rect l="l" t="t" r="r" b="b"/>
            <a:pathLst>
              <a:path w="1373187" h="1291466">
                <a:moveTo>
                  <a:pt x="1373186" y="1291466"/>
                </a:moveTo>
                <a:lnTo>
                  <a:pt x="1316220" y="1239784"/>
                </a:lnTo>
                <a:lnTo>
                  <a:pt x="1316221" y="1239784"/>
                </a:lnTo>
                <a:lnTo>
                  <a:pt x="1373187" y="1291466"/>
                </a:lnTo>
                <a:lnTo>
                  <a:pt x="1217612" y="1008792"/>
                </a:lnTo>
                <a:lnTo>
                  <a:pt x="1224267" y="1113714"/>
                </a:lnTo>
                <a:cubicBezTo>
                  <a:pt x="1123585" y="1022574"/>
                  <a:pt x="907850" y="827283"/>
                  <a:pt x="445585" y="408824"/>
                </a:cubicBezTo>
                <a:lnTo>
                  <a:pt x="450849" y="206706"/>
                </a:lnTo>
                <a:lnTo>
                  <a:pt x="219074" y="0"/>
                </a:lnTo>
                <a:lnTo>
                  <a:pt x="213889" y="199085"/>
                </a:lnTo>
                <a:lnTo>
                  <a:pt x="205595" y="191578"/>
                </a:lnTo>
                <a:cubicBezTo>
                  <a:pt x="192296" y="178438"/>
                  <a:pt x="173086" y="181723"/>
                  <a:pt x="162743" y="194863"/>
                </a:cubicBezTo>
                <a:cubicBezTo>
                  <a:pt x="152399" y="209645"/>
                  <a:pt x="153877" y="230996"/>
                  <a:pt x="167176" y="242494"/>
                </a:cubicBezTo>
                <a:cubicBezTo>
                  <a:pt x="167176" y="242494"/>
                  <a:pt x="167176" y="242494"/>
                  <a:pt x="169337" y="244450"/>
                </a:cubicBezTo>
                <a:lnTo>
                  <a:pt x="178874" y="253084"/>
                </a:lnTo>
                <a:lnTo>
                  <a:pt x="0" y="302108"/>
                </a:lnTo>
                <a:lnTo>
                  <a:pt x="231775" y="510580"/>
                </a:lnTo>
                <a:lnTo>
                  <a:pt x="408272" y="460742"/>
                </a:lnTo>
                <a:cubicBezTo>
                  <a:pt x="557041" y="595413"/>
                  <a:pt x="797608" y="813183"/>
                  <a:pt x="1186619" y="1165328"/>
                </a:cubicBezTo>
                <a:lnTo>
                  <a:pt x="1092199" y="1180163"/>
                </a:lnTo>
                <a:close/>
              </a:path>
            </a:pathLst>
          </a:custGeom>
          <a:solidFill>
            <a:schemeClr val="bg1">
              <a:lumMod val="65000"/>
              <a:alpha val="10000"/>
            </a:schemeClr>
          </a:solidFill>
          <a:ln>
            <a:noFill/>
          </a:ln>
        </p:spPr>
        <p:txBody>
          <a:bodyPr vert="horz" wrap="square" lIns="121919" tIns="60960" rIns="121919" bIns="60960" numCol="1" anchor="t" anchorCtr="0" compatLnSpc="1"/>
          <a:lstStyle/>
          <a:p>
            <a:pPr defTabSz="1219200">
              <a:lnSpc>
                <a:spcPct val="150000"/>
              </a:lnSpc>
              <a:defRPr/>
            </a:pPr>
            <a:endParaRPr lang="zh-CN" altLang="en-US" sz="2400" kern="0" dirty="0">
              <a:solidFill>
                <a:srgbClr val="08080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7" name="菱形 6"/>
          <p:cNvSpPr/>
          <p:nvPr/>
        </p:nvSpPr>
        <p:spPr>
          <a:xfrm>
            <a:off x="3728416" y="2185077"/>
            <a:ext cx="842407" cy="842777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kern="0" dirty="0">
                <a:solidFill>
                  <a:srgbClr val="F8F8F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01</a:t>
            </a:r>
            <a:endParaRPr lang="zh-CN" altLang="en-US" sz="2400" kern="0" dirty="0">
              <a:solidFill>
                <a:srgbClr val="F8F8F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28" name="菱形 27"/>
          <p:cNvSpPr/>
          <p:nvPr/>
        </p:nvSpPr>
        <p:spPr>
          <a:xfrm>
            <a:off x="7710106" y="2185077"/>
            <a:ext cx="842407" cy="842777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kern="0" dirty="0">
                <a:solidFill>
                  <a:srgbClr val="F8F8F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03</a:t>
            </a:r>
            <a:endParaRPr lang="zh-CN" altLang="en-US" sz="2400" kern="0" dirty="0">
              <a:solidFill>
                <a:srgbClr val="F8F8F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29" name="菱形 28"/>
          <p:cNvSpPr/>
          <p:nvPr/>
        </p:nvSpPr>
        <p:spPr>
          <a:xfrm>
            <a:off x="3728416" y="4360637"/>
            <a:ext cx="842407" cy="842777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kern="0" dirty="0">
                <a:solidFill>
                  <a:srgbClr val="F8F8F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02</a:t>
            </a:r>
            <a:endParaRPr lang="zh-CN" altLang="en-US" sz="2400" kern="0" dirty="0">
              <a:solidFill>
                <a:srgbClr val="F8F8F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30" name="菱形 29"/>
          <p:cNvSpPr/>
          <p:nvPr/>
        </p:nvSpPr>
        <p:spPr>
          <a:xfrm>
            <a:off x="7710106" y="4360637"/>
            <a:ext cx="842407" cy="842777"/>
          </a:xfrm>
          <a:prstGeom prst="diamond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400" kern="0" dirty="0">
                <a:solidFill>
                  <a:srgbClr val="F8F8F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+mn-ea"/>
                <a:sym typeface="+mn-lt"/>
              </a:rPr>
              <a:t>04</a:t>
            </a:r>
            <a:endParaRPr lang="zh-CN" altLang="en-US" sz="2400" kern="0" dirty="0">
              <a:solidFill>
                <a:srgbClr val="F8F8F8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1420" y="4177665"/>
            <a:ext cx="2504440" cy="1282065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marL="377190" indent="-37719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</a:pP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方法区</a:t>
            </a:r>
          </a:p>
          <a:p>
            <a:pPr marL="377190" indent="-37719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永久代与元空间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77190" indent="-37719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运行时常量池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3691" y="314707"/>
            <a:ext cx="5780832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17625"/>
            <a:r>
              <a:rPr lang="en-US" altLang="zh-CN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JVM</a:t>
            </a:r>
            <a:r>
              <a:rPr lang="zh-CN" altLang="en-US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的整体内存结构</a:t>
            </a: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>
            <a:off x="1025975" y="1232330"/>
            <a:ext cx="2051235" cy="52685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8889" tIns="49444" rIns="98889" bIns="49444">
            <a:spAutoFit/>
          </a:bodyPr>
          <a:lstStyle/>
          <a:p>
            <a:pPr indent="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方法区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dirty="0" smtClean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◪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大小设置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◪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存放内容</a:t>
            </a:r>
          </a:p>
          <a:p>
            <a:pPr indent="0">
              <a:lnSpc>
                <a:spcPct val="15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堆</a:t>
            </a:r>
            <a:endParaRPr lang="zh-CN" altLang="en-US" sz="20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◪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大小设置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◪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存放内容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直接内存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◪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大小设置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◪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存放内容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栈区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◪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大小设置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08610" indent="-308610">
              <a:lnSpc>
                <a:spcPct val="150000"/>
              </a:lnSpc>
              <a:buClr>
                <a:srgbClr val="FFC000"/>
              </a:buClr>
            </a:pPr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	</a:t>
            </a:r>
            <a:r>
              <a:rPr lang="en-US" altLang="zh-CN" sz="1600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  <a:sym typeface="+mn-ea"/>
              </a:rPr>
              <a:t>◪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存放内容</a:t>
            </a: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026" name="Picture 2" descr="G:\VIP课三期\img\线程共享及JVM的内存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6710" y="1302385"/>
            <a:ext cx="8754745" cy="531749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2305050" y="2758440"/>
            <a:ext cx="8020050" cy="83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2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深入理解</a:t>
            </a:r>
            <a:r>
              <a:rPr lang="en-US" sz="482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48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的内存区域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60224" y="4741515"/>
            <a:ext cx="6122547" cy="29718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4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</a:t>
            </a:r>
            <a:r>
              <a:rPr lang="en-US" altLang="zh-CN" sz="134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YOU FOR WATCHING</a:t>
            </a:r>
            <a:endParaRPr lang="zh-CN" altLang="en-US" sz="134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02550" y="5985381"/>
            <a:ext cx="3701351" cy="384810"/>
            <a:chOff x="1139058" y="5604513"/>
            <a:chExt cx="3686566" cy="383273"/>
          </a:xfrm>
        </p:grpSpPr>
        <p:grpSp>
          <p:nvGrpSpPr>
            <p:cNvPr id="3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2408" tIns="61204" rIns="122408" bIns="61204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4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2408" tIns="61204" rIns="122408" bIns="61204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4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2408" tIns="61204" rIns="122408" bIns="61204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4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327391" cy="383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200"/>
              <a:r>
                <a:rPr lang="zh-CN" altLang="en-US" sz="191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sz="191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King</a:t>
              </a:r>
              <a:r>
                <a:rPr lang="zh-CN" altLang="en-US" sz="191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91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2962938812</a:t>
              </a:r>
              <a:endParaRPr lang="en-US" altLang="zh-CN" sz="191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PA_组合 20"/>
          <p:cNvGrpSpPr/>
          <p:nvPr>
            <p:custDataLst>
              <p:tags r:id="rId3"/>
            </p:custDataLst>
          </p:nvPr>
        </p:nvGrpSpPr>
        <p:grpSpPr>
          <a:xfrm>
            <a:off x="0" y="4462542"/>
            <a:ext cx="12240895" cy="272575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6700" y="1200150"/>
            <a:ext cx="1362075" cy="514350"/>
          </a:xfrm>
          <a:prstGeom prst="rect">
            <a:avLst/>
          </a:prstGeom>
        </p:spPr>
      </p:pic>
      <p:pic>
        <p:nvPicPr>
          <p:cNvPr id="1026" name="Picture 2" descr="G:\VIP课三期\JVM\第二节课\深入理解JVM的内存区域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-1"/>
            <a:ext cx="12251250" cy="79216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09240" y="369534"/>
            <a:ext cx="496738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4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深入理解</a:t>
            </a:r>
            <a:r>
              <a:rPr lang="en-US" altLang="zh-CN" sz="24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JVM</a:t>
            </a:r>
            <a:r>
              <a:rPr lang="zh-CN" altLang="en-US" sz="24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内存区域</a:t>
            </a:r>
          </a:p>
        </p:txBody>
      </p:sp>
      <p:sp>
        <p:nvSpPr>
          <p:cNvPr id="10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788989" y="562684"/>
            <a:ext cx="269875" cy="30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559" tIns="40780" rIns="81559" bIns="4078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" name="文本框 5"/>
          <p:cNvSpPr txBox="1"/>
          <p:nvPr/>
        </p:nvSpPr>
        <p:spPr>
          <a:xfrm>
            <a:off x="1118235" y="2538730"/>
            <a:ext cx="3307080" cy="2715895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indent="0">
              <a:lnSpc>
                <a:spcPct val="170000"/>
              </a:lnSpc>
              <a:buClr>
                <a:srgbClr val="FFC000"/>
              </a:buClr>
              <a:buFont typeface="+mj-lt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JVM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申请内存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  <a:buClr>
                <a:srgbClr val="FFC000"/>
              </a:buClr>
              <a:buFont typeface="+mj-lt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初始化运行时数据区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  <a:buClr>
                <a:srgbClr val="FFC000"/>
              </a:buClr>
              <a:buFont typeface="+mj-lt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类加载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  <a:buClr>
                <a:srgbClr val="FFC000"/>
              </a:buClr>
              <a:buFont typeface="+mj-lt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执行方法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170000"/>
              </a:lnSpc>
              <a:buClr>
                <a:srgbClr val="FFC000"/>
              </a:buClr>
              <a:buFont typeface="+mj-lt"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创建对象</a:t>
            </a:r>
            <a:endParaRPr lang="zh-CN" altLang="en-US" sz="20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04970" y="1139825"/>
            <a:ext cx="6735445" cy="6336030"/>
            <a:chOff x="8034" y="1755"/>
            <a:chExt cx="10857" cy="10289"/>
          </a:xfrm>
        </p:grpSpPr>
        <p:pic>
          <p:nvPicPr>
            <p:cNvPr id="1026" name="Picture 2" descr="G:\VIP课三期\img\JVM内存区域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55" y="1755"/>
              <a:ext cx="10337" cy="7138"/>
            </a:xfrm>
            <a:prstGeom prst="rect">
              <a:avLst/>
            </a:prstGeom>
            <a:noFill/>
          </p:spPr>
        </p:pic>
        <p:sp>
          <p:nvSpPr>
            <p:cNvPr id="12" name="矩形 11"/>
            <p:cNvSpPr/>
            <p:nvPr/>
          </p:nvSpPr>
          <p:spPr>
            <a:xfrm>
              <a:off x="9534" y="8914"/>
              <a:ext cx="2506" cy="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1800" indent="25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63600" indent="50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95400" indent="76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29105" indent="1003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/>
                <a:t>JVMObject.class</a:t>
              </a:r>
              <a:endParaRPr lang="zh-CN" altLang="en-US" sz="14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9831" y="9946"/>
              <a:ext cx="834" cy="8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1800" indent="25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63600" indent="50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95400" indent="76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29105" indent="1003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/>
                <a:t>T1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2854" y="8926"/>
              <a:ext cx="2508" cy="7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1800" indent="25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63600" indent="50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95400" indent="76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29105" indent="1003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/>
                <a:t>Teacher.class</a:t>
              </a:r>
              <a:endParaRPr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10864" y="9920"/>
              <a:ext cx="921" cy="9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1800" indent="25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63600" indent="50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95400" indent="76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29105" indent="1003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/>
                <a:t>T2</a:t>
              </a:r>
              <a:endParaRPr lang="zh-CN" altLang="en-US" sz="14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6041" y="8820"/>
              <a:ext cx="2490" cy="31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1800" indent="25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63600" indent="50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95400" indent="76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29105" indent="1003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defRPr/>
              </a:pPr>
              <a:endParaRPr lang="zh-CN" altLang="en-US" sz="1400" dirty="0" smtClean="0"/>
            </a:p>
            <a:p>
              <a:pPr lvl="1">
                <a:defRPr/>
              </a:pPr>
              <a:endParaRPr lang="zh-CN" altLang="en-US" sz="1400" dirty="0" smtClean="0"/>
            </a:p>
            <a:p>
              <a:pPr lvl="1">
                <a:defRPr/>
              </a:pPr>
              <a:endParaRPr lang="zh-CN" altLang="en-US" sz="1400" dirty="0" smtClean="0"/>
            </a:p>
            <a:p>
              <a:pPr lvl="1">
                <a:defRPr/>
              </a:pPr>
              <a:endParaRPr lang="zh-CN" altLang="en-US" sz="1400" dirty="0" smtClean="0"/>
            </a:p>
            <a:p>
              <a:pPr lvl="1">
                <a:defRPr/>
              </a:pPr>
              <a:r>
                <a:rPr lang="zh-CN" altLang="en-US" sz="1400" dirty="0" smtClean="0"/>
                <a:t>虚拟机栈</a:t>
              </a:r>
              <a:endParaRPr lang="en-US" altLang="zh-CN" sz="14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13011" y="9960"/>
              <a:ext cx="2355" cy="208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1800" indent="25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63600" indent="50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95400" indent="76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29105" indent="1003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400" dirty="0" smtClean="0"/>
                <a:t>栈帧</a:t>
              </a:r>
              <a:r>
                <a:rPr lang="en-US" altLang="zh-CN" sz="1400" dirty="0" smtClean="0"/>
                <a:t>(main</a:t>
              </a:r>
              <a:r>
                <a:rPr lang="zh-CN" altLang="en-US" sz="1400" dirty="0" smtClean="0"/>
                <a:t>方法</a:t>
              </a:r>
              <a:r>
                <a:rPr lang="en-US" altLang="zh-CN" sz="1400" dirty="0" smtClean="0"/>
                <a:t>)</a:t>
              </a:r>
            </a:p>
            <a:p>
              <a:pPr algn="ctr">
                <a:defRPr/>
              </a:pPr>
              <a:endParaRPr lang="en-US" altLang="zh-CN" sz="1400" dirty="0" smtClean="0"/>
            </a:p>
            <a:p>
              <a:pPr algn="ctr">
                <a:defRPr/>
              </a:pPr>
              <a:endParaRPr lang="en-US" altLang="zh-CN" sz="1400" dirty="0"/>
            </a:p>
            <a:p>
              <a:pPr algn="ctr">
                <a:defRPr/>
              </a:pPr>
              <a:endParaRPr lang="en-US" altLang="zh-CN" sz="1400" dirty="0"/>
            </a:p>
            <a:p>
              <a:pPr algn="ctr">
                <a:defRPr/>
              </a:pPr>
              <a:endParaRPr lang="zh-CN" altLang="en-US" sz="1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8034" y="11059"/>
              <a:ext cx="1992" cy="6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1800" indent="25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63600" indent="50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95400" indent="76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29105" indent="1003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 smtClean="0"/>
                <a:t>MAN_TYPE</a:t>
              </a:r>
              <a:endParaRPr lang="zh-CN" altLang="en-US" sz="14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479" y="11029"/>
              <a:ext cx="2322" cy="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1800" indent="25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63600" indent="50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95400" indent="76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29105" indent="1003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 smtClean="0"/>
                <a:t>WOMAN_TYPE</a:t>
              </a:r>
              <a:endParaRPr lang="zh-CN" altLang="en-US" sz="1400" dirty="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11885" y="1427480"/>
            <a:ext cx="3286125" cy="112458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charset="0"/>
              <a:buNone/>
            </a:pP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实例代码运行</a:t>
            </a:r>
            <a:endParaRPr lang="zh-CN" altLang="en-US" sz="28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JVM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内存处理全流程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7975" y="369534"/>
            <a:ext cx="496738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4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从底层深入理解运行时数据区</a:t>
            </a:r>
          </a:p>
        </p:txBody>
      </p:sp>
      <p:sp>
        <p:nvSpPr>
          <p:cNvPr id="10" name="AutoShape 2" descr="http://img5.imgtn.bdimg.com/it/u=4256283369,3179378958&amp;fm=27&amp;gp=0.jpg"/>
          <p:cNvSpPr>
            <a:spLocks noChangeAspect="1" noChangeArrowheads="1"/>
          </p:cNvSpPr>
          <p:nvPr/>
        </p:nvSpPr>
        <p:spPr bwMode="auto">
          <a:xfrm>
            <a:off x="788989" y="562684"/>
            <a:ext cx="269875" cy="30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559" tIns="40780" rIns="81559" bIns="40780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322320" y="1413510"/>
            <a:ext cx="8587740" cy="5419090"/>
            <a:chOff x="5753" y="3359"/>
            <a:chExt cx="13524" cy="8534"/>
          </a:xfrm>
        </p:grpSpPr>
        <p:pic>
          <p:nvPicPr>
            <p:cNvPr id="11" name="Picture 12" descr="G:\体验课\JVM体验课\img\运行时数据区 (1)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" y="3359"/>
              <a:ext cx="13525" cy="8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矩形 11"/>
            <p:cNvSpPr/>
            <p:nvPr/>
          </p:nvSpPr>
          <p:spPr>
            <a:xfrm>
              <a:off x="6258" y="6724"/>
              <a:ext cx="2612" cy="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1800" indent="25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63600" indent="50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95400" indent="76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29105" indent="1003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/>
                <a:t>JVMObject.class</a:t>
              </a:r>
              <a:endParaRPr lang="zh-CN" altLang="en-US" sz="1400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14610" y="4786"/>
              <a:ext cx="870" cy="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1800" indent="25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63600" indent="50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95400" indent="76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29105" indent="1003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/>
                <a:t>T1</a:t>
              </a:r>
              <a:endParaRPr lang="zh-CN" altLang="en-US" sz="1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9098" y="6661"/>
              <a:ext cx="2615" cy="7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1800" indent="25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63600" indent="50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95400" indent="76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29105" indent="1003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/>
                <a:t>Teacher.class</a:t>
              </a:r>
              <a:endParaRPr lang="zh-CN" altLang="en-US" sz="1400" dirty="0"/>
            </a:p>
          </p:txBody>
        </p:sp>
        <p:sp>
          <p:nvSpPr>
            <p:cNvPr id="16" name="椭圆 15"/>
            <p:cNvSpPr/>
            <p:nvPr/>
          </p:nvSpPr>
          <p:spPr>
            <a:xfrm>
              <a:off x="7363" y="4775"/>
              <a:ext cx="960" cy="9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1800" indent="25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63600" indent="50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95400" indent="76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29105" indent="1003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/>
                <a:t>T2</a:t>
              </a:r>
              <a:endParaRPr lang="zh-CN" altLang="en-US" sz="14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13215" y="6855"/>
              <a:ext cx="3255" cy="43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1800" indent="25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63600" indent="50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95400" indent="76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29105" indent="1003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defRPr/>
              </a:pPr>
              <a:r>
                <a:rPr lang="zh-CN" altLang="en-US" sz="1400" dirty="0" smtClean="0"/>
                <a:t>虚拟机栈</a:t>
              </a:r>
              <a:endParaRPr lang="en-US" altLang="zh-CN" sz="1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3620" y="7605"/>
              <a:ext cx="2625" cy="282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1800" indent="25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63600" indent="50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95400" indent="76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29105" indent="1003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1400" dirty="0" smtClean="0"/>
                <a:t>栈帧</a:t>
              </a:r>
              <a:r>
                <a:rPr lang="en-US" altLang="zh-CN" sz="1400" dirty="0" smtClean="0"/>
                <a:t>(main</a:t>
              </a:r>
              <a:r>
                <a:rPr lang="zh-CN" altLang="en-US" sz="1400" dirty="0" smtClean="0"/>
                <a:t>方法</a:t>
              </a:r>
              <a:r>
                <a:rPr lang="en-US" altLang="zh-CN" sz="1400" dirty="0" smtClean="0"/>
                <a:t>)</a:t>
              </a:r>
            </a:p>
            <a:p>
              <a:pPr algn="ctr">
                <a:defRPr/>
              </a:pPr>
              <a:r>
                <a:rPr lang="en-US" altLang="zh-CN" sz="1400" dirty="0" smtClean="0"/>
                <a:t>T1</a:t>
              </a:r>
              <a:r>
                <a:rPr lang="zh-CN" altLang="en-US" sz="1400" dirty="0" smtClean="0"/>
                <a:t>的引用</a:t>
              </a:r>
              <a:endParaRPr lang="en-US" altLang="zh-CN" sz="1400" dirty="0" smtClean="0"/>
            </a:p>
            <a:p>
              <a:pPr algn="ctr">
                <a:defRPr/>
              </a:pPr>
              <a:r>
                <a:rPr lang="en-US" altLang="zh-CN" sz="1400" dirty="0" smtClean="0"/>
                <a:t>T2</a:t>
              </a:r>
              <a:r>
                <a:rPr lang="zh-CN" altLang="en-US" sz="1400" dirty="0" smtClean="0"/>
                <a:t>的引用</a:t>
              </a:r>
              <a:endParaRPr lang="en-US" altLang="zh-CN" sz="1400" dirty="0" smtClean="0"/>
            </a:p>
            <a:p>
              <a:pPr algn="ctr">
                <a:defRPr/>
              </a:pPr>
              <a:endParaRPr lang="en-US" altLang="zh-CN" sz="1400" dirty="0" smtClean="0"/>
            </a:p>
            <a:p>
              <a:pPr algn="ctr">
                <a:defRPr/>
              </a:pPr>
              <a:endParaRPr lang="en-US" altLang="zh-CN" sz="1400" dirty="0"/>
            </a:p>
            <a:p>
              <a:pPr algn="ctr">
                <a:defRPr/>
              </a:pPr>
              <a:endParaRPr lang="en-US" altLang="zh-CN" sz="1400" dirty="0"/>
            </a:p>
            <a:p>
              <a:pPr algn="ctr">
                <a:defRPr/>
              </a:pPr>
              <a:endParaRPr lang="zh-CN" altLang="en-US" sz="14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6603" y="7879"/>
              <a:ext cx="1992" cy="6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1800" indent="25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63600" indent="50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95400" indent="76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29105" indent="1003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 smtClean="0"/>
                <a:t>MAN_TYPE</a:t>
              </a:r>
              <a:endParaRPr lang="zh-CN" altLang="en-US" sz="1400" dirty="0"/>
            </a:p>
          </p:txBody>
        </p:sp>
        <p:sp>
          <p:nvSpPr>
            <p:cNvPr id="27" name="矩形 26"/>
            <p:cNvSpPr/>
            <p:nvPr/>
          </p:nvSpPr>
          <p:spPr>
            <a:xfrm>
              <a:off x="9198" y="7909"/>
              <a:ext cx="2322" cy="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31800" indent="25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63600" indent="50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95400" indent="76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729105" indent="10033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altLang="zh-CN" sz="1400" dirty="0" smtClean="0"/>
                <a:t>WOMAN_TYPE</a:t>
              </a:r>
              <a:endParaRPr lang="zh-CN" altLang="en-US" sz="1400" dirty="0"/>
            </a:p>
          </p:txBody>
        </p:sp>
      </p:grpSp>
      <p:sp>
        <p:nvSpPr>
          <p:cNvPr id="28" name="文本框 5"/>
          <p:cNvSpPr txBox="1"/>
          <p:nvPr/>
        </p:nvSpPr>
        <p:spPr>
          <a:xfrm>
            <a:off x="543560" y="1310640"/>
            <a:ext cx="3335655" cy="4531995"/>
          </a:xfrm>
          <a:prstGeom prst="rect">
            <a:avLst/>
          </a:prstGeom>
          <a:noFill/>
        </p:spPr>
        <p:txBody>
          <a:bodyPr wrap="square" lIns="100643" tIns="50320" rIns="100643" bIns="50320" rtlCol="0" anchor="t">
            <a:spAutoFit/>
          </a:bodyPr>
          <a:lstStyle/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堆空间分代划分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GC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概念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JHSDB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工具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代码改造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JHSDB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中查看对象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charset="0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JHSDB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中查看栈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87016" y="393028"/>
            <a:ext cx="275758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4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虚拟机优化技术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986950" y="1464524"/>
            <a:ext cx="2466181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indent="0" eaLnBrk="1" hangingPunct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栈的优化技术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8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栈帧之间数据共享</a:t>
            </a:r>
            <a:endParaRPr lang="en-US" altLang="zh-CN" sz="18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defRPr/>
            </a:pPr>
            <a:endParaRPr lang="en-US" altLang="zh-CN" sz="16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15" name="Picture 4" descr="http://dl.iteye.com/upload/attachment/0083/2034/2b8b6666-72ed-315f-b8ad-c0989b06078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905" y="1390015"/>
            <a:ext cx="7777480" cy="51415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3051" y="349214"/>
            <a:ext cx="3719031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4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深入辨析堆和栈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2893695" y="2039620"/>
            <a:ext cx="2319020" cy="23094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4137" tIns="47069" rIns="94137" bIns="47069">
            <a:spAutoFit/>
          </a:bodyPr>
          <a:lstStyle/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存储内容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与线程的关系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空间大小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7495540" y="2039620"/>
            <a:ext cx="2618105" cy="1755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4137" tIns="47069" rIns="94137" bIns="47069">
            <a:spAutoFit/>
          </a:bodyPr>
          <a:lstStyle/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存储内容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与线程的关系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空间大小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" name="Flowchart: Off-page Connector 36"/>
          <p:cNvSpPr/>
          <p:nvPr/>
        </p:nvSpPr>
        <p:spPr>
          <a:xfrm rot="16200000">
            <a:off x="1690370" y="2477135"/>
            <a:ext cx="977900" cy="94996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43" name="Flowchart: Off-page Connector 42"/>
          <p:cNvSpPr/>
          <p:nvPr/>
        </p:nvSpPr>
        <p:spPr>
          <a:xfrm rot="16200000">
            <a:off x="6250940" y="2477135"/>
            <a:ext cx="977900" cy="949960"/>
          </a:xfrm>
          <a:prstGeom prst="flowChartOffpage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50000"/>
              </a:lnSpc>
            </a:pPr>
            <a:endParaRPr lang="en-US" sz="2800" b="1" dirty="0">
              <a:solidFill>
                <a:schemeClr val="accent1">
                  <a:lumMod val="50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32610" y="2663190"/>
            <a:ext cx="59118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栈</a:t>
            </a:r>
            <a:endParaRPr lang="en-US" altLang="zh-CN" sz="32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3200" b="1" dirty="0" smtClean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30645" y="2663190"/>
            <a:ext cx="5911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堆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371465" y="1392555"/>
            <a:ext cx="6559550" cy="6174740"/>
            <a:chOff x="9089" y="2088"/>
            <a:chExt cx="10330" cy="9724"/>
          </a:xfrm>
        </p:grpSpPr>
        <p:pic>
          <p:nvPicPr>
            <p:cNvPr id="6" name="图片 5" descr="千库网_蓝色科技感几何_元素编号12526354 (1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089" y="2088"/>
              <a:ext cx="10330" cy="9725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10656" y="9015"/>
              <a:ext cx="2415" cy="10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9"/>
          <p:cNvSpPr txBox="1"/>
          <p:nvPr/>
        </p:nvSpPr>
        <p:spPr>
          <a:xfrm>
            <a:off x="244475" y="1016000"/>
            <a:ext cx="3649345" cy="5723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上课说明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、课程中的代码，简单部分不会手写，上课时只会写核心部分，同学可以事先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准备好或者进行拷贝。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、一个知识点如果大部分同学明白，不会重复讲解，未明白的同学请看视频、笔记、请教同学或加老师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QQ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、以上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为章节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安排，不代表上课次数，如果一章内容在一次课内未讲完，则会顺延到下次课继续讲解。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、一般会遵循 </a:t>
            </a:r>
            <a:r>
              <a:rPr lang="zh-CN" altLang="en-US" sz="16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基础入门</a:t>
            </a:r>
            <a:r>
              <a:rPr lang="en-US" altLang="zh-CN" sz="16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高级特性</a:t>
            </a:r>
            <a:r>
              <a:rPr lang="en-US" altLang="zh-CN" sz="16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底层原理</a:t>
            </a:r>
            <a:r>
              <a:rPr lang="en-US" altLang="zh-CN" sz="16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优化实战</a:t>
            </a:r>
            <a:r>
              <a:rPr lang="en-US" altLang="zh-CN" sz="16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6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源码解读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学习路径。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5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、课程预备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知识有预习视频或资料，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请提前学习或者复习</a:t>
            </a:r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Wingdings" panose="05000000000000000000" pitchFamily="2" charset="2"/>
              </a:rPr>
              <a:t>好。</a:t>
            </a:r>
            <a:endParaRPr lang="zh-CN" altLang="en-US" sz="1600" b="1" dirty="0">
              <a:solidFill>
                <a:schemeClr val="accent4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046220" y="411480"/>
          <a:ext cx="7942580" cy="7143750"/>
        </p:xfrm>
        <a:graphic>
          <a:graphicData uri="http://schemas.openxmlformats.org/drawingml/2006/table">
            <a:tbl>
              <a:tblPr/>
              <a:tblGrid>
                <a:gridCol w="1344930"/>
                <a:gridCol w="6597650"/>
              </a:tblGrid>
              <a:tr h="481330">
                <a:tc gridSpan="2"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R="0" indent="0" algn="ctr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spc="120" dirty="0" err="1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Java互联网架构师系统进阶课程（三期</a:t>
                      </a:r>
                      <a:r>
                        <a:rPr lang="en-US" altLang="zh-CN" sz="2000" b="1" spc="120" dirty="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）——</a:t>
                      </a:r>
                      <a:r>
                        <a:rPr lang="en-US" altLang="zh-CN" sz="2000" b="1" spc="120" dirty="0" err="1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JVM课程表</a:t>
                      </a:r>
                      <a:endParaRPr lang="en-US" altLang="zh-CN" sz="2000" b="1" spc="120" dirty="0">
                        <a:solidFill>
                          <a:srgbClr val="646464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</a:tcPr>
                </a:tc>
              </a:tr>
              <a:tr h="40703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课次序号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章节名称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07035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0" algn="l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1" spc="120" dirty="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虚拟机的前世今生和JVM内存区域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28575">
                      <a:solidFill>
                        <a:srgbClr val="646464"/>
                      </a:solidFill>
                      <a:prstDash val="solid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670"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深入理解JVM内存区域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玩转JVM中的对象及引用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分代回收机制及垃圾回收算法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垃圾回收器串讲及HostSpot的细节实现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Class文件结构及字节码的执行过程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类加载机制与类加载器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JVM中动态语言支持及优化技术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Java语法糖及实现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GC调优基础知识之工具篇(原生+Arthas)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JVM调优实战之CPU占用过高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JVM调优实战之内存占用过高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670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亿级流量高并发下GC预估与调优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407035">
                <a:tc>
                  <a:txBody>
                    <a:bodyPr/>
                    <a:lstStyle/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600" b="0" spc="120">
                          <a:solidFill>
                            <a:srgbClr val="646464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14~16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defTabSz="1219200" rtl="0" eaLnBrk="1" fontAlgn="ctr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spc="120">
                          <a:solidFill>
                            <a:srgbClr val="0070C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手写JVM垃圾回收算法</a:t>
                      </a: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9525">
                      <a:solidFill>
                        <a:srgbClr val="646464"/>
                      </a:solidFill>
                      <a:prstDash val="sysDash"/>
                    </a:lnB>
                    <a:solidFill>
                      <a:srgbClr val="FFFFFF"/>
                    </a:solidFill>
                  </a:tcPr>
                </a:tc>
              </a:tr>
              <a:tr h="553720">
                <a:tc gridSpan="2">
                  <a:txBody>
                    <a:bodyPr/>
                    <a:lstStyle>
                      <a:defPPr>
                        <a:defRPr lang="zh-CN">
                          <a:solidFill>
                            <a:schemeClr val="tx1"/>
                          </a:solidFill>
                        </a:defRPr>
                      </a:defPPr>
                      <a:lvl1pPr marL="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09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219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828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4384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30480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36576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42672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4876800" algn="l" defTabSz="1219200" rtl="0" eaLnBrk="1" latinLnBrk="0" hangingPunct="1">
                        <a:defRPr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indent="0" algn="ctr" font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注意：为了保证学员的学习效果以及内容的深度，上课进度会根据实际情况有所变动</a:t>
                      </a:r>
                      <a:endParaRPr lang="zh-CN" altLang="en-US" sz="1600" b="0" spc="12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177800" marR="177800" marT="57150" marB="57150" anchor="ctr">
                    <a:lnL w="9525">
                      <a:solidFill>
                        <a:srgbClr val="646464"/>
                      </a:solidFill>
                      <a:prstDash val="sysDash"/>
                    </a:lnL>
                    <a:lnR w="9525">
                      <a:solidFill>
                        <a:srgbClr val="646464"/>
                      </a:solidFill>
                      <a:prstDash val="sysDash"/>
                    </a:lnR>
                    <a:lnT w="9525">
                      <a:solidFill>
                        <a:srgbClr val="646464"/>
                      </a:solidFill>
                      <a:prstDash val="sysDash"/>
                    </a:lnT>
                    <a:lnB w="28575">
                      <a:solidFill>
                        <a:srgbClr val="646464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PA_矩形 3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54229" y="316196"/>
            <a:ext cx="3225036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09370"/>
            <a:r>
              <a:rPr lang="zh-CN" altLang="en-US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课程安排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8931" y="340959"/>
            <a:ext cx="3719031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4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内存溢出</a:t>
            </a: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1699895" y="1195705"/>
            <a:ext cx="3726180" cy="41567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4137" tIns="47069" rIns="94137" bIns="47069">
            <a:spAutoFit/>
          </a:bodyPr>
          <a:lstStyle/>
          <a:p>
            <a:pPr indent="0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内存溢出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栈溢出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堆溢出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方法区溢出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本机直接内存溢出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294005" indent="-294005" eaLnBrk="0" hangingPunct="0">
              <a:lnSpc>
                <a:spcPct val="150000"/>
              </a:lnSpc>
              <a:buClr>
                <a:srgbClr val="FFC000"/>
              </a:buClr>
            </a:pP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71515" y="1325880"/>
            <a:ext cx="6559550" cy="6174740"/>
            <a:chOff x="9089" y="2088"/>
            <a:chExt cx="10330" cy="9724"/>
          </a:xfrm>
        </p:grpSpPr>
        <p:pic>
          <p:nvPicPr>
            <p:cNvPr id="6" name="图片 5" descr="千库网_蓝色科技感几何_元素编号12526354 (1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089" y="2088"/>
              <a:ext cx="10330" cy="9725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10656" y="9015"/>
              <a:ext cx="2415" cy="10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624330" y="4980940"/>
            <a:ext cx="6485890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7200" b="1">
                <a:solidFill>
                  <a:schemeClr val="accent4"/>
                </a:solidFill>
                <a:effectLst/>
              </a:rPr>
              <a:t>Out Of Memory!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4326" y="326354"/>
            <a:ext cx="442445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4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常量池</a:t>
            </a:r>
            <a:endParaRPr lang="en-US" altLang="zh-CN" sz="2400" dirty="0" smtClean="0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492760" y="1130301"/>
            <a:ext cx="4898390" cy="24957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4137" tIns="47069" rIns="94137" bIns="47069">
            <a:spAutoFit/>
          </a:bodyPr>
          <a:lstStyle/>
          <a:p>
            <a:pPr indent="0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</a:t>
            </a:r>
            <a:r>
              <a:rPr lang="en-US" altLang="zh-CN" sz="21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常量池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方法区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endParaRPr lang="en-US" altLang="zh-CN" sz="21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静态常量池     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运行时常量池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字符串常量池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276215" y="1459230"/>
            <a:ext cx="6559550" cy="6174740"/>
            <a:chOff x="9089" y="2088"/>
            <a:chExt cx="10330" cy="9724"/>
          </a:xfrm>
        </p:grpSpPr>
        <p:pic>
          <p:nvPicPr>
            <p:cNvPr id="10" name="图片 9" descr="千库网_蓝色科技感几何_元素编号12526354 (1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089" y="2088"/>
              <a:ext cx="10330" cy="972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0656" y="9015"/>
              <a:ext cx="2415" cy="10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4326" y="326354"/>
            <a:ext cx="442445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en-US" altLang="zh-CN" sz="2400" dirty="0" smtClean="0"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String</a:t>
            </a:r>
            <a:endParaRPr lang="en-US" altLang="zh-CN" sz="2400" dirty="0" smtClean="0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  <a:cs typeface="思源黑体 CN Bold" panose="020B0800000000000000" charset="-122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42175" y="1254760"/>
            <a:ext cx="3665855" cy="226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9745" y="3407410"/>
            <a:ext cx="435102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36155" y="4369435"/>
            <a:ext cx="3711575" cy="281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563160" y="1026795"/>
            <a:ext cx="4852755" cy="17570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4137" tIns="47069" rIns="94137" bIns="47069">
            <a:spAutoFit/>
          </a:bodyPr>
          <a:lstStyle/>
          <a:p>
            <a:pPr indent="0" eaLnBrk="0" hangingPunct="0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</a:t>
            </a:r>
            <a:r>
              <a:rPr lang="en-US" altLang="zh-CN" sz="21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类分析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Clr>
                <a:srgbClr val="FFC000"/>
              </a:buClr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</a:t>
            </a:r>
            <a:r>
              <a:rPr lang="en-US" altLang="zh-CN" sz="21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String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的创建方式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buClr>
                <a:srgbClr val="FFC000"/>
              </a:buClr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</a:t>
            </a:r>
            <a:r>
              <a:rPr lang="en-US" altLang="zh-CN" sz="21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分配内存的方式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3907790" y="2882265"/>
            <a:ext cx="4984750" cy="83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2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482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zh-CN" altLang="en-US" sz="48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60224" y="4741515"/>
            <a:ext cx="6122547" cy="29718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4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</a:t>
            </a:r>
            <a:r>
              <a:rPr lang="en-US" altLang="zh-CN" sz="134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YOU FOR WATCHING</a:t>
            </a:r>
            <a:endParaRPr lang="zh-CN" altLang="en-US" sz="134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02550" y="5985381"/>
            <a:ext cx="3701351" cy="384810"/>
            <a:chOff x="1139058" y="5604513"/>
            <a:chExt cx="3686566" cy="383273"/>
          </a:xfrm>
        </p:grpSpPr>
        <p:grpSp>
          <p:nvGrpSpPr>
            <p:cNvPr id="3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2408" tIns="61204" rIns="122408" bIns="61204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4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8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2408" tIns="61204" rIns="122408" bIns="61204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4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2408" tIns="61204" rIns="122408" bIns="61204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4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327391" cy="383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200"/>
              <a:r>
                <a:rPr lang="zh-CN" altLang="en-US" sz="191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sz="191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King</a:t>
              </a:r>
              <a:r>
                <a:rPr lang="zh-CN" altLang="en-US" sz="191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91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2962938812</a:t>
              </a:r>
              <a:endParaRPr lang="en-US" altLang="zh-CN" sz="191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PA_组合 20"/>
          <p:cNvGrpSpPr/>
          <p:nvPr>
            <p:custDataLst>
              <p:tags r:id="rId3"/>
            </p:custDataLst>
          </p:nvPr>
        </p:nvGrpSpPr>
        <p:grpSpPr>
          <a:xfrm>
            <a:off x="0" y="4462542"/>
            <a:ext cx="12240895" cy="272575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10" name="图片 9" descr="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8930" y="1200150"/>
            <a:ext cx="1362075" cy="51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4229" y="316196"/>
            <a:ext cx="3225036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09370"/>
            <a:r>
              <a:rPr lang="en-US" altLang="zh-CN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Java</a:t>
            </a:r>
            <a:r>
              <a:rPr lang="zh-CN" altLang="en-US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从编译到执行</a:t>
            </a:r>
          </a:p>
        </p:txBody>
      </p:sp>
      <p:pic>
        <p:nvPicPr>
          <p:cNvPr id="1028" name="Picture 4" descr="G:\VIP课三期\img\java从编译到运行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3025" y="1898975"/>
            <a:ext cx="9215438" cy="5698800"/>
          </a:xfrm>
          <a:prstGeom prst="rect">
            <a:avLst/>
          </a:prstGeom>
          <a:noFill/>
        </p:spPr>
      </p:pic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1562100" y="1049655"/>
            <a:ext cx="8681720" cy="83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47" tIns="47873" rIns="95747" bIns="4787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程序运行过程             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JDK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JRE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JVM</a:t>
            </a:r>
            <a:endParaRPr lang="en-US" alt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38988" y="300956"/>
            <a:ext cx="5006211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09370"/>
            <a:r>
              <a:rPr lang="en-US" altLang="zh-CN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JVM</a:t>
            </a:r>
            <a:r>
              <a:rPr lang="zh-CN" altLang="en-US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的跨平台与语言无关性</a:t>
            </a:r>
          </a:p>
        </p:txBody>
      </p:sp>
      <p:pic>
        <p:nvPicPr>
          <p:cNvPr id="2050" name="Picture 2" descr="G:\VIP课三期\img\JVM的跨平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9205" y="2473960"/>
            <a:ext cx="9722485" cy="4349115"/>
          </a:xfrm>
          <a:prstGeom prst="rect">
            <a:avLst/>
          </a:prstGeom>
          <a:noFill/>
        </p:spPr>
      </p:pic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1703070" y="1227455"/>
            <a:ext cx="8604250" cy="83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47" tIns="47873" rIns="95747" bIns="4787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█</a:t>
            </a:r>
            <a:r>
              <a:rPr lang="en-US" altLang="zh-CN" sz="2400" dirty="0" smtClean="0">
                <a:solidFill>
                  <a:srgbClr val="0070C0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 </a:t>
            </a:r>
            <a:r>
              <a:rPr lang="en-US" altLang="zh-CN" sz="2400" dirty="0" smtClean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JVM</a:t>
            </a:r>
            <a:r>
              <a:rPr lang="zh-CN" altLang="en-US" sz="2400" dirty="0" smtClean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的跨平台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思源黑体 CN Medium" panose="020B0600000000000000" charset="-122"/>
              </a:rPr>
              <a:t>             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思源黑体 CN Medium" panose="020B0600000000000000" charset="-122"/>
              </a:rPr>
              <a:t> </a:t>
            </a:r>
            <a:r>
              <a:rPr lang="en-US" altLang="zh-CN" sz="2000" dirty="0" smtClean="0">
                <a:solidFill>
                  <a:srgbClr val="0070C0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  <a:sym typeface="+mn-ea"/>
              </a:rPr>
              <a:t>█ </a:t>
            </a:r>
            <a:r>
              <a:rPr lang="en-US" altLang="zh-CN" sz="2400" dirty="0" smtClean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JVM</a:t>
            </a:r>
            <a:r>
              <a:rPr lang="zh-CN" altLang="en-US" sz="2400" dirty="0" smtClean="0">
                <a:latin typeface="思源黑体 CN Medium" panose="020B0600000000000000" charset="-122"/>
                <a:ea typeface="思源黑体 CN Medium" panose="020B0600000000000000" charset="-122"/>
                <a:cs typeface="思源黑体 CN Medium" panose="020B0600000000000000" charset="-122"/>
              </a:rPr>
              <a:t>的语言无关性</a:t>
            </a:r>
            <a:endParaRPr lang="en-US" altLang="zh-CN" sz="2400" dirty="0" smtClean="0">
              <a:latin typeface="思源黑体 CN Medium" panose="020B0600000000000000" charset="-122"/>
              <a:ea typeface="思源黑体 CN Medium" panose="020B0600000000000000" charset="-122"/>
              <a:cs typeface="思源黑体 CN Medium" panose="020B06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4388" y="316196"/>
            <a:ext cx="2310637" cy="445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309370"/>
            <a:r>
              <a:rPr lang="en-US" altLang="zh-CN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JVM</a:t>
            </a:r>
            <a:r>
              <a:rPr lang="zh-CN" altLang="en-US" sz="29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的发展</a:t>
            </a:r>
          </a:p>
        </p:txBody>
      </p:sp>
      <p:pic>
        <p:nvPicPr>
          <p:cNvPr id="1026" name="Picture 2" descr="G:\VIP课三期\img\VM家族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9400" y="1555115"/>
            <a:ext cx="7062470" cy="5492115"/>
          </a:xfrm>
          <a:prstGeom prst="rect">
            <a:avLst/>
          </a:prstGeom>
          <a:noFill/>
        </p:spPr>
      </p:pic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857091" y="1336844"/>
            <a:ext cx="2724944" cy="526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747" tIns="47873" rIns="95747" bIns="4787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常见的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JVM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Hotspot</a:t>
            </a:r>
          </a:p>
          <a:p>
            <a:pPr lvl="1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Jrocket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J9</a:t>
            </a:r>
          </a:p>
          <a:p>
            <a:pPr lvl="1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TaobaoVM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err="1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LiquidVM</a:t>
            </a:r>
            <a:endParaRPr lang="en-US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zing</a:t>
            </a:r>
            <a:endParaRPr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2576" y="335244"/>
            <a:ext cx="3719031" cy="41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en-US" altLang="zh-CN" sz="27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JVM</a:t>
            </a:r>
            <a:r>
              <a:rPr lang="zh-CN" altLang="en-US" sz="27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  <a:cs typeface="思源黑体 CN Bold" panose="020B0800000000000000" charset="-122"/>
              </a:rPr>
              <a:t>整体知识模块</a:t>
            </a:r>
          </a:p>
        </p:txBody>
      </p:sp>
      <p:sp>
        <p:nvSpPr>
          <p:cNvPr id="32" name="文本框 3"/>
          <p:cNvSpPr txBox="1">
            <a:spLocks noChangeArrowheads="1"/>
          </p:cNvSpPr>
          <p:nvPr/>
        </p:nvSpPr>
        <p:spPr bwMode="auto">
          <a:xfrm>
            <a:off x="1293178" y="1776931"/>
            <a:ext cx="3019425" cy="231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47" tIns="47873" rIns="95747" bIns="47873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31800" indent="25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863600" indent="50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295400" indent="76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729105" indent="10033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indent="0" eaLnBrk="1" hangingPunct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 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JVM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的知识体系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█</a:t>
            </a:r>
            <a:r>
              <a:rPr lang="en-US" altLang="zh-CN" sz="2400" b="1" dirty="0" smtClean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内存结构的“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位”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075" name="Picture 3" descr="G:\VIP课三期\img\JVM的整体知识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0866" y="846890"/>
            <a:ext cx="6376572" cy="622828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3907790" y="2882265"/>
            <a:ext cx="4984750" cy="832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2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48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的内存区域</a:t>
            </a: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60224" y="4741515"/>
            <a:ext cx="6122547" cy="29718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9200"/>
            <a:r>
              <a:rPr lang="en-US" altLang="zh-CN" sz="134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THANK </a:t>
            </a:r>
            <a:r>
              <a:rPr lang="en-US" altLang="zh-CN" sz="1340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YOU FOR WATCHING</a:t>
            </a:r>
            <a:endParaRPr lang="zh-CN" altLang="en-US" sz="1340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02550" y="5985381"/>
            <a:ext cx="3701351" cy="384810"/>
            <a:chOff x="1139058" y="5604513"/>
            <a:chExt cx="3686566" cy="383273"/>
          </a:xfrm>
        </p:grpSpPr>
        <p:grpSp>
          <p:nvGrpSpPr>
            <p:cNvPr id="24" name="PA_组合 23"/>
            <p:cNvGrpSpPr/>
            <p:nvPr>
              <p:custDataLst>
                <p:tags r:id="rId4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2408" tIns="61204" rIns="122408" bIns="61204" numCol="1" spcCol="0" rtlCol="0" fromWordArt="0" anchor="ctr" anchorCtr="0" forceAA="0" compatLnSpc="1">
                <a:noAutofit/>
              </a:bodyPr>
              <a:lstStyle/>
              <a:p>
                <a:pPr algn="dist" defTabSz="1219200"/>
                <a:endParaRPr lang="zh-CN" altLang="en-US" sz="214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2408" tIns="61204" rIns="122408" bIns="61204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4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2408" tIns="61204" rIns="122408" bIns="61204" numCol="1" spcCol="0" rtlCol="0" fromWordArt="0" anchor="ctr" anchorCtr="0" forceAA="0" compatLnSpc="1">
                  <a:noAutofit/>
                </a:bodyPr>
                <a:lstStyle/>
                <a:p>
                  <a:pPr algn="dist" defTabSz="1219200"/>
                  <a:endParaRPr lang="zh-CN" altLang="en-US" sz="214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498233" y="5604513"/>
              <a:ext cx="3327391" cy="383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9200"/>
              <a:r>
                <a:rPr lang="zh-CN" altLang="en-US" sz="191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主讲老师</a:t>
              </a:r>
              <a:r>
                <a:rPr lang="en-US" altLang="zh-CN" sz="191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King</a:t>
              </a:r>
              <a:r>
                <a:rPr lang="zh-CN" altLang="en-US" sz="191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91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2962938812</a:t>
              </a:r>
              <a:endParaRPr lang="en-US" altLang="zh-CN" sz="1910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3"/>
            </p:custDataLst>
          </p:nvPr>
        </p:nvGrpSpPr>
        <p:grpSpPr>
          <a:xfrm>
            <a:off x="0" y="4462542"/>
            <a:ext cx="12240895" cy="272575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9200"/>
              <a:endParaRPr lang="zh-CN" altLang="en-US" sz="241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" name="图片 2" descr="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7850" y="1200150"/>
            <a:ext cx="1362075" cy="51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42261" y="333974"/>
            <a:ext cx="3719031" cy="41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55395"/>
            <a:r>
              <a:rPr lang="zh-CN" altLang="en-US" sz="2700" dirty="0" smtClean="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运行时数据区域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28825" y="1680709"/>
            <a:ext cx="3181141" cy="1940560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虚拟机在执行</a:t>
            </a:r>
            <a:r>
              <a:rPr lang="en-US" altLang="zh-CN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程序的过程中会把它所管理的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内存</a:t>
            </a: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划分为若干个不同的数据区域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753854" y="3936162"/>
            <a:ext cx="4265621" cy="0"/>
          </a:xfrm>
          <a:prstGeom prst="line">
            <a:avLst/>
          </a:prstGeom>
          <a:ln w="9525">
            <a:solidFill>
              <a:schemeClr val="accent2"/>
            </a:solidFill>
            <a:prstDash val="dash"/>
            <a:headEnd type="oval" w="med" len="med"/>
            <a:tailEnd type="oval" w="med" len="med"/>
          </a:ln>
          <a:effectLst>
            <a:outerShdw blurRad="12700" dist="635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28825" y="4427220"/>
            <a:ext cx="2732405" cy="555625"/>
          </a:xfrm>
          <a:prstGeom prst="rect">
            <a:avLst/>
          </a:prstGeom>
          <a:noFill/>
        </p:spPr>
        <p:txBody>
          <a:bodyPr wrap="square" lIns="94137" tIns="47069" rIns="94137" bIns="47069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线程私有与线程共享</a:t>
            </a:r>
          </a:p>
        </p:txBody>
      </p:sp>
      <p:grpSp>
        <p:nvGrpSpPr>
          <p:cNvPr id="3" name="组合 22"/>
          <p:cNvGrpSpPr/>
          <p:nvPr/>
        </p:nvGrpSpPr>
        <p:grpSpPr>
          <a:xfrm>
            <a:off x="546310" y="2012692"/>
            <a:ext cx="1338454" cy="1330815"/>
            <a:chOff x="779103" y="1866166"/>
            <a:chExt cx="1333073" cy="1152128"/>
          </a:xfrm>
          <a:solidFill>
            <a:schemeClr val="accent1">
              <a:lumMod val="75000"/>
            </a:schemeClr>
          </a:solidFill>
        </p:grpSpPr>
        <p:sp>
          <p:nvSpPr>
            <p:cNvPr id="24" name="等腰三角形 2"/>
            <p:cNvSpPr/>
            <p:nvPr/>
          </p:nvSpPr>
          <p:spPr bwMode="auto">
            <a:xfrm rot="2747878">
              <a:off x="869576" y="17756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anchor="ctr"/>
            <a:lstStyle/>
            <a:p>
              <a:pPr algn="ctr"/>
              <a:endParaRPr lang="zh-CN" altLang="en-US" sz="2800" kern="0" dirty="0">
                <a:solidFill>
                  <a:srgbClr val="FFFFF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7821" y="2242175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800" smtClean="0">
                  <a:latin typeface="思源黑体 CN Bold" panose="020B0800000000000000" charset="-122"/>
                  <a:ea typeface="思源黑体 CN Bold" panose="020B0800000000000000" charset="-122"/>
                </a:rPr>
                <a:t>定义</a:t>
              </a:r>
            </a:p>
          </p:txBody>
        </p:sp>
      </p:grpSp>
      <p:grpSp>
        <p:nvGrpSpPr>
          <p:cNvPr id="4" name="组合 26"/>
          <p:cNvGrpSpPr/>
          <p:nvPr/>
        </p:nvGrpSpPr>
        <p:grpSpPr>
          <a:xfrm>
            <a:off x="546309" y="4384206"/>
            <a:ext cx="1338454" cy="1330815"/>
            <a:chOff x="779102" y="3694966"/>
            <a:chExt cx="1333073" cy="1152128"/>
          </a:xfrm>
          <a:solidFill>
            <a:schemeClr val="accent3">
              <a:lumMod val="50000"/>
            </a:schemeClr>
          </a:solidFill>
        </p:grpSpPr>
        <p:sp>
          <p:nvSpPr>
            <p:cNvPr id="28" name="等腰三角形 2"/>
            <p:cNvSpPr/>
            <p:nvPr/>
          </p:nvSpPr>
          <p:spPr bwMode="auto">
            <a:xfrm rot="3036074">
              <a:off x="869575" y="3604493"/>
              <a:ext cx="1152128" cy="1333073"/>
            </a:xfrm>
            <a:custGeom>
              <a:avLst/>
              <a:gdLst/>
              <a:ahLst/>
              <a:cxnLst/>
              <a:rect l="l" t="t" r="r" b="b"/>
              <a:pathLst>
                <a:path w="1152128" h="1333073">
                  <a:moveTo>
                    <a:pt x="576064" y="0"/>
                  </a:moveTo>
                  <a:lnTo>
                    <a:pt x="687529" y="192182"/>
                  </a:lnTo>
                  <a:cubicBezTo>
                    <a:pt x="952381" y="243689"/>
                    <a:pt x="1152128" y="477023"/>
                    <a:pt x="1152128" y="757009"/>
                  </a:cubicBezTo>
                  <a:cubicBezTo>
                    <a:pt x="1152128" y="1075160"/>
                    <a:pt x="894215" y="1333073"/>
                    <a:pt x="576064" y="1333073"/>
                  </a:cubicBezTo>
                  <a:cubicBezTo>
                    <a:pt x="257913" y="1333073"/>
                    <a:pt x="0" y="1075160"/>
                    <a:pt x="0" y="757009"/>
                  </a:cubicBezTo>
                  <a:cubicBezTo>
                    <a:pt x="0" y="477023"/>
                    <a:pt x="199747" y="243689"/>
                    <a:pt x="464599" y="1921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wrap="none" anchor="ctr"/>
            <a:lstStyle/>
            <a:p>
              <a:pPr algn="ctr"/>
              <a:endParaRPr lang="zh-CN" altLang="en-US" sz="2800" kern="0" dirty="0">
                <a:solidFill>
                  <a:srgbClr val="FFFFFF"/>
                </a:solidFill>
                <a:latin typeface="思源黑体 CN Bold" panose="020B0800000000000000" charset="-122"/>
                <a:ea typeface="思源黑体 CN Bold" panose="020B0800000000000000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57821" y="4123089"/>
              <a:ext cx="697627" cy="400110"/>
            </a:xfrm>
            <a:prstGeom prst="rect">
              <a:avLst/>
            </a:prstGeom>
            <a:grpFill/>
            <a:ln>
              <a:noFill/>
            </a:ln>
          </p:spPr>
          <p:txBody>
            <a:bodyPr wrap="none" anchor="ctr"/>
            <a:lstStyle>
              <a:defPPr>
                <a:defRPr lang="zh-CN"/>
              </a:defPPr>
              <a:lvl1pPr algn="ctr">
                <a:defRPr sz="2000" ker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2800" dirty="0" smtClean="0">
                  <a:latin typeface="思源黑体 CN Bold" panose="020B0800000000000000" charset="-122"/>
                  <a:ea typeface="思源黑体 CN Bold" panose="020B0800000000000000" charset="-122"/>
                </a:rPr>
                <a:t>类型</a:t>
              </a:r>
            </a:p>
          </p:txBody>
        </p:sp>
      </p:grpSp>
      <p:pic>
        <p:nvPicPr>
          <p:cNvPr id="2050" name="Picture 2" descr="G:\VIP课三期\img\运行时数据区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2240" y="1438910"/>
            <a:ext cx="6572885" cy="570928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17656c5a-4062-4780-aec3-8b3cfdfa7b1f}"/>
  <p:tag name="TABLE_EMPHASIZE_COLOR" val="6579300"/>
  <p:tag name="TABLE_SKINIDX" val="-1"/>
  <p:tag name="TABLE_COLORIDX" val="l"/>
  <p:tag name="TABLE_COLOR_RGB" val="0x000000*0xFFFFFF*0x44546A*0xE6E5E5*0x848587*0x738499*0x817CA0*0x9B819F*0xA7878C*0xAB968B"/>
  <p:tag name="TABLE_RECT" val="17.0116*99.0046*601*497.9"/>
  <p:tag name="TABLE_ONEKEY_SKIN_IDX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766</Words>
  <Application>WPS 演示</Application>
  <PresentationFormat>自定义</PresentationFormat>
  <Paragraphs>193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1_Office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lastModifiedBy>xb21cn</cp:lastModifiedBy>
  <cp:revision>3711</cp:revision>
  <dcterms:created xsi:type="dcterms:W3CDTF">2016-08-30T15:34:00Z</dcterms:created>
  <dcterms:modified xsi:type="dcterms:W3CDTF">2020-07-17T09:14:12Z</dcterms:modified>
  <cp:category>锐旗设计;https://9ppt.taobao.com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