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14" r:id="rId2"/>
    <p:sldId id="345" r:id="rId3"/>
    <p:sldId id="461" r:id="rId4"/>
    <p:sldId id="317" r:id="rId5"/>
    <p:sldId id="354" r:id="rId6"/>
    <p:sldId id="355" r:id="rId7"/>
    <p:sldId id="299" r:id="rId8"/>
    <p:sldId id="387" r:id="rId9"/>
    <p:sldId id="325" r:id="rId10"/>
    <p:sldId id="606" r:id="rId11"/>
    <p:sldId id="318" r:id="rId12"/>
    <p:sldId id="321" r:id="rId13"/>
    <p:sldId id="326" r:id="rId14"/>
    <p:sldId id="322" r:id="rId15"/>
  </p:sldIdLst>
  <p:sldSz cx="12241213" cy="7921625"/>
  <p:notesSz cx="6858000" cy="9144000"/>
  <p:defaultTextStyle>
    <a:defPPr>
      <a:defRPr lang="zh-CN"/>
    </a:defPPr>
    <a:lvl1pPr marL="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42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984" y="-250"/>
      </p:cViewPr>
      <p:guideLst>
        <p:guide orient="horz" pos="2444"/>
        <p:guide pos="37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8330" y="188595"/>
            <a:ext cx="1242060" cy="469265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7794625"/>
            <a:ext cx="12240895" cy="127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154" y="1296434"/>
            <a:ext cx="9180910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154" y="4160689"/>
            <a:ext cx="9180910" cy="1912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130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6895" indent="0" algn="ctr">
              <a:buNone/>
              <a:defRPr sz="1600"/>
            </a:lvl5pPr>
            <a:lvl6pPr marL="2283460" indent="0" algn="ctr">
              <a:buNone/>
              <a:defRPr sz="1600"/>
            </a:lvl6pPr>
            <a:lvl7pPr marL="2740025" indent="0" algn="ctr">
              <a:buNone/>
              <a:defRPr sz="1600"/>
            </a:lvl7pPr>
            <a:lvl8pPr marL="3197225" indent="0" algn="ctr">
              <a:buNone/>
              <a:defRPr sz="1600"/>
            </a:lvl8pPr>
            <a:lvl9pPr marL="36537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2020/7/16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8330" y="188595"/>
            <a:ext cx="1242060" cy="46926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6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</p:grpSp>
      <p:sp>
        <p:nvSpPr>
          <p:cNvPr id="19" name="Rectangle 42"/>
          <p:cNvSpPr/>
          <p:nvPr userDrawn="1"/>
        </p:nvSpPr>
        <p:spPr>
          <a:xfrm>
            <a:off x="0" y="7794625"/>
            <a:ext cx="12240895" cy="127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8330" y="188595"/>
            <a:ext cx="1242060" cy="469265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7794625"/>
            <a:ext cx="12240895" cy="127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61" y="317232"/>
            <a:ext cx="11017092" cy="1320270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848381"/>
            <a:ext cx="11017092" cy="5227906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2" y="7342174"/>
            <a:ext cx="2856283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7342174"/>
            <a:ext cx="3876384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70" y="7342174"/>
            <a:ext cx="2856283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algn="ctr" defTabSz="125539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535" indent="-470535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810" indent="-39243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908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6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84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86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24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62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63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39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7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15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55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3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31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VIP课三期\JVM\第一节课\虚拟机的前世今生和JVM内存区域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217500" cy="77819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2261" y="333974"/>
            <a:ext cx="455843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en-US" altLang="zh-CN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JAVA</a:t>
            </a:r>
            <a:r>
              <a:rPr lang="zh-CN" altLang="en-US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方法的运行与虚拟机栈</a:t>
            </a:r>
          </a:p>
        </p:txBody>
      </p:sp>
      <p:sp>
        <p:nvSpPr>
          <p:cNvPr id="14" name="矩形 13"/>
          <p:cNvSpPr/>
          <p:nvPr/>
        </p:nvSpPr>
        <p:spPr>
          <a:xfrm>
            <a:off x="7466013" y="2180431"/>
            <a:ext cx="3487737" cy="418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/>
              <a:t>虚拟机栈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31813" y="1283493"/>
            <a:ext cx="5383212" cy="32221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1987" tIns="40992" rIns="81987" bIns="40992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noProof="1">
                <a:latin typeface="微软雅黑" panose="020B0503020204020204" pitchFamily="34" charset="-122"/>
              </a:rPr>
              <a:t>虚拟机栈</a:t>
            </a:r>
            <a:endParaRPr lang="en-US" altLang="zh-CN" sz="2000" b="1" noProof="1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400" noProof="1">
                <a:latin typeface="微软雅黑" panose="020B0503020204020204" pitchFamily="34" charset="-122"/>
              </a:rPr>
              <a:t>存储当前线程</a:t>
            </a:r>
            <a:r>
              <a:rPr lang="zh-CN" altLang="en-US" sz="1400" noProof="1" smtClean="0">
                <a:latin typeface="微软雅黑" panose="020B0503020204020204" pitchFamily="34" charset="-122"/>
              </a:rPr>
              <a:t>运行</a:t>
            </a:r>
            <a:r>
              <a:rPr lang="en-US" altLang="zh-CN" sz="1400" noProof="1" smtClean="0">
                <a:latin typeface="微软雅黑" panose="020B0503020204020204" pitchFamily="34" charset="-122"/>
              </a:rPr>
              <a:t>java</a:t>
            </a:r>
            <a:r>
              <a:rPr lang="zh-CN" altLang="en-US" sz="1400" noProof="1" smtClean="0">
                <a:latin typeface="微软雅黑" panose="020B0503020204020204" pitchFamily="34" charset="-122"/>
              </a:rPr>
              <a:t>方法</a:t>
            </a:r>
            <a:r>
              <a:rPr lang="zh-CN" altLang="en-US" sz="1400" noProof="1">
                <a:latin typeface="微软雅黑" panose="020B0503020204020204" pitchFamily="34" charset="-122"/>
              </a:rPr>
              <a:t>所需的数据，指令、返回地</a:t>
            </a:r>
            <a:r>
              <a:rPr lang="zh-CN" altLang="en-US" sz="1400" noProof="1" smtClean="0">
                <a:latin typeface="微软雅黑" panose="020B0503020204020204" pitchFamily="34" charset="-122"/>
              </a:rPr>
              <a:t>址</a:t>
            </a:r>
            <a:endParaRPr lang="en-US" altLang="zh-CN" sz="1400" noProof="1" smtClean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b="1" noProof="1">
                <a:latin typeface="微软雅黑" panose="020B0503020204020204" pitchFamily="34" charset="-122"/>
              </a:rPr>
              <a:t>大小限制 </a:t>
            </a:r>
            <a:r>
              <a:rPr lang="en-US" altLang="zh-CN" sz="1600" b="1" noProof="1">
                <a:latin typeface="微软雅黑" panose="020B0503020204020204" pitchFamily="34" charset="-122"/>
              </a:rPr>
              <a:t>–</a:t>
            </a:r>
            <a:r>
              <a:rPr lang="en-US" altLang="zh-CN" sz="1600" b="1" noProof="1" smtClean="0">
                <a:latin typeface="微软雅黑" panose="020B0503020204020204" pitchFamily="34" charset="-122"/>
              </a:rPr>
              <a:t>Xss</a:t>
            </a:r>
            <a:endParaRPr lang="en-US" altLang="zh-CN" sz="1600" noProof="1" smtClean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b="1" noProof="1" smtClean="0">
                <a:latin typeface="微软雅黑" panose="020B0503020204020204" pitchFamily="34" charset="-122"/>
              </a:rPr>
              <a:t>栈</a:t>
            </a:r>
            <a:r>
              <a:rPr lang="zh-CN" altLang="en-US" sz="1600" b="1" noProof="1">
                <a:latin typeface="微软雅黑" panose="020B0503020204020204" pitchFamily="34" charset="-122"/>
              </a:rPr>
              <a:t>溢出</a:t>
            </a:r>
            <a:endParaRPr lang="en-US" altLang="zh-CN" sz="1600" b="1" noProof="1" smtClean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endParaRPr lang="en-US" altLang="zh-CN" sz="1600" b="1" noProof="1" smtClean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noProof="1">
                <a:latin typeface="微软雅黑" panose="020B0503020204020204" pitchFamily="34" charset="-122"/>
              </a:rPr>
              <a:t>栈</a:t>
            </a:r>
            <a:r>
              <a:rPr lang="zh-CN" altLang="en-US" sz="2000" b="1" noProof="1" smtClean="0">
                <a:latin typeface="微软雅黑" panose="020B0503020204020204" pitchFamily="34" charset="-122"/>
              </a:rPr>
              <a:t>帧</a:t>
            </a:r>
            <a:endParaRPr lang="en-US" altLang="zh-CN" sz="2000" b="1" noProof="1" smtClean="0">
              <a:latin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5488" y="1383506"/>
            <a:ext cx="4178300" cy="515461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8751888" y="1534318"/>
            <a:ext cx="1058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lc="http://schemas.openxmlformats.org/drawingml/2006/lockedCanvas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lc="http://schemas.openxmlformats.org/drawingml/2006/lockedCanvas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497763" y="6734968"/>
            <a:ext cx="2219325" cy="635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栈</a:t>
            </a:r>
            <a:r>
              <a:rPr lang="zh-CN" altLang="en-US" dirty="0" smtClean="0">
                <a:solidFill>
                  <a:schemeClr val="tx1"/>
                </a:solidFill>
              </a:rPr>
              <a:t>帧</a:t>
            </a:r>
            <a:r>
              <a:rPr lang="en-US" altLang="zh-CN" dirty="0" smtClean="0">
                <a:solidFill>
                  <a:schemeClr val="tx1"/>
                </a:solidFill>
              </a:rPr>
              <a:t>1-main()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9071" y="324232"/>
            <a:ext cx="5847871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7150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JAVA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方法运行的内存区域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40385" y="1112520"/>
            <a:ext cx="6009640" cy="6250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序计数器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指向当前线程正在执行的字节码指令的地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址</a:t>
            </a: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机栈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存储当前线程运行方法所需的数据，指令、返回地址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◪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部变量表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作数栈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态连接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成出口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6990"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大小限制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Xss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074" name="Picture 2" descr="G:\VIP课三期\img\虚拟机栈和程序计数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4080" y="857250"/>
            <a:ext cx="6142355" cy="68205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430" y="306452"/>
            <a:ext cx="5847871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栈帧执行对内存区域的影响</a:t>
            </a:r>
          </a:p>
        </p:txBody>
      </p:sp>
      <p:pic>
        <p:nvPicPr>
          <p:cNvPr id="4098" name="Picture 2" descr="G:\VIP课三期\img\栈帧执行对内存区域的影响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5270" y="1215708"/>
            <a:ext cx="7703883" cy="6202362"/>
          </a:xfrm>
          <a:prstGeom prst="rect">
            <a:avLst/>
          </a:prstGeom>
          <a:noFill/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8475" y="1236345"/>
            <a:ext cx="4023995" cy="5266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线程运行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方法执行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work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方法执行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0885" lvl="1" indent="-299085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栈帧入栈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0885" lvl="1" indent="-299085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字节码的执行细节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work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方法执行完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0885" lvl="1" indent="-299085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栈帧出栈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4465" y="292482"/>
            <a:ext cx="5847871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运行时数据区中的其他区域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555" y="1978025"/>
            <a:ext cx="3583305" cy="1355725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</a:p>
          <a:p>
            <a:pPr marL="377190" indent="-37719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本地方法栈是为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使用到本地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(Native)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方法服务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663412" y="4177665"/>
            <a:ext cx="1000654" cy="833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63412" y="2030730"/>
            <a:ext cx="3246120" cy="1250950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直接内存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NIO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DirectByteBuffer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5366385" y="2806065"/>
            <a:ext cx="1629410" cy="163068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6057265" y="3496945"/>
            <a:ext cx="248920" cy="248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4" name="Freeform 8"/>
          <p:cNvSpPr>
            <a:spLocks noEditPoints="1"/>
          </p:cNvSpPr>
          <p:nvPr/>
        </p:nvSpPr>
        <p:spPr bwMode="auto">
          <a:xfrm>
            <a:off x="5359400" y="2797810"/>
            <a:ext cx="1644650" cy="1646555"/>
          </a:xfrm>
          <a:custGeom>
            <a:avLst/>
            <a:gdLst>
              <a:gd name="T0" fmla="*/ 660 w 1320"/>
              <a:gd name="T1" fmla="*/ 0 h 1320"/>
              <a:gd name="T2" fmla="*/ 0 w 1320"/>
              <a:gd name="T3" fmla="*/ 660 h 1320"/>
              <a:gd name="T4" fmla="*/ 660 w 1320"/>
              <a:gd name="T5" fmla="*/ 1320 h 1320"/>
              <a:gd name="T6" fmla="*/ 1320 w 1320"/>
              <a:gd name="T7" fmla="*/ 660 h 1320"/>
              <a:gd name="T8" fmla="*/ 660 w 1320"/>
              <a:gd name="T9" fmla="*/ 0 h 1320"/>
              <a:gd name="T10" fmla="*/ 660 w 1320"/>
              <a:gd name="T11" fmla="*/ 1224 h 1320"/>
              <a:gd name="T12" fmla="*/ 96 w 1320"/>
              <a:gd name="T13" fmla="*/ 660 h 1320"/>
              <a:gd name="T14" fmla="*/ 660 w 1320"/>
              <a:gd name="T15" fmla="*/ 96 h 1320"/>
              <a:gd name="T16" fmla="*/ 1224 w 1320"/>
              <a:gd name="T17" fmla="*/ 660 h 1320"/>
              <a:gd name="T18" fmla="*/ 660 w 1320"/>
              <a:gd name="T19" fmla="*/ 12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0" h="1320">
                <a:moveTo>
                  <a:pt x="660" y="0"/>
                </a:moveTo>
                <a:cubicBezTo>
                  <a:pt x="295" y="0"/>
                  <a:pt x="0" y="296"/>
                  <a:pt x="0" y="660"/>
                </a:cubicBezTo>
                <a:cubicBezTo>
                  <a:pt x="0" y="1025"/>
                  <a:pt x="295" y="1320"/>
                  <a:pt x="660" y="1320"/>
                </a:cubicBezTo>
                <a:cubicBezTo>
                  <a:pt x="1025" y="1320"/>
                  <a:pt x="1320" y="1025"/>
                  <a:pt x="1320" y="660"/>
                </a:cubicBezTo>
                <a:cubicBezTo>
                  <a:pt x="1320" y="296"/>
                  <a:pt x="1025" y="0"/>
                  <a:pt x="660" y="0"/>
                </a:cubicBezTo>
                <a:close/>
                <a:moveTo>
                  <a:pt x="660" y="1224"/>
                </a:moveTo>
                <a:cubicBezTo>
                  <a:pt x="349" y="1224"/>
                  <a:pt x="96" y="972"/>
                  <a:pt x="96" y="660"/>
                </a:cubicBezTo>
                <a:cubicBezTo>
                  <a:pt x="96" y="349"/>
                  <a:pt x="349" y="96"/>
                  <a:pt x="660" y="96"/>
                </a:cubicBezTo>
                <a:cubicBezTo>
                  <a:pt x="971" y="96"/>
                  <a:pt x="1224" y="349"/>
                  <a:pt x="1224" y="660"/>
                </a:cubicBezTo>
                <a:cubicBezTo>
                  <a:pt x="1224" y="972"/>
                  <a:pt x="971" y="1224"/>
                  <a:pt x="660" y="1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5" name="Freeform 9"/>
          <p:cNvSpPr>
            <a:spLocks noEditPoints="1"/>
          </p:cNvSpPr>
          <p:nvPr/>
        </p:nvSpPr>
        <p:spPr bwMode="auto">
          <a:xfrm>
            <a:off x="5593715" y="3034665"/>
            <a:ext cx="1174115" cy="1173480"/>
          </a:xfrm>
          <a:custGeom>
            <a:avLst/>
            <a:gdLst>
              <a:gd name="T0" fmla="*/ 471 w 942"/>
              <a:gd name="T1" fmla="*/ 0 h 941"/>
              <a:gd name="T2" fmla="*/ 0 w 942"/>
              <a:gd name="T3" fmla="*/ 470 h 941"/>
              <a:gd name="T4" fmla="*/ 471 w 942"/>
              <a:gd name="T5" fmla="*/ 941 h 941"/>
              <a:gd name="T6" fmla="*/ 942 w 942"/>
              <a:gd name="T7" fmla="*/ 470 h 941"/>
              <a:gd name="T8" fmla="*/ 471 w 942"/>
              <a:gd name="T9" fmla="*/ 0 h 941"/>
              <a:gd name="T10" fmla="*/ 471 w 942"/>
              <a:gd name="T11" fmla="*/ 854 h 941"/>
              <a:gd name="T12" fmla="*/ 87 w 942"/>
              <a:gd name="T13" fmla="*/ 470 h 941"/>
              <a:gd name="T14" fmla="*/ 471 w 942"/>
              <a:gd name="T15" fmla="*/ 86 h 941"/>
              <a:gd name="T16" fmla="*/ 855 w 942"/>
              <a:gd name="T17" fmla="*/ 470 h 941"/>
              <a:gd name="T18" fmla="*/ 471 w 942"/>
              <a:gd name="T19" fmla="*/ 854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2" h="941">
                <a:moveTo>
                  <a:pt x="471" y="0"/>
                </a:moveTo>
                <a:cubicBezTo>
                  <a:pt x="211" y="0"/>
                  <a:pt x="0" y="210"/>
                  <a:pt x="0" y="470"/>
                </a:cubicBezTo>
                <a:cubicBezTo>
                  <a:pt x="0" y="730"/>
                  <a:pt x="211" y="941"/>
                  <a:pt x="471" y="941"/>
                </a:cubicBezTo>
                <a:cubicBezTo>
                  <a:pt x="731" y="941"/>
                  <a:pt x="942" y="730"/>
                  <a:pt x="942" y="470"/>
                </a:cubicBezTo>
                <a:cubicBezTo>
                  <a:pt x="942" y="210"/>
                  <a:pt x="731" y="0"/>
                  <a:pt x="471" y="0"/>
                </a:cubicBezTo>
                <a:close/>
                <a:moveTo>
                  <a:pt x="471" y="854"/>
                </a:moveTo>
                <a:cubicBezTo>
                  <a:pt x="259" y="854"/>
                  <a:pt x="87" y="682"/>
                  <a:pt x="87" y="470"/>
                </a:cubicBezTo>
                <a:cubicBezTo>
                  <a:pt x="87" y="258"/>
                  <a:pt x="259" y="86"/>
                  <a:pt x="471" y="86"/>
                </a:cubicBezTo>
                <a:cubicBezTo>
                  <a:pt x="683" y="86"/>
                  <a:pt x="855" y="258"/>
                  <a:pt x="855" y="470"/>
                </a:cubicBezTo>
                <a:cubicBezTo>
                  <a:pt x="855" y="682"/>
                  <a:pt x="683" y="854"/>
                  <a:pt x="471" y="8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6" name="Freeform 10"/>
          <p:cNvSpPr>
            <a:spLocks noEditPoints="1"/>
          </p:cNvSpPr>
          <p:nvPr/>
        </p:nvSpPr>
        <p:spPr bwMode="auto">
          <a:xfrm>
            <a:off x="5836285" y="3275965"/>
            <a:ext cx="690880" cy="691515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64 h 555"/>
              <a:gd name="T12" fmla="*/ 90 w 554"/>
              <a:gd name="T13" fmla="*/ 277 h 555"/>
              <a:gd name="T14" fmla="*/ 277 w 554"/>
              <a:gd name="T15" fmla="*/ 91 h 555"/>
              <a:gd name="T16" fmla="*/ 464 w 554"/>
              <a:gd name="T17" fmla="*/ 277 h 555"/>
              <a:gd name="T18" fmla="*/ 277 w 554"/>
              <a:gd name="T19" fmla="*/ 464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64"/>
                </a:moveTo>
                <a:cubicBezTo>
                  <a:pt x="174" y="464"/>
                  <a:pt x="90" y="380"/>
                  <a:pt x="90" y="277"/>
                </a:cubicBezTo>
                <a:cubicBezTo>
                  <a:pt x="90" y="174"/>
                  <a:pt x="174" y="91"/>
                  <a:pt x="277" y="91"/>
                </a:cubicBezTo>
                <a:cubicBezTo>
                  <a:pt x="380" y="91"/>
                  <a:pt x="464" y="174"/>
                  <a:pt x="464" y="277"/>
                </a:cubicBezTo>
                <a:cubicBezTo>
                  <a:pt x="464" y="380"/>
                  <a:pt x="380" y="464"/>
                  <a:pt x="277" y="4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8" name="Freeform 11"/>
          <p:cNvSpPr/>
          <p:nvPr/>
        </p:nvSpPr>
        <p:spPr bwMode="auto">
          <a:xfrm>
            <a:off x="5026025" y="2827020"/>
            <a:ext cx="374650" cy="202565"/>
          </a:xfrm>
          <a:custGeom>
            <a:avLst/>
            <a:gdLst>
              <a:gd name="T0" fmla="*/ 280 w 280"/>
              <a:gd name="T1" fmla="*/ 117 h 151"/>
              <a:gd name="T2" fmla="*/ 146 w 280"/>
              <a:gd name="T3" fmla="*/ 151 h 151"/>
              <a:gd name="T4" fmla="*/ 0 w 280"/>
              <a:gd name="T5" fmla="*/ 33 h 151"/>
              <a:gd name="T6" fmla="*/ 134 w 280"/>
              <a:gd name="T7" fmla="*/ 0 h 151"/>
              <a:gd name="T8" fmla="*/ 280 w 280"/>
              <a:gd name="T9" fmla="*/ 11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51">
                <a:moveTo>
                  <a:pt x="280" y="117"/>
                </a:moveTo>
                <a:lnTo>
                  <a:pt x="146" y="151"/>
                </a:lnTo>
                <a:lnTo>
                  <a:pt x="0" y="33"/>
                </a:lnTo>
                <a:lnTo>
                  <a:pt x="134" y="0"/>
                </a:lnTo>
                <a:lnTo>
                  <a:pt x="280" y="1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9" name="Freeform 12"/>
          <p:cNvSpPr/>
          <p:nvPr/>
        </p:nvSpPr>
        <p:spPr bwMode="auto">
          <a:xfrm>
            <a:off x="5205730" y="2642235"/>
            <a:ext cx="200660" cy="341630"/>
          </a:xfrm>
          <a:custGeom>
            <a:avLst/>
            <a:gdLst>
              <a:gd name="T0" fmla="*/ 146 w 150"/>
              <a:gd name="T1" fmla="*/ 255 h 255"/>
              <a:gd name="T2" fmla="*/ 150 w 150"/>
              <a:gd name="T3" fmla="*/ 117 h 255"/>
              <a:gd name="T4" fmla="*/ 4 w 150"/>
              <a:gd name="T5" fmla="*/ 0 h 255"/>
              <a:gd name="T6" fmla="*/ 0 w 150"/>
              <a:gd name="T7" fmla="*/ 138 h 255"/>
              <a:gd name="T8" fmla="*/ 146 w 150"/>
              <a:gd name="T9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255">
                <a:moveTo>
                  <a:pt x="146" y="255"/>
                </a:moveTo>
                <a:lnTo>
                  <a:pt x="150" y="117"/>
                </a:lnTo>
                <a:lnTo>
                  <a:pt x="4" y="0"/>
                </a:lnTo>
                <a:lnTo>
                  <a:pt x="0" y="138"/>
                </a:lnTo>
                <a:lnTo>
                  <a:pt x="146" y="2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0" name="Freeform 13"/>
          <p:cNvSpPr/>
          <p:nvPr/>
        </p:nvSpPr>
        <p:spPr bwMode="auto">
          <a:xfrm>
            <a:off x="5154930" y="2777490"/>
            <a:ext cx="991235" cy="814705"/>
          </a:xfrm>
          <a:custGeom>
            <a:avLst/>
            <a:gdLst>
              <a:gd name="T0" fmla="*/ 772 w 795"/>
              <a:gd name="T1" fmla="*/ 654 h 654"/>
              <a:gd name="T2" fmla="*/ 759 w 795"/>
              <a:gd name="T3" fmla="*/ 649 h 654"/>
              <a:gd name="T4" fmla="*/ 10 w 795"/>
              <a:gd name="T5" fmla="*/ 39 h 654"/>
              <a:gd name="T6" fmla="*/ 7 w 795"/>
              <a:gd name="T7" fmla="*/ 10 h 654"/>
              <a:gd name="T8" fmla="*/ 36 w 795"/>
              <a:gd name="T9" fmla="*/ 8 h 654"/>
              <a:gd name="T10" fmla="*/ 785 w 795"/>
              <a:gd name="T11" fmla="*/ 618 h 654"/>
              <a:gd name="T12" fmla="*/ 788 w 795"/>
              <a:gd name="T13" fmla="*/ 646 h 654"/>
              <a:gd name="T14" fmla="*/ 772 w 795"/>
              <a:gd name="T15" fmla="*/ 65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5" h="654">
                <a:moveTo>
                  <a:pt x="772" y="654"/>
                </a:moveTo>
                <a:cubicBezTo>
                  <a:pt x="768" y="654"/>
                  <a:pt x="763" y="652"/>
                  <a:pt x="759" y="649"/>
                </a:cubicBezTo>
                <a:cubicBezTo>
                  <a:pt x="10" y="39"/>
                  <a:pt x="10" y="39"/>
                  <a:pt x="10" y="39"/>
                </a:cubicBezTo>
                <a:cubicBezTo>
                  <a:pt x="1" y="32"/>
                  <a:pt x="0" y="19"/>
                  <a:pt x="7" y="10"/>
                </a:cubicBezTo>
                <a:cubicBezTo>
                  <a:pt x="14" y="2"/>
                  <a:pt x="27" y="0"/>
                  <a:pt x="36" y="8"/>
                </a:cubicBezTo>
                <a:cubicBezTo>
                  <a:pt x="785" y="618"/>
                  <a:pt x="785" y="618"/>
                  <a:pt x="785" y="618"/>
                </a:cubicBezTo>
                <a:cubicBezTo>
                  <a:pt x="794" y="625"/>
                  <a:pt x="795" y="638"/>
                  <a:pt x="788" y="646"/>
                </a:cubicBezTo>
                <a:cubicBezTo>
                  <a:pt x="784" y="651"/>
                  <a:pt x="778" y="654"/>
                  <a:pt x="772" y="65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1" name="Freeform 14"/>
          <p:cNvSpPr/>
          <p:nvPr/>
        </p:nvSpPr>
        <p:spPr bwMode="auto">
          <a:xfrm>
            <a:off x="5947410" y="3521075"/>
            <a:ext cx="236855" cy="100330"/>
          </a:xfrm>
          <a:custGeom>
            <a:avLst/>
            <a:gdLst>
              <a:gd name="T0" fmla="*/ 0 w 177"/>
              <a:gd name="T1" fmla="*/ 12 h 75"/>
              <a:gd name="T2" fmla="*/ 177 w 177"/>
              <a:gd name="T3" fmla="*/ 75 h 75"/>
              <a:gd name="T4" fmla="*/ 85 w 177"/>
              <a:gd name="T5" fmla="*/ 0 h 75"/>
              <a:gd name="T6" fmla="*/ 0 w 177"/>
              <a:gd name="T7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" h="75">
                <a:moveTo>
                  <a:pt x="0" y="12"/>
                </a:moveTo>
                <a:lnTo>
                  <a:pt x="177" y="75"/>
                </a:lnTo>
                <a:lnTo>
                  <a:pt x="85" y="0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2" name="Freeform 15"/>
          <p:cNvSpPr/>
          <p:nvPr/>
        </p:nvSpPr>
        <p:spPr bwMode="auto">
          <a:xfrm>
            <a:off x="6053455" y="3407410"/>
            <a:ext cx="131445" cy="214630"/>
          </a:xfrm>
          <a:custGeom>
            <a:avLst/>
            <a:gdLst>
              <a:gd name="T0" fmla="*/ 6 w 98"/>
              <a:gd name="T1" fmla="*/ 85 h 160"/>
              <a:gd name="T2" fmla="*/ 98 w 98"/>
              <a:gd name="T3" fmla="*/ 160 h 160"/>
              <a:gd name="T4" fmla="*/ 0 w 98"/>
              <a:gd name="T5" fmla="*/ 0 h 160"/>
              <a:gd name="T6" fmla="*/ 6 w 98"/>
              <a:gd name="T7" fmla="*/ 8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160">
                <a:moveTo>
                  <a:pt x="6" y="85"/>
                </a:moveTo>
                <a:lnTo>
                  <a:pt x="98" y="160"/>
                </a:lnTo>
                <a:lnTo>
                  <a:pt x="0" y="0"/>
                </a:lnTo>
                <a:lnTo>
                  <a:pt x="6" y="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3" name="Freeform 12"/>
          <p:cNvSpPr/>
          <p:nvPr/>
        </p:nvSpPr>
        <p:spPr bwMode="auto">
          <a:xfrm flipV="1">
            <a:off x="5026194" y="3621063"/>
            <a:ext cx="1158321" cy="1089872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txBody>
          <a:bodyPr vert="horz" wrap="square" lIns="121919" tIns="60960" rIns="121919" bIns="60960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728416" y="2185077"/>
            <a:ext cx="842407" cy="842777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kern="0" dirty="0">
                <a:solidFill>
                  <a:srgbClr val="F8F8F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01</a:t>
            </a:r>
            <a:endParaRPr lang="zh-CN" altLang="en-US" sz="2400" kern="0" dirty="0">
              <a:solidFill>
                <a:srgbClr val="F8F8F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7710106" y="2185077"/>
            <a:ext cx="842407" cy="842777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kern="0" dirty="0">
                <a:solidFill>
                  <a:srgbClr val="F8F8F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03</a:t>
            </a:r>
            <a:endParaRPr lang="zh-CN" altLang="en-US" sz="2400" kern="0" dirty="0">
              <a:solidFill>
                <a:srgbClr val="F8F8F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9" name="菱形 28"/>
          <p:cNvSpPr/>
          <p:nvPr/>
        </p:nvSpPr>
        <p:spPr>
          <a:xfrm>
            <a:off x="3728416" y="4360637"/>
            <a:ext cx="842407" cy="842777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kern="0" dirty="0">
                <a:solidFill>
                  <a:srgbClr val="F8F8F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02</a:t>
            </a:r>
            <a:endParaRPr lang="zh-CN" altLang="en-US" sz="2400" kern="0" dirty="0">
              <a:solidFill>
                <a:srgbClr val="F8F8F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7710106" y="4360637"/>
            <a:ext cx="842407" cy="842777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kern="0" dirty="0">
                <a:solidFill>
                  <a:srgbClr val="F8F8F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04</a:t>
            </a:r>
            <a:endParaRPr lang="zh-CN" altLang="en-US" sz="2400" kern="0" dirty="0">
              <a:solidFill>
                <a:srgbClr val="F8F8F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1420" y="4177665"/>
            <a:ext cx="2504440" cy="1282065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方法区</a:t>
            </a:r>
          </a:p>
          <a:p>
            <a:pPr marL="377190" indent="-37719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永久代与元空间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运行时常量池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3691" y="314707"/>
            <a:ext cx="5780832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JVM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的整体内存结构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025975" y="1232330"/>
            <a:ext cx="2051235" cy="5268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方法区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大小设置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存放内容</a:t>
            </a:r>
          </a:p>
          <a:p>
            <a:pPr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堆</a:t>
            </a:r>
            <a:endPara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大小设置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存放内容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直接内存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大小设置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存放内容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栈区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大小设置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存放内容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 descr="G:\VIP课三期\img\线程共享及JVM的内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6710" y="1302385"/>
            <a:ext cx="8754745" cy="53174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9"/>
          <p:cNvSpPr txBox="1"/>
          <p:nvPr/>
        </p:nvSpPr>
        <p:spPr>
          <a:xfrm>
            <a:off x="244475" y="1016000"/>
            <a:ext cx="364934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上课说明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、课程中的代码，简单部分不会手写，上课时只会写核心部分，同学可以事先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准备好或者进行拷贝。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QQ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、以上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为章节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安排，不代表上课次数，如果一章内容在一次课内未讲完，则会顺延到下次课继续讲解。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、一般会遵循 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基础入门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高级特性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底层原理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优化实战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源码解读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学习路径。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、课程预备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知识有预习视频或资料，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请提前学习或者复习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好。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46220" y="411480"/>
          <a:ext cx="7942580" cy="7143750"/>
        </p:xfrm>
        <a:graphic>
          <a:graphicData uri="http://schemas.openxmlformats.org/drawingml/2006/table">
            <a:tbl>
              <a:tblPr/>
              <a:tblGrid>
                <a:gridCol w="1344930"/>
                <a:gridCol w="6597650"/>
              </a:tblGrid>
              <a:tr h="481330">
                <a:tc gridSpan="2"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R="0" indent="0" algn="ctr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spc="120" dirty="0" err="1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Java互联网架构师系统进阶课程（三期</a:t>
                      </a:r>
                      <a:r>
                        <a:rPr lang="en-US" altLang="zh-CN" sz="2000" b="1" spc="120" dirty="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）——</a:t>
                      </a:r>
                      <a:r>
                        <a:rPr lang="en-US" altLang="zh-CN" sz="2000" b="1" spc="120" dirty="0" err="1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JVM课程表</a:t>
                      </a:r>
                      <a:endParaRPr lang="en-US" altLang="zh-CN" sz="2000" b="1" spc="120" dirty="0">
                        <a:solidFill>
                          <a:srgbClr val="646464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4070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课次序号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章节名称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spc="12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虚拟机的前世今生和JVM内存区域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深入理解JVM内存区域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玩转JVM中的对象及引用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分代回收机制及垃圾回收算法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垃圾回收器串讲及HostSpot的细节实现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Class文件结构及字节码的执行过程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类加载机制与类加载器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JVM中动态语言支持及优化技术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Java语法糖及实现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GC调优基础知识之工具篇(原生+Arthas)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JVM调优实战之CPU占用过高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JVM调优实战之内存占用过高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亿级流量高并发下GC预估与调优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14~16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手写JVM垃圾回收算法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53720">
                <a:tc gridSpan="2"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注意：为了保证学员的学习效果以及内容的深度，上课进度会根据实际情况有所变动</a:t>
                      </a:r>
                      <a:endParaRPr lang="zh-CN" altLang="en-US" sz="1600" b="0" spc="12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54229" y="316196"/>
            <a:ext cx="3225036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课程安排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907790" y="2882265"/>
            <a:ext cx="4984750" cy="83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2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482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48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60224" y="4741515"/>
            <a:ext cx="6122547" cy="29718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4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4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4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02550" y="5985381"/>
            <a:ext cx="3701351" cy="384810"/>
            <a:chOff x="1139058" y="5604513"/>
            <a:chExt cx="3686566" cy="383273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4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327391" cy="38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sz="191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4462542"/>
            <a:ext cx="12240895" cy="272575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930" y="1200150"/>
            <a:ext cx="1362075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4229" y="316196"/>
            <a:ext cx="3225036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Java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从编译到执行</a:t>
            </a:r>
          </a:p>
        </p:txBody>
      </p:sp>
      <p:pic>
        <p:nvPicPr>
          <p:cNvPr id="1028" name="Picture 4" descr="G:\VIP课三期\img\java从编译到运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025" y="1898975"/>
            <a:ext cx="9215438" cy="5698800"/>
          </a:xfrm>
          <a:prstGeom prst="rect">
            <a:avLst/>
          </a:prstGeom>
          <a:noFill/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562100" y="1049655"/>
            <a:ext cx="8681720" cy="83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程序运行过程          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JRE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JVM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8988" y="300956"/>
            <a:ext cx="5006211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JVM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的跨平台与语言无关性</a:t>
            </a:r>
          </a:p>
        </p:txBody>
      </p:sp>
      <p:pic>
        <p:nvPicPr>
          <p:cNvPr id="2050" name="Picture 2" descr="G:\VIP课三期\img\JVM的跨平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205" y="2473960"/>
            <a:ext cx="9722485" cy="4349115"/>
          </a:xfrm>
          <a:prstGeom prst="rect">
            <a:avLst/>
          </a:prstGeom>
          <a:noFill/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703070" y="1227455"/>
            <a:ext cx="8604250" cy="83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█</a:t>
            </a:r>
            <a:r>
              <a:rPr lang="en-US" altLang="zh-CN" sz="2400" dirty="0" smtClean="0">
                <a:solidFill>
                  <a:srgbClr val="0070C0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 </a:t>
            </a:r>
            <a:r>
              <a:rPr lang="en-US" altLang="zh-CN" sz="24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JVM</a:t>
            </a:r>
            <a:r>
              <a:rPr lang="zh-CN" altLang="en-US" sz="24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的跨平台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思源黑体 CN Medium" panose="020B0600000000000000" charset="-122"/>
              </a:rPr>
              <a:t>          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思源黑体 CN Medium" panose="020B0600000000000000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█ </a:t>
            </a:r>
            <a:r>
              <a:rPr lang="en-US" altLang="zh-CN" sz="24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JVM</a:t>
            </a:r>
            <a:r>
              <a:rPr lang="zh-CN" altLang="en-US" sz="24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的语言无关性</a:t>
            </a:r>
            <a:endParaRPr lang="en-US" altLang="zh-CN" sz="2400" dirty="0" smtClean="0"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4388" y="316196"/>
            <a:ext cx="2310637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JVM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的发展</a:t>
            </a:r>
          </a:p>
        </p:txBody>
      </p:sp>
      <p:pic>
        <p:nvPicPr>
          <p:cNvPr id="1026" name="Picture 2" descr="G:\VIP课三期\img\VM家族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400" y="1555115"/>
            <a:ext cx="7062470" cy="5492115"/>
          </a:xfrm>
          <a:prstGeom prst="rect">
            <a:avLst/>
          </a:prstGeom>
          <a:noFill/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857091" y="1336844"/>
            <a:ext cx="2724944" cy="526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Hotspot</a:t>
            </a: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Jrocket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J9</a:t>
            </a: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TaobaoVM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LiquidVM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zing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2576" y="335244"/>
            <a:ext cx="3719031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en-US" altLang="zh-CN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JVM</a:t>
            </a:r>
            <a:r>
              <a:rPr lang="zh-CN" altLang="en-US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整体知识模块</a:t>
            </a:r>
          </a:p>
        </p:txBody>
      </p:sp>
      <p:sp>
        <p:nvSpPr>
          <p:cNvPr id="32" name="文本框 3"/>
          <p:cNvSpPr txBox="1">
            <a:spLocks noChangeArrowheads="1"/>
          </p:cNvSpPr>
          <p:nvPr/>
        </p:nvSpPr>
        <p:spPr bwMode="auto">
          <a:xfrm>
            <a:off x="1293178" y="1776931"/>
            <a:ext cx="3019425" cy="23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的知识体系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内存结构的“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位”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075" name="Picture 3" descr="G:\VIP课三期\img\JVM的整体知识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0866" y="846890"/>
            <a:ext cx="6376572" cy="6228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907790" y="2882265"/>
            <a:ext cx="4984750" cy="83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2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48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的内存区域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60224" y="4741515"/>
            <a:ext cx="6122547" cy="29718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4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4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4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02550" y="5985381"/>
            <a:ext cx="3701351" cy="384810"/>
            <a:chOff x="1139058" y="5604513"/>
            <a:chExt cx="3686566" cy="383273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4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327391" cy="38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sz="191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4462542"/>
            <a:ext cx="12240895" cy="272575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850" y="1200150"/>
            <a:ext cx="1362075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2261" y="333974"/>
            <a:ext cx="3719031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运行时数据区域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8825" y="1680709"/>
            <a:ext cx="3181141" cy="1940560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虚拟机在执行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程序的过程中会把它所管理的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划分为若干个不同的数据区域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753854" y="3936162"/>
            <a:ext cx="4265621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28825" y="4427220"/>
            <a:ext cx="2732405" cy="555625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线程私有与线程共享</a:t>
            </a:r>
          </a:p>
        </p:txBody>
      </p:sp>
      <p:grpSp>
        <p:nvGrpSpPr>
          <p:cNvPr id="3" name="组合 22"/>
          <p:cNvGrpSpPr/>
          <p:nvPr/>
        </p:nvGrpSpPr>
        <p:grpSpPr>
          <a:xfrm>
            <a:off x="546310" y="2012692"/>
            <a:ext cx="1338454" cy="1330815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800" kern="0" dirty="0">
                <a:solidFill>
                  <a:srgbClr val="FFFFF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800" smtClean="0">
                  <a:latin typeface="思源黑体 CN Bold" panose="020B0800000000000000" charset="-122"/>
                  <a:ea typeface="思源黑体 CN Bold" panose="020B0800000000000000" charset="-122"/>
                </a:rPr>
                <a:t>定义</a:t>
              </a: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546309" y="4384206"/>
            <a:ext cx="1338454" cy="1330815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800" kern="0" dirty="0">
                <a:solidFill>
                  <a:srgbClr val="FFFFF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800" dirty="0" smtClean="0">
                  <a:latin typeface="思源黑体 CN Bold" panose="020B0800000000000000" charset="-122"/>
                  <a:ea typeface="思源黑体 CN Bold" panose="020B0800000000000000" charset="-122"/>
                </a:rPr>
                <a:t>类型</a:t>
              </a:r>
            </a:p>
          </p:txBody>
        </p:sp>
      </p:grpSp>
      <p:pic>
        <p:nvPicPr>
          <p:cNvPr id="2050" name="Picture 2" descr="G:\VIP课三期\img\运行时数据区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240" y="1438910"/>
            <a:ext cx="6572885" cy="57092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7656c5a-4062-4780-aec3-8b3cfdfa7b1f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17.0116*99.0046*601*497.9"/>
  <p:tag name="TABLE_ONEKEY_SKIN_ID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559</Words>
  <Application>WPS 演示</Application>
  <PresentationFormat>自定义</PresentationFormat>
  <Paragraphs>121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xb21cn</cp:lastModifiedBy>
  <cp:revision>3702</cp:revision>
  <dcterms:created xsi:type="dcterms:W3CDTF">2016-08-30T15:34:00Z</dcterms:created>
  <dcterms:modified xsi:type="dcterms:W3CDTF">2020-07-16T14:57:40Z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