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59"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awwAkyL5Zyo9WwHiEUaCCHaj1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2"/>
  </p:normalViewPr>
  <p:slideViewPr>
    <p:cSldViewPr snapToGrid="0">
      <p:cViewPr varScale="1">
        <p:scale>
          <a:sx n="104" d="100"/>
          <a:sy n="104" d="100"/>
        </p:scale>
        <p:origin x="36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22"/>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2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2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6"/>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27"/>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28"/>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9"/>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29"/>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30"/>
          <p:cNvSpPr txBox="1">
            <a:spLocks noGrp="1"/>
          </p:cNvSpPr>
          <p:nvPr>
            <p:ph type="body" idx="1"/>
          </p:nvPr>
        </p:nvSpPr>
        <p:spPr>
          <a:xfrm>
            <a:off x="6172200" y="2505071"/>
            <a:ext cx="5183184" cy="36845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61" name="Google Shape;61;p30"/>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30"/>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30"/>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33"/>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3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4"/>
        <p:cNvGrpSpPr/>
        <p:nvPr/>
      </p:nvGrpSpPr>
      <p:grpSpPr>
        <a:xfrm>
          <a:off x="0" y="0"/>
          <a:ext cx="0" cy="0"/>
          <a:chOff x="0" y="0"/>
          <a:chExt cx="0" cy="0"/>
        </a:xfrm>
      </p:grpSpPr>
      <p:sp>
        <p:nvSpPr>
          <p:cNvPr id="15" name="Google Shape;15;p15"/>
          <p:cNvSpPr txBox="1">
            <a:spLocks noGrp="1"/>
          </p:cNvSpPr>
          <p:nvPr>
            <p:ph type="body" idx="1"/>
          </p:nvPr>
        </p:nvSpPr>
        <p:spPr>
          <a:xfrm>
            <a:off x="953069" y="4102967"/>
            <a:ext cx="2139696" cy="344308"/>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90000"/>
              </a:lnSpc>
              <a:spcBef>
                <a:spcPts val="1000"/>
              </a:spcBef>
              <a:spcAft>
                <a:spcPts val="0"/>
              </a:spcAft>
              <a:buClr>
                <a:srgbClr val="FFC000"/>
              </a:buClr>
              <a:buSzPts val="2000"/>
              <a:buFont typeface="Calibri"/>
              <a:buNone/>
              <a:defRPr sz="2000" b="1" i="0" u="none" strike="noStrike" cap="none">
                <a:solidFill>
                  <a:srgbClr val="FFC000"/>
                </a:solidFill>
                <a:latin typeface="Calibri"/>
                <a:ea typeface="Calibri"/>
                <a:cs typeface="Calibri"/>
                <a:sym typeface="Calibri"/>
              </a:defRPr>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6" name="Google Shape;16;p15"/>
          <p:cNvSpPr>
            <a:spLocks noGrp="1"/>
          </p:cNvSpPr>
          <p:nvPr>
            <p:ph type="pic" idx="2"/>
          </p:nvPr>
        </p:nvSpPr>
        <p:spPr>
          <a:xfrm>
            <a:off x="878336" y="1920240"/>
            <a:ext cx="2383026" cy="1915466"/>
          </a:xfrm>
          <a:prstGeom prst="rect">
            <a:avLst/>
          </a:prstGeom>
          <a:noFill/>
          <a:ln>
            <a:noFill/>
          </a:ln>
        </p:spPr>
      </p:sp>
      <p:sp>
        <p:nvSpPr>
          <p:cNvPr id="17" name="Google Shape;17;p15"/>
          <p:cNvSpPr txBox="1">
            <a:spLocks noGrp="1"/>
          </p:cNvSpPr>
          <p:nvPr>
            <p:ph type="body" idx="3"/>
          </p:nvPr>
        </p:nvSpPr>
        <p:spPr>
          <a:xfrm>
            <a:off x="4113327" y="4102967"/>
            <a:ext cx="2139696" cy="344308"/>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90000"/>
              </a:lnSpc>
              <a:spcBef>
                <a:spcPts val="1000"/>
              </a:spcBef>
              <a:spcAft>
                <a:spcPts val="0"/>
              </a:spcAft>
              <a:buClr>
                <a:srgbClr val="FFC000"/>
              </a:buClr>
              <a:buSzPts val="2000"/>
              <a:buFont typeface="Calibri"/>
              <a:buNone/>
              <a:defRPr sz="2000" b="1" i="0" u="none" strike="noStrike" cap="none">
                <a:solidFill>
                  <a:srgbClr val="FFC000"/>
                </a:solidFill>
                <a:latin typeface="Calibri"/>
                <a:ea typeface="Calibri"/>
                <a:cs typeface="Calibri"/>
                <a:sym typeface="Calibri"/>
              </a:defRPr>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 name="Google Shape;18;p15"/>
          <p:cNvSpPr>
            <a:spLocks noGrp="1"/>
          </p:cNvSpPr>
          <p:nvPr>
            <p:ph type="pic" idx="4"/>
          </p:nvPr>
        </p:nvSpPr>
        <p:spPr>
          <a:xfrm>
            <a:off x="4038603" y="1920240"/>
            <a:ext cx="2383026" cy="1915466"/>
          </a:xfrm>
          <a:prstGeom prst="rect">
            <a:avLst/>
          </a:prstGeom>
          <a:noFill/>
          <a:ln>
            <a:noFill/>
          </a:ln>
        </p:spPr>
      </p:sp>
      <p:sp>
        <p:nvSpPr>
          <p:cNvPr id="19" name="Google Shape;19;p15"/>
          <p:cNvSpPr txBox="1">
            <a:spLocks noGrp="1"/>
          </p:cNvSpPr>
          <p:nvPr>
            <p:ph type="body" idx="5"/>
          </p:nvPr>
        </p:nvSpPr>
        <p:spPr>
          <a:xfrm>
            <a:off x="6856034" y="4099767"/>
            <a:ext cx="2139696" cy="344308"/>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90000"/>
              </a:lnSpc>
              <a:spcBef>
                <a:spcPts val="1000"/>
              </a:spcBef>
              <a:spcAft>
                <a:spcPts val="0"/>
              </a:spcAft>
              <a:buClr>
                <a:srgbClr val="FFC000"/>
              </a:buClr>
              <a:buSzPts val="2000"/>
              <a:buFont typeface="Calibri"/>
              <a:buNone/>
              <a:defRPr sz="2000" b="1" i="0" u="none" strike="noStrike" cap="none">
                <a:solidFill>
                  <a:srgbClr val="FFC000"/>
                </a:solidFill>
                <a:latin typeface="Calibri"/>
                <a:ea typeface="Calibri"/>
                <a:cs typeface="Calibri"/>
                <a:sym typeface="Calibri"/>
              </a:defRPr>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0" name="Google Shape;20;p15"/>
          <p:cNvSpPr>
            <a:spLocks noGrp="1"/>
          </p:cNvSpPr>
          <p:nvPr>
            <p:ph type="pic" idx="6"/>
          </p:nvPr>
        </p:nvSpPr>
        <p:spPr>
          <a:xfrm>
            <a:off x="6781300" y="1917039"/>
            <a:ext cx="2383026" cy="1915466"/>
          </a:xfrm>
          <a:prstGeom prst="rect">
            <a:avLst/>
          </a:prstGeom>
          <a:noFill/>
          <a:ln>
            <a:noFill/>
          </a:ln>
        </p:spPr>
      </p:sp>
      <p:sp>
        <p:nvSpPr>
          <p:cNvPr id="21" name="Google Shape;21;p15"/>
          <p:cNvSpPr txBox="1">
            <a:spLocks noGrp="1"/>
          </p:cNvSpPr>
          <p:nvPr>
            <p:ph type="body" idx="7"/>
          </p:nvPr>
        </p:nvSpPr>
        <p:spPr>
          <a:xfrm>
            <a:off x="9562209" y="4098167"/>
            <a:ext cx="2139696" cy="344308"/>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90000"/>
              </a:lnSpc>
              <a:spcBef>
                <a:spcPts val="1000"/>
              </a:spcBef>
              <a:spcAft>
                <a:spcPts val="0"/>
              </a:spcAft>
              <a:buClr>
                <a:srgbClr val="FFC000"/>
              </a:buClr>
              <a:buSzPts val="2000"/>
              <a:buFont typeface="Calibri"/>
              <a:buNone/>
              <a:defRPr sz="2000" b="1" i="0" u="none" strike="noStrike" cap="none">
                <a:solidFill>
                  <a:srgbClr val="FFC000"/>
                </a:solidFill>
                <a:latin typeface="Calibri"/>
                <a:ea typeface="Calibri"/>
                <a:cs typeface="Calibri"/>
                <a:sym typeface="Calibri"/>
              </a:defRPr>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2" name="Google Shape;22;p15"/>
          <p:cNvSpPr>
            <a:spLocks noGrp="1"/>
          </p:cNvSpPr>
          <p:nvPr>
            <p:ph type="pic" idx="8"/>
          </p:nvPr>
        </p:nvSpPr>
        <p:spPr>
          <a:xfrm>
            <a:off x="9487485" y="1915439"/>
            <a:ext cx="2383026" cy="1915466"/>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17"/>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7"/>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18"/>
          <p:cNvSpPr txBox="1">
            <a:spLocks noGrp="1"/>
          </p:cNvSpPr>
          <p:nvPr>
            <p:ph type="body" idx="1"/>
          </p:nvPr>
        </p:nvSpPr>
        <p:spPr>
          <a:xfrm>
            <a:off x="6172200" y="2505071"/>
            <a:ext cx="5183184" cy="36845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0" name="Google Shape;30;p18"/>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8"/>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18"/>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21"/>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21"/>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2"/>
          <p:cNvPicPr preferRelativeResize="0"/>
          <p:nvPr/>
        </p:nvPicPr>
        <p:blipFill rotWithShape="1">
          <a:blip r:embed="rId14">
            <a:alphaModFix/>
          </a:blip>
          <a:srcRect/>
          <a:stretch/>
        </p:blipFill>
        <p:spPr>
          <a:xfrm>
            <a:off x="10083847" y="0"/>
            <a:ext cx="2108149" cy="685662"/>
          </a:xfrm>
          <a:prstGeom prst="rect">
            <a:avLst/>
          </a:prstGeom>
          <a:noFill/>
          <a:ln>
            <a:noFill/>
          </a:ln>
        </p:spPr>
      </p:pic>
      <p:pic>
        <p:nvPicPr>
          <p:cNvPr id="7" name="Google Shape;7;p12"/>
          <p:cNvPicPr preferRelativeResize="0"/>
          <p:nvPr/>
        </p:nvPicPr>
        <p:blipFill rotWithShape="1">
          <a:blip r:embed="rId15">
            <a:alphaModFix/>
          </a:blip>
          <a:srcRect/>
          <a:stretch/>
        </p:blipFill>
        <p:spPr>
          <a:xfrm>
            <a:off x="5574484" y="0"/>
            <a:ext cx="1043037" cy="996741"/>
          </a:xfrm>
          <a:prstGeom prst="rect">
            <a:avLst/>
          </a:prstGeom>
          <a:noFill/>
          <a:ln>
            <a:noFill/>
          </a:ln>
        </p:spPr>
      </p:pic>
      <p:pic>
        <p:nvPicPr>
          <p:cNvPr id="8" name="Google Shape;8;p12"/>
          <p:cNvPicPr preferRelativeResize="0"/>
          <p:nvPr/>
        </p:nvPicPr>
        <p:blipFill rotWithShape="1">
          <a:blip r:embed="rId16">
            <a:alphaModFix/>
          </a:blip>
          <a:srcRect/>
          <a:stretch/>
        </p:blipFill>
        <p:spPr>
          <a:xfrm>
            <a:off x="0" y="0"/>
            <a:ext cx="2062164" cy="952503"/>
          </a:xfrm>
          <a:prstGeom prst="rect">
            <a:avLst/>
          </a:prstGeom>
          <a:noFill/>
          <a:ln>
            <a:noFill/>
          </a:ln>
        </p:spPr>
      </p:pic>
      <p:sp>
        <p:nvSpPr>
          <p:cNvPr id="9" name="Google Shape;9;p12"/>
          <p:cNvSpPr/>
          <p:nvPr/>
        </p:nvSpPr>
        <p:spPr>
          <a:xfrm>
            <a:off x="0" y="6617613"/>
            <a:ext cx="12191996" cy="240386"/>
          </a:xfrm>
          <a:prstGeom prst="rect">
            <a:avLst/>
          </a:prstGeom>
          <a:solidFill>
            <a:srgbClr val="FFC000"/>
          </a:solidFill>
          <a:ln w="12700" cap="flat" cmpd="sng">
            <a:solidFill>
              <a:srgbClr val="2F528F"/>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pic>
        <p:nvPicPr>
          <p:cNvPr id="46" name="Google Shape;46;p25"/>
          <p:cNvPicPr preferRelativeResize="0"/>
          <p:nvPr/>
        </p:nvPicPr>
        <p:blipFill rotWithShape="1">
          <a:blip r:embed="rId13">
            <a:alphaModFix/>
          </a:blip>
          <a:srcRect/>
          <a:stretch/>
        </p:blipFill>
        <p:spPr>
          <a:xfrm>
            <a:off x="10083847" y="0"/>
            <a:ext cx="2108149" cy="685662"/>
          </a:xfrm>
          <a:prstGeom prst="rect">
            <a:avLst/>
          </a:prstGeom>
          <a:noFill/>
          <a:ln>
            <a:noFill/>
          </a:ln>
        </p:spPr>
      </p:pic>
      <p:pic>
        <p:nvPicPr>
          <p:cNvPr id="47" name="Google Shape;47;p25"/>
          <p:cNvPicPr preferRelativeResize="0"/>
          <p:nvPr/>
        </p:nvPicPr>
        <p:blipFill rotWithShape="1">
          <a:blip r:embed="rId14">
            <a:alphaModFix/>
          </a:blip>
          <a:srcRect/>
          <a:stretch/>
        </p:blipFill>
        <p:spPr>
          <a:xfrm>
            <a:off x="5574484" y="0"/>
            <a:ext cx="1043037" cy="996741"/>
          </a:xfrm>
          <a:prstGeom prst="rect">
            <a:avLst/>
          </a:prstGeom>
          <a:noFill/>
          <a:ln>
            <a:noFill/>
          </a:ln>
        </p:spPr>
      </p:pic>
      <p:pic>
        <p:nvPicPr>
          <p:cNvPr id="48" name="Google Shape;48;p25"/>
          <p:cNvPicPr preferRelativeResize="0"/>
          <p:nvPr/>
        </p:nvPicPr>
        <p:blipFill rotWithShape="1">
          <a:blip r:embed="rId15">
            <a:alphaModFix/>
          </a:blip>
          <a:srcRect/>
          <a:stretch/>
        </p:blipFill>
        <p:spPr>
          <a:xfrm>
            <a:off x="0" y="0"/>
            <a:ext cx="2062164" cy="952503"/>
          </a:xfrm>
          <a:prstGeom prst="rect">
            <a:avLst/>
          </a:prstGeom>
          <a:noFill/>
          <a:ln>
            <a:noFill/>
          </a:ln>
        </p:spPr>
      </p:pic>
      <p:sp>
        <p:nvSpPr>
          <p:cNvPr id="49" name="Google Shape;49;p25"/>
          <p:cNvSpPr/>
          <p:nvPr/>
        </p:nvSpPr>
        <p:spPr>
          <a:xfrm>
            <a:off x="0" y="6617613"/>
            <a:ext cx="12191996" cy="240386"/>
          </a:xfrm>
          <a:prstGeom prst="rect">
            <a:avLst/>
          </a:prstGeom>
          <a:solidFill>
            <a:srgbClr val="FFC000"/>
          </a:solidFill>
          <a:ln w="12700" cap="flat" cmpd="sng">
            <a:solidFill>
              <a:srgbClr val="2F528F"/>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fficialAkshPatel/Conjunctivitis-image-detection-Using-Machine-Learn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1524003" y="1122361"/>
            <a:ext cx="9144000" cy="2387598"/>
          </a:xfrm>
          <a:prstGeom prst="rect">
            <a:avLst/>
          </a:prstGeom>
          <a:noFill/>
          <a:ln>
            <a:noFill/>
          </a:ln>
        </p:spPr>
        <p:txBody>
          <a:bodyPr spcFirstLastPara="1" wrap="square" lIns="91425" tIns="45700" rIns="91425" bIns="45700" anchor="b" anchorCtr="1">
            <a:noAutofit/>
          </a:bodyPr>
          <a:lstStyle/>
          <a:p>
            <a:pPr marL="0" lvl="0" indent="0" algn="ctr" rtl="0">
              <a:lnSpc>
                <a:spcPct val="90000"/>
              </a:lnSpc>
              <a:spcBef>
                <a:spcPts val="0"/>
              </a:spcBef>
              <a:spcAft>
                <a:spcPts val="0"/>
              </a:spcAft>
              <a:buNone/>
            </a:pPr>
            <a:r>
              <a:rPr lang="en-US" sz="6000" dirty="0"/>
              <a:t>Pink Eye</a:t>
            </a:r>
            <a:r>
              <a:rPr lang="en-US" sz="6000" dirty="0">
                <a:solidFill>
                  <a:srgbClr val="000000"/>
                </a:solidFill>
                <a:latin typeface="Arial"/>
                <a:ea typeface="Arial"/>
                <a:cs typeface="Arial"/>
                <a:sym typeface="Arial"/>
              </a:rPr>
              <a:t> </a:t>
            </a:r>
            <a:r>
              <a:rPr lang="en-US" sz="6000" dirty="0"/>
              <a:t>Detection</a:t>
            </a:r>
            <a:r>
              <a:rPr lang="en-US" sz="6000" dirty="0">
                <a:solidFill>
                  <a:srgbClr val="000000"/>
                </a:solidFill>
                <a:latin typeface="Arial"/>
                <a:ea typeface="Arial"/>
                <a:cs typeface="Arial"/>
                <a:sym typeface="Arial"/>
              </a:rPr>
              <a:t> Using Machine Learning</a:t>
            </a:r>
            <a:endParaRPr sz="6000" dirty="0">
              <a:solidFill>
                <a:srgbClr val="000000"/>
              </a:solidFill>
              <a:latin typeface="Calibri"/>
              <a:ea typeface="Calibri"/>
              <a:cs typeface="Calibri"/>
              <a:sym typeface="Calibri"/>
            </a:endParaRPr>
          </a:p>
        </p:txBody>
      </p:sp>
      <p:sp>
        <p:nvSpPr>
          <p:cNvPr id="81" name="Google Shape;81;p1"/>
          <p:cNvSpPr txBox="1">
            <a:spLocks noGrp="1"/>
          </p:cNvSpPr>
          <p:nvPr>
            <p:ph type="subTitle" idx="1"/>
          </p:nvPr>
        </p:nvSpPr>
        <p:spPr>
          <a:xfrm>
            <a:off x="663677" y="3602040"/>
            <a:ext cx="11090788" cy="2133599"/>
          </a:xfrm>
          <a:prstGeom prst="rect">
            <a:avLst/>
          </a:prstGeom>
          <a:noFill/>
          <a:ln>
            <a:noFill/>
          </a:ln>
        </p:spPr>
        <p:txBody>
          <a:bodyPr spcFirstLastPara="1" wrap="square" lIns="91425" tIns="45700" rIns="91425" bIns="45700" anchor="t" anchorCtr="1">
            <a:noAutofit/>
          </a:bodyPr>
          <a:lstStyle/>
          <a:p>
            <a:pPr marL="0" lvl="0" indent="0" algn="ctr" rtl="0">
              <a:lnSpc>
                <a:spcPct val="90000"/>
              </a:lnSpc>
              <a:spcBef>
                <a:spcPts val="0"/>
              </a:spcBef>
              <a:spcAft>
                <a:spcPts val="0"/>
              </a:spcAft>
              <a:buNone/>
            </a:pPr>
            <a:r>
              <a:rPr lang="en-US" sz="2400" b="1" dirty="0">
                <a:solidFill>
                  <a:srgbClr val="000000"/>
                </a:solidFill>
                <a:latin typeface="Calibri"/>
                <a:ea typeface="Calibri"/>
                <a:cs typeface="Calibri"/>
                <a:sym typeface="Calibri"/>
              </a:rPr>
              <a:t>Team Id </a:t>
            </a:r>
            <a:r>
              <a:rPr lang="en-US" sz="2400" dirty="0">
                <a:solidFill>
                  <a:srgbClr val="000000"/>
                </a:solidFill>
                <a:latin typeface="Calibri"/>
                <a:ea typeface="Calibri"/>
                <a:cs typeface="Calibri"/>
                <a:sym typeface="Calibri"/>
              </a:rPr>
              <a:t>: </a:t>
            </a:r>
            <a:r>
              <a:rPr lang="en-IN" sz="2400" b="0" i="0" dirty="0">
                <a:solidFill>
                  <a:srgbClr val="212529"/>
                </a:solidFill>
                <a:effectLst/>
                <a:latin typeface="Calibri" panose="020F0502020204030204" pitchFamily="34" charset="0"/>
                <a:cs typeface="Calibri" panose="020F0502020204030204" pitchFamily="34" charset="0"/>
              </a:rPr>
              <a:t>CU_CP_Team_21</a:t>
            </a:r>
            <a:r>
              <a:rPr lang="en-US" sz="2400" dirty="0">
                <a:solidFill>
                  <a:srgbClr val="000000"/>
                </a:solidFill>
                <a:latin typeface="Calibri" panose="020F0502020204030204" pitchFamily="34" charset="0"/>
                <a:ea typeface="Calibri"/>
                <a:cs typeface="Calibri" panose="020F0502020204030204" pitchFamily="34" charset="0"/>
                <a:sym typeface="Calibri"/>
              </a:rPr>
              <a:t> </a:t>
            </a:r>
            <a:endParaRPr sz="2400"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None/>
            </a:pPr>
            <a:r>
              <a:rPr lang="en-US" sz="2400" b="1" dirty="0">
                <a:solidFill>
                  <a:srgbClr val="000000"/>
                </a:solidFill>
                <a:latin typeface="Calibri"/>
                <a:ea typeface="Calibri"/>
                <a:cs typeface="Calibri"/>
                <a:sym typeface="Calibri"/>
              </a:rPr>
              <a:t>College Name </a:t>
            </a:r>
            <a:r>
              <a:rPr lang="en-US" sz="2400" dirty="0">
                <a:solidFill>
                  <a:srgbClr val="000000"/>
                </a:solidFill>
                <a:latin typeface="Calibri"/>
                <a:ea typeface="Calibri"/>
                <a:cs typeface="Calibri"/>
                <a:sym typeface="Calibri"/>
              </a:rPr>
              <a:t>: Sigma Institute of Engineering</a:t>
            </a:r>
            <a:endParaRPr dirty="0"/>
          </a:p>
          <a:p>
            <a:pPr marL="0" lvl="0" indent="0" algn="ctr" rtl="0">
              <a:lnSpc>
                <a:spcPct val="90000"/>
              </a:lnSpc>
              <a:spcBef>
                <a:spcPts val="1000"/>
              </a:spcBef>
              <a:spcAft>
                <a:spcPts val="0"/>
              </a:spcAft>
              <a:buNone/>
            </a:pPr>
            <a:r>
              <a:rPr lang="en-US" sz="2400" b="1" dirty="0">
                <a:solidFill>
                  <a:srgbClr val="000000"/>
                </a:solidFill>
                <a:latin typeface="Calibri"/>
                <a:ea typeface="Calibri"/>
                <a:cs typeface="Calibri"/>
                <a:sym typeface="Calibri"/>
              </a:rPr>
              <a:t>Members </a:t>
            </a:r>
            <a:r>
              <a:rPr lang="en-US" sz="2400" dirty="0">
                <a:solidFill>
                  <a:srgbClr val="000000"/>
                </a:solidFill>
                <a:latin typeface="Calibri"/>
                <a:ea typeface="Calibri"/>
                <a:cs typeface="Calibri"/>
                <a:sym typeface="Calibri"/>
              </a:rPr>
              <a:t>: Patel </a:t>
            </a:r>
            <a:r>
              <a:rPr lang="en-US" sz="2400" dirty="0" err="1">
                <a:solidFill>
                  <a:srgbClr val="000000"/>
                </a:solidFill>
                <a:latin typeface="Calibri"/>
                <a:ea typeface="Calibri"/>
                <a:cs typeface="Calibri"/>
                <a:sym typeface="Calibri"/>
              </a:rPr>
              <a:t>Vraj</a:t>
            </a:r>
            <a:r>
              <a:rPr lang="en-US" sz="2400" dirty="0">
                <a:solidFill>
                  <a:srgbClr val="000000"/>
                </a:solidFill>
                <a:latin typeface="Calibri"/>
                <a:ea typeface="Calibri"/>
                <a:cs typeface="Calibri"/>
                <a:sym typeface="Calibri"/>
              </a:rPr>
              <a:t> </a:t>
            </a:r>
            <a:r>
              <a:rPr lang="en-US" sz="2400" dirty="0" err="1">
                <a:solidFill>
                  <a:srgbClr val="000000"/>
                </a:solidFill>
                <a:latin typeface="Calibri"/>
                <a:ea typeface="Calibri"/>
                <a:cs typeface="Calibri"/>
                <a:sym typeface="Calibri"/>
              </a:rPr>
              <a:t>Hemangkumar</a:t>
            </a:r>
            <a:r>
              <a:rPr lang="en-US" sz="2400" dirty="0">
                <a:solidFill>
                  <a:srgbClr val="000000"/>
                </a:solidFill>
                <a:latin typeface="Calibri"/>
                <a:ea typeface="Calibri"/>
                <a:cs typeface="Calibri"/>
                <a:sym typeface="Calibri"/>
              </a:rPr>
              <a:t> , Patel </a:t>
            </a:r>
            <a:r>
              <a:rPr lang="en-US" sz="2400" dirty="0" err="1">
                <a:solidFill>
                  <a:srgbClr val="000000"/>
                </a:solidFill>
                <a:latin typeface="Calibri"/>
                <a:ea typeface="Calibri"/>
                <a:cs typeface="Calibri"/>
                <a:sym typeface="Calibri"/>
              </a:rPr>
              <a:t>Ansh</a:t>
            </a:r>
            <a:r>
              <a:rPr lang="en-US" sz="2400" dirty="0">
                <a:solidFill>
                  <a:srgbClr val="000000"/>
                </a:solidFill>
                <a:latin typeface="Calibri"/>
                <a:ea typeface="Calibri"/>
                <a:cs typeface="Calibri"/>
                <a:sym typeface="Calibri"/>
              </a:rPr>
              <a:t> Satishbhai , Patel Aksh Hemantkumar ,  </a:t>
            </a:r>
            <a:r>
              <a:rPr lang="en-US" sz="2400" dirty="0" err="1">
                <a:solidFill>
                  <a:srgbClr val="000000"/>
                </a:solidFill>
                <a:latin typeface="Calibri"/>
                <a:ea typeface="Calibri"/>
                <a:cs typeface="Calibri"/>
                <a:sym typeface="Calibri"/>
              </a:rPr>
              <a:t>Padariya</a:t>
            </a:r>
            <a:r>
              <a:rPr lang="en-US" sz="2400" dirty="0">
                <a:solidFill>
                  <a:srgbClr val="000000"/>
                </a:solidFill>
                <a:latin typeface="Calibri"/>
                <a:ea typeface="Calibri"/>
                <a:cs typeface="Calibri"/>
                <a:sym typeface="Calibri"/>
              </a:rPr>
              <a:t> </a:t>
            </a:r>
            <a:r>
              <a:rPr lang="en-US" sz="2400" dirty="0" err="1">
                <a:solidFill>
                  <a:srgbClr val="000000"/>
                </a:solidFill>
                <a:latin typeface="Calibri"/>
                <a:ea typeface="Calibri"/>
                <a:cs typeface="Calibri"/>
                <a:sym typeface="Calibri"/>
              </a:rPr>
              <a:t>Jagrutkumar</a:t>
            </a:r>
            <a:r>
              <a:rPr lang="en-US" sz="2400" dirty="0">
                <a:solidFill>
                  <a:srgbClr val="000000"/>
                </a:solidFill>
                <a:latin typeface="Calibri"/>
                <a:ea typeface="Calibri"/>
                <a:cs typeface="Calibri"/>
                <a:sym typeface="Calibri"/>
              </a:rPr>
              <a:t> Kaushikbhai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838203" y="995681"/>
            <a:ext cx="10515600" cy="6572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MEET OUR TEAM</a:t>
            </a:r>
            <a:endParaRPr sz="4400">
              <a:solidFill>
                <a:srgbClr val="000000"/>
              </a:solidFill>
              <a:latin typeface="Calibri"/>
              <a:ea typeface="Calibri"/>
              <a:cs typeface="Calibri"/>
              <a:sym typeface="Calibri"/>
            </a:endParaRPr>
          </a:p>
        </p:txBody>
      </p:sp>
      <p:sp>
        <p:nvSpPr>
          <p:cNvPr id="145" name="Google Shape;145;p11"/>
          <p:cNvSpPr txBox="1">
            <a:spLocks noGrp="1"/>
          </p:cNvSpPr>
          <p:nvPr>
            <p:ph type="body" idx="1"/>
          </p:nvPr>
        </p:nvSpPr>
        <p:spPr>
          <a:xfrm>
            <a:off x="748780" y="3829543"/>
            <a:ext cx="2139696" cy="344308"/>
          </a:xfrm>
          <a:prstGeom prst="rect">
            <a:avLst/>
          </a:prstGeom>
          <a:noFill/>
          <a:ln>
            <a:noFill/>
          </a:ln>
        </p:spPr>
        <p:txBody>
          <a:bodyPr spcFirstLastPara="1" wrap="square" lIns="91425" tIns="45700" rIns="91425" bIns="45700" anchor="t" anchorCtr="1">
            <a:noAutofit/>
          </a:bodyPr>
          <a:lstStyle/>
          <a:p>
            <a:pPr marL="0" lvl="0" indent="0" algn="ctr" rtl="0">
              <a:spcBef>
                <a:spcPts val="0"/>
              </a:spcBef>
              <a:spcAft>
                <a:spcPts val="0"/>
              </a:spcAft>
              <a:buNone/>
            </a:pPr>
            <a:r>
              <a:rPr lang="en-US" sz="1800" dirty="0"/>
              <a:t>Patel </a:t>
            </a:r>
            <a:r>
              <a:rPr lang="en-US" sz="1800" dirty="0" err="1"/>
              <a:t>Vraj</a:t>
            </a:r>
            <a:r>
              <a:rPr lang="en-US" sz="1800" dirty="0"/>
              <a:t> </a:t>
            </a:r>
            <a:endParaRPr dirty="0"/>
          </a:p>
        </p:txBody>
      </p:sp>
      <p:sp>
        <p:nvSpPr>
          <p:cNvPr id="146" name="Google Shape;146;p11"/>
          <p:cNvSpPr txBox="1">
            <a:spLocks noGrp="1"/>
          </p:cNvSpPr>
          <p:nvPr>
            <p:ph type="body" idx="2"/>
          </p:nvPr>
        </p:nvSpPr>
        <p:spPr>
          <a:xfrm>
            <a:off x="739999" y="6240274"/>
            <a:ext cx="2139600" cy="344400"/>
          </a:xfrm>
          <a:prstGeom prst="rect">
            <a:avLst/>
          </a:prstGeom>
          <a:noFill/>
          <a:ln>
            <a:noFill/>
          </a:ln>
        </p:spPr>
        <p:txBody>
          <a:bodyPr spcFirstLastPara="1" wrap="square" lIns="91425" tIns="45700" rIns="91425" bIns="45700" anchor="t" anchorCtr="1">
            <a:noAutofit/>
          </a:bodyPr>
          <a:lstStyle/>
          <a:p>
            <a:pPr marL="0" lvl="0" indent="0" algn="ctr" rtl="0">
              <a:spcBef>
                <a:spcPts val="0"/>
              </a:spcBef>
              <a:spcAft>
                <a:spcPts val="0"/>
              </a:spcAft>
              <a:buNone/>
            </a:pPr>
            <a:r>
              <a:rPr lang="en-US" sz="1800" dirty="0"/>
              <a:t>Patel </a:t>
            </a:r>
            <a:r>
              <a:rPr lang="en-US" sz="1800" dirty="0" err="1"/>
              <a:t>Ansh</a:t>
            </a:r>
            <a:endParaRPr dirty="0"/>
          </a:p>
        </p:txBody>
      </p:sp>
      <p:sp>
        <p:nvSpPr>
          <p:cNvPr id="147" name="Google Shape;147;p11"/>
          <p:cNvSpPr txBox="1">
            <a:spLocks noGrp="1"/>
          </p:cNvSpPr>
          <p:nvPr>
            <p:ph type="body" idx="3"/>
          </p:nvPr>
        </p:nvSpPr>
        <p:spPr>
          <a:xfrm>
            <a:off x="6917946" y="3812357"/>
            <a:ext cx="2139696" cy="344308"/>
          </a:xfrm>
          <a:prstGeom prst="rect">
            <a:avLst/>
          </a:prstGeom>
          <a:noFill/>
          <a:ln>
            <a:noFill/>
          </a:ln>
        </p:spPr>
        <p:txBody>
          <a:bodyPr spcFirstLastPara="1" wrap="square" lIns="91425" tIns="45700" rIns="91425" bIns="45700" anchor="t" anchorCtr="1">
            <a:noAutofit/>
          </a:bodyPr>
          <a:lstStyle/>
          <a:p>
            <a:pPr marL="0" lvl="0" indent="0" algn="ctr" rtl="0">
              <a:spcBef>
                <a:spcPts val="0"/>
              </a:spcBef>
              <a:spcAft>
                <a:spcPts val="0"/>
              </a:spcAft>
              <a:buNone/>
            </a:pPr>
            <a:r>
              <a:rPr lang="en-US" dirty="0"/>
              <a:t>Patel Aksh</a:t>
            </a:r>
          </a:p>
        </p:txBody>
      </p:sp>
      <p:pic>
        <p:nvPicPr>
          <p:cNvPr id="149" name="Google Shape;149;p11"/>
          <p:cNvPicPr preferRelativeResize="0"/>
          <p:nvPr/>
        </p:nvPicPr>
        <p:blipFill rotWithShape="1">
          <a:blip r:embed="rId3">
            <a:alphaModFix/>
          </a:blip>
          <a:srcRect/>
          <a:stretch/>
        </p:blipFill>
        <p:spPr>
          <a:xfrm>
            <a:off x="748780" y="1622348"/>
            <a:ext cx="2122039" cy="2177658"/>
          </a:xfrm>
          <a:prstGeom prst="rect">
            <a:avLst/>
          </a:prstGeom>
          <a:noFill/>
          <a:ln>
            <a:noFill/>
          </a:ln>
        </p:spPr>
      </p:pic>
      <p:pic>
        <p:nvPicPr>
          <p:cNvPr id="150" name="Google Shape;150;p11"/>
          <p:cNvPicPr preferRelativeResize="0"/>
          <p:nvPr/>
        </p:nvPicPr>
        <p:blipFill rotWithShape="1">
          <a:blip r:embed="rId4">
            <a:alphaModFix/>
          </a:blip>
          <a:srcRect/>
          <a:stretch/>
        </p:blipFill>
        <p:spPr>
          <a:xfrm>
            <a:off x="7042859" y="1622347"/>
            <a:ext cx="1689885" cy="2177659"/>
          </a:xfrm>
          <a:prstGeom prst="rect">
            <a:avLst/>
          </a:prstGeom>
          <a:noFill/>
          <a:ln>
            <a:noFill/>
          </a:ln>
        </p:spPr>
      </p:pic>
      <p:pic>
        <p:nvPicPr>
          <p:cNvPr id="152" name="Google Shape;152;p11"/>
          <p:cNvPicPr preferRelativeResize="0"/>
          <p:nvPr/>
        </p:nvPicPr>
        <p:blipFill rotWithShape="1">
          <a:blip r:embed="rId5">
            <a:alphaModFix/>
          </a:blip>
          <a:srcRect/>
          <a:stretch/>
        </p:blipFill>
        <p:spPr>
          <a:xfrm>
            <a:off x="932439" y="4179243"/>
            <a:ext cx="1828801" cy="2022079"/>
          </a:xfrm>
          <a:prstGeom prst="rect">
            <a:avLst/>
          </a:prstGeom>
          <a:noFill/>
          <a:ln>
            <a:noFill/>
          </a:ln>
        </p:spPr>
      </p:pic>
      <p:pic>
        <p:nvPicPr>
          <p:cNvPr id="153" name="Google Shape;153;p11"/>
          <p:cNvPicPr preferRelativeResize="0"/>
          <p:nvPr/>
        </p:nvPicPr>
        <p:blipFill rotWithShape="1">
          <a:blip r:embed="rId6">
            <a:alphaModFix/>
          </a:blip>
          <a:srcRect/>
          <a:stretch/>
        </p:blipFill>
        <p:spPr>
          <a:xfrm>
            <a:off x="7086599" y="4152943"/>
            <a:ext cx="1828801" cy="2074678"/>
          </a:xfrm>
          <a:prstGeom prst="rect">
            <a:avLst/>
          </a:prstGeom>
          <a:noFill/>
          <a:ln>
            <a:noFill/>
          </a:ln>
        </p:spPr>
      </p:pic>
      <p:sp>
        <p:nvSpPr>
          <p:cNvPr id="154" name="Google Shape;154;p11"/>
          <p:cNvSpPr txBox="1">
            <a:spLocks noGrp="1"/>
          </p:cNvSpPr>
          <p:nvPr>
            <p:ph type="body" idx="5"/>
          </p:nvPr>
        </p:nvSpPr>
        <p:spPr>
          <a:xfrm>
            <a:off x="6723126" y="6201322"/>
            <a:ext cx="2555748" cy="344308"/>
          </a:xfrm>
          <a:prstGeom prst="rect">
            <a:avLst/>
          </a:prstGeom>
          <a:noFill/>
          <a:ln>
            <a:noFill/>
          </a:ln>
        </p:spPr>
        <p:txBody>
          <a:bodyPr spcFirstLastPara="1" wrap="square" lIns="91425" tIns="45700" rIns="91425" bIns="45700" anchor="t" anchorCtr="1">
            <a:noAutofit/>
          </a:bodyPr>
          <a:lstStyle/>
          <a:p>
            <a:pPr marL="0" lvl="0" indent="0" algn="ctr" rtl="0">
              <a:spcBef>
                <a:spcPts val="0"/>
              </a:spcBef>
              <a:spcAft>
                <a:spcPts val="0"/>
              </a:spcAft>
              <a:buNone/>
            </a:pPr>
            <a:r>
              <a:rPr lang="en-US" sz="1800" dirty="0" err="1"/>
              <a:t>Padariya</a:t>
            </a:r>
            <a:r>
              <a:rPr lang="en-US" sz="1800" dirty="0"/>
              <a:t> </a:t>
            </a:r>
            <a:r>
              <a:rPr lang="en-US" sz="1800" dirty="0" err="1"/>
              <a:t>Jagrut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1047135" y="858017"/>
            <a:ext cx="10515600" cy="50046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AGENDA</a:t>
            </a:r>
            <a:endParaRPr sz="4400">
              <a:solidFill>
                <a:srgbClr val="000000"/>
              </a:solidFill>
              <a:latin typeface="Arial"/>
              <a:ea typeface="Arial"/>
              <a:cs typeface="Arial"/>
              <a:sym typeface="Arial"/>
            </a:endParaRPr>
          </a:p>
        </p:txBody>
      </p:sp>
      <p:sp>
        <p:nvSpPr>
          <p:cNvPr id="87" name="Google Shape;87;p2"/>
          <p:cNvSpPr txBox="1">
            <a:spLocks noGrp="1"/>
          </p:cNvSpPr>
          <p:nvPr>
            <p:ph type="body" idx="1"/>
          </p:nvPr>
        </p:nvSpPr>
        <p:spPr>
          <a:xfrm>
            <a:off x="572735" y="1358477"/>
            <a:ext cx="10990000" cy="4346995"/>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IN" sz="1800" b="1" i="0" dirty="0">
                <a:solidFill>
                  <a:schemeClr val="tx1"/>
                </a:solidFill>
                <a:effectLst/>
                <a:latin typeface="Söhne"/>
              </a:rPr>
              <a:t>Dataset Acquisition and Preparation</a:t>
            </a:r>
            <a:r>
              <a:rPr lang="en-IN" sz="1800" b="0" i="0" dirty="0">
                <a:solidFill>
                  <a:schemeClr val="tx1"/>
                </a:solidFill>
                <a:effectLst/>
                <a:latin typeface="Söhne"/>
              </a:rPr>
              <a:t>:</a:t>
            </a:r>
          </a:p>
          <a:p>
            <a:pPr marL="742950" lvl="1" indent="-285750" algn="l">
              <a:buFont typeface="+mj-lt"/>
              <a:buAutoNum type="arabicPeriod"/>
            </a:pPr>
            <a:r>
              <a:rPr lang="en-IN" sz="1800" b="0" i="0" dirty="0">
                <a:solidFill>
                  <a:schemeClr val="tx1"/>
                </a:solidFill>
                <a:effectLst/>
                <a:latin typeface="Söhne"/>
              </a:rPr>
              <a:t>Gather a diverse dataset of images containing examples of normal eyes and eyes affected by pink eye.</a:t>
            </a:r>
          </a:p>
          <a:p>
            <a:pPr marL="742950" lvl="1" indent="-285750" algn="l">
              <a:buFont typeface="+mj-lt"/>
              <a:buAutoNum type="arabicPeriod"/>
            </a:pPr>
            <a:r>
              <a:rPr lang="en-IN" sz="1800" b="0" i="0" dirty="0">
                <a:solidFill>
                  <a:schemeClr val="tx1"/>
                </a:solidFill>
                <a:effectLst/>
                <a:latin typeface="Söhne"/>
              </a:rPr>
              <a:t>Pre-process the dataset to ensure consistency in size, resolution, and quality.</a:t>
            </a:r>
          </a:p>
          <a:p>
            <a:pPr marL="742950" lvl="1" indent="-285750" algn="l">
              <a:buFont typeface="+mj-lt"/>
              <a:buAutoNum type="arabicPeriod"/>
            </a:pPr>
            <a:r>
              <a:rPr lang="en-IN" sz="1800" b="0" i="0" dirty="0">
                <a:solidFill>
                  <a:schemeClr val="tx1"/>
                </a:solidFill>
                <a:effectLst/>
                <a:latin typeface="Söhne"/>
              </a:rPr>
              <a:t>Augment the dataset to enhance its diversity and robustness.</a:t>
            </a:r>
          </a:p>
          <a:p>
            <a:pPr algn="l">
              <a:buFont typeface="+mj-lt"/>
              <a:buAutoNum type="arabicPeriod"/>
            </a:pPr>
            <a:r>
              <a:rPr lang="en-IN" sz="1800" b="1" i="0" dirty="0">
                <a:solidFill>
                  <a:schemeClr val="tx1"/>
                </a:solidFill>
                <a:effectLst/>
                <a:latin typeface="Söhne"/>
              </a:rPr>
              <a:t>Model Development and Training</a:t>
            </a:r>
            <a:r>
              <a:rPr lang="en-IN" sz="1800" b="0" i="0" dirty="0">
                <a:solidFill>
                  <a:schemeClr val="tx1"/>
                </a:solidFill>
                <a:effectLst/>
                <a:latin typeface="Söhne"/>
              </a:rPr>
              <a:t>:</a:t>
            </a:r>
          </a:p>
          <a:p>
            <a:pPr marL="742950" lvl="1" indent="-285750" algn="l">
              <a:buFont typeface="+mj-lt"/>
              <a:buAutoNum type="arabicPeriod"/>
            </a:pPr>
            <a:r>
              <a:rPr lang="en-IN" sz="1800" b="0" i="0" dirty="0">
                <a:solidFill>
                  <a:schemeClr val="tx1"/>
                </a:solidFill>
                <a:effectLst/>
                <a:latin typeface="Söhne"/>
              </a:rPr>
              <a:t>Design and develop a machine learning model using appropriate algorithms such as convolutional neural networks (CNNs).</a:t>
            </a:r>
          </a:p>
          <a:p>
            <a:pPr marL="742950" lvl="1" indent="-285750" algn="l">
              <a:buFont typeface="+mj-lt"/>
              <a:buAutoNum type="arabicPeriod"/>
            </a:pPr>
            <a:r>
              <a:rPr lang="en-IN" sz="1800" b="0" i="0" dirty="0">
                <a:solidFill>
                  <a:schemeClr val="tx1"/>
                </a:solidFill>
                <a:effectLst/>
                <a:latin typeface="Söhne"/>
              </a:rPr>
              <a:t>Train the model on the pre-processed dataset to accurately distinguish between normal and pink eye cases.</a:t>
            </a:r>
          </a:p>
          <a:p>
            <a:pPr marL="742950" lvl="1" indent="-285750" algn="l">
              <a:buFont typeface="+mj-lt"/>
              <a:buAutoNum type="arabicPeriod"/>
            </a:pPr>
            <a:r>
              <a:rPr lang="en-IN" sz="1800" b="0" i="0" dirty="0">
                <a:solidFill>
                  <a:schemeClr val="tx1"/>
                </a:solidFill>
                <a:effectLst/>
                <a:latin typeface="Söhne"/>
              </a:rPr>
              <a:t>Experiment with different architectures and hyperparameters to optimize the model's performance.</a:t>
            </a:r>
          </a:p>
          <a:p>
            <a:pPr algn="l">
              <a:buFont typeface="+mj-lt"/>
              <a:buAutoNum type="arabicPeriod"/>
            </a:pPr>
            <a:r>
              <a:rPr lang="en-IN" sz="1800" b="1" i="0" dirty="0">
                <a:solidFill>
                  <a:schemeClr val="tx1"/>
                </a:solidFill>
                <a:effectLst/>
                <a:latin typeface="Söhne"/>
              </a:rPr>
              <a:t>Evaluation and Validation</a:t>
            </a:r>
            <a:r>
              <a:rPr lang="en-IN" sz="1800" b="0" i="0" dirty="0">
                <a:solidFill>
                  <a:schemeClr val="tx1"/>
                </a:solidFill>
                <a:effectLst/>
                <a:latin typeface="Söhne"/>
              </a:rPr>
              <a:t>:</a:t>
            </a:r>
          </a:p>
          <a:p>
            <a:pPr marL="742950" lvl="1" indent="-285750" algn="l">
              <a:buFont typeface="+mj-lt"/>
              <a:buAutoNum type="arabicPeriod"/>
            </a:pPr>
            <a:r>
              <a:rPr lang="en-IN" sz="1800" b="0" i="0" dirty="0">
                <a:solidFill>
                  <a:schemeClr val="tx1"/>
                </a:solidFill>
                <a:effectLst/>
                <a:latin typeface="Söhne"/>
              </a:rPr>
              <a:t>Evaluate the trained model using appropriate metrics such as accuracy, precision, recall, and F1-score on a separate test dataset.</a:t>
            </a:r>
          </a:p>
          <a:p>
            <a:pPr marL="742950" lvl="1" indent="-285750" algn="l">
              <a:buFont typeface="+mj-lt"/>
              <a:buAutoNum type="arabicPeriod"/>
            </a:pPr>
            <a:r>
              <a:rPr lang="en-IN" sz="1800" b="0" i="0" dirty="0">
                <a:solidFill>
                  <a:schemeClr val="tx1"/>
                </a:solidFill>
                <a:effectLst/>
                <a:latin typeface="Söhne"/>
              </a:rPr>
              <a:t>Perform cross-validation to assess the model's performance across different types and severities of pink eye.</a:t>
            </a:r>
          </a:p>
          <a:p>
            <a:pPr marL="742950" lvl="1" indent="-285750" algn="l">
              <a:buFont typeface="+mj-lt"/>
              <a:buAutoNum type="arabicPeriod"/>
            </a:pPr>
            <a:r>
              <a:rPr lang="en-IN" sz="1800" b="0" i="0" dirty="0">
                <a:solidFill>
                  <a:schemeClr val="tx1"/>
                </a:solidFill>
                <a:effectLst/>
                <a:latin typeface="Söhne"/>
              </a:rPr>
              <a:t>Validate the model's effectiveness in early detection and classification of pink eye cases.</a:t>
            </a:r>
          </a:p>
          <a:p>
            <a:pPr algn="l">
              <a:buFont typeface="+mj-lt"/>
              <a:buAutoNum type="arabicPeriod"/>
            </a:pPr>
            <a:r>
              <a:rPr lang="en-IN" sz="1800" b="1" i="0" dirty="0">
                <a:solidFill>
                  <a:schemeClr val="tx1"/>
                </a:solidFill>
                <a:effectLst/>
                <a:latin typeface="Söhne"/>
              </a:rPr>
              <a:t>Deployment and Integration</a:t>
            </a:r>
            <a:r>
              <a:rPr lang="en-IN" sz="1800" b="0" i="0" dirty="0">
                <a:solidFill>
                  <a:schemeClr val="tx1"/>
                </a:solidFill>
                <a:effectLst/>
                <a:latin typeface="Söhne"/>
              </a:rPr>
              <a:t>:</a:t>
            </a:r>
          </a:p>
          <a:p>
            <a:pPr marL="742950" lvl="1" indent="-285750" algn="l">
              <a:buFont typeface="+mj-lt"/>
              <a:buAutoNum type="arabicPeriod"/>
            </a:pPr>
            <a:r>
              <a:rPr lang="en-IN" sz="1800" b="0" i="0" dirty="0">
                <a:solidFill>
                  <a:schemeClr val="tx1"/>
                </a:solidFill>
                <a:effectLst/>
                <a:latin typeface="Söhne"/>
              </a:rPr>
              <a:t>Deploy the trained model into a user-friendly application or platform for healthcare professionals.</a:t>
            </a:r>
          </a:p>
          <a:p>
            <a:pPr marL="742950" lvl="1" indent="-285750" algn="l">
              <a:buFont typeface="+mj-lt"/>
              <a:buAutoNum type="arabicPeriod"/>
            </a:pPr>
            <a:r>
              <a:rPr lang="en-IN" sz="1800" b="0" i="0" dirty="0">
                <a:solidFill>
                  <a:schemeClr val="tx1"/>
                </a:solidFill>
                <a:effectLst/>
                <a:latin typeface="Söhne"/>
              </a:rPr>
              <a:t>Integrate the pink eye detection system with existing healthcare systems to ensure seamless workflow integration.</a:t>
            </a:r>
          </a:p>
          <a:p>
            <a:pPr marL="0" lvl="0" indent="0" algn="l" rtl="0">
              <a:lnSpc>
                <a:spcPct val="90000"/>
              </a:lnSpc>
              <a:spcBef>
                <a:spcPts val="0"/>
              </a:spcBef>
              <a:spcAft>
                <a:spcPts val="0"/>
              </a:spcAft>
              <a:buNone/>
            </a:pPr>
            <a:endParaRPr sz="2800"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838203" y="1104896"/>
            <a:ext cx="10515600" cy="7207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dirty="0">
                <a:solidFill>
                  <a:srgbClr val="000000"/>
                </a:solidFill>
                <a:latin typeface="Calibri"/>
                <a:ea typeface="Calibri"/>
                <a:cs typeface="Calibri"/>
                <a:sym typeface="Calibri"/>
              </a:rPr>
              <a:t>PROBLEM  STATEMENT</a:t>
            </a:r>
            <a:endParaRPr sz="4400" dirty="0">
              <a:solidFill>
                <a:srgbClr val="000000"/>
              </a:solidFill>
              <a:latin typeface="Arial"/>
              <a:ea typeface="Arial"/>
              <a:cs typeface="Arial"/>
              <a:sym typeface="Arial"/>
            </a:endParaRPr>
          </a:p>
        </p:txBody>
      </p:sp>
      <p:sp>
        <p:nvSpPr>
          <p:cNvPr id="93" name="Google Shape;93;p3"/>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IN" sz="2800" b="0" i="0" dirty="0">
                <a:solidFill>
                  <a:schemeClr val="tx1"/>
                </a:solidFill>
                <a:effectLst/>
                <a:latin typeface="Söhne"/>
              </a:rPr>
              <a:t>Pink eye, or conjunctivitis, is a common eye condition characterized by inflammation and redness of the conjunctiva, the transparent membrane that covers the white part of the eyeball and lines the inner surface of the eyelids. It can be caused by various factors such as viral or bacterial infections, allergies, or irritants. Early detection and treatment of pink eye are crucial to prevent its spread and to provide timely medical intervention.</a:t>
            </a:r>
            <a:endParaRPr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838203" y="947053"/>
            <a:ext cx="10515600" cy="705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PROJECT  OVERVIEW</a:t>
            </a:r>
            <a:endParaRPr sz="4400">
              <a:solidFill>
                <a:srgbClr val="000000"/>
              </a:solidFill>
              <a:latin typeface="Calibri"/>
              <a:ea typeface="Calibri"/>
              <a:cs typeface="Calibri"/>
              <a:sym typeface="Calibri"/>
            </a:endParaRPr>
          </a:p>
        </p:txBody>
      </p:sp>
      <p:sp>
        <p:nvSpPr>
          <p:cNvPr id="99" name="Google Shape;99;p4"/>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IN" sz="2400" b="0" i="0" dirty="0">
                <a:solidFill>
                  <a:schemeClr val="tx1"/>
                </a:solidFill>
                <a:effectLst/>
                <a:latin typeface="Söhne"/>
              </a:rPr>
              <a:t>The aim of this project is to develop a machine learning model capable of accurately detecting the presence of pink eye in images of human eyes. This model will assist healthcare professionals in quickly identifying cases of pink eye, especially in scenarios where access to specialized ophthalmologists may be limited.</a:t>
            </a:r>
            <a:endParaRPr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838203" y="947053"/>
            <a:ext cx="10515600" cy="705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000" dirty="0">
                <a:solidFill>
                  <a:srgbClr val="000000"/>
                </a:solidFill>
                <a:latin typeface="Calibri"/>
                <a:ea typeface="Calibri"/>
                <a:cs typeface="Calibri"/>
                <a:sym typeface="Calibri"/>
              </a:rPr>
              <a:t>THE WOW FACTOR IN OUR SOLUTION</a:t>
            </a:r>
            <a:endParaRPr sz="4000" dirty="0">
              <a:solidFill>
                <a:srgbClr val="000000"/>
              </a:solidFill>
              <a:latin typeface="Calibri"/>
              <a:ea typeface="Calibri"/>
              <a:cs typeface="Calibri"/>
              <a:sym typeface="Calibri"/>
            </a:endParaRPr>
          </a:p>
        </p:txBody>
      </p:sp>
      <p:sp>
        <p:nvSpPr>
          <p:cNvPr id="111" name="Google Shape;111;p6"/>
          <p:cNvSpPr txBox="1">
            <a:spLocks noGrp="1"/>
          </p:cNvSpPr>
          <p:nvPr>
            <p:ph type="body" idx="1"/>
          </p:nvPr>
        </p:nvSpPr>
        <p:spPr>
          <a:xfrm>
            <a:off x="838200" y="1559611"/>
            <a:ext cx="10515600" cy="4351336"/>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IN" sz="1800" b="1" i="0" dirty="0">
                <a:solidFill>
                  <a:schemeClr val="tx1"/>
                </a:solidFill>
                <a:effectLst/>
                <a:latin typeface="Söhne"/>
              </a:rPr>
              <a:t>Early Detection and Intervention</a:t>
            </a:r>
            <a:r>
              <a:rPr lang="en-IN" sz="1800" b="0" i="0" dirty="0">
                <a:solidFill>
                  <a:schemeClr val="tx1"/>
                </a:solidFill>
                <a:effectLst/>
                <a:latin typeface="Söhne"/>
              </a:rPr>
              <a:t>: By harnessing the power of machine learning, this project offers the potential to detect pink eye at an early stage, even before noticeable symptoms manifest fully.</a:t>
            </a:r>
          </a:p>
          <a:p>
            <a:pPr algn="l">
              <a:buFont typeface="+mj-lt"/>
              <a:buAutoNum type="arabicPeriod"/>
            </a:pPr>
            <a:r>
              <a:rPr lang="en-IN" sz="1800" b="1" i="0" dirty="0">
                <a:solidFill>
                  <a:schemeClr val="tx1"/>
                </a:solidFill>
                <a:effectLst/>
                <a:latin typeface="Söhne"/>
              </a:rPr>
              <a:t>Accessibility and Convenience</a:t>
            </a:r>
            <a:r>
              <a:rPr lang="en-IN" sz="1800" b="0" i="0" dirty="0">
                <a:solidFill>
                  <a:schemeClr val="tx1"/>
                </a:solidFill>
                <a:effectLst/>
                <a:latin typeface="Söhne"/>
              </a:rPr>
              <a:t>: The automated nature of the pink eye detection system makes it highly accessible to healthcare professionals across various settings, including remote and underserved areas where access to specialized eye care may be limited. This accessibility enhances the reach of healthcare services and promotes timely diagnosis and treatment.</a:t>
            </a:r>
            <a:endParaRPr lang="en-IN" sz="1800" dirty="0">
              <a:solidFill>
                <a:schemeClr val="tx1"/>
              </a:solidFill>
              <a:latin typeface="Söhne"/>
            </a:endParaRPr>
          </a:p>
          <a:p>
            <a:pPr algn="l">
              <a:buFont typeface="+mj-lt"/>
              <a:buAutoNum type="arabicPeriod"/>
            </a:pPr>
            <a:r>
              <a:rPr lang="en-IN" sz="1800" b="1" i="0" dirty="0">
                <a:solidFill>
                  <a:schemeClr val="tx1"/>
                </a:solidFill>
                <a:effectLst/>
                <a:latin typeface="Söhne"/>
              </a:rPr>
              <a:t>Accuracy and Efficiency</a:t>
            </a:r>
            <a:r>
              <a:rPr lang="en-IN" sz="1800" b="0" i="0" dirty="0">
                <a:solidFill>
                  <a:schemeClr val="tx1"/>
                </a:solidFill>
                <a:effectLst/>
                <a:latin typeface="Söhne"/>
              </a:rPr>
              <a:t>: The machine learning model developed in this project aims to achieve high accuracy in distinguishing between normal eyes and those affected by pink eye. By providing accurate and reliable results, the system enhances the efficiency of healthcare professionals, enabling them to prioritize cases requiring immediate attention while reducing unnecessary consultations.</a:t>
            </a:r>
          </a:p>
          <a:p>
            <a:pPr algn="l">
              <a:buFont typeface="+mj-lt"/>
              <a:buAutoNum type="arabicPeriod"/>
            </a:pPr>
            <a:r>
              <a:rPr lang="en-IN" sz="1800" dirty="0">
                <a:solidFill>
                  <a:schemeClr val="tx1"/>
                </a:solidFill>
                <a:latin typeface="Söhne"/>
              </a:rPr>
              <a:t>i</a:t>
            </a:r>
            <a:r>
              <a:rPr lang="en-IN" sz="1800" b="1" i="0" dirty="0">
                <a:solidFill>
                  <a:schemeClr val="tx1"/>
                </a:solidFill>
                <a:effectLst/>
                <a:latin typeface="Söhne"/>
              </a:rPr>
              <a:t>ntegration with Healthcare Systems</a:t>
            </a:r>
            <a:r>
              <a:rPr lang="en-IN" sz="1800" b="0" i="0" dirty="0">
                <a:solidFill>
                  <a:schemeClr val="tx1"/>
                </a:solidFill>
                <a:effectLst/>
                <a:latin typeface="Söhne"/>
              </a:rPr>
              <a:t>: The seamless integration of the pink eye detection model with existing healthcare systems ensures smooth workflow integration for healthcare professionals. This integration facilitates easy access to the system's functionalities within their existing workflow, promoting adoption and utilization.</a:t>
            </a:r>
          </a:p>
          <a:p>
            <a:pPr algn="l">
              <a:buFont typeface="+mj-lt"/>
              <a:buAutoNum type="arabicPeriod"/>
            </a:pPr>
            <a:r>
              <a:rPr lang="en-IN" sz="1800" b="1" i="0" dirty="0">
                <a:solidFill>
                  <a:schemeClr val="tx1"/>
                </a:solidFill>
                <a:effectLst/>
                <a:latin typeface="Söhne"/>
              </a:rPr>
              <a:t>Continuous Improvement and Adaptation</a:t>
            </a:r>
            <a:r>
              <a:rPr lang="en-IN" sz="1800" b="0" i="0" dirty="0">
                <a:solidFill>
                  <a:schemeClr val="tx1"/>
                </a:solidFill>
                <a:effectLst/>
                <a:latin typeface="Söhne"/>
              </a:rPr>
              <a:t>: The project's emphasis on continuous monitoring, feedback collection, and model refinement ensures that the system evolves over time to address emerging challenges and variations in pink eye cases. This adaptability enhances the system's effectiveness and relevance in real-world healthcare settings.</a:t>
            </a: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p:nvPr/>
        </p:nvSpPr>
        <p:spPr>
          <a:xfrm>
            <a:off x="1066800" y="1066800"/>
            <a:ext cx="611051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0" i="0" u="none" strike="noStrike" cap="none">
                <a:solidFill>
                  <a:srgbClr val="000000"/>
                </a:solidFill>
                <a:latin typeface="Calibri"/>
                <a:ea typeface="Calibri"/>
                <a:cs typeface="Calibri"/>
                <a:sym typeface="Calibri"/>
              </a:rPr>
              <a:t>MODELLING</a:t>
            </a:r>
            <a:endParaRPr sz="4400">
              <a:solidFill>
                <a:schemeClr val="dk1"/>
              </a:solidFill>
              <a:latin typeface="Calibri"/>
              <a:ea typeface="Calibri"/>
              <a:cs typeface="Calibri"/>
              <a:sym typeface="Calibri"/>
            </a:endParaRPr>
          </a:p>
        </p:txBody>
      </p:sp>
      <p:sp>
        <p:nvSpPr>
          <p:cNvPr id="117" name="Google Shape;117;p7"/>
          <p:cNvSpPr txBox="1"/>
          <p:nvPr/>
        </p:nvSpPr>
        <p:spPr>
          <a:xfrm>
            <a:off x="1321462" y="1934488"/>
            <a:ext cx="845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CNN</a:t>
            </a:r>
            <a:endParaRPr dirty="0"/>
          </a:p>
        </p:txBody>
      </p:sp>
      <p:sp>
        <p:nvSpPr>
          <p:cNvPr id="119" name="Google Shape;119;p7"/>
          <p:cNvSpPr txBox="1"/>
          <p:nvPr/>
        </p:nvSpPr>
        <p:spPr>
          <a:xfrm>
            <a:off x="1321462" y="2415976"/>
            <a:ext cx="10120085"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dirty="0">
                <a:solidFill>
                  <a:schemeClr val="tx1"/>
                </a:solidFill>
                <a:effectLst/>
                <a:latin typeface="Söhne"/>
              </a:rPr>
              <a:t>For the Pink Eye Detection project, a Convolutional Neural Network (CNN) is commonly used as the model in deep learning. CNNs are particularly well-suited for image classification tasks like this one due to their ability to effectively learn spatial hierarchies of features directly from the image data.</a:t>
            </a:r>
            <a:endParaRPr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838203" y="947053"/>
            <a:ext cx="10515600" cy="705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dirty="0">
                <a:latin typeface="Calibri"/>
                <a:cs typeface="Calibri"/>
                <a:sym typeface="Calibri"/>
              </a:rPr>
              <a:t>Working</a:t>
            </a:r>
            <a:endParaRPr dirty="0"/>
          </a:p>
        </p:txBody>
      </p:sp>
      <p:pic>
        <p:nvPicPr>
          <p:cNvPr id="2050" name="Picture 2" descr="Automated Detection of Adenoviral Conjunctivitis Disease from Facial Images  using Machine Learning | Semantic Scholar">
            <a:extLst>
              <a:ext uri="{FF2B5EF4-FFF2-40B4-BE49-F238E27FC236}">
                <a16:creationId xmlns:a16="http://schemas.microsoft.com/office/drawing/2014/main" id="{2C6CAF58-F22A-EAB0-11AF-DC67DEFAD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34" y="1957132"/>
            <a:ext cx="4747965" cy="2743608"/>
          </a:xfrm>
          <a:prstGeom prst="rect">
            <a:avLst/>
          </a:prstGeom>
          <a:noFill/>
          <a:effectLst>
            <a:outerShdw blurRad="496738" dist="50800" dir="5400000" algn="ctr" rotWithShape="0">
              <a:srgbClr val="000000">
                <a:alpha val="60000"/>
              </a:srgbClr>
            </a:outerShdw>
          </a:effectLst>
          <a:extLst>
            <a:ext uri="{909E8E84-426E-40DD-AFC4-6F175D3DCCD1}">
              <a14:hiddenFill xmlns:a14="http://schemas.microsoft.com/office/drawing/2010/main">
                <a:solidFill>
                  <a:srgbClr val="FFFFFF"/>
                </a:solidFill>
              </a14:hiddenFill>
            </a:ext>
          </a:extLst>
        </p:spPr>
      </p:pic>
      <p:pic>
        <p:nvPicPr>
          <p:cNvPr id="2" name="Picture 2" descr="iConDet: An Intelligent Portable Healthcare App for the Detection of  Conjunctivitis | SpringerLink">
            <a:extLst>
              <a:ext uri="{FF2B5EF4-FFF2-40B4-BE49-F238E27FC236}">
                <a16:creationId xmlns:a16="http://schemas.microsoft.com/office/drawing/2014/main" id="{35CC45F6-E975-AA7F-BDB7-2BDCDB688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19421"/>
            <a:ext cx="5527719" cy="2219157"/>
          </a:xfrm>
          <a:prstGeom prst="rect">
            <a:avLst/>
          </a:prstGeom>
          <a:noFill/>
          <a:effectLst>
            <a:outerShdw blurRad="478780" dist="50800" dir="5400000" algn="ctr" rotWithShape="0">
              <a:srgbClr val="000000">
                <a:alpha val="69211"/>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3" y="947053"/>
            <a:ext cx="10515600" cy="7059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RESULTS </a:t>
            </a:r>
            <a:endParaRPr sz="44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C10A574-0482-285C-6B82-8860F28F49C9}"/>
              </a:ext>
            </a:extLst>
          </p:cNvPr>
          <p:cNvPicPr>
            <a:picLocks noChangeAspect="1"/>
          </p:cNvPicPr>
          <p:nvPr/>
        </p:nvPicPr>
        <p:blipFill>
          <a:blip r:embed="rId3"/>
          <a:stretch>
            <a:fillRect/>
          </a:stretch>
        </p:blipFill>
        <p:spPr>
          <a:xfrm>
            <a:off x="125112" y="1828844"/>
            <a:ext cx="6084995" cy="1805118"/>
          </a:xfrm>
          <a:prstGeom prst="rect">
            <a:avLst/>
          </a:prstGeom>
          <a:effectLst>
            <a:outerShdw blurRad="337294" dist="50800" dir="5400000" algn="ctr" rotWithShape="0">
              <a:srgbClr val="000000">
                <a:alpha val="69125"/>
              </a:srgbClr>
            </a:outerShdw>
          </a:effectLst>
        </p:spPr>
      </p:pic>
      <p:pic>
        <p:nvPicPr>
          <p:cNvPr id="5" name="Picture 4">
            <a:extLst>
              <a:ext uri="{FF2B5EF4-FFF2-40B4-BE49-F238E27FC236}">
                <a16:creationId xmlns:a16="http://schemas.microsoft.com/office/drawing/2014/main" id="{E3EC96E0-731B-BDD0-1320-82097C84A960}"/>
              </a:ext>
            </a:extLst>
          </p:cNvPr>
          <p:cNvPicPr>
            <a:picLocks noChangeAspect="1"/>
          </p:cNvPicPr>
          <p:nvPr/>
        </p:nvPicPr>
        <p:blipFill>
          <a:blip r:embed="rId4"/>
          <a:stretch>
            <a:fillRect/>
          </a:stretch>
        </p:blipFill>
        <p:spPr>
          <a:xfrm>
            <a:off x="7194010" y="701849"/>
            <a:ext cx="3700032" cy="5637168"/>
          </a:xfrm>
          <a:prstGeom prst="rect">
            <a:avLst/>
          </a:prstGeom>
          <a:effectLst>
            <a:outerShdw blurRad="458092" dist="50800" dir="5400000" algn="ctr" rotWithShape="0">
              <a:srgbClr val="000000">
                <a:alpha val="72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3" y="936171"/>
            <a:ext cx="10515600" cy="71680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4400">
                <a:solidFill>
                  <a:srgbClr val="000000"/>
                </a:solidFill>
                <a:latin typeface="Calibri"/>
                <a:ea typeface="Calibri"/>
                <a:cs typeface="Calibri"/>
                <a:sym typeface="Calibri"/>
              </a:rPr>
              <a:t>CONCLUSION</a:t>
            </a:r>
            <a:endParaRPr sz="4400">
              <a:solidFill>
                <a:srgbClr val="000000"/>
              </a:solidFill>
              <a:latin typeface="Calibri"/>
              <a:ea typeface="Calibri"/>
              <a:cs typeface="Calibri"/>
              <a:sym typeface="Calibri"/>
            </a:endParaRPr>
          </a:p>
        </p:txBody>
      </p:sp>
      <p:sp>
        <p:nvSpPr>
          <p:cNvPr id="139" name="Google Shape;139;p10"/>
          <p:cNvSpPr txBox="1">
            <a:spLocks noGrp="1"/>
          </p:cNvSpPr>
          <p:nvPr>
            <p:ph type="body" idx="1"/>
          </p:nvPr>
        </p:nvSpPr>
        <p:spPr>
          <a:xfrm>
            <a:off x="838203" y="1825627"/>
            <a:ext cx="10515600" cy="4351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2000" b="0" i="0" dirty="0">
                <a:solidFill>
                  <a:schemeClr val="tx1"/>
                </a:solidFill>
                <a:effectLst/>
                <a:latin typeface="Calibri" panose="020F0502020204030204" pitchFamily="34" charset="0"/>
                <a:cs typeface="Calibri" panose="020F0502020204030204" pitchFamily="34" charset="0"/>
              </a:rPr>
              <a:t>The Pink Eye Detection project demonstrates the feasibility and effectiveness of using machine learning, specifically convolutional neural networks (CNNs), for automated detection of pink eye in human eye images. Through meticulous dataset curation, pre-processing, model development, and evaluation, the project has achieved significant strides towards addressing the challenge of early identification and intervention in cases of conjunctivitis.</a:t>
            </a:r>
            <a:endParaRPr sz="2000" dirty="0">
              <a:solidFill>
                <a:schemeClr val="tx1"/>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sz="2000" dirty="0"/>
          </a:p>
          <a:p>
            <a:pPr marL="0" lvl="0" indent="0" algn="l" rtl="0">
              <a:spcBef>
                <a:spcPts val="0"/>
              </a:spcBef>
              <a:spcAft>
                <a:spcPts val="0"/>
              </a:spcAft>
              <a:buNone/>
            </a:pPr>
            <a:r>
              <a:rPr lang="en-US" sz="2200" b="1" dirty="0"/>
              <a:t>Important links:</a:t>
            </a:r>
            <a:endParaRPr sz="2200" b="1" dirty="0"/>
          </a:p>
          <a:p>
            <a:pPr marL="0" lvl="0" indent="0" algn="l" rtl="0">
              <a:spcBef>
                <a:spcPts val="0"/>
              </a:spcBef>
              <a:spcAft>
                <a:spcPts val="0"/>
              </a:spcAft>
              <a:buNone/>
            </a:pPr>
            <a:r>
              <a:rPr lang="en-US" sz="2000" dirty="0"/>
              <a:t> </a:t>
            </a:r>
            <a:endParaRPr sz="2000" dirty="0"/>
          </a:p>
          <a:p>
            <a:pPr marL="0" lvl="0" indent="0" algn="l" rtl="0">
              <a:spcBef>
                <a:spcPts val="0"/>
              </a:spcBef>
              <a:spcAft>
                <a:spcPts val="0"/>
              </a:spcAft>
              <a:buNone/>
            </a:pPr>
            <a:r>
              <a:rPr lang="en-US" sz="2000" dirty="0"/>
              <a:t>Project DEMO :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OfficialAkshPatel</a:t>
            </a:r>
            <a:r>
              <a:rPr lang="en-US" sz="2000" dirty="0">
                <a:hlinkClick r:id="rId3"/>
              </a:rPr>
              <a:t>/Conjunctivitis-image-detection-Using-Machine-Learning</a:t>
            </a:r>
            <a:endParaRPr sz="2000" dirty="0"/>
          </a:p>
          <a:p>
            <a:pPr marL="0" lvl="0" indent="0" algn="l" rtl="0">
              <a:spcBef>
                <a:spcPts val="0"/>
              </a:spcBef>
              <a:spcAft>
                <a:spcPts val="0"/>
              </a:spcAft>
              <a:buNone/>
            </a:pP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763</Words>
  <Application>Microsoft Macintosh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Söhne</vt:lpstr>
      <vt:lpstr>Calibri</vt:lpstr>
      <vt:lpstr>Office Theme</vt:lpstr>
      <vt:lpstr>1_Office Theme</vt:lpstr>
      <vt:lpstr>Pink Eye Detection Using Machine Learning</vt:lpstr>
      <vt:lpstr>AGENDA</vt:lpstr>
      <vt:lpstr>PROBLEM  STATEMENT</vt:lpstr>
      <vt:lpstr>PROJECT  OVERVIEW</vt:lpstr>
      <vt:lpstr>THE WOW FACTOR IN OUR SOLUTION</vt:lpstr>
      <vt:lpstr>PowerPoint Presentation</vt:lpstr>
      <vt:lpstr>Working</vt:lpstr>
      <vt:lpstr>RESULTS </vt:lpstr>
      <vt:lpstr>CONCLUSION</vt:lpstr>
      <vt:lpstr>MEET 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Eye Detection Using Machine Learning</dc:title>
  <dc:creator>Pravin Prajapati</dc:creator>
  <cp:lastModifiedBy>Dasnadasshah@outlook.com</cp:lastModifiedBy>
  <cp:revision>1</cp:revision>
  <dcterms:created xsi:type="dcterms:W3CDTF">2022-06-06T03:52:37Z</dcterms:created>
  <dcterms:modified xsi:type="dcterms:W3CDTF">2024-03-02T07:01:59Z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