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2" r:id="rId1"/>
  </p:sldMasterIdLst>
  <p:notesMasterIdLst>
    <p:notesMasterId r:id="rId27"/>
  </p:notesMasterIdLst>
  <p:sldIdLst>
    <p:sldId id="256" r:id="rId2"/>
    <p:sldId id="562" r:id="rId3"/>
    <p:sldId id="563" r:id="rId4"/>
    <p:sldId id="571" r:id="rId5"/>
    <p:sldId id="407" r:id="rId6"/>
    <p:sldId id="564" r:id="rId7"/>
    <p:sldId id="534" r:id="rId8"/>
    <p:sldId id="535" r:id="rId9"/>
    <p:sldId id="550" r:id="rId10"/>
    <p:sldId id="551" r:id="rId11"/>
    <p:sldId id="552" r:id="rId12"/>
    <p:sldId id="565" r:id="rId13"/>
    <p:sldId id="566" r:id="rId14"/>
    <p:sldId id="567" r:id="rId15"/>
    <p:sldId id="568" r:id="rId16"/>
    <p:sldId id="575" r:id="rId17"/>
    <p:sldId id="569" r:id="rId18"/>
    <p:sldId id="570" r:id="rId19"/>
    <p:sldId id="408" r:id="rId20"/>
    <p:sldId id="516" r:id="rId21"/>
    <p:sldId id="549" r:id="rId22"/>
    <p:sldId id="574" r:id="rId23"/>
    <p:sldId id="572" r:id="rId24"/>
    <p:sldId id="573" r:id="rId25"/>
    <p:sldId id="54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0829" autoAdjust="0"/>
  </p:normalViewPr>
  <p:slideViewPr>
    <p:cSldViewPr snapToGrid="0">
      <p:cViewPr varScale="1">
        <p:scale>
          <a:sx n="65" d="100"/>
          <a:sy n="65" d="100"/>
        </p:scale>
        <p:origin x="608" y="44"/>
      </p:cViewPr>
      <p:guideLst/>
    </p:cSldViewPr>
  </p:slideViewPr>
  <p:outlineViewPr>
    <p:cViewPr>
      <p:scale>
        <a:sx n="33" d="100"/>
        <a:sy n="33" d="100"/>
      </p:scale>
      <p:origin x="0" y="-1112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04E9A-002C-48D9-9B8C-2D672EB0EF8E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B0D22-0794-4A46-9999-BF90B47B1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30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0D22-0794-4A46-9999-BF90B47B1E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56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Show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0D22-0794-4A46-9999-BF90B47B1E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28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Get-Service.psf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0D22-0794-4A46-9999-BF90B47B1EA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24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61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5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04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3"/>
              </a:buBlip>
              <a:defRPr/>
            </a:lvl2pPr>
            <a:lvl3pPr>
              <a:buFontTx/>
              <a:buBlip>
                <a:blip r:embed="rId3"/>
              </a:buBlip>
              <a:defRPr/>
            </a:lvl3pPr>
            <a:lvl4pPr>
              <a:buFontTx/>
              <a:buBlip>
                <a:blip r:embed="rId3"/>
              </a:buBlip>
              <a:defRPr/>
            </a:lvl4pPr>
            <a:lvl5pPr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8620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4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71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3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2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4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95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8/12/2015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6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1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92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ales@sapie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mailto:juneb@sapien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pien.com/blog/2015/04/06/adding-auto-complete-to-an-input-textbox/" TargetMode="External"/><Relationship Id="rId3" Type="http://schemas.openxmlformats.org/officeDocument/2006/relationships/hyperlink" Target="http://www.sapien.com/blog/2014/12/15/display-output-in-a-gui-application-copy/" TargetMode="External"/><Relationship Id="rId7" Type="http://schemas.openxmlformats.org/officeDocument/2006/relationships/hyperlink" Target="https://www.sapien.com/blog/2015/01/19/creating-a-gui-for-csv-data/" TargetMode="External"/><Relationship Id="rId2" Type="http://schemas.openxmlformats.org/officeDocument/2006/relationships/hyperlink" Target="http://www.lazywinadmin.com/p/scripts.html#TutorialCreatingaBasicGU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apien.com/blog/2013/10/01/powershell-studio-passing-and-returning-values-using-forms/" TargetMode="External"/><Relationship Id="rId5" Type="http://schemas.openxmlformats.org/officeDocument/2006/relationships/hyperlink" Target="http://blogs.technet.com/b/heyscriptingguy/archive/2014/03/30/understanding-streams-redirection-and-write-host-in-powershell.aspx" TargetMode="External"/><Relationship Id="rId4" Type="http://schemas.openxmlformats.org/officeDocument/2006/relationships/hyperlink" Target="https://www.sapien.com/blog/2015/01/15/manage-errors-in-a-gui-application/" TargetMode="External"/><Relationship Id="rId9" Type="http://schemas.openxmlformats.org/officeDocument/2006/relationships/hyperlink" Target="https://www.sapien.com/blog/2015/05/27/copy-to-clipboard-in-a-gui-application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pien.com/blog/2015/07/16/powershell-guis-where-do-i-start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sapien.com/software/powershell_studi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pien.com/blog/2015/01/15/manage-errors-in-a-gui-application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apien.com/blog/2014/12/15/display-output-in-a-gui-application-copy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Thinking in Events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June Blender</a:t>
            </a:r>
            <a:br>
              <a:rPr lang="en-US" smtClean="0"/>
            </a:br>
            <a:r>
              <a:rPr lang="en-US" smtClean="0"/>
              <a:t>Technology Evangelist</a:t>
            </a:r>
            <a:br>
              <a:rPr lang="en-US" smtClean="0"/>
            </a:br>
            <a:r>
              <a:rPr lang="en-US" smtClean="0"/>
              <a:t>Sapien Technologies, Inc</a:t>
            </a:r>
            <a:br>
              <a:rPr lang="en-US" smtClean="0"/>
            </a:br>
            <a:r>
              <a:rPr lang="en-US" smtClean="0"/>
              <a:t>juneb@Sapien.com, @</a:t>
            </a:r>
            <a:r>
              <a:rPr lang="en-US" cap="none" smtClean="0"/>
              <a:t>juneb_get_help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6610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</a:t>
            </a:r>
            <a:r>
              <a:rPr lang="en-US" i="1" smtClean="0"/>
              <a:t>event handler...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... is code that runs when an event happens ("is raised")</a:t>
            </a:r>
            <a:endParaRPr lang="en-US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487128"/>
            <a:ext cx="3237798" cy="26406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2752" y="2967318"/>
            <a:ext cx="130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$House.Fire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431" y="2604624"/>
            <a:ext cx="1816754" cy="28769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48164" y="2967318"/>
            <a:ext cx="2191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function Firefighter {}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59487" y="4025153"/>
            <a:ext cx="1932984" cy="35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10770" y="4264552"/>
            <a:ext cx="2097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Map the event to an</a:t>
            </a:r>
            <a:br>
              <a:rPr lang="en-US" smtClean="0"/>
            </a:br>
            <a:r>
              <a:rPr lang="en-US" smtClean="0"/>
              <a:t>event handler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26460" y="3601634"/>
            <a:ext cx="2665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Register the event handler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</a:t>
            </a:r>
            <a:r>
              <a:rPr lang="en-US" i="1" smtClean="0"/>
              <a:t>event handler...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... is code that runs when an event happens ("is raised")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887898" y="5081298"/>
            <a:ext cx="4343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$buttonClose.add_Click($buttonClose_Click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59487" y="4025153"/>
            <a:ext cx="1932984" cy="35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10770" y="4264552"/>
            <a:ext cx="2097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Map the event to an</a:t>
            </a:r>
            <a:b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event handler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30814" y="2994212"/>
            <a:ext cx="2308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</a:t>
            </a:r>
            <a:r>
              <a:rPr lang="en-US" b="1" smtClean="0"/>
              <a:t>buttonClose_Click</a:t>
            </a:r>
            <a:r>
              <a:rPr lang="en-US" smtClean="0"/>
              <a:t> = {</a:t>
            </a:r>
            <a:br>
              <a:rPr lang="en-US" smtClean="0"/>
            </a:br>
            <a:r>
              <a:rPr lang="en-US" smtClean="0"/>
              <a:t>    $Form.Close()</a:t>
            </a:r>
            <a:br>
              <a:rPr lang="en-US" smtClean="0"/>
            </a:br>
            <a:r>
              <a:rPr lang="en-US" smtClean="0"/>
              <a:t>}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826837"/>
            <a:ext cx="2315979" cy="10907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26460" y="3601634"/>
            <a:ext cx="2665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Register the event handler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13260" y="2809546"/>
            <a:ext cx="1440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buttonClose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event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283" y="4169922"/>
            <a:ext cx="2034048" cy="179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</a:t>
            </a:r>
            <a:r>
              <a:rPr lang="en-US" i="1" smtClean="0"/>
              <a:t>event handler...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... is code that runs when an event happens ("is raised")</a:t>
            </a:r>
            <a:endParaRPr lang="en-US" sz="3200"/>
          </a:p>
        </p:txBody>
      </p:sp>
      <p:sp>
        <p:nvSpPr>
          <p:cNvPr id="5" name="TextBox 4"/>
          <p:cNvSpPr txBox="1"/>
          <p:nvPr/>
        </p:nvSpPr>
        <p:spPr>
          <a:xfrm>
            <a:off x="3516571" y="2994212"/>
            <a:ext cx="1308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Button.Click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87898" y="5081298"/>
            <a:ext cx="4343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$buttonClose.add_Click($buttonClose_Click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59487" y="4025153"/>
            <a:ext cx="1932984" cy="35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10770" y="4264552"/>
            <a:ext cx="2097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Map the event to an</a:t>
            </a:r>
            <a:b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event handler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30814" y="2994212"/>
            <a:ext cx="2308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</a:t>
            </a:r>
            <a:r>
              <a:rPr lang="en-US" b="1" smtClean="0"/>
              <a:t>buttonClose_Click</a:t>
            </a:r>
            <a:r>
              <a:rPr lang="en-US" smtClean="0"/>
              <a:t> = {</a:t>
            </a:r>
            <a:br>
              <a:rPr lang="en-US" smtClean="0"/>
            </a:br>
            <a:r>
              <a:rPr lang="en-US" smtClean="0"/>
              <a:t>    $Form.Close()</a:t>
            </a:r>
            <a:br>
              <a:rPr lang="en-US" smtClean="0"/>
            </a:br>
            <a:r>
              <a:rPr lang="en-US" smtClean="0"/>
              <a:t>}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826837"/>
            <a:ext cx="2315979" cy="10907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364" y="4061013"/>
            <a:ext cx="2152139" cy="160542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26460" y="3601634"/>
            <a:ext cx="2665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Register the event handler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8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Terminating / Non-Terminating Errors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smtClean="0">
                <a:solidFill>
                  <a:srgbClr val="0070C0"/>
                </a:solidFill>
              </a:rPr>
              <a:t>Non-Terminating Errors </a:t>
            </a:r>
            <a:r>
              <a:rPr lang="en-US" sz="3200" smtClean="0">
                <a:solidFill>
                  <a:schemeClr val="tx1"/>
                </a:solidFill>
              </a:rPr>
              <a:t>:  Less serious errors. By default, write an error and continue.</a:t>
            </a:r>
          </a:p>
          <a:p>
            <a:endParaRPr lang="en-US" sz="3200" smtClean="0">
              <a:solidFill>
                <a:srgbClr val="0070C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smtClean="0">
                <a:solidFill>
                  <a:srgbClr val="0070C0"/>
                </a:solidFill>
              </a:rPr>
              <a:t>Terminating Errors : </a:t>
            </a:r>
            <a:r>
              <a:rPr lang="en-US" sz="3200" smtClean="0">
                <a:solidFill>
                  <a:schemeClr val="tx1"/>
                </a:solidFill>
              </a:rPr>
              <a:t>Serious errors. By default, write and error and stop the pipeline.</a:t>
            </a:r>
            <a:endParaRPr lang="en-US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06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Terminating / Non-Terminating Errors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79525" y="1872995"/>
            <a:ext cx="11183210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</a:rPr>
              <a:t>Non-Terminating Errors </a:t>
            </a:r>
            <a:r>
              <a:rPr lang="en-US" sz="3200" dirty="0" smtClean="0">
                <a:solidFill>
                  <a:schemeClr val="tx1"/>
                </a:solidFill>
              </a:rPr>
              <a:t>:  </a:t>
            </a:r>
          </a:p>
          <a:p>
            <a:pPr marL="201168" lvl="1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</a:rPr>
              <a:t>if (-not (Get-Service -</a:t>
            </a:r>
            <a:r>
              <a:rPr lang="en-US" sz="3200" dirty="0" smtClean="0">
                <a:solidFill>
                  <a:schemeClr val="accent2"/>
                </a:solidFill>
              </a:rPr>
              <a:t>ServiceName</a:t>
            </a:r>
            <a:r>
              <a:rPr lang="en-US" sz="3200" dirty="0" smtClean="0">
                <a:solidFill>
                  <a:schemeClr val="tx1"/>
                </a:solidFill>
              </a:rPr>
              <a:t> foo `</a:t>
            </a:r>
          </a:p>
          <a:p>
            <a:pPr marL="201168" lvl="1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rgbClr val="FF0000"/>
                </a:solidFill>
              </a:rPr>
              <a:t>–ErrorAction SilentlyContinue</a:t>
            </a:r>
            <a:r>
              <a:rPr lang="en-US" sz="3200" dirty="0" smtClean="0">
                <a:solidFill>
                  <a:schemeClr val="tx1"/>
                </a:solidFill>
              </a:rPr>
              <a:t>))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         { &lt;Handle the error }</a:t>
            </a:r>
            <a:br>
              <a:rPr lang="en-US" sz="3200" dirty="0" smtClean="0">
                <a:solidFill>
                  <a:schemeClr val="tx1"/>
                </a:solidFill>
              </a:rPr>
            </a:br>
            <a:endParaRPr lang="en-US" sz="3200" dirty="0">
              <a:solidFill>
                <a:srgbClr val="0070C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</a:rPr>
              <a:t>Terminating Errors : </a:t>
            </a:r>
            <a:br>
              <a:rPr lang="en-US" sz="3200" dirty="0" smtClean="0">
                <a:solidFill>
                  <a:srgbClr val="0070C0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	try { Get-Service -</a:t>
            </a:r>
            <a:r>
              <a:rPr lang="en-US" sz="3200" dirty="0">
                <a:solidFill>
                  <a:schemeClr val="accent2"/>
                </a:solidFill>
              </a:rPr>
              <a:t>ComputerName</a:t>
            </a:r>
            <a:r>
              <a:rPr lang="en-US" sz="3200" dirty="0">
                <a:solidFill>
                  <a:schemeClr val="tx1"/>
                </a:solidFill>
              </a:rPr>
              <a:t> foo }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	catch { &lt;Handle the error&gt;}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12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Make a non-terminating error terminate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804169"/>
            <a:ext cx="10058400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70C0"/>
                </a:solidFill>
              </a:rPr>
              <a:t>Non-Terminating Errors </a:t>
            </a:r>
            <a:r>
              <a:rPr lang="en-US" sz="3200" dirty="0" smtClean="0">
                <a:solidFill>
                  <a:schemeClr val="tx1"/>
                </a:solidFill>
              </a:rPr>
              <a:t>:  </a:t>
            </a:r>
          </a:p>
          <a:p>
            <a:pPr marL="201168" lvl="1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	try {  Get-Service -ServiceName foo `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                  </a:t>
            </a:r>
            <a:r>
              <a:rPr lang="en-US" sz="3200" dirty="0" smtClean="0">
                <a:solidFill>
                  <a:srgbClr val="FF0000"/>
                </a:solidFill>
              </a:rPr>
              <a:t> -ErrorAction Stop</a:t>
            </a:r>
            <a:r>
              <a:rPr lang="en-US" sz="3200" dirty="0" smtClean="0">
                <a:solidFill>
                  <a:schemeClr val="tx1"/>
                </a:solidFill>
              </a:rPr>
              <a:t> }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        catch { &lt;Handle the error }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47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Subexpression  $(…)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724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Evaluates the statements in parentheses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Includes the output in the result.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Required for multiple statements and properties of an object.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Avoids intermediate variable</a:t>
            </a:r>
            <a:br>
              <a:rPr lang="en-US" sz="2800" dirty="0" smtClean="0"/>
            </a:b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/>
                </a:solidFill>
              </a:rPr>
              <a:t>Try It!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dirty="0"/>
              <a:t>"Hello from </a:t>
            </a:r>
            <a:r>
              <a:rPr lang="en-US" sz="2800" dirty="0" smtClean="0"/>
              <a:t>(</a:t>
            </a:r>
            <a:r>
              <a:rPr lang="en-US" sz="2800" dirty="0"/>
              <a:t>Get-Service </a:t>
            </a:r>
            <a:r>
              <a:rPr lang="en-US" sz="2800" dirty="0" err="1" smtClean="0"/>
              <a:t>WinRM</a:t>
            </a:r>
            <a:r>
              <a:rPr lang="en-US" sz="2800" dirty="0" smtClean="0"/>
              <a:t>).</a:t>
            </a:r>
            <a:r>
              <a:rPr lang="en-US" sz="2800" dirty="0" err="1" smtClean="0"/>
              <a:t>DisplayName</a:t>
            </a:r>
            <a:r>
              <a:rPr lang="en-US" sz="2800" dirty="0" smtClean="0"/>
              <a:t>"</a:t>
            </a:r>
          </a:p>
          <a:p>
            <a:pPr marL="0" indent="0">
              <a:buNone/>
            </a:pPr>
            <a:r>
              <a:rPr lang="en-US" sz="2800" dirty="0" smtClean="0"/>
              <a:t>"Today's date is Get-Date."</a:t>
            </a:r>
          </a:p>
        </p:txBody>
      </p:sp>
    </p:spTree>
    <p:extLst>
      <p:ext uri="{BB962C8B-B14F-4D97-AF65-F5344CB8AC3E}">
        <p14:creationId xmlns:p14="http://schemas.microsoft.com/office/powerpoint/2010/main" val="2562263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Important properties and methods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>
                <a:solidFill>
                  <a:schemeClr val="accent2"/>
                </a:solidFill>
              </a:rPr>
              <a:t>Text</a:t>
            </a:r>
            <a:r>
              <a:rPr lang="en-US" sz="2400" smtClean="0"/>
              <a:t>:  display</a:t>
            </a:r>
          </a:p>
          <a:p>
            <a:r>
              <a:rPr lang="en-US" sz="2400" b="1" smtClean="0">
                <a:solidFill>
                  <a:schemeClr val="accent2"/>
                </a:solidFill>
              </a:rPr>
              <a:t>Name</a:t>
            </a:r>
            <a:r>
              <a:rPr lang="en-US" sz="2400" smtClean="0"/>
              <a:t>: internal name, typically (type&lt;Name&gt;)</a:t>
            </a:r>
          </a:p>
          <a:p>
            <a:r>
              <a:rPr lang="en-US" smtClean="0"/>
              <a:t>-------------------</a:t>
            </a:r>
          </a:p>
          <a:p>
            <a:r>
              <a:rPr lang="en-US" sz="2400" smtClean="0">
                <a:solidFill>
                  <a:schemeClr val="accent2"/>
                </a:solidFill>
              </a:rPr>
              <a:t>Button</a:t>
            </a:r>
            <a:r>
              <a:rPr lang="en-US" smtClean="0"/>
              <a:t>: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 b="1" smtClean="0"/>
              <a:t>DialogResult</a:t>
            </a:r>
            <a:r>
              <a:rPr lang="en-US" smtClean="0"/>
              <a:t>: Predetermines behavior. To control, set to </a:t>
            </a:r>
            <a:r>
              <a:rPr lang="en-US" b="1" smtClean="0"/>
              <a:t>None</a:t>
            </a:r>
            <a:r>
              <a:rPr lang="en-US" smtClean="0"/>
              <a:t>.</a:t>
            </a:r>
          </a:p>
          <a:p>
            <a:pPr marL="0" indent="0">
              <a:buNone/>
            </a:pPr>
            <a:r>
              <a:rPr lang="en-US" sz="2400" smtClean="0">
                <a:solidFill>
                  <a:schemeClr val="accent2"/>
                </a:solidFill>
              </a:rPr>
              <a:t> Textbox</a:t>
            </a:r>
            <a:r>
              <a:rPr lang="en-US" sz="2400">
                <a:solidFill>
                  <a:schemeClr val="accent2"/>
                </a:solidFill>
              </a:rPr>
              <a:t>, </a:t>
            </a:r>
            <a:r>
              <a:rPr lang="en-US" sz="2400" smtClean="0">
                <a:solidFill>
                  <a:schemeClr val="accent2"/>
                </a:solidFill>
              </a:rPr>
              <a:t>RichTextBox: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smtClean="0"/>
              <a:t> Multiline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smtClean="0"/>
              <a:t>ReadOnly</a:t>
            </a:r>
            <a:endParaRPr lang="en-US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6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</a:t>
            </a:r>
            <a:r>
              <a:rPr lang="en-US" dirty="0" err="1" smtClean="0"/>
              <a:t>CheatSheet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425" y="1845733"/>
            <a:ext cx="10058400" cy="431953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sz="2400" dirty="0" smtClean="0">
                <a:solidFill>
                  <a:schemeClr val="accent2"/>
                </a:solidFill>
              </a:rPr>
              <a:t>Think in events</a:t>
            </a:r>
            <a:r>
              <a:rPr lang="en-US" sz="2400" dirty="0" smtClean="0"/>
              <a:t>: Place the code in the event that should trigger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Control the output</a:t>
            </a:r>
            <a:r>
              <a:rPr lang="en-US" sz="2400" dirty="0" smtClean="0"/>
              <a:t>:  You manage the display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Control errors</a:t>
            </a:r>
            <a:r>
              <a:rPr lang="en-US" sz="2400" dirty="0" smtClean="0"/>
              <a:t>: You manage the display :  </a:t>
            </a:r>
            <a:br>
              <a:rPr lang="en-US" sz="2400" dirty="0" smtClean="0"/>
            </a:br>
            <a:r>
              <a:rPr lang="en-US" sz="2400" dirty="0" smtClean="0"/>
              <a:t>	Use </a:t>
            </a:r>
            <a:r>
              <a:rPr lang="en-US" sz="2400" dirty="0" smtClean="0">
                <a:solidFill>
                  <a:schemeClr val="accent2"/>
                </a:solidFill>
              </a:rPr>
              <a:t>msgbox, $error[0].</a:t>
            </a:r>
            <a:r>
              <a:rPr lang="en-US" sz="2400" dirty="0" err="1" smtClean="0">
                <a:solidFill>
                  <a:schemeClr val="accent2"/>
                </a:solidFill>
              </a:rPr>
              <a:t>Exception.Message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Dialog result</a:t>
            </a:r>
            <a:r>
              <a:rPr lang="en-US" sz="2400" dirty="0" smtClean="0"/>
              <a:t> button property:  To control the button, set it to </a:t>
            </a:r>
            <a:r>
              <a:rPr lang="en-US" sz="2400" b="1" dirty="0" smtClean="0"/>
              <a:t>None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To format strings, use </a:t>
            </a:r>
            <a:r>
              <a:rPr lang="en-US" sz="2400" dirty="0" smtClean="0">
                <a:solidFill>
                  <a:schemeClr val="accent2"/>
                </a:solidFill>
              </a:rPr>
              <a:t>Out-String</a:t>
            </a:r>
            <a:r>
              <a:rPr lang="en-US" sz="2400" dirty="0" smtClean="0"/>
              <a:t> (converts objects into a single string)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To display properties as strings, use </a:t>
            </a:r>
            <a:r>
              <a:rPr lang="en-US" sz="2400" dirty="0" smtClean="0">
                <a:solidFill>
                  <a:schemeClr val="accent2"/>
                </a:solidFill>
              </a:rPr>
              <a:t>subexpression</a:t>
            </a:r>
            <a:r>
              <a:rPr lang="en-US" sz="2400" dirty="0" smtClean="0"/>
              <a:t> </a:t>
            </a:r>
            <a:r>
              <a:rPr lang="en-US" sz="2400" dirty="0" smtClean="0"/>
              <a:t>$(...)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To display </a:t>
            </a:r>
            <a:r>
              <a:rPr lang="en-US" sz="2400" dirty="0" smtClean="0">
                <a:solidFill>
                  <a:schemeClr val="accent2"/>
                </a:solidFill>
              </a:rPr>
              <a:t>monospace font</a:t>
            </a:r>
            <a:r>
              <a:rPr lang="en-US" sz="2400" dirty="0" smtClean="0"/>
              <a:t> in a textbox:</a:t>
            </a:r>
            <a:br>
              <a:rPr lang="en-US" sz="2400" dirty="0" smtClean="0"/>
            </a:br>
            <a:r>
              <a:rPr lang="en-US" sz="2400" dirty="0" smtClean="0"/>
              <a:t>            Right-Click </a:t>
            </a:r>
            <a:r>
              <a:rPr lang="en-US" sz="2400" dirty="0" smtClean="0">
                <a:sym typeface="Wingdings" panose="05000000000000000000" pitchFamily="2" charset="2"/>
              </a:rPr>
              <a:t> Apply Property Set / Apply Console Font</a:t>
            </a:r>
            <a:r>
              <a:rPr lang="en-US" sz="2400" dirty="0" smtClean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0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 1:  Simple GUI -&gt; Out-GridView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z="3200" smtClean="0">
                <a:solidFill>
                  <a:schemeClr val="tx2"/>
                </a:solidFill>
              </a:rPr>
              <a:t>Input :		</a:t>
            </a:r>
            <a:r>
              <a:rPr lang="en-US" sz="3200" smtClean="0">
                <a:solidFill>
                  <a:srgbClr val="0070C0"/>
                </a:solidFill>
              </a:rPr>
              <a:t>Textbox, Buttons</a:t>
            </a:r>
          </a:p>
          <a:p>
            <a:r>
              <a:rPr lang="en-US" sz="3200" smtClean="0">
                <a:solidFill>
                  <a:schemeClr val="tx2"/>
                </a:solidFill>
              </a:rPr>
              <a:t>Processing: 	</a:t>
            </a:r>
            <a:r>
              <a:rPr lang="en-US" sz="3200" smtClean="0">
                <a:solidFill>
                  <a:srgbClr val="0070C0"/>
                </a:solidFill>
              </a:rPr>
              <a:t>Script</a:t>
            </a:r>
          </a:p>
          <a:p>
            <a:r>
              <a:rPr lang="en-US" sz="3200" smtClean="0">
                <a:solidFill>
                  <a:schemeClr val="tx2"/>
                </a:solidFill>
              </a:rPr>
              <a:t>Output: </a:t>
            </a:r>
            <a:r>
              <a:rPr lang="en-US" sz="3200" smtClean="0"/>
              <a:t>		</a:t>
            </a:r>
            <a:r>
              <a:rPr lang="en-US" sz="3200" smtClean="0">
                <a:solidFill>
                  <a:srgbClr val="0070C0"/>
                </a:solidFill>
              </a:rPr>
              <a:t>Out-GridView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4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SAPIEN USB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67" y="1570431"/>
            <a:ext cx="11420936" cy="5154834"/>
          </a:xfrm>
        </p:spPr>
        <p:txBody>
          <a:bodyPr>
            <a:noAutofit/>
          </a:bodyPr>
          <a:lstStyle/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Contains complete and latest versions of all SAPIEN products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Lasts for 10 calendar days after activation (use it or lose it)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 Must be activated before the last day of this month.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 </a:t>
            </a:r>
            <a:r>
              <a:rPr lang="en-US" dirty="0"/>
              <a:t>about </a:t>
            </a:r>
            <a:r>
              <a:rPr lang="en-US" dirty="0" smtClean="0"/>
              <a:t>license keys or buying software?  </a:t>
            </a:r>
            <a:r>
              <a:rPr lang="en-US" dirty="0"/>
              <a:t>Contact </a:t>
            </a:r>
            <a:r>
              <a:rPr lang="en-US" dirty="0">
                <a:hlinkClick r:id="rId3"/>
              </a:rPr>
              <a:t>sales@sapien.com</a:t>
            </a:r>
            <a:endParaRPr lang="en-US" dirty="0"/>
          </a:p>
          <a:p>
            <a:r>
              <a:rPr lang="en-US" dirty="0"/>
              <a:t>Questions about products? Contact me (</a:t>
            </a:r>
            <a:r>
              <a:rPr lang="en-US" dirty="0">
                <a:hlinkClick r:id="rId4"/>
              </a:rPr>
              <a:t>juneb@sapien.com</a:t>
            </a:r>
            <a:r>
              <a:rPr lang="en-US" dirty="0"/>
              <a:t>) or SAPIEN Trial Forum</a:t>
            </a:r>
            <a:r>
              <a:rPr lang="en-US" dirty="0" smtClean="0"/>
              <a:t>.</a:t>
            </a:r>
            <a:endParaRPr lang="en-US" dirty="0">
              <a:solidFill>
                <a:srgbClr val="0070C0"/>
              </a:solidFill>
            </a:endParaRPr>
          </a:p>
          <a:p>
            <a:pPr marL="201168" lvl="1" indent="0">
              <a:buNone/>
            </a:pPr>
            <a:r>
              <a:rPr lang="en-US" sz="4800" dirty="0" smtClean="0"/>
              <a:t>		</a:t>
            </a:r>
            <a:endParaRPr lang="en-US" sz="48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8473" y="360106"/>
            <a:ext cx="2090572" cy="20979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0455" y="516434"/>
            <a:ext cx="744712" cy="79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3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GUI -&gt; Out-GridView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1939955"/>
            <a:ext cx="6962775" cy="42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References:  Thinking in Events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10236" y="2088776"/>
            <a:ext cx="950258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GUI Tutorials</a:t>
            </a:r>
          </a:p>
          <a:p>
            <a:pPr lvl="1"/>
            <a:r>
              <a:rPr lang="en-US" smtClean="0">
                <a:hlinkClick r:id="rId2"/>
              </a:rPr>
              <a:t>Creating </a:t>
            </a:r>
            <a:r>
              <a:rPr lang="en-US">
                <a:hlinkClick r:id="rId2"/>
              </a:rPr>
              <a:t>a Basic GUI</a:t>
            </a:r>
            <a:endParaRPr lang="en-US"/>
          </a:p>
          <a:p>
            <a:pPr lvl="1"/>
            <a:r>
              <a:rPr lang="en-US">
                <a:hlinkClick r:id="rId3"/>
              </a:rPr>
              <a:t>Displaying Output in a GUI Application</a:t>
            </a:r>
            <a:endParaRPr lang="en-US"/>
          </a:p>
          <a:p>
            <a:pPr lvl="1"/>
            <a:r>
              <a:rPr lang="en-US" smtClean="0">
                <a:hlinkClick r:id="rId4"/>
              </a:rPr>
              <a:t>Managing </a:t>
            </a:r>
            <a:r>
              <a:rPr lang="en-US">
                <a:hlinkClick r:id="rId4"/>
              </a:rPr>
              <a:t>Errors in a GUI Application</a:t>
            </a:r>
            <a:endParaRPr lang="en-US"/>
          </a:p>
          <a:p>
            <a:pPr lvl="1"/>
            <a:r>
              <a:rPr lang="en-US" smtClean="0">
                <a:hlinkClick r:id="rId5"/>
              </a:rPr>
              <a:t>Understanding Streams, Redirection, and Write-Host</a:t>
            </a:r>
            <a:r>
              <a:rPr lang="en-US" smtClean="0"/>
              <a:t>  (update July 4, 2015)</a:t>
            </a:r>
          </a:p>
          <a:p>
            <a:pPr lvl="1"/>
            <a:r>
              <a:rPr lang="en-US" smtClean="0">
                <a:hlinkClick r:id="rId6"/>
              </a:rPr>
              <a:t>Passing and Returning Values Using Forms</a:t>
            </a:r>
            <a:endParaRPr lang="en-US"/>
          </a:p>
          <a:p>
            <a:pPr lvl="1"/>
            <a:r>
              <a:rPr lang="en-US">
                <a:hlinkClick r:id="rId7" tooltip="Permanent Link: Creating a GUI for CSV Data"/>
              </a:rPr>
              <a:t>Creating a GUI for CSV Data</a:t>
            </a:r>
            <a:endParaRPr lang="en-US"/>
          </a:p>
          <a:p>
            <a:pPr lvl="1"/>
            <a:r>
              <a:rPr lang="en-US" smtClean="0">
                <a:hlinkClick r:id="rId8" tooltip="Permanent Link to Adding auto-complete to an input textbox"/>
              </a:rPr>
              <a:t>Adding Auto-Complete to an Input Textbox</a:t>
            </a:r>
            <a:endParaRPr lang="en-US" smtClean="0"/>
          </a:p>
          <a:p>
            <a:pPr lvl="1"/>
            <a:r>
              <a:rPr lang="en-US">
                <a:hlinkClick r:id="rId9" tooltip="Permanent Link to Copy to Clipboard in a GUI Application"/>
              </a:rPr>
              <a:t>Copy to Clipboard in a GUI Application</a:t>
            </a:r>
            <a:endParaRPr lang="en-US"/>
          </a:p>
          <a:p>
            <a:endParaRPr lang="en-US" smtClean="0"/>
          </a:p>
          <a:p>
            <a:r>
              <a:rPr lang="en-US" smtClean="0"/>
              <a:t>About Face:  The Essentials of Interactive Design (Sept. 2014)</a:t>
            </a:r>
            <a:endParaRPr lang="en-US"/>
          </a:p>
          <a:p>
            <a:endParaRPr lang="en-US" smtClean="0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6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55" y="188280"/>
            <a:ext cx="10058400" cy="716287"/>
          </a:xfrm>
        </p:spPr>
        <p:txBody>
          <a:bodyPr/>
          <a:lstStyle/>
          <a:p>
            <a:r>
              <a:rPr lang="en-US" dirty="0" smtClean="0"/>
              <a:t>PowerShell GUIs: Where do I start?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09" y="821607"/>
            <a:ext cx="6400800" cy="5372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62632" y="1277034"/>
            <a:ext cx="8445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https://www.sapien.com/blog/2015/07/16/powershell-guis-where-do-i-start/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034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667" y="1595069"/>
            <a:ext cx="6793761" cy="46806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295" y="329571"/>
            <a:ext cx="1144439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spc="-100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latin typeface="Segoe Light" pitchFamily="34" charset="0"/>
                <a:cs typeface="Arial" charset="0"/>
              </a:rPr>
              <a:t>PowerShell Page in MSDN</a:t>
            </a:r>
            <a:br>
              <a:rPr lang="en-US" sz="4400" spc="-100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latin typeface="Segoe Light" pitchFamily="34" charset="0"/>
                <a:cs typeface="Arial" charset="0"/>
              </a:rPr>
            </a:br>
            <a:r>
              <a:rPr lang="en-US" sz="2800" spc="-100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latin typeface="Segoe Light" pitchFamily="34" charset="0"/>
                <a:cs typeface="Arial" charset="0"/>
              </a:rPr>
              <a:t>http://msdn.microsoft.com/PowerShell</a:t>
            </a:r>
            <a:endParaRPr lang="en-US" sz="2800" dirty="0">
              <a:gradFill>
                <a:gsLst>
                  <a:gs pos="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  <a:latin typeface="Segoe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8561" y="329571"/>
            <a:ext cx="120545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Segoe Light" pitchFamily="34" charset="0"/>
              </a:rPr>
              <a:t>NEW!</a:t>
            </a:r>
          </a:p>
        </p:txBody>
      </p:sp>
    </p:spTree>
    <p:extLst>
      <p:ext uri="{BB962C8B-B14F-4D97-AF65-F5344CB8AC3E}">
        <p14:creationId xmlns:p14="http://schemas.microsoft.com/office/powerpoint/2010/main" val="118494375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366" y="123382"/>
            <a:ext cx="1144439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spc="-100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latin typeface="Segoe Light" pitchFamily="34" charset="0"/>
                <a:cs typeface="Arial" charset="0"/>
              </a:rPr>
              <a:t>File a Bug – Suggest a Change</a:t>
            </a:r>
            <a:r>
              <a:rPr lang="en-US" sz="28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" pitchFamily="34" charset="0"/>
              </a:rPr>
              <a:t/>
            </a:r>
            <a:br>
              <a:rPr lang="en-US" sz="28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" pitchFamily="34" charset="0"/>
              </a:rPr>
            </a:br>
            <a:r>
              <a:rPr lang="en-US" sz="28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" pitchFamily="34" charset="0"/>
              </a:rPr>
              <a:t>Microsoft Connect:    http://Connect.Microsoft.com/PowerShell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322" y="1771650"/>
            <a:ext cx="8993188" cy="447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149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Thinking in Events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June Blender</a:t>
            </a:r>
            <a:br>
              <a:rPr lang="en-US" smtClean="0"/>
            </a:br>
            <a:r>
              <a:rPr lang="en-US" smtClean="0"/>
              <a:t>Technology Evangelist</a:t>
            </a:r>
            <a:br>
              <a:rPr lang="en-US" smtClean="0"/>
            </a:br>
            <a:r>
              <a:rPr lang="en-US" smtClean="0"/>
              <a:t>Sapien Technologies, Inc</a:t>
            </a:r>
            <a:br>
              <a:rPr lang="en-US" smtClean="0"/>
            </a:br>
            <a:r>
              <a:rPr lang="en-US" smtClean="0"/>
              <a:t>juneb@Sapien.com, @</a:t>
            </a:r>
            <a:r>
              <a:rPr lang="en-US" cap="none" smtClean="0"/>
              <a:t>juneb_get_help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7191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PowerShell Studio 2015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Go to: </a:t>
            </a:r>
            <a:r>
              <a:rPr lang="en-US" sz="2400" smtClean="0">
                <a:hlinkClick r:id="rId2"/>
              </a:rPr>
              <a:t>www.sapien.com/software/powershell_studio</a:t>
            </a:r>
            <a:endParaRPr lang="en-US" sz="2400" smtClean="0"/>
          </a:p>
          <a:p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954" y="2395058"/>
            <a:ext cx="7978920" cy="347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3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788" y="161532"/>
            <a:ext cx="8269288" cy="60586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1110" y="981076"/>
            <a:ext cx="1692771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SAPIEN</a:t>
            </a:r>
            <a:br>
              <a:rPr lang="en-US" sz="3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</a:br>
            <a:r>
              <a:rPr lang="en-US" sz="3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USB</a:t>
            </a:r>
            <a:br>
              <a:rPr lang="en-US" sz="3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</a:br>
            <a:r>
              <a:rPr lang="en-US" sz="3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Key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10" y="3075531"/>
            <a:ext cx="1913594" cy="1920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14" y="3190875"/>
            <a:ext cx="682110" cy="7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1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GUI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pPr marL="201168" lvl="1" indent="0">
              <a:buNone/>
            </a:pPr>
            <a:r>
              <a:rPr lang="en-US" sz="4800" smtClean="0"/>
              <a:t>		</a:t>
            </a:r>
            <a:r>
              <a:rPr lang="en-US" sz="4800" smtClean="0">
                <a:solidFill>
                  <a:srgbClr val="0070C0"/>
                </a:solidFill>
                <a:latin typeface="+mj-lt"/>
              </a:rPr>
              <a:t>GUI  </a:t>
            </a:r>
            <a:r>
              <a:rPr lang="en-US" sz="4800" smtClean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 Scripting  GUI</a:t>
            </a:r>
          </a:p>
          <a:p>
            <a:pPr marL="201168" lvl="1" indent="0">
              <a:buNone/>
            </a:pPr>
            <a:endParaRPr lang="en-US" sz="4800">
              <a:latin typeface="+mj-lt"/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en-US" sz="4800" smtClean="0">
                <a:latin typeface="+mj-lt"/>
                <a:sym typeface="Wingdings" panose="05000000000000000000" pitchFamily="2" charset="2"/>
              </a:rPr>
              <a:t>              </a:t>
            </a:r>
            <a:r>
              <a:rPr lang="en-US" sz="4800" smtClean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   Efficiency </a:t>
            </a:r>
            <a:r>
              <a:rPr lang="en-US" sz="4800" smtClean="0">
                <a:solidFill>
                  <a:schemeClr val="accent2"/>
                </a:solidFill>
                <a:latin typeface="+mj-lt"/>
                <a:sym typeface="Wingdings" panose="05000000000000000000" pitchFamily="2" charset="2"/>
              </a:rPr>
              <a:t>  </a:t>
            </a:r>
            <a:br>
              <a:rPr lang="en-US" sz="4800" smtClean="0">
                <a:solidFill>
                  <a:schemeClr val="accent2"/>
                </a:solidFill>
                <a:latin typeface="+mj-lt"/>
                <a:sym typeface="Wingdings" panose="05000000000000000000" pitchFamily="2" charset="2"/>
              </a:rPr>
            </a:br>
            <a:endParaRPr lang="en-US" sz="48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945014" y="3857414"/>
            <a:ext cx="5858634" cy="2832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5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In a GUI, you control the display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If the button gets objects, they go to the pipeline ... not displayed</a:t>
            </a:r>
            <a:endParaRPr lang="en-US" smtClean="0">
              <a:solidFill>
                <a:srgbClr val="FF0000"/>
              </a:solidFill>
            </a:endParaRPr>
          </a:p>
          <a:p>
            <a:endParaRPr lang="en-US" smtClean="0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 smtClean="0">
              <a:solidFill>
                <a:srgbClr val="FF0000"/>
              </a:solidFill>
            </a:endParaRPr>
          </a:p>
          <a:p>
            <a:endParaRPr lang="en-US" smtClean="0">
              <a:solidFill>
                <a:srgbClr val="0070C0"/>
              </a:solidFill>
            </a:endParaRPr>
          </a:p>
          <a:p>
            <a:r>
              <a:rPr lang="en-US" smtClean="0">
                <a:solidFill>
                  <a:srgbClr val="0070C0"/>
                </a:solidFill>
              </a:rPr>
              <a:t>You have to display standard output and errors.</a:t>
            </a:r>
            <a:endParaRPr lang="en-US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04" y="2489608"/>
            <a:ext cx="2552700" cy="1228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7280" y="5106838"/>
            <a:ext cx="3771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3"/>
              </a:rPr>
              <a:t>Managing Errors in a GUI Application</a:t>
            </a:r>
            <a:endParaRPr lang="en-US" smtClean="0"/>
          </a:p>
          <a:p>
            <a:r>
              <a:rPr lang="en-US" smtClean="0">
                <a:hlinkClick r:id="rId4"/>
              </a:rPr>
              <a:t>Displaying Output in a GUI Application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Controlling the Order of Operations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70C0"/>
                </a:solidFill>
              </a:rPr>
              <a:t> Linear scripts that start at line 1 and run to the end of the 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70C0"/>
                </a:solidFill>
              </a:rPr>
              <a:t> Non-linear GUIs are driven by end-users.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smtClean="0">
                <a:solidFill>
                  <a:srgbClr val="0070C0"/>
                </a:solidFill>
              </a:rPr>
              <a:t>Direct the user by placement:  </a:t>
            </a:r>
            <a:br>
              <a:rPr lang="en-US" smtClean="0">
                <a:solidFill>
                  <a:srgbClr val="0070C0"/>
                </a:solidFill>
              </a:rPr>
            </a:br>
            <a:r>
              <a:rPr lang="en-US" smtClean="0">
                <a:solidFill>
                  <a:srgbClr val="0070C0"/>
                </a:solidFill>
              </a:rPr>
              <a:t>                top </a:t>
            </a:r>
            <a:r>
              <a:rPr lang="en-US" smtClean="0">
                <a:solidFill>
                  <a:srgbClr val="0070C0"/>
                </a:solidFill>
                <a:sym typeface="Wingdings" panose="05000000000000000000" pitchFamily="2" charset="2"/>
              </a:rPr>
              <a:t> bottom; left  right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mtClean="0">
                <a:solidFill>
                  <a:srgbClr val="0070C0"/>
                </a:solidFill>
                <a:sym typeface="Wingdings" panose="05000000000000000000" pitchFamily="2" charset="2"/>
              </a:rPr>
              <a:t>Enable controls only when you have the </a:t>
            </a:r>
            <a:br>
              <a:rPr lang="en-US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mtClean="0">
                <a:solidFill>
                  <a:srgbClr val="0070C0"/>
                </a:solidFill>
                <a:sym typeface="Wingdings" panose="05000000000000000000" pitchFamily="2" charset="2"/>
              </a:rPr>
              <a:t>required data.</a:t>
            </a:r>
            <a:endParaRPr lang="en-US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389" y="3043244"/>
            <a:ext cx="4206455" cy="229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1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Windows Forms:  System.Windows.Forms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70C0"/>
                </a:solidFill>
              </a:rPr>
              <a:t>The form elements are objects with properties, methods, and </a:t>
            </a:r>
            <a:r>
              <a:rPr lang="en-US" sz="2400" dirty="0" smtClean="0">
                <a:solidFill>
                  <a:srgbClr val="FF0000"/>
                </a:solidFill>
              </a:rPr>
              <a:t>events.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Event handler</a:t>
            </a:r>
            <a:r>
              <a:rPr lang="en-US" dirty="0" smtClean="0">
                <a:solidFill>
                  <a:srgbClr val="0070C0"/>
                </a:solidFill>
              </a:rPr>
              <a:t>:  A function that is called when the event happens ("is raised").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75" y="2563313"/>
            <a:ext cx="2552700" cy="1228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26169" y="2939831"/>
            <a:ext cx="2549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Form has a </a:t>
            </a:r>
            <a:r>
              <a:rPr lang="en-US" b="1" smtClean="0">
                <a:solidFill>
                  <a:srgbClr val="0070C0"/>
                </a:solidFill>
              </a:rPr>
              <a:t>Load</a:t>
            </a:r>
            <a:r>
              <a:rPr lang="en-US" smtClean="0">
                <a:solidFill>
                  <a:srgbClr val="0070C0"/>
                </a:solidFill>
              </a:rPr>
              <a:t> event</a:t>
            </a:r>
          </a:p>
          <a:p>
            <a:r>
              <a:rPr lang="en-US" smtClean="0">
                <a:solidFill>
                  <a:srgbClr val="0070C0"/>
                </a:solidFill>
              </a:rPr>
              <a:t>Button has an </a:t>
            </a:r>
            <a:r>
              <a:rPr lang="en-US" b="1" smtClean="0">
                <a:solidFill>
                  <a:srgbClr val="0070C0"/>
                </a:solidFill>
              </a:rPr>
              <a:t>Click</a:t>
            </a:r>
            <a:r>
              <a:rPr lang="en-US" smtClean="0">
                <a:solidFill>
                  <a:srgbClr val="0070C0"/>
                </a:solidFill>
              </a:rPr>
              <a:t> event</a:t>
            </a:r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4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</a:t>
            </a:r>
            <a:r>
              <a:rPr lang="en-US" i="1" smtClean="0"/>
              <a:t>event</a:t>
            </a:r>
            <a:r>
              <a:rPr lang="en-US" smtClean="0"/>
              <a:t> is a member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889871"/>
            <a:ext cx="8129847" cy="439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12645</TotalTime>
  <Words>566</Words>
  <Application>Microsoft Office PowerPoint</Application>
  <PresentationFormat>Widescreen</PresentationFormat>
  <Paragraphs>133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Segoe</vt:lpstr>
      <vt:lpstr>Segoe Light</vt:lpstr>
      <vt:lpstr>Segoe UI</vt:lpstr>
      <vt:lpstr>Wingdings</vt:lpstr>
      <vt:lpstr>Retrospect</vt:lpstr>
      <vt:lpstr>Thinking in Events</vt:lpstr>
      <vt:lpstr>SAPIEN USB Drive</vt:lpstr>
      <vt:lpstr>PowerShell Studio 2015</vt:lpstr>
      <vt:lpstr>PowerPoint Presentation</vt:lpstr>
      <vt:lpstr>Creating GUI Tools</vt:lpstr>
      <vt:lpstr>In a GUI, you control the display</vt:lpstr>
      <vt:lpstr>Controlling the Order of Operations</vt:lpstr>
      <vt:lpstr>Windows Forms:  System.Windows.Forms</vt:lpstr>
      <vt:lpstr>An event is a member</vt:lpstr>
      <vt:lpstr>An event handler...</vt:lpstr>
      <vt:lpstr>An event handler...</vt:lpstr>
      <vt:lpstr>An event handler...</vt:lpstr>
      <vt:lpstr>Terminating / Non-Terminating Errors</vt:lpstr>
      <vt:lpstr>Terminating / Non-Terminating Errors</vt:lpstr>
      <vt:lpstr>Make a non-terminating error terminate</vt:lpstr>
      <vt:lpstr>Subexpression  $(…)</vt:lpstr>
      <vt:lpstr>Important properties and methods</vt:lpstr>
      <vt:lpstr>GUI CheatSheet:</vt:lpstr>
      <vt:lpstr>Part 1:  Simple GUI -&gt; Out-GridView</vt:lpstr>
      <vt:lpstr>Simple GUI -&gt; Out-GridView</vt:lpstr>
      <vt:lpstr>References:  Thinking in Events</vt:lpstr>
      <vt:lpstr>PowerShell GUIs: Where do I start?</vt:lpstr>
      <vt:lpstr>PowerPoint Presentation</vt:lpstr>
      <vt:lpstr>PowerPoint Presentation</vt:lpstr>
      <vt:lpstr>Thinking in Events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Toolmaking in Windows PowerShell</dc:title>
  <dc:creator>June Blender Rogers</dc:creator>
  <cp:lastModifiedBy>June Blender Rogers</cp:lastModifiedBy>
  <cp:revision>1023</cp:revision>
  <dcterms:created xsi:type="dcterms:W3CDTF">2015-04-07T19:55:26Z</dcterms:created>
  <dcterms:modified xsi:type="dcterms:W3CDTF">2015-08-12T23:03:11Z</dcterms:modified>
</cp:coreProperties>
</file>