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68" r:id="rId4"/>
    <p:sldId id="269" r:id="rId5"/>
    <p:sldId id="271" r:id="rId6"/>
    <p:sldId id="273" r:id="rId7"/>
    <p:sldId id="274" r:id="rId8"/>
    <p:sldId id="279" r:id="rId9"/>
    <p:sldId id="281" r:id="rId10"/>
    <p:sldId id="282" r:id="rId11"/>
    <p:sldId id="284" r:id="rId12"/>
    <p:sldId id="287" r:id="rId13"/>
    <p:sldId id="285" r:id="rId14"/>
    <p:sldId id="28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8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74"/>
  </p:normalViewPr>
  <p:slideViewPr>
    <p:cSldViewPr>
      <p:cViewPr varScale="1">
        <p:scale>
          <a:sx n="124" d="100"/>
          <a:sy n="124" d="100"/>
        </p:scale>
        <p:origin x="1896" y="168"/>
      </p:cViewPr>
      <p:guideLst>
        <p:guide orient="horz" pos="2278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7FB13-07C8-40AA-A5D3-DE19D5B9C91B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CA020-11FD-4252-92DF-73B9A7CE59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B83D16-8FD7-4792-8294-4711B00EC3FA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2E6F97C-9515-438B-8BFC-028E6E0DF7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3D16-8FD7-4792-8294-4711B00EC3FA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F97C-9515-438B-8BFC-028E6E0DF7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3D16-8FD7-4792-8294-4711B00EC3FA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F97C-9515-438B-8BFC-028E6E0DF7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3D16-8FD7-4792-8294-4711B00EC3FA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F97C-9515-438B-8BFC-028E6E0DF7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3D16-8FD7-4792-8294-4711B00EC3FA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F97C-9515-438B-8BFC-028E6E0DF7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3D16-8FD7-4792-8294-4711B00EC3FA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F97C-9515-438B-8BFC-028E6E0DF7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3D16-8FD7-4792-8294-4711B00EC3FA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F97C-9515-438B-8BFC-028E6E0DF7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3D16-8FD7-4792-8294-4711B00EC3FA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F97C-9515-438B-8BFC-028E6E0DF7C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3D16-8FD7-4792-8294-4711B00EC3FA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F97C-9515-438B-8BFC-028E6E0DF7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AB83D16-8FD7-4792-8294-4711B00EC3FA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F97C-9515-438B-8BFC-028E6E0DF7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AB83D16-8FD7-4792-8294-4711B00EC3FA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2E6F97C-9515-438B-8BFC-028E6E0DF7C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9AB83D16-8FD7-4792-8294-4711B00EC3FA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2E6F97C-9515-438B-8BFC-028E6E0DF7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5" y="317500"/>
            <a:ext cx="8839200" cy="1829761"/>
          </a:xfrm>
        </p:spPr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Cubic S (Smart Surveillance System)</a:t>
            </a:r>
            <a:br>
              <a:rPr 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with Motion </a:t>
            </a:r>
            <a:r>
              <a:rPr lang="en-US" sz="40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Tracting</a:t>
            </a:r>
            <a:endParaRPr 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5" y="2799080"/>
            <a:ext cx="7772400" cy="2144311"/>
          </a:xfrm>
        </p:spPr>
        <p:txBody>
          <a:bodyPr>
            <a:normAutofit/>
          </a:bodyPr>
          <a:lstStyle/>
          <a:p>
            <a:pPr algn="just"/>
            <a:endParaRPr 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Findings</a:t>
            </a:r>
          </a:p>
        </p:txBody>
      </p:sp>
      <p:sp>
        <p:nvSpPr>
          <p:cNvPr id="4" name="Rectangles 3"/>
          <p:cNvSpPr/>
          <p:nvPr/>
        </p:nvSpPr>
        <p:spPr>
          <a:xfrm>
            <a:off x="226695" y="1248410"/>
            <a:ext cx="4685665" cy="39204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Step 3: Face Detection Process</a:t>
            </a:r>
          </a:p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	</a:t>
            </a: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4318635" y="1248410"/>
            <a:ext cx="4685665" cy="39204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Step 4: Face Detection and Recognition</a:t>
            </a:r>
          </a:p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	</a:t>
            </a: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5625"/>
            <a:ext cx="3489960" cy="2293620"/>
          </a:xfrm>
          <a:prstGeom prst="rect">
            <a:avLst/>
          </a:prstGeom>
        </p:spPr>
      </p:pic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304800" y="4377055"/>
          <a:ext cx="371411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9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5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For detection: 2.12 seconds</a:t>
                      </a:r>
                      <a:endParaRPr lang="en-US" sz="15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5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Confidence level: 78%</a:t>
                      </a:r>
                      <a:endParaRPr lang="en-US" sz="15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920" y="1794510"/>
            <a:ext cx="4136390" cy="2582545"/>
          </a:xfrm>
          <a:prstGeom prst="rect">
            <a:avLst/>
          </a:prstGeom>
        </p:spPr>
      </p:pic>
      <p:graphicFrame>
        <p:nvGraphicFramePr>
          <p:cNvPr id="12" name="Table 11"/>
          <p:cNvGraphicFramePr/>
          <p:nvPr/>
        </p:nvGraphicFramePr>
        <p:xfrm>
          <a:off x="4439920" y="4509135"/>
          <a:ext cx="4242435" cy="516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68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Using LPBH algorithm, Eigen face algorithm with back propagation</a:t>
                      </a:r>
                      <a:endParaRPr lang="en-US" sz="1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For detection:3.01 For recognition:2.01</a:t>
                      </a:r>
                      <a:endParaRPr lang="en-US" sz="1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Confidence level:75%-95%</a:t>
                      </a:r>
                      <a:endParaRPr lang="en-US" sz="1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6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Findings</a:t>
            </a:r>
          </a:p>
        </p:txBody>
      </p:sp>
      <p:sp>
        <p:nvSpPr>
          <p:cNvPr id="4" name="Rectangles 3"/>
          <p:cNvSpPr/>
          <p:nvPr/>
        </p:nvSpPr>
        <p:spPr>
          <a:xfrm>
            <a:off x="226695" y="1248410"/>
            <a:ext cx="4685665" cy="39204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Step 5: Multiple Face Detection and Recognition Process</a:t>
            </a:r>
          </a:p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	</a:t>
            </a: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305435" y="4465320"/>
          <a:ext cx="371411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9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5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For detection:4seconds</a:t>
                      </a:r>
                      <a:endParaRPr lang="en-US" sz="15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5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Confidence level: 50-95</a:t>
                      </a:r>
                      <a:endParaRPr lang="en-US" sz="15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15" y="1867535"/>
            <a:ext cx="3169920" cy="2509520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4318635" y="1248410"/>
            <a:ext cx="4685665" cy="39204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Step 6: Face Detection and Recognition using Multiple Devices</a:t>
            </a:r>
          </a:p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	</a:t>
            </a: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2" name="Table 11"/>
          <p:cNvGraphicFramePr/>
          <p:nvPr/>
        </p:nvGraphicFramePr>
        <p:xfrm>
          <a:off x="4439920" y="4509135"/>
          <a:ext cx="4242435" cy="516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68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Using LPBH algorithm, Eigen face algorithm with back propagation</a:t>
                      </a:r>
                      <a:endParaRPr lang="en-US" sz="1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For detection:3.01 For recognition:2.01</a:t>
                      </a:r>
                      <a:endParaRPr lang="en-US" sz="1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Confidence level:75%-95%</a:t>
                      </a:r>
                      <a:endParaRPr lang="en-US" sz="1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73742850" name="Picture 1073742849" descr="multiple camer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895" y="2017395"/>
            <a:ext cx="4135120" cy="22091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7BE50E-7B84-9043-8392-C0002D2EA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Microcontroller (Arduino) is used to control the camera to track the person through serial communication from python program.</a:t>
            </a:r>
          </a:p>
          <a:p>
            <a:r>
              <a:rPr lang="en-US" dirty="0"/>
              <a:t>Servo motor is used for this project since it can be fed </a:t>
            </a:r>
            <a:r>
              <a:rPr lang="en-US"/>
              <a:t>precise angle.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E7550F-4F68-624D-A18D-CAB4D46B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2969919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>
                <a:latin typeface="Times New Roman" panose="02020603050405020304" charset="0"/>
                <a:cs typeface="Times New Roman" panose="02020603050405020304" charset="0"/>
              </a:rPr>
              <a:t>Smart Surveillence System has the biggest limitations of </a:t>
            </a:r>
            <a:r>
              <a:rPr lang="en-US" sz="25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Accuracy</a:t>
            </a:r>
            <a:endParaRPr 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500">
                <a:latin typeface="Times New Roman" panose="02020603050405020304" charset="0"/>
                <a:cs typeface="Times New Roman" panose="02020603050405020304" charset="0"/>
              </a:rPr>
              <a:t>Large </a:t>
            </a:r>
            <a:r>
              <a:rPr lang="en-US" sz="25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number of dataset</a:t>
            </a:r>
            <a:r>
              <a:rPr lang="en-US" sz="2500">
                <a:latin typeface="Times New Roman" panose="02020603050405020304" charset="0"/>
                <a:cs typeface="Times New Roman" panose="02020603050405020304" charset="0"/>
              </a:rPr>
              <a:t> is required for proper trainning of a model </a:t>
            </a:r>
          </a:p>
          <a:p>
            <a:endParaRPr 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500">
                <a:latin typeface="Times New Roman" panose="02020603050405020304" charset="0"/>
                <a:cs typeface="Times New Roman" panose="02020603050405020304" charset="0"/>
              </a:rPr>
              <a:t>Different</a:t>
            </a:r>
            <a:r>
              <a:rPr lang="en-US" sz="25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orientation of faces</a:t>
            </a:r>
            <a:r>
              <a:rPr lang="en-US" sz="2500">
                <a:latin typeface="Times New Roman" panose="02020603050405020304" charset="0"/>
                <a:cs typeface="Times New Roman" panose="02020603050405020304" charset="0"/>
              </a:rPr>
              <a:t> and simple disguises can trick the machine </a:t>
            </a:r>
            <a:endParaRPr lang="en-US" sz="2500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Limitations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>
                <a:latin typeface="Times New Roman" panose="02020603050405020304" charset="0"/>
                <a:cs typeface="Times New Roman" panose="02020603050405020304" charset="0"/>
              </a:rPr>
              <a:t>The System can be scaled to national level </a:t>
            </a:r>
          </a:p>
          <a:p>
            <a:endParaRPr 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500">
                <a:latin typeface="Times New Roman" panose="02020603050405020304" charset="0"/>
                <a:cs typeface="Times New Roman" panose="02020603050405020304" charset="0"/>
              </a:rPr>
              <a:t>The System has its necessity right now more then ever </a:t>
            </a:r>
          </a:p>
          <a:p>
            <a:endParaRPr 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500">
                <a:latin typeface="Times New Roman" panose="02020603050405020304" charset="0"/>
                <a:cs typeface="Times New Roman" panose="02020603050405020304" charset="0"/>
              </a:rPr>
              <a:t>Further more Research can and should be done on Surveillence Systems </a:t>
            </a:r>
          </a:p>
          <a:p>
            <a:r>
              <a:rPr lang="en-US" sz="2500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“No system of mass surveillance has existed in any society that we know of to this point that has not been abused.”        -Edward Snowden</a:t>
            </a:r>
            <a:endParaRPr lang="en-US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</a:p>
        </p:txBody>
      </p:sp>
      <p:sp>
        <p:nvSpPr>
          <p:cNvPr id="5" name="Oval 4"/>
          <p:cNvSpPr/>
          <p:nvPr/>
        </p:nvSpPr>
        <p:spPr>
          <a:xfrm>
            <a:off x="3237230" y="1255395"/>
            <a:ext cx="1595120" cy="161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latin typeface="Times New Roman" panose="02020603050405020304" charset="0"/>
                <a:cs typeface="Times New Roman" panose="02020603050405020304" charset="0"/>
              </a:rPr>
              <a:t>WHAT is Smart Surveillene System</a:t>
            </a:r>
            <a:r>
              <a:rPr lang="en-US"/>
              <a:t> </a:t>
            </a:r>
          </a:p>
        </p:txBody>
      </p:sp>
      <p:sp>
        <p:nvSpPr>
          <p:cNvPr id="6" name="Curved Right Arrow 5"/>
          <p:cNvSpPr/>
          <p:nvPr/>
        </p:nvSpPr>
        <p:spPr>
          <a:xfrm>
            <a:off x="2246630" y="1964055"/>
            <a:ext cx="990600" cy="177927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37230" y="3004820"/>
            <a:ext cx="1595120" cy="161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latin typeface="Times New Roman" panose="02020603050405020304" charset="0"/>
                <a:cs typeface="Times New Roman" panose="02020603050405020304" charset="0"/>
              </a:rPr>
              <a:t>WHY  </a:t>
            </a:r>
          </a:p>
          <a:p>
            <a:pPr algn="ctr"/>
            <a:r>
              <a:rPr lang="en-US" sz="1500">
                <a:latin typeface="Times New Roman" panose="02020603050405020304" charset="0"/>
                <a:cs typeface="Times New Roman" panose="02020603050405020304" charset="0"/>
              </a:rPr>
              <a:t>it needs to be looked into</a:t>
            </a:r>
            <a:r>
              <a:rPr lang="en-US"/>
              <a:t> </a:t>
            </a:r>
          </a:p>
        </p:txBody>
      </p:sp>
      <p:sp>
        <p:nvSpPr>
          <p:cNvPr id="10" name="Curved Right Arrow 9"/>
          <p:cNvSpPr/>
          <p:nvPr/>
        </p:nvSpPr>
        <p:spPr>
          <a:xfrm flipH="1">
            <a:off x="4832350" y="3743325"/>
            <a:ext cx="998855" cy="1797050"/>
          </a:xfrm>
          <a:prstGeom prst="curvedRightArrow">
            <a:avLst>
              <a:gd name="adj1" fmla="val 25000"/>
              <a:gd name="adj2" fmla="val 50000"/>
              <a:gd name="adj3" fmla="val 492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64230" y="4968875"/>
            <a:ext cx="1595120" cy="161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latin typeface="Times New Roman" panose="02020603050405020304" charset="0"/>
                <a:cs typeface="Times New Roman" panose="02020603050405020304" charset="0"/>
              </a:rPr>
              <a:t>WHEN is it called Smart </a:t>
            </a:r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Surveillence </a:t>
            </a:r>
            <a:r>
              <a:rPr lang="en-US" sz="1500">
                <a:latin typeface="Times New Roman" panose="02020603050405020304" charset="0"/>
                <a:cs typeface="Times New Roman" panose="02020603050405020304" charset="0"/>
              </a:rPr>
              <a:t>system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18" presetClass="entr" presetSubtype="1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5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10" grpId="0" bldLvl="0" animBg="1"/>
      <p:bldP spid="10" grpId="1" animBg="1"/>
      <p:bldP spid="1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>
                <a:latin typeface="Times New Roman" panose="02020603050405020304" charset="0"/>
                <a:cs typeface="Times New Roman" panose="02020603050405020304" charset="0"/>
              </a:rPr>
              <a:t>A surveillence system capable of </a:t>
            </a:r>
          </a:p>
          <a:p>
            <a:pPr marL="109855" indent="0">
              <a:buNone/>
            </a:pPr>
            <a:endParaRPr 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sz="2500">
                <a:latin typeface="Times New Roman" panose="02020603050405020304" charset="0"/>
                <a:cs typeface="Times New Roman" panose="02020603050405020304" charset="0"/>
              </a:rPr>
              <a:t>Recording a feed</a:t>
            </a:r>
          </a:p>
          <a:p>
            <a:pPr lvl="1"/>
            <a:r>
              <a:rPr lang="en-US" sz="2500">
                <a:latin typeface="Times New Roman" panose="02020603050405020304" charset="0"/>
                <a:cs typeface="Times New Roman" panose="02020603050405020304" charset="0"/>
              </a:rPr>
              <a:t>Extract a face in frame</a:t>
            </a:r>
          </a:p>
          <a:p>
            <a:pPr lvl="1"/>
            <a:r>
              <a:rPr lang="en-US" sz="2500">
                <a:latin typeface="Times New Roman" panose="02020603050405020304" charset="0"/>
                <a:cs typeface="Times New Roman" panose="02020603050405020304" charset="0"/>
              </a:rPr>
              <a:t>Run Face recognition technique </a:t>
            </a:r>
          </a:p>
          <a:p>
            <a:pPr lvl="1"/>
            <a:r>
              <a:rPr lang="en-US" sz="2500">
                <a:latin typeface="Times New Roman" panose="02020603050405020304" charset="0"/>
                <a:cs typeface="Times New Roman" panose="02020603050405020304" charset="0"/>
              </a:rPr>
              <a:t>Classify person respectively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5" y="5807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What is Smart Surveillence System </a:t>
            </a:r>
            <a:br>
              <a:rPr 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</a:br>
            <a:endParaRPr 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7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7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0"/>
                            </p:stCondLst>
                            <p:childTnLst>
                              <p:par>
                                <p:cTn id="20" presetID="7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7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>
                <a:latin typeface="Times New Roman" panose="02020603050405020304" charset="0"/>
                <a:cs typeface="Times New Roman" panose="02020603050405020304" charset="0"/>
              </a:rPr>
              <a:t>To uphold the law strictly </a:t>
            </a:r>
          </a:p>
          <a:p>
            <a:pPr marL="109855" indent="0">
              <a:buNone/>
            </a:pPr>
            <a:endParaRPr 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500">
                <a:latin typeface="Times New Roman" panose="02020603050405020304" charset="0"/>
                <a:cs typeface="Times New Roman" panose="02020603050405020304" charset="0"/>
              </a:rPr>
              <a:t>To identify criminal in public </a:t>
            </a:r>
          </a:p>
          <a:p>
            <a:endParaRPr 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500">
                <a:latin typeface="Times New Roman" panose="02020603050405020304" charset="0"/>
                <a:cs typeface="Times New Roman" panose="02020603050405020304" charset="0"/>
              </a:rPr>
              <a:t>To assist in police investigations</a:t>
            </a:r>
          </a:p>
          <a:p>
            <a:endParaRPr 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500">
                <a:latin typeface="Times New Roman" panose="02020603050405020304" charset="0"/>
                <a:cs typeface="Times New Roman" panose="02020603050405020304" charset="0"/>
              </a:rPr>
              <a:t>To provide more secure environment</a:t>
            </a:r>
          </a:p>
          <a:p>
            <a:endParaRPr 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500">
                <a:latin typeface="Times New Roman" panose="02020603050405020304" charset="0"/>
                <a:cs typeface="Times New Roman" panose="02020603050405020304" charset="0"/>
              </a:rPr>
              <a:t>To decrease criminl activities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Why is it needed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7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7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0"/>
                            </p:stCondLst>
                            <p:childTnLst>
                              <p:par>
                                <p:cTn id="20" presetID="7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7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>
                <a:latin typeface="Times New Roman" panose="02020603050405020304" charset="0"/>
                <a:cs typeface="Times New Roman" panose="02020603050405020304" charset="0"/>
              </a:rPr>
              <a:t>If a system can learn on its own </a:t>
            </a:r>
          </a:p>
          <a:p>
            <a:endParaRPr 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500">
                <a:latin typeface="Times New Roman" panose="02020603050405020304" charset="0"/>
                <a:cs typeface="Times New Roman" panose="02020603050405020304" charset="0"/>
              </a:rPr>
              <a:t>If a system can adapt to changes</a:t>
            </a:r>
          </a:p>
          <a:p>
            <a:endParaRPr lang="en-US" sz="2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500">
                <a:latin typeface="Times New Roman" panose="02020603050405020304" charset="0"/>
                <a:cs typeface="Times New Roman" panose="02020603050405020304" charset="0"/>
              </a:rPr>
              <a:t>If a system can provide more features then other existing systems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When is it Smart Surveillence System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7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7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65733"/>
            <a:ext cx="8229600" cy="4525963"/>
          </a:xfrm>
        </p:spPr>
        <p:txBody>
          <a:bodyPr/>
          <a:lstStyle/>
          <a:p>
            <a:r>
              <a:rPr lang="en-US" sz="2500">
                <a:latin typeface="Times New Roman" panose="02020603050405020304" charset="0"/>
                <a:cs typeface="Times New Roman" panose="02020603050405020304" charset="0"/>
              </a:rPr>
              <a:t>The Research was conducted as 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67323"/>
            <a:ext cx="8229600" cy="1143000"/>
          </a:xfrm>
        </p:spPr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Methodology </a:t>
            </a:r>
          </a:p>
        </p:txBody>
      </p:sp>
      <p:sp>
        <p:nvSpPr>
          <p:cNvPr id="6" name="Rectangles 5"/>
          <p:cNvSpPr/>
          <p:nvPr/>
        </p:nvSpPr>
        <p:spPr>
          <a:xfrm>
            <a:off x="8255" y="1687195"/>
            <a:ext cx="9088120" cy="52298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Terminator 7"/>
          <p:cNvSpPr/>
          <p:nvPr/>
        </p:nvSpPr>
        <p:spPr>
          <a:xfrm>
            <a:off x="685165" y="1844675"/>
            <a:ext cx="1749425" cy="456565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B050"/>
                </a:solidFill>
              </a:rPr>
              <a:t>Start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59560" y="2301240"/>
            <a:ext cx="0" cy="4330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lowchart: Process 10"/>
          <p:cNvSpPr/>
          <p:nvPr/>
        </p:nvSpPr>
        <p:spPr>
          <a:xfrm>
            <a:off x="685165" y="2734310"/>
            <a:ext cx="1828800" cy="91757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>
                <a:latin typeface="Times New Roman" panose="02020603050405020304" charset="0"/>
                <a:cs typeface="Times New Roman" panose="02020603050405020304" charset="0"/>
              </a:rPr>
              <a:t>Collecting info from different servey and research papers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645160" y="4098925"/>
            <a:ext cx="1828800" cy="91757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>
                <a:latin typeface="Times New Roman" panose="02020603050405020304" charset="0"/>
                <a:cs typeface="Times New Roman" panose="02020603050405020304" charset="0"/>
              </a:rPr>
              <a:t>Selecting an  algorithm that can be build on 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523365" y="3667125"/>
            <a:ext cx="635" cy="3867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</p:cNvCxnSpPr>
          <p:nvPr/>
        </p:nvCxnSpPr>
        <p:spPr>
          <a:xfrm>
            <a:off x="1559560" y="5016500"/>
            <a:ext cx="0" cy="406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Diamond 18"/>
          <p:cNvSpPr/>
          <p:nvPr/>
        </p:nvSpPr>
        <p:spPr>
          <a:xfrm>
            <a:off x="549275" y="5422900"/>
            <a:ext cx="2020570" cy="129413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>
                <a:latin typeface="Times New Roman" panose="02020603050405020304" charset="0"/>
                <a:cs typeface="Times New Roman" panose="02020603050405020304" charset="0"/>
              </a:rPr>
              <a:t>Algorithm suitable ?</a:t>
            </a:r>
          </a:p>
        </p:txBody>
      </p:sp>
      <p:cxnSp>
        <p:nvCxnSpPr>
          <p:cNvPr id="21" name="Elbow Connector 20"/>
          <p:cNvCxnSpPr>
            <a:stCxn id="19" idx="1"/>
            <a:endCxn id="11" idx="1"/>
          </p:cNvCxnSpPr>
          <p:nvPr/>
        </p:nvCxnSpPr>
        <p:spPr>
          <a:xfrm rot="10800000" flipH="1">
            <a:off x="549275" y="3193415"/>
            <a:ext cx="135890" cy="2876550"/>
          </a:xfrm>
          <a:prstGeom prst="bentConnector3">
            <a:avLst>
              <a:gd name="adj1" fmla="val -17523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5137150" y="3498215"/>
            <a:ext cx="433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4" name="Flowchart: Process 23"/>
          <p:cNvSpPr/>
          <p:nvPr/>
        </p:nvSpPr>
        <p:spPr>
          <a:xfrm>
            <a:off x="3288665" y="1844675"/>
            <a:ext cx="1828800" cy="91757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>
                <a:latin typeface="Times New Roman" panose="02020603050405020304" charset="0"/>
                <a:cs typeface="Times New Roman" panose="02020603050405020304" charset="0"/>
              </a:rPr>
              <a:t>Implment selected algorithm, research on it </a:t>
            </a:r>
          </a:p>
        </p:txBody>
      </p:sp>
      <p:cxnSp>
        <p:nvCxnSpPr>
          <p:cNvPr id="25" name="Elbow Connector 24"/>
          <p:cNvCxnSpPr>
            <a:stCxn id="19" idx="3"/>
            <a:endCxn id="24" idx="1"/>
          </p:cNvCxnSpPr>
          <p:nvPr/>
        </p:nvCxnSpPr>
        <p:spPr>
          <a:xfrm flipV="1">
            <a:off x="2569845" y="2303780"/>
            <a:ext cx="718820" cy="376618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2512060" y="6120765"/>
            <a:ext cx="433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Y</a:t>
            </a:r>
          </a:p>
        </p:txBody>
      </p:sp>
      <p:cxnSp>
        <p:nvCxnSpPr>
          <p:cNvPr id="27" name="Straight Arrow Connector 26"/>
          <p:cNvCxnSpPr>
            <a:stCxn id="24" idx="2"/>
          </p:cNvCxnSpPr>
          <p:nvPr/>
        </p:nvCxnSpPr>
        <p:spPr>
          <a:xfrm flipH="1">
            <a:off x="4191000" y="2762250"/>
            <a:ext cx="12065" cy="514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Diamond 27"/>
          <p:cNvSpPr/>
          <p:nvPr/>
        </p:nvSpPr>
        <p:spPr>
          <a:xfrm>
            <a:off x="3192780" y="3276600"/>
            <a:ext cx="2020570" cy="129413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>
                <a:latin typeface="Times New Roman" panose="02020603050405020304" charset="0"/>
                <a:cs typeface="Times New Roman" panose="02020603050405020304" charset="0"/>
              </a:rPr>
              <a:t>Accurate enough?</a:t>
            </a:r>
          </a:p>
        </p:txBody>
      </p:sp>
      <p:cxnSp>
        <p:nvCxnSpPr>
          <p:cNvPr id="29" name="Straight Arrow Connector 28"/>
          <p:cNvCxnSpPr>
            <a:stCxn id="28" idx="2"/>
            <a:endCxn id="30" idx="0"/>
          </p:cNvCxnSpPr>
          <p:nvPr/>
        </p:nvCxnSpPr>
        <p:spPr>
          <a:xfrm>
            <a:off x="4203065" y="4570730"/>
            <a:ext cx="0" cy="245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Flowchart: Process 29"/>
          <p:cNvSpPr/>
          <p:nvPr/>
        </p:nvSpPr>
        <p:spPr>
          <a:xfrm>
            <a:off x="3288665" y="4815840"/>
            <a:ext cx="1828800" cy="91757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>
                <a:latin typeface="Times New Roman" panose="02020603050405020304" charset="0"/>
                <a:cs typeface="Times New Roman" panose="02020603050405020304" charset="0"/>
              </a:rPr>
              <a:t>Build on the algorithm/algorithms, Create a prototype</a:t>
            </a:r>
          </a:p>
        </p:txBody>
      </p:sp>
      <p:sp>
        <p:nvSpPr>
          <p:cNvPr id="31" name="Flowchart: Process 30"/>
          <p:cNvSpPr/>
          <p:nvPr/>
        </p:nvSpPr>
        <p:spPr>
          <a:xfrm>
            <a:off x="5647055" y="2762250"/>
            <a:ext cx="1981200" cy="93281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>
                <a:latin typeface="Times New Roman" panose="02020603050405020304" charset="0"/>
                <a:cs typeface="Times New Roman" panose="02020603050405020304" charset="0"/>
              </a:rPr>
              <a:t>Select algorithm that can be stacked on with previous algorithm </a:t>
            </a:r>
          </a:p>
        </p:txBody>
      </p:sp>
      <p:sp>
        <p:nvSpPr>
          <p:cNvPr id="32" name="Text Box 31"/>
          <p:cNvSpPr txBox="1"/>
          <p:nvPr/>
        </p:nvSpPr>
        <p:spPr>
          <a:xfrm>
            <a:off x="4335145" y="4447540"/>
            <a:ext cx="433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Y</a:t>
            </a:r>
          </a:p>
        </p:txBody>
      </p:sp>
      <p:cxnSp>
        <p:nvCxnSpPr>
          <p:cNvPr id="33" name="Elbow Connector 32"/>
          <p:cNvCxnSpPr>
            <a:stCxn id="28" idx="3"/>
            <a:endCxn id="31" idx="1"/>
          </p:cNvCxnSpPr>
          <p:nvPr/>
        </p:nvCxnSpPr>
        <p:spPr>
          <a:xfrm flipV="1">
            <a:off x="5213350" y="3228975"/>
            <a:ext cx="433705" cy="694690"/>
          </a:xfrm>
          <a:prstGeom prst="bentConnector3">
            <a:avLst>
              <a:gd name="adj1" fmla="val 5007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Process 35"/>
          <p:cNvSpPr/>
          <p:nvPr/>
        </p:nvSpPr>
        <p:spPr>
          <a:xfrm>
            <a:off x="5647055" y="3883025"/>
            <a:ext cx="1981200" cy="93281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>
                <a:latin typeface="Times New Roman" panose="02020603050405020304" charset="0"/>
                <a:cs typeface="Times New Roman" panose="02020603050405020304" charset="0"/>
              </a:rPr>
              <a:t>Stack the new algorithm design the overall flow of the prototype </a:t>
            </a:r>
          </a:p>
        </p:txBody>
      </p:sp>
      <p:cxnSp>
        <p:nvCxnSpPr>
          <p:cNvPr id="37" name="Straight Arrow Connector 36"/>
          <p:cNvCxnSpPr>
            <a:stCxn id="31" idx="2"/>
            <a:endCxn id="36" idx="0"/>
          </p:cNvCxnSpPr>
          <p:nvPr/>
        </p:nvCxnSpPr>
        <p:spPr>
          <a:xfrm>
            <a:off x="6637655" y="3695065"/>
            <a:ext cx="0" cy="1879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3"/>
            <a:endCxn id="24" idx="3"/>
          </p:cNvCxnSpPr>
          <p:nvPr/>
        </p:nvCxnSpPr>
        <p:spPr>
          <a:xfrm flipH="1" flipV="1">
            <a:off x="5117465" y="2303780"/>
            <a:ext cx="2510790" cy="2045970"/>
          </a:xfrm>
          <a:prstGeom prst="bentConnector3">
            <a:avLst>
              <a:gd name="adj1" fmla="val -948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lowchart: Process 39"/>
          <p:cNvSpPr/>
          <p:nvPr/>
        </p:nvSpPr>
        <p:spPr>
          <a:xfrm>
            <a:off x="3288665" y="5999480"/>
            <a:ext cx="1828800" cy="91757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>
                <a:latin typeface="Times New Roman" panose="02020603050405020304" charset="0"/>
                <a:cs typeface="Times New Roman" panose="02020603050405020304" charset="0"/>
              </a:rPr>
              <a:t>Observe the behaviour of the prototype and carry out various test</a:t>
            </a:r>
          </a:p>
        </p:txBody>
      </p:sp>
      <p:cxnSp>
        <p:nvCxnSpPr>
          <p:cNvPr id="41" name="Straight Arrow Connector 40"/>
          <p:cNvCxnSpPr>
            <a:stCxn id="40" idx="3"/>
          </p:cNvCxnSpPr>
          <p:nvPr/>
        </p:nvCxnSpPr>
        <p:spPr>
          <a:xfrm flipV="1">
            <a:off x="5117465" y="6456680"/>
            <a:ext cx="372745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2"/>
            <a:endCxn id="40" idx="0"/>
          </p:cNvCxnSpPr>
          <p:nvPr/>
        </p:nvCxnSpPr>
        <p:spPr>
          <a:xfrm>
            <a:off x="4203065" y="5733415"/>
            <a:ext cx="0" cy="266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lowchart: Process 43"/>
          <p:cNvSpPr/>
          <p:nvPr/>
        </p:nvSpPr>
        <p:spPr>
          <a:xfrm>
            <a:off x="5490210" y="6035040"/>
            <a:ext cx="1905000" cy="84709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>
                <a:latin typeface="Times New Roman" panose="02020603050405020304" charset="0"/>
                <a:cs typeface="Times New Roman" panose="02020603050405020304" charset="0"/>
              </a:rPr>
              <a:t>Collect all the findings and conclude the research </a:t>
            </a:r>
          </a:p>
        </p:txBody>
      </p:sp>
      <p:sp>
        <p:nvSpPr>
          <p:cNvPr id="46" name="Flowchart: Terminator 45"/>
          <p:cNvSpPr/>
          <p:nvPr/>
        </p:nvSpPr>
        <p:spPr>
          <a:xfrm>
            <a:off x="7395210" y="5276850"/>
            <a:ext cx="1749425" cy="456565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Stop</a:t>
            </a:r>
          </a:p>
        </p:txBody>
      </p:sp>
      <p:cxnSp>
        <p:nvCxnSpPr>
          <p:cNvPr id="47" name="Elbow Connector 46"/>
          <p:cNvCxnSpPr>
            <a:stCxn id="44" idx="3"/>
            <a:endCxn id="46" idx="2"/>
          </p:cNvCxnSpPr>
          <p:nvPr/>
        </p:nvCxnSpPr>
        <p:spPr>
          <a:xfrm flipV="1">
            <a:off x="7395210" y="5733415"/>
            <a:ext cx="875030" cy="72517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 Box 47"/>
          <p:cNvSpPr txBox="1"/>
          <p:nvPr/>
        </p:nvSpPr>
        <p:spPr>
          <a:xfrm>
            <a:off x="311150" y="6139815"/>
            <a:ext cx="433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2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200"/>
                            </p:stCondLst>
                            <p:childTnLst>
                              <p:par>
                                <p:cTn id="18" presetID="12" presetClass="entr" presetSubtype="1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7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400"/>
                            </p:stCondLst>
                            <p:childTnLst>
                              <p:par>
                                <p:cTn id="27" presetID="12" presetClass="entr" presetSubtype="1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900"/>
                            </p:stCondLst>
                            <p:childTnLst>
                              <p:par>
                                <p:cTn id="32" presetID="8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100"/>
                            </p:stCondLst>
                            <p:childTnLst>
                              <p:par>
                                <p:cTn id="36" presetID="1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600"/>
                            </p:stCondLst>
                            <p:childTnLst>
                              <p:par>
                                <p:cTn id="41" presetID="12" presetClass="entr" presetSubtype="2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13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800"/>
                            </p:stCondLst>
                            <p:childTnLst>
                              <p:par>
                                <p:cTn id="51" presetID="1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6600"/>
                            </p:stCondLst>
                            <p:childTnLst>
                              <p:par>
                                <p:cTn id="56" presetID="4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300"/>
                            </p:stCondLst>
                            <p:childTnLst>
                              <p:par>
                                <p:cTn id="60" presetID="1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800"/>
                            </p:stCondLst>
                            <p:childTnLst>
                              <p:par>
                                <p:cTn id="65" presetID="8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3000"/>
                            </p:stCondLst>
                            <p:childTnLst>
                              <p:par>
                                <p:cTn id="69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6500"/>
                            </p:stCondLst>
                            <p:childTnLst>
                              <p:par>
                                <p:cTn id="74" presetID="1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7100"/>
                            </p:stCondLst>
                            <p:childTnLst>
                              <p:par>
                                <p:cTn id="79" presetID="4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9200"/>
                            </p:stCondLst>
                            <p:childTnLst>
                              <p:par>
                                <p:cTn id="83" presetID="1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2700"/>
                            </p:stCondLst>
                            <p:childTnLst>
                              <p:par>
                                <p:cTn id="88" presetID="4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4800"/>
                            </p:stCondLst>
                            <p:childTnLst>
                              <p:par>
                                <p:cTn id="92" presetID="1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7300"/>
                            </p:stCondLst>
                            <p:childTnLst>
                              <p:par>
                                <p:cTn id="97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9800"/>
                            </p:stCondLst>
                            <p:childTnLst>
                              <p:par>
                                <p:cTn id="10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300"/>
                            </p:stCondLst>
                            <p:childTnLst>
                              <p:par>
                                <p:cTn id="107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4300"/>
                            </p:stCondLst>
                            <p:childTnLst>
                              <p:par>
                                <p:cTn id="111" presetID="12" presetClass="entr" presetSubtype="1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9800"/>
                            </p:stCondLst>
                            <p:childTnLst>
                              <p:par>
                                <p:cTn id="116" presetID="4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1900"/>
                            </p:stCondLst>
                            <p:childTnLst>
                              <p:par>
                                <p:cTn id="120" presetID="12" presetClass="entr" presetSubtype="4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7400"/>
                            </p:stCondLst>
                            <p:childTnLst>
                              <p:par>
                                <p:cTn id="125" presetID="4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8100"/>
                            </p:stCondLst>
                            <p:childTnLst>
                              <p:par>
                                <p:cTn id="129" presetID="12" presetClass="entr" presetSubtype="8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3600"/>
                            </p:stCondLst>
                            <p:childTnLst>
                              <p:par>
                                <p:cTn id="134" presetID="6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6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9" grpId="0" animBg="1"/>
      <p:bldP spid="22" grpId="0"/>
      <p:bldP spid="24" grpId="0" animBg="1"/>
      <p:bldP spid="26" grpId="0"/>
      <p:bldP spid="28" grpId="0" animBg="1"/>
      <p:bldP spid="30" grpId="0" animBg="1"/>
      <p:bldP spid="31" grpId="0" animBg="1"/>
      <p:bldP spid="32" grpId="0"/>
      <p:bldP spid="36" grpId="0" animBg="1"/>
      <p:bldP spid="40" grpId="0" animBg="1"/>
      <p:bldP spid="44" grpId="0" animBg="1"/>
      <p:bldP spid="46" grpId="0" animBg="1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Methodology</a:t>
            </a:r>
            <a:r>
              <a:rPr lang="en-US" sz="4000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934970" y="628650"/>
            <a:ext cx="5979795" cy="3771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10000"/>
              </a:lnSpc>
            </a:pP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10000"/>
              </a:lnSpc>
            </a:pPr>
            <a:endParaRPr lang="en-US" sz="15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sz="15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Algorithms used for prototype:</a:t>
            </a:r>
            <a:endParaRPr 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10000"/>
              </a:lnSpc>
            </a:pPr>
            <a:endParaRPr lang="en-US" sz="15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en-US" sz="15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Viola Jones Algorithm</a:t>
            </a:r>
            <a:r>
              <a:rPr lang="en-US" sz="15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for face detection</a:t>
            </a:r>
            <a:endParaRPr 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10000"/>
              </a:lnSpc>
            </a:pPr>
            <a:r>
              <a:rPr lang="en-US" sz="15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Eigen Face </a:t>
            </a:r>
            <a:r>
              <a:rPr lang="en-US" sz="15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for Identification of face from database</a:t>
            </a:r>
            <a:endParaRPr 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10000"/>
              </a:lnSpc>
            </a:pPr>
            <a:r>
              <a:rPr lang="en-US" sz="15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Local Binary Pattern  Histogram</a:t>
            </a:r>
            <a:r>
              <a:rPr lang="en-US" sz="15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for identification</a:t>
            </a:r>
            <a:endParaRPr 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10000"/>
              </a:lnSpc>
            </a:pPr>
            <a:r>
              <a:rPr lang="en-US" sz="15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Back Propagation Algorithm</a:t>
            </a:r>
            <a:r>
              <a:rPr lang="en-US" sz="15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for increasing accuracy</a:t>
            </a:r>
            <a:endParaRPr lang="en-US"/>
          </a:p>
          <a:p>
            <a:pPr lvl="1"/>
            <a:endParaRPr lang="en-US"/>
          </a:p>
          <a:p>
            <a:pPr marL="109855" indent="0">
              <a:buNone/>
            </a:pPr>
            <a:endParaRPr lang="en-US"/>
          </a:p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flipH="1">
            <a:off x="933450" y="2641600"/>
            <a:ext cx="5697220" cy="3771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</a:p>
          <a:p>
            <a:pPr>
              <a:lnSpc>
                <a:spcPct val="110000"/>
              </a:lnSpc>
            </a:pP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10000"/>
              </a:lnSpc>
            </a:pPr>
            <a:endParaRPr lang="en-US" sz="15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sz="15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Softwares  used for prototype:</a:t>
            </a:r>
            <a:endParaRPr 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10000"/>
              </a:lnSpc>
            </a:pPr>
            <a:endParaRPr lang="en-US" sz="15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en-US" sz="15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Python </a:t>
            </a:r>
            <a:r>
              <a:rPr lang="en-US" sz="15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for programming </a:t>
            </a:r>
          </a:p>
          <a:p>
            <a:pPr lvl="1">
              <a:lnSpc>
                <a:spcPct val="110000"/>
              </a:lnSpc>
            </a:pPr>
            <a:r>
              <a:rPr lang="en-US" sz="15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MySQL </a:t>
            </a:r>
            <a:r>
              <a:rPr lang="en-US" sz="15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for database management</a:t>
            </a:r>
          </a:p>
          <a:p>
            <a:pPr lvl="1">
              <a:lnSpc>
                <a:spcPct val="110000"/>
              </a:lnSpc>
            </a:pPr>
            <a:r>
              <a:rPr lang="en-US" sz="15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IPCam</a:t>
            </a:r>
            <a:r>
              <a:rPr lang="en-US" sz="15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for accessing feed from mobile devices</a:t>
            </a:r>
          </a:p>
          <a:p>
            <a:pPr lvl="1">
              <a:lnSpc>
                <a:spcPct val="110000"/>
              </a:lnSpc>
            </a:pPr>
            <a:endParaRPr lang="en-US"/>
          </a:p>
          <a:p>
            <a:pPr lvl="1"/>
            <a:endParaRPr lang="en-US"/>
          </a:p>
          <a:p>
            <a:pPr marL="109855" indent="0">
              <a:buNone/>
            </a:pPr>
            <a:endParaRPr lang="en-US"/>
          </a:p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909570" y="603250"/>
            <a:ext cx="5979795" cy="3771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10000"/>
              </a:lnSpc>
            </a:pP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10000"/>
              </a:lnSpc>
            </a:pPr>
            <a:endParaRPr lang="en-US" sz="15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10000"/>
              </a:lnSpc>
            </a:pPr>
            <a:endParaRPr lang="en-US" sz="15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sz="15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Domains involved  for prototype:</a:t>
            </a:r>
            <a:endParaRPr 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10000"/>
              </a:lnSpc>
            </a:pPr>
            <a:r>
              <a:rPr lang="en-US" sz="15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Database</a:t>
            </a:r>
          </a:p>
          <a:p>
            <a:pPr lvl="1">
              <a:lnSpc>
                <a:spcPct val="110000"/>
              </a:lnSpc>
            </a:pPr>
            <a:r>
              <a:rPr lang="en-US" sz="15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Image Processing</a:t>
            </a:r>
          </a:p>
          <a:p>
            <a:pPr lvl="1">
              <a:lnSpc>
                <a:spcPct val="110000"/>
              </a:lnSpc>
            </a:pPr>
            <a:r>
              <a:rPr lang="en-US" sz="15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Machine Learing </a:t>
            </a:r>
          </a:p>
          <a:p>
            <a:pPr lvl="1">
              <a:lnSpc>
                <a:spcPct val="110000"/>
              </a:lnSpc>
            </a:pPr>
            <a:r>
              <a:rPr lang="en-US" sz="15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Neural Network</a:t>
            </a:r>
          </a:p>
          <a:p>
            <a:pPr lvl="1">
              <a:lnSpc>
                <a:spcPct val="110000"/>
              </a:lnSpc>
            </a:pPr>
            <a:r>
              <a:rPr lang="en-US" sz="15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Networking</a:t>
            </a:r>
          </a:p>
          <a:p>
            <a:pPr lvl="1">
              <a:lnSpc>
                <a:spcPct val="110000"/>
              </a:lnSpc>
            </a:pPr>
            <a:endParaRPr lang="en-US" sz="15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>
              <a:lnSpc>
                <a:spcPct val="110000"/>
              </a:lnSpc>
            </a:pPr>
            <a:endParaRPr lang="en-US"/>
          </a:p>
          <a:p>
            <a:pPr lvl="1"/>
            <a:endParaRPr lang="en-US"/>
          </a:p>
          <a:p>
            <a:pPr marL="109855" indent="0">
              <a:buNone/>
            </a:pPr>
            <a:endParaRPr lang="en-US"/>
          </a:p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934970" y="628650"/>
            <a:ext cx="5979795" cy="3771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10000"/>
              </a:lnSpc>
            </a:pP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10000"/>
              </a:lnSpc>
            </a:pPr>
            <a:endParaRPr lang="en-US" sz="15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10000"/>
              </a:lnSpc>
            </a:pPr>
            <a:endParaRPr lang="en-US" sz="15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en-US" sz="15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Overall prototype was developed on the time span of</a:t>
            </a:r>
          </a:p>
          <a:p>
            <a:pPr lvl="1">
              <a:lnSpc>
                <a:spcPct val="110000"/>
              </a:lnSpc>
            </a:pPr>
            <a:r>
              <a:rPr lang="en-US" sz="15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 months, Which has helped shape various data for this research paper </a:t>
            </a:r>
            <a:endParaRPr lang="en-US" sz="15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>
              <a:lnSpc>
                <a:spcPct val="110000"/>
              </a:lnSpc>
            </a:pPr>
            <a:endParaRPr lang="en-US" sz="15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>
              <a:lnSpc>
                <a:spcPct val="110000"/>
              </a:lnSpc>
            </a:pPr>
            <a:endParaRPr lang="en-US"/>
          </a:p>
          <a:p>
            <a:pPr lvl="1"/>
            <a:endParaRPr lang="en-US"/>
          </a:p>
          <a:p>
            <a:pPr marL="109855" indent="0">
              <a:buNone/>
            </a:pPr>
            <a:endParaRPr lang="en-US"/>
          </a:p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2" fill="hold" grpId="1" nodeType="afterEffect">
                                  <p:stCondLst>
                                    <p:cond delay="8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xit" presetSubtype="8" fill="hold" grpId="1" nodeType="afterEffect">
                                  <p:stCondLst>
                                    <p:cond delay="8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xit" presetSubtype="2" fill="hold" grpId="1" nodeType="afterEffect">
                                  <p:stCondLst>
                                    <p:cond delay="8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bldLvl="0" animBg="1"/>
      <p:bldP spid="6" grpId="0" bldLvl="0" animBg="1"/>
      <p:bldP spid="6" grpId="1" bldLvl="0" animBg="1"/>
      <p:bldP spid="7" grpId="0" bldLvl="0" animBg="1"/>
      <p:bldP spid="7" grpId="1" bldLvl="0" animBg="1"/>
      <p:bldP spid="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Design of Prototype</a:t>
            </a:r>
          </a:p>
        </p:txBody>
      </p:sp>
      <p:sp>
        <p:nvSpPr>
          <p:cNvPr id="4" name="Rectangles 3"/>
          <p:cNvSpPr/>
          <p:nvPr/>
        </p:nvSpPr>
        <p:spPr>
          <a:xfrm>
            <a:off x="114300" y="2266950"/>
            <a:ext cx="20574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>
                <a:latin typeface="Times New Roman" panose="02020603050405020304" charset="0"/>
                <a:cs typeface="Times New Roman" panose="02020603050405020304" charset="0"/>
              </a:rPr>
              <a:t>Feed</a:t>
            </a: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>
            <a:off x="2171700" y="2609850"/>
            <a:ext cx="7086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s 5"/>
          <p:cNvSpPr/>
          <p:nvPr/>
        </p:nvSpPr>
        <p:spPr>
          <a:xfrm>
            <a:off x="2895600" y="1752600"/>
            <a:ext cx="3048000" cy="2209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Prototype (Black box)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943600" y="2609850"/>
            <a:ext cx="7848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s 7"/>
          <p:cNvSpPr/>
          <p:nvPr/>
        </p:nvSpPr>
        <p:spPr>
          <a:xfrm>
            <a:off x="6728460" y="2266950"/>
            <a:ext cx="20574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>
                <a:latin typeface="Times New Roman" panose="02020603050405020304" charset="0"/>
                <a:cs typeface="Times New Roman" panose="02020603050405020304" charset="0"/>
              </a:rPr>
              <a:t>Final output feed with labels of persons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Findings</a:t>
            </a:r>
          </a:p>
        </p:txBody>
      </p:sp>
      <p:sp>
        <p:nvSpPr>
          <p:cNvPr id="4" name="Rectangles 3"/>
          <p:cNvSpPr/>
          <p:nvPr/>
        </p:nvSpPr>
        <p:spPr>
          <a:xfrm>
            <a:off x="226695" y="1248410"/>
            <a:ext cx="4685665" cy="39204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Step 1: Data Entry Process</a:t>
            </a:r>
          </a:p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	</a:t>
            </a: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Picture 1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95" y="1673225"/>
            <a:ext cx="3534410" cy="3358515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4318635" y="1248410"/>
            <a:ext cx="4685665" cy="39204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Step 2: Machine Learning Process</a:t>
            </a:r>
          </a:p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	</a:t>
            </a: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65" y="1824990"/>
            <a:ext cx="4237355" cy="2192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" grpId="0" bldLvl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</TotalTime>
  <Words>556</Words>
  <Application>Microsoft Macintosh PowerPoint</Application>
  <PresentationFormat>On-screen Show (4:3)</PresentationFormat>
  <Paragraphs>294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Lucida Sans Unicode</vt:lpstr>
      <vt:lpstr>Times New Roman</vt:lpstr>
      <vt:lpstr>Verdana</vt:lpstr>
      <vt:lpstr>Wingdings 2</vt:lpstr>
      <vt:lpstr>Wingdings 3</vt:lpstr>
      <vt:lpstr>Concourse</vt:lpstr>
      <vt:lpstr>Cubic S (Smart Surveillance System) with Motion Tracting</vt:lpstr>
      <vt:lpstr>Introduction</vt:lpstr>
      <vt:lpstr>What is Smart Surveillence System  </vt:lpstr>
      <vt:lpstr>Why is it needed </vt:lpstr>
      <vt:lpstr>When is it Smart Surveillence System </vt:lpstr>
      <vt:lpstr>Methodology </vt:lpstr>
      <vt:lpstr>Methodology </vt:lpstr>
      <vt:lpstr>Design of Prototype</vt:lpstr>
      <vt:lpstr>Findings</vt:lpstr>
      <vt:lpstr>Findings</vt:lpstr>
      <vt:lpstr>Findings</vt:lpstr>
      <vt:lpstr>Hardware</vt:lpstr>
      <vt:lpstr>Limitations</vt:lpstr>
      <vt:lpstr>Conclusion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Microsoft Office User</cp:lastModifiedBy>
  <cp:revision>32</cp:revision>
  <dcterms:created xsi:type="dcterms:W3CDTF">2019-05-15T16:49:00Z</dcterms:created>
  <dcterms:modified xsi:type="dcterms:W3CDTF">2019-12-14T07:17:31Z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1033-11.2.0.9031</vt:lpwstr>
  </property>
</Properties>
</file>