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Tilford Jr." userId="81096f3295a511da" providerId="LiveId" clId="{9D174C2A-E8E1-4E01-9EEB-1ADC828078D8}"/>
    <pc:docChg chg="modSld">
      <pc:chgData name="Craig Tilford Jr." userId="81096f3295a511da" providerId="LiveId" clId="{9D174C2A-E8E1-4E01-9EEB-1ADC828078D8}" dt="2022-08-11T00:36:10.427" v="168" actId="20577"/>
      <pc:docMkLst>
        <pc:docMk/>
      </pc:docMkLst>
      <pc:sldChg chg="modSp mod">
        <pc:chgData name="Craig Tilford Jr." userId="81096f3295a511da" providerId="LiveId" clId="{9D174C2A-E8E1-4E01-9EEB-1ADC828078D8}" dt="2022-08-11T00:35:35.348" v="128" actId="20577"/>
        <pc:sldMkLst>
          <pc:docMk/>
          <pc:sldMk cId="0" sldId="256"/>
        </pc:sldMkLst>
        <pc:spChg chg="mod">
          <ac:chgData name="Craig Tilford Jr." userId="81096f3295a511da" providerId="LiveId" clId="{9D174C2A-E8E1-4E01-9EEB-1ADC828078D8}" dt="2022-08-11T00:35:35.348" v="128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Craig Tilford Jr." userId="81096f3295a511da" providerId="LiveId" clId="{9D174C2A-E8E1-4E01-9EEB-1ADC828078D8}" dt="2022-08-11T00:36:10.427" v="168" actId="20577"/>
        <pc:sldMkLst>
          <pc:docMk/>
          <pc:sldMk cId="0" sldId="257"/>
        </pc:sldMkLst>
        <pc:spChg chg="mod">
          <ac:chgData name="Craig Tilford Jr." userId="81096f3295a511da" providerId="LiveId" clId="{9D174C2A-E8E1-4E01-9EEB-1ADC828078D8}" dt="2022-08-11T00:36:10.427" v="168" actId="20577"/>
          <ac:spMkLst>
            <pc:docMk/>
            <pc:sldMk cId="0" sldId="257"/>
            <ac:spMk id="61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[Book1]Jazz Artists With The Most Song!PivotTable35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circle"/>
          <c:size val="6"/>
          <c:spPr>
            <a:solidFill>
              <a:schemeClr val="accent1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/>
          </c:spPr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'Jazz Artists With The Most Song'!$E$1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472C4">
                  <a:alpha val="30000"/>
                </a:srgbClr>
              </a:solidFill>
              <a:ln>
                <a:solidFill>
                  <a:sysClr val="window" lastClr="FFFFFF">
                    <a:alpha val="50000"/>
                  </a:sys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'Jazz Artists With The Most Song'!$D$2:$D$12</c:f>
              <c:strCache>
                <c:ptCount val="10"/>
                <c:pt idx="0">
                  <c:v>Miles Davis</c:v>
                </c:pt>
                <c:pt idx="1">
                  <c:v>Gene Krupa</c:v>
                </c:pt>
                <c:pt idx="2">
                  <c:v>Spyro Gyra</c:v>
                </c:pt>
                <c:pt idx="3">
                  <c:v>AntÃ´nio Carlos Jobim</c:v>
                </c:pt>
                <c:pt idx="4">
                  <c:v>Incognito</c:v>
                </c:pt>
                <c:pt idx="5">
                  <c:v>Dennis Chambers</c:v>
                </c:pt>
                <c:pt idx="6">
                  <c:v>Billy Cobham</c:v>
                </c:pt>
                <c:pt idx="7">
                  <c:v>Gilberto Gil</c:v>
                </c:pt>
                <c:pt idx="8">
                  <c:v>Aisha Duo</c:v>
                </c:pt>
                <c:pt idx="9">
                  <c:v>Aaron Goldberg</c:v>
                </c:pt>
              </c:strCache>
            </c:strRef>
          </c:cat>
          <c:val>
            <c:numRef>
              <c:f>'Jazz Artists With The Most Song'!$E$2:$E$12</c:f>
              <c:numCache>
                <c:formatCode>General</c:formatCode>
                <c:ptCount val="10"/>
                <c:pt idx="0">
                  <c:v>37</c:v>
                </c:pt>
                <c:pt idx="1">
                  <c:v>22</c:v>
                </c:pt>
                <c:pt idx="2">
                  <c:v>21</c:v>
                </c:pt>
                <c:pt idx="3">
                  <c:v>14</c:v>
                </c:pt>
                <c:pt idx="4">
                  <c:v>13</c:v>
                </c:pt>
                <c:pt idx="5">
                  <c:v>9</c:v>
                </c:pt>
                <c:pt idx="6">
                  <c:v>8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8-4EFF-B361-7EDE5B2910D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522349512"/>
        <c:axId val="522347216"/>
        <c:axId val="657555440"/>
      </c:bar3DChart>
      <c:catAx>
        <c:axId val="522349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347216"/>
        <c:crosses val="autoZero"/>
        <c:auto val="1"/>
        <c:lblAlgn val="ctr"/>
        <c:lblOffset val="100"/>
        <c:noMultiLvlLbl val="0"/>
      </c:catAx>
      <c:valAx>
        <c:axId val="5223472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22349512"/>
        <c:crosses val="autoZero"/>
        <c:crossBetween val="between"/>
      </c:valAx>
      <c:serAx>
        <c:axId val="6575554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347216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[Book1]Top Artists By Sales!PivotTable18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Artists By Sales'!$H$2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'Top Artists By Sales'!$G$3:$G$33</c:f>
              <c:strCache>
                <c:ptCount val="30"/>
                <c:pt idx="0">
                  <c:v>Led Zeppelin</c:v>
                </c:pt>
                <c:pt idx="1">
                  <c:v>Iron Maiden</c:v>
                </c:pt>
                <c:pt idx="2">
                  <c:v>Chico Buarque</c:v>
                </c:pt>
                <c:pt idx="3">
                  <c:v>Faith No More</c:v>
                </c:pt>
                <c:pt idx="4">
                  <c:v>Creedence Clearwater Revival</c:v>
                </c:pt>
                <c:pt idx="5">
                  <c:v>Spyro Gyra</c:v>
                </c:pt>
                <c:pt idx="6">
                  <c:v>Guns N' Roses</c:v>
                </c:pt>
                <c:pt idx="7">
                  <c:v>Aquaman</c:v>
                </c:pt>
                <c:pt idx="8">
                  <c:v>Battlestar Galactica (Classic)</c:v>
                </c:pt>
                <c:pt idx="9">
                  <c:v>Caetano Veloso</c:v>
                </c:pt>
                <c:pt idx="10">
                  <c:v>Os Paralamas Do Sucesso</c:v>
                </c:pt>
                <c:pt idx="11">
                  <c:v>Metallica</c:v>
                </c:pt>
                <c:pt idx="12">
                  <c:v>R.E.M.</c:v>
                </c:pt>
                <c:pt idx="13">
                  <c:v>Titãs</c:v>
                </c:pt>
                <c:pt idx="14">
                  <c:v>Chico Science &amp; Nação Zumbi</c:v>
                </c:pt>
                <c:pt idx="15">
                  <c:v>Kiss</c:v>
                </c:pt>
                <c:pt idx="16">
                  <c:v>U2</c:v>
                </c:pt>
                <c:pt idx="17">
                  <c:v>AC/DC</c:v>
                </c:pt>
                <c:pt idx="18">
                  <c:v>Green Day</c:v>
                </c:pt>
                <c:pt idx="19">
                  <c:v>System Of A Down</c:v>
                </c:pt>
                <c:pt idx="20">
                  <c:v>Alanis Morissette</c:v>
                </c:pt>
                <c:pt idx="21">
                  <c:v>Accept</c:v>
                </c:pt>
                <c:pt idx="22">
                  <c:v>Gonzaguinha</c:v>
                </c:pt>
                <c:pt idx="23">
                  <c:v>Stone Temple Pilots</c:v>
                </c:pt>
                <c:pt idx="24">
                  <c:v>Cássia Eller</c:v>
                </c:pt>
                <c:pt idx="25">
                  <c:v>Jamiroquai</c:v>
                </c:pt>
                <c:pt idx="26">
                  <c:v>Otto Klemperer &amp; Philharmonia Orchestra</c:v>
                </c:pt>
                <c:pt idx="27">
                  <c:v>Various Artists</c:v>
                </c:pt>
                <c:pt idx="28">
                  <c:v>Academy of St. Martin in the Fields, Sir Neville Marriner &amp; Thurston Dart</c:v>
                </c:pt>
                <c:pt idx="29">
                  <c:v>Audioslave</c:v>
                </c:pt>
              </c:strCache>
            </c:strRef>
          </c:cat>
          <c:val>
            <c:numRef>
              <c:f>'Top Artists By Sales'!$H$3:$H$33</c:f>
              <c:numCache>
                <c:formatCode>General</c:formatCode>
                <c:ptCount val="30"/>
                <c:pt idx="0">
                  <c:v>150.47999999999999</c:v>
                </c:pt>
                <c:pt idx="1">
                  <c:v>150.47999999999999</c:v>
                </c:pt>
                <c:pt idx="2">
                  <c:v>150.47999999999999</c:v>
                </c:pt>
                <c:pt idx="3">
                  <c:v>150.47999999999999</c:v>
                </c:pt>
                <c:pt idx="4">
                  <c:v>148.5</c:v>
                </c:pt>
                <c:pt idx="5">
                  <c:v>112.85999999999999</c:v>
                </c:pt>
                <c:pt idx="6">
                  <c:v>112.85999999999999</c:v>
                </c:pt>
                <c:pt idx="7">
                  <c:v>75.62</c:v>
                </c:pt>
                <c:pt idx="8">
                  <c:v>75.62</c:v>
                </c:pt>
                <c:pt idx="9">
                  <c:v>75.239999999999995</c:v>
                </c:pt>
                <c:pt idx="10">
                  <c:v>75.239999999999995</c:v>
                </c:pt>
                <c:pt idx="11">
                  <c:v>75.239999999999995</c:v>
                </c:pt>
                <c:pt idx="12">
                  <c:v>75.239999999999995</c:v>
                </c:pt>
                <c:pt idx="13">
                  <c:v>75.239999999999995</c:v>
                </c:pt>
                <c:pt idx="14">
                  <c:v>75.239999999999995</c:v>
                </c:pt>
                <c:pt idx="15">
                  <c:v>75.239999999999995</c:v>
                </c:pt>
                <c:pt idx="16">
                  <c:v>75.239999999999995</c:v>
                </c:pt>
                <c:pt idx="17">
                  <c:v>75.239999999999995</c:v>
                </c:pt>
                <c:pt idx="18">
                  <c:v>75.239999999999995</c:v>
                </c:pt>
                <c:pt idx="19">
                  <c:v>37.619999999999997</c:v>
                </c:pt>
                <c:pt idx="20">
                  <c:v>37.619999999999997</c:v>
                </c:pt>
                <c:pt idx="21">
                  <c:v>37.619999999999997</c:v>
                </c:pt>
                <c:pt idx="22">
                  <c:v>37.619999999999997</c:v>
                </c:pt>
                <c:pt idx="23">
                  <c:v>37.619999999999997</c:v>
                </c:pt>
                <c:pt idx="24">
                  <c:v>37.619999999999997</c:v>
                </c:pt>
                <c:pt idx="25">
                  <c:v>37.619999999999997</c:v>
                </c:pt>
                <c:pt idx="26">
                  <c:v>37.619999999999997</c:v>
                </c:pt>
                <c:pt idx="27">
                  <c:v>37.619999999999997</c:v>
                </c:pt>
                <c:pt idx="28">
                  <c:v>37.619999999999997</c:v>
                </c:pt>
                <c:pt idx="29">
                  <c:v>37.619999999999997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DF-4902-A46F-7542E96FF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59220168"/>
        <c:axId val="659215904"/>
        <c:axId val="0"/>
      </c:bar3DChart>
      <c:catAx>
        <c:axId val="659220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215904"/>
        <c:crosses val="autoZero"/>
        <c:auto val="1"/>
        <c:lblAlgn val="ctr"/>
        <c:lblOffset val="100"/>
        <c:noMultiLvlLbl val="0"/>
      </c:catAx>
      <c:valAx>
        <c:axId val="65921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220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[Book1]Top 5 Customers Worldwide (2)!PivotTable36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Customers By Total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5 Customers Worldwide (2)'!$H$1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'Top 5 Customers Worldwide (2)'!$G$2:$G$7</c:f>
              <c:strCache>
                <c:ptCount val="5"/>
                <c:pt idx="0">
                  <c:v>Holy</c:v>
                </c:pt>
                <c:pt idx="1">
                  <c:v>Cunningham</c:v>
                </c:pt>
                <c:pt idx="2">
                  <c:v>O'Reilly</c:v>
                </c:pt>
                <c:pt idx="3">
                  <c:v>Kovacs</c:v>
                </c:pt>
                <c:pt idx="4">
                  <c:v>Rojas</c:v>
                </c:pt>
              </c:strCache>
            </c:strRef>
          </c:cat>
          <c:val>
            <c:numRef>
              <c:f>'Top 5 Customers Worldwide (2)'!$H$2:$H$7</c:f>
              <c:numCache>
                <c:formatCode>General</c:formatCode>
                <c:ptCount val="5"/>
                <c:pt idx="0">
                  <c:v>502.62</c:v>
                </c:pt>
                <c:pt idx="1">
                  <c:v>474.62</c:v>
                </c:pt>
                <c:pt idx="2">
                  <c:v>446.62</c:v>
                </c:pt>
                <c:pt idx="3">
                  <c:v>446.62</c:v>
                </c:pt>
                <c:pt idx="4">
                  <c:v>415.62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FF-4CF6-B310-A4399FF68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33715416"/>
        <c:axId val="733712136"/>
        <c:axId val="0"/>
      </c:bar3DChart>
      <c:catAx>
        <c:axId val="733715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712136"/>
        <c:crosses val="autoZero"/>
        <c:auto val="1"/>
        <c:lblAlgn val="ctr"/>
        <c:lblOffset val="100"/>
        <c:noMultiLvlLbl val="0"/>
      </c:catAx>
      <c:valAx>
        <c:axId val="733712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715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Sales By Country in Dollars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Sales By Country'!$B$1</c:f>
              <c:strCache>
                <c:ptCount val="1"/>
                <c:pt idx="0">
                  <c:v>Column2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'Top Sales By Country'!$A$2:$A$26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Brazil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  <c:pt idx="7">
                  <c:v>Portugal</c:v>
                </c:pt>
                <c:pt idx="8">
                  <c:v>India</c:v>
                </c:pt>
                <c:pt idx="9">
                  <c:v>Ireland</c:v>
                </c:pt>
                <c:pt idx="10">
                  <c:v>Hungary</c:v>
                </c:pt>
                <c:pt idx="11">
                  <c:v>Chile</c:v>
                </c:pt>
                <c:pt idx="12">
                  <c:v>Austria</c:v>
                </c:pt>
                <c:pt idx="13">
                  <c:v>Norway</c:v>
                </c:pt>
                <c:pt idx="14">
                  <c:v>Netherlands</c:v>
                </c:pt>
                <c:pt idx="15">
                  <c:v>Finland</c:v>
                </c:pt>
                <c:pt idx="16">
                  <c:v>Sweden</c:v>
                </c:pt>
                <c:pt idx="17">
                  <c:v>Belgium</c:v>
                </c:pt>
                <c:pt idx="18">
                  <c:v>Poland</c:v>
                </c:pt>
                <c:pt idx="19">
                  <c:v>Italy</c:v>
                </c:pt>
                <c:pt idx="20">
                  <c:v>Denmark</c:v>
                </c:pt>
                <c:pt idx="21">
                  <c:v>Australia</c:v>
                </c:pt>
                <c:pt idx="22">
                  <c:v>Argentina</c:v>
                </c:pt>
                <c:pt idx="23">
                  <c:v>Spain</c:v>
                </c:pt>
              </c:strCache>
            </c:strRef>
          </c:cat>
          <c:val>
            <c:numRef>
              <c:f>'Top Sales By Country'!$B$2:$B$26</c:f>
              <c:numCache>
                <c:formatCode>General</c:formatCode>
                <c:ptCount val="25"/>
                <c:pt idx="0">
                  <c:v>4620.3894</c:v>
                </c:pt>
                <c:pt idx="1">
                  <c:v>2663.0603999999898</c:v>
                </c:pt>
                <c:pt idx="2">
                  <c:v>1704.8789999999999</c:v>
                </c:pt>
                <c:pt idx="3">
                  <c:v>1660.329</c:v>
                </c:pt>
                <c:pt idx="4">
                  <c:v>1378.5552</c:v>
                </c:pt>
                <c:pt idx="5">
                  <c:v>993.82140000000004</c:v>
                </c:pt>
                <c:pt idx="6">
                  <c:v>870.44759999999997</c:v>
                </c:pt>
                <c:pt idx="7">
                  <c:v>680.36760000000095</c:v>
                </c:pt>
                <c:pt idx="8">
                  <c:v>660.60720000000003</c:v>
                </c:pt>
                <c:pt idx="9">
                  <c:v>442.15379999999999</c:v>
                </c:pt>
                <c:pt idx="10">
                  <c:v>442.15379999999999</c:v>
                </c:pt>
                <c:pt idx="11">
                  <c:v>411.46379999999999</c:v>
                </c:pt>
                <c:pt idx="12">
                  <c:v>400.57380000000001</c:v>
                </c:pt>
                <c:pt idx="13">
                  <c:v>358.99380000000002</c:v>
                </c:pt>
                <c:pt idx="14">
                  <c:v>349.09379999999999</c:v>
                </c:pt>
                <c:pt idx="15">
                  <c:v>347.11380000000003</c:v>
                </c:pt>
                <c:pt idx="16">
                  <c:v>337.21379999999999</c:v>
                </c:pt>
                <c:pt idx="17">
                  <c:v>331.27379999999999</c:v>
                </c:pt>
                <c:pt idx="18">
                  <c:v>331.27379999999999</c:v>
                </c:pt>
                <c:pt idx="19">
                  <c:v>331.27379999999999</c:v>
                </c:pt>
                <c:pt idx="20">
                  <c:v>331.27379999999999</c:v>
                </c:pt>
                <c:pt idx="21">
                  <c:v>331.27379999999999</c:v>
                </c:pt>
                <c:pt idx="22">
                  <c:v>331.27379999999999</c:v>
                </c:pt>
                <c:pt idx="23">
                  <c:v>331.27379999999999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7-4091-A014-F031DC50F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529920520"/>
        <c:axId val="529917240"/>
      </c:barChart>
      <c:catAx>
        <c:axId val="5299205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917240"/>
        <c:crosses val="autoZero"/>
        <c:auto val="1"/>
        <c:lblAlgn val="ctr"/>
        <c:lblOffset val="100"/>
        <c:noMultiLvlLbl val="0"/>
      </c:catAx>
      <c:valAx>
        <c:axId val="5299172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920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This is a table featuring The Most Prolific Jazz Artist (Most Songs). Miles davis is leading the next highest musician by a margin of 59%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SELECT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Artist.ArtistId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Artist.Name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, COUNT(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Track.Name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) AS Songs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FROM Track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JOIN Album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album.AlbumId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track.AlbumId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JOIN Artist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Album.artistId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artist.ArtistId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JOIN Genre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Genre.GenreId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Track.GenreId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WHERE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Genre.GenreId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 = '2'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GROUP BY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Artist.ArtistId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ORDER BY Songs DESC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 Prolific Jazz Artist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51E112-FED9-2CFF-1BF6-6E3ACC796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054704"/>
              </p:ext>
            </p:extLst>
          </p:nvPr>
        </p:nvGraphicFramePr>
        <p:xfrm>
          <a:off x="354300" y="1418450"/>
          <a:ext cx="45720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984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This is a chart of the top artists based on the number of sales in any genre. Chico, Buarque, CCR, Led Zeppelin, and Guns N Roses tied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the highest position.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SELECT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artist.Name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, SUM(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InvoiceLine.Quantity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*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InvoiceLine.UnitPrice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) AS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AmountSpent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Artist.ArtistId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FROM Invoice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JOIN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InvoiceLine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invoiceLine.InvoiceId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invoice.InvoiceId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JOIN Customer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Customer.CustomerId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Invoice.CustomerId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JOIN Track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Track.TrackId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InvoiceLine.TrackId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JOIN Album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Album.AlbumId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Track.AlbumId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JOIN Artist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Artist.ArtistId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Album.ArtistId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GROUP BY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Artist.artistId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ORDER BY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AmountSpent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DESC</a:t>
            </a:r>
            <a:endParaRPr sz="65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Artists By Amount Spent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AC464C-DBFB-DF82-2262-EA389D8FE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259913"/>
              </p:ext>
            </p:extLst>
          </p:nvPr>
        </p:nvGraphicFramePr>
        <p:xfrm>
          <a:off x="354300" y="1418451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This a chart showing the top five customers world based on how much they spent. Helena Holy from the Czech Republic is the #1 Customer.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Select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customer.customerId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,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SUM(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invoice.total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) as Total,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customer.FirstName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,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customer.LastName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,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customer.country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FROM Customer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JOIN Invoice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Invoice.CustomerId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Customer.CustomerId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JOIN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InvoiceLine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Invoice.InvoiceId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InvoiceLine.InvoiceId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JOIN Track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Track.TrackId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InvoiceLine.TrackId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JOIN Genre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Genre.GenreId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Track.GenreId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GROUP BY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customer.customerid</a:t>
            </a: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650" dirty="0" err="1">
                <a:latin typeface="Open Sans"/>
                <a:ea typeface="Open Sans"/>
                <a:cs typeface="Open Sans"/>
                <a:sym typeface="Open Sans"/>
              </a:rPr>
              <a:t>customer.country</a:t>
            </a:r>
            <a:endParaRPr lang="en-US" sz="6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ORDER BY total DESC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50" dirty="0">
                <a:latin typeface="Open Sans"/>
                <a:ea typeface="Open Sans"/>
                <a:cs typeface="Open Sans"/>
                <a:sym typeface="Open Sans"/>
              </a:rPr>
              <a:t>LIMIT "5"</a:t>
            </a: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Top 5 Customers World Wide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D9E8436-62DE-C4E0-5EE8-6B44FFF981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52159"/>
              </p:ext>
            </p:extLst>
          </p:nvPr>
        </p:nvGraphicFramePr>
        <p:xfrm>
          <a:off x="258418" y="17478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This a chart showing the top countries organized by gross sales. USA is the top grossing country and has nearly double the 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number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 of sales as the next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highest which is 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Canada.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SELECT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invoice.BillingCountry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,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SUM (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invoice.Total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 * .99) AS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TotalSales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FROM CUSTOMER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JOIN Invoice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invoice.customerId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customer.customerId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JOIN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InvoiceLine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invoiceline.invoiceId</a:t>
            </a: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invoice.invoiceId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GROUP BY </a:t>
            </a:r>
            <a:r>
              <a:rPr lang="en-US" sz="800" dirty="0" err="1">
                <a:latin typeface="Open Sans"/>
                <a:ea typeface="Open Sans"/>
                <a:cs typeface="Open Sans"/>
                <a:sym typeface="Open Sans"/>
              </a:rPr>
              <a:t>invoice.BillingCountry</a:t>
            </a:r>
            <a:endParaRPr lang="en-US" sz="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Open Sans"/>
                <a:ea typeface="Open Sans"/>
                <a:cs typeface="Open Sans"/>
                <a:sym typeface="Open Sans"/>
              </a:rPr>
              <a:t>ORDER BY Total DESC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Sales By Country in Dollars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4F9566A-9B0C-3C69-1B30-FD948CA069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165022"/>
              </p:ext>
            </p:extLst>
          </p:nvPr>
        </p:nvGraphicFramePr>
        <p:xfrm>
          <a:off x="354301" y="1418450"/>
          <a:ext cx="4550699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442</Words>
  <Application>Microsoft Office PowerPoint</Application>
  <PresentationFormat>On-screen Show (16:9)</PresentationFormat>
  <Paragraphs>76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Most Prolific Jazz Artist</vt:lpstr>
      <vt:lpstr>Top Artists By Amount Spent</vt:lpstr>
      <vt:lpstr>  Top 5 Customers World Wide</vt:lpstr>
      <vt:lpstr>Top Sales By Country in Dollars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Prolific Jazz Artist</dc:title>
  <cp:lastModifiedBy>Craig Tilford Jr.</cp:lastModifiedBy>
  <cp:revision>2</cp:revision>
  <dcterms:modified xsi:type="dcterms:W3CDTF">2022-08-11T00:36:10Z</dcterms:modified>
</cp:coreProperties>
</file>