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35914-7A15-4A8B-A547-4DFF6279EEFA}" v="98" dt="2022-08-11T12:15:2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Tilford Jr." userId="81096f3295a511da" providerId="LiveId" clId="{F9835914-7A15-4A8B-A547-4DFF6279EEFA}"/>
    <pc:docChg chg="custSel addSld delSld modSld">
      <pc:chgData name="Craig Tilford Jr." userId="81096f3295a511da" providerId="LiveId" clId="{F9835914-7A15-4A8B-A547-4DFF6279EEFA}" dt="2022-08-11T12:15:22.032" v="198" actId="20577"/>
      <pc:docMkLst>
        <pc:docMk/>
      </pc:docMkLst>
      <pc:sldChg chg="modSp mod">
        <pc:chgData name="Craig Tilford Jr." userId="81096f3295a511da" providerId="LiveId" clId="{F9835914-7A15-4A8B-A547-4DFF6279EEFA}" dt="2022-08-11T12:15:22.032" v="198" actId="20577"/>
        <pc:sldMkLst>
          <pc:docMk/>
          <pc:sldMk cId="0" sldId="256"/>
        </pc:sldMkLst>
        <pc:spChg chg="mod">
          <ac:chgData name="Craig Tilford Jr." userId="81096f3295a511da" providerId="LiveId" clId="{F9835914-7A15-4A8B-A547-4DFF6279EEFA}" dt="2022-08-11T05:03:02.648" v="107"/>
          <ac:spMkLst>
            <pc:docMk/>
            <pc:sldMk cId="0" sldId="256"/>
            <ac:spMk id="54" creationId="{00000000-0000-0000-0000-000000000000}"/>
          </ac:spMkLst>
        </pc:spChg>
        <pc:graphicFrameChg chg="mod">
          <ac:chgData name="Craig Tilford Jr." userId="81096f3295a511da" providerId="LiveId" clId="{F9835914-7A15-4A8B-A547-4DFF6279EEFA}" dt="2022-08-11T12:15:22.032" v="198" actId="20577"/>
          <ac:graphicFrameMkLst>
            <pc:docMk/>
            <pc:sldMk cId="0" sldId="256"/>
            <ac:graphicFrameMk id="5" creationId="{2F51E112-FED9-2CFF-1BF6-6E3ACC796C2E}"/>
          </ac:graphicFrameMkLst>
        </pc:graphicFrameChg>
      </pc:sldChg>
      <pc:sldChg chg="modSp mod">
        <pc:chgData name="Craig Tilford Jr." userId="81096f3295a511da" providerId="LiveId" clId="{F9835914-7A15-4A8B-A547-4DFF6279EEFA}" dt="2022-08-11T12:14:35.997" v="171" actId="20577"/>
        <pc:sldMkLst>
          <pc:docMk/>
          <pc:sldMk cId="0" sldId="257"/>
        </pc:sldMkLst>
        <pc:spChg chg="mod">
          <ac:chgData name="Craig Tilford Jr." userId="81096f3295a511da" providerId="LiveId" clId="{F9835914-7A15-4A8B-A547-4DFF6279EEFA}" dt="2022-08-11T05:02:35.352" v="106"/>
          <ac:spMkLst>
            <pc:docMk/>
            <pc:sldMk cId="0" sldId="257"/>
            <ac:spMk id="61" creationId="{00000000-0000-0000-0000-000000000000}"/>
          </ac:spMkLst>
        </pc:spChg>
        <pc:graphicFrameChg chg="mod">
          <ac:chgData name="Craig Tilford Jr." userId="81096f3295a511da" providerId="LiveId" clId="{F9835914-7A15-4A8B-A547-4DFF6279EEFA}" dt="2022-08-11T12:14:35.997" v="171" actId="20577"/>
          <ac:graphicFrameMkLst>
            <pc:docMk/>
            <pc:sldMk cId="0" sldId="257"/>
            <ac:graphicFrameMk id="5" creationId="{75AC464C-DBFB-DF82-2262-EA389D8FEAED}"/>
          </ac:graphicFrameMkLst>
        </pc:graphicFrameChg>
      </pc:sldChg>
      <pc:sldChg chg="addSp delSp modSp mod">
        <pc:chgData name="Craig Tilford Jr." userId="81096f3295a511da" providerId="LiveId" clId="{F9835914-7A15-4A8B-A547-4DFF6279EEFA}" dt="2022-08-11T12:13:59.619" v="152" actId="20577"/>
        <pc:sldMkLst>
          <pc:docMk/>
          <pc:sldMk cId="0" sldId="258"/>
        </pc:sldMkLst>
        <pc:spChg chg="mod">
          <ac:chgData name="Craig Tilford Jr." userId="81096f3295a511da" providerId="LiveId" clId="{F9835914-7A15-4A8B-A547-4DFF6279EEFA}" dt="2022-08-11T05:01:12.924" v="84"/>
          <ac:spMkLst>
            <pc:docMk/>
            <pc:sldMk cId="0" sldId="258"/>
            <ac:spMk id="68" creationId="{00000000-0000-0000-0000-000000000000}"/>
          </ac:spMkLst>
        </pc:spChg>
        <pc:graphicFrameChg chg="add mod">
          <ac:chgData name="Craig Tilford Jr." userId="81096f3295a511da" providerId="LiveId" clId="{F9835914-7A15-4A8B-A547-4DFF6279EEFA}" dt="2022-08-11T12:13:59.619" v="152" actId="20577"/>
          <ac:graphicFrameMkLst>
            <pc:docMk/>
            <pc:sldMk cId="0" sldId="258"/>
            <ac:graphicFrameMk id="2" creationId="{7165336D-4D0C-11B9-3608-093910AA6870}"/>
          </ac:graphicFrameMkLst>
        </pc:graphicFrameChg>
        <pc:graphicFrameChg chg="del">
          <ac:chgData name="Craig Tilford Jr." userId="81096f3295a511da" providerId="LiveId" clId="{F9835914-7A15-4A8B-A547-4DFF6279EEFA}" dt="2022-08-11T04:56:51.019" v="0" actId="478"/>
          <ac:graphicFrameMkLst>
            <pc:docMk/>
            <pc:sldMk cId="0" sldId="258"/>
            <ac:graphicFrameMk id="6" creationId="{CD9E8436-62DE-C4E0-5EE8-6B44FFF981E6}"/>
          </ac:graphicFrameMkLst>
        </pc:graphicFrameChg>
      </pc:sldChg>
      <pc:sldChg chg="addSp delSp modSp mod">
        <pc:chgData name="Craig Tilford Jr." userId="81096f3295a511da" providerId="LiveId" clId="{F9835914-7A15-4A8B-A547-4DFF6279EEFA}" dt="2022-08-11T12:13:25.199" v="126" actId="20577"/>
        <pc:sldMkLst>
          <pc:docMk/>
          <pc:sldMk cId="0" sldId="259"/>
        </pc:sldMkLst>
        <pc:spChg chg="mod">
          <ac:chgData name="Craig Tilford Jr." userId="81096f3295a511da" providerId="LiveId" clId="{F9835914-7A15-4A8B-A547-4DFF6279EEFA}" dt="2022-08-11T05:03:29.293" v="109" actId="20577"/>
          <ac:spMkLst>
            <pc:docMk/>
            <pc:sldMk cId="0" sldId="259"/>
            <ac:spMk id="75" creationId="{00000000-0000-0000-0000-000000000000}"/>
          </ac:spMkLst>
        </pc:spChg>
        <pc:spChg chg="mod">
          <ac:chgData name="Craig Tilford Jr." userId="81096f3295a511da" providerId="LiveId" clId="{F9835914-7A15-4A8B-A547-4DFF6279EEFA}" dt="2022-08-11T05:03:33.926" v="111" actId="20577"/>
          <ac:spMkLst>
            <pc:docMk/>
            <pc:sldMk cId="0" sldId="259"/>
            <ac:spMk id="77" creationId="{00000000-0000-0000-0000-000000000000}"/>
          </ac:spMkLst>
        </pc:spChg>
        <pc:graphicFrameChg chg="add mod">
          <ac:chgData name="Craig Tilford Jr." userId="81096f3295a511da" providerId="LiveId" clId="{F9835914-7A15-4A8B-A547-4DFF6279EEFA}" dt="2022-08-11T12:13:25.199" v="126" actId="20577"/>
          <ac:graphicFrameMkLst>
            <pc:docMk/>
            <pc:sldMk cId="0" sldId="259"/>
            <ac:graphicFrameMk id="2" creationId="{FB0B43DE-5400-88A3-D9BC-3D280E2536C0}"/>
          </ac:graphicFrameMkLst>
        </pc:graphicFrameChg>
        <pc:graphicFrameChg chg="del">
          <ac:chgData name="Craig Tilford Jr." userId="81096f3295a511da" providerId="LiveId" clId="{F9835914-7A15-4A8B-A547-4DFF6279EEFA}" dt="2022-08-11T04:58:08.932" v="5" actId="478"/>
          <ac:graphicFrameMkLst>
            <pc:docMk/>
            <pc:sldMk cId="0" sldId="259"/>
            <ac:graphicFrameMk id="5" creationId="{04F9566A-9B0C-3C69-1B30-FD948CA069F0}"/>
          </ac:graphicFrameMkLst>
        </pc:graphicFrameChg>
      </pc:sldChg>
      <pc:sldChg chg="add del">
        <pc:chgData name="Craig Tilford Jr." userId="81096f3295a511da" providerId="LiveId" clId="{F9835914-7A15-4A8B-A547-4DFF6279EEFA}" dt="2022-08-11T05:03:42.543" v="112" actId="2696"/>
        <pc:sldMkLst>
          <pc:docMk/>
          <pc:sldMk cId="2764027181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[Book1]Jazz Artists With The Most Song!PivotTable35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'Jazz Artists With The Most Song'!$E$1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'Jazz Artists With The Most Song'!$D$2:$D$12</c:f>
              <c:strCache>
                <c:ptCount val="10"/>
                <c:pt idx="0">
                  <c:v>Miles Davis</c:v>
                </c:pt>
                <c:pt idx="1">
                  <c:v>Gene Krupa</c:v>
                </c:pt>
                <c:pt idx="2">
                  <c:v>Spyro Gyra</c:v>
                </c:pt>
                <c:pt idx="3">
                  <c:v>AntÃ´nio Carlos Jobim</c:v>
                </c:pt>
                <c:pt idx="4">
                  <c:v>Incognito</c:v>
                </c:pt>
                <c:pt idx="5">
                  <c:v>Dennis Chambers</c:v>
                </c:pt>
                <c:pt idx="6">
                  <c:v>Billy Cobham</c:v>
                </c:pt>
                <c:pt idx="7">
                  <c:v>Gilberto Gil</c:v>
                </c:pt>
                <c:pt idx="8">
                  <c:v>Aisha Duo</c:v>
                </c:pt>
                <c:pt idx="9">
                  <c:v>Aaron Goldberg</c:v>
                </c:pt>
              </c:strCache>
            </c:strRef>
          </c:cat>
          <c:val>
            <c:numRef>
              <c:f>'Jazz Artists With The Most Song'!$E$2:$E$12</c:f>
              <c:numCache>
                <c:formatCode>General</c:formatCode>
                <c:ptCount val="10"/>
                <c:pt idx="0">
                  <c:v>37</c:v>
                </c:pt>
                <c:pt idx="1">
                  <c:v>22</c:v>
                </c:pt>
                <c:pt idx="2">
                  <c:v>21</c:v>
                </c:pt>
                <c:pt idx="3">
                  <c:v>14</c:v>
                </c:pt>
                <c:pt idx="4">
                  <c:v>13</c:v>
                </c:pt>
                <c:pt idx="5">
                  <c:v>9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EFF-B361-7EDE5B291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522349512"/>
        <c:axId val="522347216"/>
        <c:axId val="657555440"/>
      </c:bar3DChart>
      <c:catAx>
        <c:axId val="522349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Jazz Artists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47216"/>
        <c:crosses val="autoZero"/>
        <c:auto val="1"/>
        <c:lblAlgn val="ctr"/>
        <c:lblOffset val="100"/>
        <c:noMultiLvlLbl val="0"/>
      </c:catAx>
      <c:valAx>
        <c:axId val="52234721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522349512"/>
        <c:crosses val="autoZero"/>
        <c:crossBetween val="between"/>
      </c:valAx>
      <c:serAx>
        <c:axId val="657555440"/>
        <c:scaling>
          <c:orientation val="minMax"/>
        </c:scaling>
        <c:delete val="1"/>
        <c:axPos val="b"/>
        <c:majorTickMark val="none"/>
        <c:minorTickMark val="none"/>
        <c:tickLblPos val="nextTo"/>
        <c:crossAx val="52234721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[Book1]Top Artists By Sales!PivotTable18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Artists By Sales'!$H$2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'Top Artists By Sales'!$G$3:$G$33</c:f>
              <c:strCache>
                <c:ptCount val="30"/>
                <c:pt idx="0">
                  <c:v>Led Zeppelin</c:v>
                </c:pt>
                <c:pt idx="1">
                  <c:v>Iron Maiden</c:v>
                </c:pt>
                <c:pt idx="2">
                  <c:v>Chico Buarque</c:v>
                </c:pt>
                <c:pt idx="3">
                  <c:v>Faith No More</c:v>
                </c:pt>
                <c:pt idx="4">
                  <c:v>Creedence Clearwater Revival</c:v>
                </c:pt>
                <c:pt idx="5">
                  <c:v>Spyro Gyra</c:v>
                </c:pt>
                <c:pt idx="6">
                  <c:v>Guns N' Roses</c:v>
                </c:pt>
                <c:pt idx="7">
                  <c:v>Aquaman</c:v>
                </c:pt>
                <c:pt idx="8">
                  <c:v>Battlestar Galactica (Classic)</c:v>
                </c:pt>
                <c:pt idx="9">
                  <c:v>Caetano Veloso</c:v>
                </c:pt>
                <c:pt idx="10">
                  <c:v>Os Paralamas Do Sucesso</c:v>
                </c:pt>
                <c:pt idx="11">
                  <c:v>Metallica</c:v>
                </c:pt>
                <c:pt idx="12">
                  <c:v>R.E.M.</c:v>
                </c:pt>
                <c:pt idx="13">
                  <c:v>Titãs</c:v>
                </c:pt>
                <c:pt idx="14">
                  <c:v>Chico Science &amp; Nação Zumbi</c:v>
                </c:pt>
                <c:pt idx="15">
                  <c:v>Kiss</c:v>
                </c:pt>
                <c:pt idx="16">
                  <c:v>U2</c:v>
                </c:pt>
                <c:pt idx="17">
                  <c:v>AC/DC</c:v>
                </c:pt>
                <c:pt idx="18">
                  <c:v>Green Day</c:v>
                </c:pt>
                <c:pt idx="19">
                  <c:v>System Of A Down</c:v>
                </c:pt>
                <c:pt idx="20">
                  <c:v>Alanis Morissette</c:v>
                </c:pt>
                <c:pt idx="21">
                  <c:v>Accept</c:v>
                </c:pt>
                <c:pt idx="22">
                  <c:v>Gonzaguinha</c:v>
                </c:pt>
                <c:pt idx="23">
                  <c:v>Stone Temple Pilots</c:v>
                </c:pt>
                <c:pt idx="24">
                  <c:v>Cássia Eller</c:v>
                </c:pt>
                <c:pt idx="25">
                  <c:v>Jamiroquai</c:v>
                </c:pt>
                <c:pt idx="26">
                  <c:v>Otto Klemperer &amp; Philharmonia Orchestra</c:v>
                </c:pt>
                <c:pt idx="27">
                  <c:v>Various Artists</c:v>
                </c:pt>
                <c:pt idx="28">
                  <c:v>Academy of St. Martin in the Fields, Sir Neville Marriner &amp; Thurston Dart</c:v>
                </c:pt>
                <c:pt idx="29">
                  <c:v>Audioslave</c:v>
                </c:pt>
              </c:strCache>
            </c:strRef>
          </c:cat>
          <c:val>
            <c:numRef>
              <c:f>'Top Artists By Sales'!$H$3:$H$33</c:f>
              <c:numCache>
                <c:formatCode>General</c:formatCode>
                <c:ptCount val="30"/>
                <c:pt idx="0">
                  <c:v>150.47999999999999</c:v>
                </c:pt>
                <c:pt idx="1">
                  <c:v>150.47999999999999</c:v>
                </c:pt>
                <c:pt idx="2">
                  <c:v>150.47999999999999</c:v>
                </c:pt>
                <c:pt idx="3">
                  <c:v>150.47999999999999</c:v>
                </c:pt>
                <c:pt idx="4">
                  <c:v>148.5</c:v>
                </c:pt>
                <c:pt idx="5">
                  <c:v>112.85999999999999</c:v>
                </c:pt>
                <c:pt idx="6">
                  <c:v>112.85999999999999</c:v>
                </c:pt>
                <c:pt idx="7">
                  <c:v>75.62</c:v>
                </c:pt>
                <c:pt idx="8">
                  <c:v>75.62</c:v>
                </c:pt>
                <c:pt idx="9">
                  <c:v>75.239999999999995</c:v>
                </c:pt>
                <c:pt idx="10">
                  <c:v>75.239999999999995</c:v>
                </c:pt>
                <c:pt idx="11">
                  <c:v>75.239999999999995</c:v>
                </c:pt>
                <c:pt idx="12">
                  <c:v>75.239999999999995</c:v>
                </c:pt>
                <c:pt idx="13">
                  <c:v>75.239999999999995</c:v>
                </c:pt>
                <c:pt idx="14">
                  <c:v>75.239999999999995</c:v>
                </c:pt>
                <c:pt idx="15">
                  <c:v>75.239999999999995</c:v>
                </c:pt>
                <c:pt idx="16">
                  <c:v>75.239999999999995</c:v>
                </c:pt>
                <c:pt idx="17">
                  <c:v>75.239999999999995</c:v>
                </c:pt>
                <c:pt idx="18">
                  <c:v>75.239999999999995</c:v>
                </c:pt>
                <c:pt idx="19">
                  <c:v>37.619999999999997</c:v>
                </c:pt>
                <c:pt idx="20">
                  <c:v>37.619999999999997</c:v>
                </c:pt>
                <c:pt idx="21">
                  <c:v>37.619999999999997</c:v>
                </c:pt>
                <c:pt idx="22">
                  <c:v>37.619999999999997</c:v>
                </c:pt>
                <c:pt idx="23">
                  <c:v>37.619999999999997</c:v>
                </c:pt>
                <c:pt idx="24">
                  <c:v>37.619999999999997</c:v>
                </c:pt>
                <c:pt idx="25">
                  <c:v>37.619999999999997</c:v>
                </c:pt>
                <c:pt idx="26">
                  <c:v>37.619999999999997</c:v>
                </c:pt>
                <c:pt idx="27">
                  <c:v>37.619999999999997</c:v>
                </c:pt>
                <c:pt idx="28">
                  <c:v>37.619999999999997</c:v>
                </c:pt>
                <c:pt idx="29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F-4902-A46F-7542E96F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9220168"/>
        <c:axId val="659215904"/>
        <c:axId val="0"/>
      </c:bar3DChart>
      <c:catAx>
        <c:axId val="659220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Artists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215904"/>
        <c:crosses val="autoZero"/>
        <c:auto val="1"/>
        <c:lblAlgn val="ctr"/>
        <c:lblOffset val="100"/>
        <c:noMultiLvlLbl val="0"/>
      </c:catAx>
      <c:valAx>
        <c:axId val="6592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22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 Project 3.xlsx]Top 5 Customers Worldwide (2)!PivotTable1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Customer Worldwide By Total</a:t>
            </a:r>
            <a:r>
              <a:rPr lang="en-US" baseline="0"/>
              <a:t>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5 Customers Worldwide (2)'!$H$1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'Top 5 Customers Worldwide (2)'!$G$2:$G$7</c:f>
              <c:strCache>
                <c:ptCount val="5"/>
                <c:pt idx="0">
                  <c:v>Holý</c:v>
                </c:pt>
                <c:pt idx="1">
                  <c:v>Cunningham</c:v>
                </c:pt>
                <c:pt idx="2">
                  <c:v>Rojas</c:v>
                </c:pt>
                <c:pt idx="3">
                  <c:v>O'Reilly</c:v>
                </c:pt>
                <c:pt idx="4">
                  <c:v>Kovács</c:v>
                </c:pt>
              </c:strCache>
            </c:strRef>
          </c:cat>
          <c:val>
            <c:numRef>
              <c:f>'Top 5 Customers Worldwide (2)'!$H$2:$H$7</c:f>
              <c:numCache>
                <c:formatCode>General</c:formatCode>
                <c:ptCount val="5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A-449B-B2AC-8F076CEA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958096"/>
        <c:axId val="615955800"/>
        <c:axId val="0"/>
      </c:bar3DChart>
      <c:catAx>
        <c:axId val="61595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Customers (Last Name)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955800"/>
        <c:crosses val="autoZero"/>
        <c:auto val="1"/>
        <c:lblAlgn val="ctr"/>
        <c:lblOffset val="100"/>
        <c:noMultiLvlLbl val="0"/>
      </c:catAx>
      <c:valAx>
        <c:axId val="615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9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 Project 3.xlsx]Best Selling Genres!PivotTable2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Selling Genres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'Best Selling Genres'!$E$2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'Best Selling Genres'!$D$3:$D$27</c:f>
              <c:strCache>
                <c:ptCount val="2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Classical</c:v>
                </c:pt>
                <c:pt idx="8">
                  <c:v>R&amp;B/Soul</c:v>
                </c:pt>
                <c:pt idx="9">
                  <c:v>Reggae</c:v>
                </c:pt>
                <c:pt idx="10">
                  <c:v>Drama</c:v>
                </c:pt>
                <c:pt idx="11">
                  <c:v>Pop</c:v>
                </c:pt>
                <c:pt idx="12">
                  <c:v>Sci Fi &amp; Fantasy</c:v>
                </c:pt>
                <c:pt idx="13">
                  <c:v>Soundtrack</c:v>
                </c:pt>
                <c:pt idx="14">
                  <c:v>Hip Hop/Rap</c:v>
                </c:pt>
                <c:pt idx="15">
                  <c:v>Bossa Nova</c:v>
                </c:pt>
                <c:pt idx="16">
                  <c:v>Alternative</c:v>
                </c:pt>
                <c:pt idx="17">
                  <c:v>World</c:v>
                </c:pt>
                <c:pt idx="18">
                  <c:v>Heavy Metal</c:v>
                </c:pt>
                <c:pt idx="19">
                  <c:v>Electronica/Dance</c:v>
                </c:pt>
                <c:pt idx="20">
                  <c:v>Easy Listening</c:v>
                </c:pt>
                <c:pt idx="21">
                  <c:v>Comedy</c:v>
                </c:pt>
                <c:pt idx="22">
                  <c:v>Science Fiction</c:v>
                </c:pt>
                <c:pt idx="23">
                  <c:v>Rock And Roll</c:v>
                </c:pt>
              </c:strCache>
            </c:strRef>
          </c:cat>
          <c:val>
            <c:numRef>
              <c:f>'Best Selling Genres'!$E$3:$E$27</c:f>
              <c:numCache>
                <c:formatCode>General</c:formatCode>
                <c:ptCount val="24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  <c:pt idx="10">
                  <c:v>29</c:v>
                </c:pt>
                <c:pt idx="11">
                  <c:v>28</c:v>
                </c:pt>
                <c:pt idx="12">
                  <c:v>20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10</c:v>
                </c:pt>
                <c:pt idx="21">
                  <c:v>9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4-4F30-9595-FA7BA873C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4233400"/>
        <c:axId val="624231432"/>
        <c:axId val="0"/>
      </c:bar3DChart>
      <c:catAx>
        <c:axId val="624233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31432"/>
        <c:crosses val="autoZero"/>
        <c:auto val="1"/>
        <c:lblAlgn val="ctr"/>
        <c:lblOffset val="100"/>
        <c:noMultiLvlLbl val="0"/>
      </c:catAx>
      <c:valAx>
        <c:axId val="62423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Invoices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33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is a table featuring The Most Prolific Jazz Artist (Most Songs). Miles davis is leading the next highest musician by a margin of 59%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Artist.Name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	COUNT(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Track.Name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) AS Songs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FROM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Album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album.AlbumId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track.AlbumId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Artist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Album.artistId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Genre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Track.GenreId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WHERE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'2'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Artist.name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ORDER BY Songs DESC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Prolific Jazz 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51E112-FED9-2CFF-1BF6-6E3ACC796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973956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98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is a chart of the top artists based on the number of sales in any genre. Chico, Buarque, CCR, Led Zeppelin, and Guns N Roses tied for the highest position.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SUM (ROUND(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InvoiceLine.Quantity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*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InvoiceLine.UnitPrice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)) AS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AmountSpent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FROM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invoiceLine.InvoiceId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invoice.InvoiceId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Track.TrackId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InvoiceLine.TrackId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Album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Album.AlbumId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Track.AlbumId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Artist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Album.ArtistId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Artist.Name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ORDER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AmountSpent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DESC</a:t>
            </a:r>
            <a:endParaRPr sz="6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Artists By Amount Spent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AC464C-DBFB-DF82-2262-EA389D8FE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92143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This a chart showing the top five customers world based on how much they spent. Helena Holy from the Czech Republic is the #1 Customer.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SUM(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invoice.total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) AS Total,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customer.FirstName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customer.LastName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customer.country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Customer.FirstName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Customer.LastName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ORDER BY total DESC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LIMIT "5"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5 Customers World Wide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65336D-4D0C-11B9-3608-093910AA6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916189"/>
              </p:ext>
            </p:extLst>
          </p:nvPr>
        </p:nvGraphicFramePr>
        <p:xfrm>
          <a:off x="238539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This a chart showing the top genres organized by total invoices. Rock is the best-selling genre and has more than double the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of invoices as the next highest which is Latin.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SELECT Genre.name,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	COUNT(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invoice.total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) AS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Total_Invoices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InvoiceLine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InvoiceLine.InvoiceId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invoice.InvoiceId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InvoiceLine.TrackId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Track.TrackId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Genre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Track.GenreId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ORDER BY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Total_invoices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DESC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Best-Selling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0B43DE-5400-88A3-D9BC-3D280E253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665586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472</Words>
  <Application>Microsoft Office PowerPoint</Application>
  <PresentationFormat>On-screen Show (16:9)</PresentationFormat>
  <Paragraphs>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Simple Light</vt:lpstr>
      <vt:lpstr>Most Prolific Jazz Artist</vt:lpstr>
      <vt:lpstr>Top Artists By Amount Spent</vt:lpstr>
      <vt:lpstr>  Top 5 Customers World Wide</vt:lpstr>
      <vt:lpstr>Best-Selling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Prolific Jazz Artist</dc:title>
  <dc:creator>Craig Tilford Jr.</dc:creator>
  <cp:lastModifiedBy>Craig Tilford Jr.</cp:lastModifiedBy>
  <cp:revision>3</cp:revision>
  <dcterms:modified xsi:type="dcterms:W3CDTF">2022-08-11T12:15:33Z</dcterms:modified>
</cp:coreProperties>
</file>