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27"/>
  </p:notesMasterIdLst>
  <p:sldIdLst>
    <p:sldId id="280" r:id="rId2"/>
    <p:sldId id="269" r:id="rId3"/>
    <p:sldId id="270" r:id="rId4"/>
    <p:sldId id="262" r:id="rId5"/>
    <p:sldId id="271" r:id="rId6"/>
    <p:sldId id="272" r:id="rId7"/>
    <p:sldId id="273" r:id="rId8"/>
    <p:sldId id="274" r:id="rId9"/>
    <p:sldId id="275" r:id="rId10"/>
    <p:sldId id="276" r:id="rId11"/>
    <p:sldId id="277" r:id="rId12"/>
    <p:sldId id="278" r:id="rId13"/>
    <p:sldId id="279" r:id="rId14"/>
    <p:sldId id="256" r:id="rId15"/>
    <p:sldId id="257" r:id="rId16"/>
    <p:sldId id="266" r:id="rId17"/>
    <p:sldId id="265" r:id="rId18"/>
    <p:sldId id="258" r:id="rId19"/>
    <p:sldId id="281" r:id="rId20"/>
    <p:sldId id="267" r:id="rId21"/>
    <p:sldId id="261" r:id="rId22"/>
    <p:sldId id="259" r:id="rId23"/>
    <p:sldId id="263" r:id="rId24"/>
    <p:sldId id="264" r:id="rId25"/>
    <p:sldId id="28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84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45F9E5-37B6-4693-B133-BAF5A0E63039}"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E2F648A2-88A8-4158-AD61-4DD20E484FE0}">
      <dgm:prSet/>
      <dgm:spPr/>
      <dgm:t>
        <a:bodyPr/>
        <a:lstStyle/>
        <a:p>
          <a:r>
            <a:rPr lang="en-US" b="0" i="0" dirty="0"/>
            <a:t>Serial communication means to transfer data bit by bit serially at a time, </a:t>
          </a:r>
          <a:endParaRPr lang="en-US" dirty="0"/>
        </a:p>
      </dgm:t>
    </dgm:pt>
    <dgm:pt modelId="{0DFF0E9A-2867-4043-821F-861CB8DD7CF5}" type="parTrans" cxnId="{449C343D-80A4-4433-AF19-A93AF0BE989C}">
      <dgm:prSet/>
      <dgm:spPr/>
      <dgm:t>
        <a:bodyPr/>
        <a:lstStyle/>
        <a:p>
          <a:endParaRPr lang="en-US"/>
        </a:p>
      </dgm:t>
    </dgm:pt>
    <dgm:pt modelId="{1F838BC5-842B-472D-87C3-8C84397EC475}" type="sibTrans" cxnId="{449C343D-80A4-4433-AF19-A93AF0BE989C}">
      <dgm:prSet/>
      <dgm:spPr/>
      <dgm:t>
        <a:bodyPr/>
        <a:lstStyle/>
        <a:p>
          <a:endParaRPr lang="en-US"/>
        </a:p>
      </dgm:t>
    </dgm:pt>
    <dgm:pt modelId="{CE3ED1E7-1CDF-472E-8CC8-AE7609DEE62C}">
      <dgm:prSet/>
      <dgm:spPr/>
      <dgm:t>
        <a:bodyPr/>
        <a:lstStyle/>
        <a:p>
          <a:r>
            <a:rPr lang="en-US" b="0" i="0" dirty="0"/>
            <a:t>whereas in parallel communication, the number of bits that can be transferred </a:t>
          </a:r>
          <a:endParaRPr lang="en-US" dirty="0"/>
        </a:p>
      </dgm:t>
    </dgm:pt>
    <dgm:pt modelId="{03AE2A10-8387-4075-A6FA-0864C89A924E}" type="parTrans" cxnId="{10B52803-B1E1-456C-A13D-11910ABFCC4C}">
      <dgm:prSet/>
      <dgm:spPr/>
      <dgm:t>
        <a:bodyPr/>
        <a:lstStyle/>
        <a:p>
          <a:endParaRPr lang="en-US"/>
        </a:p>
      </dgm:t>
    </dgm:pt>
    <dgm:pt modelId="{FBBFA8A0-915B-4CE4-B6FD-97CD4F8F334F}" type="sibTrans" cxnId="{10B52803-B1E1-456C-A13D-11910ABFCC4C}">
      <dgm:prSet/>
      <dgm:spPr/>
      <dgm:t>
        <a:bodyPr/>
        <a:lstStyle/>
        <a:p>
          <a:endParaRPr lang="en-US"/>
        </a:p>
      </dgm:t>
    </dgm:pt>
    <dgm:pt modelId="{3C31436B-F168-4C68-ACD9-3ED3C27F5CD2}">
      <dgm:prSet/>
      <dgm:spPr/>
      <dgm:t>
        <a:bodyPr/>
        <a:lstStyle/>
        <a:p>
          <a:r>
            <a:rPr lang="en-US" b="0" i="0"/>
            <a:t>at a time depends upon the number of data lines available for communication.</a:t>
          </a:r>
          <a:endParaRPr lang="en-US"/>
        </a:p>
      </dgm:t>
    </dgm:pt>
    <dgm:pt modelId="{340D2403-792B-4100-9687-ABC20DCFBF88}" type="parTrans" cxnId="{17EBDB8D-1D62-4E8D-85E4-4EB96C448FC9}">
      <dgm:prSet/>
      <dgm:spPr/>
      <dgm:t>
        <a:bodyPr/>
        <a:lstStyle/>
        <a:p>
          <a:endParaRPr lang="en-US"/>
        </a:p>
      </dgm:t>
    </dgm:pt>
    <dgm:pt modelId="{84DE8B6C-17CD-4E9A-8597-C6728EDFD9CB}" type="sibTrans" cxnId="{17EBDB8D-1D62-4E8D-85E4-4EB96C448FC9}">
      <dgm:prSet/>
      <dgm:spPr/>
      <dgm:t>
        <a:bodyPr/>
        <a:lstStyle/>
        <a:p>
          <a:endParaRPr lang="en-US"/>
        </a:p>
      </dgm:t>
    </dgm:pt>
    <dgm:pt modelId="{E4EA6A18-F370-4ED3-9B77-B05563C57BE8}" type="pres">
      <dgm:prSet presAssocID="{1045F9E5-37B6-4693-B133-BAF5A0E63039}" presName="outerComposite" presStyleCnt="0">
        <dgm:presLayoutVars>
          <dgm:chMax val="5"/>
          <dgm:dir/>
          <dgm:resizeHandles val="exact"/>
        </dgm:presLayoutVars>
      </dgm:prSet>
      <dgm:spPr/>
    </dgm:pt>
    <dgm:pt modelId="{5E0D389D-D534-4339-93CA-91D1BFBFC984}" type="pres">
      <dgm:prSet presAssocID="{1045F9E5-37B6-4693-B133-BAF5A0E63039}" presName="dummyMaxCanvas" presStyleCnt="0">
        <dgm:presLayoutVars/>
      </dgm:prSet>
      <dgm:spPr/>
    </dgm:pt>
    <dgm:pt modelId="{E157CE53-AAEC-49B7-A63A-445D49E6BB83}" type="pres">
      <dgm:prSet presAssocID="{1045F9E5-37B6-4693-B133-BAF5A0E63039}" presName="ThreeNodes_1" presStyleLbl="node1" presStyleIdx="0" presStyleCnt="3">
        <dgm:presLayoutVars>
          <dgm:bulletEnabled val="1"/>
        </dgm:presLayoutVars>
      </dgm:prSet>
      <dgm:spPr/>
    </dgm:pt>
    <dgm:pt modelId="{0CF698CC-0BBC-4E94-9261-485463692904}" type="pres">
      <dgm:prSet presAssocID="{1045F9E5-37B6-4693-B133-BAF5A0E63039}" presName="ThreeNodes_2" presStyleLbl="node1" presStyleIdx="1" presStyleCnt="3">
        <dgm:presLayoutVars>
          <dgm:bulletEnabled val="1"/>
        </dgm:presLayoutVars>
      </dgm:prSet>
      <dgm:spPr/>
    </dgm:pt>
    <dgm:pt modelId="{EF93661C-EB2E-402B-B0C2-EE21749879A8}" type="pres">
      <dgm:prSet presAssocID="{1045F9E5-37B6-4693-B133-BAF5A0E63039}" presName="ThreeNodes_3" presStyleLbl="node1" presStyleIdx="2" presStyleCnt="3">
        <dgm:presLayoutVars>
          <dgm:bulletEnabled val="1"/>
        </dgm:presLayoutVars>
      </dgm:prSet>
      <dgm:spPr/>
    </dgm:pt>
    <dgm:pt modelId="{6B38E902-A341-42B0-8272-3F5F94486525}" type="pres">
      <dgm:prSet presAssocID="{1045F9E5-37B6-4693-B133-BAF5A0E63039}" presName="ThreeConn_1-2" presStyleLbl="fgAccFollowNode1" presStyleIdx="0" presStyleCnt="2">
        <dgm:presLayoutVars>
          <dgm:bulletEnabled val="1"/>
        </dgm:presLayoutVars>
      </dgm:prSet>
      <dgm:spPr/>
    </dgm:pt>
    <dgm:pt modelId="{B9977C54-CED0-45CE-B5BA-6EB78ECCAEB8}" type="pres">
      <dgm:prSet presAssocID="{1045F9E5-37B6-4693-B133-BAF5A0E63039}" presName="ThreeConn_2-3" presStyleLbl="fgAccFollowNode1" presStyleIdx="1" presStyleCnt="2">
        <dgm:presLayoutVars>
          <dgm:bulletEnabled val="1"/>
        </dgm:presLayoutVars>
      </dgm:prSet>
      <dgm:spPr/>
    </dgm:pt>
    <dgm:pt modelId="{D9070CC2-CE56-4B48-8394-053AC28D2F29}" type="pres">
      <dgm:prSet presAssocID="{1045F9E5-37B6-4693-B133-BAF5A0E63039}" presName="ThreeNodes_1_text" presStyleLbl="node1" presStyleIdx="2" presStyleCnt="3">
        <dgm:presLayoutVars>
          <dgm:bulletEnabled val="1"/>
        </dgm:presLayoutVars>
      </dgm:prSet>
      <dgm:spPr/>
    </dgm:pt>
    <dgm:pt modelId="{E63A61FA-070D-46EC-8848-66341E6F247E}" type="pres">
      <dgm:prSet presAssocID="{1045F9E5-37B6-4693-B133-BAF5A0E63039}" presName="ThreeNodes_2_text" presStyleLbl="node1" presStyleIdx="2" presStyleCnt="3">
        <dgm:presLayoutVars>
          <dgm:bulletEnabled val="1"/>
        </dgm:presLayoutVars>
      </dgm:prSet>
      <dgm:spPr/>
    </dgm:pt>
    <dgm:pt modelId="{E9E53BE1-13A0-4EA1-B7EB-6A03BD24D444}" type="pres">
      <dgm:prSet presAssocID="{1045F9E5-37B6-4693-B133-BAF5A0E63039}" presName="ThreeNodes_3_text" presStyleLbl="node1" presStyleIdx="2" presStyleCnt="3">
        <dgm:presLayoutVars>
          <dgm:bulletEnabled val="1"/>
        </dgm:presLayoutVars>
      </dgm:prSet>
      <dgm:spPr/>
    </dgm:pt>
  </dgm:ptLst>
  <dgm:cxnLst>
    <dgm:cxn modelId="{10B52803-B1E1-456C-A13D-11910ABFCC4C}" srcId="{1045F9E5-37B6-4693-B133-BAF5A0E63039}" destId="{CE3ED1E7-1CDF-472E-8CC8-AE7609DEE62C}" srcOrd="1" destOrd="0" parTransId="{03AE2A10-8387-4075-A6FA-0864C89A924E}" sibTransId="{FBBFA8A0-915B-4CE4-B6FD-97CD4F8F334F}"/>
    <dgm:cxn modelId="{0BBF2C0A-2148-49E7-857A-3829553F6482}" type="presOf" srcId="{1045F9E5-37B6-4693-B133-BAF5A0E63039}" destId="{E4EA6A18-F370-4ED3-9B77-B05563C57BE8}" srcOrd="0" destOrd="0" presId="urn:microsoft.com/office/officeart/2005/8/layout/vProcess5"/>
    <dgm:cxn modelId="{5205FD17-7813-4907-8163-5859C57FBC98}" type="presOf" srcId="{3C31436B-F168-4C68-ACD9-3ED3C27F5CD2}" destId="{E9E53BE1-13A0-4EA1-B7EB-6A03BD24D444}" srcOrd="1" destOrd="0" presId="urn:microsoft.com/office/officeart/2005/8/layout/vProcess5"/>
    <dgm:cxn modelId="{449C343D-80A4-4433-AF19-A93AF0BE989C}" srcId="{1045F9E5-37B6-4693-B133-BAF5A0E63039}" destId="{E2F648A2-88A8-4158-AD61-4DD20E484FE0}" srcOrd="0" destOrd="0" parTransId="{0DFF0E9A-2867-4043-821F-861CB8DD7CF5}" sibTransId="{1F838BC5-842B-472D-87C3-8C84397EC475}"/>
    <dgm:cxn modelId="{12949465-B8E7-4F2B-B97E-1A115B24DE84}" type="presOf" srcId="{FBBFA8A0-915B-4CE4-B6FD-97CD4F8F334F}" destId="{B9977C54-CED0-45CE-B5BA-6EB78ECCAEB8}" srcOrd="0" destOrd="0" presId="urn:microsoft.com/office/officeart/2005/8/layout/vProcess5"/>
    <dgm:cxn modelId="{5D649559-4320-4097-B97C-E03098642102}" type="presOf" srcId="{E2F648A2-88A8-4158-AD61-4DD20E484FE0}" destId="{E157CE53-AAEC-49B7-A63A-445D49E6BB83}" srcOrd="0" destOrd="0" presId="urn:microsoft.com/office/officeart/2005/8/layout/vProcess5"/>
    <dgm:cxn modelId="{DDF7165A-B228-491F-91CB-0BDDD9D37300}" type="presOf" srcId="{3C31436B-F168-4C68-ACD9-3ED3C27F5CD2}" destId="{EF93661C-EB2E-402B-B0C2-EE21749879A8}" srcOrd="0" destOrd="0" presId="urn:microsoft.com/office/officeart/2005/8/layout/vProcess5"/>
    <dgm:cxn modelId="{17EBDB8D-1D62-4E8D-85E4-4EB96C448FC9}" srcId="{1045F9E5-37B6-4693-B133-BAF5A0E63039}" destId="{3C31436B-F168-4C68-ACD9-3ED3C27F5CD2}" srcOrd="2" destOrd="0" parTransId="{340D2403-792B-4100-9687-ABC20DCFBF88}" sibTransId="{84DE8B6C-17CD-4E9A-8597-C6728EDFD9CB}"/>
    <dgm:cxn modelId="{E2FBF696-2808-43D6-94F5-E17E42F128E9}" type="presOf" srcId="{CE3ED1E7-1CDF-472E-8CC8-AE7609DEE62C}" destId="{E63A61FA-070D-46EC-8848-66341E6F247E}" srcOrd="1" destOrd="0" presId="urn:microsoft.com/office/officeart/2005/8/layout/vProcess5"/>
    <dgm:cxn modelId="{0362D1A1-7D75-4952-A7A9-D01A01DB6ADB}" type="presOf" srcId="{E2F648A2-88A8-4158-AD61-4DD20E484FE0}" destId="{D9070CC2-CE56-4B48-8394-053AC28D2F29}" srcOrd="1" destOrd="0" presId="urn:microsoft.com/office/officeart/2005/8/layout/vProcess5"/>
    <dgm:cxn modelId="{20C6E6AE-B69F-42B1-9E82-767D045502C4}" type="presOf" srcId="{CE3ED1E7-1CDF-472E-8CC8-AE7609DEE62C}" destId="{0CF698CC-0BBC-4E94-9261-485463692904}" srcOrd="0" destOrd="0" presId="urn:microsoft.com/office/officeart/2005/8/layout/vProcess5"/>
    <dgm:cxn modelId="{A5FFCCF7-5828-4918-A0A6-9C70BE5136C7}" type="presOf" srcId="{1F838BC5-842B-472D-87C3-8C84397EC475}" destId="{6B38E902-A341-42B0-8272-3F5F94486525}" srcOrd="0" destOrd="0" presId="urn:microsoft.com/office/officeart/2005/8/layout/vProcess5"/>
    <dgm:cxn modelId="{3DBEB7ED-B201-459D-B5AB-1D73EB93BF1B}" type="presParOf" srcId="{E4EA6A18-F370-4ED3-9B77-B05563C57BE8}" destId="{5E0D389D-D534-4339-93CA-91D1BFBFC984}" srcOrd="0" destOrd="0" presId="urn:microsoft.com/office/officeart/2005/8/layout/vProcess5"/>
    <dgm:cxn modelId="{F6935084-28F3-4C02-B257-4735B8B3697A}" type="presParOf" srcId="{E4EA6A18-F370-4ED3-9B77-B05563C57BE8}" destId="{E157CE53-AAEC-49B7-A63A-445D49E6BB83}" srcOrd="1" destOrd="0" presId="urn:microsoft.com/office/officeart/2005/8/layout/vProcess5"/>
    <dgm:cxn modelId="{EEC38A7F-93B7-4510-9AE3-1482A120A931}" type="presParOf" srcId="{E4EA6A18-F370-4ED3-9B77-B05563C57BE8}" destId="{0CF698CC-0BBC-4E94-9261-485463692904}" srcOrd="2" destOrd="0" presId="urn:microsoft.com/office/officeart/2005/8/layout/vProcess5"/>
    <dgm:cxn modelId="{B041694B-09AB-492D-8192-7BD9AD73F7EC}" type="presParOf" srcId="{E4EA6A18-F370-4ED3-9B77-B05563C57BE8}" destId="{EF93661C-EB2E-402B-B0C2-EE21749879A8}" srcOrd="3" destOrd="0" presId="urn:microsoft.com/office/officeart/2005/8/layout/vProcess5"/>
    <dgm:cxn modelId="{A92CF956-159A-4205-8BCB-755E512EFF40}" type="presParOf" srcId="{E4EA6A18-F370-4ED3-9B77-B05563C57BE8}" destId="{6B38E902-A341-42B0-8272-3F5F94486525}" srcOrd="4" destOrd="0" presId="urn:microsoft.com/office/officeart/2005/8/layout/vProcess5"/>
    <dgm:cxn modelId="{C4ACAAE0-6146-4A56-B32C-35D9DC76BC16}" type="presParOf" srcId="{E4EA6A18-F370-4ED3-9B77-B05563C57BE8}" destId="{B9977C54-CED0-45CE-B5BA-6EB78ECCAEB8}" srcOrd="5" destOrd="0" presId="urn:microsoft.com/office/officeart/2005/8/layout/vProcess5"/>
    <dgm:cxn modelId="{EEB6D64F-2581-41E7-99BD-C4B2133B6925}" type="presParOf" srcId="{E4EA6A18-F370-4ED3-9B77-B05563C57BE8}" destId="{D9070CC2-CE56-4B48-8394-053AC28D2F29}" srcOrd="6" destOrd="0" presId="urn:microsoft.com/office/officeart/2005/8/layout/vProcess5"/>
    <dgm:cxn modelId="{38BA61C9-A16B-4CF8-AF01-AD7C8DD25596}" type="presParOf" srcId="{E4EA6A18-F370-4ED3-9B77-B05563C57BE8}" destId="{E63A61FA-070D-46EC-8848-66341E6F247E}" srcOrd="7" destOrd="0" presId="urn:microsoft.com/office/officeart/2005/8/layout/vProcess5"/>
    <dgm:cxn modelId="{2AF0D4F6-F9CB-49B7-8EAA-0B1995EA70BA}" type="presParOf" srcId="{E4EA6A18-F370-4ED3-9B77-B05563C57BE8}" destId="{E9E53BE1-13A0-4EA1-B7EB-6A03BD24D444}"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C3B0266-8D7E-4472-9EE0-C6B258AB8D70}"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BD9444D6-52B6-45D8-8882-BD23B86EC189}">
      <dgm:prSet/>
      <dgm:spPr/>
      <dgm:t>
        <a:bodyPr/>
        <a:lstStyle/>
        <a:p>
          <a:r>
            <a:rPr lang="en-US" dirty="0">
              <a:latin typeface="Times New Roman" panose="02020603050405020304" pitchFamily="18" charset="0"/>
              <a:cs typeface="Times New Roman" panose="02020603050405020304" pitchFamily="18" charset="0"/>
            </a:rPr>
            <a:t>The serial port is full-duplex (it can transmit and receive simultaneously).</a:t>
          </a:r>
        </a:p>
      </dgm:t>
    </dgm:pt>
    <dgm:pt modelId="{9901128B-15DE-4156-813F-66E7230F4D2F}" type="parTrans" cxnId="{68E43AE9-66D9-4593-BD46-D00C31B68A9A}">
      <dgm:prSet/>
      <dgm:spPr/>
      <dgm:t>
        <a:bodyPr/>
        <a:lstStyle/>
        <a:p>
          <a:endParaRPr lang="en-US"/>
        </a:p>
      </dgm:t>
    </dgm:pt>
    <dgm:pt modelId="{AA8A0D23-51BE-4F66-BCDA-725999559484}" type="sibTrans" cxnId="{68E43AE9-66D9-4593-BD46-D00C31B68A9A}">
      <dgm:prSet/>
      <dgm:spPr/>
      <dgm:t>
        <a:bodyPr/>
        <a:lstStyle/>
        <a:p>
          <a:endParaRPr lang="en-US"/>
        </a:p>
      </dgm:t>
    </dgm:pt>
    <dgm:pt modelId="{494178DD-0322-4A58-BAB6-80F93CCA4411}">
      <dgm:prSet/>
      <dgm:spPr/>
      <dgm:t>
        <a:bodyPr/>
        <a:lstStyle/>
        <a:p>
          <a:r>
            <a:rPr lang="en-US" b="0" i="0" dirty="0">
              <a:latin typeface="Times New Roman" panose="02020603050405020304" pitchFamily="18" charset="0"/>
              <a:cs typeface="Times New Roman" panose="02020603050405020304" pitchFamily="18" charset="0"/>
            </a:rPr>
            <a:t>8051 has built-in UART with:</a:t>
          </a:r>
          <a:endParaRPr lang="en-US" dirty="0">
            <a:latin typeface="Times New Roman" panose="02020603050405020304" pitchFamily="18" charset="0"/>
            <a:cs typeface="Times New Roman" panose="02020603050405020304" pitchFamily="18" charset="0"/>
          </a:endParaRPr>
        </a:p>
      </dgm:t>
    </dgm:pt>
    <dgm:pt modelId="{79CB3A27-9387-4C58-A839-F6BB17A241E7}" type="parTrans" cxnId="{61C1E9FA-1F29-4623-A215-321231A78C63}">
      <dgm:prSet/>
      <dgm:spPr/>
      <dgm:t>
        <a:bodyPr/>
        <a:lstStyle/>
        <a:p>
          <a:endParaRPr lang="en-US"/>
        </a:p>
      </dgm:t>
    </dgm:pt>
    <dgm:pt modelId="{80AFCE94-18B6-433C-A678-FC01014A771B}" type="sibTrans" cxnId="{61C1E9FA-1F29-4623-A215-321231A78C63}">
      <dgm:prSet/>
      <dgm:spPr/>
      <dgm:t>
        <a:bodyPr/>
        <a:lstStyle/>
        <a:p>
          <a:endParaRPr lang="en-US"/>
        </a:p>
      </dgm:t>
    </dgm:pt>
    <dgm:pt modelId="{A9CE2197-B8A2-4206-9322-9EBAB564BF48}">
      <dgm:prSet/>
      <dgm:spPr/>
      <dgm:t>
        <a:bodyPr/>
        <a:lstStyle/>
        <a:p>
          <a:r>
            <a:rPr lang="en-US" b="0" i="0" dirty="0">
              <a:latin typeface="Times New Roman" panose="02020603050405020304" pitchFamily="18" charset="0"/>
              <a:cs typeface="Times New Roman" panose="02020603050405020304" pitchFamily="18" charset="0"/>
            </a:rPr>
            <a:t>PORT3.0 is RXD (serial data receive pin) </a:t>
          </a:r>
          <a:r>
            <a:rPr lang="en-US" dirty="0">
              <a:latin typeface="Times New Roman" panose="02020603050405020304" pitchFamily="18" charset="0"/>
              <a:cs typeface="Times New Roman" panose="02020603050405020304" pitchFamily="18" charset="0"/>
            </a:rPr>
            <a:t>	</a:t>
          </a:r>
        </a:p>
      </dgm:t>
    </dgm:pt>
    <dgm:pt modelId="{F67DE297-F53A-4D0D-BD1E-DF6AB9B080CC}" type="parTrans" cxnId="{05A798B0-9727-4421-932D-423A73DFFA4E}">
      <dgm:prSet/>
      <dgm:spPr/>
      <dgm:t>
        <a:bodyPr/>
        <a:lstStyle/>
        <a:p>
          <a:endParaRPr lang="en-US"/>
        </a:p>
      </dgm:t>
    </dgm:pt>
    <dgm:pt modelId="{93F08292-89B7-408C-A3E0-3F5DC90DE8CC}" type="sibTrans" cxnId="{05A798B0-9727-4421-932D-423A73DFFA4E}">
      <dgm:prSet/>
      <dgm:spPr/>
      <dgm:t>
        <a:bodyPr/>
        <a:lstStyle/>
        <a:p>
          <a:endParaRPr lang="en-US"/>
        </a:p>
      </dgm:t>
    </dgm:pt>
    <dgm:pt modelId="{C1433559-97C1-49C4-B044-823B5ED17095}">
      <dgm:prSet/>
      <dgm:spPr/>
      <dgm:t>
        <a:bodyPr/>
        <a:lstStyle/>
        <a:p>
          <a:r>
            <a:rPr lang="en-US" b="0" i="0" dirty="0">
              <a:latin typeface="Times New Roman" panose="02020603050405020304" pitchFamily="18" charset="0"/>
              <a:cs typeface="Times New Roman" panose="02020603050405020304" pitchFamily="18" charset="0"/>
            </a:rPr>
            <a:t>PORT3.1 is TXD (serial data transmit pin)  </a:t>
          </a:r>
          <a:endParaRPr lang="en-US" dirty="0">
            <a:latin typeface="Times New Roman" panose="02020603050405020304" pitchFamily="18" charset="0"/>
            <a:cs typeface="Times New Roman" panose="02020603050405020304" pitchFamily="18" charset="0"/>
          </a:endParaRPr>
        </a:p>
      </dgm:t>
    </dgm:pt>
    <dgm:pt modelId="{539785D6-BA6E-4B65-A5F6-5F732B1A9A77}" type="parTrans" cxnId="{425862A1-676E-4B51-973B-2D042B6B2AAB}">
      <dgm:prSet/>
      <dgm:spPr/>
      <dgm:t>
        <a:bodyPr/>
        <a:lstStyle/>
        <a:p>
          <a:endParaRPr lang="en-US"/>
        </a:p>
      </dgm:t>
    </dgm:pt>
    <dgm:pt modelId="{98ECB125-61B8-49A5-B9BC-905C98D3947D}" type="sibTrans" cxnId="{425862A1-676E-4B51-973B-2D042B6B2AAB}">
      <dgm:prSet/>
      <dgm:spPr/>
      <dgm:t>
        <a:bodyPr/>
        <a:lstStyle/>
        <a:p>
          <a:endParaRPr lang="en-US"/>
        </a:p>
      </dgm:t>
    </dgm:pt>
    <dgm:pt modelId="{BF4FD028-90AC-4432-A2EC-440CAB423B7C}" type="pres">
      <dgm:prSet presAssocID="{FC3B0266-8D7E-4472-9EE0-C6B258AB8D70}" presName="hierChild1" presStyleCnt="0">
        <dgm:presLayoutVars>
          <dgm:chPref val="1"/>
          <dgm:dir/>
          <dgm:animOne val="branch"/>
          <dgm:animLvl val="lvl"/>
          <dgm:resizeHandles/>
        </dgm:presLayoutVars>
      </dgm:prSet>
      <dgm:spPr/>
    </dgm:pt>
    <dgm:pt modelId="{4157551F-232E-4E53-956B-DDFAA149024A}" type="pres">
      <dgm:prSet presAssocID="{BD9444D6-52B6-45D8-8882-BD23B86EC189}" presName="hierRoot1" presStyleCnt="0"/>
      <dgm:spPr/>
    </dgm:pt>
    <dgm:pt modelId="{FB35E234-9E34-4768-BEDE-CE411862DD16}" type="pres">
      <dgm:prSet presAssocID="{BD9444D6-52B6-45D8-8882-BD23B86EC189}" presName="composite" presStyleCnt="0"/>
      <dgm:spPr/>
    </dgm:pt>
    <dgm:pt modelId="{A7023B64-D8D3-44BD-A908-BE5669CCED24}" type="pres">
      <dgm:prSet presAssocID="{BD9444D6-52B6-45D8-8882-BD23B86EC189}" presName="background" presStyleLbl="node0" presStyleIdx="0" presStyleCnt="2"/>
      <dgm:spPr/>
    </dgm:pt>
    <dgm:pt modelId="{2F18C9E5-157D-49DF-B4FD-584BF41DCF54}" type="pres">
      <dgm:prSet presAssocID="{BD9444D6-52B6-45D8-8882-BD23B86EC189}" presName="text" presStyleLbl="fgAcc0" presStyleIdx="0" presStyleCnt="2">
        <dgm:presLayoutVars>
          <dgm:chPref val="3"/>
        </dgm:presLayoutVars>
      </dgm:prSet>
      <dgm:spPr/>
    </dgm:pt>
    <dgm:pt modelId="{6F3B6E61-CC64-4A78-A62B-A989AC3F5972}" type="pres">
      <dgm:prSet presAssocID="{BD9444D6-52B6-45D8-8882-BD23B86EC189}" presName="hierChild2" presStyleCnt="0"/>
      <dgm:spPr/>
    </dgm:pt>
    <dgm:pt modelId="{11F6CBCB-0A68-4C5E-805F-68B4FD4BB130}" type="pres">
      <dgm:prSet presAssocID="{494178DD-0322-4A58-BAB6-80F93CCA4411}" presName="hierRoot1" presStyleCnt="0"/>
      <dgm:spPr/>
    </dgm:pt>
    <dgm:pt modelId="{527B5F0B-E685-4947-BFA3-579BD449E3D7}" type="pres">
      <dgm:prSet presAssocID="{494178DD-0322-4A58-BAB6-80F93CCA4411}" presName="composite" presStyleCnt="0"/>
      <dgm:spPr/>
    </dgm:pt>
    <dgm:pt modelId="{B83CD0D4-CC9D-45EA-A741-AA59DB7DAB82}" type="pres">
      <dgm:prSet presAssocID="{494178DD-0322-4A58-BAB6-80F93CCA4411}" presName="background" presStyleLbl="node0" presStyleIdx="1" presStyleCnt="2"/>
      <dgm:spPr/>
    </dgm:pt>
    <dgm:pt modelId="{2754FE78-2612-435E-A18F-5807FBD69CC8}" type="pres">
      <dgm:prSet presAssocID="{494178DD-0322-4A58-BAB6-80F93CCA4411}" presName="text" presStyleLbl="fgAcc0" presStyleIdx="1" presStyleCnt="2">
        <dgm:presLayoutVars>
          <dgm:chPref val="3"/>
        </dgm:presLayoutVars>
      </dgm:prSet>
      <dgm:spPr/>
    </dgm:pt>
    <dgm:pt modelId="{33F46C0F-7A4B-46D6-8753-B191B98FA0FA}" type="pres">
      <dgm:prSet presAssocID="{494178DD-0322-4A58-BAB6-80F93CCA4411}" presName="hierChild2" presStyleCnt="0"/>
      <dgm:spPr/>
    </dgm:pt>
    <dgm:pt modelId="{7119E975-C4DD-4793-AF79-9FFD68A42463}" type="pres">
      <dgm:prSet presAssocID="{F67DE297-F53A-4D0D-BD1E-DF6AB9B080CC}" presName="Name10" presStyleLbl="parChTrans1D2" presStyleIdx="0" presStyleCnt="2"/>
      <dgm:spPr/>
    </dgm:pt>
    <dgm:pt modelId="{4512660C-A5BF-4265-8791-1C21793F99F9}" type="pres">
      <dgm:prSet presAssocID="{A9CE2197-B8A2-4206-9322-9EBAB564BF48}" presName="hierRoot2" presStyleCnt="0"/>
      <dgm:spPr/>
    </dgm:pt>
    <dgm:pt modelId="{7462DBF1-93C6-418D-BE3F-EDD1ED45B41F}" type="pres">
      <dgm:prSet presAssocID="{A9CE2197-B8A2-4206-9322-9EBAB564BF48}" presName="composite2" presStyleCnt="0"/>
      <dgm:spPr/>
    </dgm:pt>
    <dgm:pt modelId="{E5DBFCFD-E090-4B09-ACEF-D2C798BD8F7F}" type="pres">
      <dgm:prSet presAssocID="{A9CE2197-B8A2-4206-9322-9EBAB564BF48}" presName="background2" presStyleLbl="node2" presStyleIdx="0" presStyleCnt="2"/>
      <dgm:spPr/>
    </dgm:pt>
    <dgm:pt modelId="{80B4C9D0-F8D5-42D1-A7A7-51F2033F3219}" type="pres">
      <dgm:prSet presAssocID="{A9CE2197-B8A2-4206-9322-9EBAB564BF48}" presName="text2" presStyleLbl="fgAcc2" presStyleIdx="0" presStyleCnt="2">
        <dgm:presLayoutVars>
          <dgm:chPref val="3"/>
        </dgm:presLayoutVars>
      </dgm:prSet>
      <dgm:spPr/>
    </dgm:pt>
    <dgm:pt modelId="{F3AF15AB-87D4-41A7-AD32-51ACCA7AC1F0}" type="pres">
      <dgm:prSet presAssocID="{A9CE2197-B8A2-4206-9322-9EBAB564BF48}" presName="hierChild3" presStyleCnt="0"/>
      <dgm:spPr/>
    </dgm:pt>
    <dgm:pt modelId="{4E7B23A1-E5D6-4F94-A249-6FD107C7EDC6}" type="pres">
      <dgm:prSet presAssocID="{539785D6-BA6E-4B65-A5F6-5F732B1A9A77}" presName="Name10" presStyleLbl="parChTrans1D2" presStyleIdx="1" presStyleCnt="2"/>
      <dgm:spPr/>
    </dgm:pt>
    <dgm:pt modelId="{491E1F37-C48E-47DA-8145-4BBABFFFC918}" type="pres">
      <dgm:prSet presAssocID="{C1433559-97C1-49C4-B044-823B5ED17095}" presName="hierRoot2" presStyleCnt="0"/>
      <dgm:spPr/>
    </dgm:pt>
    <dgm:pt modelId="{4D465A48-A6CE-4C31-A1C4-EDC26DDE7BF5}" type="pres">
      <dgm:prSet presAssocID="{C1433559-97C1-49C4-B044-823B5ED17095}" presName="composite2" presStyleCnt="0"/>
      <dgm:spPr/>
    </dgm:pt>
    <dgm:pt modelId="{4D295B00-A709-4C70-8DC4-789BF1BD9447}" type="pres">
      <dgm:prSet presAssocID="{C1433559-97C1-49C4-B044-823B5ED17095}" presName="background2" presStyleLbl="node2" presStyleIdx="1" presStyleCnt="2"/>
      <dgm:spPr/>
    </dgm:pt>
    <dgm:pt modelId="{0A2E9CF7-7EC7-457B-BCAB-FFB88B18CF1F}" type="pres">
      <dgm:prSet presAssocID="{C1433559-97C1-49C4-B044-823B5ED17095}" presName="text2" presStyleLbl="fgAcc2" presStyleIdx="1" presStyleCnt="2">
        <dgm:presLayoutVars>
          <dgm:chPref val="3"/>
        </dgm:presLayoutVars>
      </dgm:prSet>
      <dgm:spPr/>
    </dgm:pt>
    <dgm:pt modelId="{433AB76C-9B03-423D-AC4F-9221C331D9F2}" type="pres">
      <dgm:prSet presAssocID="{C1433559-97C1-49C4-B044-823B5ED17095}" presName="hierChild3" presStyleCnt="0"/>
      <dgm:spPr/>
    </dgm:pt>
  </dgm:ptLst>
  <dgm:cxnLst>
    <dgm:cxn modelId="{D636D92D-D0FC-4FED-96CC-088AAE41CF6F}" type="presOf" srcId="{A9CE2197-B8A2-4206-9322-9EBAB564BF48}" destId="{80B4C9D0-F8D5-42D1-A7A7-51F2033F3219}" srcOrd="0" destOrd="0" presId="urn:microsoft.com/office/officeart/2005/8/layout/hierarchy1"/>
    <dgm:cxn modelId="{CF6F584B-EC7A-4786-A892-B5BBB43ED711}" type="presOf" srcId="{539785D6-BA6E-4B65-A5F6-5F732B1A9A77}" destId="{4E7B23A1-E5D6-4F94-A249-6FD107C7EDC6}" srcOrd="0" destOrd="0" presId="urn:microsoft.com/office/officeart/2005/8/layout/hierarchy1"/>
    <dgm:cxn modelId="{5CBDEA7A-4A92-4F07-86FB-AF314FF57780}" type="presOf" srcId="{FC3B0266-8D7E-4472-9EE0-C6B258AB8D70}" destId="{BF4FD028-90AC-4432-A2EC-440CAB423B7C}" srcOrd="0" destOrd="0" presId="urn:microsoft.com/office/officeart/2005/8/layout/hierarchy1"/>
    <dgm:cxn modelId="{EDB2817D-AF20-434B-95CF-9F4D265464A2}" type="presOf" srcId="{C1433559-97C1-49C4-B044-823B5ED17095}" destId="{0A2E9CF7-7EC7-457B-BCAB-FFB88B18CF1F}" srcOrd="0" destOrd="0" presId="urn:microsoft.com/office/officeart/2005/8/layout/hierarchy1"/>
    <dgm:cxn modelId="{9FDAF087-A1FE-4496-8431-DBA84CD79F2A}" type="presOf" srcId="{BD9444D6-52B6-45D8-8882-BD23B86EC189}" destId="{2F18C9E5-157D-49DF-B4FD-584BF41DCF54}" srcOrd="0" destOrd="0" presId="urn:microsoft.com/office/officeart/2005/8/layout/hierarchy1"/>
    <dgm:cxn modelId="{F9E0BD9A-6311-462E-AAD7-CA4553544A05}" type="presOf" srcId="{F67DE297-F53A-4D0D-BD1E-DF6AB9B080CC}" destId="{7119E975-C4DD-4793-AF79-9FFD68A42463}" srcOrd="0" destOrd="0" presId="urn:microsoft.com/office/officeart/2005/8/layout/hierarchy1"/>
    <dgm:cxn modelId="{425862A1-676E-4B51-973B-2D042B6B2AAB}" srcId="{494178DD-0322-4A58-BAB6-80F93CCA4411}" destId="{C1433559-97C1-49C4-B044-823B5ED17095}" srcOrd="1" destOrd="0" parTransId="{539785D6-BA6E-4B65-A5F6-5F732B1A9A77}" sibTransId="{98ECB125-61B8-49A5-B9BC-905C98D3947D}"/>
    <dgm:cxn modelId="{05A798B0-9727-4421-932D-423A73DFFA4E}" srcId="{494178DD-0322-4A58-BAB6-80F93CCA4411}" destId="{A9CE2197-B8A2-4206-9322-9EBAB564BF48}" srcOrd="0" destOrd="0" parTransId="{F67DE297-F53A-4D0D-BD1E-DF6AB9B080CC}" sibTransId="{93F08292-89B7-408C-A3E0-3F5DC90DE8CC}"/>
    <dgm:cxn modelId="{68E43AE9-66D9-4593-BD46-D00C31B68A9A}" srcId="{FC3B0266-8D7E-4472-9EE0-C6B258AB8D70}" destId="{BD9444D6-52B6-45D8-8882-BD23B86EC189}" srcOrd="0" destOrd="0" parTransId="{9901128B-15DE-4156-813F-66E7230F4D2F}" sibTransId="{AA8A0D23-51BE-4F66-BCDA-725999559484}"/>
    <dgm:cxn modelId="{D4828DF9-E1B8-4F20-A87C-DEFCD03123A4}" type="presOf" srcId="{494178DD-0322-4A58-BAB6-80F93CCA4411}" destId="{2754FE78-2612-435E-A18F-5807FBD69CC8}" srcOrd="0" destOrd="0" presId="urn:microsoft.com/office/officeart/2005/8/layout/hierarchy1"/>
    <dgm:cxn modelId="{61C1E9FA-1F29-4623-A215-321231A78C63}" srcId="{FC3B0266-8D7E-4472-9EE0-C6B258AB8D70}" destId="{494178DD-0322-4A58-BAB6-80F93CCA4411}" srcOrd="1" destOrd="0" parTransId="{79CB3A27-9387-4C58-A839-F6BB17A241E7}" sibTransId="{80AFCE94-18B6-433C-A678-FC01014A771B}"/>
    <dgm:cxn modelId="{6718EE87-02D6-4AC0-BEC8-6DF0AEC020AD}" type="presParOf" srcId="{BF4FD028-90AC-4432-A2EC-440CAB423B7C}" destId="{4157551F-232E-4E53-956B-DDFAA149024A}" srcOrd="0" destOrd="0" presId="urn:microsoft.com/office/officeart/2005/8/layout/hierarchy1"/>
    <dgm:cxn modelId="{7BD77AE5-5F55-45B6-8DC9-99A44E54B078}" type="presParOf" srcId="{4157551F-232E-4E53-956B-DDFAA149024A}" destId="{FB35E234-9E34-4768-BEDE-CE411862DD16}" srcOrd="0" destOrd="0" presId="urn:microsoft.com/office/officeart/2005/8/layout/hierarchy1"/>
    <dgm:cxn modelId="{59D9A272-5AA4-4581-BF21-94DFEE68D53E}" type="presParOf" srcId="{FB35E234-9E34-4768-BEDE-CE411862DD16}" destId="{A7023B64-D8D3-44BD-A908-BE5669CCED24}" srcOrd="0" destOrd="0" presId="urn:microsoft.com/office/officeart/2005/8/layout/hierarchy1"/>
    <dgm:cxn modelId="{2F0B493A-1AAF-4CF6-B15D-8BF1DD7763ED}" type="presParOf" srcId="{FB35E234-9E34-4768-BEDE-CE411862DD16}" destId="{2F18C9E5-157D-49DF-B4FD-584BF41DCF54}" srcOrd="1" destOrd="0" presId="urn:microsoft.com/office/officeart/2005/8/layout/hierarchy1"/>
    <dgm:cxn modelId="{C376A11D-F764-4042-90CC-141872654908}" type="presParOf" srcId="{4157551F-232E-4E53-956B-DDFAA149024A}" destId="{6F3B6E61-CC64-4A78-A62B-A989AC3F5972}" srcOrd="1" destOrd="0" presId="urn:microsoft.com/office/officeart/2005/8/layout/hierarchy1"/>
    <dgm:cxn modelId="{7ABC6583-D10F-40A1-AF4A-EC6D5F073792}" type="presParOf" srcId="{BF4FD028-90AC-4432-A2EC-440CAB423B7C}" destId="{11F6CBCB-0A68-4C5E-805F-68B4FD4BB130}" srcOrd="1" destOrd="0" presId="urn:microsoft.com/office/officeart/2005/8/layout/hierarchy1"/>
    <dgm:cxn modelId="{14CC3174-4BFA-4E7A-9AA6-D457EEB1575B}" type="presParOf" srcId="{11F6CBCB-0A68-4C5E-805F-68B4FD4BB130}" destId="{527B5F0B-E685-4947-BFA3-579BD449E3D7}" srcOrd="0" destOrd="0" presId="urn:microsoft.com/office/officeart/2005/8/layout/hierarchy1"/>
    <dgm:cxn modelId="{090D46D9-E5DD-410E-8CEF-C3D535F4AEBA}" type="presParOf" srcId="{527B5F0B-E685-4947-BFA3-579BD449E3D7}" destId="{B83CD0D4-CC9D-45EA-A741-AA59DB7DAB82}" srcOrd="0" destOrd="0" presId="urn:microsoft.com/office/officeart/2005/8/layout/hierarchy1"/>
    <dgm:cxn modelId="{C8BE55A8-D5DE-4F63-8112-7A0C2B1D8914}" type="presParOf" srcId="{527B5F0B-E685-4947-BFA3-579BD449E3D7}" destId="{2754FE78-2612-435E-A18F-5807FBD69CC8}" srcOrd="1" destOrd="0" presId="urn:microsoft.com/office/officeart/2005/8/layout/hierarchy1"/>
    <dgm:cxn modelId="{D2FB1F2C-60EE-4610-8831-FDE6AC7F0738}" type="presParOf" srcId="{11F6CBCB-0A68-4C5E-805F-68B4FD4BB130}" destId="{33F46C0F-7A4B-46D6-8753-B191B98FA0FA}" srcOrd="1" destOrd="0" presId="urn:microsoft.com/office/officeart/2005/8/layout/hierarchy1"/>
    <dgm:cxn modelId="{845C2DFA-4280-40B8-A26F-545DADF08278}" type="presParOf" srcId="{33F46C0F-7A4B-46D6-8753-B191B98FA0FA}" destId="{7119E975-C4DD-4793-AF79-9FFD68A42463}" srcOrd="0" destOrd="0" presId="urn:microsoft.com/office/officeart/2005/8/layout/hierarchy1"/>
    <dgm:cxn modelId="{1F93DE95-1575-4D92-96F4-85C541D839E6}" type="presParOf" srcId="{33F46C0F-7A4B-46D6-8753-B191B98FA0FA}" destId="{4512660C-A5BF-4265-8791-1C21793F99F9}" srcOrd="1" destOrd="0" presId="urn:microsoft.com/office/officeart/2005/8/layout/hierarchy1"/>
    <dgm:cxn modelId="{C2D1190A-4C5B-438E-840A-8B74E918A78D}" type="presParOf" srcId="{4512660C-A5BF-4265-8791-1C21793F99F9}" destId="{7462DBF1-93C6-418D-BE3F-EDD1ED45B41F}" srcOrd="0" destOrd="0" presId="urn:microsoft.com/office/officeart/2005/8/layout/hierarchy1"/>
    <dgm:cxn modelId="{75C8657B-0D69-4279-A348-0E1F849B89DC}" type="presParOf" srcId="{7462DBF1-93C6-418D-BE3F-EDD1ED45B41F}" destId="{E5DBFCFD-E090-4B09-ACEF-D2C798BD8F7F}" srcOrd="0" destOrd="0" presId="urn:microsoft.com/office/officeart/2005/8/layout/hierarchy1"/>
    <dgm:cxn modelId="{4F095017-29A5-46E6-AA30-4D243357C796}" type="presParOf" srcId="{7462DBF1-93C6-418D-BE3F-EDD1ED45B41F}" destId="{80B4C9D0-F8D5-42D1-A7A7-51F2033F3219}" srcOrd="1" destOrd="0" presId="urn:microsoft.com/office/officeart/2005/8/layout/hierarchy1"/>
    <dgm:cxn modelId="{B36AE451-645C-4ED6-8401-7296154E877C}" type="presParOf" srcId="{4512660C-A5BF-4265-8791-1C21793F99F9}" destId="{F3AF15AB-87D4-41A7-AD32-51ACCA7AC1F0}" srcOrd="1" destOrd="0" presId="urn:microsoft.com/office/officeart/2005/8/layout/hierarchy1"/>
    <dgm:cxn modelId="{F3AE9E95-E8C9-4929-A065-A5128647FC2E}" type="presParOf" srcId="{33F46C0F-7A4B-46D6-8753-B191B98FA0FA}" destId="{4E7B23A1-E5D6-4F94-A249-6FD107C7EDC6}" srcOrd="2" destOrd="0" presId="urn:microsoft.com/office/officeart/2005/8/layout/hierarchy1"/>
    <dgm:cxn modelId="{64F4971E-5472-435D-B436-5F08077C823F}" type="presParOf" srcId="{33F46C0F-7A4B-46D6-8753-B191B98FA0FA}" destId="{491E1F37-C48E-47DA-8145-4BBABFFFC918}" srcOrd="3" destOrd="0" presId="urn:microsoft.com/office/officeart/2005/8/layout/hierarchy1"/>
    <dgm:cxn modelId="{306E1630-CB42-482B-872C-70CF7DEAFC93}" type="presParOf" srcId="{491E1F37-C48E-47DA-8145-4BBABFFFC918}" destId="{4D465A48-A6CE-4C31-A1C4-EDC26DDE7BF5}" srcOrd="0" destOrd="0" presId="urn:microsoft.com/office/officeart/2005/8/layout/hierarchy1"/>
    <dgm:cxn modelId="{6AEF950D-4DDE-4028-A421-77EAFE0D4866}" type="presParOf" srcId="{4D465A48-A6CE-4C31-A1C4-EDC26DDE7BF5}" destId="{4D295B00-A709-4C70-8DC4-789BF1BD9447}" srcOrd="0" destOrd="0" presId="urn:microsoft.com/office/officeart/2005/8/layout/hierarchy1"/>
    <dgm:cxn modelId="{9763399D-C0AE-44C4-96C0-25E70AA4CCA4}" type="presParOf" srcId="{4D465A48-A6CE-4C31-A1C4-EDC26DDE7BF5}" destId="{0A2E9CF7-7EC7-457B-BCAB-FFB88B18CF1F}" srcOrd="1" destOrd="0" presId="urn:microsoft.com/office/officeart/2005/8/layout/hierarchy1"/>
    <dgm:cxn modelId="{DDE78C3B-10A1-4DC7-AEEE-500D4692B6D8}" type="presParOf" srcId="{491E1F37-C48E-47DA-8145-4BBABFFFC918}" destId="{433AB76C-9B03-423D-AC4F-9221C331D9F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57CE53-AAEC-49B7-A63A-445D49E6BB83}">
      <dsp:nvSpPr>
        <dsp:cNvPr id="0" name=""/>
        <dsp:cNvSpPr/>
      </dsp:nvSpPr>
      <dsp:spPr>
        <a:xfrm>
          <a:off x="0" y="0"/>
          <a:ext cx="9278488" cy="104368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0" i="0" kern="1200" dirty="0"/>
            <a:t>Serial communication means to transfer data bit by bit serially at a time, </a:t>
          </a:r>
          <a:endParaRPr lang="en-US" sz="3200" kern="1200" dirty="0"/>
        </a:p>
      </dsp:txBody>
      <dsp:txXfrm>
        <a:off x="30568" y="30568"/>
        <a:ext cx="8152275" cy="982546"/>
      </dsp:txXfrm>
    </dsp:sp>
    <dsp:sp modelId="{0CF698CC-0BBC-4E94-9261-485463692904}">
      <dsp:nvSpPr>
        <dsp:cNvPr id="0" name=""/>
        <dsp:cNvSpPr/>
      </dsp:nvSpPr>
      <dsp:spPr>
        <a:xfrm>
          <a:off x="818690" y="1217628"/>
          <a:ext cx="9278488" cy="1043682"/>
        </a:xfrm>
        <a:prstGeom prst="roundRect">
          <a:avLst>
            <a:gd name="adj" fmla="val 10000"/>
          </a:avLst>
        </a:prstGeom>
        <a:solidFill>
          <a:schemeClr val="accent2">
            <a:hueOff val="748292"/>
            <a:satOff val="5333"/>
            <a:lumOff val="1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0" i="0" kern="1200" dirty="0"/>
            <a:t>whereas in parallel communication, the number of bits that can be transferred </a:t>
          </a:r>
          <a:endParaRPr lang="en-US" sz="3200" kern="1200" dirty="0"/>
        </a:p>
      </dsp:txBody>
      <dsp:txXfrm>
        <a:off x="849258" y="1248196"/>
        <a:ext cx="7720269" cy="982546"/>
      </dsp:txXfrm>
    </dsp:sp>
    <dsp:sp modelId="{EF93661C-EB2E-402B-B0C2-EE21749879A8}">
      <dsp:nvSpPr>
        <dsp:cNvPr id="0" name=""/>
        <dsp:cNvSpPr/>
      </dsp:nvSpPr>
      <dsp:spPr>
        <a:xfrm>
          <a:off x="1637380" y="2435257"/>
          <a:ext cx="9278488" cy="1043682"/>
        </a:xfrm>
        <a:prstGeom prst="roundRect">
          <a:avLst>
            <a:gd name="adj" fmla="val 10000"/>
          </a:avLst>
        </a:prstGeom>
        <a:solidFill>
          <a:schemeClr val="accent2">
            <a:hueOff val="1496584"/>
            <a:satOff val="10666"/>
            <a:lumOff val="39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0" i="0" kern="1200"/>
            <a:t>at a time depends upon the number of data lines available for communication.</a:t>
          </a:r>
          <a:endParaRPr lang="en-US" sz="3200" kern="1200"/>
        </a:p>
      </dsp:txBody>
      <dsp:txXfrm>
        <a:off x="1667948" y="2465825"/>
        <a:ext cx="7720269" cy="982546"/>
      </dsp:txXfrm>
    </dsp:sp>
    <dsp:sp modelId="{6B38E902-A341-42B0-8272-3F5F94486525}">
      <dsp:nvSpPr>
        <dsp:cNvPr id="0" name=""/>
        <dsp:cNvSpPr/>
      </dsp:nvSpPr>
      <dsp:spPr>
        <a:xfrm>
          <a:off x="8600095" y="791458"/>
          <a:ext cx="678393" cy="678393"/>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8752733" y="791458"/>
        <a:ext cx="373117" cy="510491"/>
      </dsp:txXfrm>
    </dsp:sp>
    <dsp:sp modelId="{B9977C54-CED0-45CE-B5BA-6EB78ECCAEB8}">
      <dsp:nvSpPr>
        <dsp:cNvPr id="0" name=""/>
        <dsp:cNvSpPr/>
      </dsp:nvSpPr>
      <dsp:spPr>
        <a:xfrm>
          <a:off x="9418785" y="2002129"/>
          <a:ext cx="678393" cy="678393"/>
        </a:xfrm>
        <a:prstGeom prst="downArrow">
          <a:avLst>
            <a:gd name="adj1" fmla="val 55000"/>
            <a:gd name="adj2" fmla="val 45000"/>
          </a:avLst>
        </a:prstGeom>
        <a:solidFill>
          <a:schemeClr val="accent2">
            <a:tint val="40000"/>
            <a:alpha val="90000"/>
            <a:hueOff val="926081"/>
            <a:satOff val="12806"/>
            <a:lumOff val="774"/>
            <a:alphaOff val="0"/>
          </a:schemeClr>
        </a:solidFill>
        <a:ln w="12700" cap="flat" cmpd="sng" algn="ctr">
          <a:solidFill>
            <a:schemeClr val="accent2">
              <a:tint val="40000"/>
              <a:alpha val="90000"/>
              <a:hueOff val="926081"/>
              <a:satOff val="12806"/>
              <a:lumOff val="77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9571423" y="2002129"/>
        <a:ext cx="373117" cy="5104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7B23A1-E5D6-4F94-A249-6FD107C7EDC6}">
      <dsp:nvSpPr>
        <dsp:cNvPr id="0" name=""/>
        <dsp:cNvSpPr/>
      </dsp:nvSpPr>
      <dsp:spPr>
        <a:xfrm>
          <a:off x="5979609" y="1325897"/>
          <a:ext cx="1275205" cy="606882"/>
        </a:xfrm>
        <a:custGeom>
          <a:avLst/>
          <a:gdLst/>
          <a:ahLst/>
          <a:cxnLst/>
          <a:rect l="0" t="0" r="0" b="0"/>
          <a:pathLst>
            <a:path>
              <a:moveTo>
                <a:pt x="0" y="0"/>
              </a:moveTo>
              <a:lnTo>
                <a:pt x="0" y="413572"/>
              </a:lnTo>
              <a:lnTo>
                <a:pt x="1275205" y="413572"/>
              </a:lnTo>
              <a:lnTo>
                <a:pt x="1275205" y="60688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119E975-C4DD-4793-AF79-9FFD68A42463}">
      <dsp:nvSpPr>
        <dsp:cNvPr id="0" name=""/>
        <dsp:cNvSpPr/>
      </dsp:nvSpPr>
      <dsp:spPr>
        <a:xfrm>
          <a:off x="4704403" y="1325897"/>
          <a:ext cx="1275205" cy="606882"/>
        </a:xfrm>
        <a:custGeom>
          <a:avLst/>
          <a:gdLst/>
          <a:ahLst/>
          <a:cxnLst/>
          <a:rect l="0" t="0" r="0" b="0"/>
          <a:pathLst>
            <a:path>
              <a:moveTo>
                <a:pt x="1275205" y="0"/>
              </a:moveTo>
              <a:lnTo>
                <a:pt x="1275205" y="413572"/>
              </a:lnTo>
              <a:lnTo>
                <a:pt x="0" y="413572"/>
              </a:lnTo>
              <a:lnTo>
                <a:pt x="0" y="60688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7023B64-D8D3-44BD-A908-BE5669CCED24}">
      <dsp:nvSpPr>
        <dsp:cNvPr id="0" name=""/>
        <dsp:cNvSpPr/>
      </dsp:nvSpPr>
      <dsp:spPr>
        <a:xfrm>
          <a:off x="2385847" y="842"/>
          <a:ext cx="2086700" cy="13250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18C9E5-157D-49DF-B4FD-584BF41DCF54}">
      <dsp:nvSpPr>
        <dsp:cNvPr id="0" name=""/>
        <dsp:cNvSpPr/>
      </dsp:nvSpPr>
      <dsp:spPr>
        <a:xfrm>
          <a:off x="2617703" y="221105"/>
          <a:ext cx="2086700" cy="132505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The serial port is full-duplex (it can transmit and receive simultaneously).</a:t>
          </a:r>
        </a:p>
      </dsp:txBody>
      <dsp:txXfrm>
        <a:off x="2656513" y="259915"/>
        <a:ext cx="2009080" cy="1247434"/>
      </dsp:txXfrm>
    </dsp:sp>
    <dsp:sp modelId="{B83CD0D4-CC9D-45EA-A741-AA59DB7DAB82}">
      <dsp:nvSpPr>
        <dsp:cNvPr id="0" name=""/>
        <dsp:cNvSpPr/>
      </dsp:nvSpPr>
      <dsp:spPr>
        <a:xfrm>
          <a:off x="4936259" y="842"/>
          <a:ext cx="2086700" cy="13250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54FE78-2612-435E-A18F-5807FBD69CC8}">
      <dsp:nvSpPr>
        <dsp:cNvPr id="0" name=""/>
        <dsp:cNvSpPr/>
      </dsp:nvSpPr>
      <dsp:spPr>
        <a:xfrm>
          <a:off x="5168114" y="221105"/>
          <a:ext cx="2086700" cy="132505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dirty="0">
              <a:latin typeface="Times New Roman" panose="02020603050405020304" pitchFamily="18" charset="0"/>
              <a:cs typeface="Times New Roman" panose="02020603050405020304" pitchFamily="18" charset="0"/>
            </a:rPr>
            <a:t>8051 has built-in UART with:</a:t>
          </a:r>
          <a:endParaRPr lang="en-US" sz="1800" kern="1200" dirty="0">
            <a:latin typeface="Times New Roman" panose="02020603050405020304" pitchFamily="18" charset="0"/>
            <a:cs typeface="Times New Roman" panose="02020603050405020304" pitchFamily="18" charset="0"/>
          </a:endParaRPr>
        </a:p>
      </dsp:txBody>
      <dsp:txXfrm>
        <a:off x="5206924" y="259915"/>
        <a:ext cx="2009080" cy="1247434"/>
      </dsp:txXfrm>
    </dsp:sp>
    <dsp:sp modelId="{E5DBFCFD-E090-4B09-ACEF-D2C798BD8F7F}">
      <dsp:nvSpPr>
        <dsp:cNvPr id="0" name=""/>
        <dsp:cNvSpPr/>
      </dsp:nvSpPr>
      <dsp:spPr>
        <a:xfrm>
          <a:off x="3661053" y="1932779"/>
          <a:ext cx="2086700" cy="1325054"/>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B4C9D0-F8D5-42D1-A7A7-51F2033F3219}">
      <dsp:nvSpPr>
        <dsp:cNvPr id="0" name=""/>
        <dsp:cNvSpPr/>
      </dsp:nvSpPr>
      <dsp:spPr>
        <a:xfrm>
          <a:off x="3892909" y="2153042"/>
          <a:ext cx="2086700" cy="1325054"/>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dirty="0">
              <a:latin typeface="Times New Roman" panose="02020603050405020304" pitchFamily="18" charset="0"/>
              <a:cs typeface="Times New Roman" panose="02020603050405020304" pitchFamily="18" charset="0"/>
            </a:rPr>
            <a:t>PORT3.0 is RXD (serial data receive pin) </a:t>
          </a:r>
          <a:r>
            <a:rPr lang="en-US" sz="1800" kern="1200" dirty="0">
              <a:latin typeface="Times New Roman" panose="02020603050405020304" pitchFamily="18" charset="0"/>
              <a:cs typeface="Times New Roman" panose="02020603050405020304" pitchFamily="18" charset="0"/>
            </a:rPr>
            <a:t>	</a:t>
          </a:r>
        </a:p>
      </dsp:txBody>
      <dsp:txXfrm>
        <a:off x="3931719" y="2191852"/>
        <a:ext cx="2009080" cy="1247434"/>
      </dsp:txXfrm>
    </dsp:sp>
    <dsp:sp modelId="{4D295B00-A709-4C70-8DC4-789BF1BD9447}">
      <dsp:nvSpPr>
        <dsp:cNvPr id="0" name=""/>
        <dsp:cNvSpPr/>
      </dsp:nvSpPr>
      <dsp:spPr>
        <a:xfrm>
          <a:off x="6211465" y="1932779"/>
          <a:ext cx="2086700" cy="1325054"/>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2E9CF7-7EC7-457B-BCAB-FFB88B18CF1F}">
      <dsp:nvSpPr>
        <dsp:cNvPr id="0" name=""/>
        <dsp:cNvSpPr/>
      </dsp:nvSpPr>
      <dsp:spPr>
        <a:xfrm>
          <a:off x="6443320" y="2153042"/>
          <a:ext cx="2086700" cy="1325054"/>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dirty="0">
              <a:latin typeface="Times New Roman" panose="02020603050405020304" pitchFamily="18" charset="0"/>
              <a:cs typeface="Times New Roman" panose="02020603050405020304" pitchFamily="18" charset="0"/>
            </a:rPr>
            <a:t>PORT3.1 is TXD (serial data transmit pin)  </a:t>
          </a:r>
          <a:endParaRPr lang="en-US" sz="1800" kern="1200" dirty="0">
            <a:latin typeface="Times New Roman" panose="02020603050405020304" pitchFamily="18" charset="0"/>
            <a:cs typeface="Times New Roman" panose="02020603050405020304" pitchFamily="18" charset="0"/>
          </a:endParaRPr>
        </a:p>
      </dsp:txBody>
      <dsp:txXfrm>
        <a:off x="6482130" y="2191852"/>
        <a:ext cx="2009080" cy="1247434"/>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09T14:48:13.511"/>
    </inkml:context>
    <inkml:brush xml:id="br0">
      <inkml:brushProperty name="width" value="0.1" units="cm"/>
      <inkml:brushProperty name="height" value="0.1" units="cm"/>
      <inkml:brushProperty name="color" value="#FFFFFF"/>
    </inkml:brush>
  </inkml:definitions>
  <inkml:trace contextRef="#ctx0" brushRef="#br0">1 0 128,'0'6'0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47D5BD-F455-492B-8855-597AB8DCEDE0}" type="datetimeFigureOut">
              <a:rPr lang="en-US" smtClean="0"/>
              <a:t>6/19/2022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B0EC2A-F80E-48A9-A73F-7093E0819FDE}" type="slidenum">
              <a:rPr lang="en-US" smtClean="0"/>
              <a:t>‹#›</a:t>
            </a:fld>
            <a:endParaRPr lang="en-US"/>
          </a:p>
        </p:txBody>
      </p:sp>
    </p:spTree>
    <p:extLst>
      <p:ext uri="{BB962C8B-B14F-4D97-AF65-F5344CB8AC3E}">
        <p14:creationId xmlns:p14="http://schemas.microsoft.com/office/powerpoint/2010/main" val="3550549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B0EC2A-F80E-48A9-A73F-7093E0819FDE}" type="slidenum">
              <a:rPr lang="en-US" smtClean="0"/>
              <a:t>16</a:t>
            </a:fld>
            <a:endParaRPr lang="en-US"/>
          </a:p>
        </p:txBody>
      </p:sp>
    </p:spTree>
    <p:extLst>
      <p:ext uri="{BB962C8B-B14F-4D97-AF65-F5344CB8AC3E}">
        <p14:creationId xmlns:p14="http://schemas.microsoft.com/office/powerpoint/2010/main" val="2434879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6/19/2022</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917897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6/19/2022</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845896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6/19/2022</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0164660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9B5C313C-9909-469D-8AF9-D4F3DA949E2A}"/>
              </a:ext>
            </a:extLst>
          </p:cNvPr>
          <p:cNvSpPr/>
          <p:nvPr userDrawn="1"/>
        </p:nvSpPr>
        <p:spPr>
          <a:xfrm>
            <a:off x="0" y="0"/>
            <a:ext cx="12192000" cy="119650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CA101864-0A78-4DA0-B3D6-C3BCE08BDE4E}"/>
              </a:ext>
            </a:extLst>
          </p:cNvPr>
          <p:cNvSpPr/>
          <p:nvPr userDrawn="1"/>
        </p:nvSpPr>
        <p:spPr>
          <a:xfrm>
            <a:off x="10060426" y="0"/>
            <a:ext cx="2131574" cy="1251701"/>
          </a:xfrm>
          <a:custGeom>
            <a:avLst/>
            <a:gdLst>
              <a:gd name="connsiteX0" fmla="*/ 1468556 w 2131574"/>
              <a:gd name="connsiteY0" fmla="*/ 207970 h 1251701"/>
              <a:gd name="connsiteX1" fmla="*/ 765847 w 2131574"/>
              <a:gd name="connsiteY1" fmla="*/ 477621 h 1251701"/>
              <a:gd name="connsiteX2" fmla="*/ 989468 w 2131574"/>
              <a:gd name="connsiteY2" fmla="*/ 563908 h 1251701"/>
              <a:gd name="connsiteX3" fmla="*/ 1692178 w 2131574"/>
              <a:gd name="connsiteY3" fmla="*/ 294162 h 1251701"/>
              <a:gd name="connsiteX4" fmla="*/ 1654318 w 2131574"/>
              <a:gd name="connsiteY4" fmla="*/ 0 h 1251701"/>
              <a:gd name="connsiteX5" fmla="*/ 2022772 w 2131574"/>
              <a:gd name="connsiteY5" fmla="*/ 0 h 1251701"/>
              <a:gd name="connsiteX6" fmla="*/ 2131574 w 2131574"/>
              <a:gd name="connsiteY6" fmla="*/ 41936 h 1251701"/>
              <a:gd name="connsiteX7" fmla="*/ 2131574 w 2131574"/>
              <a:gd name="connsiteY7" fmla="*/ 466298 h 1251701"/>
              <a:gd name="connsiteX8" fmla="*/ 2111480 w 2131574"/>
              <a:gd name="connsiteY8" fmla="*/ 475348 h 1251701"/>
              <a:gd name="connsiteX9" fmla="*/ 2110534 w 2131574"/>
              <a:gd name="connsiteY9" fmla="*/ 711492 h 1251701"/>
              <a:gd name="connsiteX10" fmla="*/ 2074362 w 2131574"/>
              <a:gd name="connsiteY10" fmla="*/ 725354 h 1251701"/>
              <a:gd name="connsiteX11" fmla="*/ 2072088 w 2131574"/>
              <a:gd name="connsiteY11" fmla="*/ 488705 h 1251701"/>
              <a:gd name="connsiteX12" fmla="*/ 2033263 w 2131574"/>
              <a:gd name="connsiteY12" fmla="*/ 500423 h 1251701"/>
              <a:gd name="connsiteX13" fmla="*/ 2033061 w 2131574"/>
              <a:gd name="connsiteY13" fmla="*/ 445358 h 1251701"/>
              <a:gd name="connsiteX14" fmla="*/ 1953489 w 2131574"/>
              <a:gd name="connsiteY14" fmla="*/ 475816 h 1251701"/>
              <a:gd name="connsiteX15" fmla="*/ 1952964 w 2131574"/>
              <a:gd name="connsiteY15" fmla="*/ 533941 h 1251701"/>
              <a:gd name="connsiteX16" fmla="*/ 1915844 w 2131574"/>
              <a:gd name="connsiteY16" fmla="*/ 550576 h 1251701"/>
              <a:gd name="connsiteX17" fmla="*/ 1914897 w 2131574"/>
              <a:gd name="connsiteY17" fmla="*/ 786594 h 1251701"/>
              <a:gd name="connsiteX18" fmla="*/ 1878914 w 2131574"/>
              <a:gd name="connsiteY18" fmla="*/ 800581 h 1251701"/>
              <a:gd name="connsiteX19" fmla="*/ 1876454 w 2131574"/>
              <a:gd name="connsiteY19" fmla="*/ 563933 h 1251701"/>
              <a:gd name="connsiteX20" fmla="*/ 1837626 w 2131574"/>
              <a:gd name="connsiteY20" fmla="*/ 575651 h 1251701"/>
              <a:gd name="connsiteX21" fmla="*/ 1837425 w 2131574"/>
              <a:gd name="connsiteY21" fmla="*/ 520241 h 1251701"/>
              <a:gd name="connsiteX22" fmla="*/ 1757852 w 2131574"/>
              <a:gd name="connsiteY22" fmla="*/ 550699 h 1251701"/>
              <a:gd name="connsiteX23" fmla="*/ 1757326 w 2131574"/>
              <a:gd name="connsiteY23" fmla="*/ 609045 h 1251701"/>
              <a:gd name="connsiteX24" fmla="*/ 1720397 w 2131574"/>
              <a:gd name="connsiteY24" fmla="*/ 625678 h 1251701"/>
              <a:gd name="connsiteX25" fmla="*/ 1719260 w 2131574"/>
              <a:gd name="connsiteY25" fmla="*/ 861824 h 1251701"/>
              <a:gd name="connsiteX26" fmla="*/ 1683276 w 2131574"/>
              <a:gd name="connsiteY26" fmla="*/ 875810 h 1251701"/>
              <a:gd name="connsiteX27" fmla="*/ 1680816 w 2131574"/>
              <a:gd name="connsiteY27" fmla="*/ 639162 h 1251701"/>
              <a:gd name="connsiteX28" fmla="*/ 1641990 w 2131574"/>
              <a:gd name="connsiteY28" fmla="*/ 650754 h 1251701"/>
              <a:gd name="connsiteX29" fmla="*/ 1641837 w 2131574"/>
              <a:gd name="connsiteY29" fmla="*/ 595106 h 1251701"/>
              <a:gd name="connsiteX30" fmla="*/ 1562218 w 2131574"/>
              <a:gd name="connsiteY30" fmla="*/ 625583 h 1251701"/>
              <a:gd name="connsiteX31" fmla="*/ 1561688 w 2131574"/>
              <a:gd name="connsiteY31" fmla="*/ 684273 h 1251701"/>
              <a:gd name="connsiteX32" fmla="*/ 1524758 w 2131574"/>
              <a:gd name="connsiteY32" fmla="*/ 700907 h 1251701"/>
              <a:gd name="connsiteX33" fmla="*/ 1523622 w 2131574"/>
              <a:gd name="connsiteY33" fmla="*/ 937051 h 1251701"/>
              <a:gd name="connsiteX34" fmla="*/ 1487638 w 2131574"/>
              <a:gd name="connsiteY34" fmla="*/ 950913 h 1251701"/>
              <a:gd name="connsiteX35" fmla="*/ 1485366 w 2131574"/>
              <a:gd name="connsiteY35" fmla="*/ 714264 h 1251701"/>
              <a:gd name="connsiteX36" fmla="*/ 1446352 w 2131574"/>
              <a:gd name="connsiteY36" fmla="*/ 725983 h 1251701"/>
              <a:gd name="connsiteX37" fmla="*/ 1446199 w 2131574"/>
              <a:gd name="connsiteY37" fmla="*/ 669990 h 1251701"/>
              <a:gd name="connsiteX38" fmla="*/ 1366584 w 2131574"/>
              <a:gd name="connsiteY38" fmla="*/ 700465 h 1251701"/>
              <a:gd name="connsiteX39" fmla="*/ 1366052 w 2131574"/>
              <a:gd name="connsiteY39" fmla="*/ 759503 h 1251701"/>
              <a:gd name="connsiteX40" fmla="*/ 1329122 w 2131574"/>
              <a:gd name="connsiteY40" fmla="*/ 776135 h 1251701"/>
              <a:gd name="connsiteX41" fmla="*/ 1328175 w 2131574"/>
              <a:gd name="connsiteY41" fmla="*/ 1012153 h 1251701"/>
              <a:gd name="connsiteX42" fmla="*/ 1292002 w 2131574"/>
              <a:gd name="connsiteY42" fmla="*/ 1026141 h 1251701"/>
              <a:gd name="connsiteX43" fmla="*/ 1289728 w 2131574"/>
              <a:gd name="connsiteY43" fmla="*/ 789493 h 1251701"/>
              <a:gd name="connsiteX44" fmla="*/ 1250904 w 2131574"/>
              <a:gd name="connsiteY44" fmla="*/ 801211 h 1251701"/>
              <a:gd name="connsiteX45" fmla="*/ 1250697 w 2131574"/>
              <a:gd name="connsiteY45" fmla="*/ 744824 h 1251701"/>
              <a:gd name="connsiteX46" fmla="*/ 1171004 w 2131574"/>
              <a:gd name="connsiteY46" fmla="*/ 775328 h 1251701"/>
              <a:gd name="connsiteX47" fmla="*/ 1170416 w 2131574"/>
              <a:gd name="connsiteY47" fmla="*/ 834605 h 1251701"/>
              <a:gd name="connsiteX48" fmla="*/ 1133484 w 2131574"/>
              <a:gd name="connsiteY48" fmla="*/ 851239 h 1251701"/>
              <a:gd name="connsiteX49" fmla="*/ 1132536 w 2131574"/>
              <a:gd name="connsiteY49" fmla="*/ 1087383 h 1251701"/>
              <a:gd name="connsiteX50" fmla="*/ 1096366 w 2131574"/>
              <a:gd name="connsiteY50" fmla="*/ 1101370 h 1251701"/>
              <a:gd name="connsiteX51" fmla="*/ 1094094 w 2131574"/>
              <a:gd name="connsiteY51" fmla="*/ 864721 h 1251701"/>
              <a:gd name="connsiteX52" fmla="*/ 1055266 w 2131574"/>
              <a:gd name="connsiteY52" fmla="*/ 876441 h 1251701"/>
              <a:gd name="connsiteX53" fmla="*/ 1055059 w 2131574"/>
              <a:gd name="connsiteY53" fmla="*/ 819708 h 1251701"/>
              <a:gd name="connsiteX54" fmla="*/ 975504 w 2131574"/>
              <a:gd name="connsiteY54" fmla="*/ 850159 h 1251701"/>
              <a:gd name="connsiteX55" fmla="*/ 974966 w 2131574"/>
              <a:gd name="connsiteY55" fmla="*/ 909834 h 1251701"/>
              <a:gd name="connsiteX56" fmla="*/ 938037 w 2131574"/>
              <a:gd name="connsiteY56" fmla="*/ 926467 h 1251701"/>
              <a:gd name="connsiteX57" fmla="*/ 936898 w 2131574"/>
              <a:gd name="connsiteY57" fmla="*/ 1162611 h 1251701"/>
              <a:gd name="connsiteX58" fmla="*/ 900916 w 2131574"/>
              <a:gd name="connsiteY58" fmla="*/ 1176473 h 1251701"/>
              <a:gd name="connsiteX59" fmla="*/ 898454 w 2131574"/>
              <a:gd name="connsiteY59" fmla="*/ 939824 h 1251701"/>
              <a:gd name="connsiteX60" fmla="*/ 859628 w 2131574"/>
              <a:gd name="connsiteY60" fmla="*/ 951543 h 1251701"/>
              <a:gd name="connsiteX61" fmla="*/ 859421 w 2131574"/>
              <a:gd name="connsiteY61" fmla="*/ 894592 h 1251701"/>
              <a:gd name="connsiteX62" fmla="*/ 779871 w 2131574"/>
              <a:gd name="connsiteY62" fmla="*/ 925042 h 1251701"/>
              <a:gd name="connsiteX63" fmla="*/ 779330 w 2131574"/>
              <a:gd name="connsiteY63" fmla="*/ 985062 h 1251701"/>
              <a:gd name="connsiteX64" fmla="*/ 742398 w 2131574"/>
              <a:gd name="connsiteY64" fmla="*/ 1001695 h 1251701"/>
              <a:gd name="connsiteX65" fmla="*/ 741262 w 2131574"/>
              <a:gd name="connsiteY65" fmla="*/ 1237840 h 1251701"/>
              <a:gd name="connsiteX66" fmla="*/ 705280 w 2131574"/>
              <a:gd name="connsiteY66" fmla="*/ 1251701 h 1251701"/>
              <a:gd name="connsiteX67" fmla="*/ 702818 w 2131574"/>
              <a:gd name="connsiteY67" fmla="*/ 1015052 h 1251701"/>
              <a:gd name="connsiteX68" fmla="*/ 663992 w 2131574"/>
              <a:gd name="connsiteY68" fmla="*/ 1026772 h 1251701"/>
              <a:gd name="connsiteX69" fmla="*/ 663835 w 2131574"/>
              <a:gd name="connsiteY69" fmla="*/ 969456 h 1251701"/>
              <a:gd name="connsiteX70" fmla="*/ 585207 w 2131574"/>
              <a:gd name="connsiteY70" fmla="*/ 999553 h 1251701"/>
              <a:gd name="connsiteX71" fmla="*/ 585207 w 2131574"/>
              <a:gd name="connsiteY71" fmla="*/ 999552 h 1251701"/>
              <a:gd name="connsiteX72" fmla="*/ 384123 w 2131574"/>
              <a:gd name="connsiteY72" fmla="*/ 922654 h 1251701"/>
              <a:gd name="connsiteX73" fmla="*/ 384078 w 2131574"/>
              <a:gd name="connsiteY73" fmla="*/ 934087 h 1251701"/>
              <a:gd name="connsiteX74" fmla="*/ 347904 w 2131574"/>
              <a:gd name="connsiteY74" fmla="*/ 948074 h 1251701"/>
              <a:gd name="connsiteX75" fmla="*/ 347527 w 2131574"/>
              <a:gd name="connsiteY75" fmla="*/ 908658 h 1251701"/>
              <a:gd name="connsiteX76" fmla="*/ 189088 w 2131574"/>
              <a:gd name="connsiteY76" fmla="*/ 848068 h 1251701"/>
              <a:gd name="connsiteX77" fmla="*/ 188440 w 2131574"/>
              <a:gd name="connsiteY77" fmla="*/ 1009315 h 1251701"/>
              <a:gd name="connsiteX78" fmla="*/ 152268 w 2131574"/>
              <a:gd name="connsiteY78" fmla="*/ 1023303 h 1251701"/>
              <a:gd name="connsiteX79" fmla="*/ 150443 w 2131574"/>
              <a:gd name="connsiteY79" fmla="*/ 833290 h 1251701"/>
              <a:gd name="connsiteX80" fmla="*/ 0 w 2131574"/>
              <a:gd name="connsiteY80" fmla="*/ 775758 h 1251701"/>
              <a:gd name="connsiteX81" fmla="*/ 0 w 2131574"/>
              <a:gd name="connsiteY81" fmla="*/ 634811 h 1251701"/>
              <a:gd name="connsiteX82" fmla="*/ 0 w 2131574"/>
              <a:gd name="connsiteY82" fmla="*/ 625805 h 1251701"/>
              <a:gd name="connsiteX83" fmla="*/ 11702 w 2131574"/>
              <a:gd name="connsiteY83" fmla="*/ 630321 h 1251701"/>
              <a:gd name="connsiteX84" fmla="*/ 110416 w 2131574"/>
              <a:gd name="connsiteY84" fmla="*/ 592442 h 1251701"/>
              <a:gd name="connsiteX85" fmla="*/ 110413 w 2131574"/>
              <a:gd name="connsiteY85" fmla="*/ 591589 h 1251701"/>
              <a:gd name="connsiteX86" fmla="*/ 228402 w 2131574"/>
              <a:gd name="connsiteY86" fmla="*/ 546351 h 1251701"/>
              <a:gd name="connsiteX87" fmla="*/ 228394 w 2131574"/>
              <a:gd name="connsiteY87" fmla="*/ 547171 h 1251701"/>
              <a:gd name="connsiteX88" fmla="*/ 306052 w 2131574"/>
              <a:gd name="connsiteY88" fmla="*/ 517369 h 1251701"/>
              <a:gd name="connsiteX89" fmla="*/ 306051 w 2131574"/>
              <a:gd name="connsiteY89" fmla="*/ 516361 h 1251701"/>
              <a:gd name="connsiteX90" fmla="*/ 423850 w 2131574"/>
              <a:gd name="connsiteY90" fmla="*/ 471123 h 1251701"/>
              <a:gd name="connsiteX91" fmla="*/ 423840 w 2131574"/>
              <a:gd name="connsiteY91" fmla="*/ 472171 h 1251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2131574" h="1251701">
                <a:moveTo>
                  <a:pt x="1468556" y="207970"/>
                </a:moveTo>
                <a:lnTo>
                  <a:pt x="765847" y="477621"/>
                </a:lnTo>
                <a:lnTo>
                  <a:pt x="989468" y="563908"/>
                </a:lnTo>
                <a:lnTo>
                  <a:pt x="1692178" y="294162"/>
                </a:lnTo>
                <a:close/>
                <a:moveTo>
                  <a:pt x="1654318" y="0"/>
                </a:moveTo>
                <a:lnTo>
                  <a:pt x="2022772" y="0"/>
                </a:lnTo>
                <a:lnTo>
                  <a:pt x="2131574" y="41936"/>
                </a:lnTo>
                <a:lnTo>
                  <a:pt x="2131574" y="466298"/>
                </a:lnTo>
                <a:lnTo>
                  <a:pt x="2111480" y="475348"/>
                </a:lnTo>
                <a:lnTo>
                  <a:pt x="2110534" y="711492"/>
                </a:lnTo>
                <a:lnTo>
                  <a:pt x="2074362" y="725354"/>
                </a:lnTo>
                <a:lnTo>
                  <a:pt x="2072088" y="488705"/>
                </a:lnTo>
                <a:lnTo>
                  <a:pt x="2033263" y="500423"/>
                </a:lnTo>
                <a:lnTo>
                  <a:pt x="2033061" y="445358"/>
                </a:lnTo>
                <a:lnTo>
                  <a:pt x="1953489" y="475816"/>
                </a:lnTo>
                <a:lnTo>
                  <a:pt x="1952964" y="533941"/>
                </a:lnTo>
                <a:lnTo>
                  <a:pt x="1915844" y="550576"/>
                </a:lnTo>
                <a:lnTo>
                  <a:pt x="1914897" y="786594"/>
                </a:lnTo>
                <a:lnTo>
                  <a:pt x="1878914" y="800581"/>
                </a:lnTo>
                <a:lnTo>
                  <a:pt x="1876454" y="563933"/>
                </a:lnTo>
                <a:lnTo>
                  <a:pt x="1837626" y="575651"/>
                </a:lnTo>
                <a:lnTo>
                  <a:pt x="1837425" y="520241"/>
                </a:lnTo>
                <a:lnTo>
                  <a:pt x="1757852" y="550699"/>
                </a:lnTo>
                <a:lnTo>
                  <a:pt x="1757326" y="609045"/>
                </a:lnTo>
                <a:lnTo>
                  <a:pt x="1720397" y="625678"/>
                </a:lnTo>
                <a:lnTo>
                  <a:pt x="1719260" y="861824"/>
                </a:lnTo>
                <a:lnTo>
                  <a:pt x="1683276" y="875810"/>
                </a:lnTo>
                <a:lnTo>
                  <a:pt x="1680816" y="639162"/>
                </a:lnTo>
                <a:lnTo>
                  <a:pt x="1641990" y="650754"/>
                </a:lnTo>
                <a:lnTo>
                  <a:pt x="1641837" y="595106"/>
                </a:lnTo>
                <a:lnTo>
                  <a:pt x="1562218" y="625583"/>
                </a:lnTo>
                <a:lnTo>
                  <a:pt x="1561688" y="684273"/>
                </a:lnTo>
                <a:lnTo>
                  <a:pt x="1524758" y="700907"/>
                </a:lnTo>
                <a:lnTo>
                  <a:pt x="1523622" y="937051"/>
                </a:lnTo>
                <a:lnTo>
                  <a:pt x="1487638" y="950913"/>
                </a:lnTo>
                <a:lnTo>
                  <a:pt x="1485366" y="714264"/>
                </a:lnTo>
                <a:lnTo>
                  <a:pt x="1446352" y="725983"/>
                </a:lnTo>
                <a:lnTo>
                  <a:pt x="1446199" y="669990"/>
                </a:lnTo>
                <a:lnTo>
                  <a:pt x="1366584" y="700465"/>
                </a:lnTo>
                <a:lnTo>
                  <a:pt x="1366052" y="759503"/>
                </a:lnTo>
                <a:lnTo>
                  <a:pt x="1329122" y="776135"/>
                </a:lnTo>
                <a:lnTo>
                  <a:pt x="1328175" y="1012153"/>
                </a:lnTo>
                <a:lnTo>
                  <a:pt x="1292002" y="1026141"/>
                </a:lnTo>
                <a:lnTo>
                  <a:pt x="1289728" y="789493"/>
                </a:lnTo>
                <a:lnTo>
                  <a:pt x="1250904" y="801211"/>
                </a:lnTo>
                <a:lnTo>
                  <a:pt x="1250697" y="744824"/>
                </a:lnTo>
                <a:lnTo>
                  <a:pt x="1171004" y="775328"/>
                </a:lnTo>
                <a:lnTo>
                  <a:pt x="1170416" y="834605"/>
                </a:lnTo>
                <a:lnTo>
                  <a:pt x="1133484" y="851239"/>
                </a:lnTo>
                <a:lnTo>
                  <a:pt x="1132536" y="1087383"/>
                </a:lnTo>
                <a:lnTo>
                  <a:pt x="1096366" y="1101370"/>
                </a:lnTo>
                <a:lnTo>
                  <a:pt x="1094094" y="864721"/>
                </a:lnTo>
                <a:lnTo>
                  <a:pt x="1055266" y="876441"/>
                </a:lnTo>
                <a:lnTo>
                  <a:pt x="1055059" y="819708"/>
                </a:lnTo>
                <a:lnTo>
                  <a:pt x="975504" y="850159"/>
                </a:lnTo>
                <a:lnTo>
                  <a:pt x="974966" y="909834"/>
                </a:lnTo>
                <a:lnTo>
                  <a:pt x="938037" y="926467"/>
                </a:lnTo>
                <a:lnTo>
                  <a:pt x="936898" y="1162611"/>
                </a:lnTo>
                <a:lnTo>
                  <a:pt x="900916" y="1176473"/>
                </a:lnTo>
                <a:lnTo>
                  <a:pt x="898454" y="939824"/>
                </a:lnTo>
                <a:lnTo>
                  <a:pt x="859628" y="951543"/>
                </a:lnTo>
                <a:lnTo>
                  <a:pt x="859421" y="894592"/>
                </a:lnTo>
                <a:lnTo>
                  <a:pt x="779871" y="925042"/>
                </a:lnTo>
                <a:lnTo>
                  <a:pt x="779330" y="985062"/>
                </a:lnTo>
                <a:lnTo>
                  <a:pt x="742398" y="1001695"/>
                </a:lnTo>
                <a:lnTo>
                  <a:pt x="741262" y="1237840"/>
                </a:lnTo>
                <a:lnTo>
                  <a:pt x="705280" y="1251701"/>
                </a:lnTo>
                <a:lnTo>
                  <a:pt x="702818" y="1015052"/>
                </a:lnTo>
                <a:lnTo>
                  <a:pt x="663992" y="1026772"/>
                </a:lnTo>
                <a:lnTo>
                  <a:pt x="663835" y="969456"/>
                </a:lnTo>
                <a:lnTo>
                  <a:pt x="585207" y="999553"/>
                </a:lnTo>
                <a:lnTo>
                  <a:pt x="585207" y="999552"/>
                </a:lnTo>
                <a:lnTo>
                  <a:pt x="384123" y="922654"/>
                </a:lnTo>
                <a:lnTo>
                  <a:pt x="384078" y="934087"/>
                </a:lnTo>
                <a:lnTo>
                  <a:pt x="347904" y="948074"/>
                </a:lnTo>
                <a:lnTo>
                  <a:pt x="347527" y="908658"/>
                </a:lnTo>
                <a:lnTo>
                  <a:pt x="189088" y="848068"/>
                </a:lnTo>
                <a:lnTo>
                  <a:pt x="188440" y="1009315"/>
                </a:lnTo>
                <a:lnTo>
                  <a:pt x="152268" y="1023303"/>
                </a:lnTo>
                <a:lnTo>
                  <a:pt x="150443" y="833290"/>
                </a:lnTo>
                <a:lnTo>
                  <a:pt x="0" y="775758"/>
                </a:lnTo>
                <a:lnTo>
                  <a:pt x="0" y="634811"/>
                </a:lnTo>
                <a:lnTo>
                  <a:pt x="0" y="625805"/>
                </a:lnTo>
                <a:lnTo>
                  <a:pt x="11702" y="630321"/>
                </a:lnTo>
                <a:lnTo>
                  <a:pt x="110416" y="592442"/>
                </a:lnTo>
                <a:lnTo>
                  <a:pt x="110413" y="591589"/>
                </a:lnTo>
                <a:lnTo>
                  <a:pt x="228402" y="546351"/>
                </a:lnTo>
                <a:lnTo>
                  <a:pt x="228394" y="547171"/>
                </a:lnTo>
                <a:lnTo>
                  <a:pt x="306052" y="517369"/>
                </a:lnTo>
                <a:lnTo>
                  <a:pt x="306051" y="516361"/>
                </a:lnTo>
                <a:lnTo>
                  <a:pt x="423850" y="471123"/>
                </a:lnTo>
                <a:lnTo>
                  <a:pt x="423840" y="472171"/>
                </a:lnTo>
                <a:close/>
              </a:path>
            </a:pathLst>
          </a:custGeom>
          <a:solidFill>
            <a:schemeClr val="bg1"/>
          </a:solidFill>
          <a:ln w="2694" cap="flat">
            <a:noFill/>
            <a:prstDash val="solid"/>
            <a:miter/>
          </a:ln>
        </p:spPr>
        <p:txBody>
          <a:bodyPr rtlCol="0" anchor="ctr"/>
          <a:lstStyle/>
          <a:p>
            <a:endParaRPr lang="en-US"/>
          </a:p>
        </p:txBody>
      </p:sp>
      <p:grpSp>
        <p:nvGrpSpPr>
          <p:cNvPr id="68" name="Group 67">
            <a:extLst>
              <a:ext uri="{FF2B5EF4-FFF2-40B4-BE49-F238E27FC236}">
                <a16:creationId xmlns:a16="http://schemas.microsoft.com/office/drawing/2014/main" id="{311EB2B1-1FFF-40A7-8916-39F9F66C67AE}"/>
              </a:ext>
            </a:extLst>
          </p:cNvPr>
          <p:cNvGrpSpPr/>
          <p:nvPr userDrawn="1"/>
        </p:nvGrpSpPr>
        <p:grpSpPr>
          <a:xfrm>
            <a:off x="-189873" y="30973"/>
            <a:ext cx="2984373" cy="1122167"/>
            <a:chOff x="-82869" y="2041805"/>
            <a:chExt cx="2984373" cy="1122167"/>
          </a:xfrm>
        </p:grpSpPr>
        <p:grpSp>
          <p:nvGrpSpPr>
            <p:cNvPr id="69" name="Group 68">
              <a:extLst>
                <a:ext uri="{FF2B5EF4-FFF2-40B4-BE49-F238E27FC236}">
                  <a16:creationId xmlns:a16="http://schemas.microsoft.com/office/drawing/2014/main" id="{3E57FF97-F37F-4F19-9B19-E980E9F0D19F}"/>
                </a:ext>
              </a:extLst>
            </p:cNvPr>
            <p:cNvGrpSpPr/>
            <p:nvPr userDrawn="1"/>
          </p:nvGrpSpPr>
          <p:grpSpPr>
            <a:xfrm>
              <a:off x="200146" y="2104325"/>
              <a:ext cx="2701358" cy="875012"/>
              <a:chOff x="1066498" y="286265"/>
              <a:chExt cx="11991969" cy="3884392"/>
            </a:xfrm>
            <a:solidFill>
              <a:schemeClr val="bg1"/>
            </a:solidFill>
          </p:grpSpPr>
          <p:sp>
            <p:nvSpPr>
              <p:cNvPr id="97" name="Rectangle 96">
                <a:extLst>
                  <a:ext uri="{FF2B5EF4-FFF2-40B4-BE49-F238E27FC236}">
                    <a16:creationId xmlns:a16="http://schemas.microsoft.com/office/drawing/2014/main" id="{E4701247-9B01-4379-8F79-CA130966C099}"/>
                  </a:ext>
                </a:extLst>
              </p:cNvPr>
              <p:cNvSpPr/>
              <p:nvPr/>
            </p:nvSpPr>
            <p:spPr>
              <a:xfrm rot="2143082">
                <a:off x="5813228" y="3225577"/>
                <a:ext cx="1095502" cy="475403"/>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70C40288-889F-4C14-813B-93CB4BE3595D}"/>
                  </a:ext>
                </a:extLst>
              </p:cNvPr>
              <p:cNvSpPr>
                <a:spLocks noChangeAspect="1"/>
              </p:cNvSpPr>
              <p:nvPr/>
            </p:nvSpPr>
            <p:spPr>
              <a:xfrm rot="2143082">
                <a:off x="12731593" y="2328837"/>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0A988AA3-AADC-43BF-BC51-C5A0FD6710AE}"/>
                  </a:ext>
                </a:extLst>
              </p:cNvPr>
              <p:cNvSpPr>
                <a:spLocks noChangeAspect="1"/>
              </p:cNvSpPr>
              <p:nvPr/>
            </p:nvSpPr>
            <p:spPr>
              <a:xfrm rot="2143082">
                <a:off x="12012401" y="1020618"/>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67ACEEB3-7388-4FAA-9D8F-35B2DDACCB47}"/>
                  </a:ext>
                </a:extLst>
              </p:cNvPr>
              <p:cNvSpPr>
                <a:spLocks noChangeAspect="1"/>
              </p:cNvSpPr>
              <p:nvPr/>
            </p:nvSpPr>
            <p:spPr>
              <a:xfrm rot="2143082">
                <a:off x="3996941" y="286265"/>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828B62BF-3D3C-4C75-B055-917521385691}"/>
                  </a:ext>
                </a:extLst>
              </p:cNvPr>
              <p:cNvSpPr>
                <a:spLocks noChangeAspect="1"/>
              </p:cNvSpPr>
              <p:nvPr/>
            </p:nvSpPr>
            <p:spPr>
              <a:xfrm rot="2143082">
                <a:off x="4668722" y="303427"/>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3C31D63E-DEE2-491E-9108-5BD8FEECDE81}"/>
                  </a:ext>
                </a:extLst>
              </p:cNvPr>
              <p:cNvSpPr>
                <a:spLocks noChangeAspect="1"/>
              </p:cNvSpPr>
              <p:nvPr/>
            </p:nvSpPr>
            <p:spPr>
              <a:xfrm rot="2143082">
                <a:off x="5318715" y="358216"/>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5EA36B86-0126-4E44-9EB4-D5952A49774C}"/>
                  </a:ext>
                </a:extLst>
              </p:cNvPr>
              <p:cNvSpPr>
                <a:spLocks noChangeAspect="1"/>
              </p:cNvSpPr>
              <p:nvPr/>
            </p:nvSpPr>
            <p:spPr>
              <a:xfrm rot="2143082">
                <a:off x="1412639" y="3092041"/>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5FC6C0F2-4F5A-465F-B239-2C2658FF3BC2}"/>
                  </a:ext>
                </a:extLst>
              </p:cNvPr>
              <p:cNvSpPr/>
              <p:nvPr/>
            </p:nvSpPr>
            <p:spPr>
              <a:xfrm rot="2143082">
                <a:off x="3222236" y="867087"/>
                <a:ext cx="802454" cy="156661"/>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B2F8833E-DE8E-4ACF-991D-49002FAD3BF4}"/>
                  </a:ext>
                </a:extLst>
              </p:cNvPr>
              <p:cNvSpPr/>
              <p:nvPr/>
            </p:nvSpPr>
            <p:spPr>
              <a:xfrm rot="2143082">
                <a:off x="4067032" y="3784745"/>
                <a:ext cx="326874" cy="267682"/>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5AE6E730-12DC-414C-84D3-DC429C339049}"/>
                  </a:ext>
                </a:extLst>
              </p:cNvPr>
              <p:cNvSpPr/>
              <p:nvPr/>
            </p:nvSpPr>
            <p:spPr>
              <a:xfrm rot="2143082">
                <a:off x="8226837" y="1636990"/>
                <a:ext cx="229078" cy="352760"/>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82CB1C93-47AD-4BD1-8229-9CFC6459EAAF}"/>
                  </a:ext>
                </a:extLst>
              </p:cNvPr>
              <p:cNvSpPr/>
              <p:nvPr/>
            </p:nvSpPr>
            <p:spPr>
              <a:xfrm rot="2143082">
                <a:off x="8579610" y="1890648"/>
                <a:ext cx="229078" cy="352760"/>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7385550C-3847-41F7-8366-E6F331200B1B}"/>
                  </a:ext>
                </a:extLst>
              </p:cNvPr>
              <p:cNvSpPr>
                <a:spLocks noChangeAspect="1"/>
              </p:cNvSpPr>
              <p:nvPr/>
            </p:nvSpPr>
            <p:spPr>
              <a:xfrm rot="2143082">
                <a:off x="7545295" y="1382204"/>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8D958013-051E-4D57-83E4-4510DA1FC7CB}"/>
                  </a:ext>
                </a:extLst>
              </p:cNvPr>
              <p:cNvSpPr>
                <a:spLocks noChangeAspect="1"/>
              </p:cNvSpPr>
              <p:nvPr/>
            </p:nvSpPr>
            <p:spPr>
              <a:xfrm rot="2143082">
                <a:off x="7019854" y="984696"/>
                <a:ext cx="326874" cy="326875"/>
              </a:xfrm>
              <a:prstGeom prst="ellipse">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3892A3E6-91D0-4236-9EB4-5F593A2EBB68}"/>
                  </a:ext>
                </a:extLst>
              </p:cNvPr>
              <p:cNvSpPr/>
              <p:nvPr/>
            </p:nvSpPr>
            <p:spPr>
              <a:xfrm rot="2143082">
                <a:off x="1066498" y="3902975"/>
                <a:ext cx="1314414" cy="267682"/>
              </a:xfrm>
              <a:prstGeom prst="rect">
                <a:avLst/>
              </a:prstGeom>
              <a:grp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0" name="Group 69">
              <a:extLst>
                <a:ext uri="{FF2B5EF4-FFF2-40B4-BE49-F238E27FC236}">
                  <a16:creationId xmlns:a16="http://schemas.microsoft.com/office/drawing/2014/main" id="{049B3538-18F0-488E-BB58-795CA3E8B7C1}"/>
                </a:ext>
              </a:extLst>
            </p:cNvPr>
            <p:cNvGrpSpPr/>
            <p:nvPr userDrawn="1"/>
          </p:nvGrpSpPr>
          <p:grpSpPr>
            <a:xfrm>
              <a:off x="-82869" y="2041805"/>
              <a:ext cx="2978819" cy="1122167"/>
              <a:chOff x="-189872" y="8725"/>
              <a:chExt cx="13223684" cy="4981553"/>
            </a:xfrm>
          </p:grpSpPr>
          <p:sp>
            <p:nvSpPr>
              <p:cNvPr id="71" name="Freeform: Shape 70">
                <a:extLst>
                  <a:ext uri="{FF2B5EF4-FFF2-40B4-BE49-F238E27FC236}">
                    <a16:creationId xmlns:a16="http://schemas.microsoft.com/office/drawing/2014/main" id="{8D3342D1-A811-485D-BB35-CA6AD2F8F98A}"/>
                  </a:ext>
                </a:extLst>
              </p:cNvPr>
              <p:cNvSpPr/>
              <p:nvPr/>
            </p:nvSpPr>
            <p:spPr>
              <a:xfrm rot="2143082">
                <a:off x="7006336" y="655174"/>
                <a:ext cx="6027476" cy="1135945"/>
              </a:xfrm>
              <a:custGeom>
                <a:avLst/>
                <a:gdLst>
                  <a:gd name="connsiteX0" fmla="*/ 0 w 2529191"/>
                  <a:gd name="connsiteY0" fmla="*/ 457200 h 476656"/>
                  <a:gd name="connsiteX1" fmla="*/ 1906621 w 2529191"/>
                  <a:gd name="connsiteY1" fmla="*/ 476656 h 476656"/>
                  <a:gd name="connsiteX2" fmla="*/ 2529191 w 2529191"/>
                  <a:gd name="connsiteY2" fmla="*/ 0 h 476656"/>
                </a:gdLst>
                <a:ahLst/>
                <a:cxnLst>
                  <a:cxn ang="0">
                    <a:pos x="connsiteX0" y="connsiteY0"/>
                  </a:cxn>
                  <a:cxn ang="0">
                    <a:pos x="connsiteX1" y="connsiteY1"/>
                  </a:cxn>
                  <a:cxn ang="0">
                    <a:pos x="connsiteX2" y="connsiteY2"/>
                  </a:cxn>
                </a:cxnLst>
                <a:rect l="l" t="t" r="r" b="b"/>
                <a:pathLst>
                  <a:path w="2529191" h="476656">
                    <a:moveTo>
                      <a:pt x="0" y="457200"/>
                    </a:moveTo>
                    <a:lnTo>
                      <a:pt x="1906621" y="476656"/>
                    </a:lnTo>
                    <a:lnTo>
                      <a:pt x="2529191" y="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FE4E21AD-0E48-482D-92A7-D8F93B494FD7}"/>
                  </a:ext>
                </a:extLst>
              </p:cNvPr>
              <p:cNvCxnSpPr>
                <a:cxnSpLocks/>
              </p:cNvCxnSpPr>
              <p:nvPr/>
            </p:nvCxnSpPr>
            <p:spPr>
              <a:xfrm rot="2143082">
                <a:off x="2876886" y="92218"/>
                <a:ext cx="751230" cy="50029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4407AE8-E730-48DD-A85F-BB30A7105592}"/>
                  </a:ext>
                </a:extLst>
              </p:cNvPr>
              <p:cNvCxnSpPr>
                <a:cxnSpLocks/>
                <a:endCxn id="100" idx="1"/>
              </p:cNvCxnSpPr>
              <p:nvPr/>
            </p:nvCxnSpPr>
            <p:spPr>
              <a:xfrm rot="2143082">
                <a:off x="3861913" y="8725"/>
                <a:ext cx="362215" cy="19201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954099B-AE86-4318-A3AA-7879DA254C89}"/>
                  </a:ext>
                </a:extLst>
              </p:cNvPr>
              <p:cNvCxnSpPr>
                <a:cxnSpLocks/>
                <a:endCxn id="101" idx="1"/>
              </p:cNvCxnSpPr>
              <p:nvPr/>
            </p:nvCxnSpPr>
            <p:spPr>
              <a:xfrm rot="2143082">
                <a:off x="4587946" y="36177"/>
                <a:ext cx="304652" cy="19919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64796D9-34CB-446F-8C6C-E892F8C5B9A5}"/>
                  </a:ext>
                </a:extLst>
              </p:cNvPr>
              <p:cNvCxnSpPr>
                <a:cxnSpLocks/>
                <a:endCxn id="102" idx="1"/>
              </p:cNvCxnSpPr>
              <p:nvPr/>
            </p:nvCxnSpPr>
            <p:spPr>
              <a:xfrm rot="2143082">
                <a:off x="5184517" y="13932"/>
                <a:ext cx="382898" cy="25902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DF2ABBB4-D4BB-4625-A164-F50D7D41F3CE}"/>
                  </a:ext>
                </a:extLst>
              </p:cNvPr>
              <p:cNvCxnSpPr>
                <a:cxnSpLocks/>
              </p:cNvCxnSpPr>
              <p:nvPr/>
            </p:nvCxnSpPr>
            <p:spPr>
              <a:xfrm rot="2143082">
                <a:off x="6351522" y="167773"/>
                <a:ext cx="1161265" cy="70157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9710375-77AA-49E0-A302-408F4182C3FE}"/>
                  </a:ext>
                </a:extLst>
              </p:cNvPr>
              <p:cNvCxnSpPr>
                <a:cxnSpLocks/>
              </p:cNvCxnSpPr>
              <p:nvPr/>
            </p:nvCxnSpPr>
            <p:spPr>
              <a:xfrm rot="2143082">
                <a:off x="6692921" y="218797"/>
                <a:ext cx="1381992" cy="85998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CE20859B-CDB1-4EDD-95C3-AD7E058B4EA0}"/>
                  </a:ext>
                </a:extLst>
              </p:cNvPr>
              <p:cNvSpPr/>
              <p:nvPr/>
            </p:nvSpPr>
            <p:spPr>
              <a:xfrm rot="2143082">
                <a:off x="7510123" y="2742036"/>
                <a:ext cx="414350" cy="414349"/>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CC308384-A5E5-46C3-9EB3-5223C132CDAC}"/>
                  </a:ext>
                </a:extLst>
              </p:cNvPr>
              <p:cNvSpPr/>
              <p:nvPr/>
            </p:nvSpPr>
            <p:spPr>
              <a:xfrm rot="2143082">
                <a:off x="4669450" y="3406144"/>
                <a:ext cx="414350" cy="414349"/>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03E74C94-8210-46D1-8EDD-B2C85995DB80}"/>
                  </a:ext>
                </a:extLst>
              </p:cNvPr>
              <p:cNvSpPr/>
              <p:nvPr/>
            </p:nvSpPr>
            <p:spPr>
              <a:xfrm rot="2143082">
                <a:off x="3138553" y="4575929"/>
                <a:ext cx="414350" cy="414349"/>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a:extLst>
                  <a:ext uri="{FF2B5EF4-FFF2-40B4-BE49-F238E27FC236}">
                    <a16:creationId xmlns:a16="http://schemas.microsoft.com/office/drawing/2014/main" id="{49258143-A5BC-432E-8135-895A78D7C940}"/>
                  </a:ext>
                </a:extLst>
              </p:cNvPr>
              <p:cNvCxnSpPr>
                <a:cxnSpLocks/>
                <a:endCxn id="99" idx="3"/>
              </p:cNvCxnSpPr>
              <p:nvPr/>
            </p:nvCxnSpPr>
            <p:spPr>
              <a:xfrm rot="2143082" flipV="1">
                <a:off x="9495558" y="398794"/>
                <a:ext cx="2220218" cy="173889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521C80A-6649-41B0-88E4-C5D5531E250B}"/>
                  </a:ext>
                </a:extLst>
              </p:cNvPr>
              <p:cNvCxnSpPr>
                <a:cxnSpLocks/>
                <a:endCxn id="106" idx="1"/>
              </p:cNvCxnSpPr>
              <p:nvPr/>
            </p:nvCxnSpPr>
            <p:spPr>
              <a:xfrm rot="2143082">
                <a:off x="7207957" y="513530"/>
                <a:ext cx="1437691" cy="8977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13A23F11-AC30-4BC4-9767-A2A015B40E0E}"/>
                  </a:ext>
                </a:extLst>
              </p:cNvPr>
              <p:cNvCxnSpPr>
                <a:cxnSpLocks/>
                <a:endCxn id="103" idx="3"/>
              </p:cNvCxnSpPr>
              <p:nvPr/>
            </p:nvCxnSpPr>
            <p:spPr>
              <a:xfrm rot="2143082" flipV="1">
                <a:off x="702503" y="3052333"/>
                <a:ext cx="629883" cy="48522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7B0467B1-3C2E-4AED-BF5C-475467E36519}"/>
                  </a:ext>
                </a:extLst>
              </p:cNvPr>
              <p:cNvCxnSpPr>
                <a:cxnSpLocks/>
              </p:cNvCxnSpPr>
              <p:nvPr/>
            </p:nvCxnSpPr>
            <p:spPr>
              <a:xfrm rot="2143082" flipV="1">
                <a:off x="669928" y="3488332"/>
                <a:ext cx="489377" cy="33619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A281F91D-A5F6-4D87-BD20-0F2144E81D98}"/>
                  </a:ext>
                </a:extLst>
              </p:cNvPr>
              <p:cNvCxnSpPr>
                <a:cxnSpLocks/>
                <a:endCxn id="80" idx="1"/>
              </p:cNvCxnSpPr>
              <p:nvPr/>
            </p:nvCxnSpPr>
            <p:spPr>
              <a:xfrm rot="2143082">
                <a:off x="2366587" y="3215368"/>
                <a:ext cx="1384975" cy="105856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B0141A34-43F0-4BB2-B8F7-CCE47CC97474}"/>
                  </a:ext>
                </a:extLst>
              </p:cNvPr>
              <p:cNvCxnSpPr>
                <a:cxnSpLocks/>
                <a:endCxn id="97" idx="1"/>
              </p:cNvCxnSpPr>
              <p:nvPr/>
            </p:nvCxnSpPr>
            <p:spPr>
              <a:xfrm rot="2143082" flipV="1">
                <a:off x="4532904" y="2697776"/>
                <a:ext cx="1219991" cy="95275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7" name="Freeform: Shape 86">
                <a:extLst>
                  <a:ext uri="{FF2B5EF4-FFF2-40B4-BE49-F238E27FC236}">
                    <a16:creationId xmlns:a16="http://schemas.microsoft.com/office/drawing/2014/main" id="{6046D093-C87E-4FDE-8401-F242157D8F87}"/>
                  </a:ext>
                </a:extLst>
              </p:cNvPr>
              <p:cNvSpPr/>
              <p:nvPr/>
            </p:nvSpPr>
            <p:spPr>
              <a:xfrm rot="2143082">
                <a:off x="568532" y="1210040"/>
                <a:ext cx="4879294" cy="908510"/>
              </a:xfrm>
              <a:custGeom>
                <a:avLst/>
                <a:gdLst>
                  <a:gd name="connsiteX0" fmla="*/ 0 w 2391302"/>
                  <a:gd name="connsiteY0" fmla="*/ 7998 h 381222"/>
                  <a:gd name="connsiteX1" fmla="*/ 0 w 2391302"/>
                  <a:gd name="connsiteY1" fmla="*/ 7998 h 381222"/>
                  <a:gd name="connsiteX2" fmla="*/ 71979 w 2391302"/>
                  <a:gd name="connsiteY2" fmla="*/ 7998 h 381222"/>
                  <a:gd name="connsiteX3" fmla="*/ 343899 w 2391302"/>
                  <a:gd name="connsiteY3" fmla="*/ 0 h 381222"/>
                  <a:gd name="connsiteX4" fmla="*/ 850418 w 2391302"/>
                  <a:gd name="connsiteY4" fmla="*/ 375890 h 381222"/>
                  <a:gd name="connsiteX5" fmla="*/ 2391302 w 2391302"/>
                  <a:gd name="connsiteY5" fmla="*/ 381222 h 381222"/>
                  <a:gd name="connsiteX6" fmla="*/ 2391302 w 2391302"/>
                  <a:gd name="connsiteY6" fmla="*/ 381222 h 381222"/>
                  <a:gd name="connsiteX0" fmla="*/ 0 w 2391302"/>
                  <a:gd name="connsiteY0" fmla="*/ 7998 h 381222"/>
                  <a:gd name="connsiteX1" fmla="*/ 0 w 2391302"/>
                  <a:gd name="connsiteY1" fmla="*/ 7998 h 381222"/>
                  <a:gd name="connsiteX2" fmla="*/ 343899 w 2391302"/>
                  <a:gd name="connsiteY2" fmla="*/ 0 h 381222"/>
                  <a:gd name="connsiteX3" fmla="*/ 850418 w 2391302"/>
                  <a:gd name="connsiteY3" fmla="*/ 375890 h 381222"/>
                  <a:gd name="connsiteX4" fmla="*/ 2391302 w 2391302"/>
                  <a:gd name="connsiteY4" fmla="*/ 381222 h 381222"/>
                  <a:gd name="connsiteX5" fmla="*/ 2391302 w 2391302"/>
                  <a:gd name="connsiteY5" fmla="*/ 381222 h 381222"/>
                  <a:gd name="connsiteX0" fmla="*/ 0 w 2391302"/>
                  <a:gd name="connsiteY0" fmla="*/ 7998 h 381222"/>
                  <a:gd name="connsiteX1" fmla="*/ 343899 w 2391302"/>
                  <a:gd name="connsiteY1" fmla="*/ 0 h 381222"/>
                  <a:gd name="connsiteX2" fmla="*/ 850418 w 2391302"/>
                  <a:gd name="connsiteY2" fmla="*/ 375890 h 381222"/>
                  <a:gd name="connsiteX3" fmla="*/ 2391302 w 2391302"/>
                  <a:gd name="connsiteY3" fmla="*/ 381222 h 381222"/>
                  <a:gd name="connsiteX4" fmla="*/ 2391302 w 2391302"/>
                  <a:gd name="connsiteY4" fmla="*/ 381222 h 381222"/>
                  <a:gd name="connsiteX0" fmla="*/ 0 w 2047403"/>
                  <a:gd name="connsiteY0" fmla="*/ 0 h 381222"/>
                  <a:gd name="connsiteX1" fmla="*/ 506519 w 2047403"/>
                  <a:gd name="connsiteY1" fmla="*/ 375890 h 381222"/>
                  <a:gd name="connsiteX2" fmla="*/ 2047403 w 2047403"/>
                  <a:gd name="connsiteY2" fmla="*/ 381222 h 381222"/>
                  <a:gd name="connsiteX3" fmla="*/ 2047403 w 2047403"/>
                  <a:gd name="connsiteY3" fmla="*/ 381222 h 381222"/>
                </a:gdLst>
                <a:ahLst/>
                <a:cxnLst>
                  <a:cxn ang="0">
                    <a:pos x="connsiteX0" y="connsiteY0"/>
                  </a:cxn>
                  <a:cxn ang="0">
                    <a:pos x="connsiteX1" y="connsiteY1"/>
                  </a:cxn>
                  <a:cxn ang="0">
                    <a:pos x="connsiteX2" y="connsiteY2"/>
                  </a:cxn>
                  <a:cxn ang="0">
                    <a:pos x="connsiteX3" y="connsiteY3"/>
                  </a:cxn>
                </a:cxnLst>
                <a:rect l="l" t="t" r="r" b="b"/>
                <a:pathLst>
                  <a:path w="2047403" h="381222">
                    <a:moveTo>
                      <a:pt x="0" y="0"/>
                    </a:moveTo>
                    <a:lnTo>
                      <a:pt x="506519" y="375890"/>
                    </a:lnTo>
                    <a:lnTo>
                      <a:pt x="2047403" y="381222"/>
                    </a:lnTo>
                    <a:lnTo>
                      <a:pt x="2047403" y="381222"/>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Shape 87">
                <a:extLst>
                  <a:ext uri="{FF2B5EF4-FFF2-40B4-BE49-F238E27FC236}">
                    <a16:creationId xmlns:a16="http://schemas.microsoft.com/office/drawing/2014/main" id="{3AE092B6-338B-4D0B-A830-BFE6769978DF}"/>
                  </a:ext>
                </a:extLst>
              </p:cNvPr>
              <p:cNvSpPr/>
              <p:nvPr/>
            </p:nvSpPr>
            <p:spPr>
              <a:xfrm rot="2143082">
                <a:off x="-189872" y="1365133"/>
                <a:ext cx="5152485" cy="1114766"/>
              </a:xfrm>
              <a:custGeom>
                <a:avLst/>
                <a:gdLst>
                  <a:gd name="connsiteX0" fmla="*/ 0 w 2391302"/>
                  <a:gd name="connsiteY0" fmla="*/ 7998 h 381222"/>
                  <a:gd name="connsiteX1" fmla="*/ 0 w 2391302"/>
                  <a:gd name="connsiteY1" fmla="*/ 7998 h 381222"/>
                  <a:gd name="connsiteX2" fmla="*/ 71979 w 2391302"/>
                  <a:gd name="connsiteY2" fmla="*/ 7998 h 381222"/>
                  <a:gd name="connsiteX3" fmla="*/ 343899 w 2391302"/>
                  <a:gd name="connsiteY3" fmla="*/ 0 h 381222"/>
                  <a:gd name="connsiteX4" fmla="*/ 850418 w 2391302"/>
                  <a:gd name="connsiteY4" fmla="*/ 375890 h 381222"/>
                  <a:gd name="connsiteX5" fmla="*/ 2391302 w 2391302"/>
                  <a:gd name="connsiteY5" fmla="*/ 381222 h 381222"/>
                  <a:gd name="connsiteX6" fmla="*/ 2391302 w 2391302"/>
                  <a:gd name="connsiteY6" fmla="*/ 381222 h 381222"/>
                  <a:gd name="connsiteX0" fmla="*/ 0 w 2391302"/>
                  <a:gd name="connsiteY0" fmla="*/ 7998 h 381222"/>
                  <a:gd name="connsiteX1" fmla="*/ 0 w 2391302"/>
                  <a:gd name="connsiteY1" fmla="*/ 7998 h 381222"/>
                  <a:gd name="connsiteX2" fmla="*/ 71979 w 2391302"/>
                  <a:gd name="connsiteY2" fmla="*/ 7998 h 381222"/>
                  <a:gd name="connsiteX3" fmla="*/ 343899 w 2391302"/>
                  <a:gd name="connsiteY3" fmla="*/ 0 h 381222"/>
                  <a:gd name="connsiteX4" fmla="*/ 935726 w 2391302"/>
                  <a:gd name="connsiteY4" fmla="*/ 373714 h 381222"/>
                  <a:gd name="connsiteX5" fmla="*/ 2391302 w 2391302"/>
                  <a:gd name="connsiteY5" fmla="*/ 381222 h 381222"/>
                  <a:gd name="connsiteX6" fmla="*/ 2391302 w 2391302"/>
                  <a:gd name="connsiteY6" fmla="*/ 381222 h 381222"/>
                  <a:gd name="connsiteX0" fmla="*/ 0 w 2391302"/>
                  <a:gd name="connsiteY0" fmla="*/ 7998 h 381222"/>
                  <a:gd name="connsiteX1" fmla="*/ 71979 w 2391302"/>
                  <a:gd name="connsiteY1" fmla="*/ 7998 h 381222"/>
                  <a:gd name="connsiteX2" fmla="*/ 343899 w 2391302"/>
                  <a:gd name="connsiteY2" fmla="*/ 0 h 381222"/>
                  <a:gd name="connsiteX3" fmla="*/ 935726 w 2391302"/>
                  <a:gd name="connsiteY3" fmla="*/ 373714 h 381222"/>
                  <a:gd name="connsiteX4" fmla="*/ 2391302 w 2391302"/>
                  <a:gd name="connsiteY4" fmla="*/ 381222 h 381222"/>
                  <a:gd name="connsiteX5" fmla="*/ 2391302 w 2391302"/>
                  <a:gd name="connsiteY5" fmla="*/ 381222 h 381222"/>
                  <a:gd name="connsiteX0" fmla="*/ 0 w 2319323"/>
                  <a:gd name="connsiteY0" fmla="*/ 7998 h 381222"/>
                  <a:gd name="connsiteX1" fmla="*/ 271920 w 2319323"/>
                  <a:gd name="connsiteY1" fmla="*/ 0 h 381222"/>
                  <a:gd name="connsiteX2" fmla="*/ 863747 w 2319323"/>
                  <a:gd name="connsiteY2" fmla="*/ 373714 h 381222"/>
                  <a:gd name="connsiteX3" fmla="*/ 2319323 w 2319323"/>
                  <a:gd name="connsiteY3" fmla="*/ 381222 h 381222"/>
                  <a:gd name="connsiteX4" fmla="*/ 2319323 w 2319323"/>
                  <a:gd name="connsiteY4" fmla="*/ 381222 h 381222"/>
                  <a:gd name="connsiteX0" fmla="*/ 0 w 2188694"/>
                  <a:gd name="connsiteY0" fmla="*/ 10175 h 381222"/>
                  <a:gd name="connsiteX1" fmla="*/ 141291 w 2188694"/>
                  <a:gd name="connsiteY1" fmla="*/ 0 h 381222"/>
                  <a:gd name="connsiteX2" fmla="*/ 733118 w 2188694"/>
                  <a:gd name="connsiteY2" fmla="*/ 373714 h 381222"/>
                  <a:gd name="connsiteX3" fmla="*/ 2188694 w 2188694"/>
                  <a:gd name="connsiteY3" fmla="*/ 381222 h 381222"/>
                  <a:gd name="connsiteX4" fmla="*/ 2188694 w 2188694"/>
                  <a:gd name="connsiteY4" fmla="*/ 381222 h 381222"/>
                  <a:gd name="connsiteX0" fmla="*/ 0 w 2162035"/>
                  <a:gd name="connsiteY0" fmla="*/ 0 h 381930"/>
                  <a:gd name="connsiteX1" fmla="*/ 114632 w 2162035"/>
                  <a:gd name="connsiteY1" fmla="*/ 708 h 381930"/>
                  <a:gd name="connsiteX2" fmla="*/ 706459 w 2162035"/>
                  <a:gd name="connsiteY2" fmla="*/ 374422 h 381930"/>
                  <a:gd name="connsiteX3" fmla="*/ 2162035 w 2162035"/>
                  <a:gd name="connsiteY3" fmla="*/ 381930 h 381930"/>
                  <a:gd name="connsiteX4" fmla="*/ 2162035 w 2162035"/>
                  <a:gd name="connsiteY4" fmla="*/ 381930 h 381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2035" h="381930">
                    <a:moveTo>
                      <a:pt x="0" y="0"/>
                    </a:moveTo>
                    <a:lnTo>
                      <a:pt x="114632" y="708"/>
                    </a:lnTo>
                    <a:lnTo>
                      <a:pt x="706459" y="374422"/>
                    </a:lnTo>
                    <a:lnTo>
                      <a:pt x="2162035" y="381930"/>
                    </a:lnTo>
                    <a:lnTo>
                      <a:pt x="2162035" y="38193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Shape 88">
                <a:extLst>
                  <a:ext uri="{FF2B5EF4-FFF2-40B4-BE49-F238E27FC236}">
                    <a16:creationId xmlns:a16="http://schemas.microsoft.com/office/drawing/2014/main" id="{174C63A9-B1AA-42AC-A07D-663E5B3DC602}"/>
                  </a:ext>
                </a:extLst>
              </p:cNvPr>
              <p:cNvSpPr/>
              <p:nvPr/>
            </p:nvSpPr>
            <p:spPr>
              <a:xfrm rot="2143082">
                <a:off x="3332609" y="2161597"/>
                <a:ext cx="2611186" cy="1099113"/>
              </a:xfrm>
              <a:custGeom>
                <a:avLst/>
                <a:gdLst>
                  <a:gd name="connsiteX0" fmla="*/ 0 w 1095680"/>
                  <a:gd name="connsiteY0" fmla="*/ 461199 h 461199"/>
                  <a:gd name="connsiteX1" fmla="*/ 621152 w 1095680"/>
                  <a:gd name="connsiteY1" fmla="*/ 0 h 461199"/>
                  <a:gd name="connsiteX2" fmla="*/ 1095680 w 1095680"/>
                  <a:gd name="connsiteY2" fmla="*/ 0 h 461199"/>
                </a:gdLst>
                <a:ahLst/>
                <a:cxnLst>
                  <a:cxn ang="0">
                    <a:pos x="connsiteX0" y="connsiteY0"/>
                  </a:cxn>
                  <a:cxn ang="0">
                    <a:pos x="connsiteX1" y="connsiteY1"/>
                  </a:cxn>
                  <a:cxn ang="0">
                    <a:pos x="connsiteX2" y="connsiteY2"/>
                  </a:cxn>
                </a:cxnLst>
                <a:rect l="l" t="t" r="r" b="b"/>
                <a:pathLst>
                  <a:path w="1095680" h="461199">
                    <a:moveTo>
                      <a:pt x="0" y="461199"/>
                    </a:moveTo>
                    <a:lnTo>
                      <a:pt x="621152" y="0"/>
                    </a:lnTo>
                    <a:lnTo>
                      <a:pt x="1095680" y="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Connector 89">
                <a:extLst>
                  <a:ext uri="{FF2B5EF4-FFF2-40B4-BE49-F238E27FC236}">
                    <a16:creationId xmlns:a16="http://schemas.microsoft.com/office/drawing/2014/main" id="{13BF2365-0B0D-40B9-A063-33FD0FCECA03}"/>
                  </a:ext>
                </a:extLst>
              </p:cNvPr>
              <p:cNvCxnSpPr>
                <a:cxnSpLocks/>
              </p:cNvCxnSpPr>
              <p:nvPr/>
            </p:nvCxnSpPr>
            <p:spPr>
              <a:xfrm rot="2143082" flipV="1">
                <a:off x="1319091" y="3532941"/>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389CC75-F22D-4E8B-AA38-EB6225EAE0DE}"/>
                  </a:ext>
                </a:extLst>
              </p:cNvPr>
              <p:cNvCxnSpPr>
                <a:cxnSpLocks/>
              </p:cNvCxnSpPr>
              <p:nvPr/>
            </p:nvCxnSpPr>
            <p:spPr>
              <a:xfrm rot="2143082" flipV="1">
                <a:off x="1490130" y="3655926"/>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FD7047D-8AC7-435B-B610-9DBAF202BD50}"/>
                  </a:ext>
                </a:extLst>
              </p:cNvPr>
              <p:cNvCxnSpPr>
                <a:cxnSpLocks/>
              </p:cNvCxnSpPr>
              <p:nvPr/>
            </p:nvCxnSpPr>
            <p:spPr>
              <a:xfrm rot="2143082" flipV="1">
                <a:off x="1661174" y="3778910"/>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38C52008-23DF-4D3A-8C73-AEE0F4532613}"/>
                  </a:ext>
                </a:extLst>
              </p:cNvPr>
              <p:cNvCxnSpPr>
                <a:cxnSpLocks/>
              </p:cNvCxnSpPr>
              <p:nvPr/>
            </p:nvCxnSpPr>
            <p:spPr>
              <a:xfrm rot="2143082" flipV="1">
                <a:off x="1832213" y="3901899"/>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9F23CB5B-5948-44E4-9BF6-B83CCE7F7777}"/>
                  </a:ext>
                </a:extLst>
              </p:cNvPr>
              <p:cNvCxnSpPr>
                <a:cxnSpLocks/>
              </p:cNvCxnSpPr>
              <p:nvPr/>
            </p:nvCxnSpPr>
            <p:spPr>
              <a:xfrm rot="2143082" flipV="1">
                <a:off x="2003248" y="4024888"/>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EAF4F6D-11CE-4C3D-AE20-E4F6CF1428B3}"/>
                  </a:ext>
                </a:extLst>
              </p:cNvPr>
              <p:cNvCxnSpPr>
                <a:cxnSpLocks/>
              </p:cNvCxnSpPr>
              <p:nvPr/>
            </p:nvCxnSpPr>
            <p:spPr>
              <a:xfrm rot="2143082" flipV="1">
                <a:off x="2174296" y="4147877"/>
                <a:ext cx="0" cy="43976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6" name="Freeform: Shape 95">
                <a:extLst>
                  <a:ext uri="{FF2B5EF4-FFF2-40B4-BE49-F238E27FC236}">
                    <a16:creationId xmlns:a16="http://schemas.microsoft.com/office/drawing/2014/main" id="{E700EA4F-DA6F-4D72-B8FA-FD385DDD00E9}"/>
                  </a:ext>
                </a:extLst>
              </p:cNvPr>
              <p:cNvSpPr/>
              <p:nvPr/>
            </p:nvSpPr>
            <p:spPr>
              <a:xfrm rot="2143082">
                <a:off x="4431107" y="1624748"/>
                <a:ext cx="3523756" cy="231821"/>
              </a:xfrm>
              <a:custGeom>
                <a:avLst/>
                <a:gdLst>
                  <a:gd name="connsiteX0" fmla="*/ 0 w 1478604"/>
                  <a:gd name="connsiteY0" fmla="*/ 0 h 97276"/>
                  <a:gd name="connsiteX1" fmla="*/ 107004 w 1478604"/>
                  <a:gd name="connsiteY1" fmla="*/ 97276 h 97276"/>
                  <a:gd name="connsiteX2" fmla="*/ 1478604 w 1478604"/>
                  <a:gd name="connsiteY2" fmla="*/ 97276 h 97276"/>
                </a:gdLst>
                <a:ahLst/>
                <a:cxnLst>
                  <a:cxn ang="0">
                    <a:pos x="connsiteX0" y="connsiteY0"/>
                  </a:cxn>
                  <a:cxn ang="0">
                    <a:pos x="connsiteX1" y="connsiteY1"/>
                  </a:cxn>
                  <a:cxn ang="0">
                    <a:pos x="connsiteX2" y="connsiteY2"/>
                  </a:cxn>
                </a:cxnLst>
                <a:rect l="l" t="t" r="r" b="b"/>
                <a:pathLst>
                  <a:path w="1478604" h="97276">
                    <a:moveTo>
                      <a:pt x="0" y="0"/>
                    </a:moveTo>
                    <a:lnTo>
                      <a:pt x="107004" y="97276"/>
                    </a:lnTo>
                    <a:lnTo>
                      <a:pt x="1478604" y="97276"/>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271413"/>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4013331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ontent with Caption">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6E01CD11-EBB6-4050-986C-C8BF759F1466}"/>
              </a:ext>
            </a:extLst>
          </p:cNvPr>
          <p:cNvSpPr>
            <a:spLocks noGrp="1"/>
          </p:cNvSpPr>
          <p:nvPr>
            <p:ph type="sldNum" sz="quarter" idx="12"/>
          </p:nvPr>
        </p:nvSpPr>
        <p:spPr>
          <a:xfrm>
            <a:off x="10624930" y="6351657"/>
            <a:ext cx="2743200" cy="365125"/>
          </a:xfrm>
          <a:prstGeom prst="rect">
            <a:avLst/>
          </a:prstGeom>
        </p:spPr>
        <p:txBody>
          <a:bodyPr/>
          <a:lstStyle/>
          <a:p>
            <a:fld id="{4AA37B42-F728-407A-B074-24D42A0D4CB7}" type="slidenum">
              <a:rPr lang="en-US" smtClean="0"/>
              <a:t>‹#›</a:t>
            </a:fld>
            <a:endParaRPr lang="en-US"/>
          </a:p>
        </p:txBody>
      </p:sp>
    </p:spTree>
    <p:extLst>
      <p:ext uri="{BB962C8B-B14F-4D97-AF65-F5344CB8AC3E}">
        <p14:creationId xmlns:p14="http://schemas.microsoft.com/office/powerpoint/2010/main" val="2682106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6/19/2022</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220531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6/19/2022</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435462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6/19/2022</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289644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6/19/2022</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87985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6/19/2022</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266503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6/19/2022</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020298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6/19/2022</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6411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6/19/2022</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3601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6/19/2022</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4094589044"/>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 id="2147483726" r:id="rId12"/>
    <p:sldLayoutId id="2147483727" r:id="rId13"/>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D1E5A38E-6A99-214D-D1D7-F99D6E3AC7DF}"/>
              </a:ext>
            </a:extLst>
          </p:cNvPr>
          <p:cNvSpPr txBox="1">
            <a:spLocks/>
          </p:cNvSpPr>
          <p:nvPr/>
        </p:nvSpPr>
        <p:spPr>
          <a:xfrm>
            <a:off x="1922256" y="46580"/>
            <a:ext cx="9976757" cy="979714"/>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a:lstStyle>
          <a:p>
            <a:r>
              <a:rPr lang="en-US" sz="2800" b="1">
                <a:latin typeface="Times New Roman" panose="02020603050405020304" pitchFamily="18" charset="0"/>
                <a:cs typeface="Times New Roman" panose="02020603050405020304" pitchFamily="18" charset="0"/>
              </a:rPr>
              <a:t>HCMC UNIVERSITY OF TECHNOLOGY AND EDUCATION</a:t>
            </a:r>
            <a:endParaRPr lang="en-US" sz="2800" b="1" dirty="0">
              <a:latin typeface="Times New Roman" panose="02020603050405020304" pitchFamily="18" charset="0"/>
              <a:cs typeface="Times New Roman" panose="02020603050405020304" pitchFamily="18" charset="0"/>
            </a:endParaRPr>
          </a:p>
        </p:txBody>
      </p:sp>
      <p:pic>
        <p:nvPicPr>
          <p:cNvPr id="21" name="Picture 20">
            <a:extLst>
              <a:ext uri="{FF2B5EF4-FFF2-40B4-BE49-F238E27FC236}">
                <a16:creationId xmlns:a16="http://schemas.microsoft.com/office/drawing/2014/main" id="{67A714A8-D811-68D6-DB0D-2B01C6EAA0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0713"/>
            <a:ext cx="2003357" cy="2031683"/>
          </a:xfrm>
          <a:prstGeom prst="rect">
            <a:avLst/>
          </a:prstGeom>
        </p:spPr>
      </p:pic>
      <p:sp>
        <p:nvSpPr>
          <p:cNvPr id="22" name="Title 1">
            <a:extLst>
              <a:ext uri="{FF2B5EF4-FFF2-40B4-BE49-F238E27FC236}">
                <a16:creationId xmlns:a16="http://schemas.microsoft.com/office/drawing/2014/main" id="{BDA6062B-D753-9AA6-D058-51D9E66116E5}"/>
              </a:ext>
            </a:extLst>
          </p:cNvPr>
          <p:cNvSpPr txBox="1">
            <a:spLocks/>
          </p:cNvSpPr>
          <p:nvPr/>
        </p:nvSpPr>
        <p:spPr>
          <a:xfrm>
            <a:off x="2257697" y="628515"/>
            <a:ext cx="8290559" cy="979714"/>
          </a:xfrm>
        </p:spPr>
        <p:txBody>
          <a:bodyPr anchor="b"/>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b="1" dirty="0">
                <a:latin typeface="Times New Roman" panose="02020603050405020304" pitchFamily="18" charset="0"/>
                <a:cs typeface="Times New Roman" panose="02020603050405020304" pitchFamily="18" charset="0"/>
              </a:rPr>
              <a:t>FACULTY FOR  HIGH QUALITY TRAINING</a:t>
            </a:r>
          </a:p>
        </p:txBody>
      </p:sp>
      <p:sp>
        <p:nvSpPr>
          <p:cNvPr id="23" name="Title 1">
            <a:extLst>
              <a:ext uri="{FF2B5EF4-FFF2-40B4-BE49-F238E27FC236}">
                <a16:creationId xmlns:a16="http://schemas.microsoft.com/office/drawing/2014/main" id="{23FF3C67-5F40-31B1-590D-4A6F3DA3A343}"/>
              </a:ext>
            </a:extLst>
          </p:cNvPr>
          <p:cNvSpPr txBox="1">
            <a:spLocks/>
          </p:cNvSpPr>
          <p:nvPr/>
        </p:nvSpPr>
        <p:spPr>
          <a:xfrm>
            <a:off x="2359638" y="2690948"/>
            <a:ext cx="8290559" cy="979714"/>
          </a:xfrm>
        </p:spPr>
        <p:txBody>
          <a:bodyPr anchor="b"/>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2800" b="1" dirty="0">
              <a:latin typeface="Times New Roman" panose="02020603050405020304" pitchFamily="18" charset="0"/>
              <a:cs typeface="Times New Roman" panose="02020603050405020304" pitchFamily="18" charset="0"/>
            </a:endParaRPr>
          </a:p>
        </p:txBody>
      </p:sp>
      <p:sp>
        <p:nvSpPr>
          <p:cNvPr id="24" name="Title 1">
            <a:extLst>
              <a:ext uri="{FF2B5EF4-FFF2-40B4-BE49-F238E27FC236}">
                <a16:creationId xmlns:a16="http://schemas.microsoft.com/office/drawing/2014/main" id="{BF6F3A6F-9B94-AD11-AAAF-3E992AFBE20F}"/>
              </a:ext>
            </a:extLst>
          </p:cNvPr>
          <p:cNvSpPr txBox="1">
            <a:spLocks/>
          </p:cNvSpPr>
          <p:nvPr/>
        </p:nvSpPr>
        <p:spPr>
          <a:xfrm>
            <a:off x="2512038" y="2843348"/>
            <a:ext cx="8290559" cy="979714"/>
          </a:xfrm>
        </p:spPr>
        <p:txBody>
          <a:bodyPr anchor="b"/>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2800" b="1" dirty="0">
              <a:latin typeface="Times New Roman" panose="02020603050405020304" pitchFamily="18" charset="0"/>
              <a:cs typeface="Times New Roman" panose="02020603050405020304" pitchFamily="18" charset="0"/>
            </a:endParaRPr>
          </a:p>
        </p:txBody>
      </p:sp>
      <p:sp>
        <p:nvSpPr>
          <p:cNvPr id="25" name="Title 1">
            <a:extLst>
              <a:ext uri="{FF2B5EF4-FFF2-40B4-BE49-F238E27FC236}">
                <a16:creationId xmlns:a16="http://schemas.microsoft.com/office/drawing/2014/main" id="{9C123175-C9E8-CB75-DE46-5399C954EE07}"/>
              </a:ext>
            </a:extLst>
          </p:cNvPr>
          <p:cNvSpPr txBox="1">
            <a:spLocks/>
          </p:cNvSpPr>
          <p:nvPr/>
        </p:nvSpPr>
        <p:spPr>
          <a:xfrm>
            <a:off x="2435838" y="2812867"/>
            <a:ext cx="8290559" cy="979714"/>
          </a:xfrm>
        </p:spPr>
        <p:txBody>
          <a:bodyPr anchor="b"/>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2800" b="1" dirty="0">
              <a:latin typeface="Times New Roman" panose="02020603050405020304" pitchFamily="18" charset="0"/>
              <a:cs typeface="Times New Roman" panose="02020603050405020304" pitchFamily="18" charset="0"/>
            </a:endParaRPr>
          </a:p>
        </p:txBody>
      </p:sp>
      <p:sp>
        <p:nvSpPr>
          <p:cNvPr id="26" name="Title 1">
            <a:extLst>
              <a:ext uri="{FF2B5EF4-FFF2-40B4-BE49-F238E27FC236}">
                <a16:creationId xmlns:a16="http://schemas.microsoft.com/office/drawing/2014/main" id="{4F8F3C6A-80DD-6C19-DC64-F3345AB7EBBB}"/>
              </a:ext>
            </a:extLst>
          </p:cNvPr>
          <p:cNvSpPr txBox="1">
            <a:spLocks/>
          </p:cNvSpPr>
          <p:nvPr/>
        </p:nvSpPr>
        <p:spPr>
          <a:xfrm>
            <a:off x="1817370" y="3560696"/>
            <a:ext cx="9527493" cy="1367450"/>
          </a:xfrm>
        </p:spPr>
        <p:txBody>
          <a:bodyPr anchor="b"/>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600" b="1" dirty="0">
                <a:solidFill>
                  <a:srgbClr val="FF0000"/>
                </a:solidFill>
                <a:latin typeface="Times New Roman" panose="02020603050405020304" pitchFamily="18" charset="0"/>
                <a:cs typeface="Times New Roman" panose="02020603050405020304" pitchFamily="18" charset="0"/>
              </a:rPr>
              <a:t>REPORT: 8051 MICROCONTROLLER PROGRAMMING USING C PROGRAMMING LANGUAGE INTERRUPT COMUNICATION AND COMUNICATION (UART)</a:t>
            </a:r>
            <a:endParaRPr lang="en-US" sz="2600" dirty="0">
              <a:latin typeface="Times New Roman" panose="02020603050405020304" pitchFamily="18" charset="0"/>
              <a:cs typeface="Times New Roman" panose="02020603050405020304" pitchFamily="18" charset="0"/>
            </a:endParaRPr>
          </a:p>
        </p:txBody>
      </p:sp>
      <p:sp>
        <p:nvSpPr>
          <p:cNvPr id="27" name="Title 1">
            <a:extLst>
              <a:ext uri="{FF2B5EF4-FFF2-40B4-BE49-F238E27FC236}">
                <a16:creationId xmlns:a16="http://schemas.microsoft.com/office/drawing/2014/main" id="{10EC9F39-E72C-5928-D838-2D95670681FB}"/>
              </a:ext>
            </a:extLst>
          </p:cNvPr>
          <p:cNvSpPr txBox="1">
            <a:spLocks/>
          </p:cNvSpPr>
          <p:nvPr/>
        </p:nvSpPr>
        <p:spPr>
          <a:xfrm>
            <a:off x="1686197" y="1746787"/>
            <a:ext cx="9433558" cy="1367450"/>
          </a:xfrm>
        </p:spPr>
        <p:txBody>
          <a:bodyPr anchor="b"/>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600" dirty="0">
                <a:latin typeface="Times New Roman" panose="02020603050405020304" pitchFamily="18" charset="0"/>
                <a:cs typeface="Times New Roman" panose="02020603050405020304" pitchFamily="18" charset="0"/>
              </a:rPr>
              <a:t>SUBJECTS: COMPUTER ORGANIZATION AND  ARCHITETURE</a:t>
            </a:r>
          </a:p>
        </p:txBody>
      </p:sp>
      <p:sp>
        <p:nvSpPr>
          <p:cNvPr id="28" name="Title 1">
            <a:extLst>
              <a:ext uri="{FF2B5EF4-FFF2-40B4-BE49-F238E27FC236}">
                <a16:creationId xmlns:a16="http://schemas.microsoft.com/office/drawing/2014/main" id="{2975A5DB-239A-71BA-4CE8-0DB3B6F1D4BD}"/>
              </a:ext>
            </a:extLst>
          </p:cNvPr>
          <p:cNvSpPr txBox="1">
            <a:spLocks/>
          </p:cNvSpPr>
          <p:nvPr/>
        </p:nvSpPr>
        <p:spPr>
          <a:xfrm>
            <a:off x="4180771" y="5619387"/>
            <a:ext cx="8519159" cy="979715"/>
          </a:xfrm>
        </p:spPr>
        <p:txBody>
          <a:bodyPr anchor="b"/>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600" dirty="0">
                <a:latin typeface="Times New Roman" panose="02020603050405020304" pitchFamily="18" charset="0"/>
                <a:cs typeface="Times New Roman" panose="02020603050405020304" pitchFamily="18" charset="0"/>
              </a:rPr>
              <a:t>LECTURER: </a:t>
            </a:r>
            <a:r>
              <a:rPr lang="en-US" sz="2600" dirty="0" err="1">
                <a:latin typeface="Times New Roman" panose="02020603050405020304" pitchFamily="18" charset="0"/>
                <a:cs typeface="Times New Roman" panose="02020603050405020304" pitchFamily="18" charset="0"/>
              </a:rPr>
              <a:t>Ph.D</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PHẠM</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VĂN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KHOA</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8808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6D52BF9B-59F8-B76F-FC82-64487792370C}"/>
              </a:ext>
            </a:extLst>
          </p:cNvPr>
          <p:cNvGraphicFramePr>
            <a:graphicFrameLocks noGrp="1"/>
          </p:cNvGraphicFramePr>
          <p:nvPr>
            <p:extLst>
              <p:ext uri="{D42A27DB-BD31-4B8C-83A1-F6EECF244321}">
                <p14:modId xmlns:p14="http://schemas.microsoft.com/office/powerpoint/2010/main" val="673968927"/>
              </p:ext>
            </p:extLst>
          </p:nvPr>
        </p:nvGraphicFramePr>
        <p:xfrm>
          <a:off x="2032000" y="2368236"/>
          <a:ext cx="8128000" cy="3337560"/>
        </p:xfrm>
        <a:graphic>
          <a:graphicData uri="http://schemas.openxmlformats.org/drawingml/2006/table">
            <a:tbl>
              <a:tblPr firstRow="1" bandRow="1">
                <a:tableStyleId>{5C22544A-7EE6-4342-B048-85BDC9FD1C3A}</a:tableStyleId>
              </a:tblPr>
              <a:tblGrid>
                <a:gridCol w="1392307">
                  <a:extLst>
                    <a:ext uri="{9D8B030D-6E8A-4147-A177-3AD203B41FA5}">
                      <a16:colId xmlns:a16="http://schemas.microsoft.com/office/drawing/2014/main" val="4163106351"/>
                    </a:ext>
                  </a:extLst>
                </a:gridCol>
                <a:gridCol w="1711235">
                  <a:extLst>
                    <a:ext uri="{9D8B030D-6E8A-4147-A177-3AD203B41FA5}">
                      <a16:colId xmlns:a16="http://schemas.microsoft.com/office/drawing/2014/main" val="626871437"/>
                    </a:ext>
                  </a:extLst>
                </a:gridCol>
                <a:gridCol w="1489165">
                  <a:extLst>
                    <a:ext uri="{9D8B030D-6E8A-4147-A177-3AD203B41FA5}">
                      <a16:colId xmlns:a16="http://schemas.microsoft.com/office/drawing/2014/main" val="4213327074"/>
                    </a:ext>
                  </a:extLst>
                </a:gridCol>
                <a:gridCol w="3535293">
                  <a:extLst>
                    <a:ext uri="{9D8B030D-6E8A-4147-A177-3AD203B41FA5}">
                      <a16:colId xmlns:a16="http://schemas.microsoft.com/office/drawing/2014/main" val="2430100870"/>
                    </a:ext>
                  </a:extLst>
                </a:gridCol>
              </a:tblGrid>
              <a:tr h="370840">
                <a:tc>
                  <a:txBody>
                    <a:bodyPr/>
                    <a:lstStyle/>
                    <a:p>
                      <a:pPr algn="ctr"/>
                      <a:r>
                        <a:rPr lang="en-US" dirty="0">
                          <a:latin typeface="Times New Roman" panose="02020603050405020304" pitchFamily="18" charset="0"/>
                          <a:cs typeface="Times New Roman" panose="02020603050405020304" pitchFamily="18" charset="0"/>
                        </a:rPr>
                        <a:t>BIT</a:t>
                      </a:r>
                    </a:p>
                  </a:txBody>
                  <a:tcPr/>
                </a:tc>
                <a:tc>
                  <a:txBody>
                    <a:bodyPr/>
                    <a:lstStyle/>
                    <a:p>
                      <a:pPr algn="ctr"/>
                      <a:r>
                        <a:rPr lang="en-US" dirty="0">
                          <a:latin typeface="Times New Roman" panose="02020603050405020304" pitchFamily="18" charset="0"/>
                          <a:cs typeface="Times New Roman" panose="02020603050405020304" pitchFamily="18" charset="0"/>
                        </a:rPr>
                        <a:t>NAME</a:t>
                      </a:r>
                    </a:p>
                  </a:txBody>
                  <a:tcPr/>
                </a:tc>
                <a:tc>
                  <a:txBody>
                    <a:bodyPr/>
                    <a:lstStyle/>
                    <a:p>
                      <a:pPr algn="ctr"/>
                      <a:r>
                        <a:rPr lang="en-US" dirty="0" err="1">
                          <a:latin typeface="Times New Roman" panose="02020603050405020304" pitchFamily="18" charset="0"/>
                          <a:cs typeface="Times New Roman" panose="02020603050405020304" pitchFamily="18" charset="0"/>
                        </a:rPr>
                        <a:t>ADDRESSS</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FUNCTION</a:t>
                      </a:r>
                    </a:p>
                  </a:txBody>
                  <a:tcPr/>
                </a:tc>
                <a:extLst>
                  <a:ext uri="{0D108BD9-81ED-4DB2-BD59-A6C34878D82A}">
                    <a16:rowId xmlns:a16="http://schemas.microsoft.com/office/drawing/2014/main" val="1513549451"/>
                  </a:ext>
                </a:extLst>
              </a:tr>
              <a:tr h="370840">
                <a:tc>
                  <a:txBody>
                    <a:bodyPr/>
                    <a:lstStyle/>
                    <a:p>
                      <a:pPr algn="ctr"/>
                      <a:r>
                        <a:rPr lang="en-US" dirty="0">
                          <a:latin typeface="Times New Roman" panose="02020603050405020304" pitchFamily="18" charset="0"/>
                          <a:cs typeface="Times New Roman" panose="02020603050405020304" pitchFamily="18" charset="0"/>
                        </a:rPr>
                        <a:t>7</a:t>
                      </a:r>
                    </a:p>
                  </a:txBody>
                  <a:tcPr/>
                </a:tc>
                <a:tc>
                  <a:txBody>
                    <a:bodyPr/>
                    <a:lstStyle/>
                    <a:p>
                      <a:pPr algn="ctr"/>
                      <a:r>
                        <a:rPr lang="en-US" dirty="0" err="1">
                          <a:latin typeface="Times New Roman" panose="02020603050405020304" pitchFamily="18" charset="0"/>
                          <a:cs typeface="Times New Roman" panose="02020603050405020304" pitchFamily="18" charset="0"/>
                        </a:rPr>
                        <a:t>EA</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err="1">
                          <a:latin typeface="Times New Roman" panose="02020603050405020304" pitchFamily="18" charset="0"/>
                          <a:cs typeface="Times New Roman" panose="02020603050405020304" pitchFamily="18" charset="0"/>
                        </a:rPr>
                        <a:t>AFh</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Global Interrupt Enable/Disable</a:t>
                      </a:r>
                    </a:p>
                  </a:txBody>
                  <a:tcPr/>
                </a:tc>
                <a:extLst>
                  <a:ext uri="{0D108BD9-81ED-4DB2-BD59-A6C34878D82A}">
                    <a16:rowId xmlns:a16="http://schemas.microsoft.com/office/drawing/2014/main" val="463299202"/>
                  </a:ext>
                </a:extLst>
              </a:tr>
              <a:tr h="370840">
                <a:tc>
                  <a:txBody>
                    <a:bodyPr/>
                    <a:lstStyle/>
                    <a:p>
                      <a:pPr algn="ctr"/>
                      <a:r>
                        <a:rPr lang="en-US" dirty="0">
                          <a:latin typeface="Times New Roman" panose="02020603050405020304" pitchFamily="18" charset="0"/>
                          <a:cs typeface="Times New Roman" panose="02020603050405020304" pitchFamily="18" charset="0"/>
                        </a:rPr>
                        <a:t>6</a:t>
                      </a:r>
                    </a:p>
                  </a:txBody>
                  <a:tcPr/>
                </a:tc>
                <a:tc>
                  <a:txBody>
                    <a:bodyPr/>
                    <a:lstStyle/>
                    <a:p>
                      <a:pPr algn="ctr"/>
                      <a:r>
                        <a:rPr lang="en-US" dirty="0">
                          <a:latin typeface="Times New Roman" panose="02020603050405020304" pitchFamily="18" charset="0"/>
                          <a:cs typeface="Times New Roman" panose="02020603050405020304" pitchFamily="18" charset="0"/>
                        </a:rPr>
                        <a:t>_</a:t>
                      </a:r>
                    </a:p>
                  </a:txBody>
                  <a:tcPr/>
                </a:tc>
                <a:tc>
                  <a:txBody>
                    <a:bodyPr/>
                    <a:lstStyle/>
                    <a:p>
                      <a:pPr algn="ctr"/>
                      <a:r>
                        <a:rPr lang="en-US" dirty="0" err="1">
                          <a:latin typeface="Times New Roman" panose="02020603050405020304" pitchFamily="18" charset="0"/>
                          <a:cs typeface="Times New Roman" panose="02020603050405020304" pitchFamily="18" charset="0"/>
                        </a:rPr>
                        <a:t>AEh</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Undefined</a:t>
                      </a:r>
                    </a:p>
                  </a:txBody>
                  <a:tcPr/>
                </a:tc>
                <a:extLst>
                  <a:ext uri="{0D108BD9-81ED-4DB2-BD59-A6C34878D82A}">
                    <a16:rowId xmlns:a16="http://schemas.microsoft.com/office/drawing/2014/main" val="2975819242"/>
                  </a:ext>
                </a:extLst>
              </a:tr>
              <a:tr h="370840">
                <a:tc>
                  <a:txBody>
                    <a:bodyPr/>
                    <a:lstStyle/>
                    <a:p>
                      <a:pPr algn="ctr"/>
                      <a:r>
                        <a:rPr lang="en-US" dirty="0">
                          <a:latin typeface="Times New Roman" panose="02020603050405020304" pitchFamily="18" charset="0"/>
                          <a:cs typeface="Times New Roman" panose="02020603050405020304" pitchFamily="18" charset="0"/>
                        </a:rPr>
                        <a:t>5</a:t>
                      </a:r>
                    </a:p>
                  </a:txBody>
                  <a:tcPr/>
                </a:tc>
                <a:tc>
                  <a:txBody>
                    <a:bodyPr/>
                    <a:lstStyle/>
                    <a:p>
                      <a:pPr algn="ctr"/>
                      <a:r>
                        <a:rPr lang="en-US" dirty="0">
                          <a:latin typeface="Times New Roman" panose="02020603050405020304" pitchFamily="18" charset="0"/>
                          <a:cs typeface="Times New Roman" panose="02020603050405020304" pitchFamily="18" charset="0"/>
                        </a:rPr>
                        <a:t>_</a:t>
                      </a:r>
                    </a:p>
                  </a:txBody>
                  <a:tcPr/>
                </a:tc>
                <a:tc>
                  <a:txBody>
                    <a:bodyPr/>
                    <a:lstStyle/>
                    <a:p>
                      <a:pPr algn="ctr"/>
                      <a:r>
                        <a:rPr lang="en-US" dirty="0" err="1">
                          <a:latin typeface="Times New Roman" panose="02020603050405020304" pitchFamily="18" charset="0"/>
                          <a:cs typeface="Times New Roman" panose="02020603050405020304" pitchFamily="18" charset="0"/>
                        </a:rPr>
                        <a:t>ADh</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Undefined</a:t>
                      </a:r>
                    </a:p>
                  </a:txBody>
                  <a:tcPr/>
                </a:tc>
                <a:extLst>
                  <a:ext uri="{0D108BD9-81ED-4DB2-BD59-A6C34878D82A}">
                    <a16:rowId xmlns:a16="http://schemas.microsoft.com/office/drawing/2014/main" val="3508097868"/>
                  </a:ext>
                </a:extLst>
              </a:tr>
              <a:tr h="370840">
                <a:tc>
                  <a:txBody>
                    <a:bodyPr/>
                    <a:lstStyle/>
                    <a:p>
                      <a:pPr algn="ctr"/>
                      <a:r>
                        <a:rPr lang="en-US" dirty="0">
                          <a:latin typeface="Times New Roman" panose="02020603050405020304" pitchFamily="18" charset="0"/>
                          <a:cs typeface="Times New Roman" panose="02020603050405020304" pitchFamily="18" charset="0"/>
                        </a:rPr>
                        <a:t>4</a:t>
                      </a:r>
                    </a:p>
                  </a:txBody>
                  <a:tcPr/>
                </a:tc>
                <a:tc>
                  <a:txBody>
                    <a:bodyPr/>
                    <a:lstStyle/>
                    <a:p>
                      <a:pPr algn="ctr"/>
                      <a:r>
                        <a:rPr lang="en-US" dirty="0" err="1">
                          <a:latin typeface="Times New Roman" panose="02020603050405020304" pitchFamily="18" charset="0"/>
                          <a:cs typeface="Times New Roman" panose="02020603050405020304" pitchFamily="18" charset="0"/>
                        </a:rPr>
                        <a:t>ES</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err="1">
                          <a:latin typeface="Times New Roman" panose="02020603050405020304" pitchFamily="18" charset="0"/>
                          <a:cs typeface="Times New Roman" panose="02020603050405020304" pitchFamily="18" charset="0"/>
                        </a:rPr>
                        <a:t>ACh</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Enable Serial Interrupt 3</a:t>
                      </a:r>
                    </a:p>
                  </a:txBody>
                  <a:tcPr/>
                </a:tc>
                <a:extLst>
                  <a:ext uri="{0D108BD9-81ED-4DB2-BD59-A6C34878D82A}">
                    <a16:rowId xmlns:a16="http://schemas.microsoft.com/office/drawing/2014/main" val="4146422281"/>
                  </a:ext>
                </a:extLst>
              </a:tr>
              <a:tr h="370840">
                <a:tc>
                  <a:txBody>
                    <a:bodyPr/>
                    <a:lstStyle/>
                    <a:p>
                      <a:pPr algn="ctr"/>
                      <a:r>
                        <a:rPr lang="en-US" dirty="0">
                          <a:latin typeface="Times New Roman" panose="02020603050405020304" pitchFamily="18" charset="0"/>
                          <a:cs typeface="Times New Roman" panose="02020603050405020304" pitchFamily="18" charset="0"/>
                        </a:rPr>
                        <a:t>3</a:t>
                      </a:r>
                    </a:p>
                  </a:txBody>
                  <a:tcPr/>
                </a:tc>
                <a:tc>
                  <a:txBody>
                    <a:bodyPr/>
                    <a:lstStyle/>
                    <a:p>
                      <a:pPr algn="ctr"/>
                      <a:r>
                        <a:rPr lang="en-US" dirty="0">
                          <a:latin typeface="Times New Roman" panose="02020603050405020304" pitchFamily="18" charset="0"/>
                          <a:cs typeface="Times New Roman" panose="02020603050405020304" pitchFamily="18" charset="0"/>
                        </a:rPr>
                        <a:t>ET1</a:t>
                      </a:r>
                    </a:p>
                  </a:txBody>
                  <a:tcPr/>
                </a:tc>
                <a:tc>
                  <a:txBody>
                    <a:bodyPr/>
                    <a:lstStyle/>
                    <a:p>
                      <a:pPr algn="ctr"/>
                      <a:r>
                        <a:rPr lang="en-US" dirty="0" err="1">
                          <a:latin typeface="Times New Roman" panose="02020603050405020304" pitchFamily="18" charset="0"/>
                          <a:cs typeface="Times New Roman" panose="02020603050405020304" pitchFamily="18" charset="0"/>
                        </a:rPr>
                        <a:t>ABh</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Enable Timer 1 Interrupt</a:t>
                      </a:r>
                    </a:p>
                  </a:txBody>
                  <a:tcPr/>
                </a:tc>
                <a:extLst>
                  <a:ext uri="{0D108BD9-81ED-4DB2-BD59-A6C34878D82A}">
                    <a16:rowId xmlns:a16="http://schemas.microsoft.com/office/drawing/2014/main" val="1260444456"/>
                  </a:ext>
                </a:extLst>
              </a:tr>
              <a:tr h="370840">
                <a:tc>
                  <a:txBody>
                    <a:bodyPr/>
                    <a:lstStyle/>
                    <a:p>
                      <a:pPr algn="ctr"/>
                      <a:r>
                        <a:rPr lang="en-US" dirty="0">
                          <a:latin typeface="Times New Roman" panose="02020603050405020304" pitchFamily="18" charset="0"/>
                          <a:cs typeface="Times New Roman" panose="02020603050405020304" pitchFamily="18" charset="0"/>
                        </a:rPr>
                        <a:t>2</a:t>
                      </a:r>
                    </a:p>
                  </a:txBody>
                  <a:tcPr/>
                </a:tc>
                <a:tc>
                  <a:txBody>
                    <a:bodyPr/>
                    <a:lstStyle/>
                    <a:p>
                      <a:pPr algn="ctr"/>
                      <a:r>
                        <a:rPr lang="en-US" dirty="0">
                          <a:latin typeface="Times New Roman" panose="02020603050405020304" pitchFamily="18" charset="0"/>
                          <a:cs typeface="Times New Roman" panose="02020603050405020304" pitchFamily="18" charset="0"/>
                        </a:rPr>
                        <a:t>EX1</a:t>
                      </a:r>
                    </a:p>
                  </a:txBody>
                  <a:tcPr/>
                </a:tc>
                <a:tc>
                  <a:txBody>
                    <a:bodyPr/>
                    <a:lstStyle/>
                    <a:p>
                      <a:pPr algn="ctr"/>
                      <a:r>
                        <a:rPr lang="en-US" dirty="0" err="1">
                          <a:latin typeface="Times New Roman" panose="02020603050405020304" pitchFamily="18" charset="0"/>
                          <a:cs typeface="Times New Roman" panose="02020603050405020304" pitchFamily="18" charset="0"/>
                        </a:rPr>
                        <a:t>AAh</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Enable Timer 1 Interrupt</a:t>
                      </a:r>
                    </a:p>
                  </a:txBody>
                  <a:tcPr/>
                </a:tc>
                <a:extLst>
                  <a:ext uri="{0D108BD9-81ED-4DB2-BD59-A6C34878D82A}">
                    <a16:rowId xmlns:a16="http://schemas.microsoft.com/office/drawing/2014/main" val="2469455204"/>
                  </a:ext>
                </a:extLst>
              </a:tr>
              <a:tr h="370840">
                <a:tc>
                  <a:txBody>
                    <a:bodyPr/>
                    <a:lstStyle/>
                    <a:p>
                      <a:pPr algn="ctr"/>
                      <a:r>
                        <a:rPr lang="en-US" dirty="0">
                          <a:latin typeface="Times New Roman" panose="02020603050405020304" pitchFamily="18" charset="0"/>
                          <a:cs typeface="Times New Roman" panose="02020603050405020304" pitchFamily="18" charset="0"/>
                        </a:rPr>
                        <a:t>1</a:t>
                      </a:r>
                    </a:p>
                  </a:txBody>
                  <a:tcPr/>
                </a:tc>
                <a:tc>
                  <a:txBody>
                    <a:bodyPr/>
                    <a:lstStyle/>
                    <a:p>
                      <a:pPr algn="ctr"/>
                      <a:r>
                        <a:rPr lang="en-US" dirty="0">
                          <a:latin typeface="Times New Roman" panose="02020603050405020304" pitchFamily="18" charset="0"/>
                          <a:cs typeface="Times New Roman" panose="02020603050405020304" pitchFamily="18" charset="0"/>
                        </a:rPr>
                        <a:t>ET0</a:t>
                      </a:r>
                    </a:p>
                  </a:txBody>
                  <a:tcPr/>
                </a:tc>
                <a:tc>
                  <a:txBody>
                    <a:bodyPr/>
                    <a:lstStyle/>
                    <a:p>
                      <a:pPr algn="ctr"/>
                      <a:r>
                        <a:rPr lang="en-US" dirty="0">
                          <a:latin typeface="Times New Roman" panose="02020603050405020304" pitchFamily="18" charset="0"/>
                          <a:cs typeface="Times New Roman" panose="02020603050405020304" pitchFamily="18" charset="0"/>
                        </a:rPr>
                        <a:t>A9h</a:t>
                      </a:r>
                    </a:p>
                  </a:txBody>
                  <a:tcPr/>
                </a:tc>
                <a:tc>
                  <a:txBody>
                    <a:bodyPr/>
                    <a:lstStyle/>
                    <a:p>
                      <a:pPr algn="ctr"/>
                      <a:r>
                        <a:rPr lang="en-US" dirty="0">
                          <a:latin typeface="Times New Roman" panose="02020603050405020304" pitchFamily="18" charset="0"/>
                          <a:cs typeface="Times New Roman" panose="02020603050405020304" pitchFamily="18" charset="0"/>
                        </a:rPr>
                        <a:t>Enable Timer 0 Interrupt</a:t>
                      </a:r>
                    </a:p>
                  </a:txBody>
                  <a:tcPr/>
                </a:tc>
                <a:extLst>
                  <a:ext uri="{0D108BD9-81ED-4DB2-BD59-A6C34878D82A}">
                    <a16:rowId xmlns:a16="http://schemas.microsoft.com/office/drawing/2014/main" val="593876796"/>
                  </a:ext>
                </a:extLst>
              </a:tr>
              <a:tr h="370840">
                <a:tc>
                  <a:txBody>
                    <a:bodyPr/>
                    <a:lstStyle/>
                    <a:p>
                      <a:pPr algn="ctr"/>
                      <a:r>
                        <a:rPr lang="en-US" dirty="0">
                          <a:latin typeface="Times New Roman" panose="02020603050405020304" pitchFamily="18" charset="0"/>
                          <a:cs typeface="Times New Roman" panose="02020603050405020304" pitchFamily="18" charset="0"/>
                        </a:rPr>
                        <a:t>0</a:t>
                      </a:r>
                    </a:p>
                  </a:txBody>
                  <a:tcPr/>
                </a:tc>
                <a:tc>
                  <a:txBody>
                    <a:bodyPr/>
                    <a:lstStyle/>
                    <a:p>
                      <a:pPr algn="ctr"/>
                      <a:r>
                        <a:rPr lang="en-US" dirty="0">
                          <a:latin typeface="Times New Roman" panose="02020603050405020304" pitchFamily="18" charset="0"/>
                          <a:cs typeface="Times New Roman" panose="02020603050405020304" pitchFamily="18" charset="0"/>
                        </a:rPr>
                        <a:t>EX0</a:t>
                      </a:r>
                    </a:p>
                  </a:txBody>
                  <a:tcPr/>
                </a:tc>
                <a:tc>
                  <a:txBody>
                    <a:bodyPr/>
                    <a:lstStyle/>
                    <a:p>
                      <a:pPr algn="ctr"/>
                      <a:r>
                        <a:rPr lang="en-US" dirty="0">
                          <a:latin typeface="Times New Roman" panose="02020603050405020304" pitchFamily="18" charset="0"/>
                          <a:cs typeface="Times New Roman" panose="02020603050405020304" pitchFamily="18" charset="0"/>
                        </a:rPr>
                        <a:t>A8h</a:t>
                      </a:r>
                    </a:p>
                  </a:txBody>
                  <a:tcPr/>
                </a:tc>
                <a:tc>
                  <a:txBody>
                    <a:bodyPr/>
                    <a:lstStyle/>
                    <a:p>
                      <a:pPr algn="ctr"/>
                      <a:r>
                        <a:rPr lang="en-US" dirty="0">
                          <a:latin typeface="Times New Roman" panose="02020603050405020304" pitchFamily="18" charset="0"/>
                          <a:cs typeface="Times New Roman" panose="02020603050405020304" pitchFamily="18" charset="0"/>
                        </a:rPr>
                        <a:t>Enable External 0 Interrupt</a:t>
                      </a:r>
                    </a:p>
                  </a:txBody>
                  <a:tcPr/>
                </a:tc>
                <a:extLst>
                  <a:ext uri="{0D108BD9-81ED-4DB2-BD59-A6C34878D82A}">
                    <a16:rowId xmlns:a16="http://schemas.microsoft.com/office/drawing/2014/main" val="4137625913"/>
                  </a:ext>
                </a:extLst>
              </a:tr>
            </a:tbl>
          </a:graphicData>
        </a:graphic>
      </p:graphicFrame>
      <p:sp>
        <p:nvSpPr>
          <p:cNvPr id="7" name="Text Placeholder 1">
            <a:extLst>
              <a:ext uri="{FF2B5EF4-FFF2-40B4-BE49-F238E27FC236}">
                <a16:creationId xmlns:a16="http://schemas.microsoft.com/office/drawing/2014/main" id="{603881D6-6645-1F7B-5C9B-5DB7DCC3934E}"/>
              </a:ext>
            </a:extLst>
          </p:cNvPr>
          <p:cNvSpPr>
            <a:spLocks noGrp="1"/>
          </p:cNvSpPr>
          <p:nvPr>
            <p:ph type="body" sz="quarter" idx="10"/>
          </p:nvPr>
        </p:nvSpPr>
        <p:spPr>
          <a:xfrm>
            <a:off x="309401" y="244937"/>
            <a:ext cx="11573197" cy="724247"/>
          </a:xfrm>
        </p:spPr>
        <p:txBody>
          <a:bodyPr>
            <a:normAutofit/>
          </a:bodyPr>
          <a:lstStyle/>
          <a:p>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2.5  INTERRUPT CONTROL REGISTER</a:t>
            </a: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8456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2.6 STEP IN ENABLE AN INTERRUPT</a:t>
            </a:r>
            <a:endParaRPr lang="en-US"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8410" y="1314600"/>
            <a:ext cx="9436824" cy="5639587"/>
          </a:xfrm>
          <a:prstGeom prst="rect">
            <a:avLst/>
          </a:prstGeom>
        </p:spPr>
      </p:pic>
    </p:spTree>
    <p:extLst>
      <p:ext uri="{BB962C8B-B14F-4D97-AF65-F5344CB8AC3E}">
        <p14:creationId xmlns:p14="http://schemas.microsoft.com/office/powerpoint/2010/main" val="480805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2.7 Interrupt Priorities</a:t>
            </a:r>
          </a:p>
        </p:txBody>
      </p:sp>
      <p:sp>
        <p:nvSpPr>
          <p:cNvPr id="3" name="Text Placeholder 1"/>
          <p:cNvSpPr txBox="1">
            <a:spLocks/>
          </p:cNvSpPr>
          <p:nvPr/>
        </p:nvSpPr>
        <p:spPr>
          <a:xfrm>
            <a:off x="323529" y="2317927"/>
            <a:ext cx="11573197" cy="1117604"/>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bg1"/>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sz="24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C14CABE7-B084-9C58-C4BC-F86DBC0D18BB}"/>
              </a:ext>
            </a:extLst>
          </p:cNvPr>
          <p:cNvSpPr/>
          <p:nvPr/>
        </p:nvSpPr>
        <p:spPr>
          <a:xfrm>
            <a:off x="581025" y="2009775"/>
            <a:ext cx="2828925"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RESET</a:t>
            </a:r>
          </a:p>
        </p:txBody>
      </p:sp>
      <p:sp>
        <p:nvSpPr>
          <p:cNvPr id="6" name="Rectangle 5">
            <a:extLst>
              <a:ext uri="{FF2B5EF4-FFF2-40B4-BE49-F238E27FC236}">
                <a16:creationId xmlns:a16="http://schemas.microsoft.com/office/drawing/2014/main" id="{5BB02F93-9660-951D-A385-1465CF544CFF}"/>
              </a:ext>
            </a:extLst>
          </p:cNvPr>
          <p:cNvSpPr/>
          <p:nvPr/>
        </p:nvSpPr>
        <p:spPr>
          <a:xfrm>
            <a:off x="4333875" y="2009775"/>
            <a:ext cx="2828925"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Interrupt INT0</a:t>
            </a:r>
            <a:endParaRPr lang="en-US" sz="2400" dirty="0"/>
          </a:p>
        </p:txBody>
      </p:sp>
      <p:sp>
        <p:nvSpPr>
          <p:cNvPr id="7" name="Rectangle 6">
            <a:extLst>
              <a:ext uri="{FF2B5EF4-FFF2-40B4-BE49-F238E27FC236}">
                <a16:creationId xmlns:a16="http://schemas.microsoft.com/office/drawing/2014/main" id="{BF2B9E86-37B8-FA36-017B-84F8E00A388E}"/>
              </a:ext>
            </a:extLst>
          </p:cNvPr>
          <p:cNvSpPr/>
          <p:nvPr/>
        </p:nvSpPr>
        <p:spPr>
          <a:xfrm>
            <a:off x="8077200" y="1989254"/>
            <a:ext cx="2828925"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interrupt timer 0</a:t>
            </a:r>
            <a:endParaRPr lang="en-US" sz="2400" dirty="0"/>
          </a:p>
        </p:txBody>
      </p:sp>
      <p:sp>
        <p:nvSpPr>
          <p:cNvPr id="8" name="Rectangle 7">
            <a:extLst>
              <a:ext uri="{FF2B5EF4-FFF2-40B4-BE49-F238E27FC236}">
                <a16:creationId xmlns:a16="http://schemas.microsoft.com/office/drawing/2014/main" id="{407F7E84-1573-1FD5-DA7F-3A55BD2D8D62}"/>
              </a:ext>
            </a:extLst>
          </p:cNvPr>
          <p:cNvSpPr/>
          <p:nvPr/>
        </p:nvSpPr>
        <p:spPr>
          <a:xfrm>
            <a:off x="4333875" y="4429125"/>
            <a:ext cx="2828925"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interrupt timer1</a:t>
            </a:r>
            <a:endParaRPr lang="en-US" sz="2400" dirty="0"/>
          </a:p>
        </p:txBody>
      </p:sp>
      <p:sp>
        <p:nvSpPr>
          <p:cNvPr id="9" name="Rectangle 8">
            <a:extLst>
              <a:ext uri="{FF2B5EF4-FFF2-40B4-BE49-F238E27FC236}">
                <a16:creationId xmlns:a16="http://schemas.microsoft.com/office/drawing/2014/main" id="{7D5E8DFC-3C38-B241-6E13-2728BAB60CAC}"/>
              </a:ext>
            </a:extLst>
          </p:cNvPr>
          <p:cNvSpPr/>
          <p:nvPr/>
        </p:nvSpPr>
        <p:spPr>
          <a:xfrm>
            <a:off x="581024" y="4429125"/>
            <a:ext cx="2828925"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UART</a:t>
            </a:r>
            <a:endParaRPr lang="en-US" sz="2400" dirty="0"/>
          </a:p>
        </p:txBody>
      </p:sp>
      <p:sp>
        <p:nvSpPr>
          <p:cNvPr id="12" name="Rectangle 11">
            <a:extLst>
              <a:ext uri="{FF2B5EF4-FFF2-40B4-BE49-F238E27FC236}">
                <a16:creationId xmlns:a16="http://schemas.microsoft.com/office/drawing/2014/main" id="{7A86CBDE-EB17-4F6F-2A87-F3031DE9BC55}"/>
              </a:ext>
            </a:extLst>
          </p:cNvPr>
          <p:cNvSpPr/>
          <p:nvPr/>
        </p:nvSpPr>
        <p:spPr>
          <a:xfrm>
            <a:off x="8077199" y="4429125"/>
            <a:ext cx="2828925"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Interrupt INT1</a:t>
            </a:r>
            <a:endParaRPr lang="en-US" sz="2400" dirty="0"/>
          </a:p>
        </p:txBody>
      </p:sp>
      <p:cxnSp>
        <p:nvCxnSpPr>
          <p:cNvPr id="14" name="Straight Arrow Connector 13">
            <a:extLst>
              <a:ext uri="{FF2B5EF4-FFF2-40B4-BE49-F238E27FC236}">
                <a16:creationId xmlns:a16="http://schemas.microsoft.com/office/drawing/2014/main" id="{2CF45B8B-7F66-29C5-937E-B55550744BBC}"/>
              </a:ext>
            </a:extLst>
          </p:cNvPr>
          <p:cNvCxnSpPr>
            <a:stCxn id="5" idx="3"/>
            <a:endCxn id="6" idx="1"/>
          </p:cNvCxnSpPr>
          <p:nvPr/>
        </p:nvCxnSpPr>
        <p:spPr>
          <a:xfrm>
            <a:off x="3409949" y="2847975"/>
            <a:ext cx="9144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5D71E54-CF18-CF1F-E232-75F83E8E2A7D}"/>
              </a:ext>
            </a:extLst>
          </p:cNvPr>
          <p:cNvCxnSpPr/>
          <p:nvPr/>
        </p:nvCxnSpPr>
        <p:spPr>
          <a:xfrm>
            <a:off x="7162800" y="2905304"/>
            <a:ext cx="9144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D779646-A4F0-CEAD-3C8C-3F6A1F70E1BF}"/>
              </a:ext>
            </a:extLst>
          </p:cNvPr>
          <p:cNvCxnSpPr>
            <a:cxnSpLocks/>
          </p:cNvCxnSpPr>
          <p:nvPr/>
        </p:nvCxnSpPr>
        <p:spPr>
          <a:xfrm flipH="1">
            <a:off x="7162800" y="5334000"/>
            <a:ext cx="914399"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CB708F8-42CB-CBF6-237B-433AA5CBF305}"/>
              </a:ext>
            </a:extLst>
          </p:cNvPr>
          <p:cNvCxnSpPr>
            <a:cxnSpLocks/>
          </p:cNvCxnSpPr>
          <p:nvPr/>
        </p:nvCxnSpPr>
        <p:spPr>
          <a:xfrm flipH="1">
            <a:off x="3419476" y="5267325"/>
            <a:ext cx="914399"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E7B3E47-F703-DF9D-C5D6-AA4C8736CC00}"/>
              </a:ext>
            </a:extLst>
          </p:cNvPr>
          <p:cNvCxnSpPr>
            <a:cxnSpLocks/>
            <a:stCxn id="7" idx="2"/>
            <a:endCxn id="12" idx="0"/>
          </p:cNvCxnSpPr>
          <p:nvPr/>
        </p:nvCxnSpPr>
        <p:spPr>
          <a:xfrm flipH="1">
            <a:off x="9491662" y="3665654"/>
            <a:ext cx="1" cy="76347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5565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3. PROGRAMING INTERRUPT</a:t>
            </a:r>
          </a:p>
        </p:txBody>
      </p:sp>
      <p:sp>
        <p:nvSpPr>
          <p:cNvPr id="3" name="Text Placeholder 1"/>
          <p:cNvSpPr txBox="1">
            <a:spLocks/>
          </p:cNvSpPr>
          <p:nvPr/>
        </p:nvSpPr>
        <p:spPr>
          <a:xfrm>
            <a:off x="488992" y="1390465"/>
            <a:ext cx="11573197" cy="724247"/>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bg1"/>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3.1. INTERRUPT TIMER 0</a:t>
            </a:r>
          </a:p>
        </p:txBody>
      </p:sp>
      <p:pic>
        <p:nvPicPr>
          <p:cNvPr id="5" name="Picture 4"/>
          <p:cNvPicPr>
            <a:picLocks noChangeAspect="1"/>
          </p:cNvPicPr>
          <p:nvPr/>
        </p:nvPicPr>
        <p:blipFill>
          <a:blip r:embed="rId2"/>
          <a:stretch>
            <a:fillRect/>
          </a:stretch>
        </p:blipFill>
        <p:spPr>
          <a:xfrm>
            <a:off x="2080009" y="2662813"/>
            <a:ext cx="7998488" cy="2080476"/>
          </a:xfrm>
          <a:prstGeom prst="rect">
            <a:avLst/>
          </a:prstGeom>
        </p:spPr>
      </p:pic>
    </p:spTree>
    <p:extLst>
      <p:ext uri="{BB962C8B-B14F-4D97-AF65-F5344CB8AC3E}">
        <p14:creationId xmlns:p14="http://schemas.microsoft.com/office/powerpoint/2010/main" val="1378196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4">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ackground pattern&#10;&#10;Description automatically generated">
            <a:extLst>
              <a:ext uri="{FF2B5EF4-FFF2-40B4-BE49-F238E27FC236}">
                <a16:creationId xmlns:a16="http://schemas.microsoft.com/office/drawing/2014/main" id="{16FAAE9C-0961-F62D-0521-80414B5D0631}"/>
              </a:ext>
            </a:extLst>
          </p:cNvPr>
          <p:cNvPicPr>
            <a:picLocks noChangeAspect="1"/>
          </p:cNvPicPr>
          <p:nvPr/>
        </p:nvPicPr>
        <p:blipFill rotWithShape="1">
          <a:blip r:embed="rId2"/>
          <a:srcRect b="1747"/>
          <a:stretch/>
        </p:blipFill>
        <p:spPr>
          <a:xfrm>
            <a:off x="-2" y="10"/>
            <a:ext cx="12192002" cy="6857990"/>
          </a:xfrm>
          <a:prstGeom prst="rect">
            <a:avLst/>
          </a:prstGeom>
        </p:spPr>
      </p:pic>
      <p:sp>
        <p:nvSpPr>
          <p:cNvPr id="35" name="Rectangle 26">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tx1">
                  <a:alpha val="30000"/>
                </a:schemeClr>
              </a:gs>
              <a:gs pos="30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9270787-E1B5-013A-F52A-34567D96D179}"/>
              </a:ext>
            </a:extLst>
          </p:cNvPr>
          <p:cNvSpPr>
            <a:spLocks noGrp="1"/>
          </p:cNvSpPr>
          <p:nvPr>
            <p:ph type="ctrTitle"/>
          </p:nvPr>
        </p:nvSpPr>
        <p:spPr>
          <a:xfrm>
            <a:off x="6014720" y="1356043"/>
            <a:ext cx="5857240" cy="2807208"/>
          </a:xfrm>
        </p:spPr>
        <p:txBody>
          <a:bodyPr anchor="b">
            <a:normAutofit/>
          </a:bodyPr>
          <a:lstStyle/>
          <a:p>
            <a:r>
              <a:rPr lang="en-US" sz="5400" dirty="0">
                <a:solidFill>
                  <a:schemeClr val="bg1"/>
                </a:solidFill>
              </a:rPr>
              <a:t>Communication</a:t>
            </a:r>
          </a:p>
        </p:txBody>
      </p:sp>
    </p:spTree>
    <p:extLst>
      <p:ext uri="{BB962C8B-B14F-4D97-AF65-F5344CB8AC3E}">
        <p14:creationId xmlns:p14="http://schemas.microsoft.com/office/powerpoint/2010/main" val="2319829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47B6BBF-09F2-4A29-AE4E-3771E2924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7C350F-3247-7EA0-A59D-AA87F7FF3D65}"/>
              </a:ext>
            </a:extLst>
          </p:cNvPr>
          <p:cNvSpPr>
            <a:spLocks noGrp="1"/>
          </p:cNvSpPr>
          <p:nvPr>
            <p:ph type="title"/>
          </p:nvPr>
        </p:nvSpPr>
        <p:spPr>
          <a:xfrm>
            <a:off x="635000" y="634029"/>
            <a:ext cx="10921640" cy="1314698"/>
          </a:xfrm>
        </p:spPr>
        <p:txBody>
          <a:bodyPr vert="horz" lIns="91440" tIns="45720" rIns="91440" bIns="45720" rtlCol="0" anchor="ctr">
            <a:normAutofit/>
          </a:bodyPr>
          <a:lstStyle/>
          <a:p>
            <a:pPr algn="ctr"/>
            <a:r>
              <a:rPr lang="en-US" sz="7200" dirty="0"/>
              <a:t>Introduction</a:t>
            </a:r>
          </a:p>
        </p:txBody>
      </p:sp>
      <p:sp>
        <p:nvSpPr>
          <p:cNvPr id="23"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48305" y="2241737"/>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rgbClr val="2971E7"/>
          </a:solidFill>
          <a:ln w="34925">
            <a:solidFill>
              <a:srgbClr val="2971E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TextBox 7">
            <a:extLst>
              <a:ext uri="{FF2B5EF4-FFF2-40B4-BE49-F238E27FC236}">
                <a16:creationId xmlns:a16="http://schemas.microsoft.com/office/drawing/2014/main" id="{ADB971A3-F065-727A-B119-FA32C05E28B7}"/>
              </a:ext>
            </a:extLst>
          </p:cNvPr>
          <p:cNvGraphicFramePr/>
          <p:nvPr>
            <p:extLst>
              <p:ext uri="{D42A27DB-BD31-4B8C-83A1-F6EECF244321}">
                <p14:modId xmlns:p14="http://schemas.microsoft.com/office/powerpoint/2010/main" val="1682695545"/>
              </p:ext>
            </p:extLst>
          </p:nvPr>
        </p:nvGraphicFramePr>
        <p:xfrm>
          <a:off x="632647" y="2805098"/>
          <a:ext cx="10915869" cy="34789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50211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1633F-D42C-FEBE-00B3-5BDF76CE2E80}"/>
              </a:ext>
            </a:extLst>
          </p:cNvPr>
          <p:cNvSpPr>
            <a:spLocks noGrp="1"/>
          </p:cNvSpPr>
          <p:nvPr>
            <p:ph type="title"/>
          </p:nvPr>
        </p:nvSpPr>
        <p:spPr>
          <a:xfrm>
            <a:off x="838200" y="480078"/>
            <a:ext cx="10515600" cy="1325563"/>
          </a:xfrm>
        </p:spPr>
        <p:txBody>
          <a:bodyPr/>
          <a:lstStyle/>
          <a:p>
            <a:r>
              <a:rPr lang="en-US" dirty="0"/>
              <a:t>Explain Serial – Parallel Transfer</a:t>
            </a:r>
          </a:p>
        </p:txBody>
      </p:sp>
      <p:pic>
        <p:nvPicPr>
          <p:cNvPr id="7" name="Picture 6">
            <a:extLst>
              <a:ext uri="{FF2B5EF4-FFF2-40B4-BE49-F238E27FC236}">
                <a16:creationId xmlns:a16="http://schemas.microsoft.com/office/drawing/2014/main" id="{760E78AB-6BC6-545B-F1AB-24A4B15A22C8}"/>
              </a:ext>
            </a:extLst>
          </p:cNvPr>
          <p:cNvPicPr>
            <a:picLocks noChangeAspect="1"/>
          </p:cNvPicPr>
          <p:nvPr/>
        </p:nvPicPr>
        <p:blipFill>
          <a:blip r:embed="rId3"/>
          <a:stretch>
            <a:fillRect/>
          </a:stretch>
        </p:blipFill>
        <p:spPr>
          <a:xfrm>
            <a:off x="7919197" y="1754841"/>
            <a:ext cx="3981450" cy="2295525"/>
          </a:xfrm>
          <a:prstGeom prst="rect">
            <a:avLst/>
          </a:prstGeom>
        </p:spPr>
      </p:pic>
      <p:pic>
        <p:nvPicPr>
          <p:cNvPr id="9" name="Picture 8">
            <a:extLst>
              <a:ext uri="{FF2B5EF4-FFF2-40B4-BE49-F238E27FC236}">
                <a16:creationId xmlns:a16="http://schemas.microsoft.com/office/drawing/2014/main" id="{69DD8D41-5E7F-7BFE-9C17-1A8782809895}"/>
              </a:ext>
            </a:extLst>
          </p:cNvPr>
          <p:cNvPicPr>
            <a:picLocks noChangeAspect="1"/>
          </p:cNvPicPr>
          <p:nvPr/>
        </p:nvPicPr>
        <p:blipFill>
          <a:blip r:embed="rId4"/>
          <a:stretch>
            <a:fillRect/>
          </a:stretch>
        </p:blipFill>
        <p:spPr>
          <a:xfrm>
            <a:off x="8007723" y="3754755"/>
            <a:ext cx="3981450" cy="3133725"/>
          </a:xfrm>
          <a:prstGeom prst="rect">
            <a:avLst/>
          </a:prstGeom>
        </p:spPr>
      </p:pic>
      <p:graphicFrame>
        <p:nvGraphicFramePr>
          <p:cNvPr id="12" name="Table 12">
            <a:extLst>
              <a:ext uri="{FF2B5EF4-FFF2-40B4-BE49-F238E27FC236}">
                <a16:creationId xmlns:a16="http://schemas.microsoft.com/office/drawing/2014/main" id="{DF1265C1-EB52-2AB5-F3AA-ED76F64909FC}"/>
              </a:ext>
            </a:extLst>
          </p:cNvPr>
          <p:cNvGraphicFramePr>
            <a:graphicFrameLocks noGrp="1"/>
          </p:cNvGraphicFramePr>
          <p:nvPr>
            <p:extLst>
              <p:ext uri="{D42A27DB-BD31-4B8C-83A1-F6EECF244321}">
                <p14:modId xmlns:p14="http://schemas.microsoft.com/office/powerpoint/2010/main" val="4183058783"/>
              </p:ext>
            </p:extLst>
          </p:nvPr>
        </p:nvGraphicFramePr>
        <p:xfrm>
          <a:off x="838200" y="1948118"/>
          <a:ext cx="6992471" cy="4757509"/>
        </p:xfrm>
        <a:graphic>
          <a:graphicData uri="http://schemas.openxmlformats.org/drawingml/2006/table">
            <a:tbl>
              <a:tblPr firstRow="1" bandRow="1">
                <a:tableStyleId>{073A0DAA-6AF3-43AB-8588-CEC1D06C72B9}</a:tableStyleId>
              </a:tblPr>
              <a:tblGrid>
                <a:gridCol w="443753">
                  <a:extLst>
                    <a:ext uri="{9D8B030D-6E8A-4147-A177-3AD203B41FA5}">
                      <a16:colId xmlns:a16="http://schemas.microsoft.com/office/drawing/2014/main" val="1961428709"/>
                    </a:ext>
                  </a:extLst>
                </a:gridCol>
                <a:gridCol w="3092823">
                  <a:extLst>
                    <a:ext uri="{9D8B030D-6E8A-4147-A177-3AD203B41FA5}">
                      <a16:colId xmlns:a16="http://schemas.microsoft.com/office/drawing/2014/main" val="2492199241"/>
                    </a:ext>
                  </a:extLst>
                </a:gridCol>
                <a:gridCol w="3455895">
                  <a:extLst>
                    <a:ext uri="{9D8B030D-6E8A-4147-A177-3AD203B41FA5}">
                      <a16:colId xmlns:a16="http://schemas.microsoft.com/office/drawing/2014/main" val="2289826292"/>
                    </a:ext>
                  </a:extLst>
                </a:gridCol>
              </a:tblGrid>
              <a:tr h="356818">
                <a:tc>
                  <a:txBody>
                    <a:bodyPr/>
                    <a:lstStyle/>
                    <a:p>
                      <a:endParaRPr lang="en-US" dirty="0">
                        <a:latin typeface="Arial" panose="020B0604020202020204" pitchFamily="34" charset="0"/>
                        <a:cs typeface="Arial" panose="020B0604020202020204" pitchFamily="34" charset="0"/>
                      </a:endParaRPr>
                    </a:p>
                  </a:txBody>
                  <a:tcPr/>
                </a:tc>
                <a:tc>
                  <a:txBody>
                    <a:bodyPr/>
                    <a:lstStyle/>
                    <a:p>
                      <a:r>
                        <a:rPr lang="en-US" sz="1800" b="0" i="0" kern="1200" dirty="0">
                          <a:solidFill>
                            <a:schemeClr val="lt1"/>
                          </a:solidFill>
                          <a:effectLst/>
                          <a:latin typeface="Arial" panose="020B0604020202020204" pitchFamily="34" charset="0"/>
                          <a:ea typeface="+mn-ea"/>
                          <a:cs typeface="Arial" panose="020B0604020202020204" pitchFamily="34" charset="0"/>
                        </a:rPr>
                        <a:t>Serial Transmission</a:t>
                      </a:r>
                      <a:endParaRPr lang="en-US" dirty="0">
                        <a:latin typeface="Arial" panose="020B0604020202020204" pitchFamily="34" charset="0"/>
                        <a:cs typeface="Arial" panose="020B0604020202020204" pitchFamily="34" charset="0"/>
                      </a:endParaRPr>
                    </a:p>
                  </a:txBody>
                  <a:tcPr/>
                </a:tc>
                <a:tc>
                  <a:txBody>
                    <a:bodyPr/>
                    <a:lstStyle/>
                    <a:p>
                      <a:r>
                        <a:rPr lang="en-US" sz="1800" b="0" i="0" kern="1200" dirty="0">
                          <a:solidFill>
                            <a:schemeClr val="lt1"/>
                          </a:solidFill>
                          <a:effectLst/>
                          <a:latin typeface="Arial" panose="020B0604020202020204" pitchFamily="34" charset="0"/>
                          <a:ea typeface="+mn-ea"/>
                          <a:cs typeface="Arial" panose="020B0604020202020204" pitchFamily="34" charset="0"/>
                        </a:rPr>
                        <a:t>Parallel Transmission</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624970017"/>
                  </a:ext>
                </a:extLst>
              </a:tr>
              <a:tr h="633088">
                <a:tc>
                  <a:txBody>
                    <a:bodyPr/>
                    <a:lstStyle/>
                    <a:p>
                      <a:r>
                        <a:rPr lang="en-US" sz="1600" dirty="0">
                          <a:latin typeface="Arial" panose="020B0604020202020204" pitchFamily="34" charset="0"/>
                          <a:cs typeface="Arial" panose="020B0604020202020204" pitchFamily="34" charset="0"/>
                        </a:rPr>
                        <a:t>1</a:t>
                      </a:r>
                    </a:p>
                  </a:txBody>
                  <a:tcPr/>
                </a:tc>
                <a:tc>
                  <a:txBody>
                    <a:bodyPr/>
                    <a:lstStyle/>
                    <a:p>
                      <a:r>
                        <a:rPr lang="en-US" sz="1600" b="0" i="0" kern="1200" dirty="0">
                          <a:solidFill>
                            <a:schemeClr val="dk1"/>
                          </a:solidFill>
                          <a:effectLst/>
                          <a:latin typeface="Arial" panose="020B0604020202020204" pitchFamily="34" charset="0"/>
                          <a:ea typeface="+mn-ea"/>
                          <a:cs typeface="Arial" panose="020B0604020202020204" pitchFamily="34" charset="0"/>
                        </a:rPr>
                        <a:t>In Serial transmission, data(bit) flows in bi-direction.</a:t>
                      </a:r>
                      <a:endParaRPr lang="en-US" sz="1600" dirty="0">
                        <a:latin typeface="Arial" panose="020B0604020202020204" pitchFamily="34" charset="0"/>
                        <a:cs typeface="Arial" panose="020B0604020202020204" pitchFamily="34" charset="0"/>
                      </a:endParaRPr>
                    </a:p>
                  </a:txBody>
                  <a:tcPr/>
                </a:tc>
                <a:tc>
                  <a:txBody>
                    <a:bodyPr/>
                    <a:lstStyle/>
                    <a:p>
                      <a:r>
                        <a:rPr lang="en-US" sz="1600" b="0" i="0" kern="1200" dirty="0">
                          <a:solidFill>
                            <a:schemeClr val="dk1"/>
                          </a:solidFill>
                          <a:effectLst/>
                          <a:latin typeface="Arial" panose="020B0604020202020204" pitchFamily="34" charset="0"/>
                          <a:ea typeface="+mn-ea"/>
                          <a:cs typeface="Arial" panose="020B0604020202020204" pitchFamily="34" charset="0"/>
                        </a:rPr>
                        <a:t>In Parallel transmission, data flows in multiple lines.</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519723921"/>
                  </a:ext>
                </a:extLst>
              </a:tr>
              <a:tr h="564962">
                <a:tc>
                  <a:txBody>
                    <a:bodyPr/>
                    <a:lstStyle/>
                    <a:p>
                      <a:r>
                        <a:rPr lang="en-US" sz="1600" dirty="0">
                          <a:latin typeface="Arial" panose="020B0604020202020204" pitchFamily="34" charset="0"/>
                          <a:cs typeface="Arial" panose="020B0604020202020204" pitchFamily="34" charset="0"/>
                        </a:rPr>
                        <a:t>2</a:t>
                      </a:r>
                    </a:p>
                  </a:txBody>
                  <a:tcPr/>
                </a:tc>
                <a:tc>
                  <a:txBody>
                    <a:bodyPr/>
                    <a:lstStyle/>
                    <a:p>
                      <a:r>
                        <a:rPr lang="en-US" sz="1600" b="0" i="0" kern="1200" dirty="0">
                          <a:solidFill>
                            <a:schemeClr val="dk1"/>
                          </a:solidFill>
                          <a:effectLst/>
                          <a:latin typeface="Arial" panose="020B0604020202020204" pitchFamily="34" charset="0"/>
                          <a:ea typeface="+mn-ea"/>
                          <a:cs typeface="Arial" panose="020B0604020202020204" pitchFamily="34" charset="0"/>
                        </a:rPr>
                        <a:t>Serial transmission is cost-efficient.</a:t>
                      </a:r>
                      <a:endParaRPr lang="en-US" sz="1600" dirty="0">
                        <a:latin typeface="Arial" panose="020B0604020202020204" pitchFamily="34" charset="0"/>
                        <a:cs typeface="Arial" panose="020B0604020202020204" pitchFamily="34" charset="0"/>
                      </a:endParaRPr>
                    </a:p>
                  </a:txBody>
                  <a:tcPr/>
                </a:tc>
                <a:tc>
                  <a:txBody>
                    <a:bodyPr/>
                    <a:lstStyle/>
                    <a:p>
                      <a:r>
                        <a:rPr lang="en-US" sz="1600" b="0" i="0" kern="1200" dirty="0">
                          <a:solidFill>
                            <a:schemeClr val="dk1"/>
                          </a:solidFill>
                          <a:effectLst/>
                          <a:latin typeface="Arial" panose="020B0604020202020204" pitchFamily="34" charset="0"/>
                          <a:ea typeface="+mn-ea"/>
                          <a:cs typeface="Arial" panose="020B0604020202020204" pitchFamily="34" charset="0"/>
                        </a:rPr>
                        <a:t>Parallel transmission is not cost-efficient.</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73155817"/>
                  </a:ext>
                </a:extLst>
              </a:tr>
              <a:tr h="785527">
                <a:tc>
                  <a:txBody>
                    <a:bodyPr/>
                    <a:lstStyle/>
                    <a:p>
                      <a:r>
                        <a:rPr lang="en-US" sz="1600" dirty="0">
                          <a:latin typeface="Arial" panose="020B0604020202020204" pitchFamily="34" charset="0"/>
                          <a:cs typeface="Arial" panose="020B0604020202020204" pitchFamily="34" charset="0"/>
                        </a:rPr>
                        <a:t>3</a:t>
                      </a:r>
                    </a:p>
                  </a:txBody>
                  <a:tcPr/>
                </a:tc>
                <a:tc>
                  <a:txBody>
                    <a:bodyPr/>
                    <a:lstStyle/>
                    <a:p>
                      <a:r>
                        <a:rPr lang="en-US" sz="1600" b="0" i="0" kern="1200" dirty="0">
                          <a:solidFill>
                            <a:schemeClr val="dk1"/>
                          </a:solidFill>
                          <a:effectLst/>
                          <a:latin typeface="Arial" panose="020B0604020202020204" pitchFamily="34" charset="0"/>
                          <a:ea typeface="+mn-ea"/>
                          <a:cs typeface="Arial" panose="020B0604020202020204" pitchFamily="34" charset="0"/>
                        </a:rPr>
                        <a:t>In Serial transmission, one bit transferred at one clock pulse.</a:t>
                      </a:r>
                      <a:endParaRPr lang="en-US" sz="1600" dirty="0">
                        <a:latin typeface="Arial" panose="020B0604020202020204" pitchFamily="34" charset="0"/>
                        <a:cs typeface="Arial" panose="020B0604020202020204" pitchFamily="34" charset="0"/>
                      </a:endParaRPr>
                    </a:p>
                  </a:txBody>
                  <a:tcPr/>
                </a:tc>
                <a:tc>
                  <a:txBody>
                    <a:bodyPr/>
                    <a:lstStyle/>
                    <a:p>
                      <a:r>
                        <a:rPr lang="en-US" sz="1600" b="0" i="0" kern="1200" dirty="0">
                          <a:solidFill>
                            <a:schemeClr val="dk1"/>
                          </a:solidFill>
                          <a:effectLst/>
                          <a:latin typeface="Arial" panose="020B0604020202020204" pitchFamily="34" charset="0"/>
                          <a:ea typeface="+mn-ea"/>
                          <a:cs typeface="Arial" panose="020B0604020202020204" pitchFamily="34" charset="0"/>
                        </a:rPr>
                        <a:t>In Parallel transmission, eight bits transferred at one clock pulse.</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385820502"/>
                  </a:ext>
                </a:extLst>
              </a:tr>
              <a:tr h="802840">
                <a:tc>
                  <a:txBody>
                    <a:bodyPr/>
                    <a:lstStyle/>
                    <a:p>
                      <a:r>
                        <a:rPr lang="en-US" sz="1600" dirty="0">
                          <a:latin typeface="Arial" panose="020B0604020202020204" pitchFamily="34" charset="0"/>
                          <a:cs typeface="Arial" panose="020B0604020202020204" pitchFamily="34" charset="0"/>
                        </a:rPr>
                        <a:t>4</a:t>
                      </a:r>
                    </a:p>
                  </a:txBody>
                  <a:tcPr/>
                </a:tc>
                <a:tc>
                  <a:txBody>
                    <a:bodyPr/>
                    <a:lstStyle/>
                    <a:p>
                      <a:r>
                        <a:rPr lang="en-US" sz="1600" b="0" i="0" kern="1200" dirty="0">
                          <a:solidFill>
                            <a:schemeClr val="dk1"/>
                          </a:solidFill>
                          <a:effectLst/>
                          <a:latin typeface="Arial" panose="020B0604020202020204" pitchFamily="34" charset="0"/>
                          <a:ea typeface="+mn-ea"/>
                          <a:cs typeface="Arial" panose="020B0604020202020204" pitchFamily="34" charset="0"/>
                        </a:rPr>
                        <a:t>Serial transmission is slow in comparison of Parallel transmission.</a:t>
                      </a:r>
                      <a:endParaRPr lang="en-US" sz="1600" dirty="0">
                        <a:latin typeface="Arial" panose="020B0604020202020204" pitchFamily="34" charset="0"/>
                        <a:cs typeface="Arial" panose="020B0604020202020204" pitchFamily="34" charset="0"/>
                      </a:endParaRPr>
                    </a:p>
                  </a:txBody>
                  <a:tcPr/>
                </a:tc>
                <a:tc>
                  <a:txBody>
                    <a:bodyPr/>
                    <a:lstStyle/>
                    <a:p>
                      <a:r>
                        <a:rPr lang="en-US" sz="1600" b="0" i="0" kern="1200" dirty="0">
                          <a:solidFill>
                            <a:schemeClr val="dk1"/>
                          </a:solidFill>
                          <a:effectLst/>
                          <a:latin typeface="Arial" panose="020B0604020202020204" pitchFamily="34" charset="0"/>
                          <a:ea typeface="+mn-ea"/>
                          <a:cs typeface="Arial" panose="020B0604020202020204" pitchFamily="34" charset="0"/>
                        </a:rPr>
                        <a:t>Parallel Transmission is fast in comparison of Serial transmission.</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448981408"/>
                  </a:ext>
                </a:extLst>
              </a:tr>
              <a:tr h="785527">
                <a:tc>
                  <a:txBody>
                    <a:bodyPr/>
                    <a:lstStyle/>
                    <a:p>
                      <a:r>
                        <a:rPr lang="en-US" sz="1600" dirty="0">
                          <a:latin typeface="Arial" panose="020B0604020202020204" pitchFamily="34" charset="0"/>
                          <a:cs typeface="Arial" panose="020B0604020202020204" pitchFamily="34" charset="0"/>
                        </a:rPr>
                        <a:t>5</a:t>
                      </a:r>
                    </a:p>
                  </a:txBody>
                  <a:tcPr/>
                </a:tc>
                <a:tc>
                  <a:txBody>
                    <a:bodyPr/>
                    <a:lstStyle/>
                    <a:p>
                      <a:r>
                        <a:rPr lang="en-US" sz="1600" b="0" i="0" kern="1200" dirty="0">
                          <a:solidFill>
                            <a:schemeClr val="dk1"/>
                          </a:solidFill>
                          <a:effectLst/>
                          <a:latin typeface="Arial" panose="020B0604020202020204" pitchFamily="34" charset="0"/>
                          <a:ea typeface="+mn-ea"/>
                          <a:cs typeface="Arial" panose="020B0604020202020204" pitchFamily="34" charset="0"/>
                        </a:rPr>
                        <a:t>Generally, Serial transmission is used for long-distance.</a:t>
                      </a:r>
                      <a:endParaRPr lang="en-US" sz="1600" dirty="0">
                        <a:latin typeface="Arial" panose="020B0604020202020204" pitchFamily="34" charset="0"/>
                        <a:cs typeface="Arial" panose="020B0604020202020204" pitchFamily="34" charset="0"/>
                      </a:endParaRPr>
                    </a:p>
                  </a:txBody>
                  <a:tcPr/>
                </a:tc>
                <a:tc>
                  <a:txBody>
                    <a:bodyPr/>
                    <a:lstStyle/>
                    <a:p>
                      <a:r>
                        <a:rPr lang="en-US" sz="1600" b="0" i="0" kern="1200" dirty="0">
                          <a:solidFill>
                            <a:schemeClr val="dk1"/>
                          </a:solidFill>
                          <a:effectLst/>
                          <a:latin typeface="Arial" panose="020B0604020202020204" pitchFamily="34" charset="0"/>
                          <a:ea typeface="+mn-ea"/>
                          <a:cs typeface="Arial" panose="020B0604020202020204" pitchFamily="34" charset="0"/>
                        </a:rPr>
                        <a:t>Generally, Parallel transmission is used for short distance.</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482076313"/>
                  </a:ext>
                </a:extLst>
              </a:tr>
              <a:tr h="785527">
                <a:tc>
                  <a:txBody>
                    <a:bodyPr/>
                    <a:lstStyle/>
                    <a:p>
                      <a:r>
                        <a:rPr lang="en-US" sz="1600" dirty="0">
                          <a:latin typeface="Arial" panose="020B0604020202020204" pitchFamily="34" charset="0"/>
                          <a:cs typeface="Arial" panose="020B0604020202020204" pitchFamily="34" charset="0"/>
                        </a:rPr>
                        <a:t>6</a:t>
                      </a:r>
                    </a:p>
                  </a:txBody>
                  <a:tcPr/>
                </a:tc>
                <a:tc>
                  <a:txBody>
                    <a:bodyPr/>
                    <a:lstStyle/>
                    <a:p>
                      <a:r>
                        <a:rPr lang="en-US" sz="1600" b="0" i="0" kern="1200" dirty="0">
                          <a:solidFill>
                            <a:schemeClr val="dk1"/>
                          </a:solidFill>
                          <a:effectLst/>
                          <a:latin typeface="Arial" panose="020B0604020202020204" pitchFamily="34" charset="0"/>
                          <a:ea typeface="+mn-ea"/>
                          <a:cs typeface="Arial" panose="020B0604020202020204" pitchFamily="34" charset="0"/>
                        </a:rPr>
                        <a:t>The circuit used in Serial transmission is simple.</a:t>
                      </a:r>
                      <a:endParaRPr lang="en-US" sz="1600" dirty="0">
                        <a:latin typeface="Arial" panose="020B0604020202020204" pitchFamily="34" charset="0"/>
                        <a:cs typeface="Arial" panose="020B0604020202020204" pitchFamily="34" charset="0"/>
                      </a:endParaRPr>
                    </a:p>
                  </a:txBody>
                  <a:tcPr/>
                </a:tc>
                <a:tc>
                  <a:txBody>
                    <a:bodyPr/>
                    <a:lstStyle/>
                    <a:p>
                      <a:r>
                        <a:rPr lang="en-US" sz="1600" b="0" i="0" kern="1200" dirty="0">
                          <a:solidFill>
                            <a:schemeClr val="dk1"/>
                          </a:solidFill>
                          <a:effectLst/>
                          <a:latin typeface="Arial" panose="020B0604020202020204" pitchFamily="34" charset="0"/>
                          <a:ea typeface="+mn-ea"/>
                          <a:cs typeface="Arial" panose="020B0604020202020204" pitchFamily="34" charset="0"/>
                        </a:rPr>
                        <a:t>The circuit used in Parallel transmission is relatively complex.</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51747134"/>
                  </a:ext>
                </a:extLst>
              </a:tr>
            </a:tbl>
          </a:graphicData>
        </a:graphic>
      </p:graphicFrame>
    </p:spTree>
    <p:extLst>
      <p:ext uri="{BB962C8B-B14F-4D97-AF65-F5344CB8AC3E}">
        <p14:creationId xmlns:p14="http://schemas.microsoft.com/office/powerpoint/2010/main" val="1826766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D4A3F-EF63-365E-98F6-9AFFE441E543}"/>
              </a:ext>
            </a:extLst>
          </p:cNvPr>
          <p:cNvSpPr>
            <a:spLocks noGrp="1"/>
          </p:cNvSpPr>
          <p:nvPr>
            <p:ph type="title"/>
          </p:nvPr>
        </p:nvSpPr>
        <p:spPr/>
        <p:txBody>
          <a:bodyPr>
            <a:normAutofit fontScale="90000"/>
          </a:bodyPr>
          <a:lstStyle/>
          <a:p>
            <a:r>
              <a:rPr lang="en-US" dirty="0"/>
              <a:t>Explain Types of Data Transmission.</a:t>
            </a:r>
            <a:br>
              <a:rPr lang="en-US" b="1" i="0" dirty="0">
                <a:solidFill>
                  <a:srgbClr val="000000"/>
                </a:solidFill>
                <a:effectLst/>
                <a:latin typeface="oswald" panose="020B0604020202020204" pitchFamily="2" charset="0"/>
              </a:rPr>
            </a:br>
            <a:endParaRPr lang="en-US" dirty="0"/>
          </a:p>
        </p:txBody>
      </p:sp>
      <p:pic>
        <p:nvPicPr>
          <p:cNvPr id="5" name="Picture 4">
            <a:extLst>
              <a:ext uri="{FF2B5EF4-FFF2-40B4-BE49-F238E27FC236}">
                <a16:creationId xmlns:a16="http://schemas.microsoft.com/office/drawing/2014/main" id="{F9A33121-1732-7575-5369-E8CC8E29BD1E}"/>
              </a:ext>
            </a:extLst>
          </p:cNvPr>
          <p:cNvPicPr>
            <a:picLocks noChangeAspect="1"/>
          </p:cNvPicPr>
          <p:nvPr/>
        </p:nvPicPr>
        <p:blipFill>
          <a:blip r:embed="rId2"/>
          <a:stretch>
            <a:fillRect/>
          </a:stretch>
        </p:blipFill>
        <p:spPr>
          <a:xfrm>
            <a:off x="1432883" y="1882587"/>
            <a:ext cx="9469670" cy="4975413"/>
          </a:xfrm>
          <a:prstGeom prst="rect">
            <a:avLst/>
          </a:prstGeom>
        </p:spPr>
      </p:pic>
    </p:spTree>
    <p:extLst>
      <p:ext uri="{BB962C8B-B14F-4D97-AF65-F5344CB8AC3E}">
        <p14:creationId xmlns:p14="http://schemas.microsoft.com/office/powerpoint/2010/main" val="38835245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023ABA-BC2C-EAE9-2329-5B149336B36C}"/>
              </a:ext>
            </a:extLst>
          </p:cNvPr>
          <p:cNvSpPr>
            <a:spLocks noGrp="1"/>
          </p:cNvSpPr>
          <p:nvPr>
            <p:ph type="title"/>
          </p:nvPr>
        </p:nvSpPr>
        <p:spPr>
          <a:xfrm>
            <a:off x="740980" y="1202741"/>
            <a:ext cx="5000017" cy="1374814"/>
          </a:xfrm>
        </p:spPr>
        <p:txBody>
          <a:bodyPr anchor="b">
            <a:normAutofit fontScale="90000"/>
          </a:bodyPr>
          <a:lstStyle/>
          <a:p>
            <a:pPr>
              <a:lnSpc>
                <a:spcPct val="100000"/>
              </a:lnSpc>
            </a:pPr>
            <a:r>
              <a:rPr lang="en-US" sz="4400" b="0" i="0" dirty="0">
                <a:effectLst/>
              </a:rPr>
              <a:t>Methods of serial</a:t>
            </a:r>
            <a:br>
              <a:rPr lang="en-US" sz="4400" b="0" i="0" dirty="0">
                <a:effectLst/>
              </a:rPr>
            </a:br>
            <a:r>
              <a:rPr lang="en-US" sz="4400" b="0" i="0" dirty="0">
                <a:effectLst/>
              </a:rPr>
              <a:t>communication</a:t>
            </a:r>
          </a:p>
        </p:txBody>
      </p:sp>
      <p:sp>
        <p:nvSpPr>
          <p:cNvPr id="11"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563839"/>
            <a:ext cx="3931920" cy="27432"/>
          </a:xfrm>
          <a:custGeom>
            <a:avLst/>
            <a:gdLst>
              <a:gd name="connsiteX0" fmla="*/ 0 w 3931920"/>
              <a:gd name="connsiteY0" fmla="*/ 0 h 27432"/>
              <a:gd name="connsiteX1" fmla="*/ 733958 w 3931920"/>
              <a:gd name="connsiteY1" fmla="*/ 0 h 27432"/>
              <a:gd name="connsiteX2" fmla="*/ 1428598 w 3931920"/>
              <a:gd name="connsiteY2" fmla="*/ 0 h 27432"/>
              <a:gd name="connsiteX3" fmla="*/ 2123237 w 3931920"/>
              <a:gd name="connsiteY3" fmla="*/ 0 h 27432"/>
              <a:gd name="connsiteX4" fmla="*/ 2660599 w 3931920"/>
              <a:gd name="connsiteY4" fmla="*/ 0 h 27432"/>
              <a:gd name="connsiteX5" fmla="*/ 3237281 w 3931920"/>
              <a:gd name="connsiteY5" fmla="*/ 0 h 27432"/>
              <a:gd name="connsiteX6" fmla="*/ 3931920 w 3931920"/>
              <a:gd name="connsiteY6" fmla="*/ 0 h 27432"/>
              <a:gd name="connsiteX7" fmla="*/ 3931920 w 3931920"/>
              <a:gd name="connsiteY7" fmla="*/ 27432 h 27432"/>
              <a:gd name="connsiteX8" fmla="*/ 3276600 w 3931920"/>
              <a:gd name="connsiteY8" fmla="*/ 27432 h 27432"/>
              <a:gd name="connsiteX9" fmla="*/ 2739238 w 3931920"/>
              <a:gd name="connsiteY9" fmla="*/ 27432 h 27432"/>
              <a:gd name="connsiteX10" fmla="*/ 2201875 w 3931920"/>
              <a:gd name="connsiteY10" fmla="*/ 27432 h 27432"/>
              <a:gd name="connsiteX11" fmla="*/ 1507236 w 3931920"/>
              <a:gd name="connsiteY11" fmla="*/ 27432 h 27432"/>
              <a:gd name="connsiteX12" fmla="*/ 930554 w 3931920"/>
              <a:gd name="connsiteY12" fmla="*/ 27432 h 27432"/>
              <a:gd name="connsiteX13" fmla="*/ 0 w 3931920"/>
              <a:gd name="connsiteY13" fmla="*/ 27432 h 27432"/>
              <a:gd name="connsiteX14" fmla="*/ 0 w 3931920"/>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31920" h="27432" fill="none" extrusionOk="0">
                <a:moveTo>
                  <a:pt x="0" y="0"/>
                </a:moveTo>
                <a:cubicBezTo>
                  <a:pt x="245351" y="16874"/>
                  <a:pt x="509174" y="13736"/>
                  <a:pt x="733958" y="0"/>
                </a:cubicBezTo>
                <a:cubicBezTo>
                  <a:pt x="958742" y="-13736"/>
                  <a:pt x="1245406" y="-17215"/>
                  <a:pt x="1428598" y="0"/>
                </a:cubicBezTo>
                <a:cubicBezTo>
                  <a:pt x="1611790" y="17215"/>
                  <a:pt x="1930525" y="20562"/>
                  <a:pt x="2123237" y="0"/>
                </a:cubicBezTo>
                <a:cubicBezTo>
                  <a:pt x="2315949" y="-20562"/>
                  <a:pt x="2485508" y="11332"/>
                  <a:pt x="2660599" y="0"/>
                </a:cubicBezTo>
                <a:cubicBezTo>
                  <a:pt x="2835690" y="-11332"/>
                  <a:pt x="3075198" y="-14809"/>
                  <a:pt x="3237281" y="0"/>
                </a:cubicBezTo>
                <a:cubicBezTo>
                  <a:pt x="3399364" y="14809"/>
                  <a:pt x="3745084" y="-4992"/>
                  <a:pt x="3931920" y="0"/>
                </a:cubicBezTo>
                <a:cubicBezTo>
                  <a:pt x="3930963" y="8431"/>
                  <a:pt x="3931571" y="14612"/>
                  <a:pt x="3931920" y="27432"/>
                </a:cubicBezTo>
                <a:cubicBezTo>
                  <a:pt x="3765435" y="40792"/>
                  <a:pt x="3452398" y="38703"/>
                  <a:pt x="3276600" y="27432"/>
                </a:cubicBezTo>
                <a:cubicBezTo>
                  <a:pt x="3100802" y="16161"/>
                  <a:pt x="2914889" y="26998"/>
                  <a:pt x="2739238" y="27432"/>
                </a:cubicBezTo>
                <a:cubicBezTo>
                  <a:pt x="2563587" y="27866"/>
                  <a:pt x="2395484" y="39154"/>
                  <a:pt x="2201875" y="27432"/>
                </a:cubicBezTo>
                <a:cubicBezTo>
                  <a:pt x="2008266" y="15710"/>
                  <a:pt x="1781367" y="4899"/>
                  <a:pt x="1507236" y="27432"/>
                </a:cubicBezTo>
                <a:cubicBezTo>
                  <a:pt x="1233105" y="49965"/>
                  <a:pt x="1075495" y="47542"/>
                  <a:pt x="930554" y="27432"/>
                </a:cubicBezTo>
                <a:cubicBezTo>
                  <a:pt x="785613" y="7322"/>
                  <a:pt x="268930" y="30433"/>
                  <a:pt x="0" y="27432"/>
                </a:cubicBezTo>
                <a:cubicBezTo>
                  <a:pt x="226" y="18208"/>
                  <a:pt x="-648" y="12891"/>
                  <a:pt x="0" y="0"/>
                </a:cubicBezTo>
                <a:close/>
              </a:path>
              <a:path w="3931920" h="27432" stroke="0" extrusionOk="0">
                <a:moveTo>
                  <a:pt x="0" y="0"/>
                </a:moveTo>
                <a:cubicBezTo>
                  <a:pt x="278269" y="4786"/>
                  <a:pt x="349028" y="-10422"/>
                  <a:pt x="616001" y="0"/>
                </a:cubicBezTo>
                <a:cubicBezTo>
                  <a:pt x="882974" y="10422"/>
                  <a:pt x="931617" y="-15515"/>
                  <a:pt x="1153363" y="0"/>
                </a:cubicBezTo>
                <a:cubicBezTo>
                  <a:pt x="1375109" y="15515"/>
                  <a:pt x="1704089" y="-3631"/>
                  <a:pt x="1887322" y="0"/>
                </a:cubicBezTo>
                <a:cubicBezTo>
                  <a:pt x="2070555" y="3631"/>
                  <a:pt x="2344155" y="2213"/>
                  <a:pt x="2503322" y="0"/>
                </a:cubicBezTo>
                <a:cubicBezTo>
                  <a:pt x="2662489" y="-2213"/>
                  <a:pt x="2976859" y="26691"/>
                  <a:pt x="3119323" y="0"/>
                </a:cubicBezTo>
                <a:cubicBezTo>
                  <a:pt x="3261787" y="-26691"/>
                  <a:pt x="3588171" y="-28651"/>
                  <a:pt x="3931920" y="0"/>
                </a:cubicBezTo>
                <a:cubicBezTo>
                  <a:pt x="3930565" y="9524"/>
                  <a:pt x="3930718" y="13975"/>
                  <a:pt x="3931920" y="27432"/>
                </a:cubicBezTo>
                <a:cubicBezTo>
                  <a:pt x="3664329" y="4021"/>
                  <a:pt x="3437686" y="14511"/>
                  <a:pt x="3276600" y="27432"/>
                </a:cubicBezTo>
                <a:cubicBezTo>
                  <a:pt x="3115514" y="40353"/>
                  <a:pt x="2913592" y="48967"/>
                  <a:pt x="2739238" y="27432"/>
                </a:cubicBezTo>
                <a:cubicBezTo>
                  <a:pt x="2564884" y="5897"/>
                  <a:pt x="2294049" y="39820"/>
                  <a:pt x="2083918" y="27432"/>
                </a:cubicBezTo>
                <a:cubicBezTo>
                  <a:pt x="1873787" y="15044"/>
                  <a:pt x="1718903" y="21388"/>
                  <a:pt x="1428598" y="27432"/>
                </a:cubicBezTo>
                <a:cubicBezTo>
                  <a:pt x="1138293" y="33476"/>
                  <a:pt x="952209" y="50441"/>
                  <a:pt x="812597" y="27432"/>
                </a:cubicBezTo>
                <a:cubicBezTo>
                  <a:pt x="672985" y="4423"/>
                  <a:pt x="305800" y="28240"/>
                  <a:pt x="0" y="27432"/>
                </a:cubicBezTo>
                <a:cubicBezTo>
                  <a:pt x="-800" y="16780"/>
                  <a:pt x="-583" y="12910"/>
                  <a:pt x="0" y="0"/>
                </a:cubicBezTo>
                <a:close/>
              </a:path>
            </a:pathLst>
          </a:custGeom>
          <a:solidFill>
            <a:srgbClr val="2971E7"/>
          </a:solidFill>
          <a:ln w="38100" cap="rnd">
            <a:solidFill>
              <a:srgbClr val="2971E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214E2D1-C151-D800-3F05-002A88F918E2}"/>
              </a:ext>
            </a:extLst>
          </p:cNvPr>
          <p:cNvSpPr>
            <a:spLocks noGrp="1"/>
          </p:cNvSpPr>
          <p:nvPr>
            <p:ph idx="1"/>
          </p:nvPr>
        </p:nvSpPr>
        <p:spPr>
          <a:xfrm>
            <a:off x="733815" y="2591271"/>
            <a:ext cx="4353261" cy="3320668"/>
          </a:xfrm>
        </p:spPr>
        <p:txBody>
          <a:bodyPr>
            <a:normAutofit/>
          </a:bodyPr>
          <a:lstStyle/>
          <a:p>
            <a:pPr marL="0" indent="0">
              <a:lnSpc>
                <a:spcPct val="100000"/>
              </a:lnSpc>
              <a:buNone/>
            </a:pPr>
            <a:endParaRPr lang="en-US" sz="1500" b="0" i="0" dirty="0">
              <a:effectLst/>
              <a:latin typeface="Roboto" panose="02000000000000000000" pitchFamily="2" charset="0"/>
            </a:endParaRPr>
          </a:p>
          <a:p>
            <a:pPr marL="0" indent="0">
              <a:lnSpc>
                <a:spcPct val="100000"/>
              </a:lnSpc>
              <a:buNone/>
            </a:pPr>
            <a:endParaRPr lang="en-US" sz="1500" dirty="0">
              <a:latin typeface="Roboto" panose="02000000000000000000" pitchFamily="2" charset="0"/>
            </a:endParaRPr>
          </a:p>
          <a:p>
            <a:pPr marL="0" indent="0">
              <a:lnSpc>
                <a:spcPct val="100000"/>
              </a:lnSpc>
              <a:buNone/>
            </a:pPr>
            <a:r>
              <a:rPr lang="en-US" sz="1800" b="1" i="0" dirty="0">
                <a:effectLst/>
                <a:latin typeface="Times New Roman" panose="02020603050405020304" pitchFamily="18" charset="0"/>
                <a:cs typeface="Times New Roman" panose="02020603050405020304" pitchFamily="18" charset="0"/>
              </a:rPr>
              <a:t>Synchronous Communication: </a:t>
            </a:r>
            <a:r>
              <a:rPr lang="en-US" sz="1800" b="0" i="0" dirty="0">
                <a:effectLst/>
                <a:latin typeface="Times New Roman" panose="02020603050405020304" pitchFamily="18" charset="0"/>
                <a:cs typeface="Times New Roman" panose="02020603050405020304" pitchFamily="18" charset="0"/>
              </a:rPr>
              <a:t>Transfer of bulk data in the framed structure at a time</a:t>
            </a:r>
          </a:p>
          <a:p>
            <a:pPr marL="0" indent="0">
              <a:lnSpc>
                <a:spcPct val="100000"/>
              </a:lnSpc>
              <a:buNone/>
            </a:pPr>
            <a:endParaRPr lang="en-US" sz="1800" b="0" i="0" dirty="0">
              <a:effectLst/>
              <a:latin typeface="Times New Roman" panose="02020603050405020304" pitchFamily="18" charset="0"/>
              <a:cs typeface="Times New Roman" panose="02020603050405020304" pitchFamily="18" charset="0"/>
            </a:endParaRPr>
          </a:p>
          <a:p>
            <a:pPr marL="0" indent="0">
              <a:lnSpc>
                <a:spcPct val="100000"/>
              </a:lnSpc>
              <a:buNone/>
            </a:pPr>
            <a:r>
              <a:rPr lang="en-US" sz="1800" b="1" i="0" dirty="0">
                <a:effectLst/>
                <a:latin typeface="Times New Roman" panose="02020603050405020304" pitchFamily="18" charset="0"/>
                <a:cs typeface="Times New Roman" panose="02020603050405020304" pitchFamily="18" charset="0"/>
              </a:rPr>
              <a:t>Asynchronous Communication: </a:t>
            </a:r>
            <a:r>
              <a:rPr lang="en-US" sz="1800" b="0" i="0" dirty="0">
                <a:effectLst/>
                <a:latin typeface="Times New Roman" panose="02020603050405020304" pitchFamily="18" charset="0"/>
                <a:cs typeface="Times New Roman" panose="02020603050405020304" pitchFamily="18" charset="0"/>
              </a:rPr>
              <a:t>Transfer of a byte data in the framed structure at a time</a:t>
            </a:r>
          </a:p>
        </p:txBody>
      </p:sp>
      <p:pic>
        <p:nvPicPr>
          <p:cNvPr id="5" name="Picture 4" descr="Blue blocks and networks technology background">
            <a:extLst>
              <a:ext uri="{FF2B5EF4-FFF2-40B4-BE49-F238E27FC236}">
                <a16:creationId xmlns:a16="http://schemas.microsoft.com/office/drawing/2014/main" id="{55A4BCED-6611-8AA3-B1DE-3FF719F3DCCA}"/>
              </a:ext>
            </a:extLst>
          </p:cNvPr>
          <p:cNvPicPr>
            <a:picLocks noChangeAspect="1"/>
          </p:cNvPicPr>
          <p:nvPr/>
        </p:nvPicPr>
        <p:blipFill rotWithShape="1">
          <a:blip r:embed="rId2"/>
          <a:srcRect l="6334" r="37245" b="-446"/>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42723513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5AA651-3BF0-49E8-B76C-228237E694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Tree>
    <p:extLst>
      <p:ext uri="{BB962C8B-B14F-4D97-AF65-F5344CB8AC3E}">
        <p14:creationId xmlns:p14="http://schemas.microsoft.com/office/powerpoint/2010/main" val="2751944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5705" y="1497907"/>
            <a:ext cx="5094514" cy="3204134"/>
          </a:xfrm>
        </p:spPr>
        <p:txBody>
          <a:bodyPr anchor="b">
            <a:normAutofit/>
          </a:bodyPr>
          <a:lstStyle/>
          <a:p>
            <a:pPr algn="l"/>
            <a:r>
              <a:rPr lang="en-US" sz="4800" b="1" dirty="0">
                <a:latin typeface="Times New Roman" panose="02020603050405020304" pitchFamily="18" charset="0"/>
                <a:cs typeface="Times New Roman" panose="02020603050405020304" pitchFamily="18" charset="0"/>
              </a:rPr>
              <a:t>GROUP MEMBER:</a:t>
            </a:r>
          </a:p>
        </p:txBody>
      </p:sp>
      <p:sp>
        <p:nvSpPr>
          <p:cNvPr id="3" name="Subtitle 2"/>
          <p:cNvSpPr>
            <a:spLocks noGrp="1"/>
          </p:cNvSpPr>
          <p:nvPr>
            <p:ph type="subTitle" idx="1"/>
          </p:nvPr>
        </p:nvSpPr>
        <p:spPr>
          <a:xfrm>
            <a:off x="6096000" y="1497907"/>
            <a:ext cx="5360113" cy="1177467"/>
          </a:xfrm>
        </p:spPr>
        <p:txBody>
          <a:bodyPr>
            <a:noAutofit/>
          </a:bodyPr>
          <a:lstStyle/>
          <a:p>
            <a:pPr marL="457200" indent="-457200" algn="l">
              <a:buAutoNum type="arabicPeriod"/>
            </a:pPr>
            <a:r>
              <a:rPr lang="en-US" b="1" dirty="0" err="1">
                <a:latin typeface="Times New Roman" panose="02020603050405020304" pitchFamily="18" charset="0"/>
                <a:cs typeface="Times New Roman" panose="02020603050405020304" pitchFamily="18" charset="0"/>
              </a:rPr>
              <a:t>Nguyễn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Tiến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Đạt</a:t>
            </a:r>
            <a:r>
              <a:rPr lang="en-US" b="1" dirty="0">
                <a:latin typeface="Times New Roman" panose="02020603050405020304" pitchFamily="18" charset="0"/>
                <a:cs typeface="Times New Roman" panose="02020603050405020304" pitchFamily="18" charset="0"/>
              </a:rPr>
              <a:t>	20119125</a:t>
            </a:r>
          </a:p>
          <a:p>
            <a:pPr marL="457200" indent="-457200" algn="l">
              <a:buAutoNum type="arabicPeriod"/>
            </a:pPr>
            <a:r>
              <a:rPr lang="en-US" b="1" dirty="0">
                <a:latin typeface="Times New Roman" panose="02020603050405020304" pitchFamily="18" charset="0"/>
                <a:cs typeface="Times New Roman" panose="02020603050405020304" pitchFamily="18" charset="0"/>
              </a:rPr>
              <a:t>Mai </a:t>
            </a:r>
            <a:r>
              <a:rPr lang="en-US" b="1" dirty="0" err="1">
                <a:latin typeface="Times New Roman" panose="02020603050405020304" pitchFamily="18" charset="0"/>
                <a:cs typeface="Times New Roman" panose="02020603050405020304" pitchFamily="18" charset="0"/>
              </a:rPr>
              <a:t>Xuân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Hoài</a:t>
            </a:r>
            <a:r>
              <a:rPr lang="en-US" b="1" dirty="0">
                <a:latin typeface="Times New Roman" panose="02020603050405020304" pitchFamily="18" charset="0"/>
                <a:cs typeface="Times New Roman" panose="02020603050405020304" pitchFamily="18" charset="0"/>
              </a:rPr>
              <a:t>   	20119131</a:t>
            </a:r>
          </a:p>
          <a:p>
            <a:pPr marL="457200" indent="-457200" algn="l">
              <a:buAutoNum type="arabicPeriod"/>
            </a:pPr>
            <a:r>
              <a:rPr lang="en-US" b="1" dirty="0" err="1">
                <a:latin typeface="Times New Roman" panose="02020603050405020304" pitchFamily="18" charset="0"/>
                <a:cs typeface="Times New Roman" panose="02020603050405020304" pitchFamily="18" charset="0"/>
              </a:rPr>
              <a:t>Nguyễn</a:t>
            </a:r>
            <a:r>
              <a:rPr lang="en-US" b="1" dirty="0">
                <a:latin typeface="Times New Roman" panose="02020603050405020304" pitchFamily="18" charset="0"/>
                <a:cs typeface="Times New Roman" panose="02020603050405020304" pitchFamily="18" charset="0"/>
              </a:rPr>
              <a:t> Minh </a:t>
            </a:r>
            <a:r>
              <a:rPr lang="en-US" b="1" dirty="0" err="1">
                <a:latin typeface="Times New Roman" panose="02020603050405020304" pitchFamily="18" charset="0"/>
                <a:cs typeface="Times New Roman" panose="02020603050405020304" pitchFamily="18" charset="0"/>
              </a:rPr>
              <a:t>Mẫn</a:t>
            </a:r>
            <a:r>
              <a:rPr lang="en-US" b="1" dirty="0">
                <a:latin typeface="Times New Roman" panose="02020603050405020304" pitchFamily="18" charset="0"/>
                <a:cs typeface="Times New Roman" panose="02020603050405020304" pitchFamily="18" charset="0"/>
              </a:rPr>
              <a:t>  	20119142</a:t>
            </a:r>
          </a:p>
          <a:p>
            <a:pPr marL="457200" indent="-457200" algn="l">
              <a:buAutoNum type="arabicPeriod"/>
            </a:pPr>
            <a:r>
              <a:rPr lang="en-US" b="1" dirty="0">
                <a:latin typeface="Times New Roman" panose="02020603050405020304" pitchFamily="18" charset="0"/>
                <a:cs typeface="Times New Roman" panose="02020603050405020304" pitchFamily="18" charset="0"/>
              </a:rPr>
              <a:t>Vũ </a:t>
            </a:r>
            <a:r>
              <a:rPr lang="en-US" b="1" dirty="0" err="1">
                <a:latin typeface="Times New Roman" panose="02020603050405020304" pitchFamily="18" charset="0"/>
                <a:cs typeface="Times New Roman" panose="02020603050405020304" pitchFamily="18" charset="0"/>
              </a:rPr>
              <a:t>Văn</a:t>
            </a:r>
            <a:r>
              <a:rPr lang="en-US" b="1" dirty="0">
                <a:latin typeface="Times New Roman" panose="02020603050405020304" pitchFamily="18" charset="0"/>
                <a:cs typeface="Times New Roman" panose="02020603050405020304" pitchFamily="18" charset="0"/>
              </a:rPr>
              <a:t> Đức		20119128</a:t>
            </a:r>
          </a:p>
          <a:p>
            <a:pPr marL="457200" indent="-457200" algn="l">
              <a:buAutoNum type="arabicPeriod"/>
            </a:pPr>
            <a:r>
              <a:rPr lang="en-US" b="1" dirty="0" err="1">
                <a:latin typeface="Times New Roman" panose="02020603050405020304" pitchFamily="18" charset="0"/>
                <a:cs typeface="Times New Roman" panose="02020603050405020304" pitchFamily="18" charset="0"/>
              </a:rPr>
              <a:t>Nguyễn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Hồng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Đăng</a:t>
            </a:r>
            <a:r>
              <a:rPr lang="en-US" b="1" dirty="0">
                <a:latin typeface="Times New Roman" panose="02020603050405020304" pitchFamily="18" charset="0"/>
                <a:cs typeface="Times New Roman" panose="02020603050405020304" pitchFamily="18" charset="0"/>
              </a:rPr>
              <a:t> 	20119127</a:t>
            </a:r>
          </a:p>
        </p:txBody>
      </p:sp>
    </p:spTree>
    <p:extLst>
      <p:ext uri="{BB962C8B-B14F-4D97-AF65-F5344CB8AC3E}">
        <p14:creationId xmlns:p14="http://schemas.microsoft.com/office/powerpoint/2010/main" val="7811052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a:extLst>
              <a:ext uri="{FF2B5EF4-FFF2-40B4-BE49-F238E27FC236}">
                <a16:creationId xmlns:a16="http://schemas.microsoft.com/office/drawing/2014/main" id="{7410CEEF-6A5E-ACF2-C975-0670177A9EC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25785" y="2070758"/>
            <a:ext cx="4728015" cy="227166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016DB561-7208-3C2E-6D78-0BCC961D8BA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4AA37B42-F728-407A-B074-24D42A0D4CB7}" type="slidenum">
              <a:rPr lang="en-US" sz="1200" smtClean="0">
                <a:solidFill>
                  <a:schemeClr val="tx1">
                    <a:tint val="75000"/>
                  </a:schemeClr>
                </a:solidFill>
              </a:rPr>
              <a:pPr algn="r">
                <a:spcAft>
                  <a:spcPts val="600"/>
                </a:spcAft>
              </a:pPr>
              <a:t>20</a:t>
            </a:fld>
            <a:endParaRPr lang="en-US" sz="1200">
              <a:solidFill>
                <a:schemeClr val="tx1">
                  <a:tint val="75000"/>
                </a:schemeClr>
              </a:solidFill>
            </a:endParaRPr>
          </a:p>
        </p:txBody>
      </p:sp>
      <p:grpSp>
        <p:nvGrpSpPr>
          <p:cNvPr id="7" name="Group 6">
            <a:extLst>
              <a:ext uri="{FF2B5EF4-FFF2-40B4-BE49-F238E27FC236}">
                <a16:creationId xmlns:a16="http://schemas.microsoft.com/office/drawing/2014/main" id="{8D1EF228-1DD0-CFCC-2F92-0E81ABE1EA27}"/>
              </a:ext>
            </a:extLst>
          </p:cNvPr>
          <p:cNvGrpSpPr/>
          <p:nvPr/>
        </p:nvGrpSpPr>
        <p:grpSpPr>
          <a:xfrm>
            <a:off x="288602" y="2070758"/>
            <a:ext cx="5542506" cy="2514584"/>
            <a:chOff x="288602" y="2070758"/>
            <a:chExt cx="5542506" cy="2514584"/>
          </a:xfrm>
        </p:grpSpPr>
        <p:pic>
          <p:nvPicPr>
            <p:cNvPr id="5122" name="Picture 2">
              <a:extLst>
                <a:ext uri="{FF2B5EF4-FFF2-40B4-BE49-F238E27FC236}">
                  <a16:creationId xmlns:a16="http://schemas.microsoft.com/office/drawing/2014/main" id="{EFBCA2FE-86AE-24D7-F6E4-186D28907F0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6866"/>
            <a:stretch/>
          </p:blipFill>
          <p:spPr bwMode="auto">
            <a:xfrm>
              <a:off x="288602" y="2070758"/>
              <a:ext cx="5542506" cy="11980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2D4EA094-1053-B898-95C9-A65D4D2420B6}"/>
                </a:ext>
              </a:extLst>
            </p:cNvPr>
            <p:cNvPicPr>
              <a:picLocks noChangeAspect="1"/>
            </p:cNvPicPr>
            <p:nvPr/>
          </p:nvPicPr>
          <p:blipFill>
            <a:blip r:embed="rId4"/>
            <a:stretch>
              <a:fillRect/>
            </a:stretch>
          </p:blipFill>
          <p:spPr>
            <a:xfrm>
              <a:off x="1540405" y="4099499"/>
              <a:ext cx="3038899" cy="485843"/>
            </a:xfrm>
            <a:prstGeom prst="rect">
              <a:avLst/>
            </a:prstGeom>
          </p:spPr>
        </p:pic>
      </p:grpSp>
      <p:sp>
        <p:nvSpPr>
          <p:cNvPr id="9" name="TextBox 8">
            <a:extLst>
              <a:ext uri="{FF2B5EF4-FFF2-40B4-BE49-F238E27FC236}">
                <a16:creationId xmlns:a16="http://schemas.microsoft.com/office/drawing/2014/main" id="{7BAD78F1-711D-CC77-66CE-75FBD58073D6}"/>
              </a:ext>
            </a:extLst>
          </p:cNvPr>
          <p:cNvSpPr txBox="1"/>
          <p:nvPr/>
        </p:nvSpPr>
        <p:spPr>
          <a:xfrm>
            <a:off x="2952616" y="540574"/>
            <a:ext cx="6685470" cy="523220"/>
          </a:xfrm>
          <a:prstGeom prst="rect">
            <a:avLst/>
          </a:prstGeom>
          <a:noFill/>
        </p:spPr>
        <p:txBody>
          <a:bodyPr wrap="square">
            <a:spAutoFit/>
          </a:bodyPr>
          <a:lstStyle/>
          <a:p>
            <a:r>
              <a:rPr lang="vi-VN" sz="2800" b="1" dirty="0">
                <a:solidFill>
                  <a:schemeClr val="accent1">
                    <a:lumMod val="50000"/>
                  </a:schemeClr>
                </a:solidFill>
                <a:effectLst/>
                <a:latin typeface="+mj-lt"/>
                <a:ea typeface="Arial" panose="020B0604020202020204" pitchFamily="34" charset="0"/>
                <a:cs typeface="Arial" panose="020B0604020202020204" pitchFamily="34" charset="0"/>
              </a:rPr>
              <a:t>Serial communication with UART</a:t>
            </a:r>
            <a:endParaRPr lang="en-GB" sz="2800" b="1" dirty="0">
              <a:solidFill>
                <a:schemeClr val="accent1">
                  <a:lumMod val="50000"/>
                </a:schemeClr>
              </a:solidFill>
              <a:effectLst/>
              <a:latin typeface="+mj-lt"/>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40342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0">
            <a:extLst>
              <a:ext uri="{FF2B5EF4-FFF2-40B4-BE49-F238E27FC236}">
                <a16:creationId xmlns:a16="http://schemas.microsoft.com/office/drawing/2014/main" id="{247B6BBF-09F2-4A29-AE4E-3771E2924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F88C7C-F931-EC1F-BA36-005CBAB3B87B}"/>
              </a:ext>
            </a:extLst>
          </p:cNvPr>
          <p:cNvSpPr>
            <a:spLocks noGrp="1"/>
          </p:cNvSpPr>
          <p:nvPr>
            <p:ph type="title"/>
          </p:nvPr>
        </p:nvSpPr>
        <p:spPr>
          <a:xfrm>
            <a:off x="635000" y="634029"/>
            <a:ext cx="10921640" cy="1314698"/>
          </a:xfrm>
        </p:spPr>
        <p:txBody>
          <a:bodyPr anchor="ctr">
            <a:normAutofit/>
          </a:bodyPr>
          <a:lstStyle/>
          <a:p>
            <a:pPr algn="ctr">
              <a:lnSpc>
                <a:spcPct val="90000"/>
              </a:lnSpc>
            </a:pPr>
            <a:r>
              <a:rPr lang="en-US" sz="5600" dirty="0"/>
              <a:t>Asynchronous communication</a:t>
            </a:r>
          </a:p>
        </p:txBody>
      </p:sp>
      <p:sp>
        <p:nvSpPr>
          <p:cNvPr id="13"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48305" y="2241737"/>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rgbClr val="2971E7"/>
          </a:solidFill>
          <a:ln w="34925">
            <a:solidFill>
              <a:srgbClr val="2971E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2">
            <a:extLst>
              <a:ext uri="{FF2B5EF4-FFF2-40B4-BE49-F238E27FC236}">
                <a16:creationId xmlns:a16="http://schemas.microsoft.com/office/drawing/2014/main" id="{2889977F-C184-1C20-7BC7-C7D1108017D0}"/>
              </a:ext>
            </a:extLst>
          </p:cNvPr>
          <p:cNvGraphicFramePr>
            <a:graphicFrameLocks noGrp="1"/>
          </p:cNvGraphicFramePr>
          <p:nvPr>
            <p:ph idx="1"/>
            <p:extLst>
              <p:ext uri="{D42A27DB-BD31-4B8C-83A1-F6EECF244321}">
                <p14:modId xmlns:p14="http://schemas.microsoft.com/office/powerpoint/2010/main" val="2137876399"/>
              </p:ext>
            </p:extLst>
          </p:nvPr>
        </p:nvGraphicFramePr>
        <p:xfrm>
          <a:off x="632647" y="2805098"/>
          <a:ext cx="10915869" cy="34789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58059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10">
            <a:extLst>
              <a:ext uri="{FF2B5EF4-FFF2-40B4-BE49-F238E27FC236}">
                <a16:creationId xmlns:a16="http://schemas.microsoft.com/office/drawing/2014/main" id="{3529E97A-97C3-40EA-8A04-5C02398D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rgbClr val="2971E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0B48160-7464-D1F1-E9BD-2CDF95FDC00C}"/>
              </a:ext>
            </a:extLst>
          </p:cNvPr>
          <p:cNvSpPr>
            <a:spLocks noGrp="1"/>
          </p:cNvSpPr>
          <p:nvPr>
            <p:ph type="title"/>
          </p:nvPr>
        </p:nvSpPr>
        <p:spPr>
          <a:xfrm>
            <a:off x="734629" y="416928"/>
            <a:ext cx="3419856" cy="1463040"/>
          </a:xfrm>
        </p:spPr>
        <p:txBody>
          <a:bodyPr anchor="ctr">
            <a:normAutofit/>
          </a:bodyPr>
          <a:lstStyle/>
          <a:p>
            <a:pPr>
              <a:lnSpc>
                <a:spcPct val="90000"/>
              </a:lnSpc>
            </a:pPr>
            <a:r>
              <a:rPr lang="en-US" sz="3000" dirty="0">
                <a:solidFill>
                  <a:srgbClr val="FFFFFF"/>
                </a:solidFill>
              </a:rPr>
              <a:t>Asynchronous communication</a:t>
            </a:r>
          </a:p>
        </p:txBody>
      </p:sp>
      <p:sp>
        <p:nvSpPr>
          <p:cNvPr id="3" name="Content Placeholder 2">
            <a:extLst>
              <a:ext uri="{FF2B5EF4-FFF2-40B4-BE49-F238E27FC236}">
                <a16:creationId xmlns:a16="http://schemas.microsoft.com/office/drawing/2014/main" id="{B575E1D5-FA9B-AE2E-80DD-993E30ECDF74}"/>
              </a:ext>
            </a:extLst>
          </p:cNvPr>
          <p:cNvSpPr>
            <a:spLocks noGrp="1"/>
          </p:cNvSpPr>
          <p:nvPr>
            <p:ph idx="1"/>
          </p:nvPr>
        </p:nvSpPr>
        <p:spPr>
          <a:xfrm>
            <a:off x="4333280" y="810446"/>
            <a:ext cx="6894576" cy="1463040"/>
          </a:xfrm>
        </p:spPr>
        <p:txBody>
          <a:bodyPr anchor="ctr">
            <a:noAutofit/>
          </a:bodyPr>
          <a:lstStyle/>
          <a:p>
            <a:pPr marL="0" indent="0">
              <a:lnSpc>
                <a:spcPct val="100000"/>
              </a:lnSpc>
              <a:buNone/>
            </a:pPr>
            <a:r>
              <a:rPr lang="en-US" sz="1600" b="0" i="0" dirty="0">
                <a:solidFill>
                  <a:srgbClr val="FFFFFF"/>
                </a:solidFill>
                <a:effectLst/>
                <a:latin typeface="Times New Roman" panose="02020603050405020304" pitchFamily="18" charset="0"/>
                <a:cs typeface="Times New Roman" panose="02020603050405020304" pitchFamily="18" charset="0"/>
              </a:rPr>
              <a:t>	</a:t>
            </a:r>
            <a:r>
              <a:rPr lang="en-US" sz="1600" b="1" i="0" dirty="0">
                <a:solidFill>
                  <a:srgbClr val="FFFFFF"/>
                </a:solidFill>
                <a:effectLst/>
                <a:latin typeface="Times New Roman" panose="02020603050405020304" pitchFamily="18" charset="0"/>
                <a:cs typeface="Times New Roman" panose="02020603050405020304" pitchFamily="18" charset="0"/>
              </a:rPr>
              <a:t>Frame structure in Asynchronous communication:</a:t>
            </a:r>
          </a:p>
          <a:p>
            <a:pPr>
              <a:lnSpc>
                <a:spcPct val="100000"/>
              </a:lnSpc>
              <a:buFont typeface="Arial" panose="020B0604020202020204" pitchFamily="34" charset="0"/>
              <a:buChar char="•"/>
            </a:pPr>
            <a:r>
              <a:rPr lang="en-US" sz="1600" b="1" i="0" dirty="0">
                <a:solidFill>
                  <a:srgbClr val="FFFFFF"/>
                </a:solidFill>
                <a:effectLst/>
                <a:latin typeface="Times New Roman" panose="02020603050405020304" pitchFamily="18" charset="0"/>
                <a:cs typeface="Times New Roman" panose="02020603050405020304" pitchFamily="18" charset="0"/>
              </a:rPr>
              <a:t>START bit:</a:t>
            </a:r>
            <a:r>
              <a:rPr lang="en-US" sz="1600" b="0" i="0" dirty="0">
                <a:solidFill>
                  <a:srgbClr val="FFFFFF"/>
                </a:solidFill>
                <a:effectLst/>
                <a:latin typeface="Times New Roman" panose="02020603050405020304" pitchFamily="18" charset="0"/>
                <a:cs typeface="Times New Roman" panose="02020603050405020304" pitchFamily="18" charset="0"/>
              </a:rPr>
              <a:t> It is a bit with which serial communication starts and it is always low.</a:t>
            </a:r>
          </a:p>
          <a:p>
            <a:pPr>
              <a:lnSpc>
                <a:spcPct val="100000"/>
              </a:lnSpc>
              <a:buFont typeface="Arial" panose="020B0604020202020204" pitchFamily="34" charset="0"/>
              <a:buChar char="•"/>
            </a:pPr>
            <a:r>
              <a:rPr lang="en-US" sz="1600" b="1" i="0" dirty="0">
                <a:solidFill>
                  <a:srgbClr val="FFFFFF"/>
                </a:solidFill>
                <a:effectLst/>
                <a:latin typeface="Times New Roman" panose="02020603050405020304" pitchFamily="18" charset="0"/>
                <a:cs typeface="Times New Roman" panose="02020603050405020304" pitchFamily="18" charset="0"/>
              </a:rPr>
              <a:t>Data bits packet</a:t>
            </a:r>
            <a:r>
              <a:rPr lang="en-US" sz="1600" b="0" i="0" dirty="0">
                <a:solidFill>
                  <a:srgbClr val="FFFFFF"/>
                </a:solidFill>
                <a:effectLst/>
                <a:latin typeface="Times New Roman" panose="02020603050405020304" pitchFamily="18" charset="0"/>
                <a:cs typeface="Times New Roman" panose="02020603050405020304" pitchFamily="18" charset="0"/>
              </a:rPr>
              <a:t>: Data bits can be 5 to 9 bits packet. Normally we use 8 data bit packet, which is always sent after the START bit.</a:t>
            </a:r>
          </a:p>
          <a:p>
            <a:pPr>
              <a:lnSpc>
                <a:spcPct val="100000"/>
              </a:lnSpc>
              <a:buFont typeface="Arial" panose="020B0604020202020204" pitchFamily="34" charset="0"/>
              <a:buChar char="•"/>
            </a:pPr>
            <a:r>
              <a:rPr lang="en-US" sz="1600" b="1" i="0" dirty="0">
                <a:solidFill>
                  <a:srgbClr val="FFFFFF"/>
                </a:solidFill>
                <a:effectLst/>
                <a:latin typeface="Times New Roman" panose="02020603050405020304" pitchFamily="18" charset="0"/>
                <a:cs typeface="Times New Roman" panose="02020603050405020304" pitchFamily="18" charset="0"/>
              </a:rPr>
              <a:t>STOP bit</a:t>
            </a:r>
            <a:r>
              <a:rPr lang="en-US" sz="1600" b="0" i="0" dirty="0">
                <a:solidFill>
                  <a:srgbClr val="FFFFFF"/>
                </a:solidFill>
                <a:effectLst/>
                <a:latin typeface="Times New Roman" panose="02020603050405020304" pitchFamily="18" charset="0"/>
                <a:cs typeface="Times New Roman" panose="02020603050405020304" pitchFamily="18" charset="0"/>
              </a:rPr>
              <a:t>: This is one or two bits. It is sent after the data bits packet to indicate the end of the frame. The stop bit is always logic high.</a:t>
            </a:r>
          </a:p>
          <a:p>
            <a:pPr>
              <a:lnSpc>
                <a:spcPct val="100000"/>
              </a:lnSpc>
            </a:pPr>
            <a:endParaRPr lang="en-US" sz="1600" dirty="0">
              <a:solidFill>
                <a:srgbClr val="FFFFFF"/>
              </a:solidFill>
            </a:endParaRPr>
          </a:p>
        </p:txBody>
      </p:sp>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3" name="Ink 1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sp>
        <p:nvSpPr>
          <p:cNvPr id="15"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704088"/>
            <a:ext cx="18288" cy="1316736"/>
          </a:xfrm>
          <a:custGeom>
            <a:avLst/>
            <a:gdLst>
              <a:gd name="connsiteX0" fmla="*/ 0 w 18288"/>
              <a:gd name="connsiteY0" fmla="*/ 0 h 1316736"/>
              <a:gd name="connsiteX1" fmla="*/ 18288 w 18288"/>
              <a:gd name="connsiteY1" fmla="*/ 0 h 1316736"/>
              <a:gd name="connsiteX2" fmla="*/ 18288 w 18288"/>
              <a:gd name="connsiteY2" fmla="*/ 632033 h 1316736"/>
              <a:gd name="connsiteX3" fmla="*/ 18288 w 18288"/>
              <a:gd name="connsiteY3" fmla="*/ 1316736 h 1316736"/>
              <a:gd name="connsiteX4" fmla="*/ 0 w 18288"/>
              <a:gd name="connsiteY4" fmla="*/ 1316736 h 1316736"/>
              <a:gd name="connsiteX5" fmla="*/ 0 w 18288"/>
              <a:gd name="connsiteY5" fmla="*/ 671535 h 1316736"/>
              <a:gd name="connsiteX6" fmla="*/ 0 w 18288"/>
              <a:gd name="connsiteY6" fmla="*/ 0 h 1316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88" h="1316736" fill="none" extrusionOk="0">
                <a:moveTo>
                  <a:pt x="0" y="0"/>
                </a:moveTo>
                <a:cubicBezTo>
                  <a:pt x="5414" y="683"/>
                  <a:pt x="12510" y="720"/>
                  <a:pt x="18288" y="0"/>
                </a:cubicBezTo>
                <a:cubicBezTo>
                  <a:pt x="11385" y="276484"/>
                  <a:pt x="47354" y="495364"/>
                  <a:pt x="18288" y="632033"/>
                </a:cubicBezTo>
                <a:cubicBezTo>
                  <a:pt x="-10778" y="768702"/>
                  <a:pt x="26786" y="1005085"/>
                  <a:pt x="18288" y="1316736"/>
                </a:cubicBezTo>
                <a:cubicBezTo>
                  <a:pt x="9577" y="1315893"/>
                  <a:pt x="6900" y="1316365"/>
                  <a:pt x="0" y="1316736"/>
                </a:cubicBezTo>
                <a:cubicBezTo>
                  <a:pt x="-29997" y="1144491"/>
                  <a:pt x="20055" y="926108"/>
                  <a:pt x="0" y="671535"/>
                </a:cubicBezTo>
                <a:cubicBezTo>
                  <a:pt x="-20055" y="416962"/>
                  <a:pt x="15787" y="211813"/>
                  <a:pt x="0" y="0"/>
                </a:cubicBezTo>
                <a:close/>
              </a:path>
              <a:path w="18288" h="1316736" stroke="0" extrusionOk="0">
                <a:moveTo>
                  <a:pt x="0" y="0"/>
                </a:moveTo>
                <a:cubicBezTo>
                  <a:pt x="5341" y="9"/>
                  <a:pt x="11148" y="-611"/>
                  <a:pt x="18288" y="0"/>
                </a:cubicBezTo>
                <a:cubicBezTo>
                  <a:pt x="-6741" y="195124"/>
                  <a:pt x="36996" y="409062"/>
                  <a:pt x="18288" y="618866"/>
                </a:cubicBezTo>
                <a:cubicBezTo>
                  <a:pt x="-420" y="828670"/>
                  <a:pt x="28345" y="1144651"/>
                  <a:pt x="18288" y="1316736"/>
                </a:cubicBezTo>
                <a:cubicBezTo>
                  <a:pt x="10476" y="1317615"/>
                  <a:pt x="8805" y="1316987"/>
                  <a:pt x="0" y="1316736"/>
                </a:cubicBezTo>
                <a:cubicBezTo>
                  <a:pt x="30302" y="1053606"/>
                  <a:pt x="-1997" y="890047"/>
                  <a:pt x="0" y="671535"/>
                </a:cubicBezTo>
                <a:cubicBezTo>
                  <a:pt x="1997" y="453023"/>
                  <a:pt x="-25538" y="322042"/>
                  <a:pt x="0" y="0"/>
                </a:cubicBezTo>
                <a:close/>
              </a:path>
            </a:pathLst>
          </a:custGeom>
          <a:solidFill>
            <a:srgbClr val="2971E7"/>
          </a:solidFill>
          <a:ln w="34925">
            <a:solidFill>
              <a:srgbClr val="2971E7"/>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7">
            <a:extLst>
              <a:ext uri="{FF2B5EF4-FFF2-40B4-BE49-F238E27FC236}">
                <a16:creationId xmlns:a16="http://schemas.microsoft.com/office/drawing/2014/main" id="{63EB9E34-7BFF-2FB0-AF33-C021172F0C8C}"/>
              </a:ext>
            </a:extLst>
          </p:cNvPr>
          <p:cNvPicPr>
            <a:picLocks noChangeAspect="1"/>
          </p:cNvPicPr>
          <p:nvPr/>
        </p:nvPicPr>
        <p:blipFill>
          <a:blip r:embed="rId4"/>
          <a:stretch>
            <a:fillRect/>
          </a:stretch>
        </p:blipFill>
        <p:spPr bwMode="auto">
          <a:xfrm>
            <a:off x="1491760" y="3077570"/>
            <a:ext cx="9196287" cy="3172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1235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11460-936F-094E-D670-2DFB852A1DF1}"/>
              </a:ext>
            </a:extLst>
          </p:cNvPr>
          <p:cNvSpPr>
            <a:spLocks noGrp="1"/>
          </p:cNvSpPr>
          <p:nvPr>
            <p:ph type="title"/>
          </p:nvPr>
        </p:nvSpPr>
        <p:spPr>
          <a:xfrm>
            <a:off x="2377888" y="454772"/>
            <a:ext cx="7436224" cy="1325563"/>
          </a:xfrm>
        </p:spPr>
        <p:txBody>
          <a:bodyPr>
            <a:normAutofit/>
          </a:bodyPr>
          <a:lstStyle/>
          <a:p>
            <a:r>
              <a:rPr lang="en-US" sz="4800" dirty="0">
                <a:latin typeface="+mj-lt"/>
                <a:ea typeface="+mj-ea"/>
                <a:cs typeface="+mj-cs"/>
              </a:rPr>
              <a:t>Data</a:t>
            </a:r>
            <a:r>
              <a:rPr lang="en-US" sz="1600" b="1" i="0" dirty="0">
                <a:solidFill>
                  <a:srgbClr val="333333"/>
                </a:solidFill>
                <a:effectLst/>
                <a:latin typeface="Roboto" panose="02000000000000000000" pitchFamily="2" charset="0"/>
              </a:rPr>
              <a:t>   </a:t>
            </a:r>
            <a:r>
              <a:rPr lang="en-US" sz="4800" dirty="0">
                <a:latin typeface="+mj-lt"/>
                <a:ea typeface="+mj-ea"/>
                <a:cs typeface="+mj-cs"/>
              </a:rPr>
              <a:t>transmission </a:t>
            </a:r>
            <a:r>
              <a:rPr lang="en-US" sz="1600" b="1" i="0" dirty="0">
                <a:solidFill>
                  <a:srgbClr val="333333"/>
                </a:solidFill>
                <a:effectLst/>
                <a:latin typeface="Roboto" panose="02000000000000000000" pitchFamily="2" charset="0"/>
              </a:rPr>
              <a:t> </a:t>
            </a:r>
            <a:r>
              <a:rPr lang="en-US" sz="4800" dirty="0">
                <a:latin typeface="+mj-lt"/>
                <a:ea typeface="+mj-ea"/>
                <a:cs typeface="+mj-cs"/>
              </a:rPr>
              <a:t>rate</a:t>
            </a:r>
          </a:p>
        </p:txBody>
      </p:sp>
      <p:sp>
        <p:nvSpPr>
          <p:cNvPr id="4" name="Rectangle 3">
            <a:extLst>
              <a:ext uri="{FF2B5EF4-FFF2-40B4-BE49-F238E27FC236}">
                <a16:creationId xmlns:a16="http://schemas.microsoft.com/office/drawing/2014/main" id="{89D34BDE-3B02-CA2E-F7C8-C0D7879025A3}"/>
              </a:ext>
            </a:extLst>
          </p:cNvPr>
          <p:cNvSpPr/>
          <p:nvPr/>
        </p:nvSpPr>
        <p:spPr>
          <a:xfrm>
            <a:off x="667870" y="1927412"/>
            <a:ext cx="10856260" cy="1192305"/>
          </a:xfrm>
          <a:prstGeom prst="rect">
            <a:avLst/>
          </a:prstGeom>
          <a:solidFill>
            <a:schemeClr val="accent1">
              <a:lumMod val="20000"/>
              <a:lumOff val="80000"/>
            </a:schemeClr>
          </a:solidFill>
          <a:ln>
            <a:solidFill>
              <a:schemeClr val="accent1">
                <a:lumMod val="50000"/>
              </a:schemeClr>
            </a:solidFill>
          </a:ln>
        </p:spPr>
        <p:style>
          <a:lnRef idx="0">
            <a:schemeClr val="accent4"/>
          </a:lnRef>
          <a:fillRef idx="3">
            <a:schemeClr val="accent4"/>
          </a:fillRef>
          <a:effectRef idx="3">
            <a:schemeClr val="accent4"/>
          </a:effectRef>
          <a:fontRef idx="minor">
            <a:schemeClr val="lt1"/>
          </a:fontRef>
        </p:style>
        <p:txBody>
          <a:bodyPr rtlCol="0" anchor="ctr"/>
          <a:lstStyle/>
          <a:p>
            <a:pPr lvl="1" algn="ctr"/>
            <a:r>
              <a:rPr lang="en-US" b="0" i="0" dirty="0">
                <a:solidFill>
                  <a:srgbClr val="000000"/>
                </a:solidFill>
                <a:effectLst/>
                <a:latin typeface="Times New Roman" panose="02020603050405020304" pitchFamily="18" charset="0"/>
                <a:cs typeface="Times New Roman" panose="02020603050405020304" pitchFamily="18" charset="0"/>
              </a:rPr>
              <a:t>The data transmission rate is measured in bits per second (bps). In the binary system, it is also called a baud rate. Standard baud rates supported are 1200, 2400, 4800, 19200, 38400, 57600, and 115200. Normally most of the time 9600 bps is used when speed is not a big issue.</a:t>
            </a:r>
            <a:endParaRPr lang="en-US" dirty="0">
              <a:latin typeface="Times New Roman" panose="02020603050405020304" pitchFamily="18" charset="0"/>
              <a:cs typeface="Times New Roman" panose="02020603050405020304" pitchFamily="18" charset="0"/>
            </a:endParaRPr>
          </a:p>
          <a:p>
            <a:pPr algn="ctr"/>
            <a:endParaRPr lang="en-US" dirty="0"/>
          </a:p>
        </p:txBody>
      </p:sp>
      <p:pic>
        <p:nvPicPr>
          <p:cNvPr id="6" name="Picture 5">
            <a:extLst>
              <a:ext uri="{FF2B5EF4-FFF2-40B4-BE49-F238E27FC236}">
                <a16:creationId xmlns:a16="http://schemas.microsoft.com/office/drawing/2014/main" id="{22E3FC75-51B9-FB6D-94F1-E8CDAF074056}"/>
              </a:ext>
            </a:extLst>
          </p:cNvPr>
          <p:cNvPicPr>
            <a:picLocks noChangeAspect="1"/>
          </p:cNvPicPr>
          <p:nvPr/>
        </p:nvPicPr>
        <p:blipFill>
          <a:blip r:embed="rId2"/>
          <a:stretch>
            <a:fillRect/>
          </a:stretch>
        </p:blipFill>
        <p:spPr>
          <a:xfrm>
            <a:off x="2377888" y="3293688"/>
            <a:ext cx="7513544" cy="3109540"/>
          </a:xfrm>
          <a:prstGeom prst="rect">
            <a:avLst/>
          </a:prstGeom>
        </p:spPr>
      </p:pic>
    </p:spTree>
    <p:extLst>
      <p:ext uri="{BB962C8B-B14F-4D97-AF65-F5344CB8AC3E}">
        <p14:creationId xmlns:p14="http://schemas.microsoft.com/office/powerpoint/2010/main" val="2509948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1B65CB-4304-606B-2977-306F9DBF73EE}"/>
              </a:ext>
            </a:extLst>
          </p:cNvPr>
          <p:cNvSpPr txBox="1"/>
          <p:nvPr/>
        </p:nvSpPr>
        <p:spPr>
          <a:xfrm>
            <a:off x="510986" y="1605572"/>
            <a:ext cx="4383743" cy="3693319"/>
          </a:xfrm>
          <a:prstGeom prst="rect">
            <a:avLst/>
          </a:prstGeom>
          <a:noFill/>
        </p:spPr>
        <p:txBody>
          <a:bodyPr wrap="square">
            <a:spAutoFit/>
          </a:bodyPr>
          <a:lstStyle/>
          <a:p>
            <a:pPr algn="l">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 8051 serial communication has </a:t>
            </a:r>
            <a:r>
              <a:rPr lang="en-US" b="0" i="0" dirty="0" err="1">
                <a:solidFill>
                  <a:srgbClr val="000000"/>
                </a:solidFill>
                <a:effectLst/>
                <a:latin typeface="Times New Roman" panose="02020603050405020304" pitchFamily="18" charset="0"/>
                <a:cs typeface="Times New Roman" panose="02020603050405020304" pitchFamily="18" charset="0"/>
              </a:rPr>
              <a:t>TTL</a:t>
            </a:r>
            <a:r>
              <a:rPr lang="en-US" b="0" i="0" dirty="0">
                <a:solidFill>
                  <a:srgbClr val="000000"/>
                </a:solidFill>
                <a:effectLst/>
                <a:latin typeface="Times New Roman" panose="02020603050405020304" pitchFamily="18" charset="0"/>
                <a:cs typeface="Times New Roman" panose="02020603050405020304" pitchFamily="18" charset="0"/>
              </a:rPr>
              <a:t> voltage level which are 0 v for logic 0 and 5 v for logic 1.</a:t>
            </a:r>
          </a:p>
          <a:p>
            <a:pPr algn="l"/>
            <a:endParaRPr lang="en-US" b="0" i="0" dirty="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 In computers and most of the </a:t>
            </a:r>
            <a:r>
              <a:rPr lang="en-US" i="0" dirty="0">
                <a:solidFill>
                  <a:srgbClr val="000000"/>
                </a:solidFill>
                <a:effectLst/>
                <a:latin typeface="Times New Roman" panose="02020603050405020304" pitchFamily="18" charset="0"/>
                <a:cs typeface="Times New Roman" panose="02020603050405020304" pitchFamily="18" charset="0"/>
              </a:rPr>
              <a:t>old</a:t>
            </a:r>
            <a:r>
              <a:rPr lang="en-US" b="0" i="0" dirty="0">
                <a:solidFill>
                  <a:srgbClr val="000000"/>
                </a:solidFill>
                <a:effectLst/>
                <a:latin typeface="Times New Roman" panose="02020603050405020304" pitchFamily="18" charset="0"/>
                <a:cs typeface="Times New Roman" panose="02020603050405020304" pitchFamily="18" charset="0"/>
              </a:rPr>
              <a:t> devices for serial communication, RS232 protocol with DB9 connector is used. RS232 serial communication has different voltage levels than 8051 serial communication. </a:t>
            </a:r>
            <a:r>
              <a:rPr lang="en-US" b="1" dirty="0">
                <a:solidFill>
                  <a:srgbClr val="000000"/>
                </a:solidFill>
                <a:latin typeface="Times New Roman" panose="02020603050405020304" pitchFamily="18" charset="0"/>
                <a:cs typeface="Times New Roman" panose="02020603050405020304" pitchFamily="18" charset="0"/>
              </a:rPr>
              <a:t> </a:t>
            </a:r>
            <a:r>
              <a:rPr lang="en-US" b="1" i="0" dirty="0">
                <a:solidFill>
                  <a:srgbClr val="000000"/>
                </a:solidFill>
                <a:effectLst/>
                <a:latin typeface="Times New Roman" panose="02020603050405020304" pitchFamily="18" charset="0"/>
                <a:cs typeface="Times New Roman" panose="02020603050405020304" pitchFamily="18" charset="0"/>
              </a:rPr>
              <a:t>+3V to +25V for logic zero and -3V to -25V for logic 1 =&gt; we need to use a voltage level converter like MAX232 IC.</a:t>
            </a:r>
            <a:endParaRPr lang="en-US" b="1" dirty="0">
              <a:solidFill>
                <a:srgbClr val="000000"/>
              </a:solidFill>
              <a:latin typeface="Times New Roman" panose="02020603050405020304" pitchFamily="18" charset="0"/>
              <a:cs typeface="Times New Roman" panose="02020603050405020304" pitchFamily="18" charset="0"/>
            </a:endParaRPr>
          </a:p>
          <a:p>
            <a:pPr algn="l"/>
            <a:endParaRPr lang="en-US" b="0" i="0" dirty="0">
              <a:solidFill>
                <a:srgbClr val="000000"/>
              </a:solidFill>
              <a:effectLst/>
              <a:latin typeface="Roboto" panose="02000000000000000000" pitchFamily="2" charset="0"/>
            </a:endParaRPr>
          </a:p>
        </p:txBody>
      </p:sp>
      <p:sp>
        <p:nvSpPr>
          <p:cNvPr id="5" name="TextBox 4">
            <a:extLst>
              <a:ext uri="{FF2B5EF4-FFF2-40B4-BE49-F238E27FC236}">
                <a16:creationId xmlns:a16="http://schemas.microsoft.com/office/drawing/2014/main" id="{D0AD8A0B-FCB6-62A8-4B70-4722F2AEA6C1}"/>
              </a:ext>
            </a:extLst>
          </p:cNvPr>
          <p:cNvSpPr txBox="1"/>
          <p:nvPr/>
        </p:nvSpPr>
        <p:spPr>
          <a:xfrm>
            <a:off x="510986" y="196334"/>
            <a:ext cx="6096000" cy="830997"/>
          </a:xfrm>
          <a:prstGeom prst="rect">
            <a:avLst/>
          </a:prstGeom>
          <a:noFill/>
        </p:spPr>
        <p:txBody>
          <a:bodyPr wrap="square">
            <a:spAutoFit/>
          </a:bodyPr>
          <a:lstStyle/>
          <a:p>
            <a:r>
              <a:rPr lang="en-US" sz="4800" dirty="0">
                <a:latin typeface="+mj-lt"/>
                <a:ea typeface="+mj-ea"/>
                <a:cs typeface="+mj-cs"/>
              </a:rPr>
              <a:t>Interface</a:t>
            </a:r>
            <a:r>
              <a:rPr lang="en-US" b="1" i="0" dirty="0">
                <a:solidFill>
                  <a:srgbClr val="000000"/>
                </a:solidFill>
                <a:effectLst/>
                <a:latin typeface="Roboto" panose="02000000000000000000" pitchFamily="2" charset="0"/>
              </a:rPr>
              <a:t>  </a:t>
            </a:r>
            <a:r>
              <a:rPr lang="en-US" sz="4800" dirty="0">
                <a:latin typeface="+mj-lt"/>
                <a:ea typeface="+mj-ea"/>
                <a:cs typeface="+mj-cs"/>
              </a:rPr>
              <a:t>standard</a:t>
            </a:r>
          </a:p>
        </p:txBody>
      </p:sp>
      <p:pic>
        <p:nvPicPr>
          <p:cNvPr id="2052" name="Picture 4" descr="8051 Serial Interface">
            <a:extLst>
              <a:ext uri="{FF2B5EF4-FFF2-40B4-BE49-F238E27FC236}">
                <a16:creationId xmlns:a16="http://schemas.microsoft.com/office/drawing/2014/main" id="{AA778971-B0B4-347C-4EA9-7525B77D80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5711" y="999503"/>
            <a:ext cx="6096000" cy="5662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65964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8A2DB-74C8-4E62-AD91-35408CDEEE19}"/>
              </a:ext>
            </a:extLst>
          </p:cNvPr>
          <p:cNvSpPr>
            <a:spLocks noGrp="1"/>
          </p:cNvSpPr>
          <p:nvPr>
            <p:ph type="title"/>
          </p:nvPr>
        </p:nvSpPr>
        <p:spPr>
          <a:xfrm>
            <a:off x="838200" y="365125"/>
            <a:ext cx="10515600" cy="1347765"/>
          </a:xfrm>
        </p:spPr>
        <p:txBody>
          <a:bodyPr/>
          <a:lstStyle/>
          <a:p>
            <a:pPr algn="ctr"/>
            <a:r>
              <a:rPr lang="vi-VN" dirty="0"/>
              <a:t>Conclusion</a:t>
            </a:r>
            <a:endParaRPr lang="en-US" dirty="0"/>
          </a:p>
        </p:txBody>
      </p:sp>
      <p:sp>
        <p:nvSpPr>
          <p:cNvPr id="3" name="Content Placeholder 2">
            <a:extLst>
              <a:ext uri="{FF2B5EF4-FFF2-40B4-BE49-F238E27FC236}">
                <a16:creationId xmlns:a16="http://schemas.microsoft.com/office/drawing/2014/main" id="{172B1D21-134F-460A-B635-6B444F5443E6}"/>
              </a:ext>
            </a:extLst>
          </p:cNvPr>
          <p:cNvSpPr>
            <a:spLocks noGrp="1"/>
          </p:cNvSpPr>
          <p:nvPr>
            <p:ph idx="1"/>
          </p:nvPr>
        </p:nvSpPr>
        <p:spPr>
          <a:xfrm>
            <a:off x="838200" y="1712890"/>
            <a:ext cx="10515600" cy="4919730"/>
          </a:xfrm>
        </p:spPr>
        <p:txBody>
          <a:bodyPr>
            <a:normAutofit/>
          </a:bodyPr>
          <a:lstStyle/>
          <a:p>
            <a:pPr marL="0" indent="0">
              <a:lnSpc>
                <a:spcPct val="100000"/>
              </a:lnSpc>
              <a:buNone/>
            </a:pPr>
            <a:endParaRPr lang="vi-VN" dirty="0">
              <a:latin typeface="Times New Roman" panose="02020603050405020304" pitchFamily="18" charset="0"/>
              <a:cs typeface="Times New Roman" panose="02020603050405020304" pitchFamily="18" charset="0"/>
            </a:endParaRPr>
          </a:p>
          <a:p>
            <a:pPr marL="0" indent="0">
              <a:lnSpc>
                <a:spcPct val="100000"/>
              </a:lnSpc>
              <a:buNone/>
            </a:pPr>
            <a:r>
              <a:rPr lang="vi-VN" dirty="0">
                <a:latin typeface="Times New Roman" panose="02020603050405020304" pitchFamily="18" charset="0"/>
                <a:cs typeface="Times New Roman" panose="02020603050405020304" pitchFamily="18" charset="0"/>
              </a:rPr>
              <a:t>1. </a:t>
            </a:r>
            <a:r>
              <a:rPr lang="en-GB" dirty="0">
                <a:latin typeface="Times New Roman" panose="02020603050405020304" pitchFamily="18" charset="0"/>
                <a:cs typeface="Times New Roman" panose="02020603050405020304" pitchFamily="18" charset="0"/>
              </a:rPr>
              <a:t>8051 is a chip manufactured by </a:t>
            </a:r>
            <a:r>
              <a:rPr lang="vi-VN" dirty="0">
                <a:latin typeface="Times New Roman" panose="02020603050405020304" pitchFamily="18" charset="0"/>
                <a:cs typeface="Times New Roman" panose="02020603050405020304" pitchFamily="18" charset="0"/>
              </a:rPr>
              <a:t>intel.</a:t>
            </a:r>
          </a:p>
          <a:p>
            <a:pPr marL="0" indent="0">
              <a:lnSpc>
                <a:spcPct val="100000"/>
              </a:lnSpc>
              <a:buNone/>
            </a:pPr>
            <a:r>
              <a:rPr lang="vi-VN" dirty="0">
                <a:latin typeface="Times New Roman" panose="02020603050405020304" pitchFamily="18" charset="0"/>
                <a:cs typeface="Times New Roman" panose="02020603050405020304" pitchFamily="18" charset="0"/>
              </a:rPr>
              <a:t>2. Basic Knowledge about interruption and comunication.</a:t>
            </a:r>
            <a:endParaRPr lang="en-GB" dirty="0">
              <a:latin typeface="Times New Roman" panose="02020603050405020304" pitchFamily="18" charset="0"/>
              <a:cs typeface="Times New Roman" panose="02020603050405020304" pitchFamily="18" charset="0"/>
            </a:endParaRPr>
          </a:p>
          <a:p>
            <a:pPr marL="0" indent="0">
              <a:lnSpc>
                <a:spcPct val="100000"/>
              </a:lnSpc>
              <a:buNone/>
            </a:pPr>
            <a:r>
              <a:rPr lang="vi-VN" dirty="0">
                <a:latin typeface="Times New Roman" panose="02020603050405020304" pitchFamily="18" charset="0"/>
                <a:cs typeface="Times New Roman" panose="02020603050405020304" pitchFamily="18" charset="0"/>
              </a:rPr>
              <a:t>3. Comunication using </a:t>
            </a:r>
            <a:r>
              <a:rPr lang="en-GB" dirty="0">
                <a:latin typeface="Times New Roman" panose="02020603050405020304" pitchFamily="18" charset="0"/>
                <a:cs typeface="Times New Roman" panose="02020603050405020304" pitchFamily="18" charset="0"/>
              </a:rPr>
              <a:t>Asynchronous </a:t>
            </a:r>
            <a:r>
              <a:rPr lang="vi-VN" dirty="0">
                <a:latin typeface="Times New Roman" panose="02020603050405020304" pitchFamily="18" charset="0"/>
                <a:cs typeface="Times New Roman" panose="02020603050405020304" pitchFamily="18" charset="0"/>
              </a:rPr>
              <a:t>transmition</a:t>
            </a:r>
            <a:r>
              <a:rPr lang="en-GB"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method.</a:t>
            </a:r>
          </a:p>
          <a:p>
            <a:pPr marL="0" indent="0">
              <a:lnSpc>
                <a:spcPct val="100000"/>
              </a:lnSpc>
              <a:buNone/>
            </a:pPr>
            <a:r>
              <a:rPr lang="vi-VN" dirty="0">
                <a:latin typeface="Times New Roman" panose="02020603050405020304" pitchFamily="18" charset="0"/>
                <a:cs typeface="Times New Roman" panose="02020603050405020304" pitchFamily="18" charset="0"/>
              </a:rPr>
              <a:t>4. </a:t>
            </a:r>
            <a:r>
              <a:rPr lang="en-GB" dirty="0">
                <a:latin typeface="Times New Roman" panose="02020603050405020304" pitchFamily="18" charset="0"/>
                <a:cs typeface="Times New Roman" panose="02020603050405020304" pitchFamily="18" charset="0"/>
              </a:rPr>
              <a:t>8051 use </a:t>
            </a:r>
            <a:r>
              <a:rPr lang="vi-VN" dirty="0">
                <a:latin typeface="Times New Roman" panose="02020603050405020304" pitchFamily="18" charset="0"/>
                <a:cs typeface="Times New Roman" panose="02020603050405020304" pitchFamily="18" charset="0"/>
              </a:rPr>
              <a:t>Full-duplex communication</a:t>
            </a:r>
            <a:r>
              <a:rPr lang="en-GB"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method.</a:t>
            </a:r>
            <a:endParaRPr lang="en-GB" dirty="0">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CA97F98F-C1F6-4026-B0AA-CCBA6B219CE4}"/>
              </a:ext>
            </a:extLst>
          </p:cNvPr>
          <p:cNvSpPr/>
          <p:nvPr/>
        </p:nvSpPr>
        <p:spPr>
          <a:xfrm>
            <a:off x="838200" y="5911403"/>
            <a:ext cx="10515600" cy="58147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vi-VN" dirty="0">
                <a:latin typeface="+mj-lt"/>
              </a:rPr>
              <a:t>Thank you for your attention !</a:t>
            </a:r>
            <a:endParaRPr lang="en-US" dirty="0">
              <a:latin typeface="+mj-lt"/>
            </a:endParaRPr>
          </a:p>
        </p:txBody>
      </p:sp>
    </p:spTree>
    <p:extLst>
      <p:ext uri="{BB962C8B-B14F-4D97-AF65-F5344CB8AC3E}">
        <p14:creationId xmlns:p14="http://schemas.microsoft.com/office/powerpoint/2010/main" val="3649916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p:txBody>
          <a:bodyPr/>
          <a:lstStyle/>
          <a:p>
            <a:r>
              <a:rPr lang="en-US" sz="2400" b="1" dirty="0">
                <a:solidFill>
                  <a:schemeClr val="tx1"/>
                </a:solidFill>
                <a:latin typeface="Times New Roman" panose="02020603050405020304" pitchFamily="18" charset="0"/>
                <a:cs typeface="Times New Roman" panose="02020603050405020304" pitchFamily="18" charset="0"/>
              </a:rPr>
              <a:t>1. INTRODUCTION TO THE 8051 MICROCONTROLLER </a:t>
            </a:r>
          </a:p>
        </p:txBody>
      </p:sp>
      <p:sp>
        <p:nvSpPr>
          <p:cNvPr id="34" name="직사각형 113">
            <a:extLst>
              <a:ext uri="{FF2B5EF4-FFF2-40B4-BE49-F238E27FC236}">
                <a16:creationId xmlns:a16="http://schemas.microsoft.com/office/drawing/2014/main" id="{4A22BA5D-7234-41B5-8686-CFCB96F205FC}"/>
              </a:ext>
            </a:extLst>
          </p:cNvPr>
          <p:cNvSpPr>
            <a:spLocks noChangeArrowheads="1"/>
          </p:cNvSpPr>
          <p:nvPr/>
        </p:nvSpPr>
        <p:spPr bwMode="auto">
          <a:xfrm>
            <a:off x="10168795" y="2017628"/>
            <a:ext cx="1046724" cy="52322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800" b="1" dirty="0">
                <a:solidFill>
                  <a:schemeClr val="bg1"/>
                </a:solidFill>
                <a:cs typeface="Arial" charset="0"/>
              </a:rPr>
              <a:t>2014</a:t>
            </a:r>
            <a:endParaRPr lang="ko-KR" altLang="en-US" sz="2800" dirty="0">
              <a:solidFill>
                <a:schemeClr val="bg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59162" y="1393371"/>
            <a:ext cx="3032838" cy="5193216"/>
          </a:xfrm>
          <a:prstGeom prst="rect">
            <a:avLst/>
          </a:prstGeom>
        </p:spPr>
      </p:pic>
      <p:sp>
        <p:nvSpPr>
          <p:cNvPr id="11" name="Title 1"/>
          <p:cNvSpPr txBox="1">
            <a:spLocks/>
          </p:cNvSpPr>
          <p:nvPr/>
        </p:nvSpPr>
        <p:spPr>
          <a:xfrm>
            <a:off x="326989" y="1867989"/>
            <a:ext cx="8865325" cy="304591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spcBef>
                <a:spcPts val="1200"/>
              </a:spcBef>
              <a:spcAft>
                <a:spcPts val="1200"/>
              </a:spcAft>
            </a:pPr>
            <a:r>
              <a:rPr lang="en-US" sz="2400" dirty="0">
                <a:latin typeface="Times New Roman" panose="02020603050405020304" pitchFamily="18" charset="0"/>
                <a:cs typeface="Times New Roman" panose="02020603050405020304" pitchFamily="18" charset="0"/>
              </a:rPr>
              <a:t> The 8051 microcontroller is </a:t>
            </a:r>
          </a:p>
          <a:p>
            <a:pPr marL="685800" indent="-685800">
              <a:spcBef>
                <a:spcPts val="1200"/>
              </a:spcBef>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basic microcontroller.</a:t>
            </a:r>
          </a:p>
          <a:p>
            <a:pPr marL="685800" indent="-685800">
              <a:spcBef>
                <a:spcPts val="1200"/>
              </a:spcBef>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First introduced by the ‘Intel Corporation’ since 1970.</a:t>
            </a:r>
          </a:p>
          <a:p>
            <a:pPr marL="685800" indent="-685800">
              <a:spcBef>
                <a:spcPts val="1200"/>
              </a:spcBef>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Developed by the 8086 processor architecture. </a:t>
            </a:r>
          </a:p>
          <a:p>
            <a:pPr marL="685800" indent="-685800">
              <a:spcBef>
                <a:spcPts val="1200"/>
              </a:spcBef>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family of the microcontroller.</a:t>
            </a:r>
          </a:p>
          <a:p>
            <a:pPr marL="685800" indent="-685800">
              <a:spcBef>
                <a:spcPts val="1200"/>
              </a:spcBef>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Developed by different manufacturers such as Philips, Atmel, </a:t>
            </a:r>
            <a:r>
              <a:rPr lang="en-US" sz="2400" dirty="0" err="1">
                <a:latin typeface="Times New Roman" panose="02020603050405020304" pitchFamily="18" charset="0"/>
                <a:cs typeface="Times New Roman" panose="02020603050405020304" pitchFamily="18" charset="0"/>
              </a:rPr>
              <a:t>dalls</a:t>
            </a:r>
            <a:r>
              <a:rPr lang="en-US" sz="2400" dirty="0">
                <a:latin typeface="Times New Roman" panose="02020603050405020304" pitchFamily="18" charset="0"/>
                <a:cs typeface="Times New Roman" panose="02020603050405020304" pitchFamily="18" charset="0"/>
              </a:rPr>
              <a:t>, and so on. </a:t>
            </a:r>
          </a:p>
          <a:p>
            <a:pPr marL="685800" indent="-685800">
              <a:spcBef>
                <a:spcPts val="1200"/>
              </a:spcBef>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Used in lots of embedded products from small children’s toys to large automotive systems.</a:t>
            </a:r>
          </a:p>
        </p:txBody>
      </p:sp>
    </p:spTree>
    <p:extLst>
      <p:ext uri="{BB962C8B-B14F-4D97-AF65-F5344CB8AC3E}">
        <p14:creationId xmlns:p14="http://schemas.microsoft.com/office/powerpoint/2010/main" val="3320655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p:txBody>
          <a:bodyPr/>
          <a:lstStyle/>
          <a:p>
            <a:r>
              <a:rPr lang="en-US" sz="2400" b="1" dirty="0">
                <a:solidFill>
                  <a:schemeClr val="tx1"/>
                </a:solidFill>
                <a:latin typeface="Times New Roman" panose="02020603050405020304" pitchFamily="18" charset="0"/>
                <a:cs typeface="Times New Roman" panose="02020603050405020304" pitchFamily="18" charset="0"/>
              </a:rPr>
              <a:t>2. INTRODUCTION INTERRUPT </a:t>
            </a:r>
          </a:p>
        </p:txBody>
      </p:sp>
      <p:sp>
        <p:nvSpPr>
          <p:cNvPr id="34" name="직사각형 113">
            <a:extLst>
              <a:ext uri="{FF2B5EF4-FFF2-40B4-BE49-F238E27FC236}">
                <a16:creationId xmlns:a16="http://schemas.microsoft.com/office/drawing/2014/main" id="{4A22BA5D-7234-41B5-8686-CFCB96F205FC}"/>
              </a:ext>
            </a:extLst>
          </p:cNvPr>
          <p:cNvSpPr>
            <a:spLocks noChangeArrowheads="1"/>
          </p:cNvSpPr>
          <p:nvPr/>
        </p:nvSpPr>
        <p:spPr bwMode="auto">
          <a:xfrm>
            <a:off x="10168795" y="2017628"/>
            <a:ext cx="1046724" cy="52322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800" b="1" dirty="0">
                <a:solidFill>
                  <a:schemeClr val="bg1"/>
                </a:solidFill>
                <a:cs typeface="Arial" charset="0"/>
              </a:rPr>
              <a:t>2014</a:t>
            </a:r>
            <a:endParaRPr lang="ko-KR" altLang="en-US" sz="2800" dirty="0">
              <a:solidFill>
                <a:schemeClr val="bg1"/>
              </a:solidFill>
            </a:endParaRPr>
          </a:p>
        </p:txBody>
      </p:sp>
      <p:pic>
        <p:nvPicPr>
          <p:cNvPr id="4" name="Picture 3"/>
          <p:cNvPicPr>
            <a:picLocks noChangeAspect="1"/>
          </p:cNvPicPr>
          <p:nvPr/>
        </p:nvPicPr>
        <p:blipFill>
          <a:blip r:embed="rId2"/>
          <a:stretch>
            <a:fillRect/>
          </a:stretch>
        </p:blipFill>
        <p:spPr>
          <a:xfrm>
            <a:off x="281122" y="1551640"/>
            <a:ext cx="11604172" cy="3455933"/>
          </a:xfrm>
          <a:prstGeom prst="rect">
            <a:avLst/>
          </a:prstGeom>
        </p:spPr>
      </p:pic>
      <p:sp>
        <p:nvSpPr>
          <p:cNvPr id="7" name="TextBox 6">
            <a:extLst>
              <a:ext uri="{FF2B5EF4-FFF2-40B4-BE49-F238E27FC236}">
                <a16:creationId xmlns:a16="http://schemas.microsoft.com/office/drawing/2014/main" id="{FD00A3E8-44ED-1059-C13D-9DC8BC2C1757}"/>
              </a:ext>
            </a:extLst>
          </p:cNvPr>
          <p:cNvSpPr txBox="1"/>
          <p:nvPr/>
        </p:nvSpPr>
        <p:spPr>
          <a:xfrm>
            <a:off x="230939" y="5014076"/>
            <a:ext cx="11573197" cy="1815882"/>
          </a:xfrm>
          <a:prstGeom prst="rect">
            <a:avLst/>
          </a:prstGeom>
          <a:noFill/>
        </p:spPr>
        <p:txBody>
          <a:bodyPr wrap="square">
            <a:spAutoFit/>
          </a:bodyPr>
          <a:lstStyle/>
          <a:p>
            <a:pPr algn="just"/>
            <a:r>
              <a:rPr lang="en-US" sz="2800" dirty="0">
                <a:latin typeface="Times New Roman" panose="02020603050405020304" pitchFamily="18" charset="0"/>
                <a:cs typeface="Times New Roman" panose="02020603050405020304" pitchFamily="18" charset="0"/>
              </a:rPr>
              <a:t>Interrupt is number of emergency event inside or outside the microcontroller that occur, forcing the microcontroller to pause the implement of current program, serve immediately the task that interrupts the request- this task called the Interrupt Service Routine (ISR) </a:t>
            </a:r>
          </a:p>
        </p:txBody>
      </p:sp>
    </p:spTree>
    <p:extLst>
      <p:ext uri="{BB962C8B-B14F-4D97-AF65-F5344CB8AC3E}">
        <p14:creationId xmlns:p14="http://schemas.microsoft.com/office/powerpoint/2010/main" val="515077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p:txBody>
          <a:bodyPr/>
          <a:lstStyle/>
          <a:p>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2.2  INTERRUPT IN 8051</a:t>
            </a:r>
          </a:p>
        </p:txBody>
      </p:sp>
      <p:sp>
        <p:nvSpPr>
          <p:cNvPr id="34" name="직사각형 113">
            <a:extLst>
              <a:ext uri="{FF2B5EF4-FFF2-40B4-BE49-F238E27FC236}">
                <a16:creationId xmlns:a16="http://schemas.microsoft.com/office/drawing/2014/main" id="{4A22BA5D-7234-41B5-8686-CFCB96F205FC}"/>
              </a:ext>
            </a:extLst>
          </p:cNvPr>
          <p:cNvSpPr>
            <a:spLocks noChangeArrowheads="1"/>
          </p:cNvSpPr>
          <p:nvPr/>
        </p:nvSpPr>
        <p:spPr bwMode="auto">
          <a:xfrm>
            <a:off x="10168795" y="2017628"/>
            <a:ext cx="1046724" cy="52322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800" b="1" dirty="0">
                <a:solidFill>
                  <a:schemeClr val="bg1"/>
                </a:solidFill>
                <a:cs typeface="Arial" charset="0"/>
              </a:rPr>
              <a:t>2014</a:t>
            </a:r>
            <a:endParaRPr lang="ko-KR" altLang="en-US" sz="2800" dirty="0">
              <a:solidFill>
                <a:schemeClr val="bg1"/>
              </a:solidFill>
            </a:endParaRPr>
          </a:p>
        </p:txBody>
      </p:sp>
      <p:sp>
        <p:nvSpPr>
          <p:cNvPr id="5" name="Rectangle 4"/>
          <p:cNvSpPr/>
          <p:nvPr/>
        </p:nvSpPr>
        <p:spPr>
          <a:xfrm>
            <a:off x="1128824" y="1426893"/>
            <a:ext cx="9039971" cy="492443"/>
          </a:xfrm>
          <a:prstGeom prst="rect">
            <a:avLst/>
          </a:prstGeom>
        </p:spPr>
        <p:txBody>
          <a:bodyPr wrap="square">
            <a:spAutoFit/>
          </a:bodyPr>
          <a:lstStyle/>
          <a:p>
            <a:pPr algn="just"/>
            <a:r>
              <a:rPr lang="en-US" sz="2600" b="1" dirty="0">
                <a:latin typeface="Times New Roman" panose="02020603050405020304" pitchFamily="18" charset="0"/>
                <a:cs typeface="Times New Roman" panose="02020603050405020304" pitchFamily="18" charset="0"/>
              </a:rPr>
              <a:t>*Six interrupts in the 8051:</a:t>
            </a:r>
          </a:p>
        </p:txBody>
      </p:sp>
      <p:sp>
        <p:nvSpPr>
          <p:cNvPr id="9" name="Rectangle 8"/>
          <p:cNvSpPr/>
          <p:nvPr/>
        </p:nvSpPr>
        <p:spPr>
          <a:xfrm>
            <a:off x="750000" y="2027403"/>
            <a:ext cx="9039971" cy="400110"/>
          </a:xfrm>
          <a:prstGeom prst="rect">
            <a:avLst/>
          </a:prstGeom>
        </p:spPr>
        <p:txBody>
          <a:bodyPr wrap="square">
            <a:spAutoFit/>
          </a:bodyPr>
          <a:lstStyle/>
          <a:p>
            <a:pPr algn="just"/>
            <a:endParaRPr lang="en-US" sz="2000" b="1" dirty="0">
              <a:latin typeface="Times New Roman" panose="02020603050405020304" pitchFamily="18" charset="0"/>
              <a:cs typeface="Times New Roman" panose="02020603050405020304" pitchFamily="18" charset="0"/>
            </a:endParaRPr>
          </a:p>
        </p:txBody>
      </p:sp>
      <p:sp>
        <p:nvSpPr>
          <p:cNvPr id="7" name="Rectangle 6"/>
          <p:cNvSpPr/>
          <p:nvPr/>
        </p:nvSpPr>
        <p:spPr>
          <a:xfrm>
            <a:off x="998196" y="2027403"/>
            <a:ext cx="10549370" cy="2092881"/>
          </a:xfrm>
          <a:prstGeom prst="rect">
            <a:avLst/>
          </a:prstGeom>
        </p:spPr>
        <p:txBody>
          <a:bodyPr wrap="square">
            <a:spAutoFit/>
          </a:bodyPr>
          <a:lstStyle/>
          <a:p>
            <a:pPr algn="just"/>
            <a:r>
              <a:rPr lang="en-US" sz="2000" dirty="0">
                <a:latin typeface="Times New Roman" panose="02020603050405020304" pitchFamily="18" charset="0"/>
                <a:cs typeface="Times New Roman" panose="02020603050405020304" pitchFamily="18" charset="0"/>
              </a:rPr>
              <a:t>+</a:t>
            </a:r>
            <a:r>
              <a:rPr lang="vi-VN"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Reset</a:t>
            </a:r>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a:t>
            </a:r>
            <a:r>
              <a:rPr lang="vi-V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Two interrupts are set aside for the timers: one for </a:t>
            </a:r>
            <a:r>
              <a:rPr lang="en-US" sz="2000" b="1" dirty="0">
                <a:latin typeface="Times New Roman" panose="02020603050405020304" pitchFamily="18" charset="0"/>
                <a:cs typeface="Times New Roman" panose="02020603050405020304" pitchFamily="18" charset="0"/>
              </a:rPr>
              <a:t>Timer 0 </a:t>
            </a:r>
            <a:r>
              <a:rPr lang="en-US" sz="2000" dirty="0">
                <a:latin typeface="Times New Roman" panose="02020603050405020304" pitchFamily="18" charset="0"/>
                <a:cs typeface="Times New Roman" panose="02020603050405020304" pitchFamily="18" charset="0"/>
              </a:rPr>
              <a:t>and one for </a:t>
            </a:r>
            <a:r>
              <a:rPr lang="en-US" sz="2000" b="1" dirty="0">
                <a:latin typeface="Times New Roman" panose="02020603050405020304" pitchFamily="18" charset="0"/>
                <a:cs typeface="Times New Roman" panose="02020603050405020304" pitchFamily="18" charset="0"/>
              </a:rPr>
              <a:t>Timer</a:t>
            </a:r>
            <a:r>
              <a:rPr lang="en-US" sz="2000" dirty="0">
                <a:latin typeface="Times New Roman" panose="02020603050405020304" pitchFamily="18" charset="0"/>
                <a:cs typeface="Times New Roman" panose="02020603050405020304" pitchFamily="18" charset="0"/>
              </a:rPr>
              <a:t>1</a:t>
            </a:r>
            <a:r>
              <a:rPr lang="en-US" sz="2000" b="1"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a:t>
            </a:r>
            <a:r>
              <a:rPr lang="vi-V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Two interrupts are set aside for hardware external hardware interrupts: The interrupt </a:t>
            </a:r>
            <a:r>
              <a:rPr lang="en-US" sz="2000" b="1" dirty="0">
                <a:latin typeface="Times New Roman" panose="02020603050405020304" pitchFamily="18" charset="0"/>
                <a:cs typeface="Times New Roman" panose="02020603050405020304" pitchFamily="18" charset="0"/>
              </a:rPr>
              <a:t>INT0</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INT1</a:t>
            </a:r>
          </a:p>
          <a:p>
            <a:pPr algn="just"/>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t>
            </a:r>
            <a:r>
              <a:rPr lang="vi-VN" sz="2000" b="1"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Serial communication</a:t>
            </a:r>
          </a:p>
          <a:p>
            <a:pPr algn="just">
              <a:spcBef>
                <a:spcPts val="1200"/>
              </a:spcBef>
              <a:spcAft>
                <a:spcPts val="1200"/>
              </a:spcAft>
            </a:pPr>
            <a:endParaRPr lang="en-US" sz="2000" b="1"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116580281"/>
              </p:ext>
            </p:extLst>
          </p:nvPr>
        </p:nvGraphicFramePr>
        <p:xfrm>
          <a:off x="1225898" y="3854087"/>
          <a:ext cx="8030926" cy="2586906"/>
        </p:xfrm>
        <a:graphic>
          <a:graphicData uri="http://schemas.openxmlformats.org/drawingml/2006/table">
            <a:tbl>
              <a:tblPr firstRow="1" bandRow="1">
                <a:tableStyleId>{5C22544A-7EE6-4342-B048-85BDC9FD1C3A}</a:tableStyleId>
              </a:tblPr>
              <a:tblGrid>
                <a:gridCol w="4015463">
                  <a:extLst>
                    <a:ext uri="{9D8B030D-6E8A-4147-A177-3AD203B41FA5}">
                      <a16:colId xmlns:a16="http://schemas.microsoft.com/office/drawing/2014/main" val="2669558130"/>
                    </a:ext>
                  </a:extLst>
                </a:gridCol>
                <a:gridCol w="4015463">
                  <a:extLst>
                    <a:ext uri="{9D8B030D-6E8A-4147-A177-3AD203B41FA5}">
                      <a16:colId xmlns:a16="http://schemas.microsoft.com/office/drawing/2014/main" val="3443544150"/>
                    </a:ext>
                  </a:extLst>
                </a:gridCol>
              </a:tblGrid>
              <a:tr h="369558">
                <a:tc>
                  <a:txBody>
                    <a:bodyPr/>
                    <a:lstStyle/>
                    <a:p>
                      <a:pPr algn="ctr"/>
                      <a:r>
                        <a:rPr lang="en-US" sz="1600" dirty="0">
                          <a:latin typeface="Times New Roman" panose="02020603050405020304" pitchFamily="18" charset="0"/>
                          <a:cs typeface="Times New Roman" panose="02020603050405020304" pitchFamily="18" charset="0"/>
                        </a:rPr>
                        <a:t>INTERRUPTS</a:t>
                      </a:r>
                    </a:p>
                  </a:txBody>
                  <a:tcPr/>
                </a:tc>
                <a:tc>
                  <a:txBody>
                    <a:bodyPr/>
                    <a:lstStyle/>
                    <a:p>
                      <a:pPr algn="ctr"/>
                      <a:r>
                        <a:rPr lang="en-US" sz="1600" dirty="0">
                          <a:latin typeface="Times New Roman" panose="02020603050405020304" pitchFamily="18" charset="0"/>
                          <a:cs typeface="Times New Roman" panose="02020603050405020304" pitchFamily="18" charset="0"/>
                        </a:rPr>
                        <a:t>ADDRESS</a:t>
                      </a:r>
                      <a:r>
                        <a:rPr lang="en-US" sz="1600" baseline="0" dirty="0">
                          <a:latin typeface="Times New Roman" panose="02020603050405020304" pitchFamily="18" charset="0"/>
                          <a:cs typeface="Times New Roman" panose="02020603050405020304" pitchFamily="18" charset="0"/>
                        </a:rPr>
                        <a:t> LOCATION</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91847387"/>
                  </a:ext>
                </a:extLst>
              </a:tr>
              <a:tr h="369558">
                <a:tc>
                  <a:txBody>
                    <a:bodyPr/>
                    <a:lstStyle/>
                    <a:p>
                      <a:pPr algn="ctr"/>
                      <a:r>
                        <a:rPr lang="en-US" sz="1600" dirty="0">
                          <a:latin typeface="Times New Roman" panose="02020603050405020304" pitchFamily="18" charset="0"/>
                          <a:cs typeface="Times New Roman" panose="02020603050405020304" pitchFamily="18" charset="0"/>
                        </a:rPr>
                        <a:t>RESET</a:t>
                      </a:r>
                    </a:p>
                  </a:txBody>
                  <a:tcPr/>
                </a:tc>
                <a:tc>
                  <a:txBody>
                    <a:bodyPr/>
                    <a:lstStyle/>
                    <a:p>
                      <a:pPr algn="ctr"/>
                      <a:r>
                        <a:rPr lang="en-US" sz="1600" dirty="0">
                          <a:latin typeface="Times New Roman" panose="02020603050405020304" pitchFamily="18" charset="0"/>
                          <a:cs typeface="Times New Roman" panose="02020603050405020304" pitchFamily="18" charset="0"/>
                        </a:rPr>
                        <a:t>0000h</a:t>
                      </a:r>
                    </a:p>
                  </a:txBody>
                  <a:tcPr/>
                </a:tc>
                <a:extLst>
                  <a:ext uri="{0D108BD9-81ED-4DB2-BD59-A6C34878D82A}">
                    <a16:rowId xmlns:a16="http://schemas.microsoft.com/office/drawing/2014/main" val="4027683068"/>
                  </a:ext>
                </a:extLst>
              </a:tr>
              <a:tr h="369558">
                <a:tc>
                  <a:txBody>
                    <a:bodyPr/>
                    <a:lstStyle/>
                    <a:p>
                      <a:pPr algn="ctr"/>
                      <a:r>
                        <a:rPr lang="en-US" sz="1600" dirty="0">
                          <a:latin typeface="Times New Roman" panose="02020603050405020304" pitchFamily="18" charset="0"/>
                          <a:cs typeface="Times New Roman" panose="02020603050405020304" pitchFamily="18" charset="0"/>
                        </a:rPr>
                        <a:t>TIMER 0</a:t>
                      </a:r>
                    </a:p>
                  </a:txBody>
                  <a:tcPr/>
                </a:tc>
                <a:tc>
                  <a:txBody>
                    <a:bodyPr/>
                    <a:lstStyle/>
                    <a:p>
                      <a:pPr algn="ctr"/>
                      <a:r>
                        <a:rPr lang="en-US" sz="1600" dirty="0">
                          <a:latin typeface="Times New Roman" panose="02020603050405020304" pitchFamily="18" charset="0"/>
                          <a:cs typeface="Times New Roman" panose="02020603050405020304" pitchFamily="18" charset="0"/>
                        </a:rPr>
                        <a:t>0003h</a:t>
                      </a:r>
                    </a:p>
                  </a:txBody>
                  <a:tcPr/>
                </a:tc>
                <a:extLst>
                  <a:ext uri="{0D108BD9-81ED-4DB2-BD59-A6C34878D82A}">
                    <a16:rowId xmlns:a16="http://schemas.microsoft.com/office/drawing/2014/main" val="2257023066"/>
                  </a:ext>
                </a:extLst>
              </a:tr>
              <a:tr h="369558">
                <a:tc>
                  <a:txBody>
                    <a:bodyPr/>
                    <a:lstStyle/>
                    <a:p>
                      <a:pPr algn="ctr"/>
                      <a:r>
                        <a:rPr lang="en-US" sz="1600" dirty="0">
                          <a:latin typeface="Times New Roman" panose="02020603050405020304" pitchFamily="18" charset="0"/>
                          <a:cs typeface="Times New Roman" panose="02020603050405020304" pitchFamily="18" charset="0"/>
                        </a:rPr>
                        <a:t>TIMER1</a:t>
                      </a:r>
                    </a:p>
                  </a:txBody>
                  <a:tcPr/>
                </a:tc>
                <a:tc>
                  <a:txBody>
                    <a:bodyPr/>
                    <a:lstStyle/>
                    <a:p>
                      <a:pPr algn="ctr"/>
                      <a:r>
                        <a:rPr lang="en-US" sz="1600" dirty="0">
                          <a:latin typeface="Times New Roman" panose="02020603050405020304" pitchFamily="18" charset="0"/>
                          <a:cs typeface="Times New Roman" panose="02020603050405020304" pitchFamily="18" charset="0"/>
                        </a:rPr>
                        <a:t>000Bh</a:t>
                      </a:r>
                    </a:p>
                  </a:txBody>
                  <a:tcPr/>
                </a:tc>
                <a:extLst>
                  <a:ext uri="{0D108BD9-81ED-4DB2-BD59-A6C34878D82A}">
                    <a16:rowId xmlns:a16="http://schemas.microsoft.com/office/drawing/2014/main" val="294316194"/>
                  </a:ext>
                </a:extLst>
              </a:tr>
              <a:tr h="369558">
                <a:tc>
                  <a:txBody>
                    <a:bodyPr/>
                    <a:lstStyle/>
                    <a:p>
                      <a:pPr algn="ctr"/>
                      <a:r>
                        <a:rPr lang="en-US" sz="1600" dirty="0">
                          <a:latin typeface="Times New Roman" panose="02020603050405020304" pitchFamily="18" charset="0"/>
                          <a:cs typeface="Times New Roman" panose="02020603050405020304" pitchFamily="18" charset="0"/>
                        </a:rPr>
                        <a:t>INT0</a:t>
                      </a:r>
                    </a:p>
                  </a:txBody>
                  <a:tcPr/>
                </a:tc>
                <a:tc>
                  <a:txBody>
                    <a:bodyPr/>
                    <a:lstStyle/>
                    <a:p>
                      <a:pPr algn="ctr"/>
                      <a:r>
                        <a:rPr lang="en-US" sz="1600" dirty="0">
                          <a:latin typeface="Times New Roman" panose="02020603050405020304" pitchFamily="18" charset="0"/>
                          <a:cs typeface="Times New Roman" panose="02020603050405020304" pitchFamily="18" charset="0"/>
                        </a:rPr>
                        <a:t>0013h</a:t>
                      </a:r>
                    </a:p>
                  </a:txBody>
                  <a:tcPr/>
                </a:tc>
                <a:extLst>
                  <a:ext uri="{0D108BD9-81ED-4DB2-BD59-A6C34878D82A}">
                    <a16:rowId xmlns:a16="http://schemas.microsoft.com/office/drawing/2014/main" val="195295784"/>
                  </a:ext>
                </a:extLst>
              </a:tr>
              <a:tr h="369558">
                <a:tc>
                  <a:txBody>
                    <a:bodyPr/>
                    <a:lstStyle/>
                    <a:p>
                      <a:pPr algn="ctr"/>
                      <a:r>
                        <a:rPr lang="en-US" sz="1600" dirty="0">
                          <a:latin typeface="Times New Roman" panose="02020603050405020304" pitchFamily="18" charset="0"/>
                          <a:cs typeface="Times New Roman" panose="02020603050405020304" pitchFamily="18" charset="0"/>
                        </a:rPr>
                        <a:t>INT1</a:t>
                      </a:r>
                    </a:p>
                  </a:txBody>
                  <a:tcPr/>
                </a:tc>
                <a:tc>
                  <a:txBody>
                    <a:bodyPr/>
                    <a:lstStyle/>
                    <a:p>
                      <a:pPr algn="ctr"/>
                      <a:r>
                        <a:rPr lang="en-US" sz="1600" dirty="0">
                          <a:latin typeface="Times New Roman" panose="02020603050405020304" pitchFamily="18" charset="0"/>
                          <a:cs typeface="Times New Roman" panose="02020603050405020304" pitchFamily="18" charset="0"/>
                        </a:rPr>
                        <a:t>001Bh</a:t>
                      </a:r>
                    </a:p>
                  </a:txBody>
                  <a:tcPr/>
                </a:tc>
                <a:extLst>
                  <a:ext uri="{0D108BD9-81ED-4DB2-BD59-A6C34878D82A}">
                    <a16:rowId xmlns:a16="http://schemas.microsoft.com/office/drawing/2014/main" val="3911510212"/>
                  </a:ext>
                </a:extLst>
              </a:tr>
              <a:tr h="369558">
                <a:tc>
                  <a:txBody>
                    <a:bodyPr/>
                    <a:lstStyle/>
                    <a:p>
                      <a:pPr algn="ctr"/>
                      <a:r>
                        <a:rPr lang="en-US" sz="1600" dirty="0">
                          <a:latin typeface="Times New Roman" panose="02020603050405020304" pitchFamily="18" charset="0"/>
                          <a:cs typeface="Times New Roman" panose="02020603050405020304" pitchFamily="18" charset="0"/>
                        </a:rPr>
                        <a:t>SERIAL</a:t>
                      </a:r>
                    </a:p>
                  </a:txBody>
                  <a:tcPr/>
                </a:tc>
                <a:tc>
                  <a:txBody>
                    <a:bodyPr/>
                    <a:lstStyle/>
                    <a:p>
                      <a:pPr algn="ctr"/>
                      <a:r>
                        <a:rPr lang="en-US" sz="1600" dirty="0">
                          <a:latin typeface="Times New Roman" panose="02020603050405020304" pitchFamily="18" charset="0"/>
                          <a:cs typeface="Times New Roman" panose="02020603050405020304" pitchFamily="18" charset="0"/>
                        </a:rPr>
                        <a:t>0023h</a:t>
                      </a:r>
                    </a:p>
                  </a:txBody>
                  <a:tcPr/>
                </a:tc>
                <a:extLst>
                  <a:ext uri="{0D108BD9-81ED-4DB2-BD59-A6C34878D82A}">
                    <a16:rowId xmlns:a16="http://schemas.microsoft.com/office/drawing/2014/main" val="4006348709"/>
                  </a:ext>
                </a:extLst>
              </a:tr>
            </a:tbl>
          </a:graphicData>
        </a:graphic>
      </p:graphicFrame>
    </p:spTree>
    <p:extLst>
      <p:ext uri="{BB962C8B-B14F-4D97-AF65-F5344CB8AC3E}">
        <p14:creationId xmlns:p14="http://schemas.microsoft.com/office/powerpoint/2010/main" val="4083689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p:txBody>
          <a:bodyPr/>
          <a:lstStyle/>
          <a:p>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2.2  INTERRUPT IN 8051</a:t>
            </a:r>
          </a:p>
        </p:txBody>
      </p:sp>
      <p:sp>
        <p:nvSpPr>
          <p:cNvPr id="34" name="직사각형 113">
            <a:extLst>
              <a:ext uri="{FF2B5EF4-FFF2-40B4-BE49-F238E27FC236}">
                <a16:creationId xmlns:a16="http://schemas.microsoft.com/office/drawing/2014/main" id="{4A22BA5D-7234-41B5-8686-CFCB96F205FC}"/>
              </a:ext>
            </a:extLst>
          </p:cNvPr>
          <p:cNvSpPr>
            <a:spLocks noChangeArrowheads="1"/>
          </p:cNvSpPr>
          <p:nvPr/>
        </p:nvSpPr>
        <p:spPr bwMode="auto">
          <a:xfrm>
            <a:off x="10168795" y="2017628"/>
            <a:ext cx="1046724" cy="52322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800" b="1" dirty="0">
                <a:solidFill>
                  <a:schemeClr val="bg1"/>
                </a:solidFill>
                <a:cs typeface="Arial" charset="0"/>
              </a:rPr>
              <a:t>2014</a:t>
            </a:r>
            <a:endParaRPr lang="ko-KR" altLang="en-US" sz="2800" dirty="0">
              <a:solidFill>
                <a:schemeClr val="bg1"/>
              </a:solidFill>
            </a:endParaRPr>
          </a:p>
        </p:txBody>
      </p:sp>
      <p:sp>
        <p:nvSpPr>
          <p:cNvPr id="5" name="Rectangle 4"/>
          <p:cNvSpPr/>
          <p:nvPr/>
        </p:nvSpPr>
        <p:spPr>
          <a:xfrm>
            <a:off x="1128824" y="1426893"/>
            <a:ext cx="9039971" cy="492443"/>
          </a:xfrm>
          <a:prstGeom prst="rect">
            <a:avLst/>
          </a:prstGeom>
        </p:spPr>
        <p:txBody>
          <a:bodyPr wrap="square">
            <a:spAutoFit/>
          </a:bodyPr>
          <a:lstStyle/>
          <a:p>
            <a:pPr algn="just"/>
            <a:r>
              <a:rPr lang="en-US" sz="2600" b="1" dirty="0">
                <a:latin typeface="Times New Roman" panose="02020603050405020304" pitchFamily="18" charset="0"/>
                <a:cs typeface="Times New Roman" panose="02020603050405020304" pitchFamily="18" charset="0"/>
              </a:rPr>
              <a:t>* The service interrupted</a:t>
            </a:r>
          </a:p>
        </p:txBody>
      </p:sp>
      <p:sp>
        <p:nvSpPr>
          <p:cNvPr id="9" name="Rectangle 8"/>
          <p:cNvSpPr/>
          <p:nvPr/>
        </p:nvSpPr>
        <p:spPr>
          <a:xfrm>
            <a:off x="750000" y="2027403"/>
            <a:ext cx="9039971" cy="400110"/>
          </a:xfrm>
          <a:prstGeom prst="rect">
            <a:avLst/>
          </a:prstGeom>
        </p:spPr>
        <p:txBody>
          <a:bodyPr wrap="square">
            <a:spAutoFit/>
          </a:bodyPr>
          <a:lstStyle/>
          <a:p>
            <a:pPr algn="just"/>
            <a:endParaRPr lang="en-US" sz="2000" b="1" dirty="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170240509"/>
              </p:ext>
            </p:extLst>
          </p:nvPr>
        </p:nvGraphicFramePr>
        <p:xfrm>
          <a:off x="1783805" y="2350572"/>
          <a:ext cx="8128000" cy="354803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315763298"/>
                    </a:ext>
                  </a:extLst>
                </a:gridCol>
                <a:gridCol w="2032000">
                  <a:extLst>
                    <a:ext uri="{9D8B030D-6E8A-4147-A177-3AD203B41FA5}">
                      <a16:colId xmlns:a16="http://schemas.microsoft.com/office/drawing/2014/main" val="170300528"/>
                    </a:ext>
                  </a:extLst>
                </a:gridCol>
                <a:gridCol w="2032000">
                  <a:extLst>
                    <a:ext uri="{9D8B030D-6E8A-4147-A177-3AD203B41FA5}">
                      <a16:colId xmlns:a16="http://schemas.microsoft.com/office/drawing/2014/main" val="37056299"/>
                    </a:ext>
                  </a:extLst>
                </a:gridCol>
                <a:gridCol w="2032000">
                  <a:extLst>
                    <a:ext uri="{9D8B030D-6E8A-4147-A177-3AD203B41FA5}">
                      <a16:colId xmlns:a16="http://schemas.microsoft.com/office/drawing/2014/main" val="831087450"/>
                    </a:ext>
                  </a:extLst>
                </a:gridCol>
              </a:tblGrid>
              <a:tr h="453574">
                <a:tc>
                  <a:txBody>
                    <a:bodyPr/>
                    <a:lstStyle/>
                    <a:p>
                      <a:pPr algn="ctr"/>
                      <a:r>
                        <a:rPr lang="en-US" dirty="0">
                          <a:latin typeface="Times New Roman" panose="02020603050405020304" pitchFamily="18" charset="0"/>
                          <a:cs typeface="Times New Roman" panose="02020603050405020304" pitchFamily="18" charset="0"/>
                        </a:rPr>
                        <a:t>Interrupt</a:t>
                      </a:r>
                    </a:p>
                  </a:txBody>
                  <a:tcPr/>
                </a:tc>
                <a:tc>
                  <a:txBody>
                    <a:bodyPr/>
                    <a:lstStyle/>
                    <a:p>
                      <a:pPr algn="ctr"/>
                      <a:r>
                        <a:rPr lang="en-US" dirty="0">
                          <a:latin typeface="Times New Roman" panose="02020603050405020304" pitchFamily="18" charset="0"/>
                          <a:cs typeface="Times New Roman" panose="02020603050405020304" pitchFamily="18" charset="0"/>
                        </a:rPr>
                        <a:t>FLAG</a:t>
                      </a:r>
                    </a:p>
                  </a:txBody>
                  <a:tcPr/>
                </a:tc>
                <a:tc>
                  <a:txBody>
                    <a:bodyPr/>
                    <a:lstStyle/>
                    <a:p>
                      <a:pPr algn="ctr"/>
                      <a:r>
                        <a:rPr lang="en-US" dirty="0">
                          <a:latin typeface="Times New Roman" panose="02020603050405020304" pitchFamily="18" charset="0"/>
                          <a:cs typeface="Times New Roman" panose="02020603050405020304" pitchFamily="18" charset="0"/>
                        </a:rPr>
                        <a:t>ADDRESS</a:t>
                      </a:r>
                      <a:r>
                        <a:rPr lang="en-US" baseline="0" dirty="0">
                          <a:latin typeface="Times New Roman" panose="02020603050405020304" pitchFamily="18" charset="0"/>
                          <a:cs typeface="Times New Roman" panose="02020603050405020304" pitchFamily="18" charset="0"/>
                        </a:rPr>
                        <a:t> LOCATION</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ODER NUMBER</a:t>
                      </a:r>
                      <a:r>
                        <a:rPr lang="en-US" baseline="0" dirty="0">
                          <a:latin typeface="Times New Roman" panose="02020603050405020304" pitchFamily="18" charset="0"/>
                          <a:cs typeface="Times New Roman" panose="02020603050405020304" pitchFamily="18" charset="0"/>
                        </a:rPr>
                        <a:t> INTERRUPTED</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42254111"/>
                  </a:ext>
                </a:extLst>
              </a:tr>
              <a:tr h="453574">
                <a:tc>
                  <a:txBody>
                    <a:bodyPr/>
                    <a:lstStyle/>
                    <a:p>
                      <a:pPr algn="ctr"/>
                      <a:r>
                        <a:rPr lang="en-US" dirty="0">
                          <a:latin typeface="Times New Roman" panose="02020603050405020304" pitchFamily="18" charset="0"/>
                          <a:cs typeface="Times New Roman" panose="02020603050405020304" pitchFamily="18" charset="0"/>
                        </a:rPr>
                        <a:t>Reset</a:t>
                      </a:r>
                    </a:p>
                  </a:txBody>
                  <a:tcPr/>
                </a:tc>
                <a:tc>
                  <a:txBody>
                    <a:bodyPr/>
                    <a:lstStyle/>
                    <a:p>
                      <a:pPr algn="ctr"/>
                      <a:r>
                        <a:rPr lang="en-US" dirty="0">
                          <a:latin typeface="Times New Roman" panose="02020603050405020304" pitchFamily="18" charset="0"/>
                          <a:cs typeface="Times New Roman" panose="02020603050405020304" pitchFamily="18" charset="0"/>
                        </a:rPr>
                        <a:t>_</a:t>
                      </a:r>
                    </a:p>
                  </a:txBody>
                  <a:tcPr/>
                </a:tc>
                <a:tc>
                  <a:txBody>
                    <a:bodyPr/>
                    <a:lstStyle/>
                    <a:p>
                      <a:pPr algn="ctr"/>
                      <a:r>
                        <a:rPr lang="en-US" dirty="0">
                          <a:latin typeface="Times New Roman" panose="02020603050405020304" pitchFamily="18" charset="0"/>
                          <a:cs typeface="Times New Roman" panose="02020603050405020304" pitchFamily="18" charset="0"/>
                        </a:rPr>
                        <a:t>0000h</a:t>
                      </a:r>
                    </a:p>
                  </a:txBody>
                  <a:tcPr/>
                </a:tc>
                <a:tc>
                  <a:txBody>
                    <a:bodyPr/>
                    <a:lstStyle/>
                    <a:p>
                      <a:pPr algn="ctr"/>
                      <a:r>
                        <a:rPr lang="en-US" dirty="0">
                          <a:latin typeface="Times New Roman" panose="02020603050405020304" pitchFamily="18" charset="0"/>
                          <a:cs typeface="Times New Roman" panose="02020603050405020304" pitchFamily="18" charset="0"/>
                        </a:rPr>
                        <a:t>_</a:t>
                      </a:r>
                    </a:p>
                  </a:txBody>
                  <a:tcPr/>
                </a:tc>
                <a:extLst>
                  <a:ext uri="{0D108BD9-81ED-4DB2-BD59-A6C34878D82A}">
                    <a16:rowId xmlns:a16="http://schemas.microsoft.com/office/drawing/2014/main" val="697840017"/>
                  </a:ext>
                </a:extLst>
              </a:tr>
              <a:tr h="453574">
                <a:tc>
                  <a:txBody>
                    <a:bodyPr/>
                    <a:lstStyle/>
                    <a:p>
                      <a:pPr algn="ctr"/>
                      <a:r>
                        <a:rPr lang="en-US" dirty="0">
                          <a:latin typeface="Times New Roman" panose="02020603050405020304" pitchFamily="18" charset="0"/>
                          <a:cs typeface="Times New Roman" panose="02020603050405020304" pitchFamily="18" charset="0"/>
                        </a:rPr>
                        <a:t>INT</a:t>
                      </a:r>
                      <a:r>
                        <a:rPr lang="en-US" baseline="0" dirty="0">
                          <a:latin typeface="Times New Roman" panose="02020603050405020304" pitchFamily="18" charset="0"/>
                          <a:cs typeface="Times New Roman" panose="02020603050405020304" pitchFamily="18" charset="0"/>
                        </a:rPr>
                        <a:t> 0</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IE0</a:t>
                      </a:r>
                    </a:p>
                  </a:txBody>
                  <a:tcPr/>
                </a:tc>
                <a:tc>
                  <a:txBody>
                    <a:bodyPr/>
                    <a:lstStyle/>
                    <a:p>
                      <a:pPr algn="ctr"/>
                      <a:r>
                        <a:rPr lang="en-US" dirty="0">
                          <a:latin typeface="Times New Roman" panose="02020603050405020304" pitchFamily="18" charset="0"/>
                          <a:cs typeface="Times New Roman" panose="02020603050405020304" pitchFamily="18" charset="0"/>
                        </a:rPr>
                        <a:t>0003h</a:t>
                      </a:r>
                    </a:p>
                  </a:txBody>
                  <a:tcPr/>
                </a:tc>
                <a:tc>
                  <a:txBody>
                    <a:bodyPr/>
                    <a:lstStyle/>
                    <a:p>
                      <a:pPr algn="ctr"/>
                      <a:r>
                        <a:rPr lang="en-US"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1220927347"/>
                  </a:ext>
                </a:extLst>
              </a:tr>
              <a:tr h="453574">
                <a:tc>
                  <a:txBody>
                    <a:bodyPr/>
                    <a:lstStyle/>
                    <a:p>
                      <a:pPr algn="ctr"/>
                      <a:r>
                        <a:rPr lang="en-US" dirty="0">
                          <a:latin typeface="Times New Roman" panose="02020603050405020304" pitchFamily="18" charset="0"/>
                          <a:cs typeface="Times New Roman" panose="02020603050405020304" pitchFamily="18" charset="0"/>
                        </a:rPr>
                        <a:t>Timer</a:t>
                      </a:r>
                      <a:r>
                        <a:rPr lang="en-US" baseline="0" dirty="0">
                          <a:latin typeface="Times New Roman" panose="02020603050405020304" pitchFamily="18" charset="0"/>
                          <a:cs typeface="Times New Roman" panose="02020603050405020304" pitchFamily="18" charset="0"/>
                        </a:rPr>
                        <a:t> 0</a:t>
                      </a:r>
                    </a:p>
                    <a:p>
                      <a:pPr algn="ct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TF0</a:t>
                      </a:r>
                    </a:p>
                  </a:txBody>
                  <a:tcPr/>
                </a:tc>
                <a:tc>
                  <a:txBody>
                    <a:bodyPr/>
                    <a:lstStyle/>
                    <a:p>
                      <a:pPr algn="ctr"/>
                      <a:r>
                        <a:rPr lang="en-US" dirty="0">
                          <a:latin typeface="Times New Roman" panose="02020603050405020304" pitchFamily="18" charset="0"/>
                          <a:cs typeface="Times New Roman" panose="02020603050405020304" pitchFamily="18" charset="0"/>
                        </a:rPr>
                        <a:t>000Bh</a:t>
                      </a:r>
                    </a:p>
                  </a:txBody>
                  <a:tcPr/>
                </a:tc>
                <a:tc>
                  <a:txBody>
                    <a:bodyPr/>
                    <a:lstStyle/>
                    <a:p>
                      <a:pPr algn="ctr"/>
                      <a:r>
                        <a:rPr lang="en-US"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825241366"/>
                  </a:ext>
                </a:extLst>
              </a:tr>
              <a:tr h="453574">
                <a:tc>
                  <a:txBody>
                    <a:bodyPr/>
                    <a:lstStyle/>
                    <a:p>
                      <a:pPr algn="ctr"/>
                      <a:r>
                        <a:rPr lang="en-US" dirty="0">
                          <a:latin typeface="Times New Roman" panose="02020603050405020304" pitchFamily="18" charset="0"/>
                          <a:cs typeface="Times New Roman" panose="02020603050405020304" pitchFamily="18" charset="0"/>
                        </a:rPr>
                        <a:t>INT 1</a:t>
                      </a:r>
                    </a:p>
                  </a:txBody>
                  <a:tcPr/>
                </a:tc>
                <a:tc>
                  <a:txBody>
                    <a:bodyPr/>
                    <a:lstStyle/>
                    <a:p>
                      <a:pPr algn="ctr"/>
                      <a:r>
                        <a:rPr lang="en-US" dirty="0">
                          <a:latin typeface="Times New Roman" panose="02020603050405020304" pitchFamily="18" charset="0"/>
                          <a:cs typeface="Times New Roman" panose="02020603050405020304" pitchFamily="18" charset="0"/>
                        </a:rPr>
                        <a:t>IE1</a:t>
                      </a:r>
                    </a:p>
                  </a:txBody>
                  <a:tcPr/>
                </a:tc>
                <a:tc>
                  <a:txBody>
                    <a:bodyPr/>
                    <a:lstStyle/>
                    <a:p>
                      <a:pPr algn="ctr"/>
                      <a:r>
                        <a:rPr lang="en-US" dirty="0">
                          <a:latin typeface="Times New Roman" panose="02020603050405020304" pitchFamily="18" charset="0"/>
                          <a:cs typeface="Times New Roman" panose="02020603050405020304" pitchFamily="18" charset="0"/>
                        </a:rPr>
                        <a:t>0013h</a:t>
                      </a:r>
                    </a:p>
                  </a:txBody>
                  <a:tcPr/>
                </a:tc>
                <a:tc>
                  <a:txBody>
                    <a:bodyPr/>
                    <a:lstStyle/>
                    <a:p>
                      <a:pPr algn="ctr"/>
                      <a:r>
                        <a:rPr lang="en-US" dirty="0">
                          <a:latin typeface="Times New Roman" panose="02020603050405020304" pitchFamily="18" charset="0"/>
                          <a:cs typeface="Times New Roman" panose="02020603050405020304" pitchFamily="18" charset="0"/>
                        </a:rPr>
                        <a:t>2</a:t>
                      </a:r>
                    </a:p>
                  </a:txBody>
                  <a:tcPr/>
                </a:tc>
                <a:extLst>
                  <a:ext uri="{0D108BD9-81ED-4DB2-BD59-A6C34878D82A}">
                    <a16:rowId xmlns:a16="http://schemas.microsoft.com/office/drawing/2014/main" val="1283073533"/>
                  </a:ext>
                </a:extLst>
              </a:tr>
              <a:tr h="453574">
                <a:tc>
                  <a:txBody>
                    <a:bodyPr/>
                    <a:lstStyle/>
                    <a:p>
                      <a:pPr algn="ctr"/>
                      <a:r>
                        <a:rPr lang="en-US" dirty="0">
                          <a:latin typeface="Times New Roman" panose="02020603050405020304" pitchFamily="18" charset="0"/>
                          <a:cs typeface="Times New Roman" panose="02020603050405020304" pitchFamily="18" charset="0"/>
                        </a:rPr>
                        <a:t>Timer 1</a:t>
                      </a:r>
                    </a:p>
                  </a:txBody>
                  <a:tcPr/>
                </a:tc>
                <a:tc>
                  <a:txBody>
                    <a:bodyPr/>
                    <a:lstStyle/>
                    <a:p>
                      <a:pPr algn="ctr"/>
                      <a:r>
                        <a:rPr lang="en-US" dirty="0">
                          <a:latin typeface="Times New Roman" panose="02020603050405020304" pitchFamily="18" charset="0"/>
                          <a:cs typeface="Times New Roman" panose="02020603050405020304" pitchFamily="18" charset="0"/>
                        </a:rPr>
                        <a:t>TF1</a:t>
                      </a:r>
                    </a:p>
                  </a:txBody>
                  <a:tcPr/>
                </a:tc>
                <a:tc>
                  <a:txBody>
                    <a:bodyPr/>
                    <a:lstStyle/>
                    <a:p>
                      <a:pPr algn="ctr"/>
                      <a:r>
                        <a:rPr lang="en-US" dirty="0">
                          <a:latin typeface="Times New Roman" panose="02020603050405020304" pitchFamily="18" charset="0"/>
                          <a:cs typeface="Times New Roman" panose="02020603050405020304" pitchFamily="18" charset="0"/>
                        </a:rPr>
                        <a:t>001Bh</a:t>
                      </a:r>
                    </a:p>
                  </a:txBody>
                  <a:tcPr/>
                </a:tc>
                <a:tc>
                  <a:txBody>
                    <a:bodyPr/>
                    <a:lstStyle/>
                    <a:p>
                      <a:pPr algn="ctr"/>
                      <a:r>
                        <a:rPr lang="en-US" dirty="0">
                          <a:latin typeface="Times New Roman" panose="02020603050405020304" pitchFamily="18" charset="0"/>
                          <a:cs typeface="Times New Roman" panose="02020603050405020304" pitchFamily="18" charset="0"/>
                        </a:rPr>
                        <a:t>3</a:t>
                      </a:r>
                    </a:p>
                  </a:txBody>
                  <a:tcPr/>
                </a:tc>
                <a:extLst>
                  <a:ext uri="{0D108BD9-81ED-4DB2-BD59-A6C34878D82A}">
                    <a16:rowId xmlns:a16="http://schemas.microsoft.com/office/drawing/2014/main" val="3150899729"/>
                  </a:ext>
                </a:extLst>
              </a:tr>
              <a:tr h="453574">
                <a:tc>
                  <a:txBody>
                    <a:bodyPr/>
                    <a:lstStyle/>
                    <a:p>
                      <a:pPr algn="ctr"/>
                      <a:r>
                        <a:rPr lang="en-US" dirty="0" err="1">
                          <a:latin typeface="Times New Roman" panose="02020603050405020304" pitchFamily="18" charset="0"/>
                          <a:cs typeface="Times New Roman" panose="02020603050405020304" pitchFamily="18" charset="0"/>
                        </a:rPr>
                        <a:t>UART</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RI/TI</a:t>
                      </a:r>
                    </a:p>
                  </a:txBody>
                  <a:tcPr/>
                </a:tc>
                <a:tc>
                  <a:txBody>
                    <a:bodyPr/>
                    <a:lstStyle/>
                    <a:p>
                      <a:pPr algn="ctr"/>
                      <a:r>
                        <a:rPr lang="en-US" dirty="0">
                          <a:latin typeface="Times New Roman" panose="02020603050405020304" pitchFamily="18" charset="0"/>
                          <a:cs typeface="Times New Roman" panose="02020603050405020304" pitchFamily="18" charset="0"/>
                        </a:rPr>
                        <a:t>0023h</a:t>
                      </a:r>
                    </a:p>
                  </a:txBody>
                  <a:tcPr/>
                </a:tc>
                <a:tc>
                  <a:txBody>
                    <a:bodyPr/>
                    <a:lstStyle/>
                    <a:p>
                      <a:pPr algn="ctr"/>
                      <a:r>
                        <a:rPr lang="en-US" dirty="0">
                          <a:latin typeface="Times New Roman" panose="02020603050405020304" pitchFamily="18" charset="0"/>
                          <a:cs typeface="Times New Roman" panose="02020603050405020304" pitchFamily="18" charset="0"/>
                        </a:rPr>
                        <a:t>4</a:t>
                      </a:r>
                    </a:p>
                  </a:txBody>
                  <a:tcPr/>
                </a:tc>
                <a:extLst>
                  <a:ext uri="{0D108BD9-81ED-4DB2-BD59-A6C34878D82A}">
                    <a16:rowId xmlns:a16="http://schemas.microsoft.com/office/drawing/2014/main" val="149882143"/>
                  </a:ext>
                </a:extLst>
              </a:tr>
            </a:tbl>
          </a:graphicData>
        </a:graphic>
      </p:graphicFrame>
    </p:spTree>
    <p:extLst>
      <p:ext uri="{BB962C8B-B14F-4D97-AF65-F5344CB8AC3E}">
        <p14:creationId xmlns:p14="http://schemas.microsoft.com/office/powerpoint/2010/main" val="2116739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09401" y="261407"/>
            <a:ext cx="11573197" cy="724247"/>
          </a:xfrm>
        </p:spPr>
        <p:txBody>
          <a:bodyPr>
            <a:normAutofit/>
          </a:bodyPr>
          <a:lstStyle/>
          <a:p>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2.3 PROGRAMMING SERVICE OF INTERRUPT</a:t>
            </a:r>
            <a:endParaRPr lang="en-US" sz="2400" dirty="0"/>
          </a:p>
        </p:txBody>
      </p:sp>
      <p:sp>
        <p:nvSpPr>
          <p:cNvPr id="3" name="Text Placeholder 1"/>
          <p:cNvSpPr txBox="1">
            <a:spLocks/>
          </p:cNvSpPr>
          <p:nvPr/>
        </p:nvSpPr>
        <p:spPr>
          <a:xfrm>
            <a:off x="-399283" y="1524000"/>
            <a:ext cx="11573197" cy="2724149"/>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bg1"/>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300" dirty="0">
                <a:solidFill>
                  <a:schemeClr val="tx1">
                    <a:lumMod val="95000"/>
                    <a:lumOff val="5000"/>
                  </a:schemeClr>
                </a:solidFill>
                <a:latin typeface="Times New Roman" panose="02020603050405020304" pitchFamily="18" charset="0"/>
                <a:cs typeface="Times New Roman" panose="02020603050405020304" pitchFamily="18" charset="0"/>
              </a:rPr>
              <a:t>void name (void ) interrupt X;// (X is the order number interrupt)</a:t>
            </a:r>
          </a:p>
          <a:p>
            <a:pPr algn="l"/>
            <a:r>
              <a:rPr lang="en-US" sz="2300" dirty="0">
                <a:solidFill>
                  <a:schemeClr val="tx1">
                    <a:lumMod val="95000"/>
                    <a:lumOff val="5000"/>
                  </a:schemeClr>
                </a:solidFill>
                <a:latin typeface="Times New Roman" panose="02020603050405020304" pitchFamily="18" charset="0"/>
                <a:cs typeface="Times New Roman" panose="02020603050405020304" pitchFamily="18" charset="0"/>
              </a:rPr>
              <a:t>			{</a:t>
            </a:r>
          </a:p>
          <a:p>
            <a:pPr algn="l"/>
            <a:r>
              <a:rPr lang="en-US" sz="2300" dirty="0">
                <a:solidFill>
                  <a:schemeClr val="tx1">
                    <a:lumMod val="95000"/>
                    <a:lumOff val="5000"/>
                  </a:schemeClr>
                </a:solidFill>
                <a:latin typeface="Times New Roman" panose="02020603050405020304" pitchFamily="18" charset="0"/>
                <a:cs typeface="Times New Roman" panose="02020603050405020304" pitchFamily="18" charset="0"/>
              </a:rPr>
              <a:t>				// program for the interrupt</a:t>
            </a:r>
          </a:p>
          <a:p>
            <a:r>
              <a:rPr lang="en-US" sz="2300" dirty="0">
                <a:solidFill>
                  <a:schemeClr val="tx1">
                    <a:lumMod val="95000"/>
                    <a:lumOff val="5000"/>
                  </a:schemeClr>
                </a:solidFill>
                <a:latin typeface="Times New Roman" panose="02020603050405020304" pitchFamily="18" charset="0"/>
                <a:cs typeface="Times New Roman" panose="02020603050405020304" pitchFamily="18" charset="0"/>
              </a:rPr>
              <a:t>}</a:t>
            </a:r>
          </a:p>
          <a:p>
            <a:pPr algn="l"/>
            <a:endParaRPr lang="en-US" dirty="0"/>
          </a:p>
        </p:txBody>
      </p:sp>
      <p:sp>
        <p:nvSpPr>
          <p:cNvPr id="4" name="Text Placeholder 1"/>
          <p:cNvSpPr txBox="1">
            <a:spLocks/>
          </p:cNvSpPr>
          <p:nvPr/>
        </p:nvSpPr>
        <p:spPr>
          <a:xfrm>
            <a:off x="-257175" y="3905250"/>
            <a:ext cx="11573197" cy="2454369"/>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bg1"/>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US" sz="23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l"/>
            <a:r>
              <a:rPr lang="en-US" sz="2300" dirty="0">
                <a:solidFill>
                  <a:schemeClr val="tx1">
                    <a:lumMod val="95000"/>
                    <a:lumOff val="5000"/>
                  </a:schemeClr>
                </a:solidFill>
                <a:latin typeface="Times New Roman" panose="02020603050405020304" pitchFamily="18" charset="0"/>
                <a:cs typeface="Times New Roman" panose="02020603050405020304" pitchFamily="18" charset="0"/>
              </a:rPr>
              <a:t>		Example:</a:t>
            </a:r>
          </a:p>
          <a:p>
            <a:pPr algn="l"/>
            <a:r>
              <a:rPr lang="en-US" sz="2300" dirty="0">
                <a:solidFill>
                  <a:schemeClr val="tx1">
                    <a:lumMod val="95000"/>
                    <a:lumOff val="5000"/>
                  </a:schemeClr>
                </a:solidFill>
                <a:latin typeface="Times New Roman" panose="02020603050405020304" pitchFamily="18" charset="0"/>
                <a:cs typeface="Times New Roman" panose="02020603050405020304" pitchFamily="18" charset="0"/>
              </a:rPr>
              <a:t>		void No1 () interrupt 1;// timer 0</a:t>
            </a:r>
          </a:p>
          <a:p>
            <a:pPr algn="l"/>
            <a:r>
              <a:rPr lang="en-US" sz="2300" dirty="0">
                <a:solidFill>
                  <a:schemeClr val="tx1">
                    <a:lumMod val="95000"/>
                    <a:lumOff val="5000"/>
                  </a:schemeClr>
                </a:solidFill>
                <a:latin typeface="Times New Roman" panose="02020603050405020304" pitchFamily="18" charset="0"/>
                <a:cs typeface="Times New Roman" panose="02020603050405020304" pitchFamily="18" charset="0"/>
              </a:rPr>
              <a:t>		{</a:t>
            </a:r>
          </a:p>
          <a:p>
            <a:pPr algn="l"/>
            <a:r>
              <a:rPr lang="en-US" sz="2300" dirty="0">
                <a:solidFill>
                  <a:schemeClr val="tx1">
                    <a:lumMod val="95000"/>
                    <a:lumOff val="5000"/>
                  </a:schemeClr>
                </a:solidFill>
                <a:latin typeface="Times New Roman" panose="02020603050405020304" pitchFamily="18" charset="0"/>
                <a:cs typeface="Times New Roman" panose="02020603050405020304" pitchFamily="18" charset="0"/>
              </a:rPr>
              <a:t>		       P3_0=~P3_0;</a:t>
            </a:r>
          </a:p>
          <a:p>
            <a:pPr algn="l"/>
            <a:r>
              <a:rPr lang="en-US" sz="2300" dirty="0">
                <a:solidFill>
                  <a:schemeClr val="tx1">
                    <a:lumMod val="95000"/>
                    <a:lumOff val="5000"/>
                  </a:schemeClr>
                </a:solidFill>
                <a:latin typeface="Times New Roman" panose="02020603050405020304" pitchFamily="18" charset="0"/>
                <a:cs typeface="Times New Roman" panose="02020603050405020304" pitchFamily="18" charset="0"/>
              </a:rPr>
              <a:t>		       Delay(1000);</a:t>
            </a:r>
          </a:p>
          <a:p>
            <a:pPr algn="l"/>
            <a:r>
              <a:rPr lang="en-US" sz="2300" dirty="0">
                <a:solidFill>
                  <a:schemeClr val="tx1">
                    <a:lumMod val="95000"/>
                    <a:lumOff val="5000"/>
                  </a:schemeClr>
                </a:solidFill>
                <a:latin typeface="Times New Roman" panose="02020603050405020304" pitchFamily="18" charset="0"/>
                <a:cs typeface="Times New Roman" panose="02020603050405020304" pitchFamily="18" charset="0"/>
              </a:rPr>
              <a:t>		}</a:t>
            </a:r>
          </a:p>
          <a:p>
            <a:pPr algn="l"/>
            <a:endParaRPr lang="en-US" sz="2300" dirty="0"/>
          </a:p>
        </p:txBody>
      </p:sp>
    </p:spTree>
    <p:extLst>
      <p:ext uri="{BB962C8B-B14F-4D97-AF65-F5344CB8AC3E}">
        <p14:creationId xmlns:p14="http://schemas.microsoft.com/office/powerpoint/2010/main" val="1341843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a:xfrm>
            <a:off x="309401" y="453445"/>
            <a:ext cx="11573197" cy="724247"/>
          </a:xfrm>
        </p:spPr>
        <p:txBody>
          <a:bodyPr/>
          <a:lstStyle/>
          <a:p>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2.4 The process when performing an interrupt:</a:t>
            </a:r>
          </a:p>
          <a:p>
            <a:endParaRPr lang="en-US" sz="24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4" name="직사각형 113">
            <a:extLst>
              <a:ext uri="{FF2B5EF4-FFF2-40B4-BE49-F238E27FC236}">
                <a16:creationId xmlns:a16="http://schemas.microsoft.com/office/drawing/2014/main" id="{4A22BA5D-7234-41B5-8686-CFCB96F205FC}"/>
              </a:ext>
            </a:extLst>
          </p:cNvPr>
          <p:cNvSpPr>
            <a:spLocks noChangeArrowheads="1"/>
          </p:cNvSpPr>
          <p:nvPr/>
        </p:nvSpPr>
        <p:spPr bwMode="auto">
          <a:xfrm>
            <a:off x="10168795" y="2017628"/>
            <a:ext cx="1046724" cy="52322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800" b="1" dirty="0">
                <a:solidFill>
                  <a:schemeClr val="bg1"/>
                </a:solidFill>
                <a:cs typeface="Arial" charset="0"/>
              </a:rPr>
              <a:t>2014</a:t>
            </a:r>
            <a:endParaRPr lang="ko-KR" altLang="en-US" sz="2800" dirty="0">
              <a:solidFill>
                <a:schemeClr val="bg1"/>
              </a:solidFill>
            </a:endParaRPr>
          </a:p>
        </p:txBody>
      </p:sp>
      <p:sp>
        <p:nvSpPr>
          <p:cNvPr id="5" name="Rectangle 4"/>
          <p:cNvSpPr/>
          <p:nvPr/>
        </p:nvSpPr>
        <p:spPr>
          <a:xfrm>
            <a:off x="1128824" y="1426893"/>
            <a:ext cx="9039971" cy="461665"/>
          </a:xfrm>
          <a:prstGeom prst="rect">
            <a:avLst/>
          </a:prstGeom>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The process when performing an interrupt:</a:t>
            </a:r>
          </a:p>
        </p:txBody>
      </p:sp>
      <p:sp>
        <p:nvSpPr>
          <p:cNvPr id="9" name="Rectangle 8"/>
          <p:cNvSpPr/>
          <p:nvPr/>
        </p:nvSpPr>
        <p:spPr>
          <a:xfrm>
            <a:off x="1128823" y="2017628"/>
            <a:ext cx="9039971" cy="400110"/>
          </a:xfrm>
          <a:prstGeom prst="rect">
            <a:avLst/>
          </a:prstGeom>
        </p:spPr>
        <p:txBody>
          <a:bodyPr wrap="square">
            <a:spAutoFit/>
          </a:bodyPr>
          <a:lstStyle/>
          <a:p>
            <a:pPr algn="just"/>
            <a:endParaRPr lang="en-US" sz="2000" b="1" dirty="0">
              <a:latin typeface="Times New Roman" panose="02020603050405020304" pitchFamily="18" charset="0"/>
              <a:cs typeface="Times New Roman" panose="02020603050405020304" pitchFamily="18" charset="0"/>
            </a:endParaRPr>
          </a:p>
        </p:txBody>
      </p:sp>
      <p:sp>
        <p:nvSpPr>
          <p:cNvPr id="12" name="Rectangle 11"/>
          <p:cNvSpPr/>
          <p:nvPr/>
        </p:nvSpPr>
        <p:spPr>
          <a:xfrm>
            <a:off x="854500" y="2017628"/>
            <a:ext cx="9039971" cy="369332"/>
          </a:xfrm>
          <a:prstGeom prst="rect">
            <a:avLst/>
          </a:prstGeom>
        </p:spPr>
        <p:txBody>
          <a:bodyPr wrap="square">
            <a:spAutoFit/>
          </a:bodyPr>
          <a:lstStyle/>
          <a:p>
            <a:pPr algn="just"/>
            <a:r>
              <a:rPr lang="en-US" dirty="0"/>
              <a:t> </a:t>
            </a:r>
            <a:endParaRPr lang="en-US" sz="32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2289AEEE-874A-2F54-B485-95819CC775DD}"/>
              </a:ext>
            </a:extLst>
          </p:cNvPr>
          <p:cNvSpPr txBox="1"/>
          <p:nvPr/>
        </p:nvSpPr>
        <p:spPr>
          <a:xfrm>
            <a:off x="1128821" y="1925295"/>
            <a:ext cx="6976953" cy="400110"/>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When activating a microcontroller, perform the following steps:</a:t>
            </a:r>
          </a:p>
        </p:txBody>
      </p:sp>
      <p:sp>
        <p:nvSpPr>
          <p:cNvPr id="13" name="TextBox 12">
            <a:extLst>
              <a:ext uri="{FF2B5EF4-FFF2-40B4-BE49-F238E27FC236}">
                <a16:creationId xmlns:a16="http://schemas.microsoft.com/office/drawing/2014/main" id="{907E932E-CE08-A671-4B62-74164D554F42}"/>
              </a:ext>
            </a:extLst>
          </p:cNvPr>
          <p:cNvSpPr txBox="1"/>
          <p:nvPr/>
        </p:nvSpPr>
        <p:spPr>
          <a:xfrm>
            <a:off x="854498" y="2386960"/>
            <a:ext cx="10714649" cy="4154984"/>
          </a:xfrm>
          <a:prstGeom prst="rect">
            <a:avLst/>
          </a:prstGeom>
          <a:noFill/>
        </p:spPr>
        <p:txBody>
          <a:bodyPr wrap="square">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completes the command that is executed and saved the address of </a:t>
            </a:r>
            <a:r>
              <a:rPr lang="en-US" sz="2400" b="1" dirty="0">
                <a:latin typeface="Times New Roman" panose="02020603050405020304" pitchFamily="18" charset="0"/>
                <a:cs typeface="Times New Roman" panose="02020603050405020304" pitchFamily="18" charset="0"/>
              </a:rPr>
              <a:t>the next command </a:t>
            </a:r>
            <a:r>
              <a:rPr lang="en-US" sz="2400" dirty="0">
                <a:latin typeface="Times New Roman" panose="02020603050405020304" pitchFamily="18" charset="0"/>
                <a:cs typeface="Times New Roman" panose="02020603050405020304" pitchFamily="18" charset="0"/>
              </a:rPr>
              <a:t>to the stack. </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It also </a:t>
            </a:r>
            <a:r>
              <a:rPr lang="en-US" sz="2400" b="1" dirty="0">
                <a:latin typeface="Times New Roman" panose="02020603050405020304" pitchFamily="18" charset="0"/>
                <a:cs typeface="Times New Roman" panose="02020603050405020304" pitchFamily="18" charset="0"/>
              </a:rPr>
              <a:t>saves the current situation </a:t>
            </a:r>
            <a:r>
              <a:rPr lang="en-US" sz="2400" dirty="0">
                <a:latin typeface="Times New Roman" panose="02020603050405020304" pitchFamily="18" charset="0"/>
                <a:cs typeface="Times New Roman" panose="02020603050405020304" pitchFamily="18" charset="0"/>
              </a:rPr>
              <a:t>of all interrupts. </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It jumps to a fixed position in memory called the </a:t>
            </a:r>
            <a:r>
              <a:rPr lang="en-US" sz="2400" b="1" dirty="0">
                <a:latin typeface="Times New Roman" panose="02020603050405020304" pitchFamily="18" charset="0"/>
                <a:cs typeface="Times New Roman" panose="02020603050405020304" pitchFamily="18" charset="0"/>
              </a:rPr>
              <a:t>interrupt vector table</a:t>
            </a:r>
            <a:r>
              <a:rPr lang="en-US" sz="2400" dirty="0">
                <a:latin typeface="Times New Roman" panose="02020603050405020304" pitchFamily="18" charset="0"/>
                <a:cs typeface="Times New Roman" panose="02020603050405020304" pitchFamily="18" charset="0"/>
              </a:rPr>
              <a:t>, which stores the address of </a:t>
            </a:r>
            <a:r>
              <a:rPr lang="en-US" sz="2400" b="1" dirty="0">
                <a:latin typeface="Times New Roman" panose="02020603050405020304" pitchFamily="18" charset="0"/>
                <a:cs typeface="Times New Roman" panose="02020603050405020304" pitchFamily="18" charset="0"/>
              </a:rPr>
              <a:t>an interrupt service</a:t>
            </a:r>
            <a:r>
              <a:rPr lang="en-US" sz="24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microcontroller receives the </a:t>
            </a:r>
            <a:r>
              <a:rPr lang="en-US" sz="2400" b="1" dirty="0">
                <a:latin typeface="Times New Roman" panose="02020603050405020304" pitchFamily="18" charset="0"/>
                <a:cs typeface="Times New Roman" panose="02020603050405020304" pitchFamily="18" charset="0"/>
              </a:rPr>
              <a:t>ISR</a:t>
            </a:r>
            <a:r>
              <a:rPr lang="en-US" sz="2400" dirty="0">
                <a:latin typeface="Times New Roman" panose="02020603050405020304" pitchFamily="18" charset="0"/>
                <a:cs typeface="Times New Roman" panose="02020603050405020304" pitchFamily="18" charset="0"/>
              </a:rPr>
              <a:t> address from the interrupt vector table and jumps there. It starts to perform the interrupt service to the final command of </a:t>
            </a:r>
            <a:r>
              <a:rPr lang="en-US" sz="2400" b="1" dirty="0">
                <a:latin typeface="Times New Roman" panose="02020603050405020304" pitchFamily="18" charset="0"/>
                <a:cs typeface="Times New Roman" panose="02020603050405020304" pitchFamily="18" charset="0"/>
              </a:rPr>
              <a:t>ISR </a:t>
            </a:r>
            <a:r>
              <a:rPr lang="en-US" sz="2400" dirty="0">
                <a:latin typeface="Times New Roman" panose="02020603050405020304" pitchFamily="18" charset="0"/>
                <a:cs typeface="Times New Roman" panose="02020603050405020304" pitchFamily="18" charset="0"/>
              </a:rPr>
              <a:t>and returns to the main program from interrupt. </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When the microcontroller returns to where it is interrupted. First, it receives the address of the PC program counter from the stack by pulling 02 bytes on the top of the PC </a:t>
            </a:r>
            <a:r>
              <a:rPr lang="en-US" sz="2400" dirty="0" err="1">
                <a:latin typeface="Times New Roman" panose="02020603050405020304" pitchFamily="18" charset="0"/>
                <a:cs typeface="Times New Roman" panose="02020603050405020304" pitchFamily="18" charset="0"/>
              </a:rPr>
              <a:t>stack.Then</a:t>
            </a:r>
            <a:r>
              <a:rPr lang="en-US" sz="2400" dirty="0">
                <a:latin typeface="Times New Roman" panose="02020603050405020304" pitchFamily="18" charset="0"/>
                <a:cs typeface="Times New Roman" panose="02020603050405020304" pitchFamily="18" charset="0"/>
              </a:rPr>
              <a:t> start executing commands from that address.</a:t>
            </a:r>
          </a:p>
        </p:txBody>
      </p:sp>
    </p:spTree>
    <p:extLst>
      <p:ext uri="{BB962C8B-B14F-4D97-AF65-F5344CB8AC3E}">
        <p14:creationId xmlns:p14="http://schemas.microsoft.com/office/powerpoint/2010/main" val="4247604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38AAE96-2628-8462-8021-F1D354D43297}"/>
              </a:ext>
            </a:extLst>
          </p:cNvPr>
          <p:cNvSpPr>
            <a:spLocks noGrp="1"/>
          </p:cNvSpPr>
          <p:nvPr>
            <p:ph type="body" sz="quarter" idx="10"/>
          </p:nvPr>
        </p:nvSpPr>
        <p:spPr>
          <a:xfrm>
            <a:off x="309400" y="220195"/>
            <a:ext cx="11573197" cy="724247"/>
          </a:xfrm>
        </p:spPr>
        <p:txBody>
          <a:bodyPr>
            <a:normAutofit/>
          </a:bodyPr>
          <a:lstStyle/>
          <a:p>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2.5  INTERRUPT CONTROL REGISTER</a:t>
            </a: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6010CB2-36A4-7EE2-1220-C51E19318ADE}"/>
              </a:ext>
            </a:extLst>
          </p:cNvPr>
          <p:cNvSpPr txBox="1"/>
          <p:nvPr/>
        </p:nvSpPr>
        <p:spPr>
          <a:xfrm>
            <a:off x="309401" y="1671962"/>
            <a:ext cx="6102626"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Interrupt control register:</a:t>
            </a:r>
          </a:p>
        </p:txBody>
      </p:sp>
      <p:sp>
        <p:nvSpPr>
          <p:cNvPr id="6" name="TextBox 5">
            <a:extLst>
              <a:ext uri="{FF2B5EF4-FFF2-40B4-BE49-F238E27FC236}">
                <a16:creationId xmlns:a16="http://schemas.microsoft.com/office/drawing/2014/main" id="{F2E02CD3-37C5-E3EF-4111-F3AFAFC6E5EE}"/>
              </a:ext>
            </a:extLst>
          </p:cNvPr>
          <p:cNvSpPr txBox="1"/>
          <p:nvPr/>
        </p:nvSpPr>
        <p:spPr>
          <a:xfrm>
            <a:off x="309401" y="2228671"/>
            <a:ext cx="4556798" cy="3785652"/>
          </a:xfrm>
          <a:prstGeom prst="rect">
            <a:avLst/>
          </a:prstGeom>
          <a:noFill/>
        </p:spPr>
        <p:txBody>
          <a:bodyPr wrap="square">
            <a:spAutoFit/>
          </a:bodyPr>
          <a:lstStyle/>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TCON</a:t>
            </a:r>
            <a:r>
              <a:rPr lang="en-US" sz="2400" dirty="0">
                <a:latin typeface="Times New Roman" panose="02020603050405020304" pitchFamily="18" charset="0"/>
                <a:cs typeface="Times New Roman" panose="02020603050405020304" pitchFamily="18" charset="0"/>
              </a:rPr>
              <a:t> (Timer Control): Contains Timer interrupt flags, external interrupt flags, and bit options.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Serial Control: Contains serial interrupted interrupt flag</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IE register (Interrupt Enable): The register allows interrupt</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IP register (interrupt priority): priority register</a:t>
            </a:r>
          </a:p>
        </p:txBody>
      </p:sp>
      <p:pic>
        <p:nvPicPr>
          <p:cNvPr id="8" name="Picture 7">
            <a:extLst>
              <a:ext uri="{FF2B5EF4-FFF2-40B4-BE49-F238E27FC236}">
                <a16:creationId xmlns:a16="http://schemas.microsoft.com/office/drawing/2014/main" id="{3CF2FDF7-0E8E-2E44-327D-FCF6C11C33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9" y="1400254"/>
            <a:ext cx="5569268" cy="5294745"/>
          </a:xfrm>
          <a:prstGeom prst="rect">
            <a:avLst/>
          </a:prstGeom>
        </p:spPr>
      </p:pic>
    </p:spTree>
    <p:extLst>
      <p:ext uri="{BB962C8B-B14F-4D97-AF65-F5344CB8AC3E}">
        <p14:creationId xmlns:p14="http://schemas.microsoft.com/office/powerpoint/2010/main" val="3749833611"/>
      </p:ext>
    </p:extLst>
  </p:cSld>
  <p:clrMapOvr>
    <a:masterClrMapping/>
  </p:clrMapOvr>
</p:sld>
</file>

<file path=ppt/theme/theme1.xml><?xml version="1.0" encoding="utf-8"?>
<a:theme xmlns:a="http://schemas.openxmlformats.org/drawingml/2006/main" name="SketchyVTI">
  <a:themeElements>
    <a:clrScheme name="AnalogousFromRegularSeedRightStep">
      <a:dk1>
        <a:srgbClr val="000000"/>
      </a:dk1>
      <a:lt1>
        <a:srgbClr val="FFFFFF"/>
      </a:lt1>
      <a:dk2>
        <a:srgbClr val="1C2431"/>
      </a:dk2>
      <a:lt2>
        <a:srgbClr val="F3F2F0"/>
      </a:lt2>
      <a:accent1>
        <a:srgbClr val="2971E7"/>
      </a:accent1>
      <a:accent2>
        <a:srgbClr val="3B34DA"/>
      </a:accent2>
      <a:accent3>
        <a:srgbClr val="8029E7"/>
      </a:accent3>
      <a:accent4>
        <a:srgbClr val="BD17D5"/>
      </a:accent4>
      <a:accent5>
        <a:srgbClr val="E729B0"/>
      </a:accent5>
      <a:accent6>
        <a:srgbClr val="D5174F"/>
      </a:accent6>
      <a:hlink>
        <a:srgbClr val="AF833A"/>
      </a:hlink>
      <a:folHlink>
        <a:srgbClr val="7F7F7F"/>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463</TotalTime>
  <Words>1225</Words>
  <Application>Microsoft Office PowerPoint</Application>
  <PresentationFormat>Widescreen</PresentationFormat>
  <Paragraphs>209</Paragraphs>
  <Slides>25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Modern Love</vt:lpstr>
      <vt:lpstr>oswald</vt:lpstr>
      <vt:lpstr>Roboto</vt:lpstr>
      <vt:lpstr>The Hand</vt:lpstr>
      <vt:lpstr>Times New Roman</vt:lpstr>
      <vt:lpstr>SketchyVTI</vt:lpstr>
      <vt:lpstr>PowerPoint Presentation</vt:lpstr>
      <vt:lpstr>GROUP MEMBER: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Communication</vt:lpstr>
      <vt:lpstr>Introduction</vt:lpstr>
      <vt:lpstr>Explain Serial – Parallel Transfer</vt:lpstr>
      <vt:lpstr>Explain Types of Data Transmission. </vt:lpstr>
      <vt:lpstr>Methods of serial communication</vt:lpstr>
      <vt:lpstr>PowerPoint Presentation</vt:lpstr>
      <vt:lpstr>PowerPoint Presentation</vt:lpstr>
      <vt:lpstr>Asynchronous communication</vt:lpstr>
      <vt:lpstr>Asynchronous communication</vt:lpstr>
      <vt:lpstr>Data   transmission  rate</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Communication</dc:title>
  <dc:creator>Đức Vũ</dc:creator>
  <cp:lastModifiedBy>Đức Vũ</cp:lastModifiedBy>
  <cp:revision>21</cp:revision>
  <dcterms:created xsi:type="dcterms:W3CDTF">2022-05-09T14:36:49Z</dcterms:created>
  <dcterms:modified xsi:type="dcterms:W3CDTF">2022-06-19T03:52:39Z</dcterms:modified>
</cp:coreProperties>
</file>