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1" r:id="rId3"/>
    <p:sldId id="262" r:id="rId4"/>
    <p:sldId id="259" r:id="rId5"/>
    <p:sldId id="263" r:id="rId6"/>
    <p:sldId id="264" r:id="rId7"/>
    <p:sldId id="265" r:id="rId8"/>
    <p:sldId id="266" r:id="rId9"/>
    <p:sldId id="267" r:id="rId10"/>
    <p:sldId id="268" r:id="rId11"/>
    <p:sldId id="269" r:id="rId12"/>
    <p:sldId id="270" r:id="rId13"/>
    <p:sldId id="271" r:id="rId14"/>
    <p:sldId id="257" r:id="rId15"/>
    <p:sldId id="256"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17-05-2022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0E5EEC-CEED-40B5-8DD0-5AACCB4B2D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25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1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8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75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ECC12-F97C-41A1-93F7-F2A6E352947F}"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0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ECC12-F97C-41A1-93F7-F2A6E352947F}"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6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ECC12-F97C-41A1-93F7-F2A6E352947F}" type="datetimeFigureOut">
              <a:rPr lang="en-IN" smtClean="0"/>
              <a:t>17-05-2022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E5EEC-CEED-40B5-8DD0-5AACCB4B2D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8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ECC12-F97C-41A1-93F7-F2A6E352947F}"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E5EEC-CEED-40B5-8DD0-5AACCB4B2D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69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ECC12-F97C-41A1-93F7-F2A6E352947F}" type="datetimeFigureOut">
              <a:rPr lang="en-IN" smtClean="0"/>
              <a:t>17-05-2022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E5EEC-CEED-40B5-8DD0-5AACCB4B2D8F}" type="slidenum">
              <a:rPr lang="en-IN" smtClean="0"/>
              <a:t>‹#›</a:t>
            </a:fld>
            <a:endParaRPr lang="en-IN"/>
          </a:p>
        </p:txBody>
      </p:sp>
    </p:spTree>
    <p:extLst>
      <p:ext uri="{BB962C8B-B14F-4D97-AF65-F5344CB8AC3E}">
        <p14:creationId xmlns:p14="http://schemas.microsoft.com/office/powerpoint/2010/main" val="26280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ECC12-F97C-41A1-93F7-F2A6E352947F}"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ECC12-F97C-41A1-93F7-F2A6E352947F}" type="datetimeFigureOut">
              <a:rPr lang="en-IN" smtClean="0"/>
              <a:t>17-05-2022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66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ECC12-F97C-41A1-93F7-F2A6E352947F}" type="datetimeFigureOut">
              <a:rPr lang="en-IN" smtClean="0"/>
              <a:t>17-05-2022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0E5EEC-CEED-40B5-8DD0-5AACCB4B2D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713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36FA-3C5E-4FE3-A709-7EFA636B0376}"/>
              </a:ext>
            </a:extLst>
          </p:cNvPr>
          <p:cNvSpPr>
            <a:spLocks noGrp="1"/>
          </p:cNvSpPr>
          <p:nvPr>
            <p:ph type="title"/>
          </p:nvPr>
        </p:nvSpPr>
        <p:spPr>
          <a:xfrm>
            <a:off x="586408" y="2309536"/>
            <a:ext cx="11019183" cy="2238928"/>
          </a:xfrm>
        </p:spPr>
        <p:txBody>
          <a:bodyPr>
            <a:noAutofit/>
          </a:bodyP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Muzix </a:t>
            </a:r>
            <a:b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Application</a:t>
            </a:r>
            <a:endPar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52BE10-675B-471B-83EF-977BF7D1D5FA}"/>
              </a:ext>
            </a:extLst>
          </p:cNvPr>
          <p:cNvSpPr txBox="1"/>
          <p:nvPr/>
        </p:nvSpPr>
        <p:spPr>
          <a:xfrm>
            <a:off x="7741328" y="4548464"/>
            <a:ext cx="3864263" cy="163121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800" b="1" dirty="0">
                <a:ln/>
                <a:latin typeface="Times New Roman" panose="02020603050405020304" pitchFamily="18" charset="0"/>
                <a:cs typeface="Times New Roman" panose="02020603050405020304" pitchFamily="18" charset="0"/>
              </a:rPr>
              <a:t>Presented By</a:t>
            </a:r>
            <a:r>
              <a:rPr lang="en-US" sz="2800" b="1" dirty="0">
                <a:ln/>
                <a:solidFill>
                  <a:schemeClr val="accent4"/>
                </a:solidFill>
                <a:latin typeface="Times New Roman" panose="02020603050405020304" pitchFamily="18" charset="0"/>
                <a:cs typeface="Times New Roman" panose="02020603050405020304" pitchFamily="18" charset="0"/>
              </a:rPr>
              <a:t>: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NIKHIL SHRIVASTAVA,</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MOHAMMAD KAMRAN,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RAGHUNATH M</a:t>
            </a:r>
            <a:endParaRPr lang="en-IN" sz="2400" b="1" dirty="0">
              <a:ln w="0">
                <a:solidFill>
                  <a:srgbClr val="C00000"/>
                </a:solidFill>
              </a:ln>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63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9564-DCBC-46EC-9FD1-AC6C4EE10455}"/>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Docker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F68463-F219-4714-BED3-B812925CFAB0}"/>
              </a:ext>
            </a:extLst>
          </p:cNvPr>
          <p:cNvSpPr>
            <a:spLocks noGrp="1"/>
          </p:cNvSpPr>
          <p:nvPr>
            <p:ph idx="1"/>
          </p:nvPr>
        </p:nvSpPr>
        <p:spPr/>
        <p:txBody>
          <a:bodyPr>
            <a:noAutofit/>
          </a:bodyPr>
          <a:lstStyle/>
          <a:p>
            <a:r>
              <a:rPr lang="en-US" sz="2400" b="0" i="0" dirty="0">
                <a:solidFill>
                  <a:srgbClr val="262626"/>
                </a:solidFill>
                <a:effectLst/>
                <a:latin typeface="Times New Roman" panose="02020603050405020304" pitchFamily="18" charset="0"/>
                <a:cs typeface="Times New Roman" panose="02020603050405020304" pitchFamily="18" charset="0"/>
              </a:rPr>
              <a:t>Docker is an open source platform for building, deploying, and managing containerized applications. </a:t>
            </a:r>
          </a:p>
          <a:p>
            <a:r>
              <a:rPr lang="en-US" sz="2400" b="0" i="0" dirty="0">
                <a:solidFill>
                  <a:srgbClr val="525252"/>
                </a:solidFill>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 Containers simplify delivery of distributed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84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454-E6D2-4E02-8F8C-9A8473E9AF1E}"/>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Angular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40ECDF-C89C-4707-BB3F-A8912D82519A}"/>
              </a:ext>
            </a:extLst>
          </p:cNvPr>
          <p:cNvSpPr>
            <a:spLocks noGrp="1"/>
          </p:cNvSpPr>
          <p:nvPr>
            <p:ph idx="1"/>
          </p:nvPr>
        </p:nvSpPr>
        <p:spPr>
          <a:xfrm>
            <a:off x="1451580" y="2015733"/>
            <a:ext cx="9814184" cy="3967818"/>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Angular is a platform and framework for building single-page client applications using HTML,CSS and TypeScript. </a:t>
            </a:r>
          </a:p>
          <a:p>
            <a:pPr algn="l"/>
            <a:r>
              <a:rPr lang="en-US" sz="2400" b="0" i="0" dirty="0">
                <a:effectLst/>
                <a:latin typeface="Times New Roman" panose="02020603050405020304" pitchFamily="18" charset="0"/>
                <a:cs typeface="Times New Roman" panose="02020603050405020304" pitchFamily="18" charset="0"/>
              </a:rPr>
              <a:t>It implements core and optional functionality as a set of TypeScript libraries that you import into your applications.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37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D0D7-D2E3-4F2C-916C-AAD6AB9E0C6C}"/>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MongoDB</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B1933-0D83-49F3-A65C-A50117F4414A}"/>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MongoDB is a very popular open-source Document Database that operates as a NoSQL database. </a:t>
            </a:r>
          </a:p>
          <a:p>
            <a:r>
              <a:rPr lang="en-US" sz="2400" b="0" i="0" dirty="0">
                <a:effectLst/>
                <a:latin typeface="Times New Roman" panose="02020603050405020304" pitchFamily="18" charset="0"/>
                <a:cs typeface="Times New Roman" panose="02020603050405020304" pitchFamily="18" charset="0"/>
              </a:rPr>
              <a:t>It is popularly used in collaboration with AWS, Azure, and many other data sources for application development and functioning</a:t>
            </a:r>
          </a:p>
          <a:p>
            <a:r>
              <a:rPr lang="en-US" sz="2400" b="0" i="0" dirty="0">
                <a:effectLst/>
                <a:latin typeface="Times New Roman" panose="02020603050405020304" pitchFamily="18" charset="0"/>
                <a:cs typeface="Times New Roman" panose="02020603050405020304" pitchFamily="18" charset="0"/>
              </a:rPr>
              <a:t>It provides, high performance, high availability, and easy scalability. </a:t>
            </a:r>
          </a:p>
          <a:p>
            <a:r>
              <a:rPr lang="en-US" sz="2400" b="0" i="0" dirty="0">
                <a:effectLst/>
                <a:latin typeface="Times New Roman" panose="02020603050405020304" pitchFamily="18" charset="0"/>
                <a:cs typeface="Times New Roman" panose="02020603050405020304" pitchFamily="18" charset="0"/>
              </a:rPr>
              <a:t>MongoDB works on concept of collection and document.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6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3C5C-45CB-4DE0-9E98-E437064C15E4}"/>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MySQL</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17168-819C-4D66-BE79-35D4E4AD501D}"/>
              </a:ext>
            </a:extLst>
          </p:cNvPr>
          <p:cNvSpPr>
            <a:spLocks noGrp="1"/>
          </p:cNvSpPr>
          <p:nvPr>
            <p:ph idx="1"/>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MySQL is a relational database management system based on the Structured Query Language, which is the popular language for accessing and managing the records in the database.</a:t>
            </a:r>
          </a:p>
          <a:p>
            <a:r>
              <a:rPr lang="en-US" sz="2400" b="0" i="0" dirty="0">
                <a:solidFill>
                  <a:srgbClr val="333333"/>
                </a:solidFill>
                <a:effectLst/>
                <a:latin typeface="Times New Roman" panose="02020603050405020304" pitchFamily="18" charset="0"/>
                <a:cs typeface="Times New Roman" panose="02020603050405020304" pitchFamily="18" charset="0"/>
              </a:rPr>
              <a:t> MySQL is open-source and free software under the GNU license.</a:t>
            </a:r>
          </a:p>
          <a:p>
            <a:r>
              <a:rPr lang="en-US" sz="2400" b="0" i="0" dirty="0">
                <a:solidFill>
                  <a:srgbClr val="333333"/>
                </a:solidFill>
                <a:effectLst/>
                <a:latin typeface="Times New Roman" panose="02020603050405020304" pitchFamily="18" charset="0"/>
                <a:cs typeface="Times New Roman" panose="02020603050405020304" pitchFamily="18" charset="0"/>
              </a:rPr>
              <a:t> It is supported by </a:t>
            </a:r>
            <a:r>
              <a:rPr lang="en-US" sz="2400" b="1" i="0" dirty="0">
                <a:solidFill>
                  <a:srgbClr val="333333"/>
                </a:solidFill>
                <a:effectLst/>
                <a:latin typeface="Times New Roman" panose="02020603050405020304" pitchFamily="18" charset="0"/>
                <a:cs typeface="Times New Roman" panose="02020603050405020304" pitchFamily="18" charset="0"/>
              </a:rPr>
              <a:t>Oracle Company</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4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CC50BA-A9AB-42B0-9568-6211AE83DB9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8275" y="589756"/>
            <a:ext cx="11855450" cy="5678488"/>
          </a:xfrm>
        </p:spPr>
      </p:pic>
    </p:spTree>
    <p:extLst>
      <p:ext uri="{BB962C8B-B14F-4D97-AF65-F5344CB8AC3E}">
        <p14:creationId xmlns:p14="http://schemas.microsoft.com/office/powerpoint/2010/main" val="24206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F06FD-ED30-40E6-B7AF-8A6B35B95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4" y="405805"/>
            <a:ext cx="11916792" cy="6046389"/>
          </a:xfrm>
          <a:prstGeom prst="rect">
            <a:avLst/>
          </a:prstGeom>
        </p:spPr>
      </p:pic>
    </p:spTree>
    <p:extLst>
      <p:ext uri="{BB962C8B-B14F-4D97-AF65-F5344CB8AC3E}">
        <p14:creationId xmlns:p14="http://schemas.microsoft.com/office/powerpoint/2010/main" val="198185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5E87C5-4D34-498E-B021-2C1B2DBF5595}"/>
              </a:ext>
            </a:extLst>
          </p:cNvPr>
          <p:cNvSpPr/>
          <p:nvPr/>
        </p:nvSpPr>
        <p:spPr>
          <a:xfrm>
            <a:off x="2678078" y="2644170"/>
            <a:ext cx="6835843"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61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ACC0F-901F-4D78-AF3C-1D72D6FD873D}"/>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Introduction</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7DCB8E-F0A0-4B01-B19D-9AA1E44319AE}"/>
              </a:ext>
            </a:extLst>
          </p:cNvPr>
          <p:cNvSpPr>
            <a:spLocks noGrp="1"/>
          </p:cNvSpPr>
          <p:nvPr>
            <p:ph idx="1"/>
          </p:nvPr>
        </p:nvSpPr>
        <p:spPr>
          <a:xfrm>
            <a:off x="1181887" y="2006854"/>
            <a:ext cx="10142658" cy="3450613"/>
          </a:xfrm>
        </p:spPr>
        <p:txBody>
          <a:bodyPr/>
          <a:lstStyle/>
          <a:p>
            <a:r>
              <a:rPr lang="en-US" sz="2400" dirty="0">
                <a:latin typeface="Times New Roman" panose="02020603050405020304" pitchFamily="18" charset="0"/>
                <a:cs typeface="Times New Roman" panose="02020603050405020304" pitchFamily="18" charset="0"/>
              </a:rPr>
              <a:t>Our Muzix application is nothing but a movie application.</a:t>
            </a:r>
          </a:p>
          <a:p>
            <a:r>
              <a:rPr lang="en-US" sz="2400" dirty="0">
                <a:latin typeface="Times New Roman" panose="02020603050405020304" pitchFamily="18" charset="0"/>
                <a:cs typeface="Times New Roman" panose="02020603050405020304" pitchFamily="18" charset="0"/>
              </a:rPr>
              <a:t>This app is designed to see all the movies of various languages &amp; genres.</a:t>
            </a:r>
          </a:p>
          <a:p>
            <a:r>
              <a:rPr lang="en-US" sz="2400" dirty="0">
                <a:latin typeface="Times New Roman" panose="02020603050405020304" pitchFamily="18" charset="0"/>
                <a:cs typeface="Times New Roman" panose="02020603050405020304" pitchFamily="18" charset="0"/>
              </a:rPr>
              <a:t>This app uses a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party API to fetch the movies.</a:t>
            </a:r>
          </a:p>
          <a:p>
            <a:r>
              <a:rPr lang="en-IN" sz="2400" dirty="0">
                <a:latin typeface="Times New Roman" panose="02020603050405020304" pitchFamily="18" charset="0"/>
                <a:cs typeface="Times New Roman" panose="02020603050405020304" pitchFamily="18" charset="0"/>
              </a:rPr>
              <a:t>This app is compatible with all devices like Desktop, Tablet, Mobile, etc…</a:t>
            </a:r>
          </a:p>
          <a:p>
            <a:r>
              <a:rPr lang="en-IN" sz="2400" dirty="0">
                <a:latin typeface="Times New Roman" panose="02020603050405020304" pitchFamily="18" charset="0"/>
                <a:cs typeface="Times New Roman" panose="02020603050405020304" pitchFamily="18" charset="0"/>
              </a:rPr>
              <a:t>In our app all movies are present including the latest movies .</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62956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9B91-ADF6-783B-6BE2-B16F2B723438}"/>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Features of the App</a:t>
            </a:r>
            <a:endParaRPr lang="en-IN" sz="4000" dirty="0"/>
          </a:p>
        </p:txBody>
      </p:sp>
      <p:sp>
        <p:nvSpPr>
          <p:cNvPr id="3" name="Content Placeholder 2">
            <a:extLst>
              <a:ext uri="{FF2B5EF4-FFF2-40B4-BE49-F238E27FC236}">
                <a16:creationId xmlns:a16="http://schemas.microsoft.com/office/drawing/2014/main" id="{C7ACB1DF-C6F4-4A6D-A722-5B1920D79C4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See the movie info.</a:t>
            </a:r>
          </a:p>
          <a:p>
            <a:r>
              <a:rPr lang="en-IN" sz="2400" dirty="0">
                <a:latin typeface="Times New Roman" panose="02020603050405020304" pitchFamily="18" charset="0"/>
                <a:cs typeface="Times New Roman" panose="02020603050405020304" pitchFamily="18" charset="0"/>
              </a:rPr>
              <a:t>Search Any Movie.</a:t>
            </a:r>
          </a:p>
          <a:p>
            <a:r>
              <a:rPr lang="en-IN" sz="2400" dirty="0">
                <a:latin typeface="Times New Roman" panose="02020603050405020304" pitchFamily="18" charset="0"/>
                <a:cs typeface="Times New Roman" panose="02020603050405020304" pitchFamily="18" charset="0"/>
              </a:rPr>
              <a:t>Add to Favourites.</a:t>
            </a:r>
          </a:p>
          <a:p>
            <a:r>
              <a:rPr lang="en-IN" sz="2400" dirty="0">
                <a:latin typeface="Times New Roman" panose="02020603050405020304" pitchFamily="18" charset="0"/>
                <a:cs typeface="Times New Roman" panose="02020603050405020304" pitchFamily="18" charset="0"/>
              </a:rPr>
              <a:t>Delete from Favourites.</a:t>
            </a:r>
          </a:p>
          <a:p>
            <a:r>
              <a:rPr lang="en-IN" sz="2400" dirty="0">
                <a:latin typeface="Times New Roman" panose="02020603050405020304" pitchFamily="18" charset="0"/>
                <a:cs typeface="Times New Roman" panose="02020603050405020304" pitchFamily="18" charset="0"/>
              </a:rPr>
              <a:t>Recommended movies related to particular movie. </a:t>
            </a:r>
          </a:p>
        </p:txBody>
      </p:sp>
    </p:spTree>
    <p:extLst>
      <p:ext uri="{BB962C8B-B14F-4D97-AF65-F5344CB8AC3E}">
        <p14:creationId xmlns:p14="http://schemas.microsoft.com/office/powerpoint/2010/main" val="16844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676A-B404-45A9-8CB5-E276955FAB9A}"/>
              </a:ext>
            </a:extLst>
          </p:cNvPr>
          <p:cNvSpPr>
            <a:spLocks noGrp="1"/>
          </p:cNvSpPr>
          <p:nvPr>
            <p:ph type="title"/>
          </p:nvPr>
        </p:nvSpPr>
        <p:spPr>
          <a:xfrm>
            <a:off x="1451579" y="804518"/>
            <a:ext cx="9603275" cy="1116000"/>
          </a:xfrm>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Tools &amp; Technologies</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BDAEE3-8F48-482F-8ED0-27AE7791949E}"/>
              </a:ext>
            </a:extLst>
          </p:cNvPr>
          <p:cNvSpPr>
            <a:spLocks noGrp="1"/>
          </p:cNvSpPr>
          <p:nvPr>
            <p:ph idx="1"/>
          </p:nvPr>
        </p:nvSpPr>
        <p:spPr>
          <a:xfrm>
            <a:off x="1451579" y="2015732"/>
            <a:ext cx="2889602" cy="4037750"/>
          </a:xfrm>
        </p:spPr>
        <p:txBody>
          <a:bodyPr numCol="1">
            <a:normAutofit/>
          </a:bodyPr>
          <a:lstStyle/>
          <a:p>
            <a:pPr marL="0" indent="0">
              <a:buNone/>
            </a:pPr>
            <a:r>
              <a:rPr lang="en-US" sz="2800" b="1" dirty="0">
                <a:latin typeface="Times New Roman" panose="02020603050405020304" pitchFamily="18" charset="0"/>
                <a:cs typeface="Times New Roman" panose="02020603050405020304" pitchFamily="18" charset="0"/>
              </a:rPr>
              <a:t>BackEnd</a:t>
            </a:r>
          </a:p>
          <a:p>
            <a:pPr lvl="1"/>
            <a:r>
              <a:rPr lang="en-US" sz="2400" dirty="0">
                <a:latin typeface="Times New Roman" panose="02020603050405020304" pitchFamily="18" charset="0"/>
                <a:cs typeface="Times New Roman" panose="02020603050405020304" pitchFamily="18" charset="0"/>
              </a:rPr>
              <a:t>Spring Boot</a:t>
            </a:r>
          </a:p>
          <a:p>
            <a:pPr lvl="1"/>
            <a:r>
              <a:rPr lang="en-US" sz="2400" dirty="0">
                <a:latin typeface="Times New Roman" panose="02020603050405020304" pitchFamily="18" charset="0"/>
                <a:cs typeface="Times New Roman" panose="02020603050405020304" pitchFamily="18" charset="0"/>
              </a:rPr>
              <a:t>Eureka Server</a:t>
            </a:r>
          </a:p>
          <a:p>
            <a:pPr lvl="1"/>
            <a:r>
              <a:rPr lang="en-US" sz="2400" dirty="0">
                <a:latin typeface="Times New Roman" panose="02020603050405020304" pitchFamily="18" charset="0"/>
                <a:cs typeface="Times New Roman" panose="02020603050405020304" pitchFamily="18" charset="0"/>
              </a:rPr>
              <a:t>API Gateway</a:t>
            </a:r>
          </a:p>
          <a:p>
            <a:pPr lvl="1"/>
            <a:r>
              <a:rPr lang="en-US" sz="2400" dirty="0">
                <a:latin typeface="Times New Roman" panose="02020603050405020304" pitchFamily="18" charset="0"/>
                <a:cs typeface="Times New Roman" panose="02020603050405020304" pitchFamily="18" charset="0"/>
              </a:rPr>
              <a:t>Feign Client</a:t>
            </a:r>
          </a:p>
          <a:p>
            <a:pPr lvl="1"/>
            <a:r>
              <a:rPr lang="en-US" sz="2400" dirty="0">
                <a:latin typeface="Times New Roman" panose="02020603050405020304" pitchFamily="18" charset="0"/>
                <a:cs typeface="Times New Roman" panose="02020603050405020304" pitchFamily="18" charset="0"/>
              </a:rPr>
              <a:t>RabbitMQ</a:t>
            </a:r>
          </a:p>
          <a:p>
            <a:pPr lvl="1"/>
            <a:r>
              <a:rPr lang="en-US" sz="2400" dirty="0">
                <a:latin typeface="Times New Roman" panose="02020603050405020304" pitchFamily="18" charset="0"/>
                <a:cs typeface="Times New Roman" panose="02020603050405020304" pitchFamily="18" charset="0"/>
              </a:rPr>
              <a:t>Docker</a:t>
            </a: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4CB5877-F7E0-4DEF-889F-02E44FD3FFDA}"/>
              </a:ext>
            </a:extLst>
          </p:cNvPr>
          <p:cNvSpPr txBox="1">
            <a:spLocks/>
          </p:cNvSpPr>
          <p:nvPr/>
        </p:nvSpPr>
        <p:spPr>
          <a:xfrm>
            <a:off x="6354883" y="2015731"/>
            <a:ext cx="2524073" cy="35303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FrontEnd</a:t>
            </a:r>
          </a:p>
          <a:p>
            <a:pPr lvl="1"/>
            <a:r>
              <a:rPr lang="en-US" sz="2400" dirty="0">
                <a:latin typeface="Times New Roman" panose="02020603050405020304" pitchFamily="18" charset="0"/>
                <a:cs typeface="Times New Roman" panose="02020603050405020304" pitchFamily="18" charset="0"/>
              </a:rPr>
              <a:t>Angular</a:t>
            </a:r>
          </a:p>
          <a:p>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Databases</a:t>
            </a:r>
          </a:p>
          <a:p>
            <a:pPr lvl="1"/>
            <a:r>
              <a:rPr lang="en-US" sz="2400" dirty="0">
                <a:latin typeface="Times New Roman" panose="02020603050405020304" pitchFamily="18" charset="0"/>
                <a:cs typeface="Times New Roman" panose="02020603050405020304" pitchFamily="18" charset="0"/>
              </a:rPr>
              <a:t>MongoDB</a:t>
            </a:r>
          </a:p>
          <a:p>
            <a:pPr lvl="1"/>
            <a:r>
              <a:rPr lang="en-US" sz="2400" dirty="0">
                <a:latin typeface="Times New Roman" panose="02020603050405020304" pitchFamily="18" charset="0"/>
                <a:cs typeface="Times New Roman" panose="02020603050405020304" pitchFamily="18" charset="0"/>
              </a:rPr>
              <a:t>MySQL</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6B97-8253-42BB-8693-8CDD32BA373E}"/>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Boot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6ED149-EC9F-4BF1-B307-20E98ACA8DD3}"/>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Spring Boot is an open source Java-based framework used to create a micro Service.</a:t>
            </a:r>
          </a:p>
          <a:p>
            <a:r>
              <a:rPr lang="en-US" sz="2400" b="0" i="0" dirty="0">
                <a:solidFill>
                  <a:srgbClr val="000000"/>
                </a:solidFill>
                <a:effectLst/>
                <a:latin typeface="Times New Roman" panose="02020603050405020304" pitchFamily="18" charset="0"/>
                <a:cs typeface="Times New Roman" panose="02020603050405020304" pitchFamily="18" charset="0"/>
              </a:rPr>
              <a:t> It is developed by Pivotal Team and is used to build stand-alone and production ready spring applications.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E40E-2C9B-4FB1-99DE-37E0210A83F0}"/>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Eureka Server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4735F-39B3-47E4-8161-E141D8C6DDB4}"/>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Eureka Server is an application that holds the information about all client-service applications. </a:t>
            </a:r>
          </a:p>
          <a:p>
            <a:r>
              <a:rPr lang="en-US" sz="2400" b="0" i="0" dirty="0">
                <a:solidFill>
                  <a:srgbClr val="000000"/>
                </a:solidFill>
                <a:effectLst/>
                <a:latin typeface="Times New Roman" panose="02020603050405020304" pitchFamily="18" charset="0"/>
                <a:cs typeface="Times New Roman" panose="02020603050405020304" pitchFamily="18" charset="0"/>
              </a:rPr>
              <a:t>Every Micro service will register into the Eureka server and Eureka server knows all the client applications running on each port and IP address. </a:t>
            </a:r>
          </a:p>
          <a:p>
            <a:r>
              <a:rPr lang="en-US" sz="2400" b="0" i="0" dirty="0">
                <a:solidFill>
                  <a:srgbClr val="000000"/>
                </a:solidFill>
                <a:effectLst/>
                <a:latin typeface="Times New Roman" panose="02020603050405020304" pitchFamily="18" charset="0"/>
                <a:cs typeface="Times New Roman" panose="02020603050405020304" pitchFamily="18" charset="0"/>
              </a:rPr>
              <a:t>Eureka Server is also known as Discovery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270E-023A-445F-B257-4B8F170B25D0}"/>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Cloud API Gateway</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8057E-78D2-4446-A01C-BBB1474AF0C8}"/>
              </a:ext>
            </a:extLst>
          </p:cNvPr>
          <p:cNvSpPr>
            <a:spLocks noGrp="1"/>
          </p:cNvSpPr>
          <p:nvPr>
            <p:ph idx="1"/>
          </p:nvPr>
        </p:nvSpPr>
        <p:spPr>
          <a:xfrm>
            <a:off x="1046864" y="2113386"/>
            <a:ext cx="10098271" cy="3940095"/>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An API stands for Application Program Interface. It is a set of instructions, protocols, and tools for building software applications. It specifies how software components should interact.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API Gateway is a server. It is a single entry point into a system.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encapsulates the internal system architecture.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allows us to route API request (external or internal) to connect services.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also provides a library for building an API gateway on the top of Spring MVC.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Its aims to provide cross-cutting concerns to them, such as </a:t>
            </a:r>
            <a:r>
              <a:rPr lang="en-US" sz="2200" b="1" i="0" dirty="0">
                <a:solidFill>
                  <a:srgbClr val="333333"/>
                </a:solidFill>
                <a:effectLst/>
                <a:latin typeface="Times New Roman" panose="02020603050405020304" pitchFamily="18" charset="0"/>
                <a:cs typeface="Times New Roman" panose="02020603050405020304" pitchFamily="18" charset="0"/>
              </a:rPr>
              <a:t>security</a:t>
            </a:r>
            <a:r>
              <a:rPr lang="en-US" sz="2200" b="0" i="0" dirty="0">
                <a:solidFill>
                  <a:srgbClr val="333333"/>
                </a:solidFill>
                <a:effectLst/>
                <a:latin typeface="Times New Roman" panose="02020603050405020304" pitchFamily="18" charset="0"/>
                <a:cs typeface="Times New Roman" panose="02020603050405020304" pitchFamily="18" charset="0"/>
              </a:rPr>
              <a:t> and </a:t>
            </a:r>
            <a:r>
              <a:rPr lang="en-US" sz="2200" b="1" i="0" dirty="0">
                <a:solidFill>
                  <a:srgbClr val="333333"/>
                </a:solidFill>
                <a:effectLst/>
                <a:latin typeface="Times New Roman" panose="02020603050405020304" pitchFamily="18" charset="0"/>
                <a:cs typeface="Times New Roman" panose="02020603050405020304" pitchFamily="18" charset="0"/>
              </a:rPr>
              <a:t>monitoring</a:t>
            </a:r>
            <a:r>
              <a:rPr lang="en-US" sz="2200" b="0" i="0" dirty="0">
                <a:solidFill>
                  <a:srgbClr val="333333"/>
                </a:solidFill>
                <a:effectLst/>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C970-30CF-4237-8883-27979798631A}"/>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Feign Client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2286E8-005C-4FF5-AFFB-D1FF24C00513}"/>
              </a:ext>
            </a:extLst>
          </p:cNvPr>
          <p:cNvSpPr>
            <a:spLocks noGrp="1"/>
          </p:cNvSpPr>
          <p:nvPr>
            <p:ph idx="1"/>
          </p:nvPr>
        </p:nvSpPr>
        <p:spPr>
          <a:xfrm>
            <a:off x="1451579" y="2015732"/>
            <a:ext cx="9603275" cy="3710365"/>
          </a:xfrm>
        </p:spPr>
        <p:txBody>
          <a:bodyPr>
            <a:no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Feign is a declarative web service (HTTP client) developed by </a:t>
            </a:r>
            <a:r>
              <a:rPr lang="en-US" sz="2400" b="1" i="0" dirty="0">
                <a:solidFill>
                  <a:srgbClr val="333333"/>
                </a:solidFill>
                <a:effectLst/>
                <a:latin typeface="Times New Roman" panose="02020603050405020304" pitchFamily="18" charset="0"/>
                <a:cs typeface="Times New Roman" panose="02020603050405020304" pitchFamily="18" charset="0"/>
              </a:rPr>
              <a:t>Netflix</a:t>
            </a:r>
            <a:r>
              <a:rPr lang="en-US" sz="2400" b="0" i="0" dirty="0">
                <a:solidFill>
                  <a:srgbClr val="333333"/>
                </a:solidFill>
                <a:effectLst/>
                <a:latin typeface="Times New Roman" panose="02020603050405020304" pitchFamily="18" charset="0"/>
                <a:cs typeface="Times New Roman" panose="02020603050405020304" pitchFamily="18" charset="0"/>
              </a:rPr>
              <a:t>. Its aim is to simplify the HTTP API clients. It is a Java to HTTP client binder. If you want to use Feign, create an interface, and annotate it. It provides pluggable annotation support, including Feign annotations and JAX-RS annotations.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is a library for creating REST API clients. It makes web service clients easier. The developers can use declarative annotations to call the REST services instead of writing representative boilerplate code.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4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1309-ED31-4375-91BA-6F7AA5486BCD}"/>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RabbitMQ</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B7525-F7A3-4FBC-9F56-28053F58B82C}"/>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RabbitMQ is an open source message broker software. It accepts messages from producers, and delivers them to consumers. </a:t>
            </a:r>
          </a:p>
          <a:p>
            <a:r>
              <a:rPr lang="en-US" sz="2400" b="0" i="0" dirty="0">
                <a:effectLst/>
                <a:latin typeface="Times New Roman" panose="02020603050405020304" pitchFamily="18" charset="0"/>
                <a:cs typeface="Times New Roman" panose="02020603050405020304" pitchFamily="18" charset="0"/>
              </a:rPr>
              <a:t>It acts like a middleman which can be used to reduce loads and delivery times taken by web application servers.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18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394</TotalTime>
  <Words>676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Muzix  Application</vt:lpstr>
      <vt:lpstr>Introduction</vt:lpstr>
      <vt:lpstr>Features of the App</vt:lpstr>
      <vt:lpstr>Tools &amp; Technologies</vt:lpstr>
      <vt:lpstr>Spring Boot </vt:lpstr>
      <vt:lpstr>Eureka Server</vt:lpstr>
      <vt:lpstr>Spring Cloud API Gateway </vt:lpstr>
      <vt:lpstr>Feign Client </vt:lpstr>
      <vt:lpstr>RabbitMQ </vt:lpstr>
      <vt:lpstr>Docker</vt:lpstr>
      <vt:lpstr>Angular</vt:lpstr>
      <vt:lpstr>MongoDB</vt:lpstr>
      <vt:lpstr>MySQL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Muzix  Application</dc:title>
  <dc:creator>Mohammad Kamran</dc:creator>
  <cp:lastModifiedBy>Mohammad Kamran</cp:lastModifiedBy>
  <cp:revision>28</cp:revision>
  <dcterms:created xsi:type="dcterms:W3CDTF">2022-05-12T11:35:18Z</dcterms:created>
  <dcterms:modified xsi:type="dcterms:W3CDTF">2022-05-17T06:26:11Z</dcterms:modified>
</cp:coreProperties>
</file>