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715000" cx="9144000"/>
  <p:notesSz cx="6858000" cy="9144000"/>
  <p:embeddedFontLst>
    <p:embeddedFont>
      <p:font typeface="Roboto"/>
      <p:regular r:id="rId31"/>
      <p:bold r:id="rId32"/>
      <p:italic r:id="rId33"/>
      <p:boldItalic r:id="rId34"/>
    </p:embeddedFont>
    <p:embeddedFont>
      <p:font typeface="Nunito"/>
      <p:regular r:id="rId35"/>
      <p:bold r:id="rId36"/>
      <p:italic r:id="rId37"/>
      <p:boldItalic r:id="rId38"/>
    </p:embeddedFont>
    <p:embeddedFont>
      <p:font typeface="Maven Pro"/>
      <p:regular r:id="rId39"/>
      <p:bold r:id="rId40"/>
    </p:embeddedFont>
    <p:embeddedFont>
      <p:font typeface="Maven Pro Medium"/>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3" roundtripDataSignature="AMtx7mju3eDC+3lzj+F1wpt9OYgD/Kwu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2AE3E2-B363-4FE5-8C14-71A1E9878944}">
  <a:tblStyle styleId="{FD2AE3E2-B363-4FE5-8C14-71A1E987894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4.xml"/><Relationship Id="rId42" Type="http://schemas.openxmlformats.org/officeDocument/2006/relationships/font" Target="fonts/MavenProMedium-bold.fntdata"/><Relationship Id="rId41" Type="http://schemas.openxmlformats.org/officeDocument/2006/relationships/font" Target="fonts/MavenProMedium-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italic.fntdata"/><Relationship Id="rId10" Type="http://schemas.openxmlformats.org/officeDocument/2006/relationships/slide" Target="slides/slide4.xml"/><Relationship Id="rId32" Type="http://schemas.openxmlformats.org/officeDocument/2006/relationships/font" Target="fonts/Roboto-bold.fntdata"/><Relationship Id="rId13" Type="http://schemas.openxmlformats.org/officeDocument/2006/relationships/slide" Target="slides/slide7.xml"/><Relationship Id="rId35" Type="http://schemas.openxmlformats.org/officeDocument/2006/relationships/font" Target="fonts/Nunito-regular.fntdata"/><Relationship Id="rId12" Type="http://schemas.openxmlformats.org/officeDocument/2006/relationships/slide" Target="slides/slide6.xml"/><Relationship Id="rId34" Type="http://schemas.openxmlformats.org/officeDocument/2006/relationships/font" Target="fonts/Roboto-boldItalic.fntdata"/><Relationship Id="rId15" Type="http://schemas.openxmlformats.org/officeDocument/2006/relationships/slide" Target="slides/slide9.xml"/><Relationship Id="rId37" Type="http://schemas.openxmlformats.org/officeDocument/2006/relationships/font" Target="fonts/Nunito-italic.fntdata"/><Relationship Id="rId14" Type="http://schemas.openxmlformats.org/officeDocument/2006/relationships/slide" Target="slides/slide8.xml"/><Relationship Id="rId36" Type="http://schemas.openxmlformats.org/officeDocument/2006/relationships/font" Target="fonts/Nunito-bold.fntdata"/><Relationship Id="rId17" Type="http://schemas.openxmlformats.org/officeDocument/2006/relationships/slide" Target="slides/slide11.xml"/><Relationship Id="rId39" Type="http://schemas.openxmlformats.org/officeDocument/2006/relationships/font" Target="fonts/MavenPro-regular.fntdata"/><Relationship Id="rId16" Type="http://schemas.openxmlformats.org/officeDocument/2006/relationships/slide" Target="slides/slide10.xml"/><Relationship Id="rId38" Type="http://schemas.openxmlformats.org/officeDocument/2006/relationships/font" Target="fonts/Nunito-boldItalic.fntdata"/><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azhar\Downloads\Project%20Excel\Astrosage_analysis_finalNew.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[Astrosage_analysis_finalNew.xlsx]Pivot Tables!Astrologer Earnings</c:name>
    <c:fmtId val="1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Tables'!$B$249</c:f>
              <c:strCache>
                <c:ptCount val="1"/>
                <c:pt idx="0">
                  <c:v>Total</c:v>
                </c:pt>
              </c:strCache>
            </c:strRef>
          </c:tx>
          <c:spPr>
            <a:solidFill>
              <a:schemeClr val="accent1">
                <a:alpha val="70000"/>
              </a:schemeClr>
            </a:solidFill>
            <a:ln>
              <a:noFill/>
            </a:ln>
            <a:effectLst/>
          </c:spPr>
          <c:invertIfNegative val="0"/>
          <c:dLbls>
            <c:dLbl>
              <c:idx val="3"/>
              <c:layout>
                <c:manualLayout>
                  <c:x val="-1.2500917882356322E-2"/>
                  <c:y val="-6.266866732858542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E35-4FC5-ADA9-32B1425FD0D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'Pivot Tables'!$A$250:$A$258</c:f>
              <c:multiLvlStrCache>
                <c:ptCount val="5"/>
                <c:lvl>
                  <c:pt idx="0">
                    <c:v>Call</c:v>
                  </c:pt>
                  <c:pt idx="1">
                    <c:v>public_live_Call</c:v>
                  </c:pt>
                  <c:pt idx="2">
                    <c:v>Complementary</c:v>
                  </c:pt>
                  <c:pt idx="3">
                    <c:v>Call</c:v>
                  </c:pt>
                  <c:pt idx="4">
                    <c:v>Chat</c:v>
                  </c:pt>
                </c:lvl>
                <c:lvl>
                  <c:pt idx="0">
                    <c:v>app</c:v>
                  </c:pt>
                  <c:pt idx="2">
                    <c:v>dashboard</c:v>
                  </c:pt>
                  <c:pt idx="3">
                    <c:v>gurucool</c:v>
                  </c:pt>
                </c:lvl>
              </c:multiLvlStrCache>
            </c:multiLvlStrRef>
          </c:cat>
          <c:val>
            <c:numRef>
              <c:f>'Pivot Tables'!$B$250:$B$258</c:f>
              <c:numCache>
                <c:formatCode>0.00</c:formatCode>
                <c:ptCount val="5"/>
                <c:pt idx="0">
                  <c:v>57069.854833333273</c:v>
                </c:pt>
                <c:pt idx="1">
                  <c:v>8.4896166666666595</c:v>
                </c:pt>
                <c:pt idx="3">
                  <c:v>20729.584999999974</c:v>
                </c:pt>
                <c:pt idx="4">
                  <c:v>21338.641500000005</c:v>
                </c:pt>
              </c:numCache>
            </c:numRef>
          </c:val>
          <c:extLst>
            <c:ext xmlns:c16="http://schemas.microsoft.com/office/drawing/2014/chart" uri="{C3380CC4-5D6E-409C-BE32-E72D297353CC}">
              <c16:uniqueId val="{00000000-E522-4435-B931-DE9A4B033F1C}"/>
            </c:ext>
          </c:extLst>
        </c:ser>
        <c:dLbls>
          <c:dLblPos val="outEnd"/>
          <c:showLegendKey val="0"/>
          <c:showVal val="1"/>
          <c:showCatName val="0"/>
          <c:showSerName val="0"/>
          <c:showPercent val="0"/>
          <c:showBubbleSize val="0"/>
        </c:dLbls>
        <c:gapWidth val="300"/>
        <c:axId val="978644912"/>
        <c:axId val="978624752"/>
      </c:barChart>
      <c:catAx>
        <c:axId val="978644912"/>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78624752"/>
        <c:crosses val="autoZero"/>
        <c:auto val="1"/>
        <c:lblAlgn val="ctr"/>
        <c:lblOffset val="100"/>
        <c:noMultiLvlLbl val="0"/>
      </c:catAx>
      <c:valAx>
        <c:axId val="978624752"/>
        <c:scaling>
          <c:orientation val="minMax"/>
        </c:scaling>
        <c:delete val="1"/>
        <c:axPos val="l"/>
        <c:majorGridlines>
          <c:spPr>
            <a:ln w="9525" cap="flat" cmpd="sng" algn="ctr">
              <a:solidFill>
                <a:schemeClr val="tx1">
                  <a:lumMod val="5000"/>
                  <a:lumOff val="95000"/>
                </a:schemeClr>
              </a:solidFill>
              <a:round/>
            </a:ln>
            <a:effectLst/>
          </c:spPr>
        </c:majorGridlines>
        <c:minorGridlines>
          <c:spPr>
            <a:ln>
              <a:solidFill>
                <a:schemeClr val="tx1">
                  <a:lumMod val="5000"/>
                  <a:lumOff val="95000"/>
                </a:schemeClr>
              </a:solidFill>
            </a:ln>
            <a:effectLst/>
          </c:spPr>
        </c:minorGridlines>
        <c:numFmt formatCode="0.00" sourceLinked="1"/>
        <c:majorTickMark val="out"/>
        <c:minorTickMark val="none"/>
        <c:tickLblPos val="nextTo"/>
        <c:crossAx val="97864491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rgbClr val="CDDEDE"/>
      </a:solidFill>
    </a:ln>
    <a:effectLst>
      <a:outerShdw blurRad="50800" dist="38100" dir="10800000" algn="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74" name="Google Shape;74;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75" name="Google Shape;75;p1: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78" name="Google Shape;78;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2" name="Google Shape;18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3" name="Google Shape;183;p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6" name="Google Shape;18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5" name="Google Shape;195;p3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6" name="Google Shape;196;p3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3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3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9" name="Google Shape;199;p3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7" name="Google Shape;207;p3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8" name="Google Shape;208;p39: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3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3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1" name="Google Shape;211;p3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9" name="Google Shape;219;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20" name="Google Shape;220;p11: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3" name="Google Shape;223;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4" name="Google Shape;234;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35" name="Google Shape;235;p12: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8" name="Google Shape;238;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6" name="Google Shape;246;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47" name="Google Shape;247;p13: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50" name="Google Shape;250;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58" name="Google Shape;258;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59" name="Google Shape;259;p14: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62" name="Google Shape;262;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1" name="Google Shape;271;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72" name="Google Shape;272;p15: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5" name="Google Shape;275;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82" name="Google Shape;282;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83" name="Google Shape;283;p1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86" name="Google Shape;286;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6" name="Google Shape;296;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97" name="Google Shape;297;p17: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00" name="Google Shape;300;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9" name="Google Shape;89;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90" name="Google Shape;90;p3: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3" name="Google Shape;93;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09" name="Google Shape;309;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10" name="Google Shape;310;p20: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13" name="Google Shape;313;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23" name="Google Shape;323;p4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24" name="Google Shape;324;p41: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4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4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27" name="Google Shape;327;p4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79e1fa77c1_0_7: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79e1fa77c1_0_7:notes"/>
          <p:cNvSpPr txBox="1"/>
          <p:nvPr>
            <p:ph idx="1" type="body"/>
          </p:nvPr>
        </p:nvSpPr>
        <p:spPr>
          <a:xfrm>
            <a:off x="914400" y="3251200"/>
            <a:ext cx="7315200" cy="3081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379e1fa77c1_0_7:notes"/>
          <p:cNvSpPr txBox="1"/>
          <p:nvPr>
            <p:ph idx="12" type="sldNum"/>
          </p:nvPr>
        </p:nvSpPr>
        <p:spPr>
          <a:xfrm>
            <a:off x="5180013" y="6502400"/>
            <a:ext cx="3962400" cy="341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41" name="Google Shape;341;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42" name="Google Shape;342;p22: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45" name="Google Shape;345;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1" name="Google Shape;101;p3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2" name="Google Shape;102;p35: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3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5" name="Google Shape;105;p3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2" name="Google Shape;112;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3" name="Google Shape;113;p4: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6" name="Google Shape;116;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4" name="Google Shape;124;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5" name="Google Shape;125;p5: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8" name="Google Shape;128;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5" name="Google Shape;135;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36" name="Google Shape;136;p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9" name="Google Shape;139;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6" name="Google Shape;146;p3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47" name="Google Shape;147;p36: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3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3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0" name="Google Shape;150;p3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8" name="Google Shape;158;p3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9" name="Google Shape;159;p37: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3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3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2" name="Google Shape;162;p3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0" name="Google Shape;170;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1" name="Google Shape;171;p18:notes"/>
          <p:cNvSpPr/>
          <p:nvPr>
            <p:ph idx="3" type="sldImg"/>
          </p:nvPr>
        </p:nvSpPr>
        <p:spPr>
          <a:xfrm>
            <a:off x="2519363" y="512763"/>
            <a:ext cx="4105275"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4" name="Google Shape;174;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 name="Shape 25"/>
        <p:cNvGrpSpPr/>
        <p:nvPr/>
      </p:nvGrpSpPr>
      <p:grpSpPr>
        <a:xfrm>
          <a:off x="0" y="0"/>
          <a:ext cx="0" cy="0"/>
          <a:chOff x="0" y="0"/>
          <a:chExt cx="0" cy="0"/>
        </a:xfrm>
      </p:grpSpPr>
      <p:sp>
        <p:nvSpPr>
          <p:cNvPr id="26" name="Google Shape;2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8" name="Google Shape;28;p2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9" name="Google Shape;2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5" name="Google Shape;35;p2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6" name="Google Shape;36;p2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7" name="Google Shape;37;p2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8" name="Google Shape;3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9" name="Google Shape;49;p3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0" name="Google Shape;5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3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2"/>
          <p:cNvSpPr/>
          <p:nvPr>
            <p:ph idx="2" type="pic"/>
          </p:nvPr>
        </p:nvSpPr>
        <p:spPr>
          <a:xfrm>
            <a:off x="1792288" y="612775"/>
            <a:ext cx="5486400" cy="4114800"/>
          </a:xfrm>
          <a:prstGeom prst="rect">
            <a:avLst/>
          </a:prstGeom>
          <a:noFill/>
          <a:ln>
            <a:noFill/>
          </a:ln>
        </p:spPr>
      </p:sp>
      <p:sp>
        <p:nvSpPr>
          <p:cNvPr id="56" name="Google Shape;56;p3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7" name="Google Shape;5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3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9" name="Google Shape;6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99191">
            <a:alpha val="29803"/>
          </a:srgbClr>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79" name="Shape 79"/>
        <p:cNvGrpSpPr/>
        <p:nvPr/>
      </p:nvGrpSpPr>
      <p:grpSpPr>
        <a:xfrm>
          <a:off x="0" y="0"/>
          <a:ext cx="0" cy="0"/>
          <a:chOff x="0" y="0"/>
          <a:chExt cx="0" cy="0"/>
        </a:xfrm>
      </p:grpSpPr>
      <p:sp>
        <p:nvSpPr>
          <p:cNvPr id="80" name="Google Shape;80;p1"/>
          <p:cNvSpPr/>
          <p:nvPr/>
        </p:nvSpPr>
        <p:spPr>
          <a:xfrm>
            <a:off x="7343003" y="3788490"/>
            <a:ext cx="1691422" cy="1925034"/>
          </a:xfrm>
          <a:custGeom>
            <a:rect b="b" l="l" r="r" t="t"/>
            <a:pathLst>
              <a:path extrusionOk="0" h="1925034" w="1691422">
                <a:moveTo>
                  <a:pt x="0" y="0"/>
                </a:moveTo>
                <a:lnTo>
                  <a:pt x="1691422" y="0"/>
                </a:lnTo>
                <a:lnTo>
                  <a:pt x="1691422" y="1925034"/>
                </a:lnTo>
                <a:lnTo>
                  <a:pt x="0" y="192503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 name="Google Shape;81;p1"/>
          <p:cNvSpPr txBox="1"/>
          <p:nvPr/>
        </p:nvSpPr>
        <p:spPr>
          <a:xfrm>
            <a:off x="930876" y="4576100"/>
            <a:ext cx="6163800" cy="677100"/>
          </a:xfrm>
          <a:prstGeom prst="rect">
            <a:avLst/>
          </a:prstGeom>
          <a:noFill/>
          <a:ln>
            <a:noFill/>
          </a:ln>
        </p:spPr>
        <p:txBody>
          <a:bodyPr anchorCtr="0" anchor="t" bIns="0" lIns="0" spcFirstLastPara="1" rIns="0" wrap="square" tIns="0">
            <a:spAutoFit/>
          </a:bodyPr>
          <a:lstStyle/>
          <a:p>
            <a:pPr indent="0" lvl="0" marL="0" marR="0" rtl="0" algn="l">
              <a:lnSpc>
                <a:spcPct val="119941"/>
              </a:lnSpc>
              <a:spcBef>
                <a:spcPts val="0"/>
              </a:spcBef>
              <a:spcAft>
                <a:spcPts val="0"/>
              </a:spcAft>
              <a:buClr>
                <a:srgbClr val="000000"/>
              </a:buClr>
              <a:buSzPts val="2000"/>
              <a:buFont typeface="Arial"/>
              <a:buNone/>
            </a:pPr>
            <a:r>
              <a:rPr b="0" i="0" lang="en-US" sz="2000" u="none" cap="none" strike="noStrike">
                <a:solidFill>
                  <a:srgbClr val="424242"/>
                </a:solidFill>
                <a:latin typeface="Roboto"/>
                <a:ea typeface="Roboto"/>
                <a:cs typeface="Roboto"/>
                <a:sym typeface="Roboto"/>
              </a:rPr>
              <a:t>By : Vishal Ratnakar</a:t>
            </a:r>
            <a:endParaRPr b="0" i="0" sz="2000" u="none" cap="none" strike="noStrike">
              <a:solidFill>
                <a:srgbClr val="424242"/>
              </a:solidFill>
              <a:latin typeface="Roboto"/>
              <a:ea typeface="Roboto"/>
              <a:cs typeface="Roboto"/>
              <a:sym typeface="Roboto"/>
            </a:endParaRPr>
          </a:p>
          <a:p>
            <a:pPr indent="0" lvl="0" marL="0" marR="0" rtl="0" algn="l">
              <a:lnSpc>
                <a:spcPct val="119941"/>
              </a:lnSpc>
              <a:spcBef>
                <a:spcPts val="0"/>
              </a:spcBef>
              <a:spcAft>
                <a:spcPts val="0"/>
              </a:spcAft>
              <a:buClr>
                <a:srgbClr val="000000"/>
              </a:buClr>
              <a:buSzPts val="2000"/>
              <a:buFont typeface="Arial"/>
              <a:buNone/>
            </a:pPr>
            <a:r>
              <a:rPr b="0" i="0" lang="en-US" sz="2000" u="none" cap="none" strike="noStrike">
                <a:solidFill>
                  <a:srgbClr val="424242"/>
                </a:solidFill>
                <a:latin typeface="Roboto"/>
                <a:ea typeface="Roboto"/>
                <a:cs typeface="Roboto"/>
                <a:sym typeface="Roboto"/>
              </a:rPr>
              <a:t>Date : </a:t>
            </a:r>
            <a:r>
              <a:rPr lang="en-US" sz="2000">
                <a:solidFill>
                  <a:srgbClr val="424242"/>
                </a:solidFill>
                <a:latin typeface="Roboto"/>
                <a:ea typeface="Roboto"/>
                <a:cs typeface="Roboto"/>
                <a:sym typeface="Roboto"/>
              </a:rPr>
              <a:t>30</a:t>
            </a:r>
            <a:r>
              <a:rPr b="0" i="0" lang="en-US" sz="2000" u="none" cap="none" strike="noStrike">
                <a:solidFill>
                  <a:srgbClr val="424242"/>
                </a:solidFill>
                <a:latin typeface="Roboto"/>
                <a:ea typeface="Roboto"/>
                <a:cs typeface="Roboto"/>
                <a:sym typeface="Roboto"/>
              </a:rPr>
              <a:t>/08/2025</a:t>
            </a:r>
            <a:endParaRPr b="0" i="0" sz="2000" u="none" cap="none" strike="noStrike">
              <a:solidFill>
                <a:srgbClr val="424242"/>
              </a:solidFill>
              <a:latin typeface="Arial"/>
              <a:ea typeface="Arial"/>
              <a:cs typeface="Arial"/>
              <a:sym typeface="Arial"/>
            </a:endParaRPr>
          </a:p>
        </p:txBody>
      </p:sp>
      <p:grpSp>
        <p:nvGrpSpPr>
          <p:cNvPr id="82" name="Google Shape;82;p1"/>
          <p:cNvGrpSpPr/>
          <p:nvPr/>
        </p:nvGrpSpPr>
        <p:grpSpPr>
          <a:xfrm>
            <a:off x="207238" y="1762225"/>
            <a:ext cx="8069107" cy="2184139"/>
            <a:chOff x="0" y="529633"/>
            <a:chExt cx="10758808" cy="2912186"/>
          </a:xfrm>
        </p:grpSpPr>
        <p:sp>
          <p:nvSpPr>
            <p:cNvPr id="83" name="Google Shape;83;p1"/>
            <p:cNvSpPr txBox="1"/>
            <p:nvPr/>
          </p:nvSpPr>
          <p:spPr>
            <a:xfrm>
              <a:off x="2893108" y="3041619"/>
              <a:ext cx="7865700" cy="400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950"/>
                <a:buFont typeface="Arial"/>
                <a:buNone/>
              </a:pPr>
              <a:r>
                <a:rPr b="1" i="0" lang="en-US" sz="1950" u="none" cap="none" strike="noStrike">
                  <a:solidFill>
                    <a:srgbClr val="38761D"/>
                  </a:solidFill>
                  <a:latin typeface="Maven Pro"/>
                  <a:ea typeface="Maven Pro"/>
                  <a:cs typeface="Maven Pro"/>
                  <a:sym typeface="Maven Pro"/>
                </a:rPr>
                <a:t>Improving Efficiency and Customer Satisfaction</a:t>
              </a:r>
              <a:endParaRPr b="0" i="0" sz="1400" u="none" cap="none" strike="noStrike">
                <a:solidFill>
                  <a:srgbClr val="38761D"/>
                </a:solidFill>
                <a:latin typeface="Arial"/>
                <a:ea typeface="Arial"/>
                <a:cs typeface="Arial"/>
                <a:sym typeface="Arial"/>
              </a:endParaRPr>
            </a:p>
          </p:txBody>
        </p:sp>
        <p:sp>
          <p:nvSpPr>
            <p:cNvPr id="84" name="Google Shape;84;p1"/>
            <p:cNvSpPr txBox="1"/>
            <p:nvPr/>
          </p:nvSpPr>
          <p:spPr>
            <a:xfrm>
              <a:off x="0" y="1556660"/>
              <a:ext cx="10668000" cy="1548900"/>
            </a:xfrm>
            <a:prstGeom prst="rect">
              <a:avLst/>
            </a:prstGeom>
            <a:noFill/>
            <a:ln>
              <a:noFill/>
            </a:ln>
          </p:spPr>
          <p:txBody>
            <a:bodyPr anchorCtr="0" anchor="t" bIns="0" lIns="0" spcFirstLastPara="1" rIns="0" wrap="square" tIns="0">
              <a:spAutoFit/>
            </a:bodyPr>
            <a:lstStyle/>
            <a:p>
              <a:pPr indent="0" lvl="0" marL="0" marR="0" rtl="0" algn="ctr">
                <a:lnSpc>
                  <a:spcPct val="89995"/>
                </a:lnSpc>
                <a:spcBef>
                  <a:spcPts val="0"/>
                </a:spcBef>
                <a:spcAft>
                  <a:spcPts val="0"/>
                </a:spcAft>
                <a:buClr>
                  <a:srgbClr val="000000"/>
                </a:buClr>
                <a:buSzPts val="8386"/>
                <a:buFont typeface="Arial"/>
                <a:buNone/>
              </a:pPr>
              <a:r>
                <a:rPr b="0" i="0" lang="en-US" sz="8386" u="none" cap="none" strike="noStrike">
                  <a:solidFill>
                    <a:srgbClr val="666666"/>
                  </a:solidFill>
                  <a:latin typeface="Arial"/>
                  <a:ea typeface="Arial"/>
                  <a:cs typeface="Arial"/>
                  <a:sym typeface="Arial"/>
                </a:rPr>
                <a:t>Analysis</a:t>
              </a:r>
              <a:endParaRPr b="0" i="0" sz="1400" u="none" cap="none" strike="noStrike">
                <a:solidFill>
                  <a:srgbClr val="666666"/>
                </a:solidFill>
                <a:latin typeface="Arial"/>
                <a:ea typeface="Arial"/>
                <a:cs typeface="Arial"/>
                <a:sym typeface="Arial"/>
              </a:endParaRPr>
            </a:p>
          </p:txBody>
        </p:sp>
        <p:sp>
          <p:nvSpPr>
            <p:cNvPr id="85" name="Google Shape;85;p1"/>
            <p:cNvSpPr txBox="1"/>
            <p:nvPr/>
          </p:nvSpPr>
          <p:spPr>
            <a:xfrm>
              <a:off x="128883" y="529633"/>
              <a:ext cx="7865700" cy="1402200"/>
            </a:xfrm>
            <a:prstGeom prst="rect">
              <a:avLst/>
            </a:prstGeom>
            <a:noFill/>
            <a:ln>
              <a:noFill/>
            </a:ln>
          </p:spPr>
          <p:txBody>
            <a:bodyPr anchorCtr="0" anchor="t" bIns="0" lIns="0" spcFirstLastPara="1" rIns="0" wrap="square" tIns="0">
              <a:spAutoFit/>
            </a:bodyPr>
            <a:lstStyle/>
            <a:p>
              <a:pPr indent="0" lvl="0" marL="0" marR="0" rtl="0" algn="ctr">
                <a:lnSpc>
                  <a:spcPct val="79991"/>
                </a:lnSpc>
                <a:spcBef>
                  <a:spcPts val="0"/>
                </a:spcBef>
                <a:spcAft>
                  <a:spcPts val="0"/>
                </a:spcAft>
                <a:buClr>
                  <a:srgbClr val="000000"/>
                </a:buClr>
                <a:buSzPts val="8541"/>
                <a:buFont typeface="Arial"/>
                <a:buNone/>
              </a:pPr>
              <a:r>
                <a:rPr b="1" i="1" lang="en-US" sz="8541" u="none" cap="none" strike="noStrike">
                  <a:solidFill>
                    <a:srgbClr val="888888"/>
                  </a:solidFill>
                  <a:latin typeface="Arial"/>
                  <a:ea typeface="Arial"/>
                  <a:cs typeface="Arial"/>
                  <a:sym typeface="Arial"/>
                </a:rPr>
                <a:t>Astrosage</a:t>
              </a:r>
              <a:endParaRPr b="0" i="0" sz="800" u="none" cap="none" strike="noStrike">
                <a:solidFill>
                  <a:srgbClr val="888888"/>
                </a:solidFill>
                <a:latin typeface="Arial"/>
                <a:ea typeface="Arial"/>
                <a:cs typeface="Arial"/>
                <a:sym typeface="Arial"/>
              </a:endParaRPr>
            </a:p>
          </p:txBody>
        </p:sp>
      </p:grpSp>
      <p:pic>
        <p:nvPicPr>
          <p:cNvPr id="86" name="Google Shape;86;p1" title="unnamed.png"/>
          <p:cNvPicPr preferRelativeResize="0"/>
          <p:nvPr/>
        </p:nvPicPr>
        <p:blipFill>
          <a:blip r:embed="rId4">
            <a:alphaModFix/>
          </a:blip>
          <a:stretch>
            <a:fillRect/>
          </a:stretch>
        </p:blipFill>
        <p:spPr>
          <a:xfrm>
            <a:off x="6289125" y="168100"/>
            <a:ext cx="2522450" cy="2522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87" name="Shape 187"/>
        <p:cNvGrpSpPr/>
        <p:nvPr/>
      </p:nvGrpSpPr>
      <p:grpSpPr>
        <a:xfrm>
          <a:off x="0" y="0"/>
          <a:ext cx="0" cy="0"/>
          <a:chOff x="0" y="0"/>
          <a:chExt cx="0" cy="0"/>
        </a:xfrm>
      </p:grpSpPr>
      <p:sp>
        <p:nvSpPr>
          <p:cNvPr id="188" name="Google Shape;188;p8"/>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375924" y="358772"/>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Day wise call volume</a:t>
            </a:r>
            <a:endParaRPr b="0" i="0" sz="1400" u="none" cap="none" strike="noStrike">
              <a:solidFill>
                <a:srgbClr val="000000"/>
              </a:solidFill>
              <a:latin typeface="Arial"/>
              <a:ea typeface="Arial"/>
              <a:cs typeface="Arial"/>
              <a:sym typeface="Arial"/>
            </a:endParaRPr>
          </a:p>
        </p:txBody>
      </p:sp>
      <p:sp>
        <p:nvSpPr>
          <p:cNvPr id="190" name="Google Shape;190;p8"/>
          <p:cNvSpPr txBox="1"/>
          <p:nvPr/>
        </p:nvSpPr>
        <p:spPr>
          <a:xfrm>
            <a:off x="375924" y="1529734"/>
            <a:ext cx="149939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Key Insights</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Maven Pro Medium"/>
              <a:ea typeface="Maven Pro Medium"/>
              <a:cs typeface="Maven Pro Medium"/>
              <a:sym typeface="Maven Pro Medium"/>
            </a:endParaRPr>
          </a:p>
        </p:txBody>
      </p:sp>
      <p:sp>
        <p:nvSpPr>
          <p:cNvPr id="191" name="Google Shape;191;p8"/>
          <p:cNvSpPr txBox="1"/>
          <p:nvPr/>
        </p:nvSpPr>
        <p:spPr>
          <a:xfrm>
            <a:off x="436607" y="2114509"/>
            <a:ext cx="3847071" cy="138499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Higher call volumes on Sunday, Monday, and Saturday </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To address this trend that call centers should staff more agents on these days to handle demand efficiently.</a:t>
            </a:r>
            <a:endParaRPr b="0" i="0" sz="1400" u="none" cap="none" strike="noStrike">
              <a:solidFill>
                <a:srgbClr val="000000"/>
              </a:solidFill>
              <a:latin typeface="Maven Pro Medium"/>
              <a:ea typeface="Maven Pro Medium"/>
              <a:cs typeface="Maven Pro Medium"/>
              <a:sym typeface="Maven Pro Medium"/>
            </a:endParaRPr>
          </a:p>
        </p:txBody>
      </p:sp>
      <p:pic>
        <p:nvPicPr>
          <p:cNvPr id="192" name="Google Shape;192;p8" title="Day wise calls .png"/>
          <p:cNvPicPr preferRelativeResize="0"/>
          <p:nvPr/>
        </p:nvPicPr>
        <p:blipFill>
          <a:blip r:embed="rId4">
            <a:alphaModFix/>
          </a:blip>
          <a:stretch>
            <a:fillRect/>
          </a:stretch>
        </p:blipFill>
        <p:spPr>
          <a:xfrm>
            <a:off x="4572000" y="1443025"/>
            <a:ext cx="4169625" cy="310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00" name="Shape 200"/>
        <p:cNvGrpSpPr/>
        <p:nvPr/>
      </p:nvGrpSpPr>
      <p:grpSpPr>
        <a:xfrm>
          <a:off x="0" y="0"/>
          <a:ext cx="0" cy="0"/>
          <a:chOff x="0" y="0"/>
          <a:chExt cx="0" cy="0"/>
        </a:xfrm>
      </p:grpSpPr>
      <p:sp>
        <p:nvSpPr>
          <p:cNvPr id="201" name="Google Shape;201;p38"/>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38"/>
          <p:cNvSpPr txBox="1"/>
          <p:nvPr/>
        </p:nvSpPr>
        <p:spPr>
          <a:xfrm>
            <a:off x="453081" y="420118"/>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Call Status completed vs busy</a:t>
            </a:r>
            <a:endParaRPr b="0" i="0" sz="1400" u="none" cap="none" strike="noStrike">
              <a:solidFill>
                <a:srgbClr val="000000"/>
              </a:solidFill>
              <a:latin typeface="Arial"/>
              <a:ea typeface="Arial"/>
              <a:cs typeface="Arial"/>
              <a:sym typeface="Arial"/>
            </a:endParaRPr>
          </a:p>
        </p:txBody>
      </p:sp>
      <p:sp>
        <p:nvSpPr>
          <p:cNvPr id="203" name="Google Shape;203;p38"/>
          <p:cNvSpPr txBox="1"/>
          <p:nvPr/>
        </p:nvSpPr>
        <p:spPr>
          <a:xfrm>
            <a:off x="453081" y="1731658"/>
            <a:ext cx="4497860" cy="21236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Key Insights:</a:t>
            </a:r>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Nearly one-fourth of calls result in a busy status, which could indicate peak traffic periods, insufficient staffing, or limitations in infrastructure.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Recommendations :</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Expanding call-handling capacity during peak hours</a:t>
            </a: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Maven Pro Medium"/>
              <a:ea typeface="Maven Pro Medium"/>
              <a:cs typeface="Maven Pro Medium"/>
              <a:sym typeface="Maven Pro Medium"/>
            </a:endParaRPr>
          </a:p>
        </p:txBody>
      </p:sp>
      <p:pic>
        <p:nvPicPr>
          <p:cNvPr id="204" name="Google Shape;204;p38" title="Call Status Busy vs Completed  .png"/>
          <p:cNvPicPr preferRelativeResize="0"/>
          <p:nvPr/>
        </p:nvPicPr>
        <p:blipFill>
          <a:blip r:embed="rId4">
            <a:alphaModFix/>
          </a:blip>
          <a:stretch>
            <a:fillRect/>
          </a:stretch>
        </p:blipFill>
        <p:spPr>
          <a:xfrm>
            <a:off x="4950941" y="1689504"/>
            <a:ext cx="3888259" cy="233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12" name="Shape 212"/>
        <p:cNvGrpSpPr/>
        <p:nvPr/>
      </p:nvGrpSpPr>
      <p:grpSpPr>
        <a:xfrm>
          <a:off x="0" y="0"/>
          <a:ext cx="0" cy="0"/>
          <a:chOff x="0" y="0"/>
          <a:chExt cx="0" cy="0"/>
        </a:xfrm>
      </p:grpSpPr>
      <p:sp>
        <p:nvSpPr>
          <p:cNvPr id="213" name="Google Shape;213;p39"/>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9"/>
          <p:cNvSpPr txBox="1"/>
          <p:nvPr/>
        </p:nvSpPr>
        <p:spPr>
          <a:xfrm>
            <a:off x="568301" y="418570"/>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Chat And Call Revenue</a:t>
            </a:r>
            <a:endParaRPr b="0" i="0" sz="1400" u="none" cap="none" strike="noStrike">
              <a:solidFill>
                <a:srgbClr val="000000"/>
              </a:solidFill>
              <a:latin typeface="Arial"/>
              <a:ea typeface="Arial"/>
              <a:cs typeface="Arial"/>
              <a:sym typeface="Arial"/>
            </a:endParaRPr>
          </a:p>
        </p:txBody>
      </p:sp>
      <p:sp>
        <p:nvSpPr>
          <p:cNvPr id="215" name="Google Shape;215;p39"/>
          <p:cNvSpPr txBox="1"/>
          <p:nvPr/>
        </p:nvSpPr>
        <p:spPr>
          <a:xfrm>
            <a:off x="625966" y="1671709"/>
            <a:ext cx="3740088" cy="298884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Maven Pro"/>
                <a:ea typeface="Maven Pro"/>
                <a:cs typeface="Maven Pro"/>
                <a:sym typeface="Maven Pro"/>
              </a:rPr>
              <a:t>Insights</a:t>
            </a:r>
            <a:endParaRPr b="0" i="0" sz="1400" u="none" cap="none" strike="noStrike">
              <a:solidFill>
                <a:schemeClr val="dk1"/>
              </a:solidFill>
              <a:latin typeface="Arial"/>
              <a:ea typeface="Arial"/>
              <a:cs typeface="Arial"/>
              <a:sym typeface="Arial"/>
            </a:endParaRPr>
          </a:p>
          <a:p>
            <a:pPr indent="0" lvl="0" marL="0" marR="0" rtl="0" algn="l">
              <a:lnSpc>
                <a:spcPct val="104937"/>
              </a:lnSpc>
              <a:spcBef>
                <a:spcPts val="0"/>
              </a:spcBef>
              <a:spcAft>
                <a:spcPts val="0"/>
              </a:spcAft>
              <a:buClr>
                <a:srgbClr val="000000"/>
              </a:buClr>
              <a:buSzPts val="1600"/>
              <a:buFont typeface="Arial"/>
              <a:buNone/>
            </a:pPr>
            <a:r>
              <a:t/>
            </a:r>
            <a:endParaRPr b="1" i="0" sz="1600" u="none" cap="none" strike="noStrike">
              <a:solidFill>
                <a:srgbClr val="424242"/>
              </a:solidFill>
              <a:latin typeface="Maven Pro"/>
              <a:ea typeface="Maven Pro"/>
              <a:cs typeface="Maven Pro"/>
              <a:sym typeface="Maven Pro"/>
            </a:endParaRPr>
          </a:p>
          <a:p>
            <a:pPr indent="-154303" lvl="0" marL="308610" marR="0" rtl="0" algn="l">
              <a:lnSpc>
                <a:spcPct val="120014"/>
              </a:lnSpc>
              <a:spcBef>
                <a:spcPts val="0"/>
              </a:spcBef>
              <a:spcAft>
                <a:spcPts val="0"/>
              </a:spcAft>
              <a:buClr>
                <a:srgbClr val="424242"/>
              </a:buClr>
              <a:buSzPts val="1399"/>
              <a:buFont typeface="Maven Pro Medium"/>
              <a:buChar char="•"/>
            </a:pPr>
            <a:r>
              <a:rPr b="0" i="0" lang="en-US" sz="1399" u="none" cap="none" strike="noStrike">
                <a:solidFill>
                  <a:srgbClr val="424242"/>
                </a:solidFill>
                <a:latin typeface="Maven Pro Medium"/>
                <a:ea typeface="Maven Pro Medium"/>
                <a:cs typeface="Maven Pro Medium"/>
                <a:sym typeface="Maven Pro Medium"/>
              </a:rPr>
              <a:t>Higher Calls Revenue as compared to chat revenue</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0" i="0" sz="1399" u="none" cap="none" strike="noStrike">
              <a:solidFill>
                <a:srgbClr val="424242"/>
              </a:solidFill>
              <a:latin typeface="Maven Pro Medium"/>
              <a:ea typeface="Maven Pro Medium"/>
              <a:cs typeface="Maven Pro Medium"/>
              <a:sym typeface="Maven Pro Medium"/>
            </a:endParaRPr>
          </a:p>
          <a:p>
            <a:pPr indent="-154303" lvl="1" marL="308610" marR="0" rtl="0" algn="l">
              <a:lnSpc>
                <a:spcPct val="120014"/>
              </a:lnSpc>
              <a:spcBef>
                <a:spcPts val="0"/>
              </a:spcBef>
              <a:spcAft>
                <a:spcPts val="0"/>
              </a:spcAft>
              <a:buClr>
                <a:srgbClr val="424242"/>
              </a:buClr>
              <a:buSzPts val="1399"/>
              <a:buFont typeface="Maven Pro Medium"/>
              <a:buChar char="•"/>
            </a:pPr>
            <a:r>
              <a:rPr b="0" i="0" lang="en-US" sz="1399" u="none" cap="none" strike="noStrike">
                <a:solidFill>
                  <a:srgbClr val="424242"/>
                </a:solidFill>
                <a:latin typeface="Maven Pro Medium"/>
                <a:ea typeface="Maven Pro Medium"/>
                <a:cs typeface="Maven Pro Medium"/>
                <a:sym typeface="Maven Pro Medium"/>
              </a:rPr>
              <a:t>Higher number of chat activity is noticed as compared to calls</a:t>
            </a:r>
            <a:endParaRPr b="0" i="0" sz="1400" u="none" cap="none" strike="noStrike">
              <a:solidFill>
                <a:srgbClr val="000000"/>
              </a:solidFill>
              <a:latin typeface="Maven Pro Medium"/>
              <a:ea typeface="Maven Pro Medium"/>
              <a:cs typeface="Maven Pro Medium"/>
              <a:sym typeface="Maven Pro Medium"/>
            </a:endParaRPr>
          </a:p>
        </p:txBody>
      </p:sp>
      <p:pic>
        <p:nvPicPr>
          <p:cNvPr id="216" name="Google Shape;216;p39" title="Chat_Call Revenue.png"/>
          <p:cNvPicPr preferRelativeResize="0"/>
          <p:nvPr/>
        </p:nvPicPr>
        <p:blipFill>
          <a:blip r:embed="rId4">
            <a:alphaModFix/>
          </a:blip>
          <a:stretch>
            <a:fillRect/>
          </a:stretch>
        </p:blipFill>
        <p:spPr>
          <a:xfrm>
            <a:off x="4319300" y="1537626"/>
            <a:ext cx="4473151" cy="263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24" name="Shape 224"/>
        <p:cNvGrpSpPr/>
        <p:nvPr/>
      </p:nvGrpSpPr>
      <p:grpSpPr>
        <a:xfrm>
          <a:off x="0" y="0"/>
          <a:ext cx="0" cy="0"/>
          <a:chOff x="0" y="0"/>
          <a:chExt cx="0" cy="0"/>
        </a:xfrm>
      </p:grpSpPr>
      <p:sp>
        <p:nvSpPr>
          <p:cNvPr id="225" name="Google Shape;225;p11"/>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11"/>
          <p:cNvSpPr txBox="1"/>
          <p:nvPr/>
        </p:nvSpPr>
        <p:spPr>
          <a:xfrm>
            <a:off x="436606" y="406111"/>
            <a:ext cx="6847650" cy="555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Percentage of total sales</a:t>
            </a:r>
            <a:endParaRPr b="0" i="0" sz="1400" u="none" cap="none" strike="noStrike">
              <a:solidFill>
                <a:srgbClr val="000000"/>
              </a:solidFill>
              <a:latin typeface="Arial"/>
              <a:ea typeface="Arial"/>
              <a:cs typeface="Arial"/>
              <a:sym typeface="Arial"/>
            </a:endParaRPr>
          </a:p>
        </p:txBody>
      </p:sp>
      <p:sp>
        <p:nvSpPr>
          <p:cNvPr id="227" name="Google Shape;227;p11"/>
          <p:cNvSpPr txBox="1"/>
          <p:nvPr/>
        </p:nvSpPr>
        <p:spPr>
          <a:xfrm>
            <a:off x="436606" y="3872799"/>
            <a:ext cx="4028301" cy="971051"/>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Consider customer feedback and performance metrics to identify why the app leads in sales and replicate similar strategies for Gurucool.</a:t>
            </a:r>
            <a:endParaRPr b="0" i="0" sz="1400" u="none" cap="none" strike="noStrike">
              <a:solidFill>
                <a:srgbClr val="000000"/>
              </a:solidFill>
              <a:latin typeface="Maven Pro Medium"/>
              <a:ea typeface="Maven Pro Medium"/>
              <a:cs typeface="Maven Pro Medium"/>
              <a:sym typeface="Maven Pro Medium"/>
            </a:endParaRPr>
          </a:p>
        </p:txBody>
      </p:sp>
      <p:sp>
        <p:nvSpPr>
          <p:cNvPr id="228" name="Google Shape;228;p11"/>
          <p:cNvSpPr txBox="1"/>
          <p:nvPr/>
        </p:nvSpPr>
        <p:spPr>
          <a:xfrm>
            <a:off x="436599" y="3515200"/>
            <a:ext cx="22044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Recommendations :</a:t>
            </a:r>
            <a:endParaRPr/>
          </a:p>
        </p:txBody>
      </p:sp>
      <p:sp>
        <p:nvSpPr>
          <p:cNvPr id="229" name="Google Shape;229;p11"/>
          <p:cNvSpPr txBox="1"/>
          <p:nvPr/>
        </p:nvSpPr>
        <p:spPr>
          <a:xfrm>
            <a:off x="436606" y="2095508"/>
            <a:ext cx="4028301" cy="116955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aven Pro Medium"/>
                <a:ea typeface="Maven Pro Medium"/>
                <a:cs typeface="Maven Pro Medium"/>
                <a:sym typeface="Maven Pro Medium"/>
              </a:rPr>
              <a:t>App Sales Dominate</a:t>
            </a:r>
            <a:r>
              <a:rPr b="0" i="0" lang="en-US" sz="1400" u="none" cap="none" strike="noStrike">
                <a:solidFill>
                  <a:srgbClr val="000000"/>
                </a:solidFill>
                <a:latin typeface="Maven Pro Medium"/>
                <a:ea typeface="Maven Pro Medium"/>
                <a:cs typeface="Maven Pro Medium"/>
                <a:sym typeface="Maven Pro Medium"/>
              </a:rPr>
              <a:t>: With 59% of total sales, the app is the leading channel. </a:t>
            </a:r>
            <a:endParaRPr b="0" i="0" sz="1400" u="none" cap="none" strike="noStrike">
              <a:solidFill>
                <a:srgbClr val="000000"/>
              </a:solidFill>
              <a:latin typeface="Maven Pro Medium"/>
              <a:ea typeface="Maven Pro Medium"/>
              <a:cs typeface="Maven Pro Medium"/>
              <a:sym typeface="Maven Pro Medium"/>
            </a:endParaRPr>
          </a:p>
          <a:p>
            <a:pPr indent="-196850" lvl="0" marL="28575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aven Pro Medium"/>
                <a:ea typeface="Maven Pro Medium"/>
                <a:cs typeface="Maven Pro Medium"/>
                <a:sym typeface="Maven Pro Medium"/>
              </a:rPr>
              <a:t>Gurucool's Contribution</a:t>
            </a:r>
            <a:r>
              <a:rPr b="0" i="0" lang="en-US" sz="1400" u="none" cap="none" strike="noStrike">
                <a:solidFill>
                  <a:srgbClr val="000000"/>
                </a:solidFill>
                <a:latin typeface="Maven Pro Medium"/>
                <a:ea typeface="Maven Pro Medium"/>
                <a:cs typeface="Maven Pro Medium"/>
                <a:sym typeface="Maven Pro Medium"/>
              </a:rPr>
              <a:t>: Gurucool accounts for 41% of sales, a significant share.</a:t>
            </a:r>
            <a:endParaRPr b="0" i="0" sz="1400" u="none" cap="none" strike="noStrike">
              <a:solidFill>
                <a:srgbClr val="000000"/>
              </a:solidFill>
              <a:latin typeface="Maven Pro Medium"/>
              <a:ea typeface="Maven Pro Medium"/>
              <a:cs typeface="Maven Pro Medium"/>
              <a:sym typeface="Maven Pro Medium"/>
            </a:endParaRPr>
          </a:p>
        </p:txBody>
      </p:sp>
      <p:sp>
        <p:nvSpPr>
          <p:cNvPr id="230" name="Google Shape;230;p11"/>
          <p:cNvSpPr txBox="1"/>
          <p:nvPr/>
        </p:nvSpPr>
        <p:spPr>
          <a:xfrm>
            <a:off x="436600" y="1688225"/>
            <a:ext cx="16761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Key</a:t>
            </a:r>
            <a:r>
              <a:rPr b="1" lang="en-US" sz="1600">
                <a:latin typeface="Maven Pro Medium"/>
                <a:ea typeface="Maven Pro Medium"/>
                <a:cs typeface="Maven Pro Medium"/>
                <a:sym typeface="Maven Pro Medium"/>
              </a:rPr>
              <a:t> </a:t>
            </a:r>
            <a:r>
              <a:rPr b="1" i="0" lang="en-US" sz="1600" u="none" cap="none" strike="noStrike">
                <a:solidFill>
                  <a:srgbClr val="000000"/>
                </a:solidFill>
                <a:latin typeface="Maven Pro Medium"/>
                <a:ea typeface="Maven Pro Medium"/>
                <a:cs typeface="Maven Pro Medium"/>
                <a:sym typeface="Maven Pro Medium"/>
              </a:rPr>
              <a:t>Insights :</a:t>
            </a:r>
            <a:endParaRPr/>
          </a:p>
        </p:txBody>
      </p:sp>
      <p:pic>
        <p:nvPicPr>
          <p:cNvPr id="231" name="Google Shape;231;p11" title="Percentage of Total sales for each category.png"/>
          <p:cNvPicPr preferRelativeResize="0"/>
          <p:nvPr/>
        </p:nvPicPr>
        <p:blipFill>
          <a:blip r:embed="rId4">
            <a:alphaModFix/>
          </a:blip>
          <a:stretch>
            <a:fillRect/>
          </a:stretch>
        </p:blipFill>
        <p:spPr>
          <a:xfrm>
            <a:off x="4464907" y="1573411"/>
            <a:ext cx="4374292" cy="271384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39" name="Shape 239"/>
        <p:cNvGrpSpPr/>
        <p:nvPr/>
      </p:nvGrpSpPr>
      <p:grpSpPr>
        <a:xfrm>
          <a:off x="0" y="0"/>
          <a:ext cx="0" cy="0"/>
          <a:chOff x="0" y="0"/>
          <a:chExt cx="0" cy="0"/>
        </a:xfrm>
      </p:grpSpPr>
      <p:sp>
        <p:nvSpPr>
          <p:cNvPr id="240" name="Google Shape;240;p12"/>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12"/>
          <p:cNvSpPr txBox="1"/>
          <p:nvPr/>
        </p:nvSpPr>
        <p:spPr>
          <a:xfrm>
            <a:off x="554585" y="332646"/>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Category wise Guru Earnings</a:t>
            </a:r>
            <a:endParaRPr b="0" i="0" sz="1400" u="none" cap="none" strike="noStrike">
              <a:solidFill>
                <a:srgbClr val="000000"/>
              </a:solidFill>
              <a:latin typeface="Arial"/>
              <a:ea typeface="Arial"/>
              <a:cs typeface="Arial"/>
              <a:sym typeface="Arial"/>
            </a:endParaRPr>
          </a:p>
        </p:txBody>
      </p:sp>
      <p:graphicFrame>
        <p:nvGraphicFramePr>
          <p:cNvPr id="242" name="Google Shape;242;p12"/>
          <p:cNvGraphicFramePr/>
          <p:nvPr/>
        </p:nvGraphicFramePr>
        <p:xfrm>
          <a:off x="4415481" y="1443030"/>
          <a:ext cx="4535930" cy="3573813"/>
        </p:xfrm>
        <a:graphic>
          <a:graphicData uri="http://schemas.openxmlformats.org/drawingml/2006/chart">
            <c:chart r:id="rId4"/>
          </a:graphicData>
        </a:graphic>
      </p:graphicFrame>
      <p:sp>
        <p:nvSpPr>
          <p:cNvPr id="243" name="Google Shape;243;p12"/>
          <p:cNvSpPr txBox="1"/>
          <p:nvPr/>
        </p:nvSpPr>
        <p:spPr>
          <a:xfrm>
            <a:off x="554585" y="1756025"/>
            <a:ext cx="3534032"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Key Insights :</a:t>
            </a:r>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Higher Earnings on the App Platform as compared to gurucool in calls is seen</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Medium"/>
              <a:ea typeface="Maven Pro Medium"/>
              <a:cs typeface="Maven Pro Medium"/>
              <a:sym typeface="Maven Pro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51" name="Shape 251"/>
        <p:cNvGrpSpPr/>
        <p:nvPr/>
      </p:nvGrpSpPr>
      <p:grpSpPr>
        <a:xfrm>
          <a:off x="0" y="0"/>
          <a:ext cx="0" cy="0"/>
          <a:chOff x="0" y="0"/>
          <a:chExt cx="0" cy="0"/>
        </a:xfrm>
      </p:grpSpPr>
      <p:sp>
        <p:nvSpPr>
          <p:cNvPr id="252" name="Google Shape;252;p13"/>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13"/>
          <p:cNvSpPr txBox="1"/>
          <p:nvPr/>
        </p:nvSpPr>
        <p:spPr>
          <a:xfrm>
            <a:off x="306816" y="278525"/>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Rating of Gurus </a:t>
            </a:r>
            <a:endParaRPr b="0" i="0" sz="1400" u="none" cap="none" strike="noStrike">
              <a:solidFill>
                <a:srgbClr val="000000"/>
              </a:solidFill>
              <a:latin typeface="Arial"/>
              <a:ea typeface="Arial"/>
              <a:cs typeface="Arial"/>
              <a:sym typeface="Arial"/>
            </a:endParaRPr>
          </a:p>
        </p:txBody>
      </p:sp>
      <p:sp>
        <p:nvSpPr>
          <p:cNvPr id="254" name="Google Shape;254;p13"/>
          <p:cNvSpPr txBox="1"/>
          <p:nvPr/>
        </p:nvSpPr>
        <p:spPr>
          <a:xfrm>
            <a:off x="359691" y="1597074"/>
            <a:ext cx="3370950" cy="2879634"/>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000000"/>
                </a:solidFill>
                <a:latin typeface="Maven Pro"/>
                <a:ea typeface="Maven Pro"/>
                <a:cs typeface="Maven Pro"/>
                <a:sym typeface="Maven Pro"/>
              </a:rPr>
              <a:t>Key Insights:</a:t>
            </a:r>
            <a:r>
              <a:rPr b="0" i="0" lang="en-US" sz="1600" u="none" cap="none" strike="noStrike">
                <a:solidFill>
                  <a:srgbClr val="000000"/>
                </a:solidFill>
                <a:latin typeface="Maven Pro"/>
                <a:ea typeface="Maven Pro"/>
                <a:cs typeface="Maven Pro"/>
                <a:sym typeface="Maven Pro"/>
              </a:rPr>
              <a:t> </a:t>
            </a:r>
            <a:endParaRPr b="0" i="0" sz="1400" u="none" cap="none" strike="noStrike">
              <a:solidFill>
                <a:srgbClr val="000000"/>
              </a:solidFill>
              <a:latin typeface="Arial"/>
              <a:ea typeface="Arial"/>
              <a:cs typeface="Arial"/>
              <a:sym typeface="Arial"/>
            </a:endParaRPr>
          </a:p>
          <a:p>
            <a:pPr indent="0" lvl="0" marL="0" marR="0" rtl="0" algn="l">
              <a:lnSpc>
                <a:spcPct val="104937"/>
              </a:lnSpc>
              <a:spcBef>
                <a:spcPts val="0"/>
              </a:spcBef>
              <a:spcAft>
                <a:spcPts val="0"/>
              </a:spcAft>
              <a:buClr>
                <a:srgbClr val="000000"/>
              </a:buClr>
              <a:buSzPts val="1600"/>
              <a:buFont typeface="Arial"/>
              <a:buNone/>
            </a:pPr>
            <a:r>
              <a:t/>
            </a:r>
            <a:endParaRPr b="0" i="0" sz="1600" u="none" cap="none" strike="noStrike">
              <a:solidFill>
                <a:srgbClr val="000000"/>
              </a:solidFill>
              <a:latin typeface="Maven Pro"/>
              <a:ea typeface="Maven Pro"/>
              <a:cs typeface="Maven Pro"/>
              <a:sym typeface="Maven Pro"/>
            </a:endParaRPr>
          </a:p>
          <a:p>
            <a:pPr indent="-154303" lvl="1" marL="308610" marR="0" rtl="0" algn="l">
              <a:lnSpc>
                <a:spcPct val="120014"/>
              </a:lnSpc>
              <a:spcBef>
                <a:spcPts val="0"/>
              </a:spcBef>
              <a:spcAft>
                <a:spcPts val="0"/>
              </a:spcAft>
              <a:buClr>
                <a:srgbClr val="000000"/>
              </a:buClr>
              <a:buSzPts val="1399"/>
              <a:buFont typeface="Arial"/>
              <a:buChar char="•"/>
            </a:pPr>
            <a:r>
              <a:rPr b="0" i="0" lang="en-US" sz="1399" u="none" cap="none" strike="noStrike">
                <a:solidFill>
                  <a:srgbClr val="000000"/>
                </a:solidFill>
                <a:latin typeface="Maven Pro Medium"/>
                <a:ea typeface="Maven Pro Medium"/>
                <a:cs typeface="Maven Pro Medium"/>
                <a:sym typeface="Maven Pro Medium"/>
              </a:rPr>
              <a:t>Most gurus fall within the 2 to 4 rating range, with a notable peak at rating 3 (4,407 gurus). </a:t>
            </a:r>
            <a:endParaRPr b="0" i="0" sz="1400" u="none" cap="none" strike="noStrike">
              <a:solidFill>
                <a:srgbClr val="000000"/>
              </a:solidFill>
              <a:latin typeface="Arial"/>
              <a:ea typeface="Arial"/>
              <a:cs typeface="Arial"/>
              <a:sym typeface="Arial"/>
            </a:endParaRPr>
          </a:p>
          <a:p>
            <a:pPr indent="-154305" lvl="1" marL="308610" marR="0" rtl="0" algn="l">
              <a:lnSpc>
                <a:spcPct val="120014"/>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3" lvl="1" marL="308610" marR="0" rtl="0" algn="l">
              <a:lnSpc>
                <a:spcPct val="120014"/>
              </a:lnSpc>
              <a:spcBef>
                <a:spcPts val="0"/>
              </a:spcBef>
              <a:spcAft>
                <a:spcPts val="0"/>
              </a:spcAft>
              <a:buClr>
                <a:srgbClr val="000000"/>
              </a:buClr>
              <a:buSzPts val="1399"/>
              <a:buFont typeface="Arial"/>
              <a:buChar char="•"/>
            </a:pPr>
            <a:r>
              <a:rPr b="0" i="0" lang="en-US" sz="1399" u="none" cap="none" strike="noStrike">
                <a:solidFill>
                  <a:srgbClr val="000000"/>
                </a:solidFill>
                <a:latin typeface="Maven Pro Medium"/>
                <a:ea typeface="Maven Pro Medium"/>
                <a:cs typeface="Maven Pro Medium"/>
                <a:sym typeface="Maven Pro Medium"/>
              </a:rPr>
              <a:t>There are fewer gurus in the higher rating categories (5 to 8), which signals an opportunity for improvement. Only a small portion of gurus have reached top ratings.</a:t>
            </a:r>
            <a:endParaRPr b="0" i="0" sz="1400" u="none" cap="none" strike="noStrike">
              <a:solidFill>
                <a:srgbClr val="000000"/>
              </a:solidFill>
              <a:latin typeface="Arial"/>
              <a:ea typeface="Arial"/>
              <a:cs typeface="Arial"/>
              <a:sym typeface="Arial"/>
            </a:endParaRPr>
          </a:p>
        </p:txBody>
      </p:sp>
      <p:pic>
        <p:nvPicPr>
          <p:cNvPr id="255" name="Google Shape;255;p13" title="Number Of Guru with Rating.png"/>
          <p:cNvPicPr preferRelativeResize="0"/>
          <p:nvPr/>
        </p:nvPicPr>
        <p:blipFill>
          <a:blip r:embed="rId4">
            <a:alphaModFix/>
          </a:blip>
          <a:stretch>
            <a:fillRect/>
          </a:stretch>
        </p:blipFill>
        <p:spPr>
          <a:xfrm>
            <a:off x="3834541" y="1604375"/>
            <a:ext cx="5108560" cy="250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63" name="Shape 263"/>
        <p:cNvGrpSpPr/>
        <p:nvPr/>
      </p:nvGrpSpPr>
      <p:grpSpPr>
        <a:xfrm>
          <a:off x="0" y="0"/>
          <a:ext cx="0" cy="0"/>
          <a:chOff x="0" y="0"/>
          <a:chExt cx="0" cy="0"/>
        </a:xfrm>
      </p:grpSpPr>
      <p:sp>
        <p:nvSpPr>
          <p:cNvPr id="264" name="Google Shape;264;p14"/>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14"/>
          <p:cNvSpPr txBox="1"/>
          <p:nvPr/>
        </p:nvSpPr>
        <p:spPr>
          <a:xfrm>
            <a:off x="518874" y="332646"/>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Top 10 High Performing Gurus</a:t>
            </a:r>
            <a:endParaRPr b="0" i="0" sz="1400" u="none" cap="none" strike="noStrike">
              <a:solidFill>
                <a:srgbClr val="000000"/>
              </a:solidFill>
              <a:latin typeface="Arial"/>
              <a:ea typeface="Arial"/>
              <a:cs typeface="Arial"/>
              <a:sym typeface="Arial"/>
            </a:endParaRPr>
          </a:p>
        </p:txBody>
      </p:sp>
      <p:sp>
        <p:nvSpPr>
          <p:cNvPr id="266" name="Google Shape;266;p14"/>
          <p:cNvSpPr txBox="1"/>
          <p:nvPr/>
        </p:nvSpPr>
        <p:spPr>
          <a:xfrm>
            <a:off x="518874" y="1636636"/>
            <a:ext cx="4572000" cy="368049"/>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000000"/>
                </a:solidFill>
                <a:latin typeface="Maven Pro Medium"/>
                <a:ea typeface="Maven Pro Medium"/>
                <a:cs typeface="Maven Pro Medium"/>
                <a:sym typeface="Maven Pro Medium"/>
              </a:rPr>
              <a:t>Recommendations:</a:t>
            </a:r>
            <a:r>
              <a:rPr b="0" i="0" lang="en-US" sz="1600" u="none" cap="none" strike="noStrike">
                <a:solidFill>
                  <a:srgbClr val="000000"/>
                </a:solidFill>
                <a:latin typeface="Maven Pro Medium"/>
                <a:ea typeface="Maven Pro Medium"/>
                <a:cs typeface="Maven Pro Medium"/>
                <a:sym typeface="Maven Pro Medium"/>
              </a:rPr>
              <a:t> </a:t>
            </a:r>
            <a:endParaRPr/>
          </a:p>
        </p:txBody>
      </p:sp>
      <p:sp>
        <p:nvSpPr>
          <p:cNvPr id="267" name="Google Shape;267;p14"/>
          <p:cNvSpPr txBox="1"/>
          <p:nvPr/>
        </p:nvSpPr>
        <p:spPr>
          <a:xfrm>
            <a:off x="708345" y="2252652"/>
            <a:ext cx="2553838" cy="73866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Focus on training programs on lower rated gurus to gain customer satisfaction </a:t>
            </a:r>
            <a:endParaRPr/>
          </a:p>
        </p:txBody>
      </p:sp>
      <p:pic>
        <p:nvPicPr>
          <p:cNvPr id="268" name="Google Shape;268;p14" title="TOP 10 Guru with Rating.png"/>
          <p:cNvPicPr preferRelativeResize="0"/>
          <p:nvPr/>
        </p:nvPicPr>
        <p:blipFill>
          <a:blip r:embed="rId4">
            <a:alphaModFix/>
          </a:blip>
          <a:stretch>
            <a:fillRect/>
          </a:stretch>
        </p:blipFill>
        <p:spPr>
          <a:xfrm>
            <a:off x="3883041" y="1367900"/>
            <a:ext cx="5108559" cy="25770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76" name="Shape 276"/>
        <p:cNvGrpSpPr/>
        <p:nvPr/>
      </p:nvGrpSpPr>
      <p:grpSpPr>
        <a:xfrm>
          <a:off x="0" y="0"/>
          <a:ext cx="0" cy="0"/>
          <a:chOff x="0" y="0"/>
          <a:chExt cx="0" cy="0"/>
        </a:xfrm>
      </p:grpSpPr>
      <p:sp>
        <p:nvSpPr>
          <p:cNvPr id="277" name="Google Shape;277;p15"/>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15"/>
          <p:cNvSpPr txBox="1"/>
          <p:nvPr/>
        </p:nvSpPr>
        <p:spPr>
          <a:xfrm>
            <a:off x="1112425" y="3071100"/>
            <a:ext cx="6508500" cy="15447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000000"/>
                </a:solidFill>
                <a:latin typeface="Maven Pro"/>
                <a:ea typeface="Maven Pro"/>
                <a:cs typeface="Maven Pro"/>
                <a:sym typeface="Maven Pro"/>
              </a:rPr>
              <a:t>Insights</a:t>
            </a:r>
            <a:endParaRPr b="0" i="0" sz="1400" u="none" cap="none" strike="noStrike">
              <a:solidFill>
                <a:srgbClr val="000000"/>
              </a:solidFill>
              <a:latin typeface="Arial"/>
              <a:ea typeface="Arial"/>
              <a:cs typeface="Arial"/>
              <a:sym typeface="Arial"/>
            </a:endParaRPr>
          </a:p>
          <a:p>
            <a:pPr indent="0" lvl="0" marL="0" marR="0" rtl="0" algn="l">
              <a:lnSpc>
                <a:spcPct val="104937"/>
              </a:lnSpc>
              <a:spcBef>
                <a:spcPts val="0"/>
              </a:spcBef>
              <a:spcAft>
                <a:spcPts val="0"/>
              </a:spcAft>
              <a:buClr>
                <a:srgbClr val="000000"/>
              </a:buClr>
              <a:buSzPts val="1600"/>
              <a:buFont typeface="Arial"/>
              <a:buNone/>
            </a:pPr>
            <a:r>
              <a:t/>
            </a:r>
            <a:endParaRPr b="1" i="0" sz="1600" u="none" cap="none" strike="noStrike">
              <a:solidFill>
                <a:srgbClr val="000000"/>
              </a:solidFill>
              <a:latin typeface="Maven Pro"/>
              <a:ea typeface="Maven Pro"/>
              <a:cs typeface="Maven Pro"/>
              <a:sym typeface="Maven Pro"/>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Astro Krishaa has achieved the highest number of ratings, (with a rating exceeding 6). This demonstrates a strong level of customer satisfaction and positive feedback compared to other gurus in the field.</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1" i="0" sz="1399" u="none" cap="none" strike="noStrike">
              <a:solidFill>
                <a:srgbClr val="000000"/>
              </a:solidFill>
              <a:latin typeface="Maven Pro Medium"/>
              <a:ea typeface="Maven Pro Medium"/>
              <a:cs typeface="Maven Pro Medium"/>
              <a:sym typeface="Maven Pro Medium"/>
            </a:endParaRPr>
          </a:p>
        </p:txBody>
      </p:sp>
      <p:sp>
        <p:nvSpPr>
          <p:cNvPr id="279" name="Google Shape;279;p15"/>
          <p:cNvSpPr txBox="1"/>
          <p:nvPr/>
        </p:nvSpPr>
        <p:spPr>
          <a:xfrm>
            <a:off x="1183725" y="993000"/>
            <a:ext cx="6776400" cy="1027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000000"/>
                </a:solidFill>
                <a:latin typeface="Maven Pro"/>
                <a:ea typeface="Maven Pro"/>
                <a:cs typeface="Maven Pro"/>
                <a:sym typeface="Maven Pro"/>
              </a:rPr>
              <a:t>Approach</a:t>
            </a:r>
            <a:endParaRPr b="0" i="0" sz="1400" u="none" cap="none" strike="noStrike">
              <a:solidFill>
                <a:srgbClr val="000000"/>
              </a:solidFill>
              <a:latin typeface="Arial"/>
              <a:ea typeface="Arial"/>
              <a:cs typeface="Arial"/>
              <a:sym typeface="Arial"/>
            </a:endParaRPr>
          </a:p>
          <a:p>
            <a:pPr indent="0" lvl="0" marL="0" marR="0" rtl="0" algn="l">
              <a:lnSpc>
                <a:spcPct val="104937"/>
              </a:lnSpc>
              <a:spcBef>
                <a:spcPts val="0"/>
              </a:spcBef>
              <a:spcAft>
                <a:spcPts val="0"/>
              </a:spcAft>
              <a:buClr>
                <a:srgbClr val="000000"/>
              </a:buClr>
              <a:buSzPts val="1600"/>
              <a:buFont typeface="Arial"/>
              <a:buNone/>
            </a:pPr>
            <a:r>
              <a:t/>
            </a:r>
            <a:endParaRPr b="1" i="0" sz="1600" u="none" cap="none" strike="noStrike">
              <a:solidFill>
                <a:srgbClr val="000000"/>
              </a:solidFill>
              <a:latin typeface="Maven Pro"/>
              <a:ea typeface="Maven Pro"/>
              <a:cs typeface="Maven Pro"/>
              <a:sym typeface="Maven Pro"/>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Created a pivot table on guru names in x axis and ratings on y axis used filter in pivot tables on rating bucket applied filter on high ratings</a:t>
            </a:r>
            <a:endParaRPr b="0" i="0" sz="1400" u="none" cap="none" strike="noStrike">
              <a:solidFill>
                <a:srgbClr val="000000"/>
              </a:solidFill>
              <a:latin typeface="Maven Pro Medium"/>
              <a:ea typeface="Maven Pro Medium"/>
              <a:cs typeface="Maven Pro Medium"/>
              <a:sym typeface="Maven Pr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287" name="Shape 287"/>
        <p:cNvGrpSpPr/>
        <p:nvPr/>
      </p:nvGrpSpPr>
      <p:grpSpPr>
        <a:xfrm>
          <a:off x="0" y="0"/>
          <a:ext cx="0" cy="0"/>
          <a:chOff x="0" y="0"/>
          <a:chExt cx="0" cy="0"/>
        </a:xfrm>
      </p:grpSpPr>
      <p:sp>
        <p:nvSpPr>
          <p:cNvPr id="288" name="Google Shape;288;p16"/>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16"/>
          <p:cNvSpPr txBox="1"/>
          <p:nvPr/>
        </p:nvSpPr>
        <p:spPr>
          <a:xfrm>
            <a:off x="551725" y="335994"/>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Ratings Percentage of users </a:t>
            </a:r>
            <a:endParaRPr b="0" i="0" sz="1400" u="none" cap="none" strike="noStrike">
              <a:solidFill>
                <a:srgbClr val="000000"/>
              </a:solidFill>
              <a:latin typeface="Arial"/>
              <a:ea typeface="Arial"/>
              <a:cs typeface="Arial"/>
              <a:sym typeface="Arial"/>
            </a:endParaRPr>
          </a:p>
        </p:txBody>
      </p:sp>
      <p:graphicFrame>
        <p:nvGraphicFramePr>
          <p:cNvPr id="290" name="Google Shape;290;p16"/>
          <p:cNvGraphicFramePr/>
          <p:nvPr/>
        </p:nvGraphicFramePr>
        <p:xfrm>
          <a:off x="686425" y="1152939"/>
          <a:ext cx="3000000" cy="3000000"/>
        </p:xfrm>
        <a:graphic>
          <a:graphicData uri="http://schemas.openxmlformats.org/drawingml/2006/table">
            <a:tbl>
              <a:tblPr>
                <a:noFill/>
                <a:tableStyleId>{FD2AE3E2-B363-4FE5-8C14-71A1E9878944}</a:tableStyleId>
              </a:tblPr>
              <a:tblGrid>
                <a:gridCol w="1218100"/>
                <a:gridCol w="1588600"/>
              </a:tblGrid>
              <a:tr h="495000">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Row Labels</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CE6F1"/>
                    </a:solidFill>
                  </a:tcPr>
                </a:tc>
                <a:tc>
                  <a:txBody>
                    <a:bodyPr/>
                    <a:lstStyle/>
                    <a:p>
                      <a:pPr indent="0" lvl="0" marL="0" marR="0" rtl="0" algn="l">
                        <a:lnSpc>
                          <a:spcPct val="119916"/>
                        </a:lnSpc>
                        <a:spcBef>
                          <a:spcPts val="0"/>
                        </a:spcBef>
                        <a:spcAft>
                          <a:spcPts val="0"/>
                        </a:spcAft>
                        <a:buClr>
                          <a:srgbClr val="000000"/>
                        </a:buClr>
                        <a:buSzPts val="1200"/>
                        <a:buFont typeface="Arial"/>
                        <a:buNone/>
                      </a:pPr>
                      <a:r>
                        <a:rPr b="1" lang="en-US" sz="1200" u="none" cap="none" strike="noStrike">
                          <a:solidFill>
                            <a:srgbClr val="000000"/>
                          </a:solidFill>
                          <a:latin typeface="Arial"/>
                          <a:ea typeface="Arial"/>
                          <a:cs typeface="Arial"/>
                          <a:sym typeface="Arial"/>
                        </a:rPr>
                        <a:t>Count of uid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DCE6F1"/>
                    </a:solidFill>
                  </a:tcPr>
                </a:tc>
              </a:tr>
              <a:tr h="587725">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Bad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17204</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587725">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Good</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5809</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587725">
                <a:tc>
                  <a:txBody>
                    <a:bodyPr/>
                    <a:lstStyle/>
                    <a:p>
                      <a:pPr indent="0" lvl="0" marL="0" marR="0" rtl="0" algn="l">
                        <a:lnSpc>
                          <a:spcPct val="120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high</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r">
                        <a:lnSpc>
                          <a:spcPct val="138000"/>
                        </a:lnSpc>
                        <a:spcBef>
                          <a:spcPts val="0"/>
                        </a:spcBef>
                        <a:spcAft>
                          <a:spcPts val="0"/>
                        </a:spcAft>
                        <a:buClr>
                          <a:srgbClr val="000000"/>
                        </a:buClr>
                        <a:buSzPts val="1600"/>
                        <a:buFont typeface="Arial"/>
                        <a:buNone/>
                      </a:pPr>
                      <a:r>
                        <a:rPr lang="en-US" sz="1600" u="none" cap="none" strike="noStrike">
                          <a:solidFill>
                            <a:srgbClr val="000000"/>
                          </a:solidFill>
                          <a:latin typeface="Arial"/>
                          <a:ea typeface="Arial"/>
                          <a:cs typeface="Arial"/>
                          <a:sym typeface="Arial"/>
                        </a:rPr>
                        <a:t>3475</a:t>
                      </a:r>
                      <a:endParaRPr sz="1100" u="none" cap="none" strike="noStrike"/>
                    </a:p>
                  </a:txBody>
                  <a:tcPr marT="91425" marB="91425" marR="91425" marL="91425"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291" name="Google Shape;291;p16"/>
          <p:cNvSpPr/>
          <p:nvPr/>
        </p:nvSpPr>
        <p:spPr>
          <a:xfrm>
            <a:off x="4252586" y="946205"/>
            <a:ext cx="4652875" cy="3249376"/>
          </a:xfrm>
          <a:custGeom>
            <a:rect b="b" l="l" r="r" t="t"/>
            <a:pathLst>
              <a:path extrusionOk="0" h="3588800" w="4585688">
                <a:moveTo>
                  <a:pt x="0" y="0"/>
                </a:moveTo>
                <a:lnTo>
                  <a:pt x="4585688" y="0"/>
                </a:lnTo>
                <a:lnTo>
                  <a:pt x="4585688" y="3588800"/>
                </a:lnTo>
                <a:lnTo>
                  <a:pt x="0" y="3588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16"/>
          <p:cNvSpPr/>
          <p:nvPr/>
        </p:nvSpPr>
        <p:spPr>
          <a:xfrm>
            <a:off x="0" y="4271971"/>
            <a:ext cx="9144000" cy="1365503"/>
          </a:xfrm>
          <a:prstGeom prst="rect">
            <a:avLst/>
          </a:prstGeom>
          <a:solidFill>
            <a:srgbClr val="9FC5E8"/>
          </a:solidFill>
          <a:ln cap="flat" cmpd="sng" w="25400">
            <a:solidFill>
              <a:srgbClr val="59919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chemeClr val="dk1"/>
                </a:solidFill>
                <a:latin typeface="Arial"/>
                <a:ea typeface="Arial"/>
                <a:cs typeface="Arial"/>
                <a:sym typeface="Arial"/>
              </a:rPr>
              <a:t>Key Insights</a:t>
            </a:r>
            <a:r>
              <a:rPr b="0" i="0" lang="en-US" sz="1400" u="none" cap="none" strike="noStrik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Majority of users are dissatisfied, indicating issues with </a:t>
            </a:r>
            <a:r>
              <a:rPr b="1" i="0" lang="en-US" sz="1400" u="none" cap="none" strike="noStrike">
                <a:solidFill>
                  <a:schemeClr val="dk1"/>
                </a:solidFill>
                <a:latin typeface="Arial"/>
                <a:ea typeface="Arial"/>
                <a:cs typeface="Arial"/>
                <a:sym typeface="Arial"/>
              </a:rPr>
              <a:t>service quality</a:t>
            </a:r>
            <a:r>
              <a:rPr b="0" i="0" lang="en-US" sz="1400" u="none" cap="none" strike="noStrike">
                <a:solidFill>
                  <a:schemeClr val="dk1"/>
                </a:solidFill>
                <a:latin typeface="Arial"/>
                <a:ea typeface="Arial"/>
                <a:cs typeface="Arial"/>
                <a:sym typeface="Arial"/>
              </a:rPr>
              <a:t> or </a:t>
            </a:r>
            <a:r>
              <a:rPr b="1" i="0" lang="en-US" sz="1400" u="none" cap="none" strike="noStrike">
                <a:solidFill>
                  <a:schemeClr val="dk1"/>
                </a:solidFill>
                <a:latin typeface="Arial"/>
                <a:ea typeface="Arial"/>
                <a:cs typeface="Arial"/>
                <a:sym typeface="Arial"/>
              </a:rPr>
              <a:t>customer support</a:t>
            </a:r>
            <a:r>
              <a:rPr b="0" i="0" lang="en-US" sz="1400" u="none" cap="none" strike="noStrike">
                <a:solidFill>
                  <a:schemeClr val="dk1"/>
                </a:solidFill>
                <a:latin typeface="Arial"/>
                <a:ea typeface="Arial"/>
                <a:cs typeface="Arial"/>
                <a:sym typeface="Arial"/>
              </a:rPr>
              <a:t>.</a:t>
            </a:r>
            <a:endParaRPr/>
          </a:p>
          <a:p>
            <a:pPr indent="-88900" lvl="0" marL="0" marR="0" rtl="0" algn="l">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Arial"/>
                <a:ea typeface="Arial"/>
                <a:cs typeface="Arial"/>
                <a:sym typeface="Arial"/>
              </a:rPr>
              <a:t>A small portion of highly satisfied users; analyze what drives their satisfaction and replicate it.</a:t>
            </a:r>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3" name="Google Shape;293;p16"/>
          <p:cNvSpPr/>
          <p:nvPr/>
        </p:nvSpPr>
        <p:spPr>
          <a:xfrm>
            <a:off x="7744570" y="1272969"/>
            <a:ext cx="1097279" cy="857981"/>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301" name="Shape 301"/>
        <p:cNvGrpSpPr/>
        <p:nvPr/>
      </p:nvGrpSpPr>
      <p:grpSpPr>
        <a:xfrm>
          <a:off x="0" y="0"/>
          <a:ext cx="0" cy="0"/>
          <a:chOff x="0" y="0"/>
          <a:chExt cx="0" cy="0"/>
        </a:xfrm>
      </p:grpSpPr>
      <p:sp>
        <p:nvSpPr>
          <p:cNvPr id="302" name="Google Shape;302;p17"/>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17"/>
          <p:cNvSpPr txBox="1"/>
          <p:nvPr/>
        </p:nvSpPr>
        <p:spPr>
          <a:xfrm>
            <a:off x="428258" y="322152"/>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Consultation vs users</a:t>
            </a:r>
            <a:endParaRPr b="0" i="0" sz="1400" u="none" cap="none" strike="noStrike">
              <a:solidFill>
                <a:srgbClr val="000000"/>
              </a:solidFill>
              <a:latin typeface="Arial"/>
              <a:ea typeface="Arial"/>
              <a:cs typeface="Arial"/>
              <a:sym typeface="Arial"/>
            </a:endParaRPr>
          </a:p>
        </p:txBody>
      </p:sp>
      <p:sp>
        <p:nvSpPr>
          <p:cNvPr id="304" name="Google Shape;304;p17"/>
          <p:cNvSpPr txBox="1"/>
          <p:nvPr/>
        </p:nvSpPr>
        <p:spPr>
          <a:xfrm>
            <a:off x="428258" y="1494893"/>
            <a:ext cx="4572000" cy="451467"/>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rgbClr val="000000"/>
                </a:solidFill>
                <a:latin typeface="Maven Pro Medium"/>
                <a:ea typeface="Maven Pro Medium"/>
                <a:cs typeface="Maven Pro Medium"/>
                <a:sym typeface="Maven Pro Medium"/>
              </a:rPr>
              <a:t>Key</a:t>
            </a:r>
            <a:r>
              <a:rPr b="1" i="0" lang="en-US" sz="1400" u="none" cap="none" strike="noStrike">
                <a:solidFill>
                  <a:srgbClr val="000000"/>
                </a:solidFill>
                <a:latin typeface="Maven Pro"/>
                <a:ea typeface="Maven Pro"/>
                <a:cs typeface="Maven Pro"/>
                <a:sym typeface="Maven Pro"/>
              </a:rPr>
              <a:t> </a:t>
            </a:r>
            <a:r>
              <a:rPr b="1" i="0" lang="en-US" sz="1600" u="none" cap="none" strike="noStrike">
                <a:solidFill>
                  <a:srgbClr val="000000"/>
                </a:solidFill>
                <a:latin typeface="Maven Pro"/>
                <a:ea typeface="Maven Pro"/>
                <a:cs typeface="Maven Pro"/>
                <a:sym typeface="Maven Pro"/>
              </a:rPr>
              <a:t>Insights:</a:t>
            </a:r>
            <a:endParaRPr/>
          </a:p>
          <a:p>
            <a:pPr indent="0" lvl="0" marL="0" marR="0" rtl="0" algn="l">
              <a:lnSpc>
                <a:spcPct val="120000"/>
              </a:lnSpc>
              <a:spcBef>
                <a:spcPts val="0"/>
              </a:spcBef>
              <a:spcAft>
                <a:spcPts val="0"/>
              </a:spcAft>
              <a:buClr>
                <a:srgbClr val="000000"/>
              </a:buClr>
              <a:buSzPts val="1600"/>
              <a:buFont typeface="Arial"/>
              <a:buNone/>
            </a:pPr>
            <a:r>
              <a:t/>
            </a:r>
            <a:endParaRPr b="1" i="0" sz="1600" u="none" cap="none" strike="noStrike">
              <a:solidFill>
                <a:srgbClr val="000000"/>
              </a:solidFill>
              <a:latin typeface="Maven Pro"/>
              <a:ea typeface="Maven Pro"/>
              <a:cs typeface="Maven Pro"/>
              <a:sym typeface="Maven Pro"/>
            </a:endParaRPr>
          </a:p>
          <a:p>
            <a:pPr indent="0" lvl="0" marL="0" marR="0" rtl="0" algn="l">
              <a:lnSpc>
                <a:spcPct val="12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05" name="Google Shape;305;p17"/>
          <p:cNvSpPr/>
          <p:nvPr/>
        </p:nvSpPr>
        <p:spPr>
          <a:xfrm>
            <a:off x="510746" y="1824813"/>
            <a:ext cx="4118919" cy="3274409"/>
          </a:xfrm>
          <a:prstGeom prst="rect">
            <a:avLst/>
          </a:prstGeom>
          <a:noFill/>
          <a:ln>
            <a:noFill/>
          </a:ln>
        </p:spPr>
        <p:txBody>
          <a:bodyPr anchorCtr="0" anchor="ctr" bIns="45700" lIns="91425" spcFirstLastPara="1" rIns="91425" wrap="square" tIns="45700">
            <a:normAutofit/>
          </a:bodyPr>
          <a:lstStyle/>
          <a:p>
            <a:pPr indent="-171450" lvl="0" marL="17145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Maven Pro Medium"/>
                <a:ea typeface="Maven Pro Medium"/>
                <a:cs typeface="Maven Pro Medium"/>
                <a:sym typeface="Maven Pro Medium"/>
              </a:rPr>
              <a:t>Chat consultations</a:t>
            </a:r>
            <a:r>
              <a:rPr b="0" i="0" lang="en-US" sz="1400" u="none" cap="none" strike="noStrike">
                <a:solidFill>
                  <a:schemeClr val="dk1"/>
                </a:solidFill>
                <a:latin typeface="Maven Pro Medium"/>
                <a:ea typeface="Maven Pro Medium"/>
                <a:cs typeface="Maven Pro Medium"/>
                <a:sym typeface="Maven Pro Medium"/>
              </a:rPr>
              <a:t> dominate, making up </a:t>
            </a:r>
            <a:r>
              <a:rPr b="1" i="0" lang="en-US" sz="1400" u="none" cap="none" strike="noStrike">
                <a:solidFill>
                  <a:schemeClr val="dk1"/>
                </a:solidFill>
                <a:latin typeface="Maven Pro Medium"/>
                <a:ea typeface="Maven Pro Medium"/>
                <a:cs typeface="Maven Pro Medium"/>
                <a:sym typeface="Maven Pro Medium"/>
              </a:rPr>
              <a:t>69.63%</a:t>
            </a:r>
            <a:r>
              <a:rPr b="0" i="0" lang="en-US" sz="1400" u="none" cap="none" strike="noStrike">
                <a:solidFill>
                  <a:schemeClr val="dk1"/>
                </a:solidFill>
                <a:latin typeface="Maven Pro Medium"/>
                <a:ea typeface="Maven Pro Medium"/>
                <a:cs typeface="Maven Pro Medium"/>
                <a:sym typeface="Maven Pro Medium"/>
              </a:rPr>
              <a:t> of the consultations, indicating that users prefer using chat for their consultations.</a:t>
            </a:r>
            <a:endParaRPr/>
          </a:p>
          <a:p>
            <a:pPr indent="-171450" lvl="0" marL="17145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Maven Pro Medium"/>
                <a:ea typeface="Maven Pro Medium"/>
                <a:cs typeface="Maven Pro Medium"/>
                <a:sym typeface="Maven Pro Medium"/>
              </a:rPr>
              <a:t>Call consultations</a:t>
            </a:r>
            <a:r>
              <a:rPr b="0" i="0" lang="en-US" sz="1400" u="none" cap="none" strike="noStrike">
                <a:solidFill>
                  <a:schemeClr val="dk1"/>
                </a:solidFill>
                <a:latin typeface="Maven Pro Medium"/>
                <a:ea typeface="Maven Pro Medium"/>
                <a:cs typeface="Maven Pro Medium"/>
                <a:sym typeface="Maven Pro Medium"/>
              </a:rPr>
              <a:t> contribute </a:t>
            </a:r>
            <a:r>
              <a:rPr b="1" i="0" lang="en-US" sz="1400" u="none" cap="none" strike="noStrike">
                <a:solidFill>
                  <a:schemeClr val="dk1"/>
                </a:solidFill>
                <a:latin typeface="Maven Pro Medium"/>
                <a:ea typeface="Maven Pro Medium"/>
                <a:cs typeface="Maven Pro Medium"/>
                <a:sym typeface="Maven Pro Medium"/>
              </a:rPr>
              <a:t>30.36%</a:t>
            </a:r>
            <a:r>
              <a:rPr b="0" i="0" lang="en-US" sz="1400" u="none" cap="none" strike="noStrike">
                <a:solidFill>
                  <a:schemeClr val="dk1"/>
                </a:solidFill>
                <a:latin typeface="Maven Pro Medium"/>
                <a:ea typeface="Maven Pro Medium"/>
                <a:cs typeface="Maven Pro Medium"/>
                <a:sym typeface="Maven Pro Medium"/>
              </a:rPr>
              <a:t>, showing that a significant portion still values voice communication.</a:t>
            </a:r>
            <a:endParaRPr/>
          </a:p>
          <a:p>
            <a:pPr indent="-171450" lvl="0" marL="171450" marR="0" rtl="0" algn="l">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Maven Pro Medium"/>
                <a:ea typeface="Maven Pro Medium"/>
                <a:cs typeface="Maven Pro Medium"/>
                <a:sym typeface="Maven Pro Medium"/>
              </a:rPr>
              <a:t>Complementary consultations</a:t>
            </a:r>
            <a:r>
              <a:rPr b="0" i="0" lang="en-US" sz="1400" u="none" cap="none" strike="noStrike">
                <a:solidFill>
                  <a:schemeClr val="dk1"/>
                </a:solidFill>
                <a:latin typeface="Maven Pro Medium"/>
                <a:ea typeface="Maven Pro Medium"/>
                <a:cs typeface="Maven Pro Medium"/>
                <a:sym typeface="Maven Pro Medium"/>
              </a:rPr>
              <a:t> and </a:t>
            </a:r>
            <a:r>
              <a:rPr b="1" i="0" lang="en-US" sz="1400" u="none" cap="none" strike="noStrike">
                <a:solidFill>
                  <a:schemeClr val="dk1"/>
                </a:solidFill>
                <a:latin typeface="Maven Pro Medium"/>
                <a:ea typeface="Maven Pro Medium"/>
                <a:cs typeface="Maven Pro Medium"/>
                <a:sym typeface="Maven Pro Medium"/>
              </a:rPr>
              <a:t>Public Live Calls</a:t>
            </a:r>
            <a:r>
              <a:rPr b="0" i="0" lang="en-US" sz="1400" u="none" cap="none" strike="noStrike">
                <a:solidFill>
                  <a:schemeClr val="dk1"/>
                </a:solidFill>
                <a:latin typeface="Maven Pro Medium"/>
                <a:ea typeface="Maven Pro Medium"/>
                <a:cs typeface="Maven Pro Medium"/>
                <a:sym typeface="Maven Pro Medium"/>
              </a:rPr>
              <a:t> are almost negligible, with only </a:t>
            </a:r>
            <a:r>
              <a:rPr b="1" i="0" lang="en-US" sz="1400" u="none" cap="none" strike="noStrike">
                <a:solidFill>
                  <a:schemeClr val="dk1"/>
                </a:solidFill>
                <a:latin typeface="Maven Pro Medium"/>
                <a:ea typeface="Maven Pro Medium"/>
                <a:cs typeface="Maven Pro Medium"/>
                <a:sym typeface="Maven Pro Medium"/>
              </a:rPr>
              <a:t>0.01%</a:t>
            </a:r>
            <a:r>
              <a:rPr b="0" i="0" lang="en-US" sz="1400" u="none" cap="none" strike="noStrike">
                <a:solidFill>
                  <a:schemeClr val="dk1"/>
                </a:solidFill>
                <a:latin typeface="Maven Pro Medium"/>
                <a:ea typeface="Maven Pro Medium"/>
                <a:cs typeface="Maven Pro Medium"/>
                <a:sym typeface="Maven Pro Medium"/>
              </a:rPr>
              <a:t> each. </a:t>
            </a:r>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Maven Pro Medium"/>
              <a:ea typeface="Maven Pro Medium"/>
              <a:cs typeface="Maven Pro Medium"/>
              <a:sym typeface="Maven Pro Medium"/>
            </a:endParaRPr>
          </a:p>
        </p:txBody>
      </p:sp>
      <p:pic>
        <p:nvPicPr>
          <p:cNvPr id="306" name="Google Shape;306;p17" title="Users vs ConsultationType.png"/>
          <p:cNvPicPr preferRelativeResize="0"/>
          <p:nvPr/>
        </p:nvPicPr>
        <p:blipFill>
          <a:blip r:embed="rId4">
            <a:alphaModFix/>
          </a:blip>
          <a:stretch>
            <a:fillRect/>
          </a:stretch>
        </p:blipFill>
        <p:spPr>
          <a:xfrm>
            <a:off x="4773415" y="1864985"/>
            <a:ext cx="4209535" cy="25290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000" scaled="0"/>
        </a:gradFill>
      </p:bgPr>
    </p:bg>
    <p:spTree>
      <p:nvGrpSpPr>
        <p:cNvPr id="94" name="Shape 94"/>
        <p:cNvGrpSpPr/>
        <p:nvPr/>
      </p:nvGrpSpPr>
      <p:grpSpPr>
        <a:xfrm>
          <a:off x="0" y="0"/>
          <a:ext cx="0" cy="0"/>
          <a:chOff x="0" y="0"/>
          <a:chExt cx="0" cy="0"/>
        </a:xfrm>
      </p:grpSpPr>
      <p:sp>
        <p:nvSpPr>
          <p:cNvPr id="95" name="Google Shape;95;p3"/>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
          <p:cNvSpPr txBox="1"/>
          <p:nvPr/>
        </p:nvSpPr>
        <p:spPr>
          <a:xfrm>
            <a:off x="403125" y="1536825"/>
            <a:ext cx="5707800" cy="3241200"/>
          </a:xfrm>
          <a:prstGeom prst="rect">
            <a:avLst/>
          </a:prstGeom>
          <a:noFill/>
          <a:ln>
            <a:noFill/>
          </a:ln>
        </p:spPr>
        <p:txBody>
          <a:bodyPr anchorCtr="0" anchor="t" bIns="0" lIns="0" spcFirstLastPara="1" rIns="0" wrap="square" tIns="0">
            <a:spAutoFit/>
          </a:bodyPr>
          <a:lstStyle/>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Maven Pro Medium"/>
                <a:ea typeface="Maven Pro Medium"/>
                <a:cs typeface="Maven Pro Medium"/>
                <a:sym typeface="Maven Pro Medium"/>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b="0" i="0" sz="1400" u="none" cap="none" strike="noStrike">
              <a:solidFill>
                <a:srgbClr val="000000"/>
              </a:solidFill>
              <a:latin typeface="Maven Pro Medium"/>
              <a:ea typeface="Maven Pro Medium"/>
              <a:cs typeface="Maven Pro Medium"/>
              <a:sym typeface="Maven Pro Medium"/>
            </a:endParaRPr>
          </a:p>
          <a:p>
            <a:pPr indent="-146685" lvl="1" marL="293370" marR="0" rtl="0" algn="l">
              <a:lnSpc>
                <a:spcPct val="111933"/>
              </a:lnSpc>
              <a:spcBef>
                <a:spcPts val="0"/>
              </a:spcBef>
              <a:spcAft>
                <a:spcPts val="0"/>
              </a:spcAft>
              <a:buClr>
                <a:srgbClr val="000000"/>
              </a:buClr>
              <a:buSzPts val="1500"/>
              <a:buFont typeface="Arial"/>
              <a:buNone/>
            </a:pPr>
            <a:r>
              <a:t/>
            </a:r>
            <a:endParaRPr b="0" i="0" sz="1500" u="none" cap="none" strike="noStrike">
              <a:solidFill>
                <a:srgbClr val="000000"/>
              </a:solidFill>
              <a:latin typeface="Maven Pro Medium"/>
              <a:ea typeface="Maven Pro Medium"/>
              <a:cs typeface="Maven Pro Medium"/>
              <a:sym typeface="Maven Pro Medium"/>
            </a:endParaRPr>
          </a:p>
          <a:p>
            <a:pPr indent="-146685" lvl="1" marL="293370" marR="0" rtl="0" algn="l">
              <a:lnSpc>
                <a:spcPct val="111933"/>
              </a:lnSpc>
              <a:spcBef>
                <a:spcPts val="0"/>
              </a:spcBef>
              <a:spcAft>
                <a:spcPts val="0"/>
              </a:spcAft>
              <a:buClr>
                <a:srgbClr val="000000"/>
              </a:buClr>
              <a:buSzPts val="1500"/>
              <a:buFont typeface="Arial"/>
              <a:buNone/>
            </a:pPr>
            <a:r>
              <a:t/>
            </a:r>
            <a:endParaRPr b="0" i="0" sz="1500" u="none" cap="none" strike="noStrike">
              <a:solidFill>
                <a:srgbClr val="000000"/>
              </a:solidFill>
              <a:latin typeface="Maven Pro Medium"/>
              <a:ea typeface="Maven Pro Medium"/>
              <a:cs typeface="Maven Pro Medium"/>
              <a:sym typeface="Maven Pro Medium"/>
            </a:endParaRPr>
          </a:p>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Maven Pro Medium"/>
                <a:ea typeface="Maven Pro Medium"/>
                <a:cs typeface="Maven Pro Medium"/>
                <a:sym typeface="Maven Pro Medium"/>
              </a:rPr>
              <a:t>The primary objective of this analysis is to optimize call center operations, enhance agent performance, and elevate overall customer satisfaction.</a:t>
            </a:r>
            <a:endParaRPr b="0" i="0" sz="1400" u="none" cap="none" strike="noStrike">
              <a:solidFill>
                <a:srgbClr val="000000"/>
              </a:solidFill>
              <a:latin typeface="Maven Pro Medium"/>
              <a:ea typeface="Maven Pro Medium"/>
              <a:cs typeface="Maven Pro Medium"/>
              <a:sym typeface="Maven Pro Medium"/>
            </a:endParaRPr>
          </a:p>
          <a:p>
            <a:pPr indent="-146685" lvl="1" marL="293370" marR="0" rtl="0" algn="l">
              <a:lnSpc>
                <a:spcPct val="111933"/>
              </a:lnSpc>
              <a:spcBef>
                <a:spcPts val="0"/>
              </a:spcBef>
              <a:spcAft>
                <a:spcPts val="0"/>
              </a:spcAft>
              <a:buClr>
                <a:srgbClr val="000000"/>
              </a:buClr>
              <a:buSzPts val="1500"/>
              <a:buFont typeface="Arial"/>
              <a:buNone/>
            </a:pPr>
            <a:r>
              <a:t/>
            </a:r>
            <a:endParaRPr b="0" i="0" sz="1500" u="none" cap="none" strike="noStrike">
              <a:solidFill>
                <a:srgbClr val="000000"/>
              </a:solidFill>
              <a:latin typeface="Maven Pro Medium"/>
              <a:ea typeface="Maven Pro Medium"/>
              <a:cs typeface="Maven Pro Medium"/>
              <a:sym typeface="Maven Pro Medium"/>
            </a:endParaRPr>
          </a:p>
        </p:txBody>
      </p:sp>
      <p:sp>
        <p:nvSpPr>
          <p:cNvPr id="97" name="Google Shape;97;p3"/>
          <p:cNvSpPr/>
          <p:nvPr/>
        </p:nvSpPr>
        <p:spPr>
          <a:xfrm flipH="1">
            <a:off x="6269930" y="1714500"/>
            <a:ext cx="2302570" cy="2361813"/>
          </a:xfrm>
          <a:custGeom>
            <a:rect b="b" l="l" r="r" t="t"/>
            <a:pathLst>
              <a:path extrusionOk="0" h="2361813" w="2302570">
                <a:moveTo>
                  <a:pt x="2302570" y="0"/>
                </a:moveTo>
                <a:lnTo>
                  <a:pt x="0" y="0"/>
                </a:lnTo>
                <a:lnTo>
                  <a:pt x="0" y="2361813"/>
                </a:lnTo>
                <a:lnTo>
                  <a:pt x="2302570" y="2361813"/>
                </a:lnTo>
                <a:lnTo>
                  <a:pt x="230257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3"/>
          <p:cNvSpPr txBox="1"/>
          <p:nvPr/>
        </p:nvSpPr>
        <p:spPr>
          <a:xfrm>
            <a:off x="403125" y="445178"/>
            <a:ext cx="8337750" cy="5196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OBJECTIVE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314" name="Shape 314"/>
        <p:cNvGrpSpPr/>
        <p:nvPr/>
      </p:nvGrpSpPr>
      <p:grpSpPr>
        <a:xfrm>
          <a:off x="0" y="0"/>
          <a:ext cx="0" cy="0"/>
          <a:chOff x="0" y="0"/>
          <a:chExt cx="0" cy="0"/>
        </a:xfrm>
      </p:grpSpPr>
      <p:sp>
        <p:nvSpPr>
          <p:cNvPr id="315" name="Google Shape;315;p20"/>
          <p:cNvSpPr txBox="1"/>
          <p:nvPr/>
        </p:nvSpPr>
        <p:spPr>
          <a:xfrm>
            <a:off x="2737972" y="1962974"/>
            <a:ext cx="3668056" cy="1203663"/>
          </a:xfrm>
          <a:prstGeom prst="rect">
            <a:avLst/>
          </a:prstGeom>
          <a:noFill/>
          <a:ln>
            <a:noFill/>
          </a:ln>
        </p:spPr>
        <p:txBody>
          <a:bodyPr anchorCtr="0" anchor="t" bIns="0" lIns="0" spcFirstLastPara="1" rIns="0" wrap="square" tIns="0">
            <a:spAutoFit/>
          </a:bodyPr>
          <a:lstStyle/>
          <a:p>
            <a:pPr indent="0" lvl="0" marL="0" marR="0" rtl="0" algn="ctr">
              <a:lnSpc>
                <a:spcPct val="119975"/>
              </a:lnSpc>
              <a:spcBef>
                <a:spcPts val="0"/>
              </a:spcBef>
              <a:spcAft>
                <a:spcPts val="0"/>
              </a:spcAft>
              <a:buClr>
                <a:srgbClr val="000000"/>
              </a:buClr>
              <a:buSzPts val="3259"/>
              <a:buFont typeface="Arial"/>
              <a:buNone/>
            </a:pPr>
            <a:r>
              <a:rPr b="1" i="0" lang="en-US" sz="3259" u="sng" cap="none" strike="noStrike">
                <a:solidFill>
                  <a:schemeClr val="dk1"/>
                </a:solidFill>
                <a:latin typeface="Maven Pro"/>
                <a:ea typeface="Maven Pro"/>
                <a:cs typeface="Maven Pro"/>
                <a:sym typeface="Maven Pro"/>
              </a:rPr>
              <a:t>ANALYSIS DASHBOARD</a:t>
            </a:r>
            <a:endParaRPr b="0" i="0" sz="1400" u="sng"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0"/>
          <p:cNvPicPr preferRelativeResize="0"/>
          <p:nvPr/>
        </p:nvPicPr>
        <p:blipFill>
          <a:blip r:embed="rId3">
            <a:alphaModFix/>
          </a:blip>
          <a:stretch>
            <a:fillRect/>
          </a:stretch>
        </p:blipFill>
        <p:spPr>
          <a:xfrm>
            <a:off x="152400" y="152400"/>
            <a:ext cx="8839200" cy="54225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328" name="Shape 328"/>
        <p:cNvGrpSpPr/>
        <p:nvPr/>
      </p:nvGrpSpPr>
      <p:grpSpPr>
        <a:xfrm>
          <a:off x="0" y="0"/>
          <a:ext cx="0" cy="0"/>
          <a:chOff x="0" y="0"/>
          <a:chExt cx="0" cy="0"/>
        </a:xfrm>
      </p:grpSpPr>
      <p:sp>
        <p:nvSpPr>
          <p:cNvPr id="329" name="Google Shape;329;p41"/>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41"/>
          <p:cNvSpPr txBox="1"/>
          <p:nvPr/>
        </p:nvSpPr>
        <p:spPr>
          <a:xfrm>
            <a:off x="625966" y="399820"/>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Overall Recommendations</a:t>
            </a:r>
            <a:endParaRPr b="0" i="0" sz="1400" u="none" cap="none" strike="noStrike">
              <a:solidFill>
                <a:srgbClr val="000000"/>
              </a:solidFill>
              <a:latin typeface="Arial"/>
              <a:ea typeface="Arial"/>
              <a:cs typeface="Arial"/>
              <a:sym typeface="Arial"/>
            </a:endParaRPr>
          </a:p>
        </p:txBody>
      </p:sp>
      <p:sp>
        <p:nvSpPr>
          <p:cNvPr id="331" name="Google Shape;331;p41"/>
          <p:cNvSpPr txBox="1"/>
          <p:nvPr/>
        </p:nvSpPr>
        <p:spPr>
          <a:xfrm>
            <a:off x="1158573" y="1443030"/>
            <a:ext cx="7153405" cy="332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Maven Pro Medium"/>
                <a:ea typeface="Maven Pro Medium"/>
                <a:cs typeface="Maven Pro Medium"/>
                <a:sym typeface="Maven Pro Medium"/>
              </a:rPr>
              <a:t>Focus on Peak Period Management</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aven Pro Medium"/>
                <a:ea typeface="Maven Pro Medium"/>
                <a:cs typeface="Maven Pro Medium"/>
                <a:sym typeface="Maven Pro Medium"/>
              </a:rPr>
              <a:t>Insight: The analysis showed distinct peak call hours, particularly during the morning and late evening.</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aven Pro Medium"/>
                <a:ea typeface="Maven Pro Medium"/>
                <a:cs typeface="Maven Pro Medium"/>
                <a:sym typeface="Maven Pro Medium"/>
              </a:rPr>
              <a:t>Recommendation: Allocate a portion of the investment towards increasing agent availability during peak hours, either by hiring additional part-time agents or by incentivizing flexible shifts among current agents. This will help reduce wait times, increase answered call rates, and enhance customer satisfaction.</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rPr b="1" i="0" lang="en-US" sz="1200" u="none" cap="none" strike="noStrike">
                <a:solidFill>
                  <a:srgbClr val="000000"/>
                </a:solidFill>
                <a:latin typeface="Maven Pro Medium"/>
                <a:ea typeface="Maven Pro Medium"/>
                <a:cs typeface="Maven Pro Medium"/>
                <a:sym typeface="Maven Pro Medium"/>
              </a:rPr>
              <a:t>Prioritize Support for Repeat Callers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aven Pro Medium"/>
                <a:ea typeface="Maven Pro Medium"/>
                <a:cs typeface="Maven Pro Medium"/>
                <a:sym typeface="Maven Pro Medium"/>
              </a:rPr>
              <a:t>Insight: Repeat callers accounted for around 71.9% of total calls, indicating high user engagement but also potential follow-up needs.</a:t>
            </a:r>
            <a:endParaRPr/>
          </a:p>
          <a:p>
            <a:pPr indent="0" lvl="0" marL="0" marR="0" rtl="0" algn="l">
              <a:lnSpc>
                <a:spcPct val="100000"/>
              </a:lnSpc>
              <a:spcBef>
                <a:spcPts val="0"/>
              </a:spcBef>
              <a:spcAft>
                <a:spcPts val="0"/>
              </a:spcAft>
              <a:buNone/>
            </a:pPr>
            <a:r>
              <a:rPr b="0" i="0" lang="en-US" sz="1200" u="none" cap="none" strike="noStrike">
                <a:solidFill>
                  <a:srgbClr val="000000"/>
                </a:solidFill>
                <a:latin typeface="Maven Pro Medium"/>
                <a:ea typeface="Maven Pro Medium"/>
                <a:cs typeface="Maven Pro Medium"/>
                <a:sym typeface="Maven Pro Medium"/>
              </a:rPr>
              <a:t>Recommendation: Develop targeted strategies for repeat callers, such as offering proactive customer service or exclusive loyalty programs. This could include dedicated support for high-frequency users, improving their experience and potentially increasing revenue through value-added services.</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rPr b="1" i="0" lang="en-US" sz="1200" u="none" cap="none" strike="noStrike">
                <a:solidFill>
                  <a:srgbClr val="000000"/>
                </a:solidFill>
                <a:latin typeface="Maven Pro Medium"/>
                <a:ea typeface="Maven Pro Medium"/>
                <a:cs typeface="Maven Pro Medium"/>
                <a:sym typeface="Maven Pro Medium"/>
              </a:rPr>
              <a:t>Optimize User Experience on Call and Chat Platforms</a:t>
            </a:r>
            <a:br>
              <a:rPr b="0" i="0" lang="en-US" sz="1200" u="none" cap="none" strike="noStrike">
                <a:solidFill>
                  <a:srgbClr val="000000"/>
                </a:solidFill>
                <a:latin typeface="Maven Pro Medium"/>
                <a:ea typeface="Maven Pro Medium"/>
                <a:cs typeface="Maven Pro Medium"/>
                <a:sym typeface="Maven Pro Medium"/>
              </a:rPr>
            </a:br>
            <a:r>
              <a:rPr b="0" i="1" lang="en-US" sz="1200" u="none" cap="none" strike="noStrike">
                <a:solidFill>
                  <a:srgbClr val="000000"/>
                </a:solidFill>
                <a:latin typeface="Maven Pro Medium"/>
                <a:ea typeface="Maven Pro Medium"/>
                <a:cs typeface="Maven Pro Medium"/>
                <a:sym typeface="Maven Pro Medium"/>
              </a:rPr>
              <a:t>Insight</a:t>
            </a:r>
            <a:r>
              <a:rPr b="0" i="0" lang="en-US" sz="1200" u="none" cap="none" strike="noStrike">
                <a:solidFill>
                  <a:srgbClr val="000000"/>
                </a:solidFill>
                <a:latin typeface="Maven Pro Medium"/>
                <a:ea typeface="Maven Pro Medium"/>
                <a:cs typeface="Maven Pro Medium"/>
                <a:sym typeface="Maven Pro Medium"/>
              </a:rPr>
              <a:t>: High-quality service across platforms is essential for diverse user engagement.</a:t>
            </a:r>
            <a:br>
              <a:rPr b="0" i="0" lang="en-US" sz="1200" u="none" cap="none" strike="noStrike">
                <a:solidFill>
                  <a:srgbClr val="000000"/>
                </a:solidFill>
                <a:latin typeface="Maven Pro Medium"/>
                <a:ea typeface="Maven Pro Medium"/>
                <a:cs typeface="Maven Pro Medium"/>
                <a:sym typeface="Maven Pro Medium"/>
              </a:rPr>
            </a:br>
            <a:r>
              <a:rPr b="0" i="0" lang="en-US" sz="1200" u="none" cap="none" strike="noStrike">
                <a:solidFill>
                  <a:srgbClr val="000000"/>
                </a:solidFill>
                <a:latin typeface="Maven Pro Medium"/>
                <a:ea typeface="Maven Pro Medium"/>
                <a:cs typeface="Maven Pro Medium"/>
                <a:sym typeface="Maven Pro Medium"/>
              </a:rPr>
              <a:t>Recommendation: Use chatbots for routine queries to free agents for complex issues, and improve the chat/call interface for smoother interactions.</a:t>
            </a:r>
            <a:endParaRPr b="0" i="0" sz="1200" u="none" cap="none" strike="noStrike">
              <a:solidFill>
                <a:srgbClr val="000000"/>
              </a:solidFill>
              <a:latin typeface="Maven Pro Medium"/>
              <a:ea typeface="Maven Pro Medium"/>
              <a:cs typeface="Maven Pro Medium"/>
              <a:sym typeface="Maven Pr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336" name="Shape 336"/>
        <p:cNvGrpSpPr/>
        <p:nvPr/>
      </p:nvGrpSpPr>
      <p:grpSpPr>
        <a:xfrm>
          <a:off x="0" y="0"/>
          <a:ext cx="0" cy="0"/>
          <a:chOff x="0" y="0"/>
          <a:chExt cx="0" cy="0"/>
        </a:xfrm>
      </p:grpSpPr>
      <p:sp>
        <p:nvSpPr>
          <p:cNvPr id="337" name="Google Shape;337;g379e1fa77c1_0_7"/>
          <p:cNvSpPr txBox="1"/>
          <p:nvPr>
            <p:ph type="title"/>
          </p:nvPr>
        </p:nvSpPr>
        <p:spPr>
          <a:xfrm>
            <a:off x="457200" y="274647"/>
            <a:ext cx="8229600" cy="870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2750">
                <a:latin typeface="Nunito"/>
                <a:ea typeface="Nunito"/>
                <a:cs typeface="Nunito"/>
                <a:sym typeface="Nunito"/>
              </a:rPr>
              <a:t>Conclusion</a:t>
            </a:r>
            <a:endParaRPr b="1" sz="2750">
              <a:latin typeface="Nunito"/>
              <a:ea typeface="Nunito"/>
              <a:cs typeface="Nunito"/>
              <a:sym typeface="Nunito"/>
            </a:endParaRPr>
          </a:p>
        </p:txBody>
      </p:sp>
      <p:sp>
        <p:nvSpPr>
          <p:cNvPr id="338" name="Google Shape;338;g379e1fa77c1_0_7"/>
          <p:cNvSpPr txBox="1"/>
          <p:nvPr/>
        </p:nvSpPr>
        <p:spPr>
          <a:xfrm>
            <a:off x="816425" y="1544800"/>
            <a:ext cx="7724100" cy="352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Maven Pro Medium"/>
                <a:ea typeface="Maven Pro Medium"/>
                <a:cs typeface="Maven Pro Medium"/>
                <a:sym typeface="Maven Pro Medium"/>
              </a:rPr>
              <a:t>The analysis of AstroSage’s call center data highlights both the strengths and challenges of its operations. With a substantial call volume of over 8,500 in the analyzed period, it is evident that the platform has a strong customer base and significant demand for astrology-based consultations. However, the uneven distribution of calls among astrologers, the relatively low call completion ratio, and the variability in customer satisfaction scores reveal clear areas for improvement.</a:t>
            </a:r>
            <a:endParaRPr sz="1100">
              <a:solidFill>
                <a:schemeClr val="dk1"/>
              </a:solidFill>
              <a:latin typeface="Maven Pro Medium"/>
              <a:ea typeface="Maven Pro Medium"/>
              <a:cs typeface="Maven Pro Medium"/>
              <a:sym typeface="Maven Pro Medium"/>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Maven Pro Medium"/>
                <a:ea typeface="Maven Pro Medium"/>
                <a:cs typeface="Maven Pro Medium"/>
                <a:sym typeface="Maven Pro Medium"/>
              </a:rPr>
              <a:t>From the insights, it is evident that technological upgrades should be prioritized as the most sustainable investment for long-term growth. Enhancing CRM systems, adopting chatbots for routine queries, and improving the call management platform will optimize operational efficiency, reduce dropped sessions, and improve customer satisfaction. At the same time, focused training programs and the introduction of structured workload balancing for astrologers will ensure consistent service quality and prevent burnout.</a:t>
            </a:r>
            <a:endParaRPr sz="1100">
              <a:solidFill>
                <a:schemeClr val="dk1"/>
              </a:solidFill>
              <a:latin typeface="Maven Pro Medium"/>
              <a:ea typeface="Maven Pro Medium"/>
              <a:cs typeface="Maven Pro Medium"/>
              <a:sym typeface="Maven Pro Medium"/>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latin typeface="Maven Pro Medium"/>
                <a:ea typeface="Maven Pro Medium"/>
                <a:cs typeface="Maven Pro Medium"/>
                <a:sym typeface="Maven Pro Medium"/>
              </a:rPr>
              <a:t>By strategically combining technology adoption, consultant training, and operational optimization, AstroSage can significantly boost customer experience, increase consultation completion rates, and drive profitability. The recommended investment allocation supports not just efficiency, but also builds trust and loyalty among customers making AstroSage better positioned to maintain its leadership in astrology-based services.</a:t>
            </a:r>
            <a:endParaRPr sz="1100">
              <a:solidFill>
                <a:schemeClr val="dk1"/>
              </a:solidFill>
              <a:latin typeface="Maven Pro Medium"/>
              <a:ea typeface="Maven Pro Medium"/>
              <a:cs typeface="Maven Pro Medium"/>
              <a:sym typeface="Maven Pro Medium"/>
            </a:endParaRPr>
          </a:p>
          <a:p>
            <a:pPr indent="0" lvl="0" marL="0" rtl="0" algn="l">
              <a:spcBef>
                <a:spcPts val="1200"/>
              </a:spcBef>
              <a:spcAft>
                <a:spcPts val="0"/>
              </a:spcAft>
              <a:buNone/>
            </a:pPr>
            <a:r>
              <a:t/>
            </a:r>
            <a:endParaRPr sz="10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346" name="Shape 346"/>
        <p:cNvGrpSpPr/>
        <p:nvPr/>
      </p:nvGrpSpPr>
      <p:grpSpPr>
        <a:xfrm>
          <a:off x="0" y="0"/>
          <a:ext cx="0" cy="0"/>
          <a:chOff x="0" y="0"/>
          <a:chExt cx="0" cy="0"/>
        </a:xfrm>
      </p:grpSpPr>
      <p:sp>
        <p:nvSpPr>
          <p:cNvPr id="347" name="Google Shape;347;p22"/>
          <p:cNvSpPr txBox="1"/>
          <p:nvPr/>
        </p:nvSpPr>
        <p:spPr>
          <a:xfrm>
            <a:off x="2787675" y="2252592"/>
            <a:ext cx="3568650" cy="81253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4400"/>
              <a:buFont typeface="Arial"/>
              <a:buNone/>
            </a:pPr>
            <a:r>
              <a:rPr b="1" i="0" lang="en-US" sz="4400" u="sng" cap="none" strike="noStrike">
                <a:solidFill>
                  <a:schemeClr val="dk1"/>
                </a:solidFill>
                <a:latin typeface="Nunito"/>
                <a:ea typeface="Nunito"/>
                <a:cs typeface="Nunito"/>
                <a:sym typeface="Nunito"/>
              </a:rPr>
              <a:t>THANK YOU!</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06" name="Shape 106"/>
        <p:cNvGrpSpPr/>
        <p:nvPr/>
      </p:nvGrpSpPr>
      <p:grpSpPr>
        <a:xfrm>
          <a:off x="0" y="0"/>
          <a:ext cx="0" cy="0"/>
          <a:chOff x="0" y="0"/>
          <a:chExt cx="0" cy="0"/>
        </a:xfrm>
      </p:grpSpPr>
      <p:sp>
        <p:nvSpPr>
          <p:cNvPr id="107" name="Google Shape;107;p35"/>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p35"/>
          <p:cNvSpPr txBox="1"/>
          <p:nvPr/>
        </p:nvSpPr>
        <p:spPr>
          <a:xfrm>
            <a:off x="625966" y="1555562"/>
            <a:ext cx="7464010" cy="3257495"/>
          </a:xfrm>
          <a:prstGeom prst="rect">
            <a:avLst/>
          </a:prstGeom>
          <a:noFill/>
          <a:ln>
            <a:noFill/>
          </a:ln>
        </p:spPr>
        <p:txBody>
          <a:bodyPr anchorCtr="0" anchor="t" bIns="0" lIns="0" spcFirstLastPara="1" rIns="0" wrap="square" tIns="0">
            <a:spAutoFit/>
          </a:bodyPr>
          <a:lstStyle/>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Maven Pro Medium"/>
                <a:ea typeface="Maven Pro Medium"/>
                <a:cs typeface="Maven Pro Medium"/>
                <a:sym typeface="Maven Pro Medium"/>
              </a:rPr>
              <a:t>AstroSage is a comprehensive astrology platform that connects users with astrologers and spiritual advisors for personalized guidance. As a digital call center, AstroSage provides services through various channels, including calls, chats and allowing users to receive insights about their future, relationship advice, career guidance, and spiritual support. By leveraging a team of experienced astrologers, known as "gurus" AstroSage enables users to ask questions and gain clarity on life decisions, aligning with the ancient practices of astrology while utilizing modern technology to make these services accessible and convenient.</a:t>
            </a:r>
            <a:endParaRPr/>
          </a:p>
          <a:p>
            <a:pPr indent="0" lvl="0" marL="0" marR="0" rtl="0" algn="l">
              <a:lnSpc>
                <a:spcPct val="100000"/>
              </a:lnSpc>
              <a:spcBef>
                <a:spcPts val="0"/>
              </a:spcBef>
              <a:spcAft>
                <a:spcPts val="0"/>
              </a:spcAft>
              <a:buNone/>
            </a:pPr>
            <a:r>
              <a:t/>
            </a:r>
            <a:endParaRPr b="0" i="0" sz="15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Maven Pro Medium"/>
                <a:ea typeface="Maven Pro Medium"/>
                <a:cs typeface="Maven Pro Medium"/>
                <a:sym typeface="Maven Pro Medium"/>
              </a:rPr>
              <a:t>AstroSage's platform also supports features like free calls, chat consultations, and even region-specific guidance, creating a holistic experience for users from diverse backgrounds. This call center service strives to deliver high-quality, personalized experiences, ensuring that users find meaningful, insightful support to address their individual needs.</a:t>
            </a:r>
            <a:endParaRPr/>
          </a:p>
          <a:p>
            <a:pPr indent="-190500" lvl="1" marL="432435" marR="0" rtl="0" algn="l">
              <a:lnSpc>
                <a:spcPct val="111933"/>
              </a:lnSpc>
              <a:spcBef>
                <a:spcPts val="0"/>
              </a:spcBef>
              <a:spcAft>
                <a:spcPts val="0"/>
              </a:spcAft>
              <a:buClr>
                <a:srgbClr val="000000"/>
              </a:buClr>
              <a:buSzPts val="1500"/>
              <a:buFont typeface="Arial"/>
              <a:buNone/>
            </a:pPr>
            <a:r>
              <a:t/>
            </a:r>
            <a:endParaRPr b="0" i="0" sz="1500" u="none" cap="none" strike="noStrike">
              <a:solidFill>
                <a:srgbClr val="000000"/>
              </a:solidFill>
              <a:latin typeface="Maven Pro Medium"/>
              <a:ea typeface="Maven Pro Medium"/>
              <a:cs typeface="Maven Pro Medium"/>
              <a:sym typeface="Maven Pro Medium"/>
            </a:endParaRPr>
          </a:p>
        </p:txBody>
      </p:sp>
      <p:sp>
        <p:nvSpPr>
          <p:cNvPr id="109" name="Google Shape;109;p35"/>
          <p:cNvSpPr txBox="1"/>
          <p:nvPr/>
        </p:nvSpPr>
        <p:spPr>
          <a:xfrm>
            <a:off x="403125" y="445178"/>
            <a:ext cx="83377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What is Astrosage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17" name="Shape 117"/>
        <p:cNvGrpSpPr/>
        <p:nvPr/>
      </p:nvGrpSpPr>
      <p:grpSpPr>
        <a:xfrm>
          <a:off x="0" y="0"/>
          <a:ext cx="0" cy="0"/>
          <a:chOff x="0" y="0"/>
          <a:chExt cx="0" cy="0"/>
        </a:xfrm>
      </p:grpSpPr>
      <p:sp>
        <p:nvSpPr>
          <p:cNvPr id="118" name="Google Shape;118;p4"/>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 name="Google Shape;119;p4"/>
          <p:cNvSpPr txBox="1"/>
          <p:nvPr/>
        </p:nvSpPr>
        <p:spPr>
          <a:xfrm>
            <a:off x="928288" y="1647853"/>
            <a:ext cx="6240600" cy="3505447"/>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1800"/>
              <a:buFont typeface="Arial"/>
              <a:buNone/>
            </a:pPr>
            <a:r>
              <a:rPr b="1" i="0" lang="en-US" sz="1800" u="none" cap="none" strike="noStrike">
                <a:solidFill>
                  <a:srgbClr val="000000"/>
                </a:solidFill>
                <a:latin typeface="Maven Pro Medium"/>
                <a:ea typeface="Maven Pro Medium"/>
                <a:cs typeface="Maven Pro Medium"/>
                <a:sym typeface="Maven Pro Medium"/>
              </a:rPr>
              <a:t>Dataset:</a:t>
            </a:r>
            <a:endParaRPr b="1" i="0" sz="1400" u="none" cap="none" strike="noStrike">
              <a:solidFill>
                <a:srgbClr val="000000"/>
              </a:solidFill>
              <a:latin typeface="Maven Pro Medium"/>
              <a:ea typeface="Maven Pro Medium"/>
              <a:cs typeface="Maven Pro Medium"/>
              <a:sym typeface="Maven Pro Medium"/>
            </a:endParaRPr>
          </a:p>
          <a:p>
            <a:pPr indent="0" lvl="0" marL="0" marR="0" rtl="0" algn="l">
              <a:lnSpc>
                <a:spcPct val="93277"/>
              </a:lnSpc>
              <a:spcBef>
                <a:spcPts val="0"/>
              </a:spcBef>
              <a:spcAft>
                <a:spcPts val="0"/>
              </a:spcAft>
              <a:buClr>
                <a:srgbClr val="000000"/>
              </a:buClr>
              <a:buSzPts val="1800"/>
              <a:buFont typeface="Arial"/>
              <a:buNone/>
            </a:pPr>
            <a:r>
              <a:t/>
            </a:r>
            <a:endParaRPr b="1" i="0" sz="1800" u="none" cap="none" strike="noStrike">
              <a:solidFill>
                <a:srgbClr val="000000"/>
              </a:solidFill>
              <a:latin typeface="Maven Pro Medium"/>
              <a:ea typeface="Maven Pro Medium"/>
              <a:cs typeface="Maven Pro Medium"/>
              <a:sym typeface="Maven Pro Medium"/>
            </a:endParaRPr>
          </a:p>
          <a:p>
            <a:pPr indent="0" lvl="0" marL="0" marR="0" rtl="0" algn="l">
              <a:lnSpc>
                <a:spcPct val="138000"/>
              </a:lnSpc>
              <a:spcBef>
                <a:spcPts val="0"/>
              </a:spcBef>
              <a:spcAft>
                <a:spcPts val="0"/>
              </a:spcAft>
              <a:buClr>
                <a:srgbClr val="000000"/>
              </a:buClr>
              <a:buSzPts val="1500"/>
              <a:buFont typeface="Arial"/>
              <a:buNone/>
            </a:pPr>
            <a:r>
              <a:rPr b="1" i="0" lang="en-US" sz="1500" u="none" cap="none" strike="noStrike">
                <a:solidFill>
                  <a:srgbClr val="000000"/>
                </a:solidFill>
                <a:latin typeface="Maven Pro Medium"/>
                <a:ea typeface="Maven Pro Medium"/>
                <a:cs typeface="Maven Pro Medium"/>
                <a:sym typeface="Maven Pro Medium"/>
              </a:rPr>
              <a:t>Key Performance Indicators (KPIs)</a:t>
            </a:r>
            <a:endParaRPr b="1" i="0" sz="1400" u="none" cap="none" strike="noStrike">
              <a:solidFill>
                <a:srgbClr val="000000"/>
              </a:solidFill>
              <a:latin typeface="Maven Pro Medium"/>
              <a:ea typeface="Maven Pro Medium"/>
              <a:cs typeface="Maven Pro Medium"/>
              <a:sym typeface="Maven Pro Medium"/>
            </a:endParaRPr>
          </a:p>
          <a:p>
            <a:pPr indent="0" lvl="0" marL="0" marR="0" rtl="0" algn="l">
              <a:lnSpc>
                <a:spcPct val="111933"/>
              </a:lnSpc>
              <a:spcBef>
                <a:spcPts val="0"/>
              </a:spcBef>
              <a:spcAft>
                <a:spcPts val="0"/>
              </a:spcAft>
              <a:buClr>
                <a:srgbClr val="000000"/>
              </a:buClr>
              <a:buSzPts val="1500"/>
              <a:buFont typeface="Arial"/>
              <a:buNone/>
            </a:pPr>
            <a:r>
              <a:t/>
            </a:r>
            <a:endParaRPr b="1" i="0" sz="15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Total Sessions: 28,027</a:t>
            </a:r>
            <a:endParaRPr b="0" i="0" sz="14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Total Users: 10,344</a:t>
            </a:r>
            <a:endParaRPr b="0" i="0" sz="14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Total Revenue: 214,066</a:t>
            </a:r>
            <a:endParaRPr b="0" i="0" sz="14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Total Calls: 8511</a:t>
            </a:r>
            <a:endParaRPr b="0" i="0" sz="14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Total chats:19514</a:t>
            </a:r>
            <a:endParaRPr b="0" i="0" sz="1400"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Active Gurus: 131</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38027"/>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1" i="0" sz="1399" u="none" cap="none" strike="noStrike">
              <a:solidFill>
                <a:srgbClr val="000000"/>
              </a:solidFill>
              <a:latin typeface="Maven Pro Medium"/>
              <a:ea typeface="Maven Pro Medium"/>
              <a:cs typeface="Maven Pro Medium"/>
              <a:sym typeface="Maven Pro Medium"/>
            </a:endParaRPr>
          </a:p>
        </p:txBody>
      </p:sp>
      <p:sp>
        <p:nvSpPr>
          <p:cNvPr id="120" name="Google Shape;120;p4"/>
          <p:cNvSpPr/>
          <p:nvPr/>
        </p:nvSpPr>
        <p:spPr>
          <a:xfrm>
            <a:off x="4794422" y="1858451"/>
            <a:ext cx="2833602" cy="2779452"/>
          </a:xfrm>
          <a:custGeom>
            <a:rect b="b" l="l" r="r" t="t"/>
            <a:pathLst>
              <a:path extrusionOk="0" h="2336022" w="2336022">
                <a:moveTo>
                  <a:pt x="0" y="0"/>
                </a:moveTo>
                <a:lnTo>
                  <a:pt x="2336022" y="0"/>
                </a:lnTo>
                <a:lnTo>
                  <a:pt x="2336022" y="2336022"/>
                </a:lnTo>
                <a:lnTo>
                  <a:pt x="0" y="233602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483811" y="394426"/>
            <a:ext cx="6847650" cy="9369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Astrosage Data overview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29" name="Shape 129"/>
        <p:cNvGrpSpPr/>
        <p:nvPr/>
      </p:nvGrpSpPr>
      <p:grpSpPr>
        <a:xfrm>
          <a:off x="0" y="0"/>
          <a:ext cx="0" cy="0"/>
          <a:chOff x="0" y="0"/>
          <a:chExt cx="0" cy="0"/>
        </a:xfrm>
      </p:grpSpPr>
      <p:sp>
        <p:nvSpPr>
          <p:cNvPr id="130" name="Google Shape;130;p5"/>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5"/>
          <p:cNvSpPr txBox="1"/>
          <p:nvPr/>
        </p:nvSpPr>
        <p:spPr>
          <a:xfrm>
            <a:off x="506150" y="396228"/>
            <a:ext cx="6847650" cy="616275"/>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Data Cleaning and Preprocessing</a:t>
            </a:r>
            <a:endParaRPr b="0" i="0" sz="1400" u="none" cap="none" strike="noStrike">
              <a:solidFill>
                <a:srgbClr val="000000"/>
              </a:solidFill>
              <a:latin typeface="Arial"/>
              <a:ea typeface="Arial"/>
              <a:cs typeface="Arial"/>
              <a:sym typeface="Arial"/>
            </a:endParaRPr>
          </a:p>
        </p:txBody>
      </p:sp>
      <p:sp>
        <p:nvSpPr>
          <p:cNvPr id="132" name="Google Shape;132;p5"/>
          <p:cNvSpPr txBox="1"/>
          <p:nvPr/>
        </p:nvSpPr>
        <p:spPr>
          <a:xfrm>
            <a:off x="896525" y="1760250"/>
            <a:ext cx="6983700" cy="3337500"/>
          </a:xfrm>
          <a:prstGeom prst="rect">
            <a:avLst/>
          </a:prstGeom>
          <a:noFill/>
          <a:ln>
            <a:noFill/>
          </a:ln>
        </p:spPr>
        <p:txBody>
          <a:bodyPr anchorCtr="0" anchor="t" bIns="0" lIns="0" spcFirstLastPara="1" rIns="0" wrap="square" tIns="0">
            <a:noAutofit/>
          </a:bodyPr>
          <a:lstStyle/>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Created new columns by applying unique function on guru name ,user_id,g_id to fetch total no of gurus ,Active Guru and total users</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Applied Text to columns on date columns to filter dates and time separately</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3" lvl="1" marL="308610" marR="0" rtl="0" algn="l">
              <a:lnSpc>
                <a:spcPct val="120014"/>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Created a new column named Rating Bucket by applying conditional function on Rating column to categorize rating into High,good or bad</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Addressed missing values in guru name data field to enhance data integrity.</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38027"/>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3" lvl="1" marL="308610" marR="0" rtl="0" algn="l">
              <a:lnSpc>
                <a:spcPct val="138027"/>
              </a:lnSpc>
              <a:spcBef>
                <a:spcPts val="0"/>
              </a:spcBef>
              <a:spcAft>
                <a:spcPts val="0"/>
              </a:spcAft>
              <a:buClr>
                <a:srgbClr val="000000"/>
              </a:buClr>
              <a:buSzPts val="1399"/>
              <a:buFont typeface="Maven Pro Medium"/>
              <a:buChar char="•"/>
            </a:pPr>
            <a:r>
              <a:rPr b="0" i="0" lang="en-US" sz="1399" u="none" cap="none" strike="noStrike">
                <a:solidFill>
                  <a:srgbClr val="000000"/>
                </a:solidFill>
                <a:latin typeface="Maven Pro Medium"/>
                <a:ea typeface="Maven Pro Medium"/>
                <a:cs typeface="Maven Pro Medium"/>
                <a:sym typeface="Maven Pro Medium"/>
              </a:rPr>
              <a:t>Utilized functions  like TRIM, CLEAN, and Remove Duplicates to ensure data accuracy.</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38027"/>
              </a:lnSpc>
              <a:spcBef>
                <a:spcPts val="0"/>
              </a:spcBef>
              <a:spcAft>
                <a:spcPts val="0"/>
              </a:spcAft>
              <a:buClr>
                <a:srgbClr val="000000"/>
              </a:buClr>
              <a:buSzPts val="1399"/>
              <a:buFont typeface="Arial"/>
              <a:buNone/>
            </a:pPr>
            <a:r>
              <a:t/>
            </a:r>
            <a:endParaRPr b="0" i="0" sz="1399"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0014"/>
              </a:lnSpc>
              <a:spcBef>
                <a:spcPts val="0"/>
              </a:spcBef>
              <a:spcAft>
                <a:spcPts val="0"/>
              </a:spcAft>
              <a:buClr>
                <a:srgbClr val="000000"/>
              </a:buClr>
              <a:buSzPts val="1399"/>
              <a:buFont typeface="Arial"/>
              <a:buNone/>
            </a:pPr>
            <a:r>
              <a:rPr b="0" i="0" lang="en-US" sz="1399" u="none" cap="none" strike="noStrike">
                <a:solidFill>
                  <a:srgbClr val="000000"/>
                </a:solidFill>
                <a:latin typeface="Maven Pro Medium"/>
                <a:ea typeface="Maven Pro Medium"/>
                <a:cs typeface="Maven Pro Medium"/>
                <a:sym typeface="Maven Pro Medium"/>
              </a:rPr>
              <a:t> </a:t>
            </a:r>
            <a:endParaRPr b="0" i="0" sz="1400" u="none" cap="none" strike="noStrike">
              <a:solidFill>
                <a:srgbClr val="000000"/>
              </a:solidFill>
              <a:latin typeface="Maven Pro Medium"/>
              <a:ea typeface="Maven Pro Medium"/>
              <a:cs typeface="Maven Pro Medium"/>
              <a:sym typeface="Maven Pro Medium"/>
            </a:endParaRPr>
          </a:p>
          <a:p>
            <a:pPr indent="-143283" lvl="1" marL="286566" marR="0" rtl="0" algn="l">
              <a:lnSpc>
                <a:spcPct val="120000"/>
              </a:lnSpc>
              <a:spcBef>
                <a:spcPts val="0"/>
              </a:spcBef>
              <a:spcAft>
                <a:spcPts val="0"/>
              </a:spcAft>
              <a:buClr>
                <a:srgbClr val="000000"/>
              </a:buClr>
              <a:buSzPts val="1300"/>
              <a:buFont typeface="Arial"/>
              <a:buNone/>
            </a:pPr>
            <a:r>
              <a:rPr b="0" i="0" lang="en-US" sz="1300" u="none" cap="none" strike="noStrike">
                <a:solidFill>
                  <a:srgbClr val="000000"/>
                </a:solidFill>
                <a:latin typeface="Maven Pro Medium"/>
                <a:ea typeface="Maven Pro Medium"/>
                <a:cs typeface="Maven Pro Medium"/>
                <a:sym typeface="Maven Pro Medium"/>
              </a:rPr>
              <a:t>	</a:t>
            </a:r>
            <a:endParaRPr b="0" i="0" sz="14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9153"/>
              </a:lnSpc>
              <a:spcBef>
                <a:spcPts val="0"/>
              </a:spcBef>
              <a:spcAft>
                <a:spcPts val="0"/>
              </a:spcAft>
              <a:buClr>
                <a:srgbClr val="000000"/>
              </a:buClr>
              <a:buSzPts val="1300"/>
              <a:buFont typeface="Arial"/>
              <a:buNone/>
            </a:pPr>
            <a:r>
              <a:t/>
            </a:r>
            <a:endParaRPr b="0" i="0" sz="13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9153"/>
              </a:lnSpc>
              <a:spcBef>
                <a:spcPts val="0"/>
              </a:spcBef>
              <a:spcAft>
                <a:spcPts val="0"/>
              </a:spcAft>
              <a:buClr>
                <a:srgbClr val="000000"/>
              </a:buClr>
              <a:buSzPts val="1300"/>
              <a:buFont typeface="Arial"/>
              <a:buNone/>
            </a:pPr>
            <a:r>
              <a:t/>
            </a:r>
            <a:endParaRPr b="0" i="0" sz="1300" u="none" cap="none" strike="noStrike">
              <a:solidFill>
                <a:srgbClr val="000000"/>
              </a:solidFill>
              <a:latin typeface="Maven Pro Medium"/>
              <a:ea typeface="Maven Pro Medium"/>
              <a:cs typeface="Maven Pro Medium"/>
              <a:sym typeface="Maven Pro Medium"/>
            </a:endParaRPr>
          </a:p>
          <a:p>
            <a:pPr indent="-154305" lvl="1" marL="308610" marR="0" rtl="0" algn="l">
              <a:lnSpc>
                <a:spcPct val="129153"/>
              </a:lnSpc>
              <a:spcBef>
                <a:spcPts val="0"/>
              </a:spcBef>
              <a:spcAft>
                <a:spcPts val="0"/>
              </a:spcAft>
              <a:buClr>
                <a:srgbClr val="000000"/>
              </a:buClr>
              <a:buSzPts val="1300"/>
              <a:buFont typeface="Arial"/>
              <a:buNone/>
            </a:pPr>
            <a:r>
              <a:t/>
            </a:r>
            <a:endParaRPr b="0" i="0" sz="1300" u="none" cap="none" strike="noStrike">
              <a:solidFill>
                <a:srgbClr val="000000"/>
              </a:solidFill>
              <a:latin typeface="Maven Pro Medium"/>
              <a:ea typeface="Maven Pro Medium"/>
              <a:cs typeface="Maven Pro Medium"/>
              <a:sym typeface="Maven Pr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40" name="Shape 140"/>
        <p:cNvGrpSpPr/>
        <p:nvPr/>
      </p:nvGrpSpPr>
      <p:grpSpPr>
        <a:xfrm>
          <a:off x="0" y="0"/>
          <a:ext cx="0" cy="0"/>
          <a:chOff x="0" y="0"/>
          <a:chExt cx="0" cy="0"/>
        </a:xfrm>
      </p:grpSpPr>
      <p:sp>
        <p:nvSpPr>
          <p:cNvPr id="141" name="Google Shape;141;p6"/>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6"/>
          <p:cNvSpPr txBox="1"/>
          <p:nvPr/>
        </p:nvSpPr>
        <p:spPr>
          <a:xfrm>
            <a:off x="560063" y="370773"/>
            <a:ext cx="6080550" cy="51706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1" i="0" lang="en-US" sz="2800" u="none" cap="none" strike="noStrike">
                <a:solidFill>
                  <a:srgbClr val="424242"/>
                </a:solidFill>
                <a:latin typeface="Maven Pro Medium"/>
                <a:ea typeface="Maven Pro Medium"/>
                <a:cs typeface="Maven Pro Medium"/>
                <a:sym typeface="Maven Pro Medium"/>
              </a:rPr>
              <a:t>Overview</a:t>
            </a:r>
            <a:r>
              <a:rPr b="1" i="0" lang="en-US" sz="2000" u="none" cap="none" strike="noStrike">
                <a:solidFill>
                  <a:srgbClr val="424242"/>
                </a:solidFill>
                <a:latin typeface="Maven Pro Medium"/>
                <a:ea typeface="Maven Pro Medium"/>
                <a:cs typeface="Maven Pro Medium"/>
                <a:sym typeface="Maven Pro Medium"/>
              </a:rPr>
              <a:t> </a:t>
            </a:r>
            <a:r>
              <a:rPr b="1" i="0" lang="en-US" sz="2800" u="none" cap="none" strike="noStrike">
                <a:solidFill>
                  <a:srgbClr val="424242"/>
                </a:solidFill>
                <a:latin typeface="Maven Pro Medium"/>
                <a:ea typeface="Maven Pro Medium"/>
                <a:cs typeface="Maven Pro Medium"/>
                <a:sym typeface="Maven Pro Medium"/>
              </a:rPr>
              <a:t>of call Analysis</a:t>
            </a:r>
            <a:endParaRPr b="0" i="0" sz="2800" u="none" cap="none" strike="noStrike">
              <a:solidFill>
                <a:srgbClr val="000000"/>
              </a:solidFill>
              <a:latin typeface="Maven Pro Medium"/>
              <a:ea typeface="Maven Pro Medium"/>
              <a:cs typeface="Maven Pro Medium"/>
              <a:sym typeface="Maven Pro Medium"/>
            </a:endParaRPr>
          </a:p>
        </p:txBody>
      </p:sp>
      <p:sp>
        <p:nvSpPr>
          <p:cNvPr id="143" name="Google Shape;143;p6"/>
          <p:cNvSpPr txBox="1"/>
          <p:nvPr/>
        </p:nvSpPr>
        <p:spPr>
          <a:xfrm>
            <a:off x="1052962" y="2064126"/>
            <a:ext cx="7038075" cy="2908489"/>
          </a:xfrm>
          <a:prstGeom prst="rect">
            <a:avLst/>
          </a:prstGeom>
          <a:noFill/>
          <a:ln>
            <a:noFill/>
          </a:ln>
        </p:spPr>
        <p:txBody>
          <a:bodyPr anchorCtr="0" anchor="t" bIns="0" lIns="0" spcFirstLastPara="1" rIns="0" wrap="square" tIns="0">
            <a:spAutoFit/>
          </a:bodyPr>
          <a:lstStyle/>
          <a:p>
            <a:pPr indent="-285750" lvl="1" marL="432435"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Total no of users who made calls :  3628</a:t>
            </a:r>
            <a:endParaRPr b="0" i="0" sz="1400" u="none" cap="none" strike="noStrike">
              <a:solidFill>
                <a:srgbClr val="000000"/>
              </a:solidFill>
              <a:latin typeface="Maven Pro Medium"/>
              <a:ea typeface="Maven Pro Medium"/>
              <a:cs typeface="Maven Pro Medium"/>
              <a:sym typeface="Maven Pro Medium"/>
            </a:endParaRPr>
          </a:p>
          <a:p>
            <a:pPr indent="-285750" lvl="1" marL="432435"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One Time Callers :  2353 (These users only made one call)</a:t>
            </a:r>
            <a:endParaRPr/>
          </a:p>
          <a:p>
            <a:pPr indent="-285750" lvl="1" marL="432435"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Repeat Callers :  1275 </a:t>
            </a:r>
            <a:endParaRPr/>
          </a:p>
          <a:p>
            <a:pPr indent="-285750" lvl="1" marL="432435"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Total Calls by Repeat Users: 6,012 calls</a:t>
            </a:r>
            <a:endParaRPr/>
          </a:p>
          <a:p>
            <a:pPr indent="-285750" lvl="1" marL="432435" marR="0" rtl="0" algn="l">
              <a:lnSpc>
                <a:spcPct val="15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Percentage of repeat callers excluding initial calls : 56.6%</a:t>
            </a:r>
            <a:endParaRPr b="0" i="0" sz="1400" u="none" cap="none" strike="noStrike">
              <a:solidFill>
                <a:srgbClr val="000000"/>
              </a:solidFill>
              <a:latin typeface="Maven Pro Medium"/>
              <a:ea typeface="Maven Pro Medium"/>
              <a:cs typeface="Maven Pro Medium"/>
              <a:sym typeface="Maven Pro Medium"/>
            </a:endParaRPr>
          </a:p>
          <a:p>
            <a:pPr indent="0" lvl="3" marL="146685" marR="0" rtl="0" algn="l">
              <a:lnSpc>
                <a:spcPct val="150000"/>
              </a:lnSpc>
              <a:spcBef>
                <a:spcPts val="0"/>
              </a:spcBef>
              <a:spcAft>
                <a:spcPts val="0"/>
              </a:spcAft>
              <a:buNone/>
            </a:pPr>
            <a:r>
              <a:t/>
            </a:r>
            <a:endParaRPr b="0" i="0" sz="1400" u="none" cap="none" strike="noStrike">
              <a:solidFill>
                <a:srgbClr val="000000"/>
              </a:solidFill>
              <a:latin typeface="Maven Pro"/>
              <a:ea typeface="Maven Pro"/>
              <a:cs typeface="Maven Pro"/>
              <a:sym typeface="Maven Pro"/>
            </a:endParaRPr>
          </a:p>
          <a:p>
            <a:pPr indent="-196850" lvl="1" marL="432435"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a:p>
            <a:pPr indent="-196850" lvl="1" marL="432435"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Maven Pro"/>
              <a:ea typeface="Maven Pro"/>
              <a:cs typeface="Maven Pro"/>
              <a:sym typeface="Maven Pro"/>
            </a:endParaRPr>
          </a:p>
          <a:p>
            <a:pPr indent="0" lvl="1" marL="146685" marR="0" rtl="0" algn="l">
              <a:lnSpc>
                <a:spcPct val="150000"/>
              </a:lnSpc>
              <a:spcBef>
                <a:spcPts val="0"/>
              </a:spcBef>
              <a:spcAft>
                <a:spcPts val="0"/>
              </a:spcAft>
              <a:buNone/>
            </a:pPr>
            <a:r>
              <a:rPr b="0" i="0" lang="en-US" sz="1400" u="none" cap="none" strike="noStrike">
                <a:solidFill>
                  <a:srgbClr val="000000"/>
                </a:solidFill>
                <a:latin typeface="Maven Pro"/>
                <a:ea typeface="Maven Pro"/>
                <a:cs typeface="Maven Pro"/>
                <a:sym typeface="Maven Pro"/>
              </a:rPr>
              <a:t> </a:t>
            </a:r>
            <a:endParaRPr b="0" i="0" sz="1400" u="none" cap="none" strike="noStrike">
              <a:solidFill>
                <a:srgbClr val="000000"/>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51" name="Shape 151"/>
        <p:cNvGrpSpPr/>
        <p:nvPr/>
      </p:nvGrpSpPr>
      <p:grpSpPr>
        <a:xfrm>
          <a:off x="0" y="0"/>
          <a:ext cx="0" cy="0"/>
          <a:chOff x="0" y="0"/>
          <a:chExt cx="0" cy="0"/>
        </a:xfrm>
      </p:grpSpPr>
      <p:sp>
        <p:nvSpPr>
          <p:cNvPr id="152" name="Google Shape;152;p36"/>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3" name="Google Shape;153;p36"/>
          <p:cNvSpPr txBox="1"/>
          <p:nvPr/>
        </p:nvSpPr>
        <p:spPr>
          <a:xfrm>
            <a:off x="477685" y="332646"/>
            <a:ext cx="6080550" cy="51706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rgbClr val="000000"/>
              </a:buClr>
              <a:buSzPts val="2800"/>
              <a:buFont typeface="Arial"/>
              <a:buNone/>
            </a:pPr>
            <a:r>
              <a:rPr b="1" i="0" lang="en-US" sz="2800" u="none" cap="none" strike="noStrike">
                <a:solidFill>
                  <a:srgbClr val="424242"/>
                </a:solidFill>
                <a:latin typeface="Nunito"/>
                <a:ea typeface="Nunito"/>
                <a:cs typeface="Nunito"/>
                <a:sym typeface="Nunito"/>
              </a:rPr>
              <a:t>Daily Call Analysis</a:t>
            </a:r>
            <a:endParaRPr b="0" i="0" sz="2800" u="none" cap="none" strike="noStrike">
              <a:solidFill>
                <a:srgbClr val="000000"/>
              </a:solidFill>
              <a:latin typeface="Arial"/>
              <a:ea typeface="Arial"/>
              <a:cs typeface="Arial"/>
              <a:sym typeface="Arial"/>
            </a:endParaRPr>
          </a:p>
        </p:txBody>
      </p:sp>
      <p:sp>
        <p:nvSpPr>
          <p:cNvPr id="154" name="Google Shape;154;p36"/>
          <p:cNvSpPr txBox="1"/>
          <p:nvPr/>
        </p:nvSpPr>
        <p:spPr>
          <a:xfrm>
            <a:off x="1031150" y="1013650"/>
            <a:ext cx="7751100" cy="1908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Maven Pro Medium"/>
                <a:ea typeface="Maven Pro Medium"/>
                <a:cs typeface="Maven Pro Medium"/>
                <a:sym typeface="Maven Pro Medium"/>
              </a:rPr>
              <a:t>Key Insights :</a:t>
            </a:r>
            <a:endParaRPr b="1" i="0" sz="14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1" i="0" lang="en-US" sz="1400" u="none" cap="none" strike="noStrike">
                <a:solidFill>
                  <a:srgbClr val="000000"/>
                </a:solidFill>
                <a:latin typeface="Maven Pro Medium"/>
                <a:ea typeface="Maven Pro Medium"/>
                <a:cs typeface="Maven Pro Medium"/>
                <a:sym typeface="Maven Pro Medium"/>
              </a:rPr>
              <a:t>1.91</a:t>
            </a:r>
            <a:r>
              <a:rPr b="0" i="0" lang="en-US" sz="1400" u="none" cap="none" strike="noStrike">
                <a:solidFill>
                  <a:srgbClr val="000000"/>
                </a:solidFill>
                <a:latin typeface="Maven Pro Medium"/>
                <a:ea typeface="Maven Pro Medium"/>
                <a:cs typeface="Maven Pro Medium"/>
                <a:sym typeface="Maven Pro Medium"/>
              </a:rPr>
              <a:t> calls are handled per agent per day</a:t>
            </a:r>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Decreasing call volume is noticed day by day</a:t>
            </a:r>
            <a:endParaRPr b="0" i="0" sz="14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t/>
            </a:r>
            <a:endParaRPr>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rPr b="1" lang="en-US" sz="1600">
                <a:latin typeface="Maven Pro Medium"/>
                <a:ea typeface="Maven Pro Medium"/>
                <a:cs typeface="Maven Pro Medium"/>
                <a:sym typeface="Maven Pro Medium"/>
              </a:rPr>
              <a:t>Recommendations</a:t>
            </a:r>
            <a:r>
              <a:rPr b="1" i="0" lang="en-US" sz="1600" u="none" cap="none" strike="noStrike">
                <a:solidFill>
                  <a:srgbClr val="000000"/>
                </a:solidFill>
                <a:latin typeface="Maven Pro Medium"/>
                <a:ea typeface="Maven Pro Medium"/>
                <a:cs typeface="Maven Pro Medium"/>
                <a:sym typeface="Maven Pro Medium"/>
              </a:rPr>
              <a:t> :</a:t>
            </a:r>
            <a:endParaRPr b="1" i="0" sz="1400" u="none" cap="none" strike="noStrike">
              <a:solidFill>
                <a:srgbClr val="000000"/>
              </a:solidFill>
              <a:latin typeface="Maven Pro Medium"/>
              <a:ea typeface="Maven Pro Medium"/>
              <a:cs typeface="Maven Pro Medium"/>
              <a:sym typeface="Maven Pro Medium"/>
            </a:endParaRPr>
          </a:p>
          <a:p>
            <a:pPr indent="-285750" lvl="0" marL="28575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Maven Pro Medium"/>
                <a:ea typeface="Maven Pro Medium"/>
                <a:cs typeface="Maven Pro Medium"/>
                <a:sym typeface="Maven Pro Medium"/>
              </a:rPr>
              <a:t>Need to improve by adding some offers or providing some complimentary calls to gain customer satisfaction</a:t>
            </a:r>
            <a:endParaRPr b="0" i="0" sz="1400" u="none" cap="none" strike="noStrike">
              <a:solidFill>
                <a:srgbClr val="000000"/>
              </a:solidFill>
              <a:latin typeface="Maven Pro Medium"/>
              <a:ea typeface="Maven Pro Medium"/>
              <a:cs typeface="Maven Pro Medium"/>
              <a:sym typeface="Maven Pro Medium"/>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Maven Pro Medium"/>
              <a:ea typeface="Maven Pro Medium"/>
              <a:cs typeface="Maven Pro Medium"/>
              <a:sym typeface="Maven Pro Medium"/>
            </a:endParaRPr>
          </a:p>
        </p:txBody>
      </p:sp>
      <p:pic>
        <p:nvPicPr>
          <p:cNvPr id="155" name="Google Shape;155;p36" title="Number of Calls Per Day .png"/>
          <p:cNvPicPr preferRelativeResize="0"/>
          <p:nvPr/>
        </p:nvPicPr>
        <p:blipFill>
          <a:blip r:embed="rId4">
            <a:alphaModFix/>
          </a:blip>
          <a:stretch>
            <a:fillRect/>
          </a:stretch>
        </p:blipFill>
        <p:spPr>
          <a:xfrm>
            <a:off x="1205925" y="2988767"/>
            <a:ext cx="6938400" cy="24004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63" name="Shape 163"/>
        <p:cNvGrpSpPr/>
        <p:nvPr/>
      </p:nvGrpSpPr>
      <p:grpSpPr>
        <a:xfrm>
          <a:off x="0" y="0"/>
          <a:ext cx="0" cy="0"/>
          <a:chOff x="0" y="0"/>
          <a:chExt cx="0" cy="0"/>
        </a:xfrm>
      </p:grpSpPr>
      <p:sp>
        <p:nvSpPr>
          <p:cNvPr id="164" name="Google Shape;164;p37"/>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37"/>
          <p:cNvSpPr txBox="1"/>
          <p:nvPr/>
        </p:nvSpPr>
        <p:spPr>
          <a:xfrm>
            <a:off x="462397" y="400591"/>
            <a:ext cx="6847650" cy="516936"/>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Calls per hour</a:t>
            </a:r>
            <a:endParaRPr b="0" i="0" sz="1400" u="none" cap="none" strike="noStrike">
              <a:solidFill>
                <a:srgbClr val="000000"/>
              </a:solidFill>
              <a:latin typeface="Arial"/>
              <a:ea typeface="Arial"/>
              <a:cs typeface="Arial"/>
              <a:sym typeface="Arial"/>
            </a:endParaRPr>
          </a:p>
        </p:txBody>
      </p:sp>
      <p:sp>
        <p:nvSpPr>
          <p:cNvPr id="166" name="Google Shape;166;p37"/>
          <p:cNvSpPr txBox="1"/>
          <p:nvPr/>
        </p:nvSpPr>
        <p:spPr>
          <a:xfrm>
            <a:off x="528299" y="1639331"/>
            <a:ext cx="3483528" cy="327042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000000"/>
              </a:buClr>
              <a:buSzPts val="1600"/>
              <a:buFont typeface="Arial"/>
              <a:buNone/>
            </a:pPr>
            <a:r>
              <a:rPr b="1" i="0" lang="en-US" sz="1600" u="none" cap="none" strike="noStrike">
                <a:solidFill>
                  <a:schemeClr val="dk1"/>
                </a:solidFill>
                <a:latin typeface="Maven Pro Medium"/>
                <a:ea typeface="Maven Pro Medium"/>
                <a:cs typeface="Maven Pro Medium"/>
                <a:sym typeface="Maven Pro Medium"/>
              </a:rPr>
              <a:t>Key</a:t>
            </a:r>
            <a:r>
              <a:rPr b="1" i="0" lang="en-US" sz="1600" u="none" cap="none" strike="noStrike">
                <a:solidFill>
                  <a:schemeClr val="dk1"/>
                </a:solidFill>
                <a:latin typeface="Maven Pro"/>
                <a:ea typeface="Maven Pro"/>
                <a:cs typeface="Maven Pro"/>
                <a:sym typeface="Maven Pro"/>
              </a:rPr>
              <a:t> Insights :</a:t>
            </a:r>
            <a:endParaRPr/>
          </a:p>
          <a:p>
            <a:pPr indent="0" lvl="0" marL="0" marR="0" rtl="0" algn="l">
              <a:lnSpc>
                <a:spcPct val="12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4937"/>
              </a:lnSpc>
              <a:spcBef>
                <a:spcPts val="0"/>
              </a:spcBef>
              <a:spcAft>
                <a:spcPts val="0"/>
              </a:spcAft>
              <a:buClr>
                <a:srgbClr val="000000"/>
              </a:buClr>
              <a:buSzPts val="1400"/>
              <a:buFont typeface="Arial"/>
              <a:buChar char="•"/>
            </a:pPr>
            <a:r>
              <a:rPr b="0" i="0" lang="en-US" sz="1400" u="none" cap="none" strike="noStrike">
                <a:solidFill>
                  <a:srgbClr val="3F3F3F"/>
                </a:solidFill>
                <a:latin typeface="Maven Pro Medium"/>
                <a:ea typeface="Maven Pro Medium"/>
                <a:cs typeface="Maven Pro Medium"/>
                <a:sym typeface="Maven Pro Medium"/>
              </a:rPr>
              <a:t>The call volume peaks between 6 AM and 11 AM, with the highest number of calls at 660 during 8 AM.</a:t>
            </a:r>
            <a:endParaRPr/>
          </a:p>
          <a:p>
            <a:pPr indent="-254000" lvl="0" marL="342900" marR="0" rtl="0" algn="l">
              <a:lnSpc>
                <a:spcPct val="104937"/>
              </a:lnSpc>
              <a:spcBef>
                <a:spcPts val="0"/>
              </a:spcBef>
              <a:spcAft>
                <a:spcPts val="0"/>
              </a:spcAft>
              <a:buClr>
                <a:srgbClr val="000000"/>
              </a:buClr>
              <a:buSzPts val="1400"/>
              <a:buFont typeface="Arial"/>
              <a:buNone/>
            </a:pPr>
            <a:r>
              <a:t/>
            </a:r>
            <a:endParaRPr b="0" i="0" sz="1400" u="none" cap="none" strike="noStrike">
              <a:solidFill>
                <a:srgbClr val="3F3F3F"/>
              </a:solidFill>
              <a:latin typeface="Maven Pro Medium"/>
              <a:ea typeface="Maven Pro Medium"/>
              <a:cs typeface="Maven Pro Medium"/>
              <a:sym typeface="Maven Pro Medium"/>
            </a:endParaRPr>
          </a:p>
          <a:p>
            <a:pPr indent="-254000" lvl="0" marL="342900" marR="0" rtl="0" algn="l">
              <a:lnSpc>
                <a:spcPct val="104937"/>
              </a:lnSpc>
              <a:spcBef>
                <a:spcPts val="0"/>
              </a:spcBef>
              <a:spcAft>
                <a:spcPts val="0"/>
              </a:spcAft>
              <a:buClr>
                <a:srgbClr val="000000"/>
              </a:buClr>
              <a:buSzPts val="1400"/>
              <a:buFont typeface="Arial"/>
              <a:buNone/>
            </a:pPr>
            <a:r>
              <a:t/>
            </a:r>
            <a:endParaRPr b="0" i="0" sz="1400" u="none" cap="none" strike="noStrike">
              <a:solidFill>
                <a:srgbClr val="3F3F3F"/>
              </a:solidFill>
              <a:latin typeface="Maven Pro Medium"/>
              <a:ea typeface="Maven Pro Medium"/>
              <a:cs typeface="Maven Pro Medium"/>
              <a:sym typeface="Maven Pro Medium"/>
            </a:endParaRPr>
          </a:p>
          <a:p>
            <a:pPr indent="-342900" lvl="0" marL="342900" marR="0" rtl="0" algn="l">
              <a:lnSpc>
                <a:spcPct val="104937"/>
              </a:lnSpc>
              <a:spcBef>
                <a:spcPts val="0"/>
              </a:spcBef>
              <a:spcAft>
                <a:spcPts val="0"/>
              </a:spcAft>
              <a:buClr>
                <a:srgbClr val="000000"/>
              </a:buClr>
              <a:buSzPts val="1400"/>
              <a:buFont typeface="Arial"/>
              <a:buChar char="•"/>
            </a:pPr>
            <a:r>
              <a:rPr b="0" i="0" lang="en-US" sz="1400" u="none" cap="none" strike="noStrike">
                <a:solidFill>
                  <a:srgbClr val="3F3F3F"/>
                </a:solidFill>
                <a:latin typeface="Maven Pro Medium"/>
                <a:ea typeface="Maven Pro Medium"/>
                <a:cs typeface="Maven Pro Medium"/>
                <a:sym typeface="Maven Pro Medium"/>
              </a:rPr>
              <a:t>Allocate more agents during peak hours, especially from 7 AM to 11 AM, to ensure adequate support and reduce wait times.</a:t>
            </a:r>
            <a:endParaRPr b="1" i="0" sz="1400" u="none" cap="none" strike="noStrike">
              <a:solidFill>
                <a:srgbClr val="3F3F3F"/>
              </a:solidFill>
              <a:latin typeface="Maven Pro Medium"/>
              <a:ea typeface="Maven Pro Medium"/>
              <a:cs typeface="Maven Pro Medium"/>
              <a:sym typeface="Maven Pro Medium"/>
            </a:endParaRPr>
          </a:p>
          <a:p>
            <a:pPr indent="0" lvl="0" marL="0" marR="0" rtl="0" algn="l">
              <a:lnSpc>
                <a:spcPct val="104937"/>
              </a:lnSpc>
              <a:spcBef>
                <a:spcPts val="0"/>
              </a:spcBef>
              <a:spcAft>
                <a:spcPts val="0"/>
              </a:spcAft>
              <a:buNone/>
            </a:pPr>
            <a:r>
              <a:t/>
            </a:r>
            <a:endParaRPr b="1" i="0" sz="1400" u="none" cap="none" strike="noStrike">
              <a:solidFill>
                <a:srgbClr val="424242"/>
              </a:solidFill>
              <a:latin typeface="Maven Pro Medium"/>
              <a:ea typeface="Maven Pro Medium"/>
              <a:cs typeface="Maven Pro Medium"/>
              <a:sym typeface="Maven Pro Medium"/>
            </a:endParaRPr>
          </a:p>
        </p:txBody>
      </p:sp>
      <p:pic>
        <p:nvPicPr>
          <p:cNvPr id="167" name="Google Shape;167;p37" title="Calls per Hours.png"/>
          <p:cNvPicPr preferRelativeResize="0"/>
          <p:nvPr/>
        </p:nvPicPr>
        <p:blipFill>
          <a:blip r:embed="rId4">
            <a:alphaModFix/>
          </a:blip>
          <a:stretch>
            <a:fillRect/>
          </a:stretch>
        </p:blipFill>
        <p:spPr>
          <a:xfrm>
            <a:off x="3907700" y="1888700"/>
            <a:ext cx="5120699" cy="229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4F8FB"/>
            </a:gs>
            <a:gs pos="74000">
              <a:srgbClr val="AEC5E1"/>
            </a:gs>
            <a:gs pos="83000">
              <a:srgbClr val="AEC5E1"/>
            </a:gs>
            <a:gs pos="100000">
              <a:srgbClr val="C8D8EB"/>
            </a:gs>
          </a:gsLst>
          <a:lin ang="5400700" scaled="0"/>
        </a:gradFill>
      </p:bgPr>
    </p:bg>
    <p:spTree>
      <p:nvGrpSpPr>
        <p:cNvPr id="175" name="Shape 175"/>
        <p:cNvGrpSpPr/>
        <p:nvPr/>
      </p:nvGrpSpPr>
      <p:grpSpPr>
        <a:xfrm>
          <a:off x="0" y="0"/>
          <a:ext cx="0" cy="0"/>
          <a:chOff x="0" y="0"/>
          <a:chExt cx="0" cy="0"/>
        </a:xfrm>
      </p:grpSpPr>
      <p:sp>
        <p:nvSpPr>
          <p:cNvPr id="176" name="Google Shape;176;p18"/>
          <p:cNvSpPr/>
          <p:nvPr/>
        </p:nvSpPr>
        <p:spPr>
          <a:xfrm>
            <a:off x="625966" y="332646"/>
            <a:ext cx="999312" cy="1110384"/>
          </a:xfrm>
          <a:custGeom>
            <a:rect b="b" l="l" r="r" t="t"/>
            <a:pathLst>
              <a:path extrusionOk="0" h="1110384" w="999312">
                <a:moveTo>
                  <a:pt x="0" y="0"/>
                </a:moveTo>
                <a:lnTo>
                  <a:pt x="999312" y="0"/>
                </a:lnTo>
                <a:lnTo>
                  <a:pt x="999312" y="1110384"/>
                </a:lnTo>
                <a:lnTo>
                  <a:pt x="0" y="11103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18"/>
          <p:cNvSpPr txBox="1"/>
          <p:nvPr/>
        </p:nvSpPr>
        <p:spPr>
          <a:xfrm>
            <a:off x="682391" y="257075"/>
            <a:ext cx="6847800" cy="430800"/>
          </a:xfrm>
          <a:prstGeom prst="rect">
            <a:avLst/>
          </a:prstGeom>
          <a:noFill/>
          <a:ln>
            <a:noFill/>
          </a:ln>
        </p:spPr>
        <p:txBody>
          <a:bodyPr anchorCtr="0" anchor="t" bIns="0" lIns="0" spcFirstLastPara="1" rIns="0" wrap="square" tIns="0">
            <a:spAutoFit/>
          </a:bodyPr>
          <a:lstStyle/>
          <a:p>
            <a:pPr indent="0" lvl="0" marL="0" marR="0" rtl="0" algn="l">
              <a:lnSpc>
                <a:spcPct val="120007"/>
              </a:lnSpc>
              <a:spcBef>
                <a:spcPts val="0"/>
              </a:spcBef>
              <a:spcAft>
                <a:spcPts val="0"/>
              </a:spcAft>
              <a:buClr>
                <a:srgbClr val="000000"/>
              </a:buClr>
              <a:buSzPts val="2799"/>
              <a:buFont typeface="Arial"/>
              <a:buNone/>
            </a:pPr>
            <a:r>
              <a:rPr b="1" i="0" lang="en-US" sz="2799" u="none" cap="none" strike="noStrike">
                <a:solidFill>
                  <a:srgbClr val="424242"/>
                </a:solidFill>
                <a:latin typeface="Maven Pro"/>
                <a:ea typeface="Maven Pro"/>
                <a:cs typeface="Maven Pro"/>
                <a:sym typeface="Maven Pro"/>
              </a:rPr>
              <a:t>Peak hours Traffic</a:t>
            </a:r>
            <a:endParaRPr b="0" i="0" sz="1400" u="none" cap="none" strike="noStrike">
              <a:solidFill>
                <a:srgbClr val="000000"/>
              </a:solidFill>
              <a:latin typeface="Arial"/>
              <a:ea typeface="Arial"/>
              <a:cs typeface="Arial"/>
              <a:sym typeface="Arial"/>
            </a:endParaRPr>
          </a:p>
        </p:txBody>
      </p:sp>
      <p:sp>
        <p:nvSpPr>
          <p:cNvPr id="178" name="Google Shape;178;p18"/>
          <p:cNvSpPr txBox="1"/>
          <p:nvPr/>
        </p:nvSpPr>
        <p:spPr>
          <a:xfrm>
            <a:off x="1240300" y="991725"/>
            <a:ext cx="6404700" cy="1339200"/>
          </a:xfrm>
          <a:prstGeom prst="rect">
            <a:avLst/>
          </a:prstGeom>
          <a:noFill/>
          <a:ln>
            <a:noFill/>
          </a:ln>
        </p:spPr>
        <p:txBody>
          <a:bodyPr anchorCtr="0" anchor="t" bIns="0" lIns="0" spcFirstLastPara="1" rIns="0" wrap="square" tIns="0">
            <a:spAutoFit/>
          </a:bodyPr>
          <a:lstStyle/>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Maven Pro Medium"/>
                <a:ea typeface="Maven Pro Medium"/>
                <a:cs typeface="Maven Pro Medium"/>
                <a:sym typeface="Maven Pro Medium"/>
              </a:rPr>
              <a:t>The highest demand times appear to be in the early morning (6-11 AM) and late afternoon to early evening (4-6 PM) based on average durations.</a:t>
            </a:r>
            <a:endParaRPr b="0" i="0" sz="1500" u="none" cap="none" strike="noStrike">
              <a:solidFill>
                <a:srgbClr val="000000"/>
              </a:solidFill>
              <a:latin typeface="Maven Pro Medium"/>
              <a:ea typeface="Maven Pro Medium"/>
              <a:cs typeface="Maven Pro Medium"/>
              <a:sym typeface="Maven Pro Medium"/>
            </a:endParaRPr>
          </a:p>
          <a:p>
            <a:pPr indent="-157162" lvl="1" marL="314325" marR="0" rtl="0" algn="l">
              <a:lnSpc>
                <a:spcPct val="120000"/>
              </a:lnSpc>
              <a:spcBef>
                <a:spcPts val="0"/>
              </a:spcBef>
              <a:spcAft>
                <a:spcPts val="0"/>
              </a:spcAft>
              <a:buClr>
                <a:srgbClr val="000000"/>
              </a:buClr>
              <a:buSzPts val="1500"/>
              <a:buFont typeface="Maven Pro Medium"/>
              <a:buChar char="•"/>
            </a:pPr>
            <a:r>
              <a:rPr b="0" i="0" lang="en-US" sz="1500" u="none" cap="none" strike="noStrike">
                <a:solidFill>
                  <a:srgbClr val="000000"/>
                </a:solidFill>
                <a:latin typeface="Maven Pro Medium"/>
                <a:ea typeface="Maven Pro Medium"/>
                <a:cs typeface="Maven Pro Medium"/>
                <a:sym typeface="Maven Pro Medium"/>
              </a:rPr>
              <a:t>Peak periods are often identified by hours with the highest average on-call durations, such as 7 AM and 4 PM in dataset.</a:t>
            </a:r>
            <a:endParaRPr b="0" i="0" sz="1400" u="none" cap="none" strike="noStrike">
              <a:solidFill>
                <a:srgbClr val="000000"/>
              </a:solidFill>
              <a:latin typeface="Maven Pro Medium"/>
              <a:ea typeface="Maven Pro Medium"/>
              <a:cs typeface="Maven Pro Medium"/>
              <a:sym typeface="Maven Pro Medium"/>
            </a:endParaRPr>
          </a:p>
        </p:txBody>
      </p:sp>
      <p:pic>
        <p:nvPicPr>
          <p:cNvPr id="179" name="Google Shape;179;p18" title="Calls per Hours.png"/>
          <p:cNvPicPr preferRelativeResize="0"/>
          <p:nvPr/>
        </p:nvPicPr>
        <p:blipFill>
          <a:blip r:embed="rId4">
            <a:alphaModFix/>
          </a:blip>
          <a:stretch>
            <a:fillRect/>
          </a:stretch>
        </p:blipFill>
        <p:spPr>
          <a:xfrm>
            <a:off x="753350" y="2634775"/>
            <a:ext cx="7723901" cy="292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Vishal Ratnakar</dc:creator>
</cp:coreProperties>
</file>