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5" r:id="rId1"/>
  </p:sldMasterIdLst>
  <p:notesMasterIdLst>
    <p:notesMasterId r:id="rId11"/>
  </p:notesMasterIdLst>
  <p:sldIdLst>
    <p:sldId id="257" r:id="rId2"/>
    <p:sldId id="620" r:id="rId3"/>
    <p:sldId id="643" r:id="rId4"/>
    <p:sldId id="644" r:id="rId5"/>
    <p:sldId id="645" r:id="rId6"/>
    <p:sldId id="646" r:id="rId7"/>
    <p:sldId id="647" r:id="rId8"/>
    <p:sldId id="638" r:id="rId9"/>
    <p:sldId id="642" r:id="rId10"/>
  </p:sldIdLst>
  <p:sldSz cx="10160000" cy="5715000"/>
  <p:notesSz cx="6858000" cy="9144000"/>
  <p:embeddedFontLst>
    <p:embeddedFont>
      <p:font typeface="나눔바른고딕" panose="020B0600000101010101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KoPubWorld돋움체 Bold" panose="00000800000000000000" pitchFamily="2" charset="-127"/>
      <p:bold r:id="rId18"/>
    </p:embeddedFont>
    <p:embeddedFont>
      <p:font typeface="KoPubWorld돋움체 Medium" panose="00000600000000000000" pitchFamily="2" charset="-127"/>
      <p:regular r:id="rId19"/>
    </p:embeddedFont>
    <p:embeddedFont>
      <p:font typeface="Microsoft GothicNeo" panose="020B0500000101010101" pitchFamily="50" charset="-127"/>
      <p:regular r:id="rId20"/>
      <p:bold r:id="rId21"/>
    </p:embeddedFont>
    <p:embeddedFont>
      <p:font typeface="Microsoft GothicNeo Light" panose="020B03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pos="3200" userDrawn="1">
          <p15:clr>
            <a:srgbClr val="A4A3A4"/>
          </p15:clr>
        </p15:guide>
        <p15:guide id="15" pos="6284" userDrawn="1">
          <p15:clr>
            <a:srgbClr val="A4A3A4"/>
          </p15:clr>
        </p15:guide>
        <p15:guide id="16" pos="93" userDrawn="1">
          <p15:clr>
            <a:srgbClr val="A4A3A4"/>
          </p15:clr>
        </p15:guide>
        <p15:guide id="17" orient="horz" pos="1800" userDrawn="1">
          <p15:clr>
            <a:srgbClr val="A4A3A4"/>
          </p15:clr>
        </p15:guide>
        <p15:guide id="18" orient="horz" pos="3320" userDrawn="1">
          <p15:clr>
            <a:srgbClr val="A4A3A4"/>
          </p15:clr>
        </p15:guide>
        <p15:guide id="19" orient="horz" pos="394" userDrawn="1">
          <p15:clr>
            <a:srgbClr val="A4A3A4"/>
          </p15:clr>
        </p15:guide>
        <p15:guide id="22" pos="1182" userDrawn="1">
          <p15:clr>
            <a:srgbClr val="A4A3A4"/>
          </p15:clr>
        </p15:guide>
        <p15:guide id="23" pos="3313" userDrawn="1">
          <p15:clr>
            <a:srgbClr val="A4A3A4"/>
          </p15:clr>
        </p15:guide>
        <p15:guide id="24" pos="3087" userDrawn="1">
          <p15:clr>
            <a:srgbClr val="A4A3A4"/>
          </p15:clr>
        </p15:guide>
        <p15:guide id="25" orient="horz" pos="1233" userDrawn="1">
          <p15:clr>
            <a:srgbClr val="A4A3A4"/>
          </p15:clr>
        </p15:guide>
        <p15:guide id="26" pos="3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jung Lee" initials="ML" lastIdx="1" clrIdx="0">
    <p:extLst>
      <p:ext uri="{19B8F6BF-5375-455C-9EA6-DF929625EA0E}">
        <p15:presenceInfo xmlns:p15="http://schemas.microsoft.com/office/powerpoint/2012/main" userId="a261db9ff7b76419" providerId="Windows Live"/>
      </p:ext>
    </p:extLst>
  </p:cmAuthor>
  <p:cmAuthor id="2" name="김윤배/라이프서비스기획팀/194010" initials="김" lastIdx="3" clrIdx="1">
    <p:extLst>
      <p:ext uri="{19B8F6BF-5375-455C-9EA6-DF929625EA0E}">
        <p15:presenceInfo xmlns:p15="http://schemas.microsoft.com/office/powerpoint/2012/main" userId="S-1-5-21-3750543128-3938956625-2061032739-500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D5A58"/>
    <a:srgbClr val="FF0000"/>
    <a:srgbClr val="F7F7F7"/>
    <a:srgbClr val="F2D4B3"/>
    <a:srgbClr val="5B9BD5"/>
    <a:srgbClr val="F2F2F2"/>
    <a:srgbClr val="203864"/>
    <a:srgbClr val="B4C7E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5383" autoAdjust="0"/>
  </p:normalViewPr>
  <p:slideViewPr>
    <p:cSldViewPr snapToGrid="0">
      <p:cViewPr varScale="1">
        <p:scale>
          <a:sx n="79" d="100"/>
          <a:sy n="79" d="100"/>
        </p:scale>
        <p:origin x="884" y="64"/>
      </p:cViewPr>
      <p:guideLst>
        <p:guide pos="3200"/>
        <p:guide pos="6284"/>
        <p:guide pos="93"/>
        <p:guide orient="horz" pos="1800"/>
        <p:guide orient="horz" pos="3320"/>
        <p:guide orient="horz" pos="394"/>
        <p:guide pos="1182"/>
        <p:guide pos="3313"/>
        <p:guide pos="3087"/>
        <p:guide orient="horz" pos="1233"/>
        <p:guide pos="36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63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D41FD-371E-4ECB-A498-22BD3F732A46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altLang="ko-KR" err="1"/>
              <a:t>dq</a:t>
            </a: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D6E9B-7527-4EB6-B0B5-3208C15E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2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004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BEFC655-7764-4EA8-B882-C5A7D09B535C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3823" y="5296959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87CDDCE-EFED-4647-8E1B-4BE84CCBD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32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54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93" y="107717"/>
            <a:ext cx="6466318" cy="33666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8393" y="487110"/>
            <a:ext cx="96757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7343337" y="107717"/>
            <a:ext cx="2632075" cy="37939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74000" y="5392601"/>
            <a:ext cx="2286000" cy="304271"/>
          </a:xfrm>
          <a:prstGeom prst="rect">
            <a:avLst/>
          </a:prstGeom>
        </p:spPr>
        <p:txBody>
          <a:bodyPr anchor="b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87CDDCE-EFED-4647-8E1B-4BE84CCBD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34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0">
          <p15:clr>
            <a:srgbClr val="FBAE40"/>
          </p15:clr>
        </p15:guide>
        <p15:guide id="2" orient="horz" pos="180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74000" y="5392601"/>
            <a:ext cx="2286000" cy="304271"/>
          </a:xfrm>
          <a:prstGeom prst="rect">
            <a:avLst/>
          </a:prstGeom>
        </p:spPr>
        <p:txBody>
          <a:bodyPr anchor="b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87CDDCE-EFED-4647-8E1B-4BE84CCBD2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77425818"/>
              </p:ext>
            </p:extLst>
          </p:nvPr>
        </p:nvGraphicFramePr>
        <p:xfrm>
          <a:off x="218392" y="126999"/>
          <a:ext cx="9733329" cy="534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0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4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7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7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7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70" baseline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9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70" baseline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  <a:endParaRPr lang="ko-KR" altLang="en-US" sz="9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2415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9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024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0">
          <p15:clr>
            <a:srgbClr val="FBAE40"/>
          </p15:clr>
        </p15:guide>
        <p15:guide id="2" orient="horz" pos="18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1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92" r:id="rId3"/>
    <p:sldLayoutId id="2147483693" r:id="rId4"/>
  </p:sldLayoutIdLst>
  <p:hf hdr="0" ftr="0" dt="0"/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8100" y="782903"/>
            <a:ext cx="7543800" cy="1989667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기반 개인화 추천 서비스 기획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70000" y="2849298"/>
            <a:ext cx="7620000" cy="137980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카카오톡 어플 내 카카오톡 쇼핑하기 채널 광고 메시지 개인화 </a:t>
            </a:r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endParaRPr lang="ko-KR" altLang="en-US" sz="16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/>
              <a:t>이커머스</a:t>
            </a:r>
            <a:r>
              <a:rPr lang="ko-KR" altLang="en-US" dirty="0"/>
              <a:t> 서비스 기획 직무 부트 캠프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9176" y="4935855"/>
            <a:ext cx="0" cy="484600"/>
          </a:xfrm>
          <a:prstGeom prst="line">
            <a:avLst/>
          </a:prstGeom>
          <a:ln w="12700">
            <a:solidFill>
              <a:srgbClr val="241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5745" y="4874895"/>
            <a:ext cx="133562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Light" panose="00000300000000000000" pitchFamily="2" charset="-127"/>
              </a:rPr>
              <a:t>Version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Light" panose="00000300000000000000" pitchFamily="2" charset="-127"/>
              </a:rPr>
              <a:t>: 1.0</a:t>
            </a:r>
          </a:p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Light" panose="00000300000000000000" pitchFamily="2" charset="-127"/>
              </a:rPr>
              <a:t>Date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Light" panose="00000300000000000000" pitchFamily="2" charset="-127"/>
              </a:rPr>
              <a:t>: 2020.12.04</a:t>
            </a:r>
          </a:p>
          <a:p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Light" panose="00000300000000000000" pitchFamily="2" charset="-127"/>
              </a:rPr>
              <a:t>윤선영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5601230"/>
            <a:ext cx="10160000" cy="113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6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요약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513404" y="674778"/>
            <a:ext cx="780705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</a:t>
            </a:r>
            <a:r>
              <a:rPr lang="ko-KR" altLang="en-US" sz="1400" b="0" spc="-70" dirty="0">
                <a:solidFill>
                  <a:srgbClr val="2E75B6"/>
                </a:solidFill>
              </a:rPr>
              <a:t>요건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91252" y="1077874"/>
            <a:ext cx="2633958" cy="70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 추천 상품으로 메시지를 구성한다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개인에 맞춘 시간대에 메시지를 발송한다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13405" y="2232809"/>
            <a:ext cx="1080110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</a:t>
            </a:r>
            <a:r>
              <a:rPr lang="ko-KR" altLang="en-US" sz="1400" b="0" spc="-70" dirty="0"/>
              <a:t> </a:t>
            </a:r>
            <a:r>
              <a:rPr lang="ko-KR" altLang="en-US" sz="1400" b="0" spc="-70" dirty="0">
                <a:solidFill>
                  <a:srgbClr val="2E75B6"/>
                </a:solidFill>
              </a:rPr>
              <a:t>적용대상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52212" y="2652333"/>
            <a:ext cx="267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디바이스 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카카오톡 앱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매장경로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→ 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 내 카카오톡 쇼핑하기 채널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→ 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상품 상세 페이지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A314517-017F-4FA1-A7F1-BCED815D6D91}"/>
              </a:ext>
            </a:extLst>
          </p:cNvPr>
          <p:cNvSpPr txBox="1">
            <a:spLocks/>
          </p:cNvSpPr>
          <p:nvPr/>
        </p:nvSpPr>
        <p:spPr>
          <a:xfrm>
            <a:off x="387758" y="674778"/>
            <a:ext cx="780705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</a:t>
            </a:r>
            <a:r>
              <a:rPr lang="ko-KR" altLang="en-US" sz="1400" b="0" spc="-70" dirty="0">
                <a:solidFill>
                  <a:srgbClr val="2E75B6"/>
                </a:solidFill>
              </a:rPr>
              <a:t>가설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6C0EEE-6CD3-4482-993B-859EEFFEB681}"/>
              </a:ext>
            </a:extLst>
          </p:cNvPr>
          <p:cNvSpPr/>
          <p:nvPr/>
        </p:nvSpPr>
        <p:spPr>
          <a:xfrm>
            <a:off x="663484" y="1077874"/>
            <a:ext cx="37952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 사용자 중 카카오톡 쇼핑하기 채널 구독자 대상으로 </a:t>
            </a:r>
            <a:r>
              <a:rPr lang="ko-KR" altLang="en-US" sz="1100" u="sng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기반 개인화 추천 상품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광고 메시지에 적용하고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u="sng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개인에 맞춘 시간대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발송하면 더 많은 소비자를 쇼핑하기 페이지로 유입할 수 있다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0FE7C7F-69E4-4422-B425-1E331A6812FF}"/>
              </a:ext>
            </a:extLst>
          </p:cNvPr>
          <p:cNvSpPr txBox="1">
            <a:spLocks/>
          </p:cNvSpPr>
          <p:nvPr/>
        </p:nvSpPr>
        <p:spPr>
          <a:xfrm>
            <a:off x="387758" y="1908435"/>
            <a:ext cx="1037789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</a:t>
            </a:r>
            <a:r>
              <a:rPr lang="ko-KR" altLang="en-US" sz="1400" b="0" spc="-70" dirty="0">
                <a:solidFill>
                  <a:srgbClr val="2E75B6"/>
                </a:solidFill>
              </a:rPr>
              <a:t>기대효과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FAFF9A-6EE6-436E-86B3-98940B772CFA}"/>
              </a:ext>
            </a:extLst>
          </p:cNvPr>
          <p:cNvSpPr/>
          <p:nvPr/>
        </p:nvSpPr>
        <p:spPr>
          <a:xfrm>
            <a:off x="663484" y="2309895"/>
            <a:ext cx="3795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</a:t>
            </a:r>
            <a:r>
              <a:rPr lang="ko-KR" altLang="en-US" sz="11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유입률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0" kern="1200" spc="-7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구매건수</a:t>
            </a:r>
            <a:r>
              <a:rPr lang="en-US" altLang="ko-KR" sz="1100" b="0" kern="1200" spc="-7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lang="ko-KR" altLang="en-US" sz="1100" b="0" kern="1200" spc="-7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상품 </a:t>
            </a:r>
            <a:r>
              <a:rPr lang="ko-KR" altLang="en-US" sz="1100" b="0" kern="1200" spc="-7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클릭수</a:t>
            </a:r>
            <a:r>
              <a:rPr lang="ko-KR" altLang="en-US" sz="1100" b="0" kern="1200" spc="-7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증가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737CBEF-B501-4A0C-9586-F5B296E0ABAC}"/>
              </a:ext>
            </a:extLst>
          </p:cNvPr>
          <p:cNvSpPr txBox="1">
            <a:spLocks/>
          </p:cNvSpPr>
          <p:nvPr/>
        </p:nvSpPr>
        <p:spPr>
          <a:xfrm>
            <a:off x="387758" y="2979288"/>
            <a:ext cx="971704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</a:t>
            </a:r>
            <a:r>
              <a:rPr lang="ko-KR" altLang="en-US" sz="1400" b="0" spc="-70" dirty="0">
                <a:solidFill>
                  <a:srgbClr val="2E75B6"/>
                </a:solidFill>
              </a:rPr>
              <a:t>추천기준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DE547E-226F-4C30-8266-D82A21CF9BA5}"/>
              </a:ext>
            </a:extLst>
          </p:cNvPr>
          <p:cNvSpPr/>
          <p:nvPr/>
        </p:nvSpPr>
        <p:spPr>
          <a:xfrm>
            <a:off x="673522" y="3382384"/>
            <a:ext cx="3795228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구매 이력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비슷한 집단의 구매 이력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찜한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상품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상세 페이지 접속 이력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데이터를 활용하여 상관분석과 연관분석으로 추천 상품 구성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2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기획배경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32066" y="4010235"/>
            <a:ext cx="780705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</a:t>
            </a:r>
            <a:r>
              <a:rPr lang="ko-KR" altLang="en-US" sz="1400" spc="-70" dirty="0">
                <a:solidFill>
                  <a:srgbClr val="2E75B6"/>
                </a:solidFill>
              </a:rPr>
              <a:t>결론</a:t>
            </a:r>
            <a:endParaRPr lang="en-US" altLang="ko-KR" sz="1400" spc="-7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914" y="4413331"/>
            <a:ext cx="263395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쇼핑에 관심이 많은 소비자에게 직접적으로 상품 콘텐츠를 전달할 수 있는 효과적인 광고 수단이지만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효율적으로 활용이 되고 있지 않다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6C0EEE-6CD3-4482-993B-859EEFFEB681}"/>
              </a:ext>
            </a:extLst>
          </p:cNvPr>
          <p:cNvSpPr/>
          <p:nvPr/>
        </p:nvSpPr>
        <p:spPr>
          <a:xfrm>
            <a:off x="671575" y="1691520"/>
            <a:ext cx="3795228" cy="482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 사용자 중 카카오톡 쇼핑하기 채널 구독자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☞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쇼핑에 관심이 많은 소비자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2BD2A0D-CB85-484E-9E6C-C4EAF3C34536}"/>
              </a:ext>
            </a:extLst>
          </p:cNvPr>
          <p:cNvSpPr txBox="1">
            <a:spLocks/>
          </p:cNvSpPr>
          <p:nvPr/>
        </p:nvSpPr>
        <p:spPr>
          <a:xfrm>
            <a:off x="532066" y="1288424"/>
            <a:ext cx="3795228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타겟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D92740E-242E-4740-94C4-8A83F9A0AAB6}"/>
              </a:ext>
            </a:extLst>
          </p:cNvPr>
          <p:cNvSpPr txBox="1">
            <a:spLocks/>
          </p:cNvSpPr>
          <p:nvPr/>
        </p:nvSpPr>
        <p:spPr>
          <a:xfrm>
            <a:off x="426870" y="645929"/>
            <a:ext cx="3795228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spc="-70" dirty="0">
                <a:solidFill>
                  <a:schemeClr val="tx1"/>
                </a:solidFill>
              </a:rPr>
              <a:t>카카오톡 채널 광고 현황</a:t>
            </a:r>
            <a:endParaRPr lang="en-US" altLang="ko-KR" sz="1400" spc="-70" dirty="0">
              <a:solidFill>
                <a:schemeClr val="tx1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6CD6747-E8BD-42CD-A832-789FBC274368}"/>
              </a:ext>
            </a:extLst>
          </p:cNvPr>
          <p:cNvSpPr txBox="1">
            <a:spLocks/>
          </p:cNvSpPr>
          <p:nvPr/>
        </p:nvSpPr>
        <p:spPr>
          <a:xfrm>
            <a:off x="532066" y="2454404"/>
            <a:ext cx="1013513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</a:t>
            </a:r>
            <a:r>
              <a:rPr lang="ko-KR" altLang="en-US" sz="1400" b="0" spc="-70" dirty="0">
                <a:solidFill>
                  <a:srgbClr val="2E75B6"/>
                </a:solidFill>
              </a:rPr>
              <a:t>문제점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C23A44-BD16-479A-AEC3-17DAB9C4C99C}"/>
              </a:ext>
            </a:extLst>
          </p:cNvPr>
          <p:cNvSpPr/>
          <p:nvPr/>
        </p:nvSpPr>
        <p:spPr>
          <a:xfrm>
            <a:off x="709914" y="2857500"/>
            <a:ext cx="263395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지속적으로 매일 평균 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알림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모든 사용자에게 동일한 콘텐츠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ko-KR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☞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원하는 정보가 다소 부족하고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 빈도가 잦아 피로감 발생 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 차단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68DFBAB-0D32-4F1D-AA81-05D6F862E3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51" y="1288424"/>
            <a:ext cx="2000086" cy="3555709"/>
          </a:xfrm>
          <a:prstGeom prst="rect">
            <a:avLst/>
          </a:prstGeom>
        </p:spPr>
      </p:pic>
      <p:pic>
        <p:nvPicPr>
          <p:cNvPr id="19" name="내용 개체 틀 9">
            <a:extLst>
              <a:ext uri="{FF2B5EF4-FFF2-40B4-BE49-F238E27FC236}">
                <a16:creationId xmlns:a16="http://schemas.microsoft.com/office/drawing/2014/main" id="{CB48DDDF-43CA-40B0-B077-A117B4EE0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69" y="1296232"/>
            <a:ext cx="1995827" cy="35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타사현황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09135" y="3097651"/>
            <a:ext cx="2811806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>
                <a:solidFill>
                  <a:srgbClr val="0070C0"/>
                </a:solidFill>
              </a:rPr>
              <a:t>✓ </a:t>
            </a:r>
            <a:r>
              <a:rPr lang="ko-KR" altLang="en-US" sz="1400" b="0" spc="-70">
                <a:solidFill>
                  <a:srgbClr val="2E75B6"/>
                </a:solidFill>
              </a:rPr>
              <a:t>카카오톡 채널 광고</a:t>
            </a:r>
            <a:endParaRPr lang="en-US" altLang="ko-KR" sz="1400" spc="-7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983" y="3500747"/>
            <a:ext cx="263395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문자 메시지 대비 적은 비용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 만족도나 마케팅 효과가 높다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☞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카카오톡을 통한 광고의 증가로 사용자의 피로감 증가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불필요한 정보 줄일 필요성 증가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6C0EEE-6CD3-4482-993B-859EEFFEB681}"/>
              </a:ext>
            </a:extLst>
          </p:cNvPr>
          <p:cNvSpPr/>
          <p:nvPr/>
        </p:nvSpPr>
        <p:spPr>
          <a:xfrm>
            <a:off x="671575" y="1691520"/>
            <a:ext cx="379522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세분화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타겟층 구분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or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소비자 대상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간편한 수신동의 절차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참여도를 상승시키는 마케팅 메시지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0" indent="-228600">
              <a:spcBef>
                <a:spcPts val="400"/>
              </a:spcBef>
              <a:buFont typeface="+mj-ea"/>
              <a:buAutoNum type="circleNumDbPlain"/>
            </a:pP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명확한 </a:t>
            </a: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CTA(Call-To-Action)</a:t>
            </a:r>
          </a:p>
          <a:p>
            <a:pPr>
              <a:spcBef>
                <a:spcPts val="400"/>
              </a:spcBef>
            </a:pPr>
            <a:r>
              <a:rPr lang="en-US" altLang="ko-KR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☞ </a:t>
            </a:r>
            <a:r>
              <a:rPr lang="ko-KR" altLang="en-US" sz="11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여전히 </a:t>
            </a:r>
            <a:endParaRPr lang="en-US" altLang="ko-KR" sz="1100" spc="-7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2BD2A0D-CB85-484E-9E6C-C4EAF3C34536}"/>
              </a:ext>
            </a:extLst>
          </p:cNvPr>
          <p:cNvSpPr txBox="1">
            <a:spLocks/>
          </p:cNvSpPr>
          <p:nvPr/>
        </p:nvSpPr>
        <p:spPr>
          <a:xfrm>
            <a:off x="532066" y="1288424"/>
            <a:ext cx="3795228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어플 </a:t>
            </a:r>
            <a:r>
              <a:rPr lang="en-US" altLang="ko-KR" sz="1400" b="0" spc="-70" dirty="0">
                <a:solidFill>
                  <a:srgbClr val="0070C0"/>
                </a:solidFill>
              </a:rPr>
              <a:t>PUSH </a:t>
            </a:r>
            <a:r>
              <a:rPr lang="ko-KR" altLang="en-US" sz="1400" b="0" spc="-70" dirty="0">
                <a:solidFill>
                  <a:srgbClr val="0070C0"/>
                </a:solidFill>
              </a:rPr>
              <a:t>알림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D92740E-242E-4740-94C4-8A83F9A0AAB6}"/>
              </a:ext>
            </a:extLst>
          </p:cNvPr>
          <p:cNvSpPr txBox="1">
            <a:spLocks/>
          </p:cNvSpPr>
          <p:nvPr/>
        </p:nvSpPr>
        <p:spPr>
          <a:xfrm>
            <a:off x="426870" y="645929"/>
            <a:ext cx="3795228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spc="-70" dirty="0">
                <a:solidFill>
                  <a:schemeClr val="tx1"/>
                </a:solidFill>
              </a:rPr>
              <a:t>어플 </a:t>
            </a:r>
            <a:r>
              <a:rPr lang="en-US" altLang="ko-KR" sz="1400" spc="-70" dirty="0">
                <a:solidFill>
                  <a:schemeClr val="tx1"/>
                </a:solidFill>
              </a:rPr>
              <a:t>PUSH </a:t>
            </a:r>
            <a:r>
              <a:rPr lang="ko-KR" altLang="en-US" sz="1400" spc="-70" dirty="0">
                <a:solidFill>
                  <a:schemeClr val="tx1"/>
                </a:solidFill>
              </a:rPr>
              <a:t>알림과 카카오톡 채널 활용</a:t>
            </a:r>
            <a:endParaRPr lang="en-US" altLang="ko-KR" sz="1400" spc="-70" dirty="0">
              <a:solidFill>
                <a:schemeClr val="tx1"/>
              </a:solidFill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26246B1-17D5-4DDE-B4CF-2ADA0CBD0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52" y="936276"/>
            <a:ext cx="1774464" cy="38424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AFBDB51-B5E9-41DB-BACF-15BA002AD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12" y="1396228"/>
            <a:ext cx="3437555" cy="28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세부사항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4C938B-D5B9-4BC4-B6D3-845F46CEA1CD}"/>
              </a:ext>
            </a:extLst>
          </p:cNvPr>
          <p:cNvGrpSpPr/>
          <p:nvPr/>
        </p:nvGrpSpPr>
        <p:grpSpPr>
          <a:xfrm>
            <a:off x="420304" y="1080741"/>
            <a:ext cx="9319391" cy="3553518"/>
            <a:chOff x="353654" y="706908"/>
            <a:chExt cx="9319391" cy="355351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B9CFA46-F65B-4B9F-B8F3-ACF5BDCFEF06}"/>
                </a:ext>
              </a:extLst>
            </p:cNvPr>
            <p:cNvGrpSpPr/>
            <p:nvPr/>
          </p:nvGrpSpPr>
          <p:grpSpPr>
            <a:xfrm>
              <a:off x="357483" y="706908"/>
              <a:ext cx="9315562" cy="2924701"/>
              <a:chOff x="354421" y="1466019"/>
              <a:chExt cx="9315562" cy="292470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8D13E0-9897-473D-8F12-D9E2547246C3}"/>
                  </a:ext>
                </a:extLst>
              </p:cNvPr>
              <p:cNvSpPr txBox="1"/>
              <p:nvPr/>
            </p:nvSpPr>
            <p:spPr>
              <a:xfrm>
                <a:off x="2056989" y="2097048"/>
                <a:ext cx="74997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쇼핑하기와 플러스 친구를 맺은 사용자는 </a:t>
                </a:r>
                <a:r>
                  <a:rPr lang="ko-KR" altLang="en-US" sz="1100" u="sng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쇼핑에 관심이 많고</a:t>
                </a:r>
                <a:r>
                  <a:rPr lang="en-US" altLang="ko-KR" sz="1100" u="sng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, </a:t>
                </a:r>
                <a:r>
                  <a:rPr lang="ko-KR" altLang="en-US" sz="1100" u="sng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쇼핑하기 이용에 거부감이 없는 소비자</a:t>
                </a:r>
                <a:r>
                  <a:rPr lang="ko-KR" altLang="en-US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이다</a:t>
                </a:r>
                <a:r>
                  <a:rPr lang="en-US" altLang="ko-KR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.</a:t>
                </a:r>
                <a:r>
                  <a:rPr lang="ko-KR" altLang="en-US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 </a:t>
                </a:r>
                <a:endPara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카카오톡을 통한 광고 메시지는 소비자 </a:t>
                </a:r>
                <a:r>
                  <a:rPr lang="ko-KR" altLang="en-US" sz="1100" u="sng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개개인에게 직접적이고 효과적으로 </a:t>
                </a:r>
                <a:r>
                  <a:rPr lang="ko-KR" altLang="en-US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마케팅을 할 수 있는 채널이다</a:t>
                </a:r>
                <a:r>
                  <a:rPr lang="en-US" altLang="ko-KR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.</a:t>
                </a:r>
                <a:endPara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0A63B55-B476-4BD7-8D0E-BC77D2139241}"/>
                  </a:ext>
                </a:extLst>
              </p:cNvPr>
              <p:cNvGrpSpPr/>
              <p:nvPr/>
            </p:nvGrpSpPr>
            <p:grpSpPr>
              <a:xfrm>
                <a:off x="354421" y="1466019"/>
                <a:ext cx="9315562" cy="2924701"/>
                <a:chOff x="354421" y="1466019"/>
                <a:chExt cx="9315562" cy="292470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EC8C93A-F786-4C5D-BC0C-72C48E01368F}"/>
                    </a:ext>
                  </a:extLst>
                </p:cNvPr>
                <p:cNvSpPr/>
                <p:nvPr/>
              </p:nvSpPr>
              <p:spPr>
                <a:xfrm>
                  <a:off x="354422" y="1479913"/>
                  <a:ext cx="1603850" cy="40309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가설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32E6734-FFC9-4F52-9024-F7DDAF6B05CD}"/>
                    </a:ext>
                  </a:extLst>
                </p:cNvPr>
                <p:cNvSpPr/>
                <p:nvPr/>
              </p:nvSpPr>
              <p:spPr>
                <a:xfrm>
                  <a:off x="354421" y="1995702"/>
                  <a:ext cx="1603851" cy="6360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근거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017E345-2AFC-4BE0-B9F8-98CD3FD092B9}"/>
                    </a:ext>
                  </a:extLst>
                </p:cNvPr>
                <p:cNvSpPr txBox="1"/>
                <p:nvPr/>
              </p:nvSpPr>
              <p:spPr>
                <a:xfrm>
                  <a:off x="1958273" y="1466019"/>
                  <a:ext cx="77117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카카오톡 사용자에게 </a:t>
                  </a:r>
                  <a:r>
                    <a:rPr lang="ko-KR" altLang="en-US" sz="1100" u="sng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데이터 기반 개인화 추천 상품</a:t>
                  </a: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을 광고 메시지에 적용하고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, </a:t>
                  </a:r>
                  <a:r>
                    <a:rPr lang="ko-KR" altLang="en-US" sz="1100" u="sng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개인에 맞춘 시간대에 발송</a:t>
                  </a: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하면 더 많은 소비자를 쇼핑하기 페이지로 유입할 수 있다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.</a:t>
                  </a:r>
                  <a:endParaRPr lang="ko-KR" altLang="en-US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0EA1D7F-C924-41C3-87AD-49BA1B90AFE2}"/>
                    </a:ext>
                  </a:extLst>
                </p:cNvPr>
                <p:cNvSpPr/>
                <p:nvPr/>
              </p:nvSpPr>
              <p:spPr>
                <a:xfrm>
                  <a:off x="1958272" y="1895828"/>
                  <a:ext cx="7711710" cy="97165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D6A202E-0996-4704-9054-71D6320FE3A5}"/>
                    </a:ext>
                  </a:extLst>
                </p:cNvPr>
                <p:cNvSpPr/>
                <p:nvPr/>
              </p:nvSpPr>
              <p:spPr>
                <a:xfrm>
                  <a:off x="1958272" y="2634476"/>
                  <a:ext cx="7711710" cy="102387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4A91C68-4257-4C73-94E0-A5C66CFCD1D9}"/>
                    </a:ext>
                  </a:extLst>
                </p:cNvPr>
                <p:cNvSpPr/>
                <p:nvPr/>
              </p:nvSpPr>
              <p:spPr>
                <a:xfrm>
                  <a:off x="354421" y="2747184"/>
                  <a:ext cx="1603851" cy="110799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측정지표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733CF2-D6A7-41B3-9D78-D167BB473480}"/>
                    </a:ext>
                  </a:extLst>
                </p:cNvPr>
                <p:cNvSpPr/>
                <p:nvPr/>
              </p:nvSpPr>
              <p:spPr>
                <a:xfrm>
                  <a:off x="354421" y="3972517"/>
                  <a:ext cx="1603851" cy="41820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전시영역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69C6BE-FEC5-4D5E-B17F-AF292EB2FC57}"/>
                    </a:ext>
                  </a:extLst>
                </p:cNvPr>
                <p:cNvSpPr txBox="1"/>
                <p:nvPr/>
              </p:nvSpPr>
              <p:spPr>
                <a:xfrm>
                  <a:off x="2056989" y="2840918"/>
                  <a:ext cx="7612993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배포 후 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2</a:t>
                  </a: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주 동안 아래 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A/B </a:t>
                  </a: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안의 고객 유입율을 비교한다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.</a:t>
                  </a:r>
                </a:p>
                <a:p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B</a:t>
                  </a: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안이 높으면 전체 사용자에게 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B</a:t>
                  </a: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안으로 노출한다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.</a:t>
                  </a:r>
                </a:p>
                <a:p>
                  <a:endParaRPr lang="en-US" altLang="ko-KR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endParaRPr>
                </a:p>
                <a:p>
                  <a:pPr marL="342900" indent="-342900">
                    <a:buAutoNum type="alphaUcParenBoth"/>
                  </a:pP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기존 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– </a:t>
                  </a: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플러스 친구 맺은 전체 사용자에게 동일한 시간대에 동일한 컨텐츠를 담은 메시지를 발송</a:t>
                  </a:r>
                  <a:endParaRPr lang="en-US" altLang="ko-KR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endParaRPr>
                </a:p>
                <a:p>
                  <a:pPr marL="342900" indent="-342900">
                    <a:buAutoNum type="alphaUcParenBoth"/>
                  </a:pP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신규 </a:t>
                  </a:r>
                  <a:r>
                    <a:rPr lang="en-US" altLang="ko-KR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– </a:t>
                  </a:r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데이터를 기반으로 플러스 친구 맺은 사용자 개인에 맞춘 시간대에 개인화 추천 상품 컨텐츠를 담은 메시지를 발송</a:t>
                  </a:r>
                  <a:endParaRPr lang="en-US" altLang="ko-KR" sz="1100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endParaRPr>
                </a:p>
                <a:p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4F2C52-C878-4E54-A7CD-A9DE26D2086D}"/>
                    </a:ext>
                  </a:extLst>
                </p:cNvPr>
                <p:cNvSpPr txBox="1"/>
                <p:nvPr/>
              </p:nvSpPr>
              <p:spPr>
                <a:xfrm>
                  <a:off x="2056989" y="4016447"/>
                  <a:ext cx="76129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latin typeface="Microsoft GothicNeo Light" panose="020B0300000101010101" pitchFamily="50" charset="-127"/>
                      <a:ea typeface="Microsoft GothicNeo Light" panose="020B0300000101010101" pitchFamily="50" charset="-127"/>
                      <a:cs typeface="Microsoft GothicNeo Light" panose="020B0300000101010101" pitchFamily="50" charset="-127"/>
                    </a:rPr>
                    <a:t>카카오톡 쇼핑하기 채널 메시지 형태로 노출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13DCD3E-C61B-4D79-B119-6409064213DF}"/>
                    </a:ext>
                  </a:extLst>
                </p:cNvPr>
                <p:cNvSpPr/>
                <p:nvPr/>
              </p:nvSpPr>
              <p:spPr>
                <a:xfrm>
                  <a:off x="1958272" y="3855180"/>
                  <a:ext cx="7711710" cy="99874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6524FD2-1DD9-4539-A9E1-906F8ED3A995}"/>
                </a:ext>
              </a:extLst>
            </p:cNvPr>
            <p:cNvSpPr/>
            <p:nvPr/>
          </p:nvSpPr>
          <p:spPr>
            <a:xfrm>
              <a:off x="353654" y="3748946"/>
              <a:ext cx="1603850" cy="4030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추천기준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7ED1C-9821-4C8E-935A-287002718B8F}"/>
                </a:ext>
              </a:extLst>
            </p:cNvPr>
            <p:cNvSpPr txBox="1"/>
            <p:nvPr/>
          </p:nvSpPr>
          <p:spPr>
            <a:xfrm>
              <a:off x="2060051" y="3799634"/>
              <a:ext cx="74238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목적성 고객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 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비목적성 고객에게 데이터 </a:t>
              </a:r>
              <a:r>
                <a:rPr lang="en-US" altLang="ko-KR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Tracking Log/ORD_DB/USER_DB</a:t>
              </a:r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를 활용하여 추천 상품과 시간대 결정 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001B0B-39AD-48B8-8416-67EE3DB060B4}"/>
                </a:ext>
              </a:extLst>
            </p:cNvPr>
            <p:cNvSpPr/>
            <p:nvPr/>
          </p:nvSpPr>
          <p:spPr>
            <a:xfrm>
              <a:off x="1957504" y="4152044"/>
              <a:ext cx="7711710" cy="10838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1C16264-F778-4FC0-AA25-7B7C0D2F5F42}"/>
                </a:ext>
              </a:extLst>
            </p:cNvPr>
            <p:cNvSpPr/>
            <p:nvPr/>
          </p:nvSpPr>
          <p:spPr>
            <a:xfrm>
              <a:off x="1961334" y="3641861"/>
              <a:ext cx="7711710" cy="10838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9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세부사항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A0412C-B5F1-456F-9871-D599FA514D8D}"/>
              </a:ext>
            </a:extLst>
          </p:cNvPr>
          <p:cNvSpPr txBox="1"/>
          <p:nvPr/>
        </p:nvSpPr>
        <p:spPr>
          <a:xfrm>
            <a:off x="462384" y="1273570"/>
            <a:ext cx="461761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‘</a:t>
            </a:r>
            <a:r>
              <a:rPr lang="ko-KR" altLang="en-US" sz="11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찜한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상품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’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목록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동일한 상품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상관도가 높은 상품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Tracking Log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데이터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접속 </a:t>
            </a:r>
            <a:r>
              <a:rPr lang="ko-KR" altLang="en-US" sz="11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이력별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사용환경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모바일을 통한 접속 이력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접속 </a:t>
            </a:r>
            <a:r>
              <a:rPr lang="ko-KR" altLang="en-US" sz="11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이력별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검색 </a:t>
            </a:r>
            <a:r>
              <a:rPr lang="ko-KR" altLang="en-US" sz="11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질의어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검색 키워드와 관련된 상품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접속 </a:t>
            </a:r>
            <a:r>
              <a:rPr lang="ko-KR" altLang="en-US" sz="11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이력별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경유페이지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상품 상세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장바구니 관련 상품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047755-1B79-412A-AFB8-AB5F262DB9AE}"/>
              </a:ext>
            </a:extLst>
          </p:cNvPr>
          <p:cNvSpPr txBox="1"/>
          <p:nvPr/>
        </p:nvSpPr>
        <p:spPr>
          <a:xfrm>
            <a:off x="462384" y="3566505"/>
            <a:ext cx="47327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3.      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최근 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6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개월간 구매이력 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(ORD_DB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비슷한 구매이력을 가진 사용자 그룹의 데이터 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&amp;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동일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유사 브랜드 제품 데이터 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장바구니 분석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순차분석 통한 높은 향상도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신뢰도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지지도의 상품 목록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4.      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유사한 집단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연령대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성별 등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의 구매이력 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(USER_DB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상관도가 높은 상품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F5F944-FBA4-4613-9C0B-608C46C60A0B}"/>
              </a:ext>
            </a:extLst>
          </p:cNvPr>
          <p:cNvSpPr txBox="1"/>
          <p:nvPr/>
        </p:nvSpPr>
        <p:spPr>
          <a:xfrm>
            <a:off x="5764226" y="1517295"/>
            <a:ext cx="5514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ORD_DB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–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주문발생 시간대</a:t>
            </a:r>
            <a:endParaRPr lang="en-US" altLang="ko-KR" sz="11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Tracking Log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 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– </a:t>
            </a:r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접속 이력 시간대</a:t>
            </a:r>
            <a:r>
              <a: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74A107-DD1A-4530-B09A-DD13C926FCA6}"/>
              </a:ext>
            </a:extLst>
          </p:cNvPr>
          <p:cNvSpPr txBox="1"/>
          <p:nvPr/>
        </p:nvSpPr>
        <p:spPr>
          <a:xfrm>
            <a:off x="5498019" y="1142765"/>
            <a:ext cx="3991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시간대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7A34568D-3BFE-4E24-9456-2BC203ECB835}"/>
              </a:ext>
            </a:extLst>
          </p:cNvPr>
          <p:cNvSpPr txBox="1">
            <a:spLocks/>
          </p:cNvSpPr>
          <p:nvPr/>
        </p:nvSpPr>
        <p:spPr>
          <a:xfrm>
            <a:off x="462384" y="662513"/>
            <a:ext cx="1013513" cy="403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76197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World돋움체 Bold" panose="00000800000000000000" pitchFamily="2" charset="-127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sz="1400" b="0" spc="-70" dirty="0">
                <a:solidFill>
                  <a:srgbClr val="0070C0"/>
                </a:solidFill>
              </a:rPr>
              <a:t>✓ </a:t>
            </a:r>
            <a:r>
              <a:rPr lang="ko-KR" altLang="en-US" sz="1400" b="0" spc="-70" dirty="0">
                <a:solidFill>
                  <a:srgbClr val="2E75B6"/>
                </a:solidFill>
              </a:rPr>
              <a:t>추천기준</a:t>
            </a:r>
            <a:endParaRPr lang="en-US" altLang="ko-KR" sz="1400" b="0" spc="-7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D1EC8-AD0D-499F-867F-EFC9040C9FDB}"/>
              </a:ext>
            </a:extLst>
          </p:cNvPr>
          <p:cNvSpPr txBox="1"/>
          <p:nvPr/>
        </p:nvSpPr>
        <p:spPr>
          <a:xfrm>
            <a:off x="462384" y="1152936"/>
            <a:ext cx="3991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추천 상품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334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로직 </a:t>
            </a:r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B3E771-DCFD-4026-884E-B1969CE00276}"/>
              </a:ext>
            </a:extLst>
          </p:cNvPr>
          <p:cNvSpPr/>
          <p:nvPr/>
        </p:nvSpPr>
        <p:spPr>
          <a:xfrm>
            <a:off x="218393" y="2381049"/>
            <a:ext cx="1017873" cy="95290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24FBCD-1240-4BC6-88F3-723FC90E0966}"/>
              </a:ext>
            </a:extLst>
          </p:cNvPr>
          <p:cNvSpPr/>
          <p:nvPr/>
        </p:nvSpPr>
        <p:spPr>
          <a:xfrm>
            <a:off x="2116033" y="726812"/>
            <a:ext cx="2211553" cy="3589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개인 데이터 기반 추천 상품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342721-A89C-4219-B2CB-BA879299831D}"/>
              </a:ext>
            </a:extLst>
          </p:cNvPr>
          <p:cNvSpPr/>
          <p:nvPr/>
        </p:nvSpPr>
        <p:spPr>
          <a:xfrm>
            <a:off x="1936839" y="1417370"/>
            <a:ext cx="2569945" cy="4001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1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찜한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상품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데이터 수집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60AD4A-5DCF-43DC-836A-081B920C08FE}"/>
              </a:ext>
            </a:extLst>
          </p:cNvPr>
          <p:cNvSpPr/>
          <p:nvPr/>
        </p:nvSpPr>
        <p:spPr>
          <a:xfrm>
            <a:off x="1936837" y="1894365"/>
            <a:ext cx="2569945" cy="4001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Tracking Log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수집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54EFF7-6F32-46A8-8A65-024B87B52CD4}"/>
              </a:ext>
            </a:extLst>
          </p:cNvPr>
          <p:cNvSpPr/>
          <p:nvPr/>
        </p:nvSpPr>
        <p:spPr>
          <a:xfrm>
            <a:off x="5487231" y="1498738"/>
            <a:ext cx="2189746" cy="357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관련 상품 할인정보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98333-5610-4E23-83FD-8108E610E7B7}"/>
              </a:ext>
            </a:extLst>
          </p:cNvPr>
          <p:cNvSpPr/>
          <p:nvPr/>
        </p:nvSpPr>
        <p:spPr>
          <a:xfrm>
            <a:off x="5487231" y="1937017"/>
            <a:ext cx="2189746" cy="357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관련 상품 이슈 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5DA9BA-F869-4F0A-8D85-4354399C6338}"/>
              </a:ext>
            </a:extLst>
          </p:cNvPr>
          <p:cNvSpPr/>
          <p:nvPr/>
        </p:nvSpPr>
        <p:spPr>
          <a:xfrm>
            <a:off x="1936839" y="3530993"/>
            <a:ext cx="2569945" cy="4001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최근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개월 구매이력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B39591-D6E1-4F2D-A9AE-818B84C9DAA3}"/>
              </a:ext>
            </a:extLst>
          </p:cNvPr>
          <p:cNvSpPr/>
          <p:nvPr/>
        </p:nvSpPr>
        <p:spPr>
          <a:xfrm>
            <a:off x="1936838" y="4025496"/>
            <a:ext cx="2569945" cy="4402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유사한 집단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연령대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성별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구매이력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3F0A31C-9F62-4156-BF47-BC44953EA192}"/>
              </a:ext>
            </a:extLst>
          </p:cNvPr>
          <p:cNvSpPr/>
          <p:nvPr/>
        </p:nvSpPr>
        <p:spPr>
          <a:xfrm>
            <a:off x="8356369" y="1599648"/>
            <a:ext cx="1382832" cy="60386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상품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개로 메시지 구성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C11C654-C0CA-4357-8617-30824D0E6315}"/>
              </a:ext>
            </a:extLst>
          </p:cNvPr>
          <p:cNvSpPr/>
          <p:nvPr/>
        </p:nvSpPr>
        <p:spPr>
          <a:xfrm>
            <a:off x="8356369" y="4400270"/>
            <a:ext cx="1382831" cy="6038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개인화 추천 상품 노출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3FA146-524E-4805-AF80-59E4F6C195D6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1087202" y="1817480"/>
            <a:ext cx="769894" cy="70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48F5F1-B278-42C0-8919-1A03F2C82FAD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087202" y="3194401"/>
            <a:ext cx="719695" cy="73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CE30CE-0D40-4820-BCEC-1A097A895EFD}"/>
              </a:ext>
            </a:extLst>
          </p:cNvPr>
          <p:cNvCxnSpPr>
            <a:cxnSpLocks/>
          </p:cNvCxnSpPr>
          <p:nvPr/>
        </p:nvCxnSpPr>
        <p:spPr>
          <a:xfrm>
            <a:off x="4798577" y="1855650"/>
            <a:ext cx="569140" cy="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2331D74-1CDF-4C57-910C-41BD8271FBAB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559320" y="2294475"/>
            <a:ext cx="2022784" cy="168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5788D9-5763-4FF7-8E94-35EE7D307986}"/>
              </a:ext>
            </a:extLst>
          </p:cNvPr>
          <p:cNvSpPr txBox="1"/>
          <p:nvPr/>
        </p:nvSpPr>
        <p:spPr>
          <a:xfrm>
            <a:off x="4576043" y="3339835"/>
            <a:ext cx="2483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장바구니 분석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서열 분석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9E6F8-4D1B-49D8-A7AF-1AFB6BC8B244}"/>
              </a:ext>
            </a:extLst>
          </p:cNvPr>
          <p:cNvSpPr txBox="1"/>
          <p:nvPr/>
        </p:nvSpPr>
        <p:spPr>
          <a:xfrm>
            <a:off x="4572027" y="3595613"/>
            <a:ext cx="282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☞ 향상도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신뢰도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지지도 도출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51F995-5071-4BFC-9167-10EACA072C0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506783" y="4232880"/>
            <a:ext cx="2824550" cy="1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CDB07E5-D0AC-4F25-B303-B644C9F56B6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331333" y="3363095"/>
            <a:ext cx="1025036" cy="869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8786F2-4692-43CA-B87D-00CFB2D0A414}"/>
              </a:ext>
            </a:extLst>
          </p:cNvPr>
          <p:cNvCxnSpPr>
            <a:cxnSpLocks/>
          </p:cNvCxnSpPr>
          <p:nvPr/>
        </p:nvCxnSpPr>
        <p:spPr>
          <a:xfrm>
            <a:off x="7734325" y="1901582"/>
            <a:ext cx="47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E04633-18C3-4D6A-A233-07CDF0B6348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47785" y="2203515"/>
            <a:ext cx="9627" cy="7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0CA301-5BD0-4678-A000-AFD46A1CD69D}"/>
              </a:ext>
            </a:extLst>
          </p:cNvPr>
          <p:cNvCxnSpPr/>
          <p:nvPr/>
        </p:nvCxnSpPr>
        <p:spPr>
          <a:xfrm flipH="1">
            <a:off x="9047783" y="3553164"/>
            <a:ext cx="1" cy="7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BBD3699-2D98-4D17-B045-16FEEF6DDB3F}"/>
              </a:ext>
            </a:extLst>
          </p:cNvPr>
          <p:cNvSpPr/>
          <p:nvPr/>
        </p:nvSpPr>
        <p:spPr>
          <a:xfrm>
            <a:off x="8356369" y="3061161"/>
            <a:ext cx="1382831" cy="60386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적정 시간대 발송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187D5-A792-4DE1-AAAB-749690D56D3D}"/>
              </a:ext>
            </a:extLst>
          </p:cNvPr>
          <p:cNvSpPr txBox="1"/>
          <p:nvPr/>
        </p:nvSpPr>
        <p:spPr>
          <a:xfrm>
            <a:off x="5986941" y="4351832"/>
            <a:ext cx="2046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주문 발생 시간대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접속 이력 시간대</a:t>
            </a:r>
          </a:p>
        </p:txBody>
      </p:sp>
    </p:spTree>
    <p:extLst>
      <p:ext uri="{BB962C8B-B14F-4D97-AF65-F5344CB8AC3E}">
        <p14:creationId xmlns:p14="http://schemas.microsoft.com/office/powerpoint/2010/main" val="327590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요건상세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74840"/>
              </p:ext>
            </p:extLst>
          </p:nvPr>
        </p:nvGraphicFramePr>
        <p:xfrm>
          <a:off x="218393" y="660827"/>
          <a:ext cx="9549722" cy="458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3540282059"/>
                    </a:ext>
                  </a:extLst>
                </a:gridCol>
                <a:gridCol w="343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4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050" b="1" spc="-7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050" b="1" spc="-70" baseline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50" b="0" spc="-7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0" spc="-7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가설</a:t>
                      </a:r>
                      <a:endParaRPr lang="en-US" altLang="ko-KR" sz="1050" b="0" spc="-7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0" spc="-7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상세정책</a:t>
                      </a:r>
                      <a:endParaRPr lang="en-US" altLang="ko-KR" sz="1050" b="0" spc="-7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0" spc="-7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측정지표</a:t>
                      </a:r>
                      <a:endParaRPr lang="en-US" altLang="ko-KR" sz="1050" b="0" spc="-7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936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altLang="ko-KR" sz="900" b="0" spc="-7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7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개인화 추천 상품으로 메시지를 구성한다</a:t>
                      </a:r>
                      <a:endParaRPr lang="en-US" altLang="ko-KR" sz="900" spc="-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개인화된  추천상품 노출로 인해 더 많은 상품을 구매할것이다</a:t>
                      </a:r>
                      <a:endParaRPr lang="en-US" altLang="ko-KR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기반 개인화된 추천 상품  노출</a:t>
                      </a:r>
                      <a:endParaRPr lang="en-US" altLang="ko-KR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 구성과 동일한 기준으로 </a:t>
                      </a:r>
                      <a:r>
                        <a:rPr lang="en-US" altLang="ko-KR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가지 상품 노출</a:t>
                      </a:r>
                      <a:endParaRPr lang="en-US" altLang="ko-KR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품목 클릭시 해당 품목 상품 이 상위에 위치한 상품 목록 페이지로 랜딩</a:t>
                      </a:r>
                      <a:endParaRPr lang="en-US" altLang="ko-KR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주요지표 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아래 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비교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 : 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배포 이전  카카오톡 쇼핑하기  채널을 통한 고객 </a:t>
                      </a:r>
                      <a:r>
                        <a:rPr lang="ko-KR" altLang="en-US" sz="900" b="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유입률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구매전환율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상품클릭율</a:t>
                      </a:r>
                      <a:b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 : 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배포 이후 이전  카카오톡 쇼핑하기  채널을 통한 고객 </a:t>
                      </a:r>
                      <a:r>
                        <a:rPr lang="ko-KR" altLang="en-US" sz="900" b="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유입률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구매전환율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상품클릭율</a:t>
                      </a:r>
                      <a:endParaRPr lang="en-US" altLang="ko-KR" sz="900" b="0" kern="12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712365"/>
                  </a:ext>
                </a:extLst>
              </a:tr>
              <a:tr h="20549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altLang="ko-KR" sz="900" b="0" spc="-7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7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개인에 맞춘 시간대에 메시지를 발송한다</a:t>
                      </a:r>
                      <a:endParaRPr lang="en-US" altLang="ko-KR" sz="900" spc="-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쇼핑하기 알맞은 시간대에 고객 유입율을 높일 수 있다</a:t>
                      </a:r>
                      <a:endParaRPr lang="en-US" altLang="ko-KR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기반 개인화  시간대에 메시지 발송</a:t>
                      </a:r>
                      <a:endParaRPr lang="en-US" altLang="ko-KR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주요지표 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아래 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비교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 : 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배포 이전  카카오톡 쇼핑하기  채널을 통한 고객 </a:t>
                      </a:r>
                      <a:r>
                        <a:rPr lang="ko-KR" altLang="en-US" sz="900" b="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유입률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구매전환율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상품클릭율</a:t>
                      </a:r>
                      <a:b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 : 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배포 이후 이전  카카오톡 쇼핑하기  채널을 통한 고객 </a:t>
                      </a:r>
                      <a:r>
                        <a:rPr lang="ko-KR" altLang="en-US" sz="900" b="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유입률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구매전환율</a:t>
                      </a:r>
                      <a:r>
                        <a:rPr lang="en-US" altLang="ko-KR" sz="900" b="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상품클릭율</a:t>
                      </a:r>
                      <a:endParaRPr lang="en-US" altLang="ko-KR" sz="900" b="0" kern="12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D4DF2-4662-4A2C-833C-DD59B657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DDCE-EFED-4647-8E1B-4BE84CCBD291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7" name="표 29">
            <a:extLst>
              <a:ext uri="{FF2B5EF4-FFF2-40B4-BE49-F238E27FC236}">
                <a16:creationId xmlns:a16="http://schemas.microsoft.com/office/drawing/2014/main" id="{D6F40979-CEFE-4400-AA10-44500F34E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53986"/>
              </p:ext>
            </p:extLst>
          </p:nvPr>
        </p:nvGraphicFramePr>
        <p:xfrm>
          <a:off x="7715250" y="368361"/>
          <a:ext cx="2234918" cy="200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833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900" b="1" spc="-7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Description</a:t>
                      </a:r>
                      <a:endParaRPr lang="ko-KR" altLang="en-US" sz="900" b="1" spc="-7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기반 개인화 추천 상품 노출</a:t>
                      </a:r>
                      <a:endParaRPr lang="en-US" altLang="ko-KR" sz="900" kern="12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kern="1200" spc="-7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90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해당 상품 상세 페이지로 랜딩</a:t>
                      </a:r>
                      <a:endParaRPr lang="en-US" altLang="ko-KR" sz="900" kern="12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7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900" b="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개인화 추천 상품 중 기존  기준에 해당되는  상품  노출</a:t>
                      </a:r>
                      <a:endParaRPr lang="en-US" altLang="ko-KR" sz="900" kern="12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indent="-17145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문구와 사진</a:t>
                      </a:r>
                      <a:endParaRPr lang="en-US" altLang="ko-KR" sz="900" kern="12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6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900" b="0" spc="-7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900" b="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kern="1200" spc="-7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기반 개인화  시간대 메시지 발송</a:t>
                      </a:r>
                      <a:endParaRPr lang="en-US" altLang="ko-KR" sz="900" kern="1200" spc="-7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65F6877-B26E-4954-A490-207B2522CFB1}"/>
              </a:ext>
            </a:extLst>
          </p:cNvPr>
          <p:cNvSpPr/>
          <p:nvPr/>
        </p:nvSpPr>
        <p:spPr>
          <a:xfrm>
            <a:off x="1217759" y="122140"/>
            <a:ext cx="1330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 선물하기 채널</a:t>
            </a:r>
            <a:endParaRPr lang="ko-KR" altLang="en-US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082D9E-7F6F-41F2-B91D-37C59FA81FF7}"/>
              </a:ext>
            </a:extLst>
          </p:cNvPr>
          <p:cNvSpPr/>
          <p:nvPr/>
        </p:nvSpPr>
        <p:spPr>
          <a:xfrm>
            <a:off x="3691394" y="122140"/>
            <a:ext cx="11714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카카오톡ㅣ쇼핑하기</a:t>
            </a:r>
            <a:endParaRPr lang="ko-KR" altLang="en-US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206D78-39E0-4C98-9EFD-DFA0FCECC0AF}"/>
              </a:ext>
            </a:extLst>
          </p:cNvPr>
          <p:cNvSpPr/>
          <p:nvPr/>
        </p:nvSpPr>
        <p:spPr>
          <a:xfrm>
            <a:off x="6071737" y="122140"/>
            <a:ext cx="499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윤선영</a:t>
            </a:r>
            <a:endParaRPr lang="ko-KR" altLang="en-US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20D18-7F64-413A-B76A-967B34C6198E}"/>
              </a:ext>
            </a:extLst>
          </p:cNvPr>
          <p:cNvSpPr/>
          <p:nvPr/>
        </p:nvSpPr>
        <p:spPr>
          <a:xfrm>
            <a:off x="8543378" y="122140"/>
            <a:ext cx="3468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1.0</a:t>
            </a:r>
            <a:endParaRPr lang="ko-KR" altLang="en-US" sz="1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5DFDB41-B6B5-4674-8D85-66DEDE9F2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04" y="774755"/>
            <a:ext cx="2533243" cy="4505796"/>
          </a:xfrm>
          <a:prstGeom prst="rect">
            <a:avLst/>
          </a:prstGeom>
        </p:spPr>
      </p:pic>
      <p:sp>
        <p:nvSpPr>
          <p:cNvPr id="32" name="액자 31">
            <a:extLst>
              <a:ext uri="{FF2B5EF4-FFF2-40B4-BE49-F238E27FC236}">
                <a16:creationId xmlns:a16="http://schemas.microsoft.com/office/drawing/2014/main" id="{E77DAAFD-8059-40B4-88C2-87B83BFB2690}"/>
              </a:ext>
            </a:extLst>
          </p:cNvPr>
          <p:cNvSpPr/>
          <p:nvPr/>
        </p:nvSpPr>
        <p:spPr>
          <a:xfrm>
            <a:off x="2882407" y="1183270"/>
            <a:ext cx="2377416" cy="2984128"/>
          </a:xfrm>
          <a:prstGeom prst="frame">
            <a:avLst>
              <a:gd name="adj1" fmla="val 33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C6E32A44-73BB-48A1-AA49-81113906AD86}"/>
              </a:ext>
            </a:extLst>
          </p:cNvPr>
          <p:cNvSpPr/>
          <p:nvPr/>
        </p:nvSpPr>
        <p:spPr>
          <a:xfrm>
            <a:off x="4737462" y="4167398"/>
            <a:ext cx="498085" cy="242761"/>
          </a:xfrm>
          <a:prstGeom prst="frame">
            <a:avLst>
              <a:gd name="adj1" fmla="val 163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63">
            <a:extLst>
              <a:ext uri="{FF2B5EF4-FFF2-40B4-BE49-F238E27FC236}">
                <a16:creationId xmlns:a16="http://schemas.microsoft.com/office/drawing/2014/main" id="{AE28ADA0-DC5F-46E8-A3D8-39E2B5E93134}"/>
              </a:ext>
            </a:extLst>
          </p:cNvPr>
          <p:cNvSpPr/>
          <p:nvPr/>
        </p:nvSpPr>
        <p:spPr>
          <a:xfrm>
            <a:off x="5319571" y="1087191"/>
            <a:ext cx="192158" cy="192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타원 63">
            <a:extLst>
              <a:ext uri="{FF2B5EF4-FFF2-40B4-BE49-F238E27FC236}">
                <a16:creationId xmlns:a16="http://schemas.microsoft.com/office/drawing/2014/main" id="{5ECA944A-D258-4039-BD0F-62E682154F45}"/>
              </a:ext>
            </a:extLst>
          </p:cNvPr>
          <p:cNvSpPr/>
          <p:nvPr/>
        </p:nvSpPr>
        <p:spPr>
          <a:xfrm>
            <a:off x="3068523" y="1375428"/>
            <a:ext cx="192158" cy="192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타원 63">
            <a:extLst>
              <a:ext uri="{FF2B5EF4-FFF2-40B4-BE49-F238E27FC236}">
                <a16:creationId xmlns:a16="http://schemas.microsoft.com/office/drawing/2014/main" id="{BB7B372E-BD9F-4907-A5A8-EB27C8314C86}"/>
              </a:ext>
            </a:extLst>
          </p:cNvPr>
          <p:cNvSpPr/>
          <p:nvPr/>
        </p:nvSpPr>
        <p:spPr>
          <a:xfrm>
            <a:off x="5299839" y="4192699"/>
            <a:ext cx="192158" cy="192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93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34907</TotalTime>
  <Words>800</Words>
  <Application>Microsoft Office PowerPoint</Application>
  <PresentationFormat>사용자 지정</PresentationFormat>
  <Paragraphs>151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나눔바른고딕</vt:lpstr>
      <vt:lpstr>Calibri</vt:lpstr>
      <vt:lpstr>KoPubWorld돋움체 Medium</vt:lpstr>
      <vt:lpstr>Microsoft GothicNeo Light</vt:lpstr>
      <vt:lpstr>맑은 고딕</vt:lpstr>
      <vt:lpstr>KoPubWorld돋움체 Bold</vt:lpstr>
      <vt:lpstr>Microsoft GothicNeo</vt:lpstr>
      <vt:lpstr>Arial</vt:lpstr>
      <vt:lpstr>Office 테마</vt:lpstr>
      <vt:lpstr>데이터 기반 개인화 추천 서비스 기획</vt:lpstr>
      <vt:lpstr>기획 요약</vt:lpstr>
      <vt:lpstr>기획배경</vt:lpstr>
      <vt:lpstr>타사현황</vt:lpstr>
      <vt:lpstr>기획 세부사항</vt:lpstr>
      <vt:lpstr>기획 세부사항</vt:lpstr>
      <vt:lpstr>추천 로직 Flow Chart</vt:lpstr>
      <vt:lpstr>요건상세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이민정/플랫폼기획팀/194015</dc:creator>
  <cp:lastModifiedBy>윤선영</cp:lastModifiedBy>
  <cp:revision>1268</cp:revision>
  <dcterms:created xsi:type="dcterms:W3CDTF">2019-09-08T23:52:40Z</dcterms:created>
  <dcterms:modified xsi:type="dcterms:W3CDTF">2020-12-07T14:07:49Z</dcterms:modified>
</cp:coreProperties>
</file>