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7"/>
  </p:notesMasterIdLst>
  <p:sldIdLst>
    <p:sldId id="256" r:id="rId2"/>
    <p:sldId id="264" r:id="rId3"/>
    <p:sldId id="265" r:id="rId4"/>
    <p:sldId id="267" r:id="rId5"/>
    <p:sldId id="268" r:id="rId6"/>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DM Sans" pitchFamily="2"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5C99E7-1F28-4BA4-A6A6-6550FA78030D}">
  <a:tblStyle styleId="{CC5C99E7-1F28-4BA4-A6A6-6550FA78030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9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125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8784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21361133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66907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5378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14633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99490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13246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25170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750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457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94740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602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528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51614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27102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48A87A34-81AB-432B-8DAE-1953F412C126}" type="datetimeFigureOut">
              <a:rPr lang="en-US" smtClean="0"/>
              <a:pPr/>
              <a:t>6/3/2023</a:t>
            </a:fld>
            <a:endParaRPr lang="en-US" dirty="0"/>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743213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Shape 44"/>
        <p:cNvGrpSpPr/>
        <p:nvPr/>
      </p:nvGrpSpPr>
      <p:grpSpPr>
        <a:xfrm>
          <a:off x="0" y="0"/>
          <a:ext cx="0" cy="0"/>
          <a:chOff x="0" y="0"/>
          <a:chExt cx="0" cy="0"/>
        </a:xfrm>
      </p:grpSpPr>
      <p:sp>
        <p:nvSpPr>
          <p:cNvPr id="3" name="Title 2">
            <a:extLst>
              <a:ext uri="{FF2B5EF4-FFF2-40B4-BE49-F238E27FC236}">
                <a16:creationId xmlns:a16="http://schemas.microsoft.com/office/drawing/2014/main" id="{ED765551-4915-4270-F83A-DB13A6C9D227}"/>
              </a:ext>
            </a:extLst>
          </p:cNvPr>
          <p:cNvSpPr>
            <a:spLocks noGrp="1"/>
          </p:cNvSpPr>
          <p:nvPr>
            <p:ph type="ctrTitle"/>
          </p:nvPr>
        </p:nvSpPr>
        <p:spPr>
          <a:xfrm>
            <a:off x="2260601" y="1910081"/>
            <a:ext cx="11650404" cy="4166174"/>
          </a:xfrm>
        </p:spPr>
        <p:txBody>
          <a:bodyPr/>
          <a:lstStyle/>
          <a:p>
            <a:r>
              <a:rPr lang="en-US" sz="6600" dirty="0"/>
              <a:t>GROUP L SLIDE ON SOFTWARE DEFINED NETWORK (SDN).</a:t>
            </a:r>
          </a:p>
        </p:txBody>
      </p:sp>
      <p:sp>
        <p:nvSpPr>
          <p:cNvPr id="4" name="Subtitle 3">
            <a:extLst>
              <a:ext uri="{FF2B5EF4-FFF2-40B4-BE49-F238E27FC236}">
                <a16:creationId xmlns:a16="http://schemas.microsoft.com/office/drawing/2014/main" id="{02533CAE-0E0F-6B98-B769-FC268945441A}"/>
              </a:ext>
            </a:extLst>
          </p:cNvPr>
          <p:cNvSpPr>
            <a:spLocks noGrp="1"/>
          </p:cNvSpPr>
          <p:nvPr>
            <p:ph type="subTitle" idx="1"/>
          </p:nvPr>
        </p:nvSpPr>
        <p:spPr/>
        <p:txBody>
          <a:bodyPr>
            <a:normAutofit/>
          </a:bodyPr>
          <a:lstStyle/>
          <a:p>
            <a:r>
              <a:rPr lang="en-US" sz="2800" dirty="0"/>
              <a:t>The content in this document will give you an understanding of what SDN is, the principles behind it and some of the common Hardware and Software tools used in SDN.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0"/>
        <p:cNvGrpSpPr/>
        <p:nvPr/>
      </p:nvGrpSpPr>
      <p:grpSpPr>
        <a:xfrm>
          <a:off x="0" y="0"/>
          <a:ext cx="0" cy="0"/>
          <a:chOff x="0" y="0"/>
          <a:chExt cx="0" cy="0"/>
        </a:xfrm>
      </p:grpSpPr>
      <p:pic>
        <p:nvPicPr>
          <p:cNvPr id="264" name="Google Shape;264;p18"/>
          <p:cNvPicPr preferRelativeResize="0"/>
          <p:nvPr/>
        </p:nvPicPr>
        <p:blipFill rotWithShape="1">
          <a:blip r:embed="rId3">
            <a:alphaModFix/>
          </a:blip>
          <a:srcRect/>
          <a:stretch/>
        </p:blipFill>
        <p:spPr>
          <a:xfrm>
            <a:off x="11277600" y="2285657"/>
            <a:ext cx="6362700" cy="7345642"/>
          </a:xfrm>
          <a:prstGeom prst="rect">
            <a:avLst/>
          </a:prstGeom>
          <a:noFill/>
          <a:ln>
            <a:noFill/>
          </a:ln>
        </p:spPr>
      </p:pic>
      <p:sp>
        <p:nvSpPr>
          <p:cNvPr id="265" name="Google Shape;265;p18"/>
          <p:cNvSpPr txBox="1"/>
          <p:nvPr/>
        </p:nvSpPr>
        <p:spPr>
          <a:xfrm>
            <a:off x="6178186" y="448879"/>
            <a:ext cx="4956418" cy="570669"/>
          </a:xfrm>
          <a:prstGeom prst="rect">
            <a:avLst/>
          </a:prstGeom>
          <a:noFill/>
          <a:ln>
            <a:noFill/>
          </a:ln>
        </p:spPr>
        <p:txBody>
          <a:bodyPr spcFirstLastPara="1" wrap="square" lIns="0" tIns="0" rIns="0" bIns="0" anchor="t" anchorCtr="0">
            <a:spAutoFit/>
          </a:bodyPr>
          <a:lstStyle/>
          <a:p>
            <a:pPr marL="0" marR="0" algn="ctr">
              <a:lnSpc>
                <a:spcPct val="115000"/>
              </a:lnSpc>
              <a:spcBef>
                <a:spcPts val="0"/>
              </a:spcBef>
              <a:spcAft>
                <a:spcPts val="1000"/>
              </a:spcAft>
            </a:pPr>
            <a:r>
              <a:rPr lang="en-US" sz="2500" b="1" dirty="0">
                <a:effectLst/>
                <a:latin typeface="DM Sans" panose="020B0604020202020204" charset="0"/>
                <a:ea typeface="SimSun" panose="02010600030101010101" pitchFamily="2" charset="-122"/>
                <a:cs typeface="Tahoma" panose="020B0604030504040204" pitchFamily="34" charset="0"/>
              </a:rPr>
              <a:t> The Principles of SDN</a:t>
            </a:r>
            <a:endParaRPr lang="en-US" sz="2500" b="1" dirty="0">
              <a:effectLst/>
              <a:latin typeface="DM Sans" panose="020B0604020202020204" charset="0"/>
              <a:ea typeface="SimSun" panose="02010600030101010101" pitchFamily="2" charset="-122"/>
              <a:cs typeface="Times New Roman" panose="02020603050405020304" pitchFamily="18" charset="0"/>
            </a:endParaRPr>
          </a:p>
        </p:txBody>
      </p:sp>
      <p:sp>
        <p:nvSpPr>
          <p:cNvPr id="268" name="Google Shape;268;p18"/>
          <p:cNvSpPr txBox="1"/>
          <p:nvPr/>
        </p:nvSpPr>
        <p:spPr>
          <a:xfrm>
            <a:off x="1046135" y="1675630"/>
            <a:ext cx="10088469" cy="8162491"/>
          </a:xfrm>
          <a:prstGeom prst="rect">
            <a:avLst/>
          </a:prstGeom>
          <a:noFill/>
          <a:ln>
            <a:noFill/>
          </a:ln>
        </p:spPr>
        <p:txBody>
          <a:bodyPr spcFirstLastPara="1" wrap="square" lIns="0" tIns="0" rIns="0" bIns="0" anchor="t" anchorCtr="0">
            <a:spAutoFit/>
          </a:bodyPr>
          <a:lstStyle/>
          <a:p>
            <a:pPr marL="0" marR="0">
              <a:lnSpc>
                <a:spcPct val="115000"/>
              </a:lnSpc>
              <a:spcBef>
                <a:spcPts val="0"/>
              </a:spcBef>
              <a:spcAft>
                <a:spcPts val="1000"/>
              </a:spcAft>
            </a:pPr>
            <a:r>
              <a:rPr lang="en-US" sz="2500" dirty="0">
                <a:effectLst/>
                <a:latin typeface="DM Sans" panose="020B0604020202020204" charset="0"/>
                <a:ea typeface="SimSun" panose="02010600030101010101" pitchFamily="2" charset="-122"/>
                <a:cs typeface="Tahoma" panose="020B0604030504040204" pitchFamily="34" charset="0"/>
              </a:rPr>
              <a:t>SDN is built on three core principles:</a:t>
            </a:r>
            <a:endParaRPr lang="en-US" sz="2500" dirty="0">
              <a:effectLst/>
              <a:latin typeface="DM Sans" panose="020B060402020202020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US" sz="2500" dirty="0">
                <a:effectLst/>
                <a:latin typeface="DM Sans" panose="020B0604020202020204" charset="0"/>
                <a:ea typeface="SimSun" panose="02010600030101010101" pitchFamily="2" charset="-122"/>
                <a:cs typeface="Tahoma" panose="020B0604030504040204" pitchFamily="34" charset="0"/>
              </a:rPr>
              <a:t>   a. Control Plane and Data Plane Separation: In traditional networks, the control plane responsible for network management and decision-making is tightly coupled with the data plane handling packet forwarding. SDN decouples these planes, allowing centralized control over network behavior and abstracting the underlying infrastructure.</a:t>
            </a:r>
            <a:endParaRPr lang="en-US" sz="2500" dirty="0">
              <a:effectLst/>
              <a:latin typeface="DM Sans" panose="020B060402020202020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US" sz="2500" dirty="0">
                <a:effectLst/>
                <a:latin typeface="DM Sans" panose="020B0604020202020204" charset="0"/>
                <a:ea typeface="SimSun" panose="02010600030101010101" pitchFamily="2" charset="-122"/>
                <a:cs typeface="Tahoma" panose="020B0604030504040204" pitchFamily="34" charset="0"/>
              </a:rPr>
              <a:t>   b. Centralized Control and Programmability: SDN centralizes network control in a software-based controller, which can dynamically program network devices and enforce network policies, simplifying network management and enabling agility.</a:t>
            </a:r>
            <a:endParaRPr lang="en-US" sz="2500" dirty="0">
              <a:effectLst/>
              <a:latin typeface="DM Sans" panose="020B060402020202020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US" sz="2500" dirty="0">
                <a:effectLst/>
                <a:latin typeface="DM Sans" panose="020B0604020202020204" charset="0"/>
                <a:ea typeface="SimSun" panose="02010600030101010101" pitchFamily="2" charset="-122"/>
                <a:cs typeface="Tahoma" panose="020B0604030504040204" pitchFamily="34" charset="0"/>
              </a:rPr>
              <a:t>   c. Network Abstraction and Virtualization: SDN abstracts the underlying physical network into a logical representation, providing a virtualized view of network resources. This abstraction enables efficient resource allocation, better traffic management, and network-wide optimization.</a:t>
            </a:r>
            <a:endParaRPr lang="en-US" sz="2500" dirty="0">
              <a:effectLst/>
              <a:latin typeface="DM Sans" panose="020B060402020202020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US" sz="2500" dirty="0">
                <a:effectLst/>
                <a:latin typeface="DM Sans" panose="020B0604020202020204" charset="0"/>
                <a:ea typeface="SimSun" panose="02010600030101010101" pitchFamily="2" charset="-122"/>
                <a:cs typeface="Tahoma" panose="020B0604030504040204" pitchFamily="34" charset="0"/>
              </a:rPr>
              <a:t> </a:t>
            </a:r>
            <a:endParaRPr lang="en-US" sz="2500" dirty="0">
              <a:effectLst/>
              <a:latin typeface="DM Sans" panose="020B0604020202020204"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90" name="Google Shape;290;p19"/>
          <p:cNvSpPr txBox="1"/>
          <p:nvPr/>
        </p:nvSpPr>
        <p:spPr>
          <a:xfrm>
            <a:off x="-189895" y="2037065"/>
            <a:ext cx="986738" cy="738664"/>
          </a:xfrm>
          <a:prstGeom prst="rect">
            <a:avLst/>
          </a:prstGeom>
          <a:noFill/>
          <a:ln>
            <a:noFill/>
          </a:ln>
        </p:spPr>
        <p:txBody>
          <a:bodyPr spcFirstLastPara="1" wrap="square" lIns="0" tIns="0" rIns="0" bIns="0" anchor="t" anchorCtr="0">
            <a:spAutoFit/>
          </a:bodyPr>
          <a:lstStyle/>
          <a:p>
            <a:pPr marL="0" marR="0" lvl="0" indent="0" algn="ctr" rtl="0">
              <a:lnSpc>
                <a:spcPct val="120011"/>
              </a:lnSpc>
              <a:spcBef>
                <a:spcPts val="0"/>
              </a:spcBef>
              <a:spcAft>
                <a:spcPts val="0"/>
              </a:spcAft>
              <a:buNone/>
            </a:pPr>
            <a:r>
              <a:rPr lang="en-US" sz="4000" b="1" dirty="0">
                <a:solidFill>
                  <a:srgbClr val="0F2133"/>
                </a:solidFill>
              </a:rPr>
              <a:t>a</a:t>
            </a:r>
            <a:endParaRPr sz="4000" b="1" dirty="0"/>
          </a:p>
        </p:txBody>
      </p:sp>
      <p:sp>
        <p:nvSpPr>
          <p:cNvPr id="291" name="Google Shape;291;p19"/>
          <p:cNvSpPr txBox="1"/>
          <p:nvPr/>
        </p:nvSpPr>
        <p:spPr>
          <a:xfrm>
            <a:off x="9483026" y="2037066"/>
            <a:ext cx="377277" cy="7386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000" b="1" dirty="0"/>
              <a:t>b</a:t>
            </a:r>
            <a:endParaRPr sz="4000" b="1" dirty="0"/>
          </a:p>
        </p:txBody>
      </p:sp>
      <p:sp>
        <p:nvSpPr>
          <p:cNvPr id="292" name="Google Shape;292;p19"/>
          <p:cNvSpPr txBox="1"/>
          <p:nvPr/>
        </p:nvSpPr>
        <p:spPr>
          <a:xfrm>
            <a:off x="9483025" y="5672296"/>
            <a:ext cx="377277" cy="738664"/>
          </a:xfrm>
          <a:prstGeom prst="rect">
            <a:avLst/>
          </a:prstGeom>
          <a:noFill/>
          <a:ln>
            <a:noFill/>
          </a:ln>
        </p:spPr>
        <p:txBody>
          <a:bodyPr spcFirstLastPara="1" wrap="square" lIns="0" tIns="0" rIns="0" bIns="0" anchor="t" anchorCtr="0">
            <a:spAutoFit/>
          </a:bodyPr>
          <a:lstStyle/>
          <a:p>
            <a:pPr marL="0" marR="0" lvl="0" indent="0" algn="ctr" rtl="0">
              <a:lnSpc>
                <a:spcPct val="120011"/>
              </a:lnSpc>
              <a:spcBef>
                <a:spcPts val="0"/>
              </a:spcBef>
              <a:spcAft>
                <a:spcPts val="0"/>
              </a:spcAft>
              <a:buNone/>
            </a:pPr>
            <a:r>
              <a:rPr lang="en-US" sz="4000" b="1" dirty="0"/>
              <a:t>d</a:t>
            </a:r>
            <a:endParaRPr sz="4000" b="1" dirty="0"/>
          </a:p>
        </p:txBody>
      </p:sp>
      <p:sp>
        <p:nvSpPr>
          <p:cNvPr id="2" name="Rectangle 1">
            <a:extLst>
              <a:ext uri="{FF2B5EF4-FFF2-40B4-BE49-F238E27FC236}">
                <a16:creationId xmlns:a16="http://schemas.microsoft.com/office/drawing/2014/main" id="{880840B2-C2F2-2D85-180B-81BD96AD8410}"/>
              </a:ext>
            </a:extLst>
          </p:cNvPr>
          <p:cNvSpPr/>
          <p:nvPr/>
        </p:nvSpPr>
        <p:spPr>
          <a:xfrm>
            <a:off x="600988" y="1570639"/>
            <a:ext cx="7482366" cy="3572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effectLst/>
                <a:latin typeface="DM Sans" panose="020B0604020202020204" charset="0"/>
                <a:ea typeface="SimSun" panose="02010600030101010101" pitchFamily="2" charset="-122"/>
                <a:cs typeface="Tahoma" panose="020B0604030504040204" pitchFamily="34" charset="0"/>
              </a:rPr>
              <a:t>SDN Controller: The SDN controller acts as the brain of the network, responsible for making high-level decisions and orchestrating network behavior. It communicates with network devices using protocols like OpenFlow and provides APIs for network applications to interact with the underlying infrastructure.</a:t>
            </a:r>
            <a:endParaRPr lang="en-US" sz="2400" dirty="0">
              <a:effectLst/>
              <a:latin typeface="DM Sans" panose="020B0604020202020204" charset="0"/>
              <a:ea typeface="SimSun" panose="02010600030101010101" pitchFamily="2" charset="-122"/>
              <a:cs typeface="Times New Roman" panose="02020603050405020304" pitchFamily="18" charset="0"/>
            </a:endParaRPr>
          </a:p>
          <a:p>
            <a:pPr algn="ctr"/>
            <a:endParaRPr lang="en-US" sz="2400" dirty="0">
              <a:latin typeface="DM Sans" panose="020B0604020202020204" charset="0"/>
            </a:endParaRPr>
          </a:p>
        </p:txBody>
      </p:sp>
      <p:sp>
        <p:nvSpPr>
          <p:cNvPr id="3" name="Rectangle 2">
            <a:extLst>
              <a:ext uri="{FF2B5EF4-FFF2-40B4-BE49-F238E27FC236}">
                <a16:creationId xmlns:a16="http://schemas.microsoft.com/office/drawing/2014/main" id="{423D7E73-0AF5-BCDF-13E6-0FF52744547C}"/>
              </a:ext>
            </a:extLst>
          </p:cNvPr>
          <p:cNvSpPr/>
          <p:nvPr/>
        </p:nvSpPr>
        <p:spPr>
          <a:xfrm>
            <a:off x="10157817" y="1570639"/>
            <a:ext cx="7189272" cy="3572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effectLst/>
                <a:latin typeface="DM Sans" panose="020B0604020202020204" charset="0"/>
                <a:ea typeface="SimSun" panose="02010600030101010101" pitchFamily="2" charset="-122"/>
                <a:cs typeface="Tahoma" panose="020B0604030504040204" pitchFamily="34" charset="0"/>
              </a:rPr>
              <a:t>SDN Controller: The SDN controller acts as the brain of the network, responsible for making high-level decisions and orchestrating network behavior. It communicates with network devices using protocols like OpenFlow and provides APIs for network applications to interact with the underlying infrastructure.</a:t>
            </a:r>
            <a:endParaRPr lang="en-US" sz="2400" dirty="0">
              <a:effectLst/>
              <a:latin typeface="DM Sans" panose="020B0604020202020204" charset="0"/>
              <a:ea typeface="SimSun" panose="02010600030101010101" pitchFamily="2" charset="-122"/>
              <a:cs typeface="Times New Roman" panose="02020603050405020304" pitchFamily="18" charset="0"/>
            </a:endParaRPr>
          </a:p>
          <a:p>
            <a:pPr algn="ctr"/>
            <a:endParaRPr lang="en-US" sz="2400" dirty="0">
              <a:latin typeface="DM Sans" panose="020B0604020202020204" charset="0"/>
            </a:endParaRPr>
          </a:p>
        </p:txBody>
      </p:sp>
      <p:sp>
        <p:nvSpPr>
          <p:cNvPr id="4" name="Rectangle 3">
            <a:extLst>
              <a:ext uri="{FF2B5EF4-FFF2-40B4-BE49-F238E27FC236}">
                <a16:creationId xmlns:a16="http://schemas.microsoft.com/office/drawing/2014/main" id="{E8C39A2A-A311-D5B8-B586-6F91A505A501}"/>
              </a:ext>
            </a:extLst>
          </p:cNvPr>
          <p:cNvSpPr/>
          <p:nvPr/>
        </p:nvSpPr>
        <p:spPr>
          <a:xfrm>
            <a:off x="600988" y="5522480"/>
            <a:ext cx="7482366" cy="3951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effectLst/>
                <a:latin typeface="DM Sans" panose="020B0604020202020204" charset="0"/>
                <a:ea typeface="SimSun" panose="02010600030101010101" pitchFamily="2" charset="-122"/>
                <a:cs typeface="Tahoma" panose="020B0604030504040204" pitchFamily="34" charset="0"/>
              </a:rPr>
              <a:t>Network Applications: SDN allows the development of network applications that leverage the programmability of the underlying infrastructure. These applications can range from traffic engineering and load balancing to security and monitoring, enabling customized network services.</a:t>
            </a:r>
            <a:endParaRPr lang="en-US" sz="2400" dirty="0">
              <a:effectLst/>
              <a:latin typeface="DM Sans" panose="020B0604020202020204" charset="0"/>
              <a:ea typeface="SimSun" panose="02010600030101010101" pitchFamily="2" charset="-122"/>
              <a:cs typeface="Times New Roman" panose="02020603050405020304" pitchFamily="18" charset="0"/>
            </a:endParaRPr>
          </a:p>
          <a:p>
            <a:pPr algn="ctr"/>
            <a:endParaRPr lang="en-US" sz="2400" dirty="0">
              <a:latin typeface="DM Sans" panose="020B0604020202020204" charset="0"/>
            </a:endParaRPr>
          </a:p>
        </p:txBody>
      </p:sp>
      <p:sp>
        <p:nvSpPr>
          <p:cNvPr id="5" name="Rectangle 4">
            <a:extLst>
              <a:ext uri="{FF2B5EF4-FFF2-40B4-BE49-F238E27FC236}">
                <a16:creationId xmlns:a16="http://schemas.microsoft.com/office/drawing/2014/main" id="{7064ED9A-9267-5384-B0AC-90EAB96A8474}"/>
              </a:ext>
            </a:extLst>
          </p:cNvPr>
          <p:cNvSpPr/>
          <p:nvPr/>
        </p:nvSpPr>
        <p:spPr>
          <a:xfrm>
            <a:off x="10204648" y="5522479"/>
            <a:ext cx="7189272" cy="3951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effectLst/>
                <a:latin typeface="DM Sans" panose="020B0604020202020204" charset="0"/>
                <a:ea typeface="SimSun" panose="02010600030101010101" pitchFamily="2" charset="-122"/>
                <a:cs typeface="Tahoma" panose="020B0604030504040204" pitchFamily="34" charset="0"/>
              </a:rPr>
              <a:t>. Programmable Network Infrastructure: SDN introduces programmable switches and routers that can be controlled by the SDN controller. These devices support OpenFlow or other southbound interfaces, enabling the controller to program forwarding rules and collect network statistics</a:t>
            </a:r>
            <a:endParaRPr lang="en-US" sz="2400" dirty="0">
              <a:latin typeface="DM Sans" panose="020B0604020202020204" charset="0"/>
            </a:endParaRPr>
          </a:p>
        </p:txBody>
      </p:sp>
      <p:sp>
        <p:nvSpPr>
          <p:cNvPr id="6" name="Rectangle 5">
            <a:extLst>
              <a:ext uri="{FF2B5EF4-FFF2-40B4-BE49-F238E27FC236}">
                <a16:creationId xmlns:a16="http://schemas.microsoft.com/office/drawing/2014/main" id="{6D532392-0B8F-2451-9625-9EA1A7114D59}"/>
              </a:ext>
            </a:extLst>
          </p:cNvPr>
          <p:cNvSpPr/>
          <p:nvPr/>
        </p:nvSpPr>
        <p:spPr>
          <a:xfrm>
            <a:off x="6275345" y="426846"/>
            <a:ext cx="6172200" cy="771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effectLst/>
                <a:latin typeface="DM Sans" panose="020B0604020202020204" charset="0"/>
                <a:ea typeface="SimSun" panose="02010600030101010101" pitchFamily="2" charset="-122"/>
                <a:cs typeface="Tahoma" panose="020B0604030504040204" pitchFamily="34" charset="0"/>
              </a:rPr>
              <a:t>COMPONENTS OF SDN</a:t>
            </a:r>
            <a:endParaRPr lang="en-US" sz="4400" dirty="0">
              <a:latin typeface="DM Sans" panose="020B0604020202020204" charset="0"/>
            </a:endParaRPr>
          </a:p>
        </p:txBody>
      </p:sp>
      <p:sp>
        <p:nvSpPr>
          <p:cNvPr id="7" name="Google Shape;290;p19">
            <a:extLst>
              <a:ext uri="{FF2B5EF4-FFF2-40B4-BE49-F238E27FC236}">
                <a16:creationId xmlns:a16="http://schemas.microsoft.com/office/drawing/2014/main" id="{31E57371-E813-8E0A-0D29-8CE37F0D510A}"/>
              </a:ext>
            </a:extLst>
          </p:cNvPr>
          <p:cNvSpPr txBox="1"/>
          <p:nvPr/>
        </p:nvSpPr>
        <p:spPr>
          <a:xfrm>
            <a:off x="-236727" y="5562885"/>
            <a:ext cx="986738" cy="738664"/>
          </a:xfrm>
          <a:prstGeom prst="rect">
            <a:avLst/>
          </a:prstGeom>
          <a:noFill/>
          <a:ln>
            <a:noFill/>
          </a:ln>
        </p:spPr>
        <p:txBody>
          <a:bodyPr spcFirstLastPara="1" wrap="square" lIns="0" tIns="0" rIns="0" bIns="0" anchor="t" anchorCtr="0">
            <a:spAutoFit/>
          </a:bodyPr>
          <a:lstStyle/>
          <a:p>
            <a:pPr marL="0" marR="0" lvl="0" indent="0" algn="ctr" rtl="0">
              <a:lnSpc>
                <a:spcPct val="120011"/>
              </a:lnSpc>
              <a:spcBef>
                <a:spcPts val="0"/>
              </a:spcBef>
              <a:spcAft>
                <a:spcPts val="0"/>
              </a:spcAft>
              <a:buNone/>
            </a:pPr>
            <a:r>
              <a:rPr lang="en-US" sz="4000" b="1" dirty="0">
                <a:solidFill>
                  <a:srgbClr val="0F2133"/>
                </a:solidFill>
              </a:rPr>
              <a:t>c</a:t>
            </a:r>
            <a:endParaRPr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21"/>
          <p:cNvGrpSpPr/>
          <p:nvPr/>
        </p:nvGrpSpPr>
        <p:grpSpPr>
          <a:xfrm>
            <a:off x="10949958" y="1463040"/>
            <a:ext cx="6757559" cy="7132320"/>
            <a:chOff x="0" y="-47625"/>
            <a:chExt cx="1318717" cy="1130224"/>
          </a:xfrm>
          <a:noFill/>
        </p:grpSpPr>
        <p:sp>
          <p:nvSpPr>
            <p:cNvPr id="322" name="Google Shape;322;p21"/>
            <p:cNvSpPr/>
            <p:nvPr/>
          </p:nvSpPr>
          <p:spPr>
            <a:xfrm>
              <a:off x="0" y="0"/>
              <a:ext cx="1318717" cy="1082599"/>
            </a:xfrm>
            <a:custGeom>
              <a:avLst/>
              <a:gdLst/>
              <a:ahLst/>
              <a:cxnLst/>
              <a:rect l="l" t="t" r="r" b="b"/>
              <a:pathLst>
                <a:path w="1318717" h="1082599" extrusionOk="0">
                  <a:moveTo>
                    <a:pt x="39387" y="0"/>
                  </a:moveTo>
                  <a:lnTo>
                    <a:pt x="1279330" y="0"/>
                  </a:lnTo>
                  <a:cubicBezTo>
                    <a:pt x="1289776" y="0"/>
                    <a:pt x="1299794" y="4150"/>
                    <a:pt x="1307181" y="11536"/>
                  </a:cubicBezTo>
                  <a:cubicBezTo>
                    <a:pt x="1314567" y="18923"/>
                    <a:pt x="1318717" y="28941"/>
                    <a:pt x="1318717" y="39387"/>
                  </a:cubicBezTo>
                  <a:lnTo>
                    <a:pt x="1318717" y="1043212"/>
                  </a:lnTo>
                  <a:cubicBezTo>
                    <a:pt x="1318717" y="1064965"/>
                    <a:pt x="1301083" y="1082599"/>
                    <a:pt x="1279330" y="1082599"/>
                  </a:cubicBezTo>
                  <a:lnTo>
                    <a:pt x="39387" y="1082599"/>
                  </a:lnTo>
                  <a:cubicBezTo>
                    <a:pt x="28941" y="1082599"/>
                    <a:pt x="18923" y="1078449"/>
                    <a:pt x="11536" y="1071063"/>
                  </a:cubicBezTo>
                  <a:cubicBezTo>
                    <a:pt x="4150" y="1063676"/>
                    <a:pt x="0" y="1053658"/>
                    <a:pt x="0" y="1043212"/>
                  </a:cubicBezTo>
                  <a:lnTo>
                    <a:pt x="0" y="39387"/>
                  </a:lnTo>
                  <a:cubicBezTo>
                    <a:pt x="0" y="17634"/>
                    <a:pt x="17634" y="0"/>
                    <a:pt x="39387" y="0"/>
                  </a:cubicBezTo>
                  <a:close/>
                </a:path>
              </a:pathLst>
            </a:custGeom>
            <a:grpFill/>
            <a:ln w="123825" cap="flat" cmpd="sng">
              <a:solidFill>
                <a:srgbClr val="0F21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txBox="1"/>
            <p:nvPr/>
          </p:nvSpPr>
          <p:spPr>
            <a:xfrm>
              <a:off x="0" y="-47625"/>
              <a:ext cx="812800" cy="860425"/>
            </a:xfrm>
            <a:prstGeom prst="rect">
              <a:avLst/>
            </a:prstGeom>
            <a:grp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pic>
        <p:nvPicPr>
          <p:cNvPr id="324" name="Google Shape;324;p21"/>
          <p:cNvPicPr preferRelativeResize="0"/>
          <p:nvPr/>
        </p:nvPicPr>
        <p:blipFill rotWithShape="1">
          <a:blip r:embed="rId3">
            <a:alphaModFix/>
          </a:blip>
          <a:srcRect/>
          <a:stretch/>
        </p:blipFill>
        <p:spPr>
          <a:xfrm>
            <a:off x="11605703" y="2262066"/>
            <a:ext cx="5762867" cy="5762867"/>
          </a:xfrm>
          <a:prstGeom prst="rect">
            <a:avLst/>
          </a:prstGeom>
          <a:noFill/>
          <a:ln>
            <a:noFill/>
          </a:ln>
        </p:spPr>
      </p:pic>
      <p:sp>
        <p:nvSpPr>
          <p:cNvPr id="325" name="Google Shape;325;p21"/>
          <p:cNvSpPr txBox="1"/>
          <p:nvPr/>
        </p:nvSpPr>
        <p:spPr>
          <a:xfrm>
            <a:off x="580483" y="1009650"/>
            <a:ext cx="9411526" cy="1402435"/>
          </a:xfrm>
          <a:prstGeom prst="rect">
            <a:avLst/>
          </a:prstGeom>
          <a:noFill/>
          <a:ln>
            <a:noFill/>
          </a:ln>
        </p:spPr>
        <p:txBody>
          <a:bodyPr spcFirstLastPara="1" wrap="square" lIns="0" tIns="0" rIns="0" bIns="0" anchor="t" anchorCtr="0">
            <a:spAutoFit/>
          </a:bodyPr>
          <a:lstStyle/>
          <a:p>
            <a:pPr marL="0" marR="0" algn="ctr">
              <a:lnSpc>
                <a:spcPct val="115000"/>
              </a:lnSpc>
              <a:spcBef>
                <a:spcPts val="0"/>
              </a:spcBef>
              <a:spcAft>
                <a:spcPts val="1000"/>
              </a:spcAft>
            </a:pPr>
            <a:r>
              <a:rPr lang="en-US" sz="3600" dirty="0">
                <a:effectLst/>
                <a:latin typeface="DM Sans" panose="020B0604020202020204" charset="0"/>
                <a:ea typeface="SimSun" panose="02010600030101010101" pitchFamily="2" charset="-122"/>
                <a:cs typeface="Tahoma" panose="020B0604030504040204" pitchFamily="34" charset="0"/>
              </a:rPr>
              <a:t>TOOLS (SOFTWARE AND HARDWARE COMPONENTS OF SDN)</a:t>
            </a:r>
            <a:endParaRPr lang="en-US" sz="3600" dirty="0">
              <a:effectLst/>
              <a:latin typeface="DM Sans" panose="020B0604020202020204" charset="0"/>
              <a:ea typeface="SimSun" panose="02010600030101010101" pitchFamily="2" charset="-122"/>
              <a:cs typeface="Times New Roman" panose="02020603050405020304" pitchFamily="18" charset="0"/>
            </a:endParaRPr>
          </a:p>
        </p:txBody>
      </p:sp>
      <p:sp>
        <p:nvSpPr>
          <p:cNvPr id="326" name="Google Shape;326;p21"/>
          <p:cNvSpPr txBox="1"/>
          <p:nvPr/>
        </p:nvSpPr>
        <p:spPr>
          <a:xfrm>
            <a:off x="580482" y="2715742"/>
            <a:ext cx="5484893" cy="590931"/>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US" sz="3200" dirty="0">
                <a:effectLst/>
                <a:latin typeface="DM Sans" panose="020B0604020202020204" charset="0"/>
                <a:ea typeface="SimSun" panose="02010600030101010101" pitchFamily="2" charset="-122"/>
                <a:cs typeface="Tahoma" panose="020B0604030504040204" pitchFamily="34" charset="0"/>
              </a:rPr>
              <a:t>. Hardware Components</a:t>
            </a:r>
            <a:endParaRPr sz="3200" dirty="0">
              <a:latin typeface="DM Sans" panose="020B0604020202020204" charset="0"/>
            </a:endParaRPr>
          </a:p>
        </p:txBody>
      </p:sp>
      <p:sp>
        <p:nvSpPr>
          <p:cNvPr id="327" name="Google Shape;327;p21"/>
          <p:cNvSpPr txBox="1"/>
          <p:nvPr/>
        </p:nvSpPr>
        <p:spPr>
          <a:xfrm>
            <a:off x="6065375" y="2715870"/>
            <a:ext cx="4032753" cy="590803"/>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US" sz="3199" dirty="0">
                <a:solidFill>
                  <a:srgbClr val="0F2133"/>
                </a:solidFill>
                <a:latin typeface="Arial"/>
                <a:ea typeface="Arial"/>
                <a:cs typeface="Arial"/>
                <a:sym typeface="Arial"/>
              </a:rPr>
              <a:t>Software component</a:t>
            </a:r>
            <a:endParaRPr dirty="0"/>
          </a:p>
        </p:txBody>
      </p:sp>
      <p:sp>
        <p:nvSpPr>
          <p:cNvPr id="2" name="Rectangle 1">
            <a:extLst>
              <a:ext uri="{FF2B5EF4-FFF2-40B4-BE49-F238E27FC236}">
                <a16:creationId xmlns:a16="http://schemas.microsoft.com/office/drawing/2014/main" id="{828204E8-70C5-8D65-1B8D-C5D05FCAC40A}"/>
              </a:ext>
            </a:extLst>
          </p:cNvPr>
          <p:cNvSpPr/>
          <p:nvPr/>
        </p:nvSpPr>
        <p:spPr>
          <a:xfrm>
            <a:off x="919430" y="3454401"/>
            <a:ext cx="4163434" cy="61786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ctr">
              <a:lnSpc>
                <a:spcPct val="250000"/>
              </a:lnSpc>
              <a:buFont typeface="Arial" panose="020B0604020202020204" pitchFamily="34" charset="0"/>
              <a:buChar char="•"/>
            </a:pPr>
            <a:r>
              <a:rPr lang="en-US" sz="2800" dirty="0">
                <a:effectLst/>
                <a:latin typeface="DM Sans" panose="020B0604020202020204" charset="0"/>
                <a:ea typeface="SimSun" panose="02010600030101010101" pitchFamily="2" charset="-122"/>
                <a:cs typeface="Tahoma" panose="020B0604030504040204" pitchFamily="34" charset="0"/>
              </a:rPr>
              <a:t>SDN Switches</a:t>
            </a:r>
          </a:p>
          <a:p>
            <a:pPr marL="342900" indent="-342900" algn="ctr">
              <a:lnSpc>
                <a:spcPct val="250000"/>
              </a:lnSpc>
              <a:buFont typeface="Arial" panose="020B0604020202020204" pitchFamily="34" charset="0"/>
              <a:buChar char="•"/>
            </a:pPr>
            <a:r>
              <a:rPr lang="en-US" sz="2800" dirty="0">
                <a:effectLst/>
                <a:latin typeface="DM Sans" panose="020B0604020202020204" charset="0"/>
                <a:ea typeface="SimSun" panose="02010600030101010101" pitchFamily="2" charset="-122"/>
                <a:cs typeface="Tahoma" panose="020B0604030504040204" pitchFamily="34" charset="0"/>
              </a:rPr>
              <a:t>SDN Routers</a:t>
            </a:r>
            <a:endParaRPr lang="en-US" sz="2800" dirty="0">
              <a:latin typeface="DM Sans" panose="020B0604020202020204" charset="0"/>
              <a:ea typeface="SimSun" panose="02010600030101010101" pitchFamily="2" charset="-122"/>
              <a:cs typeface="Tahoma" panose="020B0604030504040204" pitchFamily="34" charset="0"/>
            </a:endParaRPr>
          </a:p>
          <a:p>
            <a:pPr marL="342900" indent="-342900" algn="ctr">
              <a:lnSpc>
                <a:spcPct val="250000"/>
              </a:lnSpc>
              <a:buFont typeface="Arial" panose="020B0604020202020204" pitchFamily="34" charset="0"/>
              <a:buChar char="•"/>
            </a:pPr>
            <a:r>
              <a:rPr lang="en-US" sz="2800" dirty="0">
                <a:effectLst/>
                <a:latin typeface="DM Sans" panose="020B0604020202020204" charset="0"/>
                <a:ea typeface="SimSun" panose="02010600030101010101" pitchFamily="2" charset="-122"/>
                <a:cs typeface="Tahoma" panose="020B0604030504040204" pitchFamily="34" charset="0"/>
              </a:rPr>
              <a:t>Network Functions Virtualization (NFV) Infrastructure</a:t>
            </a:r>
          </a:p>
          <a:p>
            <a:pPr algn="ctr">
              <a:lnSpc>
                <a:spcPct val="250000"/>
              </a:lnSpc>
            </a:pPr>
            <a:endParaRPr lang="en-US" sz="2000" b="1" dirty="0">
              <a:latin typeface="DM Sans" panose="020B0604020202020204" charset="0"/>
            </a:endParaRPr>
          </a:p>
        </p:txBody>
      </p:sp>
      <p:sp>
        <p:nvSpPr>
          <p:cNvPr id="3" name="Rectangle 2">
            <a:extLst>
              <a:ext uri="{FF2B5EF4-FFF2-40B4-BE49-F238E27FC236}">
                <a16:creationId xmlns:a16="http://schemas.microsoft.com/office/drawing/2014/main" id="{952DC4C4-6823-846D-C675-A9250FB4F4FC}"/>
              </a:ext>
            </a:extLst>
          </p:cNvPr>
          <p:cNvSpPr/>
          <p:nvPr/>
        </p:nvSpPr>
        <p:spPr>
          <a:xfrm>
            <a:off x="5934694" y="3306673"/>
            <a:ext cx="4163434" cy="63264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lnSpc>
                <a:spcPct val="300000"/>
              </a:lnSpc>
              <a:buFont typeface="Arial" panose="020B0604020202020204" pitchFamily="34" charset="0"/>
              <a:buChar char="•"/>
            </a:pPr>
            <a:r>
              <a:rPr lang="en-US" sz="2000" dirty="0">
                <a:effectLst/>
                <a:latin typeface="DM Sans" panose="020B0604020202020204" charset="0"/>
                <a:ea typeface="SimSun" panose="02010600030101010101" pitchFamily="2" charset="-122"/>
                <a:cs typeface="Tahoma" panose="020B0604030504040204" pitchFamily="34" charset="0"/>
              </a:rPr>
              <a:t>SDN Controller</a:t>
            </a:r>
          </a:p>
          <a:p>
            <a:pPr marL="285750" indent="-285750" algn="ctr">
              <a:lnSpc>
                <a:spcPct val="300000"/>
              </a:lnSpc>
              <a:buFont typeface="Arial" panose="020B0604020202020204" pitchFamily="34" charset="0"/>
              <a:buChar char="•"/>
            </a:pPr>
            <a:r>
              <a:rPr lang="en-US" sz="2000" dirty="0">
                <a:effectLst/>
                <a:latin typeface="DM Sans" panose="020B0604020202020204" charset="0"/>
                <a:ea typeface="SimSun" panose="02010600030101010101" pitchFamily="2" charset="-122"/>
                <a:cs typeface="Tahoma" panose="020B0604030504040204" pitchFamily="34" charset="0"/>
              </a:rPr>
              <a:t>Network Operating System </a:t>
            </a:r>
          </a:p>
          <a:p>
            <a:pPr marL="285750" indent="-285750" algn="ctr">
              <a:lnSpc>
                <a:spcPct val="300000"/>
              </a:lnSpc>
              <a:buFont typeface="Arial" panose="020B0604020202020204" pitchFamily="34" charset="0"/>
              <a:buChar char="•"/>
            </a:pPr>
            <a:r>
              <a:rPr lang="en-US" sz="2000" dirty="0">
                <a:effectLst/>
                <a:latin typeface="DM Sans" panose="020B0604020202020204" charset="0"/>
                <a:ea typeface="SimSun" panose="02010600030101010101" pitchFamily="2" charset="-122"/>
                <a:cs typeface="Tahoma" panose="020B0604030504040204" pitchFamily="34" charset="0"/>
              </a:rPr>
              <a:t>. Network Applications</a:t>
            </a:r>
            <a:endParaRPr lang="en-US" sz="2000" dirty="0">
              <a:latin typeface="DM Sans" panose="020B0604020202020204" charset="0"/>
              <a:ea typeface="SimSun" panose="02010600030101010101" pitchFamily="2" charset="-122"/>
              <a:cs typeface="Tahoma" panose="020B0604030504040204" pitchFamily="34" charset="0"/>
            </a:endParaRPr>
          </a:p>
          <a:p>
            <a:pPr marL="285750" indent="-285750" algn="ctr">
              <a:lnSpc>
                <a:spcPct val="300000"/>
              </a:lnSpc>
              <a:buFont typeface="Arial" panose="020B0604020202020204" pitchFamily="34" charset="0"/>
              <a:buChar char="•"/>
            </a:pPr>
            <a:r>
              <a:rPr lang="en-US" sz="2000" dirty="0">
                <a:effectLst/>
                <a:latin typeface="DM Sans" panose="020B0604020202020204" charset="0"/>
                <a:ea typeface="SimSun" panose="02010600030101010101" pitchFamily="2" charset="-122"/>
                <a:cs typeface="Tahoma" panose="020B0604030504040204" pitchFamily="34" charset="0"/>
              </a:rPr>
              <a:t>. Management and Orchestration (MANO) Software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7"/>
        <p:cNvGrpSpPr/>
        <p:nvPr/>
      </p:nvGrpSpPr>
      <p:grpSpPr>
        <a:xfrm>
          <a:off x="0" y="0"/>
          <a:ext cx="0" cy="0"/>
          <a:chOff x="0" y="0"/>
          <a:chExt cx="0" cy="0"/>
        </a:xfrm>
      </p:grpSpPr>
      <p:sp>
        <p:nvSpPr>
          <p:cNvPr id="345" name="Google Shape;345;p22"/>
          <p:cNvSpPr txBox="1"/>
          <p:nvPr/>
        </p:nvSpPr>
        <p:spPr>
          <a:xfrm>
            <a:off x="588778" y="850605"/>
            <a:ext cx="17110444" cy="9966831"/>
          </a:xfrm>
          <a:prstGeom prst="rect">
            <a:avLst/>
          </a:prstGeom>
          <a:noFill/>
          <a:ln>
            <a:noFill/>
          </a:ln>
        </p:spPr>
        <p:txBody>
          <a:bodyPr spcFirstLastPara="1" wrap="square" lIns="0" tIns="0" rIns="0" bIns="0" anchor="t" anchorCtr="0">
            <a:spAutoFit/>
          </a:bodyPr>
          <a:lstStyle/>
          <a:p>
            <a:pPr marL="0" marR="0">
              <a:lnSpc>
                <a:spcPct val="150000"/>
              </a:lnSpc>
              <a:spcBef>
                <a:spcPts val="0"/>
              </a:spcBef>
              <a:spcAft>
                <a:spcPts val="1000"/>
              </a:spcAft>
              <a:tabLst>
                <a:tab pos="2971800" algn="ctr"/>
                <a:tab pos="4276725" algn="l"/>
              </a:tabLst>
            </a:pPr>
            <a:r>
              <a:rPr lang="en-US" sz="2400" dirty="0">
                <a:effectLst/>
                <a:latin typeface="DM Sans" panose="020B0604020202020204" charset="0"/>
                <a:ea typeface="SimSun" panose="02010600030101010101" pitchFamily="2" charset="-122"/>
                <a:cs typeface="Tahoma" panose="020B0604030504040204" pitchFamily="34" charset="0"/>
              </a:rPr>
              <a:t>	In conclusion, Software-Defined Networking (SDN) is a transformative approach to network architecture that offers significant advantages in terms of flexibility, scalability, programmability, and centralized control. Through the separation of the control plane and data plane, SDN allows for dynamic network configuration, efficient resource utilization, and automation.</a:t>
            </a:r>
            <a:endParaRPr lang="en-US" sz="2400" dirty="0">
              <a:effectLst/>
              <a:latin typeface="DM Sans" panose="020B0604020202020204" charset="0"/>
              <a:ea typeface="SimSun" panose="02010600030101010101" pitchFamily="2" charset="-122"/>
              <a:cs typeface="Times New Roman" panose="02020603050405020304" pitchFamily="18" charset="0"/>
            </a:endParaRPr>
          </a:p>
          <a:p>
            <a:pPr marL="0" marR="0">
              <a:lnSpc>
                <a:spcPct val="150000"/>
              </a:lnSpc>
              <a:spcBef>
                <a:spcPts val="0"/>
              </a:spcBef>
              <a:spcAft>
                <a:spcPts val="1000"/>
              </a:spcAft>
            </a:pPr>
            <a:r>
              <a:rPr lang="en-US" sz="2400" dirty="0">
                <a:effectLst/>
                <a:latin typeface="DM Sans" panose="020B0604020202020204" charset="0"/>
                <a:ea typeface="SimSun" panose="02010600030101010101" pitchFamily="2" charset="-122"/>
                <a:cs typeface="Tahoma" panose="020B0604030504040204" pitchFamily="34" charset="0"/>
              </a:rPr>
              <a:t>Security implications and challenges are a topic of concern, as SDN introduces new attack vectors and vulnerabilities. Efforts are being made to address these security risks and develop secure SDN architectures, protocols, and access control mechanisms.</a:t>
            </a:r>
            <a:endParaRPr lang="en-US" sz="2400" dirty="0">
              <a:effectLst/>
              <a:latin typeface="DM Sans" panose="020B0604020202020204" charset="0"/>
              <a:ea typeface="SimSun" panose="02010600030101010101" pitchFamily="2" charset="-122"/>
              <a:cs typeface="Times New Roman" panose="02020603050405020304" pitchFamily="18" charset="0"/>
            </a:endParaRPr>
          </a:p>
          <a:p>
            <a:pPr marL="0" marR="0">
              <a:lnSpc>
                <a:spcPct val="150000"/>
              </a:lnSpc>
              <a:spcBef>
                <a:spcPts val="0"/>
              </a:spcBef>
              <a:spcAft>
                <a:spcPts val="1000"/>
              </a:spcAft>
            </a:pPr>
            <a:r>
              <a:rPr lang="en-US" sz="2400" dirty="0">
                <a:effectLst/>
                <a:latin typeface="DM Sans" panose="020B0604020202020204" charset="0"/>
                <a:ea typeface="SimSun" panose="02010600030101010101" pitchFamily="2" charset="-122"/>
                <a:cs typeface="Tahoma" panose="020B0604030504040204" pitchFamily="34" charset="0"/>
              </a:rPr>
              <a:t>Scalability and performance discussions revolve around the scalability limits of SDN controllers, efficient distribution of control plane functions, and handling increased network traffic. Various approaches, such as distributed control planes and load balancing techniques, are being explored to tackle these challenges.</a:t>
            </a:r>
            <a:endParaRPr lang="en-US" sz="2400" dirty="0">
              <a:effectLst/>
              <a:latin typeface="DM Sans" panose="020B0604020202020204" charset="0"/>
              <a:ea typeface="SimSun" panose="02010600030101010101" pitchFamily="2" charset="-122"/>
              <a:cs typeface="Times New Roman" panose="02020603050405020304" pitchFamily="18" charset="0"/>
            </a:endParaRPr>
          </a:p>
          <a:p>
            <a:pPr marL="0" marR="0">
              <a:lnSpc>
                <a:spcPct val="150000"/>
              </a:lnSpc>
              <a:spcBef>
                <a:spcPts val="0"/>
              </a:spcBef>
              <a:spcAft>
                <a:spcPts val="1000"/>
              </a:spcAft>
            </a:pPr>
            <a:r>
              <a:rPr lang="en-US" sz="2400" dirty="0">
                <a:effectLst/>
                <a:latin typeface="DM Sans" panose="020B0604020202020204" charset="0"/>
                <a:ea typeface="SimSun" panose="02010600030101010101" pitchFamily="2" charset="-122"/>
                <a:cs typeface="Tahoma" panose="020B0604030504040204" pitchFamily="34" charset="0"/>
              </a:rPr>
              <a:t>The adoption and migration strategies for SDN are also discussed, considering the feasibility of implementing SDN in existing network environments and the impact on legacy systems. Interoperability and standardization play crucial roles in facilitating the widespread adoption of SDN, with discussions centered around open interfaces, protocols, and APIs.</a:t>
            </a:r>
            <a:endParaRPr lang="en-US" sz="2400" dirty="0">
              <a:effectLst/>
              <a:latin typeface="DM Sans" panose="020B0604020202020204" charset="0"/>
              <a:ea typeface="SimSun" panose="02010600030101010101" pitchFamily="2" charset="-122"/>
              <a:cs typeface="Times New Roman" panose="02020603050405020304" pitchFamily="18" charset="0"/>
            </a:endParaRPr>
          </a:p>
          <a:p>
            <a:pPr marL="0" marR="0">
              <a:lnSpc>
                <a:spcPct val="150000"/>
              </a:lnSpc>
              <a:spcBef>
                <a:spcPts val="0"/>
              </a:spcBef>
              <a:spcAft>
                <a:spcPts val="1000"/>
              </a:spcAft>
            </a:pPr>
            <a:r>
              <a:rPr lang="en-US" sz="2400" dirty="0">
                <a:effectLst/>
                <a:latin typeface="DM Sans" panose="020B0604020202020204" charset="0"/>
                <a:ea typeface="SimSun" panose="02010600030101010101" pitchFamily="2" charset="-122"/>
                <a:cs typeface="Tahoma" panose="020B0604030504040204" pitchFamily="34" charset="0"/>
              </a:rPr>
              <a:t>Real-world use cases and success stories showcase the practical applications of SDN, such as data center networks, campus networks, and specialized environments like IoT and 5G networks. These examples provide valuable insights into the benefits, challenges, and lessons learned from SDN deployments.</a:t>
            </a:r>
            <a:endParaRPr lang="en-US" sz="2400" dirty="0">
              <a:effectLst/>
              <a:latin typeface="DM Sans" panose="020B0604020202020204" charset="0"/>
              <a:ea typeface="SimSun" panose="02010600030101010101" pitchFamily="2" charset="-122"/>
              <a:cs typeface="Times New Roman" panose="02020603050405020304" pitchFamily="18" charset="0"/>
            </a:endParaRPr>
          </a:p>
          <a:p>
            <a:pPr marL="0" marR="0" lvl="0" indent="0" algn="l" rtl="0">
              <a:lnSpc>
                <a:spcPct val="150000"/>
              </a:lnSpc>
              <a:spcBef>
                <a:spcPts val="0"/>
              </a:spcBef>
              <a:spcAft>
                <a:spcPts val="0"/>
              </a:spcAft>
              <a:buNone/>
            </a:pPr>
            <a:endParaRPr sz="2000" b="1" dirty="0">
              <a:latin typeface="DM Sans" panose="020B0604020202020204" charset="0"/>
            </a:endParaRPr>
          </a:p>
        </p:txBody>
      </p:sp>
      <p:sp>
        <p:nvSpPr>
          <p:cNvPr id="2" name="Rectangle 1">
            <a:extLst>
              <a:ext uri="{FF2B5EF4-FFF2-40B4-BE49-F238E27FC236}">
                <a16:creationId xmlns:a16="http://schemas.microsoft.com/office/drawing/2014/main" id="{DA151AA3-BE0A-8962-58BC-55265AE37614}"/>
              </a:ext>
            </a:extLst>
          </p:cNvPr>
          <p:cNvSpPr/>
          <p:nvPr/>
        </p:nvSpPr>
        <p:spPr>
          <a:xfrm>
            <a:off x="4593265" y="0"/>
            <a:ext cx="6443330" cy="850605"/>
          </a:xfrm>
          <a:prstGeom prst="rect">
            <a:avLst/>
          </a:prstGeom>
          <a:solidFill>
            <a:schemeClr val="bg2"/>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a:effectLst/>
                <a:latin typeface="DM Sans" panose="020B0604020202020204" charset="0"/>
                <a:ea typeface="SimSun" panose="02010600030101010101" pitchFamily="2" charset="-122"/>
                <a:cs typeface="Tahoma" panose="020B0604030504040204" pitchFamily="34" charset="0"/>
              </a:rPr>
              <a:t>CONCLUSION</a:t>
            </a:r>
            <a:endParaRPr lang="en-US" sz="2500" b="1"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79</TotalTime>
  <Words>653</Words>
  <Application>Microsoft Office PowerPoint</Application>
  <PresentationFormat>Custom</PresentationFormat>
  <Paragraphs>33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DM Sans</vt:lpstr>
      <vt:lpstr>Wingdings 3</vt:lpstr>
      <vt:lpstr>Arial</vt:lpstr>
      <vt:lpstr>Calibri</vt:lpstr>
      <vt:lpstr>Trebuchet MS</vt:lpstr>
      <vt:lpstr>Facet</vt:lpstr>
      <vt:lpstr>GROUP L SLIDE ON SOFTWARE DEFINED NETWORK (SDN).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umar gimba</dc:creator>
  <cp:lastModifiedBy>Isah Ibn Muhammad</cp:lastModifiedBy>
  <cp:revision>10</cp:revision>
  <dcterms:modified xsi:type="dcterms:W3CDTF">2023-06-03T11:19:44Z</dcterms:modified>
</cp:coreProperties>
</file>