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verage-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Oswald-bold.fntdata"/><Relationship Id="rId6" Type="http://schemas.openxmlformats.org/officeDocument/2006/relationships/slide" Target="slides/slide2.xml"/><Relationship Id="rId18" Type="http://schemas.openxmlformats.org/officeDocument/2006/relationships/font" Target="fonts/Oswald-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algn="ctr">
              <a:lnSpc>
                <a:spcPct val="100000"/>
              </a:lnSpc>
              <a:spcBef>
                <a:spcPts val="0"/>
              </a:spcBef>
              <a:spcAft>
                <a:spcPts val="0"/>
              </a:spcAft>
              <a:buClr>
                <a:schemeClr val="dk1"/>
              </a:buClr>
              <a:buSzPct val="100000"/>
              <a:buNone/>
              <a:defRPr sz="2100">
                <a:solidFill>
                  <a:schemeClr val="dk1"/>
                </a:solidFill>
              </a:defRPr>
            </a:lvl1pPr>
            <a:lvl2pPr lvl="1" algn="ctr">
              <a:lnSpc>
                <a:spcPct val="100000"/>
              </a:lnSpc>
              <a:spcBef>
                <a:spcPts val="0"/>
              </a:spcBef>
              <a:spcAft>
                <a:spcPts val="0"/>
              </a:spcAft>
              <a:buClr>
                <a:schemeClr val="dk1"/>
              </a:buClr>
              <a:buSzPct val="100000"/>
              <a:buNone/>
              <a:defRPr sz="2100">
                <a:solidFill>
                  <a:schemeClr val="dk1"/>
                </a:solidFill>
              </a:defRPr>
            </a:lvl2pPr>
            <a:lvl3pPr lvl="2" algn="ctr">
              <a:lnSpc>
                <a:spcPct val="100000"/>
              </a:lnSpc>
              <a:spcBef>
                <a:spcPts val="0"/>
              </a:spcBef>
              <a:spcAft>
                <a:spcPts val="0"/>
              </a:spcAft>
              <a:buClr>
                <a:schemeClr val="dk1"/>
              </a:buClr>
              <a:buSzPct val="100000"/>
              <a:buNone/>
              <a:defRPr sz="2100">
                <a:solidFill>
                  <a:schemeClr val="dk1"/>
                </a:solidFill>
              </a:defRPr>
            </a:lvl3pPr>
            <a:lvl4pPr lvl="3" algn="ctr">
              <a:lnSpc>
                <a:spcPct val="100000"/>
              </a:lnSpc>
              <a:spcBef>
                <a:spcPts val="0"/>
              </a:spcBef>
              <a:spcAft>
                <a:spcPts val="0"/>
              </a:spcAft>
              <a:buClr>
                <a:schemeClr val="dk1"/>
              </a:buClr>
              <a:buSzPct val="100000"/>
              <a:buNone/>
              <a:defRPr sz="2100">
                <a:solidFill>
                  <a:schemeClr val="dk1"/>
                </a:solidFill>
              </a:defRPr>
            </a:lvl4pPr>
            <a:lvl5pPr lvl="4" algn="ctr">
              <a:lnSpc>
                <a:spcPct val="100000"/>
              </a:lnSpc>
              <a:spcBef>
                <a:spcPts val="0"/>
              </a:spcBef>
              <a:spcAft>
                <a:spcPts val="0"/>
              </a:spcAft>
              <a:buClr>
                <a:schemeClr val="dk1"/>
              </a:buClr>
              <a:buSzPct val="100000"/>
              <a:buNone/>
              <a:defRPr sz="2100">
                <a:solidFill>
                  <a:schemeClr val="dk1"/>
                </a:solidFill>
              </a:defRPr>
            </a:lvl5pPr>
            <a:lvl6pPr lvl="5" algn="ctr">
              <a:lnSpc>
                <a:spcPct val="100000"/>
              </a:lnSpc>
              <a:spcBef>
                <a:spcPts val="0"/>
              </a:spcBef>
              <a:spcAft>
                <a:spcPts val="0"/>
              </a:spcAft>
              <a:buClr>
                <a:schemeClr val="dk1"/>
              </a:buClr>
              <a:buSzPct val="100000"/>
              <a:buNone/>
              <a:defRPr sz="2100">
                <a:solidFill>
                  <a:schemeClr val="dk1"/>
                </a:solidFill>
              </a:defRPr>
            </a:lvl6pPr>
            <a:lvl7pPr lvl="6" algn="ctr">
              <a:lnSpc>
                <a:spcPct val="100000"/>
              </a:lnSpc>
              <a:spcBef>
                <a:spcPts val="0"/>
              </a:spcBef>
              <a:spcAft>
                <a:spcPts val="0"/>
              </a:spcAft>
              <a:buClr>
                <a:schemeClr val="dk1"/>
              </a:buClr>
              <a:buSzPct val="100000"/>
              <a:buNone/>
              <a:defRPr sz="2100">
                <a:solidFill>
                  <a:schemeClr val="dk1"/>
                </a:solidFill>
              </a:defRPr>
            </a:lvl7pPr>
            <a:lvl8pPr lvl="7" algn="ctr">
              <a:lnSpc>
                <a:spcPct val="100000"/>
              </a:lnSpc>
              <a:spcBef>
                <a:spcPts val="0"/>
              </a:spcBef>
              <a:spcAft>
                <a:spcPts val="0"/>
              </a:spcAft>
              <a:buClr>
                <a:schemeClr val="dk1"/>
              </a:buClr>
              <a:buSzPct val="100000"/>
              <a:buNone/>
              <a:defRPr sz="2100">
                <a:solidFill>
                  <a:schemeClr val="dk1"/>
                </a:solidFill>
              </a:defRPr>
            </a:lvl8pPr>
            <a:lvl9pPr lvl="8"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it"/>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a:spcBef>
                <a:spcPts val="0"/>
              </a:spcBef>
              <a:buClr>
                <a:schemeClr val="dk1"/>
              </a:buClr>
              <a:buSzPct val="100000"/>
              <a:buFont typeface="Oswald"/>
              <a:buNone/>
              <a:defRPr sz="3000">
                <a:solidFill>
                  <a:schemeClr val="dk1"/>
                </a:solidFill>
                <a:latin typeface="Oswald"/>
                <a:ea typeface="Oswald"/>
                <a:cs typeface="Oswald"/>
                <a:sym typeface="Oswald"/>
              </a:defRPr>
            </a:lvl2pPr>
            <a:lvl3pPr lvl="2">
              <a:spcBef>
                <a:spcPts val="0"/>
              </a:spcBef>
              <a:buClr>
                <a:schemeClr val="dk1"/>
              </a:buClr>
              <a:buSzPct val="100000"/>
              <a:buFont typeface="Oswald"/>
              <a:buNone/>
              <a:defRPr sz="3000">
                <a:solidFill>
                  <a:schemeClr val="dk1"/>
                </a:solidFill>
                <a:latin typeface="Oswald"/>
                <a:ea typeface="Oswald"/>
                <a:cs typeface="Oswald"/>
                <a:sym typeface="Oswald"/>
              </a:defRPr>
            </a:lvl3pPr>
            <a:lvl4pPr lvl="3">
              <a:spcBef>
                <a:spcPts val="0"/>
              </a:spcBef>
              <a:buClr>
                <a:schemeClr val="dk1"/>
              </a:buClr>
              <a:buSzPct val="100000"/>
              <a:buFont typeface="Oswald"/>
              <a:buNone/>
              <a:defRPr sz="3000">
                <a:solidFill>
                  <a:schemeClr val="dk1"/>
                </a:solidFill>
                <a:latin typeface="Oswald"/>
                <a:ea typeface="Oswald"/>
                <a:cs typeface="Oswald"/>
                <a:sym typeface="Oswald"/>
              </a:defRPr>
            </a:lvl4pPr>
            <a:lvl5pPr lvl="4">
              <a:spcBef>
                <a:spcPts val="0"/>
              </a:spcBef>
              <a:buClr>
                <a:schemeClr val="dk1"/>
              </a:buClr>
              <a:buSzPct val="100000"/>
              <a:buFont typeface="Oswald"/>
              <a:buNone/>
              <a:defRPr sz="3000">
                <a:solidFill>
                  <a:schemeClr val="dk1"/>
                </a:solidFill>
                <a:latin typeface="Oswald"/>
                <a:ea typeface="Oswald"/>
                <a:cs typeface="Oswald"/>
                <a:sym typeface="Oswald"/>
              </a:defRPr>
            </a:lvl5pPr>
            <a:lvl6pPr lvl="5">
              <a:spcBef>
                <a:spcPts val="0"/>
              </a:spcBef>
              <a:buClr>
                <a:schemeClr val="dk1"/>
              </a:buClr>
              <a:buSzPct val="100000"/>
              <a:buFont typeface="Oswald"/>
              <a:buNone/>
              <a:defRPr sz="3000">
                <a:solidFill>
                  <a:schemeClr val="dk1"/>
                </a:solidFill>
                <a:latin typeface="Oswald"/>
                <a:ea typeface="Oswald"/>
                <a:cs typeface="Oswald"/>
                <a:sym typeface="Oswald"/>
              </a:defRPr>
            </a:lvl6pPr>
            <a:lvl7pPr lvl="6">
              <a:spcBef>
                <a:spcPts val="0"/>
              </a:spcBef>
              <a:buClr>
                <a:schemeClr val="dk1"/>
              </a:buClr>
              <a:buSzPct val="100000"/>
              <a:buFont typeface="Oswald"/>
              <a:buNone/>
              <a:defRPr sz="3000">
                <a:solidFill>
                  <a:schemeClr val="dk1"/>
                </a:solidFill>
                <a:latin typeface="Oswald"/>
                <a:ea typeface="Oswald"/>
                <a:cs typeface="Oswald"/>
                <a:sym typeface="Oswald"/>
              </a:defRPr>
            </a:lvl7pPr>
            <a:lvl8pPr lvl="7">
              <a:spcBef>
                <a:spcPts val="0"/>
              </a:spcBef>
              <a:buClr>
                <a:schemeClr val="dk1"/>
              </a:buClr>
              <a:buSzPct val="100000"/>
              <a:buFont typeface="Oswald"/>
              <a:buNone/>
              <a:defRPr sz="3000">
                <a:solidFill>
                  <a:schemeClr val="dk1"/>
                </a:solidFill>
                <a:latin typeface="Oswald"/>
                <a:ea typeface="Oswald"/>
                <a:cs typeface="Oswald"/>
                <a:sym typeface="Oswald"/>
              </a:defRPr>
            </a:lvl8pPr>
            <a:lvl9pPr lvl="8">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it"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pic>
        <p:nvPicPr>
          <p:cNvPr descr="arduinorx_by_zuggamasta-d34m2lr.jpg" id="59" name="Shape 59"/>
          <p:cNvPicPr preferRelativeResize="0"/>
          <p:nvPr/>
        </p:nvPicPr>
        <p:blipFill>
          <a:blip r:embed="rId3">
            <a:alphaModFix amt="51000"/>
          </a:blip>
          <a:stretch>
            <a:fillRect/>
          </a:stretch>
        </p:blipFill>
        <p:spPr>
          <a:xfrm>
            <a:off x="0" y="0"/>
            <a:ext cx="9144000" cy="5143500"/>
          </a:xfrm>
          <a:prstGeom prst="rect">
            <a:avLst/>
          </a:prstGeom>
          <a:noFill/>
          <a:ln>
            <a:noFill/>
          </a:ln>
        </p:spPr>
      </p:pic>
      <p:sp>
        <p:nvSpPr>
          <p:cNvPr id="60" name="Shape 60"/>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it"/>
              <a:t>DOMUS BOT</a:t>
            </a:r>
          </a:p>
        </p:txBody>
      </p:sp>
      <p:sp>
        <p:nvSpPr>
          <p:cNvPr id="61" name="Shape 61"/>
          <p:cNvSpPr txBox="1"/>
          <p:nvPr>
            <p:ph idx="1" type="subTitle"/>
          </p:nvPr>
        </p:nvSpPr>
        <p:spPr>
          <a:xfrm>
            <a:off x="397500" y="3174875"/>
            <a:ext cx="8349000" cy="792600"/>
          </a:xfrm>
          <a:prstGeom prst="rect">
            <a:avLst/>
          </a:prstGeom>
          <a:ln>
            <a:noFill/>
          </a:ln>
        </p:spPr>
        <p:txBody>
          <a:bodyPr anchorCtr="0" anchor="t" bIns="91425" lIns="91425" rIns="91425" tIns="91425">
            <a:noAutofit/>
          </a:bodyPr>
          <a:lstStyle/>
          <a:p>
            <a:pPr lvl="0" rtl="0">
              <a:spcBef>
                <a:spcPts val="0"/>
              </a:spcBef>
              <a:buNone/>
            </a:pPr>
            <a:r>
              <a:rPr lang="it">
                <a:highlight>
                  <a:srgbClr val="134F5C"/>
                </a:highlight>
              </a:rPr>
              <a:t>Conoscere lo stato di casa tua, semplicemente dal proprio smartphone!</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it"/>
              <a:t>Finestra:</a:t>
            </a: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it" sz="2400">
                <a:solidFill>
                  <a:srgbClr val="FFFFFF"/>
                </a:solidFill>
                <a:latin typeface="Times New Roman"/>
                <a:ea typeface="Times New Roman"/>
                <a:cs typeface="Times New Roman"/>
                <a:sym typeface="Times New Roman"/>
              </a:rPr>
              <a:t>Per il controllo delle finestre abbiamo pensato di utilizzare due cavi collegati a un nastro conduttore di rame.</a:t>
            </a:r>
          </a:p>
          <a:p>
            <a:pPr lvl="0">
              <a:spcBef>
                <a:spcPts val="0"/>
              </a:spcBef>
              <a:buNone/>
            </a:pPr>
            <a:r>
              <a:rPr lang="it" sz="2400">
                <a:solidFill>
                  <a:srgbClr val="FFFFFF"/>
                </a:solidFill>
                <a:latin typeface="Times New Roman"/>
                <a:ea typeface="Times New Roman"/>
                <a:cs typeface="Times New Roman"/>
                <a:sym typeface="Times New Roman"/>
              </a:rPr>
              <a:t>In questo modo si potrà sapere nel momento in cui i due nastri, non essendo più a contatto, non conducono più corrente, notificano quindi al bot l’apertura dell’ ipotetica finestra.</a:t>
            </a:r>
          </a:p>
          <a:p>
            <a:pPr lvl="0">
              <a:spcBef>
                <a:spcPts val="0"/>
              </a:spcBef>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it"/>
              <a:t>Scatola:</a:t>
            </a: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it" sz="2400">
                <a:solidFill>
                  <a:srgbClr val="FFFFFF"/>
                </a:solidFill>
                <a:latin typeface="Times New Roman"/>
                <a:ea typeface="Times New Roman"/>
                <a:cs typeface="Times New Roman"/>
                <a:sym typeface="Times New Roman"/>
              </a:rPr>
              <a:t>Abbiamo ideato e progettato una scatola a forma di parallelepipedo, in modo da contenere una piccola breadboard e la MKR1000, un buco per visualizzare lo schermo LCD, e un buco a lato per far uscire il sensore, in modo da rilevare al meglio i valori.</a:t>
            </a:r>
          </a:p>
          <a:p>
            <a:pPr lvl="0" rtl="0">
              <a:spcBef>
                <a:spcPts val="0"/>
              </a:spcBef>
              <a:buNone/>
            </a:pPr>
            <a:r>
              <a:rPr lang="it" sz="2400">
                <a:solidFill>
                  <a:srgbClr val="FFFFFF"/>
                </a:solidFill>
                <a:latin typeface="Times New Roman"/>
                <a:ea typeface="Times New Roman"/>
                <a:cs typeface="Times New Roman"/>
                <a:sym typeface="Times New Roman"/>
              </a:rPr>
              <a:t>Inoltre, abbiamo aggiunto un coperchio in alto, per simulare l’apertura della finestra.</a:t>
            </a:r>
          </a:p>
          <a:p>
            <a:pPr lvl="0" rtl="0">
              <a:spcBef>
                <a:spcPts val="0"/>
              </a:spcBef>
              <a:buNone/>
            </a:pPr>
            <a:r>
              <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pic>
        <p:nvPicPr>
          <p:cNvPr descr="arduinorx_by_zuggamasta-d34m2lr.jpg" id="126" name="Shape 126"/>
          <p:cNvPicPr preferRelativeResize="0"/>
          <p:nvPr/>
        </p:nvPicPr>
        <p:blipFill>
          <a:blip r:embed="rId3">
            <a:alphaModFix amt="18000"/>
          </a:blip>
          <a:stretch>
            <a:fillRect/>
          </a:stretch>
        </p:blipFill>
        <p:spPr>
          <a:xfrm>
            <a:off x="0" y="0"/>
            <a:ext cx="9144000" cy="5143500"/>
          </a:xfrm>
          <a:prstGeom prst="rect">
            <a:avLst/>
          </a:prstGeom>
          <a:noFill/>
          <a:ln>
            <a:noFill/>
          </a:ln>
        </p:spPr>
      </p:pic>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it"/>
              <a:t>Chi siamo</a:t>
            </a:r>
          </a:p>
        </p:txBody>
      </p:sp>
      <p:sp>
        <p:nvSpPr>
          <p:cNvPr id="128" name="Shape 12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it">
                <a:solidFill>
                  <a:srgbClr val="FFFFFF"/>
                </a:solidFill>
              </a:rPr>
              <a:t>Luca Paschetta</a:t>
            </a:r>
          </a:p>
          <a:p>
            <a:pPr lvl="0">
              <a:spcBef>
                <a:spcPts val="0"/>
              </a:spcBef>
              <a:buNone/>
            </a:pPr>
            <a:r>
              <a:rPr lang="it">
                <a:solidFill>
                  <a:srgbClr val="FFFFFF"/>
                </a:solidFill>
              </a:rPr>
              <a:t>Marco Delmastro</a:t>
            </a:r>
          </a:p>
          <a:p>
            <a:pPr lvl="0">
              <a:spcBef>
                <a:spcPts val="0"/>
              </a:spcBef>
              <a:buNone/>
            </a:pPr>
            <a:r>
              <a:rPr lang="it">
                <a:solidFill>
                  <a:srgbClr val="FFFFFF"/>
                </a:solidFill>
              </a:rPr>
              <a:t>Daniele Lo Rillo</a:t>
            </a:r>
          </a:p>
          <a:p>
            <a:pPr lvl="0">
              <a:spcBef>
                <a:spcPts val="0"/>
              </a:spcBef>
              <a:buNone/>
            </a:pPr>
            <a:r>
              <a:rPr lang="it">
                <a:solidFill>
                  <a:srgbClr val="FFFFFF"/>
                </a:solidFill>
                <a:latin typeface="Times New Roman"/>
                <a:ea typeface="Times New Roman"/>
                <a:cs typeface="Times New Roman"/>
                <a:sym typeface="Times New Roman"/>
              </a:rPr>
              <a:t>Alessandro Zeppegno</a:t>
            </a:r>
          </a:p>
          <a:p>
            <a:pPr lvl="0">
              <a:spcBef>
                <a:spcPts val="0"/>
              </a:spcBef>
              <a:buNone/>
            </a:pPr>
            <a:r>
              <a:rPr lang="it">
                <a:solidFill>
                  <a:srgbClr val="FFFFFF"/>
                </a:solidFill>
                <a:latin typeface="Times New Roman"/>
                <a:ea typeface="Times New Roman"/>
                <a:cs typeface="Times New Roman"/>
                <a:sym typeface="Times New Roman"/>
              </a:rPr>
              <a:t>Christian Nkomp Temangou</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it"/>
              <a:t>OBBIETTIVO:</a:t>
            </a:r>
          </a:p>
        </p:txBody>
      </p:sp>
      <p:sp>
        <p:nvSpPr>
          <p:cNvPr id="67" name="Shape 6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it" sz="2400">
                <a:solidFill>
                  <a:srgbClr val="F3F3F3"/>
                </a:solidFill>
                <a:latin typeface="Times New Roman"/>
                <a:ea typeface="Times New Roman"/>
                <a:cs typeface="Times New Roman"/>
                <a:sym typeface="Times New Roman"/>
              </a:rPr>
              <a:t>Il progetto consiste nel realizzare un sistema che permetta di controllare lo stato degli infissi ed il monitoraggio della temperatura e dell’umidità presente nella propria  casa, attraverso l’interazione con un Bot di Telegram.</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it"/>
              <a:t>Minimum Viable Product:</a:t>
            </a:r>
          </a:p>
        </p:txBody>
      </p:sp>
      <p:sp>
        <p:nvSpPr>
          <p:cNvPr id="73" name="Shape 73"/>
          <p:cNvSpPr txBox="1"/>
          <p:nvPr>
            <p:ph idx="1" type="body"/>
          </p:nvPr>
        </p:nvSpPr>
        <p:spPr>
          <a:xfrm>
            <a:off x="311700" y="1152475"/>
            <a:ext cx="8520600" cy="3416400"/>
          </a:xfrm>
          <a:prstGeom prst="rect">
            <a:avLst/>
          </a:prstGeom>
          <a:ln>
            <a:noFill/>
          </a:ln>
        </p:spPr>
        <p:txBody>
          <a:bodyPr anchorCtr="0" anchor="t" bIns="91425" lIns="91425" rIns="91425" tIns="91425">
            <a:noAutofit/>
          </a:bodyPr>
          <a:lstStyle/>
          <a:p>
            <a:pPr lvl="0">
              <a:spcBef>
                <a:spcPts val="0"/>
              </a:spcBef>
              <a:buNone/>
            </a:pPr>
            <a:r>
              <a:rPr lang="it" sz="2400">
                <a:solidFill>
                  <a:srgbClr val="FFFFFF"/>
                </a:solidFill>
                <a:latin typeface="Times New Roman"/>
                <a:ea typeface="Times New Roman"/>
                <a:cs typeface="Times New Roman"/>
                <a:sym typeface="Times New Roman"/>
              </a:rPr>
              <a:t>Vogliamo permettere a chiunque di poter conoscere le dinamiche che avvengono nella propria abitazione, per fare ciò abbiamo pensato di utilizzare una MKR1000 connessa  al WiFi domestico,  che interagisce con un utente attraverso un bot di telegram.</a:t>
            </a:r>
          </a:p>
          <a:p>
            <a:pPr lvl="0">
              <a:spcBef>
                <a:spcPts val="0"/>
              </a:spcBef>
              <a:buNone/>
            </a:pPr>
            <a:r>
              <a:rPr lang="it" sz="2400">
                <a:solidFill>
                  <a:srgbClr val="FFFFFF"/>
                </a:solidFill>
                <a:latin typeface="Times New Roman"/>
                <a:ea typeface="Times New Roman"/>
                <a:cs typeface="Times New Roman"/>
                <a:sym typeface="Times New Roman"/>
              </a:rPr>
              <a:t>Come principali funzioni abbiamo deciso di fornire il monitoraggio della temperatura presente nella propria casa e il controllo dell’apertura e chiusura delle finestre.</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it"/>
              <a:t>ALREADY DONE:</a:t>
            </a:r>
          </a:p>
        </p:txBody>
      </p:sp>
      <p:sp>
        <p:nvSpPr>
          <p:cNvPr id="79" name="Shape 7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Clr>
                <a:schemeClr val="dk1"/>
              </a:buClr>
              <a:buSzPct val="100000"/>
              <a:buFont typeface="Times New Roman"/>
            </a:pPr>
            <a:r>
              <a:rPr lang="it" sz="2400">
                <a:solidFill>
                  <a:schemeClr val="dk1"/>
                </a:solidFill>
                <a:latin typeface="Times New Roman"/>
                <a:ea typeface="Times New Roman"/>
                <a:cs typeface="Times New Roman"/>
                <a:sym typeface="Times New Roman"/>
              </a:rPr>
              <a:t>Funzionamento del sensore di temperatura e umidità.</a:t>
            </a:r>
          </a:p>
          <a:p>
            <a:pPr indent="-381000" lvl="0" marL="457200" rtl="0">
              <a:spcBef>
                <a:spcPts val="0"/>
              </a:spcBef>
              <a:buClr>
                <a:schemeClr val="dk1"/>
              </a:buClr>
              <a:buSzPct val="100000"/>
              <a:buFont typeface="Times New Roman"/>
            </a:pPr>
            <a:r>
              <a:rPr lang="it" sz="2400">
                <a:solidFill>
                  <a:schemeClr val="dk1"/>
                </a:solidFill>
                <a:latin typeface="Times New Roman"/>
                <a:ea typeface="Times New Roman"/>
                <a:cs typeface="Times New Roman"/>
                <a:sym typeface="Times New Roman"/>
              </a:rPr>
              <a:t>Collegamento dello schermo LCD e invio dei dati del sensore.</a:t>
            </a:r>
          </a:p>
          <a:p>
            <a:pPr indent="-381000" lvl="0" marL="457200" rtl="0">
              <a:spcBef>
                <a:spcPts val="0"/>
              </a:spcBef>
              <a:buClr>
                <a:schemeClr val="dk1"/>
              </a:buClr>
              <a:buSzPct val="100000"/>
              <a:buFont typeface="Times New Roman"/>
            </a:pPr>
            <a:r>
              <a:rPr lang="it" sz="2400">
                <a:solidFill>
                  <a:schemeClr val="dk1"/>
                </a:solidFill>
                <a:latin typeface="Times New Roman"/>
                <a:ea typeface="Times New Roman"/>
                <a:cs typeface="Times New Roman"/>
                <a:sym typeface="Times New Roman"/>
              </a:rPr>
              <a:t>Apertura e chiusura dello sportello, notificato al bot.</a:t>
            </a:r>
          </a:p>
          <a:p>
            <a:pPr indent="-381000" lvl="0" marL="457200">
              <a:spcBef>
                <a:spcPts val="0"/>
              </a:spcBef>
              <a:buClr>
                <a:schemeClr val="dk1"/>
              </a:buClr>
              <a:buSzPct val="100000"/>
              <a:buFont typeface="Times New Roman"/>
            </a:pPr>
            <a:r>
              <a:rPr lang="it" sz="2400">
                <a:solidFill>
                  <a:schemeClr val="dk1"/>
                </a:solidFill>
                <a:latin typeface="Times New Roman"/>
                <a:ea typeface="Times New Roman"/>
                <a:cs typeface="Times New Roman"/>
                <a:sym typeface="Times New Roman"/>
              </a:rPr>
              <a:t>Create a Telegram Bot (Domus Bot), which receives the data and interacts with the users.</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it"/>
              <a:t>FOR THE FUTURE:</a:t>
            </a:r>
          </a:p>
        </p:txBody>
      </p:sp>
      <p:sp>
        <p:nvSpPr>
          <p:cNvPr id="85" name="Shape 8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Clr>
                <a:schemeClr val="dk1"/>
              </a:buClr>
              <a:buSzPct val="100000"/>
              <a:buFont typeface="Times New Roman"/>
            </a:pPr>
            <a:r>
              <a:rPr lang="it" sz="2000">
                <a:solidFill>
                  <a:schemeClr val="dk1"/>
                </a:solidFill>
                <a:latin typeface="Times New Roman"/>
                <a:ea typeface="Times New Roman"/>
                <a:cs typeface="Times New Roman"/>
                <a:sym typeface="Times New Roman"/>
              </a:rPr>
              <a:t>Aggiunta di sensori (gas, luce).</a:t>
            </a:r>
          </a:p>
          <a:p>
            <a:pPr indent="-355600" lvl="0" marL="457200" rtl="0">
              <a:spcBef>
                <a:spcPts val="0"/>
              </a:spcBef>
              <a:buClr>
                <a:schemeClr val="dk1"/>
              </a:buClr>
              <a:buSzPct val="100000"/>
              <a:buFont typeface="Times New Roman"/>
            </a:pPr>
            <a:r>
              <a:rPr lang="it" sz="2000">
                <a:solidFill>
                  <a:schemeClr val="dk1"/>
                </a:solidFill>
                <a:latin typeface="Times New Roman"/>
                <a:ea typeface="Times New Roman"/>
                <a:cs typeface="Times New Roman"/>
                <a:sym typeface="Times New Roman"/>
              </a:rPr>
              <a:t>Possibilità non solo di conoscere lo stato della casa, ma di poter controllarla attraverso il proprio smartphone (es. apertura e chiusura finestre).</a:t>
            </a:r>
          </a:p>
          <a:p>
            <a:pPr indent="-355600" lvl="0" marL="457200">
              <a:spcBef>
                <a:spcPts val="0"/>
              </a:spcBef>
              <a:buClr>
                <a:schemeClr val="dk1"/>
              </a:buClr>
              <a:buSzPct val="100000"/>
              <a:buFont typeface="Times New Roman"/>
            </a:pPr>
            <a:r>
              <a:rPr lang="it" sz="2000">
                <a:solidFill>
                  <a:schemeClr val="dk1"/>
                </a:solidFill>
                <a:latin typeface="Times New Roman"/>
                <a:ea typeface="Times New Roman"/>
                <a:cs typeface="Times New Roman"/>
                <a:sym typeface="Times New Roman"/>
              </a:rPr>
              <a:t>Implementazione di sistemi di sicurezza come sensori a infrarossi, webcam, telecamere.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pic>
        <p:nvPicPr>
          <p:cNvPr descr="computers_circuits_chip_computer_electronics_transistor_circuit_desktop_2816x2112_hd-wallpaper-7297123.jpg" id="90" name="Shape 90"/>
          <p:cNvPicPr preferRelativeResize="0"/>
          <p:nvPr/>
        </p:nvPicPr>
        <p:blipFill>
          <a:blip r:embed="rId3">
            <a:alphaModFix amt="58999"/>
          </a:blip>
          <a:stretch>
            <a:fillRect/>
          </a:stretch>
        </p:blipFill>
        <p:spPr>
          <a:xfrm>
            <a:off x="0" y="-561800"/>
            <a:ext cx="9144002" cy="5705298"/>
          </a:xfrm>
          <a:prstGeom prst="rect">
            <a:avLst/>
          </a:prstGeom>
          <a:noFill/>
          <a:ln>
            <a:noFill/>
          </a:ln>
        </p:spPr>
      </p:pic>
      <p:sp>
        <p:nvSpPr>
          <p:cNvPr id="91" name="Shape 91"/>
          <p:cNvSpPr txBox="1"/>
          <p:nvPr>
            <p:ph type="title"/>
          </p:nvPr>
        </p:nvSpPr>
        <p:spPr>
          <a:xfrm>
            <a:off x="645900" y="1892275"/>
            <a:ext cx="7852200" cy="818700"/>
          </a:xfrm>
          <a:prstGeom prst="rect">
            <a:avLst/>
          </a:prstGeom>
          <a:ln>
            <a:noFill/>
          </a:ln>
        </p:spPr>
        <p:txBody>
          <a:bodyPr anchorCtr="0" anchor="ctr" bIns="91425" lIns="91425" rIns="91425" tIns="91425">
            <a:noAutofit/>
          </a:bodyPr>
          <a:lstStyle/>
          <a:p>
            <a:pPr lvl="0">
              <a:spcBef>
                <a:spcPts val="0"/>
              </a:spcBef>
              <a:buNone/>
            </a:pPr>
            <a:r>
              <a:rPr lang="it"/>
              <a:t>Descrizione progetto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it"/>
              <a:t>Codice:</a:t>
            </a:r>
          </a:p>
        </p:txBody>
      </p:sp>
      <p:sp>
        <p:nvSpPr>
          <p:cNvPr id="97" name="Shape 97"/>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it">
                <a:solidFill>
                  <a:schemeClr val="dk1"/>
                </a:solidFill>
                <a:latin typeface="Times New Roman"/>
                <a:ea typeface="Times New Roman"/>
                <a:cs typeface="Times New Roman"/>
                <a:sym typeface="Times New Roman"/>
              </a:rPr>
              <a:t>Per la parte di codice abbiamo gestito i dati ricevuti dal dht, mandati sullo schermo Lcd e successivamente al bot. </a:t>
            </a:r>
          </a:p>
          <a:p>
            <a:pPr lvl="0">
              <a:spcBef>
                <a:spcPts val="0"/>
              </a:spcBef>
              <a:buNone/>
            </a:pPr>
            <a:r>
              <a:rPr lang="it">
                <a:solidFill>
                  <a:schemeClr val="dk1"/>
                </a:solidFill>
                <a:latin typeface="Times New Roman"/>
                <a:ea typeface="Times New Roman"/>
                <a:cs typeface="Times New Roman"/>
                <a:sym typeface="Times New Roman"/>
              </a:rPr>
              <a:t>Per gestire quest’ultimo abbiamo integrato la libreria Telegram.bot indicando l’id del bot e il nome, abbiamo deciso di impostare i chat_id di modo che le notifiche della finestra arrivino solo agli utenti memorizzati.</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it"/>
              <a:t>Bot:</a:t>
            </a:r>
          </a:p>
        </p:txBody>
      </p:sp>
      <p:sp>
        <p:nvSpPr>
          <p:cNvPr id="103" name="Shape 10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it">
                <a:solidFill>
                  <a:schemeClr val="dk1"/>
                </a:solidFill>
                <a:latin typeface="Times New Roman"/>
                <a:ea typeface="Times New Roman"/>
                <a:cs typeface="Times New Roman"/>
                <a:sym typeface="Times New Roman"/>
              </a:rPr>
              <a:t>Il Bot è stato sviluppato su Telegram attraverso @BotFather </a:t>
            </a:r>
          </a:p>
          <a:p>
            <a:pPr lvl="0" rtl="0">
              <a:spcBef>
                <a:spcPts val="0"/>
              </a:spcBef>
              <a:buNone/>
            </a:pPr>
            <a:r>
              <a:rPr lang="it">
                <a:solidFill>
                  <a:schemeClr val="dk1"/>
                </a:solidFill>
                <a:latin typeface="Times New Roman"/>
                <a:ea typeface="Times New Roman"/>
                <a:cs typeface="Times New Roman"/>
                <a:sym typeface="Times New Roman"/>
              </a:rPr>
              <a:t>Le sue funzioni principali sono due:</a:t>
            </a:r>
          </a:p>
          <a:p>
            <a:pPr indent="-228600" lvl="0" marL="457200" rtl="0">
              <a:spcBef>
                <a:spcPts val="0"/>
              </a:spcBef>
              <a:buClr>
                <a:schemeClr val="dk1"/>
              </a:buClr>
              <a:buFont typeface="Times New Roman"/>
              <a:buAutoNum type="arabicPeriod"/>
            </a:pPr>
            <a:r>
              <a:rPr lang="it">
                <a:solidFill>
                  <a:schemeClr val="dk1"/>
                </a:solidFill>
                <a:latin typeface="Times New Roman"/>
                <a:ea typeface="Times New Roman"/>
                <a:cs typeface="Times New Roman"/>
                <a:sym typeface="Times New Roman"/>
              </a:rPr>
              <a:t>Comunicare su richiesta dell’utente, attraverso due bottoni, la temperatura e l’umidità presenti nella casa.</a:t>
            </a:r>
          </a:p>
          <a:p>
            <a:pPr indent="-228600" lvl="0" marL="457200" rtl="0">
              <a:spcBef>
                <a:spcPts val="0"/>
              </a:spcBef>
              <a:buClr>
                <a:schemeClr val="dk1"/>
              </a:buClr>
              <a:buFont typeface="Times New Roman"/>
              <a:buAutoNum type="arabicPeriod"/>
            </a:pPr>
            <a:r>
              <a:rPr lang="it">
                <a:solidFill>
                  <a:schemeClr val="dk1"/>
                </a:solidFill>
                <a:latin typeface="Times New Roman"/>
                <a:ea typeface="Times New Roman"/>
                <a:cs typeface="Times New Roman"/>
                <a:sym typeface="Times New Roman"/>
              </a:rPr>
              <a:t>Segnalare l’apertura di una finestra attraverso un messaggio di notifica.</a:t>
            </a:r>
          </a:p>
          <a:p>
            <a:pPr lvl="0" rtl="0">
              <a:spcBef>
                <a:spcPts val="0"/>
              </a:spcBef>
              <a:buNone/>
            </a:pPr>
            <a:r>
              <a:rPr lang="it">
                <a:solidFill>
                  <a:schemeClr val="dk1"/>
                </a:solidFill>
                <a:latin typeface="Times New Roman"/>
                <a:ea typeface="Times New Roman"/>
                <a:cs typeface="Times New Roman"/>
                <a:sym typeface="Times New Roman"/>
              </a:rPr>
              <a:t>Il Bot è collegato alla MKR1000 attraverso l’implementazione delle libreria di Telegram per Arduino, che permette di ricevere le richieste, elaborarle, e mandare i dati al Bot.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it"/>
              <a:t>Temperatura e Umidità:</a:t>
            </a: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it" sz="2400">
                <a:solidFill>
                  <a:srgbClr val="FFFFFF"/>
                </a:solidFill>
                <a:latin typeface="Times New Roman"/>
                <a:ea typeface="Times New Roman"/>
                <a:cs typeface="Times New Roman"/>
                <a:sym typeface="Times New Roman"/>
              </a:rPr>
              <a:t>Per il controllo della temperatura e umidità abbiamo pensato di notificarla, solo su richiesta dell’utente, attraverso due bottoni, tramite il BOT di Telegram.</a:t>
            </a:r>
          </a:p>
          <a:p>
            <a:pPr lvl="0">
              <a:spcBef>
                <a:spcPts val="0"/>
              </a:spcBef>
              <a:buNone/>
            </a:pPr>
            <a:r>
              <a:rPr lang="it" sz="2400">
                <a:solidFill>
                  <a:srgbClr val="FFFFFF"/>
                </a:solidFill>
                <a:latin typeface="Times New Roman"/>
                <a:ea typeface="Times New Roman"/>
                <a:cs typeface="Times New Roman"/>
                <a:sym typeface="Times New Roman"/>
              </a:rPr>
              <a:t>In questo modo in qualsiasi momento si può conoscere la temperatura presente in casa propria.</a:t>
            </a: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