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Proxima Nov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ProximaNova-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it"/>
              <a:t>Continuo domani mattina!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gn="ctr">
              <a:spcBef>
                <a:spcPts val="0"/>
              </a:spcBef>
              <a:buClr>
                <a:schemeClr val="dk1"/>
              </a:buClr>
              <a:buSzPct val="91666"/>
              <a:buFont typeface="Arial"/>
              <a:buNone/>
            </a:pPr>
            <a:r>
              <a:rPr lang="it" sz="1150">
                <a:solidFill>
                  <a:schemeClr val="dk1"/>
                </a:solidFill>
              </a:rPr>
              <a:t>.</a:t>
            </a:r>
            <a:r>
              <a:rPr b="1" lang="it" sz="1400">
                <a:solidFill>
                  <a:srgbClr val="434343"/>
                </a:solidFill>
              </a:rPr>
              <a:t> </a:t>
            </a:r>
          </a:p>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ctr">
              <a:spcBef>
                <a:spcPts val="0"/>
              </a:spcBef>
              <a:buNone/>
            </a:pPr>
            <a:r>
              <a:rPr lang="it" sz="1150">
                <a:solidFill>
                  <a:schemeClr val="dk1"/>
                </a:solidFill>
              </a:rPr>
              <a:t>This TinkerKit Relay module is an electrically operated switch that allows you to turn on or off a circuit using voltage and/or current much higher than the Arduino could handle.</a:t>
            </a:r>
            <a:r>
              <a:rPr b="1" lang="it" sz="1400">
                <a:solidFill>
                  <a:srgbClr val="434343"/>
                </a:solidFill>
              </a:rPr>
              <a:t> </a:t>
            </a:r>
          </a:p>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it"/>
              <a:t>Che ne dite?</a:t>
            </a:r>
          </a:p>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it"/>
              <a:t>mmmm proviamo con altre foto?</a:t>
            </a:r>
          </a:p>
          <a:p>
            <a:pPr lvl="0">
              <a:spcBef>
                <a:spcPts val="0"/>
              </a:spcBef>
              <a:buNone/>
            </a:pPr>
            <a:r>
              <a:rPr lang="it"/>
              <a:t>eh non piace nemmeno a me, massimo la togliamo</a:t>
            </a:r>
          </a:p>
          <a:p>
            <a:pPr lvl="0">
              <a:spcBef>
                <a:spcPts val="0"/>
              </a:spcBef>
              <a:buNone/>
            </a:pPr>
            <a:r>
              <a:t/>
            </a:r>
            <a:endParaRP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it"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8.jpg"/><Relationship Id="rId4" Type="http://schemas.openxmlformats.org/officeDocument/2006/relationships/image" Target="../media/image10.png"/><Relationship Id="rId5" Type="http://schemas.openxmlformats.org/officeDocument/2006/relationships/image" Target="../media/image09.png"/><Relationship Id="rId6" Type="http://schemas.openxmlformats.org/officeDocument/2006/relationships/image" Target="../media/image11.png"/><Relationship Id="rId7" Type="http://schemas.openxmlformats.org/officeDocument/2006/relationships/hyperlink" Target="http://www.chiaraappendino.it/" TargetMode="External"/><Relationship Id="rId8" Type="http://schemas.openxmlformats.org/officeDocument/2006/relationships/hyperlink" Target="http://www.chiaraappendino.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0.jpg"/><Relationship Id="rId4" Type="http://schemas.openxmlformats.org/officeDocument/2006/relationships/image" Target="../media/image10.png"/><Relationship Id="rId5" Type="http://schemas.openxmlformats.org/officeDocument/2006/relationships/image" Target="../media/image09.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09.png"/><Relationship Id="rId6"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5.jpg"/><Relationship Id="rId4" Type="http://schemas.openxmlformats.org/officeDocument/2006/relationships/image" Target="../media/image10.png"/><Relationship Id="rId5" Type="http://schemas.openxmlformats.org/officeDocument/2006/relationships/image" Target="../media/image09.png"/><Relationship Id="rId6"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jpg"/><Relationship Id="rId4" Type="http://schemas.openxmlformats.org/officeDocument/2006/relationships/image" Target="../media/image10.png"/><Relationship Id="rId5" Type="http://schemas.openxmlformats.org/officeDocument/2006/relationships/image" Target="../media/image09.png"/><Relationship Id="rId6"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jpg"/><Relationship Id="rId4" Type="http://schemas.openxmlformats.org/officeDocument/2006/relationships/image" Target="../media/image24.png"/><Relationship Id="rId5" Type="http://schemas.openxmlformats.org/officeDocument/2006/relationships/image" Target="../media/image16.jpg"/><Relationship Id="rId6" Type="http://schemas.openxmlformats.org/officeDocument/2006/relationships/image" Target="../media/image12.jpg"/><Relationship Id="rId7"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jpg"/><Relationship Id="rId4" Type="http://schemas.openxmlformats.org/officeDocument/2006/relationships/image" Target="../media/image22.jpg"/><Relationship Id="rId5" Type="http://schemas.openxmlformats.org/officeDocument/2006/relationships/image" Target="../media/image2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jp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officinearduinotorino.github.io/ITS-Torino/schede/2_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officinearduinotorino.github.io/ITS-Torino/schede/2_projec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4.jpg"/><Relationship Id="rId4" Type="http://schemas.openxmlformats.org/officeDocument/2006/relationships/image" Target="../media/image02.jpg"/><Relationship Id="rId5" Type="http://schemas.openxmlformats.org/officeDocument/2006/relationships/image" Target="../media/image0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9.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6.jpg"/><Relationship Id="rId4" Type="http://schemas.openxmlformats.org/officeDocument/2006/relationships/image" Target="../media/image08.jpg"/><Relationship Id="rId5" Type="http://schemas.openxmlformats.org/officeDocument/2006/relationships/image" Target="../media/image00.jpg"/><Relationship Id="rId6" Type="http://schemas.openxmlformats.org/officeDocument/2006/relationships/image" Target="../media/image05.jpg"/><Relationship Id="rId7" Type="http://schemas.openxmlformats.org/officeDocument/2006/relationships/image" Target="../media/image18.jpg"/><Relationship Id="rId8"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06.jpg"/><Relationship Id="rId5" Type="http://schemas.openxmlformats.org/officeDocument/2006/relationships/image" Target="../media/image09.png"/><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p:nvPr/>
        </p:nvSpPr>
        <p:spPr>
          <a:xfrm>
            <a:off x="0" y="0"/>
            <a:ext cx="9144000" cy="5143500"/>
          </a:xfrm>
          <a:prstGeom prst="rect">
            <a:avLst/>
          </a:prstGeom>
          <a:solidFill>
            <a:schemeClr val="accent2"/>
          </a:solidFill>
          <a:ln cap="flat" cmpd="sng" w="9525">
            <a:solidFill>
              <a:srgbClr val="20124D"/>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a:off x="0" y="4288200"/>
            <a:ext cx="9144000" cy="8553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56" name="Shape 56"/>
          <p:cNvPicPr preferRelativeResize="0"/>
          <p:nvPr/>
        </p:nvPicPr>
        <p:blipFill>
          <a:blip r:embed="rId3">
            <a:alphaModFix/>
          </a:blip>
          <a:stretch>
            <a:fillRect/>
          </a:stretch>
        </p:blipFill>
        <p:spPr>
          <a:xfrm>
            <a:off x="1578749" y="1529612"/>
            <a:ext cx="5706489" cy="2014163"/>
          </a:xfrm>
          <a:prstGeom prst="rect">
            <a:avLst/>
          </a:prstGeom>
          <a:noFill/>
          <a:ln>
            <a:noFill/>
          </a:ln>
        </p:spPr>
      </p:pic>
      <p:sp>
        <p:nvSpPr>
          <p:cNvPr id="57" name="Shape 57"/>
          <p:cNvSpPr/>
          <p:nvPr/>
        </p:nvSpPr>
        <p:spPr>
          <a:xfrm>
            <a:off x="0" y="0"/>
            <a:ext cx="9144000" cy="8553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pic>
        <p:nvPicPr>
          <p:cNvPr descr="c0h8Rqgd.jpg" id="152" name="Shape 152"/>
          <p:cNvPicPr preferRelativeResize="0"/>
          <p:nvPr/>
        </p:nvPicPr>
        <p:blipFill>
          <a:blip r:embed="rId3">
            <a:alphaModFix/>
          </a:blip>
          <a:stretch>
            <a:fillRect/>
          </a:stretch>
        </p:blipFill>
        <p:spPr>
          <a:xfrm>
            <a:off x="0" y="821525"/>
            <a:ext cx="2309099" cy="2309099"/>
          </a:xfrm>
          <a:prstGeom prst="rect">
            <a:avLst/>
          </a:prstGeom>
          <a:noFill/>
          <a:ln>
            <a:noFill/>
          </a:ln>
        </p:spPr>
      </p:pic>
      <p:pic>
        <p:nvPicPr>
          <p:cNvPr id="153" name="Shape 153"/>
          <p:cNvPicPr preferRelativeResize="0"/>
          <p:nvPr/>
        </p:nvPicPr>
        <p:blipFill>
          <a:blip r:embed="rId4">
            <a:alphaModFix amt="90000"/>
          </a:blip>
          <a:stretch>
            <a:fillRect/>
          </a:stretch>
        </p:blipFill>
        <p:spPr>
          <a:xfrm>
            <a:off x="2676076" y="2719268"/>
            <a:ext cx="541350" cy="541306"/>
          </a:xfrm>
          <a:prstGeom prst="rect">
            <a:avLst/>
          </a:prstGeom>
          <a:noFill/>
          <a:ln>
            <a:noFill/>
          </a:ln>
        </p:spPr>
      </p:pic>
      <p:sp>
        <p:nvSpPr>
          <p:cNvPr id="154" name="Shape 154"/>
          <p:cNvSpPr/>
          <p:nvPr/>
        </p:nvSpPr>
        <p:spPr>
          <a:xfrm>
            <a:off x="0" y="-33775"/>
            <a:ext cx="9144000" cy="855300"/>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 name="Shape 155"/>
          <p:cNvSpPr txBox="1"/>
          <p:nvPr/>
        </p:nvSpPr>
        <p:spPr>
          <a:xfrm>
            <a:off x="438950" y="42425"/>
            <a:ext cx="4389300" cy="348900"/>
          </a:xfrm>
          <a:prstGeom prst="rect">
            <a:avLst/>
          </a:prstGeom>
          <a:noFill/>
          <a:ln>
            <a:noFill/>
          </a:ln>
        </p:spPr>
        <p:txBody>
          <a:bodyPr anchorCtr="0" anchor="t" bIns="91425" lIns="91425" rIns="91425" tIns="91425">
            <a:noAutofit/>
          </a:bodyPr>
          <a:lstStyle/>
          <a:p>
            <a:pPr lvl="0" rtl="0">
              <a:spcBef>
                <a:spcPts val="0"/>
              </a:spcBef>
              <a:buNone/>
            </a:pPr>
            <a:r>
              <a:rPr b="1" lang="it" sz="3600">
                <a:solidFill>
                  <a:srgbClr val="F3F3F3"/>
                </a:solidFill>
                <a:latin typeface="Proxima Nova"/>
                <a:ea typeface="Proxima Nova"/>
                <a:cs typeface="Proxima Nova"/>
                <a:sym typeface="Proxima Nova"/>
              </a:rPr>
              <a:t>Chiara Appendino</a:t>
            </a:r>
          </a:p>
        </p:txBody>
      </p:sp>
      <p:pic>
        <p:nvPicPr>
          <p:cNvPr id="156" name="Shape 156"/>
          <p:cNvPicPr preferRelativeResize="0"/>
          <p:nvPr/>
        </p:nvPicPr>
        <p:blipFill>
          <a:blip r:embed="rId5">
            <a:alphaModFix amt="90000"/>
          </a:blip>
          <a:stretch>
            <a:fillRect/>
          </a:stretch>
        </p:blipFill>
        <p:spPr>
          <a:xfrm>
            <a:off x="2633137" y="1155112"/>
            <a:ext cx="627202" cy="627225"/>
          </a:xfrm>
          <a:prstGeom prst="rect">
            <a:avLst/>
          </a:prstGeom>
          <a:noFill/>
          <a:ln>
            <a:noFill/>
          </a:ln>
        </p:spPr>
      </p:pic>
      <p:cxnSp>
        <p:nvCxnSpPr>
          <p:cNvPr id="157" name="Shape 157"/>
          <p:cNvCxnSpPr/>
          <p:nvPr/>
        </p:nvCxnSpPr>
        <p:spPr>
          <a:xfrm>
            <a:off x="2309100" y="2268325"/>
            <a:ext cx="6841200" cy="13800"/>
          </a:xfrm>
          <a:prstGeom prst="straightConnector1">
            <a:avLst/>
          </a:prstGeom>
          <a:noFill/>
          <a:ln cap="flat" cmpd="sng" w="38100">
            <a:solidFill>
              <a:schemeClr val="accent2"/>
            </a:solidFill>
            <a:prstDash val="solid"/>
            <a:round/>
            <a:headEnd len="lg" w="lg" type="none"/>
            <a:tailEnd len="lg" w="lg" type="none"/>
          </a:ln>
        </p:spPr>
      </p:cxnSp>
      <p:cxnSp>
        <p:nvCxnSpPr>
          <p:cNvPr id="158" name="Shape 158"/>
          <p:cNvCxnSpPr/>
          <p:nvPr/>
        </p:nvCxnSpPr>
        <p:spPr>
          <a:xfrm>
            <a:off x="2309100" y="776825"/>
            <a:ext cx="0" cy="4366800"/>
          </a:xfrm>
          <a:prstGeom prst="straightConnector1">
            <a:avLst/>
          </a:prstGeom>
          <a:noFill/>
          <a:ln cap="flat" cmpd="sng" w="38100">
            <a:solidFill>
              <a:schemeClr val="accent2"/>
            </a:solidFill>
            <a:prstDash val="solid"/>
            <a:round/>
            <a:headEnd len="lg" w="lg" type="none"/>
            <a:tailEnd len="lg" w="lg" type="none"/>
          </a:ln>
        </p:spPr>
      </p:cxnSp>
      <p:cxnSp>
        <p:nvCxnSpPr>
          <p:cNvPr id="159" name="Shape 159"/>
          <p:cNvCxnSpPr/>
          <p:nvPr/>
        </p:nvCxnSpPr>
        <p:spPr>
          <a:xfrm>
            <a:off x="2309100" y="3773925"/>
            <a:ext cx="6841200" cy="0"/>
          </a:xfrm>
          <a:prstGeom prst="straightConnector1">
            <a:avLst/>
          </a:prstGeom>
          <a:noFill/>
          <a:ln cap="flat" cmpd="sng" w="38100">
            <a:solidFill>
              <a:schemeClr val="accent2"/>
            </a:solidFill>
            <a:prstDash val="solid"/>
            <a:round/>
            <a:headEnd len="lg" w="lg" type="none"/>
            <a:tailEnd len="lg" w="lg" type="none"/>
          </a:ln>
        </p:spPr>
      </p:cxnSp>
      <p:sp>
        <p:nvSpPr>
          <p:cNvPr id="160" name="Shape 160"/>
          <p:cNvSpPr txBox="1"/>
          <p:nvPr/>
        </p:nvSpPr>
        <p:spPr>
          <a:xfrm>
            <a:off x="3584400" y="914125"/>
            <a:ext cx="6884400" cy="1307400"/>
          </a:xfrm>
          <a:prstGeom prst="rect">
            <a:avLst/>
          </a:prstGeom>
          <a:noFill/>
          <a:ln>
            <a:noFill/>
          </a:ln>
        </p:spPr>
        <p:txBody>
          <a:bodyPr anchorCtr="0" anchor="t" bIns="91425" lIns="91425" rIns="91425" tIns="91425">
            <a:noAutofit/>
          </a:bodyPr>
          <a:lstStyle/>
          <a:p>
            <a:pPr lvl="0" rtl="0">
              <a:spcBef>
                <a:spcPts val="0"/>
              </a:spcBef>
              <a:buNone/>
            </a:pPr>
            <a:r>
              <a:rPr b="1" lang="it"/>
              <a:t>@c_appendino  -  Followers 3K</a:t>
            </a:r>
          </a:p>
          <a:p>
            <a:pPr lvl="0" rtl="0">
              <a:spcBef>
                <a:spcPts val="0"/>
              </a:spcBef>
              <a:buNone/>
            </a:pPr>
            <a:r>
              <a:t/>
            </a:r>
            <a:endParaRPr/>
          </a:p>
          <a:p>
            <a:pPr lvl="0" rtl="0">
              <a:spcBef>
                <a:spcPts val="0"/>
              </a:spcBef>
              <a:buNone/>
            </a:pPr>
            <a:r>
              <a:rPr b="1" lang="it"/>
              <a:t>Hashtags:</a:t>
            </a:r>
          </a:p>
          <a:p>
            <a:pPr lvl="0" rtl="0">
              <a:lnSpc>
                <a:spcPct val="115000"/>
              </a:lnSpc>
              <a:spcBef>
                <a:spcPts val="0"/>
              </a:spcBef>
              <a:buNone/>
            </a:pPr>
            <a:r>
              <a:rPr lang="it">
                <a:solidFill>
                  <a:schemeClr val="dk1"/>
                </a:solidFill>
              </a:rPr>
              <a:t>#TorinoRiparte - #ChiaraAppendino </a:t>
            </a:r>
          </a:p>
          <a:p>
            <a:pPr lvl="0" rtl="0">
              <a:lnSpc>
                <a:spcPct val="115000"/>
              </a:lnSpc>
              <a:spcBef>
                <a:spcPts val="0"/>
              </a:spcBef>
              <a:buNone/>
            </a:pPr>
            <a:r>
              <a:rPr lang="it">
                <a:solidFill>
                  <a:schemeClr val="dk1"/>
                </a:solidFill>
              </a:rPr>
              <a:t>#Appendino</a:t>
            </a:r>
          </a:p>
          <a:p>
            <a:pPr lvl="0" rtl="0">
              <a:spcBef>
                <a:spcPts val="0"/>
              </a:spcBef>
              <a:buNone/>
            </a:pPr>
            <a:r>
              <a:t/>
            </a:r>
            <a:endParaRPr/>
          </a:p>
          <a:p>
            <a:pPr lvl="0" rtl="0">
              <a:spcBef>
                <a:spcPts val="0"/>
              </a:spcBef>
              <a:buNone/>
            </a:pPr>
            <a:r>
              <a:t/>
            </a:r>
            <a:endParaRPr/>
          </a:p>
        </p:txBody>
      </p:sp>
      <p:sp>
        <p:nvSpPr>
          <p:cNvPr id="161" name="Shape 161"/>
          <p:cNvSpPr txBox="1"/>
          <p:nvPr/>
        </p:nvSpPr>
        <p:spPr>
          <a:xfrm>
            <a:off x="3584400" y="2466525"/>
            <a:ext cx="6884400" cy="1307400"/>
          </a:xfrm>
          <a:prstGeom prst="rect">
            <a:avLst/>
          </a:prstGeom>
          <a:noFill/>
          <a:ln>
            <a:noFill/>
          </a:ln>
        </p:spPr>
        <p:txBody>
          <a:bodyPr anchorCtr="0" anchor="t" bIns="91425" lIns="91425" rIns="91425" tIns="91425">
            <a:noAutofit/>
          </a:bodyPr>
          <a:lstStyle/>
          <a:p>
            <a:pPr lvl="0" rtl="0">
              <a:spcBef>
                <a:spcPts val="0"/>
              </a:spcBef>
              <a:buNone/>
            </a:pPr>
            <a:r>
              <a:rPr b="1" lang="it"/>
              <a:t>Google search keywords:</a:t>
            </a:r>
          </a:p>
          <a:p>
            <a:pPr lvl="0" rtl="0">
              <a:spcBef>
                <a:spcPts val="0"/>
              </a:spcBef>
              <a:buNone/>
            </a:pPr>
            <a:r>
              <a:t/>
            </a:r>
            <a:endParaRPr>
              <a:solidFill>
                <a:schemeClr val="dk1"/>
              </a:solidFill>
            </a:endParaRPr>
          </a:p>
          <a:p>
            <a:pPr indent="0" lvl="0" marL="0" marR="0" rtl="0" algn="l">
              <a:lnSpc>
                <a:spcPct val="100000"/>
              </a:lnSpc>
              <a:spcBef>
                <a:spcPts val="0"/>
              </a:spcBef>
              <a:spcAft>
                <a:spcPts val="0"/>
              </a:spcAft>
              <a:buNone/>
            </a:pPr>
            <a:r>
              <a:rPr lang="it">
                <a:solidFill>
                  <a:schemeClr val="dk1"/>
                </a:solidFill>
              </a:rPr>
              <a:t>Chiara Appendino Torino - Chiara Appendino elezioni 2016</a:t>
            </a:r>
          </a:p>
          <a:p>
            <a:pPr indent="0" lvl="0" marL="0" marR="0" rtl="0" algn="l">
              <a:lnSpc>
                <a:spcPct val="100000"/>
              </a:lnSpc>
              <a:spcBef>
                <a:spcPts val="0"/>
              </a:spcBef>
              <a:spcAft>
                <a:spcPts val="0"/>
              </a:spcAft>
              <a:buNone/>
            </a:pPr>
            <a:r>
              <a:rPr lang="it">
                <a:solidFill>
                  <a:schemeClr val="dk1"/>
                </a:solidFill>
              </a:rPr>
              <a:t>elezioni amministrative giugno 2016 Appendino</a:t>
            </a:r>
          </a:p>
          <a:p>
            <a:pPr lvl="0" rtl="0">
              <a:spcBef>
                <a:spcPts val="0"/>
              </a:spcBef>
              <a:buNone/>
            </a:pPr>
            <a:r>
              <a:t/>
            </a:r>
            <a:endParaRPr>
              <a:solidFill>
                <a:schemeClr val="dk1"/>
              </a:solidFill>
            </a:endParaRPr>
          </a:p>
          <a:p>
            <a:pPr lvl="0" rtl="0">
              <a:spcBef>
                <a:spcPts val="0"/>
              </a:spcBef>
              <a:buNone/>
            </a:pPr>
            <a:r>
              <a:t/>
            </a:r>
            <a:endParaRPr b="1"/>
          </a:p>
        </p:txBody>
      </p:sp>
      <p:pic>
        <p:nvPicPr>
          <p:cNvPr id="162" name="Shape 162"/>
          <p:cNvPicPr preferRelativeResize="0"/>
          <p:nvPr/>
        </p:nvPicPr>
        <p:blipFill>
          <a:blip r:embed="rId6">
            <a:alphaModFix/>
          </a:blip>
          <a:stretch>
            <a:fillRect/>
          </a:stretch>
        </p:blipFill>
        <p:spPr>
          <a:xfrm>
            <a:off x="2579937" y="4159124"/>
            <a:ext cx="733624" cy="733624"/>
          </a:xfrm>
          <a:prstGeom prst="rect">
            <a:avLst/>
          </a:prstGeom>
          <a:noFill/>
          <a:ln>
            <a:noFill/>
          </a:ln>
        </p:spPr>
      </p:pic>
      <p:sp>
        <p:nvSpPr>
          <p:cNvPr id="163" name="Shape 163"/>
          <p:cNvSpPr txBox="1"/>
          <p:nvPr/>
        </p:nvSpPr>
        <p:spPr>
          <a:xfrm>
            <a:off x="3686975" y="3850125"/>
            <a:ext cx="6884400" cy="1307400"/>
          </a:xfrm>
          <a:prstGeom prst="rect">
            <a:avLst/>
          </a:prstGeom>
          <a:noFill/>
          <a:ln>
            <a:noFill/>
          </a:ln>
        </p:spPr>
        <p:txBody>
          <a:bodyPr anchorCtr="0" anchor="t" bIns="91425" lIns="91425" rIns="91425" tIns="91425">
            <a:noAutofit/>
          </a:bodyPr>
          <a:lstStyle/>
          <a:p>
            <a:pPr lvl="0" rtl="0">
              <a:spcBef>
                <a:spcPts val="0"/>
              </a:spcBef>
              <a:buNone/>
            </a:pPr>
            <a:r>
              <a:rPr b="1" lang="it"/>
              <a:t>Sito Personale:</a:t>
            </a:r>
          </a:p>
          <a:p>
            <a:pPr lvl="0" rtl="0">
              <a:spcBef>
                <a:spcPts val="0"/>
              </a:spcBef>
              <a:buNone/>
            </a:pPr>
            <a:r>
              <a:t/>
            </a:r>
            <a:endParaRPr>
              <a:solidFill>
                <a:schemeClr val="dk1"/>
              </a:solidFill>
            </a:endParaRPr>
          </a:p>
          <a:p>
            <a:pPr indent="-69850" lvl="0" marL="0" marR="0" rtl="0" algn="l">
              <a:lnSpc>
                <a:spcPct val="100000"/>
              </a:lnSpc>
              <a:spcBef>
                <a:spcPts val="0"/>
              </a:spcBef>
              <a:spcAft>
                <a:spcPts val="0"/>
              </a:spcAft>
              <a:buClr>
                <a:srgbClr val="000000"/>
              </a:buClr>
              <a:buFont typeface="Arial"/>
              <a:buNone/>
            </a:pPr>
            <a:r>
              <a:rPr lang="it">
                <a:solidFill>
                  <a:schemeClr val="dk1"/>
                </a:solidFill>
                <a:hlinkClick r:id="rId7"/>
              </a:rPr>
              <a:t>http</a:t>
            </a:r>
            <a:r>
              <a:rPr lang="it"/>
              <a:t>://</a:t>
            </a:r>
            <a:r>
              <a:rPr lang="it">
                <a:solidFill>
                  <a:schemeClr val="dk1"/>
                </a:solidFill>
                <a:hlinkClick r:id="rId8"/>
              </a:rPr>
              <a:t>www.chiaraappendino</a:t>
            </a:r>
            <a:r>
              <a:rPr lang="it"/>
              <a:t>.it/</a:t>
            </a:r>
            <a:r>
              <a:rPr lang="it">
                <a:solidFill>
                  <a:schemeClr val="dk1"/>
                </a:solidFill>
              </a:rPr>
              <a:t>                  (NO FEED RSS)</a:t>
            </a:r>
          </a:p>
          <a:p>
            <a:pPr lvl="0" rtl="0">
              <a:spcBef>
                <a:spcPts val="0"/>
              </a:spcBef>
              <a:buNone/>
            </a:pPr>
            <a:r>
              <a:t/>
            </a:r>
            <a:endParaRPr>
              <a:solidFill>
                <a:schemeClr val="dk1"/>
              </a:solidFill>
            </a:endParaRPr>
          </a:p>
          <a:p>
            <a:pPr lvl="0" rtl="0">
              <a:spcBef>
                <a:spcPts val="0"/>
              </a:spcBef>
              <a:buNone/>
            </a:pPr>
            <a:r>
              <a:t/>
            </a:r>
            <a:endParaRPr b="1"/>
          </a:p>
        </p:txBody>
      </p:sp>
      <p:sp>
        <p:nvSpPr>
          <p:cNvPr id="164" name="Shape 164"/>
          <p:cNvSpPr txBox="1"/>
          <p:nvPr/>
        </p:nvSpPr>
        <p:spPr>
          <a:xfrm>
            <a:off x="0" y="3130625"/>
            <a:ext cx="2309100" cy="1437300"/>
          </a:xfrm>
          <a:prstGeom prst="rect">
            <a:avLst/>
          </a:prstGeom>
          <a:noFill/>
          <a:ln>
            <a:noFill/>
          </a:ln>
        </p:spPr>
        <p:txBody>
          <a:bodyPr anchorCtr="0" anchor="t" bIns="91425" lIns="91425" rIns="91425" tIns="91425">
            <a:noAutofit/>
          </a:bodyPr>
          <a:lstStyle/>
          <a:p>
            <a:pPr lvl="0" rtl="0" algn="ctr">
              <a:spcBef>
                <a:spcPts val="0"/>
              </a:spcBef>
              <a:buNone/>
            </a:pPr>
            <a:r>
              <a:t/>
            </a:r>
            <a:endParaRPr b="1"/>
          </a:p>
          <a:p>
            <a:pPr lvl="0" rtl="0" algn="ctr">
              <a:spcBef>
                <a:spcPts val="0"/>
              </a:spcBef>
              <a:buNone/>
            </a:pPr>
            <a:r>
              <a:rPr b="1" lang="it"/>
              <a:t>PRESENZA SUL WEB</a:t>
            </a:r>
          </a:p>
          <a:p>
            <a:pPr lvl="0" rtl="0" algn="ctr">
              <a:spcBef>
                <a:spcPts val="0"/>
              </a:spcBef>
              <a:buNone/>
            </a:pPr>
            <a:r>
              <a:t/>
            </a:r>
            <a:endParaRPr b="1"/>
          </a:p>
          <a:p>
            <a:pPr lvl="0" rtl="0" algn="ctr">
              <a:spcBef>
                <a:spcPts val="0"/>
              </a:spcBef>
              <a:buNone/>
            </a:pPr>
            <a:r>
              <a:rPr b="1" lang="it" sz="2000">
                <a:solidFill>
                  <a:srgbClr val="00FF00"/>
                </a:solidFill>
              </a:rPr>
              <a:t>BUONA</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pic>
        <p:nvPicPr>
          <p:cNvPr id="169" name="Shape 169"/>
          <p:cNvPicPr preferRelativeResize="0"/>
          <p:nvPr/>
        </p:nvPicPr>
        <p:blipFill>
          <a:blip r:embed="rId3">
            <a:alphaModFix/>
          </a:blip>
          <a:stretch>
            <a:fillRect/>
          </a:stretch>
        </p:blipFill>
        <p:spPr>
          <a:xfrm>
            <a:off x="4050" y="823550"/>
            <a:ext cx="2305050" cy="2305050"/>
          </a:xfrm>
          <a:prstGeom prst="rect">
            <a:avLst/>
          </a:prstGeom>
          <a:noFill/>
          <a:ln>
            <a:noFill/>
          </a:ln>
        </p:spPr>
      </p:pic>
      <p:pic>
        <p:nvPicPr>
          <p:cNvPr id="170" name="Shape 170"/>
          <p:cNvPicPr preferRelativeResize="0"/>
          <p:nvPr/>
        </p:nvPicPr>
        <p:blipFill>
          <a:blip r:embed="rId4">
            <a:alphaModFix amt="90000"/>
          </a:blip>
          <a:stretch>
            <a:fillRect/>
          </a:stretch>
        </p:blipFill>
        <p:spPr>
          <a:xfrm>
            <a:off x="2676076" y="2719268"/>
            <a:ext cx="541350" cy="541306"/>
          </a:xfrm>
          <a:prstGeom prst="rect">
            <a:avLst/>
          </a:prstGeom>
          <a:noFill/>
          <a:ln>
            <a:noFill/>
          </a:ln>
        </p:spPr>
      </p:pic>
      <p:sp>
        <p:nvSpPr>
          <p:cNvPr id="171" name="Shape 171"/>
          <p:cNvSpPr/>
          <p:nvPr/>
        </p:nvSpPr>
        <p:spPr>
          <a:xfrm>
            <a:off x="0" y="-33775"/>
            <a:ext cx="9144000" cy="855300"/>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2" name="Shape 172"/>
          <p:cNvSpPr txBox="1"/>
          <p:nvPr/>
        </p:nvSpPr>
        <p:spPr>
          <a:xfrm>
            <a:off x="438950" y="42425"/>
            <a:ext cx="4389300" cy="348900"/>
          </a:xfrm>
          <a:prstGeom prst="rect">
            <a:avLst/>
          </a:prstGeom>
          <a:noFill/>
          <a:ln>
            <a:noFill/>
          </a:ln>
        </p:spPr>
        <p:txBody>
          <a:bodyPr anchorCtr="0" anchor="t" bIns="91425" lIns="91425" rIns="91425" tIns="91425">
            <a:noAutofit/>
          </a:bodyPr>
          <a:lstStyle/>
          <a:p>
            <a:pPr lvl="0" rtl="0">
              <a:spcBef>
                <a:spcPts val="0"/>
              </a:spcBef>
              <a:buNone/>
            </a:pPr>
            <a:r>
              <a:rPr b="1" lang="it" sz="3600">
                <a:solidFill>
                  <a:srgbClr val="F3F3F3"/>
                </a:solidFill>
                <a:latin typeface="Proxima Nova"/>
                <a:ea typeface="Proxima Nova"/>
                <a:cs typeface="Proxima Nova"/>
                <a:sym typeface="Proxima Nova"/>
              </a:rPr>
              <a:t>Giorgio Airaudo</a:t>
            </a:r>
          </a:p>
        </p:txBody>
      </p:sp>
      <p:pic>
        <p:nvPicPr>
          <p:cNvPr id="173" name="Shape 173"/>
          <p:cNvPicPr preferRelativeResize="0"/>
          <p:nvPr/>
        </p:nvPicPr>
        <p:blipFill>
          <a:blip r:embed="rId5">
            <a:alphaModFix amt="90000"/>
          </a:blip>
          <a:stretch>
            <a:fillRect/>
          </a:stretch>
        </p:blipFill>
        <p:spPr>
          <a:xfrm>
            <a:off x="2633137" y="1155112"/>
            <a:ext cx="627202" cy="627225"/>
          </a:xfrm>
          <a:prstGeom prst="rect">
            <a:avLst/>
          </a:prstGeom>
          <a:noFill/>
          <a:ln>
            <a:noFill/>
          </a:ln>
        </p:spPr>
      </p:pic>
      <p:cxnSp>
        <p:nvCxnSpPr>
          <p:cNvPr id="174" name="Shape 174"/>
          <p:cNvCxnSpPr/>
          <p:nvPr/>
        </p:nvCxnSpPr>
        <p:spPr>
          <a:xfrm>
            <a:off x="2309100" y="2268325"/>
            <a:ext cx="6841200" cy="13800"/>
          </a:xfrm>
          <a:prstGeom prst="straightConnector1">
            <a:avLst/>
          </a:prstGeom>
          <a:noFill/>
          <a:ln cap="flat" cmpd="sng" w="38100">
            <a:solidFill>
              <a:schemeClr val="accent2"/>
            </a:solidFill>
            <a:prstDash val="solid"/>
            <a:round/>
            <a:headEnd len="lg" w="lg" type="none"/>
            <a:tailEnd len="lg" w="lg" type="none"/>
          </a:ln>
        </p:spPr>
      </p:cxnSp>
      <p:cxnSp>
        <p:nvCxnSpPr>
          <p:cNvPr id="175" name="Shape 175"/>
          <p:cNvCxnSpPr/>
          <p:nvPr/>
        </p:nvCxnSpPr>
        <p:spPr>
          <a:xfrm>
            <a:off x="2309100" y="776825"/>
            <a:ext cx="0" cy="4366800"/>
          </a:xfrm>
          <a:prstGeom prst="straightConnector1">
            <a:avLst/>
          </a:prstGeom>
          <a:noFill/>
          <a:ln cap="flat" cmpd="sng" w="38100">
            <a:solidFill>
              <a:schemeClr val="accent2"/>
            </a:solidFill>
            <a:prstDash val="solid"/>
            <a:round/>
            <a:headEnd len="lg" w="lg" type="none"/>
            <a:tailEnd len="lg" w="lg" type="none"/>
          </a:ln>
        </p:spPr>
      </p:cxnSp>
      <p:cxnSp>
        <p:nvCxnSpPr>
          <p:cNvPr id="176" name="Shape 176"/>
          <p:cNvCxnSpPr/>
          <p:nvPr/>
        </p:nvCxnSpPr>
        <p:spPr>
          <a:xfrm>
            <a:off x="2309100" y="3773925"/>
            <a:ext cx="6841200" cy="0"/>
          </a:xfrm>
          <a:prstGeom prst="straightConnector1">
            <a:avLst/>
          </a:prstGeom>
          <a:noFill/>
          <a:ln cap="flat" cmpd="sng" w="38100">
            <a:solidFill>
              <a:schemeClr val="accent2"/>
            </a:solidFill>
            <a:prstDash val="solid"/>
            <a:round/>
            <a:headEnd len="lg" w="lg" type="none"/>
            <a:tailEnd len="lg" w="lg" type="none"/>
          </a:ln>
        </p:spPr>
      </p:cxnSp>
      <p:sp>
        <p:nvSpPr>
          <p:cNvPr id="177" name="Shape 177"/>
          <p:cNvSpPr txBox="1"/>
          <p:nvPr/>
        </p:nvSpPr>
        <p:spPr>
          <a:xfrm>
            <a:off x="3584400" y="914125"/>
            <a:ext cx="6884400" cy="1307400"/>
          </a:xfrm>
          <a:prstGeom prst="rect">
            <a:avLst/>
          </a:prstGeom>
          <a:noFill/>
          <a:ln>
            <a:noFill/>
          </a:ln>
        </p:spPr>
        <p:txBody>
          <a:bodyPr anchorCtr="0" anchor="t" bIns="91425" lIns="91425" rIns="91425" tIns="91425">
            <a:noAutofit/>
          </a:bodyPr>
          <a:lstStyle/>
          <a:p>
            <a:pPr lvl="0" rtl="0">
              <a:spcBef>
                <a:spcPts val="0"/>
              </a:spcBef>
              <a:buNone/>
            </a:pPr>
            <a:r>
              <a:rPr b="1" lang="it"/>
              <a:t>@</a:t>
            </a:r>
            <a:r>
              <a:rPr b="1" lang="it">
                <a:solidFill>
                  <a:schemeClr val="dk1"/>
                </a:solidFill>
              </a:rPr>
              <a:t>GAiraudo</a:t>
            </a:r>
            <a:r>
              <a:rPr b="1" lang="it"/>
              <a:t>  -  Followers 8K</a:t>
            </a:r>
          </a:p>
          <a:p>
            <a:pPr lvl="0" rtl="0">
              <a:spcBef>
                <a:spcPts val="0"/>
              </a:spcBef>
              <a:buNone/>
            </a:pPr>
            <a:r>
              <a:t/>
            </a:r>
            <a:endParaRPr/>
          </a:p>
          <a:p>
            <a:pPr lvl="0" rtl="0">
              <a:spcBef>
                <a:spcPts val="0"/>
              </a:spcBef>
              <a:buNone/>
            </a:pPr>
            <a:r>
              <a:rPr b="1" lang="it"/>
              <a:t>Hashtags:</a:t>
            </a:r>
          </a:p>
          <a:p>
            <a:pPr lvl="0" rtl="0">
              <a:lnSpc>
                <a:spcPct val="115000"/>
              </a:lnSpc>
              <a:spcBef>
                <a:spcPts val="0"/>
              </a:spcBef>
              <a:buNone/>
            </a:pPr>
            <a:r>
              <a:rPr lang="it">
                <a:solidFill>
                  <a:schemeClr val="dk1"/>
                </a:solidFill>
              </a:rPr>
              <a:t>#torinoinComune</a:t>
            </a:r>
          </a:p>
          <a:p>
            <a:pPr lvl="0" rtl="0">
              <a:spcBef>
                <a:spcPts val="0"/>
              </a:spcBef>
              <a:buNone/>
            </a:pPr>
            <a:r>
              <a:t/>
            </a:r>
            <a:endParaRPr/>
          </a:p>
          <a:p>
            <a:pPr lvl="0" rtl="0">
              <a:spcBef>
                <a:spcPts val="0"/>
              </a:spcBef>
              <a:buNone/>
            </a:pPr>
            <a:r>
              <a:t/>
            </a:r>
            <a:endParaRPr/>
          </a:p>
        </p:txBody>
      </p:sp>
      <p:sp>
        <p:nvSpPr>
          <p:cNvPr id="178" name="Shape 178"/>
          <p:cNvSpPr txBox="1"/>
          <p:nvPr/>
        </p:nvSpPr>
        <p:spPr>
          <a:xfrm>
            <a:off x="3584400" y="2466525"/>
            <a:ext cx="6884400" cy="1307400"/>
          </a:xfrm>
          <a:prstGeom prst="rect">
            <a:avLst/>
          </a:prstGeom>
          <a:noFill/>
          <a:ln>
            <a:noFill/>
          </a:ln>
        </p:spPr>
        <p:txBody>
          <a:bodyPr anchorCtr="0" anchor="t" bIns="91425" lIns="91425" rIns="91425" tIns="91425">
            <a:noAutofit/>
          </a:bodyPr>
          <a:lstStyle/>
          <a:p>
            <a:pPr lvl="0" rtl="0">
              <a:spcBef>
                <a:spcPts val="0"/>
              </a:spcBef>
              <a:buNone/>
            </a:pPr>
            <a:r>
              <a:rPr b="1" lang="it"/>
              <a:t>Google search keywords:</a:t>
            </a:r>
          </a:p>
          <a:p>
            <a:pPr lvl="0" rtl="0">
              <a:spcBef>
                <a:spcPts val="0"/>
              </a:spcBef>
              <a:buNone/>
            </a:pPr>
            <a:r>
              <a:t/>
            </a:r>
            <a:endParaRPr>
              <a:solidFill>
                <a:schemeClr val="dk1"/>
              </a:solidFill>
            </a:endParaRPr>
          </a:p>
          <a:p>
            <a:pPr indent="0" lvl="0" marL="0" marR="0" rtl="0" algn="l">
              <a:lnSpc>
                <a:spcPct val="100000"/>
              </a:lnSpc>
              <a:spcBef>
                <a:spcPts val="0"/>
              </a:spcBef>
              <a:spcAft>
                <a:spcPts val="0"/>
              </a:spcAft>
              <a:buNone/>
            </a:pPr>
            <a:r>
              <a:rPr lang="it">
                <a:solidFill>
                  <a:schemeClr val="dk1"/>
                </a:solidFill>
              </a:rPr>
              <a:t>Giorgio Airaudo Torino - Giorgio Airaudo elezioni 2016</a:t>
            </a:r>
          </a:p>
          <a:p>
            <a:pPr indent="0" lvl="0" marL="0" marR="0" rtl="0" algn="l">
              <a:lnSpc>
                <a:spcPct val="100000"/>
              </a:lnSpc>
              <a:spcBef>
                <a:spcPts val="0"/>
              </a:spcBef>
              <a:spcAft>
                <a:spcPts val="0"/>
              </a:spcAft>
              <a:buNone/>
            </a:pPr>
            <a:r>
              <a:rPr lang="it">
                <a:solidFill>
                  <a:schemeClr val="dk1"/>
                </a:solidFill>
              </a:rPr>
              <a:t>elezioni amministrative giugno 2016 Airaudo</a:t>
            </a:r>
          </a:p>
          <a:p>
            <a:pPr lvl="0" rtl="0">
              <a:spcBef>
                <a:spcPts val="0"/>
              </a:spcBef>
              <a:buNone/>
            </a:pPr>
            <a:r>
              <a:t/>
            </a:r>
            <a:endParaRPr>
              <a:solidFill>
                <a:schemeClr val="dk1"/>
              </a:solidFill>
            </a:endParaRPr>
          </a:p>
          <a:p>
            <a:pPr lvl="0" rtl="0">
              <a:spcBef>
                <a:spcPts val="0"/>
              </a:spcBef>
              <a:buNone/>
            </a:pPr>
            <a:r>
              <a:t/>
            </a:r>
            <a:endParaRPr b="1"/>
          </a:p>
        </p:txBody>
      </p:sp>
      <p:pic>
        <p:nvPicPr>
          <p:cNvPr id="179" name="Shape 179"/>
          <p:cNvPicPr preferRelativeResize="0"/>
          <p:nvPr/>
        </p:nvPicPr>
        <p:blipFill>
          <a:blip r:embed="rId6">
            <a:alphaModFix/>
          </a:blip>
          <a:stretch>
            <a:fillRect/>
          </a:stretch>
        </p:blipFill>
        <p:spPr>
          <a:xfrm>
            <a:off x="2579937" y="4159124"/>
            <a:ext cx="733624" cy="733624"/>
          </a:xfrm>
          <a:prstGeom prst="rect">
            <a:avLst/>
          </a:prstGeom>
          <a:noFill/>
          <a:ln>
            <a:noFill/>
          </a:ln>
        </p:spPr>
      </p:pic>
      <p:sp>
        <p:nvSpPr>
          <p:cNvPr id="180" name="Shape 180"/>
          <p:cNvSpPr txBox="1"/>
          <p:nvPr/>
        </p:nvSpPr>
        <p:spPr>
          <a:xfrm>
            <a:off x="0" y="3130625"/>
            <a:ext cx="2309100" cy="1437300"/>
          </a:xfrm>
          <a:prstGeom prst="rect">
            <a:avLst/>
          </a:prstGeom>
          <a:noFill/>
          <a:ln>
            <a:noFill/>
          </a:ln>
        </p:spPr>
        <p:txBody>
          <a:bodyPr anchorCtr="0" anchor="t" bIns="91425" lIns="91425" rIns="91425" tIns="91425">
            <a:noAutofit/>
          </a:bodyPr>
          <a:lstStyle/>
          <a:p>
            <a:pPr lvl="0" rtl="0" algn="ctr">
              <a:spcBef>
                <a:spcPts val="0"/>
              </a:spcBef>
              <a:buNone/>
            </a:pPr>
            <a:r>
              <a:t/>
            </a:r>
            <a:endParaRPr b="1"/>
          </a:p>
          <a:p>
            <a:pPr lvl="0" rtl="0" algn="ctr">
              <a:spcBef>
                <a:spcPts val="0"/>
              </a:spcBef>
              <a:buNone/>
            </a:pPr>
            <a:r>
              <a:rPr b="1" lang="it"/>
              <a:t>PRESENZA SUL WEB</a:t>
            </a:r>
          </a:p>
          <a:p>
            <a:pPr lvl="0" rtl="0" algn="ctr">
              <a:spcBef>
                <a:spcPts val="0"/>
              </a:spcBef>
              <a:buNone/>
            </a:pPr>
            <a:r>
              <a:t/>
            </a:r>
            <a:endParaRPr b="1"/>
          </a:p>
          <a:p>
            <a:pPr lvl="0" rtl="0" algn="ctr">
              <a:spcBef>
                <a:spcPts val="0"/>
              </a:spcBef>
              <a:buNone/>
            </a:pPr>
            <a:r>
              <a:rPr b="1" lang="it" sz="2000">
                <a:solidFill>
                  <a:srgbClr val="00FF00"/>
                </a:solidFill>
              </a:rPr>
              <a:t>BUONA</a:t>
            </a:r>
          </a:p>
        </p:txBody>
      </p:sp>
      <p:sp>
        <p:nvSpPr>
          <p:cNvPr id="181" name="Shape 181"/>
          <p:cNvSpPr txBox="1"/>
          <p:nvPr/>
        </p:nvSpPr>
        <p:spPr>
          <a:xfrm>
            <a:off x="3686975" y="3850125"/>
            <a:ext cx="6884400" cy="1307400"/>
          </a:xfrm>
          <a:prstGeom prst="rect">
            <a:avLst/>
          </a:prstGeom>
          <a:noFill/>
          <a:ln>
            <a:noFill/>
          </a:ln>
        </p:spPr>
        <p:txBody>
          <a:bodyPr anchorCtr="0" anchor="t" bIns="91425" lIns="91425" rIns="91425" tIns="91425">
            <a:noAutofit/>
          </a:bodyPr>
          <a:lstStyle/>
          <a:p>
            <a:pPr lvl="0" rtl="0">
              <a:spcBef>
                <a:spcPts val="0"/>
              </a:spcBef>
              <a:buNone/>
            </a:pPr>
            <a:r>
              <a:rPr b="1" lang="it"/>
              <a:t>Sito Personale:</a:t>
            </a:r>
          </a:p>
          <a:p>
            <a:pPr lvl="0" rtl="0">
              <a:spcBef>
                <a:spcPts val="0"/>
              </a:spcBef>
              <a:buNone/>
            </a:pPr>
            <a:r>
              <a:t/>
            </a:r>
            <a:endParaRPr>
              <a:solidFill>
                <a:schemeClr val="dk1"/>
              </a:solidFill>
            </a:endParaRPr>
          </a:p>
          <a:p>
            <a:pPr indent="0" lvl="0" marL="0" marR="0" rtl="0" algn="l">
              <a:lnSpc>
                <a:spcPct val="100000"/>
              </a:lnSpc>
              <a:spcBef>
                <a:spcPts val="0"/>
              </a:spcBef>
              <a:spcAft>
                <a:spcPts val="0"/>
              </a:spcAft>
              <a:buNone/>
            </a:pPr>
            <a:r>
              <a:rPr lang="it">
                <a:solidFill>
                  <a:schemeClr val="dk1"/>
                </a:solidFill>
              </a:rPr>
              <a:t>http://www.torinoincomune.com/             (CON FEED RSS)</a:t>
            </a:r>
          </a:p>
          <a:p>
            <a:pPr lvl="0" rtl="0">
              <a:spcBef>
                <a:spcPts val="0"/>
              </a:spcBef>
              <a:buNone/>
            </a:pPr>
            <a:r>
              <a:t/>
            </a:r>
            <a:endParaRPr>
              <a:solidFill>
                <a:schemeClr val="dk1"/>
              </a:solidFill>
            </a:endParaRPr>
          </a:p>
          <a:p>
            <a:pPr lvl="0" rtl="0">
              <a:spcBef>
                <a:spcPts val="0"/>
              </a:spcBef>
              <a:buNone/>
            </a:pPr>
            <a:r>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pic>
        <p:nvPicPr>
          <p:cNvPr id="186" name="Shape 186"/>
          <p:cNvPicPr preferRelativeResize="0"/>
          <p:nvPr/>
        </p:nvPicPr>
        <p:blipFill rotWithShape="1">
          <a:blip r:embed="rId3">
            <a:alphaModFix/>
          </a:blip>
          <a:srcRect b="23035" l="0" r="0" t="0"/>
          <a:stretch/>
        </p:blipFill>
        <p:spPr>
          <a:xfrm>
            <a:off x="4050" y="821524"/>
            <a:ext cx="2305050" cy="2309099"/>
          </a:xfrm>
          <a:prstGeom prst="rect">
            <a:avLst/>
          </a:prstGeom>
          <a:noFill/>
          <a:ln>
            <a:noFill/>
          </a:ln>
        </p:spPr>
      </p:pic>
      <p:pic>
        <p:nvPicPr>
          <p:cNvPr id="187" name="Shape 187"/>
          <p:cNvPicPr preferRelativeResize="0"/>
          <p:nvPr/>
        </p:nvPicPr>
        <p:blipFill>
          <a:blip r:embed="rId4">
            <a:alphaModFix amt="90000"/>
          </a:blip>
          <a:stretch>
            <a:fillRect/>
          </a:stretch>
        </p:blipFill>
        <p:spPr>
          <a:xfrm>
            <a:off x="2676076" y="2719268"/>
            <a:ext cx="541350" cy="541306"/>
          </a:xfrm>
          <a:prstGeom prst="rect">
            <a:avLst/>
          </a:prstGeom>
          <a:noFill/>
          <a:ln>
            <a:noFill/>
          </a:ln>
        </p:spPr>
      </p:pic>
      <p:sp>
        <p:nvSpPr>
          <p:cNvPr id="188" name="Shape 188"/>
          <p:cNvSpPr/>
          <p:nvPr/>
        </p:nvSpPr>
        <p:spPr>
          <a:xfrm>
            <a:off x="0" y="-33775"/>
            <a:ext cx="9144000" cy="855300"/>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9" name="Shape 189"/>
          <p:cNvSpPr txBox="1"/>
          <p:nvPr/>
        </p:nvSpPr>
        <p:spPr>
          <a:xfrm>
            <a:off x="438950" y="42425"/>
            <a:ext cx="4389300" cy="348900"/>
          </a:xfrm>
          <a:prstGeom prst="rect">
            <a:avLst/>
          </a:prstGeom>
          <a:noFill/>
          <a:ln>
            <a:noFill/>
          </a:ln>
        </p:spPr>
        <p:txBody>
          <a:bodyPr anchorCtr="0" anchor="t" bIns="91425" lIns="91425" rIns="91425" tIns="91425">
            <a:noAutofit/>
          </a:bodyPr>
          <a:lstStyle/>
          <a:p>
            <a:pPr lvl="0" rtl="0">
              <a:spcBef>
                <a:spcPts val="0"/>
              </a:spcBef>
              <a:buNone/>
            </a:pPr>
            <a:r>
              <a:rPr b="1" lang="it" sz="3600">
                <a:solidFill>
                  <a:srgbClr val="F3F3F3"/>
                </a:solidFill>
                <a:latin typeface="Proxima Nova"/>
                <a:ea typeface="Proxima Nova"/>
                <a:cs typeface="Proxima Nova"/>
                <a:sym typeface="Proxima Nova"/>
              </a:rPr>
              <a:t>Roberto Rosso</a:t>
            </a:r>
          </a:p>
        </p:txBody>
      </p:sp>
      <p:pic>
        <p:nvPicPr>
          <p:cNvPr id="190" name="Shape 190"/>
          <p:cNvPicPr preferRelativeResize="0"/>
          <p:nvPr/>
        </p:nvPicPr>
        <p:blipFill>
          <a:blip r:embed="rId5">
            <a:alphaModFix amt="90000"/>
          </a:blip>
          <a:stretch>
            <a:fillRect/>
          </a:stretch>
        </p:blipFill>
        <p:spPr>
          <a:xfrm>
            <a:off x="2633137" y="1155112"/>
            <a:ext cx="627202" cy="627225"/>
          </a:xfrm>
          <a:prstGeom prst="rect">
            <a:avLst/>
          </a:prstGeom>
          <a:noFill/>
          <a:ln>
            <a:noFill/>
          </a:ln>
        </p:spPr>
      </p:pic>
      <p:cxnSp>
        <p:nvCxnSpPr>
          <p:cNvPr id="191" name="Shape 191"/>
          <p:cNvCxnSpPr/>
          <p:nvPr/>
        </p:nvCxnSpPr>
        <p:spPr>
          <a:xfrm>
            <a:off x="2309100" y="2268325"/>
            <a:ext cx="6841200" cy="13800"/>
          </a:xfrm>
          <a:prstGeom prst="straightConnector1">
            <a:avLst/>
          </a:prstGeom>
          <a:noFill/>
          <a:ln cap="flat" cmpd="sng" w="38100">
            <a:solidFill>
              <a:schemeClr val="accent2"/>
            </a:solidFill>
            <a:prstDash val="solid"/>
            <a:round/>
            <a:headEnd len="lg" w="lg" type="none"/>
            <a:tailEnd len="lg" w="lg" type="none"/>
          </a:ln>
        </p:spPr>
      </p:cxnSp>
      <p:cxnSp>
        <p:nvCxnSpPr>
          <p:cNvPr id="192" name="Shape 192"/>
          <p:cNvCxnSpPr/>
          <p:nvPr/>
        </p:nvCxnSpPr>
        <p:spPr>
          <a:xfrm>
            <a:off x="2309100" y="776825"/>
            <a:ext cx="0" cy="4366800"/>
          </a:xfrm>
          <a:prstGeom prst="straightConnector1">
            <a:avLst/>
          </a:prstGeom>
          <a:noFill/>
          <a:ln cap="flat" cmpd="sng" w="38100">
            <a:solidFill>
              <a:schemeClr val="accent2"/>
            </a:solidFill>
            <a:prstDash val="solid"/>
            <a:round/>
            <a:headEnd len="lg" w="lg" type="none"/>
            <a:tailEnd len="lg" w="lg" type="none"/>
          </a:ln>
        </p:spPr>
      </p:cxnSp>
      <p:cxnSp>
        <p:nvCxnSpPr>
          <p:cNvPr id="193" name="Shape 193"/>
          <p:cNvCxnSpPr/>
          <p:nvPr/>
        </p:nvCxnSpPr>
        <p:spPr>
          <a:xfrm>
            <a:off x="2309100" y="3773925"/>
            <a:ext cx="6841200" cy="0"/>
          </a:xfrm>
          <a:prstGeom prst="straightConnector1">
            <a:avLst/>
          </a:prstGeom>
          <a:noFill/>
          <a:ln cap="flat" cmpd="sng" w="38100">
            <a:solidFill>
              <a:schemeClr val="accent2"/>
            </a:solidFill>
            <a:prstDash val="solid"/>
            <a:round/>
            <a:headEnd len="lg" w="lg" type="none"/>
            <a:tailEnd len="lg" w="lg" type="none"/>
          </a:ln>
        </p:spPr>
      </p:cxnSp>
      <p:sp>
        <p:nvSpPr>
          <p:cNvPr id="194" name="Shape 194"/>
          <p:cNvSpPr txBox="1"/>
          <p:nvPr/>
        </p:nvSpPr>
        <p:spPr>
          <a:xfrm>
            <a:off x="3584400" y="914125"/>
            <a:ext cx="6884400" cy="1307400"/>
          </a:xfrm>
          <a:prstGeom prst="rect">
            <a:avLst/>
          </a:prstGeom>
          <a:noFill/>
          <a:ln>
            <a:noFill/>
          </a:ln>
        </p:spPr>
        <p:txBody>
          <a:bodyPr anchorCtr="0" anchor="t" bIns="91425" lIns="91425" rIns="91425" tIns="91425">
            <a:noAutofit/>
          </a:bodyPr>
          <a:lstStyle/>
          <a:p>
            <a:pPr lvl="0" rtl="0">
              <a:spcBef>
                <a:spcPts val="0"/>
              </a:spcBef>
              <a:buNone/>
            </a:pPr>
            <a:r>
              <a:rPr b="1" lang="it"/>
              <a:t>@</a:t>
            </a:r>
            <a:r>
              <a:rPr b="1" lang="it">
                <a:solidFill>
                  <a:schemeClr val="dk1"/>
                </a:solidFill>
              </a:rPr>
              <a:t>OnRobertoRosso</a:t>
            </a:r>
            <a:r>
              <a:rPr b="1" lang="it"/>
              <a:t>  -  Followers 83</a:t>
            </a:r>
          </a:p>
          <a:p>
            <a:pPr lvl="0" rtl="0">
              <a:spcBef>
                <a:spcPts val="0"/>
              </a:spcBef>
              <a:buNone/>
            </a:pPr>
            <a:r>
              <a:t/>
            </a:r>
            <a:endParaRPr/>
          </a:p>
          <a:p>
            <a:pPr lvl="0" rtl="0">
              <a:spcBef>
                <a:spcPts val="0"/>
              </a:spcBef>
              <a:buNone/>
            </a:pPr>
            <a:r>
              <a:rPr b="1" lang="it"/>
              <a:t>Hashtags:</a:t>
            </a:r>
          </a:p>
          <a:p>
            <a:pPr lvl="0" rtl="0">
              <a:lnSpc>
                <a:spcPct val="115000"/>
              </a:lnSpc>
              <a:spcBef>
                <a:spcPts val="0"/>
              </a:spcBef>
              <a:buNone/>
            </a:pPr>
            <a:r>
              <a:rPr lang="it">
                <a:solidFill>
                  <a:schemeClr val="dk1"/>
                </a:solidFill>
                <a:highlight>
                  <a:srgbClr val="F5F8FA"/>
                </a:highlight>
              </a:rPr>
              <a:t>NON UTILIZZATI</a:t>
            </a:r>
          </a:p>
          <a:p>
            <a:pPr lvl="0" rtl="0">
              <a:spcBef>
                <a:spcPts val="0"/>
              </a:spcBef>
              <a:buNone/>
            </a:pPr>
            <a:r>
              <a:t/>
            </a:r>
            <a:endParaRPr/>
          </a:p>
          <a:p>
            <a:pPr lvl="0" rtl="0">
              <a:spcBef>
                <a:spcPts val="0"/>
              </a:spcBef>
              <a:buNone/>
            </a:pPr>
            <a:r>
              <a:t/>
            </a:r>
            <a:endParaRPr/>
          </a:p>
        </p:txBody>
      </p:sp>
      <p:sp>
        <p:nvSpPr>
          <p:cNvPr id="195" name="Shape 195"/>
          <p:cNvSpPr txBox="1"/>
          <p:nvPr/>
        </p:nvSpPr>
        <p:spPr>
          <a:xfrm>
            <a:off x="3584400" y="2466525"/>
            <a:ext cx="6884400" cy="1307400"/>
          </a:xfrm>
          <a:prstGeom prst="rect">
            <a:avLst/>
          </a:prstGeom>
          <a:noFill/>
          <a:ln>
            <a:noFill/>
          </a:ln>
        </p:spPr>
        <p:txBody>
          <a:bodyPr anchorCtr="0" anchor="t" bIns="91425" lIns="91425" rIns="91425" tIns="91425">
            <a:noAutofit/>
          </a:bodyPr>
          <a:lstStyle/>
          <a:p>
            <a:pPr lvl="0" rtl="0">
              <a:spcBef>
                <a:spcPts val="0"/>
              </a:spcBef>
              <a:buNone/>
            </a:pPr>
            <a:r>
              <a:rPr b="1" lang="it"/>
              <a:t>Google search keywords:</a:t>
            </a:r>
          </a:p>
          <a:p>
            <a:pPr lvl="0" rtl="0">
              <a:spcBef>
                <a:spcPts val="0"/>
              </a:spcBef>
              <a:buNone/>
            </a:pPr>
            <a:r>
              <a:t/>
            </a:r>
            <a:endParaRPr>
              <a:solidFill>
                <a:schemeClr val="dk1"/>
              </a:solidFill>
            </a:endParaRPr>
          </a:p>
          <a:p>
            <a:pPr indent="0" lvl="0" marL="0" marR="0" rtl="0" algn="l">
              <a:lnSpc>
                <a:spcPct val="100000"/>
              </a:lnSpc>
              <a:spcBef>
                <a:spcPts val="0"/>
              </a:spcBef>
              <a:spcAft>
                <a:spcPts val="0"/>
              </a:spcAft>
              <a:buNone/>
            </a:pPr>
            <a:r>
              <a:rPr lang="it">
                <a:solidFill>
                  <a:schemeClr val="dk1"/>
                </a:solidFill>
              </a:rPr>
              <a:t>Roberto Rosso Torino - Roberto Rosso elezioni 2016</a:t>
            </a:r>
          </a:p>
          <a:p>
            <a:pPr indent="0" lvl="0" marL="0" marR="0" rtl="0" algn="l">
              <a:lnSpc>
                <a:spcPct val="100000"/>
              </a:lnSpc>
              <a:spcBef>
                <a:spcPts val="0"/>
              </a:spcBef>
              <a:spcAft>
                <a:spcPts val="0"/>
              </a:spcAft>
              <a:buNone/>
            </a:pPr>
            <a:r>
              <a:rPr lang="it">
                <a:solidFill>
                  <a:schemeClr val="dk1"/>
                </a:solidFill>
              </a:rPr>
              <a:t>elezioni amministrative giugno 2016 Rosso</a:t>
            </a:r>
          </a:p>
          <a:p>
            <a:pPr lvl="0" rtl="0">
              <a:spcBef>
                <a:spcPts val="0"/>
              </a:spcBef>
              <a:buNone/>
            </a:pPr>
            <a:r>
              <a:t/>
            </a:r>
            <a:endParaRPr>
              <a:solidFill>
                <a:schemeClr val="dk1"/>
              </a:solidFill>
            </a:endParaRPr>
          </a:p>
          <a:p>
            <a:pPr lvl="0" rtl="0">
              <a:spcBef>
                <a:spcPts val="0"/>
              </a:spcBef>
              <a:buNone/>
            </a:pPr>
            <a:r>
              <a:t/>
            </a:r>
            <a:endParaRPr b="1"/>
          </a:p>
        </p:txBody>
      </p:sp>
      <p:pic>
        <p:nvPicPr>
          <p:cNvPr id="196" name="Shape 196"/>
          <p:cNvPicPr preferRelativeResize="0"/>
          <p:nvPr/>
        </p:nvPicPr>
        <p:blipFill>
          <a:blip r:embed="rId6">
            <a:alphaModFix/>
          </a:blip>
          <a:stretch>
            <a:fillRect/>
          </a:stretch>
        </p:blipFill>
        <p:spPr>
          <a:xfrm>
            <a:off x="2579937" y="4159124"/>
            <a:ext cx="733624" cy="733624"/>
          </a:xfrm>
          <a:prstGeom prst="rect">
            <a:avLst/>
          </a:prstGeom>
          <a:noFill/>
          <a:ln>
            <a:noFill/>
          </a:ln>
        </p:spPr>
      </p:pic>
      <p:sp>
        <p:nvSpPr>
          <p:cNvPr id="197" name="Shape 197"/>
          <p:cNvSpPr txBox="1"/>
          <p:nvPr/>
        </p:nvSpPr>
        <p:spPr>
          <a:xfrm>
            <a:off x="0" y="3130625"/>
            <a:ext cx="2309100" cy="1437300"/>
          </a:xfrm>
          <a:prstGeom prst="rect">
            <a:avLst/>
          </a:prstGeom>
          <a:noFill/>
          <a:ln>
            <a:noFill/>
          </a:ln>
        </p:spPr>
        <p:txBody>
          <a:bodyPr anchorCtr="0" anchor="t" bIns="91425" lIns="91425" rIns="91425" tIns="91425">
            <a:noAutofit/>
          </a:bodyPr>
          <a:lstStyle/>
          <a:p>
            <a:pPr lvl="0" rtl="0" algn="ctr">
              <a:spcBef>
                <a:spcPts val="0"/>
              </a:spcBef>
              <a:buNone/>
            </a:pPr>
            <a:r>
              <a:t/>
            </a:r>
            <a:endParaRPr b="1"/>
          </a:p>
          <a:p>
            <a:pPr lvl="0" rtl="0" algn="ctr">
              <a:spcBef>
                <a:spcPts val="0"/>
              </a:spcBef>
              <a:buNone/>
            </a:pPr>
            <a:r>
              <a:rPr b="1" lang="it"/>
              <a:t>PRESENZA SUL WEB</a:t>
            </a:r>
          </a:p>
          <a:p>
            <a:pPr lvl="0" rtl="0" algn="ctr">
              <a:spcBef>
                <a:spcPts val="0"/>
              </a:spcBef>
              <a:buNone/>
            </a:pPr>
            <a:r>
              <a:t/>
            </a:r>
            <a:endParaRPr b="1"/>
          </a:p>
          <a:p>
            <a:pPr lvl="0" rtl="0" algn="ctr">
              <a:spcBef>
                <a:spcPts val="0"/>
              </a:spcBef>
              <a:buNone/>
            </a:pPr>
            <a:r>
              <a:rPr b="1" lang="it" sz="2000">
                <a:solidFill>
                  <a:srgbClr val="FF9900"/>
                </a:solidFill>
              </a:rPr>
              <a:t>MEDIA</a:t>
            </a:r>
          </a:p>
        </p:txBody>
      </p:sp>
      <p:sp>
        <p:nvSpPr>
          <p:cNvPr id="198" name="Shape 198"/>
          <p:cNvSpPr txBox="1"/>
          <p:nvPr/>
        </p:nvSpPr>
        <p:spPr>
          <a:xfrm>
            <a:off x="3686975" y="3850125"/>
            <a:ext cx="6884400" cy="1307400"/>
          </a:xfrm>
          <a:prstGeom prst="rect">
            <a:avLst/>
          </a:prstGeom>
          <a:noFill/>
          <a:ln>
            <a:noFill/>
          </a:ln>
        </p:spPr>
        <p:txBody>
          <a:bodyPr anchorCtr="0" anchor="t" bIns="91425" lIns="91425" rIns="91425" tIns="91425">
            <a:noAutofit/>
          </a:bodyPr>
          <a:lstStyle/>
          <a:p>
            <a:pPr lvl="0" rtl="0">
              <a:spcBef>
                <a:spcPts val="0"/>
              </a:spcBef>
              <a:buNone/>
            </a:pPr>
            <a:r>
              <a:rPr b="1" lang="it"/>
              <a:t>Sito Personale:</a:t>
            </a:r>
          </a:p>
          <a:p>
            <a:pPr lvl="0" rtl="0">
              <a:spcBef>
                <a:spcPts val="0"/>
              </a:spcBef>
              <a:buNone/>
            </a:pPr>
            <a:r>
              <a:t/>
            </a:r>
            <a:endParaRPr>
              <a:solidFill>
                <a:schemeClr val="dk1"/>
              </a:solidFill>
            </a:endParaRPr>
          </a:p>
          <a:p>
            <a:pPr indent="0" lvl="0" marL="0" marR="0" rtl="0" algn="l">
              <a:lnSpc>
                <a:spcPct val="100000"/>
              </a:lnSpc>
              <a:spcBef>
                <a:spcPts val="0"/>
              </a:spcBef>
              <a:spcAft>
                <a:spcPts val="0"/>
              </a:spcAft>
              <a:buNone/>
            </a:pPr>
            <a:r>
              <a:rPr lang="it">
                <a:solidFill>
                  <a:schemeClr val="dk1"/>
                </a:solidFill>
              </a:rPr>
              <a:t>http://www.robertorossosindaco.it/            (NO FEED RSS)</a:t>
            </a:r>
          </a:p>
          <a:p>
            <a:pPr lvl="0" rtl="0">
              <a:spcBef>
                <a:spcPts val="0"/>
              </a:spcBef>
              <a:buNone/>
            </a:pPr>
            <a:r>
              <a:t/>
            </a:r>
            <a:endParaRPr>
              <a:solidFill>
                <a:schemeClr val="dk1"/>
              </a:solidFill>
            </a:endParaRPr>
          </a:p>
          <a:p>
            <a:pPr lvl="0" rtl="0">
              <a:spcBef>
                <a:spcPts val="0"/>
              </a:spcBef>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pic>
        <p:nvPicPr>
          <p:cNvPr id="203" name="Shape 203"/>
          <p:cNvPicPr preferRelativeResize="0"/>
          <p:nvPr/>
        </p:nvPicPr>
        <p:blipFill rotWithShape="1">
          <a:blip r:embed="rId3">
            <a:alphaModFix/>
          </a:blip>
          <a:srcRect b="27620" l="0" r="0" t="0"/>
          <a:stretch/>
        </p:blipFill>
        <p:spPr>
          <a:xfrm>
            <a:off x="4050" y="821524"/>
            <a:ext cx="2305050" cy="2309100"/>
          </a:xfrm>
          <a:prstGeom prst="rect">
            <a:avLst/>
          </a:prstGeom>
          <a:noFill/>
          <a:ln>
            <a:noFill/>
          </a:ln>
        </p:spPr>
      </p:pic>
      <p:pic>
        <p:nvPicPr>
          <p:cNvPr id="204" name="Shape 204"/>
          <p:cNvPicPr preferRelativeResize="0"/>
          <p:nvPr/>
        </p:nvPicPr>
        <p:blipFill>
          <a:blip r:embed="rId4">
            <a:alphaModFix amt="90000"/>
          </a:blip>
          <a:stretch>
            <a:fillRect/>
          </a:stretch>
        </p:blipFill>
        <p:spPr>
          <a:xfrm>
            <a:off x="2676076" y="2719268"/>
            <a:ext cx="541350" cy="541306"/>
          </a:xfrm>
          <a:prstGeom prst="rect">
            <a:avLst/>
          </a:prstGeom>
          <a:noFill/>
          <a:ln>
            <a:noFill/>
          </a:ln>
        </p:spPr>
      </p:pic>
      <p:sp>
        <p:nvSpPr>
          <p:cNvPr id="205" name="Shape 205"/>
          <p:cNvSpPr/>
          <p:nvPr/>
        </p:nvSpPr>
        <p:spPr>
          <a:xfrm>
            <a:off x="0" y="-33775"/>
            <a:ext cx="9144000" cy="855300"/>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6" name="Shape 206"/>
          <p:cNvSpPr txBox="1"/>
          <p:nvPr/>
        </p:nvSpPr>
        <p:spPr>
          <a:xfrm>
            <a:off x="438950" y="42425"/>
            <a:ext cx="4389300" cy="348900"/>
          </a:xfrm>
          <a:prstGeom prst="rect">
            <a:avLst/>
          </a:prstGeom>
          <a:noFill/>
          <a:ln>
            <a:noFill/>
          </a:ln>
        </p:spPr>
        <p:txBody>
          <a:bodyPr anchorCtr="0" anchor="t" bIns="91425" lIns="91425" rIns="91425" tIns="91425">
            <a:noAutofit/>
          </a:bodyPr>
          <a:lstStyle/>
          <a:p>
            <a:pPr lvl="0" rtl="0">
              <a:spcBef>
                <a:spcPts val="0"/>
              </a:spcBef>
              <a:buNone/>
            </a:pPr>
            <a:r>
              <a:rPr b="1" lang="it" sz="3600">
                <a:solidFill>
                  <a:srgbClr val="F3F3F3"/>
                </a:solidFill>
                <a:latin typeface="Proxima Nova"/>
                <a:ea typeface="Proxima Nova"/>
                <a:cs typeface="Proxima Nova"/>
                <a:sym typeface="Proxima Nova"/>
              </a:rPr>
              <a:t>Marco Rizzo</a:t>
            </a:r>
          </a:p>
        </p:txBody>
      </p:sp>
      <p:pic>
        <p:nvPicPr>
          <p:cNvPr id="207" name="Shape 207"/>
          <p:cNvPicPr preferRelativeResize="0"/>
          <p:nvPr/>
        </p:nvPicPr>
        <p:blipFill>
          <a:blip r:embed="rId5">
            <a:alphaModFix amt="90000"/>
          </a:blip>
          <a:stretch>
            <a:fillRect/>
          </a:stretch>
        </p:blipFill>
        <p:spPr>
          <a:xfrm>
            <a:off x="2633137" y="1155112"/>
            <a:ext cx="627202" cy="627225"/>
          </a:xfrm>
          <a:prstGeom prst="rect">
            <a:avLst/>
          </a:prstGeom>
          <a:noFill/>
          <a:ln>
            <a:noFill/>
          </a:ln>
        </p:spPr>
      </p:pic>
      <p:cxnSp>
        <p:nvCxnSpPr>
          <p:cNvPr id="208" name="Shape 208"/>
          <p:cNvCxnSpPr/>
          <p:nvPr/>
        </p:nvCxnSpPr>
        <p:spPr>
          <a:xfrm>
            <a:off x="2309100" y="2268325"/>
            <a:ext cx="6841200" cy="13800"/>
          </a:xfrm>
          <a:prstGeom prst="straightConnector1">
            <a:avLst/>
          </a:prstGeom>
          <a:noFill/>
          <a:ln cap="flat" cmpd="sng" w="38100">
            <a:solidFill>
              <a:schemeClr val="accent2"/>
            </a:solidFill>
            <a:prstDash val="solid"/>
            <a:round/>
            <a:headEnd len="lg" w="lg" type="none"/>
            <a:tailEnd len="lg" w="lg" type="none"/>
          </a:ln>
        </p:spPr>
      </p:cxnSp>
      <p:cxnSp>
        <p:nvCxnSpPr>
          <p:cNvPr id="209" name="Shape 209"/>
          <p:cNvCxnSpPr/>
          <p:nvPr/>
        </p:nvCxnSpPr>
        <p:spPr>
          <a:xfrm>
            <a:off x="2309100" y="776825"/>
            <a:ext cx="0" cy="4366800"/>
          </a:xfrm>
          <a:prstGeom prst="straightConnector1">
            <a:avLst/>
          </a:prstGeom>
          <a:noFill/>
          <a:ln cap="flat" cmpd="sng" w="38100">
            <a:solidFill>
              <a:schemeClr val="accent2"/>
            </a:solidFill>
            <a:prstDash val="solid"/>
            <a:round/>
            <a:headEnd len="lg" w="lg" type="none"/>
            <a:tailEnd len="lg" w="lg" type="none"/>
          </a:ln>
        </p:spPr>
      </p:cxnSp>
      <p:cxnSp>
        <p:nvCxnSpPr>
          <p:cNvPr id="210" name="Shape 210"/>
          <p:cNvCxnSpPr/>
          <p:nvPr/>
        </p:nvCxnSpPr>
        <p:spPr>
          <a:xfrm>
            <a:off x="2309100" y="3773925"/>
            <a:ext cx="6841200" cy="0"/>
          </a:xfrm>
          <a:prstGeom prst="straightConnector1">
            <a:avLst/>
          </a:prstGeom>
          <a:noFill/>
          <a:ln cap="flat" cmpd="sng" w="38100">
            <a:solidFill>
              <a:schemeClr val="accent2"/>
            </a:solidFill>
            <a:prstDash val="solid"/>
            <a:round/>
            <a:headEnd len="lg" w="lg" type="none"/>
            <a:tailEnd len="lg" w="lg" type="none"/>
          </a:ln>
        </p:spPr>
      </p:cxnSp>
      <p:sp>
        <p:nvSpPr>
          <p:cNvPr id="211" name="Shape 211"/>
          <p:cNvSpPr txBox="1"/>
          <p:nvPr/>
        </p:nvSpPr>
        <p:spPr>
          <a:xfrm>
            <a:off x="3584400" y="914125"/>
            <a:ext cx="6884400" cy="1307400"/>
          </a:xfrm>
          <a:prstGeom prst="rect">
            <a:avLst/>
          </a:prstGeom>
          <a:noFill/>
          <a:ln>
            <a:noFill/>
          </a:ln>
        </p:spPr>
        <p:txBody>
          <a:bodyPr anchorCtr="0" anchor="t" bIns="91425" lIns="91425" rIns="91425" tIns="91425">
            <a:noAutofit/>
          </a:bodyPr>
          <a:lstStyle/>
          <a:p>
            <a:pPr lvl="0" rtl="0">
              <a:spcBef>
                <a:spcPts val="0"/>
              </a:spcBef>
              <a:buNone/>
            </a:pPr>
            <a:r>
              <a:rPr b="1" lang="it"/>
              <a:t>@</a:t>
            </a:r>
            <a:r>
              <a:rPr b="1" lang="it">
                <a:solidFill>
                  <a:schemeClr val="dk1"/>
                </a:solidFill>
              </a:rPr>
              <a:t>MarcoRizzo1959</a:t>
            </a:r>
            <a:r>
              <a:rPr b="1" lang="it"/>
              <a:t>  -  Followers 3K</a:t>
            </a:r>
          </a:p>
          <a:p>
            <a:pPr lvl="0" rtl="0">
              <a:spcBef>
                <a:spcPts val="0"/>
              </a:spcBef>
              <a:buNone/>
            </a:pPr>
            <a:r>
              <a:t/>
            </a:r>
            <a:endParaRPr/>
          </a:p>
          <a:p>
            <a:pPr lvl="0" rtl="0">
              <a:spcBef>
                <a:spcPts val="0"/>
              </a:spcBef>
              <a:buNone/>
            </a:pPr>
            <a:r>
              <a:rPr b="1" lang="it"/>
              <a:t>Hashtags:</a:t>
            </a:r>
          </a:p>
          <a:p>
            <a:pPr lvl="0" rtl="0">
              <a:lnSpc>
                <a:spcPct val="115000"/>
              </a:lnSpc>
              <a:spcBef>
                <a:spcPts val="0"/>
              </a:spcBef>
              <a:buNone/>
            </a:pPr>
            <a:r>
              <a:rPr lang="it">
                <a:solidFill>
                  <a:schemeClr val="dk1"/>
                </a:solidFill>
                <a:highlight>
                  <a:srgbClr val="F5F8FA"/>
                </a:highlight>
              </a:rPr>
              <a:t>NON UTILIZZATI</a:t>
            </a:r>
          </a:p>
          <a:p>
            <a:pPr lvl="0" rtl="0">
              <a:spcBef>
                <a:spcPts val="0"/>
              </a:spcBef>
              <a:buNone/>
            </a:pPr>
            <a:r>
              <a:t/>
            </a:r>
            <a:endParaRPr/>
          </a:p>
          <a:p>
            <a:pPr lvl="0" rtl="0">
              <a:spcBef>
                <a:spcPts val="0"/>
              </a:spcBef>
              <a:buNone/>
            </a:pPr>
            <a:r>
              <a:t/>
            </a:r>
            <a:endParaRPr/>
          </a:p>
        </p:txBody>
      </p:sp>
      <p:sp>
        <p:nvSpPr>
          <p:cNvPr id="212" name="Shape 212"/>
          <p:cNvSpPr txBox="1"/>
          <p:nvPr/>
        </p:nvSpPr>
        <p:spPr>
          <a:xfrm>
            <a:off x="3584400" y="2466525"/>
            <a:ext cx="6884400" cy="1307400"/>
          </a:xfrm>
          <a:prstGeom prst="rect">
            <a:avLst/>
          </a:prstGeom>
          <a:noFill/>
          <a:ln>
            <a:noFill/>
          </a:ln>
        </p:spPr>
        <p:txBody>
          <a:bodyPr anchorCtr="0" anchor="t" bIns="91425" lIns="91425" rIns="91425" tIns="91425">
            <a:noAutofit/>
          </a:bodyPr>
          <a:lstStyle/>
          <a:p>
            <a:pPr lvl="0" rtl="0">
              <a:spcBef>
                <a:spcPts val="0"/>
              </a:spcBef>
              <a:buNone/>
            </a:pPr>
            <a:r>
              <a:rPr b="1" lang="it"/>
              <a:t>Google search keywords:</a:t>
            </a:r>
          </a:p>
          <a:p>
            <a:pPr lvl="0" rtl="0">
              <a:spcBef>
                <a:spcPts val="0"/>
              </a:spcBef>
              <a:buNone/>
            </a:pPr>
            <a:r>
              <a:t/>
            </a:r>
            <a:endParaRPr>
              <a:solidFill>
                <a:schemeClr val="dk1"/>
              </a:solidFill>
            </a:endParaRPr>
          </a:p>
          <a:p>
            <a:pPr indent="0" lvl="0" marL="0" marR="0" rtl="0" algn="l">
              <a:lnSpc>
                <a:spcPct val="100000"/>
              </a:lnSpc>
              <a:spcBef>
                <a:spcPts val="0"/>
              </a:spcBef>
              <a:spcAft>
                <a:spcPts val="0"/>
              </a:spcAft>
              <a:buNone/>
            </a:pPr>
            <a:r>
              <a:rPr lang="it">
                <a:solidFill>
                  <a:schemeClr val="dk1"/>
                </a:solidFill>
              </a:rPr>
              <a:t>Marco Rizzo Torino - Marco Rizzo elezioni 2016</a:t>
            </a:r>
          </a:p>
          <a:p>
            <a:pPr indent="0" lvl="0" marL="0" marR="0" rtl="0" algn="l">
              <a:lnSpc>
                <a:spcPct val="100000"/>
              </a:lnSpc>
              <a:spcBef>
                <a:spcPts val="0"/>
              </a:spcBef>
              <a:spcAft>
                <a:spcPts val="0"/>
              </a:spcAft>
              <a:buNone/>
            </a:pPr>
            <a:r>
              <a:rPr lang="it">
                <a:solidFill>
                  <a:schemeClr val="dk1"/>
                </a:solidFill>
              </a:rPr>
              <a:t>elezioni amministrative giugno 2016 Rizzo</a:t>
            </a:r>
          </a:p>
          <a:p>
            <a:pPr lvl="0" rtl="0">
              <a:spcBef>
                <a:spcPts val="0"/>
              </a:spcBef>
              <a:buNone/>
            </a:pPr>
            <a:r>
              <a:t/>
            </a:r>
            <a:endParaRPr>
              <a:solidFill>
                <a:schemeClr val="dk1"/>
              </a:solidFill>
            </a:endParaRPr>
          </a:p>
          <a:p>
            <a:pPr lvl="0" rtl="0">
              <a:spcBef>
                <a:spcPts val="0"/>
              </a:spcBef>
              <a:buNone/>
            </a:pPr>
            <a:r>
              <a:t/>
            </a:r>
            <a:endParaRPr b="1"/>
          </a:p>
        </p:txBody>
      </p:sp>
      <p:pic>
        <p:nvPicPr>
          <p:cNvPr id="213" name="Shape 213"/>
          <p:cNvPicPr preferRelativeResize="0"/>
          <p:nvPr/>
        </p:nvPicPr>
        <p:blipFill>
          <a:blip r:embed="rId6">
            <a:alphaModFix/>
          </a:blip>
          <a:stretch>
            <a:fillRect/>
          </a:stretch>
        </p:blipFill>
        <p:spPr>
          <a:xfrm>
            <a:off x="2579937" y="4159124"/>
            <a:ext cx="733624" cy="733624"/>
          </a:xfrm>
          <a:prstGeom prst="rect">
            <a:avLst/>
          </a:prstGeom>
          <a:noFill/>
          <a:ln>
            <a:noFill/>
          </a:ln>
        </p:spPr>
      </p:pic>
      <p:sp>
        <p:nvSpPr>
          <p:cNvPr id="214" name="Shape 214"/>
          <p:cNvSpPr txBox="1"/>
          <p:nvPr/>
        </p:nvSpPr>
        <p:spPr>
          <a:xfrm>
            <a:off x="0" y="3130625"/>
            <a:ext cx="2309100" cy="1437300"/>
          </a:xfrm>
          <a:prstGeom prst="rect">
            <a:avLst/>
          </a:prstGeom>
          <a:noFill/>
          <a:ln>
            <a:noFill/>
          </a:ln>
        </p:spPr>
        <p:txBody>
          <a:bodyPr anchorCtr="0" anchor="t" bIns="91425" lIns="91425" rIns="91425" tIns="91425">
            <a:noAutofit/>
          </a:bodyPr>
          <a:lstStyle/>
          <a:p>
            <a:pPr lvl="0" rtl="0" algn="ctr">
              <a:spcBef>
                <a:spcPts val="0"/>
              </a:spcBef>
              <a:buNone/>
            </a:pPr>
            <a:r>
              <a:t/>
            </a:r>
            <a:endParaRPr b="1"/>
          </a:p>
          <a:p>
            <a:pPr lvl="0" rtl="0" algn="ctr">
              <a:spcBef>
                <a:spcPts val="0"/>
              </a:spcBef>
              <a:buNone/>
            </a:pPr>
            <a:r>
              <a:rPr b="1" lang="it"/>
              <a:t>PRESENZA SUL WEB</a:t>
            </a:r>
          </a:p>
          <a:p>
            <a:pPr lvl="0" rtl="0" algn="ctr">
              <a:spcBef>
                <a:spcPts val="0"/>
              </a:spcBef>
              <a:buNone/>
            </a:pPr>
            <a:r>
              <a:t/>
            </a:r>
            <a:endParaRPr b="1"/>
          </a:p>
          <a:p>
            <a:pPr lvl="0" rtl="0" algn="ctr">
              <a:spcBef>
                <a:spcPts val="0"/>
              </a:spcBef>
              <a:buClr>
                <a:schemeClr val="dk1"/>
              </a:buClr>
              <a:buSzPct val="55000"/>
              <a:buFont typeface="Arial"/>
              <a:buNone/>
            </a:pPr>
            <a:r>
              <a:rPr b="1" lang="it" sz="2000">
                <a:solidFill>
                  <a:srgbClr val="FF9900"/>
                </a:solidFill>
              </a:rPr>
              <a:t>MEDIA</a:t>
            </a:r>
          </a:p>
        </p:txBody>
      </p:sp>
      <p:sp>
        <p:nvSpPr>
          <p:cNvPr id="215" name="Shape 215"/>
          <p:cNvSpPr txBox="1"/>
          <p:nvPr/>
        </p:nvSpPr>
        <p:spPr>
          <a:xfrm>
            <a:off x="3686975" y="3850125"/>
            <a:ext cx="6884400" cy="1307400"/>
          </a:xfrm>
          <a:prstGeom prst="rect">
            <a:avLst/>
          </a:prstGeom>
          <a:noFill/>
          <a:ln>
            <a:noFill/>
          </a:ln>
        </p:spPr>
        <p:txBody>
          <a:bodyPr anchorCtr="0" anchor="t" bIns="91425" lIns="91425" rIns="91425" tIns="91425">
            <a:noAutofit/>
          </a:bodyPr>
          <a:lstStyle/>
          <a:p>
            <a:pPr lvl="0" rtl="0">
              <a:spcBef>
                <a:spcPts val="0"/>
              </a:spcBef>
              <a:buNone/>
            </a:pPr>
            <a:r>
              <a:rPr b="1" lang="it"/>
              <a:t>Sito Personale:</a:t>
            </a:r>
          </a:p>
          <a:p>
            <a:pPr lvl="0" rtl="0">
              <a:spcBef>
                <a:spcPts val="0"/>
              </a:spcBef>
              <a:buNone/>
            </a:pPr>
            <a:r>
              <a:t/>
            </a:r>
            <a:endParaRPr>
              <a:solidFill>
                <a:schemeClr val="dk1"/>
              </a:solidFill>
            </a:endParaRPr>
          </a:p>
          <a:p>
            <a:pPr indent="0" lvl="0" marL="0" marR="0" rtl="0" algn="l">
              <a:lnSpc>
                <a:spcPct val="100000"/>
              </a:lnSpc>
              <a:spcBef>
                <a:spcPts val="0"/>
              </a:spcBef>
              <a:spcAft>
                <a:spcPts val="0"/>
              </a:spcAft>
              <a:buNone/>
            </a:pPr>
            <a:r>
              <a:rPr lang="it">
                <a:solidFill>
                  <a:schemeClr val="dk1"/>
                </a:solidFill>
              </a:rPr>
              <a:t>http://ilpartitocomunista.it/                       (CON FEED RSS)</a:t>
            </a:r>
          </a:p>
          <a:p>
            <a:pPr lvl="0" rtl="0">
              <a:spcBef>
                <a:spcPts val="0"/>
              </a:spcBef>
              <a:buNone/>
            </a:pPr>
            <a:r>
              <a:t/>
            </a:r>
            <a:endParaRPr>
              <a:solidFill>
                <a:schemeClr val="dk1"/>
              </a:solidFill>
            </a:endParaRPr>
          </a:p>
          <a:p>
            <a:pPr lvl="0" rtl="0">
              <a:spcBef>
                <a:spcPts val="0"/>
              </a:spcBef>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pic>
        <p:nvPicPr>
          <p:cNvPr id="220" name="Shape 220"/>
          <p:cNvPicPr preferRelativeResize="0"/>
          <p:nvPr/>
        </p:nvPicPr>
        <p:blipFill rotWithShape="1">
          <a:blip r:embed="rId3">
            <a:alphaModFix/>
          </a:blip>
          <a:srcRect b="16471" l="0" r="0" t="0"/>
          <a:stretch/>
        </p:blipFill>
        <p:spPr>
          <a:xfrm>
            <a:off x="4050" y="823550"/>
            <a:ext cx="2305049" cy="2305050"/>
          </a:xfrm>
          <a:prstGeom prst="rect">
            <a:avLst/>
          </a:prstGeom>
          <a:noFill/>
          <a:ln>
            <a:noFill/>
          </a:ln>
        </p:spPr>
      </p:pic>
      <p:pic>
        <p:nvPicPr>
          <p:cNvPr id="221" name="Shape 221"/>
          <p:cNvPicPr preferRelativeResize="0"/>
          <p:nvPr/>
        </p:nvPicPr>
        <p:blipFill>
          <a:blip r:embed="rId4">
            <a:alphaModFix amt="90000"/>
          </a:blip>
          <a:stretch>
            <a:fillRect/>
          </a:stretch>
        </p:blipFill>
        <p:spPr>
          <a:xfrm>
            <a:off x="2676076" y="2719268"/>
            <a:ext cx="541350" cy="541306"/>
          </a:xfrm>
          <a:prstGeom prst="rect">
            <a:avLst/>
          </a:prstGeom>
          <a:noFill/>
          <a:ln>
            <a:noFill/>
          </a:ln>
        </p:spPr>
      </p:pic>
      <p:sp>
        <p:nvSpPr>
          <p:cNvPr id="222" name="Shape 222"/>
          <p:cNvSpPr/>
          <p:nvPr/>
        </p:nvSpPr>
        <p:spPr>
          <a:xfrm>
            <a:off x="0" y="-33775"/>
            <a:ext cx="9144000" cy="855300"/>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3" name="Shape 223"/>
          <p:cNvSpPr txBox="1"/>
          <p:nvPr/>
        </p:nvSpPr>
        <p:spPr>
          <a:xfrm>
            <a:off x="438950" y="42425"/>
            <a:ext cx="4389300" cy="348900"/>
          </a:xfrm>
          <a:prstGeom prst="rect">
            <a:avLst/>
          </a:prstGeom>
          <a:noFill/>
          <a:ln>
            <a:noFill/>
          </a:ln>
        </p:spPr>
        <p:txBody>
          <a:bodyPr anchorCtr="0" anchor="t" bIns="91425" lIns="91425" rIns="91425" tIns="91425">
            <a:noAutofit/>
          </a:bodyPr>
          <a:lstStyle/>
          <a:p>
            <a:pPr lvl="0" rtl="0">
              <a:spcBef>
                <a:spcPts val="0"/>
              </a:spcBef>
              <a:buNone/>
            </a:pPr>
            <a:r>
              <a:rPr b="1" lang="it" sz="3600">
                <a:solidFill>
                  <a:srgbClr val="F3F3F3"/>
                </a:solidFill>
                <a:latin typeface="Proxima Nova"/>
                <a:ea typeface="Proxima Nova"/>
                <a:cs typeface="Proxima Nova"/>
                <a:sym typeface="Proxima Nova"/>
              </a:rPr>
              <a:t>Osvaldo Napoli</a:t>
            </a:r>
          </a:p>
        </p:txBody>
      </p:sp>
      <p:pic>
        <p:nvPicPr>
          <p:cNvPr id="224" name="Shape 224"/>
          <p:cNvPicPr preferRelativeResize="0"/>
          <p:nvPr/>
        </p:nvPicPr>
        <p:blipFill>
          <a:blip r:embed="rId5">
            <a:alphaModFix amt="90000"/>
          </a:blip>
          <a:stretch>
            <a:fillRect/>
          </a:stretch>
        </p:blipFill>
        <p:spPr>
          <a:xfrm>
            <a:off x="2633137" y="1155112"/>
            <a:ext cx="627202" cy="627225"/>
          </a:xfrm>
          <a:prstGeom prst="rect">
            <a:avLst/>
          </a:prstGeom>
          <a:noFill/>
          <a:ln>
            <a:noFill/>
          </a:ln>
        </p:spPr>
      </p:pic>
      <p:cxnSp>
        <p:nvCxnSpPr>
          <p:cNvPr id="225" name="Shape 225"/>
          <p:cNvCxnSpPr/>
          <p:nvPr/>
        </p:nvCxnSpPr>
        <p:spPr>
          <a:xfrm>
            <a:off x="2309100" y="2268325"/>
            <a:ext cx="6841200" cy="13800"/>
          </a:xfrm>
          <a:prstGeom prst="straightConnector1">
            <a:avLst/>
          </a:prstGeom>
          <a:noFill/>
          <a:ln cap="flat" cmpd="sng" w="38100">
            <a:solidFill>
              <a:schemeClr val="accent2"/>
            </a:solidFill>
            <a:prstDash val="solid"/>
            <a:round/>
            <a:headEnd len="lg" w="lg" type="none"/>
            <a:tailEnd len="lg" w="lg" type="none"/>
          </a:ln>
        </p:spPr>
      </p:cxnSp>
      <p:cxnSp>
        <p:nvCxnSpPr>
          <p:cNvPr id="226" name="Shape 226"/>
          <p:cNvCxnSpPr/>
          <p:nvPr/>
        </p:nvCxnSpPr>
        <p:spPr>
          <a:xfrm>
            <a:off x="2309100" y="776825"/>
            <a:ext cx="0" cy="4366800"/>
          </a:xfrm>
          <a:prstGeom prst="straightConnector1">
            <a:avLst/>
          </a:prstGeom>
          <a:noFill/>
          <a:ln cap="flat" cmpd="sng" w="38100">
            <a:solidFill>
              <a:schemeClr val="accent2"/>
            </a:solidFill>
            <a:prstDash val="solid"/>
            <a:round/>
            <a:headEnd len="lg" w="lg" type="none"/>
            <a:tailEnd len="lg" w="lg" type="none"/>
          </a:ln>
        </p:spPr>
      </p:cxnSp>
      <p:cxnSp>
        <p:nvCxnSpPr>
          <p:cNvPr id="227" name="Shape 227"/>
          <p:cNvCxnSpPr/>
          <p:nvPr/>
        </p:nvCxnSpPr>
        <p:spPr>
          <a:xfrm>
            <a:off x="2309100" y="3773925"/>
            <a:ext cx="6841200" cy="0"/>
          </a:xfrm>
          <a:prstGeom prst="straightConnector1">
            <a:avLst/>
          </a:prstGeom>
          <a:noFill/>
          <a:ln cap="flat" cmpd="sng" w="38100">
            <a:solidFill>
              <a:schemeClr val="accent2"/>
            </a:solidFill>
            <a:prstDash val="solid"/>
            <a:round/>
            <a:headEnd len="lg" w="lg" type="none"/>
            <a:tailEnd len="lg" w="lg" type="none"/>
          </a:ln>
        </p:spPr>
      </p:cxnSp>
      <p:sp>
        <p:nvSpPr>
          <p:cNvPr id="228" name="Shape 228"/>
          <p:cNvSpPr txBox="1"/>
          <p:nvPr/>
        </p:nvSpPr>
        <p:spPr>
          <a:xfrm>
            <a:off x="3584400" y="914125"/>
            <a:ext cx="6884400" cy="1307400"/>
          </a:xfrm>
          <a:prstGeom prst="rect">
            <a:avLst/>
          </a:prstGeom>
          <a:noFill/>
          <a:ln>
            <a:noFill/>
          </a:ln>
        </p:spPr>
        <p:txBody>
          <a:bodyPr anchorCtr="0" anchor="t" bIns="91425" lIns="91425" rIns="91425" tIns="91425">
            <a:noAutofit/>
          </a:bodyPr>
          <a:lstStyle/>
          <a:p>
            <a:pPr lvl="0" rtl="0">
              <a:spcBef>
                <a:spcPts val="0"/>
              </a:spcBef>
              <a:buNone/>
            </a:pPr>
            <a:r>
              <a:rPr b="1" lang="it"/>
              <a:t>@</a:t>
            </a:r>
            <a:r>
              <a:rPr b="1" lang="it">
                <a:solidFill>
                  <a:schemeClr val="dk1"/>
                </a:solidFill>
              </a:rPr>
              <a:t>Osvaldo_Napoli_</a:t>
            </a:r>
            <a:r>
              <a:rPr b="1" lang="it"/>
              <a:t>  -  Followers 115</a:t>
            </a:r>
          </a:p>
          <a:p>
            <a:pPr lvl="0" rtl="0">
              <a:spcBef>
                <a:spcPts val="0"/>
              </a:spcBef>
              <a:buNone/>
            </a:pPr>
            <a:r>
              <a:t/>
            </a:r>
            <a:endParaRPr/>
          </a:p>
          <a:p>
            <a:pPr lvl="0" rtl="0">
              <a:spcBef>
                <a:spcPts val="0"/>
              </a:spcBef>
              <a:buNone/>
            </a:pPr>
            <a:r>
              <a:rPr b="1" lang="it"/>
              <a:t>Hashtags:</a:t>
            </a:r>
          </a:p>
          <a:p>
            <a:pPr lvl="0" rtl="0">
              <a:lnSpc>
                <a:spcPct val="115000"/>
              </a:lnSpc>
              <a:spcBef>
                <a:spcPts val="0"/>
              </a:spcBef>
              <a:buNone/>
            </a:pPr>
            <a:r>
              <a:rPr lang="it">
                <a:solidFill>
                  <a:schemeClr val="dk1"/>
                </a:solidFill>
              </a:rPr>
              <a:t>#IoStoConOsvaldoNapoli - #NapoliSindacoPerTorino </a:t>
            </a:r>
          </a:p>
          <a:p>
            <a:pPr lvl="0" rtl="0">
              <a:lnSpc>
                <a:spcPct val="115000"/>
              </a:lnSpc>
              <a:spcBef>
                <a:spcPts val="0"/>
              </a:spcBef>
              <a:buNone/>
            </a:pPr>
            <a:r>
              <a:t/>
            </a:r>
            <a:endParaRPr>
              <a:solidFill>
                <a:schemeClr val="dk1"/>
              </a:solidFill>
            </a:endParaRPr>
          </a:p>
          <a:p>
            <a:pPr lvl="0" rtl="0">
              <a:spcBef>
                <a:spcPts val="0"/>
              </a:spcBef>
              <a:buNone/>
            </a:pPr>
            <a:r>
              <a:t/>
            </a:r>
            <a:endParaRPr/>
          </a:p>
          <a:p>
            <a:pPr lvl="0" rtl="0">
              <a:spcBef>
                <a:spcPts val="0"/>
              </a:spcBef>
              <a:buNone/>
            </a:pPr>
            <a:r>
              <a:t/>
            </a:r>
            <a:endParaRPr/>
          </a:p>
        </p:txBody>
      </p:sp>
      <p:sp>
        <p:nvSpPr>
          <p:cNvPr id="229" name="Shape 229"/>
          <p:cNvSpPr txBox="1"/>
          <p:nvPr/>
        </p:nvSpPr>
        <p:spPr>
          <a:xfrm>
            <a:off x="3584400" y="2466525"/>
            <a:ext cx="6884400" cy="1307400"/>
          </a:xfrm>
          <a:prstGeom prst="rect">
            <a:avLst/>
          </a:prstGeom>
          <a:noFill/>
          <a:ln>
            <a:noFill/>
          </a:ln>
        </p:spPr>
        <p:txBody>
          <a:bodyPr anchorCtr="0" anchor="t" bIns="91425" lIns="91425" rIns="91425" tIns="91425">
            <a:noAutofit/>
          </a:bodyPr>
          <a:lstStyle/>
          <a:p>
            <a:pPr lvl="0" rtl="0">
              <a:spcBef>
                <a:spcPts val="0"/>
              </a:spcBef>
              <a:buNone/>
            </a:pPr>
            <a:r>
              <a:rPr b="1" lang="it"/>
              <a:t>Google search keywords:</a:t>
            </a:r>
          </a:p>
          <a:p>
            <a:pPr lvl="0" rtl="0">
              <a:spcBef>
                <a:spcPts val="0"/>
              </a:spcBef>
              <a:buNone/>
            </a:pPr>
            <a:r>
              <a:t/>
            </a:r>
            <a:endParaRPr>
              <a:solidFill>
                <a:schemeClr val="dk1"/>
              </a:solidFill>
            </a:endParaRPr>
          </a:p>
          <a:p>
            <a:pPr indent="0" lvl="0" marL="0" marR="0" rtl="0" algn="l">
              <a:lnSpc>
                <a:spcPct val="100000"/>
              </a:lnSpc>
              <a:spcBef>
                <a:spcPts val="0"/>
              </a:spcBef>
              <a:spcAft>
                <a:spcPts val="0"/>
              </a:spcAft>
              <a:buNone/>
            </a:pPr>
            <a:r>
              <a:rPr lang="it">
                <a:solidFill>
                  <a:schemeClr val="dk1"/>
                </a:solidFill>
              </a:rPr>
              <a:t>Osvaldo Napoli Torino - Osvaldo Napoli elezioni 2016</a:t>
            </a:r>
          </a:p>
          <a:p>
            <a:pPr indent="0" lvl="0" marL="0" marR="0" rtl="0" algn="l">
              <a:lnSpc>
                <a:spcPct val="100000"/>
              </a:lnSpc>
              <a:spcBef>
                <a:spcPts val="0"/>
              </a:spcBef>
              <a:spcAft>
                <a:spcPts val="0"/>
              </a:spcAft>
              <a:buNone/>
            </a:pPr>
            <a:r>
              <a:rPr lang="it">
                <a:solidFill>
                  <a:schemeClr val="dk1"/>
                </a:solidFill>
              </a:rPr>
              <a:t>elezioni amministrative giugno 2016 Napoli </a:t>
            </a:r>
          </a:p>
          <a:p>
            <a:pPr lvl="0" rtl="0">
              <a:spcBef>
                <a:spcPts val="0"/>
              </a:spcBef>
              <a:buNone/>
            </a:pPr>
            <a:r>
              <a:t/>
            </a:r>
            <a:endParaRPr>
              <a:solidFill>
                <a:schemeClr val="dk1"/>
              </a:solidFill>
            </a:endParaRPr>
          </a:p>
          <a:p>
            <a:pPr lvl="0" rtl="0">
              <a:spcBef>
                <a:spcPts val="0"/>
              </a:spcBef>
              <a:buNone/>
            </a:pPr>
            <a:r>
              <a:t/>
            </a:r>
            <a:endParaRPr b="1"/>
          </a:p>
        </p:txBody>
      </p:sp>
      <p:pic>
        <p:nvPicPr>
          <p:cNvPr id="230" name="Shape 230"/>
          <p:cNvPicPr preferRelativeResize="0"/>
          <p:nvPr/>
        </p:nvPicPr>
        <p:blipFill>
          <a:blip r:embed="rId6">
            <a:alphaModFix/>
          </a:blip>
          <a:stretch>
            <a:fillRect/>
          </a:stretch>
        </p:blipFill>
        <p:spPr>
          <a:xfrm>
            <a:off x="2579937" y="4159124"/>
            <a:ext cx="733624" cy="733624"/>
          </a:xfrm>
          <a:prstGeom prst="rect">
            <a:avLst/>
          </a:prstGeom>
          <a:noFill/>
          <a:ln>
            <a:noFill/>
          </a:ln>
        </p:spPr>
      </p:pic>
      <p:sp>
        <p:nvSpPr>
          <p:cNvPr id="231" name="Shape 231"/>
          <p:cNvSpPr txBox="1"/>
          <p:nvPr/>
        </p:nvSpPr>
        <p:spPr>
          <a:xfrm>
            <a:off x="0" y="3130625"/>
            <a:ext cx="2309100" cy="1437300"/>
          </a:xfrm>
          <a:prstGeom prst="rect">
            <a:avLst/>
          </a:prstGeom>
          <a:noFill/>
          <a:ln>
            <a:noFill/>
          </a:ln>
        </p:spPr>
        <p:txBody>
          <a:bodyPr anchorCtr="0" anchor="t" bIns="91425" lIns="91425" rIns="91425" tIns="91425">
            <a:noAutofit/>
          </a:bodyPr>
          <a:lstStyle/>
          <a:p>
            <a:pPr lvl="0" rtl="0" algn="ctr">
              <a:spcBef>
                <a:spcPts val="0"/>
              </a:spcBef>
              <a:buNone/>
            </a:pPr>
            <a:r>
              <a:t/>
            </a:r>
            <a:endParaRPr b="1"/>
          </a:p>
          <a:p>
            <a:pPr lvl="0" rtl="0" algn="ctr">
              <a:spcBef>
                <a:spcPts val="0"/>
              </a:spcBef>
              <a:buNone/>
            </a:pPr>
            <a:r>
              <a:rPr b="1" lang="it"/>
              <a:t>PRESENZA SUL WEB</a:t>
            </a:r>
          </a:p>
          <a:p>
            <a:pPr lvl="0" rtl="0" algn="ctr">
              <a:spcBef>
                <a:spcPts val="0"/>
              </a:spcBef>
              <a:buNone/>
            </a:pPr>
            <a:r>
              <a:t/>
            </a:r>
            <a:endParaRPr b="1"/>
          </a:p>
          <a:p>
            <a:pPr lvl="0" rtl="0" algn="ctr">
              <a:spcBef>
                <a:spcPts val="0"/>
              </a:spcBef>
              <a:buNone/>
            </a:pPr>
            <a:r>
              <a:rPr b="1" lang="it" sz="2000">
                <a:solidFill>
                  <a:srgbClr val="FF0000"/>
                </a:solidFill>
              </a:rPr>
              <a:t>SCARSA</a:t>
            </a:r>
          </a:p>
        </p:txBody>
      </p:sp>
      <p:sp>
        <p:nvSpPr>
          <p:cNvPr id="232" name="Shape 232"/>
          <p:cNvSpPr txBox="1"/>
          <p:nvPr/>
        </p:nvSpPr>
        <p:spPr>
          <a:xfrm>
            <a:off x="3686975" y="3850125"/>
            <a:ext cx="6884400" cy="1307400"/>
          </a:xfrm>
          <a:prstGeom prst="rect">
            <a:avLst/>
          </a:prstGeom>
          <a:noFill/>
          <a:ln>
            <a:noFill/>
          </a:ln>
        </p:spPr>
        <p:txBody>
          <a:bodyPr anchorCtr="0" anchor="t" bIns="91425" lIns="91425" rIns="91425" tIns="91425">
            <a:noAutofit/>
          </a:bodyPr>
          <a:lstStyle/>
          <a:p>
            <a:pPr lvl="0" rtl="0">
              <a:spcBef>
                <a:spcPts val="0"/>
              </a:spcBef>
              <a:buNone/>
            </a:pPr>
            <a:r>
              <a:rPr b="1" lang="it"/>
              <a:t>Sito Personale:</a:t>
            </a:r>
          </a:p>
          <a:p>
            <a:pPr lvl="0" rtl="0">
              <a:spcBef>
                <a:spcPts val="0"/>
              </a:spcBef>
              <a:buNone/>
            </a:pPr>
            <a:r>
              <a:t/>
            </a:r>
            <a:endParaRPr>
              <a:solidFill>
                <a:schemeClr val="dk1"/>
              </a:solidFill>
            </a:endParaRPr>
          </a:p>
          <a:p>
            <a:pPr indent="0" lvl="0" marL="0" marR="0" rtl="0" algn="l">
              <a:lnSpc>
                <a:spcPct val="100000"/>
              </a:lnSpc>
              <a:spcBef>
                <a:spcPts val="0"/>
              </a:spcBef>
              <a:spcAft>
                <a:spcPts val="0"/>
              </a:spcAft>
              <a:buNone/>
            </a:pPr>
            <a:r>
              <a:rPr lang="it">
                <a:solidFill>
                  <a:schemeClr val="dk1"/>
                </a:solidFill>
              </a:rPr>
              <a:t>http://www.osvaldonapoli.it/                     (NO FEED RSS, datato)</a:t>
            </a:r>
          </a:p>
          <a:p>
            <a:pPr lvl="0" rtl="0">
              <a:spcBef>
                <a:spcPts val="0"/>
              </a:spcBef>
              <a:buNone/>
            </a:pPr>
            <a:r>
              <a:t/>
            </a:r>
            <a:endParaRPr>
              <a:solidFill>
                <a:schemeClr val="dk1"/>
              </a:solidFill>
            </a:endParaRPr>
          </a:p>
          <a:p>
            <a:pPr lvl="0" rtl="0">
              <a:spcBef>
                <a:spcPts val="0"/>
              </a:spcBef>
              <a:buNone/>
            </a:pPr>
            <a:r>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p:nvPr/>
        </p:nvSpPr>
        <p:spPr>
          <a:xfrm>
            <a:off x="0" y="-33775"/>
            <a:ext cx="9144000" cy="855300"/>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8" name="Shape 238"/>
          <p:cNvSpPr txBox="1"/>
          <p:nvPr/>
        </p:nvSpPr>
        <p:spPr>
          <a:xfrm>
            <a:off x="438950" y="42425"/>
            <a:ext cx="9735000" cy="348900"/>
          </a:xfrm>
          <a:prstGeom prst="rect">
            <a:avLst/>
          </a:prstGeom>
          <a:noFill/>
          <a:ln>
            <a:noFill/>
          </a:ln>
        </p:spPr>
        <p:txBody>
          <a:bodyPr anchorCtr="0" anchor="t" bIns="91425" lIns="91425" rIns="91425" tIns="91425">
            <a:noAutofit/>
          </a:bodyPr>
          <a:lstStyle/>
          <a:p>
            <a:pPr lvl="0">
              <a:spcBef>
                <a:spcPts val="0"/>
              </a:spcBef>
              <a:buNone/>
            </a:pPr>
            <a:r>
              <a:rPr b="1" lang="it" sz="3600">
                <a:solidFill>
                  <a:srgbClr val="F3F3F3"/>
                </a:solidFill>
                <a:latin typeface="Proxima Nova"/>
                <a:ea typeface="Proxima Nova"/>
                <a:cs typeface="Proxima Nova"/>
                <a:sym typeface="Proxima Nova"/>
              </a:rPr>
              <a:t>La Logica </a:t>
            </a:r>
            <a:r>
              <a:rPr b="1" lang="it" sz="2000">
                <a:solidFill>
                  <a:srgbClr val="F3F3F3"/>
                </a:solidFill>
                <a:latin typeface="Proxima Nova"/>
                <a:ea typeface="Proxima Nova"/>
                <a:cs typeface="Proxima Nova"/>
                <a:sym typeface="Proxima Nova"/>
              </a:rPr>
              <a:t>: Twitter</a:t>
            </a:r>
          </a:p>
          <a:p>
            <a:pPr lvl="0" rtl="0">
              <a:spcBef>
                <a:spcPts val="0"/>
              </a:spcBef>
              <a:buNone/>
            </a:pPr>
            <a:r>
              <a:rPr b="1" lang="it" sz="3600">
                <a:solidFill>
                  <a:srgbClr val="F3F3F3"/>
                </a:solidFill>
                <a:latin typeface="Proxima Nova"/>
                <a:ea typeface="Proxima Nova"/>
                <a:cs typeface="Proxima Nova"/>
                <a:sym typeface="Proxima Nova"/>
              </a:rPr>
              <a:t> </a:t>
            </a:r>
          </a:p>
        </p:txBody>
      </p:sp>
      <p:sp>
        <p:nvSpPr>
          <p:cNvPr id="239" name="Shape 239"/>
          <p:cNvSpPr txBox="1"/>
          <p:nvPr/>
        </p:nvSpPr>
        <p:spPr>
          <a:xfrm>
            <a:off x="438950" y="1299975"/>
            <a:ext cx="8367300" cy="3323400"/>
          </a:xfrm>
          <a:prstGeom prst="rect">
            <a:avLst/>
          </a:prstGeom>
          <a:noFill/>
          <a:ln>
            <a:noFill/>
          </a:ln>
        </p:spPr>
        <p:txBody>
          <a:bodyPr anchorCtr="0" anchor="t" bIns="91425" lIns="91425" rIns="91425" tIns="91425">
            <a:noAutofit/>
          </a:bodyPr>
          <a:lstStyle/>
          <a:p>
            <a:pPr lvl="0" rtl="0">
              <a:spcBef>
                <a:spcPts val="0"/>
              </a:spcBef>
              <a:buNone/>
            </a:pPr>
            <a:r>
              <a:rPr b="1" lang="it">
                <a:solidFill>
                  <a:srgbClr val="434343"/>
                </a:solidFill>
              </a:rPr>
              <a:t>Per l’analisi dei contenuti su Twitter, abbiamo fatto uso di una libreria di Arduino che agisce direttamente sull’API di Twitter per parsare i dati dei candidati. Su ciascun tweet raccolto viene fatta la verifica che non sia fra i vecchi e, se passata la verifica, viene fatto incrementare un contatore. Ogni candidato ottiene così un valore percentuale, proporzionato alla numerosità del totale tweet raccolti dagli altri candidati. Sono stati individuati 3 range percentuali ai quali corrispondono 3 intensità di ventole differenti:</a:t>
            </a:r>
          </a:p>
          <a:p>
            <a:pPr indent="-228600" lvl="0" marL="457200" rtl="0">
              <a:spcBef>
                <a:spcPts val="0"/>
              </a:spcBef>
              <a:buClr>
                <a:srgbClr val="434343"/>
              </a:buClr>
              <a:buChar char="-"/>
            </a:pPr>
            <a:r>
              <a:rPr b="1" lang="it">
                <a:solidFill>
                  <a:srgbClr val="434343"/>
                </a:solidFill>
              </a:rPr>
              <a:t>da 0% a 7% 	BASSA</a:t>
            </a:r>
          </a:p>
          <a:p>
            <a:pPr indent="-228600" lvl="0" marL="457200" rtl="0">
              <a:spcBef>
                <a:spcPts val="0"/>
              </a:spcBef>
              <a:buClr>
                <a:srgbClr val="434343"/>
              </a:buClr>
              <a:buChar char="-"/>
            </a:pPr>
            <a:r>
              <a:rPr b="1" lang="it">
                <a:solidFill>
                  <a:srgbClr val="434343"/>
                </a:solidFill>
              </a:rPr>
              <a:t>da 7% a 20%	MEDIA</a:t>
            </a:r>
          </a:p>
          <a:p>
            <a:pPr indent="-228600" lvl="0" marL="457200" rtl="0">
              <a:spcBef>
                <a:spcPts val="0"/>
              </a:spcBef>
              <a:buClr>
                <a:srgbClr val="434343"/>
              </a:buClr>
              <a:buChar char="-"/>
            </a:pPr>
            <a:r>
              <a:rPr b="1" lang="it">
                <a:solidFill>
                  <a:srgbClr val="434343"/>
                </a:solidFill>
              </a:rPr>
              <a:t>da 20% in sù	ALTA</a:t>
            </a:r>
          </a:p>
          <a:p>
            <a:pPr lvl="0" rtl="0">
              <a:spcBef>
                <a:spcPts val="0"/>
              </a:spcBef>
              <a:buNone/>
            </a:pPr>
            <a:r>
              <a:t/>
            </a:r>
            <a:endParaRPr b="1">
              <a:solidFill>
                <a:srgbClr val="434343"/>
              </a:solidFill>
            </a:endParaRPr>
          </a:p>
          <a:p>
            <a:pPr lvl="0" rtl="0">
              <a:spcBef>
                <a:spcPts val="0"/>
              </a:spcBef>
              <a:buNone/>
            </a:pPr>
            <a:r>
              <a:rPr b="1" lang="it">
                <a:solidFill>
                  <a:srgbClr val="434343"/>
                </a:solidFill>
              </a:rPr>
              <a:t>Nei giorni precedenti alla MiniMakerFaire si sono calcolati i tweets ottenuti nell’arco della giornata per ottenere delle percentuali realistiche da cui fare partire il conteggio durante la mattinata della fiera.</a:t>
            </a:r>
          </a:p>
          <a:p>
            <a:pPr lvl="0">
              <a:spcBef>
                <a:spcPts val="0"/>
              </a:spcBef>
              <a:buNone/>
            </a:pPr>
            <a:r>
              <a:t/>
            </a:r>
            <a:endParaRPr b="1">
              <a:solidFill>
                <a:srgbClr val="434343"/>
              </a:solidFill>
            </a:endParaRPr>
          </a:p>
          <a:p>
            <a:pPr lvl="0" rtl="0">
              <a:spcBef>
                <a:spcPts val="0"/>
              </a:spcBef>
              <a:buNone/>
            </a:pPr>
            <a:r>
              <a:t/>
            </a:r>
            <a:endParaRPr b="1">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p:nvPr/>
        </p:nvSpPr>
        <p:spPr>
          <a:xfrm>
            <a:off x="0" y="-33775"/>
            <a:ext cx="9144000" cy="855300"/>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5" name="Shape 245"/>
          <p:cNvSpPr txBox="1"/>
          <p:nvPr/>
        </p:nvSpPr>
        <p:spPr>
          <a:xfrm>
            <a:off x="438950" y="42425"/>
            <a:ext cx="9418500" cy="348900"/>
          </a:xfrm>
          <a:prstGeom prst="rect">
            <a:avLst/>
          </a:prstGeom>
          <a:noFill/>
          <a:ln>
            <a:noFill/>
          </a:ln>
        </p:spPr>
        <p:txBody>
          <a:bodyPr anchorCtr="0" anchor="t" bIns="91425" lIns="91425" rIns="91425" tIns="91425">
            <a:noAutofit/>
          </a:bodyPr>
          <a:lstStyle/>
          <a:p>
            <a:pPr lvl="0">
              <a:spcBef>
                <a:spcPts val="0"/>
              </a:spcBef>
              <a:buNone/>
            </a:pPr>
            <a:r>
              <a:rPr b="1" lang="it" sz="3600">
                <a:solidFill>
                  <a:srgbClr val="F3F3F3"/>
                </a:solidFill>
                <a:latin typeface="Proxima Nova"/>
                <a:ea typeface="Proxima Nova"/>
                <a:cs typeface="Proxima Nova"/>
                <a:sym typeface="Proxima Nova"/>
              </a:rPr>
              <a:t>La Logica </a:t>
            </a:r>
            <a:r>
              <a:rPr b="1" lang="it" sz="2000">
                <a:solidFill>
                  <a:srgbClr val="F3F3F3"/>
                </a:solidFill>
                <a:latin typeface="Proxima Nova"/>
                <a:ea typeface="Proxima Nova"/>
                <a:cs typeface="Proxima Nova"/>
                <a:sym typeface="Proxima Nova"/>
              </a:rPr>
              <a:t>: Google News | Elaborazione dell’input</a:t>
            </a:r>
          </a:p>
          <a:p>
            <a:pPr lvl="0" rtl="0">
              <a:spcBef>
                <a:spcPts val="0"/>
              </a:spcBef>
              <a:buNone/>
            </a:pPr>
            <a:r>
              <a:t/>
            </a:r>
            <a:endParaRPr b="1" sz="3600">
              <a:solidFill>
                <a:srgbClr val="F3F3F3"/>
              </a:solidFill>
              <a:latin typeface="Proxima Nova"/>
              <a:ea typeface="Proxima Nova"/>
              <a:cs typeface="Proxima Nova"/>
              <a:sym typeface="Proxima Nova"/>
            </a:endParaRPr>
          </a:p>
        </p:txBody>
      </p:sp>
      <p:sp>
        <p:nvSpPr>
          <p:cNvPr id="246" name="Shape 246"/>
          <p:cNvSpPr txBox="1"/>
          <p:nvPr/>
        </p:nvSpPr>
        <p:spPr>
          <a:xfrm>
            <a:off x="438950" y="1740875"/>
            <a:ext cx="8367300" cy="3040800"/>
          </a:xfrm>
          <a:prstGeom prst="rect">
            <a:avLst/>
          </a:prstGeom>
          <a:noFill/>
          <a:ln>
            <a:noFill/>
          </a:ln>
        </p:spPr>
        <p:txBody>
          <a:bodyPr anchorCtr="0" anchor="t" bIns="91425" lIns="91425" rIns="91425" tIns="91425">
            <a:noAutofit/>
          </a:bodyPr>
          <a:lstStyle/>
          <a:p>
            <a:pPr lvl="0" rtl="0">
              <a:spcBef>
                <a:spcPts val="0"/>
              </a:spcBef>
              <a:buNone/>
            </a:pPr>
            <a:r>
              <a:t/>
            </a:r>
            <a:endParaRPr b="1">
              <a:solidFill>
                <a:srgbClr val="434343"/>
              </a:solidFill>
            </a:endParaRPr>
          </a:p>
          <a:p>
            <a:pPr lvl="0" rtl="0">
              <a:spcBef>
                <a:spcPts val="0"/>
              </a:spcBef>
              <a:buNone/>
            </a:pPr>
            <a:r>
              <a:rPr b="1" lang="it">
                <a:solidFill>
                  <a:srgbClr val="434343"/>
                </a:solidFill>
              </a:rPr>
              <a:t>Per la parte riguardante Google News (non inclusa nel progetto finale per problemi di tempistiche) abbiamo sviluppato delle chiamate HTTP personalizzate, dalle quali sarebbero poi stati estratti gli RSS feeds. Questi, una volta parsati sarebbero stati unificati ai risultati ottenuti sul fronte di Twitter, in modo da ottenere un feed unificato per ogni candidato. </a:t>
            </a:r>
          </a:p>
          <a:p>
            <a:pPr lvl="0" rtl="0">
              <a:spcBef>
                <a:spcPts val="0"/>
              </a:spcBef>
              <a:buNone/>
            </a:pPr>
            <a:r>
              <a:t/>
            </a:r>
            <a:endParaRPr b="1">
              <a:solidFill>
                <a:srgbClr val="434343"/>
              </a:solidFill>
            </a:endParaRPr>
          </a:p>
          <a:p>
            <a:pPr lvl="0" rtl="0">
              <a:spcBef>
                <a:spcPts val="0"/>
              </a:spcBef>
              <a:buNone/>
            </a:pPr>
            <a:r>
              <a:rPr b="1" lang="it">
                <a:solidFill>
                  <a:srgbClr val="434343"/>
                </a:solidFill>
              </a:rPr>
              <a:t>Tutte le azioni appena descritte sono eseguite dall’arduino MKR1000, il quale elabora i dati e li trasforma in valori analogici. I valori sono poi inviati alla Leonardo, che li usa per gestire l’intensità della rotazione delle ventole.</a:t>
            </a:r>
          </a:p>
          <a:p>
            <a:pPr lvl="0" rtl="0">
              <a:spcBef>
                <a:spcPts val="0"/>
              </a:spcBef>
              <a:buNone/>
            </a:pPr>
            <a:r>
              <a:t/>
            </a:r>
            <a:endParaRPr b="1">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p:nvPr/>
        </p:nvSpPr>
        <p:spPr>
          <a:xfrm>
            <a:off x="6172200" y="3142725"/>
            <a:ext cx="2544900" cy="1782900"/>
          </a:xfrm>
          <a:prstGeom prst="roundRect">
            <a:avLst>
              <a:gd fmla="val 16667" name="adj"/>
            </a:avLst>
          </a:prstGeom>
          <a:noFill/>
          <a:ln cap="flat" cmpd="sng" w="38100">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2" name="Shape 252"/>
          <p:cNvSpPr/>
          <p:nvPr/>
        </p:nvSpPr>
        <p:spPr>
          <a:xfrm>
            <a:off x="0" y="-33775"/>
            <a:ext cx="9144000" cy="855300"/>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3" name="Shape 253"/>
          <p:cNvSpPr txBox="1"/>
          <p:nvPr/>
        </p:nvSpPr>
        <p:spPr>
          <a:xfrm>
            <a:off x="438950" y="42425"/>
            <a:ext cx="4389300" cy="348900"/>
          </a:xfrm>
          <a:prstGeom prst="rect">
            <a:avLst/>
          </a:prstGeom>
          <a:noFill/>
          <a:ln>
            <a:noFill/>
          </a:ln>
        </p:spPr>
        <p:txBody>
          <a:bodyPr anchorCtr="0" anchor="t" bIns="91425" lIns="91425" rIns="91425" tIns="91425">
            <a:noAutofit/>
          </a:bodyPr>
          <a:lstStyle/>
          <a:p>
            <a:pPr lvl="0" rtl="0">
              <a:spcBef>
                <a:spcPts val="0"/>
              </a:spcBef>
              <a:buNone/>
            </a:pPr>
            <a:r>
              <a:rPr b="1" lang="it" sz="3600">
                <a:solidFill>
                  <a:srgbClr val="F3F3F3"/>
                </a:solidFill>
                <a:latin typeface="Proxima Nova"/>
                <a:ea typeface="Proxima Nova"/>
                <a:cs typeface="Proxima Nova"/>
                <a:sym typeface="Proxima Nova"/>
              </a:rPr>
              <a:t>La parte elettronica</a:t>
            </a:r>
          </a:p>
        </p:txBody>
      </p:sp>
      <p:sp>
        <p:nvSpPr>
          <p:cNvPr id="254" name="Shape 254"/>
          <p:cNvSpPr txBox="1"/>
          <p:nvPr/>
        </p:nvSpPr>
        <p:spPr>
          <a:xfrm>
            <a:off x="644350" y="982962"/>
            <a:ext cx="8072700" cy="1932000"/>
          </a:xfrm>
          <a:prstGeom prst="rect">
            <a:avLst/>
          </a:prstGeom>
          <a:noFill/>
          <a:ln>
            <a:noFill/>
          </a:ln>
        </p:spPr>
        <p:txBody>
          <a:bodyPr anchorCtr="0" anchor="t" bIns="91425" lIns="91425" rIns="91425" tIns="91425">
            <a:noAutofit/>
          </a:bodyPr>
          <a:lstStyle/>
          <a:p>
            <a:pPr lvl="0" rtl="0" algn="l">
              <a:spcBef>
                <a:spcPts val="0"/>
              </a:spcBef>
              <a:buNone/>
            </a:pPr>
            <a:r>
              <a:rPr b="1" lang="it">
                <a:solidFill>
                  <a:srgbClr val="434343"/>
                </a:solidFill>
              </a:rPr>
              <a:t>Abbiamo fatto numerosi tentativi, cambiando modulo mosfet, e/o transistor. Il problema riscontrato risulta essere la scarsa potenza in uscita della scheda Arduino MKR1000 solo di 7 ampere, troppo poco per attivare il mosfet o il transistor di turno. </a:t>
            </a:r>
          </a:p>
          <a:p>
            <a:pPr lvl="0" rtl="0">
              <a:lnSpc>
                <a:spcPct val="115000"/>
              </a:lnSpc>
              <a:spcBef>
                <a:spcPts val="0"/>
              </a:spcBef>
              <a:buClr>
                <a:schemeClr val="dk1"/>
              </a:buClr>
              <a:buFont typeface="Arial"/>
              <a:buNone/>
            </a:pPr>
            <a:r>
              <a:rPr b="1" lang="it">
                <a:solidFill>
                  <a:srgbClr val="434343"/>
                </a:solidFill>
              </a:rPr>
              <a:t>Quando abbiamo sostituito la MKR1000 con una Arduino Leonardo che ha una potenza in uscita di 20 ampere la ventola girava.</a:t>
            </a:r>
          </a:p>
          <a:p>
            <a:pPr lvl="0" rtl="0">
              <a:lnSpc>
                <a:spcPct val="115000"/>
              </a:lnSpc>
              <a:spcBef>
                <a:spcPts val="0"/>
              </a:spcBef>
              <a:buClr>
                <a:schemeClr val="dk1"/>
              </a:buClr>
              <a:buFont typeface="Arial"/>
              <a:buNone/>
            </a:pPr>
            <a:r>
              <a:rPr b="1" lang="it">
                <a:solidFill>
                  <a:srgbClr val="434343"/>
                </a:solidFill>
              </a:rPr>
              <a:t>Per quanto riguarda il codice inizialmente abbiamo usato il blink per verificare il funzionamento della ventola e del circuito. Successivamente lo abbiamo modificato per poter variare la velocità della ventola.</a:t>
            </a:r>
          </a:p>
          <a:p>
            <a:pPr lvl="0" rtl="0">
              <a:spcBef>
                <a:spcPts val="0"/>
              </a:spcBef>
              <a:buClr>
                <a:schemeClr val="dk1"/>
              </a:buClr>
              <a:buFont typeface="Arial"/>
              <a:buNone/>
            </a:pPr>
            <a:r>
              <a:t/>
            </a:r>
            <a:endParaRPr b="1">
              <a:solidFill>
                <a:schemeClr val="accent2"/>
              </a:solidFill>
            </a:endParaRPr>
          </a:p>
          <a:p>
            <a:pPr lvl="0" rtl="0" algn="ctr">
              <a:spcBef>
                <a:spcPts val="0"/>
              </a:spcBef>
              <a:buNone/>
            </a:pPr>
            <a:r>
              <a:t/>
            </a:r>
            <a:endParaRPr b="1">
              <a:solidFill>
                <a:schemeClr val="accent2"/>
              </a:solidFill>
            </a:endParaRPr>
          </a:p>
          <a:p>
            <a:pPr lvl="0" rtl="0" algn="ctr">
              <a:spcBef>
                <a:spcPts val="0"/>
              </a:spcBef>
              <a:buNone/>
            </a:pPr>
            <a:r>
              <a:t/>
            </a:r>
            <a:endParaRPr b="1">
              <a:solidFill>
                <a:srgbClr val="434343"/>
              </a:solidFill>
            </a:endParaRPr>
          </a:p>
          <a:p>
            <a:pPr lvl="0" rtl="0" algn="ctr">
              <a:spcBef>
                <a:spcPts val="0"/>
              </a:spcBef>
              <a:buNone/>
            </a:pPr>
            <a:r>
              <a:t/>
            </a:r>
            <a:endParaRPr b="1">
              <a:solidFill>
                <a:srgbClr val="434343"/>
              </a:solidFill>
            </a:endParaRPr>
          </a:p>
        </p:txBody>
      </p:sp>
      <p:pic>
        <p:nvPicPr>
          <p:cNvPr id="255" name="Shape 255"/>
          <p:cNvPicPr preferRelativeResize="0"/>
          <p:nvPr/>
        </p:nvPicPr>
        <p:blipFill>
          <a:blip r:embed="rId3">
            <a:alphaModFix/>
          </a:blip>
          <a:stretch>
            <a:fillRect/>
          </a:stretch>
        </p:blipFill>
        <p:spPr>
          <a:xfrm>
            <a:off x="1620300" y="3076425"/>
            <a:ext cx="983650" cy="983650"/>
          </a:xfrm>
          <a:prstGeom prst="rect">
            <a:avLst/>
          </a:prstGeom>
          <a:noFill/>
          <a:ln>
            <a:noFill/>
          </a:ln>
        </p:spPr>
      </p:pic>
      <p:pic>
        <p:nvPicPr>
          <p:cNvPr id="256" name="Shape 256"/>
          <p:cNvPicPr preferRelativeResize="0"/>
          <p:nvPr/>
        </p:nvPicPr>
        <p:blipFill>
          <a:blip r:embed="rId4">
            <a:alphaModFix/>
          </a:blip>
          <a:stretch>
            <a:fillRect/>
          </a:stretch>
        </p:blipFill>
        <p:spPr>
          <a:xfrm>
            <a:off x="2400475" y="3609799"/>
            <a:ext cx="1592339" cy="1164974"/>
          </a:xfrm>
          <a:prstGeom prst="rect">
            <a:avLst/>
          </a:prstGeom>
          <a:noFill/>
          <a:ln>
            <a:noFill/>
          </a:ln>
        </p:spPr>
      </p:pic>
      <p:pic>
        <p:nvPicPr>
          <p:cNvPr id="257" name="Shape 257"/>
          <p:cNvPicPr preferRelativeResize="0"/>
          <p:nvPr/>
        </p:nvPicPr>
        <p:blipFill>
          <a:blip r:embed="rId5">
            <a:alphaModFix/>
          </a:blip>
          <a:stretch>
            <a:fillRect/>
          </a:stretch>
        </p:blipFill>
        <p:spPr>
          <a:xfrm>
            <a:off x="3903222" y="3506612"/>
            <a:ext cx="1690919" cy="1268175"/>
          </a:xfrm>
          <a:prstGeom prst="rect">
            <a:avLst/>
          </a:prstGeom>
          <a:noFill/>
          <a:ln>
            <a:noFill/>
          </a:ln>
        </p:spPr>
      </p:pic>
      <p:pic>
        <p:nvPicPr>
          <p:cNvPr id="258" name="Shape 258"/>
          <p:cNvPicPr preferRelativeResize="0"/>
          <p:nvPr/>
        </p:nvPicPr>
        <p:blipFill>
          <a:blip r:embed="rId6">
            <a:alphaModFix/>
          </a:blip>
          <a:stretch>
            <a:fillRect/>
          </a:stretch>
        </p:blipFill>
        <p:spPr>
          <a:xfrm>
            <a:off x="1277400" y="3957655"/>
            <a:ext cx="918850" cy="918850"/>
          </a:xfrm>
          <a:prstGeom prst="rect">
            <a:avLst/>
          </a:prstGeom>
          <a:noFill/>
          <a:ln>
            <a:noFill/>
          </a:ln>
        </p:spPr>
      </p:pic>
      <p:pic>
        <p:nvPicPr>
          <p:cNvPr id="259" name="Shape 259"/>
          <p:cNvPicPr preferRelativeResize="0"/>
          <p:nvPr/>
        </p:nvPicPr>
        <p:blipFill>
          <a:blip r:embed="rId7">
            <a:alphaModFix/>
          </a:blip>
          <a:stretch>
            <a:fillRect/>
          </a:stretch>
        </p:blipFill>
        <p:spPr>
          <a:xfrm>
            <a:off x="6547500" y="3649937"/>
            <a:ext cx="1880098" cy="1237099"/>
          </a:xfrm>
          <a:prstGeom prst="rect">
            <a:avLst/>
          </a:prstGeom>
          <a:noFill/>
          <a:ln>
            <a:noFill/>
          </a:ln>
        </p:spPr>
      </p:pic>
      <p:sp>
        <p:nvSpPr>
          <p:cNvPr id="260" name="Shape 260"/>
          <p:cNvSpPr/>
          <p:nvPr/>
        </p:nvSpPr>
        <p:spPr>
          <a:xfrm>
            <a:off x="768700" y="3142625"/>
            <a:ext cx="5007900" cy="1782900"/>
          </a:xfrm>
          <a:prstGeom prst="roundRect">
            <a:avLst>
              <a:gd fmla="val 16667" name="adj"/>
            </a:avLst>
          </a:prstGeom>
          <a:noFill/>
          <a:ln cap="flat" cmpd="sng" w="38100">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1" name="Shape 261"/>
          <p:cNvSpPr txBox="1"/>
          <p:nvPr/>
        </p:nvSpPr>
        <p:spPr>
          <a:xfrm>
            <a:off x="6248400" y="3228825"/>
            <a:ext cx="2407800" cy="1042800"/>
          </a:xfrm>
          <a:prstGeom prst="rect">
            <a:avLst/>
          </a:prstGeom>
          <a:noFill/>
          <a:ln>
            <a:noFill/>
          </a:ln>
        </p:spPr>
        <p:txBody>
          <a:bodyPr anchorCtr="0" anchor="t" bIns="91425" lIns="91425" rIns="91425" tIns="91425">
            <a:noAutofit/>
          </a:bodyPr>
          <a:lstStyle/>
          <a:p>
            <a:pPr lvl="0" rtl="0" algn="l">
              <a:spcBef>
                <a:spcPts val="0"/>
              </a:spcBef>
              <a:buNone/>
            </a:pPr>
            <a:r>
              <a:rPr lang="it" sz="1200">
                <a:solidFill>
                  <a:srgbClr val="434343"/>
                </a:solidFill>
              </a:rPr>
              <a:t>La MKR1000 è stata usata per la raccolta dei dati e l’invio di questi alla Leonardo</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p:nvPr/>
        </p:nvSpPr>
        <p:spPr>
          <a:xfrm>
            <a:off x="0" y="-33775"/>
            <a:ext cx="9144000" cy="855300"/>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7" name="Shape 267"/>
          <p:cNvSpPr txBox="1"/>
          <p:nvPr/>
        </p:nvSpPr>
        <p:spPr>
          <a:xfrm>
            <a:off x="438950" y="42425"/>
            <a:ext cx="4389300" cy="348900"/>
          </a:xfrm>
          <a:prstGeom prst="rect">
            <a:avLst/>
          </a:prstGeom>
          <a:noFill/>
          <a:ln>
            <a:noFill/>
          </a:ln>
        </p:spPr>
        <p:txBody>
          <a:bodyPr anchorCtr="0" anchor="t" bIns="91425" lIns="91425" rIns="91425" tIns="91425">
            <a:noAutofit/>
          </a:bodyPr>
          <a:lstStyle/>
          <a:p>
            <a:pPr lvl="0" rtl="0">
              <a:spcBef>
                <a:spcPts val="0"/>
              </a:spcBef>
              <a:buNone/>
            </a:pPr>
            <a:r>
              <a:rPr b="1" lang="it" sz="3600">
                <a:solidFill>
                  <a:srgbClr val="F3F3F3"/>
                </a:solidFill>
                <a:latin typeface="Proxima Nova"/>
                <a:ea typeface="Proxima Nova"/>
                <a:cs typeface="Proxima Nova"/>
                <a:sym typeface="Proxima Nova"/>
              </a:rPr>
              <a:t>La parte elettronica</a:t>
            </a:r>
          </a:p>
        </p:txBody>
      </p:sp>
      <p:sp>
        <p:nvSpPr>
          <p:cNvPr id="268" name="Shape 268"/>
          <p:cNvSpPr txBox="1"/>
          <p:nvPr/>
        </p:nvSpPr>
        <p:spPr>
          <a:xfrm>
            <a:off x="204900" y="1348662"/>
            <a:ext cx="8734200" cy="4869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Font typeface="Arial"/>
              <a:buNone/>
            </a:pPr>
            <a:r>
              <a:rPr b="1" lang="it">
                <a:solidFill>
                  <a:srgbClr val="434343"/>
                </a:solidFill>
              </a:rPr>
              <a:t>Durante la ricerca effettuata per trovare il circuito adatto per permettere ad Arduino di far girare una ventola da 12 volt 1.6 amp, abbiamo optato per questo semplice e funzionale schema.</a:t>
            </a:r>
          </a:p>
        </p:txBody>
      </p:sp>
      <p:pic>
        <p:nvPicPr>
          <p:cNvPr id="269" name="Shape 269"/>
          <p:cNvPicPr preferRelativeResize="0"/>
          <p:nvPr/>
        </p:nvPicPr>
        <p:blipFill>
          <a:blip r:embed="rId3">
            <a:alphaModFix/>
          </a:blip>
          <a:stretch>
            <a:fillRect/>
          </a:stretch>
        </p:blipFill>
        <p:spPr>
          <a:xfrm>
            <a:off x="1964437" y="2145950"/>
            <a:ext cx="5215126" cy="2906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p:nvPr/>
        </p:nvSpPr>
        <p:spPr>
          <a:xfrm>
            <a:off x="0" y="-33775"/>
            <a:ext cx="9144000" cy="855300"/>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5" name="Shape 275"/>
          <p:cNvSpPr txBox="1"/>
          <p:nvPr/>
        </p:nvSpPr>
        <p:spPr>
          <a:xfrm>
            <a:off x="438950" y="42425"/>
            <a:ext cx="8705100" cy="348900"/>
          </a:xfrm>
          <a:prstGeom prst="rect">
            <a:avLst/>
          </a:prstGeom>
          <a:noFill/>
          <a:ln>
            <a:noFill/>
          </a:ln>
        </p:spPr>
        <p:txBody>
          <a:bodyPr anchorCtr="0" anchor="t" bIns="91425" lIns="91425" rIns="91425" tIns="91425">
            <a:noAutofit/>
          </a:bodyPr>
          <a:lstStyle/>
          <a:p>
            <a:pPr lvl="0">
              <a:spcBef>
                <a:spcPts val="0"/>
              </a:spcBef>
              <a:buNone/>
            </a:pPr>
            <a:r>
              <a:rPr b="1" lang="it" sz="3600">
                <a:solidFill>
                  <a:srgbClr val="F3F3F3"/>
                </a:solidFill>
                <a:latin typeface="Proxima Nova"/>
                <a:ea typeface="Proxima Nova"/>
                <a:cs typeface="Proxima Nova"/>
                <a:sym typeface="Proxima Nova"/>
              </a:rPr>
              <a:t>La parte elettronica </a:t>
            </a:r>
          </a:p>
          <a:p>
            <a:pPr lvl="0" rtl="0">
              <a:spcBef>
                <a:spcPts val="0"/>
              </a:spcBef>
              <a:buNone/>
            </a:pPr>
            <a:r>
              <a:t/>
            </a:r>
            <a:endParaRPr b="1" sz="3600">
              <a:solidFill>
                <a:srgbClr val="F3F3F3"/>
              </a:solidFill>
              <a:latin typeface="Proxima Nova"/>
              <a:ea typeface="Proxima Nova"/>
              <a:cs typeface="Proxima Nova"/>
              <a:sym typeface="Proxima Nova"/>
            </a:endParaRPr>
          </a:p>
        </p:txBody>
      </p:sp>
      <p:pic>
        <p:nvPicPr>
          <p:cNvPr descr="image.png" id="276" name="Shape 276"/>
          <p:cNvPicPr preferRelativeResize="0"/>
          <p:nvPr/>
        </p:nvPicPr>
        <p:blipFill>
          <a:blip r:embed="rId3">
            <a:alphaModFix/>
          </a:blip>
          <a:stretch>
            <a:fillRect/>
          </a:stretch>
        </p:blipFill>
        <p:spPr>
          <a:xfrm>
            <a:off x="2218912" y="2141300"/>
            <a:ext cx="4706173" cy="2554300"/>
          </a:xfrm>
          <a:prstGeom prst="rect">
            <a:avLst/>
          </a:prstGeom>
          <a:noFill/>
          <a:ln>
            <a:noFill/>
          </a:ln>
        </p:spPr>
      </p:pic>
      <p:sp>
        <p:nvSpPr>
          <p:cNvPr id="277" name="Shape 277"/>
          <p:cNvSpPr txBox="1"/>
          <p:nvPr/>
        </p:nvSpPr>
        <p:spPr>
          <a:xfrm>
            <a:off x="1154350" y="821525"/>
            <a:ext cx="7377600" cy="1572300"/>
          </a:xfrm>
          <a:prstGeom prst="rect">
            <a:avLst/>
          </a:prstGeom>
          <a:noFill/>
          <a:ln>
            <a:noFill/>
          </a:ln>
        </p:spPr>
        <p:txBody>
          <a:bodyPr anchorCtr="0" anchor="ctr" bIns="91425" lIns="91425" rIns="91425" tIns="91425">
            <a:noAutofit/>
          </a:bodyPr>
          <a:lstStyle/>
          <a:p>
            <a:pPr lvl="0" rtl="0">
              <a:spcBef>
                <a:spcPts val="0"/>
              </a:spcBef>
              <a:buNone/>
            </a:pPr>
            <a:r>
              <a:rPr b="1" lang="it">
                <a:solidFill>
                  <a:srgbClr val="434343"/>
                </a:solidFill>
              </a:rPr>
              <a:t>Per la comunicazione seriale abbiamo collegato la MKR1000 e la Leonardo mettendo i ground in comune e collegando la porta TX della MKR1000 con la RX della Leonardo e viceversa.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p:nvPr/>
        </p:nvSpPr>
        <p:spPr>
          <a:xfrm>
            <a:off x="0" y="700875"/>
            <a:ext cx="9144000" cy="4442700"/>
          </a:xfrm>
          <a:prstGeom prst="rect">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 name="Shape 63"/>
          <p:cNvSpPr/>
          <p:nvPr/>
        </p:nvSpPr>
        <p:spPr>
          <a:xfrm>
            <a:off x="0" y="-33775"/>
            <a:ext cx="9144000" cy="8553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 name="Shape 64"/>
          <p:cNvSpPr txBox="1"/>
          <p:nvPr/>
        </p:nvSpPr>
        <p:spPr>
          <a:xfrm>
            <a:off x="438950" y="42425"/>
            <a:ext cx="4389300" cy="348900"/>
          </a:xfrm>
          <a:prstGeom prst="rect">
            <a:avLst/>
          </a:prstGeom>
          <a:noFill/>
          <a:ln>
            <a:noFill/>
          </a:ln>
        </p:spPr>
        <p:txBody>
          <a:bodyPr anchorCtr="0" anchor="t" bIns="91425" lIns="91425" rIns="91425" tIns="91425">
            <a:noAutofit/>
          </a:bodyPr>
          <a:lstStyle/>
          <a:p>
            <a:pPr lvl="0">
              <a:spcBef>
                <a:spcPts val="0"/>
              </a:spcBef>
              <a:buNone/>
            </a:pPr>
            <a:r>
              <a:rPr b="1" lang="it" sz="3600">
                <a:solidFill>
                  <a:schemeClr val="accent2"/>
                </a:solidFill>
                <a:latin typeface="Proxima Nova"/>
                <a:ea typeface="Proxima Nova"/>
                <a:cs typeface="Proxima Nova"/>
                <a:sym typeface="Proxima Nova"/>
              </a:rPr>
              <a:t>Abstract</a:t>
            </a:r>
          </a:p>
        </p:txBody>
      </p:sp>
      <p:sp>
        <p:nvSpPr>
          <p:cNvPr id="65" name="Shape 65"/>
          <p:cNvSpPr/>
          <p:nvPr/>
        </p:nvSpPr>
        <p:spPr>
          <a:xfrm>
            <a:off x="1074750" y="1635450"/>
            <a:ext cx="7048800" cy="2509800"/>
          </a:xfrm>
          <a:prstGeom prst="roundRect">
            <a:avLst>
              <a:gd fmla="val 16667" name="adj"/>
            </a:avLst>
          </a:prstGeom>
          <a:noFill/>
          <a:ln cap="flat" cmpd="sng" w="762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chemeClr val="dk1"/>
              </a:solidFill>
            </a:endParaRPr>
          </a:p>
          <a:p>
            <a:pPr lvl="0">
              <a:spcBef>
                <a:spcPts val="0"/>
              </a:spcBef>
              <a:buNone/>
            </a:pPr>
            <a:r>
              <a:rPr b="1" lang="it">
                <a:solidFill>
                  <a:srgbClr val="FFFFFF"/>
                </a:solidFill>
              </a:rPr>
              <a:t>Viviamo nell’epoca del web 2.0, i social e l’informazione online sono diventati attori importanti nelle nostre vite.</a:t>
            </a:r>
          </a:p>
          <a:p>
            <a:pPr lvl="0">
              <a:spcBef>
                <a:spcPts val="0"/>
              </a:spcBef>
              <a:buNone/>
            </a:pPr>
            <a:r>
              <a:t/>
            </a:r>
            <a:endParaRPr b="1">
              <a:solidFill>
                <a:srgbClr val="FFFFFF"/>
              </a:solidFill>
            </a:endParaRPr>
          </a:p>
          <a:p>
            <a:pPr lvl="0" rtl="0">
              <a:lnSpc>
                <a:spcPct val="115000"/>
              </a:lnSpc>
              <a:spcBef>
                <a:spcPts val="0"/>
              </a:spcBef>
              <a:buClr>
                <a:schemeClr val="dk1"/>
              </a:buClr>
              <a:buFont typeface="Arial"/>
              <a:buNone/>
            </a:pPr>
            <a:r>
              <a:rPr b="1" lang="it">
                <a:solidFill>
                  <a:srgbClr val="FFFFFF"/>
                </a:solidFill>
              </a:rPr>
              <a:t>Gli strumenti per valutare la politica stanno cambiando.</a:t>
            </a:r>
          </a:p>
          <a:p>
            <a:pPr lvl="0" rtl="0">
              <a:lnSpc>
                <a:spcPct val="115000"/>
              </a:lnSpc>
              <a:spcBef>
                <a:spcPts val="0"/>
              </a:spcBef>
              <a:buClr>
                <a:schemeClr val="dk1"/>
              </a:buClr>
              <a:buFont typeface="Arial"/>
              <a:buNone/>
            </a:pPr>
            <a:r>
              <a:rPr b="1" lang="it">
                <a:solidFill>
                  <a:srgbClr val="FFFFFF"/>
                </a:solidFill>
              </a:rPr>
              <a:t>E’ per questo che il team OpenPoll vuole creare un modo innovativo per monitorare in tempo reale l’opinione del web durante le campagne elettorali e mostrarla al pubblico attraverso una installazione di physical computing.</a:t>
            </a:r>
          </a:p>
          <a:p>
            <a:pPr lvl="0">
              <a:spcBef>
                <a:spcPts val="0"/>
              </a:spcBef>
              <a:buNone/>
            </a:pPr>
            <a:r>
              <a:t/>
            </a:r>
            <a:endParaRPr b="1">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p:nvPr/>
        </p:nvSpPr>
        <p:spPr>
          <a:xfrm>
            <a:off x="0" y="-33775"/>
            <a:ext cx="9144000" cy="855300"/>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3" name="Shape 283"/>
          <p:cNvSpPr txBox="1"/>
          <p:nvPr/>
        </p:nvSpPr>
        <p:spPr>
          <a:xfrm>
            <a:off x="438950" y="42425"/>
            <a:ext cx="8547900" cy="348900"/>
          </a:xfrm>
          <a:prstGeom prst="rect">
            <a:avLst/>
          </a:prstGeom>
          <a:noFill/>
          <a:ln>
            <a:noFill/>
          </a:ln>
        </p:spPr>
        <p:txBody>
          <a:bodyPr anchorCtr="0" anchor="t" bIns="91425" lIns="91425" rIns="91425" tIns="91425">
            <a:noAutofit/>
          </a:bodyPr>
          <a:lstStyle/>
          <a:p>
            <a:pPr lvl="0">
              <a:spcBef>
                <a:spcPts val="0"/>
              </a:spcBef>
              <a:buNone/>
            </a:pPr>
            <a:r>
              <a:rPr b="1" lang="it" sz="3600">
                <a:solidFill>
                  <a:srgbClr val="F3F3F3"/>
                </a:solidFill>
                <a:latin typeface="Proxima Nova"/>
                <a:ea typeface="Proxima Nova"/>
                <a:cs typeface="Proxima Nova"/>
                <a:sym typeface="Proxima Nova"/>
              </a:rPr>
              <a:t>La parte fisica </a:t>
            </a:r>
            <a:r>
              <a:rPr b="1" lang="it" sz="2000">
                <a:solidFill>
                  <a:srgbClr val="F3F3F3"/>
                </a:solidFill>
                <a:latin typeface="Proxima Nova"/>
                <a:ea typeface="Proxima Nova"/>
                <a:cs typeface="Proxima Nova"/>
                <a:sym typeface="Proxima Nova"/>
              </a:rPr>
              <a:t>: il modulo</a:t>
            </a:r>
          </a:p>
          <a:p>
            <a:pPr lvl="0" rtl="0">
              <a:spcBef>
                <a:spcPts val="0"/>
              </a:spcBef>
              <a:buNone/>
            </a:pPr>
            <a:r>
              <a:t/>
            </a:r>
            <a:endParaRPr b="1" sz="3600">
              <a:solidFill>
                <a:srgbClr val="F3F3F3"/>
              </a:solidFill>
              <a:latin typeface="Proxima Nova"/>
              <a:ea typeface="Proxima Nova"/>
              <a:cs typeface="Proxima Nova"/>
              <a:sym typeface="Proxima Nova"/>
            </a:endParaRPr>
          </a:p>
        </p:txBody>
      </p:sp>
      <p:sp>
        <p:nvSpPr>
          <p:cNvPr id="284" name="Shape 284"/>
          <p:cNvSpPr txBox="1"/>
          <p:nvPr/>
        </p:nvSpPr>
        <p:spPr>
          <a:xfrm>
            <a:off x="538300" y="1187900"/>
            <a:ext cx="3111900" cy="3552900"/>
          </a:xfrm>
          <a:prstGeom prst="rect">
            <a:avLst/>
          </a:prstGeom>
          <a:noFill/>
          <a:ln>
            <a:noFill/>
          </a:ln>
        </p:spPr>
        <p:txBody>
          <a:bodyPr anchorCtr="0" anchor="t" bIns="91425" lIns="91425" rIns="91425" tIns="91425">
            <a:noAutofit/>
          </a:bodyPr>
          <a:lstStyle/>
          <a:p>
            <a:pPr lvl="0" rtl="0">
              <a:spcBef>
                <a:spcPts val="0"/>
              </a:spcBef>
              <a:buNone/>
            </a:pPr>
            <a:r>
              <a:rPr b="1" lang="it">
                <a:solidFill>
                  <a:srgbClr val="434343"/>
                </a:solidFill>
              </a:rPr>
              <a:t>Per la creazione del supporto fisico abbiamo ideato una struttura modulare composta da una base in mdf con un corpo in plexiglass inserito sul suo lato superiore.</a:t>
            </a:r>
          </a:p>
          <a:p>
            <a:pPr lvl="0">
              <a:spcBef>
                <a:spcPts val="0"/>
              </a:spcBef>
              <a:buNone/>
            </a:pPr>
            <a:r>
              <a:rPr b="1" lang="it">
                <a:solidFill>
                  <a:srgbClr val="434343"/>
                </a:solidFill>
              </a:rPr>
              <a:t>La scatola di legno ospita al suo interno la ventola e una rete studiate rispettivamente per far vorticare e impedire l’incastro dei fiocchi di polistirolo all’interno del plexiglass. </a:t>
            </a:r>
          </a:p>
          <a:p>
            <a:pPr lvl="0" rtl="0">
              <a:spcBef>
                <a:spcPts val="0"/>
              </a:spcBef>
              <a:buNone/>
            </a:pPr>
            <a:r>
              <a:rPr b="1" lang="it">
                <a:solidFill>
                  <a:srgbClr val="434343"/>
                </a:solidFill>
              </a:rPr>
              <a:t>Infine, abbinata alle torrette, è stata realizzata una scatola più piccola per ospitare i componenti elettronici.</a:t>
            </a:r>
          </a:p>
        </p:txBody>
      </p:sp>
      <p:pic>
        <p:nvPicPr>
          <p:cNvPr id="285" name="Shape 285"/>
          <p:cNvPicPr preferRelativeResize="0"/>
          <p:nvPr/>
        </p:nvPicPr>
        <p:blipFill>
          <a:blip r:embed="rId3">
            <a:alphaModFix/>
          </a:blip>
          <a:stretch>
            <a:fillRect/>
          </a:stretch>
        </p:blipFill>
        <p:spPr>
          <a:xfrm>
            <a:off x="4153337" y="1320625"/>
            <a:ext cx="4581764" cy="3183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p:nvPr/>
        </p:nvSpPr>
        <p:spPr>
          <a:xfrm>
            <a:off x="0" y="-33775"/>
            <a:ext cx="9144000" cy="855300"/>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1" name="Shape 291"/>
          <p:cNvSpPr txBox="1"/>
          <p:nvPr/>
        </p:nvSpPr>
        <p:spPr>
          <a:xfrm>
            <a:off x="438950" y="42425"/>
            <a:ext cx="8547900" cy="348900"/>
          </a:xfrm>
          <a:prstGeom prst="rect">
            <a:avLst/>
          </a:prstGeom>
          <a:noFill/>
          <a:ln>
            <a:noFill/>
          </a:ln>
        </p:spPr>
        <p:txBody>
          <a:bodyPr anchorCtr="0" anchor="t" bIns="91425" lIns="91425" rIns="91425" tIns="91425">
            <a:noAutofit/>
          </a:bodyPr>
          <a:lstStyle/>
          <a:p>
            <a:pPr lvl="0" rtl="0">
              <a:spcBef>
                <a:spcPts val="0"/>
              </a:spcBef>
              <a:buNone/>
            </a:pPr>
            <a:r>
              <a:rPr b="1" lang="it" sz="3600">
                <a:solidFill>
                  <a:srgbClr val="F3F3F3"/>
                </a:solidFill>
                <a:latin typeface="Proxima Nova"/>
                <a:ea typeface="Proxima Nova"/>
                <a:cs typeface="Proxima Nova"/>
                <a:sym typeface="Proxima Nova"/>
              </a:rPr>
              <a:t>La parte fisica </a:t>
            </a:r>
            <a:r>
              <a:rPr b="1" lang="it" sz="2000">
                <a:solidFill>
                  <a:srgbClr val="F3F3F3"/>
                </a:solidFill>
                <a:latin typeface="Proxima Nova"/>
                <a:ea typeface="Proxima Nova"/>
                <a:cs typeface="Proxima Nova"/>
                <a:sym typeface="Proxima Nova"/>
              </a:rPr>
              <a:t>: il taglio laser</a:t>
            </a:r>
          </a:p>
        </p:txBody>
      </p:sp>
      <p:sp>
        <p:nvSpPr>
          <p:cNvPr id="292" name="Shape 292"/>
          <p:cNvSpPr txBox="1"/>
          <p:nvPr/>
        </p:nvSpPr>
        <p:spPr>
          <a:xfrm>
            <a:off x="5970475" y="1263300"/>
            <a:ext cx="5399400" cy="1372500"/>
          </a:xfrm>
          <a:prstGeom prst="rect">
            <a:avLst/>
          </a:prstGeom>
          <a:noFill/>
          <a:ln>
            <a:noFill/>
          </a:ln>
        </p:spPr>
        <p:txBody>
          <a:bodyPr anchorCtr="0" anchor="t" bIns="91425" lIns="91425" rIns="91425" tIns="91425">
            <a:noAutofit/>
          </a:bodyPr>
          <a:lstStyle/>
          <a:p>
            <a:pPr lvl="0">
              <a:spcBef>
                <a:spcPts val="0"/>
              </a:spcBef>
              <a:buNone/>
            </a:pPr>
            <a:r>
              <a:rPr b="1" lang="it">
                <a:solidFill>
                  <a:srgbClr val="434343"/>
                </a:solidFill>
              </a:rPr>
              <a:t>MDF 4mm</a:t>
            </a:r>
          </a:p>
          <a:p>
            <a:pPr lvl="0">
              <a:spcBef>
                <a:spcPts val="0"/>
              </a:spcBef>
              <a:buNone/>
            </a:pPr>
            <a:r>
              <a:t/>
            </a:r>
            <a:endParaRPr b="1">
              <a:solidFill>
                <a:srgbClr val="434343"/>
              </a:solidFill>
            </a:endParaRPr>
          </a:p>
          <a:p>
            <a:pPr lvl="0">
              <a:spcBef>
                <a:spcPts val="0"/>
              </a:spcBef>
              <a:buNone/>
            </a:pPr>
            <a:r>
              <a:rPr b="1" i="1" lang="it">
                <a:solidFill>
                  <a:srgbClr val="434343"/>
                </a:solidFill>
              </a:rPr>
              <a:t>Parametri Stampante:</a:t>
            </a:r>
          </a:p>
          <a:p>
            <a:pPr lvl="0">
              <a:spcBef>
                <a:spcPts val="0"/>
              </a:spcBef>
              <a:buNone/>
            </a:pPr>
            <a:r>
              <a:rPr b="1" lang="it">
                <a:solidFill>
                  <a:srgbClr val="434343"/>
                </a:solidFill>
              </a:rPr>
              <a:t>TAGLIO</a:t>
            </a:r>
            <a:br>
              <a:rPr b="1" lang="it">
                <a:solidFill>
                  <a:srgbClr val="434343"/>
                </a:solidFill>
              </a:rPr>
            </a:br>
            <a:r>
              <a:rPr b="1" lang="it">
                <a:solidFill>
                  <a:srgbClr val="434343"/>
                </a:solidFill>
              </a:rPr>
              <a:t>Velocità:	20</a:t>
            </a:r>
          </a:p>
          <a:p>
            <a:pPr lvl="0" rtl="0">
              <a:spcBef>
                <a:spcPts val="0"/>
              </a:spcBef>
              <a:buNone/>
            </a:pPr>
            <a:r>
              <a:rPr b="1" lang="it">
                <a:solidFill>
                  <a:srgbClr val="434343"/>
                </a:solidFill>
              </a:rPr>
              <a:t>Potenza:	90</a:t>
            </a:r>
          </a:p>
        </p:txBody>
      </p:sp>
      <p:pic>
        <p:nvPicPr>
          <p:cNvPr id="293" name="Shape 293"/>
          <p:cNvPicPr preferRelativeResize="0"/>
          <p:nvPr/>
        </p:nvPicPr>
        <p:blipFill>
          <a:blip r:embed="rId3">
            <a:alphaModFix/>
          </a:blip>
          <a:stretch>
            <a:fillRect/>
          </a:stretch>
        </p:blipFill>
        <p:spPr>
          <a:xfrm>
            <a:off x="3415450" y="1415700"/>
            <a:ext cx="2193975" cy="1218875"/>
          </a:xfrm>
          <a:prstGeom prst="rect">
            <a:avLst/>
          </a:prstGeom>
          <a:noFill/>
          <a:ln>
            <a:noFill/>
          </a:ln>
        </p:spPr>
      </p:pic>
      <p:pic>
        <p:nvPicPr>
          <p:cNvPr id="294" name="Shape 294"/>
          <p:cNvPicPr preferRelativeResize="0"/>
          <p:nvPr/>
        </p:nvPicPr>
        <p:blipFill>
          <a:blip r:embed="rId4">
            <a:alphaModFix/>
          </a:blip>
          <a:stretch>
            <a:fillRect/>
          </a:stretch>
        </p:blipFill>
        <p:spPr>
          <a:xfrm>
            <a:off x="3449925" y="3438564"/>
            <a:ext cx="2388099" cy="775359"/>
          </a:xfrm>
          <a:prstGeom prst="rect">
            <a:avLst/>
          </a:prstGeom>
          <a:noFill/>
          <a:ln>
            <a:noFill/>
          </a:ln>
        </p:spPr>
      </p:pic>
      <p:sp>
        <p:nvSpPr>
          <p:cNvPr id="295" name="Shape 295"/>
          <p:cNvSpPr txBox="1"/>
          <p:nvPr/>
        </p:nvSpPr>
        <p:spPr>
          <a:xfrm>
            <a:off x="5970475" y="3350975"/>
            <a:ext cx="5399400" cy="1372500"/>
          </a:xfrm>
          <a:prstGeom prst="rect">
            <a:avLst/>
          </a:prstGeom>
          <a:noFill/>
          <a:ln>
            <a:noFill/>
          </a:ln>
        </p:spPr>
        <p:txBody>
          <a:bodyPr anchorCtr="0" anchor="t" bIns="91425" lIns="91425" rIns="91425" tIns="91425">
            <a:noAutofit/>
          </a:bodyPr>
          <a:lstStyle/>
          <a:p>
            <a:pPr lvl="0" rtl="0">
              <a:spcBef>
                <a:spcPts val="0"/>
              </a:spcBef>
              <a:buNone/>
            </a:pPr>
            <a:r>
              <a:rPr b="1" lang="it">
                <a:solidFill>
                  <a:srgbClr val="434343"/>
                </a:solidFill>
              </a:rPr>
              <a:t>Plexiglass 3mm</a:t>
            </a:r>
          </a:p>
          <a:p>
            <a:pPr lvl="0" rtl="0">
              <a:spcBef>
                <a:spcPts val="0"/>
              </a:spcBef>
              <a:buNone/>
            </a:pPr>
            <a:r>
              <a:t/>
            </a:r>
            <a:endParaRPr b="1">
              <a:solidFill>
                <a:srgbClr val="434343"/>
              </a:solidFill>
            </a:endParaRPr>
          </a:p>
          <a:p>
            <a:pPr lvl="0">
              <a:spcBef>
                <a:spcPts val="0"/>
              </a:spcBef>
              <a:buNone/>
            </a:pPr>
            <a:r>
              <a:rPr b="1" i="1" lang="it">
                <a:solidFill>
                  <a:srgbClr val="434343"/>
                </a:solidFill>
              </a:rPr>
              <a:t>Parametri Stampante:</a:t>
            </a:r>
          </a:p>
          <a:p>
            <a:pPr lvl="0" rtl="0">
              <a:spcBef>
                <a:spcPts val="0"/>
              </a:spcBef>
              <a:buNone/>
            </a:pPr>
            <a:r>
              <a:rPr b="1" lang="it">
                <a:solidFill>
                  <a:srgbClr val="434343"/>
                </a:solidFill>
              </a:rPr>
              <a:t>TAGLIO</a:t>
            </a:r>
            <a:br>
              <a:rPr b="1" lang="it">
                <a:solidFill>
                  <a:srgbClr val="434343"/>
                </a:solidFill>
              </a:rPr>
            </a:br>
            <a:r>
              <a:rPr b="1" lang="it">
                <a:solidFill>
                  <a:srgbClr val="434343"/>
                </a:solidFill>
              </a:rPr>
              <a:t>Velocità:	35</a:t>
            </a:r>
          </a:p>
          <a:p>
            <a:pPr lvl="0" rtl="0">
              <a:spcBef>
                <a:spcPts val="0"/>
              </a:spcBef>
              <a:buNone/>
            </a:pPr>
            <a:r>
              <a:rPr b="1" lang="it">
                <a:solidFill>
                  <a:srgbClr val="434343"/>
                </a:solidFill>
              </a:rPr>
              <a:t>Potenza:	80</a:t>
            </a:r>
          </a:p>
        </p:txBody>
      </p:sp>
      <p:pic>
        <p:nvPicPr>
          <p:cNvPr id="296" name="Shape 296"/>
          <p:cNvPicPr preferRelativeResize="0"/>
          <p:nvPr/>
        </p:nvPicPr>
        <p:blipFill>
          <a:blip r:embed="rId5">
            <a:alphaModFix/>
          </a:blip>
          <a:stretch>
            <a:fillRect/>
          </a:stretch>
        </p:blipFill>
        <p:spPr>
          <a:xfrm>
            <a:off x="438950" y="1102449"/>
            <a:ext cx="2827874" cy="3770523"/>
          </a:xfrm>
          <a:prstGeom prst="rect">
            <a:avLst/>
          </a:prstGeom>
          <a:noFill/>
          <a:ln>
            <a:noFill/>
          </a:ln>
        </p:spPr>
      </p:pic>
      <p:sp>
        <p:nvSpPr>
          <p:cNvPr id="297" name="Shape 297"/>
          <p:cNvSpPr txBox="1"/>
          <p:nvPr/>
        </p:nvSpPr>
        <p:spPr>
          <a:xfrm>
            <a:off x="7418275" y="1900125"/>
            <a:ext cx="7616100" cy="888600"/>
          </a:xfrm>
          <a:prstGeom prst="rect">
            <a:avLst/>
          </a:prstGeom>
          <a:noFill/>
          <a:ln>
            <a:noFill/>
          </a:ln>
        </p:spPr>
        <p:txBody>
          <a:bodyPr anchorCtr="0" anchor="t" bIns="91425" lIns="91425" rIns="91425" tIns="91425">
            <a:noAutofit/>
          </a:bodyPr>
          <a:lstStyle/>
          <a:p>
            <a:pPr lvl="0">
              <a:spcBef>
                <a:spcPts val="0"/>
              </a:spcBef>
              <a:buNone/>
            </a:pPr>
            <a:r>
              <a:rPr b="1" lang="it">
                <a:solidFill>
                  <a:srgbClr val="434343"/>
                </a:solidFill>
              </a:rPr>
              <a:t>ENGRAVE</a:t>
            </a:r>
          </a:p>
          <a:p>
            <a:pPr lvl="0">
              <a:spcBef>
                <a:spcPts val="0"/>
              </a:spcBef>
              <a:buNone/>
            </a:pPr>
            <a:r>
              <a:rPr b="1" lang="it">
                <a:solidFill>
                  <a:srgbClr val="434343"/>
                </a:solidFill>
              </a:rPr>
              <a:t>Velocità: 300</a:t>
            </a:r>
          </a:p>
          <a:p>
            <a:pPr lvl="0">
              <a:spcBef>
                <a:spcPts val="0"/>
              </a:spcBef>
              <a:buNone/>
            </a:pPr>
            <a:r>
              <a:rPr b="1" lang="it">
                <a:solidFill>
                  <a:srgbClr val="434343"/>
                </a:solidFill>
              </a:rPr>
              <a:t>Potenza: 25</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p:nvPr/>
        </p:nvSpPr>
        <p:spPr>
          <a:xfrm>
            <a:off x="0" y="-33775"/>
            <a:ext cx="9144000" cy="855300"/>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3" name="Shape 303"/>
          <p:cNvSpPr txBox="1"/>
          <p:nvPr/>
        </p:nvSpPr>
        <p:spPr>
          <a:xfrm>
            <a:off x="438950" y="42425"/>
            <a:ext cx="8480100" cy="348900"/>
          </a:xfrm>
          <a:prstGeom prst="rect">
            <a:avLst/>
          </a:prstGeom>
          <a:noFill/>
          <a:ln>
            <a:noFill/>
          </a:ln>
        </p:spPr>
        <p:txBody>
          <a:bodyPr anchorCtr="0" anchor="t" bIns="91425" lIns="91425" rIns="91425" tIns="91425">
            <a:noAutofit/>
          </a:bodyPr>
          <a:lstStyle/>
          <a:p>
            <a:pPr lvl="0" rtl="0">
              <a:spcBef>
                <a:spcPts val="0"/>
              </a:spcBef>
              <a:buNone/>
            </a:pPr>
            <a:r>
              <a:rPr b="1" lang="it" sz="3600">
                <a:solidFill>
                  <a:srgbClr val="F3F3F3"/>
                </a:solidFill>
                <a:latin typeface="Proxima Nova"/>
                <a:ea typeface="Proxima Nova"/>
                <a:cs typeface="Proxima Nova"/>
                <a:sym typeface="Proxima Nova"/>
              </a:rPr>
              <a:t>La parte fisica </a:t>
            </a:r>
            <a:r>
              <a:rPr b="1" lang="it" sz="2000">
                <a:solidFill>
                  <a:srgbClr val="F3F3F3"/>
                </a:solidFill>
                <a:latin typeface="Proxima Nova"/>
                <a:ea typeface="Proxima Nova"/>
                <a:cs typeface="Proxima Nova"/>
                <a:sym typeface="Proxima Nova"/>
              </a:rPr>
              <a:t>: come abbiamo ridotto l’elettricità statica</a:t>
            </a:r>
          </a:p>
        </p:txBody>
      </p:sp>
      <p:sp>
        <p:nvSpPr>
          <p:cNvPr id="304" name="Shape 304"/>
          <p:cNvSpPr txBox="1"/>
          <p:nvPr/>
        </p:nvSpPr>
        <p:spPr>
          <a:xfrm>
            <a:off x="591100" y="1354150"/>
            <a:ext cx="7819500" cy="2788200"/>
          </a:xfrm>
          <a:prstGeom prst="rect">
            <a:avLst/>
          </a:prstGeom>
          <a:noFill/>
          <a:ln>
            <a:noFill/>
          </a:ln>
        </p:spPr>
        <p:txBody>
          <a:bodyPr anchorCtr="0" anchor="t" bIns="91425" lIns="91425" rIns="91425" tIns="91425">
            <a:noAutofit/>
          </a:bodyPr>
          <a:lstStyle/>
          <a:p>
            <a:pPr lvl="0">
              <a:spcBef>
                <a:spcPts val="0"/>
              </a:spcBef>
              <a:buNone/>
            </a:pPr>
            <a:r>
              <a:rPr b="1" lang="it">
                <a:solidFill>
                  <a:srgbClr val="434343"/>
                </a:solidFill>
              </a:rPr>
              <a:t>Dopo una serie di prove, abbiamo osservato che per ridurre gli effetti dell’elettricità statica nella nostra situazione sono sono sufficienti dei piccoli accorgimenti:</a:t>
            </a:r>
          </a:p>
          <a:p>
            <a:pPr lvl="0">
              <a:spcBef>
                <a:spcPts val="0"/>
              </a:spcBef>
              <a:buNone/>
            </a:pPr>
            <a:r>
              <a:t/>
            </a:r>
            <a:endParaRPr b="1">
              <a:solidFill>
                <a:srgbClr val="434343"/>
              </a:solidFill>
            </a:endParaRPr>
          </a:p>
          <a:p>
            <a:pPr indent="-228600" lvl="0" marL="457200" rtl="0">
              <a:spcBef>
                <a:spcPts val="0"/>
              </a:spcBef>
              <a:buClr>
                <a:srgbClr val="434343"/>
              </a:buClr>
              <a:buChar char="-"/>
            </a:pPr>
            <a:r>
              <a:rPr b="1" lang="it">
                <a:solidFill>
                  <a:srgbClr val="434343"/>
                </a:solidFill>
              </a:rPr>
              <a:t>usare palline di polistirolo forate di forma arrotondata, l’aria che fluisce all’interno sembra facilitarne il movimento evitando così che rimangano attaccate ai lati.</a:t>
            </a:r>
          </a:p>
          <a:p>
            <a:pPr lvl="0" rtl="0">
              <a:spcBef>
                <a:spcPts val="0"/>
              </a:spcBef>
              <a:buNone/>
            </a:pPr>
            <a:r>
              <a:t/>
            </a:r>
            <a:endParaRPr b="1">
              <a:solidFill>
                <a:srgbClr val="434343"/>
              </a:solidFill>
            </a:endParaRPr>
          </a:p>
          <a:p>
            <a:pPr indent="-228600" lvl="0" marL="457200" rtl="0">
              <a:spcBef>
                <a:spcPts val="0"/>
              </a:spcBef>
              <a:buClr>
                <a:srgbClr val="434343"/>
              </a:buClr>
              <a:buChar char="-"/>
            </a:pPr>
            <a:r>
              <a:rPr b="1" lang="it">
                <a:solidFill>
                  <a:srgbClr val="434343"/>
                </a:solidFill>
              </a:rPr>
              <a:t>creare una copertura forata che permetta la fuoriuscita dell’aria in modo di ridurre l’ascesa del polistirolo fino al top.</a:t>
            </a:r>
          </a:p>
          <a:p>
            <a:pPr lvl="0" rtl="0">
              <a:spcBef>
                <a:spcPts val="0"/>
              </a:spcBef>
              <a:buNone/>
            </a:pPr>
            <a:r>
              <a:t/>
            </a:r>
            <a:endParaRPr b="1">
              <a:solidFill>
                <a:srgbClr val="434343"/>
              </a:solidFill>
            </a:endParaRPr>
          </a:p>
          <a:p>
            <a:pPr indent="-228600" lvl="0" marL="457200" rtl="0">
              <a:spcBef>
                <a:spcPts val="0"/>
              </a:spcBef>
              <a:buClr>
                <a:srgbClr val="434343"/>
              </a:buClr>
              <a:buChar char="-"/>
            </a:pPr>
            <a:r>
              <a:rPr b="1" lang="it">
                <a:solidFill>
                  <a:srgbClr val="434343"/>
                </a:solidFill>
              </a:rPr>
              <a:t>garantire una buona areazione attraverso il modulo creando un sistema di griglie alla base e una copertura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p:nvPr/>
        </p:nvSpPr>
        <p:spPr>
          <a:xfrm>
            <a:off x="0" y="-33775"/>
            <a:ext cx="9144000" cy="5143500"/>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0" name="Shape 310"/>
          <p:cNvSpPr txBox="1"/>
          <p:nvPr/>
        </p:nvSpPr>
        <p:spPr>
          <a:xfrm>
            <a:off x="1518175" y="3988650"/>
            <a:ext cx="5004000" cy="791700"/>
          </a:xfrm>
          <a:prstGeom prst="rect">
            <a:avLst/>
          </a:prstGeom>
          <a:noFill/>
          <a:ln>
            <a:noFill/>
          </a:ln>
        </p:spPr>
        <p:txBody>
          <a:bodyPr anchorCtr="0" anchor="t" bIns="91425" lIns="91425" rIns="91425" tIns="91425">
            <a:noAutofit/>
          </a:bodyPr>
          <a:lstStyle/>
          <a:p>
            <a:pPr lvl="0" rtl="0" algn="ctr">
              <a:spcBef>
                <a:spcPts val="0"/>
              </a:spcBef>
              <a:buNone/>
            </a:pPr>
            <a:r>
              <a:t/>
            </a:r>
            <a:endParaRPr b="1">
              <a:solidFill>
                <a:srgbClr val="F3F3F3"/>
              </a:solidFill>
              <a:latin typeface="Proxima Nova"/>
              <a:ea typeface="Proxima Nova"/>
              <a:cs typeface="Proxima Nova"/>
              <a:sym typeface="Proxima Nova"/>
            </a:endParaRPr>
          </a:p>
          <a:p>
            <a:pPr lvl="0" rtl="0">
              <a:spcBef>
                <a:spcPts val="0"/>
              </a:spcBef>
              <a:buNone/>
            </a:pPr>
            <a:r>
              <a:rPr b="1" lang="it" sz="2200">
                <a:solidFill>
                  <a:srgbClr val="F3F3F3"/>
                </a:solidFill>
                <a:latin typeface="Proxima Nova"/>
                <a:ea typeface="Proxima Nova"/>
                <a:cs typeface="Proxima Nova"/>
                <a:sym typeface="Proxima Nova"/>
              </a:rPr>
              <a:t>Il team OpenPoll alla Mini Maker Faire</a:t>
            </a:r>
          </a:p>
          <a:p>
            <a:pPr lvl="0" rtl="0" algn="ctr">
              <a:spcBef>
                <a:spcPts val="0"/>
              </a:spcBef>
              <a:buNone/>
            </a:pPr>
            <a:r>
              <a:t/>
            </a:r>
            <a:endParaRPr b="1">
              <a:solidFill>
                <a:srgbClr val="F3F3F3"/>
              </a:solidFill>
              <a:latin typeface="Proxima Nova"/>
              <a:ea typeface="Proxima Nova"/>
              <a:cs typeface="Proxima Nova"/>
              <a:sym typeface="Proxima Nova"/>
            </a:endParaRPr>
          </a:p>
        </p:txBody>
      </p:sp>
      <p:pic>
        <p:nvPicPr>
          <p:cNvPr descr="MiniMakerFaireGruppo.jpg" id="311" name="Shape 311"/>
          <p:cNvPicPr preferRelativeResize="0"/>
          <p:nvPr/>
        </p:nvPicPr>
        <p:blipFill>
          <a:blip r:embed="rId3">
            <a:alphaModFix/>
          </a:blip>
          <a:stretch>
            <a:fillRect/>
          </a:stretch>
        </p:blipFill>
        <p:spPr>
          <a:xfrm>
            <a:off x="1627375" y="239000"/>
            <a:ext cx="4785600" cy="3589200"/>
          </a:xfrm>
          <a:prstGeom prst="rect">
            <a:avLst/>
          </a:prstGeom>
          <a:noFill/>
          <a:ln>
            <a:noFill/>
          </a:ln>
        </p:spPr>
      </p:pic>
      <p:pic>
        <p:nvPicPr>
          <p:cNvPr id="312" name="Shape 312"/>
          <p:cNvPicPr preferRelativeResize="0"/>
          <p:nvPr/>
        </p:nvPicPr>
        <p:blipFill>
          <a:blip r:embed="rId4">
            <a:alphaModFix/>
          </a:blip>
          <a:stretch>
            <a:fillRect/>
          </a:stretch>
        </p:blipFill>
        <p:spPr>
          <a:xfrm>
            <a:off x="7855853" y="-33775"/>
            <a:ext cx="1288142" cy="5143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p:nvPr/>
        </p:nvSpPr>
        <p:spPr>
          <a:xfrm>
            <a:off x="0" y="-33775"/>
            <a:ext cx="9144000" cy="5143500"/>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8" name="Shape 318"/>
          <p:cNvSpPr txBox="1"/>
          <p:nvPr/>
        </p:nvSpPr>
        <p:spPr>
          <a:xfrm>
            <a:off x="438950" y="42425"/>
            <a:ext cx="7693500" cy="4440900"/>
          </a:xfrm>
          <a:prstGeom prst="rect">
            <a:avLst/>
          </a:prstGeom>
          <a:noFill/>
          <a:ln>
            <a:noFill/>
          </a:ln>
        </p:spPr>
        <p:txBody>
          <a:bodyPr anchorCtr="0" anchor="t" bIns="91425" lIns="91425" rIns="91425" tIns="91425">
            <a:noAutofit/>
          </a:bodyPr>
          <a:lstStyle/>
          <a:p>
            <a:pPr lvl="0">
              <a:spcBef>
                <a:spcPts val="0"/>
              </a:spcBef>
              <a:buNone/>
            </a:pPr>
            <a:r>
              <a:rPr b="1" lang="it" sz="3600">
                <a:solidFill>
                  <a:srgbClr val="F3F3F3"/>
                </a:solidFill>
                <a:latin typeface="Proxima Nova"/>
                <a:ea typeface="Proxima Nova"/>
                <a:cs typeface="Proxima Nova"/>
                <a:sym typeface="Proxima Nova"/>
              </a:rPr>
              <a:t>Ringraziamo :</a:t>
            </a:r>
          </a:p>
          <a:p>
            <a:pPr lvl="0">
              <a:spcBef>
                <a:spcPts val="0"/>
              </a:spcBef>
              <a:buNone/>
            </a:pPr>
            <a:r>
              <a:t/>
            </a:r>
            <a:endParaRPr b="1">
              <a:solidFill>
                <a:srgbClr val="F3F3F3"/>
              </a:solidFill>
              <a:latin typeface="Proxima Nova"/>
              <a:ea typeface="Proxima Nova"/>
              <a:cs typeface="Proxima Nova"/>
              <a:sym typeface="Proxima Nova"/>
            </a:endParaRPr>
          </a:p>
          <a:p>
            <a:pPr lvl="0" rtl="0" algn="ctr">
              <a:spcBef>
                <a:spcPts val="0"/>
              </a:spcBef>
              <a:buNone/>
            </a:pPr>
            <a:r>
              <a:t/>
            </a:r>
            <a:endParaRPr b="1">
              <a:solidFill>
                <a:srgbClr val="F3F3F3"/>
              </a:solidFill>
              <a:latin typeface="Proxima Nova"/>
              <a:ea typeface="Proxima Nova"/>
              <a:cs typeface="Proxima Nova"/>
              <a:sym typeface="Proxima Nova"/>
            </a:endParaRPr>
          </a:p>
          <a:p>
            <a:pPr lvl="0" rtl="0" algn="ctr">
              <a:spcBef>
                <a:spcPts val="0"/>
              </a:spcBef>
              <a:buNone/>
            </a:pPr>
            <a:r>
              <a:t/>
            </a:r>
            <a:endParaRPr b="1">
              <a:solidFill>
                <a:srgbClr val="F3F3F3"/>
              </a:solidFill>
              <a:latin typeface="Proxima Nova"/>
              <a:ea typeface="Proxima Nova"/>
              <a:cs typeface="Proxima Nova"/>
              <a:sym typeface="Proxima Nova"/>
            </a:endParaRPr>
          </a:p>
          <a:p>
            <a:pPr lvl="0" algn="ctr">
              <a:spcBef>
                <a:spcPts val="0"/>
              </a:spcBef>
              <a:buClr>
                <a:schemeClr val="dk1"/>
              </a:buClr>
              <a:buFont typeface="Arial"/>
              <a:buNone/>
            </a:pPr>
            <a:r>
              <a:rPr b="1" lang="it">
                <a:solidFill>
                  <a:srgbClr val="F3F3F3"/>
                </a:solidFill>
                <a:latin typeface="Proxima Nova"/>
                <a:ea typeface="Proxima Nova"/>
                <a:cs typeface="Proxima Nova"/>
                <a:sym typeface="Proxima Nova"/>
              </a:rPr>
              <a:t>Davide Gomba, per la propositività ed il tempo che ci ha dedicato</a:t>
            </a:r>
          </a:p>
          <a:p>
            <a:pPr lvl="0" algn="ctr">
              <a:spcBef>
                <a:spcPts val="0"/>
              </a:spcBef>
              <a:buClr>
                <a:schemeClr val="dk1"/>
              </a:buClr>
              <a:buFont typeface="Arial"/>
              <a:buNone/>
            </a:pPr>
            <a:r>
              <a:t/>
            </a:r>
            <a:endParaRPr b="1">
              <a:solidFill>
                <a:srgbClr val="F3F3F3"/>
              </a:solidFill>
              <a:latin typeface="Proxima Nova"/>
              <a:ea typeface="Proxima Nova"/>
              <a:cs typeface="Proxima Nova"/>
              <a:sym typeface="Proxima Nova"/>
            </a:endParaRPr>
          </a:p>
          <a:p>
            <a:pPr lvl="0" algn="ctr">
              <a:spcBef>
                <a:spcPts val="0"/>
              </a:spcBef>
              <a:buClr>
                <a:schemeClr val="dk1"/>
              </a:buClr>
              <a:buFont typeface="Arial"/>
              <a:buNone/>
            </a:pPr>
            <a:r>
              <a:rPr b="1" lang="it">
                <a:solidFill>
                  <a:srgbClr val="F3F3F3"/>
                </a:solidFill>
                <a:latin typeface="Proxima Nova"/>
                <a:ea typeface="Proxima Nova"/>
                <a:cs typeface="Proxima Nova"/>
                <a:sym typeface="Proxima Nova"/>
              </a:rPr>
              <a:t>Giacomo Leonzi, per l’aiuto a 360 gradi nello sviluppo</a:t>
            </a:r>
          </a:p>
          <a:p>
            <a:pPr lvl="0" algn="ctr">
              <a:spcBef>
                <a:spcPts val="0"/>
              </a:spcBef>
              <a:buClr>
                <a:schemeClr val="dk1"/>
              </a:buClr>
              <a:buFont typeface="Arial"/>
              <a:buNone/>
            </a:pPr>
            <a:r>
              <a:t/>
            </a:r>
            <a:endParaRPr b="1">
              <a:solidFill>
                <a:srgbClr val="F3F3F3"/>
              </a:solidFill>
              <a:latin typeface="Proxima Nova"/>
              <a:ea typeface="Proxima Nova"/>
              <a:cs typeface="Proxima Nova"/>
              <a:sym typeface="Proxima Nova"/>
            </a:endParaRPr>
          </a:p>
          <a:p>
            <a:pPr lvl="0" algn="ctr">
              <a:spcBef>
                <a:spcPts val="0"/>
              </a:spcBef>
              <a:buClr>
                <a:schemeClr val="dk1"/>
              </a:buClr>
              <a:buFont typeface="Arial"/>
              <a:buNone/>
            </a:pPr>
            <a:r>
              <a:rPr b="1" lang="it">
                <a:solidFill>
                  <a:srgbClr val="F3F3F3"/>
                </a:solidFill>
                <a:latin typeface="Proxima Nova"/>
                <a:ea typeface="Proxima Nova"/>
                <a:cs typeface="Proxima Nova"/>
                <a:sym typeface="Proxima Nova"/>
              </a:rPr>
              <a:t>Elena Pressacco, per l’aiuto con la macchina a taglio laser</a:t>
            </a:r>
          </a:p>
          <a:p>
            <a:pPr lvl="0" algn="ctr">
              <a:spcBef>
                <a:spcPts val="0"/>
              </a:spcBef>
              <a:buClr>
                <a:schemeClr val="dk1"/>
              </a:buClr>
              <a:buFont typeface="Arial"/>
              <a:buNone/>
            </a:pPr>
            <a:r>
              <a:t/>
            </a:r>
            <a:endParaRPr b="1">
              <a:solidFill>
                <a:srgbClr val="F3F3F3"/>
              </a:solidFill>
              <a:latin typeface="Proxima Nova"/>
              <a:ea typeface="Proxima Nova"/>
              <a:cs typeface="Proxima Nova"/>
              <a:sym typeface="Proxima Nova"/>
            </a:endParaRPr>
          </a:p>
          <a:p>
            <a:pPr lvl="0" algn="ctr">
              <a:spcBef>
                <a:spcPts val="0"/>
              </a:spcBef>
              <a:buClr>
                <a:schemeClr val="dk1"/>
              </a:buClr>
              <a:buFont typeface="Arial"/>
              <a:buNone/>
            </a:pPr>
            <a:r>
              <a:rPr b="1" lang="it">
                <a:solidFill>
                  <a:srgbClr val="F3F3F3"/>
                </a:solidFill>
                <a:latin typeface="Proxima Nova"/>
                <a:ea typeface="Proxima Nova"/>
                <a:cs typeface="Proxima Nova"/>
                <a:sym typeface="Proxima Nova"/>
              </a:rPr>
              <a:t>Tommaso Laterza, per il suo aiuto con il codice</a:t>
            </a:r>
          </a:p>
          <a:p>
            <a:pPr lvl="0" algn="ctr">
              <a:spcBef>
                <a:spcPts val="0"/>
              </a:spcBef>
              <a:buClr>
                <a:schemeClr val="dk1"/>
              </a:buClr>
              <a:buFont typeface="Arial"/>
              <a:buNone/>
            </a:pPr>
            <a:r>
              <a:t/>
            </a:r>
            <a:endParaRPr b="1">
              <a:solidFill>
                <a:srgbClr val="F3F3F3"/>
              </a:solidFill>
              <a:latin typeface="Proxima Nova"/>
              <a:ea typeface="Proxima Nova"/>
              <a:cs typeface="Proxima Nova"/>
              <a:sym typeface="Proxima Nova"/>
            </a:endParaRPr>
          </a:p>
          <a:p>
            <a:pPr lvl="0" algn="ctr">
              <a:spcBef>
                <a:spcPts val="0"/>
              </a:spcBef>
              <a:buClr>
                <a:schemeClr val="dk1"/>
              </a:buClr>
              <a:buFont typeface="Arial"/>
              <a:buNone/>
            </a:pPr>
            <a:r>
              <a:rPr b="1" lang="it">
                <a:solidFill>
                  <a:srgbClr val="F3F3F3"/>
                </a:solidFill>
                <a:latin typeface="Proxima Nova"/>
                <a:ea typeface="Proxima Nova"/>
                <a:cs typeface="Proxima Nova"/>
                <a:sym typeface="Proxima Nova"/>
              </a:rPr>
              <a:t>Arturo Guadalupi, per la libreria “TwitterApplicationOnly”</a:t>
            </a:r>
          </a:p>
          <a:p>
            <a:pPr lvl="0" algn="ctr">
              <a:spcBef>
                <a:spcPts val="0"/>
              </a:spcBef>
              <a:buNone/>
            </a:pPr>
            <a:r>
              <a:t/>
            </a:r>
            <a:endParaRPr b="1">
              <a:solidFill>
                <a:srgbClr val="F3F3F3"/>
              </a:solidFill>
              <a:latin typeface="Proxima Nova"/>
              <a:ea typeface="Proxima Nova"/>
              <a:cs typeface="Proxima Nova"/>
              <a:sym typeface="Proxima Nova"/>
            </a:endParaRPr>
          </a:p>
          <a:p>
            <a:pPr lvl="0" rtl="0" algn="ctr">
              <a:spcBef>
                <a:spcPts val="0"/>
              </a:spcBef>
              <a:buNone/>
            </a:pPr>
            <a:r>
              <a:rPr b="1" lang="it">
                <a:solidFill>
                  <a:srgbClr val="F3F3F3"/>
                </a:solidFill>
                <a:latin typeface="Proxima Nova"/>
                <a:ea typeface="Proxima Nova"/>
                <a:cs typeface="Proxima Nova"/>
                <a:sym typeface="Proxima Nova"/>
              </a:rPr>
              <a:t>Diego Formica, per l’aiuto nella parte elettronica</a:t>
            </a:r>
          </a:p>
          <a:p>
            <a:pPr lvl="0" algn="ctr">
              <a:spcBef>
                <a:spcPts val="0"/>
              </a:spcBef>
              <a:buNone/>
            </a:pPr>
            <a:r>
              <a:t/>
            </a:r>
            <a:endParaRPr b="1">
              <a:solidFill>
                <a:srgbClr val="F3F3F3"/>
              </a:solidFill>
              <a:latin typeface="Proxima Nova"/>
              <a:ea typeface="Proxima Nova"/>
              <a:cs typeface="Proxima Nova"/>
              <a:sym typeface="Proxima Nova"/>
            </a:endParaRPr>
          </a:p>
          <a:p>
            <a:pPr lvl="0" rtl="0" algn="ctr">
              <a:spcBef>
                <a:spcPts val="0"/>
              </a:spcBef>
              <a:buNone/>
            </a:pPr>
            <a:r>
              <a:rPr b="1" lang="it">
                <a:solidFill>
                  <a:srgbClr val="F3F3F3"/>
                </a:solidFill>
                <a:latin typeface="Proxima Nova"/>
                <a:ea typeface="Proxima Nova"/>
                <a:cs typeface="Proxima Nova"/>
                <a:sym typeface="Proxima Nova"/>
              </a:rPr>
              <a:t>I ragazzi dello “</a:t>
            </a:r>
            <a:r>
              <a:rPr b="1" lang="it" u="sng">
                <a:solidFill>
                  <a:schemeClr val="hlink"/>
                </a:solidFill>
                <a:latin typeface="Proxima Nova"/>
                <a:ea typeface="Proxima Nova"/>
                <a:cs typeface="Proxima Nova"/>
                <a:sym typeface="Proxima Nova"/>
                <a:hlinkClick r:id="rId3"/>
              </a:rPr>
              <a:t>Sniffer</a:t>
            </a:r>
            <a:r>
              <a:rPr b="1" lang="it">
                <a:solidFill>
                  <a:srgbClr val="F3F3F3"/>
                </a:solidFill>
                <a:latin typeface="Proxima Nova"/>
                <a:ea typeface="Proxima Nova"/>
                <a:cs typeface="Proxima Nova"/>
                <a:sym typeface="Proxima Nova"/>
              </a:rPr>
              <a:t>” per l’ottimo spunto riguardo la visualizzazione dei dati</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p:nvPr/>
        </p:nvSpPr>
        <p:spPr>
          <a:xfrm>
            <a:off x="0" y="700875"/>
            <a:ext cx="9144000" cy="4442700"/>
          </a:xfrm>
          <a:prstGeom prst="rect">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a:off x="0" y="-33775"/>
            <a:ext cx="9144000" cy="8553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 name="Shape 72"/>
          <p:cNvSpPr txBox="1"/>
          <p:nvPr/>
        </p:nvSpPr>
        <p:spPr>
          <a:xfrm>
            <a:off x="438950" y="42425"/>
            <a:ext cx="4389300" cy="348900"/>
          </a:xfrm>
          <a:prstGeom prst="rect">
            <a:avLst/>
          </a:prstGeom>
          <a:noFill/>
          <a:ln>
            <a:noFill/>
          </a:ln>
        </p:spPr>
        <p:txBody>
          <a:bodyPr anchorCtr="0" anchor="t" bIns="91425" lIns="91425" rIns="91425" tIns="91425">
            <a:noAutofit/>
          </a:bodyPr>
          <a:lstStyle/>
          <a:p>
            <a:pPr lvl="0" rtl="0">
              <a:spcBef>
                <a:spcPts val="0"/>
              </a:spcBef>
              <a:buNone/>
            </a:pPr>
            <a:r>
              <a:rPr b="1" lang="it" sz="3600">
                <a:solidFill>
                  <a:schemeClr val="accent2"/>
                </a:solidFill>
                <a:latin typeface="Proxima Nova"/>
                <a:ea typeface="Proxima Nova"/>
                <a:cs typeface="Proxima Nova"/>
                <a:sym typeface="Proxima Nova"/>
              </a:rPr>
              <a:t>Obiettivo</a:t>
            </a:r>
          </a:p>
        </p:txBody>
      </p:sp>
      <p:sp>
        <p:nvSpPr>
          <p:cNvPr id="73" name="Shape 73"/>
          <p:cNvSpPr/>
          <p:nvPr/>
        </p:nvSpPr>
        <p:spPr>
          <a:xfrm>
            <a:off x="1074750" y="1635450"/>
            <a:ext cx="7048800" cy="2509800"/>
          </a:xfrm>
          <a:prstGeom prst="roundRect">
            <a:avLst>
              <a:gd fmla="val 16667" name="adj"/>
            </a:avLst>
          </a:prstGeom>
          <a:noFill/>
          <a:ln cap="flat" cmpd="sng" w="76200">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it">
                <a:solidFill>
                  <a:srgbClr val="FFFFFF"/>
                </a:solidFill>
              </a:rPr>
              <a:t>Il nostro obiettivo è di quantificare la popolarità sul web dei principali candidati sindaci alle elezioni comunali 2016 di Torino per poi mostrarla in tempo reale con una installazione visivamente coinvolgente.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p:nvPr/>
        </p:nvSpPr>
        <p:spPr>
          <a:xfrm>
            <a:off x="0" y="700875"/>
            <a:ext cx="9144000" cy="4442700"/>
          </a:xfrm>
          <a:prstGeom prst="rect">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a:off x="0" y="-33775"/>
            <a:ext cx="9144000" cy="8553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 name="Shape 80"/>
          <p:cNvSpPr txBox="1"/>
          <p:nvPr/>
        </p:nvSpPr>
        <p:spPr>
          <a:xfrm>
            <a:off x="438950" y="42425"/>
            <a:ext cx="4389300" cy="348900"/>
          </a:xfrm>
          <a:prstGeom prst="rect">
            <a:avLst/>
          </a:prstGeom>
          <a:noFill/>
          <a:ln>
            <a:noFill/>
          </a:ln>
        </p:spPr>
        <p:txBody>
          <a:bodyPr anchorCtr="0" anchor="t" bIns="91425" lIns="91425" rIns="91425" tIns="91425">
            <a:noAutofit/>
          </a:bodyPr>
          <a:lstStyle/>
          <a:p>
            <a:pPr lvl="0" rtl="0">
              <a:spcBef>
                <a:spcPts val="0"/>
              </a:spcBef>
              <a:buNone/>
            </a:pPr>
            <a:r>
              <a:rPr b="1" lang="it" sz="3600">
                <a:solidFill>
                  <a:schemeClr val="accent2"/>
                </a:solidFill>
                <a:latin typeface="Proxima Nova"/>
                <a:ea typeface="Proxima Nova"/>
                <a:cs typeface="Proxima Nova"/>
                <a:sym typeface="Proxima Nova"/>
              </a:rPr>
              <a:t>I nostri inizi</a:t>
            </a:r>
          </a:p>
        </p:txBody>
      </p:sp>
      <p:sp>
        <p:nvSpPr>
          <p:cNvPr id="81" name="Shape 81"/>
          <p:cNvSpPr txBox="1"/>
          <p:nvPr/>
        </p:nvSpPr>
        <p:spPr>
          <a:xfrm>
            <a:off x="541950" y="1116700"/>
            <a:ext cx="8060100" cy="37854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Font typeface="Arial"/>
              <a:buNone/>
            </a:pPr>
            <a:r>
              <a:rPr b="1" lang="it">
                <a:solidFill>
                  <a:srgbClr val="F3F3F3"/>
                </a:solidFill>
              </a:rPr>
              <a:t>In un primo momento abbiamo considerato diverse soluzioni. Per la visualizzazione dei dati abbiamo pensato di usare delle sfere trasparenti colorate da getti laser ogni qual volta il candidato avesse un aumento di attenzione sul web. Un’altra opzione era quella si usare dei giochi d’acqua all’interno di un cilindro. Tuttavia, per ragioni tecniche, entrambe le soluzioni ci sono apparse di difficile realizzazione. Abbiamo quindi optato per una opzione più semplice ma di sicuro effetto, ispirandoci al progetto “</a:t>
            </a:r>
            <a:r>
              <a:rPr b="1" lang="it" u="sng">
                <a:solidFill>
                  <a:schemeClr val="accent5"/>
                </a:solidFill>
                <a:latin typeface="Proxima Nova"/>
                <a:ea typeface="Proxima Nova"/>
                <a:cs typeface="Proxima Nova"/>
                <a:sym typeface="Proxima Nova"/>
                <a:hlinkClick r:id="rId3"/>
              </a:rPr>
              <a:t>Sniffer</a:t>
            </a:r>
            <a:r>
              <a:rPr b="1" lang="it">
                <a:solidFill>
                  <a:srgbClr val="F3F3F3"/>
                </a:solidFill>
              </a:rPr>
              <a:t>”.</a:t>
            </a:r>
          </a:p>
          <a:p>
            <a:pPr lvl="0" rtl="0">
              <a:lnSpc>
                <a:spcPct val="115000"/>
              </a:lnSpc>
              <a:spcBef>
                <a:spcPts val="0"/>
              </a:spcBef>
              <a:buNone/>
            </a:pPr>
            <a:r>
              <a:t/>
            </a:r>
            <a:endParaRPr b="1">
              <a:solidFill>
                <a:srgbClr val="F3F3F3"/>
              </a:solidFill>
            </a:endParaRPr>
          </a:p>
          <a:p>
            <a:pPr lvl="0" rtl="0">
              <a:lnSpc>
                <a:spcPct val="115000"/>
              </a:lnSpc>
              <a:spcBef>
                <a:spcPts val="0"/>
              </a:spcBef>
              <a:buNone/>
            </a:pPr>
            <a:r>
              <a:rPr b="1" lang="it">
                <a:solidFill>
                  <a:srgbClr val="F3F3F3"/>
                </a:solidFill>
              </a:rPr>
              <a:t>Riguardo al monitoraggio del web, ci sarebbe piaciuto occuparci anche di sentiment analysis. Purtroppo però siamo giunti a conoscenza che, con le tecnologie attuali, i contenuti in lingua italiana sono quasi impossibili da analizzare.</a:t>
            </a:r>
          </a:p>
          <a:p>
            <a:pPr lvl="0" rtl="0">
              <a:lnSpc>
                <a:spcPct val="115000"/>
              </a:lnSpc>
              <a:spcBef>
                <a:spcPts val="0"/>
              </a:spcBef>
              <a:buNone/>
            </a:pPr>
            <a:r>
              <a:t/>
            </a:r>
            <a:endParaRPr b="1">
              <a:solidFill>
                <a:srgbClr val="F3F3F3"/>
              </a:solidFill>
            </a:endParaRPr>
          </a:p>
          <a:p>
            <a:pPr lvl="0" rtl="0">
              <a:lnSpc>
                <a:spcPct val="115000"/>
              </a:lnSpc>
              <a:spcBef>
                <a:spcPts val="0"/>
              </a:spcBef>
              <a:buClr>
                <a:schemeClr val="dk1"/>
              </a:buClr>
              <a:buFont typeface="Arial"/>
              <a:buNone/>
            </a:pPr>
            <a:r>
              <a:rPr b="1" lang="it">
                <a:solidFill>
                  <a:srgbClr val="F3F3F3"/>
                </a:solidFill>
              </a:rPr>
              <a:t>Al fine di raccogliere i dati avevamo deciso di fare uso di import.io, una piattaforma che permette di estrarre facilmente le informazioni da siti selezionati. Durante il suo utilizzo abbiamo riscontrato dei bug sulle chiamate fatte all’API e, per questo motivo, ci siamo dovuti rivolgere ad un nuovo metodo.</a:t>
            </a:r>
          </a:p>
          <a:p>
            <a:pPr lvl="0" rtl="0" algn="l">
              <a:lnSpc>
                <a:spcPct val="103000"/>
              </a:lnSpc>
              <a:spcBef>
                <a:spcPts val="0"/>
              </a:spcBef>
              <a:buNone/>
            </a:pPr>
            <a:r>
              <a:t/>
            </a:r>
            <a:endParaRPr b="1">
              <a:solidFill>
                <a:srgbClr val="F3F3F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p:nvPr/>
        </p:nvSpPr>
        <p:spPr>
          <a:xfrm>
            <a:off x="0" y="700875"/>
            <a:ext cx="9144000" cy="4442700"/>
          </a:xfrm>
          <a:prstGeom prst="rect">
            <a:avLst/>
          </a:prstGeom>
          <a:solidFill>
            <a:schemeClr val="accen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a:off x="0" y="-33775"/>
            <a:ext cx="9144000" cy="855300"/>
          </a:xfrm>
          <a:prstGeom prst="rect">
            <a:avLst/>
          </a:prstGeom>
          <a:solidFill>
            <a:schemeClr val="lt1"/>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 name="Shape 88"/>
          <p:cNvSpPr txBox="1"/>
          <p:nvPr/>
        </p:nvSpPr>
        <p:spPr>
          <a:xfrm>
            <a:off x="438950" y="42425"/>
            <a:ext cx="4389300" cy="348900"/>
          </a:xfrm>
          <a:prstGeom prst="rect">
            <a:avLst/>
          </a:prstGeom>
          <a:noFill/>
          <a:ln cap="flat" cmpd="sng" w="9525">
            <a:solidFill>
              <a:srgbClr val="FCE5CD"/>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it" sz="3600">
                <a:solidFill>
                  <a:schemeClr val="accent2"/>
                </a:solidFill>
                <a:latin typeface="Proxima Nova"/>
                <a:ea typeface="Proxima Nova"/>
                <a:cs typeface="Proxima Nova"/>
                <a:sym typeface="Proxima Nova"/>
              </a:rPr>
              <a:t>Il Progetto</a:t>
            </a:r>
          </a:p>
        </p:txBody>
      </p:sp>
      <p:pic>
        <p:nvPicPr>
          <p:cNvPr id="89" name="Shape 89"/>
          <p:cNvPicPr preferRelativeResize="0"/>
          <p:nvPr/>
        </p:nvPicPr>
        <p:blipFill>
          <a:blip r:embed="rId3">
            <a:alphaModFix/>
          </a:blip>
          <a:stretch>
            <a:fillRect/>
          </a:stretch>
        </p:blipFill>
        <p:spPr>
          <a:xfrm>
            <a:off x="3308574" y="1198875"/>
            <a:ext cx="5429700" cy="3446674"/>
          </a:xfrm>
          <a:prstGeom prst="rect">
            <a:avLst/>
          </a:prstGeom>
          <a:noFill/>
          <a:ln>
            <a:noFill/>
          </a:ln>
        </p:spPr>
      </p:pic>
      <p:sp>
        <p:nvSpPr>
          <p:cNvPr id="90" name="Shape 90"/>
          <p:cNvSpPr txBox="1"/>
          <p:nvPr/>
        </p:nvSpPr>
        <p:spPr>
          <a:xfrm>
            <a:off x="271675" y="1120700"/>
            <a:ext cx="2727300" cy="3785400"/>
          </a:xfrm>
          <a:prstGeom prst="rect">
            <a:avLst/>
          </a:prstGeom>
          <a:noFill/>
          <a:ln>
            <a:noFill/>
          </a:ln>
        </p:spPr>
        <p:txBody>
          <a:bodyPr anchorCtr="0" anchor="t" bIns="91425" lIns="91425" rIns="91425" tIns="91425">
            <a:noAutofit/>
          </a:bodyPr>
          <a:lstStyle/>
          <a:p>
            <a:pPr lvl="0" rtl="0" algn="l">
              <a:lnSpc>
                <a:spcPct val="103000"/>
              </a:lnSpc>
              <a:spcBef>
                <a:spcPts val="0"/>
              </a:spcBef>
              <a:buNone/>
            </a:pPr>
            <a:r>
              <a:rPr b="1" lang="it">
                <a:solidFill>
                  <a:schemeClr val="lt1"/>
                </a:solidFill>
              </a:rPr>
              <a:t>L’installazione consiste in totale di sei moduli box+plexiglass. Ognuno di questi porta davanti a se l’engraving del candidato sindaco che vuole rappresentare. </a:t>
            </a:r>
          </a:p>
          <a:p>
            <a:pPr lvl="0" rtl="0" algn="l">
              <a:lnSpc>
                <a:spcPct val="103000"/>
              </a:lnSpc>
              <a:spcBef>
                <a:spcPts val="0"/>
              </a:spcBef>
              <a:buNone/>
            </a:pPr>
            <a:r>
              <a:rPr b="1" lang="it">
                <a:solidFill>
                  <a:schemeClr val="lt1"/>
                </a:solidFill>
              </a:rPr>
              <a:t>Il livello di attività su Twitter è osservabile dalla velocità con cui viene fatto muovere il polistirolo dentro la colonna </a:t>
            </a:r>
          </a:p>
          <a:p>
            <a:pPr lvl="0" rtl="0" algn="l">
              <a:lnSpc>
                <a:spcPct val="103000"/>
              </a:lnSpc>
              <a:spcBef>
                <a:spcPts val="0"/>
              </a:spcBef>
              <a:buNone/>
            </a:pPr>
            <a:r>
              <a:rPr b="1" lang="it">
                <a:solidFill>
                  <a:schemeClr val="lt1"/>
                </a:solidFill>
              </a:rPr>
              <a:t>(sono stati individuati 3 livelli di intensità per le ventole): più il movimento è vorticoso, più se ne parla. I valori vengono aggiornati ogni 3 minuti.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96" name="Shape 96"/>
          <p:cNvSpPr/>
          <p:nvPr/>
        </p:nvSpPr>
        <p:spPr>
          <a:xfrm>
            <a:off x="0" y="700875"/>
            <a:ext cx="9144000" cy="44427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a:off x="0" y="-33775"/>
            <a:ext cx="9144000" cy="855300"/>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txBox="1"/>
          <p:nvPr/>
        </p:nvSpPr>
        <p:spPr>
          <a:xfrm>
            <a:off x="438950" y="42425"/>
            <a:ext cx="4389300" cy="348900"/>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it" sz="3600">
                <a:solidFill>
                  <a:schemeClr val="lt1"/>
                </a:solidFill>
                <a:latin typeface="Proxima Nova"/>
                <a:ea typeface="Proxima Nova"/>
                <a:cs typeface="Proxima Nova"/>
                <a:sym typeface="Proxima Nova"/>
              </a:rPr>
              <a:t>Workflow</a:t>
            </a:r>
          </a:p>
        </p:txBody>
      </p:sp>
      <p:sp>
        <p:nvSpPr>
          <p:cNvPr id="99" name="Shape 99"/>
          <p:cNvSpPr/>
          <p:nvPr/>
        </p:nvSpPr>
        <p:spPr>
          <a:xfrm>
            <a:off x="727224" y="2684150"/>
            <a:ext cx="6747809" cy="2042150"/>
          </a:xfrm>
          <a:custGeom>
            <a:pathLst>
              <a:path extrusionOk="0" h="81686" w="267664">
                <a:moveTo>
                  <a:pt x="8863" y="0"/>
                </a:moveTo>
                <a:cubicBezTo>
                  <a:pt x="8686" y="10666"/>
                  <a:pt x="-10089" y="54740"/>
                  <a:pt x="7805" y="63996"/>
                </a:cubicBezTo>
                <a:cubicBezTo>
                  <a:pt x="25699" y="73251"/>
                  <a:pt x="82820" y="52713"/>
                  <a:pt x="116229" y="55534"/>
                </a:cubicBezTo>
                <a:cubicBezTo>
                  <a:pt x="149637" y="58354"/>
                  <a:pt x="184015" y="86032"/>
                  <a:pt x="208256" y="80920"/>
                </a:cubicBezTo>
                <a:cubicBezTo>
                  <a:pt x="232497" y="75807"/>
                  <a:pt x="251890" y="35612"/>
                  <a:pt x="261675" y="24858"/>
                </a:cubicBezTo>
                <a:cubicBezTo>
                  <a:pt x="271459" y="14103"/>
                  <a:pt x="266082" y="17805"/>
                  <a:pt x="266964" y="16395"/>
                </a:cubicBezTo>
              </a:path>
            </a:pathLst>
          </a:custGeom>
          <a:noFill/>
          <a:ln cap="flat" cmpd="sng" w="28575">
            <a:solidFill>
              <a:srgbClr val="000000"/>
            </a:solidFill>
            <a:prstDash val="solid"/>
            <a:round/>
            <a:headEnd len="lg" w="lg" type="none"/>
            <a:tailEnd len="lg" w="lg" type="none"/>
          </a:ln>
        </p:spPr>
      </p:sp>
      <p:sp>
        <p:nvSpPr>
          <p:cNvPr id="100" name="Shape 100"/>
          <p:cNvSpPr/>
          <p:nvPr/>
        </p:nvSpPr>
        <p:spPr>
          <a:xfrm>
            <a:off x="783325" y="2885600"/>
            <a:ext cx="6691600" cy="1652507"/>
          </a:xfrm>
          <a:custGeom>
            <a:pathLst>
              <a:path extrusionOk="0" h="81686" w="267664">
                <a:moveTo>
                  <a:pt x="8863" y="0"/>
                </a:moveTo>
                <a:cubicBezTo>
                  <a:pt x="8686" y="10666"/>
                  <a:pt x="-10089" y="54740"/>
                  <a:pt x="7805" y="63996"/>
                </a:cubicBezTo>
                <a:cubicBezTo>
                  <a:pt x="25699" y="73251"/>
                  <a:pt x="82820" y="52713"/>
                  <a:pt x="116229" y="55534"/>
                </a:cubicBezTo>
                <a:cubicBezTo>
                  <a:pt x="149637" y="58354"/>
                  <a:pt x="184015" y="86032"/>
                  <a:pt x="208256" y="80920"/>
                </a:cubicBezTo>
                <a:cubicBezTo>
                  <a:pt x="232497" y="75807"/>
                  <a:pt x="251890" y="35612"/>
                  <a:pt x="261675" y="24858"/>
                </a:cubicBezTo>
                <a:cubicBezTo>
                  <a:pt x="271459" y="14103"/>
                  <a:pt x="266082" y="17805"/>
                  <a:pt x="266964" y="16395"/>
                </a:cubicBezTo>
              </a:path>
            </a:pathLst>
          </a:custGeom>
          <a:noFill/>
          <a:ln cap="flat" cmpd="sng" w="28575">
            <a:solidFill>
              <a:srgbClr val="FF0000"/>
            </a:solidFill>
            <a:prstDash val="solid"/>
            <a:round/>
            <a:headEnd len="lg" w="lg" type="none"/>
            <a:tailEnd len="lg" w="lg" type="none"/>
          </a:ln>
        </p:spPr>
      </p:sp>
      <p:pic>
        <p:nvPicPr>
          <p:cNvPr id="101" name="Shape 101"/>
          <p:cNvPicPr preferRelativeResize="0"/>
          <p:nvPr/>
        </p:nvPicPr>
        <p:blipFill>
          <a:blip r:embed="rId3">
            <a:alphaModFix/>
          </a:blip>
          <a:stretch>
            <a:fillRect/>
          </a:stretch>
        </p:blipFill>
        <p:spPr>
          <a:xfrm>
            <a:off x="4918925" y="1017725"/>
            <a:ext cx="4069548" cy="2289124"/>
          </a:xfrm>
          <a:prstGeom prst="rect">
            <a:avLst/>
          </a:prstGeom>
          <a:noFill/>
          <a:ln>
            <a:noFill/>
          </a:ln>
        </p:spPr>
      </p:pic>
      <p:pic>
        <p:nvPicPr>
          <p:cNvPr id="102" name="Shape 102"/>
          <p:cNvPicPr preferRelativeResize="0"/>
          <p:nvPr/>
        </p:nvPicPr>
        <p:blipFill>
          <a:blip r:embed="rId4">
            <a:alphaModFix/>
          </a:blip>
          <a:stretch>
            <a:fillRect/>
          </a:stretch>
        </p:blipFill>
        <p:spPr>
          <a:xfrm>
            <a:off x="179468" y="1071425"/>
            <a:ext cx="1931676" cy="2575600"/>
          </a:xfrm>
          <a:prstGeom prst="rect">
            <a:avLst/>
          </a:prstGeom>
          <a:noFill/>
          <a:ln>
            <a:noFill/>
          </a:ln>
        </p:spPr>
      </p:pic>
      <p:pic>
        <p:nvPicPr>
          <p:cNvPr id="103" name="Shape 103"/>
          <p:cNvPicPr preferRelativeResize="0"/>
          <p:nvPr/>
        </p:nvPicPr>
        <p:blipFill>
          <a:blip r:embed="rId5">
            <a:alphaModFix/>
          </a:blip>
          <a:stretch>
            <a:fillRect/>
          </a:stretch>
        </p:blipFill>
        <p:spPr>
          <a:xfrm>
            <a:off x="2440032" y="1940375"/>
            <a:ext cx="2226225" cy="2968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p:nvPr/>
        </p:nvSpPr>
        <p:spPr>
          <a:xfrm>
            <a:off x="5250350" y="1453800"/>
            <a:ext cx="2838900" cy="2269800"/>
          </a:xfrm>
          <a:prstGeom prst="roundRect">
            <a:avLst>
              <a:gd fmla="val 16667" name="adj"/>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a:off x="1045125" y="1410675"/>
            <a:ext cx="2838900" cy="2269800"/>
          </a:xfrm>
          <a:prstGeom prst="roundRect">
            <a:avLst>
              <a:gd fmla="val 16667" name="adj"/>
            </a:avLst>
          </a:prstGeom>
          <a:noFill/>
          <a:ln cap="flat" cmpd="sng" w="76200">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a:off x="0" y="-33775"/>
            <a:ext cx="9144000" cy="855300"/>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 name="Shape 111"/>
          <p:cNvSpPr txBox="1"/>
          <p:nvPr/>
        </p:nvSpPr>
        <p:spPr>
          <a:xfrm>
            <a:off x="438950" y="42425"/>
            <a:ext cx="4389300" cy="348900"/>
          </a:xfrm>
          <a:prstGeom prst="rect">
            <a:avLst/>
          </a:prstGeom>
          <a:noFill/>
          <a:ln>
            <a:noFill/>
          </a:ln>
        </p:spPr>
        <p:txBody>
          <a:bodyPr anchorCtr="0" anchor="t" bIns="91425" lIns="91425" rIns="91425" tIns="91425">
            <a:noAutofit/>
          </a:bodyPr>
          <a:lstStyle/>
          <a:p>
            <a:pPr lvl="0" rtl="0">
              <a:spcBef>
                <a:spcPts val="0"/>
              </a:spcBef>
              <a:buNone/>
            </a:pPr>
            <a:r>
              <a:rPr b="1" lang="it" sz="3600">
                <a:solidFill>
                  <a:srgbClr val="F3F3F3"/>
                </a:solidFill>
                <a:latin typeface="Proxima Nova"/>
                <a:ea typeface="Proxima Nova"/>
                <a:cs typeface="Proxima Nova"/>
                <a:sym typeface="Proxima Nova"/>
              </a:rPr>
              <a:t>Data mining</a:t>
            </a:r>
          </a:p>
        </p:txBody>
      </p:sp>
      <p:pic>
        <p:nvPicPr>
          <p:cNvPr id="112" name="Shape 112"/>
          <p:cNvPicPr preferRelativeResize="0"/>
          <p:nvPr/>
        </p:nvPicPr>
        <p:blipFill>
          <a:blip r:embed="rId3">
            <a:alphaModFix amt="87000"/>
          </a:blip>
          <a:stretch>
            <a:fillRect/>
          </a:stretch>
        </p:blipFill>
        <p:spPr>
          <a:xfrm>
            <a:off x="2013750" y="1496849"/>
            <a:ext cx="855275" cy="855275"/>
          </a:xfrm>
          <a:prstGeom prst="rect">
            <a:avLst/>
          </a:prstGeom>
          <a:noFill/>
          <a:ln>
            <a:noFill/>
          </a:ln>
        </p:spPr>
      </p:pic>
      <p:sp>
        <p:nvSpPr>
          <p:cNvPr id="113" name="Shape 113"/>
          <p:cNvSpPr txBox="1"/>
          <p:nvPr/>
        </p:nvSpPr>
        <p:spPr>
          <a:xfrm>
            <a:off x="1096875" y="2400550"/>
            <a:ext cx="2727300" cy="1169400"/>
          </a:xfrm>
          <a:prstGeom prst="rect">
            <a:avLst/>
          </a:prstGeom>
          <a:noFill/>
          <a:ln>
            <a:noFill/>
          </a:ln>
        </p:spPr>
        <p:txBody>
          <a:bodyPr anchorCtr="0" anchor="t" bIns="91425" lIns="91425" rIns="91425" tIns="91425">
            <a:noAutofit/>
          </a:bodyPr>
          <a:lstStyle/>
          <a:p>
            <a:pPr lvl="0" rtl="0" algn="ctr">
              <a:spcBef>
                <a:spcPts val="0"/>
              </a:spcBef>
              <a:buNone/>
            </a:pPr>
            <a:r>
              <a:rPr b="1" lang="it">
                <a:solidFill>
                  <a:srgbClr val="434343"/>
                </a:solidFill>
              </a:rPr>
              <a:t>Analisi delle pagine Twitter dei candidati, individuazione di # e @ destinati alla campagna elettorale. </a:t>
            </a:r>
          </a:p>
        </p:txBody>
      </p:sp>
      <p:sp>
        <p:nvSpPr>
          <p:cNvPr id="114" name="Shape 114"/>
          <p:cNvSpPr txBox="1"/>
          <p:nvPr/>
        </p:nvSpPr>
        <p:spPr>
          <a:xfrm>
            <a:off x="5458875" y="1897975"/>
            <a:ext cx="2451900" cy="1793400"/>
          </a:xfrm>
          <a:prstGeom prst="rect">
            <a:avLst/>
          </a:prstGeom>
          <a:noFill/>
          <a:ln>
            <a:noFill/>
          </a:ln>
        </p:spPr>
        <p:txBody>
          <a:bodyPr anchorCtr="0" anchor="t" bIns="91425" lIns="91425" rIns="91425" tIns="91425">
            <a:noAutofit/>
          </a:bodyPr>
          <a:lstStyle/>
          <a:p>
            <a:pPr lvl="0" rtl="0" algn="ctr">
              <a:spcBef>
                <a:spcPts val="0"/>
              </a:spcBef>
              <a:buClr>
                <a:schemeClr val="dk1"/>
              </a:buClr>
              <a:buFont typeface="Arial"/>
              <a:buNone/>
            </a:pPr>
            <a:r>
              <a:rPr b="1" lang="it">
                <a:solidFill>
                  <a:srgbClr val="FFFFFF"/>
                </a:solidFill>
              </a:rPr>
              <a:t>Analisi e conteggio dei tweet quasi in tempo reale per ottenere un valore significativo dell’attività del candidato rispetto agli altri in quel momento. </a:t>
            </a:r>
          </a:p>
        </p:txBody>
      </p:sp>
      <p:cxnSp>
        <p:nvCxnSpPr>
          <p:cNvPr id="115" name="Shape 115"/>
          <p:cNvCxnSpPr/>
          <p:nvPr/>
        </p:nvCxnSpPr>
        <p:spPr>
          <a:xfrm>
            <a:off x="3999200" y="2660725"/>
            <a:ext cx="1083600" cy="0"/>
          </a:xfrm>
          <a:prstGeom prst="straightConnector1">
            <a:avLst/>
          </a:prstGeom>
          <a:noFill/>
          <a:ln cap="flat" cmpd="sng" w="76200">
            <a:solidFill>
              <a:schemeClr val="accent2"/>
            </a:solidFill>
            <a:prstDash val="solid"/>
            <a:round/>
            <a:headEnd len="lg" w="lg" type="none"/>
            <a:tailEnd len="lg" w="lg" type="triangle"/>
          </a:ln>
        </p:spPr>
      </p:cxnSp>
      <p:pic>
        <p:nvPicPr>
          <p:cNvPr id="116" name="Shape 116"/>
          <p:cNvPicPr preferRelativeResize="0"/>
          <p:nvPr/>
        </p:nvPicPr>
        <p:blipFill>
          <a:blip r:embed="rId4">
            <a:alphaModFix amt="90000"/>
          </a:blip>
          <a:stretch>
            <a:fillRect/>
          </a:stretch>
        </p:blipFill>
        <p:spPr>
          <a:xfrm>
            <a:off x="1096876" y="4160993"/>
            <a:ext cx="541350" cy="541306"/>
          </a:xfrm>
          <a:prstGeom prst="rect">
            <a:avLst/>
          </a:prstGeom>
          <a:noFill/>
          <a:ln>
            <a:noFill/>
          </a:ln>
        </p:spPr>
      </p:pic>
      <p:sp>
        <p:nvSpPr>
          <p:cNvPr id="117" name="Shape 117"/>
          <p:cNvSpPr txBox="1"/>
          <p:nvPr/>
        </p:nvSpPr>
        <p:spPr>
          <a:xfrm>
            <a:off x="1638225" y="4084850"/>
            <a:ext cx="6450900" cy="730500"/>
          </a:xfrm>
          <a:prstGeom prst="rect">
            <a:avLst/>
          </a:prstGeom>
          <a:noFill/>
          <a:ln>
            <a:noFill/>
          </a:ln>
        </p:spPr>
        <p:txBody>
          <a:bodyPr anchorCtr="0" anchor="t" bIns="91425" lIns="91425" rIns="91425" tIns="91425">
            <a:noAutofit/>
          </a:bodyPr>
          <a:lstStyle/>
          <a:p>
            <a:pPr lvl="0" rtl="0">
              <a:spcBef>
                <a:spcPts val="0"/>
              </a:spcBef>
              <a:buNone/>
            </a:pPr>
            <a:r>
              <a:rPr b="1" lang="it">
                <a:solidFill>
                  <a:srgbClr val="434343"/>
                </a:solidFill>
              </a:rPr>
              <a:t>Inizialmente era stata prevista anche la raccolta di informazioni da Google News attraverso RSS feeds ottenuti da query mirate. I risultati sarebbero poi stati unificati con quelli di twitter in un unico flusso di dati.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p:nvPr/>
        </p:nvSpPr>
        <p:spPr>
          <a:xfrm>
            <a:off x="0" y="-33775"/>
            <a:ext cx="9144000" cy="855300"/>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 name="Shape 123"/>
          <p:cNvSpPr txBox="1"/>
          <p:nvPr/>
        </p:nvSpPr>
        <p:spPr>
          <a:xfrm>
            <a:off x="438950" y="42425"/>
            <a:ext cx="4389300" cy="348900"/>
          </a:xfrm>
          <a:prstGeom prst="rect">
            <a:avLst/>
          </a:prstGeom>
          <a:noFill/>
          <a:ln>
            <a:noFill/>
          </a:ln>
        </p:spPr>
        <p:txBody>
          <a:bodyPr anchorCtr="0" anchor="t" bIns="91425" lIns="91425" rIns="91425" tIns="91425">
            <a:noAutofit/>
          </a:bodyPr>
          <a:lstStyle/>
          <a:p>
            <a:pPr lvl="0" rtl="0">
              <a:spcBef>
                <a:spcPts val="0"/>
              </a:spcBef>
              <a:buNone/>
            </a:pPr>
            <a:r>
              <a:rPr b="1" lang="it" sz="3600">
                <a:solidFill>
                  <a:srgbClr val="F3F3F3"/>
                </a:solidFill>
                <a:latin typeface="Proxima Nova"/>
                <a:ea typeface="Proxima Nova"/>
                <a:cs typeface="Proxima Nova"/>
                <a:sym typeface="Proxima Nova"/>
              </a:rPr>
              <a:t>I Candidati</a:t>
            </a:r>
          </a:p>
        </p:txBody>
      </p:sp>
      <p:sp>
        <p:nvSpPr>
          <p:cNvPr id="124" name="Shape 124"/>
          <p:cNvSpPr txBox="1"/>
          <p:nvPr/>
        </p:nvSpPr>
        <p:spPr>
          <a:xfrm>
            <a:off x="438950" y="1354550"/>
            <a:ext cx="2026800" cy="28548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b="1" lang="it">
                <a:solidFill>
                  <a:srgbClr val="434343"/>
                </a:solidFill>
              </a:rPr>
              <a:t>Ecco i candidati per il ruolo di Sindaco di Torino nelle elezioni di Giugno 2016. Analizzeremo il FOOTPRINT DIGITALE di ognuno di loro per comprendere meglio la loro influenza sul web.</a:t>
            </a:r>
          </a:p>
          <a:p>
            <a:pPr lvl="0">
              <a:spcBef>
                <a:spcPts val="0"/>
              </a:spcBef>
              <a:buClr>
                <a:schemeClr val="dk1"/>
              </a:buClr>
              <a:buFont typeface="Arial"/>
              <a:buNone/>
            </a:pPr>
            <a:r>
              <a:t/>
            </a:r>
            <a:endParaRPr b="1">
              <a:solidFill>
                <a:srgbClr val="434343"/>
              </a:solidFill>
            </a:endParaRPr>
          </a:p>
          <a:p>
            <a:pPr lvl="0">
              <a:spcBef>
                <a:spcPts val="0"/>
              </a:spcBef>
              <a:buNone/>
            </a:pPr>
            <a:r>
              <a:t/>
            </a:r>
            <a:endParaRPr/>
          </a:p>
        </p:txBody>
      </p:sp>
      <p:pic>
        <p:nvPicPr>
          <p:cNvPr descr="fassino.JPG" id="125" name="Shape 125"/>
          <p:cNvPicPr preferRelativeResize="0"/>
          <p:nvPr/>
        </p:nvPicPr>
        <p:blipFill rotWithShape="1">
          <a:blip r:embed="rId3">
            <a:alphaModFix/>
          </a:blip>
          <a:srcRect b="28967" l="0" r="0" t="0"/>
          <a:stretch/>
        </p:blipFill>
        <p:spPr>
          <a:xfrm>
            <a:off x="6804525" y="2971100"/>
            <a:ext cx="1663449" cy="1663451"/>
          </a:xfrm>
          <a:prstGeom prst="rect">
            <a:avLst/>
          </a:prstGeom>
          <a:noFill/>
          <a:ln>
            <a:noFill/>
          </a:ln>
        </p:spPr>
      </p:pic>
      <p:pic>
        <p:nvPicPr>
          <p:cNvPr descr="c0h8Rqgd.jpg" id="126" name="Shape 126"/>
          <p:cNvPicPr preferRelativeResize="0"/>
          <p:nvPr/>
        </p:nvPicPr>
        <p:blipFill>
          <a:blip r:embed="rId4">
            <a:alphaModFix/>
          </a:blip>
          <a:stretch>
            <a:fillRect/>
          </a:stretch>
        </p:blipFill>
        <p:spPr>
          <a:xfrm>
            <a:off x="3477625" y="1306175"/>
            <a:ext cx="1663449" cy="1663449"/>
          </a:xfrm>
          <a:prstGeom prst="rect">
            <a:avLst/>
          </a:prstGeom>
          <a:noFill/>
          <a:ln>
            <a:noFill/>
          </a:ln>
        </p:spPr>
      </p:pic>
      <p:pic>
        <p:nvPicPr>
          <p:cNvPr id="127" name="Shape 127"/>
          <p:cNvPicPr preferRelativeResize="0"/>
          <p:nvPr/>
        </p:nvPicPr>
        <p:blipFill>
          <a:blip r:embed="rId5">
            <a:alphaModFix/>
          </a:blip>
          <a:stretch>
            <a:fillRect/>
          </a:stretch>
        </p:blipFill>
        <p:spPr>
          <a:xfrm>
            <a:off x="6804525" y="1306175"/>
            <a:ext cx="1663450" cy="1663450"/>
          </a:xfrm>
          <a:prstGeom prst="rect">
            <a:avLst/>
          </a:prstGeom>
          <a:noFill/>
          <a:ln>
            <a:noFill/>
          </a:ln>
        </p:spPr>
      </p:pic>
      <p:pic>
        <p:nvPicPr>
          <p:cNvPr id="128" name="Shape 128"/>
          <p:cNvPicPr preferRelativeResize="0"/>
          <p:nvPr/>
        </p:nvPicPr>
        <p:blipFill rotWithShape="1">
          <a:blip r:embed="rId6">
            <a:alphaModFix/>
          </a:blip>
          <a:srcRect b="27620" l="0" r="0" t="0"/>
          <a:stretch/>
        </p:blipFill>
        <p:spPr>
          <a:xfrm>
            <a:off x="5141074" y="1304712"/>
            <a:ext cx="1663450" cy="1666376"/>
          </a:xfrm>
          <a:prstGeom prst="rect">
            <a:avLst/>
          </a:prstGeom>
          <a:noFill/>
          <a:ln>
            <a:noFill/>
          </a:ln>
        </p:spPr>
      </p:pic>
      <p:pic>
        <p:nvPicPr>
          <p:cNvPr id="129" name="Shape 129"/>
          <p:cNvPicPr preferRelativeResize="0"/>
          <p:nvPr/>
        </p:nvPicPr>
        <p:blipFill rotWithShape="1">
          <a:blip r:embed="rId7">
            <a:alphaModFix/>
          </a:blip>
          <a:srcRect b="16471" l="0" r="0" t="0"/>
          <a:stretch/>
        </p:blipFill>
        <p:spPr>
          <a:xfrm>
            <a:off x="3477625" y="2971087"/>
            <a:ext cx="1663449" cy="1663450"/>
          </a:xfrm>
          <a:prstGeom prst="rect">
            <a:avLst/>
          </a:prstGeom>
          <a:noFill/>
          <a:ln>
            <a:noFill/>
          </a:ln>
        </p:spPr>
      </p:pic>
      <p:pic>
        <p:nvPicPr>
          <p:cNvPr id="130" name="Shape 130"/>
          <p:cNvPicPr preferRelativeResize="0"/>
          <p:nvPr/>
        </p:nvPicPr>
        <p:blipFill rotWithShape="1">
          <a:blip r:embed="rId8">
            <a:alphaModFix/>
          </a:blip>
          <a:srcRect b="23035" l="0" r="0" t="0"/>
          <a:stretch/>
        </p:blipFill>
        <p:spPr>
          <a:xfrm>
            <a:off x="5141075" y="2969638"/>
            <a:ext cx="1663449" cy="16663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pic>
        <p:nvPicPr>
          <p:cNvPr id="135" name="Shape 135"/>
          <p:cNvPicPr preferRelativeResize="0"/>
          <p:nvPr/>
        </p:nvPicPr>
        <p:blipFill>
          <a:blip r:embed="rId3">
            <a:alphaModFix amt="90000"/>
          </a:blip>
          <a:stretch>
            <a:fillRect/>
          </a:stretch>
        </p:blipFill>
        <p:spPr>
          <a:xfrm>
            <a:off x="2676076" y="2719268"/>
            <a:ext cx="541350" cy="541306"/>
          </a:xfrm>
          <a:prstGeom prst="rect">
            <a:avLst/>
          </a:prstGeom>
          <a:noFill/>
          <a:ln>
            <a:noFill/>
          </a:ln>
        </p:spPr>
      </p:pic>
      <p:sp>
        <p:nvSpPr>
          <p:cNvPr id="136" name="Shape 136"/>
          <p:cNvSpPr/>
          <p:nvPr/>
        </p:nvSpPr>
        <p:spPr>
          <a:xfrm>
            <a:off x="0" y="-33775"/>
            <a:ext cx="9144000" cy="855300"/>
          </a:xfrm>
          <a:prstGeom prst="rect">
            <a:avLst/>
          </a:prstGeom>
          <a:solidFill>
            <a:schemeClr val="accent2"/>
          </a:solidFill>
          <a:ln cap="flat" cmpd="sng" w="9525">
            <a:solidFill>
              <a:schemeClr val="accent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 name="Shape 137"/>
          <p:cNvSpPr txBox="1"/>
          <p:nvPr/>
        </p:nvSpPr>
        <p:spPr>
          <a:xfrm>
            <a:off x="438950" y="42425"/>
            <a:ext cx="4389300" cy="348900"/>
          </a:xfrm>
          <a:prstGeom prst="rect">
            <a:avLst/>
          </a:prstGeom>
          <a:noFill/>
          <a:ln>
            <a:noFill/>
          </a:ln>
        </p:spPr>
        <p:txBody>
          <a:bodyPr anchorCtr="0" anchor="t" bIns="91425" lIns="91425" rIns="91425" tIns="91425">
            <a:noAutofit/>
          </a:bodyPr>
          <a:lstStyle/>
          <a:p>
            <a:pPr lvl="0" rtl="0">
              <a:spcBef>
                <a:spcPts val="0"/>
              </a:spcBef>
              <a:buNone/>
            </a:pPr>
            <a:r>
              <a:rPr b="1" lang="it" sz="3600">
                <a:solidFill>
                  <a:srgbClr val="F3F3F3"/>
                </a:solidFill>
                <a:latin typeface="Proxima Nova"/>
                <a:ea typeface="Proxima Nova"/>
                <a:cs typeface="Proxima Nova"/>
                <a:sym typeface="Proxima Nova"/>
              </a:rPr>
              <a:t>Piero Fassino</a:t>
            </a:r>
          </a:p>
        </p:txBody>
      </p:sp>
      <p:pic>
        <p:nvPicPr>
          <p:cNvPr descr="fassino.JPG" id="138" name="Shape 138"/>
          <p:cNvPicPr preferRelativeResize="0"/>
          <p:nvPr/>
        </p:nvPicPr>
        <p:blipFill rotWithShape="1">
          <a:blip r:embed="rId4">
            <a:alphaModFix/>
          </a:blip>
          <a:srcRect b="28967" l="0" r="0" t="0"/>
          <a:stretch/>
        </p:blipFill>
        <p:spPr>
          <a:xfrm>
            <a:off x="0" y="821524"/>
            <a:ext cx="2309098" cy="2309103"/>
          </a:xfrm>
          <a:prstGeom prst="rect">
            <a:avLst/>
          </a:prstGeom>
          <a:noFill/>
          <a:ln>
            <a:noFill/>
          </a:ln>
        </p:spPr>
      </p:pic>
      <p:pic>
        <p:nvPicPr>
          <p:cNvPr id="139" name="Shape 139"/>
          <p:cNvPicPr preferRelativeResize="0"/>
          <p:nvPr/>
        </p:nvPicPr>
        <p:blipFill>
          <a:blip r:embed="rId5">
            <a:alphaModFix amt="90000"/>
          </a:blip>
          <a:stretch>
            <a:fillRect/>
          </a:stretch>
        </p:blipFill>
        <p:spPr>
          <a:xfrm>
            <a:off x="2633137" y="1155112"/>
            <a:ext cx="627202" cy="627225"/>
          </a:xfrm>
          <a:prstGeom prst="rect">
            <a:avLst/>
          </a:prstGeom>
          <a:noFill/>
          <a:ln>
            <a:noFill/>
          </a:ln>
        </p:spPr>
      </p:pic>
      <p:cxnSp>
        <p:nvCxnSpPr>
          <p:cNvPr id="140" name="Shape 140"/>
          <p:cNvCxnSpPr/>
          <p:nvPr/>
        </p:nvCxnSpPr>
        <p:spPr>
          <a:xfrm>
            <a:off x="2309100" y="2268325"/>
            <a:ext cx="6841200" cy="13800"/>
          </a:xfrm>
          <a:prstGeom prst="straightConnector1">
            <a:avLst/>
          </a:prstGeom>
          <a:noFill/>
          <a:ln cap="flat" cmpd="sng" w="38100">
            <a:solidFill>
              <a:schemeClr val="accent2"/>
            </a:solidFill>
            <a:prstDash val="solid"/>
            <a:round/>
            <a:headEnd len="lg" w="lg" type="none"/>
            <a:tailEnd len="lg" w="lg" type="none"/>
          </a:ln>
        </p:spPr>
      </p:cxnSp>
      <p:cxnSp>
        <p:nvCxnSpPr>
          <p:cNvPr id="141" name="Shape 141"/>
          <p:cNvCxnSpPr/>
          <p:nvPr/>
        </p:nvCxnSpPr>
        <p:spPr>
          <a:xfrm>
            <a:off x="2309100" y="776825"/>
            <a:ext cx="0" cy="4366800"/>
          </a:xfrm>
          <a:prstGeom prst="straightConnector1">
            <a:avLst/>
          </a:prstGeom>
          <a:noFill/>
          <a:ln cap="flat" cmpd="sng" w="38100">
            <a:solidFill>
              <a:schemeClr val="accent2"/>
            </a:solidFill>
            <a:prstDash val="solid"/>
            <a:round/>
            <a:headEnd len="lg" w="lg" type="none"/>
            <a:tailEnd len="lg" w="lg" type="none"/>
          </a:ln>
        </p:spPr>
      </p:cxnSp>
      <p:cxnSp>
        <p:nvCxnSpPr>
          <p:cNvPr id="142" name="Shape 142"/>
          <p:cNvCxnSpPr/>
          <p:nvPr/>
        </p:nvCxnSpPr>
        <p:spPr>
          <a:xfrm>
            <a:off x="2309100" y="3773925"/>
            <a:ext cx="6841200" cy="0"/>
          </a:xfrm>
          <a:prstGeom prst="straightConnector1">
            <a:avLst/>
          </a:prstGeom>
          <a:noFill/>
          <a:ln cap="flat" cmpd="sng" w="38100">
            <a:solidFill>
              <a:schemeClr val="accent2"/>
            </a:solidFill>
            <a:prstDash val="solid"/>
            <a:round/>
            <a:headEnd len="lg" w="lg" type="none"/>
            <a:tailEnd len="lg" w="lg" type="none"/>
          </a:ln>
        </p:spPr>
      </p:cxnSp>
      <p:sp>
        <p:nvSpPr>
          <p:cNvPr id="143" name="Shape 143"/>
          <p:cNvSpPr txBox="1"/>
          <p:nvPr/>
        </p:nvSpPr>
        <p:spPr>
          <a:xfrm>
            <a:off x="3584400" y="914125"/>
            <a:ext cx="6884400" cy="1307400"/>
          </a:xfrm>
          <a:prstGeom prst="rect">
            <a:avLst/>
          </a:prstGeom>
          <a:noFill/>
          <a:ln>
            <a:noFill/>
          </a:ln>
        </p:spPr>
        <p:txBody>
          <a:bodyPr anchorCtr="0" anchor="t" bIns="91425" lIns="91425" rIns="91425" tIns="91425">
            <a:noAutofit/>
          </a:bodyPr>
          <a:lstStyle/>
          <a:p>
            <a:pPr lvl="0">
              <a:spcBef>
                <a:spcPts val="0"/>
              </a:spcBef>
              <a:buNone/>
            </a:pPr>
            <a:r>
              <a:rPr b="1" lang="it"/>
              <a:t>@pierofassino  -  Followers 98K</a:t>
            </a:r>
          </a:p>
          <a:p>
            <a:pPr lvl="0">
              <a:spcBef>
                <a:spcPts val="0"/>
              </a:spcBef>
              <a:buNone/>
            </a:pPr>
            <a:r>
              <a:t/>
            </a:r>
            <a:endParaRPr/>
          </a:p>
          <a:p>
            <a:pPr lvl="0">
              <a:spcBef>
                <a:spcPts val="0"/>
              </a:spcBef>
              <a:buNone/>
            </a:pPr>
            <a:r>
              <a:rPr b="1" lang="it"/>
              <a:t>Hashtags:</a:t>
            </a:r>
          </a:p>
          <a:p>
            <a:pPr lvl="0">
              <a:spcBef>
                <a:spcPts val="0"/>
              </a:spcBef>
              <a:buNone/>
            </a:pPr>
            <a:r>
              <a:rPr lang="it"/>
              <a:t>#PeramorediTorino - #LaTorinocheverrà - #NoiSiamoTorino</a:t>
            </a:r>
          </a:p>
          <a:p>
            <a:pPr lvl="0">
              <a:spcBef>
                <a:spcPts val="0"/>
              </a:spcBef>
              <a:buClr>
                <a:schemeClr val="dk1"/>
              </a:buClr>
              <a:buFont typeface="Arial"/>
              <a:buNone/>
            </a:pPr>
            <a:r>
              <a:rPr lang="it"/>
              <a:t>#pierofassino - #Fassino</a:t>
            </a:r>
          </a:p>
          <a:p>
            <a:pPr lvl="0">
              <a:spcBef>
                <a:spcPts val="0"/>
              </a:spcBef>
              <a:buNone/>
            </a:pPr>
            <a:r>
              <a:t/>
            </a:r>
            <a:endParaRPr/>
          </a:p>
        </p:txBody>
      </p:sp>
      <p:sp>
        <p:nvSpPr>
          <p:cNvPr id="144" name="Shape 144"/>
          <p:cNvSpPr txBox="1"/>
          <p:nvPr/>
        </p:nvSpPr>
        <p:spPr>
          <a:xfrm>
            <a:off x="3584400" y="2466525"/>
            <a:ext cx="6884400" cy="1307400"/>
          </a:xfrm>
          <a:prstGeom prst="rect">
            <a:avLst/>
          </a:prstGeom>
          <a:noFill/>
          <a:ln>
            <a:noFill/>
          </a:ln>
        </p:spPr>
        <p:txBody>
          <a:bodyPr anchorCtr="0" anchor="t" bIns="91425" lIns="91425" rIns="91425" tIns="91425">
            <a:noAutofit/>
          </a:bodyPr>
          <a:lstStyle/>
          <a:p>
            <a:pPr lvl="0" rtl="0">
              <a:spcBef>
                <a:spcPts val="0"/>
              </a:spcBef>
              <a:buNone/>
            </a:pPr>
            <a:r>
              <a:rPr b="1" lang="it"/>
              <a:t>Google search keywords:</a:t>
            </a:r>
          </a:p>
          <a:p>
            <a:pPr lvl="0" rtl="0">
              <a:spcBef>
                <a:spcPts val="0"/>
              </a:spcBef>
              <a:buNone/>
            </a:pPr>
            <a:r>
              <a:t/>
            </a:r>
            <a:endParaRPr>
              <a:solidFill>
                <a:schemeClr val="dk1"/>
              </a:solidFill>
            </a:endParaRPr>
          </a:p>
          <a:p>
            <a:pPr lvl="0" rtl="0">
              <a:spcBef>
                <a:spcPts val="0"/>
              </a:spcBef>
              <a:buNone/>
            </a:pPr>
            <a:r>
              <a:rPr lang="it">
                <a:solidFill>
                  <a:schemeClr val="dk1"/>
                </a:solidFill>
              </a:rPr>
              <a:t>Piero Fassino Torino - Piero Fassino elezioni 2016</a:t>
            </a:r>
          </a:p>
          <a:p>
            <a:pPr lvl="0" rtl="0">
              <a:spcBef>
                <a:spcPts val="0"/>
              </a:spcBef>
              <a:buNone/>
            </a:pPr>
            <a:r>
              <a:rPr lang="it">
                <a:solidFill>
                  <a:schemeClr val="dk1"/>
                </a:solidFill>
              </a:rPr>
              <a:t>elezioni amministrative giugno 2016 Fassino</a:t>
            </a:r>
          </a:p>
          <a:p>
            <a:pPr lvl="0" rtl="0">
              <a:spcBef>
                <a:spcPts val="0"/>
              </a:spcBef>
              <a:buNone/>
            </a:pPr>
            <a:r>
              <a:t/>
            </a:r>
            <a:endParaRPr>
              <a:solidFill>
                <a:schemeClr val="dk1"/>
              </a:solidFill>
            </a:endParaRPr>
          </a:p>
          <a:p>
            <a:pPr lvl="0" rtl="0">
              <a:spcBef>
                <a:spcPts val="0"/>
              </a:spcBef>
              <a:buNone/>
            </a:pPr>
            <a:r>
              <a:t/>
            </a:r>
            <a:endParaRPr b="1"/>
          </a:p>
        </p:txBody>
      </p:sp>
      <p:pic>
        <p:nvPicPr>
          <p:cNvPr id="145" name="Shape 145"/>
          <p:cNvPicPr preferRelativeResize="0"/>
          <p:nvPr/>
        </p:nvPicPr>
        <p:blipFill>
          <a:blip r:embed="rId6">
            <a:alphaModFix/>
          </a:blip>
          <a:stretch>
            <a:fillRect/>
          </a:stretch>
        </p:blipFill>
        <p:spPr>
          <a:xfrm>
            <a:off x="2579937" y="4159124"/>
            <a:ext cx="733624" cy="733624"/>
          </a:xfrm>
          <a:prstGeom prst="rect">
            <a:avLst/>
          </a:prstGeom>
          <a:noFill/>
          <a:ln>
            <a:noFill/>
          </a:ln>
        </p:spPr>
      </p:pic>
      <p:sp>
        <p:nvSpPr>
          <p:cNvPr id="146" name="Shape 146"/>
          <p:cNvSpPr txBox="1"/>
          <p:nvPr/>
        </p:nvSpPr>
        <p:spPr>
          <a:xfrm>
            <a:off x="3686975" y="3850125"/>
            <a:ext cx="6884400" cy="1307400"/>
          </a:xfrm>
          <a:prstGeom prst="rect">
            <a:avLst/>
          </a:prstGeom>
          <a:noFill/>
          <a:ln>
            <a:noFill/>
          </a:ln>
        </p:spPr>
        <p:txBody>
          <a:bodyPr anchorCtr="0" anchor="t" bIns="91425" lIns="91425" rIns="91425" tIns="91425">
            <a:noAutofit/>
          </a:bodyPr>
          <a:lstStyle/>
          <a:p>
            <a:pPr lvl="0" rtl="0">
              <a:spcBef>
                <a:spcPts val="0"/>
              </a:spcBef>
              <a:buNone/>
            </a:pPr>
            <a:r>
              <a:rPr b="1" lang="it"/>
              <a:t>Sito Personale:</a:t>
            </a:r>
          </a:p>
          <a:p>
            <a:pPr lvl="0" rtl="0">
              <a:spcBef>
                <a:spcPts val="0"/>
              </a:spcBef>
              <a:buNone/>
            </a:pPr>
            <a:r>
              <a:t/>
            </a:r>
            <a:endParaRPr>
              <a:solidFill>
                <a:schemeClr val="dk1"/>
              </a:solidFill>
            </a:endParaRPr>
          </a:p>
          <a:p>
            <a:pPr lvl="0" rtl="0">
              <a:lnSpc>
                <a:spcPct val="115000"/>
              </a:lnSpc>
              <a:spcBef>
                <a:spcPts val="0"/>
              </a:spcBef>
              <a:buNone/>
            </a:pPr>
            <a:r>
              <a:rPr lang="it">
                <a:solidFill>
                  <a:schemeClr val="dk1"/>
                </a:solidFill>
              </a:rPr>
              <a:t>http://www.pierofassino2016.it/                 (CON FEED RSS)</a:t>
            </a:r>
          </a:p>
          <a:p>
            <a:pPr lvl="0" rtl="0">
              <a:spcBef>
                <a:spcPts val="0"/>
              </a:spcBef>
              <a:buNone/>
            </a:pPr>
            <a:r>
              <a:t/>
            </a:r>
            <a:endParaRPr>
              <a:solidFill>
                <a:schemeClr val="dk1"/>
              </a:solidFill>
            </a:endParaRPr>
          </a:p>
          <a:p>
            <a:pPr lvl="0" rtl="0">
              <a:spcBef>
                <a:spcPts val="0"/>
              </a:spcBef>
              <a:buNone/>
            </a:pPr>
            <a:r>
              <a:t/>
            </a:r>
            <a:endParaRPr b="1"/>
          </a:p>
        </p:txBody>
      </p:sp>
      <p:sp>
        <p:nvSpPr>
          <p:cNvPr id="147" name="Shape 147"/>
          <p:cNvSpPr txBox="1"/>
          <p:nvPr/>
        </p:nvSpPr>
        <p:spPr>
          <a:xfrm>
            <a:off x="0" y="3130625"/>
            <a:ext cx="2309100" cy="1437300"/>
          </a:xfrm>
          <a:prstGeom prst="rect">
            <a:avLst/>
          </a:prstGeom>
          <a:noFill/>
          <a:ln>
            <a:noFill/>
          </a:ln>
        </p:spPr>
        <p:txBody>
          <a:bodyPr anchorCtr="0" anchor="t" bIns="91425" lIns="91425" rIns="91425" tIns="91425">
            <a:noAutofit/>
          </a:bodyPr>
          <a:lstStyle/>
          <a:p>
            <a:pPr lvl="0" algn="ctr">
              <a:spcBef>
                <a:spcPts val="0"/>
              </a:spcBef>
              <a:buNone/>
            </a:pPr>
            <a:r>
              <a:t/>
            </a:r>
            <a:endParaRPr b="1"/>
          </a:p>
          <a:p>
            <a:pPr lvl="0" algn="ctr">
              <a:spcBef>
                <a:spcPts val="0"/>
              </a:spcBef>
              <a:buNone/>
            </a:pPr>
            <a:r>
              <a:rPr b="1" lang="it"/>
              <a:t>PRESENZA SUL WEB</a:t>
            </a:r>
          </a:p>
          <a:p>
            <a:pPr lvl="0" algn="ctr">
              <a:spcBef>
                <a:spcPts val="0"/>
              </a:spcBef>
              <a:buNone/>
            </a:pPr>
            <a:r>
              <a:t/>
            </a:r>
            <a:endParaRPr b="1"/>
          </a:p>
          <a:p>
            <a:pPr lvl="0" rtl="0" algn="ctr">
              <a:spcBef>
                <a:spcPts val="0"/>
              </a:spcBef>
              <a:buNone/>
            </a:pPr>
            <a:r>
              <a:rPr b="1" lang="it" sz="2000">
                <a:solidFill>
                  <a:srgbClr val="00FF00"/>
                </a:solidFill>
              </a:rPr>
              <a:t>BUONA</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