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9872AD-ABDB-45D9-965C-7522CEC4BA7C}">
  <a:tblStyle styleId="{959872AD-ABDB-45D9-965C-7522CEC4BA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21c4dcd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c21c4dcd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21c4dcd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21c4dcd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21c4dcd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21c4dcd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21c4dcd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21c4dcd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c21c4dcd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c21c4dcd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c21c4dcd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c21c4dcd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c21c4dcd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c21c4dc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c21c4dcd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c21c4dcd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21c4dc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21c4dc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21c4dcd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c21c4dcd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21c4dc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21c4dc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c21c4dcd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c21c4dcd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21c4dc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21c4dc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21c4dcd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21c4dcd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21c4dc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21c4dc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21c4dc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c21c4dc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21c4dc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c21c4dc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21c4dcd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21c4dcd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21c4dcd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21c4dc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2 Webinar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283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1428350"/>
            <a:ext cx="42216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below shown visuals for the distribution of people with salary per native country.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698" y="1193875"/>
            <a:ext cx="3483575" cy="35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5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below shown visuals for the distribution of Race with respect to salary.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50" y="2412513"/>
            <a:ext cx="60960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1428350"/>
            <a:ext cx="47028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 scatter chart and a stacked </a:t>
            </a:r>
            <a:r>
              <a:rPr lang="en"/>
              <a:t>column</a:t>
            </a:r>
            <a:r>
              <a:rPr lang="en"/>
              <a:t> chart visuals for the Hours per week distribution with respect to salary.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Distribute as hours-per-week as below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&lt;40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distribute salary on </a:t>
            </a:r>
            <a:r>
              <a:rPr lang="en"/>
              <a:t>stacked column chart visuals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25" y="718600"/>
            <a:ext cx="2761549" cy="185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224" y="2813975"/>
            <a:ext cx="2761550" cy="21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6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1 - </a:t>
            </a:r>
            <a:r>
              <a:rPr lang="en"/>
              <a:t>Add a Conditional column in power query as per the given “Hrs per week distribution”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2 - Add another </a:t>
            </a:r>
            <a:r>
              <a:rPr lang="en"/>
              <a:t>Conditional column to index the “Hrs per week distribution” column values.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3 - plot the </a:t>
            </a:r>
            <a:r>
              <a:rPr lang="en"/>
              <a:t>stacked column chart with this new column and sort the values using the conditional index created just now.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4 - D</a:t>
            </a:r>
            <a:r>
              <a:rPr lang="en"/>
              <a:t>istribute salary on stacked column chart visuals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24" y="2813975"/>
            <a:ext cx="2761550" cy="216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835" y="2826488"/>
            <a:ext cx="856789" cy="21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006" y="2826500"/>
            <a:ext cx="1629843" cy="213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5"/>
          <p:cNvCxnSpPr>
            <a:endCxn id="189" idx="1"/>
          </p:cNvCxnSpPr>
          <p:nvPr/>
        </p:nvCxnSpPr>
        <p:spPr>
          <a:xfrm>
            <a:off x="2225606" y="3895012"/>
            <a:ext cx="9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89" idx="3"/>
            <a:endCxn id="187" idx="1"/>
          </p:cNvCxnSpPr>
          <p:nvPr/>
        </p:nvCxnSpPr>
        <p:spPr>
          <a:xfrm>
            <a:off x="4802849" y="3895012"/>
            <a:ext cx="9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7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Treemap visuals for workclass with respect to salary.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900" y="2073425"/>
            <a:ext cx="5020199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8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464450"/>
            <a:ext cx="4739700" cy="1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visuals for Occupation with respect to salary.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049" y="947300"/>
            <a:ext cx="2202050" cy="3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450" y="1428350"/>
            <a:ext cx="47028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 Table visuals listing Education and count of people per </a:t>
            </a:r>
            <a:r>
              <a:rPr lang="en"/>
              <a:t>category, aslo segregating male and female count in different columns.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Note- sort the table with education-num.</a:t>
            </a:r>
            <a:endParaRPr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9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650" y="1346275"/>
            <a:ext cx="3365681" cy="36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9A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450" y="1428350"/>
            <a:ext cx="60825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Matrix Visual and dop the </a:t>
            </a:r>
            <a:r>
              <a:rPr lang="en"/>
              <a:t>relative</a:t>
            </a:r>
            <a:r>
              <a:rPr lang="en"/>
              <a:t> columns as show in the below image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50" y="2750125"/>
            <a:ext cx="3630801" cy="20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750" y="2294200"/>
            <a:ext cx="1526600" cy="22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9B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9450" y="1428350"/>
            <a:ext cx="60825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1 - </a:t>
            </a:r>
            <a:r>
              <a:rPr lang="en"/>
              <a:t>Duplicate</a:t>
            </a:r>
            <a:r>
              <a:rPr lang="en"/>
              <a:t> columns - Salary and sex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2 - Then Select column Sex-copy and Povit Column using values column as salary-copy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3 - Now you’ll see 2 </a:t>
            </a:r>
            <a:r>
              <a:rPr lang="en"/>
              <a:t>separate</a:t>
            </a:r>
            <a:r>
              <a:rPr lang="en"/>
              <a:t> </a:t>
            </a:r>
            <a:r>
              <a:rPr lang="en"/>
              <a:t>columns as Male and Female with 0’s and 1’s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4 - Set their data type as numbers.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5 - Select Index, Male and Female then remove other </a:t>
            </a:r>
            <a:r>
              <a:rPr lang="en"/>
              <a:t>columns.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25" y="2848000"/>
            <a:ext cx="1752325" cy="2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526" y="2848000"/>
            <a:ext cx="1932181" cy="2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1396" y="2848000"/>
            <a:ext cx="2928078" cy="20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0"/>
          <p:cNvCxnSpPr>
            <a:stCxn id="227" idx="3"/>
            <a:endCxn id="228" idx="1"/>
          </p:cNvCxnSpPr>
          <p:nvPr/>
        </p:nvCxnSpPr>
        <p:spPr>
          <a:xfrm>
            <a:off x="1998950" y="3882250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>
            <a:stCxn id="228" idx="3"/>
            <a:endCxn id="229" idx="1"/>
          </p:cNvCxnSpPr>
          <p:nvPr/>
        </p:nvCxnSpPr>
        <p:spPr>
          <a:xfrm>
            <a:off x="4289706" y="3882250"/>
            <a:ext cx="2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045" y="1462900"/>
            <a:ext cx="2234056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10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729450" y="1716975"/>
            <a:ext cx="4169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columns used in this </a:t>
            </a:r>
            <a:r>
              <a:rPr b="1" lang="en"/>
              <a:t>Key Influencers</a:t>
            </a:r>
            <a:r>
              <a:rPr lang="en"/>
              <a:t> chart, any plot the same.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2849974"/>
            <a:ext cx="3180676" cy="21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-1740" l="1730" r="-1730" t="1740"/>
          <a:stretch/>
        </p:blipFill>
        <p:spPr>
          <a:xfrm>
            <a:off x="4370980" y="2894375"/>
            <a:ext cx="2993044" cy="21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4375" y="606850"/>
            <a:ext cx="3028424" cy="25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26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data was extracted from the 1994 Census bureau database. For the population 16+ age consisting of other </a:t>
            </a:r>
            <a:r>
              <a:rPr lang="en"/>
              <a:t>factors</a:t>
            </a:r>
            <a:r>
              <a:rPr lang="en"/>
              <a:t> like sex, race, education, work class and salary.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3152750" y="9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{959872AD-ABDB-45D9-965C-7522CEC4BA7C}</a:tableStyleId>
              </a:tblPr>
              <a:tblGrid>
                <a:gridCol w="946650"/>
                <a:gridCol w="4836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age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The age of an individual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workclass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 general term to represent the employment status of an individual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○ Private, Self­-e</a:t>
                      </a:r>
                      <a:r>
                        <a:rPr lang="en" sz="700"/>
                        <a:t>m</a:t>
                      </a:r>
                      <a:r>
                        <a:rPr lang="en" sz="700"/>
                        <a:t>p-­not-­inc, Self-­emp-­inc, Federal­-gov, Local­-gov, State­-gov, Never­-worked.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fnlwgt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Final weight. In other words, this is the number of people the census believes the entry represents.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education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The highest level of education achieved by an individual.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○ Bachelors, Some­-college, 11th, HS­grad, Prof­-school, Assoc-­acdm, Assoc-­voc, 9th, 7th­-8th, 12th, Masters, 1st­-4th, 10th, Doctorate, 5th­-6th, </a:t>
                      </a:r>
                      <a:r>
                        <a:rPr lang="en" sz="700"/>
                        <a:t>P</a:t>
                      </a:r>
                      <a:r>
                        <a:rPr lang="en" sz="700"/>
                        <a:t>reschool.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education-num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The highest level of education achieved in numerical form.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marital-status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Marital status of an individual.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occupation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The general type of occupation of an individual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○ Tech-­support, Craft-­repair, Other­-service, Sales, Exec-­managerial, Prof­-specialty, Handlers-­cleaners, Machine-­op­-inspct, Adm­-clerical, Farming-­fishing, Transport­-moving, Priv-­house­-serv, Protective­-serv, Armed­-Forces.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relationship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Represents what this individual is relative to others. For example an individual could be a Husband. Each entry only has one relationship attribute and is somewhat redundant with marital status. We might not make use of this attribute at all.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race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Descriptions of an individual’s race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○ White, Asian-­Pac-­Islander, Amer­-Indian­-Eskimo, Other, Black. 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sex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 The biological sex of the individual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capital-gain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Capital gains for an individual 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capital-loss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Capital loss for an individual 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hours-per-week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The hours an individual has reported to work per week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native-country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Country of origin for an individual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salary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Whether or not an individual makes more than $50,000 annually.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729450" y="1768775"/>
            <a:ext cx="4702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Relationships Type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One-to-many (1:*)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Many-to-one (*:1)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One-to-one (1:1)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Many-to-many (*:*)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Cross filter options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00" y="1648825"/>
            <a:ext cx="2644150" cy="27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Analyze the factors resulting the difference in salary of an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all factors are responsible for Whether or not an individual makes more than $50,000 annually.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data from CSV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to Transform data, add an Index column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 the data types and Remove NULL rows.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457050"/>
            <a:ext cx="7688699" cy="187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2 below shown visuals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Sex distribution by Index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Salary Distribution by Index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74" y="2863199"/>
            <a:ext cx="5630650" cy="16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ages range from 17 to 90 years old with the majority of entries between the ages of 25 and 50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 a stacked </a:t>
            </a:r>
            <a:r>
              <a:rPr lang="en"/>
              <a:t>column</a:t>
            </a:r>
            <a:r>
              <a:rPr lang="en"/>
              <a:t> chart, showing the salary </a:t>
            </a:r>
            <a:r>
              <a:rPr lang="en"/>
              <a:t>distribution</a:t>
            </a:r>
            <a:r>
              <a:rPr lang="en"/>
              <a:t> per Age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 Groups to be </a:t>
            </a:r>
            <a:r>
              <a:rPr lang="en"/>
              <a:t>divided</a:t>
            </a:r>
            <a:r>
              <a:rPr lang="en"/>
              <a:t> as follows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17-20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21-30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31-40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41-50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51-60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61-70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71-80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81-90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90+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175" y="2904775"/>
            <a:ext cx="3276451" cy="2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975" y="2151925"/>
            <a:ext cx="3446249" cy="21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795000" y="2571750"/>
            <a:ext cx="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824600" y="4273250"/>
            <a:ext cx="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1 - Add a Conditional </a:t>
            </a:r>
            <a:r>
              <a:rPr lang="en"/>
              <a:t>column</a:t>
            </a:r>
            <a:r>
              <a:rPr lang="en"/>
              <a:t> in power </a:t>
            </a:r>
            <a:r>
              <a:rPr lang="en"/>
              <a:t>query</a:t>
            </a:r>
            <a:r>
              <a:rPr lang="en"/>
              <a:t> as per the given Age Group condition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2 - With help of Age group, Salary and index count plot the </a:t>
            </a:r>
            <a:r>
              <a:rPr lang="en"/>
              <a:t>stacked column chart.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50" y="2729200"/>
            <a:ext cx="3446249" cy="21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166725"/>
            <a:ext cx="3204176" cy="1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2325" y="2412162"/>
            <a:ext cx="1189551" cy="218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>
            <a:stCxn id="132" idx="3"/>
            <a:endCxn id="133" idx="1"/>
          </p:cNvCxnSpPr>
          <p:nvPr/>
        </p:nvCxnSpPr>
        <p:spPr>
          <a:xfrm>
            <a:off x="3419051" y="3115150"/>
            <a:ext cx="463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33" idx="3"/>
            <a:endCxn id="131" idx="1"/>
          </p:cNvCxnSpPr>
          <p:nvPr/>
        </p:nvCxnSpPr>
        <p:spPr>
          <a:xfrm>
            <a:off x="5071876" y="3506125"/>
            <a:ext cx="4632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1428350"/>
            <a:ext cx="43326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2 below shown visuals for the distribution of people by </a:t>
            </a:r>
            <a:r>
              <a:rPr lang="en"/>
              <a:t>their</a:t>
            </a:r>
            <a:r>
              <a:rPr lang="en"/>
              <a:t> </a:t>
            </a:r>
            <a:r>
              <a:rPr lang="en"/>
              <a:t>marital status.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Married-­civ-­spouse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Married­-AF-­spouse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Married-­spouse-­absent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Divorced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Never­-married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Widowed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Club all the married ones under “Married”.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050" y="1072950"/>
            <a:ext cx="3326099" cy="16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049" y="3277714"/>
            <a:ext cx="3326100" cy="1639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>
            <a:stCxn id="142" idx="2"/>
            <a:endCxn id="143" idx="0"/>
          </p:cNvCxnSpPr>
          <p:nvPr/>
        </p:nvCxnSpPr>
        <p:spPr>
          <a:xfrm>
            <a:off x="6755100" y="2738625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6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1428350"/>
            <a:ext cx="76887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1 - In Power Query, replace Never-married with </a:t>
            </a:r>
            <a:r>
              <a:rPr lang="en"/>
              <a:t>Never Married.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2 - Split column by </a:t>
            </a:r>
            <a:r>
              <a:rPr lang="en"/>
              <a:t>delimiter</a:t>
            </a:r>
            <a:r>
              <a:rPr lang="en"/>
              <a:t> “-”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3 - </a:t>
            </a:r>
            <a:r>
              <a:rPr lang="en"/>
              <a:t>Delete</a:t>
            </a:r>
            <a:r>
              <a:rPr lang="en"/>
              <a:t> 2nd and 3rd </a:t>
            </a:r>
            <a:r>
              <a:rPr lang="en"/>
              <a:t>columns</a:t>
            </a:r>
            <a:r>
              <a:rPr lang="en"/>
              <a:t> of marital status, and rename the first as “Marital Status”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4 - Now plot the same visual with this new column.</a:t>
            </a:r>
            <a:endParaRPr/>
          </a:p>
        </p:txBody>
      </p:sp>
      <p:cxnSp>
        <p:nvCxnSpPr>
          <p:cNvPr id="151" name="Google Shape;151;p21"/>
          <p:cNvCxnSpPr>
            <a:stCxn id="152" idx="3"/>
            <a:endCxn id="153" idx="1"/>
          </p:cNvCxnSpPr>
          <p:nvPr/>
        </p:nvCxnSpPr>
        <p:spPr>
          <a:xfrm>
            <a:off x="3419051" y="3115150"/>
            <a:ext cx="463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386" y="2571946"/>
            <a:ext cx="2972839" cy="23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00" y="2571950"/>
            <a:ext cx="959999" cy="23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300" y="2571950"/>
            <a:ext cx="1016325" cy="234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>
            <a:stCxn id="155" idx="3"/>
            <a:endCxn id="154" idx="1"/>
          </p:cNvCxnSpPr>
          <p:nvPr/>
        </p:nvCxnSpPr>
        <p:spPr>
          <a:xfrm>
            <a:off x="2198298" y="3744637"/>
            <a:ext cx="8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>
            <a:stCxn id="154" idx="3"/>
            <a:endCxn id="156" idx="1"/>
          </p:cNvCxnSpPr>
          <p:nvPr/>
        </p:nvCxnSpPr>
        <p:spPr>
          <a:xfrm>
            <a:off x="6060225" y="3744633"/>
            <a:ext cx="8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