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72" y="72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AU" sz="1400" dirty="0" err="1"/>
              <a:t>HappyHour</a:t>
            </a:r>
            <a:r>
              <a:rPr lang="en-AU" sz="1400" dirty="0"/>
              <a:t> Co </a:t>
            </a:r>
            <a:r>
              <a:rPr lang="en-AU" sz="1400" dirty="0" err="1"/>
              <a:t>genral</a:t>
            </a:r>
            <a:r>
              <a:rPr lang="en-AU" sz="1400" dirty="0"/>
              <a:t> profile overview 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85685" y="2425657"/>
            <a:ext cx="4279392" cy="196596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/>
              <a:t>HappyHour</a:t>
            </a:r>
            <a:r>
              <a:rPr lang="en-AU" sz="900" dirty="0"/>
              <a:t> Co founded in 1975 with Ms Happy the majority owner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/>
              <a:t>P</a:t>
            </a:r>
            <a:r>
              <a:rPr lang="en-AU" sz="900" dirty="0"/>
              <a:t>roduces and market beer, spirit and non alcoholic beverages,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/>
              <a:t>O</a:t>
            </a:r>
            <a:r>
              <a:rPr lang="en-AU" sz="900" dirty="0"/>
              <a:t>perates in distribution and direct sales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/>
              <a:t>Located in Singapore (HQ), Malaysia and China.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/>
              <a:t>Expended they </a:t>
            </a:r>
            <a:r>
              <a:rPr lang="en-AU" sz="900" dirty="0"/>
              <a:t>operation to </a:t>
            </a:r>
            <a:r>
              <a:rPr lang="en-AU" sz="900"/>
              <a:t>China.</a:t>
            </a:r>
            <a:endParaRPr lang="en-AU" sz="900" dirty="0"/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0852" y="4811156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588885" y="4776135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64592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>
                <a:latin typeface="Arial" panose="020B0604020202020204" pitchFamily="34" charset="0"/>
              </a:rPr>
              <a:t>Key financials</a:t>
            </a:r>
            <a:endParaRPr lang="en-AU" b="1" dirty="0">
              <a:latin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CD3409-0F5B-740C-CA63-22AC7A01F7A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88885" y="5195284"/>
            <a:ext cx="4279392" cy="978534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latin typeface="Arial" panose="020B0604020202020204" pitchFamily="34" charset="0"/>
              </a:rPr>
              <a:t>High end product offerings in the spirit segment (Premium valuation)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latin typeface="Arial" panose="020B0604020202020204" pitchFamily="34" charset="0"/>
              </a:rPr>
              <a:t>#1 player in beer Singapore and Malaysia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latin typeface="Arial" panose="020B0604020202020204" pitchFamily="34" charset="0"/>
              </a:rPr>
              <a:t>#1 player in </a:t>
            </a:r>
            <a:r>
              <a:rPr lang="en-AU" sz="900" dirty="0"/>
              <a:t>non-alcoholic</a:t>
            </a:r>
            <a:r>
              <a:rPr lang="en-AU" sz="900" dirty="0">
                <a:latin typeface="Arial" panose="020B0604020202020204" pitchFamily="34" charset="0"/>
              </a:rPr>
              <a:t> beverages in Malaysia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AU" sz="900" dirty="0">
                <a:latin typeface="Arial" panose="020B0604020202020204" pitchFamily="34" charset="0"/>
              </a:rPr>
              <a:t>EV/EBIDTA range from 10.0x – 11.5x (Key valuation)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endParaRPr lang="en-AU" sz="900" dirty="0"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BF182-6114-7521-099E-55825C0B6E2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1010" y="5195284"/>
            <a:ext cx="4279392" cy="978534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GB" sz="900" dirty="0"/>
              <a:t>Family 1 owned (Happy Family) 60%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GB" sz="900" dirty="0"/>
              <a:t>Family 2 owned (Hour Family) 20% </a:t>
            </a:r>
          </a:p>
          <a:p>
            <a:pPr marL="128016" lvl="1" indent="-128016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 panose="05000000000000000000" pitchFamily="2" charset="2"/>
              <a:buChar char="n"/>
            </a:pPr>
            <a:r>
              <a:rPr lang="en-GB" sz="900" dirty="0"/>
              <a:t>Family 3 owned (Co Family): 20%</a:t>
            </a:r>
            <a:endParaRPr lang="en-AU" sz="50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E5ED7-9838-6442-7FF7-1CA834FD7F97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623561" y="2393782"/>
            <a:ext cx="2367500" cy="2099325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r>
              <a:rPr lang="en-GB" sz="900" dirty="0"/>
              <a:t>Revenue, EBITDA, and NPAT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FY18A (Actual):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Revenue: $900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EBITDA: $225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NPAT (Net Profit After Tax): $135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FY19A (Actual):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Revenue: $961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EBITDA: $250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NPAT: $153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/>
              <a:t>FY20E (Estimated):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Revenue: $1,071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EBITDA: $300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/>
              <a:t>NPAT: $193 million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1AC9C-036F-3339-03E6-5A6AB0F97558}"/>
              </a:ext>
            </a:extLst>
          </p:cNvPr>
          <p:cNvSpPr/>
          <p:nvPr/>
        </p:nvSpPr>
        <p:spPr>
          <a:xfrm>
            <a:off x="8062623" y="2393782"/>
            <a:ext cx="2075290" cy="209932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r>
              <a:rPr lang="en-GB" sz="900" dirty="0">
                <a:solidFill>
                  <a:schemeClr val="tx1"/>
                </a:solidFill>
              </a:rPr>
              <a:t>EBITDA Breakdown by Segment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Beer: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FY18A: $100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FY19A: $110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FY20E: $135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Spirits: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FY18A: $75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FY19A: $85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FY20E: $105 million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Non-Alcoholic Beverages: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FY18A: $50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FY19A: $55 million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900" dirty="0">
                <a:solidFill>
                  <a:schemeClr val="tx1"/>
                </a:solidFill>
              </a:rPr>
              <a:t>FY20E: $60 million</a:t>
            </a:r>
          </a:p>
          <a:p>
            <a:pPr algn="ctr">
              <a:lnSpc>
                <a:spcPct val="110000"/>
              </a:lnSpc>
            </a:pP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B10CD-7DCF-6D63-CA94-D5A8C1EC96E9}"/>
              </a:ext>
            </a:extLst>
          </p:cNvPr>
          <p:cNvSpPr/>
          <p:nvPr/>
        </p:nvSpPr>
        <p:spPr>
          <a:xfrm>
            <a:off x="7991062" y="2061509"/>
            <a:ext cx="1911890" cy="243991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1"/>
                </a:solidFill>
              </a:rPr>
              <a:t>EBITDA breakdown by segment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E4045-E99F-9AA2-CC5E-CE43043AC25C}"/>
              </a:ext>
            </a:extLst>
          </p:cNvPr>
          <p:cNvSpPr txBox="1"/>
          <p:nvPr/>
        </p:nvSpPr>
        <p:spPr>
          <a:xfrm>
            <a:off x="5344942" y="2061509"/>
            <a:ext cx="2717681" cy="232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/>
              <a:t>Overview of revenue, EBITDA and NPAT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ABE820-7BF7-C1A1-9FD9-DD28B2BF1151}"/>
              </a:ext>
            </a:extLst>
          </p:cNvPr>
          <p:cNvCxnSpPr>
            <a:cxnSpLocks/>
          </p:cNvCxnSpPr>
          <p:nvPr/>
        </p:nvCxnSpPr>
        <p:spPr>
          <a:xfrm>
            <a:off x="7991061" y="2061509"/>
            <a:ext cx="1" cy="2330108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21521511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 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Event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March 19 2020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Grand access to transaction information memorandum 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Vendor due diligence reports and financial forecasts in a strictly no reliance. 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The indicative bid Documents will be available via an online data room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The indicative bid will have Q&amp;A process whereby bidders will have limited questions via the forum outline in appendix.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Rules to follow during Q&amp;A:</a:t>
                      </a:r>
                    </a:p>
                    <a:p>
                      <a:pPr marL="420624" lvl="2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10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Bidders may submit no more than 20 questions after 9 am on Apr 9 2020 and no later than Apr 13, 2020 at 5 pm (HK time)</a:t>
                      </a:r>
                    </a:p>
                    <a:p>
                      <a:pPr marL="420624" lvl="2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</a:pPr>
                      <a:r>
                        <a:rPr lang="en-US" sz="10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Responses will be available via the online data room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9 am on Apr 9 2020 to Apr 13, 2020 at 5 pm (HK time)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Submission of questions by bidders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May 13, 2020 at 5pm (Hong Kong Time)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Reception of the Indicative Bid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Start from late May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Short list of bidders will be chosen (short list bidders)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r>
                        <a:rPr lang="en-GB" dirty="0"/>
                        <a:t>During this phase: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None/>
                        <a:tabLst/>
                        <a:defRPr/>
                      </a:pPr>
                      <a:endParaRPr lang="en-GB" dirty="0"/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GB" dirty="0"/>
                        <a:t>Further access to the electronic data room populated with due diligence materials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GB" dirty="0"/>
                        <a:t>Guided site visits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GB" dirty="0"/>
                        <a:t>Presentations from </a:t>
                      </a:r>
                      <a:r>
                        <a:rPr lang="en-GB" dirty="0" err="1"/>
                        <a:t>HappyHour’s</a:t>
                      </a:r>
                      <a:r>
                        <a:rPr lang="en-GB" dirty="0"/>
                        <a:t> management team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GB" dirty="0"/>
                        <a:t>An additional question and answer process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tabLst/>
                        <a:defRPr/>
                      </a:pPr>
                      <a:r>
                        <a:rPr lang="en-GB" dirty="0"/>
                        <a:t>Transaction implementation documentation. </a:t>
                      </a: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  late July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Submission of Final Bid by shortlisted bidders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596</TotalTime>
  <Words>493</Words>
  <Application>Microsoft Office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Offori Koffi</cp:lastModifiedBy>
  <cp:revision>20</cp:revision>
  <dcterms:created xsi:type="dcterms:W3CDTF">2020-04-17T12:29:06Z</dcterms:created>
  <dcterms:modified xsi:type="dcterms:W3CDTF">2025-07-13T19:24:06Z</dcterms:modified>
</cp:coreProperties>
</file>