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4"/>
  </p:notesMasterIdLst>
  <p:handoutMasterIdLst>
    <p:handoutMasterId r:id="rId45"/>
  </p:handoutMasterIdLst>
  <p:sldIdLst>
    <p:sldId id="256" r:id="rId4"/>
    <p:sldId id="306" r:id="rId5"/>
    <p:sldId id="334" r:id="rId6"/>
    <p:sldId id="320" r:id="rId7"/>
    <p:sldId id="336" r:id="rId8"/>
    <p:sldId id="327" r:id="rId9"/>
    <p:sldId id="378" r:id="rId10"/>
    <p:sldId id="305" r:id="rId11"/>
    <p:sldId id="286" r:id="rId12"/>
    <p:sldId id="379" r:id="rId13"/>
    <p:sldId id="380" r:id="rId14"/>
    <p:sldId id="381" r:id="rId15"/>
    <p:sldId id="382" r:id="rId16"/>
    <p:sldId id="383" r:id="rId17"/>
    <p:sldId id="347" r:id="rId18"/>
    <p:sldId id="384" r:id="rId19"/>
    <p:sldId id="385" r:id="rId20"/>
    <p:sldId id="372" r:id="rId21"/>
    <p:sldId id="386" r:id="rId22"/>
    <p:sldId id="387" r:id="rId23"/>
    <p:sldId id="388" r:id="rId24"/>
    <p:sldId id="363" r:id="rId25"/>
    <p:sldId id="368" r:id="rId26"/>
    <p:sldId id="367" r:id="rId27"/>
    <p:sldId id="350" r:id="rId28"/>
    <p:sldId id="356" r:id="rId29"/>
    <p:sldId id="348" r:id="rId30"/>
    <p:sldId id="357" r:id="rId31"/>
    <p:sldId id="358" r:id="rId32"/>
    <p:sldId id="371" r:id="rId33"/>
    <p:sldId id="370" r:id="rId34"/>
    <p:sldId id="359" r:id="rId35"/>
    <p:sldId id="360" r:id="rId36"/>
    <p:sldId id="346" r:id="rId37"/>
    <p:sldId id="292" r:id="rId38"/>
    <p:sldId id="349" r:id="rId39"/>
    <p:sldId id="366" r:id="rId40"/>
    <p:sldId id="362" r:id="rId41"/>
    <p:sldId id="281" r:id="rId42"/>
    <p:sldId id="361" r:id="rId43"/>
  </p:sldIdLst>
  <p:sldSz cx="12188825" cy="6858000"/>
  <p:notesSz cx="6858000" cy="9144000"/>
  <p:embeddedFontLst>
    <p:embeddedFont>
      <p:font typeface="Segoe UI" panose="020B0502040204020203" pitchFamily="34" charset="0"/>
      <p:regular r:id="rId46"/>
      <p:bold r:id="rId47"/>
      <p:italic r:id="rId48"/>
      <p:boldItalic r:id="rId49"/>
    </p:embeddedFont>
    <p:embeddedFont>
      <p:font typeface="Segoe UI Light" panose="020B0502040204020203" pitchFamily="34" charset="0"/>
      <p:regular r:id="rId50"/>
      <p:italic r:id="rId51"/>
    </p:embeddedFont>
    <p:embeddedFont>
      <p:font typeface="Consolas" panose="020B0609020204030204" pitchFamily="49" charset="0"/>
      <p:regular r:id="rId52"/>
      <p:bold r:id="rId53"/>
      <p:italic r:id="rId54"/>
      <p:boldItalic r:id="rId55"/>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2912" autoAdjust="0"/>
  </p:normalViewPr>
  <p:slideViewPr>
    <p:cSldViewPr snapToGrid="0">
      <p:cViewPr varScale="1">
        <p:scale>
          <a:sx n="76" d="100"/>
          <a:sy n="76" d="100"/>
        </p:scale>
        <p:origin x="1362"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3.fntdata"/><Relationship Id="rId56"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5/22/2013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5/22/2013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657596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20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90034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273192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688162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74637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8234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333975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6052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Matt or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280167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34</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35</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p>
          <a:p>
            <a:endParaRPr lang="en-AU" dirty="0" smtClean="0"/>
          </a:p>
          <a:p>
            <a:r>
              <a:rPr lang="en-AU" dirty="0" smtClean="0"/>
              <a:t>These are all “</a:t>
            </a:r>
            <a:r>
              <a:rPr lang="en-AU" dirty="0" err="1" smtClean="0"/>
              <a:t>or”’s</a:t>
            </a:r>
            <a:r>
              <a:rPr lang="en-AU" dirty="0" smtClean="0"/>
              <a:t> not “</a:t>
            </a:r>
            <a:r>
              <a:rPr lang="en-AU" dirty="0" err="1" smtClean="0"/>
              <a:t>and”’s</a:t>
            </a:r>
            <a:r>
              <a:rPr lang="en-AU" dirty="0" smtClean="0"/>
              <a: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5 mins - Rob</a:t>
            </a:r>
          </a:p>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2449960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Server in SQL Azure</a:t>
            </a:r>
            <a:r>
              <a:rPr lang="en-AU" baseline="0" dirty="0" smtClean="0"/>
              <a:t> gives you a grouping of databases with</a:t>
            </a:r>
            <a:r>
              <a:rPr lang="en-AU" dirty="0" smtClean="0"/>
              <a:t>: a single set of firewall rules, a single set of user accounts, in a single data centre.</a:t>
            </a:r>
          </a:p>
          <a:p>
            <a:pPr rtl="0"/>
            <a:endParaRPr lang="en-US" dirty="0" smtClean="0"/>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a:t>
            </a:r>
            <a:r>
              <a:rPr lang="en-US" dirty="0" err="1" smtClean="0"/>
              <a:t>mins</a:t>
            </a:r>
            <a:r>
              <a:rPr lang="en-US" dirty="0" smtClean="0"/>
              <a:t> – Matt or June</a:t>
            </a:r>
          </a:p>
          <a:p>
            <a:r>
              <a:rPr lang="en-US" smtClean="0"/>
              <a:t>Give examples?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94349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15</a:t>
            </a:fld>
            <a:endParaRPr lang="en-US" dirty="0"/>
          </a:p>
        </p:txBody>
      </p:sp>
    </p:spTree>
    <p:extLst>
      <p:ext uri="{BB962C8B-B14F-4D97-AF65-F5344CB8AC3E}">
        <p14:creationId xmlns:p14="http://schemas.microsoft.com/office/powerpoint/2010/main" val="386581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5/22/2013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jj650016.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o.microsoft.com/fwlink/?LinkId=26763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obdmoore/NHibernate.SqlAzu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8" Type="http://schemas.openxmlformats.org/officeDocument/2006/relationships/hyperlink" Target="http://social.technet.microsoft.com/wiki/contents/articles/1541.windows-azure-sql-database-connection-management.aspx" TargetMode="External"/><Relationship Id="rId3" Type="http://schemas.openxmlformats.org/officeDocument/2006/relationships/hyperlink" Target="http://social.technet.microsoft.com/wiki/contents/articles/995.windows-azure-sql-database-faq.aspx" TargetMode="External"/><Relationship Id="rId7" Type="http://schemas.openxmlformats.org/officeDocument/2006/relationships/hyperlink" Target="http://www.windowsazure.com/en-us/develop/net/architecture/" TargetMode="External"/><Relationship Id="rId2" Type="http://schemas.openxmlformats.org/officeDocument/2006/relationships/hyperlink" Target="http://social.technet.microsoft.com/wiki/contents/articles/2267.windows-azure-sql-database-technet-wiki-articles-index.aspx" TargetMode="External"/><Relationship Id="rId1" Type="http://schemas.openxmlformats.org/officeDocument/2006/relationships/slideLayout" Target="../slideLayouts/slideLayout2.xml"/><Relationship Id="rId6" Type="http://schemas.openxmlformats.org/officeDocument/2006/relationships/hyperlink" Target="http://www.windowsazure.com/en-us/develop/net/fundamentals/cloud-storage-scenarios/" TargetMode="External"/><Relationship Id="rId5" Type="http://schemas.openxmlformats.org/officeDocument/2006/relationships/hyperlink" Target="http://msdn.microsoft.com/en-us/library/windowsazure/ee730906.aspx" TargetMode="External"/><Relationship Id="rId4" Type="http://schemas.openxmlformats.org/officeDocument/2006/relationships/hyperlink" Target="http://social.technet.microsoft.com/wiki/contents/articles/3507.windows-azure-sql-database-performance-and-elasticity-guide.aspx" TargetMode="External"/><Relationship Id="rId9" Type="http://schemas.openxmlformats.org/officeDocument/2006/relationships/hyperlink" Target="http://social.technet.microsoft.com/wiki/contents/articles/1695.inside-windows-azure-sql-database.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535379"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The ins and outs of developing using Azure SQL Database</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Readify</a:t>
            </a:r>
            <a:endParaRPr lang="en-US" sz="2000" dirty="0" smtClean="0"/>
          </a:p>
          <a:p>
            <a:pPr algn="ctr"/>
            <a:r>
              <a:rPr lang="en-US" sz="2000" dirty="0" smtClean="0"/>
              <a:t>june.tabadero@readify.net</a:t>
            </a:r>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405352" y="1330959"/>
            <a:ext cx="4843150" cy="4772959"/>
          </a:xfrm>
          <a:prstGeom prst="rect">
            <a:avLst/>
          </a:prstGeom>
        </p:spPr>
      </p:pic>
      <p:sp>
        <p:nvSpPr>
          <p:cNvPr id="2" name="Title 1"/>
          <p:cNvSpPr>
            <a:spLocks noGrp="1"/>
          </p:cNvSpPr>
          <p:nvPr>
            <p:ph type="title"/>
          </p:nvPr>
        </p:nvSpPr>
        <p:spPr/>
        <p:txBody>
          <a:bodyPr/>
          <a:lstStyle/>
          <a:p>
            <a:r>
              <a:rPr lang="en-AU" dirty="0" smtClean="0"/>
              <a:t>Feature Limitations</a:t>
            </a:r>
            <a:endParaRPr lang="en-AU" dirty="0"/>
          </a:p>
        </p:txBody>
      </p:sp>
      <p:sp>
        <p:nvSpPr>
          <p:cNvPr id="3" name="Text Placeholder 2"/>
          <p:cNvSpPr>
            <a:spLocks noGrp="1"/>
          </p:cNvSpPr>
          <p:nvPr>
            <p:ph sz="half" idx="1"/>
          </p:nvPr>
        </p:nvSpPr>
        <p:spPr>
          <a:xfrm>
            <a:off x="519113" y="1447800"/>
            <a:ext cx="5486400" cy="5860066"/>
          </a:xfrm>
        </p:spPr>
        <p:txBody>
          <a:bodyPr/>
          <a:lstStyle/>
          <a:p>
            <a:pPr marL="574675" indent="-571500">
              <a:buFont typeface="Arial" panose="020B0604020202020204" pitchFamily="34" charset="0"/>
              <a:buChar char="•"/>
            </a:pPr>
            <a:r>
              <a:rPr lang="en-AU" sz="3200" dirty="0" smtClean="0"/>
              <a:t>SSAS</a:t>
            </a:r>
          </a:p>
          <a:p>
            <a:pPr marL="574675" indent="-571500">
              <a:buFont typeface="Arial" panose="020B0604020202020204" pitchFamily="34" charset="0"/>
              <a:buChar char="•"/>
            </a:pPr>
            <a:r>
              <a:rPr lang="en-AU" sz="3200" dirty="0" smtClean="0"/>
              <a:t>SSIS</a:t>
            </a:r>
          </a:p>
          <a:p>
            <a:pPr marL="574675" indent="-571500">
              <a:buFont typeface="Arial" panose="020B0604020202020204" pitchFamily="34" charset="0"/>
              <a:buChar char="•"/>
            </a:pPr>
            <a:r>
              <a:rPr lang="en-AU" sz="3200" dirty="0" smtClean="0"/>
              <a:t>MDS</a:t>
            </a:r>
          </a:p>
          <a:p>
            <a:pPr marL="574675" indent="-571500">
              <a:buFont typeface="Arial" panose="020B0604020202020204" pitchFamily="34" charset="0"/>
              <a:buChar char="•"/>
            </a:pPr>
            <a:r>
              <a:rPr lang="en-AU" sz="3200" dirty="0" smtClean="0"/>
              <a:t>SQL Agent</a:t>
            </a:r>
          </a:p>
          <a:p>
            <a:pPr marL="574675" indent="-571500">
              <a:buFont typeface="Arial" panose="020B0604020202020204" pitchFamily="34" charset="0"/>
              <a:buChar char="•"/>
            </a:pPr>
            <a:r>
              <a:rPr lang="en-AU" sz="3200" dirty="0" smtClean="0"/>
              <a:t>SQL Replication</a:t>
            </a:r>
          </a:p>
          <a:p>
            <a:pPr marL="574675" indent="-571500">
              <a:buFont typeface="Arial" panose="020B0604020202020204" pitchFamily="34" charset="0"/>
              <a:buChar char="•"/>
            </a:pPr>
            <a:r>
              <a:rPr lang="en-AU" dirty="0" smtClean="0"/>
              <a:t>Full Text Search</a:t>
            </a:r>
          </a:p>
          <a:p>
            <a:pPr marL="574675" indent="-571500">
              <a:buFont typeface="Arial" panose="020B0604020202020204" pitchFamily="34" charset="0"/>
              <a:buChar char="•"/>
            </a:pPr>
            <a:r>
              <a:rPr lang="en-AU" sz="3200" dirty="0" smtClean="0"/>
              <a:t>CDC</a:t>
            </a:r>
          </a:p>
          <a:p>
            <a:pPr marL="574675" indent="-571500">
              <a:buFont typeface="Arial" panose="020B0604020202020204" pitchFamily="34" charset="0"/>
              <a:buChar char="•"/>
            </a:pPr>
            <a:r>
              <a:rPr lang="en-AU" dirty="0" smtClean="0"/>
              <a:t>Windows Authentication</a:t>
            </a:r>
          </a:p>
          <a:p>
            <a:pPr marL="574675" indent="-571500">
              <a:buFont typeface="Arial" panose="020B0604020202020204" pitchFamily="34" charset="0"/>
              <a:buChar char="•"/>
            </a:pPr>
            <a:r>
              <a:rPr lang="en-AU" sz="3200" dirty="0" smtClean="0"/>
              <a:t>TDE</a:t>
            </a:r>
          </a:p>
          <a:p>
            <a:pPr marL="3175" indent="0">
              <a:buNone/>
            </a:pPr>
            <a:endParaRPr lang="en-AU" sz="3200" dirty="0" smtClean="0"/>
          </a:p>
          <a:p>
            <a:endParaRPr lang="en-AU" sz="3200" dirty="0"/>
          </a:p>
        </p:txBody>
      </p:sp>
      <p:sp>
        <p:nvSpPr>
          <p:cNvPr id="4" name="Content Placeholder 3"/>
          <p:cNvSpPr>
            <a:spLocks noGrp="1"/>
          </p:cNvSpPr>
          <p:nvPr>
            <p:ph sz="half" idx="2"/>
          </p:nvPr>
        </p:nvSpPr>
        <p:spPr>
          <a:xfrm>
            <a:off x="6181725" y="1447800"/>
            <a:ext cx="5486400" cy="5318379"/>
          </a:xfrm>
        </p:spPr>
        <p:txBody>
          <a:bodyPr/>
          <a:lstStyle/>
          <a:p>
            <a:pPr marL="574675" indent="-571500"/>
            <a:r>
              <a:rPr lang="en-AU" dirty="0" smtClean="0"/>
              <a:t>Cross Database Queries</a:t>
            </a:r>
          </a:p>
          <a:p>
            <a:pPr marL="574675" indent="-571500"/>
            <a:r>
              <a:rPr lang="en-AU" dirty="0" smtClean="0"/>
              <a:t>Distributed Transactions</a:t>
            </a:r>
          </a:p>
          <a:p>
            <a:pPr marL="574675" indent="-571500"/>
            <a:r>
              <a:rPr lang="en-AU" dirty="0" smtClean="0"/>
              <a:t>CLR</a:t>
            </a:r>
          </a:p>
          <a:p>
            <a:pPr marL="574675" indent="-571500"/>
            <a:r>
              <a:rPr lang="en-AU" dirty="0" smtClean="0"/>
              <a:t>Service Broker</a:t>
            </a:r>
          </a:p>
          <a:p>
            <a:pPr marL="574675" indent="-571500"/>
            <a:r>
              <a:rPr lang="en-AU" dirty="0" err="1" smtClean="0"/>
              <a:t>Filestream</a:t>
            </a:r>
            <a:endParaRPr lang="en-AU" dirty="0"/>
          </a:p>
          <a:p>
            <a:pPr marL="574675" indent="-571500"/>
            <a:r>
              <a:rPr lang="en-AU" dirty="0"/>
              <a:t>Database Mirroring</a:t>
            </a:r>
          </a:p>
          <a:p>
            <a:pPr marL="574675" indent="-571500"/>
            <a:r>
              <a:rPr lang="en-AU" dirty="0"/>
              <a:t>Backup and Restore</a:t>
            </a:r>
          </a:p>
          <a:p>
            <a:pPr marL="574675" indent="-571500"/>
            <a:r>
              <a:rPr lang="en-AU" dirty="0" smtClean="0"/>
              <a:t>Extended Events</a:t>
            </a:r>
          </a:p>
          <a:p>
            <a:pPr marL="574675" indent="-571500"/>
            <a:r>
              <a:rPr lang="en-AU" dirty="0" smtClean="0"/>
              <a:t>Extended </a:t>
            </a:r>
            <a:r>
              <a:rPr lang="en-AU" dirty="0"/>
              <a:t>Stored </a:t>
            </a:r>
            <a:r>
              <a:rPr lang="en-AU" dirty="0" err="1"/>
              <a:t>Procs</a:t>
            </a:r>
            <a:endParaRPr lang="en-AU" dirty="0"/>
          </a:p>
          <a:p>
            <a:endParaRPr lang="en-AU" dirty="0"/>
          </a:p>
        </p:txBody>
      </p:sp>
    </p:spTree>
    <p:extLst>
      <p:ext uri="{BB962C8B-B14F-4D97-AF65-F5344CB8AC3E}">
        <p14:creationId xmlns:p14="http://schemas.microsoft.com/office/powerpoint/2010/main" val="2904204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2574810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12760800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smtClean="0"/>
              <a:t>Must </a:t>
            </a:r>
            <a:r>
              <a:rPr lang="en-AU" dirty="0"/>
              <a:t>have single clustered index on all </a:t>
            </a:r>
            <a:r>
              <a:rPr lang="en-AU" dirty="0" smtClean="0"/>
              <a:t>tables</a:t>
            </a:r>
          </a:p>
          <a:p>
            <a:pPr marL="574675" indent="-571500">
              <a:buFont typeface="Arial" panose="020B0604020202020204" pitchFamily="34" charset="0"/>
              <a:buChar char="•"/>
            </a:pPr>
            <a:r>
              <a:rPr lang="en-AU" dirty="0" smtClean="0"/>
              <a:t>Subset of TSQL  for SQL Server</a:t>
            </a:r>
            <a:endParaRPr lang="en-AU" dirty="0"/>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a:t>
            </a:r>
            <a:r>
              <a:rPr lang="en-AU" dirty="0" smtClean="0"/>
              <a:t>closed</a:t>
            </a:r>
          </a:p>
          <a:p>
            <a:pPr marL="574675" indent="-571500">
              <a:buFont typeface="Arial" panose="020B0604020202020204" pitchFamily="34" charset="0"/>
              <a:buChar char="•"/>
            </a:pPr>
            <a:r>
              <a:rPr lang="en-AU" dirty="0" smtClean="0"/>
              <a:t>Logical </a:t>
            </a:r>
            <a:r>
              <a:rPr lang="en-AU" dirty="0" err="1" smtClean="0"/>
              <a:t>vs</a:t>
            </a:r>
            <a:r>
              <a:rPr lang="en-AU" dirty="0" smtClean="0"/>
              <a:t> Physical Administration</a:t>
            </a:r>
            <a:endParaRPr lang="en-AU" dirty="0"/>
          </a:p>
          <a:p>
            <a:endParaRPr lang="en-AU" dirty="0"/>
          </a:p>
        </p:txBody>
      </p:sp>
    </p:spTree>
    <p:extLst>
      <p:ext uri="{BB962C8B-B14F-4D97-AF65-F5344CB8AC3E}">
        <p14:creationId xmlns:p14="http://schemas.microsoft.com/office/powerpoint/2010/main" val="31594705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No performance guarantees</a:t>
            </a:r>
          </a:p>
          <a:p>
            <a:pPr marL="574675" indent="-571500">
              <a:buFont typeface="Arial" panose="020B0604020202020204" pitchFamily="34" charset="0"/>
              <a:buChar char="•"/>
            </a:pPr>
            <a:r>
              <a:rPr lang="en-AU" dirty="0" smtClean="0"/>
              <a:t>Feature limitations</a:t>
            </a:r>
          </a:p>
          <a:p>
            <a:pPr marL="574675" indent="-571500">
              <a:buFont typeface="Arial" panose="020B0604020202020204" pitchFamily="34" charset="0"/>
              <a:buChar char="•"/>
            </a:pPr>
            <a:r>
              <a:rPr lang="en-AU" dirty="0" smtClean="0"/>
              <a:t>No long-running </a:t>
            </a:r>
            <a:r>
              <a:rPr lang="en-AU" dirty="0"/>
              <a:t>queries </a:t>
            </a:r>
            <a:r>
              <a:rPr lang="en-AU" dirty="0" smtClean="0"/>
              <a:t>/ transactions</a:t>
            </a:r>
            <a:endParaRPr lang="en-AU" dirty="0"/>
          </a:p>
          <a:p>
            <a:pPr marL="574675" indent="-571500">
              <a:buFont typeface="Arial" panose="020B0604020202020204" pitchFamily="34" charset="0"/>
              <a:buChar char="•"/>
            </a:pPr>
            <a:r>
              <a:rPr lang="en-AU" dirty="0" smtClean="0"/>
              <a:t>Backups</a:t>
            </a:r>
          </a:p>
          <a:p>
            <a:pPr marL="574675" indent="-571500">
              <a:buFont typeface="Arial" panose="020B0604020202020204" pitchFamily="34" charset="0"/>
              <a:buChar char="•"/>
            </a:pPr>
            <a:endParaRPr lang="en-AU" dirty="0" smtClean="0"/>
          </a:p>
        </p:txBody>
      </p:sp>
    </p:spTree>
    <p:extLst>
      <p:ext uri="{BB962C8B-B14F-4D97-AF65-F5344CB8AC3E}">
        <p14:creationId xmlns:p14="http://schemas.microsoft.com/office/powerpoint/2010/main" val="8090515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is 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Add any non-Azure client IP address to the firewall</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1713548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Per-”server” firewall</a:t>
            </a:r>
          </a:p>
          <a:p>
            <a:r>
              <a:rPr lang="en-AU" dirty="0" smtClean="0"/>
              <a:t>User accounts with privileges</a:t>
            </a:r>
          </a:p>
          <a:p>
            <a:r>
              <a:rPr lang="en-AU" dirty="0" smtClean="0"/>
              <a:t>Server admin account: special privileges</a:t>
            </a:r>
          </a:p>
          <a:p>
            <a:r>
              <a:rPr lang="en-AU" dirty="0" smtClean="0"/>
              <a:t>TDS connection is encrypted</a:t>
            </a:r>
          </a:p>
          <a:p>
            <a:r>
              <a:rPr lang="en-AU" dirty="0" smtClean="0"/>
              <a:t>Protect your database passwords</a:t>
            </a:r>
          </a:p>
          <a:p>
            <a:r>
              <a:rPr lang="en-AU" dirty="0"/>
              <a:t>	</a:t>
            </a:r>
            <a:r>
              <a:rPr lang="en-AU" dirty="0" smtClean="0"/>
              <a:t>e.g. </a:t>
            </a:r>
            <a:r>
              <a:rPr lang="en-AU" dirty="0" err="1" smtClean="0"/>
              <a:t>config</a:t>
            </a:r>
            <a:r>
              <a:rPr lang="en-AU" dirty="0" smtClean="0"/>
              <a:t> encryption</a:t>
            </a:r>
          </a:p>
        </p:txBody>
      </p:sp>
      <p:sp>
        <p:nvSpPr>
          <p:cNvPr id="4" name="Freeform 3"/>
          <p:cNvSpPr>
            <a:spLocks noEditPoints="1"/>
          </p:cNvSpPr>
          <p:nvPr/>
        </p:nvSpPr>
        <p:spPr bwMode="black">
          <a:xfrm>
            <a:off x="8708536" y="1451057"/>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3956408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Performance and Scalability</a:t>
            </a:r>
            <a:endParaRPr lang="en-US" dirty="0"/>
          </a:p>
        </p:txBody>
      </p:sp>
    </p:spTree>
    <p:extLst>
      <p:ext uri="{BB962C8B-B14F-4D97-AF65-F5344CB8AC3E}">
        <p14:creationId xmlns:p14="http://schemas.microsoft.com/office/powerpoint/2010/main" val="39763942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334" y="1676400"/>
            <a:ext cx="6647195" cy="49793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smtClean="0"/>
              <a:t>High Availability</a:t>
            </a:r>
            <a:endParaRPr lang="en-AU" dirty="0"/>
          </a:p>
        </p:txBody>
      </p:sp>
      <p:sp>
        <p:nvSpPr>
          <p:cNvPr id="3" name="Text Placeholder 2"/>
          <p:cNvSpPr>
            <a:spLocks noGrp="1"/>
          </p:cNvSpPr>
          <p:nvPr>
            <p:ph type="body" sz="quarter" idx="10"/>
          </p:nvPr>
        </p:nvSpPr>
        <p:spPr>
          <a:xfrm>
            <a:off x="519112" y="1447799"/>
            <a:ext cx="11149013" cy="4593565"/>
          </a:xfrm>
        </p:spPr>
        <p:txBody>
          <a:bodyPr/>
          <a:lstStyle/>
          <a:p>
            <a:pPr marL="574675" indent="-571500">
              <a:buFont typeface="Arial" panose="020B0604020202020204" pitchFamily="34" charset="0"/>
              <a:buChar char="•"/>
            </a:pPr>
            <a:r>
              <a:rPr lang="en-AU" dirty="0" smtClean="0"/>
              <a:t>Has Availability Guarantees</a:t>
            </a:r>
          </a:p>
          <a:p>
            <a:pPr marL="574675" indent="-571500">
              <a:buFont typeface="Arial" panose="020B0604020202020204" pitchFamily="34" charset="0"/>
              <a:buChar char="•"/>
            </a:pPr>
            <a:r>
              <a:rPr lang="en-AU" dirty="0"/>
              <a:t>3 </a:t>
            </a:r>
            <a:r>
              <a:rPr lang="en-AU" dirty="0" smtClean="0"/>
              <a:t>copies of database </a:t>
            </a:r>
          </a:p>
          <a:p>
            <a:pPr marL="1830388" lvl="2" indent="-571500">
              <a:buFont typeface="Arial" panose="020B0604020202020204" pitchFamily="34" charset="0"/>
              <a:buChar char="•"/>
            </a:pPr>
            <a:r>
              <a:rPr lang="en-AU" dirty="0" smtClean="0"/>
              <a:t>1 primary</a:t>
            </a:r>
            <a:endParaRPr lang="en-AU" dirty="0"/>
          </a:p>
          <a:p>
            <a:pPr marL="1830388" lvl="2" indent="-571500">
              <a:buFont typeface="Arial" panose="020B0604020202020204" pitchFamily="34" charset="0"/>
              <a:buChar char="•"/>
            </a:pPr>
            <a:r>
              <a:rPr lang="en-AU" dirty="0" smtClean="0"/>
              <a:t>2 </a:t>
            </a:r>
            <a:r>
              <a:rPr lang="en-AU" dirty="0"/>
              <a:t>secondary</a:t>
            </a:r>
          </a:p>
          <a:p>
            <a:pPr marL="574675" indent="-571500">
              <a:buFont typeface="Arial" panose="020B0604020202020204" pitchFamily="34" charset="0"/>
              <a:buChar char="•"/>
            </a:pPr>
            <a:r>
              <a:rPr lang="en-AU" dirty="0" smtClean="0"/>
              <a:t>Automatic </a:t>
            </a:r>
          </a:p>
          <a:p>
            <a:pPr marL="1830388" lvl="2" indent="-571500">
              <a:buFont typeface="Arial" panose="020B0604020202020204" pitchFamily="34" charset="0"/>
              <a:buChar char="•"/>
            </a:pPr>
            <a:r>
              <a:rPr lang="en-AU" dirty="0" smtClean="0"/>
              <a:t>Failure Detection</a:t>
            </a:r>
          </a:p>
          <a:p>
            <a:pPr marL="1830388" lvl="2" indent="-571500">
              <a:buFont typeface="Arial" panose="020B0604020202020204" pitchFamily="34" charset="0"/>
              <a:buChar char="•"/>
            </a:pPr>
            <a:r>
              <a:rPr lang="en-AU" dirty="0" smtClean="0"/>
              <a:t>Failover </a:t>
            </a:r>
            <a:endParaRPr lang="en-AU" dirty="0"/>
          </a:p>
          <a:p>
            <a:pPr marL="1830388" lvl="2" indent="-571500">
              <a:buFont typeface="Arial" panose="020B0604020202020204" pitchFamily="34" charset="0"/>
              <a:buChar char="•"/>
            </a:pPr>
            <a:r>
              <a:rPr lang="en-AU" dirty="0" smtClean="0"/>
              <a:t>Reconfiguration</a:t>
            </a:r>
          </a:p>
          <a:p>
            <a:endParaRPr lang="en-AU" dirty="0" smtClean="0"/>
          </a:p>
        </p:txBody>
      </p:sp>
    </p:spTree>
    <p:extLst>
      <p:ext uri="{BB962C8B-B14F-4D97-AF65-F5344CB8AC3E}">
        <p14:creationId xmlns:p14="http://schemas.microsoft.com/office/powerpoint/2010/main" val="9358874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is it?</a:t>
            </a:r>
          </a:p>
          <a:p>
            <a:pPr marL="0" indent="3175"/>
            <a:r>
              <a:rPr lang="en-US" sz="4000" dirty="0" smtClean="0"/>
              <a:t>How is it different from SQL Server?</a:t>
            </a:r>
          </a:p>
          <a:p>
            <a:pPr marL="0" indent="3175"/>
            <a:r>
              <a:rPr lang="en-US" sz="4000" dirty="0" smtClean="0"/>
              <a:t>Things to watch out for</a:t>
            </a:r>
          </a:p>
          <a:p>
            <a:pPr marL="0" indent="3175"/>
            <a:r>
              <a:rPr lang="en-US" sz="4000" dirty="0"/>
              <a:t>Live </a:t>
            </a:r>
            <a:r>
              <a:rPr lang="en-US" sz="4000" dirty="0" smtClean="0"/>
              <a:t>demonstration</a:t>
            </a:r>
            <a:endParaRPr lang="en-US" sz="4000"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Text Placeholder 2"/>
          <p:cNvSpPr>
            <a:spLocks noGrp="1"/>
          </p:cNvSpPr>
          <p:nvPr>
            <p:ph type="body" sz="quarter" idx="10"/>
          </p:nvPr>
        </p:nvSpPr>
        <p:spPr>
          <a:xfrm>
            <a:off x="519112" y="1447799"/>
            <a:ext cx="11149013" cy="3231654"/>
          </a:xfrm>
        </p:spPr>
        <p:txBody>
          <a:bodyPr/>
          <a:lstStyle/>
          <a:p>
            <a:r>
              <a:rPr lang="en-AU" dirty="0"/>
              <a:t>No Performance </a:t>
            </a:r>
            <a:r>
              <a:rPr lang="en-AU" dirty="0" smtClean="0"/>
              <a:t>Guarantees</a:t>
            </a:r>
          </a:p>
          <a:p>
            <a:r>
              <a:rPr lang="en-AU" dirty="0" smtClean="0"/>
              <a:t>Shared Commodity H/W, Multi-tenant</a:t>
            </a:r>
          </a:p>
          <a:p>
            <a:r>
              <a:rPr lang="en-AU" dirty="0"/>
              <a:t>Load Balancer</a:t>
            </a:r>
          </a:p>
          <a:p>
            <a:r>
              <a:rPr lang="en-AU" dirty="0" smtClean="0"/>
              <a:t>Quorum </a:t>
            </a:r>
            <a:r>
              <a:rPr lang="en-AU" dirty="0"/>
              <a:t>Commit – at least 2 replicas must </a:t>
            </a:r>
            <a:r>
              <a:rPr lang="en-AU" dirty="0" smtClean="0"/>
              <a:t>commit</a:t>
            </a:r>
          </a:p>
          <a:p>
            <a:r>
              <a:rPr lang="en-AU" dirty="0" smtClean="0"/>
              <a:t>Latency</a:t>
            </a:r>
          </a:p>
        </p:txBody>
      </p:sp>
    </p:spTree>
    <p:extLst>
      <p:ext uri="{BB962C8B-B14F-4D97-AF65-F5344CB8AC3E}">
        <p14:creationId xmlns:p14="http://schemas.microsoft.com/office/powerpoint/2010/main" val="24192318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4" y="3576321"/>
            <a:ext cx="9237779" cy="26201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smtClean="0"/>
              <a:t>Scalability</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smtClean="0"/>
              <a:t>Scale vertically up to 150GB</a:t>
            </a:r>
          </a:p>
          <a:p>
            <a:r>
              <a:rPr lang="en-AU" dirty="0" smtClean="0"/>
              <a:t>Horizontal Scaling </a:t>
            </a:r>
          </a:p>
          <a:p>
            <a:r>
              <a:rPr lang="en-AU" dirty="0"/>
              <a:t>	</a:t>
            </a:r>
            <a:r>
              <a:rPr lang="en-AU" dirty="0" err="1" smtClean="0"/>
              <a:t>Sharding</a:t>
            </a:r>
            <a:r>
              <a:rPr lang="en-AU" dirty="0" smtClean="0"/>
              <a:t> </a:t>
            </a:r>
          </a:p>
          <a:p>
            <a:r>
              <a:rPr lang="en-AU" dirty="0"/>
              <a:t>	</a:t>
            </a:r>
            <a:r>
              <a:rPr lang="en-AU" dirty="0" smtClean="0"/>
              <a:t>Federations</a:t>
            </a:r>
          </a:p>
        </p:txBody>
      </p:sp>
    </p:spTree>
    <p:extLst>
      <p:ext uri="{BB962C8B-B14F-4D97-AF65-F5344CB8AC3E}">
        <p14:creationId xmlns:p14="http://schemas.microsoft.com/office/powerpoint/2010/main" val="367246852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Backups</a:t>
            </a:r>
            <a:endParaRPr lang="en-US" dirty="0"/>
          </a:p>
        </p:txBody>
      </p:sp>
    </p:spTree>
    <p:extLst>
      <p:ext uri="{BB962C8B-B14F-4D97-AF65-F5344CB8AC3E}">
        <p14:creationId xmlns:p14="http://schemas.microsoft.com/office/powerpoint/2010/main" val="27903799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backup?</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chemeClr val="accent4">
                    <a:lumMod val="50000"/>
                  </a:schemeClr>
                </a:solidFill>
              </a:rPr>
              <a:t>Infrastructure failures</a:t>
            </a:r>
          </a:p>
          <a:p>
            <a:r>
              <a:rPr lang="en-AU" dirty="0">
                <a:solidFill>
                  <a:schemeClr val="accent4">
                    <a:lumMod val="50000"/>
                  </a:schemeClr>
                </a:solidFill>
              </a:rPr>
              <a:t>High Availability</a:t>
            </a:r>
          </a:p>
          <a:p>
            <a:endParaRPr lang="en-AU" dirty="0" smtClean="0"/>
          </a:p>
          <a:p>
            <a:r>
              <a:rPr lang="en-AU" dirty="0" smtClean="0">
                <a:solidFill>
                  <a:srgbClr val="C00000"/>
                </a:solidFill>
              </a:rPr>
              <a:t>Disaster Recovery</a:t>
            </a:r>
          </a:p>
          <a:p>
            <a:r>
              <a:rPr lang="en-AU" dirty="0" smtClean="0">
                <a:solidFill>
                  <a:srgbClr val="C00000"/>
                </a:solidFill>
              </a:rPr>
              <a:t>Software errors</a:t>
            </a:r>
          </a:p>
          <a:p>
            <a:r>
              <a:rPr lang="en-AU" dirty="0">
                <a:solidFill>
                  <a:srgbClr val="C00000"/>
                </a:solidFill>
              </a:rPr>
              <a:t>User error / </a:t>
            </a:r>
            <a:r>
              <a:rPr lang="en-AU" dirty="0" smtClean="0">
                <a:solidFill>
                  <a:srgbClr val="C00000"/>
                </a:solidFill>
              </a:rPr>
              <a:t>accidents</a:t>
            </a:r>
            <a:endParaRPr lang="en-AU" dirty="0">
              <a:solidFill>
                <a:srgbClr val="C00000"/>
              </a:solidFill>
            </a:endParaRPr>
          </a:p>
        </p:txBody>
      </p:sp>
      <p:sp>
        <p:nvSpPr>
          <p:cNvPr id="4" name="Freeform 3"/>
          <p:cNvSpPr>
            <a:spLocks noEditPoints="1"/>
          </p:cNvSpPr>
          <p:nvPr/>
        </p:nvSpPr>
        <p:spPr bwMode="black">
          <a:xfrm>
            <a:off x="7654279" y="1478080"/>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7363157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Recommendation</a:t>
            </a:r>
            <a:endParaRPr lang="en-AU" dirty="0"/>
          </a:p>
        </p:txBody>
      </p:sp>
      <p:sp>
        <p:nvSpPr>
          <p:cNvPr id="3" name="Text Placeholder 2"/>
          <p:cNvSpPr>
            <a:spLocks noGrp="1"/>
          </p:cNvSpPr>
          <p:nvPr>
            <p:ph type="body" sz="quarter" idx="10"/>
          </p:nvPr>
        </p:nvSpPr>
        <p:spPr>
          <a:xfrm>
            <a:off x="519112" y="1447799"/>
            <a:ext cx="11149013" cy="4431983"/>
          </a:xfrm>
        </p:spPr>
        <p:txBody>
          <a:bodyPr/>
          <a:lstStyle/>
          <a:p>
            <a:r>
              <a:rPr lang="en-AU" dirty="0" smtClean="0"/>
              <a:t>BACPAC</a:t>
            </a:r>
          </a:p>
          <a:p>
            <a:r>
              <a:rPr lang="en-AU" sz="3500" dirty="0" smtClean="0">
                <a:solidFill>
                  <a:schemeClr val="accent4">
                    <a:lumMod val="50000"/>
                  </a:schemeClr>
                </a:solidFill>
              </a:rPr>
              <a:t>Geographical redundancy</a:t>
            </a:r>
            <a:r>
              <a:rPr lang="en-AU" sz="3500" dirty="0" smtClean="0"/>
              <a:t>		</a:t>
            </a:r>
            <a:r>
              <a:rPr lang="en-AU" sz="3500" dirty="0" smtClean="0">
                <a:solidFill>
                  <a:srgbClr val="C00000"/>
                </a:solidFill>
              </a:rPr>
              <a:t>Not transactionally consistent</a:t>
            </a:r>
          </a:p>
          <a:p>
            <a:endParaRPr lang="en-AU" dirty="0" smtClean="0"/>
          </a:p>
          <a:p>
            <a:r>
              <a:rPr lang="en-AU" dirty="0" smtClean="0"/>
              <a:t>CREATE DATABASE AS COPY OF</a:t>
            </a:r>
          </a:p>
          <a:p>
            <a:r>
              <a:rPr lang="en-AU" sz="3500" dirty="0" smtClean="0">
                <a:solidFill>
                  <a:schemeClr val="accent4">
                    <a:lumMod val="50000"/>
                  </a:schemeClr>
                </a:solidFill>
              </a:rPr>
              <a:t>Transactionally consistent</a:t>
            </a:r>
            <a:r>
              <a:rPr lang="en-AU" sz="3500" dirty="0"/>
              <a:t>		</a:t>
            </a:r>
            <a:r>
              <a:rPr lang="en-AU" sz="3500" dirty="0" smtClean="0">
                <a:solidFill>
                  <a:srgbClr val="C00000"/>
                </a:solidFill>
              </a:rPr>
              <a:t>Charges a full day</a:t>
            </a:r>
            <a:endParaRPr lang="en-AU" sz="3500" dirty="0">
              <a:solidFill>
                <a:srgbClr val="C00000"/>
              </a:solidFill>
            </a:endParaRPr>
          </a:p>
          <a:p>
            <a:endParaRPr lang="en-AU" dirty="0"/>
          </a:p>
          <a:p>
            <a:r>
              <a:rPr lang="en-AU" sz="3000" dirty="0">
                <a:hlinkClick r:id="rId2"/>
              </a:rPr>
              <a:t>http://</a:t>
            </a:r>
            <a:r>
              <a:rPr lang="en-AU" sz="3000" dirty="0" smtClean="0">
                <a:hlinkClick r:id="rId2"/>
              </a:rPr>
              <a:t>msdn.microsoft.com/en-us/library/jj650016.aspx</a:t>
            </a:r>
            <a:endParaRPr lang="en-AU" sz="3000" dirty="0"/>
          </a:p>
        </p:txBody>
      </p:sp>
    </p:spTree>
    <p:extLst>
      <p:ext uri="{BB962C8B-B14F-4D97-AF65-F5344CB8AC3E}">
        <p14:creationId xmlns:p14="http://schemas.microsoft.com/office/powerpoint/2010/main" val="34330334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options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Red Gate Cloud Services</a:t>
            </a:r>
          </a:p>
          <a:p>
            <a:r>
              <a:rPr lang="en-AU" dirty="0" err="1" smtClean="0"/>
              <a:t>Cerebrata</a:t>
            </a:r>
            <a:r>
              <a:rPr lang="en-AU" dirty="0" smtClean="0"/>
              <a:t> </a:t>
            </a:r>
            <a:r>
              <a:rPr lang="en-AU" dirty="0" err="1" smtClean="0"/>
              <a:t>Powershell</a:t>
            </a:r>
            <a:r>
              <a:rPr lang="en-AU" dirty="0" smtClean="0"/>
              <a:t> </a:t>
            </a:r>
            <a:r>
              <a:rPr lang="en-AU" dirty="0" err="1" smtClean="0"/>
              <a:t>Commandlets</a:t>
            </a:r>
            <a:endParaRPr lang="en-AU" dirty="0" smtClean="0"/>
          </a:p>
          <a:p>
            <a:r>
              <a:rPr lang="en-AU" dirty="0" err="1" smtClean="0"/>
              <a:t>bcp</a:t>
            </a:r>
            <a:r>
              <a:rPr lang="en-AU" dirty="0" smtClean="0"/>
              <a:t> Utility</a:t>
            </a:r>
          </a:p>
          <a:p>
            <a:r>
              <a:rPr lang="en-AU" dirty="0" smtClean="0"/>
              <a:t>Azure migration wizard</a:t>
            </a:r>
          </a:p>
          <a:p>
            <a:r>
              <a:rPr lang="en-AU" dirty="0" smtClean="0"/>
              <a:t>SQL Data Sync</a:t>
            </a:r>
          </a:p>
          <a:p>
            <a:r>
              <a:rPr lang="en-AU" dirty="0" smtClean="0"/>
              <a:t>DAC Framework</a:t>
            </a:r>
          </a:p>
          <a:p>
            <a:r>
              <a:rPr lang="en-AU" dirty="0" smtClean="0"/>
              <a:t>Sync Framework</a:t>
            </a:r>
          </a:p>
        </p:txBody>
      </p:sp>
      <p:pic>
        <p:nvPicPr>
          <p:cNvPr id="2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984" y="1557073"/>
            <a:ext cx="4990505" cy="3743854"/>
          </a:xfrm>
          <a:prstGeom prst="rect">
            <a:avLst/>
          </a:prstGeom>
        </p:spPr>
      </p:pic>
    </p:spTree>
    <p:extLst>
      <p:ext uri="{BB962C8B-B14F-4D97-AF65-F5344CB8AC3E}">
        <p14:creationId xmlns:p14="http://schemas.microsoft.com/office/powerpoint/2010/main" val="116445215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transaction logs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rgbClr val="C00000"/>
                </a:solidFill>
              </a:rPr>
              <a:t>Manual changes are </a:t>
            </a:r>
            <a:r>
              <a:rPr lang="en-AU" b="1" dirty="0" smtClean="0">
                <a:solidFill>
                  <a:srgbClr val="C00000"/>
                </a:solidFill>
              </a:rPr>
              <a:t>risky</a:t>
            </a:r>
          </a:p>
          <a:p>
            <a:endParaRPr lang="en-AU" dirty="0" smtClean="0"/>
          </a:p>
          <a:p>
            <a:r>
              <a:rPr lang="en-AU" dirty="0" smtClean="0">
                <a:solidFill>
                  <a:schemeClr val="accent4">
                    <a:lumMod val="50000"/>
                  </a:schemeClr>
                </a:solidFill>
              </a:rPr>
              <a:t>Use migrations</a:t>
            </a:r>
          </a:p>
          <a:p>
            <a:r>
              <a:rPr lang="en-AU" dirty="0" smtClean="0">
                <a:solidFill>
                  <a:schemeClr val="accent4">
                    <a:lumMod val="50000"/>
                  </a:schemeClr>
                </a:solidFill>
              </a:rPr>
              <a:t>Have a test environment in Azure</a:t>
            </a:r>
          </a:p>
          <a:p>
            <a:r>
              <a:rPr lang="en-AU" dirty="0" smtClean="0">
                <a:solidFill>
                  <a:schemeClr val="accent4">
                    <a:lumMod val="50000"/>
                  </a:schemeClr>
                </a:solidFill>
              </a:rPr>
              <a:t>Make it difficult to log into server manually</a:t>
            </a:r>
            <a:endParaRPr lang="en-AU" dirty="0">
              <a:solidFill>
                <a:schemeClr val="accent4">
                  <a:lumMod val="50000"/>
                </a:schemeClr>
              </a:solidFill>
            </a:endParaRPr>
          </a:p>
          <a:p>
            <a:r>
              <a:rPr lang="en-AU" dirty="0" smtClean="0">
                <a:solidFill>
                  <a:schemeClr val="accent4">
                    <a:lumMod val="50000"/>
                  </a:schemeClr>
                </a:solidFill>
              </a:rPr>
              <a:t>Automate your backups</a:t>
            </a:r>
          </a:p>
        </p:txBody>
      </p:sp>
    </p:spTree>
    <p:extLst>
      <p:ext uri="{BB962C8B-B14F-4D97-AF65-F5344CB8AC3E}">
        <p14:creationId xmlns:p14="http://schemas.microsoft.com/office/powerpoint/2010/main" val="98139676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Faults</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Faults that occur “sometimes”</a:t>
            </a:r>
          </a:p>
          <a:p>
            <a:r>
              <a:rPr lang="en-AU" dirty="0" smtClean="0">
                <a:solidFill>
                  <a:schemeClr val="accent4">
                    <a:lumMod val="50000"/>
                  </a:schemeClr>
                </a:solidFill>
              </a:rPr>
              <a:t>If you retry the failed operation it will usually succeed</a:t>
            </a:r>
          </a:p>
          <a:p>
            <a:endParaRPr lang="en-AU" dirty="0"/>
          </a:p>
          <a:p>
            <a:r>
              <a:rPr lang="en-AU" dirty="0" smtClean="0"/>
              <a:t>Examples:</a:t>
            </a:r>
          </a:p>
          <a:p>
            <a:r>
              <a:rPr lang="en-AU" dirty="0"/>
              <a:t>	</a:t>
            </a:r>
            <a:r>
              <a:rPr lang="en-AU" dirty="0" smtClean="0">
                <a:solidFill>
                  <a:srgbClr val="C00000"/>
                </a:solidFill>
              </a:rPr>
              <a:t>Closing idle connections</a:t>
            </a:r>
          </a:p>
          <a:p>
            <a:r>
              <a:rPr lang="en-AU" dirty="0">
                <a:solidFill>
                  <a:srgbClr val="C00000"/>
                </a:solidFill>
              </a:rPr>
              <a:t>	</a:t>
            </a:r>
            <a:r>
              <a:rPr lang="en-AU" dirty="0" smtClean="0">
                <a:solidFill>
                  <a:srgbClr val="C00000"/>
                </a:solidFill>
              </a:rPr>
              <a:t>Throttling excessive connections</a:t>
            </a:r>
          </a:p>
          <a:p>
            <a:r>
              <a:rPr lang="en-AU" dirty="0">
                <a:solidFill>
                  <a:srgbClr val="C00000"/>
                </a:solidFill>
              </a:rPr>
              <a:t>	</a:t>
            </a:r>
            <a:r>
              <a:rPr lang="en-AU" dirty="0" smtClean="0">
                <a:solidFill>
                  <a:srgbClr val="C00000"/>
                </a:solidFill>
              </a:rPr>
              <a:t>Timeouts when the resource isn’t able to respond</a:t>
            </a:r>
          </a:p>
        </p:txBody>
      </p:sp>
    </p:spTree>
    <p:extLst>
      <p:ext uri="{BB962C8B-B14F-4D97-AF65-F5344CB8AC3E}">
        <p14:creationId xmlns:p14="http://schemas.microsoft.com/office/powerpoint/2010/main" val="6505315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 transient faults occur?</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Cloud computing == shared resources</a:t>
            </a:r>
          </a:p>
          <a:p>
            <a:r>
              <a:rPr lang="en-AU" dirty="0" smtClean="0"/>
              <a:t>SLAs dictate expectations</a:t>
            </a:r>
          </a:p>
          <a:p>
            <a:endParaRPr lang="en-AU" dirty="0" smtClean="0"/>
          </a:p>
          <a:p>
            <a:r>
              <a:rPr lang="en-AU" dirty="0" smtClean="0">
                <a:solidFill>
                  <a:srgbClr val="C00000"/>
                </a:solidFill>
              </a:rPr>
              <a:t>No guarantees outside of SLAs</a:t>
            </a:r>
          </a:p>
          <a:p>
            <a:r>
              <a:rPr lang="en-AU" dirty="0" smtClean="0">
                <a:solidFill>
                  <a:schemeClr val="accent4">
                    <a:lumMod val="50000"/>
                  </a:schemeClr>
                </a:solidFill>
              </a:rPr>
              <a:t>Optimisations improve </a:t>
            </a:r>
            <a:r>
              <a:rPr lang="en-AU" smtClean="0">
                <a:solidFill>
                  <a:schemeClr val="accent4">
                    <a:lumMod val="50000"/>
                  </a:schemeClr>
                </a:solidFill>
              </a:rPr>
              <a:t>overall performance / availability</a:t>
            </a:r>
            <a:endParaRPr lang="en-AU" dirty="0" smtClean="0">
              <a:solidFill>
                <a:schemeClr val="accent4">
                  <a:lumMod val="50000"/>
                </a:schemeClr>
              </a:solidFill>
            </a:endParaRPr>
          </a:p>
          <a:p>
            <a:endParaRPr lang="en-AU" dirty="0">
              <a:solidFill>
                <a:schemeClr val="accent4">
                  <a:lumMod val="50000"/>
                </a:schemeClr>
              </a:solidFill>
            </a:endParaRPr>
          </a:p>
          <a:p>
            <a:r>
              <a:rPr lang="en-AU" b="1" dirty="0" smtClean="0">
                <a:solidFill>
                  <a:schemeClr val="tx1"/>
                </a:solidFill>
              </a:rPr>
              <a:t>Remember:</a:t>
            </a:r>
            <a:r>
              <a:rPr lang="en-AU" dirty="0" smtClean="0">
                <a:solidFill>
                  <a:schemeClr val="tx1"/>
                </a:solidFill>
              </a:rPr>
              <a:t> Azure SQL != SQL Server</a:t>
            </a:r>
            <a:endParaRPr lang="en-AU" dirty="0">
              <a:solidFill>
                <a:schemeClr val="tx1"/>
              </a:solidFill>
            </a:endParaRPr>
          </a:p>
        </p:txBody>
      </p:sp>
    </p:spTree>
    <p:extLst>
      <p:ext uri="{BB962C8B-B14F-4D97-AF65-F5344CB8AC3E}">
        <p14:creationId xmlns:p14="http://schemas.microsoft.com/office/powerpoint/2010/main" val="43724143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Limits</a:t>
            </a:r>
            <a:endParaRPr lang="en-AU" dirty="0"/>
          </a:p>
        </p:txBody>
      </p:sp>
      <p:pic>
        <p:nvPicPr>
          <p:cNvPr id="4" name="Picture 3"/>
          <p:cNvPicPr>
            <a:picLocks noChangeAspect="1"/>
          </p:cNvPicPr>
          <p:nvPr/>
        </p:nvPicPr>
        <p:blipFill>
          <a:blip r:embed="rId2"/>
          <a:stretch>
            <a:fillRect/>
          </a:stretch>
        </p:blipFill>
        <p:spPr>
          <a:xfrm>
            <a:off x="3051174" y="723900"/>
            <a:ext cx="6086475" cy="5410200"/>
          </a:xfrm>
          <a:prstGeom prst="rect">
            <a:avLst/>
          </a:prstGeom>
        </p:spPr>
      </p:pic>
    </p:spTree>
    <p:extLst>
      <p:ext uri="{BB962C8B-B14F-4D97-AF65-F5344CB8AC3E}">
        <p14:creationId xmlns:p14="http://schemas.microsoft.com/office/powerpoint/2010/main" val="156611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deal with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Detect transient </a:t>
            </a:r>
            <a:r>
              <a:rPr lang="en-AU" dirty="0"/>
              <a:t>error codes (</a:t>
            </a:r>
            <a:r>
              <a:rPr lang="en-AU" sz="2300" dirty="0">
                <a:hlinkClick r:id="rId2"/>
              </a:rPr>
              <a:t>http://go.microsoft.com/fwlink/?</a:t>
            </a:r>
            <a:r>
              <a:rPr lang="en-AU" sz="2300" dirty="0" smtClean="0">
                <a:hlinkClick r:id="rId2"/>
              </a:rPr>
              <a:t>LinkId=267637</a:t>
            </a:r>
            <a:r>
              <a:rPr lang="en-AU" dirty="0" smtClean="0"/>
              <a:t>)</a:t>
            </a:r>
          </a:p>
          <a:p>
            <a:r>
              <a:rPr lang="en-AU" dirty="0" smtClean="0"/>
              <a:t>Connection and command retries (and transactions)</a:t>
            </a:r>
          </a:p>
          <a:p>
            <a:r>
              <a:rPr lang="en-AU" dirty="0" smtClean="0"/>
              <a:t>Consider timeouts</a:t>
            </a:r>
          </a:p>
          <a:p>
            <a:r>
              <a:rPr lang="en-AU" dirty="0" smtClean="0"/>
              <a:t>Implement a retry strategy</a:t>
            </a:r>
          </a:p>
          <a:p>
            <a:r>
              <a:rPr lang="en-AU" dirty="0"/>
              <a:t>	</a:t>
            </a:r>
            <a:r>
              <a:rPr lang="en-AU" dirty="0" smtClean="0"/>
              <a:t>Exponential-</a:t>
            </a:r>
            <a:r>
              <a:rPr lang="en-AU" dirty="0" err="1" smtClean="0"/>
              <a:t>backoff</a:t>
            </a:r>
            <a:endParaRPr lang="en-AU" dirty="0" smtClean="0"/>
          </a:p>
          <a:p>
            <a:r>
              <a:rPr lang="en-AU" dirty="0"/>
              <a:t>	</a:t>
            </a:r>
            <a:r>
              <a:rPr lang="en-AU" dirty="0" smtClean="0"/>
              <a:t>Fixed interval</a:t>
            </a:r>
          </a:p>
          <a:p>
            <a:r>
              <a:rPr lang="en-AU" dirty="0"/>
              <a:t>	</a:t>
            </a:r>
            <a:r>
              <a:rPr lang="en-AU" dirty="0" smtClean="0"/>
              <a:t>Incrementing interval</a:t>
            </a:r>
          </a:p>
        </p:txBody>
      </p:sp>
    </p:spTree>
    <p:extLst>
      <p:ext uri="{BB962C8B-B14F-4D97-AF65-F5344CB8AC3E}">
        <p14:creationId xmlns:p14="http://schemas.microsoft.com/office/powerpoint/2010/main" val="7933111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smtClean="0"/>
              <a:t>Patterns &amp; Practices: Transient Fault Handling Application Block</a:t>
            </a:r>
          </a:p>
          <a:p>
            <a:endParaRPr lang="en-AU" dirty="0"/>
          </a:p>
          <a:p>
            <a:r>
              <a:rPr lang="en-AU" dirty="0">
                <a:solidFill>
                  <a:schemeClr val="tx1"/>
                </a:solidFill>
              </a:rPr>
              <a:t>Provides </a:t>
            </a:r>
            <a:r>
              <a:rPr lang="en-AU" dirty="0" err="1">
                <a:solidFill>
                  <a:schemeClr val="tx1"/>
                </a:solidFill>
              </a:rPr>
              <a:t>ReliableConnection</a:t>
            </a:r>
            <a:r>
              <a:rPr lang="en-AU" dirty="0">
                <a:solidFill>
                  <a:schemeClr val="tx1"/>
                </a:solidFill>
              </a:rPr>
              <a:t> in place of </a:t>
            </a:r>
            <a:r>
              <a:rPr lang="en-AU" dirty="0" err="1" smtClean="0">
                <a:solidFill>
                  <a:schemeClr val="tx1"/>
                </a:solidFill>
              </a:rPr>
              <a:t>SqlConnection</a:t>
            </a:r>
            <a:endParaRPr lang="en-AU" dirty="0">
              <a:solidFill>
                <a:schemeClr val="tx1"/>
              </a:solidFill>
            </a:endParaRPr>
          </a:p>
          <a:p>
            <a:endParaRPr lang="en-AU" dirty="0"/>
          </a:p>
          <a:p>
            <a:r>
              <a:rPr lang="en-AU" dirty="0" smtClean="0">
                <a:solidFill>
                  <a:srgbClr val="C00000"/>
                </a:solidFill>
              </a:rPr>
              <a:t>Part of Enterprise Library</a:t>
            </a:r>
          </a:p>
          <a:p>
            <a:r>
              <a:rPr lang="en-AU" b="1" dirty="0" smtClean="0">
                <a:solidFill>
                  <a:srgbClr val="C00000"/>
                </a:solidFill>
              </a:rPr>
              <a:t>Be careful:</a:t>
            </a:r>
            <a:r>
              <a:rPr lang="en-AU" dirty="0" smtClean="0">
                <a:solidFill>
                  <a:srgbClr val="C00000"/>
                </a:solidFill>
              </a:rPr>
              <a:t> Lots of bad documentation / code snippets</a:t>
            </a:r>
          </a:p>
        </p:txBody>
      </p:sp>
    </p:spTree>
    <p:extLst>
      <p:ext uri="{BB962C8B-B14F-4D97-AF65-F5344CB8AC3E}">
        <p14:creationId xmlns:p14="http://schemas.microsoft.com/office/powerpoint/2010/main" val="18182655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3771802"/>
          </a:xfrm>
        </p:spPr>
        <p:txBody>
          <a:bodyPr/>
          <a:lstStyle/>
          <a:p>
            <a:r>
              <a:rPr lang="en-AU" dirty="0" smtClean="0"/>
              <a:t>If you use </a:t>
            </a:r>
            <a:r>
              <a:rPr lang="en-AU" dirty="0" err="1" smtClean="0"/>
              <a:t>NHibernate</a:t>
            </a:r>
            <a:r>
              <a:rPr lang="en-AU" dirty="0" smtClean="0"/>
              <a:t> we’ve done the work for you:</a:t>
            </a:r>
          </a:p>
          <a:p>
            <a:endParaRPr lang="en-AU" dirty="0"/>
          </a:p>
          <a:p>
            <a:pPr marL="746125" indent="-742950">
              <a:buFont typeface="+mj-lt"/>
              <a:buAutoNum type="arabicPeriod"/>
            </a:pPr>
            <a:r>
              <a:rPr lang="en-AU" dirty="0" smtClean="0">
                <a:solidFill>
                  <a:schemeClr val="accent4">
                    <a:lumMod val="50000"/>
                  </a:schemeClr>
                </a:solidFill>
              </a:rPr>
              <a:t>Install-Package </a:t>
            </a:r>
            <a:r>
              <a:rPr lang="en-AU" dirty="0" err="1" smtClean="0">
                <a:solidFill>
                  <a:schemeClr val="accent4">
                    <a:lumMod val="50000"/>
                  </a:schemeClr>
                </a:solidFill>
              </a:rPr>
              <a:t>NHibernate.SqlAzure</a:t>
            </a:r>
            <a:endParaRPr lang="en-AU" dirty="0" smtClean="0">
              <a:solidFill>
                <a:schemeClr val="accent4">
                  <a:lumMod val="50000"/>
                </a:schemeClr>
              </a:solidFill>
            </a:endParaRPr>
          </a:p>
          <a:p>
            <a:pPr marL="746125" indent="-742950">
              <a:buFont typeface="+mj-lt"/>
              <a:buAutoNum type="arabicPeriod"/>
            </a:pPr>
            <a:r>
              <a:rPr lang="en-AU" dirty="0" smtClean="0">
                <a:solidFill>
                  <a:schemeClr val="accent4">
                    <a:lumMod val="50000"/>
                  </a:schemeClr>
                </a:solidFill>
              </a:rPr>
              <a:t>Change driver to the </a:t>
            </a:r>
            <a:r>
              <a:rPr lang="en-AU" b="1" dirty="0" err="1" smtClean="0">
                <a:solidFill>
                  <a:schemeClr val="accent4">
                    <a:lumMod val="50000"/>
                  </a:schemeClr>
                </a:solidFill>
              </a:rPr>
              <a:t>SqlAzureClientDriver</a:t>
            </a:r>
            <a:endParaRPr lang="en-AU" b="1" dirty="0" smtClean="0">
              <a:solidFill>
                <a:schemeClr val="accent4">
                  <a:lumMod val="50000"/>
                </a:schemeClr>
              </a:solidFill>
            </a:endParaRPr>
          </a:p>
          <a:p>
            <a:pPr marL="746125" indent="-742950">
              <a:buFont typeface="+mj-lt"/>
              <a:buAutoNum type="arabicPeriod"/>
            </a:pPr>
            <a:r>
              <a:rPr lang="en-AU" sz="3900" dirty="0" smtClean="0">
                <a:hlinkClick r:id="rId3"/>
              </a:rPr>
              <a:t>https</a:t>
            </a:r>
            <a:r>
              <a:rPr lang="en-AU" sz="3900" dirty="0">
                <a:hlinkClick r:id="rId3"/>
              </a:rPr>
              <a:t>://</a:t>
            </a:r>
            <a:r>
              <a:rPr lang="en-AU" sz="3900" dirty="0" smtClean="0">
                <a:hlinkClick r:id="rId3"/>
              </a:rPr>
              <a:t>github.com/robdmoore/NHibernate.SqlAzure</a:t>
            </a:r>
            <a:r>
              <a:rPr lang="en-AU" sz="3900" dirty="0" smtClean="0"/>
              <a:t> </a:t>
            </a:r>
            <a:r>
              <a:rPr lang="en-AU" dirty="0" smtClean="0"/>
              <a:t>for more info / advanced usage</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713598"/>
          </a:xfrm>
        </p:spPr>
        <p:txBody>
          <a:bodyPr/>
          <a:lstStyle/>
          <a:p>
            <a:pPr marL="574675" indent="-571500">
              <a:buFont typeface="Arial" panose="020B0604020202020204" pitchFamily="34" charset="0"/>
              <a:buChar char="•"/>
            </a:pPr>
            <a:r>
              <a:rPr lang="en-AU" dirty="0" smtClean="0"/>
              <a:t>Basic use cases (relational DB)</a:t>
            </a:r>
          </a:p>
          <a:p>
            <a:pPr marL="574675" indent="-571500">
              <a:buFont typeface="Arial" panose="020B0604020202020204" pitchFamily="34" charset="0"/>
              <a:buChar char="•"/>
            </a:pPr>
            <a:r>
              <a:rPr lang="en-AU" dirty="0" smtClean="0"/>
              <a:t>You don’t have a high load</a:t>
            </a:r>
          </a:p>
          <a:p>
            <a:pPr marL="574675" indent="-571500">
              <a:buFont typeface="Arial" panose="020B0604020202020204" pitchFamily="34" charset="0"/>
              <a:buChar char="•"/>
            </a:pPr>
            <a:r>
              <a:rPr lang="en-AU" dirty="0" smtClean="0"/>
              <a:t>Small number of databases</a:t>
            </a:r>
          </a:p>
          <a:p>
            <a:pPr marL="574675" indent="-571500">
              <a:buFont typeface="Arial" panose="020B0604020202020204" pitchFamily="34" charset="0"/>
              <a:buChar char="•"/>
            </a:pPr>
            <a:r>
              <a:rPr lang="en-AU" dirty="0" smtClean="0"/>
              <a:t>Multi-tenanted</a:t>
            </a:r>
          </a:p>
          <a:p>
            <a:pPr marL="574675" indent="-571500">
              <a:buFont typeface="Arial" panose="020B0604020202020204" pitchFamily="34" charset="0"/>
              <a:buChar char="•"/>
            </a:pPr>
            <a:r>
              <a:rPr lang="en-AU" dirty="0" smtClean="0"/>
              <a:t>Web-scale </a:t>
            </a:r>
            <a:r>
              <a:rPr lang="en-AU" b="1" dirty="0" smtClean="0"/>
              <a:t>relational </a:t>
            </a:r>
            <a:r>
              <a:rPr lang="en-AU" dirty="0" smtClean="0"/>
              <a:t>DB</a:t>
            </a:r>
          </a:p>
          <a:p>
            <a:pPr marL="1830388" lvl="2" indent="-571500">
              <a:buFont typeface="Arial" panose="020B0604020202020204" pitchFamily="34" charset="0"/>
              <a:buChar char="•"/>
            </a:pPr>
            <a:r>
              <a:rPr lang="en-AU" dirty="0" smtClean="0"/>
              <a:t>you can re-architect for federations</a:t>
            </a:r>
          </a:p>
          <a:p>
            <a:pPr marL="1830388" lvl="2" indent="-571500">
              <a:buFont typeface="Arial" panose="020B0604020202020204" pitchFamily="34" charset="0"/>
              <a:buChar char="•"/>
            </a:pPr>
            <a:r>
              <a:rPr lang="en-AU" dirty="0" smtClean="0"/>
              <a:t>you can afford the number of databases required</a:t>
            </a:r>
          </a:p>
          <a:p>
            <a:pPr marL="574675" indent="-571500">
              <a:buFont typeface="Arial" panose="020B0604020202020204" pitchFamily="34" charset="0"/>
              <a:buChar char="•"/>
            </a:pPr>
            <a:r>
              <a:rPr lang="en-AU" dirty="0" smtClean="0"/>
              <a:t>You don’t have operations staff with SQL Server exp.</a:t>
            </a:r>
          </a:p>
        </p:txBody>
      </p:sp>
      <p:sp>
        <p:nvSpPr>
          <p:cNvPr id="4" name="Freeform 3"/>
          <p:cNvSpPr>
            <a:spLocks noEditPoints="1"/>
          </p:cNvSpPr>
          <p:nvPr/>
        </p:nvSpPr>
        <p:spPr bwMode="black">
          <a:xfrm>
            <a:off x="8648462" y="589659"/>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99340920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Right tool for the job</a:t>
            </a:r>
            <a:endParaRPr lang="en-AU" dirty="0"/>
          </a:p>
        </p:txBody>
      </p:sp>
      <p:sp>
        <p:nvSpPr>
          <p:cNvPr id="3" name="Text Placeholder 2"/>
          <p:cNvSpPr>
            <a:spLocks noGrp="1"/>
          </p:cNvSpPr>
          <p:nvPr>
            <p:ph type="body" sz="quarter" idx="10"/>
          </p:nvPr>
        </p:nvSpPr>
        <p:spPr>
          <a:xfrm>
            <a:off x="519112" y="1447799"/>
            <a:ext cx="11149013" cy="5563061"/>
          </a:xfrm>
        </p:spPr>
        <p:txBody>
          <a:bodyPr/>
          <a:lstStyle/>
          <a:p>
            <a:r>
              <a:rPr lang="en-AU" dirty="0" smtClean="0"/>
              <a:t>Azure SQL Database isn’t applicable for everything</a:t>
            </a:r>
          </a:p>
          <a:p>
            <a:r>
              <a:rPr lang="en-AU" dirty="0" smtClean="0"/>
              <a:t>Other options:</a:t>
            </a:r>
          </a:p>
          <a:p>
            <a:r>
              <a:rPr lang="en-AU" dirty="0" smtClean="0"/>
              <a:t>	</a:t>
            </a:r>
            <a:r>
              <a:rPr lang="en-AU" sz="3500" dirty="0" smtClean="0"/>
              <a:t>Azure </a:t>
            </a:r>
            <a:r>
              <a:rPr lang="en-AU" sz="3500" dirty="0"/>
              <a:t>Table </a:t>
            </a:r>
            <a:r>
              <a:rPr lang="en-AU" sz="3500" dirty="0" smtClean="0"/>
              <a:t>Storage</a:t>
            </a:r>
          </a:p>
          <a:p>
            <a:r>
              <a:rPr lang="en-AU" sz="3500" dirty="0"/>
              <a:t>	</a:t>
            </a:r>
            <a:r>
              <a:rPr lang="en-AU" sz="3500" dirty="0" smtClean="0"/>
              <a:t>Azure Blob Storage</a:t>
            </a:r>
          </a:p>
          <a:p>
            <a:r>
              <a:rPr lang="en-AU" sz="3500" dirty="0"/>
              <a:t>	</a:t>
            </a:r>
            <a:r>
              <a:rPr lang="en-AU" sz="3500" dirty="0" err="1" smtClean="0"/>
              <a:t>Hadoop</a:t>
            </a:r>
            <a:r>
              <a:rPr lang="en-AU" sz="3500" dirty="0" smtClean="0"/>
              <a:t> (big data)</a:t>
            </a:r>
            <a:endParaRPr lang="en-AU" sz="3500" dirty="0"/>
          </a:p>
          <a:p>
            <a:r>
              <a:rPr lang="en-AU" sz="3500" dirty="0" smtClean="0"/>
              <a:t>	</a:t>
            </a:r>
            <a:r>
              <a:rPr lang="en-AU" sz="3500" dirty="0" err="1" smtClean="0"/>
              <a:t>IaaS</a:t>
            </a:r>
            <a:r>
              <a:rPr lang="en-AU" sz="3500" dirty="0" smtClean="0"/>
              <a:t> </a:t>
            </a:r>
            <a:r>
              <a:rPr lang="en-AU" sz="3500" dirty="0"/>
              <a:t>VM with SQL </a:t>
            </a:r>
            <a:r>
              <a:rPr lang="en-AU" sz="3500" dirty="0" smtClean="0"/>
              <a:t>server</a:t>
            </a:r>
          </a:p>
          <a:p>
            <a:r>
              <a:rPr lang="en-AU" sz="3500" dirty="0"/>
              <a:t>	</a:t>
            </a:r>
            <a:r>
              <a:rPr lang="en-AU" sz="3500" dirty="0" smtClean="0"/>
              <a:t>Worker Role or </a:t>
            </a:r>
            <a:r>
              <a:rPr lang="en-AU" sz="3500" dirty="0" err="1" smtClean="0"/>
              <a:t>IaaS</a:t>
            </a:r>
            <a:r>
              <a:rPr lang="en-AU" sz="3500" dirty="0" smtClean="0"/>
              <a:t> VM with Neo4J, Raven, etc.</a:t>
            </a:r>
          </a:p>
          <a:p>
            <a:r>
              <a:rPr lang="en-AU" sz="3500" dirty="0"/>
              <a:t>	</a:t>
            </a:r>
            <a:r>
              <a:rPr lang="en-AU" sz="3500" dirty="0" smtClean="0"/>
              <a:t>Hybrid</a:t>
            </a:r>
            <a:endParaRPr lang="en-AU" sz="3500" dirty="0"/>
          </a:p>
          <a:p>
            <a:endParaRPr lang="en-AU" dirty="0"/>
          </a:p>
        </p:txBody>
      </p:sp>
    </p:spTree>
    <p:extLst>
      <p:ext uri="{BB962C8B-B14F-4D97-AF65-F5344CB8AC3E}">
        <p14:creationId xmlns:p14="http://schemas.microsoft.com/office/powerpoint/2010/main" val="36604619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3854901"/>
          </a:xfrm>
        </p:spPr>
        <p:txBody>
          <a:bodyPr/>
          <a:lstStyle/>
          <a:p>
            <a:pPr marL="574675" indent="-571500">
              <a:buFont typeface="Arial" panose="020B0604020202020204" pitchFamily="34" charset="0"/>
              <a:buChar char="•"/>
            </a:pPr>
            <a:r>
              <a:rPr lang="en-AU" sz="2000" dirty="0">
                <a:hlinkClick r:id="rId2"/>
              </a:rPr>
              <a:t>http://social.technet.microsoft.com/wiki/contents/articles/2267.windows-azure-sql-database-technet-wiki-articles-index.aspx</a:t>
            </a:r>
            <a:endParaRPr lang="en-AU" sz="2000" u="sng" dirty="0" smtClean="0">
              <a:hlinkClick r:id="rId3"/>
            </a:endParaRPr>
          </a:p>
          <a:p>
            <a:pPr marL="574675" indent="-571500">
              <a:buFont typeface="Arial" panose="020B0604020202020204" pitchFamily="34" charset="0"/>
              <a:buChar char="•"/>
            </a:pPr>
            <a:r>
              <a:rPr lang="en-AU" sz="2000" u="sng" dirty="0" smtClean="0">
                <a:hlinkClick r:id="rId3"/>
              </a:rPr>
              <a:t>http</a:t>
            </a:r>
            <a:r>
              <a:rPr lang="en-AU" sz="2000" u="sng" dirty="0">
                <a:hlinkClick r:id="rId3"/>
              </a:rPr>
              <a:t>://</a:t>
            </a:r>
            <a:r>
              <a:rPr lang="en-AU" sz="2000" u="sng" dirty="0" smtClean="0">
                <a:hlinkClick r:id="rId3"/>
              </a:rPr>
              <a:t>social.technet.microsoft.com/wiki/contents/articles/995.windows-azure-sql-database-faq.aspx</a:t>
            </a:r>
            <a:endParaRPr lang="en-AU" sz="2000" u="sng" dirty="0" smtClean="0"/>
          </a:p>
          <a:p>
            <a:pPr marL="574675" indent="-571500">
              <a:buFont typeface="Arial" panose="020B0604020202020204" pitchFamily="34" charset="0"/>
              <a:buChar char="•"/>
            </a:pPr>
            <a:r>
              <a:rPr lang="en-AU" sz="2000" dirty="0">
                <a:hlinkClick r:id="rId4"/>
              </a:rPr>
              <a:t>http://</a:t>
            </a:r>
            <a:r>
              <a:rPr lang="en-AU" sz="2000" dirty="0" smtClean="0">
                <a:hlinkClick r:id="rId4"/>
              </a:rPr>
              <a:t>social.technet.microsoft.com/wiki/contents/articles/3507.windows-azure-sql-database-performance-and-elasticity-guide.aspx</a:t>
            </a:r>
            <a:endParaRPr lang="en-AU" sz="2000" dirty="0" smtClean="0"/>
          </a:p>
          <a:p>
            <a:pPr marL="574675" indent="-571500">
              <a:buFont typeface="Arial" panose="020B0604020202020204" pitchFamily="34" charset="0"/>
              <a:buChar char="•"/>
            </a:pPr>
            <a:r>
              <a:rPr lang="en-AU" sz="2000" dirty="0">
                <a:hlinkClick r:id="rId5"/>
              </a:rPr>
              <a:t>http://</a:t>
            </a:r>
            <a:r>
              <a:rPr lang="en-AU" sz="2000" dirty="0" smtClean="0">
                <a:hlinkClick r:id="rId5"/>
              </a:rPr>
              <a:t>msdn.microsoft.com/en-us/library/windowsazure/ee730906.aspx</a:t>
            </a:r>
            <a:endParaRPr lang="en-AU" sz="2000" dirty="0" smtClean="0"/>
          </a:p>
          <a:p>
            <a:pPr marL="574675" indent="-571500">
              <a:buFont typeface="Arial" panose="020B0604020202020204" pitchFamily="34" charset="0"/>
              <a:buChar char="•"/>
            </a:pPr>
            <a:r>
              <a:rPr lang="en-AU" sz="2000" dirty="0">
                <a:hlinkClick r:id="rId6"/>
              </a:rPr>
              <a:t>http://www.windowsazure.com/en-us/develop/net/fundamentals/cloud-storage-scenarios</a:t>
            </a:r>
            <a:r>
              <a:rPr lang="en-AU" sz="2000" dirty="0" smtClean="0">
                <a:hlinkClick r:id="rId6"/>
              </a:rPr>
              <a:t>/</a:t>
            </a:r>
            <a:endParaRPr lang="en-AU" sz="2000" dirty="0" smtClean="0"/>
          </a:p>
          <a:p>
            <a:pPr marL="574675" indent="-571500">
              <a:buFont typeface="Arial" panose="020B0604020202020204" pitchFamily="34" charset="0"/>
              <a:buChar char="•"/>
            </a:pPr>
            <a:r>
              <a:rPr lang="en-AU" sz="2000" dirty="0">
                <a:hlinkClick r:id="rId7"/>
              </a:rPr>
              <a:t>http://www.windowsazure.com/en-us/develop/net/architecture</a:t>
            </a:r>
            <a:r>
              <a:rPr lang="en-AU" sz="2000" dirty="0" smtClean="0">
                <a:hlinkClick r:id="rId7"/>
              </a:rPr>
              <a:t>/</a:t>
            </a:r>
            <a:endParaRPr lang="en-AU" sz="2000" dirty="0" smtClean="0"/>
          </a:p>
          <a:p>
            <a:pPr marL="574675" indent="-571500">
              <a:buFont typeface="Arial" panose="020B0604020202020204" pitchFamily="34" charset="0"/>
              <a:buChar char="•"/>
            </a:pPr>
            <a:r>
              <a:rPr lang="en-AU" sz="2000" dirty="0">
                <a:hlinkClick r:id="rId8"/>
              </a:rPr>
              <a:t>http://</a:t>
            </a:r>
            <a:r>
              <a:rPr lang="en-AU" sz="2000" dirty="0" smtClean="0">
                <a:hlinkClick r:id="rId8"/>
              </a:rPr>
              <a:t>social.technet.microsoft.com/wiki/contents/articles/1541.windows-azure-sql-database-connection-management.aspx</a:t>
            </a:r>
            <a:endParaRPr lang="en-AU" sz="2000" dirty="0" smtClean="0"/>
          </a:p>
          <a:p>
            <a:pPr marL="574675" indent="-571500">
              <a:buFont typeface="Arial" panose="020B0604020202020204" pitchFamily="34" charset="0"/>
              <a:buChar char="•"/>
            </a:pPr>
            <a:r>
              <a:rPr lang="en-AU" sz="2000" dirty="0">
                <a:hlinkClick r:id="rId9"/>
              </a:rPr>
              <a:t>http</a:t>
            </a:r>
            <a:r>
              <a:rPr lang="en-AU" sz="2000">
                <a:hlinkClick r:id="rId9"/>
              </a:rPr>
              <a:t>://</a:t>
            </a:r>
            <a:r>
              <a:rPr lang="en-AU" sz="2000" smtClean="0">
                <a:hlinkClick r:id="rId9"/>
              </a:rPr>
              <a:t>social.technet.microsoft.com/wiki/contents/articles/1695.inside-windows-azure-sql-database.aspx</a:t>
            </a:r>
            <a:endParaRPr lang="en-AU" sz="2000" dirty="0" smtClean="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own Arrow 44"/>
          <p:cNvSpPr/>
          <p:nvPr/>
        </p:nvSpPr>
        <p:spPr>
          <a:xfrm flipV="1">
            <a:off x="13319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SQL Azure Network Topology</a:t>
            </a:r>
            <a:endParaRPr lang="en-US" dirty="0"/>
          </a:p>
        </p:txBody>
      </p:sp>
      <p:sp>
        <p:nvSpPr>
          <p:cNvPr id="3" name="Rounded Rectangle 2"/>
          <p:cNvSpPr/>
          <p:nvPr/>
        </p:nvSpPr>
        <p:spPr>
          <a:xfrm>
            <a:off x="5332412" y="1109949"/>
            <a:ext cx="1371600" cy="381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Application</a:t>
            </a:r>
          </a:p>
        </p:txBody>
      </p:sp>
      <p:cxnSp>
        <p:nvCxnSpPr>
          <p:cNvPr id="8" name="Straight Arrow Connector 7"/>
          <p:cNvCxnSpPr>
            <a:stCxn id="3" idx="2"/>
            <a:endCxn id="14" idx="0"/>
          </p:cNvCxnSpPr>
          <p:nvPr/>
        </p:nvCxnSpPr>
        <p:spPr>
          <a:xfrm rot="16200000" flipH="1">
            <a:off x="5280312" y="2228850"/>
            <a:ext cx="1480851" cy="50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Cloud 5"/>
          <p:cNvSpPr/>
          <p:nvPr/>
        </p:nvSpPr>
        <p:spPr>
          <a:xfrm>
            <a:off x="5332412" y="1752600"/>
            <a:ext cx="1371600" cy="76200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b="1"/>
              <a:t>Internet</a:t>
            </a:r>
          </a:p>
          <a:p>
            <a:pPr algn="ctr"/>
            <a:r>
              <a:rPr lang="en-US" sz="1100" b="1"/>
              <a:t>Azure Cloud</a:t>
            </a:r>
          </a:p>
        </p:txBody>
      </p:sp>
      <p:sp>
        <p:nvSpPr>
          <p:cNvPr id="14" name="Rectangle 13"/>
          <p:cNvSpPr/>
          <p:nvPr/>
        </p:nvSpPr>
        <p:spPr>
          <a:xfrm>
            <a:off x="5680361" y="2971800"/>
            <a:ext cx="685800"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LB</a:t>
            </a:r>
          </a:p>
        </p:txBody>
      </p:sp>
      <p:cxnSp>
        <p:nvCxnSpPr>
          <p:cNvPr id="16" name="Straight Arrow Connector 15"/>
          <p:cNvCxnSpPr>
            <a:stCxn id="14" idx="2"/>
          </p:cNvCxnSpPr>
          <p:nvPr/>
        </p:nvCxnSpPr>
        <p:spPr>
          <a:xfrm rot="5400000">
            <a:off x="4039536" y="2359678"/>
            <a:ext cx="914402" cy="30530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9" idx="3"/>
          </p:cNvCxnSpPr>
          <p:nvPr/>
        </p:nvCxnSpPr>
        <p:spPr>
          <a:xfrm>
            <a:off x="2379764" y="4144049"/>
            <a:ext cx="7829449" cy="154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p:cNvCxnSpPr>
          <p:nvPr/>
        </p:nvCxnSpPr>
        <p:spPr>
          <a:xfrm rot="5400000">
            <a:off x="5563536" y="3883678"/>
            <a:ext cx="914402" cy="50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2"/>
          </p:cNvCxnSpPr>
          <p:nvPr/>
        </p:nvCxnSpPr>
        <p:spPr>
          <a:xfrm rot="16200000" flipH="1">
            <a:off x="7239938" y="2212324"/>
            <a:ext cx="914401" cy="3347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799013" y="2557750"/>
            <a:ext cx="857351" cy="276999"/>
          </a:xfrm>
          <a:prstGeom prst="rect">
            <a:avLst/>
          </a:prstGeom>
          <a:noFill/>
        </p:spPr>
        <p:txBody>
          <a:bodyPr wrap="none" rtlCol="0">
            <a:spAutoFit/>
          </a:bodyPr>
          <a:lstStyle/>
          <a:p>
            <a:r>
              <a:rPr lang="en-US" sz="1200" b="1" dirty="0"/>
              <a:t>TDS </a:t>
            </a:r>
            <a:r>
              <a:rPr lang="en-US" sz="1200" b="1"/>
              <a:t>(tcp)</a:t>
            </a:r>
            <a:endParaRPr lang="en-US" sz="1200" b="1" dirty="0"/>
          </a:p>
        </p:txBody>
      </p:sp>
      <p:sp>
        <p:nvSpPr>
          <p:cNvPr id="49" name="TextBox 48"/>
          <p:cNvSpPr txBox="1"/>
          <p:nvPr/>
        </p:nvSpPr>
        <p:spPr>
          <a:xfrm>
            <a:off x="1522413" y="4005550"/>
            <a:ext cx="857351" cy="276999"/>
          </a:xfrm>
          <a:prstGeom prst="rect">
            <a:avLst/>
          </a:prstGeom>
          <a:noFill/>
        </p:spPr>
        <p:txBody>
          <a:bodyPr wrap="none" rtlCol="0">
            <a:spAutoFit/>
          </a:bodyPr>
          <a:lstStyle/>
          <a:p>
            <a:r>
              <a:rPr lang="en-US" sz="1200" b="1"/>
              <a:t>TDS (tcp)</a:t>
            </a:r>
            <a:endParaRPr lang="en-US" sz="1200" b="1" dirty="0"/>
          </a:p>
        </p:txBody>
      </p:sp>
      <p:grpSp>
        <p:nvGrpSpPr>
          <p:cNvPr id="7" name="Group 69"/>
          <p:cNvGrpSpPr/>
          <p:nvPr/>
        </p:nvGrpSpPr>
        <p:grpSpPr>
          <a:xfrm>
            <a:off x="1522412" y="5314121"/>
            <a:ext cx="8686800" cy="276999"/>
            <a:chOff x="0" y="5486400"/>
            <a:chExt cx="8686800" cy="276999"/>
          </a:xfrm>
        </p:grpSpPr>
        <p:cxnSp>
          <p:nvCxnSpPr>
            <p:cNvPr id="21" name="Straight Connector 20"/>
            <p:cNvCxnSpPr>
              <a:stCxn id="52" idx="3"/>
            </p:cNvCxnSpPr>
            <p:nvPr/>
          </p:nvCxnSpPr>
          <p:spPr>
            <a:xfrm>
              <a:off x="857351" y="5624900"/>
              <a:ext cx="7829449" cy="15488"/>
            </a:xfrm>
            <a:prstGeom prst="line">
              <a:avLst/>
            </a:prstGeom>
            <a:ln w="2857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0" y="5486400"/>
              <a:ext cx="857351" cy="276999"/>
            </a:xfrm>
            <a:prstGeom prst="rect">
              <a:avLst/>
            </a:prstGeom>
            <a:noFill/>
          </p:spPr>
          <p:txBody>
            <a:bodyPr wrap="none" rtlCol="0">
              <a:spAutoFit/>
            </a:bodyPr>
            <a:lstStyle/>
            <a:p>
              <a:r>
                <a:rPr lang="en-US" sz="1200" b="1"/>
                <a:t>TDS (tcp)</a:t>
              </a:r>
              <a:endParaRPr lang="en-US" sz="1200" b="1" dirty="0"/>
            </a:p>
          </p:txBody>
        </p:sp>
      </p:grpSp>
      <p:sp>
        <p:nvSpPr>
          <p:cNvPr id="55" name="Left Brace 54"/>
          <p:cNvSpPr/>
          <p:nvPr/>
        </p:nvSpPr>
        <p:spPr>
          <a:xfrm>
            <a:off x="6769195" y="888552"/>
            <a:ext cx="381000" cy="94024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7161212" y="888553"/>
            <a:ext cx="2971800" cy="830997"/>
          </a:xfrm>
          <a:prstGeom prst="rect">
            <a:avLst/>
          </a:prstGeom>
          <a:noFill/>
        </p:spPr>
        <p:txBody>
          <a:bodyPr wrap="square" rtlCol="0">
            <a:spAutoFit/>
          </a:bodyPr>
          <a:lstStyle/>
          <a:p>
            <a:r>
              <a:rPr lang="en-US" sz="1600" dirty="0"/>
              <a:t>Applications use standard SQL client libraries: ODBC, </a:t>
            </a:r>
            <a:r>
              <a:rPr lang="en-US" sz="1600" dirty="0" err="1"/>
              <a:t>ADO.Net</a:t>
            </a:r>
            <a:r>
              <a:rPr lang="en-US" sz="1600" dirty="0"/>
              <a:t>, PHP, …</a:t>
            </a:r>
          </a:p>
        </p:txBody>
      </p:sp>
      <p:sp>
        <p:nvSpPr>
          <p:cNvPr id="57" name="Left Brace 56"/>
          <p:cNvSpPr/>
          <p:nvPr/>
        </p:nvSpPr>
        <p:spPr>
          <a:xfrm>
            <a:off x="6780212" y="2786349"/>
            <a:ext cx="381000" cy="7620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7073995" y="2887375"/>
            <a:ext cx="2971800" cy="584775"/>
          </a:xfrm>
          <a:prstGeom prst="rect">
            <a:avLst/>
          </a:prstGeom>
          <a:noFill/>
        </p:spPr>
        <p:txBody>
          <a:bodyPr wrap="square" rtlCol="0">
            <a:spAutoFit/>
          </a:bodyPr>
          <a:lstStyle/>
          <a:p>
            <a:r>
              <a:rPr lang="en-US" sz="1600" dirty="0"/>
              <a:t>Load balancer forwards ‘sticky’ sessions to TDS protocol tier</a:t>
            </a:r>
          </a:p>
        </p:txBody>
      </p:sp>
      <p:cxnSp>
        <p:nvCxnSpPr>
          <p:cNvPr id="60" name="Straight Arrow Connector 59"/>
          <p:cNvCxnSpPr>
            <a:stCxn id="61" idx="2"/>
          </p:cNvCxnSpPr>
          <p:nvPr/>
        </p:nvCxnSpPr>
        <p:spPr>
          <a:xfrm flipH="1">
            <a:off x="2894013" y="3155681"/>
            <a:ext cx="28076" cy="9260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903413" y="2786349"/>
            <a:ext cx="2037353" cy="369332"/>
          </a:xfrm>
          <a:prstGeom prst="rect">
            <a:avLst/>
          </a:prstGeom>
          <a:noFill/>
        </p:spPr>
        <p:txBody>
          <a:bodyPr wrap="none" rtlCol="0">
            <a:spAutoFit/>
          </a:bodyPr>
          <a:lstStyle/>
          <a:p>
            <a:r>
              <a:rPr lang="en-US" dirty="0"/>
              <a:t>Security Boundary</a:t>
            </a:r>
          </a:p>
        </p:txBody>
      </p:sp>
      <p:grpSp>
        <p:nvGrpSpPr>
          <p:cNvPr id="9" name="Group 75"/>
          <p:cNvGrpSpPr/>
          <p:nvPr/>
        </p:nvGrpSpPr>
        <p:grpSpPr>
          <a:xfrm>
            <a:off x="542830" y="5681950"/>
            <a:ext cx="11190383" cy="467673"/>
            <a:chOff x="-979583" y="5681949"/>
            <a:chExt cx="11190383" cy="467673"/>
          </a:xfrm>
        </p:grpSpPr>
        <p:sp>
          <p:nvSpPr>
            <p:cNvPr id="4" name="Rectangle 3"/>
            <p:cNvSpPr/>
            <p:nvPr/>
          </p:nvSpPr>
          <p:spPr>
            <a:xfrm>
              <a:off x="914400" y="5681949"/>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24" name="Rectangle 23"/>
            <p:cNvSpPr/>
            <p:nvPr/>
          </p:nvSpPr>
          <p:spPr>
            <a:xfrm>
              <a:off x="2830417" y="5681949"/>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31" name="Rectangle 30"/>
            <p:cNvSpPr/>
            <p:nvPr/>
          </p:nvSpPr>
          <p:spPr>
            <a:xfrm>
              <a:off x="4735417" y="5681949"/>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32" name="Rectangle 31"/>
            <p:cNvSpPr/>
            <p:nvPr/>
          </p:nvSpPr>
          <p:spPr>
            <a:xfrm>
              <a:off x="6640417" y="5681949"/>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33" name="Rectangle 32"/>
            <p:cNvSpPr/>
            <p:nvPr/>
          </p:nvSpPr>
          <p:spPr>
            <a:xfrm>
              <a:off x="8534400" y="5692422"/>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SQL</a:t>
              </a:r>
              <a:endParaRPr lang="en-US" dirty="0"/>
            </a:p>
          </p:txBody>
        </p:sp>
        <p:sp>
          <p:nvSpPr>
            <p:cNvPr id="34" name="Rectangle 33"/>
            <p:cNvSpPr/>
            <p:nvPr/>
          </p:nvSpPr>
          <p:spPr>
            <a:xfrm>
              <a:off x="-979583" y="5692422"/>
              <a:ext cx="1676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SQL</a:t>
              </a:r>
            </a:p>
          </p:txBody>
        </p:sp>
      </p:grpSp>
      <p:grpSp>
        <p:nvGrpSpPr>
          <p:cNvPr id="10" name="Group 77"/>
          <p:cNvGrpSpPr/>
          <p:nvPr/>
        </p:nvGrpSpPr>
        <p:grpSpPr>
          <a:xfrm>
            <a:off x="2186178" y="4538949"/>
            <a:ext cx="8023034" cy="948154"/>
            <a:chOff x="663766" y="4538949"/>
            <a:chExt cx="8023034" cy="948154"/>
          </a:xfrm>
        </p:grpSpPr>
        <p:grpSp>
          <p:nvGrpSpPr>
            <p:cNvPr id="11" name="Group 76"/>
            <p:cNvGrpSpPr/>
            <p:nvPr/>
          </p:nvGrpSpPr>
          <p:grpSpPr>
            <a:xfrm>
              <a:off x="663766" y="4538949"/>
              <a:ext cx="7870634" cy="457200"/>
              <a:chOff x="663766" y="4538949"/>
              <a:chExt cx="7870634" cy="457200"/>
            </a:xfrm>
          </p:grpSpPr>
          <p:sp>
            <p:nvSpPr>
              <p:cNvPr id="5" name="Rectangle 4"/>
              <p:cNvSpPr/>
              <p:nvPr/>
            </p:nvSpPr>
            <p:spPr>
              <a:xfrm>
                <a:off x="663766"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26" name="Rectangle 25"/>
              <p:cNvSpPr/>
              <p:nvPr/>
            </p:nvSpPr>
            <p:spPr>
              <a:xfrm>
                <a:off x="1970183"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27" name="Rectangle 26"/>
              <p:cNvSpPr/>
              <p:nvPr/>
            </p:nvSpPr>
            <p:spPr>
              <a:xfrm>
                <a:off x="3341783"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28" name="Rectangle 27"/>
              <p:cNvSpPr/>
              <p:nvPr/>
            </p:nvSpPr>
            <p:spPr>
              <a:xfrm>
                <a:off x="4702366"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29" name="Rectangle 28"/>
              <p:cNvSpPr/>
              <p:nvPr/>
            </p:nvSpPr>
            <p:spPr>
              <a:xfrm>
                <a:off x="6008783"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sp>
            <p:nvSpPr>
              <p:cNvPr id="30" name="Rectangle 29"/>
              <p:cNvSpPr/>
              <p:nvPr/>
            </p:nvSpPr>
            <p:spPr>
              <a:xfrm>
                <a:off x="7380383" y="4538949"/>
                <a:ext cx="1154017"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Gateway</a:t>
                </a:r>
              </a:p>
            </p:txBody>
          </p:sp>
        </p:grpSp>
        <p:sp>
          <p:nvSpPr>
            <p:cNvPr id="72" name="TextBox 71"/>
            <p:cNvSpPr txBox="1"/>
            <p:nvPr/>
          </p:nvSpPr>
          <p:spPr>
            <a:xfrm>
              <a:off x="663766" y="5148549"/>
              <a:ext cx="8023034" cy="338554"/>
            </a:xfrm>
            <a:prstGeom prst="rect">
              <a:avLst/>
            </a:prstGeom>
            <a:noFill/>
          </p:spPr>
          <p:txBody>
            <a:bodyPr wrap="square" rtlCol="0">
              <a:spAutoFit/>
            </a:bodyPr>
            <a:lstStyle/>
            <a:p>
              <a:r>
                <a:rPr lang="en-US" sz="1600" dirty="0"/>
                <a:t>Gateway: TDS protocol gateway, enforces AUTHN/AUTHZ policy; proxy to </a:t>
              </a:r>
              <a:r>
                <a:rPr lang="en-US" sz="1600" dirty="0" err="1"/>
                <a:t>CloudDB</a:t>
              </a:r>
              <a:endParaRPr lang="en-US" sz="1600" dirty="0"/>
            </a:p>
          </p:txBody>
        </p:sp>
      </p:grpSp>
      <p:sp>
        <p:nvSpPr>
          <p:cNvPr id="46" name="Down Arrow 45"/>
          <p:cNvSpPr/>
          <p:nvPr/>
        </p:nvSpPr>
        <p:spPr>
          <a:xfrm flipV="1">
            <a:off x="30464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7" name="Down Arrow 46"/>
          <p:cNvSpPr/>
          <p:nvPr/>
        </p:nvSpPr>
        <p:spPr>
          <a:xfrm flipV="1">
            <a:off x="49514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0" name="Down Arrow 49"/>
          <p:cNvSpPr/>
          <p:nvPr/>
        </p:nvSpPr>
        <p:spPr>
          <a:xfrm flipV="1">
            <a:off x="69326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1" name="Down Arrow 50"/>
          <p:cNvSpPr/>
          <p:nvPr/>
        </p:nvSpPr>
        <p:spPr>
          <a:xfrm flipV="1">
            <a:off x="88376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3" name="Down Arrow 52"/>
          <p:cNvSpPr/>
          <p:nvPr/>
        </p:nvSpPr>
        <p:spPr>
          <a:xfrm flipV="1">
            <a:off x="10590212" y="6172200"/>
            <a:ext cx="381000" cy="5334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4" name="Rectangle 43"/>
          <p:cNvSpPr/>
          <p:nvPr/>
        </p:nvSpPr>
        <p:spPr>
          <a:xfrm>
            <a:off x="1370012" y="6553200"/>
            <a:ext cx="95250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Scalability and Availability: Fabric, Failover, Replication, and  Load balancing</a:t>
            </a:r>
          </a:p>
        </p:txBody>
      </p:sp>
    </p:spTree>
    <p:extLst>
      <p:ext uri="{BB962C8B-B14F-4D97-AF65-F5344CB8AC3E}">
        <p14:creationId xmlns:p14="http://schemas.microsoft.com/office/powerpoint/2010/main" val="6520671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Rates (As of </a:t>
            </a:r>
            <a:r>
              <a:rPr lang="en-US" sz="4800" dirty="0" smtClean="0"/>
              <a:t>May 2013)</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1273659059"/>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$3.996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$1.996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$125.874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Cheaper if you commit to a 6/12 month plan (20-32% off)</a:t>
            </a:r>
          </a:p>
          <a:p>
            <a:pPr marL="3175" lvl="1" indent="0" defTabSz="914325">
              <a:spcBef>
                <a:spcPts val="600"/>
              </a:spcBef>
              <a:buNone/>
            </a:pPr>
            <a:r>
              <a:rPr lang="en-AU" sz="1600" spc="-51" dirty="0" smtClean="0"/>
              <a:t>Any outbound </a:t>
            </a:r>
            <a:r>
              <a:rPr lang="en-AU" sz="1600" spc="-51" dirty="0"/>
              <a:t>data transfers </a:t>
            </a:r>
            <a:r>
              <a:rPr lang="en-AU" sz="1600" spc="-51" dirty="0" smtClean="0"/>
              <a:t>at </a:t>
            </a:r>
            <a:r>
              <a:rPr lang="en-AU" sz="1600" spc="-51" dirty="0"/>
              <a:t>the regular Data Transfer </a:t>
            </a:r>
            <a:r>
              <a:rPr lang="en-AU" sz="1600" spc="-51" dirty="0" smtClean="0"/>
              <a:t>rates</a:t>
            </a:r>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How is it different from SQL Server?</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3767</TotalTime>
  <Words>1348</Words>
  <Application>Microsoft Office PowerPoint</Application>
  <PresentationFormat>Custom</PresentationFormat>
  <Paragraphs>359</Paragraphs>
  <Slides>40</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40</vt:i4>
      </vt:variant>
    </vt:vector>
  </HeadingPairs>
  <TitlesOfParts>
    <vt:vector size="47"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SQL Azure Network Topology</vt:lpstr>
      <vt:lpstr>SQL Database Billing Rates (As of May 2013)</vt:lpstr>
      <vt:lpstr>PowerPoint Presentation</vt:lpstr>
      <vt:lpstr>Feature Limitations</vt:lpstr>
      <vt:lpstr>Pros</vt:lpstr>
      <vt:lpstr>Pros</vt:lpstr>
      <vt:lpstr>Differences</vt:lpstr>
      <vt:lpstr>Cons</vt:lpstr>
      <vt:lpstr>PowerPoint Presentation</vt:lpstr>
      <vt:lpstr>Connection String</vt:lpstr>
      <vt:lpstr>Security</vt:lpstr>
      <vt:lpstr>PowerPoint Presentation</vt:lpstr>
      <vt:lpstr>High Availability</vt:lpstr>
      <vt:lpstr>Performance</vt:lpstr>
      <vt:lpstr>Scalability</vt:lpstr>
      <vt:lpstr>PowerPoint Presentation</vt:lpstr>
      <vt:lpstr>Why backup?</vt:lpstr>
      <vt:lpstr>Microsoft Recommendation</vt:lpstr>
      <vt:lpstr>Other options</vt:lpstr>
      <vt:lpstr>No transaction logs</vt:lpstr>
      <vt:lpstr>PowerPoint Presentation</vt:lpstr>
      <vt:lpstr>What are transient faults?</vt:lpstr>
      <vt:lpstr>Why do transient faults occur?</vt:lpstr>
      <vt:lpstr>Limits</vt:lpstr>
      <vt:lpstr>How to deal with transient faults?</vt:lpstr>
      <vt:lpstr>Transient Fault Handling library</vt:lpstr>
      <vt:lpstr>NHibernate.SqlAzure library</vt:lpstr>
      <vt:lpstr>Transient Fault Handling</vt:lpstr>
      <vt:lpstr>PowerPoint Presentation</vt:lpstr>
      <vt:lpstr>When should I use it?</vt:lpstr>
      <vt:lpstr>Right tool for the job</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291</cp:revision>
  <dcterms:created xsi:type="dcterms:W3CDTF">2011-11-30T19:12:28Z</dcterms:created>
  <dcterms:modified xsi:type="dcterms:W3CDTF">2013-05-22T09:32:35Z</dcterms:modified>
  <cp:version>1.0.0</cp:version>
</cp:coreProperties>
</file>