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7"/>
  </p:notesMasterIdLst>
  <p:handoutMasterIdLst>
    <p:handoutMasterId r:id="rId38"/>
  </p:handoutMasterIdLst>
  <p:sldIdLst>
    <p:sldId id="256" r:id="rId4"/>
    <p:sldId id="306" r:id="rId5"/>
    <p:sldId id="334" r:id="rId6"/>
    <p:sldId id="320" r:id="rId7"/>
    <p:sldId id="336" r:id="rId8"/>
    <p:sldId id="327" r:id="rId9"/>
    <p:sldId id="345" r:id="rId10"/>
    <p:sldId id="305" r:id="rId11"/>
    <p:sldId id="286" r:id="rId12"/>
    <p:sldId id="340" r:id="rId13"/>
    <p:sldId id="344" r:id="rId14"/>
    <p:sldId id="341" r:id="rId15"/>
    <p:sldId id="343" r:id="rId16"/>
    <p:sldId id="342" r:id="rId17"/>
    <p:sldId id="355" r:id="rId18"/>
    <p:sldId id="347" r:id="rId19"/>
    <p:sldId id="352" r:id="rId20"/>
    <p:sldId id="353" r:id="rId21"/>
    <p:sldId id="328" r:id="rId22"/>
    <p:sldId id="350" r:id="rId23"/>
    <p:sldId id="356" r:id="rId24"/>
    <p:sldId id="351" r:id="rId25"/>
    <p:sldId id="354" r:id="rId26"/>
    <p:sldId id="348" r:id="rId27"/>
    <p:sldId id="357" r:id="rId28"/>
    <p:sldId id="358" r:id="rId29"/>
    <p:sldId id="359" r:id="rId30"/>
    <p:sldId id="360" r:id="rId31"/>
    <p:sldId id="292" r:id="rId32"/>
    <p:sldId id="349" r:id="rId33"/>
    <p:sldId id="261" r:id="rId34"/>
    <p:sldId id="346" r:id="rId35"/>
    <p:sldId id="281" r:id="rId36"/>
  </p:sldIdLst>
  <p:sldSz cx="12188825" cy="6858000"/>
  <p:notesSz cx="6858000" cy="9144000"/>
  <p:embeddedFontLst>
    <p:embeddedFont>
      <p:font typeface="Segoe UI" panose="020B0502040204020203" pitchFamily="34" charset="0"/>
      <p:regular r:id="rId39"/>
      <p:bold r:id="rId40"/>
      <p:italic r:id="rId41"/>
      <p:boldItalic r:id="rId42"/>
    </p:embeddedFont>
    <p:embeddedFont>
      <p:font typeface="Segoe UI Light" panose="020B0502040204020203" pitchFamily="34" charset="0"/>
      <p:regular r:id="rId43"/>
      <p:italic r:id="rId44"/>
    </p:embeddedFont>
    <p:embeddedFont>
      <p:font typeface="Consolas" panose="020B0609020204030204" pitchFamily="49" charset="0"/>
      <p:regular r:id="rId45"/>
      <p:bold r:id="rId46"/>
      <p:italic r:id="rId47"/>
      <p:boldItalic r:id="rId48"/>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74115" autoAdjust="0"/>
  </p:normalViewPr>
  <p:slideViewPr>
    <p:cSldViewPr snapToGrid="0">
      <p:cViewPr>
        <p:scale>
          <a:sx n="75" d="100"/>
          <a:sy n="75" d="100"/>
        </p:scale>
        <p:origin x="54" y="51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46" Type="http://schemas.openxmlformats.org/officeDocument/2006/relationships/font" Target="fonts/font8.fntdata"/><Relationship Id="rId20" Type="http://schemas.openxmlformats.org/officeDocument/2006/relationships/slide" Target="slides/slide17.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5/4/2013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5/4/2013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Windows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140243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24</a:t>
            </a:fld>
            <a:endParaRPr lang="en-US" dirty="0"/>
          </a:p>
        </p:txBody>
      </p:sp>
    </p:spTree>
    <p:extLst>
      <p:ext uri="{BB962C8B-B14F-4D97-AF65-F5344CB8AC3E}">
        <p14:creationId xmlns:p14="http://schemas.microsoft.com/office/powerpoint/2010/main" val="2622474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29</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5570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server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31</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server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32</a:t>
            </a:fld>
            <a:endParaRPr lang="en-US" dirty="0"/>
          </a:p>
        </p:txBody>
      </p:sp>
    </p:spTree>
    <p:extLst>
      <p:ext uri="{BB962C8B-B14F-4D97-AF65-F5344CB8AC3E}">
        <p14:creationId xmlns:p14="http://schemas.microsoft.com/office/powerpoint/2010/main" val="8586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latin typeface="Segoe UI" panose="020B0502040204020203" pitchFamily="34" charset="0"/>
              </a:rPr>
              <a:t>W</a:t>
            </a:r>
            <a:r>
              <a:rPr lang="en-US" baseline="0" dirty="0" smtClean="0">
                <a:effectLst/>
                <a:latin typeface="Segoe UI" panose="020B0502040204020203" pitchFamily="34" charset="0"/>
              </a:rPr>
              <a:t>hile Windows Azure SQL </a:t>
            </a:r>
            <a:r>
              <a:rPr lang="en-US" baseline="0" dirty="0" smtClean="0">
                <a:effectLst/>
                <a:latin typeface="Segoe UI" panose="020B0502040204020203" pitchFamily="34" charset="0"/>
              </a:rPr>
              <a:t>Database is </a:t>
            </a:r>
            <a:r>
              <a:rPr lang="en-US" baseline="0" dirty="0" smtClean="0">
                <a:effectLst/>
                <a:latin typeface="Segoe UI" panose="020B0502040204020203" pitchFamily="34" charset="0"/>
              </a:rPr>
              <a:t>MSSQL, </a:t>
            </a:r>
            <a:r>
              <a:rPr lang="en-US" baseline="0" dirty="0" smtClean="0">
                <a:effectLst/>
                <a:latin typeface="Segoe UI" panose="020B0502040204020203" pitchFamily="34" charset="0"/>
              </a:rPr>
              <a:t>we do not interact with them in the same physical manner. </a:t>
            </a:r>
            <a:r>
              <a:rPr lang="en-US" dirty="0" smtClean="0">
                <a:effectLst/>
                <a:latin typeface="Segoe UI" panose="020B0502040204020203" pitchFamily="34" charset="0"/>
              </a:rPr>
              <a:t>In </a:t>
            </a:r>
            <a:r>
              <a:rPr lang="en-US" dirty="0" smtClean="0">
                <a:effectLst/>
                <a:latin typeface="Segoe UI" panose="020B0502040204020203" pitchFamily="34" charset="0"/>
              </a:rPr>
              <a:t>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baseline="0" dirty="0" smtClean="0">
                <a:effectLst/>
                <a:latin typeface="Segoe UI" panose="020B0502040204020203" pitchFamily="34" charset="0"/>
              </a:rPr>
              <a:t> whereas i</a:t>
            </a:r>
            <a:r>
              <a:rPr lang="en-US" dirty="0" smtClean="0">
                <a:effectLst/>
                <a:latin typeface="Segoe UI" panose="020B0502040204020203" pitchFamily="34" charset="0"/>
              </a:rPr>
              <a:t>n</a:t>
            </a:r>
            <a:r>
              <a:rPr lang="en-US" baseline="0" dirty="0" smtClean="0">
                <a:effectLst/>
                <a:latin typeface="Segoe UI" panose="020B0502040204020203" pitchFamily="34" charset="0"/>
              </a:rPr>
              <a:t> </a:t>
            </a:r>
            <a:r>
              <a:rPr lang="en-US" baseline="0" dirty="0" smtClean="0">
                <a:effectLst/>
                <a:latin typeface="Segoe UI" panose="020B0502040204020203" pitchFamily="34" charset="0"/>
              </a:rPr>
              <a:t>Windows Azure, we do not have physical access to the actual server</a:t>
            </a:r>
            <a:r>
              <a:rPr lang="en-US" baseline="0" dirty="0" smtClean="0">
                <a:effectLst/>
                <a:latin typeface="Segoe UI" panose="020B0502040204020203" pitchFamily="34" charset="0"/>
              </a:rPr>
              <a:t>.</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In the background Microsoft is running physical server with SQL Server 2012 Enterprise Edition, but you talk to a TDS endpoint and the implementation of that endpoint is hidden from you in order to provide a high-availability, scalable, fully-managed service.</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It’s worth noting that there is a logical concept in SQL Azure called a server that you create your databases under, but this doesn’t mean that the databases you create under that server will be hosted on the same machine – it’s just used as a grouping for security purposes.</a:t>
            </a:r>
          </a:p>
          <a:p>
            <a:pPr rtl="0"/>
            <a:endParaRPr lang="en-US" baseline="0" dirty="0" smtClean="0">
              <a:effectLst/>
              <a:latin typeface="Segoe UI" panose="020B0502040204020203" pitchFamily="34" charset="0"/>
            </a:endParaRPr>
          </a:p>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9</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81103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16</a:t>
            </a:fld>
            <a:endParaRPr lang="en-US" dirty="0"/>
          </a:p>
        </p:txBody>
      </p:sp>
    </p:spTree>
    <p:extLst>
      <p:ext uri="{BB962C8B-B14F-4D97-AF65-F5344CB8AC3E}">
        <p14:creationId xmlns:p14="http://schemas.microsoft.com/office/powerpoint/2010/main" val="3865810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5/4/2013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Windows </a:t>
            </a:r>
            <a:r>
              <a:rPr lang="en-US" dirty="0" smtClean="0"/>
              <a:t>Azure SQL </a:t>
            </a:r>
            <a:r>
              <a:rPr lang="en-US" dirty="0" smtClean="0"/>
              <a:t>Databases</a:t>
            </a:r>
            <a:endParaRPr lang="en-US" dirty="0"/>
          </a:p>
        </p:txBody>
      </p:sp>
      <p:sp>
        <p:nvSpPr>
          <p:cNvPr id="6" name="Text Placeholder 5"/>
          <p:cNvSpPr>
            <a:spLocks noGrp="1"/>
          </p:cNvSpPr>
          <p:nvPr>
            <p:ph type="body" sz="quarter" idx="11"/>
          </p:nvPr>
        </p:nvSpPr>
        <p:spPr>
          <a:xfrm>
            <a:off x="519113" y="4612341"/>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a:t>
            </a:r>
            <a:r>
              <a:rPr lang="en-US" sz="2000" dirty="0" err="1" smtClean="0"/>
              <a:t>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177910" cy="276999"/>
          </a:xfrm>
          <a:prstGeom prst="rect">
            <a:avLst/>
          </a:prstGeom>
          <a:noFill/>
        </p:spPr>
        <p:txBody>
          <a:bodyPr wrap="none" lIns="0" tIns="0" rIns="0" bIns="0" rtlCol="0">
            <a:spAutoFit/>
          </a:bodyPr>
          <a:lstStyle/>
          <a:p>
            <a:pPr>
              <a:lnSpc>
                <a:spcPct val="90000"/>
              </a:lnSpc>
              <a:spcBef>
                <a:spcPct val="20000"/>
              </a:spcBef>
              <a:buSzPct val="80000"/>
            </a:pPr>
            <a:r>
              <a:rPr lang="en-AU" sz="2000" dirty="0" smtClean="0">
                <a:solidFill>
                  <a:schemeClr val="bg1"/>
                </a:solidFill>
              </a:rPr>
              <a:t>Introduction and deep-dive on transient fault handling</a:t>
            </a:r>
            <a:endParaRPr lang="en-AU" sz="2000" dirty="0">
              <a:solidFill>
                <a:schemeClr val="bg1"/>
              </a:solidFill>
            </a:endParaRPr>
          </a:p>
        </p:txBody>
      </p:sp>
      <p:sp>
        <p:nvSpPr>
          <p:cNvPr id="7" name="Text Placeholder 5"/>
          <p:cNvSpPr txBox="1">
            <a:spLocks/>
          </p:cNvSpPr>
          <p:nvPr/>
        </p:nvSpPr>
        <p:spPr>
          <a:xfrm>
            <a:off x="3814763"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June Tabadero</a:t>
            </a:r>
          </a:p>
          <a:p>
            <a:pPr algn="ctr"/>
            <a:r>
              <a:rPr lang="en-US" sz="2000" dirty="0" smtClean="0"/>
              <a:t>Principal Consultant, </a:t>
            </a:r>
            <a:r>
              <a:rPr lang="en-US" sz="2000" dirty="0" err="1" smtClean="0"/>
              <a:t>Ignia</a:t>
            </a:r>
            <a:endParaRPr lang="en-US" sz="2000" dirty="0" smtClean="0"/>
          </a:p>
          <a:p>
            <a:pPr algn="ctr"/>
            <a:r>
              <a:rPr lang="en-US" sz="2000" dirty="0"/>
              <a:t>june.tabadero@ignia.com.au</a:t>
            </a:r>
            <a:endParaRPr lang="en-US" sz="2000" dirty="0" smtClean="0"/>
          </a:p>
          <a:p>
            <a:pPr algn="ctr"/>
            <a:r>
              <a:rPr lang="en-US" sz="2000" dirty="0" smtClean="0"/>
              <a:t>@</a:t>
            </a:r>
            <a:r>
              <a:rPr lang="en-US" sz="2000" dirty="0" err="1" smtClean="0"/>
              <a:t>jtabadero</a:t>
            </a:r>
            <a:endParaRPr lang="en-US" sz="2000" dirty="0"/>
          </a:p>
        </p:txBody>
      </p:sp>
      <p:sp>
        <p:nvSpPr>
          <p:cNvPr id="8" name="Text Placeholder 5"/>
          <p:cNvSpPr txBox="1">
            <a:spLocks/>
          </p:cNvSpPr>
          <p:nvPr/>
        </p:nvSpPr>
        <p:spPr>
          <a:xfrm>
            <a:off x="7348538"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p>
          <a:p>
            <a:pPr algn="r"/>
            <a:r>
              <a:rPr lang="en-US" sz="2000" dirty="0" smtClean="0"/>
              <a:t>Team Leader, Curtin University</a:t>
            </a:r>
          </a:p>
          <a:p>
            <a:pPr algn="r"/>
            <a:r>
              <a:rPr lang="en-US" sz="2000" dirty="0" smtClean="0"/>
              <a:t>matthew.davies@curtin.edu.au</a:t>
            </a:r>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Latest version of SQL Server</a:t>
            </a:r>
          </a:p>
          <a:p>
            <a:pPr marL="574675" indent="-571500">
              <a:buFont typeface="Arial" panose="020B0604020202020204" pitchFamily="34" charset="0"/>
              <a:buChar char="•"/>
            </a:pPr>
            <a:r>
              <a:rPr lang="en-AU" dirty="0" smtClean="0"/>
              <a:t>Quick to provision</a:t>
            </a:r>
          </a:p>
          <a:p>
            <a:pPr marL="574675" indent="-571500">
              <a:buFont typeface="Arial" panose="020B0604020202020204" pitchFamily="34" charset="0"/>
              <a:buChar char="•"/>
            </a:pPr>
            <a:r>
              <a:rPr lang="en-AU" dirty="0" smtClean="0"/>
              <a:t>Managed service – ops taken care of</a:t>
            </a:r>
          </a:p>
          <a:p>
            <a:pPr marL="574675" indent="-571500">
              <a:buFont typeface="Arial" panose="020B0604020202020204" pitchFamily="34" charset="0"/>
              <a:buChar char="•"/>
            </a:pPr>
            <a:r>
              <a:rPr lang="en-AU" dirty="0"/>
              <a:t>State-of-the-art datacentre and security</a:t>
            </a:r>
          </a:p>
          <a:p>
            <a:pPr marL="574675" indent="-571500">
              <a:buFont typeface="Arial" panose="020B0604020202020204" pitchFamily="34" charset="0"/>
              <a:buChar char="•"/>
            </a:pPr>
            <a:r>
              <a:rPr lang="en-AU" dirty="0" smtClean="0"/>
              <a:t>Highly available and backed by SLA</a:t>
            </a:r>
          </a:p>
          <a:p>
            <a:pPr marL="574675" indent="-571500">
              <a:buFont typeface="Arial" panose="020B0604020202020204" pitchFamily="34" charset="0"/>
              <a:buChar char="•"/>
            </a:pPr>
            <a:r>
              <a:rPr lang="en-AU" dirty="0" smtClean="0"/>
              <a:t>Rich programmatic management / provisioning</a:t>
            </a:r>
          </a:p>
          <a:p>
            <a:pPr marL="574675" indent="-571500">
              <a:buFont typeface="Arial" panose="020B0604020202020204" pitchFamily="34" charset="0"/>
              <a:buChar char="•"/>
            </a:pPr>
            <a:r>
              <a:rPr lang="en-AU" dirty="0" err="1" smtClean="0"/>
              <a:t>DoS</a:t>
            </a:r>
            <a:r>
              <a:rPr lang="en-AU" dirty="0" smtClean="0"/>
              <a:t> protection</a:t>
            </a:r>
          </a:p>
        </p:txBody>
      </p:sp>
    </p:spTree>
    <p:extLst>
      <p:ext uri="{BB962C8B-B14F-4D97-AF65-F5344CB8AC3E}">
        <p14:creationId xmlns:p14="http://schemas.microsoft.com/office/powerpoint/2010/main" val="18368654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5009064"/>
          </a:xfrm>
        </p:spPr>
        <p:txBody>
          <a:bodyPr/>
          <a:lstStyle/>
          <a:p>
            <a:pPr marL="574675" indent="-571500">
              <a:buFont typeface="Arial" panose="020B0604020202020204" pitchFamily="34" charset="0"/>
              <a:buChar char="•"/>
            </a:pPr>
            <a:r>
              <a:rPr lang="en-AU" dirty="0"/>
              <a:t>Pay for </a:t>
            </a:r>
            <a:r>
              <a:rPr lang="en-AU" dirty="0" smtClean="0"/>
              <a:t>use (don’t need to buy a license)</a:t>
            </a:r>
            <a:endParaRPr lang="en-AU" dirty="0"/>
          </a:p>
          <a:p>
            <a:pPr marL="574675" indent="-571500">
              <a:buFont typeface="Arial" panose="020B0604020202020204" pitchFamily="34" charset="0"/>
              <a:buChar char="•"/>
            </a:pPr>
            <a:r>
              <a:rPr lang="en-AU" dirty="0"/>
              <a:t>Ability to scale data use over time</a:t>
            </a:r>
          </a:p>
          <a:p>
            <a:pPr marL="574675" indent="-571500">
              <a:buFont typeface="Arial" panose="020B0604020202020204" pitchFamily="34" charset="0"/>
              <a:buChar char="•"/>
            </a:pPr>
            <a:r>
              <a:rPr lang="en-AU" dirty="0" smtClean="0"/>
              <a:t>Federations for easy horizontal scaling</a:t>
            </a:r>
          </a:p>
          <a:p>
            <a:pPr marL="574675" indent="-571500">
              <a:buFont typeface="Arial" panose="020B0604020202020204" pitchFamily="34" charset="0"/>
              <a:buChar char="•"/>
            </a:pPr>
            <a:r>
              <a:rPr lang="en-AU" dirty="0" smtClean="0"/>
              <a:t>SQL Azure Data Sync provides easy way of syncing data to/from </a:t>
            </a:r>
            <a:r>
              <a:rPr lang="en-AU" dirty="0" err="1" smtClean="0"/>
              <a:t>on-premise</a:t>
            </a:r>
            <a:endParaRPr lang="en-AU" dirty="0" smtClean="0"/>
          </a:p>
          <a:p>
            <a:pPr marL="574675" indent="-571500">
              <a:buFont typeface="Arial" panose="020B0604020202020204" pitchFamily="34" charset="0"/>
              <a:buChar char="•"/>
            </a:pPr>
            <a:r>
              <a:rPr lang="en-AU" dirty="0" smtClean="0"/>
              <a:t>You can store backups in Blob storage on the other side of the world easily</a:t>
            </a:r>
          </a:p>
          <a:p>
            <a:pPr marL="574675" indent="-571500">
              <a:buFont typeface="Arial" panose="020B0604020202020204" pitchFamily="34" charset="0"/>
              <a:buChar char="•"/>
            </a:pPr>
            <a:r>
              <a:rPr lang="en-AU" dirty="0" smtClean="0"/>
              <a:t>Existing tools / libs can connect to it</a:t>
            </a:r>
            <a:endParaRPr lang="en-AU" dirty="0"/>
          </a:p>
        </p:txBody>
      </p:sp>
    </p:spTree>
    <p:extLst>
      <p:ext uri="{BB962C8B-B14F-4D97-AF65-F5344CB8AC3E}">
        <p14:creationId xmlns:p14="http://schemas.microsoft.com/office/powerpoint/2010/main" val="36167952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No use command – one database per connection</a:t>
            </a:r>
          </a:p>
          <a:p>
            <a:pPr marL="574675" indent="-571500">
              <a:buFont typeface="Arial" panose="020B0604020202020204" pitchFamily="34" charset="0"/>
              <a:buChar char="•"/>
            </a:pPr>
            <a:r>
              <a:rPr lang="en-AU" dirty="0" smtClean="0"/>
              <a:t>No distributed transactions</a:t>
            </a:r>
          </a:p>
          <a:p>
            <a:pPr marL="574675" indent="-571500">
              <a:buFont typeface="Arial" panose="020B0604020202020204" pitchFamily="34" charset="0"/>
              <a:buChar char="•"/>
            </a:pPr>
            <a:r>
              <a:rPr lang="en-AU" dirty="0" smtClean="0"/>
              <a:t>No distributed </a:t>
            </a:r>
            <a:r>
              <a:rPr lang="en-AU" dirty="0"/>
              <a:t>views</a:t>
            </a:r>
          </a:p>
          <a:p>
            <a:pPr marL="574675" indent="-571500">
              <a:buFont typeface="Arial" panose="020B0604020202020204" pitchFamily="34" charset="0"/>
              <a:buChar char="•"/>
            </a:pPr>
            <a:r>
              <a:rPr lang="en-AU" dirty="0" smtClean="0"/>
              <a:t>No service </a:t>
            </a:r>
            <a:r>
              <a:rPr lang="en-AU" dirty="0"/>
              <a:t>Broker</a:t>
            </a:r>
          </a:p>
          <a:p>
            <a:pPr marL="574675" indent="-571500">
              <a:buFont typeface="Arial" panose="020B0604020202020204" pitchFamily="34" charset="0"/>
              <a:buChar char="•"/>
            </a:pPr>
            <a:r>
              <a:rPr lang="en-AU" dirty="0" smtClean="0"/>
              <a:t>No Common </a:t>
            </a:r>
            <a:r>
              <a:rPr lang="en-AU" dirty="0"/>
              <a:t>Language Runtime (CLR</a:t>
            </a:r>
            <a:r>
              <a:rPr lang="en-AU" dirty="0" smtClean="0"/>
              <a:t>)</a:t>
            </a:r>
            <a:endParaRPr lang="en-AU" dirty="0"/>
          </a:p>
          <a:p>
            <a:pPr marL="574675" indent="-571500">
              <a:buFont typeface="Arial" panose="020B0604020202020204" pitchFamily="34" charset="0"/>
              <a:buChar char="•"/>
            </a:pPr>
            <a:r>
              <a:rPr lang="en-AU" dirty="0" smtClean="0"/>
              <a:t>No SQL </a:t>
            </a:r>
            <a:r>
              <a:rPr lang="en-AU" dirty="0"/>
              <a:t>Agent</a:t>
            </a:r>
          </a:p>
          <a:p>
            <a:pPr marL="574675" indent="-571500">
              <a:buFont typeface="Arial" panose="020B0604020202020204" pitchFamily="34" charset="0"/>
              <a:buChar char="•"/>
            </a:pPr>
            <a:r>
              <a:rPr lang="en-AU" dirty="0" smtClean="0"/>
              <a:t>No Native Encryption (TDE)</a:t>
            </a:r>
            <a:endParaRPr lang="en-AU" dirty="0"/>
          </a:p>
        </p:txBody>
      </p:sp>
    </p:spTree>
    <p:extLst>
      <p:ext uri="{BB962C8B-B14F-4D97-AF65-F5344CB8AC3E}">
        <p14:creationId xmlns:p14="http://schemas.microsoft.com/office/powerpoint/2010/main" val="31965738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5239896"/>
          </a:xfrm>
        </p:spPr>
        <p:txBody>
          <a:bodyPr/>
          <a:lstStyle/>
          <a:p>
            <a:pPr marL="574675" indent="-571500">
              <a:buFont typeface="Arial" panose="020B0604020202020204" pitchFamily="34" charset="0"/>
              <a:buChar char="•"/>
            </a:pPr>
            <a:r>
              <a:rPr lang="en-AU" dirty="0"/>
              <a:t>Different backup / restore</a:t>
            </a:r>
          </a:p>
          <a:p>
            <a:pPr marL="574675" indent="-571500">
              <a:buFont typeface="Arial" panose="020B0604020202020204" pitchFamily="34" charset="0"/>
              <a:buChar char="•"/>
            </a:pPr>
            <a:r>
              <a:rPr lang="en-AU" dirty="0"/>
              <a:t>No transactional replication or log shipping</a:t>
            </a:r>
          </a:p>
          <a:p>
            <a:pPr marL="574675" indent="-571500">
              <a:buFont typeface="Arial" panose="020B0604020202020204" pitchFamily="34" charset="0"/>
              <a:buChar char="•"/>
            </a:pPr>
            <a:r>
              <a:rPr lang="en-AU" dirty="0"/>
              <a:t>Must have single clustered index on all tables</a:t>
            </a:r>
          </a:p>
          <a:p>
            <a:pPr marL="574675" indent="-571500">
              <a:buFont typeface="Arial" panose="020B0604020202020204" pitchFamily="34" charset="0"/>
              <a:buChar char="•"/>
            </a:pPr>
            <a:r>
              <a:rPr lang="en-AU" dirty="0"/>
              <a:t>Subset of system views available</a:t>
            </a:r>
          </a:p>
          <a:p>
            <a:pPr marL="574675" indent="-571500">
              <a:buFont typeface="Arial" panose="020B0604020202020204" pitchFamily="34" charset="0"/>
              <a:buChar char="•"/>
            </a:pPr>
            <a:r>
              <a:rPr lang="en-AU" dirty="0"/>
              <a:t>Connections will be automatically closed</a:t>
            </a:r>
          </a:p>
          <a:p>
            <a:pPr marL="574675" indent="-571500">
              <a:buFont typeface="Arial" panose="020B0604020202020204" pitchFamily="34" charset="0"/>
              <a:buChar char="•"/>
            </a:pPr>
            <a:r>
              <a:rPr lang="en-AU" dirty="0"/>
              <a:t>No </a:t>
            </a:r>
            <a:r>
              <a:rPr lang="en-AU" dirty="0" smtClean="0"/>
              <a:t>SSIS</a:t>
            </a:r>
          </a:p>
          <a:p>
            <a:pPr marL="574675" indent="-571500">
              <a:buFont typeface="Arial" panose="020B0604020202020204" pitchFamily="34" charset="0"/>
              <a:buChar char="•"/>
            </a:pPr>
            <a:r>
              <a:rPr lang="en-AU" dirty="0" smtClean="0"/>
              <a:t>No integrated security</a:t>
            </a:r>
            <a:endParaRPr lang="en-AU" dirty="0"/>
          </a:p>
          <a:p>
            <a:endParaRPr lang="en-AU" dirty="0"/>
          </a:p>
        </p:txBody>
      </p:sp>
    </p:spTree>
    <p:extLst>
      <p:ext uri="{BB962C8B-B14F-4D97-AF65-F5344CB8AC3E}">
        <p14:creationId xmlns:p14="http://schemas.microsoft.com/office/powerpoint/2010/main" val="34364586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4339650"/>
          </a:xfrm>
        </p:spPr>
        <p:txBody>
          <a:bodyPr/>
          <a:lstStyle/>
          <a:p>
            <a:pPr marL="574675" indent="-571500">
              <a:buFont typeface="Arial" panose="020B0604020202020204" pitchFamily="34" charset="0"/>
              <a:buChar char="•"/>
            </a:pPr>
            <a:r>
              <a:rPr lang="en-AU" dirty="0"/>
              <a:t>Max 150 GB</a:t>
            </a:r>
          </a:p>
          <a:p>
            <a:pPr marL="574675" indent="-571500">
              <a:buFont typeface="Arial" panose="020B0604020202020204" pitchFamily="34" charset="0"/>
              <a:buChar char="•"/>
            </a:pPr>
            <a:r>
              <a:rPr lang="en-AU" dirty="0" smtClean="0"/>
              <a:t>Pay for data not computation – no guarantee of resources</a:t>
            </a:r>
          </a:p>
          <a:p>
            <a:pPr marL="574675" indent="-571500">
              <a:buFont typeface="Arial" panose="020B0604020202020204" pitchFamily="34" charset="0"/>
              <a:buChar char="•"/>
            </a:pPr>
            <a:r>
              <a:rPr lang="en-AU" dirty="0" smtClean="0"/>
              <a:t>Upper limit for vertical scaling of throughput</a:t>
            </a:r>
            <a:endParaRPr lang="en-AU" dirty="0"/>
          </a:p>
          <a:p>
            <a:pPr marL="574675" indent="-571500">
              <a:buFont typeface="Arial" panose="020B0604020202020204" pitchFamily="34" charset="0"/>
              <a:buChar char="•"/>
            </a:pPr>
            <a:r>
              <a:rPr lang="en-AU" dirty="0" smtClean="0"/>
              <a:t>Need to deal with transient errors</a:t>
            </a:r>
          </a:p>
          <a:p>
            <a:pPr marL="574675" indent="-571500">
              <a:buFont typeface="Arial" panose="020B0604020202020204" pitchFamily="34" charset="0"/>
              <a:buChar char="•"/>
            </a:pPr>
            <a:r>
              <a:rPr lang="en-AU" dirty="0" smtClean="0"/>
              <a:t>More advanced use cases not supported (broker, agent, TDE, DTC etc.)</a:t>
            </a:r>
          </a:p>
        </p:txBody>
      </p:sp>
    </p:spTree>
    <p:extLst>
      <p:ext uri="{BB962C8B-B14F-4D97-AF65-F5344CB8AC3E}">
        <p14:creationId xmlns:p14="http://schemas.microsoft.com/office/powerpoint/2010/main" val="24701062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2446824"/>
          </a:xfrm>
        </p:spPr>
        <p:txBody>
          <a:bodyPr/>
          <a:lstStyle/>
          <a:p>
            <a:pPr marL="574675" indent="-571500">
              <a:buFont typeface="Arial" panose="020B0604020202020204" pitchFamily="34" charset="0"/>
              <a:buChar char="•"/>
            </a:pPr>
            <a:r>
              <a:rPr lang="en-AU" dirty="0" smtClean="0"/>
              <a:t>Long-running queries and transactions will get terminated</a:t>
            </a:r>
          </a:p>
          <a:p>
            <a:pPr marL="574675" indent="-571500">
              <a:buFont typeface="Arial" panose="020B0604020202020204" pitchFamily="34" charset="0"/>
              <a:buChar char="•"/>
            </a:pPr>
            <a:r>
              <a:rPr lang="en-AU" dirty="0"/>
              <a:t>Backups can be a pain </a:t>
            </a:r>
            <a:r>
              <a:rPr lang="en-AU" dirty="0" smtClean="0"/>
              <a:t>point</a:t>
            </a:r>
          </a:p>
          <a:p>
            <a:pPr marL="574675" indent="-571500">
              <a:buFont typeface="Arial" panose="020B0604020202020204" pitchFamily="34" charset="0"/>
              <a:buChar char="•"/>
            </a:pPr>
            <a:r>
              <a:rPr lang="en-AU" dirty="0" smtClean="0"/>
              <a:t>The I/O performance won’t be extreme</a:t>
            </a:r>
            <a:endParaRPr lang="en-AU" dirty="0"/>
          </a:p>
        </p:txBody>
      </p:sp>
    </p:spTree>
    <p:extLst>
      <p:ext uri="{BB962C8B-B14F-4D97-AF65-F5344CB8AC3E}">
        <p14:creationId xmlns:p14="http://schemas.microsoft.com/office/powerpoint/2010/main" val="41632520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Considerations and best practices</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to provision new servers / DBs</a:t>
            </a:r>
            <a:endParaRPr lang="en-AU" dirty="0"/>
          </a:p>
        </p:txBody>
      </p:sp>
      <p:sp>
        <p:nvSpPr>
          <p:cNvPr id="3" name="Text Placeholder 2"/>
          <p:cNvSpPr>
            <a:spLocks noGrp="1"/>
          </p:cNvSpPr>
          <p:nvPr>
            <p:ph type="body" sz="quarter" idx="10"/>
          </p:nvPr>
        </p:nvSpPr>
        <p:spPr>
          <a:xfrm>
            <a:off x="519112" y="1447799"/>
            <a:ext cx="11149013" cy="3670236"/>
          </a:xfrm>
        </p:spPr>
        <p:txBody>
          <a:bodyPr/>
          <a:lstStyle/>
          <a:p>
            <a:r>
              <a:rPr lang="en-AU" dirty="0" err="1" smtClean="0"/>
              <a:t>Todo</a:t>
            </a:r>
            <a:endParaRPr lang="en-AU" dirty="0" smtClean="0"/>
          </a:p>
          <a:p>
            <a:r>
              <a:rPr lang="en-AU" dirty="0" smtClean="0"/>
              <a:t>Server: single set of firewall rules, single set of user accounts, single data centre</a:t>
            </a:r>
          </a:p>
          <a:p>
            <a:endParaRPr lang="en-AU" dirty="0"/>
          </a:p>
          <a:p>
            <a:r>
              <a:rPr lang="en-AU" dirty="0" smtClean="0"/>
              <a:t>Use single </a:t>
            </a:r>
            <a:r>
              <a:rPr lang="en-AU" dirty="0" err="1" smtClean="0"/>
              <a:t>db</a:t>
            </a:r>
            <a:r>
              <a:rPr lang="en-AU" dirty="0" smtClean="0"/>
              <a:t> if you are multi-tenanting or you use schemas to separate between applications</a:t>
            </a:r>
            <a:endParaRPr lang="en-AU" dirty="0"/>
          </a:p>
        </p:txBody>
      </p:sp>
    </p:spTree>
    <p:extLst>
      <p:ext uri="{BB962C8B-B14F-4D97-AF65-F5344CB8AC3E}">
        <p14:creationId xmlns:p14="http://schemas.microsoft.com/office/powerpoint/2010/main" val="37049111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Which DB edition to use?</a:t>
            </a:r>
            <a:endParaRPr lang="en-AU" dirty="0"/>
          </a:p>
        </p:txBody>
      </p:sp>
      <p:sp>
        <p:nvSpPr>
          <p:cNvPr id="3" name="Text Placeholder 2"/>
          <p:cNvSpPr>
            <a:spLocks noGrp="1"/>
          </p:cNvSpPr>
          <p:nvPr>
            <p:ph type="body" sz="quarter" idx="10"/>
          </p:nvPr>
        </p:nvSpPr>
        <p:spPr>
          <a:xfrm>
            <a:off x="519112" y="1447799"/>
            <a:ext cx="11149013" cy="1777410"/>
          </a:xfrm>
        </p:spPr>
        <p:txBody>
          <a:bodyPr/>
          <a:lstStyle/>
          <a:p>
            <a:r>
              <a:rPr lang="en-AU" dirty="0" err="1" smtClean="0"/>
              <a:t>Todo</a:t>
            </a:r>
            <a:endParaRPr lang="en-AU" dirty="0" smtClean="0"/>
          </a:p>
          <a:p>
            <a:r>
              <a:rPr lang="en-AU" dirty="0" smtClean="0"/>
              <a:t>Start with web (cheaper) since you can change it quickly (and programmatically if needed)</a:t>
            </a:r>
            <a:endParaRPr lang="en-AU" dirty="0"/>
          </a:p>
        </p:txBody>
      </p:sp>
    </p:spTree>
    <p:extLst>
      <p:ext uri="{BB962C8B-B14F-4D97-AF65-F5344CB8AC3E}">
        <p14:creationId xmlns:p14="http://schemas.microsoft.com/office/powerpoint/2010/main" val="3178967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String</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4000" spc="-100" dirty="0">
                <a:solidFill>
                  <a:schemeClr val="accent2">
                    <a:alpha val="99000"/>
                  </a:schemeClr>
                </a:solidFill>
                <a:latin typeface="Segoe UI Light" pitchFamily="34" charset="0"/>
              </a:rPr>
              <a:t>Connecting </a:t>
            </a:r>
            <a:r>
              <a:rPr lang="en-US" sz="4000" spc="-100" dirty="0" smtClean="0">
                <a:solidFill>
                  <a:schemeClr val="accent2">
                    <a:alpha val="99000"/>
                  </a:schemeClr>
                </a:solidFill>
                <a:latin typeface="Segoe UI Light" pitchFamily="34" charset="0"/>
              </a:rPr>
              <a:t>To SQL Database</a:t>
            </a:r>
            <a:endParaRPr lang="en-US" sz="40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pc="-51" dirty="0"/>
              <a:t>TDS (Tabular Data Stream) protocol over </a:t>
            </a:r>
            <a:r>
              <a:rPr lang="en-US" spc="-51" dirty="0" smtClean="0"/>
              <a:t>TCP/IP</a:t>
            </a:r>
            <a:endParaRPr lang="en-US" spc="-51" dirty="0"/>
          </a:p>
          <a:p>
            <a:pPr marL="234950" lvl="1" indent="-231775" defTabSz="914325">
              <a:spcBef>
                <a:spcPts val="900"/>
              </a:spcBef>
              <a:buClr>
                <a:schemeClr val="accent6"/>
              </a:buClr>
              <a:buFont typeface="+mj-lt"/>
              <a:buAutoNum type="arabicPeriod"/>
            </a:pPr>
            <a:r>
              <a:rPr lang="en-US" spc="-51" dirty="0"/>
              <a:t>SSL </a:t>
            </a:r>
            <a:r>
              <a:rPr lang="en-US" spc="-51" dirty="0" smtClean="0"/>
              <a:t>required</a:t>
            </a:r>
          </a:p>
          <a:p>
            <a:pPr marL="234950" lvl="1" indent="-231775" defTabSz="914325">
              <a:spcBef>
                <a:spcPts val="900"/>
              </a:spcBef>
              <a:buClr>
                <a:schemeClr val="accent6"/>
              </a:buClr>
              <a:buFont typeface="+mj-lt"/>
              <a:buAutoNum type="arabicPeriod"/>
            </a:pPr>
            <a:r>
              <a:rPr lang="en-US" spc="-51" dirty="0" smtClean="0"/>
              <a:t>SQL server authentication only</a:t>
            </a:r>
            <a:endParaRPr lang="en-US" spc="-51" dirty="0"/>
          </a:p>
          <a:p>
            <a:pPr marL="234950" lvl="1" indent="-231775" defTabSz="914325">
              <a:spcBef>
                <a:spcPts val="900"/>
              </a:spcBef>
              <a:buClr>
                <a:schemeClr val="accent6"/>
              </a:buClr>
              <a:buFont typeface="+mj-lt"/>
              <a:buAutoNum type="arabicPeriod"/>
            </a:pPr>
            <a:r>
              <a:rPr lang="en-US" spc="-51" dirty="0" smtClean="0"/>
              <a:t>Remember to add your IP address / the IP of your server to the </a:t>
            </a:r>
            <a:r>
              <a:rPr lang="en-US" spc="-51" dirty="0" smtClean="0"/>
              <a:t>f</a:t>
            </a:r>
            <a:r>
              <a:rPr lang="en-US" spc="-51" dirty="0" smtClean="0"/>
              <a:t>irewall rules if it’s outside Azure</a:t>
            </a:r>
            <a:endParaRPr lang="en-US" spc="-51" dirty="0"/>
          </a:p>
        </p:txBody>
      </p:sp>
      <p:sp>
        <p:nvSpPr>
          <p:cNvPr id="10" name="TextBox 9"/>
          <p:cNvSpPr txBox="1"/>
          <p:nvPr/>
        </p:nvSpPr>
        <p:spPr>
          <a:xfrm>
            <a:off x="6299200" y="2710354"/>
            <a:ext cx="5626100" cy="2462213"/>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smtClean="0">
                <a:solidFill>
                  <a:srgbClr val="A31515"/>
                </a:solidFill>
                <a:latin typeface="Consolas"/>
              </a:rPr>
              <a:t>add </a:t>
            </a:r>
            <a:r>
              <a:rPr lang="en-US" sz="1600" dirty="0" smtClean="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err="1" smtClean="0">
                <a:solidFill>
                  <a:srgbClr val="0000FF"/>
                </a:solidFill>
                <a:latin typeface="Consolas"/>
              </a:rPr>
              <a:t>AdventureWorks</a:t>
            </a:r>
            <a:r>
              <a:rPr lang="en-US" sz="1600" dirty="0">
                <a:solidFill>
                  <a:srgbClr val="000000"/>
                </a:solidFill>
                <a:latin typeface="Consolas"/>
              </a:rPr>
              <a:t>" </a:t>
            </a:r>
            <a:r>
              <a:rPr lang="en-US" sz="1600" dirty="0" err="1" smtClean="0">
                <a:solidFill>
                  <a:srgbClr val="FF0000"/>
                </a:solidFill>
                <a:latin typeface="Consolas"/>
              </a:rPr>
              <a:t>connectionString</a:t>
            </a:r>
            <a:r>
              <a:rPr lang="en-US" sz="1600" dirty="0" smtClean="0">
                <a:solidFill>
                  <a:srgbClr val="0000FF"/>
                </a:solidFill>
                <a:latin typeface="Consolas"/>
              </a:rPr>
              <a:t>=</a:t>
            </a:r>
            <a:r>
              <a:rPr lang="en-US" sz="1600" dirty="0">
                <a:solidFill>
                  <a:srgbClr val="000000"/>
                </a:solidFill>
                <a:latin typeface="Consolas"/>
              </a:rPr>
              <a:t>"</a:t>
            </a:r>
            <a:endParaRPr lang="en-US" sz="1600" dirty="0" smtClean="0">
              <a:solidFill>
                <a:srgbClr val="000000"/>
              </a:solidFill>
              <a:latin typeface="Consolas"/>
            </a:endParaRPr>
          </a:p>
          <a:p>
            <a:r>
              <a:rPr lang="en-US" sz="1600" dirty="0" smtClean="0">
                <a:solidFill>
                  <a:srgbClr val="0000FF"/>
                </a:solidFill>
                <a:latin typeface="Consolas"/>
              </a:rPr>
              <a:t>  Data Source=</a:t>
            </a:r>
            <a:r>
              <a:rPr lang="en-US" sz="1600" dirty="0" err="1" smtClean="0">
                <a:solidFill>
                  <a:srgbClr val="0000FF"/>
                </a:solidFill>
                <a:highlight>
                  <a:srgbClr val="FFFF00"/>
                </a:highlight>
                <a:latin typeface="Consolas"/>
              </a:rPr>
              <a:t>tcp</a:t>
            </a:r>
            <a:r>
              <a:rPr lang="en-US" sz="1600" dirty="0" smtClean="0">
                <a:solidFill>
                  <a:srgbClr val="0000FF"/>
                </a:solidFill>
                <a:highlight>
                  <a:srgbClr val="FFFF00"/>
                </a:highlight>
                <a:latin typeface="Consolas"/>
              </a:rPr>
              <a:t>:[server</a:t>
            </a:r>
            <a:r>
              <a:rPr lang="en-US" sz="1600" dirty="0">
                <a:solidFill>
                  <a:srgbClr val="0000FF"/>
                </a:solidFill>
                <a:highlight>
                  <a:srgbClr val="FFFF00"/>
                </a:highlight>
                <a:latin typeface="Consolas"/>
              </a:rPr>
              <a:t>].</a:t>
            </a:r>
            <a:r>
              <a:rPr lang="en-US" sz="1600" dirty="0" smtClean="0">
                <a:solidFill>
                  <a:srgbClr val="0000FF"/>
                </a:solidFill>
                <a:highlight>
                  <a:srgbClr val="FFFF00"/>
                </a:highlight>
                <a:latin typeface="Consolas"/>
              </a:rPr>
              <a:t>database.windows.net</a:t>
            </a:r>
            <a:r>
              <a:rPr lang="en-US" sz="1600" dirty="0" smtClean="0">
                <a:solidFill>
                  <a:srgbClr val="0000FF"/>
                </a:solidFill>
                <a:latin typeface="Consolas"/>
              </a:rPr>
              <a:t>;</a:t>
            </a:r>
            <a:endParaRPr lang="en-US" sz="800" dirty="0" smtClean="0">
              <a:latin typeface="Segoe UI" pitchFamily="34" charset="0"/>
            </a:endParaRPr>
          </a:p>
          <a:p>
            <a:r>
              <a:rPr lang="en-US" sz="1600" dirty="0" smtClean="0">
                <a:solidFill>
                  <a:srgbClr val="0000FF"/>
                </a:solidFill>
                <a:latin typeface="Consolas"/>
              </a:rPr>
              <a:t>  Initial Catalog=</a:t>
            </a:r>
            <a:r>
              <a:rPr lang="en-US" sz="1600" dirty="0" err="1" smtClean="0">
                <a:solidFill>
                  <a:srgbClr val="0000FF"/>
                </a:solidFill>
                <a:latin typeface="Consolas"/>
              </a:rPr>
              <a:t>ProductsDb</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User </a:t>
            </a:r>
            <a:r>
              <a:rPr lang="en-US" sz="1600" dirty="0">
                <a:solidFill>
                  <a:srgbClr val="0000FF"/>
                </a:solidFill>
                <a:latin typeface="Consolas"/>
              </a:rPr>
              <a:t>Id</a:t>
            </a:r>
            <a:r>
              <a:rPr lang="en-US" sz="1600" dirty="0" smtClean="0">
                <a:solidFill>
                  <a:srgbClr val="0000FF"/>
                </a:solidFill>
                <a:latin typeface="Consolas"/>
              </a:rPr>
              <a:t>=</a:t>
            </a:r>
            <a:r>
              <a:rPr lang="en-US" sz="1600" dirty="0" smtClean="0">
                <a:solidFill>
                  <a:srgbClr val="0000FF"/>
                </a:solidFill>
                <a:highlight>
                  <a:srgbClr val="FFFF00"/>
                </a:highlight>
                <a:latin typeface="Consolas"/>
              </a:rPr>
              <a:t>[login]@[server]</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Password</a:t>
            </a:r>
            <a:r>
              <a:rPr lang="en-US" sz="1600" dirty="0">
                <a:solidFill>
                  <a:srgbClr val="0000FF"/>
                </a:solidFill>
                <a:latin typeface="Consolas"/>
              </a:rPr>
              <a:t>=[password</a:t>
            </a:r>
            <a:r>
              <a:rPr lang="en-US" sz="1600" dirty="0" smtClean="0">
                <a:solidFill>
                  <a:srgbClr val="0000FF"/>
                </a:solidFill>
                <a:latin typeface="Consolas"/>
              </a:rPr>
              <a:t>];</a:t>
            </a:r>
          </a:p>
          <a:p>
            <a:r>
              <a:rPr lang="en-US" sz="1600" dirty="0" smtClean="0">
                <a:solidFill>
                  <a:srgbClr val="0000FF"/>
                </a:solidFill>
                <a:latin typeface="Consolas"/>
                <a:ea typeface="Segoe UI" pitchFamily="34" charset="0"/>
              </a:rPr>
              <a:t>  </a:t>
            </a:r>
            <a:r>
              <a:rPr lang="en-US" sz="1600" dirty="0" err="1">
                <a:solidFill>
                  <a:srgbClr val="0000FF"/>
                </a:solidFill>
                <a:latin typeface="Consolas"/>
                <a:ea typeface="Segoe UI" pitchFamily="34" charset="0"/>
              </a:rPr>
              <a:t>T</a:t>
            </a:r>
            <a:r>
              <a:rPr lang="en-US" sz="1600" dirty="0" err="1" smtClean="0">
                <a:solidFill>
                  <a:srgbClr val="0000FF"/>
                </a:solidFill>
                <a:latin typeface="Consolas"/>
                <a:ea typeface="Segoe UI" pitchFamily="34" charset="0"/>
              </a:rPr>
              <a: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r>
              <a:rPr lang="en-US" sz="1600" dirty="0" smtClean="0">
                <a:solidFill>
                  <a:srgbClr val="0000FF"/>
                </a:solidFill>
                <a:highlight>
                  <a:srgbClr val="FFFF00"/>
                </a:highlight>
                <a:latin typeface="Consolas"/>
              </a:rPr>
              <a:t>  Encrypt=true</a:t>
            </a:r>
            <a:r>
              <a:rPr lang="en-US" sz="1600" dirty="0" smtClean="0">
                <a:solidFill>
                  <a:srgbClr val="0000FF"/>
                </a:solidFill>
                <a:latin typeface="Consolas"/>
              </a:rPr>
              <a:t>;</a:t>
            </a:r>
            <a:r>
              <a:rPr lang="en-US" sz="1600" dirty="0" smtClean="0">
                <a:solidFill>
                  <a:srgbClr val="000000"/>
                </a:solidFill>
                <a:latin typeface="Consolas"/>
              </a:rPr>
              <a:t>" </a:t>
            </a:r>
            <a:endParaRPr lang="en-US" sz="800" dirty="0" smtClean="0">
              <a:latin typeface="Segoe UI" pitchFamily="34" charset="0"/>
              <a:ea typeface="Segoe UI" pitchFamily="34" charset="0"/>
            </a:endParaRPr>
          </a:p>
          <a:p>
            <a:r>
              <a:rPr lang="en-US" sz="1600" dirty="0" err="1" smtClean="0">
                <a:solidFill>
                  <a:srgbClr val="FF0000"/>
                </a:solidFill>
                <a:latin typeface="Consolas"/>
              </a:rPr>
              <a:t>providerName</a:t>
            </a:r>
            <a:r>
              <a:rPr lang="en-US" sz="1600" dirty="0" smtClean="0">
                <a:solidFill>
                  <a:srgbClr val="0000FF"/>
                </a:solidFill>
                <a:latin typeface="Consolas"/>
              </a:rPr>
              <a:t>=</a:t>
            </a:r>
            <a:r>
              <a:rPr lang="en-US" sz="1600" dirty="0" smtClean="0">
                <a:solidFill>
                  <a:srgbClr val="000000"/>
                </a:solidFill>
                <a:latin typeface="Consolas"/>
              </a:rPr>
              <a:t>"</a:t>
            </a:r>
            <a:r>
              <a:rPr lang="en-US" sz="1600" dirty="0" err="1" smtClean="0">
                <a:solidFill>
                  <a:srgbClr val="0000FF"/>
                </a:solidFill>
                <a:latin typeface="Consolas"/>
              </a:rPr>
              <a:t>System.Data.SqlClient</a:t>
            </a:r>
            <a:r>
              <a:rPr lang="en-US" sz="1600" dirty="0" smtClean="0">
                <a:solidFill>
                  <a:srgbClr val="000000"/>
                </a:solidFill>
                <a:latin typeface="Consolas"/>
              </a:rPr>
              <a:t>" </a:t>
            </a:r>
            <a:r>
              <a:rPr lang="en-US" sz="1600" dirty="0" smtClean="0">
                <a:solidFill>
                  <a:srgbClr val="0000FF"/>
                </a:solidFill>
                <a:latin typeface="Consolas"/>
              </a:rPr>
              <a:t>/&gt;</a:t>
            </a:r>
            <a:endParaRPr lang="en-US" sz="800" dirty="0" smtClean="0">
              <a:latin typeface="Segoe UI" pitchFamily="34" charset="0"/>
              <a:ea typeface="Segoe UI" pitchFamily="34" charset="0"/>
            </a:endParaRPr>
          </a:p>
          <a:p>
            <a:r>
              <a:rPr lang="en-US" sz="1600" dirty="0" smtClean="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1591778"/>
            <a:ext cx="7831415" cy="4893647"/>
          </a:xfrm>
        </p:spPr>
        <p:txBody>
          <a:bodyPr/>
          <a:lstStyle/>
          <a:p>
            <a:pPr marL="0" indent="3175"/>
            <a:r>
              <a:rPr lang="en-US" sz="4000" dirty="0" smtClean="0"/>
              <a:t>What is it?</a:t>
            </a:r>
          </a:p>
          <a:p>
            <a:pPr marL="0" indent="3175"/>
            <a:r>
              <a:rPr lang="en-US" sz="4000" dirty="0" smtClean="0"/>
              <a:t>What are the pros/cons/differences?</a:t>
            </a:r>
          </a:p>
          <a:p>
            <a:pPr marL="0" indent="3175"/>
            <a:r>
              <a:rPr lang="en-US" sz="4000" dirty="0" smtClean="0"/>
              <a:t>Considerations and best practices</a:t>
            </a:r>
          </a:p>
          <a:p>
            <a:pPr marL="0" indent="3175"/>
            <a:r>
              <a:rPr lang="en-US" sz="4000" dirty="0" smtClean="0"/>
              <a:t>Transient fault handling deep-dive</a:t>
            </a:r>
          </a:p>
          <a:p>
            <a:pPr marL="0" indent="3175"/>
            <a:r>
              <a:rPr lang="en-US" sz="4000" dirty="0"/>
              <a:t>When should I use it?</a:t>
            </a:r>
          </a:p>
          <a:p>
            <a:pPr marL="0" indent="3175"/>
            <a:r>
              <a:rPr lang="en-US" sz="4000" dirty="0" smtClean="0"/>
              <a:t>Live demonstration</a:t>
            </a:r>
            <a:endParaRPr lang="en-US" sz="4000" dirty="0" smtClean="0"/>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Backups</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r>
              <a:rPr lang="en-AU" dirty="0" err="1" smtClean="0"/>
              <a:t>Todo</a:t>
            </a:r>
            <a:endParaRPr lang="en-AU" dirty="0" smtClean="0"/>
          </a:p>
          <a:p>
            <a:r>
              <a:rPr lang="en-AU" dirty="0"/>
              <a:t>	</a:t>
            </a:r>
            <a:r>
              <a:rPr lang="en-AU" dirty="0" smtClean="0"/>
              <a:t>third party tools</a:t>
            </a:r>
          </a:p>
          <a:p>
            <a:r>
              <a:rPr lang="en-AU" dirty="0"/>
              <a:t>	</a:t>
            </a:r>
            <a:r>
              <a:rPr lang="en-AU" dirty="0" err="1" smtClean="0"/>
              <a:t>bcp</a:t>
            </a:r>
            <a:r>
              <a:rPr lang="en-AU" dirty="0" smtClean="0"/>
              <a:t> (not transactionally consistent)</a:t>
            </a:r>
          </a:p>
          <a:p>
            <a:r>
              <a:rPr lang="en-AU" dirty="0"/>
              <a:t>	</a:t>
            </a:r>
            <a:r>
              <a:rPr lang="en-AU" dirty="0" smtClean="0"/>
              <a:t>create </a:t>
            </a:r>
            <a:r>
              <a:rPr lang="en-AU" dirty="0" err="1" smtClean="0"/>
              <a:t>gatabase</a:t>
            </a:r>
            <a:r>
              <a:rPr lang="en-AU" dirty="0" smtClean="0"/>
              <a:t> as copy (charges a whole day)</a:t>
            </a:r>
          </a:p>
        </p:txBody>
      </p:sp>
    </p:spTree>
    <p:extLst>
      <p:ext uri="{BB962C8B-B14F-4D97-AF65-F5344CB8AC3E}">
        <p14:creationId xmlns:p14="http://schemas.microsoft.com/office/powerpoint/2010/main" val="116445215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Schema Management</a:t>
            </a:r>
            <a:endParaRPr lang="en-AU" dirty="0"/>
          </a:p>
        </p:txBody>
      </p:sp>
      <p:sp>
        <p:nvSpPr>
          <p:cNvPr id="3" name="Text Placeholder 2"/>
          <p:cNvSpPr>
            <a:spLocks noGrp="1"/>
          </p:cNvSpPr>
          <p:nvPr>
            <p:ph type="body" sz="quarter" idx="10"/>
          </p:nvPr>
        </p:nvSpPr>
        <p:spPr>
          <a:xfrm>
            <a:off x="519112" y="1447799"/>
            <a:ext cx="11149013" cy="2885405"/>
          </a:xfrm>
        </p:spPr>
        <p:txBody>
          <a:bodyPr/>
          <a:lstStyle/>
          <a:p>
            <a:r>
              <a:rPr lang="en-AU" dirty="0" err="1" smtClean="0"/>
              <a:t>todo</a:t>
            </a:r>
            <a:endParaRPr lang="en-AU" dirty="0" smtClean="0"/>
          </a:p>
          <a:p>
            <a:r>
              <a:rPr lang="en-AU" dirty="0" smtClean="0"/>
              <a:t>Use migrations so you get the usual benefits of that, but also helps avoid connecting directly to the database (helps with risk of having less regular </a:t>
            </a:r>
            <a:r>
              <a:rPr lang="en-AU" dirty="0" err="1" smtClean="0"/>
              <a:t>db</a:t>
            </a:r>
            <a:r>
              <a:rPr lang="en-AU" dirty="0" smtClean="0"/>
              <a:t> backups and no transaction logs)</a:t>
            </a:r>
            <a:endParaRPr lang="en-AU" dirty="0"/>
          </a:p>
        </p:txBody>
      </p:sp>
    </p:spTree>
    <p:extLst>
      <p:ext uri="{BB962C8B-B14F-4D97-AF65-F5344CB8AC3E}">
        <p14:creationId xmlns:p14="http://schemas.microsoft.com/office/powerpoint/2010/main" val="9813967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Security</a:t>
            </a:r>
            <a:endParaRPr lang="en-AU" dirty="0"/>
          </a:p>
        </p:txBody>
      </p:sp>
      <p:sp>
        <p:nvSpPr>
          <p:cNvPr id="3" name="Text Placeholder 2"/>
          <p:cNvSpPr>
            <a:spLocks noGrp="1"/>
          </p:cNvSpPr>
          <p:nvPr>
            <p:ph type="body" sz="quarter" idx="10"/>
          </p:nvPr>
        </p:nvSpPr>
        <p:spPr>
          <a:xfrm>
            <a:off x="519112" y="1447799"/>
            <a:ext cx="11149013" cy="4455066"/>
          </a:xfrm>
        </p:spPr>
        <p:txBody>
          <a:bodyPr/>
          <a:lstStyle/>
          <a:p>
            <a:r>
              <a:rPr lang="en-AU" dirty="0" err="1" smtClean="0"/>
              <a:t>Todo</a:t>
            </a:r>
            <a:endParaRPr lang="en-AU" dirty="0" smtClean="0"/>
          </a:p>
          <a:p>
            <a:r>
              <a:rPr lang="en-AU" dirty="0" smtClean="0"/>
              <a:t>Firewall</a:t>
            </a:r>
          </a:p>
          <a:p>
            <a:r>
              <a:rPr lang="en-AU" dirty="0" smtClean="0"/>
              <a:t>User accounts with privileges</a:t>
            </a:r>
          </a:p>
          <a:p>
            <a:r>
              <a:rPr lang="en-AU" dirty="0"/>
              <a:t>	</a:t>
            </a:r>
            <a:r>
              <a:rPr lang="en-AU" dirty="0" smtClean="0"/>
              <a:t>server admin </a:t>
            </a:r>
            <a:r>
              <a:rPr lang="en-AU" dirty="0" err="1" smtClean="0"/>
              <a:t>vs</a:t>
            </a:r>
            <a:r>
              <a:rPr lang="en-AU" dirty="0" smtClean="0"/>
              <a:t> other</a:t>
            </a:r>
          </a:p>
          <a:p>
            <a:r>
              <a:rPr lang="en-AU" dirty="0" smtClean="0"/>
              <a:t>Encrypt on connection string</a:t>
            </a:r>
          </a:p>
          <a:p>
            <a:r>
              <a:rPr lang="en-AU" dirty="0" smtClean="0"/>
              <a:t>Encrypted </a:t>
            </a:r>
            <a:r>
              <a:rPr lang="en-AU" dirty="0" err="1" smtClean="0"/>
              <a:t>config</a:t>
            </a:r>
            <a:r>
              <a:rPr lang="en-AU" dirty="0" smtClean="0"/>
              <a:t> when deploying / password safe for password</a:t>
            </a:r>
          </a:p>
        </p:txBody>
      </p:sp>
    </p:spTree>
    <p:extLst>
      <p:ext uri="{BB962C8B-B14F-4D97-AF65-F5344CB8AC3E}">
        <p14:creationId xmlns:p14="http://schemas.microsoft.com/office/powerpoint/2010/main" val="34847008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Scaling</a:t>
            </a:r>
            <a:endParaRPr lang="en-AU" dirty="0"/>
          </a:p>
        </p:txBody>
      </p:sp>
      <p:sp>
        <p:nvSpPr>
          <p:cNvPr id="3" name="Text Placeholder 2"/>
          <p:cNvSpPr>
            <a:spLocks noGrp="1"/>
          </p:cNvSpPr>
          <p:nvPr>
            <p:ph type="body" sz="quarter" idx="10"/>
          </p:nvPr>
        </p:nvSpPr>
        <p:spPr>
          <a:xfrm>
            <a:off x="519112" y="1447799"/>
            <a:ext cx="11149013" cy="5678478"/>
          </a:xfrm>
        </p:spPr>
        <p:txBody>
          <a:bodyPr/>
          <a:lstStyle/>
          <a:p>
            <a:r>
              <a:rPr lang="en-AU" dirty="0" err="1" smtClean="0"/>
              <a:t>todo</a:t>
            </a:r>
            <a:endParaRPr lang="en-AU" dirty="0" smtClean="0"/>
          </a:p>
          <a:p>
            <a:r>
              <a:rPr lang="en-AU" dirty="0" smtClean="0"/>
              <a:t>Vertical (size) =&gt; multi-tenancy for cost cutting</a:t>
            </a:r>
          </a:p>
          <a:p>
            <a:r>
              <a:rPr lang="en-AU" dirty="0" smtClean="0"/>
              <a:t>Horizontal (size and throughput) =&gt; federations or manual</a:t>
            </a:r>
          </a:p>
          <a:p>
            <a:r>
              <a:rPr lang="en-AU" dirty="0" smtClean="0"/>
              <a:t>If you need more size or throughput than SQL Database can handle:</a:t>
            </a:r>
          </a:p>
          <a:p>
            <a:pPr marL="574675" indent="-571500">
              <a:buFont typeface="Arial" panose="020B0604020202020204" pitchFamily="34" charset="0"/>
              <a:buChar char="•"/>
            </a:pPr>
            <a:r>
              <a:rPr lang="en-AU" dirty="0" smtClean="0"/>
              <a:t>Azure Table Storage (or hybrid between two)</a:t>
            </a:r>
          </a:p>
          <a:p>
            <a:pPr marL="574675" indent="-571500">
              <a:buFont typeface="Arial" panose="020B0604020202020204" pitchFamily="34" charset="0"/>
              <a:buChar char="•"/>
            </a:pPr>
            <a:r>
              <a:rPr lang="en-AU" dirty="0" err="1" smtClean="0"/>
              <a:t>IaaS</a:t>
            </a:r>
            <a:r>
              <a:rPr lang="en-AU" dirty="0" smtClean="0"/>
              <a:t> VM with SQL server</a:t>
            </a:r>
          </a:p>
          <a:p>
            <a:endParaRPr lang="en-AU" dirty="0" smtClean="0"/>
          </a:p>
        </p:txBody>
      </p:sp>
    </p:spTree>
    <p:extLst>
      <p:ext uri="{BB962C8B-B14F-4D97-AF65-F5344CB8AC3E}">
        <p14:creationId xmlns:p14="http://schemas.microsoft.com/office/powerpoint/2010/main" val="26318338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Transient Fault Handling</a:t>
            </a:r>
            <a:endParaRPr lang="en-US" dirty="0"/>
          </a:p>
        </p:txBody>
      </p:sp>
    </p:spTree>
    <p:extLst>
      <p:ext uri="{BB962C8B-B14F-4D97-AF65-F5344CB8AC3E}">
        <p14:creationId xmlns:p14="http://schemas.microsoft.com/office/powerpoint/2010/main" val="371550878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are transient faults?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t>todo</a:t>
            </a:r>
            <a:endParaRPr lang="en-AU" dirty="0"/>
          </a:p>
        </p:txBody>
      </p:sp>
    </p:spTree>
    <p:extLst>
      <p:ext uri="{BB962C8B-B14F-4D97-AF65-F5344CB8AC3E}">
        <p14:creationId xmlns:p14="http://schemas.microsoft.com/office/powerpoint/2010/main" val="6505315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AU" dirty="0" smtClean="0"/>
              <a:t>Why does it give transient faults?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t>todo</a:t>
            </a:r>
            <a:endParaRPr lang="en-AU" dirty="0"/>
          </a:p>
        </p:txBody>
      </p:sp>
    </p:spTree>
    <p:extLst>
      <p:ext uri="{BB962C8B-B14F-4D97-AF65-F5344CB8AC3E}">
        <p14:creationId xmlns:p14="http://schemas.microsoft.com/office/powerpoint/2010/main" val="4372414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Transient Fault Handling library</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t>todo</a:t>
            </a:r>
            <a:endParaRPr lang="en-AU" dirty="0"/>
          </a:p>
        </p:txBody>
      </p:sp>
    </p:spTree>
    <p:extLst>
      <p:ext uri="{BB962C8B-B14F-4D97-AF65-F5344CB8AC3E}">
        <p14:creationId xmlns:p14="http://schemas.microsoft.com/office/powerpoint/2010/main" val="181826558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NHibernate.SqlAzure</a:t>
            </a:r>
            <a:r>
              <a:rPr lang="en-AU" dirty="0" smtClean="0"/>
              <a:t> library</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t>todo</a:t>
            </a:r>
            <a:endParaRPr lang="en-AU" dirty="0"/>
          </a:p>
        </p:txBody>
      </p:sp>
    </p:spTree>
    <p:extLst>
      <p:ext uri="{BB962C8B-B14F-4D97-AF65-F5344CB8AC3E}">
        <p14:creationId xmlns:p14="http://schemas.microsoft.com/office/powerpoint/2010/main" val="296971438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it?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What is it?</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should I use it?</a:t>
            </a:r>
            <a:endParaRPr lang="en-AU" dirty="0"/>
          </a:p>
        </p:txBody>
      </p:sp>
      <p:sp>
        <p:nvSpPr>
          <p:cNvPr id="3" name="Text Placeholder 2"/>
          <p:cNvSpPr>
            <a:spLocks noGrp="1"/>
          </p:cNvSpPr>
          <p:nvPr>
            <p:ph type="body" sz="quarter" idx="10"/>
          </p:nvPr>
        </p:nvSpPr>
        <p:spPr>
          <a:xfrm>
            <a:off x="519112" y="1447799"/>
            <a:ext cx="11149013" cy="4893647"/>
          </a:xfrm>
        </p:spPr>
        <p:txBody>
          <a:bodyPr/>
          <a:lstStyle/>
          <a:p>
            <a:pPr marL="574675" indent="-571500">
              <a:buFont typeface="Arial" panose="020B0604020202020204" pitchFamily="34" charset="0"/>
              <a:buChar char="•"/>
            </a:pPr>
            <a:r>
              <a:rPr lang="en-AU" dirty="0" smtClean="0"/>
              <a:t>Basic use cases (just a relational DB); or</a:t>
            </a:r>
          </a:p>
          <a:p>
            <a:pPr marL="574675" indent="-571500">
              <a:buFont typeface="Arial" panose="020B0604020202020204" pitchFamily="34" charset="0"/>
              <a:buChar char="•"/>
            </a:pPr>
            <a:r>
              <a:rPr lang="en-AU" dirty="0" smtClean="0"/>
              <a:t>You don’t have a high load; or</a:t>
            </a:r>
          </a:p>
          <a:p>
            <a:pPr marL="574675" indent="-571500">
              <a:buFont typeface="Arial" panose="020B0604020202020204" pitchFamily="34" charset="0"/>
              <a:buChar char="•"/>
            </a:pPr>
            <a:r>
              <a:rPr lang="en-AU" dirty="0" smtClean="0"/>
              <a:t>The number of databases you need isn’t too high or you can re-architect for multi-tenancy; or</a:t>
            </a:r>
          </a:p>
          <a:p>
            <a:pPr marL="574675" indent="-571500">
              <a:buFont typeface="Arial" panose="020B0604020202020204" pitchFamily="34" charset="0"/>
              <a:buChar char="•"/>
            </a:pPr>
            <a:r>
              <a:rPr lang="en-AU" dirty="0" smtClean="0"/>
              <a:t>You need a web-scale </a:t>
            </a:r>
            <a:r>
              <a:rPr lang="en-AU" b="1" dirty="0" smtClean="0"/>
              <a:t>relational </a:t>
            </a:r>
            <a:r>
              <a:rPr lang="en-AU" dirty="0" smtClean="0"/>
              <a:t>DB, you can re-architect for federations and you can afford the number of databases required; or</a:t>
            </a:r>
          </a:p>
          <a:p>
            <a:pPr marL="574675" indent="-571500">
              <a:buFont typeface="Arial" panose="020B0604020202020204" pitchFamily="34" charset="0"/>
              <a:buChar char="•"/>
            </a:pPr>
            <a:r>
              <a:rPr lang="en-AU" dirty="0" smtClean="0"/>
              <a:t>You don’t have operations staff with SQL Server </a:t>
            </a:r>
            <a:r>
              <a:rPr lang="en-AU" dirty="0" err="1" smtClean="0"/>
              <a:t>xp</a:t>
            </a:r>
            <a:r>
              <a:rPr lang="en-AU" dirty="0" smtClean="0"/>
              <a:t>.</a:t>
            </a:r>
          </a:p>
        </p:txBody>
      </p:sp>
    </p:spTree>
    <p:extLst>
      <p:ext uri="{BB962C8B-B14F-4D97-AF65-F5344CB8AC3E}">
        <p14:creationId xmlns:p14="http://schemas.microsoft.com/office/powerpoint/2010/main" val="9934092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Creating </a:t>
            </a:r>
            <a:r>
              <a:rPr lang="en-US" dirty="0"/>
              <a:t>A</a:t>
            </a:r>
            <a:r>
              <a:rPr lang="en-US" sz="4800" dirty="0" smtClean="0"/>
              <a:t> SQL </a:t>
            </a:r>
            <a:br>
              <a:rPr lang="en-US" sz="4800" dirty="0" smtClean="0"/>
            </a:br>
            <a:r>
              <a:rPr lang="en-US" sz="4800" dirty="0" smtClean="0"/>
              <a:t>Database </a:t>
            </a:r>
            <a:r>
              <a:rPr lang="en-US" sz="4800" dirty="0" smtClean="0"/>
              <a:t>Server</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132905341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Transient Fault</a:t>
            </a:r>
            <a:br>
              <a:rPr lang="en-US" sz="4800" dirty="0" smtClean="0"/>
            </a:br>
            <a:r>
              <a:rPr lang="en-US" sz="4800" dirty="0" smtClean="0"/>
              <a:t>Handling</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76795366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2"/>
            <a:ext cx="5573712" cy="336393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MSSQL-as-a-service hosted in Azure</a:t>
            </a:r>
            <a:endParaRPr lang="en-US" sz="1800" spc="-51" dirty="0"/>
          </a:p>
          <a:p>
            <a:pPr marL="3175" lvl="1" indent="0" defTabSz="914325">
              <a:spcBef>
                <a:spcPts val="600"/>
              </a:spcBef>
              <a:buNone/>
            </a:pPr>
            <a:r>
              <a:rPr lang="en-US" sz="1800" spc="-51" dirty="0"/>
              <a:t>Fully </a:t>
            </a:r>
            <a:r>
              <a:rPr lang="en-US" sz="1800" spc="-51" dirty="0" smtClean="0"/>
              <a:t>Managed:</a:t>
            </a:r>
          </a:p>
          <a:p>
            <a:pPr marL="3175" lvl="1" indent="0" defTabSz="914325">
              <a:spcBef>
                <a:spcPts val="600"/>
              </a:spcBef>
              <a:buNone/>
            </a:pPr>
            <a:r>
              <a:rPr lang="en-US" sz="1800" spc="-51" dirty="0"/>
              <a:t>	</a:t>
            </a:r>
            <a:r>
              <a:rPr lang="en-US" sz="1800" spc="-51" dirty="0" smtClean="0"/>
              <a:t>Updates</a:t>
            </a:r>
          </a:p>
          <a:p>
            <a:pPr marL="3175" lvl="1" indent="0" defTabSz="914325">
              <a:spcBef>
                <a:spcPts val="600"/>
              </a:spcBef>
              <a:buNone/>
            </a:pPr>
            <a:r>
              <a:rPr lang="en-US" sz="1800" spc="-51" dirty="0"/>
              <a:t>	</a:t>
            </a:r>
            <a:r>
              <a:rPr lang="en-US" sz="1800" spc="-51" dirty="0" smtClean="0"/>
              <a:t>Vertical scaling</a:t>
            </a:r>
          </a:p>
          <a:p>
            <a:pPr marL="3175" lvl="1" indent="0" defTabSz="914325">
              <a:spcBef>
                <a:spcPts val="600"/>
              </a:spcBef>
              <a:buNone/>
            </a:pPr>
            <a:r>
              <a:rPr lang="en-US" sz="1800" spc="-51" dirty="0"/>
              <a:t>	</a:t>
            </a:r>
            <a:r>
              <a:rPr lang="en-US" sz="1800" spc="-51" dirty="0" smtClean="0"/>
              <a:t>Server and disk management</a:t>
            </a:r>
          </a:p>
          <a:p>
            <a:pPr marL="3175" lvl="1" indent="0" defTabSz="914325">
              <a:spcBef>
                <a:spcPts val="600"/>
              </a:spcBef>
              <a:buNone/>
            </a:pPr>
            <a:r>
              <a:rPr lang="en-US" sz="1800" spc="-51" dirty="0"/>
              <a:t>	</a:t>
            </a:r>
            <a:r>
              <a:rPr lang="en-US" sz="1800" spc="-51" dirty="0" smtClean="0"/>
              <a:t>Configuration and optimisation</a:t>
            </a:r>
            <a:endParaRPr lang="en-US" sz="1800" spc="-51" dirty="0"/>
          </a:p>
          <a:p>
            <a:pPr marL="3175" lvl="1" indent="0" defTabSz="914325">
              <a:spcBef>
                <a:spcPts val="600"/>
              </a:spcBef>
              <a:buNone/>
            </a:pPr>
            <a:r>
              <a:rPr lang="en-US" sz="1800" spc="-51" dirty="0" smtClean="0"/>
              <a:t>High-availability – 3 copies</a:t>
            </a:r>
          </a:p>
          <a:p>
            <a:pPr marL="3175" lvl="1" indent="0" defTabSz="914325">
              <a:spcBef>
                <a:spcPts val="600"/>
              </a:spcBef>
              <a:buNone/>
            </a:pPr>
            <a:r>
              <a:rPr lang="en-US" sz="1800" spc="-51" dirty="0" smtClean="0"/>
              <a:t>99.9% uptime SLA</a:t>
            </a:r>
          </a:p>
          <a:p>
            <a:pPr marL="3175" lvl="1" indent="0" defTabSz="914325">
              <a:spcBef>
                <a:spcPts val="600"/>
              </a:spcBef>
              <a:buNone/>
            </a:pPr>
            <a:r>
              <a:rPr lang="en-US" sz="1800" spc="-51" dirty="0" smtClean="0"/>
              <a:t>SQL Azure =&gt; Azure SQL Database</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A Server Is Not A Machine</a:t>
            </a:r>
            <a:endParaRPr lang="en-US" dirty="0"/>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765988" y="1000467"/>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4845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1329595"/>
          </a:xfrm>
        </p:spPr>
        <p:txBody>
          <a:bodyPr/>
          <a:lstStyle/>
          <a:p>
            <a:r>
              <a:rPr lang="en-US" sz="4800" dirty="0" smtClean="0"/>
              <a:t>SQL Database </a:t>
            </a:r>
            <a:r>
              <a:rPr lang="en-US" sz="4800" dirty="0"/>
              <a:t>Billing Rates (As of </a:t>
            </a:r>
            <a:r>
              <a:rPr lang="en-US" sz="4800" dirty="0" smtClean="0"/>
              <a:t>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sp>
        <p:nvSpPr>
          <p:cNvPr id="7" name="Content Placeholder 2"/>
          <p:cNvSpPr txBox="1">
            <a:spLocks/>
          </p:cNvSpPr>
          <p:nvPr/>
        </p:nvSpPr>
        <p:spPr>
          <a:xfrm>
            <a:off x="6337695"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ext uri="{D42A27DB-BD31-4B8C-83A1-F6EECF244321}">
                <p14:modId xmlns:p14="http://schemas.microsoft.com/office/powerpoint/2010/main" val="505507390"/>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5439"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Data </a:t>
            </a:r>
            <a:r>
              <a:rPr lang="en-US" spc="-100" dirty="0">
                <a:solidFill>
                  <a:schemeClr val="accent2">
                    <a:alpha val="99000"/>
                  </a:schemeClr>
                </a:solidFill>
                <a:latin typeface="Segoe UI Light" pitchFamily="34" charset="0"/>
              </a:rPr>
              <a:t>Transfers</a:t>
            </a:r>
          </a:p>
          <a:p>
            <a:pPr marL="3175" lvl="1" indent="0" defTabSz="914325">
              <a:spcBef>
                <a:spcPts val="600"/>
              </a:spcBef>
              <a:buNone/>
            </a:pPr>
            <a:r>
              <a:rPr lang="en-US" sz="1600" spc="-51" dirty="0"/>
              <a:t>North America and Europe regions $</a:t>
            </a:r>
            <a:r>
              <a:rPr lang="en-US" sz="1600" spc="-51" dirty="0" smtClean="0"/>
              <a:t>0.05 </a:t>
            </a:r>
            <a:r>
              <a:rPr lang="en-US" sz="1600" spc="-51" dirty="0"/>
              <a:t>- $</a:t>
            </a:r>
            <a:r>
              <a:rPr lang="en-US" sz="1600" spc="-51" dirty="0" smtClean="0"/>
              <a:t>0.12 per GB outbound</a:t>
            </a:r>
            <a:endParaRPr lang="en-US" sz="1600" spc="-51" dirty="0"/>
          </a:p>
          <a:p>
            <a:pPr marL="3175" lvl="1" indent="0" defTabSz="914325">
              <a:spcBef>
                <a:spcPts val="600"/>
              </a:spcBef>
              <a:buNone/>
            </a:pPr>
            <a:r>
              <a:rPr lang="en-US" sz="1600" spc="-51" dirty="0"/>
              <a:t>Asia Pacific region $</a:t>
            </a:r>
            <a:r>
              <a:rPr lang="en-US" sz="1600" spc="-51" dirty="0" smtClean="0"/>
              <a:t>0.12 </a:t>
            </a:r>
            <a:r>
              <a:rPr lang="en-US" sz="1600" spc="-51" dirty="0"/>
              <a:t>- $</a:t>
            </a:r>
            <a:r>
              <a:rPr lang="en-US" sz="1600" spc="-51" dirty="0" smtClean="0"/>
              <a:t>0.19 per GB outbound</a:t>
            </a:r>
            <a:endParaRPr lang="en-US" sz="1600" spc="-51" dirty="0"/>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Based on graduated rate based on database size</a:t>
            </a:r>
          </a:p>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No Transaction Charges</a:t>
            </a:r>
            <a:endParaRPr lang="en-US" sz="1600" spc="-51" dirty="0"/>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a:t>What are the pros / </a:t>
            </a:r>
            <a:r>
              <a:rPr lang="en-US" dirty="0" smtClean="0"/>
              <a:t>cons / differences?</a:t>
            </a:r>
            <a:endParaRPr lang="en-US" dirty="0"/>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3220</TotalTime>
  <Words>1280</Words>
  <Application>Microsoft Office PowerPoint</Application>
  <PresentationFormat>Custom</PresentationFormat>
  <Paragraphs>251</Paragraphs>
  <Slides>33</Slides>
  <Notes>15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33</vt:i4>
      </vt:variant>
    </vt:vector>
  </HeadingPairs>
  <TitlesOfParts>
    <vt:vector size="40" baseType="lpstr">
      <vt:lpstr>Segoe UI</vt:lpstr>
      <vt:lpstr>Segoe UI Light</vt:lpstr>
      <vt:lpstr>Consolas</vt:lpstr>
      <vt:lpstr>Arial</vt:lpstr>
      <vt:lpstr>MS1444_Windows Azure Template 16x9_r08b</vt:lpstr>
      <vt:lpstr>1_White with Consolas font for code slides</vt:lpstr>
      <vt:lpstr>WindowsAzureTemplate16x9</vt:lpstr>
      <vt:lpstr>Windows Azure SQL Databases</vt:lpstr>
      <vt:lpstr>Overview</vt:lpstr>
      <vt:lpstr>PowerPoint Presentation</vt:lpstr>
      <vt:lpstr>The Basics</vt:lpstr>
      <vt:lpstr>A Server Is Not A Machine</vt:lpstr>
      <vt:lpstr>How It Works</vt:lpstr>
      <vt:lpstr>Architecture</vt:lpstr>
      <vt:lpstr>SQL Database Billing Rates (As of February 2012)</vt:lpstr>
      <vt:lpstr>PowerPoint Presentation</vt:lpstr>
      <vt:lpstr>Pros</vt:lpstr>
      <vt:lpstr>Pros</vt:lpstr>
      <vt:lpstr>Differences</vt:lpstr>
      <vt:lpstr>Differences</vt:lpstr>
      <vt:lpstr>Cons</vt:lpstr>
      <vt:lpstr>Cons</vt:lpstr>
      <vt:lpstr>PowerPoint Presentation</vt:lpstr>
      <vt:lpstr>When to provision new servers / DBs</vt:lpstr>
      <vt:lpstr>Which DB edition to use?</vt:lpstr>
      <vt:lpstr>Connection String</vt:lpstr>
      <vt:lpstr>Backups</vt:lpstr>
      <vt:lpstr>Schema Management</vt:lpstr>
      <vt:lpstr>Security</vt:lpstr>
      <vt:lpstr>Scaling</vt:lpstr>
      <vt:lpstr>PowerPoint Presentation</vt:lpstr>
      <vt:lpstr>What are transient faults?</vt:lpstr>
      <vt:lpstr>Why does it give transient faults?</vt:lpstr>
      <vt:lpstr>Transient Fault Handling library</vt:lpstr>
      <vt:lpstr>NHibernate.SqlAzure library</vt:lpstr>
      <vt:lpstr>PowerPoint Presentation</vt:lpstr>
      <vt:lpstr>When should I use it?</vt:lpstr>
      <vt:lpstr>Creating A SQL  Database Server</vt:lpstr>
      <vt:lpstr>Transient Fault Handling</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250</cp:revision>
  <dcterms:created xsi:type="dcterms:W3CDTF">2011-11-30T19:12:28Z</dcterms:created>
  <dcterms:modified xsi:type="dcterms:W3CDTF">2013-05-04T07:37:17Z</dcterms:modified>
  <cp:version>1.0.0</cp:version>
</cp:coreProperties>
</file>