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81" r:id="rId1"/>
    <p:sldMasterId id="2147483800" r:id="rId2"/>
    <p:sldMasterId id="2147483802" r:id="rId3"/>
  </p:sldMasterIdLst>
  <p:notesMasterIdLst>
    <p:notesMasterId r:id="rId43"/>
  </p:notesMasterIdLst>
  <p:handoutMasterIdLst>
    <p:handoutMasterId r:id="rId44"/>
  </p:handoutMasterIdLst>
  <p:sldIdLst>
    <p:sldId id="256" r:id="rId4"/>
    <p:sldId id="306" r:id="rId5"/>
    <p:sldId id="334" r:id="rId6"/>
    <p:sldId id="320" r:id="rId7"/>
    <p:sldId id="336" r:id="rId8"/>
    <p:sldId id="327" r:id="rId9"/>
    <p:sldId id="305" r:id="rId10"/>
    <p:sldId id="328" r:id="rId11"/>
    <p:sldId id="351" r:id="rId12"/>
    <p:sldId id="286" r:id="rId13"/>
    <p:sldId id="340" r:id="rId14"/>
    <p:sldId id="344" r:id="rId15"/>
    <p:sldId id="341" r:id="rId16"/>
    <p:sldId id="343" r:id="rId17"/>
    <p:sldId id="342" r:id="rId18"/>
    <p:sldId id="355" r:id="rId19"/>
    <p:sldId id="347" r:id="rId20"/>
    <p:sldId id="364" r:id="rId21"/>
    <p:sldId id="354" r:id="rId22"/>
    <p:sldId id="365" r:id="rId23"/>
    <p:sldId id="366" r:id="rId24"/>
    <p:sldId id="363" r:id="rId25"/>
    <p:sldId id="368" r:id="rId26"/>
    <p:sldId id="367" r:id="rId27"/>
    <p:sldId id="350" r:id="rId28"/>
    <p:sldId id="356" r:id="rId29"/>
    <p:sldId id="348" r:id="rId30"/>
    <p:sldId id="357" r:id="rId31"/>
    <p:sldId id="358" r:id="rId32"/>
    <p:sldId id="371" r:id="rId33"/>
    <p:sldId id="370" r:id="rId34"/>
    <p:sldId id="359" r:id="rId35"/>
    <p:sldId id="360" r:id="rId36"/>
    <p:sldId id="346" r:id="rId37"/>
    <p:sldId id="292" r:id="rId38"/>
    <p:sldId id="349" r:id="rId39"/>
    <p:sldId id="362" r:id="rId40"/>
    <p:sldId id="281" r:id="rId41"/>
    <p:sldId id="361" r:id="rId42"/>
  </p:sldIdLst>
  <p:sldSz cx="12188825" cy="6858000"/>
  <p:notesSz cx="6858000" cy="9144000"/>
  <p:embeddedFontLst>
    <p:embeddedFont>
      <p:font typeface="Segoe UI" panose="020B0502040204020203" pitchFamily="34" charset="0"/>
      <p:regular r:id="rId45"/>
      <p:bold r:id="rId46"/>
      <p:italic r:id="rId47"/>
      <p:boldItalic r:id="rId48"/>
    </p:embeddedFont>
    <p:embeddedFont>
      <p:font typeface="Segoe UI Light" panose="020B0502040204020203" pitchFamily="34" charset="0"/>
      <p:regular r:id="rId49"/>
      <p:italic r:id="rId50"/>
    </p:embeddedFont>
    <p:embeddedFont>
      <p:font typeface="Consolas" panose="020B0609020204030204" pitchFamily="49" charset="0"/>
      <p:regular r:id="rId51"/>
      <p:bold r:id="rId52"/>
      <p:italic r:id="rId53"/>
      <p:boldItalic r:id="rId54"/>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p15:clr>
            <a:srgbClr val="A4A3A4"/>
          </p15:clr>
        </p15:guide>
        <p15:guide id="2" orient="horz" pos="1200">
          <p15:clr>
            <a:srgbClr val="A4A3A4"/>
          </p15:clr>
        </p15:guide>
        <p15:guide id="3" orient="horz" pos="2736">
          <p15:clr>
            <a:srgbClr val="A4A3A4"/>
          </p15:clr>
        </p15:guide>
        <p15:guide id="4" orient="horz" pos="4176">
          <p15:clr>
            <a:srgbClr val="A4A3A4"/>
          </p15:clr>
        </p15:guide>
        <p15:guide id="5" orient="horz" pos="1488">
          <p15:clr>
            <a:srgbClr val="A4A3A4"/>
          </p15:clr>
        </p15:guide>
        <p15:guide id="6" orient="horz" pos="912">
          <p15:clr>
            <a:srgbClr val="A4A3A4"/>
          </p15:clr>
        </p15:guide>
        <p15:guide id="7" pos="3697">
          <p15:clr>
            <a:srgbClr val="A4A3A4"/>
          </p15:clr>
        </p15:guide>
        <p15:guide id="8" pos="327">
          <p15:clr>
            <a:srgbClr val="A4A3A4"/>
          </p15:clr>
        </p15:guide>
        <p15:guide id="9" pos="1190">
          <p15:clr>
            <a:srgbClr val="A4A3A4"/>
          </p15:clr>
        </p15:guide>
        <p15:guide id="10" pos="7350">
          <p15:clr>
            <a:srgbClr val="A4A3A4"/>
          </p15:clr>
        </p15:guide>
        <p15:guide id="11" pos="7063">
          <p15:clr>
            <a:srgbClr val="A4A3A4"/>
          </p15:clr>
        </p15:guide>
        <p15:guide id="12" pos="611">
          <p15:clr>
            <a:srgbClr val="A4A3A4"/>
          </p15:clr>
        </p15:guide>
        <p15:guide id="13" pos="1994">
          <p15:clr>
            <a:srgbClr val="A4A3A4"/>
          </p15:clr>
        </p15:guide>
        <p15:guide id="14" pos="3695">
          <p15:clr>
            <a:srgbClr val="A4A3A4"/>
          </p15:clr>
        </p15:guide>
        <p15:guide id="15" pos="398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reg"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AE1"/>
    <a:srgbClr val="FED15D"/>
    <a:srgbClr val="CCCCCC"/>
    <a:srgbClr val="CCDCEB"/>
    <a:srgbClr val="97B7DD"/>
    <a:srgbClr val="88ACD8"/>
    <a:srgbClr val="E1EAF5"/>
    <a:srgbClr val="EFEAF5"/>
    <a:srgbClr val="EFF3FF"/>
    <a:srgbClr val="EFF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83013" autoAdjust="0"/>
  </p:normalViewPr>
  <p:slideViewPr>
    <p:cSldViewPr snapToGrid="0">
      <p:cViewPr varScale="1">
        <p:scale>
          <a:sx n="110" d="100"/>
          <a:sy n="110" d="100"/>
        </p:scale>
        <p:origin x="900" y="102"/>
      </p:cViewPr>
      <p:guideLst>
        <p:guide orient="horz" pos="144"/>
        <p:guide orient="horz" pos="1200"/>
        <p:guide orient="horz" pos="2736"/>
        <p:guide orient="horz" pos="4176"/>
        <p:guide orient="horz" pos="1488"/>
        <p:guide orient="horz" pos="912"/>
        <p:guide pos="3697"/>
        <p:guide pos="327"/>
        <p:guide pos="1190"/>
        <p:guide pos="7350"/>
        <p:guide pos="7063"/>
        <p:guide pos="611"/>
        <p:guide pos="1994"/>
        <p:guide pos="3695"/>
        <p:guide pos="3983"/>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font" Target="fonts/font4.fntdata"/><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7.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font" Target="fonts/font2.fntdata"/><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5.fntdata"/><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handoutMaster" Target="handoutMasters/handoutMaster1.xml"/><Relationship Id="rId52"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Understanding SQL Azure</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5/15/2013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Understanding SQL Azure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5/15/2013</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extLst>
      <p:ext uri="{BB962C8B-B14F-4D97-AF65-F5344CB8AC3E}">
        <p14:creationId xmlns:p14="http://schemas.microsoft.com/office/powerpoint/2010/main" val="5904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2811030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15 mins - June</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3130275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17</a:t>
            </a:fld>
            <a:endParaRPr lang="en-US" dirty="0"/>
          </a:p>
        </p:txBody>
      </p:sp>
    </p:spTree>
    <p:extLst>
      <p:ext uri="{BB962C8B-B14F-4D97-AF65-F5344CB8AC3E}">
        <p14:creationId xmlns:p14="http://schemas.microsoft.com/office/powerpoint/2010/main" val="3865810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18</a:t>
            </a:fld>
            <a:endParaRPr lang="en-US" dirty="0"/>
          </a:p>
        </p:txBody>
      </p:sp>
    </p:spTree>
    <p:extLst>
      <p:ext uri="{BB962C8B-B14F-4D97-AF65-F5344CB8AC3E}">
        <p14:creationId xmlns:p14="http://schemas.microsoft.com/office/powerpoint/2010/main" val="2815162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extLst>
      <p:ext uri="{BB962C8B-B14F-4D97-AF65-F5344CB8AC3E}">
        <p14:creationId xmlns:p14="http://schemas.microsoft.com/office/powerpoint/2010/main" val="608378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5 mins - June</a:t>
            </a:r>
          </a:p>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extLst>
      <p:ext uri="{BB962C8B-B14F-4D97-AF65-F5344CB8AC3E}">
        <p14:creationId xmlns:p14="http://schemas.microsoft.com/office/powerpoint/2010/main" val="2449960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22</a:t>
            </a:fld>
            <a:endParaRPr lang="en-US" dirty="0"/>
          </a:p>
        </p:txBody>
      </p:sp>
    </p:spTree>
    <p:extLst>
      <p:ext uri="{BB962C8B-B14F-4D97-AF65-F5344CB8AC3E}">
        <p14:creationId xmlns:p14="http://schemas.microsoft.com/office/powerpoint/2010/main" val="182347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extLst>
      <p:ext uri="{BB962C8B-B14F-4D97-AF65-F5344CB8AC3E}">
        <p14:creationId xmlns:p14="http://schemas.microsoft.com/office/powerpoint/2010/main" val="1333975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extLst>
      <p:ext uri="{BB962C8B-B14F-4D97-AF65-F5344CB8AC3E}">
        <p14:creationId xmlns:p14="http://schemas.microsoft.com/office/powerpoint/2010/main" val="22605242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27</a:t>
            </a:fld>
            <a:endParaRPr lang="en-US" dirty="0"/>
          </a:p>
        </p:txBody>
      </p:sp>
    </p:spTree>
    <p:extLst>
      <p:ext uri="{BB962C8B-B14F-4D97-AF65-F5344CB8AC3E}">
        <p14:creationId xmlns:p14="http://schemas.microsoft.com/office/powerpoint/2010/main" val="2622474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10 mins – Matt or Rob</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extLst>
      <p:ext uri="{BB962C8B-B14F-4D97-AF65-F5344CB8AC3E}">
        <p14:creationId xmlns:p14="http://schemas.microsoft.com/office/powerpoint/2010/main" val="1280167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30</a:t>
            </a:r>
            <a:r>
              <a:rPr lang="en-US" baseline="0" dirty="0" smtClean="0"/>
              <a:t> </a:t>
            </a:r>
            <a:r>
              <a:rPr lang="en-US" baseline="0" dirty="0" err="1" smtClean="0"/>
              <a:t>mins</a:t>
            </a:r>
            <a:r>
              <a:rPr lang="en-US" baseline="0" dirty="0" smtClean="0"/>
              <a:t> - Rob</a:t>
            </a:r>
            <a:endParaRPr lang="en-US" dirty="0"/>
          </a:p>
        </p:txBody>
      </p:sp>
      <p:sp>
        <p:nvSpPr>
          <p:cNvPr id="4" name="Slide Number Placeholder 3"/>
          <p:cNvSpPr>
            <a:spLocks noGrp="1"/>
          </p:cNvSpPr>
          <p:nvPr>
            <p:ph type="sldNum" sz="quarter" idx="10"/>
          </p:nvPr>
        </p:nvSpPr>
        <p:spPr/>
        <p:txBody>
          <a:bodyPr/>
          <a:lstStyle/>
          <a:p>
            <a:fld id="{6A737CDB-F497-4071-88DB-C233CAC28117}" type="slidenum">
              <a:rPr lang="en-US" smtClean="0"/>
              <a:t>34</a:t>
            </a:fld>
            <a:endParaRPr lang="en-US" dirty="0"/>
          </a:p>
        </p:txBody>
      </p:sp>
    </p:spTree>
    <p:extLst>
      <p:ext uri="{BB962C8B-B14F-4D97-AF65-F5344CB8AC3E}">
        <p14:creationId xmlns:p14="http://schemas.microsoft.com/office/powerpoint/2010/main" val="85865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35</a:t>
            </a:fld>
            <a:endParaRPr lang="en-US" dirty="0"/>
          </a:p>
        </p:txBody>
      </p:sp>
    </p:spTree>
    <p:extLst>
      <p:ext uri="{BB962C8B-B14F-4D97-AF65-F5344CB8AC3E}">
        <p14:creationId xmlns:p14="http://schemas.microsoft.com/office/powerpoint/2010/main" val="17829264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p>
          <a:p>
            <a:endParaRPr lang="en-AU" dirty="0" smtClean="0"/>
          </a:p>
          <a:p>
            <a:r>
              <a:rPr lang="en-AU" dirty="0" smtClean="0"/>
              <a:t>These are all “</a:t>
            </a:r>
            <a:r>
              <a:rPr lang="en-AU" dirty="0" err="1" smtClean="0"/>
              <a:t>or”’s</a:t>
            </a:r>
            <a:r>
              <a:rPr lang="en-AU" dirty="0" smtClean="0"/>
              <a:t> not “</a:t>
            </a:r>
            <a:r>
              <a:rPr lang="en-AU" dirty="0" err="1" smtClean="0"/>
              <a:t>and”’s</a:t>
            </a:r>
            <a:r>
              <a:rPr lang="en-AU" dirty="0" smtClean="0"/>
              <a:t>.</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extLst>
      <p:ext uri="{BB962C8B-B14F-4D97-AF65-F5344CB8AC3E}">
        <p14:creationId xmlns:p14="http://schemas.microsoft.com/office/powerpoint/2010/main" val="15570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2 mins</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extLst>
      <p:ext uri="{BB962C8B-B14F-4D97-AF65-F5344CB8AC3E}">
        <p14:creationId xmlns:p14="http://schemas.microsoft.com/office/powerpoint/2010/main" val="1049438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467862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effectLst/>
                <a:latin typeface="Segoe UI" panose="020B0502040204020203" pitchFamily="34" charset="0"/>
              </a:rPr>
              <a:t>W</a:t>
            </a:r>
            <a:r>
              <a:rPr lang="en-US" baseline="0" dirty="0" smtClean="0">
                <a:effectLst/>
                <a:latin typeface="Segoe UI" panose="020B0502040204020203" pitchFamily="34" charset="0"/>
              </a:rPr>
              <a:t>hile Windows Azure SQL Database is MSSQL, we do not interact with them in the same physical manner. </a:t>
            </a:r>
            <a:r>
              <a:rPr lang="en-US" dirty="0" smtClean="0">
                <a:effectLst/>
                <a:latin typeface="Segoe UI" panose="020B0502040204020203" pitchFamily="34" charset="0"/>
              </a:rPr>
              <a:t>In an on-premises</a:t>
            </a:r>
            <a:r>
              <a:rPr lang="en-US" baseline="0" dirty="0" smtClean="0">
                <a:effectLst/>
                <a:latin typeface="Segoe UI" panose="020B0502040204020203" pitchFamily="34" charset="0"/>
              </a:rPr>
              <a:t> environment, we typically have physical access to the actual </a:t>
            </a:r>
            <a:r>
              <a:rPr lang="en-US" dirty="0" smtClean="0">
                <a:effectLst/>
                <a:latin typeface="Segoe UI" panose="020B0502040204020203" pitchFamily="34" charset="0"/>
              </a:rPr>
              <a:t>SQL Server </a:t>
            </a:r>
            <a:r>
              <a:rPr lang="en-US" dirty="0" err="1" smtClean="0">
                <a:effectLst/>
                <a:latin typeface="Segoe UI" panose="020B0502040204020203" pitchFamily="34" charset="0"/>
              </a:rPr>
              <a:t>server</a:t>
            </a:r>
            <a:r>
              <a:rPr lang="en-US" baseline="0" dirty="0" smtClean="0">
                <a:effectLst/>
                <a:latin typeface="Segoe UI" panose="020B0502040204020203" pitchFamily="34" charset="0"/>
              </a:rPr>
              <a:t> whereas i</a:t>
            </a:r>
            <a:r>
              <a:rPr lang="en-US" dirty="0" smtClean="0">
                <a:effectLst/>
                <a:latin typeface="Segoe UI" panose="020B0502040204020203" pitchFamily="34" charset="0"/>
              </a:rPr>
              <a:t>n</a:t>
            </a:r>
            <a:r>
              <a:rPr lang="en-US" baseline="0" dirty="0" smtClean="0">
                <a:effectLst/>
                <a:latin typeface="Segoe UI" panose="020B0502040204020203" pitchFamily="34" charset="0"/>
              </a:rPr>
              <a:t> Windows Azure, we do not have physical access to the actual server.</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In the background Microsoft is running physical server with SQL Server 2012 Enterprise Edition, but you talk to a TDS endpoint and the implementation of that endpoint is hidden from you in order to provide a high-availability, scalable, fully-managed service.</a:t>
            </a:r>
          </a:p>
          <a:p>
            <a:pPr rtl="0"/>
            <a:endParaRPr lang="en-US" baseline="0" dirty="0" smtClean="0">
              <a:effectLst/>
              <a:latin typeface="Segoe UI" panose="020B0502040204020203" pitchFamily="34" charset="0"/>
            </a:endParaRPr>
          </a:p>
          <a:p>
            <a:pPr rtl="0"/>
            <a:r>
              <a:rPr lang="en-US" baseline="0" dirty="0" smtClean="0">
                <a:effectLst/>
                <a:latin typeface="Segoe UI" panose="020B0502040204020203" pitchFamily="34" charset="0"/>
              </a:rPr>
              <a:t>It’s worth noting that there is a logical concept in SQL Azure called a server that you create your databases under, but this doesn’t mean that the databases you create under that server will be hosted on the same machine – it’s just used as a grouping for security purposes.</a:t>
            </a:r>
          </a:p>
          <a:p>
            <a:pPr rtl="0"/>
            <a:endParaRPr lang="en-US" baseline="0" dirty="0" smtClean="0">
              <a:effectLst/>
              <a:latin typeface="Segoe UI" panose="020B0502040204020203" pitchFamily="34" charset="0"/>
            </a:endParaRPr>
          </a:p>
          <a:p>
            <a:pPr marL="0" marR="0" indent="0" algn="l" defTabSz="914363" rtl="0" eaLnBrk="1" fontAlgn="auto" latinLnBrk="0" hangingPunct="1">
              <a:lnSpc>
                <a:spcPct val="90000"/>
              </a:lnSpc>
              <a:spcBef>
                <a:spcPts val="0"/>
              </a:spcBef>
              <a:spcAft>
                <a:spcPts val="333"/>
              </a:spcAft>
              <a:buClrTx/>
              <a:buSzTx/>
              <a:buFontTx/>
              <a:buNone/>
              <a:tabLst/>
              <a:defRPr/>
            </a:pPr>
            <a:r>
              <a:rPr lang="en-AU" dirty="0" smtClean="0"/>
              <a:t>Server in SQL Azure</a:t>
            </a:r>
            <a:r>
              <a:rPr lang="en-AU" baseline="0" dirty="0" smtClean="0"/>
              <a:t> gives you a grouping of databases with</a:t>
            </a:r>
            <a:r>
              <a:rPr lang="en-AU" dirty="0" smtClean="0"/>
              <a:t>: a single set of firewall rules, a single set of user accounts, in a single data centre.</a:t>
            </a:r>
          </a:p>
          <a:p>
            <a:pPr rtl="0"/>
            <a:endParaRPr lang="en-US" dirty="0" smtClean="0"/>
          </a:p>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257956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3877033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1041685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140243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15 mins - Matt</a:t>
            </a:r>
            <a:endParaRPr lang="en-AU"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3239397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F743D80-E441-4DE6-AD4D-A3326A9B767E}" type="slidenum">
              <a:rPr lang="en-US" smtClean="0"/>
              <a:t>10</a:t>
            </a:fld>
            <a:endParaRPr lang="en-US" dirty="0"/>
          </a:p>
        </p:txBody>
      </p:sp>
    </p:spTree>
    <p:extLst>
      <p:ext uri="{BB962C8B-B14F-4D97-AF65-F5344CB8AC3E}">
        <p14:creationId xmlns:p14="http://schemas.microsoft.com/office/powerpoint/2010/main" val="1782926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3.xml"/><Relationship Id="rId4" Type="http://schemas.microsoft.com/office/2007/relationships/hdphoto" Target="../media/hdphoto2.wdp"/></Relationships>
</file>

<file path=ppt/slideLayouts/_rels/slideLayout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3.xml"/><Relationship Id="rId6" Type="http://schemas.microsoft.com/office/2007/relationships/hdphoto" Target="../media/hdphoto1.wdp"/><Relationship Id="rId5" Type="http://schemas.openxmlformats.org/officeDocument/2006/relationships/image" Target="../media/image3.png"/><Relationship Id="rId4" Type="http://schemas.microsoft.com/office/2007/relationships/hdphoto" Target="../media/hdphoto3.wdp"/></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12341"/>
            <a:ext cx="5454333" cy="1144929"/>
          </a:xfrm>
        </p:spPr>
        <p:txBody>
          <a:bodyPr/>
          <a:lstStyle>
            <a:lvl1pPr marL="0" indent="0">
              <a:buFont typeface="Arial" pitchFamily="34" charset="0"/>
              <a:buNone/>
              <a:defRPr sz="2400">
                <a:solidFill>
                  <a:schemeClr val="bg1">
                    <a:alpha val="98000"/>
                  </a:schemeClr>
                </a:solidFill>
                <a:latin typeface="+mj-lt"/>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13" name="Picture 12"/>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798422990"/>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4">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sp>
        <p:nvSpPr>
          <p:cNvPr id="8" name="Freeform 6"/>
          <p:cNvSpPr>
            <a:spLocks noEditPoints="1"/>
          </p:cNvSpPr>
          <p:nvPr userDrawn="1"/>
        </p:nvSpPr>
        <p:spPr bwMode="auto">
          <a:xfrm>
            <a:off x="8291953" y="2008094"/>
            <a:ext cx="2269077" cy="2169610"/>
          </a:xfrm>
          <a:custGeom>
            <a:avLst/>
            <a:gdLst>
              <a:gd name="T0" fmla="*/ 150 w 154"/>
              <a:gd name="T1" fmla="*/ 40 h 148"/>
              <a:gd name="T2" fmla="*/ 91 w 154"/>
              <a:gd name="T3" fmla="*/ 40 h 148"/>
              <a:gd name="T4" fmla="*/ 124 w 154"/>
              <a:gd name="T5" fmla="*/ 3 h 148"/>
              <a:gd name="T6" fmla="*/ 120 w 154"/>
              <a:gd name="T7" fmla="*/ 0 h 148"/>
              <a:gd name="T8" fmla="*/ 77 w 154"/>
              <a:gd name="T9" fmla="*/ 39 h 148"/>
              <a:gd name="T10" fmla="*/ 36 w 154"/>
              <a:gd name="T11" fmla="*/ 0 h 148"/>
              <a:gd name="T12" fmla="*/ 32 w 154"/>
              <a:gd name="T13" fmla="*/ 3 h 148"/>
              <a:gd name="T14" fmla="*/ 66 w 154"/>
              <a:gd name="T15" fmla="*/ 40 h 148"/>
              <a:gd name="T16" fmla="*/ 4 w 154"/>
              <a:gd name="T17" fmla="*/ 40 h 148"/>
              <a:gd name="T18" fmla="*/ 0 w 154"/>
              <a:gd name="T19" fmla="*/ 44 h 148"/>
              <a:gd name="T20" fmla="*/ 0 w 154"/>
              <a:gd name="T21" fmla="*/ 144 h 148"/>
              <a:gd name="T22" fmla="*/ 4 w 154"/>
              <a:gd name="T23" fmla="*/ 148 h 148"/>
              <a:gd name="T24" fmla="*/ 150 w 154"/>
              <a:gd name="T25" fmla="*/ 148 h 148"/>
              <a:gd name="T26" fmla="*/ 154 w 154"/>
              <a:gd name="T27" fmla="*/ 144 h 148"/>
              <a:gd name="T28" fmla="*/ 154 w 154"/>
              <a:gd name="T29" fmla="*/ 44 h 148"/>
              <a:gd name="T30" fmla="*/ 150 w 154"/>
              <a:gd name="T31" fmla="*/ 40 h 148"/>
              <a:gd name="T32" fmla="*/ 145 w 154"/>
              <a:gd name="T33" fmla="*/ 135 h 148"/>
              <a:gd name="T34" fmla="*/ 141 w 154"/>
              <a:gd name="T35" fmla="*/ 139 h 148"/>
              <a:gd name="T36" fmla="*/ 13 w 154"/>
              <a:gd name="T37" fmla="*/ 139 h 148"/>
              <a:gd name="T38" fmla="*/ 9 w 154"/>
              <a:gd name="T39" fmla="*/ 135 h 148"/>
              <a:gd name="T40" fmla="*/ 9 w 154"/>
              <a:gd name="T41" fmla="*/ 52 h 148"/>
              <a:gd name="T42" fmla="*/ 13 w 154"/>
              <a:gd name="T43" fmla="*/ 48 h 148"/>
              <a:gd name="T44" fmla="*/ 141 w 154"/>
              <a:gd name="T45" fmla="*/ 48 h 148"/>
              <a:gd name="T46" fmla="*/ 145 w 154"/>
              <a:gd name="T47" fmla="*/ 52 h 148"/>
              <a:gd name="T48" fmla="*/ 145 w 154"/>
              <a:gd name="T49" fmla="*/ 135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48">
                <a:moveTo>
                  <a:pt x="150" y="40"/>
                </a:moveTo>
                <a:cubicBezTo>
                  <a:pt x="91" y="40"/>
                  <a:pt x="91" y="40"/>
                  <a:pt x="91" y="40"/>
                </a:cubicBezTo>
                <a:cubicBezTo>
                  <a:pt x="124" y="3"/>
                  <a:pt x="124" y="3"/>
                  <a:pt x="124" y="3"/>
                </a:cubicBezTo>
                <a:cubicBezTo>
                  <a:pt x="120" y="0"/>
                  <a:pt x="120" y="0"/>
                  <a:pt x="120" y="0"/>
                </a:cubicBezTo>
                <a:cubicBezTo>
                  <a:pt x="77" y="39"/>
                  <a:pt x="77" y="39"/>
                  <a:pt x="77" y="39"/>
                </a:cubicBezTo>
                <a:cubicBezTo>
                  <a:pt x="36" y="0"/>
                  <a:pt x="36" y="0"/>
                  <a:pt x="36" y="0"/>
                </a:cubicBezTo>
                <a:cubicBezTo>
                  <a:pt x="32" y="3"/>
                  <a:pt x="32" y="3"/>
                  <a:pt x="32" y="3"/>
                </a:cubicBezTo>
                <a:cubicBezTo>
                  <a:pt x="66" y="40"/>
                  <a:pt x="66" y="40"/>
                  <a:pt x="66" y="40"/>
                </a:cubicBezTo>
                <a:cubicBezTo>
                  <a:pt x="4" y="40"/>
                  <a:pt x="4" y="40"/>
                  <a:pt x="4" y="40"/>
                </a:cubicBezTo>
                <a:cubicBezTo>
                  <a:pt x="2" y="40"/>
                  <a:pt x="0" y="42"/>
                  <a:pt x="0" y="44"/>
                </a:cubicBezTo>
                <a:cubicBezTo>
                  <a:pt x="0" y="144"/>
                  <a:pt x="0" y="144"/>
                  <a:pt x="0" y="144"/>
                </a:cubicBezTo>
                <a:cubicBezTo>
                  <a:pt x="0" y="146"/>
                  <a:pt x="2" y="148"/>
                  <a:pt x="4" y="148"/>
                </a:cubicBezTo>
                <a:cubicBezTo>
                  <a:pt x="150" y="148"/>
                  <a:pt x="150" y="148"/>
                  <a:pt x="150" y="148"/>
                </a:cubicBezTo>
                <a:cubicBezTo>
                  <a:pt x="152" y="148"/>
                  <a:pt x="154" y="146"/>
                  <a:pt x="154" y="144"/>
                </a:cubicBezTo>
                <a:cubicBezTo>
                  <a:pt x="154" y="44"/>
                  <a:pt x="154" y="44"/>
                  <a:pt x="154" y="44"/>
                </a:cubicBezTo>
                <a:cubicBezTo>
                  <a:pt x="154" y="42"/>
                  <a:pt x="152" y="40"/>
                  <a:pt x="150" y="40"/>
                </a:cubicBezTo>
                <a:close/>
                <a:moveTo>
                  <a:pt x="145" y="135"/>
                </a:moveTo>
                <a:cubicBezTo>
                  <a:pt x="145" y="137"/>
                  <a:pt x="143" y="139"/>
                  <a:pt x="141" y="139"/>
                </a:cubicBezTo>
                <a:cubicBezTo>
                  <a:pt x="13" y="139"/>
                  <a:pt x="13" y="139"/>
                  <a:pt x="13" y="139"/>
                </a:cubicBezTo>
                <a:cubicBezTo>
                  <a:pt x="11" y="139"/>
                  <a:pt x="9" y="137"/>
                  <a:pt x="9" y="135"/>
                </a:cubicBezTo>
                <a:cubicBezTo>
                  <a:pt x="9" y="52"/>
                  <a:pt x="9" y="52"/>
                  <a:pt x="9" y="52"/>
                </a:cubicBezTo>
                <a:cubicBezTo>
                  <a:pt x="9" y="50"/>
                  <a:pt x="11" y="48"/>
                  <a:pt x="13" y="48"/>
                </a:cubicBezTo>
                <a:cubicBezTo>
                  <a:pt x="141" y="48"/>
                  <a:pt x="141" y="48"/>
                  <a:pt x="141" y="48"/>
                </a:cubicBezTo>
                <a:cubicBezTo>
                  <a:pt x="143" y="48"/>
                  <a:pt x="145" y="50"/>
                  <a:pt x="145" y="52"/>
                </a:cubicBezTo>
                <a:lnTo>
                  <a:pt x="145" y="1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4885489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2">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dirty="0"/>
            </a:p>
          </p:txBody>
        </p:sp>
      </p:grpSp>
    </p:spTree>
    <p:extLst>
      <p:ext uri="{BB962C8B-B14F-4D97-AF65-F5344CB8AC3E}">
        <p14:creationId xmlns:p14="http://schemas.microsoft.com/office/powerpoint/2010/main" val="421983362"/>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rgbClr val="FFE497"/>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dirty="0"/>
          </a:p>
        </p:txBody>
      </p:sp>
    </p:spTree>
    <p:extLst>
      <p:ext uri="{BB962C8B-B14F-4D97-AF65-F5344CB8AC3E}">
        <p14:creationId xmlns:p14="http://schemas.microsoft.com/office/powerpoint/2010/main" val="1139950690"/>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3">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73617706"/>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017964593"/>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chemeClr val="bg1">
                    <a:alpha val="99000"/>
                  </a:schemeClr>
                </a:solidFill>
                <a:latin typeface="Segoe UI" pitchFamily="34" charset="0"/>
                <a:cs typeface="Arial" charset="0"/>
              </a:rPr>
              <a:t>© </a:t>
            </a:r>
            <a:r>
              <a:rPr lang="en-US" sz="700" dirty="0" smtClean="0">
                <a:solidFill>
                  <a:schemeClr val="bg1">
                    <a:alpha val="99000"/>
                  </a:schemeClr>
                </a:solidFill>
                <a:latin typeface="Segoe UI" pitchFamily="34" charset="0"/>
                <a:cs typeface="Arial" charset="0"/>
              </a:rPr>
              <a:t>2011 Microsoft </a:t>
            </a:r>
            <a:r>
              <a:rPr lang="en-US" sz="700" dirty="0">
                <a:solidFill>
                  <a:schemeClr val="bg1">
                    <a:alpha val="99000"/>
                  </a:schemeClr>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chemeClr val="bg1">
                    <a:alpha val="99000"/>
                  </a:schemeClr>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chemeClr val="bg1">
                    <a:alpha val="99000"/>
                  </a:schemeClr>
                </a:solidFill>
                <a:latin typeface="Segoe UI" pitchFamily="34" charset="0"/>
                <a:cs typeface="Arial" charset="0"/>
              </a:rPr>
              <a:t>MICROSOFT </a:t>
            </a:r>
            <a:r>
              <a:rPr lang="en-US" sz="700" dirty="0">
                <a:solidFill>
                  <a:schemeClr val="bg1">
                    <a:alpha val="99000"/>
                  </a:schemeClr>
                </a:soli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1532501056"/>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2892710"/>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4343400"/>
            <a:ext cx="7513637" cy="443198"/>
          </a:xfrm>
        </p:spPr>
        <p:txBody>
          <a:bodyPr/>
          <a:lstStyle>
            <a:lvl1pPr marL="0" indent="0">
              <a:buNone/>
              <a:defRPr lang="en-US" sz="3200" kern="1200" spc="-100" baseline="0" dirty="0">
                <a:solidFill>
                  <a:schemeClr val="bg1">
                    <a:alpha val="99000"/>
                  </a:schemeClr>
                </a:solidFill>
                <a:latin typeface="+mj-lt"/>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Name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534708" y="6364651"/>
            <a:ext cx="1595652" cy="268366"/>
          </a:xfrm>
          <a:prstGeom prst="rect">
            <a:avLst/>
          </a:prstGeom>
          <a:noFill/>
          <a:ln>
            <a:noFill/>
          </a:ln>
        </p:spPr>
      </p:pic>
      <p:pic>
        <p:nvPicPr>
          <p:cNvPr id="7" name="Picture 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370382859"/>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964203"/>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3268188483"/>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cs typeface="Consolas" pitchFamily="49"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mj-lt"/>
                <a:cs typeface="Consolas" pitchFamily="49" charset="0"/>
              </a:defRPr>
            </a:lvl1pPr>
            <a:lvl2pPr>
              <a:defRPr>
                <a:latin typeface="+mj-lt"/>
                <a:cs typeface="Consolas" pitchFamily="49" charset="0"/>
              </a:defRPr>
            </a:lvl2pPr>
            <a:lvl3pPr>
              <a:defRPr>
                <a:latin typeface="+mj-lt"/>
                <a:cs typeface="Consolas" pitchFamily="49" charset="0"/>
              </a:defRPr>
            </a:lvl3pPr>
            <a:lvl4pPr>
              <a:defRPr>
                <a:latin typeface="+mj-lt"/>
                <a:cs typeface="Consolas" pitchFamily="49" charset="0"/>
              </a:defRPr>
            </a:lvl4pPr>
            <a:lvl5pPr>
              <a:defRPr>
                <a:latin typeface="+mj-lt"/>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09441" y="6356351"/>
            <a:ext cx="2844059" cy="365125"/>
          </a:xfrm>
          <a:prstGeom prst="rect">
            <a:avLst/>
          </a:prstGeom>
        </p:spPr>
        <p:txBody>
          <a:bodyPr/>
          <a:lstStyle>
            <a:lvl1pPr>
              <a:defRPr>
                <a:latin typeface="Consolas" pitchFamily="49" charset="0"/>
                <a:cs typeface="Consolas" pitchFamily="49" charset="0"/>
              </a:defRPr>
            </a:lvl1pPr>
          </a:lstStyle>
          <a:p>
            <a:fld id="{D7CE58A2-1EDC-45F0-BACE-E3574D82C834}" type="datetimeFigureOut">
              <a:rPr lang="en-US" smtClean="0"/>
              <a:pPr/>
              <a:t>5/15/2013</a:t>
            </a:fld>
            <a:endParaRPr lang="en-US"/>
          </a:p>
        </p:txBody>
      </p:sp>
      <p:sp>
        <p:nvSpPr>
          <p:cNvPr id="5" name="Footer Placeholder 4"/>
          <p:cNvSpPr>
            <a:spLocks noGrp="1"/>
          </p:cNvSpPr>
          <p:nvPr>
            <p:ph type="ftr" sz="quarter" idx="11"/>
          </p:nvPr>
        </p:nvSpPr>
        <p:spPr>
          <a:xfrm>
            <a:off x="4164515" y="6356351"/>
            <a:ext cx="3859795" cy="365125"/>
          </a:xfrm>
          <a:prstGeom prst="rect">
            <a:avLst/>
          </a:prstGeom>
        </p:spPr>
        <p:txBody>
          <a:bodyPr/>
          <a:lstStyle>
            <a:lvl1pPr>
              <a:defRPr>
                <a:latin typeface="Consolas" pitchFamily="49" charset="0"/>
                <a:cs typeface="Consolas" pitchFamily="49" charset="0"/>
              </a:defRPr>
            </a:lvl1pPr>
          </a:lstStyle>
          <a:p>
            <a:endParaRPr lang="en-US"/>
          </a:p>
        </p:txBody>
      </p:sp>
      <p:sp>
        <p:nvSpPr>
          <p:cNvPr id="6" name="Slide Number Placeholder 5"/>
          <p:cNvSpPr>
            <a:spLocks noGrp="1"/>
          </p:cNvSpPr>
          <p:nvPr>
            <p:ph type="sldNum" sz="quarter" idx="12"/>
          </p:nvPr>
        </p:nvSpPr>
        <p:spPr>
          <a:xfrm>
            <a:off x="8735325" y="6356351"/>
            <a:ext cx="2844059" cy="365125"/>
          </a:xfrm>
          <a:prstGeom prst="rect">
            <a:avLst/>
          </a:prstGeom>
        </p:spPr>
        <p:txBody>
          <a:bodyPr/>
          <a:lstStyle>
            <a:lvl1pPr>
              <a:defRPr>
                <a:latin typeface="Consolas" pitchFamily="49" charset="0"/>
                <a:cs typeface="Consolas" pitchFamily="49" charset="0"/>
              </a:defRPr>
            </a:lvl1pPr>
          </a:lstStyle>
          <a:p>
            <a:fld id="{ECD6441B-9D70-431A-83BF-3759963F38CF}" type="slidenum">
              <a:rPr lang="en-US" smtClean="0"/>
              <a:pPr/>
              <a:t>‹#›</a:t>
            </a:fld>
            <a:endParaRPr lang="en-US"/>
          </a:p>
        </p:txBody>
      </p:sp>
    </p:spTree>
    <p:extLst>
      <p:ext uri="{BB962C8B-B14F-4D97-AF65-F5344CB8AC3E}">
        <p14:creationId xmlns:p14="http://schemas.microsoft.com/office/powerpoint/2010/main" val="3773170454"/>
      </p:ext>
    </p:extLst>
  </p:cSld>
  <p:clrMapOvr>
    <a:masterClrMapping/>
  </p:clrMapOvr>
  <mc:AlternateContent xmlns:mc="http://schemas.openxmlformats.org/markup-compatibility/2006" xmlns:p14="http://schemas.microsoft.com/office/powerpoint/2010/main">
    <mc:Choice Requires="p14">
      <p:transition spd="slow">
        <p14:prism/>
      </p:transition>
    </mc:Choice>
    <mc:Fallback xmlns="">
      <p:transition xmlns:p14="http://schemas.microsoft.com/office/powerpoint/2010/mai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919103717"/>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1618905"/>
          </a:xfrm>
        </p:spPr>
        <p:txBody>
          <a:bodyPr/>
          <a:lstStyle>
            <a:lvl1pPr>
              <a:lnSpc>
                <a:spcPct val="90000"/>
              </a:lnSpc>
              <a:defRPr sz="2400"/>
            </a:lvl1pPr>
            <a:lvl2pPr>
              <a:lnSpc>
                <a:spcPct val="90000"/>
              </a:lnSpc>
              <a:defRPr sz="2000"/>
            </a:lvl2pPr>
            <a:lvl3pPr>
              <a:lnSpc>
                <a:spcPct val="90000"/>
              </a:lnSpc>
              <a:defRPr sz="1800"/>
            </a:lvl3pPr>
            <a:lvl4pPr>
              <a:lnSpc>
                <a:spcPct val="90000"/>
              </a:lnSpc>
              <a:defRPr sz="1800"/>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32572837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9113" y="2234114"/>
            <a:ext cx="8373521" cy="1359196"/>
          </a:xfrm>
        </p:spPr>
        <p:txBody>
          <a:bodyPr anchor="ctr" anchorCtr="0">
            <a:noAutofit/>
          </a:bodyPr>
          <a:lstStyle>
            <a:lvl1pPr>
              <a:lnSpc>
                <a:spcPct val="90000"/>
              </a:lnSpc>
              <a:defRPr sz="6600" baseline="0">
                <a:solidFill>
                  <a:schemeClr val="bg1">
                    <a:alpha val="99000"/>
                  </a:schemeClr>
                </a:solidFill>
                <a:latin typeface="Segoe UI Light" pitchFamily="34" charset="0"/>
              </a:defRPr>
            </a:lvl1pPr>
          </a:lstStyle>
          <a:p>
            <a:r>
              <a:rPr lang="en-US" dirty="0" smtClean="0"/>
              <a:t>Title Here</a:t>
            </a:r>
            <a:endParaRPr lang="en-US" dirty="0"/>
          </a:p>
        </p:txBody>
      </p:sp>
      <p:sp>
        <p:nvSpPr>
          <p:cNvPr id="7" name="Text Placeholder 6"/>
          <p:cNvSpPr>
            <a:spLocks noGrp="1"/>
          </p:cNvSpPr>
          <p:nvPr>
            <p:ph type="body" sz="quarter" idx="11" hasCustomPrompt="1"/>
          </p:nvPr>
        </p:nvSpPr>
        <p:spPr>
          <a:xfrm>
            <a:off x="519113" y="4637623"/>
            <a:ext cx="5454333" cy="1144929"/>
          </a:xfrm>
        </p:spPr>
        <p:txBody>
          <a:bodyPr/>
          <a:lstStyle>
            <a:lvl1pPr marL="0" indent="0">
              <a:buFont typeface="Arial" pitchFamily="34" charset="0"/>
              <a:buNone/>
              <a:defRPr sz="2400">
                <a:solidFill>
                  <a:schemeClr val="bg1">
                    <a:alpha val="98000"/>
                  </a:schemeClr>
                </a:solidFill>
                <a:latin typeface="Segoe UI Light" pitchFamily="34" charset="0"/>
              </a:defRPr>
            </a:lvl1pPr>
            <a:lvl2pPr marL="460375" indent="0">
              <a:buFont typeface="Arial" pitchFamily="34" charset="0"/>
              <a:buNone/>
              <a:defRPr/>
            </a:lvl2pPr>
            <a:lvl3pPr marL="855663" indent="0">
              <a:buFont typeface="Arial" pitchFamily="34" charset="0"/>
              <a:buNone/>
              <a:defRPr/>
            </a:lvl3pPr>
            <a:lvl4pPr marL="1258888" indent="0">
              <a:buFont typeface="Arial" pitchFamily="34" charset="0"/>
              <a:buNone/>
              <a:defRPr/>
            </a:lvl4pPr>
            <a:lvl5pPr marL="1604963" indent="0">
              <a:buFont typeface="Arial" pitchFamily="34" charset="0"/>
              <a:buNone/>
              <a:defRPr/>
            </a:lvl5pPr>
          </a:lstStyle>
          <a:p>
            <a:pPr lvl="0"/>
            <a:r>
              <a:rPr lang="en-US" dirty="0" smtClean="0"/>
              <a:t>Name</a:t>
            </a:r>
          </a:p>
          <a:p>
            <a:pPr lvl="0"/>
            <a:r>
              <a:rPr lang="en-US" dirty="0" smtClean="0"/>
              <a:t>Title</a:t>
            </a:r>
          </a:p>
          <a:p>
            <a:pPr lvl="0"/>
            <a:r>
              <a:rPr lang="en-US" dirty="0" smtClean="0"/>
              <a:t>Microsoft Corporation</a:t>
            </a:r>
          </a:p>
        </p:txBody>
      </p:sp>
      <p:pic>
        <p:nvPicPr>
          <p:cNvPr id="5" name="Picture 4"/>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19113" y="228600"/>
            <a:ext cx="2497827" cy="290338"/>
          </a:xfrm>
          <a:prstGeom prst="rect">
            <a:avLst/>
          </a:prstGeom>
        </p:spPr>
      </p:pic>
    </p:spTree>
    <p:extLst>
      <p:ext uri="{BB962C8B-B14F-4D97-AF65-F5344CB8AC3E}">
        <p14:creationId xmlns:p14="http://schemas.microsoft.com/office/powerpoint/2010/main" val="1590404245"/>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1044962776"/>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p:bgPr>
        <a:solidFill>
          <a:srgbClr val="8CC6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pic>
        <p:nvPicPr>
          <p:cNvPr id="13" name="Picture 40" descr="C:\Users\sakuu\Documents\Ballmer WPC\PNGS\TV.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black">
          <a:xfrm>
            <a:off x="8283830" y="1993330"/>
            <a:ext cx="2278228" cy="2191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094944"/>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Demo, Video etc. &quot;special&quot; slides">
    <p:bg>
      <p:bgPr>
        <a:solidFill>
          <a:schemeClr val="accent2">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8" name="Group 7"/>
          <p:cNvGrpSpPr/>
          <p:nvPr userDrawn="1"/>
        </p:nvGrpSpPr>
        <p:grpSpPr bwMode="black">
          <a:xfrm>
            <a:off x="7904572" y="2242931"/>
            <a:ext cx="3176914" cy="1934622"/>
            <a:chOff x="10387012" y="4179358"/>
            <a:chExt cx="974726" cy="593725"/>
          </a:xfrm>
          <a:solidFill>
            <a:srgbClr val="FFFFFF"/>
          </a:solidFill>
        </p:grpSpPr>
        <p:sp>
          <p:nvSpPr>
            <p:cNvPr id="9"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2"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4"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5"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sp>
          <p:nvSpPr>
            <p:cNvPr id="16"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rgbClr val="292929"/>
                </a:solidFill>
              </a:endParaRPr>
            </a:p>
          </p:txBody>
        </p:sp>
      </p:grpSp>
    </p:spTree>
    <p:extLst>
      <p:ext uri="{BB962C8B-B14F-4D97-AF65-F5344CB8AC3E}">
        <p14:creationId xmlns:p14="http://schemas.microsoft.com/office/powerpoint/2010/main" val="102517383"/>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emo, Video etc. &quot;special&quot; slides">
    <p:bg>
      <p:bgPr>
        <a:solidFill>
          <a:srgbClr val="FFBE00">
            <a:alpha val="99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sp>
        <p:nvSpPr>
          <p:cNvPr id="25" name="Freeform 64"/>
          <p:cNvSpPr>
            <a:spLocks noEditPoints="1"/>
          </p:cNvSpPr>
          <p:nvPr userDrawn="1"/>
        </p:nvSpPr>
        <p:spPr bwMode="black">
          <a:xfrm>
            <a:off x="7923609" y="1932604"/>
            <a:ext cx="3013332" cy="2314242"/>
          </a:xfrm>
          <a:custGeom>
            <a:avLst/>
            <a:gdLst>
              <a:gd name="T0" fmla="*/ 12 w 221"/>
              <a:gd name="T1" fmla="*/ 104 h 170"/>
              <a:gd name="T2" fmla="*/ 6 w 221"/>
              <a:gd name="T3" fmla="*/ 103 h 170"/>
              <a:gd name="T4" fmla="*/ 2 w 221"/>
              <a:gd name="T5" fmla="*/ 108 h 170"/>
              <a:gd name="T6" fmla="*/ 10 w 221"/>
              <a:gd name="T7" fmla="*/ 141 h 170"/>
              <a:gd name="T8" fmla="*/ 16 w 221"/>
              <a:gd name="T9" fmla="*/ 143 h 170"/>
              <a:gd name="T10" fmla="*/ 21 w 221"/>
              <a:gd name="T11" fmla="*/ 139 h 170"/>
              <a:gd name="T12" fmla="*/ 12 w 221"/>
              <a:gd name="T13" fmla="*/ 104 h 170"/>
              <a:gd name="T14" fmla="*/ 185 w 221"/>
              <a:gd name="T15" fmla="*/ 8 h 170"/>
              <a:gd name="T16" fmla="*/ 219 w 221"/>
              <a:gd name="T17" fmla="*/ 136 h 170"/>
              <a:gd name="T18" fmla="*/ 209 w 221"/>
              <a:gd name="T19" fmla="*/ 139 h 170"/>
              <a:gd name="T20" fmla="*/ 175 w 221"/>
              <a:gd name="T21" fmla="*/ 10 h 170"/>
              <a:gd name="T22" fmla="*/ 185 w 221"/>
              <a:gd name="T23" fmla="*/ 8 h 170"/>
              <a:gd name="T24" fmla="*/ 104 w 221"/>
              <a:gd name="T25" fmla="*/ 170 h 170"/>
              <a:gd name="T26" fmla="*/ 85 w 221"/>
              <a:gd name="T27" fmla="*/ 170 h 170"/>
              <a:gd name="T28" fmla="*/ 63 w 221"/>
              <a:gd name="T29" fmla="*/ 143 h 170"/>
              <a:gd name="T30" fmla="*/ 73 w 221"/>
              <a:gd name="T31" fmla="*/ 143 h 170"/>
              <a:gd name="T32" fmla="*/ 85 w 221"/>
              <a:gd name="T33" fmla="*/ 157 h 170"/>
              <a:gd name="T34" fmla="*/ 104 w 221"/>
              <a:gd name="T35" fmla="*/ 157 h 170"/>
              <a:gd name="T36" fmla="*/ 116 w 221"/>
              <a:gd name="T37" fmla="*/ 143 h 170"/>
              <a:gd name="T38" fmla="*/ 128 w 221"/>
              <a:gd name="T39" fmla="*/ 143 h 170"/>
              <a:gd name="T40" fmla="*/ 104 w 221"/>
              <a:gd name="T41" fmla="*/ 170 h 170"/>
              <a:gd name="T42" fmla="*/ 18 w 221"/>
              <a:gd name="T43" fmla="*/ 102 h 170"/>
              <a:gd name="T44" fmla="*/ 168 w 221"/>
              <a:gd name="T45" fmla="*/ 16 h 170"/>
              <a:gd name="T46" fmla="*/ 172 w 221"/>
              <a:gd name="T47" fmla="*/ 30 h 170"/>
              <a:gd name="T48" fmla="*/ 20 w 221"/>
              <a:gd name="T49" fmla="*/ 109 h 170"/>
              <a:gd name="T50" fmla="*/ 18 w 221"/>
              <a:gd name="T51" fmla="*/ 102 h 170"/>
              <a:gd name="T52" fmla="*/ 185 w 221"/>
              <a:gd name="T53" fmla="*/ 79 h 170"/>
              <a:gd name="T54" fmla="*/ 201 w 221"/>
              <a:gd name="T55" fmla="*/ 137 h 170"/>
              <a:gd name="T56" fmla="*/ 28 w 221"/>
              <a:gd name="T57" fmla="*/ 138 h 170"/>
              <a:gd name="T58" fmla="*/ 24 w 221"/>
              <a:gd name="T59" fmla="*/ 122 h 170"/>
              <a:gd name="T60" fmla="*/ 185 w 221"/>
              <a:gd name="T61" fmla="*/ 7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1" h="170">
                <a:moveTo>
                  <a:pt x="12" y="104"/>
                </a:moveTo>
                <a:cubicBezTo>
                  <a:pt x="6" y="103"/>
                  <a:pt x="6" y="103"/>
                  <a:pt x="6" y="103"/>
                </a:cubicBezTo>
                <a:cubicBezTo>
                  <a:pt x="3" y="103"/>
                  <a:pt x="0" y="104"/>
                  <a:pt x="2" y="108"/>
                </a:cubicBezTo>
                <a:cubicBezTo>
                  <a:pt x="10" y="141"/>
                  <a:pt x="10" y="141"/>
                  <a:pt x="10" y="141"/>
                </a:cubicBezTo>
                <a:cubicBezTo>
                  <a:pt x="12" y="145"/>
                  <a:pt x="14" y="144"/>
                  <a:pt x="16" y="143"/>
                </a:cubicBezTo>
                <a:cubicBezTo>
                  <a:pt x="21" y="139"/>
                  <a:pt x="21" y="139"/>
                  <a:pt x="21" y="139"/>
                </a:cubicBezTo>
                <a:cubicBezTo>
                  <a:pt x="12" y="104"/>
                  <a:pt x="12" y="104"/>
                  <a:pt x="12" y="104"/>
                </a:cubicBezTo>
                <a:close/>
                <a:moveTo>
                  <a:pt x="185" y="8"/>
                </a:moveTo>
                <a:cubicBezTo>
                  <a:pt x="219" y="136"/>
                  <a:pt x="219" y="136"/>
                  <a:pt x="219" y="136"/>
                </a:cubicBezTo>
                <a:cubicBezTo>
                  <a:pt x="221" y="143"/>
                  <a:pt x="211" y="146"/>
                  <a:pt x="209" y="139"/>
                </a:cubicBezTo>
                <a:cubicBezTo>
                  <a:pt x="175" y="10"/>
                  <a:pt x="175" y="10"/>
                  <a:pt x="175" y="10"/>
                </a:cubicBezTo>
                <a:cubicBezTo>
                  <a:pt x="173" y="3"/>
                  <a:pt x="183" y="0"/>
                  <a:pt x="185" y="8"/>
                </a:cubicBezTo>
                <a:close/>
                <a:moveTo>
                  <a:pt x="104" y="170"/>
                </a:moveTo>
                <a:cubicBezTo>
                  <a:pt x="85" y="170"/>
                  <a:pt x="85" y="170"/>
                  <a:pt x="85" y="170"/>
                </a:cubicBezTo>
                <a:cubicBezTo>
                  <a:pt x="69" y="170"/>
                  <a:pt x="62" y="156"/>
                  <a:pt x="63" y="143"/>
                </a:cubicBezTo>
                <a:cubicBezTo>
                  <a:pt x="73" y="143"/>
                  <a:pt x="73" y="143"/>
                  <a:pt x="73" y="143"/>
                </a:cubicBezTo>
                <a:cubicBezTo>
                  <a:pt x="73" y="150"/>
                  <a:pt x="77" y="157"/>
                  <a:pt x="85" y="157"/>
                </a:cubicBezTo>
                <a:cubicBezTo>
                  <a:pt x="104" y="157"/>
                  <a:pt x="104" y="157"/>
                  <a:pt x="104" y="157"/>
                </a:cubicBezTo>
                <a:cubicBezTo>
                  <a:pt x="112" y="157"/>
                  <a:pt x="116" y="150"/>
                  <a:pt x="116" y="143"/>
                </a:cubicBezTo>
                <a:cubicBezTo>
                  <a:pt x="128" y="143"/>
                  <a:pt x="128" y="143"/>
                  <a:pt x="128" y="143"/>
                </a:cubicBezTo>
                <a:cubicBezTo>
                  <a:pt x="128" y="156"/>
                  <a:pt x="120" y="170"/>
                  <a:pt x="104" y="170"/>
                </a:cubicBezTo>
                <a:close/>
                <a:moveTo>
                  <a:pt x="18" y="102"/>
                </a:moveTo>
                <a:cubicBezTo>
                  <a:pt x="168" y="16"/>
                  <a:pt x="168" y="16"/>
                  <a:pt x="168" y="16"/>
                </a:cubicBezTo>
                <a:cubicBezTo>
                  <a:pt x="172" y="30"/>
                  <a:pt x="172" y="30"/>
                  <a:pt x="172" y="30"/>
                </a:cubicBezTo>
                <a:cubicBezTo>
                  <a:pt x="20" y="109"/>
                  <a:pt x="20" y="109"/>
                  <a:pt x="20" y="109"/>
                </a:cubicBezTo>
                <a:cubicBezTo>
                  <a:pt x="18" y="102"/>
                  <a:pt x="18" y="102"/>
                  <a:pt x="18" y="102"/>
                </a:cubicBezTo>
                <a:close/>
                <a:moveTo>
                  <a:pt x="185" y="79"/>
                </a:moveTo>
                <a:cubicBezTo>
                  <a:pt x="201" y="137"/>
                  <a:pt x="201" y="137"/>
                  <a:pt x="201" y="137"/>
                </a:cubicBezTo>
                <a:cubicBezTo>
                  <a:pt x="28" y="138"/>
                  <a:pt x="28" y="138"/>
                  <a:pt x="28" y="138"/>
                </a:cubicBezTo>
                <a:cubicBezTo>
                  <a:pt x="24" y="122"/>
                  <a:pt x="24" y="122"/>
                  <a:pt x="24" y="122"/>
                </a:cubicBezTo>
                <a:cubicBezTo>
                  <a:pt x="185" y="79"/>
                  <a:pt x="185" y="79"/>
                  <a:pt x="185" y="79"/>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solidFill>
                <a:srgbClr val="292929"/>
              </a:solidFill>
            </a:endParaRPr>
          </a:p>
        </p:txBody>
      </p:sp>
    </p:spTree>
    <p:extLst>
      <p:ext uri="{BB962C8B-B14F-4D97-AF65-F5344CB8AC3E}">
        <p14:creationId xmlns:p14="http://schemas.microsoft.com/office/powerpoint/2010/main" val="3637048124"/>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Demo, Video etc. &quot;special&quot; slides">
    <p:bg>
      <p:bgPr>
        <a:solidFill>
          <a:schemeClr val="accent3">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000" b="0" i="0" u="none" strike="noStrike" kern="1200" cap="none" spc="-642" normalizeH="0" baseline="0" noProof="0" dirty="0" smtClean="0">
                <a:ln w="11430"/>
                <a:solidFill>
                  <a:schemeClr val="bg1">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8882758" y="1905000"/>
            <a:ext cx="1277596" cy="3245368"/>
            <a:chOff x="7558088" y="1685925"/>
            <a:chExt cx="1322387" cy="3359150"/>
          </a:xfrm>
          <a:solidFill>
            <a:schemeClr val="bg1"/>
          </a:solidFill>
        </p:grpSpPr>
        <p:sp>
          <p:nvSpPr>
            <p:cNvPr id="12" name="Oval 6"/>
            <p:cNvSpPr>
              <a:spLocks noChangeArrowheads="1"/>
            </p:cNvSpPr>
            <p:nvPr userDrawn="1"/>
          </p:nvSpPr>
          <p:spPr bwMode="auto">
            <a:xfrm>
              <a:off x="7943850" y="1685925"/>
              <a:ext cx="547687" cy="5588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sp>
          <p:nvSpPr>
            <p:cNvPr id="13" name="Freeform 12"/>
            <p:cNvSpPr>
              <a:spLocks/>
            </p:cNvSpPr>
            <p:nvPr userDrawn="1"/>
          </p:nvSpPr>
          <p:spPr bwMode="auto">
            <a:xfrm>
              <a:off x="7558088" y="2308225"/>
              <a:ext cx="1322387" cy="2736850"/>
            </a:xfrm>
            <a:custGeom>
              <a:avLst/>
              <a:gdLst>
                <a:gd name="T0" fmla="*/ 327 w 353"/>
                <a:gd name="T1" fmla="*/ 30 h 730"/>
                <a:gd name="T2" fmla="*/ 327 w 353"/>
                <a:gd name="T3" fmla="*/ 30 h 730"/>
                <a:gd name="T4" fmla="*/ 323 w 353"/>
                <a:gd name="T5" fmla="*/ 26 h 730"/>
                <a:gd name="T6" fmla="*/ 321 w 353"/>
                <a:gd name="T7" fmla="*/ 24 h 730"/>
                <a:gd name="T8" fmla="*/ 320 w 353"/>
                <a:gd name="T9" fmla="*/ 23 h 730"/>
                <a:gd name="T10" fmla="*/ 287 w 353"/>
                <a:gd name="T11" fmla="*/ 5 h 730"/>
                <a:gd name="T12" fmla="*/ 287 w 353"/>
                <a:gd name="T13" fmla="*/ 5 h 730"/>
                <a:gd name="T14" fmla="*/ 283 w 353"/>
                <a:gd name="T15" fmla="*/ 4 h 730"/>
                <a:gd name="T16" fmla="*/ 282 w 353"/>
                <a:gd name="T17" fmla="*/ 4 h 730"/>
                <a:gd name="T18" fmla="*/ 280 w 353"/>
                <a:gd name="T19" fmla="*/ 3 h 730"/>
                <a:gd name="T20" fmla="*/ 277 w 353"/>
                <a:gd name="T21" fmla="*/ 2 h 730"/>
                <a:gd name="T22" fmla="*/ 276 w 353"/>
                <a:gd name="T23" fmla="*/ 2 h 730"/>
                <a:gd name="T24" fmla="*/ 272 w 353"/>
                <a:gd name="T25" fmla="*/ 2 h 730"/>
                <a:gd name="T26" fmla="*/ 272 w 353"/>
                <a:gd name="T27" fmla="*/ 1 h 730"/>
                <a:gd name="T28" fmla="*/ 267 w 353"/>
                <a:gd name="T29" fmla="*/ 1 h 730"/>
                <a:gd name="T30" fmla="*/ 267 w 353"/>
                <a:gd name="T31" fmla="*/ 1 h 730"/>
                <a:gd name="T32" fmla="*/ 263 w 353"/>
                <a:gd name="T33" fmla="*/ 1 h 730"/>
                <a:gd name="T34" fmla="*/ 262 w 353"/>
                <a:gd name="T35" fmla="*/ 1 h 730"/>
                <a:gd name="T36" fmla="*/ 258 w 353"/>
                <a:gd name="T37" fmla="*/ 0 h 730"/>
                <a:gd name="T38" fmla="*/ 258 w 353"/>
                <a:gd name="T39" fmla="*/ 0 h 730"/>
                <a:gd name="T40" fmla="*/ 96 w 353"/>
                <a:gd name="T41" fmla="*/ 0 h 730"/>
                <a:gd name="T42" fmla="*/ 95 w 353"/>
                <a:gd name="T43" fmla="*/ 0 h 730"/>
                <a:gd name="T44" fmla="*/ 95 w 353"/>
                <a:gd name="T45" fmla="*/ 0 h 730"/>
                <a:gd name="T46" fmla="*/ 0 w 353"/>
                <a:gd name="T47" fmla="*/ 95 h 730"/>
                <a:gd name="T48" fmla="*/ 0 w 353"/>
                <a:gd name="T49" fmla="*/ 323 h 730"/>
                <a:gd name="T50" fmla="*/ 32 w 353"/>
                <a:gd name="T51" fmla="*/ 356 h 730"/>
                <a:gd name="T52" fmla="*/ 64 w 353"/>
                <a:gd name="T53" fmla="*/ 323 h 730"/>
                <a:gd name="T54" fmla="*/ 64 w 353"/>
                <a:gd name="T55" fmla="*/ 117 h 730"/>
                <a:gd name="T56" fmla="*/ 81 w 353"/>
                <a:gd name="T57" fmla="*/ 117 h 730"/>
                <a:gd name="T58" fmla="*/ 81 w 353"/>
                <a:gd name="T59" fmla="*/ 687 h 730"/>
                <a:gd name="T60" fmla="*/ 125 w 353"/>
                <a:gd name="T61" fmla="*/ 730 h 730"/>
                <a:gd name="T62" fmla="*/ 168 w 353"/>
                <a:gd name="T63" fmla="*/ 687 h 730"/>
                <a:gd name="T64" fmla="*/ 168 w 353"/>
                <a:gd name="T65" fmla="*/ 358 h 730"/>
                <a:gd name="T66" fmla="*/ 185 w 353"/>
                <a:gd name="T67" fmla="*/ 358 h 730"/>
                <a:gd name="T68" fmla="*/ 185 w 353"/>
                <a:gd name="T69" fmla="*/ 687 h 730"/>
                <a:gd name="T70" fmla="*/ 228 w 353"/>
                <a:gd name="T71" fmla="*/ 730 h 730"/>
                <a:gd name="T72" fmla="*/ 272 w 353"/>
                <a:gd name="T73" fmla="*/ 687 h 730"/>
                <a:gd name="T74" fmla="*/ 272 w 353"/>
                <a:gd name="T75" fmla="*/ 683 h 730"/>
                <a:gd name="T76" fmla="*/ 272 w 353"/>
                <a:gd name="T77" fmla="*/ 687 h 730"/>
                <a:gd name="T78" fmla="*/ 272 w 353"/>
                <a:gd name="T79" fmla="*/ 117 h 730"/>
                <a:gd name="T80" fmla="*/ 289 w 353"/>
                <a:gd name="T81" fmla="*/ 117 h 730"/>
                <a:gd name="T82" fmla="*/ 289 w 353"/>
                <a:gd name="T83" fmla="*/ 315 h 730"/>
                <a:gd name="T84" fmla="*/ 289 w 353"/>
                <a:gd name="T85" fmla="*/ 314 h 730"/>
                <a:gd name="T86" fmla="*/ 289 w 353"/>
                <a:gd name="T87" fmla="*/ 323 h 730"/>
                <a:gd name="T88" fmla="*/ 294 w 353"/>
                <a:gd name="T89" fmla="*/ 342 h 730"/>
                <a:gd name="T90" fmla="*/ 321 w 353"/>
                <a:gd name="T91" fmla="*/ 356 h 730"/>
                <a:gd name="T92" fmla="*/ 353 w 353"/>
                <a:gd name="T93" fmla="*/ 325 h 730"/>
                <a:gd name="T94" fmla="*/ 353 w 353"/>
                <a:gd name="T95" fmla="*/ 323 h 730"/>
                <a:gd name="T96" fmla="*/ 353 w 353"/>
                <a:gd name="T97" fmla="*/ 323 h 730"/>
                <a:gd name="T98" fmla="*/ 353 w 353"/>
                <a:gd name="T99" fmla="*/ 298 h 730"/>
                <a:gd name="T100" fmla="*/ 353 w 353"/>
                <a:gd name="T101" fmla="*/ 95 h 730"/>
                <a:gd name="T102" fmla="*/ 327 w 353"/>
                <a:gd name="T103" fmla="*/ 30 h 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53" h="730">
                  <a:moveTo>
                    <a:pt x="327" y="30"/>
                  </a:moveTo>
                  <a:cubicBezTo>
                    <a:pt x="327" y="30"/>
                    <a:pt x="327" y="30"/>
                    <a:pt x="327" y="30"/>
                  </a:cubicBezTo>
                  <a:cubicBezTo>
                    <a:pt x="326" y="29"/>
                    <a:pt x="324" y="27"/>
                    <a:pt x="323" y="26"/>
                  </a:cubicBezTo>
                  <a:cubicBezTo>
                    <a:pt x="322" y="25"/>
                    <a:pt x="321" y="25"/>
                    <a:pt x="321" y="24"/>
                  </a:cubicBezTo>
                  <a:cubicBezTo>
                    <a:pt x="320" y="24"/>
                    <a:pt x="320" y="24"/>
                    <a:pt x="320" y="23"/>
                  </a:cubicBezTo>
                  <a:cubicBezTo>
                    <a:pt x="310" y="15"/>
                    <a:pt x="299" y="9"/>
                    <a:pt x="287" y="5"/>
                  </a:cubicBezTo>
                  <a:cubicBezTo>
                    <a:pt x="287" y="5"/>
                    <a:pt x="287" y="5"/>
                    <a:pt x="287" y="5"/>
                  </a:cubicBezTo>
                  <a:cubicBezTo>
                    <a:pt x="286" y="5"/>
                    <a:pt x="285" y="4"/>
                    <a:pt x="283" y="4"/>
                  </a:cubicBezTo>
                  <a:cubicBezTo>
                    <a:pt x="283" y="4"/>
                    <a:pt x="283" y="4"/>
                    <a:pt x="282" y="4"/>
                  </a:cubicBezTo>
                  <a:cubicBezTo>
                    <a:pt x="281" y="3"/>
                    <a:pt x="280" y="3"/>
                    <a:pt x="280" y="3"/>
                  </a:cubicBezTo>
                  <a:cubicBezTo>
                    <a:pt x="279" y="3"/>
                    <a:pt x="278" y="3"/>
                    <a:pt x="277" y="2"/>
                  </a:cubicBezTo>
                  <a:cubicBezTo>
                    <a:pt x="277" y="2"/>
                    <a:pt x="276" y="2"/>
                    <a:pt x="276" y="2"/>
                  </a:cubicBezTo>
                  <a:cubicBezTo>
                    <a:pt x="274" y="2"/>
                    <a:pt x="273" y="2"/>
                    <a:pt x="272" y="2"/>
                  </a:cubicBezTo>
                  <a:cubicBezTo>
                    <a:pt x="272" y="2"/>
                    <a:pt x="272" y="2"/>
                    <a:pt x="272" y="1"/>
                  </a:cubicBezTo>
                  <a:cubicBezTo>
                    <a:pt x="270" y="1"/>
                    <a:pt x="269" y="1"/>
                    <a:pt x="267" y="1"/>
                  </a:cubicBezTo>
                  <a:cubicBezTo>
                    <a:pt x="267" y="1"/>
                    <a:pt x="267" y="1"/>
                    <a:pt x="267" y="1"/>
                  </a:cubicBezTo>
                  <a:cubicBezTo>
                    <a:pt x="266" y="1"/>
                    <a:pt x="264" y="1"/>
                    <a:pt x="263" y="1"/>
                  </a:cubicBezTo>
                  <a:cubicBezTo>
                    <a:pt x="262" y="1"/>
                    <a:pt x="262" y="1"/>
                    <a:pt x="262" y="1"/>
                  </a:cubicBezTo>
                  <a:cubicBezTo>
                    <a:pt x="261" y="1"/>
                    <a:pt x="259" y="0"/>
                    <a:pt x="258" y="0"/>
                  </a:cubicBezTo>
                  <a:cubicBezTo>
                    <a:pt x="258" y="0"/>
                    <a:pt x="258" y="0"/>
                    <a:pt x="258" y="0"/>
                  </a:cubicBezTo>
                  <a:cubicBezTo>
                    <a:pt x="96" y="0"/>
                    <a:pt x="96" y="0"/>
                    <a:pt x="96" y="0"/>
                  </a:cubicBezTo>
                  <a:cubicBezTo>
                    <a:pt x="95" y="0"/>
                    <a:pt x="95" y="0"/>
                    <a:pt x="95" y="0"/>
                  </a:cubicBezTo>
                  <a:cubicBezTo>
                    <a:pt x="95" y="0"/>
                    <a:pt x="95" y="0"/>
                    <a:pt x="95" y="0"/>
                  </a:cubicBezTo>
                  <a:cubicBezTo>
                    <a:pt x="43" y="1"/>
                    <a:pt x="0" y="43"/>
                    <a:pt x="0" y="95"/>
                  </a:cubicBezTo>
                  <a:cubicBezTo>
                    <a:pt x="0" y="323"/>
                    <a:pt x="0" y="323"/>
                    <a:pt x="0" y="323"/>
                  </a:cubicBezTo>
                  <a:cubicBezTo>
                    <a:pt x="0" y="341"/>
                    <a:pt x="15" y="356"/>
                    <a:pt x="32" y="356"/>
                  </a:cubicBezTo>
                  <a:cubicBezTo>
                    <a:pt x="50" y="356"/>
                    <a:pt x="64" y="341"/>
                    <a:pt x="64" y="323"/>
                  </a:cubicBezTo>
                  <a:cubicBezTo>
                    <a:pt x="64" y="117"/>
                    <a:pt x="64" y="117"/>
                    <a:pt x="64" y="117"/>
                  </a:cubicBezTo>
                  <a:cubicBezTo>
                    <a:pt x="81" y="117"/>
                    <a:pt x="81" y="117"/>
                    <a:pt x="81" y="117"/>
                  </a:cubicBezTo>
                  <a:cubicBezTo>
                    <a:pt x="81" y="687"/>
                    <a:pt x="81" y="687"/>
                    <a:pt x="81" y="687"/>
                  </a:cubicBezTo>
                  <a:cubicBezTo>
                    <a:pt x="81" y="711"/>
                    <a:pt x="101" y="730"/>
                    <a:pt x="125" y="730"/>
                  </a:cubicBezTo>
                  <a:cubicBezTo>
                    <a:pt x="148" y="730"/>
                    <a:pt x="168" y="711"/>
                    <a:pt x="168" y="687"/>
                  </a:cubicBezTo>
                  <a:cubicBezTo>
                    <a:pt x="168" y="358"/>
                    <a:pt x="168" y="358"/>
                    <a:pt x="168" y="358"/>
                  </a:cubicBezTo>
                  <a:cubicBezTo>
                    <a:pt x="185" y="358"/>
                    <a:pt x="185" y="358"/>
                    <a:pt x="185" y="358"/>
                  </a:cubicBezTo>
                  <a:cubicBezTo>
                    <a:pt x="185" y="687"/>
                    <a:pt x="185" y="687"/>
                    <a:pt x="185" y="687"/>
                  </a:cubicBezTo>
                  <a:cubicBezTo>
                    <a:pt x="185" y="711"/>
                    <a:pt x="204" y="730"/>
                    <a:pt x="228" y="730"/>
                  </a:cubicBezTo>
                  <a:cubicBezTo>
                    <a:pt x="252" y="730"/>
                    <a:pt x="272" y="711"/>
                    <a:pt x="272" y="687"/>
                  </a:cubicBezTo>
                  <a:cubicBezTo>
                    <a:pt x="272" y="686"/>
                    <a:pt x="272" y="685"/>
                    <a:pt x="272" y="683"/>
                  </a:cubicBezTo>
                  <a:cubicBezTo>
                    <a:pt x="272" y="687"/>
                    <a:pt x="272" y="687"/>
                    <a:pt x="272" y="687"/>
                  </a:cubicBezTo>
                  <a:cubicBezTo>
                    <a:pt x="272" y="687"/>
                    <a:pt x="272" y="687"/>
                    <a:pt x="272" y="117"/>
                  </a:cubicBezTo>
                  <a:cubicBezTo>
                    <a:pt x="272" y="117"/>
                    <a:pt x="272" y="117"/>
                    <a:pt x="289" y="117"/>
                  </a:cubicBezTo>
                  <a:cubicBezTo>
                    <a:pt x="289" y="117"/>
                    <a:pt x="289" y="117"/>
                    <a:pt x="289" y="315"/>
                  </a:cubicBezTo>
                  <a:cubicBezTo>
                    <a:pt x="289" y="314"/>
                    <a:pt x="289" y="314"/>
                    <a:pt x="289" y="314"/>
                  </a:cubicBezTo>
                  <a:cubicBezTo>
                    <a:pt x="289" y="323"/>
                    <a:pt x="289" y="323"/>
                    <a:pt x="289" y="323"/>
                  </a:cubicBezTo>
                  <a:cubicBezTo>
                    <a:pt x="289" y="330"/>
                    <a:pt x="291" y="337"/>
                    <a:pt x="294" y="342"/>
                  </a:cubicBezTo>
                  <a:cubicBezTo>
                    <a:pt x="300" y="350"/>
                    <a:pt x="310" y="356"/>
                    <a:pt x="321" y="356"/>
                  </a:cubicBezTo>
                  <a:cubicBezTo>
                    <a:pt x="338" y="356"/>
                    <a:pt x="352" y="342"/>
                    <a:pt x="353" y="325"/>
                  </a:cubicBezTo>
                  <a:cubicBezTo>
                    <a:pt x="353" y="324"/>
                    <a:pt x="353" y="324"/>
                    <a:pt x="353" y="323"/>
                  </a:cubicBezTo>
                  <a:cubicBezTo>
                    <a:pt x="353" y="323"/>
                    <a:pt x="353" y="323"/>
                    <a:pt x="353" y="323"/>
                  </a:cubicBezTo>
                  <a:cubicBezTo>
                    <a:pt x="353" y="298"/>
                    <a:pt x="353" y="298"/>
                    <a:pt x="353" y="298"/>
                  </a:cubicBezTo>
                  <a:cubicBezTo>
                    <a:pt x="353" y="270"/>
                    <a:pt x="353" y="213"/>
                    <a:pt x="353" y="95"/>
                  </a:cubicBezTo>
                  <a:cubicBezTo>
                    <a:pt x="353" y="70"/>
                    <a:pt x="343" y="47"/>
                    <a:pt x="327"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292929"/>
                </a:solidFill>
              </a:endParaRPr>
            </a:p>
          </p:txBody>
        </p:sp>
      </p:grpSp>
    </p:spTree>
    <p:extLst>
      <p:ext uri="{BB962C8B-B14F-4D97-AF65-F5344CB8AC3E}">
        <p14:creationId xmlns:p14="http://schemas.microsoft.com/office/powerpoint/2010/main" val="2056737366"/>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521208" y="3467676"/>
            <a:ext cx="10693401" cy="1378644"/>
          </a:xfrm>
        </p:spPr>
        <p:txBody>
          <a:bodyPr anchor="ctr" anchorCtr="0">
            <a:noAutofit/>
            <a:scene3d>
              <a:camera prst="orthographicFront"/>
              <a:lightRig rig="flat" dir="t"/>
            </a:scene3d>
            <a:sp3d>
              <a:contourClr>
                <a:schemeClr val="bg2"/>
              </a:contourClr>
            </a:sp3d>
          </a:bodyPr>
          <a:lstStyle>
            <a:lvl1pPr marL="0" indent="0" algn="l">
              <a:buFont typeface="Arial" pitchFamily="34" charset="0"/>
              <a:buNone/>
              <a:defRPr kumimoji="0" lang="en-US" sz="8800" b="0" i="0" u="none" strike="noStrike" kern="1200" cap="none" spc="-120" normalizeH="0" baseline="0" dirty="0" smtClean="0">
                <a:ln w="3175">
                  <a:noFill/>
                </a:ln>
                <a:solidFill>
                  <a:schemeClr val="bg1">
                    <a:alpha val="99000"/>
                  </a:schemeClr>
                </a:solidFill>
                <a:effectLst/>
                <a:uLnTx/>
                <a:uFillTx/>
                <a:latin typeface="Segoe UI Light"/>
                <a:ea typeface="+mn-ea"/>
                <a:cs typeface="Arial" charset="0"/>
              </a:defRPr>
            </a:lvl1pPr>
          </a:lstStyle>
          <a:p>
            <a:pPr lvl="0"/>
            <a:r>
              <a:rPr lang="en-US" smtClean="0"/>
              <a:t>Click to edit Master text styles</a:t>
            </a:r>
          </a:p>
        </p:txBody>
      </p:sp>
      <p:pic>
        <p:nvPicPr>
          <p:cNvPr id="8" name="Picture 7"/>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61564" y="6338047"/>
            <a:ext cx="2506561" cy="291353"/>
          </a:xfrm>
          <a:prstGeom prst="rect">
            <a:avLst/>
          </a:prstGeom>
        </p:spPr>
      </p:pic>
    </p:spTree>
    <p:extLst>
      <p:ext uri="{BB962C8B-B14F-4D97-AF65-F5344CB8AC3E}">
        <p14:creationId xmlns:p14="http://schemas.microsoft.com/office/powerpoint/2010/main" val="4119193404"/>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3175" indent="0">
              <a:spcBef>
                <a:spcPts val="0"/>
              </a:spcBef>
              <a:spcAft>
                <a:spcPts val="900"/>
              </a:spcAft>
              <a:buSzPct val="80000"/>
              <a:buFont typeface="Arial" pitchFamily="34" charset="0"/>
              <a:buNone/>
              <a:defRPr sz="4000" spc="-100" baseline="0">
                <a:gradFill>
                  <a:gsLst>
                    <a:gs pos="0">
                      <a:srgbClr val="595959"/>
                    </a:gs>
                    <a:gs pos="86000">
                      <a:srgbClr val="595959"/>
                    </a:gs>
                  </a:gsLst>
                  <a:lin ang="5400000" scaled="0"/>
                </a:gradFill>
                <a:latin typeface="Segoe UI Light" pitchFamily="34" charset="0"/>
              </a:defRPr>
            </a:lvl1pPr>
            <a:lvl2pPr marL="3175" indent="0">
              <a:spcBef>
                <a:spcPts val="0"/>
              </a:spcBef>
              <a:buSzPct val="80000"/>
              <a:buFont typeface="Arial" pitchFamily="34" charset="0"/>
              <a:buNone/>
              <a:defRPr sz="2000" spc="-50" baseline="0">
                <a:gradFill>
                  <a:gsLst>
                    <a:gs pos="0">
                      <a:srgbClr val="595959"/>
                    </a:gs>
                    <a:gs pos="86000">
                      <a:srgbClr val="595959"/>
                    </a:gs>
                  </a:gsLst>
                  <a:lin ang="5400000" scaled="0"/>
                </a:gradFill>
              </a:defRPr>
            </a:lvl2pPr>
            <a:lvl3pPr marL="1258888" indent="-40322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3pPr>
            <a:lvl4pPr marL="1604963" indent="-346075">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4pPr>
            <a:lvl5pPr marL="1941513" indent="-336550">
              <a:buSzPct val="80000"/>
              <a:buFontTx/>
              <a:buBlip>
                <a:blip r:embed="rId2"/>
              </a:buBlip>
              <a:defRPr>
                <a:gradFill>
                  <a:gsLst>
                    <a:gs pos="0">
                      <a:schemeClr val="tx1">
                        <a:lumMod val="90000"/>
                        <a:lumOff val="10000"/>
                      </a:schemeClr>
                    </a:gs>
                    <a:gs pos="86000">
                      <a:schemeClr val="tx1">
                        <a:lumMod val="90000"/>
                        <a:lumOff val="10000"/>
                      </a:schemeClr>
                    </a:gs>
                  </a:gsLst>
                  <a:lin ang="5400000" scaled="0"/>
                </a:gradFill>
              </a:defRPr>
            </a:lvl5pPr>
          </a:lstStyle>
          <a:p>
            <a:pPr lvl="0"/>
            <a:r>
              <a:rPr lang="en-US" smtClean="0"/>
              <a:t>Click to edit Master text styles</a:t>
            </a:r>
          </a:p>
          <a:p>
            <a:pPr lvl="1"/>
            <a:r>
              <a:rPr lang="en-US" smtClean="0"/>
              <a:t>Second level</a:t>
            </a:r>
          </a:p>
        </p:txBody>
      </p:sp>
      <p:pic>
        <p:nvPicPr>
          <p:cNvPr id="4" name="Picture 3"/>
          <p:cNvPicPr>
            <a:picLocks noChangeAspect="1"/>
          </p:cNvPicPr>
          <p:nvPr userDrawn="1"/>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7258969"/>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840386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99036"/>
          </a:xfrm>
        </p:spPr>
        <p:txBody>
          <a:bodyPr/>
          <a:lstStyle>
            <a:lvl1pPr marL="0" indent="0">
              <a:spcBef>
                <a:spcPts val="0"/>
              </a:spcBef>
              <a:spcAft>
                <a:spcPts val="0"/>
              </a:spcAft>
              <a:buFont typeface="Arial" pitchFamily="34" charset="0"/>
              <a:buNone/>
              <a:defRPr lang="en-US" sz="3200" kern="1200" dirty="0" smtClean="0">
                <a:gradFill>
                  <a:gsLst>
                    <a:gs pos="0">
                      <a:srgbClr val="595959"/>
                    </a:gs>
                    <a:gs pos="86000">
                      <a:srgbClr val="595959"/>
                    </a:gs>
                  </a:gsLst>
                  <a:lin ang="5400000" scaled="0"/>
                </a:gradFill>
                <a:latin typeface="+mn-lt"/>
                <a:ea typeface="+mn-ea"/>
                <a:cs typeface="+mn-cs"/>
              </a:defRPr>
            </a:lvl1pPr>
            <a:lvl2pPr marL="688975" indent="-342900">
              <a:spcBef>
                <a:spcPts val="0"/>
              </a:spcBef>
              <a:spcAft>
                <a:spcPts val="0"/>
              </a:spcAft>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0" indent="0">
              <a:spcBef>
                <a:spcPts val="0"/>
              </a:spcBef>
              <a:spcAft>
                <a:spcPts val="400"/>
              </a:spcAft>
              <a:buNone/>
              <a:defRPr sz="2000"/>
            </a:lvl3pPr>
            <a:lvl4pPr marL="0" indent="0">
              <a:spcBef>
                <a:spcPts val="0"/>
              </a:spcBef>
              <a:spcAft>
                <a:spcPts val="400"/>
              </a:spcAft>
              <a:buNone/>
              <a:defRPr/>
            </a:lvl4pPr>
            <a:lvl5pPr marL="342900" indent="-342900">
              <a:spcBef>
                <a:spcPts val="0"/>
              </a:spcBef>
              <a:spcAft>
                <a:spcPts val="400"/>
              </a:spcAft>
              <a:buFont typeface="Arial" pitchFamily="34" charset="0"/>
              <a:buChar char="•"/>
              <a:defRPr/>
            </a:lvl5pPr>
            <a:lvl6pPr marL="1033462" indent="-342900">
              <a:buFont typeface="Arial" pitchFamily="34" charset="0"/>
              <a:buChar char="•"/>
              <a:defRPr sz="2400">
                <a:gradFill>
                  <a:gsLst>
                    <a:gs pos="0">
                      <a:srgbClr val="595959"/>
                    </a:gs>
                    <a:gs pos="86000">
                      <a:srgbClr val="595959"/>
                    </a:gs>
                  </a:gsLst>
                  <a:lin ang="5400000" scaled="0"/>
                </a:gradFill>
              </a:defRPr>
            </a:lvl6pPr>
            <a:lvl7pPr marL="1255713" indent="-225425">
              <a:defRPr>
                <a:gradFill>
                  <a:gsLst>
                    <a:gs pos="0">
                      <a:srgbClr val="595959"/>
                    </a:gs>
                    <a:gs pos="86000">
                      <a:srgbClr val="595959"/>
                    </a:gs>
                  </a:gsLst>
                  <a:lin ang="5400000" scaled="0"/>
                </a:gradFill>
              </a:defRPr>
            </a:lvl7pPr>
            <a:lvl8pPr marL="1487488" indent="-231775">
              <a:defRPr>
                <a:gradFill>
                  <a:gsLst>
                    <a:gs pos="0">
                      <a:srgbClr val="595959"/>
                    </a:gs>
                    <a:gs pos="86000">
                      <a:srgbClr val="595959"/>
                    </a:gs>
                  </a:gsLst>
                  <a:lin ang="5400000" scaled="0"/>
                </a:gradFill>
              </a:defRPr>
            </a:lvl8pPr>
          </a:lstStyle>
          <a:p>
            <a:pPr marL="346075" lvl="0" indent="-346075" algn="l" defTabSz="914363" rtl="0" eaLnBrk="1" latinLnBrk="0" hangingPunct="1">
              <a:lnSpc>
                <a:spcPct val="90000"/>
              </a:lnSpc>
              <a:spcBef>
                <a:spcPct val="20000"/>
              </a:spcBef>
              <a:buSzPct val="90000"/>
              <a:buFont typeface="Arial" pitchFamily="34" charset="0"/>
              <a:buChar char="•"/>
            </a:pPr>
            <a:r>
              <a:rPr lang="en-US" smtClean="0"/>
              <a:t>Click to edit Master text styles</a:t>
            </a:r>
          </a:p>
          <a:p>
            <a:pPr marL="346075" lvl="1" indent="-346075" algn="l" defTabSz="914363" rtl="0" eaLnBrk="1" latinLnBrk="0" hangingPunct="1">
              <a:lnSpc>
                <a:spcPct val="90000"/>
              </a:lnSpc>
              <a:spcBef>
                <a:spcPct val="20000"/>
              </a:spcBef>
              <a:buSzPct val="90000"/>
              <a:buFont typeface="Arial" pitchFamily="34" charset="0"/>
              <a:buChar char="•"/>
            </a:pPr>
            <a:r>
              <a:rPr lang="en-US" smtClean="0"/>
              <a:t>Second level</a:t>
            </a:r>
          </a:p>
          <a:p>
            <a:pPr marL="346075" lvl="2" indent="-346075" algn="l" defTabSz="914363" rtl="0" eaLnBrk="1" latinLnBrk="0" hangingPunct="1">
              <a:lnSpc>
                <a:spcPct val="90000"/>
              </a:lnSpc>
              <a:spcBef>
                <a:spcPct val="20000"/>
              </a:spcBef>
              <a:buSzPct val="90000"/>
              <a:buFont typeface="Arial" pitchFamily="34" charset="0"/>
              <a:buChar char="•"/>
            </a:pPr>
            <a:r>
              <a:rPr lang="en-US" smtClean="0"/>
              <a:t>Third level</a:t>
            </a:r>
          </a:p>
          <a:p>
            <a:pPr marL="346075" lvl="3" indent="-346075" algn="l" defTabSz="914363" rtl="0" eaLnBrk="1" latinLnBrk="0" hangingPunct="1">
              <a:lnSpc>
                <a:spcPct val="90000"/>
              </a:lnSpc>
              <a:spcBef>
                <a:spcPct val="20000"/>
              </a:spcBef>
              <a:buSzPct val="90000"/>
              <a:buFont typeface="Arial" pitchFamily="34" charset="0"/>
              <a:buChar char="•"/>
            </a:pPr>
            <a:r>
              <a:rPr lang="en-US" smtClean="0"/>
              <a:t>Fourth level</a:t>
            </a:r>
          </a:p>
          <a:p>
            <a:pPr marL="346075" lvl="4" indent="-346075" algn="l" defTabSz="914363" rtl="0" eaLnBrk="1" latinLnBrk="0" hangingPunct="1">
              <a:lnSpc>
                <a:spcPct val="90000"/>
              </a:lnSpc>
              <a:spcBef>
                <a:spcPct val="20000"/>
              </a:spcBef>
              <a:buSzPct val="90000"/>
              <a:buFont typeface="Arial" pitchFamily="34" charset="0"/>
              <a:buChar char="•"/>
            </a:pPr>
            <a:r>
              <a:rPr lang="en-US" smtClean="0"/>
              <a:t>Fifth level</a:t>
            </a:r>
            <a:endParaRPr lang="en-US" dirty="0" smtClean="0"/>
          </a:p>
        </p:txBody>
      </p:sp>
      <p:pic>
        <p:nvPicPr>
          <p:cNvPr id="4" name="Picture 3"/>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4029472072"/>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025909397"/>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709112714"/>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16730951"/>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dirty="0"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dirty="0" smtClean="0"/>
              <a:t>Click to edit Master text styles</a:t>
            </a:r>
          </a:p>
          <a:p>
            <a:pPr marL="3175" lvl="1" indent="0" algn="l" defTabSz="914363" rtl="0" eaLnBrk="1" latinLnBrk="0" hangingPunct="1">
              <a:lnSpc>
                <a:spcPct val="90000"/>
              </a:lnSpc>
              <a:spcBef>
                <a:spcPts val="0"/>
              </a:spcBef>
              <a:buSzPct val="80000"/>
              <a:buFont typeface="Arial" pitchFamily="34" charset="0"/>
              <a:buNone/>
            </a:pPr>
            <a:r>
              <a:rPr lang="en-US" dirty="0" smtClean="0"/>
              <a:t>Second level</a:t>
            </a:r>
          </a:p>
        </p:txBody>
      </p:sp>
      <p:sp>
        <p:nvSpPr>
          <p:cNvPr id="18" name="Freeform 105"/>
          <p:cNvSpPr>
            <a:spLocks/>
          </p:cNvSpPr>
          <p:nvPr userDrawn="1"/>
        </p:nvSpPr>
        <p:spPr bwMode="black">
          <a:xfrm>
            <a:off x="1200173" y="2133600"/>
            <a:ext cx="1865060" cy="3810000"/>
          </a:xfrm>
          <a:custGeom>
            <a:avLst/>
            <a:gdLst>
              <a:gd name="T0" fmla="*/ 38 w 42"/>
              <a:gd name="T1" fmla="*/ 23 h 86"/>
              <a:gd name="T2" fmla="*/ 35 w 42"/>
              <a:gd name="T3" fmla="*/ 27 h 86"/>
              <a:gd name="T4" fmla="*/ 35 w 42"/>
              <a:gd name="T5" fmla="*/ 65 h 86"/>
              <a:gd name="T6" fmla="*/ 21 w 42"/>
              <a:gd name="T7" fmla="*/ 79 h 86"/>
              <a:gd name="T8" fmla="*/ 7 w 42"/>
              <a:gd name="T9" fmla="*/ 65 h 86"/>
              <a:gd name="T10" fmla="*/ 7 w 42"/>
              <a:gd name="T11" fmla="*/ 16 h 86"/>
              <a:gd name="T12" fmla="*/ 16 w 42"/>
              <a:gd name="T13" fmla="*/ 7 h 86"/>
              <a:gd name="T14" fmla="*/ 25 w 42"/>
              <a:gd name="T15" fmla="*/ 16 h 86"/>
              <a:gd name="T16" fmla="*/ 25 w 42"/>
              <a:gd name="T17" fmla="*/ 16 h 86"/>
              <a:gd name="T18" fmla="*/ 25 w 42"/>
              <a:gd name="T19" fmla="*/ 54 h 86"/>
              <a:gd name="T20" fmla="*/ 22 w 42"/>
              <a:gd name="T21" fmla="*/ 58 h 86"/>
              <a:gd name="T22" fmla="*/ 18 w 42"/>
              <a:gd name="T23" fmla="*/ 54 h 86"/>
              <a:gd name="T24" fmla="*/ 18 w 42"/>
              <a:gd name="T25" fmla="*/ 25 h 86"/>
              <a:gd name="T26" fmla="*/ 14 w 42"/>
              <a:gd name="T27" fmla="*/ 22 h 86"/>
              <a:gd name="T28" fmla="*/ 11 w 42"/>
              <a:gd name="T29" fmla="*/ 25 h 86"/>
              <a:gd name="T30" fmla="*/ 11 w 42"/>
              <a:gd name="T31" fmla="*/ 54 h 86"/>
              <a:gd name="T32" fmla="*/ 22 w 42"/>
              <a:gd name="T33" fmla="*/ 65 h 86"/>
              <a:gd name="T34" fmla="*/ 32 w 42"/>
              <a:gd name="T35" fmla="*/ 54 h 86"/>
              <a:gd name="T36" fmla="*/ 32 w 42"/>
              <a:gd name="T37" fmla="*/ 16 h 86"/>
              <a:gd name="T38" fmla="*/ 32 w 42"/>
              <a:gd name="T39" fmla="*/ 16 h 86"/>
              <a:gd name="T40" fmla="*/ 16 w 42"/>
              <a:gd name="T41" fmla="*/ 0 h 86"/>
              <a:gd name="T42" fmla="*/ 0 w 42"/>
              <a:gd name="T43" fmla="*/ 16 h 86"/>
              <a:gd name="T44" fmla="*/ 0 w 42"/>
              <a:gd name="T45" fmla="*/ 65 h 86"/>
              <a:gd name="T46" fmla="*/ 21 w 42"/>
              <a:gd name="T47" fmla="*/ 86 h 86"/>
              <a:gd name="T48" fmla="*/ 42 w 42"/>
              <a:gd name="T49" fmla="*/ 65 h 86"/>
              <a:gd name="T50" fmla="*/ 42 w 42"/>
              <a:gd name="T51" fmla="*/ 65 h 86"/>
              <a:gd name="T52" fmla="*/ 42 w 42"/>
              <a:gd name="T53" fmla="*/ 27 h 86"/>
              <a:gd name="T54" fmla="*/ 38 w 42"/>
              <a:gd name="T55" fmla="*/ 2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 h="86">
                <a:moveTo>
                  <a:pt x="38" y="23"/>
                </a:moveTo>
                <a:cubicBezTo>
                  <a:pt x="36" y="23"/>
                  <a:pt x="35" y="25"/>
                  <a:pt x="35" y="27"/>
                </a:cubicBezTo>
                <a:cubicBezTo>
                  <a:pt x="35" y="65"/>
                  <a:pt x="35" y="65"/>
                  <a:pt x="35" y="65"/>
                </a:cubicBezTo>
                <a:cubicBezTo>
                  <a:pt x="35" y="73"/>
                  <a:pt x="29" y="79"/>
                  <a:pt x="21" y="79"/>
                </a:cubicBezTo>
                <a:cubicBezTo>
                  <a:pt x="13" y="79"/>
                  <a:pt x="7" y="73"/>
                  <a:pt x="7" y="65"/>
                </a:cubicBezTo>
                <a:cubicBezTo>
                  <a:pt x="7" y="16"/>
                  <a:pt x="7" y="16"/>
                  <a:pt x="7" y="16"/>
                </a:cubicBezTo>
                <a:cubicBezTo>
                  <a:pt x="7" y="11"/>
                  <a:pt x="11" y="7"/>
                  <a:pt x="16" y="7"/>
                </a:cubicBezTo>
                <a:cubicBezTo>
                  <a:pt x="21" y="7"/>
                  <a:pt x="25" y="11"/>
                  <a:pt x="25" y="16"/>
                </a:cubicBezTo>
                <a:cubicBezTo>
                  <a:pt x="25" y="16"/>
                  <a:pt x="25" y="16"/>
                  <a:pt x="25" y="16"/>
                </a:cubicBezTo>
                <a:cubicBezTo>
                  <a:pt x="25" y="54"/>
                  <a:pt x="25" y="54"/>
                  <a:pt x="25" y="54"/>
                </a:cubicBezTo>
                <a:cubicBezTo>
                  <a:pt x="25" y="56"/>
                  <a:pt x="23" y="58"/>
                  <a:pt x="22" y="58"/>
                </a:cubicBezTo>
                <a:cubicBezTo>
                  <a:pt x="20" y="58"/>
                  <a:pt x="18" y="56"/>
                  <a:pt x="18" y="54"/>
                </a:cubicBezTo>
                <a:cubicBezTo>
                  <a:pt x="18" y="25"/>
                  <a:pt x="18" y="25"/>
                  <a:pt x="18" y="25"/>
                </a:cubicBezTo>
                <a:cubicBezTo>
                  <a:pt x="18" y="23"/>
                  <a:pt x="16" y="22"/>
                  <a:pt x="14" y="22"/>
                </a:cubicBezTo>
                <a:cubicBezTo>
                  <a:pt x="12" y="22"/>
                  <a:pt x="11" y="23"/>
                  <a:pt x="11" y="25"/>
                </a:cubicBezTo>
                <a:cubicBezTo>
                  <a:pt x="11" y="54"/>
                  <a:pt x="11" y="54"/>
                  <a:pt x="11" y="54"/>
                </a:cubicBezTo>
                <a:cubicBezTo>
                  <a:pt x="11" y="60"/>
                  <a:pt x="16" y="65"/>
                  <a:pt x="22" y="65"/>
                </a:cubicBezTo>
                <a:cubicBezTo>
                  <a:pt x="27" y="65"/>
                  <a:pt x="32" y="60"/>
                  <a:pt x="32" y="54"/>
                </a:cubicBezTo>
                <a:cubicBezTo>
                  <a:pt x="32" y="16"/>
                  <a:pt x="32" y="16"/>
                  <a:pt x="32" y="16"/>
                </a:cubicBezTo>
                <a:cubicBezTo>
                  <a:pt x="32" y="16"/>
                  <a:pt x="32" y="16"/>
                  <a:pt x="32" y="16"/>
                </a:cubicBezTo>
                <a:cubicBezTo>
                  <a:pt x="32" y="7"/>
                  <a:pt x="25" y="0"/>
                  <a:pt x="16" y="0"/>
                </a:cubicBezTo>
                <a:cubicBezTo>
                  <a:pt x="7" y="0"/>
                  <a:pt x="0" y="7"/>
                  <a:pt x="0" y="16"/>
                </a:cubicBezTo>
                <a:cubicBezTo>
                  <a:pt x="0" y="65"/>
                  <a:pt x="0" y="65"/>
                  <a:pt x="0" y="65"/>
                </a:cubicBezTo>
                <a:cubicBezTo>
                  <a:pt x="0" y="77"/>
                  <a:pt x="10" y="86"/>
                  <a:pt x="21" y="86"/>
                </a:cubicBezTo>
                <a:cubicBezTo>
                  <a:pt x="33" y="86"/>
                  <a:pt x="42" y="77"/>
                  <a:pt x="42" y="65"/>
                </a:cubicBezTo>
                <a:cubicBezTo>
                  <a:pt x="42" y="65"/>
                  <a:pt x="42" y="65"/>
                  <a:pt x="42" y="65"/>
                </a:cubicBezTo>
                <a:cubicBezTo>
                  <a:pt x="42" y="27"/>
                  <a:pt x="42" y="27"/>
                  <a:pt x="42" y="27"/>
                </a:cubicBezTo>
                <a:cubicBezTo>
                  <a:pt x="42" y="25"/>
                  <a:pt x="40" y="23"/>
                  <a:pt x="38" y="23"/>
                </a:cubicBezTo>
              </a:path>
            </a:pathLst>
          </a:custGeom>
          <a:solidFill>
            <a:schemeClr val="accent2"/>
          </a:solidFill>
          <a:ln>
            <a:noFill/>
          </a:ln>
          <a:extLst/>
        </p:spPr>
        <p:txBody>
          <a:bodyPr vert="horz" wrap="square" lIns="82305" tIns="41153" rIns="82305" bIns="41153" numCol="1" anchor="t" anchorCtr="0" compatLnSpc="1">
            <a:prstTxWarp prst="textNoShape">
              <a:avLst/>
            </a:prstTxWarp>
          </a:bodyPr>
          <a:lstStyle/>
          <a:p>
            <a:pPr defTabSz="1218987"/>
            <a:endParaRPr lang="en-US" sz="1600">
              <a:solidFill>
                <a:srgbClr val="292929"/>
              </a:solidFill>
            </a:endParaRPr>
          </a:p>
        </p:txBody>
      </p:sp>
    </p:spTree>
    <p:extLst>
      <p:ext uri="{BB962C8B-B14F-4D97-AF65-F5344CB8AC3E}">
        <p14:creationId xmlns:p14="http://schemas.microsoft.com/office/powerpoint/2010/main" val="209399846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652744337"/>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ran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black">
          <a:xfrm>
            <a:off x="4321174" y="3140274"/>
            <a:ext cx="3546476" cy="577452"/>
          </a:xfrm>
          <a:prstGeom prst="rect">
            <a:avLst/>
          </a:prstGeom>
          <a:noFill/>
          <a:ln>
            <a:noFill/>
          </a:ln>
        </p:spPr>
      </p:pic>
      <p:sp>
        <p:nvSpPr>
          <p:cNvPr id="3" name="Text Box 3"/>
          <p:cNvSpPr txBox="1">
            <a:spLocks noChangeArrowheads="1"/>
          </p:cNvSpPr>
          <p:nvPr userDrawn="1"/>
        </p:nvSpPr>
        <p:spPr bwMode="blackWhite">
          <a:xfrm>
            <a:off x="507868" y="6083573"/>
            <a:ext cx="11173090"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solidFill>
                  <a:srgbClr val="FFFFFF">
                    <a:alpha val="99000"/>
                  </a:srgbClr>
                </a:solidFill>
                <a:cs typeface="Arial" charset="0"/>
              </a:rPr>
              <a:t>© </a:t>
            </a:r>
            <a:r>
              <a:rPr lang="en-US" sz="700" dirty="0" smtClean="0">
                <a:solidFill>
                  <a:srgbClr val="FFFFFF">
                    <a:alpha val="99000"/>
                  </a:srgbClr>
                </a:solidFill>
                <a:cs typeface="Arial" charset="0"/>
              </a:rPr>
              <a:t>2011 Microsoft </a:t>
            </a:r>
            <a:r>
              <a:rPr lang="en-US" sz="700" dirty="0">
                <a:solidFill>
                  <a:srgbClr val="FFFFFF">
                    <a:alpha val="99000"/>
                  </a:srgbClr>
                </a:solidFill>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solidFill>
                  <a:srgbClr val="FFFFFF">
                    <a:alpha val="99000"/>
                  </a:srgbClr>
                </a:soli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solidFill>
                  <a:srgbClr val="FFFFFF">
                    <a:alpha val="99000"/>
                  </a:srgbClr>
                </a:solidFill>
                <a:cs typeface="Arial" charset="0"/>
              </a:rPr>
              <a:t>MICROSOFT </a:t>
            </a:r>
            <a:r>
              <a:rPr lang="en-US" sz="700" dirty="0">
                <a:solidFill>
                  <a:srgbClr val="FFFFFF">
                    <a:alpha val="99000"/>
                  </a:srgbClr>
                </a:solidFill>
                <a:cs typeface="Arial" charset="0"/>
              </a:rPr>
              <a:t>MAKES NO WARRANTIES, EXPRESS, IMPLIED OR STATUTORY, AS TO THE INFORMATION IN THIS PRESENTATION.</a:t>
            </a:r>
          </a:p>
        </p:txBody>
      </p:sp>
    </p:spTree>
    <p:extLst>
      <p:ext uri="{BB962C8B-B14F-4D97-AF65-F5344CB8AC3E}">
        <p14:creationId xmlns:p14="http://schemas.microsoft.com/office/powerpoint/2010/main" val="1120894631"/>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4" name="Text Placeholder 5"/>
          <p:cNvSpPr>
            <a:spLocks noGrp="1"/>
          </p:cNvSpPr>
          <p:nvPr userDrawn="1">
            <p:ph type="body" sz="quarter" idx="10" hasCustomPrompt="1"/>
          </p:nvPr>
        </p:nvSpPr>
        <p:spPr>
          <a:xfrm>
            <a:off x="512764" y="3706368"/>
            <a:ext cx="11228440" cy="1218795"/>
          </a:xfrm>
        </p:spPr>
        <p:txBody>
          <a:bodyPr/>
          <a:lstStyle>
            <a:lvl1pPr marL="0" indent="0">
              <a:buNone/>
              <a:defRPr lang="en-US" sz="8800" i="0" kern="1200" spc="-100" baseline="0" dirty="0" smtClean="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25" name="Text Placeholder 8"/>
          <p:cNvSpPr>
            <a:spLocks noGrp="1"/>
          </p:cNvSpPr>
          <p:nvPr userDrawn="1">
            <p:ph type="body" sz="quarter" idx="11" hasCustomPrompt="1"/>
          </p:nvPr>
        </p:nvSpPr>
        <p:spPr>
          <a:xfrm>
            <a:off x="512763" y="5157058"/>
            <a:ext cx="7513637" cy="443198"/>
          </a:xfrm>
        </p:spPr>
        <p:txBody>
          <a:bodyPr/>
          <a:lstStyle>
            <a:lvl1pPr marL="0" indent="0">
              <a:buNone/>
              <a:defRPr lang="en-US" sz="3200" kern="1200" spc="-100" baseline="0" dirty="0">
                <a:solidFill>
                  <a:schemeClr val="bg1">
                    <a:alpha val="99000"/>
                  </a:schemeClr>
                </a:solidFill>
                <a:latin typeface="Segoe UI Light" pitchFamily="34" charset="0"/>
                <a:ea typeface="+mn-ea"/>
                <a:cs typeface="+mn-cs"/>
              </a:defRPr>
            </a:lvl1pPr>
          </a:lstStyle>
          <a:p>
            <a:pPr marL="0" lvl="0" indent="0" algn="l" defTabSz="914363"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26" name="Picture 25" descr="Microsoft logo and tagline"/>
          <p:cNvPicPr>
            <a:picLocks noChangeAspect="1" noChangeArrowheads="1"/>
          </p:cNvPicPr>
          <p:nvPr userDrawn="1"/>
        </p:nvPicPr>
        <p:blipFill rotWithShape="1">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p:blipFill>
        <p:spPr bwMode="black">
          <a:xfrm>
            <a:off x="10072473" y="6364651"/>
            <a:ext cx="1595652" cy="268366"/>
          </a:xfrm>
          <a:prstGeom prst="rect">
            <a:avLst/>
          </a:prstGeom>
          <a:noFill/>
          <a:ln>
            <a:noFill/>
          </a:ln>
        </p:spPr>
      </p:pic>
      <p:pic>
        <p:nvPicPr>
          <p:cNvPr id="27" name="Picture 26"/>
          <p:cNvPicPr>
            <a:picLocks noChangeAspect="1"/>
          </p:cNvPicPr>
          <p:nvPr userDrawn="1"/>
        </p:nvPicPr>
        <p: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170298" y="228600"/>
            <a:ext cx="2497827" cy="290338"/>
          </a:xfrm>
          <a:prstGeom prst="rect">
            <a:avLst/>
          </a:prstGeom>
        </p:spPr>
      </p:pic>
    </p:spTree>
    <p:extLst>
      <p:ext uri="{BB962C8B-B14F-4D97-AF65-F5344CB8AC3E}">
        <p14:creationId xmlns:p14="http://schemas.microsoft.com/office/powerpoint/2010/main" val="2240492214"/>
      </p:ext>
    </p:extLst>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7033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2000548"/>
          </a:xfrm>
        </p:spPr>
        <p:txBody>
          <a:bodyPr/>
          <a:lstStyle>
            <a:lvl1pPr marL="460375" indent="-460375">
              <a:buClr>
                <a:srgbClr val="FFFFFF"/>
              </a:buClr>
              <a:buSzPct val="70000"/>
              <a:buFontTx/>
              <a:buBlip>
                <a:blip r:embed="rId2"/>
              </a:buBlip>
              <a:defRPr>
                <a:gradFill>
                  <a:gsLst>
                    <a:gs pos="0">
                      <a:srgbClr val="FFFFFF"/>
                    </a:gs>
                    <a:gs pos="86000">
                      <a:srgbClr val="FFFFFF"/>
                    </a:gs>
                  </a:gsLst>
                  <a:lin ang="5400000" scaled="0"/>
                </a:gradFill>
              </a:defRPr>
            </a:lvl1pPr>
            <a:lvl2pPr marL="855663" indent="-395288">
              <a:buClr>
                <a:srgbClr val="FFFFFF"/>
              </a:buClr>
              <a:buSzPct val="70000"/>
              <a:buFontTx/>
              <a:buBlip>
                <a:blip r:embed="rId2"/>
              </a:buBlip>
              <a:defRPr>
                <a:gradFill>
                  <a:gsLst>
                    <a:gs pos="0">
                      <a:srgbClr val="FFFFFF"/>
                    </a:gs>
                    <a:gs pos="86000">
                      <a:srgbClr val="FFFFFF"/>
                    </a:gs>
                  </a:gsLst>
                  <a:lin ang="5400000" scaled="0"/>
                </a:gradFill>
              </a:defRPr>
            </a:lvl2pPr>
            <a:lvl3pPr marL="1258888" indent="-403225">
              <a:buClr>
                <a:srgbClr val="FFFFFF"/>
              </a:buClr>
              <a:buSzPct val="70000"/>
              <a:buFontTx/>
              <a:buBlip>
                <a:blip r:embed="rId2"/>
              </a:buBlip>
              <a:defRPr>
                <a:gradFill>
                  <a:gsLst>
                    <a:gs pos="0">
                      <a:srgbClr val="FFFFFF"/>
                    </a:gs>
                    <a:gs pos="86000">
                      <a:srgbClr val="FFFFFF"/>
                    </a:gs>
                  </a:gsLst>
                  <a:lin ang="5400000" scaled="0"/>
                </a:gradFill>
              </a:defRPr>
            </a:lvl3pPr>
            <a:lvl4pPr marL="1604963" indent="-346075">
              <a:buClr>
                <a:srgbClr val="FFFFFF"/>
              </a:buClr>
              <a:buSzPct val="70000"/>
              <a:buFontTx/>
              <a:buBlip>
                <a:blip r:embed="rId2"/>
              </a:buBlip>
              <a:defRPr>
                <a:gradFill>
                  <a:gsLst>
                    <a:gs pos="0">
                      <a:srgbClr val="FFFFFF"/>
                    </a:gs>
                    <a:gs pos="86000">
                      <a:srgbClr val="FFFFFF"/>
                    </a:gs>
                  </a:gsLst>
                  <a:lin ang="5400000" scaled="0"/>
                </a:gradFill>
              </a:defRPr>
            </a:lvl4pPr>
            <a:lvl5pPr marL="1941513" indent="-336550">
              <a:buClr>
                <a:srgbClr val="FFFFFF"/>
              </a:buClr>
              <a:buSzPct val="70000"/>
              <a:buFontTx/>
              <a:buBlip>
                <a:blip r:embed="rId2"/>
              </a:buBlip>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97167703"/>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2443746"/>
          </a:xfrm>
        </p:spPr>
        <p:txBody>
          <a:bodyPr/>
          <a:lstStyle>
            <a:lvl1pPr marL="341313" indent="-341313">
              <a:lnSpc>
                <a:spcPct val="90000"/>
              </a:lnSpc>
              <a:buSzPct val="80000"/>
              <a:buFont typeface="Arial" pitchFamily="34" charset="0"/>
              <a:buChar char="•"/>
              <a:defRPr sz="3200"/>
            </a:lvl1pPr>
            <a:lvl2pPr marL="627063" indent="-285750">
              <a:lnSpc>
                <a:spcPct val="90000"/>
              </a:lnSpc>
              <a:buSzPct val="80000"/>
              <a:buFont typeface="Arial" pitchFamily="34" charset="0"/>
              <a:buChar char="•"/>
              <a:defRPr sz="2800"/>
            </a:lvl2pPr>
            <a:lvl3pPr marL="914400" indent="-287338">
              <a:lnSpc>
                <a:spcPct val="90000"/>
              </a:lnSpc>
              <a:buSzPct val="80000"/>
              <a:buFont typeface="Arial" pitchFamily="34" charset="0"/>
              <a:buChar char="•"/>
              <a:defRPr sz="2400"/>
            </a:lvl3pPr>
            <a:lvl4pPr marL="1712913" indent="-225425">
              <a:lnSpc>
                <a:spcPct val="90000"/>
              </a:lnSpc>
              <a:buSzPct val="80000"/>
              <a:buFont typeface="Arial" pitchFamily="34" charset="0"/>
              <a:buChar char="•"/>
              <a:defRPr sz="2000"/>
            </a:lvl4pPr>
            <a:lvl5pPr marL="1944688" indent="-231775">
              <a:lnSpc>
                <a:spcPct val="90000"/>
              </a:lnSpc>
              <a:buSzPct val="80000"/>
              <a:buFont typeface="Arial" pitchFamily="34" charset="0"/>
              <a:buChar cha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2443746"/>
          </a:xfrm>
        </p:spPr>
        <p:txBody>
          <a:bodyPr/>
          <a:lstStyle>
            <a:lvl1pPr marL="457200" indent="-457200">
              <a:lnSpc>
                <a:spcPct val="90000"/>
              </a:lnSpc>
              <a:buSzPct val="80000"/>
              <a:buFont typeface="Arial" pitchFamily="34" charset="0"/>
              <a:buChar char="•"/>
              <a:defRPr lang="en-US" sz="3200" kern="1200" dirty="0" smtClean="0">
                <a:gradFill>
                  <a:gsLst>
                    <a:gs pos="0">
                      <a:srgbClr val="595959"/>
                    </a:gs>
                    <a:gs pos="86000">
                      <a:srgbClr val="595959"/>
                    </a:gs>
                  </a:gsLst>
                  <a:lin ang="5400000" scaled="0"/>
                </a:gradFill>
                <a:latin typeface="+mn-lt"/>
                <a:ea typeface="+mn-ea"/>
                <a:cs typeface="+mn-cs"/>
              </a:defRPr>
            </a:lvl1pPr>
            <a:lvl2pPr marL="798513" indent="-457200">
              <a:lnSpc>
                <a:spcPct val="90000"/>
              </a:lnSpc>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969962" indent="-342900">
              <a:lnSpc>
                <a:spcPct val="90000"/>
              </a:lnSpc>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830388" indent="-342900">
              <a:lnSpc>
                <a:spcPct val="90000"/>
              </a:lnSpc>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2055813" indent="-342900">
              <a:lnSpc>
                <a:spcPct val="90000"/>
              </a:lnSpc>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a:defRPr sz="1800"/>
            </a:lvl6pPr>
            <a:lvl7pPr>
              <a:defRPr sz="1800"/>
            </a:lvl7pPr>
            <a:lvl8pPr>
              <a:defRPr sz="1800"/>
            </a:lvl8pPr>
            <a:lvl9pPr>
              <a:defRPr sz="1800"/>
            </a:lvl9pPr>
          </a:lstStyle>
          <a:p>
            <a:pPr marL="341313" lvl="0" indent="-341313" algn="l" defTabSz="914363" rtl="0" eaLnBrk="1" latinLnBrk="0" hangingPunct="1">
              <a:lnSpc>
                <a:spcPct val="90000"/>
              </a:lnSpc>
              <a:spcBef>
                <a:spcPct val="20000"/>
              </a:spcBef>
              <a:buSzPct val="80000"/>
              <a:buFont typeface="Arial" pitchFamily="34" charset="0"/>
              <a:buChar char="•"/>
            </a:pPr>
            <a:r>
              <a:rPr lang="en-US" smtClean="0"/>
              <a:t>Click to edit Master text styles</a:t>
            </a:r>
          </a:p>
          <a:p>
            <a:pPr marL="341313" lvl="1" indent="-341313" algn="l" defTabSz="914363" rtl="0" eaLnBrk="1" latinLnBrk="0" hangingPunct="1">
              <a:lnSpc>
                <a:spcPct val="90000"/>
              </a:lnSpc>
              <a:spcBef>
                <a:spcPct val="20000"/>
              </a:spcBef>
              <a:buSzPct val="80000"/>
              <a:buFont typeface="Arial" pitchFamily="34" charset="0"/>
              <a:buChar char="•"/>
            </a:pPr>
            <a:r>
              <a:rPr lang="en-US" smtClean="0"/>
              <a:t>Second level</a:t>
            </a:r>
          </a:p>
          <a:p>
            <a:pPr marL="341313" lvl="2" indent="-341313" algn="l" defTabSz="914363" rtl="0" eaLnBrk="1" latinLnBrk="0" hangingPunct="1">
              <a:lnSpc>
                <a:spcPct val="90000"/>
              </a:lnSpc>
              <a:spcBef>
                <a:spcPct val="20000"/>
              </a:spcBef>
              <a:buSzPct val="80000"/>
              <a:buFont typeface="Arial" pitchFamily="34" charset="0"/>
              <a:buChar char="•"/>
            </a:pPr>
            <a:r>
              <a:rPr lang="en-US" smtClean="0"/>
              <a:t>Third level</a:t>
            </a:r>
          </a:p>
          <a:p>
            <a:pPr marL="341313" lvl="3" indent="-341313" algn="l" defTabSz="914363" rtl="0" eaLnBrk="1" latinLnBrk="0" hangingPunct="1">
              <a:lnSpc>
                <a:spcPct val="90000"/>
              </a:lnSpc>
              <a:spcBef>
                <a:spcPct val="20000"/>
              </a:spcBef>
              <a:buSzPct val="80000"/>
              <a:buFont typeface="Arial" pitchFamily="34" charset="0"/>
              <a:buChar char="•"/>
            </a:pPr>
            <a:r>
              <a:rPr lang="en-US" smtClean="0"/>
              <a:t>Fourth level</a:t>
            </a:r>
          </a:p>
          <a:p>
            <a:pPr marL="341313" lvl="4" indent="-341313" algn="l" defTabSz="914363" rtl="0" eaLnBrk="1" latinLnBrk="0" hangingPunct="1">
              <a:lnSpc>
                <a:spcPct val="90000"/>
              </a:lnSpc>
              <a:spcBef>
                <a:spcPct val="20000"/>
              </a:spcBef>
              <a:buSzPct val="80000"/>
              <a:buFont typeface="Arial" pitchFamily="34" charset="0"/>
              <a:buChar char="•"/>
            </a:pPr>
            <a:r>
              <a:rPr lang="en-US" smtClean="0"/>
              <a:t>Fifth level</a:t>
            </a:r>
            <a:endParaRPr lang="en-US" dirty="0"/>
          </a:p>
        </p:txBody>
      </p:sp>
      <p:pic>
        <p:nvPicPr>
          <p:cNvPr id="5" name="Picture 4"/>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576482598"/>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266796"/>
            <a:ext cx="5484971" cy="1945148"/>
          </a:xfrm>
        </p:spPr>
        <p:txBody>
          <a:bodyPr/>
          <a:lstStyle>
            <a:lvl1pPr marL="403225" indent="-403225">
              <a:buSzPct val="80000"/>
              <a:buFont typeface="Arial" pitchFamily="34" charset="0"/>
              <a:buChar char="•"/>
              <a:defRPr sz="2800"/>
            </a:lvl1pPr>
            <a:lvl2pPr marL="744538" indent="-322263">
              <a:buSzPct val="80000"/>
              <a:buFont typeface="Arial" pitchFamily="34" charset="0"/>
              <a:buChar char="•"/>
              <a:defRPr sz="2800"/>
            </a:lvl2pPr>
            <a:lvl3pPr marL="1027113" indent="-282575" defTabSz="1030288">
              <a:buSzPct val="80000"/>
              <a:buFont typeface="Arial" pitchFamily="34" charset="0"/>
              <a:buChar char="•"/>
              <a:defRPr sz="2400"/>
            </a:lvl3pPr>
            <a:lvl4pPr marL="1317625" indent="-287338">
              <a:buSzPct val="80000"/>
              <a:buFont typeface="Arial" pitchFamily="34" charset="0"/>
              <a:buChar char="•"/>
              <a:defRPr sz="2000"/>
            </a:lvl4pPr>
            <a:lvl5pPr marL="1541463" indent="-223838">
              <a:buSzPct val="80000"/>
              <a:buFont typeface="Arial" pitchFamily="34" charset="0"/>
              <a:buChar cha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443198"/>
          </a:xfrm>
        </p:spPr>
        <p:txBody>
          <a:bodyPr anchor="b"/>
          <a:lstStyle>
            <a:lvl1pPr marL="0" indent="0">
              <a:lnSpc>
                <a:spcPct val="90000"/>
              </a:lnSpc>
              <a:spcBef>
                <a:spcPts val="0"/>
              </a:spcBef>
              <a:buNone/>
              <a:defRPr sz="3200" b="0">
                <a:latin typeface="Segoe UI Light" pitchFamily="34" charset="0"/>
              </a:defRPr>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266796"/>
            <a:ext cx="5486400" cy="1945148"/>
          </a:xfrm>
        </p:spPr>
        <p:txBody>
          <a:bodyPr/>
          <a:lstStyle>
            <a:lvl1pPr marL="296321" indent="-296321">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1pPr>
            <a:lvl2pPr marL="457200" indent="-457200">
              <a:buSzPct val="80000"/>
              <a:buFont typeface="Arial" pitchFamily="34" charset="0"/>
              <a:buChar char="•"/>
              <a:defRPr lang="en-US" sz="2800" kern="1200" dirty="0" smtClean="0">
                <a:gradFill>
                  <a:gsLst>
                    <a:gs pos="0">
                      <a:srgbClr val="595959"/>
                    </a:gs>
                    <a:gs pos="86000">
                      <a:srgbClr val="595959"/>
                    </a:gs>
                  </a:gsLst>
                  <a:lin ang="5400000" scaled="0"/>
                </a:gradFill>
                <a:latin typeface="+mn-lt"/>
                <a:ea typeface="+mn-ea"/>
                <a:cs typeface="+mn-cs"/>
              </a:defRPr>
            </a:lvl2pPr>
            <a:lvl3pPr marL="765175" indent="-342900">
              <a:buSzPct val="80000"/>
              <a:buFont typeface="Arial" pitchFamily="34" charset="0"/>
              <a:buChar char="•"/>
              <a:defRPr lang="en-US" sz="2400" kern="1200" dirty="0" smtClean="0">
                <a:gradFill>
                  <a:gsLst>
                    <a:gs pos="0">
                      <a:srgbClr val="595959"/>
                    </a:gs>
                    <a:gs pos="86000">
                      <a:srgbClr val="595959"/>
                    </a:gs>
                  </a:gsLst>
                  <a:lin ang="5400000" scaled="0"/>
                </a:gradFill>
                <a:latin typeface="+mn-lt"/>
                <a:ea typeface="+mn-ea"/>
                <a:cs typeface="+mn-cs"/>
              </a:defRPr>
            </a:lvl3pPr>
            <a:lvl4pPr marL="1373187" indent="-342900">
              <a:buSzPct val="80000"/>
              <a:buFont typeface="Arial" pitchFamily="34" charset="0"/>
              <a:buChar char="•"/>
              <a:defRPr lang="en-US" sz="2000" kern="1200" dirty="0" smtClean="0">
                <a:gradFill>
                  <a:gsLst>
                    <a:gs pos="0">
                      <a:srgbClr val="595959"/>
                    </a:gs>
                    <a:gs pos="86000">
                      <a:srgbClr val="595959"/>
                    </a:gs>
                  </a:gsLst>
                  <a:lin ang="5400000" scaled="0"/>
                </a:gradFill>
                <a:latin typeface="+mn-lt"/>
                <a:ea typeface="+mn-ea"/>
                <a:cs typeface="+mn-cs"/>
              </a:defRPr>
            </a:lvl4pPr>
            <a:lvl5pPr marL="1087438" indent="-342900">
              <a:buSzPct val="80000"/>
              <a:buFont typeface="Arial" pitchFamily="34" charset="0"/>
              <a:buChar char="•"/>
              <a:defRPr lang="en-US" sz="2000" kern="1200" dirty="0">
                <a:gradFill>
                  <a:gsLst>
                    <a:gs pos="0">
                      <a:srgbClr val="595959"/>
                    </a:gs>
                    <a:gs pos="86000">
                      <a:srgbClr val="595959"/>
                    </a:gs>
                  </a:gsLst>
                  <a:lin ang="5400000" scaled="0"/>
                </a:gradFill>
                <a:latin typeface="+mn-lt"/>
                <a:ea typeface="+mn-ea"/>
                <a:cs typeface="+mn-cs"/>
              </a:defRPr>
            </a:lvl5pPr>
            <a:lvl6pPr marL="1373187" indent="-342900">
              <a:defRPr sz="1600"/>
            </a:lvl6pPr>
            <a:lvl7pPr marL="1603375" indent="-285750">
              <a:defRPr sz="1600"/>
            </a:lvl7pPr>
            <a:lvl8pPr>
              <a:defRPr sz="1600"/>
            </a:lvl8pPr>
            <a:lvl9pPr>
              <a:defRPr sz="1600"/>
            </a:lvl9pPr>
          </a:lstStyle>
          <a:p>
            <a:pPr marL="403225" lvl="0" indent="-403225" algn="l" defTabSz="914363" rtl="0" eaLnBrk="1" latinLnBrk="0" hangingPunct="1">
              <a:lnSpc>
                <a:spcPct val="90000"/>
              </a:lnSpc>
              <a:spcBef>
                <a:spcPct val="20000"/>
              </a:spcBef>
              <a:buSzPct val="80000"/>
            </a:pPr>
            <a:r>
              <a:rPr lang="en-US" smtClean="0"/>
              <a:t>Click to edit Master text styles</a:t>
            </a:r>
          </a:p>
          <a:p>
            <a:pPr marL="403225" lvl="1" indent="-403225" algn="l" defTabSz="914363" rtl="0" eaLnBrk="1" latinLnBrk="0" hangingPunct="1">
              <a:lnSpc>
                <a:spcPct val="90000"/>
              </a:lnSpc>
              <a:spcBef>
                <a:spcPct val="20000"/>
              </a:spcBef>
              <a:buSzPct val="80000"/>
            </a:pPr>
            <a:r>
              <a:rPr lang="en-US" smtClean="0"/>
              <a:t>Second level</a:t>
            </a:r>
          </a:p>
          <a:p>
            <a:pPr marL="403225" lvl="2" indent="-403225" algn="l" defTabSz="914363" rtl="0" eaLnBrk="1" latinLnBrk="0" hangingPunct="1">
              <a:lnSpc>
                <a:spcPct val="90000"/>
              </a:lnSpc>
              <a:spcBef>
                <a:spcPct val="20000"/>
              </a:spcBef>
              <a:buSzPct val="80000"/>
            </a:pPr>
            <a:r>
              <a:rPr lang="en-US" smtClean="0"/>
              <a:t>Third level</a:t>
            </a:r>
          </a:p>
          <a:p>
            <a:pPr marL="403225" lvl="3" indent="-403225" algn="l" defTabSz="914363" rtl="0" eaLnBrk="1" latinLnBrk="0" hangingPunct="1">
              <a:lnSpc>
                <a:spcPct val="90000"/>
              </a:lnSpc>
              <a:spcBef>
                <a:spcPct val="20000"/>
              </a:spcBef>
              <a:buSzPct val="80000"/>
            </a:pPr>
            <a:r>
              <a:rPr lang="en-US" smtClean="0"/>
              <a:t>Fourth level</a:t>
            </a:r>
          </a:p>
          <a:p>
            <a:pPr marL="403225" lvl="4" indent="-403225" algn="l" defTabSz="914363" rtl="0" eaLnBrk="1" latinLnBrk="0" hangingPunct="1">
              <a:lnSpc>
                <a:spcPct val="90000"/>
              </a:lnSpc>
              <a:spcBef>
                <a:spcPct val="20000"/>
              </a:spcBef>
              <a:buSzPct val="80000"/>
            </a:pPr>
            <a:r>
              <a:rPr lang="en-US" smtClean="0"/>
              <a:t>Fifth level</a:t>
            </a:r>
            <a:endParaRPr lang="en-US" dirty="0"/>
          </a:p>
        </p:txBody>
      </p:sp>
      <p:pic>
        <p:nvPicPr>
          <p:cNvPr id="7" name="Picture 6"/>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509662747"/>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sz="5400"/>
            </a:lvl1pPr>
          </a:lstStyle>
          <a:p>
            <a:r>
              <a:rPr lang="en-US" smtClean="0"/>
              <a:t>Click to edit Master title style</a:t>
            </a:r>
            <a:endParaRPr lang="en-US" dirty="0"/>
          </a:p>
        </p:txBody>
      </p:sp>
      <p:pic>
        <p:nvPicPr>
          <p:cNvPr id="3" name="Picture 2"/>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2655385139"/>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tx2">
                <a:tint val="45000"/>
                <a:satMod val="400000"/>
              </a:schemeClr>
            </a:duotone>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Tree>
    <p:extLst>
      <p:ext uri="{BB962C8B-B14F-4D97-AF65-F5344CB8AC3E}">
        <p14:creationId xmlns:p14="http://schemas.microsoft.com/office/powerpoint/2010/main" val="1192294997"/>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bwMode="auto">
          <a:xfrm>
            <a:off x="519113" y="1447800"/>
            <a:ext cx="11149012" cy="51816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4" tIns="45703" rIns="91404" bIns="45703" numCol="1" spcCol="0"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lgn="l" defTabSz="914363" rtl="0" eaLnBrk="1" latinLnBrk="0" hangingPunct="1">
              <a:lnSpc>
                <a:spcPct val="90000"/>
              </a:lnSpc>
              <a:spcBef>
                <a:spcPct val="0"/>
              </a:spcBef>
              <a:buNone/>
              <a:defRPr lang="en-US" sz="5400" b="0" kern="1200" cap="none" spc="-100" baseline="0" dirty="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a:lstStyle>
          <a:p>
            <a:r>
              <a:rPr lang="en-US" smtClean="0"/>
              <a:t>Click to edit Master title style</a:t>
            </a:r>
            <a:endParaRPr lang="en-US" dirty="0"/>
          </a:p>
        </p:txBody>
      </p:sp>
      <p:sp>
        <p:nvSpPr>
          <p:cNvPr id="5" name="Text Placeholder 4"/>
          <p:cNvSpPr>
            <a:spLocks noGrp="1"/>
          </p:cNvSpPr>
          <p:nvPr>
            <p:ph type="body" sz="quarter" idx="11"/>
          </p:nvPr>
        </p:nvSpPr>
        <p:spPr>
          <a:xfrm>
            <a:off x="3473804" y="3417661"/>
            <a:ext cx="6945312" cy="1241878"/>
          </a:xfrm>
        </p:spPr>
        <p:txBody>
          <a:bodyPr lIns="182880" tIns="182880" anchor="ctr" anchorCtr="0"/>
          <a:lstStyle>
            <a:lvl1pPr marL="574675" indent="-571500">
              <a:spcAft>
                <a:spcPts val="1200"/>
              </a:spcAft>
              <a:buNone/>
              <a:defRPr lang="en-US" sz="4400" kern="1200" spc="-100" baseline="0" dirty="0" smtClean="0">
                <a:gradFill>
                  <a:gsLst>
                    <a:gs pos="0">
                      <a:srgbClr val="595959"/>
                    </a:gs>
                    <a:gs pos="86000">
                      <a:srgbClr val="595959"/>
                    </a:gs>
                  </a:gsLst>
                  <a:lin ang="5400000" scaled="0"/>
                </a:gradFill>
                <a:latin typeface="Segoe UI Light" pitchFamily="34" charset="0"/>
                <a:ea typeface="+mn-ea"/>
                <a:cs typeface="+mn-cs"/>
              </a:defRPr>
            </a:lvl1pPr>
            <a:lvl2pPr>
              <a:defRPr lang="en-US" sz="2400" kern="1200" spc="-50" baseline="0" dirty="0">
                <a:gradFill>
                  <a:gsLst>
                    <a:gs pos="0">
                      <a:srgbClr val="595959"/>
                    </a:gs>
                    <a:gs pos="86000">
                      <a:srgbClr val="595959"/>
                    </a:gs>
                  </a:gsLst>
                  <a:lin ang="5400000" scaled="0"/>
                </a:gradFill>
                <a:latin typeface="+mn-lt"/>
                <a:ea typeface="+mn-ea"/>
                <a:cs typeface="+mn-cs"/>
              </a:defRPr>
            </a:lvl2pPr>
          </a:lstStyle>
          <a:p>
            <a:pPr marL="3175" lvl="0" indent="0" algn="l" defTabSz="914363" rtl="0" eaLnBrk="1" latinLnBrk="0" hangingPunct="1">
              <a:lnSpc>
                <a:spcPct val="90000"/>
              </a:lnSpc>
              <a:spcBef>
                <a:spcPts val="0"/>
              </a:spcBef>
              <a:spcAft>
                <a:spcPts val="900"/>
              </a:spcAft>
              <a:buSzPct val="80000"/>
            </a:pPr>
            <a:r>
              <a:rPr lang="en-US" smtClean="0"/>
              <a:t>Click to edit Master text styles</a:t>
            </a:r>
          </a:p>
          <a:p>
            <a:pPr marL="3175" lvl="1" indent="0" algn="l" defTabSz="914363" rtl="0" eaLnBrk="1" latinLnBrk="0" hangingPunct="1">
              <a:lnSpc>
                <a:spcPct val="90000"/>
              </a:lnSpc>
              <a:spcBef>
                <a:spcPts val="0"/>
              </a:spcBef>
              <a:spcAft>
                <a:spcPts val="900"/>
              </a:spcAft>
              <a:buSzPct val="80000"/>
            </a:pPr>
            <a:r>
              <a:rPr lang="en-US" smtClean="0"/>
              <a:t>Second level</a:t>
            </a:r>
          </a:p>
        </p:txBody>
      </p:sp>
      <p:sp>
        <p:nvSpPr>
          <p:cNvPr id="6" name="Freeform 11"/>
          <p:cNvSpPr>
            <a:spLocks noEditPoints="1"/>
          </p:cNvSpPr>
          <p:nvPr userDrawn="1"/>
        </p:nvSpPr>
        <p:spPr bwMode="black">
          <a:xfrm>
            <a:off x="928715" y="2838266"/>
            <a:ext cx="2422498" cy="2400670"/>
          </a:xfrm>
          <a:custGeom>
            <a:avLst/>
            <a:gdLst>
              <a:gd name="T0" fmla="*/ 65 w 300"/>
              <a:gd name="T1" fmla="*/ 2 h 297"/>
              <a:gd name="T2" fmla="*/ 113 w 300"/>
              <a:gd name="T3" fmla="*/ 0 h 297"/>
              <a:gd name="T4" fmla="*/ 115 w 300"/>
              <a:gd name="T5" fmla="*/ 12 h 297"/>
              <a:gd name="T6" fmla="*/ 235 w 300"/>
              <a:gd name="T7" fmla="*/ 12 h 297"/>
              <a:gd name="T8" fmla="*/ 232 w 300"/>
              <a:gd name="T9" fmla="*/ 0 h 297"/>
              <a:gd name="T10" fmla="*/ 185 w 300"/>
              <a:gd name="T11" fmla="*/ 2 h 297"/>
              <a:gd name="T12" fmla="*/ 235 w 300"/>
              <a:gd name="T13" fmla="*/ 12 h 297"/>
              <a:gd name="T14" fmla="*/ 98 w 300"/>
              <a:gd name="T15" fmla="*/ 273 h 297"/>
              <a:gd name="T16" fmla="*/ 0 w 300"/>
              <a:gd name="T17" fmla="*/ 295 h 297"/>
              <a:gd name="T18" fmla="*/ 95 w 300"/>
              <a:gd name="T19" fmla="*/ 297 h 297"/>
              <a:gd name="T20" fmla="*/ 205 w 300"/>
              <a:gd name="T21" fmla="*/ 297 h 297"/>
              <a:gd name="T22" fmla="*/ 300 w 300"/>
              <a:gd name="T23" fmla="*/ 295 h 297"/>
              <a:gd name="T24" fmla="*/ 202 w 300"/>
              <a:gd name="T25" fmla="*/ 273 h 297"/>
              <a:gd name="T26" fmla="*/ 205 w 300"/>
              <a:gd name="T27" fmla="*/ 297 h 297"/>
              <a:gd name="T28" fmla="*/ 271 w 300"/>
              <a:gd name="T29" fmla="*/ 83 h 297"/>
              <a:gd name="T30" fmla="*/ 299 w 300"/>
              <a:gd name="T31" fmla="*/ 268 h 297"/>
              <a:gd name="T32" fmla="*/ 227 w 300"/>
              <a:gd name="T33" fmla="*/ 169 h 297"/>
              <a:gd name="T34" fmla="*/ 182 w 300"/>
              <a:gd name="T35" fmla="*/ 166 h 297"/>
              <a:gd name="T36" fmla="*/ 155 w 300"/>
              <a:gd name="T37" fmla="*/ 152 h 297"/>
              <a:gd name="T38" fmla="*/ 154 w 300"/>
              <a:gd name="T39" fmla="*/ 159 h 297"/>
              <a:gd name="T40" fmla="*/ 145 w 300"/>
              <a:gd name="T41" fmla="*/ 158 h 297"/>
              <a:gd name="T42" fmla="*/ 119 w 300"/>
              <a:gd name="T43" fmla="*/ 152 h 297"/>
              <a:gd name="T44" fmla="*/ 115 w 300"/>
              <a:gd name="T45" fmla="*/ 169 h 297"/>
              <a:gd name="T46" fmla="*/ 96 w 300"/>
              <a:gd name="T47" fmla="*/ 268 h 297"/>
              <a:gd name="T48" fmla="*/ 25 w 300"/>
              <a:gd name="T49" fmla="*/ 169 h 297"/>
              <a:gd name="T50" fmla="*/ 42 w 300"/>
              <a:gd name="T51" fmla="*/ 76 h 297"/>
              <a:gd name="T52" fmla="*/ 73 w 300"/>
              <a:gd name="T53" fmla="*/ 59 h 297"/>
              <a:gd name="T54" fmla="*/ 61 w 300"/>
              <a:gd name="T55" fmla="*/ 57 h 297"/>
              <a:gd name="T56" fmla="*/ 120 w 300"/>
              <a:gd name="T57" fmla="*/ 15 h 297"/>
              <a:gd name="T58" fmla="*/ 118 w 300"/>
              <a:gd name="T59" fmla="*/ 59 h 297"/>
              <a:gd name="T60" fmla="*/ 108 w 300"/>
              <a:gd name="T61" fmla="*/ 68 h 297"/>
              <a:gd name="T62" fmla="*/ 145 w 300"/>
              <a:gd name="T63" fmla="*/ 62 h 297"/>
              <a:gd name="T64" fmla="*/ 140 w 300"/>
              <a:gd name="T65" fmla="*/ 61 h 297"/>
              <a:gd name="T66" fmla="*/ 142 w 300"/>
              <a:gd name="T67" fmla="*/ 55 h 297"/>
              <a:gd name="T68" fmla="*/ 160 w 300"/>
              <a:gd name="T69" fmla="*/ 56 h 297"/>
              <a:gd name="T70" fmla="*/ 158 w 300"/>
              <a:gd name="T71" fmla="*/ 62 h 297"/>
              <a:gd name="T72" fmla="*/ 155 w 300"/>
              <a:gd name="T73" fmla="*/ 68 h 297"/>
              <a:gd name="T74" fmla="*/ 192 w 300"/>
              <a:gd name="T75" fmla="*/ 59 h 297"/>
              <a:gd name="T76" fmla="*/ 180 w 300"/>
              <a:gd name="T77" fmla="*/ 57 h 297"/>
              <a:gd name="T78" fmla="*/ 239 w 300"/>
              <a:gd name="T79" fmla="*/ 15 h 297"/>
              <a:gd name="T80" fmla="*/ 237 w 300"/>
              <a:gd name="T81" fmla="*/ 59 h 297"/>
              <a:gd name="T82" fmla="*/ 227 w 300"/>
              <a:gd name="T83" fmla="*/ 76 h 297"/>
              <a:gd name="T84" fmla="*/ 122 w 300"/>
              <a:gd name="T85" fmla="*/ 83 h 297"/>
              <a:gd name="T86" fmla="*/ 145 w 300"/>
              <a:gd name="T87" fmla="*/ 72 h 297"/>
              <a:gd name="T88" fmla="*/ 108 w 300"/>
              <a:gd name="T89" fmla="*/ 76 h 297"/>
              <a:gd name="T90" fmla="*/ 123 w 300"/>
              <a:gd name="T91" fmla="*/ 78 h 297"/>
              <a:gd name="T92" fmla="*/ 180 w 300"/>
              <a:gd name="T93" fmla="*/ 76 h 297"/>
              <a:gd name="T94" fmla="*/ 192 w 300"/>
              <a:gd name="T95" fmla="*/ 72 h 297"/>
              <a:gd name="T96" fmla="*/ 155 w 300"/>
              <a:gd name="T97" fmla="*/ 83 h 297"/>
              <a:gd name="T98" fmla="*/ 178 w 300"/>
              <a:gd name="T99" fmla="*/ 78 h 297"/>
              <a:gd name="T100" fmla="*/ 158 w 300"/>
              <a:gd name="T101" fmla="*/ 101 h 297"/>
              <a:gd name="T102" fmla="*/ 142 w 300"/>
              <a:gd name="T103" fmla="*/ 118 h 297"/>
              <a:gd name="T104" fmla="*/ 158 w 300"/>
              <a:gd name="T105" fmla="*/ 101 h 297"/>
              <a:gd name="T106" fmla="*/ 129 w 300"/>
              <a:gd name="T107" fmla="*/ 91 h 297"/>
              <a:gd name="T108" fmla="*/ 133 w 300"/>
              <a:gd name="T109" fmla="*/ 141 h 297"/>
              <a:gd name="T110" fmla="*/ 171 w 300"/>
              <a:gd name="T111" fmla="*/ 91 h 297"/>
              <a:gd name="T112" fmla="*/ 167 w 300"/>
              <a:gd name="T113" fmla="*/ 141 h 297"/>
              <a:gd name="T114" fmla="*/ 171 w 300"/>
              <a:gd name="T115" fmla="*/ 9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0" h="297">
                <a:moveTo>
                  <a:pt x="65" y="12"/>
                </a:moveTo>
                <a:cubicBezTo>
                  <a:pt x="65" y="2"/>
                  <a:pt x="65" y="2"/>
                  <a:pt x="65" y="2"/>
                </a:cubicBezTo>
                <a:cubicBezTo>
                  <a:pt x="65" y="1"/>
                  <a:pt x="67" y="0"/>
                  <a:pt x="68" y="0"/>
                </a:cubicBezTo>
                <a:cubicBezTo>
                  <a:pt x="113" y="0"/>
                  <a:pt x="113" y="0"/>
                  <a:pt x="113" y="0"/>
                </a:cubicBezTo>
                <a:cubicBezTo>
                  <a:pt x="114" y="0"/>
                  <a:pt x="115" y="1"/>
                  <a:pt x="115" y="2"/>
                </a:cubicBezTo>
                <a:cubicBezTo>
                  <a:pt x="115" y="12"/>
                  <a:pt x="115" y="12"/>
                  <a:pt x="115" y="12"/>
                </a:cubicBezTo>
                <a:lnTo>
                  <a:pt x="65" y="12"/>
                </a:lnTo>
                <a:close/>
                <a:moveTo>
                  <a:pt x="235" y="12"/>
                </a:moveTo>
                <a:cubicBezTo>
                  <a:pt x="235" y="2"/>
                  <a:pt x="235" y="2"/>
                  <a:pt x="235" y="2"/>
                </a:cubicBezTo>
                <a:cubicBezTo>
                  <a:pt x="235" y="1"/>
                  <a:pt x="233" y="0"/>
                  <a:pt x="232" y="0"/>
                </a:cubicBezTo>
                <a:cubicBezTo>
                  <a:pt x="187" y="0"/>
                  <a:pt x="187" y="0"/>
                  <a:pt x="187" y="0"/>
                </a:cubicBezTo>
                <a:cubicBezTo>
                  <a:pt x="186" y="0"/>
                  <a:pt x="185" y="1"/>
                  <a:pt x="185" y="2"/>
                </a:cubicBezTo>
                <a:cubicBezTo>
                  <a:pt x="185" y="12"/>
                  <a:pt x="185" y="12"/>
                  <a:pt x="185" y="12"/>
                </a:cubicBezTo>
                <a:lnTo>
                  <a:pt x="235" y="12"/>
                </a:lnTo>
                <a:close/>
                <a:moveTo>
                  <a:pt x="98" y="295"/>
                </a:moveTo>
                <a:cubicBezTo>
                  <a:pt x="98" y="273"/>
                  <a:pt x="98" y="273"/>
                  <a:pt x="98" y="273"/>
                </a:cubicBezTo>
                <a:cubicBezTo>
                  <a:pt x="0" y="273"/>
                  <a:pt x="0" y="273"/>
                  <a:pt x="0" y="273"/>
                </a:cubicBezTo>
                <a:cubicBezTo>
                  <a:pt x="0" y="295"/>
                  <a:pt x="0" y="295"/>
                  <a:pt x="0" y="295"/>
                </a:cubicBezTo>
                <a:cubicBezTo>
                  <a:pt x="0" y="296"/>
                  <a:pt x="1" y="297"/>
                  <a:pt x="2" y="297"/>
                </a:cubicBezTo>
                <a:cubicBezTo>
                  <a:pt x="95" y="297"/>
                  <a:pt x="95" y="297"/>
                  <a:pt x="95" y="297"/>
                </a:cubicBezTo>
                <a:cubicBezTo>
                  <a:pt x="97" y="297"/>
                  <a:pt x="98" y="296"/>
                  <a:pt x="98" y="295"/>
                </a:cubicBezTo>
                <a:close/>
                <a:moveTo>
                  <a:pt x="205" y="297"/>
                </a:moveTo>
                <a:cubicBezTo>
                  <a:pt x="298" y="297"/>
                  <a:pt x="298" y="297"/>
                  <a:pt x="298" y="297"/>
                </a:cubicBezTo>
                <a:cubicBezTo>
                  <a:pt x="299" y="297"/>
                  <a:pt x="300" y="296"/>
                  <a:pt x="300" y="295"/>
                </a:cubicBezTo>
                <a:cubicBezTo>
                  <a:pt x="300" y="273"/>
                  <a:pt x="300" y="273"/>
                  <a:pt x="300" y="273"/>
                </a:cubicBezTo>
                <a:cubicBezTo>
                  <a:pt x="202" y="273"/>
                  <a:pt x="202" y="273"/>
                  <a:pt x="202" y="273"/>
                </a:cubicBezTo>
                <a:cubicBezTo>
                  <a:pt x="202" y="295"/>
                  <a:pt x="202" y="295"/>
                  <a:pt x="202" y="295"/>
                </a:cubicBezTo>
                <a:cubicBezTo>
                  <a:pt x="202" y="296"/>
                  <a:pt x="203" y="297"/>
                  <a:pt x="205" y="297"/>
                </a:cubicBezTo>
                <a:close/>
                <a:moveTo>
                  <a:pt x="263" y="76"/>
                </a:moveTo>
                <a:cubicBezTo>
                  <a:pt x="267" y="76"/>
                  <a:pt x="270" y="79"/>
                  <a:pt x="271" y="83"/>
                </a:cubicBezTo>
                <a:cubicBezTo>
                  <a:pt x="275" y="169"/>
                  <a:pt x="275" y="169"/>
                  <a:pt x="275" y="169"/>
                </a:cubicBezTo>
                <a:cubicBezTo>
                  <a:pt x="299" y="268"/>
                  <a:pt x="299" y="268"/>
                  <a:pt x="299" y="268"/>
                </a:cubicBezTo>
                <a:cubicBezTo>
                  <a:pt x="204" y="268"/>
                  <a:pt x="204" y="268"/>
                  <a:pt x="204" y="268"/>
                </a:cubicBezTo>
                <a:cubicBezTo>
                  <a:pt x="227" y="169"/>
                  <a:pt x="227" y="169"/>
                  <a:pt x="227" y="169"/>
                </a:cubicBezTo>
                <a:cubicBezTo>
                  <a:pt x="185" y="169"/>
                  <a:pt x="185" y="169"/>
                  <a:pt x="185" y="169"/>
                </a:cubicBezTo>
                <a:cubicBezTo>
                  <a:pt x="183" y="169"/>
                  <a:pt x="182" y="168"/>
                  <a:pt x="182" y="166"/>
                </a:cubicBezTo>
                <a:cubicBezTo>
                  <a:pt x="181" y="152"/>
                  <a:pt x="181" y="152"/>
                  <a:pt x="181" y="152"/>
                </a:cubicBezTo>
                <a:cubicBezTo>
                  <a:pt x="155" y="152"/>
                  <a:pt x="155" y="152"/>
                  <a:pt x="155" y="152"/>
                </a:cubicBezTo>
                <a:cubicBezTo>
                  <a:pt x="155" y="158"/>
                  <a:pt x="155" y="158"/>
                  <a:pt x="155" y="158"/>
                </a:cubicBezTo>
                <a:cubicBezTo>
                  <a:pt x="155" y="159"/>
                  <a:pt x="154" y="159"/>
                  <a:pt x="154" y="159"/>
                </a:cubicBezTo>
                <a:cubicBezTo>
                  <a:pt x="146" y="159"/>
                  <a:pt x="146" y="159"/>
                  <a:pt x="146" y="159"/>
                </a:cubicBezTo>
                <a:cubicBezTo>
                  <a:pt x="146" y="159"/>
                  <a:pt x="145" y="159"/>
                  <a:pt x="145" y="158"/>
                </a:cubicBezTo>
                <a:cubicBezTo>
                  <a:pt x="145" y="152"/>
                  <a:pt x="145" y="152"/>
                  <a:pt x="145" y="152"/>
                </a:cubicBezTo>
                <a:cubicBezTo>
                  <a:pt x="119" y="152"/>
                  <a:pt x="119" y="152"/>
                  <a:pt x="119" y="152"/>
                </a:cubicBezTo>
                <a:cubicBezTo>
                  <a:pt x="118" y="166"/>
                  <a:pt x="118" y="166"/>
                  <a:pt x="118" y="166"/>
                </a:cubicBezTo>
                <a:cubicBezTo>
                  <a:pt x="118" y="168"/>
                  <a:pt x="117" y="169"/>
                  <a:pt x="115" y="169"/>
                </a:cubicBezTo>
                <a:cubicBezTo>
                  <a:pt x="73" y="169"/>
                  <a:pt x="73" y="169"/>
                  <a:pt x="73" y="169"/>
                </a:cubicBezTo>
                <a:cubicBezTo>
                  <a:pt x="96" y="268"/>
                  <a:pt x="96" y="268"/>
                  <a:pt x="96" y="268"/>
                </a:cubicBezTo>
                <a:cubicBezTo>
                  <a:pt x="1" y="268"/>
                  <a:pt x="1" y="268"/>
                  <a:pt x="1" y="268"/>
                </a:cubicBezTo>
                <a:cubicBezTo>
                  <a:pt x="25" y="169"/>
                  <a:pt x="25" y="169"/>
                  <a:pt x="25" y="169"/>
                </a:cubicBezTo>
                <a:cubicBezTo>
                  <a:pt x="34" y="83"/>
                  <a:pt x="34" y="83"/>
                  <a:pt x="34" y="83"/>
                </a:cubicBezTo>
                <a:cubicBezTo>
                  <a:pt x="34" y="79"/>
                  <a:pt x="38" y="76"/>
                  <a:pt x="42" y="76"/>
                </a:cubicBezTo>
                <a:cubicBezTo>
                  <a:pt x="73" y="76"/>
                  <a:pt x="73" y="76"/>
                  <a:pt x="73" y="76"/>
                </a:cubicBezTo>
                <a:cubicBezTo>
                  <a:pt x="73" y="59"/>
                  <a:pt x="73" y="59"/>
                  <a:pt x="73" y="59"/>
                </a:cubicBezTo>
                <a:cubicBezTo>
                  <a:pt x="63" y="59"/>
                  <a:pt x="63" y="59"/>
                  <a:pt x="63" y="59"/>
                </a:cubicBezTo>
                <a:cubicBezTo>
                  <a:pt x="62" y="59"/>
                  <a:pt x="61" y="58"/>
                  <a:pt x="61" y="57"/>
                </a:cubicBezTo>
                <a:cubicBezTo>
                  <a:pt x="61" y="15"/>
                  <a:pt x="61" y="15"/>
                  <a:pt x="61" y="15"/>
                </a:cubicBezTo>
                <a:cubicBezTo>
                  <a:pt x="120" y="15"/>
                  <a:pt x="120" y="15"/>
                  <a:pt x="120" y="15"/>
                </a:cubicBezTo>
                <a:cubicBezTo>
                  <a:pt x="120" y="57"/>
                  <a:pt x="120" y="57"/>
                  <a:pt x="120" y="57"/>
                </a:cubicBezTo>
                <a:cubicBezTo>
                  <a:pt x="120" y="58"/>
                  <a:pt x="119" y="59"/>
                  <a:pt x="118" y="59"/>
                </a:cubicBezTo>
                <a:cubicBezTo>
                  <a:pt x="108" y="59"/>
                  <a:pt x="108" y="59"/>
                  <a:pt x="108" y="59"/>
                </a:cubicBezTo>
                <a:cubicBezTo>
                  <a:pt x="108" y="68"/>
                  <a:pt x="108" y="68"/>
                  <a:pt x="108" y="68"/>
                </a:cubicBezTo>
                <a:cubicBezTo>
                  <a:pt x="145" y="68"/>
                  <a:pt x="145" y="68"/>
                  <a:pt x="145" y="68"/>
                </a:cubicBezTo>
                <a:cubicBezTo>
                  <a:pt x="145" y="62"/>
                  <a:pt x="145" y="62"/>
                  <a:pt x="145" y="62"/>
                </a:cubicBezTo>
                <a:cubicBezTo>
                  <a:pt x="142" y="62"/>
                  <a:pt x="142" y="62"/>
                  <a:pt x="142" y="62"/>
                </a:cubicBezTo>
                <a:cubicBezTo>
                  <a:pt x="141" y="62"/>
                  <a:pt x="140" y="61"/>
                  <a:pt x="140" y="61"/>
                </a:cubicBezTo>
                <a:cubicBezTo>
                  <a:pt x="140" y="56"/>
                  <a:pt x="140" y="56"/>
                  <a:pt x="140" y="56"/>
                </a:cubicBezTo>
                <a:cubicBezTo>
                  <a:pt x="140" y="55"/>
                  <a:pt x="141" y="55"/>
                  <a:pt x="142" y="55"/>
                </a:cubicBezTo>
                <a:cubicBezTo>
                  <a:pt x="158" y="55"/>
                  <a:pt x="158" y="55"/>
                  <a:pt x="158" y="55"/>
                </a:cubicBezTo>
                <a:cubicBezTo>
                  <a:pt x="159" y="55"/>
                  <a:pt x="160" y="55"/>
                  <a:pt x="160" y="56"/>
                </a:cubicBezTo>
                <a:cubicBezTo>
                  <a:pt x="160" y="61"/>
                  <a:pt x="160" y="61"/>
                  <a:pt x="160" y="61"/>
                </a:cubicBezTo>
                <a:cubicBezTo>
                  <a:pt x="160" y="61"/>
                  <a:pt x="159" y="62"/>
                  <a:pt x="158" y="62"/>
                </a:cubicBezTo>
                <a:cubicBezTo>
                  <a:pt x="155" y="62"/>
                  <a:pt x="155" y="62"/>
                  <a:pt x="155" y="62"/>
                </a:cubicBezTo>
                <a:cubicBezTo>
                  <a:pt x="155" y="68"/>
                  <a:pt x="155" y="68"/>
                  <a:pt x="155" y="68"/>
                </a:cubicBezTo>
                <a:cubicBezTo>
                  <a:pt x="192" y="68"/>
                  <a:pt x="192" y="68"/>
                  <a:pt x="192" y="68"/>
                </a:cubicBezTo>
                <a:cubicBezTo>
                  <a:pt x="192" y="59"/>
                  <a:pt x="192" y="59"/>
                  <a:pt x="192" y="59"/>
                </a:cubicBezTo>
                <a:cubicBezTo>
                  <a:pt x="182" y="59"/>
                  <a:pt x="182" y="59"/>
                  <a:pt x="182" y="59"/>
                </a:cubicBezTo>
                <a:cubicBezTo>
                  <a:pt x="181" y="59"/>
                  <a:pt x="180" y="58"/>
                  <a:pt x="180" y="57"/>
                </a:cubicBezTo>
                <a:cubicBezTo>
                  <a:pt x="180" y="15"/>
                  <a:pt x="180" y="15"/>
                  <a:pt x="180" y="15"/>
                </a:cubicBezTo>
                <a:cubicBezTo>
                  <a:pt x="239" y="15"/>
                  <a:pt x="239" y="15"/>
                  <a:pt x="239" y="15"/>
                </a:cubicBezTo>
                <a:cubicBezTo>
                  <a:pt x="239" y="57"/>
                  <a:pt x="239" y="57"/>
                  <a:pt x="239" y="57"/>
                </a:cubicBezTo>
                <a:cubicBezTo>
                  <a:pt x="239" y="58"/>
                  <a:pt x="238" y="59"/>
                  <a:pt x="237" y="59"/>
                </a:cubicBezTo>
                <a:cubicBezTo>
                  <a:pt x="227" y="59"/>
                  <a:pt x="227" y="59"/>
                  <a:pt x="227" y="59"/>
                </a:cubicBezTo>
                <a:cubicBezTo>
                  <a:pt x="227" y="76"/>
                  <a:pt x="227" y="76"/>
                  <a:pt x="227" y="76"/>
                </a:cubicBezTo>
                <a:lnTo>
                  <a:pt x="263" y="76"/>
                </a:lnTo>
                <a:close/>
                <a:moveTo>
                  <a:pt x="122" y="83"/>
                </a:moveTo>
                <a:cubicBezTo>
                  <a:pt x="145" y="83"/>
                  <a:pt x="145" y="83"/>
                  <a:pt x="145" y="83"/>
                </a:cubicBezTo>
                <a:cubicBezTo>
                  <a:pt x="145" y="72"/>
                  <a:pt x="145" y="72"/>
                  <a:pt x="145" y="72"/>
                </a:cubicBezTo>
                <a:cubicBezTo>
                  <a:pt x="108" y="72"/>
                  <a:pt x="108" y="72"/>
                  <a:pt x="108" y="72"/>
                </a:cubicBezTo>
                <a:cubicBezTo>
                  <a:pt x="108" y="76"/>
                  <a:pt x="108" y="76"/>
                  <a:pt x="108" y="76"/>
                </a:cubicBezTo>
                <a:cubicBezTo>
                  <a:pt x="120" y="76"/>
                  <a:pt x="120" y="76"/>
                  <a:pt x="120" y="76"/>
                </a:cubicBezTo>
                <a:cubicBezTo>
                  <a:pt x="122" y="76"/>
                  <a:pt x="123" y="77"/>
                  <a:pt x="123" y="78"/>
                </a:cubicBezTo>
                <a:lnTo>
                  <a:pt x="122" y="83"/>
                </a:lnTo>
                <a:close/>
                <a:moveTo>
                  <a:pt x="180" y="76"/>
                </a:moveTo>
                <a:cubicBezTo>
                  <a:pt x="192" y="76"/>
                  <a:pt x="192" y="76"/>
                  <a:pt x="192" y="76"/>
                </a:cubicBezTo>
                <a:cubicBezTo>
                  <a:pt x="192" y="72"/>
                  <a:pt x="192" y="72"/>
                  <a:pt x="192" y="72"/>
                </a:cubicBezTo>
                <a:cubicBezTo>
                  <a:pt x="155" y="72"/>
                  <a:pt x="155" y="72"/>
                  <a:pt x="155" y="72"/>
                </a:cubicBezTo>
                <a:cubicBezTo>
                  <a:pt x="155" y="83"/>
                  <a:pt x="155" y="83"/>
                  <a:pt x="155" y="83"/>
                </a:cubicBezTo>
                <a:cubicBezTo>
                  <a:pt x="178" y="83"/>
                  <a:pt x="178" y="83"/>
                  <a:pt x="178" y="83"/>
                </a:cubicBezTo>
                <a:cubicBezTo>
                  <a:pt x="178" y="78"/>
                  <a:pt x="178" y="78"/>
                  <a:pt x="178" y="78"/>
                </a:cubicBezTo>
                <a:cubicBezTo>
                  <a:pt x="177" y="77"/>
                  <a:pt x="178" y="76"/>
                  <a:pt x="180" y="76"/>
                </a:cubicBezTo>
                <a:close/>
                <a:moveTo>
                  <a:pt x="158" y="101"/>
                </a:moveTo>
                <a:cubicBezTo>
                  <a:pt x="142" y="101"/>
                  <a:pt x="142" y="101"/>
                  <a:pt x="142" y="101"/>
                </a:cubicBezTo>
                <a:cubicBezTo>
                  <a:pt x="142" y="118"/>
                  <a:pt x="142" y="118"/>
                  <a:pt x="142" y="118"/>
                </a:cubicBezTo>
                <a:cubicBezTo>
                  <a:pt x="158" y="118"/>
                  <a:pt x="158" y="118"/>
                  <a:pt x="158" y="118"/>
                </a:cubicBezTo>
                <a:lnTo>
                  <a:pt x="158" y="101"/>
                </a:lnTo>
                <a:close/>
                <a:moveTo>
                  <a:pt x="133" y="91"/>
                </a:moveTo>
                <a:cubicBezTo>
                  <a:pt x="129" y="91"/>
                  <a:pt x="129" y="91"/>
                  <a:pt x="129" y="91"/>
                </a:cubicBezTo>
                <a:cubicBezTo>
                  <a:pt x="129" y="141"/>
                  <a:pt x="129" y="141"/>
                  <a:pt x="129" y="141"/>
                </a:cubicBezTo>
                <a:cubicBezTo>
                  <a:pt x="133" y="141"/>
                  <a:pt x="133" y="141"/>
                  <a:pt x="133" y="141"/>
                </a:cubicBezTo>
                <a:lnTo>
                  <a:pt x="133" y="91"/>
                </a:lnTo>
                <a:close/>
                <a:moveTo>
                  <a:pt x="171" y="91"/>
                </a:moveTo>
                <a:cubicBezTo>
                  <a:pt x="167" y="91"/>
                  <a:pt x="167" y="91"/>
                  <a:pt x="167" y="91"/>
                </a:cubicBezTo>
                <a:cubicBezTo>
                  <a:pt x="167" y="141"/>
                  <a:pt x="167" y="141"/>
                  <a:pt x="167" y="141"/>
                </a:cubicBezTo>
                <a:cubicBezTo>
                  <a:pt x="171" y="141"/>
                  <a:pt x="171" y="141"/>
                  <a:pt x="171" y="141"/>
                </a:cubicBezTo>
                <a:lnTo>
                  <a:pt x="171" y="91"/>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8780687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accent1">
            <a:alpha val="99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1447800"/>
            <a:ext cx="4205288" cy="1523494"/>
          </a:xfrm>
        </p:spPr>
        <p:txBody>
          <a:bodyPr anchor="ctr" anchorCtr="0">
            <a:noAutofit/>
          </a:bodyPr>
          <a:lstStyle>
            <a:lvl1pPr>
              <a:lnSpc>
                <a:spcPct val="90000"/>
              </a:lnSpc>
              <a:defRPr sz="4800" baseline="0">
                <a:solidFill>
                  <a:schemeClr val="bg1">
                    <a:alpha val="98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89124" y="5630472"/>
            <a:ext cx="4205289" cy="461665"/>
          </a:xfrm>
        </p:spPr>
        <p:txBody>
          <a:bodyPr>
            <a:noAutofit/>
          </a:bodyPr>
          <a:lstStyle>
            <a:lvl1pPr marL="0" indent="0" algn="l" defTabSz="914363" rtl="0" eaLnBrk="1" latinLnBrk="0" hangingPunct="1">
              <a:lnSpc>
                <a:spcPct val="90000"/>
              </a:lnSpc>
              <a:spcBef>
                <a:spcPts val="0"/>
              </a:spcBef>
              <a:buSzPct val="80000"/>
              <a:buFont typeface="Arial" pitchFamily="34" charset="0"/>
              <a:buNone/>
              <a:defRPr lang="en-US" sz="2400" kern="1200" dirty="0">
                <a:solidFill>
                  <a:schemeClr val="bg1">
                    <a:alpha val="99000"/>
                  </a:schemeClr>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889125" y="4160520"/>
            <a:ext cx="8872538" cy="1274538"/>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6600" b="0" i="0" u="none" strike="noStrike" kern="1200" cap="none" spc="-642" normalizeH="0" baseline="0" noProof="0" dirty="0" smtClean="0">
                <a:ln w="11430"/>
                <a:solidFill>
                  <a:schemeClr val="accent1">
                    <a:lumMod val="40000"/>
                    <a:lumOff val="60000"/>
                    <a:alpha val="99000"/>
                  </a:schemeClr>
                </a:solidFill>
                <a:effectLst/>
                <a:uLnTx/>
                <a:uFillTx/>
                <a:latin typeface="Segoe UI Light" pitchFamily="34" charset="0"/>
                <a:ea typeface="+mn-ea"/>
                <a:cs typeface="+mn-cs"/>
              </a:defRPr>
            </a:lvl1pPr>
          </a:lstStyle>
          <a:p>
            <a:pPr lvl="0"/>
            <a:r>
              <a:rPr lang="en-US" dirty="0" smtClean="0"/>
              <a:t>click to…</a:t>
            </a:r>
          </a:p>
        </p:txBody>
      </p:sp>
      <p:grpSp>
        <p:nvGrpSpPr>
          <p:cNvPr id="9" name="Group 8"/>
          <p:cNvGrpSpPr/>
          <p:nvPr userDrawn="1"/>
        </p:nvGrpSpPr>
        <p:grpSpPr>
          <a:xfrm>
            <a:off x="7713385" y="2136047"/>
            <a:ext cx="3499128" cy="2114058"/>
            <a:chOff x="1411369" y="3975421"/>
            <a:chExt cx="1714604" cy="1035908"/>
          </a:xfrm>
        </p:grpSpPr>
        <p:sp>
          <p:nvSpPr>
            <p:cNvPr id="12" name="Freeform 6"/>
            <p:cNvSpPr>
              <a:spLocks/>
            </p:cNvSpPr>
            <p:nvPr userDrawn="1"/>
          </p:nvSpPr>
          <p:spPr bwMode="auto">
            <a:xfrm>
              <a:off x="1900471" y="3975421"/>
              <a:ext cx="1225502" cy="656717"/>
            </a:xfrm>
            <a:custGeom>
              <a:avLst/>
              <a:gdLst>
                <a:gd name="T0" fmla="*/ 138 w 189"/>
                <a:gd name="T1" fmla="*/ 0 h 101"/>
                <a:gd name="T2" fmla="*/ 94 w 189"/>
                <a:gd name="T3" fmla="*/ 26 h 101"/>
                <a:gd name="T4" fmla="*/ 75 w 189"/>
                <a:gd name="T5" fmla="*/ 21 h 101"/>
                <a:gd name="T6" fmla="*/ 40 w 189"/>
                <a:gd name="T7" fmla="*/ 42 h 101"/>
                <a:gd name="T8" fmla="*/ 29 w 189"/>
                <a:gd name="T9" fmla="*/ 40 h 101"/>
                <a:gd name="T10" fmla="*/ 0 w 189"/>
                <a:gd name="T11" fmla="*/ 64 h 101"/>
                <a:gd name="T12" fmla="*/ 11 w 189"/>
                <a:gd name="T13" fmla="*/ 62 h 101"/>
                <a:gd name="T14" fmla="*/ 30 w 189"/>
                <a:gd name="T15" fmla="*/ 66 h 101"/>
                <a:gd name="T16" fmla="*/ 82 w 189"/>
                <a:gd name="T17" fmla="*/ 39 h 101"/>
                <a:gd name="T18" fmla="*/ 145 w 189"/>
                <a:gd name="T19" fmla="*/ 101 h 101"/>
                <a:gd name="T20" fmla="*/ 189 w 189"/>
                <a:gd name="T21" fmla="*/ 51 h 101"/>
                <a:gd name="T22" fmla="*/ 138 w 189"/>
                <a:gd name="T2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9" h="101">
                  <a:moveTo>
                    <a:pt x="138" y="0"/>
                  </a:moveTo>
                  <a:cubicBezTo>
                    <a:pt x="119" y="0"/>
                    <a:pt x="103" y="10"/>
                    <a:pt x="94" y="26"/>
                  </a:cubicBezTo>
                  <a:cubicBezTo>
                    <a:pt x="89" y="23"/>
                    <a:pt x="82" y="21"/>
                    <a:pt x="75" y="21"/>
                  </a:cubicBezTo>
                  <a:cubicBezTo>
                    <a:pt x="60" y="21"/>
                    <a:pt x="46" y="30"/>
                    <a:pt x="40" y="42"/>
                  </a:cubicBezTo>
                  <a:cubicBezTo>
                    <a:pt x="36" y="41"/>
                    <a:pt x="33" y="40"/>
                    <a:pt x="29" y="40"/>
                  </a:cubicBezTo>
                  <a:cubicBezTo>
                    <a:pt x="15" y="40"/>
                    <a:pt x="3" y="50"/>
                    <a:pt x="0" y="64"/>
                  </a:cubicBezTo>
                  <a:cubicBezTo>
                    <a:pt x="3" y="63"/>
                    <a:pt x="7" y="62"/>
                    <a:pt x="11" y="62"/>
                  </a:cubicBezTo>
                  <a:cubicBezTo>
                    <a:pt x="17" y="62"/>
                    <a:pt x="24" y="64"/>
                    <a:pt x="30" y="66"/>
                  </a:cubicBezTo>
                  <a:cubicBezTo>
                    <a:pt x="42" y="49"/>
                    <a:pt x="61" y="39"/>
                    <a:pt x="82" y="39"/>
                  </a:cubicBezTo>
                  <a:cubicBezTo>
                    <a:pt x="117" y="39"/>
                    <a:pt x="145" y="67"/>
                    <a:pt x="145" y="101"/>
                  </a:cubicBezTo>
                  <a:cubicBezTo>
                    <a:pt x="170" y="98"/>
                    <a:pt x="189" y="77"/>
                    <a:pt x="189" y="51"/>
                  </a:cubicBezTo>
                  <a:cubicBezTo>
                    <a:pt x="189" y="22"/>
                    <a:pt x="167" y="0"/>
                    <a:pt x="138"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7"/>
            <p:cNvSpPr>
              <a:spLocks/>
            </p:cNvSpPr>
            <p:nvPr userDrawn="1"/>
          </p:nvSpPr>
          <p:spPr bwMode="auto">
            <a:xfrm>
              <a:off x="1411369" y="4269433"/>
              <a:ext cx="1390368" cy="741896"/>
            </a:xfrm>
            <a:custGeom>
              <a:avLst/>
              <a:gdLst>
                <a:gd name="T0" fmla="*/ 157 w 214"/>
                <a:gd name="T1" fmla="*/ 0 h 114"/>
                <a:gd name="T2" fmla="*/ 107 w 214"/>
                <a:gd name="T3" fmla="*/ 29 h 114"/>
                <a:gd name="T4" fmla="*/ 86 w 214"/>
                <a:gd name="T5" fmla="*/ 23 h 114"/>
                <a:gd name="T6" fmla="*/ 46 w 214"/>
                <a:gd name="T7" fmla="*/ 48 h 114"/>
                <a:gd name="T8" fmla="*/ 34 w 214"/>
                <a:gd name="T9" fmla="*/ 45 h 114"/>
                <a:gd name="T10" fmla="*/ 0 w 214"/>
                <a:gd name="T11" fmla="*/ 80 h 114"/>
                <a:gd name="T12" fmla="*/ 34 w 214"/>
                <a:gd name="T13" fmla="*/ 114 h 114"/>
                <a:gd name="T14" fmla="*/ 86 w 214"/>
                <a:gd name="T15" fmla="*/ 114 h 114"/>
                <a:gd name="T16" fmla="*/ 157 w 214"/>
                <a:gd name="T17" fmla="*/ 114 h 114"/>
                <a:gd name="T18" fmla="*/ 214 w 214"/>
                <a:gd name="T19" fmla="*/ 57 h 114"/>
                <a:gd name="T20" fmla="*/ 157 w 214"/>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 h="114">
                  <a:moveTo>
                    <a:pt x="157" y="0"/>
                  </a:moveTo>
                  <a:cubicBezTo>
                    <a:pt x="136" y="0"/>
                    <a:pt x="117" y="11"/>
                    <a:pt x="107" y="29"/>
                  </a:cubicBezTo>
                  <a:cubicBezTo>
                    <a:pt x="101" y="25"/>
                    <a:pt x="94" y="23"/>
                    <a:pt x="86" y="23"/>
                  </a:cubicBezTo>
                  <a:cubicBezTo>
                    <a:pt x="69" y="23"/>
                    <a:pt x="54" y="33"/>
                    <a:pt x="46" y="48"/>
                  </a:cubicBezTo>
                  <a:cubicBezTo>
                    <a:pt x="42" y="46"/>
                    <a:pt x="38" y="45"/>
                    <a:pt x="34" y="45"/>
                  </a:cubicBezTo>
                  <a:cubicBezTo>
                    <a:pt x="15" y="45"/>
                    <a:pt x="0" y="61"/>
                    <a:pt x="0" y="80"/>
                  </a:cubicBezTo>
                  <a:cubicBezTo>
                    <a:pt x="0" y="99"/>
                    <a:pt x="15" y="114"/>
                    <a:pt x="34" y="114"/>
                  </a:cubicBezTo>
                  <a:cubicBezTo>
                    <a:pt x="86" y="114"/>
                    <a:pt x="86" y="114"/>
                    <a:pt x="86" y="114"/>
                  </a:cubicBezTo>
                  <a:cubicBezTo>
                    <a:pt x="157" y="114"/>
                    <a:pt x="157" y="114"/>
                    <a:pt x="157" y="114"/>
                  </a:cubicBezTo>
                  <a:cubicBezTo>
                    <a:pt x="189" y="114"/>
                    <a:pt x="214" y="89"/>
                    <a:pt x="214" y="57"/>
                  </a:cubicBezTo>
                  <a:cubicBezTo>
                    <a:pt x="214" y="25"/>
                    <a:pt x="189" y="0"/>
                    <a:pt x="157"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83276683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620752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21" r:id="rId19"/>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4" name="Rectangle 3"/>
          <p:cNvSpPr/>
          <p:nvPr/>
        </p:nvSpPr>
        <p:spPr bwMode="auto">
          <a:xfrm>
            <a:off x="1" y="0"/>
            <a:ext cx="308344"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5" name="Rectangle 4"/>
          <p:cNvSpPr/>
          <p:nvPr/>
        </p:nvSpPr>
        <p:spPr bwMode="auto">
          <a:xfrm>
            <a:off x="0" y="0"/>
            <a:ext cx="12188825" cy="14478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ndParaRPr>
          </a:p>
        </p:txBody>
      </p:sp>
      <p:sp>
        <p:nvSpPr>
          <p:cNvPr id="2" name="Title Placeholder 1"/>
          <p:cNvSpPr>
            <a:spLocks noGrp="1"/>
          </p:cNvSpPr>
          <p:nvPr>
            <p:ph type="title"/>
          </p:nvPr>
        </p:nvSpPr>
        <p:spPr>
          <a:xfrm>
            <a:off x="519111" y="228601"/>
            <a:ext cx="11149014"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3" y="1905000"/>
            <a:ext cx="11149012" cy="1618905"/>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75605"/>
      </p:ext>
    </p:extLst>
  </p:cSld>
  <p:clrMap bg1="lt1" tx1="dk1" bg2="lt2" tx2="dk2" accent1="accent1" accent2="accent2" accent3="accent3" accent4="accent4" accent5="accent5" accent6="accent6" hlink="hlink" folHlink="folHlink"/>
  <p:sldLayoutIdLst>
    <p:sldLayoutId id="2147483801" r:id="rId1"/>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800" b="0" kern="1200" cap="none" spc="-100" baseline="0" dirty="0">
          <a:ln w="3175">
            <a:noFill/>
          </a:ln>
          <a:solidFill>
            <a:schemeClr val="bg1">
              <a:alpha val="99000"/>
            </a:schemeClr>
          </a:solidFill>
          <a:effectLst/>
          <a:latin typeface="Segoe UI Light" pitchFamily="34" charset="0"/>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2400" b="0" kern="1200">
          <a:gradFill>
            <a:gsLst>
              <a:gs pos="0">
                <a:srgbClr val="595959"/>
              </a:gs>
              <a:gs pos="86000">
                <a:srgbClr val="595959"/>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000" b="0" kern="1200">
          <a:gradFill>
            <a:gsLst>
              <a:gs pos="0">
                <a:srgbClr val="595959"/>
              </a:gs>
              <a:gs pos="86000">
                <a:srgbClr val="595959"/>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1800" b="0" kern="1200">
          <a:gradFill>
            <a:gsLst>
              <a:gs pos="0">
                <a:srgbClr val="595959"/>
              </a:gs>
              <a:gs pos="86000">
                <a:srgbClr val="595959"/>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CFC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915421"/>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rgbClr val="595959"/>
              </a:gs>
              <a:gs pos="86000">
                <a:srgbClr val="595959"/>
              </a:gs>
            </a:gsLst>
            <a:lin ang="5400000" scaled="0"/>
            <a:tileRect/>
          </a:gradFill>
          <a:effectLst/>
          <a:latin typeface="Segoe UI Light" pitchFamily="34" charset="0"/>
          <a:ea typeface="+mn-ea"/>
          <a:cs typeface="Arial" charset="0"/>
        </a:defRPr>
      </a:lvl1pPr>
    </p:titleStyle>
    <p:body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hyperlink" Target="http://windowsazure-trainingkit.github.io/" TargetMode="External"/><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msdn.microsoft.com/en-us/library/jj650016.asp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go.microsoft.com/fwlink/?LinkId=267637"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robdmoore/NHibernate.SqlAzur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hyperlink" Target="http://social.technet.microsoft.com/wiki/contents/articles/3507.windows-azure-sql-database-performance-and-elasticity-guide.aspx" TargetMode="External"/><Relationship Id="rId7" Type="http://schemas.openxmlformats.org/officeDocument/2006/relationships/hyperlink" Target="http://social.technet.microsoft.com/wiki/contents/articles/1541.windows-azure-sql-database-connection-management.aspx" TargetMode="External"/><Relationship Id="rId2" Type="http://schemas.openxmlformats.org/officeDocument/2006/relationships/hyperlink" Target="http://social.technet.microsoft.com/wiki/contents/articles/995.windows-azure-sql-database-faq.aspx" TargetMode="External"/><Relationship Id="rId1" Type="http://schemas.openxmlformats.org/officeDocument/2006/relationships/slideLayout" Target="../slideLayouts/slideLayout2.xml"/><Relationship Id="rId6" Type="http://schemas.openxmlformats.org/officeDocument/2006/relationships/hyperlink" Target="http://www.windowsazure.com/en-us/develop/net/architecture/" TargetMode="External"/><Relationship Id="rId5" Type="http://schemas.openxmlformats.org/officeDocument/2006/relationships/hyperlink" Target="http://www.windowsazure.com/en-us/develop/net/fundamentals/cloud-storage-scenarios/" TargetMode="External"/><Relationship Id="rId4" Type="http://schemas.openxmlformats.org/officeDocument/2006/relationships/hyperlink" Target="http://msdn.microsoft.com/en-us/library/windowsazure/ee730906.asp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19113" y="2234114"/>
            <a:ext cx="8891587" cy="1359196"/>
          </a:xfrm>
        </p:spPr>
        <p:txBody>
          <a:bodyPr/>
          <a:lstStyle/>
          <a:p>
            <a:r>
              <a:rPr lang="en-US" dirty="0" smtClean="0"/>
              <a:t>Windows Azure SQL Databases</a:t>
            </a:r>
            <a:endParaRPr lang="en-US" dirty="0"/>
          </a:p>
        </p:txBody>
      </p:sp>
      <p:sp>
        <p:nvSpPr>
          <p:cNvPr id="6" name="Text Placeholder 5"/>
          <p:cNvSpPr>
            <a:spLocks noGrp="1"/>
          </p:cNvSpPr>
          <p:nvPr>
            <p:ph type="body" sz="quarter" idx="11"/>
          </p:nvPr>
        </p:nvSpPr>
        <p:spPr>
          <a:xfrm>
            <a:off x="519113" y="4612341"/>
            <a:ext cx="4491037" cy="1292662"/>
          </a:xfrm>
        </p:spPr>
        <p:txBody>
          <a:bodyPr/>
          <a:lstStyle/>
          <a:p>
            <a:r>
              <a:rPr lang="en-US" sz="2000" dirty="0" smtClean="0"/>
              <a:t>Rob Moore</a:t>
            </a:r>
            <a:endParaRPr lang="en-US" sz="2000" dirty="0"/>
          </a:p>
          <a:p>
            <a:r>
              <a:rPr lang="en-US" sz="2000" dirty="0" smtClean="0"/>
              <a:t>Senior Consultant, </a:t>
            </a:r>
            <a:r>
              <a:rPr lang="en-US" sz="2000" dirty="0" err="1" smtClean="0"/>
              <a:t>Readify</a:t>
            </a:r>
            <a:endParaRPr lang="en-US" sz="2000" dirty="0" smtClean="0"/>
          </a:p>
          <a:p>
            <a:r>
              <a:rPr lang="en-US" sz="2000" dirty="0" smtClean="0"/>
              <a:t>rob.moore@readify.net</a:t>
            </a:r>
          </a:p>
          <a:p>
            <a:r>
              <a:rPr lang="en-US" sz="2000" dirty="0" smtClean="0"/>
              <a:t>@</a:t>
            </a:r>
            <a:r>
              <a:rPr lang="en-US" sz="2000" dirty="0" err="1" smtClean="0"/>
              <a:t>robdmoore</a:t>
            </a:r>
            <a:endParaRPr lang="en-US" sz="2000" dirty="0"/>
          </a:p>
        </p:txBody>
      </p:sp>
      <p:sp>
        <p:nvSpPr>
          <p:cNvPr id="2" name="TextBox 1"/>
          <p:cNvSpPr txBox="1"/>
          <p:nvPr/>
        </p:nvSpPr>
        <p:spPr>
          <a:xfrm>
            <a:off x="552450" y="3886200"/>
            <a:ext cx="6535379" cy="276999"/>
          </a:xfrm>
          <a:prstGeom prst="rect">
            <a:avLst/>
          </a:prstGeom>
          <a:noFill/>
        </p:spPr>
        <p:txBody>
          <a:bodyPr wrap="none" lIns="0" tIns="0" rIns="0" bIns="0" rtlCol="0">
            <a:spAutoFit/>
          </a:bodyPr>
          <a:lstStyle/>
          <a:p>
            <a:pPr>
              <a:lnSpc>
                <a:spcPct val="90000"/>
              </a:lnSpc>
              <a:spcBef>
                <a:spcPct val="20000"/>
              </a:spcBef>
              <a:buSzPct val="80000"/>
            </a:pPr>
            <a:r>
              <a:rPr lang="en-AU" sz="2000" dirty="0" smtClean="0">
                <a:solidFill>
                  <a:schemeClr val="bg1"/>
                </a:solidFill>
              </a:rPr>
              <a:t>The ins and outs of developing using Azure SQL Database</a:t>
            </a:r>
            <a:endParaRPr lang="en-AU" sz="2000" dirty="0">
              <a:solidFill>
                <a:schemeClr val="bg1"/>
              </a:solidFill>
            </a:endParaRPr>
          </a:p>
        </p:txBody>
      </p:sp>
      <p:sp>
        <p:nvSpPr>
          <p:cNvPr id="7" name="Text Placeholder 5"/>
          <p:cNvSpPr txBox="1">
            <a:spLocks/>
          </p:cNvSpPr>
          <p:nvPr/>
        </p:nvSpPr>
        <p:spPr>
          <a:xfrm>
            <a:off x="3814763"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smtClean="0"/>
              <a:t>June Tabadero</a:t>
            </a:r>
          </a:p>
          <a:p>
            <a:pPr algn="ctr"/>
            <a:r>
              <a:rPr lang="en-US" sz="2000" dirty="0" smtClean="0"/>
              <a:t>Principal Consultant, </a:t>
            </a:r>
            <a:r>
              <a:rPr lang="en-US" sz="2000" dirty="0" err="1" smtClean="0"/>
              <a:t>Readify</a:t>
            </a:r>
            <a:endParaRPr lang="en-US" sz="2000" dirty="0" smtClean="0"/>
          </a:p>
          <a:p>
            <a:pPr algn="ctr"/>
            <a:r>
              <a:rPr lang="en-US" sz="2000" dirty="0" smtClean="0"/>
              <a:t>june.tabadero@readify.net</a:t>
            </a:r>
            <a:endParaRPr lang="en-US" sz="2000" dirty="0" smtClean="0"/>
          </a:p>
          <a:p>
            <a:pPr algn="ctr"/>
            <a:r>
              <a:rPr lang="en-US" sz="2000" dirty="0" smtClean="0"/>
              <a:t>@</a:t>
            </a:r>
            <a:r>
              <a:rPr lang="en-US" sz="2000" dirty="0" err="1" smtClean="0"/>
              <a:t>jtabadero</a:t>
            </a:r>
            <a:endParaRPr lang="en-US" sz="2000" dirty="0"/>
          </a:p>
        </p:txBody>
      </p:sp>
      <p:sp>
        <p:nvSpPr>
          <p:cNvPr id="8" name="Text Placeholder 5"/>
          <p:cNvSpPr txBox="1">
            <a:spLocks/>
          </p:cNvSpPr>
          <p:nvPr/>
        </p:nvSpPr>
        <p:spPr>
          <a:xfrm>
            <a:off x="7348538" y="4612341"/>
            <a:ext cx="4491037" cy="1292662"/>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SzPct val="8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SzPct val="80000"/>
              <a:buFont typeface="Arial" pitchFamily="34" charset="0"/>
              <a:buNone/>
              <a:defRPr sz="2800" kern="1200">
                <a:gradFill>
                  <a:gsLst>
                    <a:gs pos="0">
                      <a:srgbClr val="595959"/>
                    </a:gs>
                    <a:gs pos="86000">
                      <a:srgbClr val="595959"/>
                    </a:gs>
                  </a:gsLst>
                  <a:lin ang="5400000" scaled="0"/>
                </a:gradFill>
                <a:latin typeface="+mn-lt"/>
                <a:ea typeface="+mn-ea"/>
                <a:cs typeface="+mn-cs"/>
              </a:defRPr>
            </a:lvl2pPr>
            <a:lvl3pPr marL="855663" indent="0" algn="l" defTabSz="914363" rtl="0" eaLnBrk="1" latinLnBrk="0" hangingPunct="1">
              <a:lnSpc>
                <a:spcPct val="90000"/>
              </a:lnSpc>
              <a:spcBef>
                <a:spcPct val="20000"/>
              </a:spcBef>
              <a:buSzPct val="80000"/>
              <a:buFont typeface="Arial" pitchFamily="34" charset="0"/>
              <a:buNone/>
              <a:defRPr sz="2400" kern="1200">
                <a:gradFill>
                  <a:gsLst>
                    <a:gs pos="0">
                      <a:srgbClr val="595959"/>
                    </a:gs>
                    <a:gs pos="86000">
                      <a:srgbClr val="595959"/>
                    </a:gs>
                  </a:gsLst>
                  <a:lin ang="5400000" scaled="0"/>
                </a:gradFill>
                <a:latin typeface="+mn-lt"/>
                <a:ea typeface="+mn-ea"/>
                <a:cs typeface="+mn-cs"/>
              </a:defRPr>
            </a:lvl3pPr>
            <a:lvl4pPr marL="1258888"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4pPr>
            <a:lvl5pPr marL="1604963" indent="0" algn="l" defTabSz="914363" rtl="0" eaLnBrk="1" latinLnBrk="0" hangingPunct="1">
              <a:lnSpc>
                <a:spcPct val="90000"/>
              </a:lnSpc>
              <a:spcBef>
                <a:spcPct val="20000"/>
              </a:spcBef>
              <a:buSzPct val="80000"/>
              <a:buFont typeface="Arial" pitchFamily="34" charset="0"/>
              <a:buNone/>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2000" dirty="0" smtClean="0"/>
              <a:t>Matt Davies</a:t>
            </a:r>
          </a:p>
          <a:p>
            <a:pPr algn="r"/>
            <a:r>
              <a:rPr lang="en-US" sz="2000" dirty="0" smtClean="0"/>
              <a:t>Team Leader, Curtin University</a:t>
            </a:r>
          </a:p>
          <a:p>
            <a:pPr algn="r"/>
            <a:r>
              <a:rPr lang="en-US" sz="2000" dirty="0" smtClean="0"/>
              <a:t>matthew.davies@curtin.edu.au</a:t>
            </a:r>
          </a:p>
          <a:p>
            <a:pPr algn="r"/>
            <a:r>
              <a:rPr lang="en-US" sz="2000" dirty="0" smtClean="0"/>
              <a:t>@</a:t>
            </a:r>
            <a:r>
              <a:rPr lang="en-US" sz="2000" dirty="0" err="1" smtClean="0"/>
              <a:t>mdaviesnet</a:t>
            </a:r>
            <a:endParaRPr lang="en-US" sz="2000" dirty="0"/>
          </a:p>
        </p:txBody>
      </p:sp>
    </p:spTree>
    <p:extLst>
      <p:ext uri="{BB962C8B-B14F-4D97-AF65-F5344CB8AC3E}">
        <p14:creationId xmlns:p14="http://schemas.microsoft.com/office/powerpoint/2010/main" val="3680456611"/>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057400"/>
            <a:ext cx="10693401" cy="1378644"/>
          </a:xfrm>
        </p:spPr>
        <p:txBody>
          <a:bodyPr/>
          <a:lstStyle/>
          <a:p>
            <a:pPr indent="3175"/>
            <a:r>
              <a:rPr lang="en-US" dirty="0"/>
              <a:t>How is it different from SQL Server?</a:t>
            </a:r>
          </a:p>
        </p:txBody>
      </p:sp>
    </p:spTree>
    <p:extLst>
      <p:ext uri="{BB962C8B-B14F-4D97-AF65-F5344CB8AC3E}">
        <p14:creationId xmlns:p14="http://schemas.microsoft.com/office/powerpoint/2010/main" val="233192138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Latest version of SQL Server</a:t>
            </a:r>
          </a:p>
          <a:p>
            <a:pPr marL="574675" indent="-571500">
              <a:buFont typeface="Arial" panose="020B0604020202020204" pitchFamily="34" charset="0"/>
              <a:buChar char="•"/>
            </a:pPr>
            <a:r>
              <a:rPr lang="en-AU" dirty="0" smtClean="0"/>
              <a:t>Quick to provision</a:t>
            </a:r>
          </a:p>
          <a:p>
            <a:pPr marL="574675" indent="-571500">
              <a:buFont typeface="Arial" panose="020B0604020202020204" pitchFamily="34" charset="0"/>
              <a:buChar char="•"/>
            </a:pPr>
            <a:r>
              <a:rPr lang="en-AU" dirty="0" smtClean="0"/>
              <a:t>Managed service – ops taken care of</a:t>
            </a:r>
          </a:p>
          <a:p>
            <a:pPr marL="574675" indent="-571500">
              <a:buFont typeface="Arial" panose="020B0604020202020204" pitchFamily="34" charset="0"/>
              <a:buChar char="•"/>
            </a:pPr>
            <a:r>
              <a:rPr lang="en-AU" dirty="0"/>
              <a:t>State-of-the-art datacentre and security</a:t>
            </a:r>
          </a:p>
          <a:p>
            <a:pPr marL="574675" indent="-571500">
              <a:buFont typeface="Arial" panose="020B0604020202020204" pitchFamily="34" charset="0"/>
              <a:buChar char="•"/>
            </a:pPr>
            <a:r>
              <a:rPr lang="en-AU" dirty="0" smtClean="0"/>
              <a:t>Highly available and backed by SLA</a:t>
            </a:r>
          </a:p>
          <a:p>
            <a:pPr marL="574675" indent="-571500">
              <a:buFont typeface="Arial" panose="020B0604020202020204" pitchFamily="34" charset="0"/>
              <a:buChar char="•"/>
            </a:pPr>
            <a:r>
              <a:rPr lang="en-AU" dirty="0" smtClean="0"/>
              <a:t>Rich programmatic management / provisioning</a:t>
            </a:r>
          </a:p>
          <a:p>
            <a:pPr marL="574675" indent="-571500">
              <a:buFont typeface="Arial" panose="020B0604020202020204" pitchFamily="34" charset="0"/>
              <a:buChar char="•"/>
            </a:pPr>
            <a:r>
              <a:rPr lang="en-AU" dirty="0" err="1" smtClean="0"/>
              <a:t>DoS</a:t>
            </a:r>
            <a:r>
              <a:rPr lang="en-AU" dirty="0" smtClean="0"/>
              <a:t> protection</a:t>
            </a:r>
          </a:p>
        </p:txBody>
      </p:sp>
    </p:spTree>
    <p:extLst>
      <p:ext uri="{BB962C8B-B14F-4D97-AF65-F5344CB8AC3E}">
        <p14:creationId xmlns:p14="http://schemas.microsoft.com/office/powerpoint/2010/main" val="183686542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Pros</a:t>
            </a:r>
            <a:endParaRPr lang="en-AU" dirty="0"/>
          </a:p>
        </p:txBody>
      </p:sp>
      <p:sp>
        <p:nvSpPr>
          <p:cNvPr id="3" name="Text Placeholder 2"/>
          <p:cNvSpPr>
            <a:spLocks noGrp="1"/>
          </p:cNvSpPr>
          <p:nvPr>
            <p:ph type="body" sz="quarter" idx="10"/>
          </p:nvPr>
        </p:nvSpPr>
        <p:spPr>
          <a:xfrm>
            <a:off x="519112" y="1447799"/>
            <a:ext cx="11149013" cy="5009064"/>
          </a:xfrm>
        </p:spPr>
        <p:txBody>
          <a:bodyPr/>
          <a:lstStyle/>
          <a:p>
            <a:pPr marL="574675" indent="-571500">
              <a:buFont typeface="Arial" panose="020B0604020202020204" pitchFamily="34" charset="0"/>
              <a:buChar char="•"/>
            </a:pPr>
            <a:r>
              <a:rPr lang="en-AU" dirty="0"/>
              <a:t>Pay for </a:t>
            </a:r>
            <a:r>
              <a:rPr lang="en-AU" dirty="0" smtClean="0"/>
              <a:t>use (don’t need to buy a license)</a:t>
            </a:r>
            <a:endParaRPr lang="en-AU" dirty="0"/>
          </a:p>
          <a:p>
            <a:pPr marL="574675" indent="-571500">
              <a:buFont typeface="Arial" panose="020B0604020202020204" pitchFamily="34" charset="0"/>
              <a:buChar char="•"/>
            </a:pPr>
            <a:r>
              <a:rPr lang="en-AU" dirty="0"/>
              <a:t>Ability to scale data use over time</a:t>
            </a:r>
          </a:p>
          <a:p>
            <a:pPr marL="574675" indent="-571500">
              <a:buFont typeface="Arial" panose="020B0604020202020204" pitchFamily="34" charset="0"/>
              <a:buChar char="•"/>
            </a:pPr>
            <a:r>
              <a:rPr lang="en-AU" dirty="0" smtClean="0"/>
              <a:t>Federations for easy horizontal scaling</a:t>
            </a:r>
          </a:p>
          <a:p>
            <a:pPr marL="574675" indent="-571500">
              <a:buFont typeface="Arial" panose="020B0604020202020204" pitchFamily="34" charset="0"/>
              <a:buChar char="•"/>
            </a:pPr>
            <a:r>
              <a:rPr lang="en-AU" dirty="0" smtClean="0"/>
              <a:t>SQL Azure Data Sync provides easy way of syncing data to/from </a:t>
            </a:r>
            <a:r>
              <a:rPr lang="en-AU" dirty="0" err="1" smtClean="0"/>
              <a:t>on-premise</a:t>
            </a:r>
            <a:endParaRPr lang="en-AU" dirty="0" smtClean="0"/>
          </a:p>
          <a:p>
            <a:pPr marL="574675" indent="-571500">
              <a:buFont typeface="Arial" panose="020B0604020202020204" pitchFamily="34" charset="0"/>
              <a:buChar char="•"/>
            </a:pPr>
            <a:r>
              <a:rPr lang="en-AU" dirty="0" smtClean="0"/>
              <a:t>You can store backups in Blob storage on the other side of the world easily</a:t>
            </a:r>
          </a:p>
          <a:p>
            <a:pPr marL="574675" indent="-571500">
              <a:buFont typeface="Arial" panose="020B0604020202020204" pitchFamily="34" charset="0"/>
              <a:buChar char="•"/>
            </a:pPr>
            <a:r>
              <a:rPr lang="en-AU" dirty="0" smtClean="0"/>
              <a:t>Existing tools / libs can connect to it</a:t>
            </a:r>
            <a:endParaRPr lang="en-AU" dirty="0"/>
          </a:p>
        </p:txBody>
      </p:sp>
    </p:spTree>
    <p:extLst>
      <p:ext uri="{BB962C8B-B14F-4D97-AF65-F5344CB8AC3E}">
        <p14:creationId xmlns:p14="http://schemas.microsoft.com/office/powerpoint/2010/main" val="36167952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pPr marL="574675" indent="-571500">
              <a:buFont typeface="Arial" panose="020B0604020202020204" pitchFamily="34" charset="0"/>
              <a:buChar char="•"/>
            </a:pPr>
            <a:r>
              <a:rPr lang="en-AU" dirty="0" smtClean="0"/>
              <a:t>No use command – one database per connection</a:t>
            </a:r>
          </a:p>
          <a:p>
            <a:pPr marL="574675" indent="-571500">
              <a:buFont typeface="Arial" panose="020B0604020202020204" pitchFamily="34" charset="0"/>
              <a:buChar char="•"/>
            </a:pPr>
            <a:r>
              <a:rPr lang="en-AU" dirty="0" smtClean="0"/>
              <a:t>No distributed transactions</a:t>
            </a:r>
          </a:p>
          <a:p>
            <a:pPr marL="574675" indent="-571500">
              <a:buFont typeface="Arial" panose="020B0604020202020204" pitchFamily="34" charset="0"/>
              <a:buChar char="•"/>
            </a:pPr>
            <a:r>
              <a:rPr lang="en-AU" dirty="0" smtClean="0"/>
              <a:t>No distributed </a:t>
            </a:r>
            <a:r>
              <a:rPr lang="en-AU" dirty="0"/>
              <a:t>views</a:t>
            </a:r>
          </a:p>
          <a:p>
            <a:pPr marL="574675" indent="-571500">
              <a:buFont typeface="Arial" panose="020B0604020202020204" pitchFamily="34" charset="0"/>
              <a:buChar char="•"/>
            </a:pPr>
            <a:r>
              <a:rPr lang="en-AU" dirty="0" smtClean="0"/>
              <a:t>No service </a:t>
            </a:r>
            <a:r>
              <a:rPr lang="en-AU" dirty="0"/>
              <a:t>Broker</a:t>
            </a:r>
          </a:p>
          <a:p>
            <a:pPr marL="574675" indent="-571500">
              <a:buFont typeface="Arial" panose="020B0604020202020204" pitchFamily="34" charset="0"/>
              <a:buChar char="•"/>
            </a:pPr>
            <a:r>
              <a:rPr lang="en-AU" dirty="0" smtClean="0"/>
              <a:t>No Common </a:t>
            </a:r>
            <a:r>
              <a:rPr lang="en-AU" dirty="0"/>
              <a:t>Language Runtime (CLR</a:t>
            </a:r>
            <a:r>
              <a:rPr lang="en-AU" dirty="0" smtClean="0"/>
              <a:t>)</a:t>
            </a:r>
            <a:endParaRPr lang="en-AU" dirty="0"/>
          </a:p>
          <a:p>
            <a:pPr marL="574675" indent="-571500">
              <a:buFont typeface="Arial" panose="020B0604020202020204" pitchFamily="34" charset="0"/>
              <a:buChar char="•"/>
            </a:pPr>
            <a:r>
              <a:rPr lang="en-AU" dirty="0" smtClean="0"/>
              <a:t>No SQL </a:t>
            </a:r>
            <a:r>
              <a:rPr lang="en-AU" dirty="0"/>
              <a:t>Agent</a:t>
            </a:r>
          </a:p>
          <a:p>
            <a:pPr marL="574675" indent="-571500">
              <a:buFont typeface="Arial" panose="020B0604020202020204" pitchFamily="34" charset="0"/>
              <a:buChar char="•"/>
            </a:pPr>
            <a:r>
              <a:rPr lang="en-AU" dirty="0" smtClean="0"/>
              <a:t>No Native Encryption (TDE)</a:t>
            </a:r>
            <a:endParaRPr lang="en-AU" dirty="0"/>
          </a:p>
        </p:txBody>
      </p:sp>
    </p:spTree>
    <p:extLst>
      <p:ext uri="{BB962C8B-B14F-4D97-AF65-F5344CB8AC3E}">
        <p14:creationId xmlns:p14="http://schemas.microsoft.com/office/powerpoint/2010/main" val="31965738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Differences</a:t>
            </a:r>
            <a:endParaRPr lang="en-AU" dirty="0"/>
          </a:p>
        </p:txBody>
      </p:sp>
      <p:sp>
        <p:nvSpPr>
          <p:cNvPr id="3" name="Text Placeholder 2"/>
          <p:cNvSpPr>
            <a:spLocks noGrp="1"/>
          </p:cNvSpPr>
          <p:nvPr>
            <p:ph type="body" sz="quarter" idx="10"/>
          </p:nvPr>
        </p:nvSpPr>
        <p:spPr>
          <a:xfrm>
            <a:off x="519112" y="1447799"/>
            <a:ext cx="11149013" cy="5239896"/>
          </a:xfrm>
        </p:spPr>
        <p:txBody>
          <a:bodyPr/>
          <a:lstStyle/>
          <a:p>
            <a:pPr marL="574675" indent="-571500">
              <a:buFont typeface="Arial" panose="020B0604020202020204" pitchFamily="34" charset="0"/>
              <a:buChar char="•"/>
            </a:pPr>
            <a:r>
              <a:rPr lang="en-AU" dirty="0"/>
              <a:t>Different backup / restore</a:t>
            </a:r>
          </a:p>
          <a:p>
            <a:pPr marL="574675" indent="-571500">
              <a:buFont typeface="Arial" panose="020B0604020202020204" pitchFamily="34" charset="0"/>
              <a:buChar char="•"/>
            </a:pPr>
            <a:r>
              <a:rPr lang="en-AU" dirty="0"/>
              <a:t>No transactional replication or log shipping</a:t>
            </a:r>
          </a:p>
          <a:p>
            <a:pPr marL="574675" indent="-571500">
              <a:buFont typeface="Arial" panose="020B0604020202020204" pitchFamily="34" charset="0"/>
              <a:buChar char="•"/>
            </a:pPr>
            <a:r>
              <a:rPr lang="en-AU" dirty="0"/>
              <a:t>Must have single clustered index on all tables</a:t>
            </a:r>
          </a:p>
          <a:p>
            <a:pPr marL="574675" indent="-571500">
              <a:buFont typeface="Arial" panose="020B0604020202020204" pitchFamily="34" charset="0"/>
              <a:buChar char="•"/>
            </a:pPr>
            <a:r>
              <a:rPr lang="en-AU" dirty="0"/>
              <a:t>Subset of system views available</a:t>
            </a:r>
          </a:p>
          <a:p>
            <a:pPr marL="574675" indent="-571500">
              <a:buFont typeface="Arial" panose="020B0604020202020204" pitchFamily="34" charset="0"/>
              <a:buChar char="•"/>
            </a:pPr>
            <a:r>
              <a:rPr lang="en-AU" dirty="0"/>
              <a:t>Connections will be automatically closed</a:t>
            </a:r>
          </a:p>
          <a:p>
            <a:pPr marL="574675" indent="-571500">
              <a:buFont typeface="Arial" panose="020B0604020202020204" pitchFamily="34" charset="0"/>
              <a:buChar char="•"/>
            </a:pPr>
            <a:r>
              <a:rPr lang="en-AU" dirty="0"/>
              <a:t>No </a:t>
            </a:r>
            <a:r>
              <a:rPr lang="en-AU" dirty="0" smtClean="0"/>
              <a:t>SSIS</a:t>
            </a:r>
          </a:p>
          <a:p>
            <a:pPr marL="574675" indent="-571500">
              <a:buFont typeface="Arial" panose="020B0604020202020204" pitchFamily="34" charset="0"/>
              <a:buChar char="•"/>
            </a:pPr>
            <a:r>
              <a:rPr lang="en-AU" dirty="0" smtClean="0"/>
              <a:t>No integrated security</a:t>
            </a:r>
            <a:endParaRPr lang="en-AU" dirty="0"/>
          </a:p>
          <a:p>
            <a:endParaRPr lang="en-AU" dirty="0"/>
          </a:p>
        </p:txBody>
      </p:sp>
    </p:spTree>
    <p:extLst>
      <p:ext uri="{BB962C8B-B14F-4D97-AF65-F5344CB8AC3E}">
        <p14:creationId xmlns:p14="http://schemas.microsoft.com/office/powerpoint/2010/main" val="343645868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4339650"/>
          </a:xfrm>
        </p:spPr>
        <p:txBody>
          <a:bodyPr/>
          <a:lstStyle/>
          <a:p>
            <a:pPr marL="574675" indent="-571500">
              <a:buFont typeface="Arial" panose="020B0604020202020204" pitchFamily="34" charset="0"/>
              <a:buChar char="•"/>
            </a:pPr>
            <a:r>
              <a:rPr lang="en-AU" dirty="0"/>
              <a:t>Max 150 GB</a:t>
            </a:r>
          </a:p>
          <a:p>
            <a:pPr marL="574675" indent="-571500">
              <a:buFont typeface="Arial" panose="020B0604020202020204" pitchFamily="34" charset="0"/>
              <a:buChar char="•"/>
            </a:pPr>
            <a:r>
              <a:rPr lang="en-AU" dirty="0" smtClean="0"/>
              <a:t>Pay for data not computation – no guarantee of resources</a:t>
            </a:r>
          </a:p>
          <a:p>
            <a:pPr marL="574675" indent="-571500">
              <a:buFont typeface="Arial" panose="020B0604020202020204" pitchFamily="34" charset="0"/>
              <a:buChar char="•"/>
            </a:pPr>
            <a:r>
              <a:rPr lang="en-AU" dirty="0" smtClean="0"/>
              <a:t>Upper limit for vertical scaling of throughput</a:t>
            </a:r>
            <a:endParaRPr lang="en-AU" dirty="0"/>
          </a:p>
          <a:p>
            <a:pPr marL="574675" indent="-571500">
              <a:buFont typeface="Arial" panose="020B0604020202020204" pitchFamily="34" charset="0"/>
              <a:buChar char="•"/>
            </a:pPr>
            <a:r>
              <a:rPr lang="en-AU" dirty="0" smtClean="0"/>
              <a:t>Need to deal with transient errors</a:t>
            </a:r>
          </a:p>
          <a:p>
            <a:pPr marL="574675" indent="-571500">
              <a:buFont typeface="Arial" panose="020B0604020202020204" pitchFamily="34" charset="0"/>
              <a:buChar char="•"/>
            </a:pPr>
            <a:r>
              <a:rPr lang="en-AU" dirty="0" smtClean="0"/>
              <a:t>More advanced use cases not supported (broker, agent, TDE, DTC etc.)</a:t>
            </a:r>
          </a:p>
        </p:txBody>
      </p:sp>
    </p:spTree>
    <p:extLst>
      <p:ext uri="{BB962C8B-B14F-4D97-AF65-F5344CB8AC3E}">
        <p14:creationId xmlns:p14="http://schemas.microsoft.com/office/powerpoint/2010/main" val="247010622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Cons</a:t>
            </a:r>
            <a:endParaRPr lang="en-AU" dirty="0"/>
          </a:p>
        </p:txBody>
      </p:sp>
      <p:sp>
        <p:nvSpPr>
          <p:cNvPr id="3" name="Text Placeholder 2"/>
          <p:cNvSpPr>
            <a:spLocks noGrp="1"/>
          </p:cNvSpPr>
          <p:nvPr>
            <p:ph type="body" sz="quarter" idx="10"/>
          </p:nvPr>
        </p:nvSpPr>
        <p:spPr>
          <a:xfrm>
            <a:off x="519112" y="1447799"/>
            <a:ext cx="11149013" cy="2446824"/>
          </a:xfrm>
        </p:spPr>
        <p:txBody>
          <a:bodyPr/>
          <a:lstStyle/>
          <a:p>
            <a:pPr marL="574675" indent="-571500">
              <a:buFont typeface="Arial" panose="020B0604020202020204" pitchFamily="34" charset="0"/>
              <a:buChar char="•"/>
            </a:pPr>
            <a:r>
              <a:rPr lang="en-AU" dirty="0" smtClean="0"/>
              <a:t>Long-running queries and transactions will get terminated</a:t>
            </a:r>
          </a:p>
          <a:p>
            <a:pPr marL="574675" indent="-571500">
              <a:buFont typeface="Arial" panose="020B0604020202020204" pitchFamily="34" charset="0"/>
              <a:buChar char="•"/>
            </a:pPr>
            <a:r>
              <a:rPr lang="en-AU" dirty="0"/>
              <a:t>Backups can be a pain </a:t>
            </a:r>
            <a:r>
              <a:rPr lang="en-AU" dirty="0" smtClean="0"/>
              <a:t>point</a:t>
            </a:r>
          </a:p>
          <a:p>
            <a:pPr marL="574675" indent="-571500">
              <a:buFont typeface="Arial" panose="020B0604020202020204" pitchFamily="34" charset="0"/>
              <a:buChar char="•"/>
            </a:pPr>
            <a:r>
              <a:rPr lang="en-AU" dirty="0" smtClean="0"/>
              <a:t>The I/O performance won’t be extreme</a:t>
            </a:r>
            <a:endParaRPr lang="en-AU" dirty="0"/>
          </a:p>
        </p:txBody>
      </p:sp>
    </p:spTree>
    <p:extLst>
      <p:ext uri="{BB962C8B-B14F-4D97-AF65-F5344CB8AC3E}">
        <p14:creationId xmlns:p14="http://schemas.microsoft.com/office/powerpoint/2010/main" val="416325209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Major Pain Points</a:t>
            </a:r>
            <a:endParaRPr lang="en-US" dirty="0"/>
          </a:p>
        </p:txBody>
      </p:sp>
    </p:spTree>
    <p:extLst>
      <p:ext uri="{BB962C8B-B14F-4D97-AF65-F5344CB8AC3E}">
        <p14:creationId xmlns:p14="http://schemas.microsoft.com/office/powerpoint/2010/main" val="1604097720"/>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Scaling</a:t>
            </a:r>
            <a:endParaRPr lang="en-US" dirty="0"/>
          </a:p>
        </p:txBody>
      </p:sp>
    </p:spTree>
    <p:extLst>
      <p:ext uri="{BB962C8B-B14F-4D97-AF65-F5344CB8AC3E}">
        <p14:creationId xmlns:p14="http://schemas.microsoft.com/office/powerpoint/2010/main" val="1305434014"/>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Size</a:t>
            </a:r>
            <a:endParaRPr lang="en-AU" dirty="0"/>
          </a:p>
        </p:txBody>
      </p:sp>
      <p:sp>
        <p:nvSpPr>
          <p:cNvPr id="3" name="Text Placeholder 2"/>
          <p:cNvSpPr>
            <a:spLocks noGrp="1"/>
          </p:cNvSpPr>
          <p:nvPr>
            <p:ph type="body" sz="quarter" idx="10"/>
          </p:nvPr>
        </p:nvSpPr>
        <p:spPr>
          <a:xfrm>
            <a:off x="519112" y="1447799"/>
            <a:ext cx="11149013" cy="1892826"/>
          </a:xfrm>
        </p:spPr>
        <p:txBody>
          <a:bodyPr/>
          <a:lstStyle/>
          <a:p>
            <a:r>
              <a:rPr lang="en-AU" dirty="0" smtClean="0"/>
              <a:t>Scale vertically up to 150GB</a:t>
            </a:r>
          </a:p>
          <a:p>
            <a:r>
              <a:rPr lang="en-AU" dirty="0" smtClean="0"/>
              <a:t>Multiple databases expensive</a:t>
            </a:r>
          </a:p>
          <a:p>
            <a:r>
              <a:rPr lang="en-AU" dirty="0" smtClean="0"/>
              <a:t>Multi-tenancy is cost-effective</a:t>
            </a:r>
            <a:endParaRPr lang="en-AU" dirty="0" smtClean="0"/>
          </a:p>
        </p:txBody>
      </p:sp>
    </p:spTree>
    <p:extLst>
      <p:ext uri="{BB962C8B-B14F-4D97-AF65-F5344CB8AC3E}">
        <p14:creationId xmlns:p14="http://schemas.microsoft.com/office/powerpoint/2010/main" val="26318338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
        <p:nvSpPr>
          <p:cNvPr id="29" name="Text Placeholder 28"/>
          <p:cNvSpPr>
            <a:spLocks noGrp="1"/>
          </p:cNvSpPr>
          <p:nvPr>
            <p:ph type="body" sz="quarter" idx="11"/>
          </p:nvPr>
        </p:nvSpPr>
        <p:spPr>
          <a:xfrm>
            <a:off x="3836709" y="2422774"/>
            <a:ext cx="7831415" cy="3231654"/>
          </a:xfrm>
        </p:spPr>
        <p:txBody>
          <a:bodyPr/>
          <a:lstStyle/>
          <a:p>
            <a:pPr marL="0" indent="3175"/>
            <a:r>
              <a:rPr lang="en-US" sz="4000" dirty="0" smtClean="0"/>
              <a:t>What is it?</a:t>
            </a:r>
          </a:p>
          <a:p>
            <a:pPr marL="0" indent="3175"/>
            <a:r>
              <a:rPr lang="en-US" sz="4000" dirty="0" smtClean="0"/>
              <a:t>How is it different from SQL Server?</a:t>
            </a:r>
            <a:endParaRPr lang="en-US" sz="4000" dirty="0" smtClean="0"/>
          </a:p>
          <a:p>
            <a:pPr marL="0" indent="3175"/>
            <a:r>
              <a:rPr lang="en-US" sz="4000" dirty="0" smtClean="0"/>
              <a:t>Major pain points</a:t>
            </a:r>
            <a:endParaRPr lang="en-US" sz="4000" dirty="0" smtClean="0"/>
          </a:p>
          <a:p>
            <a:pPr marL="0" indent="3175"/>
            <a:r>
              <a:rPr lang="en-US" sz="4000" dirty="0"/>
              <a:t>Live </a:t>
            </a:r>
            <a:r>
              <a:rPr lang="en-US" sz="4000" dirty="0" smtClean="0"/>
              <a:t>demonstration</a:t>
            </a:r>
            <a:endParaRPr lang="en-US" sz="4000" dirty="0"/>
          </a:p>
        </p:txBody>
      </p:sp>
      <p:pic>
        <p:nvPicPr>
          <p:cNvPr id="5" name="Picture 4"/>
          <p:cNvPicPr>
            <a:picLocks noChangeAspect="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8668" y="6372546"/>
            <a:ext cx="1681921" cy="195501"/>
          </a:xfrm>
          <a:prstGeom prst="rect">
            <a:avLst/>
          </a:prstGeom>
        </p:spPr>
      </p:pic>
      <p:sp>
        <p:nvSpPr>
          <p:cNvPr id="2" name="TextBox 1"/>
          <p:cNvSpPr txBox="1"/>
          <p:nvPr/>
        </p:nvSpPr>
        <p:spPr>
          <a:xfrm>
            <a:off x="5618776" y="6131398"/>
            <a:ext cx="5710922" cy="492443"/>
          </a:xfrm>
          <a:prstGeom prst="rect">
            <a:avLst/>
          </a:prstGeom>
          <a:noFill/>
        </p:spPr>
        <p:txBody>
          <a:bodyPr wrap="none" lIns="0" tIns="0" rIns="0" bIns="0" rtlCol="0">
            <a:spAutoFit/>
          </a:bodyPr>
          <a:lstStyle/>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Parts of Windows Azure Training Kit used (Apache 2.0 License)</a:t>
            </a:r>
          </a:p>
          <a:p>
            <a:pPr>
              <a:lnSpc>
                <a:spcPct val="90000"/>
              </a:lnSpc>
              <a:spcBef>
                <a:spcPct val="20000"/>
              </a:spcBef>
              <a:buSzPct val="80000"/>
            </a:pPr>
            <a:r>
              <a:rPr lang="en-AU" sz="1600" dirty="0" smtClean="0">
                <a:gradFill>
                  <a:gsLst>
                    <a:gs pos="0">
                      <a:srgbClr val="292929">
                        <a:lumMod val="90000"/>
                        <a:lumOff val="10000"/>
                      </a:srgbClr>
                    </a:gs>
                    <a:gs pos="86000">
                      <a:srgbClr val="292929">
                        <a:lumMod val="90000"/>
                        <a:lumOff val="10000"/>
                      </a:srgbClr>
                    </a:gs>
                  </a:gsLst>
                  <a:lin ang="5400000" scaled="0"/>
                </a:gradFill>
              </a:rPr>
              <a:t>for this presentation: </a:t>
            </a:r>
            <a:r>
              <a:rPr lang="en-AU" sz="1600" dirty="0">
                <a:hlinkClick r:id="rId5"/>
              </a:rPr>
              <a:t>http://windowsazure-trainingkit.github.io/</a:t>
            </a:r>
            <a:endParaRPr lang="en-AU" sz="1600" dirty="0">
              <a:gradFill>
                <a:gsLst>
                  <a:gs pos="0">
                    <a:srgbClr val="292929">
                      <a:lumMod val="90000"/>
                      <a:lumOff val="10000"/>
                    </a:srgbClr>
                  </a:gs>
                  <a:gs pos="86000">
                    <a:srgbClr val="292929">
                      <a:lumMod val="90000"/>
                      <a:lumOff val="10000"/>
                    </a:srgbClr>
                  </a:gs>
                </a:gsLst>
                <a:lin ang="5400000" scaled="0"/>
              </a:gradFill>
            </a:endParaRPr>
          </a:p>
        </p:txBody>
      </p:sp>
    </p:spTree>
    <p:extLst>
      <p:ext uri="{BB962C8B-B14F-4D97-AF65-F5344CB8AC3E}">
        <p14:creationId xmlns:p14="http://schemas.microsoft.com/office/powerpoint/2010/main" val="328426269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Performance</a:t>
            </a:r>
            <a:endParaRPr lang="en-AU" dirty="0"/>
          </a:p>
        </p:txBody>
      </p:sp>
      <p:sp>
        <p:nvSpPr>
          <p:cNvPr id="3" name="Text Placeholder 2"/>
          <p:cNvSpPr>
            <a:spLocks noGrp="1"/>
          </p:cNvSpPr>
          <p:nvPr>
            <p:ph type="body" sz="quarter" idx="10"/>
          </p:nvPr>
        </p:nvSpPr>
        <p:spPr>
          <a:xfrm>
            <a:off x="519112" y="1447799"/>
            <a:ext cx="11149013" cy="2562240"/>
          </a:xfrm>
        </p:spPr>
        <p:txBody>
          <a:bodyPr/>
          <a:lstStyle/>
          <a:p>
            <a:r>
              <a:rPr lang="en-AU" dirty="0" smtClean="0"/>
              <a:t>Vertical scaling done seamlessly by Azure</a:t>
            </a:r>
          </a:p>
          <a:p>
            <a:r>
              <a:rPr lang="en-AU" dirty="0" smtClean="0"/>
              <a:t>Real scalability from horizontal scaling</a:t>
            </a:r>
          </a:p>
          <a:p>
            <a:r>
              <a:rPr lang="en-AU" dirty="0"/>
              <a:t>	</a:t>
            </a:r>
            <a:r>
              <a:rPr lang="en-AU" dirty="0" smtClean="0"/>
              <a:t>Manual</a:t>
            </a:r>
          </a:p>
          <a:p>
            <a:r>
              <a:rPr lang="en-AU" dirty="0"/>
              <a:t>	</a:t>
            </a:r>
            <a:r>
              <a:rPr lang="en-AU" dirty="0" smtClean="0"/>
              <a:t>Azure Federations</a:t>
            </a:r>
          </a:p>
        </p:txBody>
      </p:sp>
    </p:spTree>
    <p:extLst>
      <p:ext uri="{BB962C8B-B14F-4D97-AF65-F5344CB8AC3E}">
        <p14:creationId xmlns:p14="http://schemas.microsoft.com/office/powerpoint/2010/main" val="290985038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Right tool for the job</a:t>
            </a:r>
            <a:endParaRPr lang="en-AU" dirty="0"/>
          </a:p>
        </p:txBody>
      </p:sp>
      <p:sp>
        <p:nvSpPr>
          <p:cNvPr id="3" name="Text Placeholder 2"/>
          <p:cNvSpPr>
            <a:spLocks noGrp="1"/>
          </p:cNvSpPr>
          <p:nvPr>
            <p:ph type="body" sz="quarter" idx="10"/>
          </p:nvPr>
        </p:nvSpPr>
        <p:spPr>
          <a:xfrm>
            <a:off x="519112" y="1447799"/>
            <a:ext cx="11149013" cy="5563061"/>
          </a:xfrm>
        </p:spPr>
        <p:txBody>
          <a:bodyPr/>
          <a:lstStyle/>
          <a:p>
            <a:r>
              <a:rPr lang="en-AU" dirty="0" smtClean="0"/>
              <a:t>Azure SQL Database isn’t applicable for everything</a:t>
            </a:r>
          </a:p>
          <a:p>
            <a:r>
              <a:rPr lang="en-AU" dirty="0" smtClean="0"/>
              <a:t>Other options:</a:t>
            </a:r>
          </a:p>
          <a:p>
            <a:r>
              <a:rPr lang="en-AU" dirty="0" smtClean="0"/>
              <a:t>	</a:t>
            </a:r>
            <a:r>
              <a:rPr lang="en-AU" sz="3500" dirty="0" smtClean="0"/>
              <a:t>Azure </a:t>
            </a:r>
            <a:r>
              <a:rPr lang="en-AU" sz="3500" dirty="0"/>
              <a:t>Table </a:t>
            </a:r>
            <a:r>
              <a:rPr lang="en-AU" sz="3500" dirty="0" smtClean="0"/>
              <a:t>Storage</a:t>
            </a:r>
          </a:p>
          <a:p>
            <a:r>
              <a:rPr lang="en-AU" sz="3500" dirty="0"/>
              <a:t>	</a:t>
            </a:r>
            <a:r>
              <a:rPr lang="en-AU" sz="3500" dirty="0" smtClean="0"/>
              <a:t>Azure Blob Storage</a:t>
            </a:r>
          </a:p>
          <a:p>
            <a:r>
              <a:rPr lang="en-AU" sz="3500" dirty="0"/>
              <a:t>	</a:t>
            </a:r>
            <a:r>
              <a:rPr lang="en-AU" sz="3500" dirty="0" err="1" smtClean="0"/>
              <a:t>Hadoop</a:t>
            </a:r>
            <a:r>
              <a:rPr lang="en-AU" sz="3500" dirty="0" smtClean="0"/>
              <a:t> (big data)</a:t>
            </a:r>
            <a:endParaRPr lang="en-AU" sz="3500" dirty="0"/>
          </a:p>
          <a:p>
            <a:r>
              <a:rPr lang="en-AU" sz="3500" dirty="0" smtClean="0"/>
              <a:t>	</a:t>
            </a:r>
            <a:r>
              <a:rPr lang="en-AU" sz="3500" dirty="0" err="1" smtClean="0"/>
              <a:t>IaaS</a:t>
            </a:r>
            <a:r>
              <a:rPr lang="en-AU" sz="3500" dirty="0" smtClean="0"/>
              <a:t> </a:t>
            </a:r>
            <a:r>
              <a:rPr lang="en-AU" sz="3500" dirty="0"/>
              <a:t>VM with SQL </a:t>
            </a:r>
            <a:r>
              <a:rPr lang="en-AU" sz="3500" dirty="0" smtClean="0"/>
              <a:t>server</a:t>
            </a:r>
          </a:p>
          <a:p>
            <a:r>
              <a:rPr lang="en-AU" sz="3500" dirty="0"/>
              <a:t>	</a:t>
            </a:r>
            <a:r>
              <a:rPr lang="en-AU" sz="3500" dirty="0" smtClean="0"/>
              <a:t>Worker Role or </a:t>
            </a:r>
            <a:r>
              <a:rPr lang="en-AU" sz="3500" dirty="0" err="1" smtClean="0"/>
              <a:t>IaaS</a:t>
            </a:r>
            <a:r>
              <a:rPr lang="en-AU" sz="3500" dirty="0" smtClean="0"/>
              <a:t> VM with Neo4J, Raven, etc.</a:t>
            </a:r>
          </a:p>
          <a:p>
            <a:r>
              <a:rPr lang="en-AU" sz="3500" dirty="0"/>
              <a:t>	</a:t>
            </a:r>
            <a:r>
              <a:rPr lang="en-AU" sz="3500" dirty="0" smtClean="0"/>
              <a:t>Hybrid</a:t>
            </a:r>
            <a:endParaRPr lang="en-AU" sz="3500" dirty="0"/>
          </a:p>
          <a:p>
            <a:endParaRPr lang="en-AU" dirty="0"/>
          </a:p>
        </p:txBody>
      </p:sp>
    </p:spTree>
    <p:extLst>
      <p:ext uri="{BB962C8B-B14F-4D97-AF65-F5344CB8AC3E}">
        <p14:creationId xmlns:p14="http://schemas.microsoft.com/office/powerpoint/2010/main" val="366046199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Backups</a:t>
            </a:r>
            <a:endParaRPr lang="en-US" dirty="0"/>
          </a:p>
        </p:txBody>
      </p:sp>
    </p:spTree>
    <p:extLst>
      <p:ext uri="{BB962C8B-B14F-4D97-AF65-F5344CB8AC3E}">
        <p14:creationId xmlns:p14="http://schemas.microsoft.com/office/powerpoint/2010/main" val="2790379917"/>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backup?</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chemeClr val="accent4">
                    <a:lumMod val="50000"/>
                  </a:schemeClr>
                </a:solidFill>
              </a:rPr>
              <a:t>Infrastructure failures</a:t>
            </a:r>
          </a:p>
          <a:p>
            <a:r>
              <a:rPr lang="en-AU" dirty="0">
                <a:solidFill>
                  <a:schemeClr val="accent4">
                    <a:lumMod val="50000"/>
                  </a:schemeClr>
                </a:solidFill>
              </a:rPr>
              <a:t>High Availability</a:t>
            </a:r>
          </a:p>
          <a:p>
            <a:endParaRPr lang="en-AU" dirty="0" smtClean="0"/>
          </a:p>
          <a:p>
            <a:r>
              <a:rPr lang="en-AU" dirty="0" smtClean="0">
                <a:solidFill>
                  <a:srgbClr val="C00000"/>
                </a:solidFill>
              </a:rPr>
              <a:t>Disaster Recovery</a:t>
            </a:r>
          </a:p>
          <a:p>
            <a:r>
              <a:rPr lang="en-AU" dirty="0" smtClean="0">
                <a:solidFill>
                  <a:srgbClr val="C00000"/>
                </a:solidFill>
              </a:rPr>
              <a:t>Software errors</a:t>
            </a:r>
          </a:p>
          <a:p>
            <a:r>
              <a:rPr lang="en-AU" dirty="0">
                <a:solidFill>
                  <a:srgbClr val="C00000"/>
                </a:solidFill>
              </a:rPr>
              <a:t>User error / </a:t>
            </a:r>
            <a:r>
              <a:rPr lang="en-AU" dirty="0" smtClean="0">
                <a:solidFill>
                  <a:srgbClr val="C00000"/>
                </a:solidFill>
              </a:rPr>
              <a:t>accidents</a:t>
            </a:r>
            <a:endParaRPr lang="en-AU" dirty="0">
              <a:solidFill>
                <a:srgbClr val="C00000"/>
              </a:solidFill>
            </a:endParaRPr>
          </a:p>
        </p:txBody>
      </p:sp>
      <p:sp>
        <p:nvSpPr>
          <p:cNvPr id="4" name="Freeform 3"/>
          <p:cNvSpPr>
            <a:spLocks noEditPoints="1"/>
          </p:cNvSpPr>
          <p:nvPr/>
        </p:nvSpPr>
        <p:spPr bwMode="black">
          <a:xfrm>
            <a:off x="7654279" y="1478080"/>
            <a:ext cx="3638120" cy="3840506"/>
          </a:xfrm>
          <a:custGeom>
            <a:avLst/>
            <a:gdLst>
              <a:gd name="T0" fmla="*/ 502 w 2107"/>
              <a:gd name="T1" fmla="*/ 1162 h 2221"/>
              <a:gd name="T2" fmla="*/ 239 w 2107"/>
              <a:gd name="T3" fmla="*/ 2072 h 2221"/>
              <a:gd name="T4" fmla="*/ 1587 w 2107"/>
              <a:gd name="T5" fmla="*/ 1800 h 2221"/>
              <a:gd name="T6" fmla="*/ 1487 w 2107"/>
              <a:gd name="T7" fmla="*/ 1835 h 2221"/>
              <a:gd name="T8" fmla="*/ 1579 w 2107"/>
              <a:gd name="T9" fmla="*/ 1870 h 2221"/>
              <a:gd name="T10" fmla="*/ 1470 w 2107"/>
              <a:gd name="T11" fmla="*/ 1847 h 2221"/>
              <a:gd name="T12" fmla="*/ 983 w 2107"/>
              <a:gd name="T13" fmla="*/ 1837 h 2221"/>
              <a:gd name="T14" fmla="*/ 1062 w 2107"/>
              <a:gd name="T15" fmla="*/ 1872 h 2221"/>
              <a:gd name="T16" fmla="*/ 956 w 2107"/>
              <a:gd name="T17" fmla="*/ 1951 h 2221"/>
              <a:gd name="T18" fmla="*/ 1046 w 2107"/>
              <a:gd name="T19" fmla="*/ 1970 h 2221"/>
              <a:gd name="T20" fmla="*/ 820 w 2107"/>
              <a:gd name="T21" fmla="*/ 1872 h 2221"/>
              <a:gd name="T22" fmla="*/ 899 w 2107"/>
              <a:gd name="T23" fmla="*/ 1836 h 2221"/>
              <a:gd name="T24" fmla="*/ 841 w 2107"/>
              <a:gd name="T25" fmla="*/ 1886 h 2221"/>
              <a:gd name="T26" fmla="*/ 905 w 2107"/>
              <a:gd name="T27" fmla="*/ 1920 h 2221"/>
              <a:gd name="T28" fmla="*/ 882 w 2107"/>
              <a:gd name="T29" fmla="*/ 1971 h 2221"/>
              <a:gd name="T30" fmla="*/ 687 w 2107"/>
              <a:gd name="T31" fmla="*/ 1847 h 2221"/>
              <a:gd name="T32" fmla="*/ 780 w 2107"/>
              <a:gd name="T33" fmla="*/ 1844 h 2221"/>
              <a:gd name="T34" fmla="*/ 760 w 2107"/>
              <a:gd name="T35" fmla="*/ 1882 h 2221"/>
              <a:gd name="T36" fmla="*/ 703 w 2107"/>
              <a:gd name="T37" fmla="*/ 1912 h 2221"/>
              <a:gd name="T38" fmla="*/ 682 w 2107"/>
              <a:gd name="T39" fmla="*/ 1972 h 2221"/>
              <a:gd name="T40" fmla="*/ 647 w 2107"/>
              <a:gd name="T41" fmla="*/ 1928 h 2221"/>
              <a:gd name="T42" fmla="*/ 631 w 2107"/>
              <a:gd name="T43" fmla="*/ 1862 h 2221"/>
              <a:gd name="T44" fmla="*/ 545 w 2107"/>
              <a:gd name="T45" fmla="*/ 2017 h 2221"/>
              <a:gd name="T46" fmla="*/ 416 w 2107"/>
              <a:gd name="T47" fmla="*/ 2078 h 2221"/>
              <a:gd name="T48" fmla="*/ 435 w 2107"/>
              <a:gd name="T49" fmla="*/ 2014 h 2221"/>
              <a:gd name="T50" fmla="*/ 538 w 2107"/>
              <a:gd name="T51" fmla="*/ 2006 h 2221"/>
              <a:gd name="T52" fmla="*/ 520 w 2107"/>
              <a:gd name="T53" fmla="*/ 1973 h 2221"/>
              <a:gd name="T54" fmla="*/ 490 w 2107"/>
              <a:gd name="T55" fmla="*/ 1930 h 2221"/>
              <a:gd name="T56" fmla="*/ 587 w 2107"/>
              <a:gd name="T57" fmla="*/ 1913 h 2221"/>
              <a:gd name="T58" fmla="*/ 1055 w 2107"/>
              <a:gd name="T59" fmla="*/ 2071 h 2221"/>
              <a:gd name="T60" fmla="*/ 605 w 2107"/>
              <a:gd name="T61" fmla="*/ 2078 h 2221"/>
              <a:gd name="T62" fmla="*/ 613 w 2107"/>
              <a:gd name="T63" fmla="*/ 2010 h 2221"/>
              <a:gd name="T64" fmla="*/ 1046 w 2107"/>
              <a:gd name="T65" fmla="*/ 2003 h 2221"/>
              <a:gd name="T66" fmla="*/ 1113 w 2107"/>
              <a:gd name="T67" fmla="*/ 1877 h 2221"/>
              <a:gd name="T68" fmla="*/ 1176 w 2107"/>
              <a:gd name="T69" fmla="*/ 1835 h 2221"/>
              <a:gd name="T70" fmla="*/ 1137 w 2107"/>
              <a:gd name="T71" fmla="*/ 1885 h 2221"/>
              <a:gd name="T72" fmla="*/ 1115 w 2107"/>
              <a:gd name="T73" fmla="*/ 1926 h 2221"/>
              <a:gd name="T74" fmla="*/ 1215 w 2107"/>
              <a:gd name="T75" fmla="*/ 1968 h 2221"/>
              <a:gd name="T76" fmla="*/ 1135 w 2107"/>
              <a:gd name="T77" fmla="*/ 1970 h 2221"/>
              <a:gd name="T78" fmla="*/ 1146 w 2107"/>
              <a:gd name="T79" fmla="*/ 2075 h 2221"/>
              <a:gd name="T80" fmla="*/ 1122 w 2107"/>
              <a:gd name="T81" fmla="*/ 2019 h 2221"/>
              <a:gd name="T82" fmla="*/ 1139 w 2107"/>
              <a:gd name="T83" fmla="*/ 2003 h 2221"/>
              <a:gd name="T84" fmla="*/ 1217 w 2107"/>
              <a:gd name="T85" fmla="*/ 2003 h 2221"/>
              <a:gd name="T86" fmla="*/ 1337 w 2107"/>
              <a:gd name="T87" fmla="*/ 1868 h 2221"/>
              <a:gd name="T88" fmla="*/ 1411 w 2107"/>
              <a:gd name="T89" fmla="*/ 1838 h 2221"/>
              <a:gd name="T90" fmla="*/ 1425 w 2107"/>
              <a:gd name="T91" fmla="*/ 1883 h 2221"/>
              <a:gd name="T92" fmla="*/ 1359 w 2107"/>
              <a:gd name="T93" fmla="*/ 1927 h 2221"/>
              <a:gd name="T94" fmla="*/ 1476 w 2107"/>
              <a:gd name="T95" fmla="*/ 1956 h 2221"/>
              <a:gd name="T96" fmla="*/ 1461 w 2107"/>
              <a:gd name="T97" fmla="*/ 1970 h 2221"/>
              <a:gd name="T98" fmla="*/ 1511 w 2107"/>
              <a:gd name="T99" fmla="*/ 2075 h 2221"/>
              <a:gd name="T100" fmla="*/ 1393 w 2107"/>
              <a:gd name="T101" fmla="*/ 2019 h 2221"/>
              <a:gd name="T102" fmla="*/ 1475 w 2107"/>
              <a:gd name="T103" fmla="*/ 2001 h 2221"/>
              <a:gd name="T104" fmla="*/ 1681 w 2107"/>
              <a:gd name="T105" fmla="*/ 2018 h 2221"/>
              <a:gd name="T106" fmla="*/ 1623 w 2107"/>
              <a:gd name="T107" fmla="*/ 2075 h 2221"/>
              <a:gd name="T108" fmla="*/ 1639 w 2107"/>
              <a:gd name="T109" fmla="*/ 2000 h 2221"/>
              <a:gd name="T110" fmla="*/ 1630 w 2107"/>
              <a:gd name="T111" fmla="*/ 1969 h 2221"/>
              <a:gd name="T112" fmla="*/ 1532 w 2107"/>
              <a:gd name="T113" fmla="*/ 1910 h 2221"/>
              <a:gd name="T114" fmla="*/ 933 w 2107"/>
              <a:gd name="T115" fmla="*/ 1308 h 2221"/>
              <a:gd name="T116" fmla="*/ 9 w 2107"/>
              <a:gd name="T117" fmla="*/ 909 h 2221"/>
              <a:gd name="T118" fmla="*/ 413 w 2107"/>
              <a:gd name="T119" fmla="*/ 386 h 2221"/>
              <a:gd name="T120" fmla="*/ 1700 w 2107"/>
              <a:gd name="T121" fmla="*/ 556 h 2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07" h="2221">
                <a:moveTo>
                  <a:pt x="2107" y="809"/>
                </a:moveTo>
                <a:cubicBezTo>
                  <a:pt x="2106" y="786"/>
                  <a:pt x="2103" y="764"/>
                  <a:pt x="2098" y="742"/>
                </a:cubicBezTo>
                <a:cubicBezTo>
                  <a:pt x="2098" y="745"/>
                  <a:pt x="2098" y="747"/>
                  <a:pt x="2098" y="749"/>
                </a:cubicBezTo>
                <a:cubicBezTo>
                  <a:pt x="2096" y="810"/>
                  <a:pt x="2076" y="869"/>
                  <a:pt x="2040" y="926"/>
                </a:cubicBezTo>
                <a:cubicBezTo>
                  <a:pt x="2018" y="961"/>
                  <a:pt x="1988" y="995"/>
                  <a:pt x="1953" y="1027"/>
                </a:cubicBezTo>
                <a:cubicBezTo>
                  <a:pt x="1918" y="1064"/>
                  <a:pt x="1873" y="1098"/>
                  <a:pt x="1819" y="1131"/>
                </a:cubicBezTo>
                <a:cubicBezTo>
                  <a:pt x="1777" y="1156"/>
                  <a:pt x="1731" y="1178"/>
                  <a:pt x="1682" y="1198"/>
                </a:cubicBezTo>
                <a:cubicBezTo>
                  <a:pt x="1682" y="1061"/>
                  <a:pt x="1682" y="1061"/>
                  <a:pt x="1682" y="1061"/>
                </a:cubicBezTo>
                <a:cubicBezTo>
                  <a:pt x="1682" y="1059"/>
                  <a:pt x="1682" y="1058"/>
                  <a:pt x="1682" y="1056"/>
                </a:cubicBezTo>
                <a:cubicBezTo>
                  <a:pt x="1680" y="988"/>
                  <a:pt x="1624" y="933"/>
                  <a:pt x="1554" y="933"/>
                </a:cubicBezTo>
                <a:cubicBezTo>
                  <a:pt x="555" y="933"/>
                  <a:pt x="555" y="933"/>
                  <a:pt x="555" y="933"/>
                </a:cubicBezTo>
                <a:cubicBezTo>
                  <a:pt x="484" y="933"/>
                  <a:pt x="426" y="990"/>
                  <a:pt x="426" y="1061"/>
                </a:cubicBezTo>
                <a:cubicBezTo>
                  <a:pt x="426" y="1141"/>
                  <a:pt x="426" y="1141"/>
                  <a:pt x="426" y="1141"/>
                </a:cubicBezTo>
                <a:cubicBezTo>
                  <a:pt x="430" y="1142"/>
                  <a:pt x="430" y="1142"/>
                  <a:pt x="430" y="1142"/>
                </a:cubicBezTo>
                <a:cubicBezTo>
                  <a:pt x="430" y="1143"/>
                  <a:pt x="459" y="1152"/>
                  <a:pt x="502" y="1162"/>
                </a:cubicBezTo>
                <a:cubicBezTo>
                  <a:pt x="502" y="1069"/>
                  <a:pt x="502" y="1069"/>
                  <a:pt x="502" y="1069"/>
                </a:cubicBezTo>
                <a:cubicBezTo>
                  <a:pt x="502" y="1032"/>
                  <a:pt x="531" y="1003"/>
                  <a:pt x="568" y="1003"/>
                </a:cubicBezTo>
                <a:cubicBezTo>
                  <a:pt x="1541" y="1003"/>
                  <a:pt x="1541" y="1003"/>
                  <a:pt x="1541" y="1003"/>
                </a:cubicBezTo>
                <a:cubicBezTo>
                  <a:pt x="1577" y="1003"/>
                  <a:pt x="1607" y="1032"/>
                  <a:pt x="1607" y="1069"/>
                </a:cubicBezTo>
                <a:cubicBezTo>
                  <a:pt x="1607" y="1668"/>
                  <a:pt x="1607" y="1668"/>
                  <a:pt x="1607" y="1668"/>
                </a:cubicBezTo>
                <a:cubicBezTo>
                  <a:pt x="1607" y="1704"/>
                  <a:pt x="1577" y="1734"/>
                  <a:pt x="1541" y="1734"/>
                </a:cubicBezTo>
                <a:cubicBezTo>
                  <a:pt x="568" y="1734"/>
                  <a:pt x="568" y="1734"/>
                  <a:pt x="568" y="1734"/>
                </a:cubicBezTo>
                <a:cubicBezTo>
                  <a:pt x="531" y="1734"/>
                  <a:pt x="502" y="1704"/>
                  <a:pt x="502" y="1668"/>
                </a:cubicBezTo>
                <a:cubicBezTo>
                  <a:pt x="502" y="1541"/>
                  <a:pt x="502" y="1541"/>
                  <a:pt x="502" y="1541"/>
                </a:cubicBezTo>
                <a:cubicBezTo>
                  <a:pt x="476" y="1535"/>
                  <a:pt x="451" y="1528"/>
                  <a:pt x="426" y="1520"/>
                </a:cubicBezTo>
                <a:cubicBezTo>
                  <a:pt x="426" y="1676"/>
                  <a:pt x="426" y="1676"/>
                  <a:pt x="426" y="1676"/>
                </a:cubicBezTo>
                <a:cubicBezTo>
                  <a:pt x="426" y="1736"/>
                  <a:pt x="467" y="1786"/>
                  <a:pt x="523" y="1800"/>
                </a:cubicBezTo>
                <a:cubicBezTo>
                  <a:pt x="491" y="1802"/>
                  <a:pt x="456" y="1813"/>
                  <a:pt x="435" y="1837"/>
                </a:cubicBezTo>
                <a:cubicBezTo>
                  <a:pt x="419" y="1857"/>
                  <a:pt x="403" y="1876"/>
                  <a:pt x="387" y="1895"/>
                </a:cubicBezTo>
                <a:cubicBezTo>
                  <a:pt x="337" y="1954"/>
                  <a:pt x="288" y="2013"/>
                  <a:pt x="239" y="2072"/>
                </a:cubicBezTo>
                <a:cubicBezTo>
                  <a:pt x="227" y="2086"/>
                  <a:pt x="203" y="2107"/>
                  <a:pt x="203" y="2127"/>
                </a:cubicBezTo>
                <a:cubicBezTo>
                  <a:pt x="203" y="2183"/>
                  <a:pt x="203" y="2183"/>
                  <a:pt x="203" y="2183"/>
                </a:cubicBezTo>
                <a:cubicBezTo>
                  <a:pt x="204" y="2190"/>
                  <a:pt x="206" y="2197"/>
                  <a:pt x="209" y="2202"/>
                </a:cubicBezTo>
                <a:cubicBezTo>
                  <a:pt x="222" y="2220"/>
                  <a:pt x="247" y="2221"/>
                  <a:pt x="267" y="2221"/>
                </a:cubicBezTo>
                <a:cubicBezTo>
                  <a:pt x="295" y="2221"/>
                  <a:pt x="1759" y="2221"/>
                  <a:pt x="1804" y="2221"/>
                </a:cubicBezTo>
                <a:cubicBezTo>
                  <a:pt x="1826" y="2221"/>
                  <a:pt x="1850" y="2219"/>
                  <a:pt x="1871" y="2214"/>
                </a:cubicBezTo>
                <a:cubicBezTo>
                  <a:pt x="1886" y="2211"/>
                  <a:pt x="1903" y="2203"/>
                  <a:pt x="1905" y="2186"/>
                </a:cubicBezTo>
                <a:cubicBezTo>
                  <a:pt x="1905" y="2126"/>
                  <a:pt x="1905" y="2126"/>
                  <a:pt x="1905" y="2126"/>
                </a:cubicBezTo>
                <a:cubicBezTo>
                  <a:pt x="1907" y="2113"/>
                  <a:pt x="1899" y="2100"/>
                  <a:pt x="1891" y="2091"/>
                </a:cubicBezTo>
                <a:cubicBezTo>
                  <a:pt x="1887" y="2086"/>
                  <a:pt x="1883" y="2081"/>
                  <a:pt x="1879" y="2077"/>
                </a:cubicBezTo>
                <a:cubicBezTo>
                  <a:pt x="1858" y="2052"/>
                  <a:pt x="1837" y="2027"/>
                  <a:pt x="1816" y="2003"/>
                </a:cubicBezTo>
                <a:cubicBezTo>
                  <a:pt x="1770" y="1948"/>
                  <a:pt x="1724" y="1894"/>
                  <a:pt x="1678" y="1840"/>
                </a:cubicBezTo>
                <a:cubicBezTo>
                  <a:pt x="1676" y="1837"/>
                  <a:pt x="1674" y="1834"/>
                  <a:pt x="1671" y="1832"/>
                </a:cubicBezTo>
                <a:cubicBezTo>
                  <a:pt x="1662" y="1820"/>
                  <a:pt x="1647" y="1813"/>
                  <a:pt x="1633" y="1809"/>
                </a:cubicBezTo>
                <a:cubicBezTo>
                  <a:pt x="1618" y="1804"/>
                  <a:pt x="1603" y="1801"/>
                  <a:pt x="1587" y="1800"/>
                </a:cubicBezTo>
                <a:cubicBezTo>
                  <a:pt x="1642" y="1785"/>
                  <a:pt x="1682" y="1735"/>
                  <a:pt x="1682" y="1676"/>
                </a:cubicBezTo>
                <a:cubicBezTo>
                  <a:pt x="1682" y="1462"/>
                  <a:pt x="1682" y="1462"/>
                  <a:pt x="1682" y="1462"/>
                </a:cubicBezTo>
                <a:cubicBezTo>
                  <a:pt x="1698" y="1455"/>
                  <a:pt x="1714" y="1448"/>
                  <a:pt x="1730" y="1441"/>
                </a:cubicBezTo>
                <a:cubicBezTo>
                  <a:pt x="1801" y="1408"/>
                  <a:pt x="1863" y="1368"/>
                  <a:pt x="1916" y="1325"/>
                </a:cubicBezTo>
                <a:cubicBezTo>
                  <a:pt x="1946" y="1300"/>
                  <a:pt x="1972" y="1273"/>
                  <a:pt x="1995" y="1246"/>
                </a:cubicBezTo>
                <a:cubicBezTo>
                  <a:pt x="2018" y="1218"/>
                  <a:pt x="2037" y="1187"/>
                  <a:pt x="2054" y="1154"/>
                </a:cubicBezTo>
                <a:cubicBezTo>
                  <a:pt x="2068" y="1124"/>
                  <a:pt x="2079" y="1090"/>
                  <a:pt x="2084" y="1054"/>
                </a:cubicBezTo>
                <a:cubicBezTo>
                  <a:pt x="2086" y="1040"/>
                  <a:pt x="2087" y="1026"/>
                  <a:pt x="2089" y="1013"/>
                </a:cubicBezTo>
                <a:cubicBezTo>
                  <a:pt x="2089" y="1008"/>
                  <a:pt x="2090" y="1003"/>
                  <a:pt x="2090" y="998"/>
                </a:cubicBezTo>
                <a:cubicBezTo>
                  <a:pt x="2102" y="877"/>
                  <a:pt x="2102" y="877"/>
                  <a:pt x="2102" y="877"/>
                </a:cubicBezTo>
                <a:cubicBezTo>
                  <a:pt x="2103" y="874"/>
                  <a:pt x="2103" y="870"/>
                  <a:pt x="2103" y="867"/>
                </a:cubicBezTo>
                <a:cubicBezTo>
                  <a:pt x="2105" y="848"/>
                  <a:pt x="2107" y="829"/>
                  <a:pt x="2107" y="809"/>
                </a:cubicBezTo>
                <a:close/>
                <a:moveTo>
                  <a:pt x="1474" y="1837"/>
                </a:moveTo>
                <a:cubicBezTo>
                  <a:pt x="1475" y="1836"/>
                  <a:pt x="1476" y="1836"/>
                  <a:pt x="1478" y="1836"/>
                </a:cubicBezTo>
                <a:cubicBezTo>
                  <a:pt x="1481" y="1835"/>
                  <a:pt x="1483" y="1835"/>
                  <a:pt x="1487" y="1835"/>
                </a:cubicBezTo>
                <a:cubicBezTo>
                  <a:pt x="1492" y="1835"/>
                  <a:pt x="1492" y="1835"/>
                  <a:pt x="1492" y="1835"/>
                </a:cubicBezTo>
                <a:cubicBezTo>
                  <a:pt x="1492" y="1835"/>
                  <a:pt x="1492" y="1835"/>
                  <a:pt x="1492" y="1835"/>
                </a:cubicBezTo>
                <a:cubicBezTo>
                  <a:pt x="1502" y="1835"/>
                  <a:pt x="1511" y="1835"/>
                  <a:pt x="1521" y="1835"/>
                </a:cubicBezTo>
                <a:cubicBezTo>
                  <a:pt x="1521" y="1835"/>
                  <a:pt x="1521" y="1835"/>
                  <a:pt x="1521" y="1835"/>
                </a:cubicBezTo>
                <a:cubicBezTo>
                  <a:pt x="1531" y="1835"/>
                  <a:pt x="1531" y="1835"/>
                  <a:pt x="1531" y="1835"/>
                </a:cubicBezTo>
                <a:cubicBezTo>
                  <a:pt x="1534" y="1834"/>
                  <a:pt x="1538" y="1835"/>
                  <a:pt x="1541" y="1835"/>
                </a:cubicBezTo>
                <a:cubicBezTo>
                  <a:pt x="1543" y="1836"/>
                  <a:pt x="1546" y="1836"/>
                  <a:pt x="1548" y="1837"/>
                </a:cubicBezTo>
                <a:cubicBezTo>
                  <a:pt x="1548" y="1837"/>
                  <a:pt x="1548" y="1837"/>
                  <a:pt x="1548" y="1837"/>
                </a:cubicBezTo>
                <a:cubicBezTo>
                  <a:pt x="1549" y="1837"/>
                  <a:pt x="1549" y="1838"/>
                  <a:pt x="1549" y="1838"/>
                </a:cubicBezTo>
                <a:cubicBezTo>
                  <a:pt x="1550" y="1838"/>
                  <a:pt x="1550" y="1838"/>
                  <a:pt x="1550" y="1838"/>
                </a:cubicBezTo>
                <a:cubicBezTo>
                  <a:pt x="1553" y="1839"/>
                  <a:pt x="1556" y="1840"/>
                  <a:pt x="1558" y="1842"/>
                </a:cubicBezTo>
                <a:cubicBezTo>
                  <a:pt x="1560" y="1843"/>
                  <a:pt x="1562" y="1845"/>
                  <a:pt x="1563" y="1847"/>
                </a:cubicBezTo>
                <a:cubicBezTo>
                  <a:pt x="1571" y="1858"/>
                  <a:pt x="1571" y="1858"/>
                  <a:pt x="1571" y="1858"/>
                </a:cubicBezTo>
                <a:cubicBezTo>
                  <a:pt x="1573" y="1861"/>
                  <a:pt x="1577" y="1865"/>
                  <a:pt x="1579" y="1870"/>
                </a:cubicBezTo>
                <a:cubicBezTo>
                  <a:pt x="1579" y="1870"/>
                  <a:pt x="1579" y="1870"/>
                  <a:pt x="1579" y="1870"/>
                </a:cubicBezTo>
                <a:cubicBezTo>
                  <a:pt x="1581" y="1872"/>
                  <a:pt x="1581" y="1874"/>
                  <a:pt x="1581" y="1876"/>
                </a:cubicBezTo>
                <a:cubicBezTo>
                  <a:pt x="1581" y="1877"/>
                  <a:pt x="1580" y="1878"/>
                  <a:pt x="1579" y="1879"/>
                </a:cubicBezTo>
                <a:cubicBezTo>
                  <a:pt x="1579" y="1879"/>
                  <a:pt x="1579" y="1880"/>
                  <a:pt x="1579" y="1880"/>
                </a:cubicBezTo>
                <a:cubicBezTo>
                  <a:pt x="1579" y="1880"/>
                  <a:pt x="1579" y="1880"/>
                  <a:pt x="1579" y="1880"/>
                </a:cubicBezTo>
                <a:cubicBezTo>
                  <a:pt x="1578" y="1880"/>
                  <a:pt x="1578" y="1880"/>
                  <a:pt x="1578" y="1880"/>
                </a:cubicBezTo>
                <a:cubicBezTo>
                  <a:pt x="1578" y="1880"/>
                  <a:pt x="1578" y="1881"/>
                  <a:pt x="1577" y="1881"/>
                </a:cubicBezTo>
                <a:cubicBezTo>
                  <a:pt x="1577" y="1881"/>
                  <a:pt x="1577" y="1881"/>
                  <a:pt x="1576" y="1881"/>
                </a:cubicBezTo>
                <a:cubicBezTo>
                  <a:pt x="1576" y="1881"/>
                  <a:pt x="1576" y="1882"/>
                  <a:pt x="1575" y="1882"/>
                </a:cubicBezTo>
                <a:cubicBezTo>
                  <a:pt x="1569" y="1885"/>
                  <a:pt x="1560" y="1884"/>
                  <a:pt x="1553" y="1884"/>
                </a:cubicBezTo>
                <a:cubicBezTo>
                  <a:pt x="1516" y="1884"/>
                  <a:pt x="1516" y="1884"/>
                  <a:pt x="1516" y="1884"/>
                </a:cubicBezTo>
                <a:cubicBezTo>
                  <a:pt x="1509" y="1884"/>
                  <a:pt x="1501" y="1883"/>
                  <a:pt x="1494" y="1879"/>
                </a:cubicBezTo>
                <a:cubicBezTo>
                  <a:pt x="1492" y="1878"/>
                  <a:pt x="1490" y="1877"/>
                  <a:pt x="1488" y="1876"/>
                </a:cubicBezTo>
                <a:cubicBezTo>
                  <a:pt x="1486" y="1874"/>
                  <a:pt x="1484" y="1872"/>
                  <a:pt x="1483" y="1871"/>
                </a:cubicBezTo>
                <a:cubicBezTo>
                  <a:pt x="1481" y="1868"/>
                  <a:pt x="1481" y="1868"/>
                  <a:pt x="1481" y="1868"/>
                </a:cubicBezTo>
                <a:cubicBezTo>
                  <a:pt x="1478" y="1861"/>
                  <a:pt x="1473" y="1854"/>
                  <a:pt x="1470" y="1847"/>
                </a:cubicBezTo>
                <a:cubicBezTo>
                  <a:pt x="1467" y="1842"/>
                  <a:pt x="1469" y="1839"/>
                  <a:pt x="1474" y="1837"/>
                </a:cubicBezTo>
                <a:close/>
                <a:moveTo>
                  <a:pt x="965" y="1871"/>
                </a:moveTo>
                <a:cubicBezTo>
                  <a:pt x="966" y="1869"/>
                  <a:pt x="966" y="1868"/>
                  <a:pt x="966" y="1866"/>
                </a:cubicBezTo>
                <a:cubicBezTo>
                  <a:pt x="966" y="1866"/>
                  <a:pt x="966" y="1866"/>
                  <a:pt x="966" y="1866"/>
                </a:cubicBezTo>
                <a:cubicBezTo>
                  <a:pt x="967" y="1861"/>
                  <a:pt x="966" y="1855"/>
                  <a:pt x="968" y="1850"/>
                </a:cubicBezTo>
                <a:cubicBezTo>
                  <a:pt x="968" y="1848"/>
                  <a:pt x="968" y="1848"/>
                  <a:pt x="968" y="1848"/>
                </a:cubicBezTo>
                <a:cubicBezTo>
                  <a:pt x="968" y="1846"/>
                  <a:pt x="969" y="1845"/>
                  <a:pt x="970" y="1843"/>
                </a:cubicBezTo>
                <a:cubicBezTo>
                  <a:pt x="971" y="1842"/>
                  <a:pt x="973" y="1841"/>
                  <a:pt x="974" y="1841"/>
                </a:cubicBezTo>
                <a:cubicBezTo>
                  <a:pt x="974" y="1840"/>
                  <a:pt x="974" y="1840"/>
                  <a:pt x="974" y="1840"/>
                </a:cubicBezTo>
                <a:cubicBezTo>
                  <a:pt x="975" y="1840"/>
                  <a:pt x="975" y="1840"/>
                  <a:pt x="975" y="1840"/>
                </a:cubicBezTo>
                <a:cubicBezTo>
                  <a:pt x="976" y="1840"/>
                  <a:pt x="976" y="1839"/>
                  <a:pt x="976" y="1839"/>
                </a:cubicBezTo>
                <a:cubicBezTo>
                  <a:pt x="976" y="1839"/>
                  <a:pt x="977" y="1839"/>
                  <a:pt x="977" y="1839"/>
                </a:cubicBezTo>
                <a:cubicBezTo>
                  <a:pt x="978" y="1839"/>
                  <a:pt x="978" y="1838"/>
                  <a:pt x="979" y="1838"/>
                </a:cubicBezTo>
                <a:cubicBezTo>
                  <a:pt x="980" y="1838"/>
                  <a:pt x="980" y="1838"/>
                  <a:pt x="980" y="1838"/>
                </a:cubicBezTo>
                <a:cubicBezTo>
                  <a:pt x="981" y="1837"/>
                  <a:pt x="982" y="1837"/>
                  <a:pt x="983" y="1837"/>
                </a:cubicBezTo>
                <a:cubicBezTo>
                  <a:pt x="983" y="1837"/>
                  <a:pt x="984" y="1837"/>
                  <a:pt x="984" y="1837"/>
                </a:cubicBezTo>
                <a:cubicBezTo>
                  <a:pt x="984" y="1837"/>
                  <a:pt x="984" y="1837"/>
                  <a:pt x="985" y="1837"/>
                </a:cubicBezTo>
                <a:cubicBezTo>
                  <a:pt x="985" y="1837"/>
                  <a:pt x="985" y="1837"/>
                  <a:pt x="986" y="1836"/>
                </a:cubicBezTo>
                <a:cubicBezTo>
                  <a:pt x="988" y="1836"/>
                  <a:pt x="991" y="1836"/>
                  <a:pt x="993" y="1836"/>
                </a:cubicBezTo>
                <a:cubicBezTo>
                  <a:pt x="995" y="1836"/>
                  <a:pt x="995" y="1836"/>
                  <a:pt x="995" y="1836"/>
                </a:cubicBezTo>
                <a:cubicBezTo>
                  <a:pt x="998" y="1836"/>
                  <a:pt x="1000" y="1836"/>
                  <a:pt x="1003" y="1836"/>
                </a:cubicBezTo>
                <a:cubicBezTo>
                  <a:pt x="1038" y="1836"/>
                  <a:pt x="1038" y="1836"/>
                  <a:pt x="1038" y="1836"/>
                </a:cubicBezTo>
                <a:cubicBezTo>
                  <a:pt x="1038" y="1836"/>
                  <a:pt x="1039" y="1836"/>
                  <a:pt x="1040" y="1836"/>
                </a:cubicBezTo>
                <a:cubicBezTo>
                  <a:pt x="1040" y="1836"/>
                  <a:pt x="1040" y="1836"/>
                  <a:pt x="1041" y="1836"/>
                </a:cubicBezTo>
                <a:cubicBezTo>
                  <a:pt x="1042" y="1836"/>
                  <a:pt x="1042" y="1836"/>
                  <a:pt x="1043" y="1836"/>
                </a:cubicBezTo>
                <a:cubicBezTo>
                  <a:pt x="1050" y="1837"/>
                  <a:pt x="1058" y="1839"/>
                  <a:pt x="1061" y="1844"/>
                </a:cubicBezTo>
                <a:cubicBezTo>
                  <a:pt x="1061" y="1845"/>
                  <a:pt x="1061" y="1845"/>
                  <a:pt x="1061" y="1846"/>
                </a:cubicBezTo>
                <a:cubicBezTo>
                  <a:pt x="1061" y="1846"/>
                  <a:pt x="1061" y="1846"/>
                  <a:pt x="1061" y="1846"/>
                </a:cubicBezTo>
                <a:cubicBezTo>
                  <a:pt x="1063" y="1853"/>
                  <a:pt x="1062" y="1863"/>
                  <a:pt x="1062" y="1870"/>
                </a:cubicBezTo>
                <a:cubicBezTo>
                  <a:pt x="1062" y="1872"/>
                  <a:pt x="1062" y="1872"/>
                  <a:pt x="1062" y="1872"/>
                </a:cubicBezTo>
                <a:cubicBezTo>
                  <a:pt x="1062" y="1873"/>
                  <a:pt x="1062" y="1874"/>
                  <a:pt x="1061" y="1876"/>
                </a:cubicBezTo>
                <a:cubicBezTo>
                  <a:pt x="1054" y="1889"/>
                  <a:pt x="1022" y="1885"/>
                  <a:pt x="1010" y="1885"/>
                </a:cubicBezTo>
                <a:cubicBezTo>
                  <a:pt x="1003" y="1885"/>
                  <a:pt x="996" y="1885"/>
                  <a:pt x="989" y="1885"/>
                </a:cubicBezTo>
                <a:cubicBezTo>
                  <a:pt x="983" y="1885"/>
                  <a:pt x="974" y="1884"/>
                  <a:pt x="969" y="1879"/>
                </a:cubicBezTo>
                <a:cubicBezTo>
                  <a:pt x="969" y="1879"/>
                  <a:pt x="969" y="1879"/>
                  <a:pt x="968" y="1879"/>
                </a:cubicBezTo>
                <a:cubicBezTo>
                  <a:pt x="968" y="1879"/>
                  <a:pt x="968" y="1878"/>
                  <a:pt x="968" y="1878"/>
                </a:cubicBezTo>
                <a:cubicBezTo>
                  <a:pt x="967" y="1878"/>
                  <a:pt x="967" y="1878"/>
                  <a:pt x="967" y="1877"/>
                </a:cubicBezTo>
                <a:cubicBezTo>
                  <a:pt x="967" y="1877"/>
                  <a:pt x="967" y="1877"/>
                  <a:pt x="967" y="1877"/>
                </a:cubicBezTo>
                <a:cubicBezTo>
                  <a:pt x="967" y="1877"/>
                  <a:pt x="967" y="1877"/>
                  <a:pt x="967" y="1877"/>
                </a:cubicBezTo>
                <a:cubicBezTo>
                  <a:pt x="966" y="1876"/>
                  <a:pt x="966" y="1876"/>
                  <a:pt x="966" y="1875"/>
                </a:cubicBezTo>
                <a:cubicBezTo>
                  <a:pt x="965" y="1874"/>
                  <a:pt x="965" y="1873"/>
                  <a:pt x="965" y="1872"/>
                </a:cubicBezTo>
                <a:lnTo>
                  <a:pt x="965" y="1871"/>
                </a:lnTo>
                <a:close/>
                <a:moveTo>
                  <a:pt x="956" y="1955"/>
                </a:moveTo>
                <a:cubicBezTo>
                  <a:pt x="956" y="1952"/>
                  <a:pt x="956" y="1952"/>
                  <a:pt x="956" y="1952"/>
                </a:cubicBezTo>
                <a:cubicBezTo>
                  <a:pt x="956" y="1952"/>
                  <a:pt x="956" y="1951"/>
                  <a:pt x="956" y="1951"/>
                </a:cubicBezTo>
                <a:cubicBezTo>
                  <a:pt x="957" y="1943"/>
                  <a:pt x="958" y="1935"/>
                  <a:pt x="959" y="1926"/>
                </a:cubicBezTo>
                <a:cubicBezTo>
                  <a:pt x="959" y="1926"/>
                  <a:pt x="959" y="1926"/>
                  <a:pt x="959" y="1926"/>
                </a:cubicBezTo>
                <a:cubicBezTo>
                  <a:pt x="959" y="1926"/>
                  <a:pt x="959" y="1926"/>
                  <a:pt x="959" y="1925"/>
                </a:cubicBezTo>
                <a:cubicBezTo>
                  <a:pt x="963" y="1907"/>
                  <a:pt x="999" y="1911"/>
                  <a:pt x="1013" y="1911"/>
                </a:cubicBezTo>
                <a:cubicBezTo>
                  <a:pt x="1025" y="1911"/>
                  <a:pt x="1055" y="1908"/>
                  <a:pt x="1061" y="1921"/>
                </a:cubicBezTo>
                <a:cubicBezTo>
                  <a:pt x="1062" y="1923"/>
                  <a:pt x="1063" y="1924"/>
                  <a:pt x="1063" y="1926"/>
                </a:cubicBezTo>
                <a:cubicBezTo>
                  <a:pt x="1063" y="1940"/>
                  <a:pt x="1063" y="1940"/>
                  <a:pt x="1063" y="1940"/>
                </a:cubicBezTo>
                <a:cubicBezTo>
                  <a:pt x="1063" y="1945"/>
                  <a:pt x="1063" y="1949"/>
                  <a:pt x="1063" y="1953"/>
                </a:cubicBezTo>
                <a:cubicBezTo>
                  <a:pt x="1063" y="1953"/>
                  <a:pt x="1063" y="1953"/>
                  <a:pt x="1063" y="1953"/>
                </a:cubicBezTo>
                <a:cubicBezTo>
                  <a:pt x="1063" y="1955"/>
                  <a:pt x="1063" y="1955"/>
                  <a:pt x="1063" y="1955"/>
                </a:cubicBezTo>
                <a:cubicBezTo>
                  <a:pt x="1063" y="1957"/>
                  <a:pt x="1062" y="1959"/>
                  <a:pt x="1061" y="1961"/>
                </a:cubicBezTo>
                <a:cubicBezTo>
                  <a:pt x="1061" y="1962"/>
                  <a:pt x="1060" y="1962"/>
                  <a:pt x="1060" y="1962"/>
                </a:cubicBezTo>
                <a:cubicBezTo>
                  <a:pt x="1060" y="1963"/>
                  <a:pt x="1059" y="1963"/>
                  <a:pt x="1059" y="1964"/>
                </a:cubicBezTo>
                <a:cubicBezTo>
                  <a:pt x="1058" y="1964"/>
                  <a:pt x="1058" y="1964"/>
                  <a:pt x="1058" y="1964"/>
                </a:cubicBezTo>
                <a:cubicBezTo>
                  <a:pt x="1055" y="1967"/>
                  <a:pt x="1051" y="1969"/>
                  <a:pt x="1046" y="1970"/>
                </a:cubicBezTo>
                <a:cubicBezTo>
                  <a:pt x="1046" y="1970"/>
                  <a:pt x="1046" y="1970"/>
                  <a:pt x="1046" y="1970"/>
                </a:cubicBezTo>
                <a:cubicBezTo>
                  <a:pt x="1046" y="1970"/>
                  <a:pt x="1046" y="1970"/>
                  <a:pt x="1046" y="1970"/>
                </a:cubicBezTo>
                <a:cubicBezTo>
                  <a:pt x="1044" y="1971"/>
                  <a:pt x="1043" y="1971"/>
                  <a:pt x="1041" y="1971"/>
                </a:cubicBezTo>
                <a:cubicBezTo>
                  <a:pt x="1041" y="1971"/>
                  <a:pt x="1040" y="1971"/>
                  <a:pt x="1040" y="1971"/>
                </a:cubicBezTo>
                <a:cubicBezTo>
                  <a:pt x="1038" y="1971"/>
                  <a:pt x="1037" y="1972"/>
                  <a:pt x="1035" y="1972"/>
                </a:cubicBezTo>
                <a:cubicBezTo>
                  <a:pt x="1035" y="1972"/>
                  <a:pt x="1035" y="1972"/>
                  <a:pt x="1035" y="1972"/>
                </a:cubicBezTo>
                <a:cubicBezTo>
                  <a:pt x="982" y="1972"/>
                  <a:pt x="982" y="1972"/>
                  <a:pt x="982" y="1972"/>
                </a:cubicBezTo>
                <a:cubicBezTo>
                  <a:pt x="976" y="1972"/>
                  <a:pt x="969" y="1971"/>
                  <a:pt x="963" y="1967"/>
                </a:cubicBezTo>
                <a:cubicBezTo>
                  <a:pt x="963" y="1967"/>
                  <a:pt x="963" y="1967"/>
                  <a:pt x="963" y="1967"/>
                </a:cubicBezTo>
                <a:cubicBezTo>
                  <a:pt x="963" y="1967"/>
                  <a:pt x="963" y="1967"/>
                  <a:pt x="963" y="1967"/>
                </a:cubicBezTo>
                <a:cubicBezTo>
                  <a:pt x="962" y="1966"/>
                  <a:pt x="961" y="1965"/>
                  <a:pt x="960" y="1964"/>
                </a:cubicBezTo>
                <a:cubicBezTo>
                  <a:pt x="959" y="1964"/>
                  <a:pt x="958" y="1963"/>
                  <a:pt x="958" y="1962"/>
                </a:cubicBezTo>
                <a:cubicBezTo>
                  <a:pt x="958" y="1962"/>
                  <a:pt x="958" y="1962"/>
                  <a:pt x="957" y="1962"/>
                </a:cubicBezTo>
                <a:cubicBezTo>
                  <a:pt x="956" y="1960"/>
                  <a:pt x="956" y="1957"/>
                  <a:pt x="956" y="1955"/>
                </a:cubicBezTo>
                <a:close/>
                <a:moveTo>
                  <a:pt x="820" y="1872"/>
                </a:moveTo>
                <a:cubicBezTo>
                  <a:pt x="820" y="1872"/>
                  <a:pt x="820" y="1872"/>
                  <a:pt x="820" y="1872"/>
                </a:cubicBezTo>
                <a:cubicBezTo>
                  <a:pt x="820" y="1872"/>
                  <a:pt x="820" y="1872"/>
                  <a:pt x="820" y="1872"/>
                </a:cubicBezTo>
                <a:cubicBezTo>
                  <a:pt x="820" y="1870"/>
                  <a:pt x="821" y="1868"/>
                  <a:pt x="822" y="1866"/>
                </a:cubicBezTo>
                <a:cubicBezTo>
                  <a:pt x="823" y="1861"/>
                  <a:pt x="824" y="1854"/>
                  <a:pt x="827" y="1849"/>
                </a:cubicBezTo>
                <a:cubicBezTo>
                  <a:pt x="827" y="1848"/>
                  <a:pt x="827" y="1848"/>
                  <a:pt x="827" y="1848"/>
                </a:cubicBezTo>
                <a:cubicBezTo>
                  <a:pt x="827" y="1847"/>
                  <a:pt x="829" y="1845"/>
                  <a:pt x="830" y="1844"/>
                </a:cubicBezTo>
                <a:cubicBezTo>
                  <a:pt x="831" y="1843"/>
                  <a:pt x="832" y="1842"/>
                  <a:pt x="833" y="1841"/>
                </a:cubicBezTo>
                <a:cubicBezTo>
                  <a:pt x="837" y="1839"/>
                  <a:pt x="840" y="1838"/>
                  <a:pt x="844" y="1837"/>
                </a:cubicBezTo>
                <a:cubicBezTo>
                  <a:pt x="845" y="1837"/>
                  <a:pt x="845" y="1837"/>
                  <a:pt x="845" y="1837"/>
                </a:cubicBezTo>
                <a:cubicBezTo>
                  <a:pt x="848" y="1836"/>
                  <a:pt x="851" y="1836"/>
                  <a:pt x="855" y="1836"/>
                </a:cubicBezTo>
                <a:cubicBezTo>
                  <a:pt x="859" y="1836"/>
                  <a:pt x="859" y="1836"/>
                  <a:pt x="859" y="1836"/>
                </a:cubicBezTo>
                <a:cubicBezTo>
                  <a:pt x="861" y="1836"/>
                  <a:pt x="862" y="1836"/>
                  <a:pt x="864" y="1836"/>
                </a:cubicBezTo>
                <a:cubicBezTo>
                  <a:pt x="873" y="1836"/>
                  <a:pt x="883" y="1836"/>
                  <a:pt x="893" y="1836"/>
                </a:cubicBezTo>
                <a:cubicBezTo>
                  <a:pt x="894" y="1836"/>
                  <a:pt x="896" y="1836"/>
                  <a:pt x="897" y="1836"/>
                </a:cubicBezTo>
                <a:cubicBezTo>
                  <a:pt x="899" y="1836"/>
                  <a:pt x="899" y="1836"/>
                  <a:pt x="899" y="1836"/>
                </a:cubicBezTo>
                <a:cubicBezTo>
                  <a:pt x="899" y="1836"/>
                  <a:pt x="899" y="1836"/>
                  <a:pt x="900" y="1836"/>
                </a:cubicBezTo>
                <a:cubicBezTo>
                  <a:pt x="901" y="1836"/>
                  <a:pt x="902" y="1836"/>
                  <a:pt x="904" y="1836"/>
                </a:cubicBezTo>
                <a:cubicBezTo>
                  <a:pt x="904" y="1836"/>
                  <a:pt x="904" y="1836"/>
                  <a:pt x="904" y="1836"/>
                </a:cubicBezTo>
                <a:cubicBezTo>
                  <a:pt x="911" y="1837"/>
                  <a:pt x="919" y="1839"/>
                  <a:pt x="921" y="1846"/>
                </a:cubicBezTo>
                <a:cubicBezTo>
                  <a:pt x="921" y="1846"/>
                  <a:pt x="921" y="1846"/>
                  <a:pt x="921" y="1846"/>
                </a:cubicBezTo>
                <a:cubicBezTo>
                  <a:pt x="921" y="1846"/>
                  <a:pt x="921" y="1846"/>
                  <a:pt x="921" y="1846"/>
                </a:cubicBezTo>
                <a:cubicBezTo>
                  <a:pt x="921" y="1854"/>
                  <a:pt x="918" y="1863"/>
                  <a:pt x="917" y="1870"/>
                </a:cubicBezTo>
                <a:cubicBezTo>
                  <a:pt x="917" y="1870"/>
                  <a:pt x="917" y="1870"/>
                  <a:pt x="917" y="1870"/>
                </a:cubicBezTo>
                <a:cubicBezTo>
                  <a:pt x="917" y="1872"/>
                  <a:pt x="917" y="1872"/>
                  <a:pt x="917" y="1872"/>
                </a:cubicBezTo>
                <a:cubicBezTo>
                  <a:pt x="916" y="1873"/>
                  <a:pt x="916" y="1875"/>
                  <a:pt x="914" y="1876"/>
                </a:cubicBezTo>
                <a:cubicBezTo>
                  <a:pt x="914" y="1876"/>
                  <a:pt x="914" y="1877"/>
                  <a:pt x="914" y="1877"/>
                </a:cubicBezTo>
                <a:cubicBezTo>
                  <a:pt x="914" y="1877"/>
                  <a:pt x="914" y="1877"/>
                  <a:pt x="914" y="1877"/>
                </a:cubicBezTo>
                <a:cubicBezTo>
                  <a:pt x="914" y="1877"/>
                  <a:pt x="914" y="1877"/>
                  <a:pt x="914" y="1877"/>
                </a:cubicBezTo>
                <a:cubicBezTo>
                  <a:pt x="904" y="1889"/>
                  <a:pt x="878" y="1886"/>
                  <a:pt x="865" y="1886"/>
                </a:cubicBezTo>
                <a:cubicBezTo>
                  <a:pt x="857" y="1886"/>
                  <a:pt x="849" y="1886"/>
                  <a:pt x="841" y="1886"/>
                </a:cubicBezTo>
                <a:cubicBezTo>
                  <a:pt x="834" y="1886"/>
                  <a:pt x="824" y="1884"/>
                  <a:pt x="820" y="1877"/>
                </a:cubicBezTo>
                <a:cubicBezTo>
                  <a:pt x="820" y="1877"/>
                  <a:pt x="820" y="1876"/>
                  <a:pt x="820" y="1875"/>
                </a:cubicBezTo>
                <a:cubicBezTo>
                  <a:pt x="820" y="1875"/>
                  <a:pt x="820" y="1875"/>
                  <a:pt x="820" y="1874"/>
                </a:cubicBezTo>
                <a:cubicBezTo>
                  <a:pt x="820" y="1873"/>
                  <a:pt x="820" y="1873"/>
                  <a:pt x="820" y="1872"/>
                </a:cubicBezTo>
                <a:close/>
                <a:moveTo>
                  <a:pt x="795" y="1956"/>
                </a:moveTo>
                <a:cubicBezTo>
                  <a:pt x="796" y="1952"/>
                  <a:pt x="796" y="1952"/>
                  <a:pt x="796" y="1952"/>
                </a:cubicBezTo>
                <a:cubicBezTo>
                  <a:pt x="796" y="1952"/>
                  <a:pt x="796" y="1952"/>
                  <a:pt x="796" y="1952"/>
                </a:cubicBezTo>
                <a:cubicBezTo>
                  <a:pt x="796" y="1951"/>
                  <a:pt x="796" y="1951"/>
                  <a:pt x="796" y="1950"/>
                </a:cubicBezTo>
                <a:cubicBezTo>
                  <a:pt x="803" y="1926"/>
                  <a:pt x="803" y="1926"/>
                  <a:pt x="803" y="1926"/>
                </a:cubicBezTo>
                <a:cubicBezTo>
                  <a:pt x="804" y="1926"/>
                  <a:pt x="804" y="1926"/>
                  <a:pt x="804" y="1925"/>
                </a:cubicBezTo>
                <a:cubicBezTo>
                  <a:pt x="811" y="1908"/>
                  <a:pt x="843" y="1911"/>
                  <a:pt x="859" y="1911"/>
                </a:cubicBezTo>
                <a:cubicBezTo>
                  <a:pt x="865" y="1911"/>
                  <a:pt x="877" y="1910"/>
                  <a:pt x="888" y="1912"/>
                </a:cubicBezTo>
                <a:cubicBezTo>
                  <a:pt x="890" y="1912"/>
                  <a:pt x="891" y="1912"/>
                  <a:pt x="893" y="1913"/>
                </a:cubicBezTo>
                <a:cubicBezTo>
                  <a:pt x="894" y="1913"/>
                  <a:pt x="894" y="1913"/>
                  <a:pt x="894" y="1913"/>
                </a:cubicBezTo>
                <a:cubicBezTo>
                  <a:pt x="899" y="1914"/>
                  <a:pt x="903" y="1916"/>
                  <a:pt x="905" y="1920"/>
                </a:cubicBezTo>
                <a:cubicBezTo>
                  <a:pt x="906" y="1920"/>
                  <a:pt x="906" y="1920"/>
                  <a:pt x="906" y="1920"/>
                </a:cubicBezTo>
                <a:cubicBezTo>
                  <a:pt x="906" y="1921"/>
                  <a:pt x="906" y="1921"/>
                  <a:pt x="906" y="1921"/>
                </a:cubicBezTo>
                <a:cubicBezTo>
                  <a:pt x="906" y="1921"/>
                  <a:pt x="906" y="1921"/>
                  <a:pt x="906" y="1921"/>
                </a:cubicBezTo>
                <a:cubicBezTo>
                  <a:pt x="907" y="1923"/>
                  <a:pt x="907" y="1924"/>
                  <a:pt x="907" y="1926"/>
                </a:cubicBezTo>
                <a:cubicBezTo>
                  <a:pt x="907" y="1928"/>
                  <a:pt x="907" y="1928"/>
                  <a:pt x="907" y="1928"/>
                </a:cubicBezTo>
                <a:cubicBezTo>
                  <a:pt x="907" y="1928"/>
                  <a:pt x="907" y="1928"/>
                  <a:pt x="907" y="1928"/>
                </a:cubicBezTo>
                <a:cubicBezTo>
                  <a:pt x="906" y="1932"/>
                  <a:pt x="905" y="1936"/>
                  <a:pt x="904" y="1941"/>
                </a:cubicBezTo>
                <a:cubicBezTo>
                  <a:pt x="902" y="1955"/>
                  <a:pt x="902" y="1955"/>
                  <a:pt x="902" y="1955"/>
                </a:cubicBezTo>
                <a:cubicBezTo>
                  <a:pt x="901" y="1958"/>
                  <a:pt x="900" y="1960"/>
                  <a:pt x="899" y="1962"/>
                </a:cubicBezTo>
                <a:cubicBezTo>
                  <a:pt x="898" y="1962"/>
                  <a:pt x="898" y="1962"/>
                  <a:pt x="898" y="1962"/>
                </a:cubicBezTo>
                <a:cubicBezTo>
                  <a:pt x="898" y="1963"/>
                  <a:pt x="897" y="1963"/>
                  <a:pt x="897" y="1963"/>
                </a:cubicBezTo>
                <a:cubicBezTo>
                  <a:pt x="897" y="1964"/>
                  <a:pt x="896" y="1964"/>
                  <a:pt x="895" y="1965"/>
                </a:cubicBezTo>
                <a:cubicBezTo>
                  <a:pt x="891" y="1968"/>
                  <a:pt x="887" y="1969"/>
                  <a:pt x="882" y="1971"/>
                </a:cubicBezTo>
                <a:cubicBezTo>
                  <a:pt x="882" y="1971"/>
                  <a:pt x="882" y="1971"/>
                  <a:pt x="882" y="1971"/>
                </a:cubicBezTo>
                <a:cubicBezTo>
                  <a:pt x="882" y="1971"/>
                  <a:pt x="882" y="1971"/>
                  <a:pt x="882" y="1971"/>
                </a:cubicBezTo>
                <a:cubicBezTo>
                  <a:pt x="880" y="1971"/>
                  <a:pt x="879" y="1971"/>
                  <a:pt x="877" y="1971"/>
                </a:cubicBezTo>
                <a:cubicBezTo>
                  <a:pt x="877" y="1972"/>
                  <a:pt x="876" y="1972"/>
                  <a:pt x="876" y="1972"/>
                </a:cubicBezTo>
                <a:cubicBezTo>
                  <a:pt x="874" y="1972"/>
                  <a:pt x="872" y="1972"/>
                  <a:pt x="871" y="1972"/>
                </a:cubicBezTo>
                <a:cubicBezTo>
                  <a:pt x="871" y="1972"/>
                  <a:pt x="871" y="1972"/>
                  <a:pt x="871" y="1972"/>
                </a:cubicBezTo>
                <a:cubicBezTo>
                  <a:pt x="818" y="1972"/>
                  <a:pt x="818" y="1972"/>
                  <a:pt x="818" y="1972"/>
                </a:cubicBezTo>
                <a:cubicBezTo>
                  <a:pt x="812" y="1972"/>
                  <a:pt x="805" y="1971"/>
                  <a:pt x="799" y="1967"/>
                </a:cubicBezTo>
                <a:cubicBezTo>
                  <a:pt x="799" y="1967"/>
                  <a:pt x="799" y="1967"/>
                  <a:pt x="799" y="1967"/>
                </a:cubicBezTo>
                <a:cubicBezTo>
                  <a:pt x="799" y="1967"/>
                  <a:pt x="799" y="1967"/>
                  <a:pt x="799" y="1967"/>
                </a:cubicBezTo>
                <a:cubicBezTo>
                  <a:pt x="798" y="1967"/>
                  <a:pt x="797" y="1966"/>
                  <a:pt x="797" y="1965"/>
                </a:cubicBezTo>
                <a:cubicBezTo>
                  <a:pt x="796" y="1964"/>
                  <a:pt x="796" y="1963"/>
                  <a:pt x="795" y="1963"/>
                </a:cubicBezTo>
                <a:cubicBezTo>
                  <a:pt x="795" y="1962"/>
                  <a:pt x="795" y="1962"/>
                  <a:pt x="795" y="1962"/>
                </a:cubicBezTo>
                <a:cubicBezTo>
                  <a:pt x="794" y="1960"/>
                  <a:pt x="794" y="1958"/>
                  <a:pt x="795" y="1956"/>
                </a:cubicBezTo>
                <a:close/>
                <a:moveTo>
                  <a:pt x="674" y="1875"/>
                </a:moveTo>
                <a:cubicBezTo>
                  <a:pt x="674" y="1872"/>
                  <a:pt x="676" y="1869"/>
                  <a:pt x="677" y="1867"/>
                </a:cubicBezTo>
                <a:cubicBezTo>
                  <a:pt x="680" y="1861"/>
                  <a:pt x="683" y="1852"/>
                  <a:pt x="687" y="1847"/>
                </a:cubicBezTo>
                <a:cubicBezTo>
                  <a:pt x="688" y="1846"/>
                  <a:pt x="688" y="1846"/>
                  <a:pt x="688" y="1846"/>
                </a:cubicBezTo>
                <a:cubicBezTo>
                  <a:pt x="688" y="1846"/>
                  <a:pt x="689" y="1845"/>
                  <a:pt x="689" y="1845"/>
                </a:cubicBezTo>
                <a:cubicBezTo>
                  <a:pt x="689" y="1845"/>
                  <a:pt x="689" y="1845"/>
                  <a:pt x="690" y="1844"/>
                </a:cubicBezTo>
                <a:cubicBezTo>
                  <a:pt x="690" y="1844"/>
                  <a:pt x="690" y="1844"/>
                  <a:pt x="690" y="1844"/>
                </a:cubicBezTo>
                <a:cubicBezTo>
                  <a:pt x="690" y="1844"/>
                  <a:pt x="691" y="1844"/>
                  <a:pt x="691" y="1843"/>
                </a:cubicBezTo>
                <a:cubicBezTo>
                  <a:pt x="695" y="1840"/>
                  <a:pt x="700" y="1838"/>
                  <a:pt x="706" y="1838"/>
                </a:cubicBezTo>
                <a:cubicBezTo>
                  <a:pt x="706" y="1837"/>
                  <a:pt x="706" y="1837"/>
                  <a:pt x="706" y="1837"/>
                </a:cubicBezTo>
                <a:cubicBezTo>
                  <a:pt x="709" y="1837"/>
                  <a:pt x="713" y="1836"/>
                  <a:pt x="716" y="1836"/>
                </a:cubicBezTo>
                <a:cubicBezTo>
                  <a:pt x="734" y="1836"/>
                  <a:pt x="734" y="1836"/>
                  <a:pt x="734" y="1836"/>
                </a:cubicBezTo>
                <a:cubicBezTo>
                  <a:pt x="740" y="1836"/>
                  <a:pt x="746" y="1836"/>
                  <a:pt x="751" y="1836"/>
                </a:cubicBezTo>
                <a:cubicBezTo>
                  <a:pt x="759" y="1836"/>
                  <a:pt x="771" y="1835"/>
                  <a:pt x="777" y="1841"/>
                </a:cubicBezTo>
                <a:cubicBezTo>
                  <a:pt x="778" y="1841"/>
                  <a:pt x="778" y="1842"/>
                  <a:pt x="778" y="1842"/>
                </a:cubicBezTo>
                <a:cubicBezTo>
                  <a:pt x="778" y="1842"/>
                  <a:pt x="779" y="1842"/>
                  <a:pt x="779" y="1842"/>
                </a:cubicBezTo>
                <a:cubicBezTo>
                  <a:pt x="779" y="1842"/>
                  <a:pt x="779" y="1843"/>
                  <a:pt x="779" y="1843"/>
                </a:cubicBezTo>
                <a:cubicBezTo>
                  <a:pt x="779" y="1843"/>
                  <a:pt x="779" y="1843"/>
                  <a:pt x="780" y="1844"/>
                </a:cubicBezTo>
                <a:cubicBezTo>
                  <a:pt x="780" y="1845"/>
                  <a:pt x="780" y="1846"/>
                  <a:pt x="780" y="1847"/>
                </a:cubicBezTo>
                <a:cubicBezTo>
                  <a:pt x="779" y="1854"/>
                  <a:pt x="774" y="1863"/>
                  <a:pt x="773" y="1867"/>
                </a:cubicBezTo>
                <a:cubicBezTo>
                  <a:pt x="773" y="1867"/>
                  <a:pt x="773" y="1867"/>
                  <a:pt x="773" y="1867"/>
                </a:cubicBezTo>
                <a:cubicBezTo>
                  <a:pt x="772" y="1869"/>
                  <a:pt x="772" y="1870"/>
                  <a:pt x="771" y="1871"/>
                </a:cubicBezTo>
                <a:cubicBezTo>
                  <a:pt x="771" y="1872"/>
                  <a:pt x="771" y="1872"/>
                  <a:pt x="771" y="1872"/>
                </a:cubicBezTo>
                <a:cubicBezTo>
                  <a:pt x="771" y="1873"/>
                  <a:pt x="771" y="1873"/>
                  <a:pt x="770" y="1873"/>
                </a:cubicBezTo>
                <a:cubicBezTo>
                  <a:pt x="770" y="1874"/>
                  <a:pt x="770" y="1874"/>
                  <a:pt x="770" y="1874"/>
                </a:cubicBezTo>
                <a:cubicBezTo>
                  <a:pt x="770" y="1875"/>
                  <a:pt x="769" y="1875"/>
                  <a:pt x="769" y="1876"/>
                </a:cubicBezTo>
                <a:cubicBezTo>
                  <a:pt x="769" y="1876"/>
                  <a:pt x="769" y="1876"/>
                  <a:pt x="768" y="1876"/>
                </a:cubicBezTo>
                <a:cubicBezTo>
                  <a:pt x="768" y="1876"/>
                  <a:pt x="768" y="1877"/>
                  <a:pt x="768" y="1877"/>
                </a:cubicBezTo>
                <a:cubicBezTo>
                  <a:pt x="768" y="1877"/>
                  <a:pt x="767" y="1877"/>
                  <a:pt x="767" y="1877"/>
                </a:cubicBezTo>
                <a:cubicBezTo>
                  <a:pt x="766" y="1878"/>
                  <a:pt x="765" y="1879"/>
                  <a:pt x="764" y="1880"/>
                </a:cubicBezTo>
                <a:cubicBezTo>
                  <a:pt x="763" y="1880"/>
                  <a:pt x="762" y="1881"/>
                  <a:pt x="761" y="1881"/>
                </a:cubicBezTo>
                <a:cubicBezTo>
                  <a:pt x="760" y="1882"/>
                  <a:pt x="760" y="1882"/>
                  <a:pt x="760" y="1882"/>
                </a:cubicBezTo>
                <a:cubicBezTo>
                  <a:pt x="760" y="1882"/>
                  <a:pt x="760" y="1882"/>
                  <a:pt x="760" y="1882"/>
                </a:cubicBezTo>
                <a:cubicBezTo>
                  <a:pt x="756" y="1883"/>
                  <a:pt x="752" y="1885"/>
                  <a:pt x="749" y="1885"/>
                </a:cubicBezTo>
                <a:cubicBezTo>
                  <a:pt x="748" y="1885"/>
                  <a:pt x="746" y="1885"/>
                  <a:pt x="745" y="1886"/>
                </a:cubicBezTo>
                <a:cubicBezTo>
                  <a:pt x="745" y="1886"/>
                  <a:pt x="745" y="1886"/>
                  <a:pt x="745" y="1886"/>
                </a:cubicBezTo>
                <a:cubicBezTo>
                  <a:pt x="738" y="1886"/>
                  <a:pt x="730" y="1886"/>
                  <a:pt x="723" y="1886"/>
                </a:cubicBezTo>
                <a:cubicBezTo>
                  <a:pt x="693" y="1886"/>
                  <a:pt x="693" y="1886"/>
                  <a:pt x="693" y="1886"/>
                </a:cubicBezTo>
                <a:cubicBezTo>
                  <a:pt x="687" y="1886"/>
                  <a:pt x="676" y="1885"/>
                  <a:pt x="674" y="1878"/>
                </a:cubicBezTo>
                <a:cubicBezTo>
                  <a:pt x="673" y="1877"/>
                  <a:pt x="673" y="1876"/>
                  <a:pt x="673" y="1876"/>
                </a:cubicBezTo>
                <a:cubicBezTo>
                  <a:pt x="673" y="1875"/>
                  <a:pt x="674" y="1875"/>
                  <a:pt x="674" y="1875"/>
                </a:cubicBezTo>
                <a:close/>
                <a:moveTo>
                  <a:pt x="647" y="1928"/>
                </a:moveTo>
                <a:cubicBezTo>
                  <a:pt x="648" y="1927"/>
                  <a:pt x="648" y="1927"/>
                  <a:pt x="648" y="1927"/>
                </a:cubicBezTo>
                <a:cubicBezTo>
                  <a:pt x="648" y="1926"/>
                  <a:pt x="648" y="1926"/>
                  <a:pt x="648" y="1926"/>
                </a:cubicBezTo>
                <a:cubicBezTo>
                  <a:pt x="649" y="1925"/>
                  <a:pt x="649" y="1924"/>
                  <a:pt x="650" y="1924"/>
                </a:cubicBezTo>
                <a:cubicBezTo>
                  <a:pt x="650" y="1924"/>
                  <a:pt x="650" y="1924"/>
                  <a:pt x="650" y="1924"/>
                </a:cubicBezTo>
                <a:cubicBezTo>
                  <a:pt x="661" y="1909"/>
                  <a:pt x="687" y="1912"/>
                  <a:pt x="703" y="1912"/>
                </a:cubicBezTo>
                <a:cubicBezTo>
                  <a:pt x="703" y="1912"/>
                  <a:pt x="703" y="1912"/>
                  <a:pt x="703" y="1912"/>
                </a:cubicBezTo>
                <a:cubicBezTo>
                  <a:pt x="708" y="1912"/>
                  <a:pt x="720" y="1911"/>
                  <a:pt x="730" y="1912"/>
                </a:cubicBezTo>
                <a:cubicBezTo>
                  <a:pt x="734" y="1912"/>
                  <a:pt x="737" y="1912"/>
                  <a:pt x="740" y="1913"/>
                </a:cubicBezTo>
                <a:cubicBezTo>
                  <a:pt x="742" y="1913"/>
                  <a:pt x="744" y="1914"/>
                  <a:pt x="745" y="1915"/>
                </a:cubicBezTo>
                <a:cubicBezTo>
                  <a:pt x="749" y="1917"/>
                  <a:pt x="752" y="1919"/>
                  <a:pt x="752" y="1923"/>
                </a:cubicBezTo>
                <a:cubicBezTo>
                  <a:pt x="752" y="1923"/>
                  <a:pt x="752" y="1924"/>
                  <a:pt x="752" y="1924"/>
                </a:cubicBezTo>
                <a:cubicBezTo>
                  <a:pt x="752" y="1924"/>
                  <a:pt x="752" y="1924"/>
                  <a:pt x="752" y="1924"/>
                </a:cubicBezTo>
                <a:cubicBezTo>
                  <a:pt x="752" y="1925"/>
                  <a:pt x="751" y="1926"/>
                  <a:pt x="751" y="1927"/>
                </a:cubicBezTo>
                <a:cubicBezTo>
                  <a:pt x="741" y="1956"/>
                  <a:pt x="741" y="1956"/>
                  <a:pt x="741" y="1956"/>
                </a:cubicBezTo>
                <a:cubicBezTo>
                  <a:pt x="740" y="1958"/>
                  <a:pt x="738" y="1960"/>
                  <a:pt x="736" y="1962"/>
                </a:cubicBezTo>
                <a:cubicBezTo>
                  <a:pt x="734" y="1964"/>
                  <a:pt x="731" y="1966"/>
                  <a:pt x="728" y="1967"/>
                </a:cubicBezTo>
                <a:cubicBezTo>
                  <a:pt x="728" y="1968"/>
                  <a:pt x="727" y="1968"/>
                  <a:pt x="727" y="1968"/>
                </a:cubicBezTo>
                <a:cubicBezTo>
                  <a:pt x="723" y="1970"/>
                  <a:pt x="718" y="1971"/>
                  <a:pt x="713" y="1972"/>
                </a:cubicBezTo>
                <a:cubicBezTo>
                  <a:pt x="713" y="1972"/>
                  <a:pt x="713" y="1972"/>
                  <a:pt x="713" y="1972"/>
                </a:cubicBezTo>
                <a:cubicBezTo>
                  <a:pt x="712" y="1972"/>
                  <a:pt x="711" y="1972"/>
                  <a:pt x="710" y="1972"/>
                </a:cubicBezTo>
                <a:cubicBezTo>
                  <a:pt x="701" y="1973"/>
                  <a:pt x="692" y="1972"/>
                  <a:pt x="682" y="1972"/>
                </a:cubicBezTo>
                <a:cubicBezTo>
                  <a:pt x="673" y="1973"/>
                  <a:pt x="663" y="1973"/>
                  <a:pt x="654" y="1973"/>
                </a:cubicBezTo>
                <a:cubicBezTo>
                  <a:pt x="647" y="1973"/>
                  <a:pt x="638" y="1971"/>
                  <a:pt x="634" y="1966"/>
                </a:cubicBezTo>
                <a:cubicBezTo>
                  <a:pt x="634" y="1965"/>
                  <a:pt x="634" y="1965"/>
                  <a:pt x="633" y="1965"/>
                </a:cubicBezTo>
                <a:cubicBezTo>
                  <a:pt x="633" y="1964"/>
                  <a:pt x="633" y="1964"/>
                  <a:pt x="633" y="1964"/>
                </a:cubicBezTo>
                <a:cubicBezTo>
                  <a:pt x="633" y="1963"/>
                  <a:pt x="633" y="1963"/>
                  <a:pt x="632" y="1963"/>
                </a:cubicBezTo>
                <a:cubicBezTo>
                  <a:pt x="632" y="1963"/>
                  <a:pt x="632" y="1962"/>
                  <a:pt x="632" y="1962"/>
                </a:cubicBezTo>
                <a:cubicBezTo>
                  <a:pt x="632" y="1962"/>
                  <a:pt x="632" y="1962"/>
                  <a:pt x="632" y="1962"/>
                </a:cubicBezTo>
                <a:cubicBezTo>
                  <a:pt x="632" y="1962"/>
                  <a:pt x="632" y="1961"/>
                  <a:pt x="632" y="1960"/>
                </a:cubicBezTo>
                <a:cubicBezTo>
                  <a:pt x="632" y="1959"/>
                  <a:pt x="632" y="1959"/>
                  <a:pt x="633" y="1959"/>
                </a:cubicBezTo>
                <a:cubicBezTo>
                  <a:pt x="633" y="1958"/>
                  <a:pt x="633" y="1957"/>
                  <a:pt x="633" y="1956"/>
                </a:cubicBezTo>
                <a:cubicBezTo>
                  <a:pt x="633" y="1956"/>
                  <a:pt x="633" y="1956"/>
                  <a:pt x="633" y="1956"/>
                </a:cubicBezTo>
                <a:cubicBezTo>
                  <a:pt x="634" y="1955"/>
                  <a:pt x="634" y="1955"/>
                  <a:pt x="634" y="1955"/>
                </a:cubicBezTo>
                <a:cubicBezTo>
                  <a:pt x="634" y="1954"/>
                  <a:pt x="635" y="1953"/>
                  <a:pt x="635" y="1952"/>
                </a:cubicBezTo>
                <a:cubicBezTo>
                  <a:pt x="639" y="1944"/>
                  <a:pt x="643" y="1936"/>
                  <a:pt x="647" y="1928"/>
                </a:cubicBezTo>
                <a:cubicBezTo>
                  <a:pt x="647" y="1928"/>
                  <a:pt x="647" y="1928"/>
                  <a:pt x="647" y="1928"/>
                </a:cubicBezTo>
                <a:close/>
                <a:moveTo>
                  <a:pt x="527" y="1875"/>
                </a:moveTo>
                <a:cubicBezTo>
                  <a:pt x="528" y="1873"/>
                  <a:pt x="531" y="1870"/>
                  <a:pt x="532" y="1868"/>
                </a:cubicBezTo>
                <a:cubicBezTo>
                  <a:pt x="536" y="1861"/>
                  <a:pt x="541" y="1854"/>
                  <a:pt x="546" y="1848"/>
                </a:cubicBezTo>
                <a:cubicBezTo>
                  <a:pt x="546" y="1847"/>
                  <a:pt x="546" y="1847"/>
                  <a:pt x="547" y="1847"/>
                </a:cubicBezTo>
                <a:cubicBezTo>
                  <a:pt x="547" y="1847"/>
                  <a:pt x="547" y="1847"/>
                  <a:pt x="547" y="1846"/>
                </a:cubicBezTo>
                <a:cubicBezTo>
                  <a:pt x="561" y="1833"/>
                  <a:pt x="590" y="1837"/>
                  <a:pt x="608" y="1837"/>
                </a:cubicBezTo>
                <a:cubicBezTo>
                  <a:pt x="616" y="1837"/>
                  <a:pt x="626" y="1835"/>
                  <a:pt x="634" y="1839"/>
                </a:cubicBezTo>
                <a:cubicBezTo>
                  <a:pt x="634" y="1839"/>
                  <a:pt x="634" y="1839"/>
                  <a:pt x="634" y="1839"/>
                </a:cubicBezTo>
                <a:cubicBezTo>
                  <a:pt x="634" y="1839"/>
                  <a:pt x="635" y="1839"/>
                  <a:pt x="636" y="1840"/>
                </a:cubicBezTo>
                <a:cubicBezTo>
                  <a:pt x="636" y="1840"/>
                  <a:pt x="636" y="1840"/>
                  <a:pt x="636" y="1840"/>
                </a:cubicBezTo>
                <a:cubicBezTo>
                  <a:pt x="638" y="1841"/>
                  <a:pt x="639" y="1843"/>
                  <a:pt x="639" y="1844"/>
                </a:cubicBezTo>
                <a:cubicBezTo>
                  <a:pt x="640" y="1845"/>
                  <a:pt x="640" y="1847"/>
                  <a:pt x="639" y="1849"/>
                </a:cubicBezTo>
                <a:cubicBezTo>
                  <a:pt x="638" y="1850"/>
                  <a:pt x="638" y="1850"/>
                  <a:pt x="638" y="1850"/>
                </a:cubicBezTo>
                <a:cubicBezTo>
                  <a:pt x="637" y="1854"/>
                  <a:pt x="633" y="1858"/>
                  <a:pt x="631" y="1862"/>
                </a:cubicBezTo>
                <a:cubicBezTo>
                  <a:pt x="631" y="1862"/>
                  <a:pt x="631" y="1862"/>
                  <a:pt x="631" y="1862"/>
                </a:cubicBezTo>
                <a:cubicBezTo>
                  <a:pt x="625" y="1873"/>
                  <a:pt x="625" y="1873"/>
                  <a:pt x="625" y="1873"/>
                </a:cubicBezTo>
                <a:cubicBezTo>
                  <a:pt x="624" y="1874"/>
                  <a:pt x="623" y="1876"/>
                  <a:pt x="621" y="1878"/>
                </a:cubicBezTo>
                <a:cubicBezTo>
                  <a:pt x="618" y="1879"/>
                  <a:pt x="616" y="1881"/>
                  <a:pt x="613" y="1882"/>
                </a:cubicBezTo>
                <a:cubicBezTo>
                  <a:pt x="612" y="1882"/>
                  <a:pt x="611" y="1883"/>
                  <a:pt x="610" y="1883"/>
                </a:cubicBezTo>
                <a:cubicBezTo>
                  <a:pt x="610" y="1883"/>
                  <a:pt x="609" y="1883"/>
                  <a:pt x="609" y="1884"/>
                </a:cubicBezTo>
                <a:cubicBezTo>
                  <a:pt x="609" y="1884"/>
                  <a:pt x="609" y="1884"/>
                  <a:pt x="609" y="1884"/>
                </a:cubicBezTo>
                <a:cubicBezTo>
                  <a:pt x="607" y="1884"/>
                  <a:pt x="605" y="1885"/>
                  <a:pt x="603" y="1885"/>
                </a:cubicBezTo>
                <a:cubicBezTo>
                  <a:pt x="599" y="1886"/>
                  <a:pt x="596" y="1886"/>
                  <a:pt x="592" y="1886"/>
                </a:cubicBezTo>
                <a:cubicBezTo>
                  <a:pt x="582" y="1886"/>
                  <a:pt x="582" y="1886"/>
                  <a:pt x="582" y="1886"/>
                </a:cubicBezTo>
                <a:cubicBezTo>
                  <a:pt x="582" y="1886"/>
                  <a:pt x="582" y="1886"/>
                  <a:pt x="582" y="1886"/>
                </a:cubicBezTo>
                <a:cubicBezTo>
                  <a:pt x="570" y="1886"/>
                  <a:pt x="557" y="1886"/>
                  <a:pt x="545" y="1886"/>
                </a:cubicBezTo>
                <a:cubicBezTo>
                  <a:pt x="540" y="1886"/>
                  <a:pt x="528" y="1885"/>
                  <a:pt x="527" y="1878"/>
                </a:cubicBezTo>
                <a:cubicBezTo>
                  <a:pt x="527" y="1877"/>
                  <a:pt x="527" y="1876"/>
                  <a:pt x="527" y="1875"/>
                </a:cubicBezTo>
                <a:close/>
                <a:moveTo>
                  <a:pt x="545" y="2017"/>
                </a:moveTo>
                <a:cubicBezTo>
                  <a:pt x="545" y="2017"/>
                  <a:pt x="545" y="2017"/>
                  <a:pt x="545" y="2017"/>
                </a:cubicBezTo>
                <a:cubicBezTo>
                  <a:pt x="543" y="2024"/>
                  <a:pt x="538" y="2031"/>
                  <a:pt x="534" y="2038"/>
                </a:cubicBezTo>
                <a:cubicBezTo>
                  <a:pt x="534" y="2038"/>
                  <a:pt x="534" y="2038"/>
                  <a:pt x="534" y="2038"/>
                </a:cubicBezTo>
                <a:cubicBezTo>
                  <a:pt x="530" y="2045"/>
                  <a:pt x="527" y="2053"/>
                  <a:pt x="521" y="2060"/>
                </a:cubicBezTo>
                <a:cubicBezTo>
                  <a:pt x="521" y="2061"/>
                  <a:pt x="520" y="2061"/>
                  <a:pt x="520" y="2062"/>
                </a:cubicBezTo>
                <a:cubicBezTo>
                  <a:pt x="520" y="2062"/>
                  <a:pt x="520" y="2062"/>
                  <a:pt x="520" y="2062"/>
                </a:cubicBezTo>
                <a:cubicBezTo>
                  <a:pt x="519" y="2063"/>
                  <a:pt x="518" y="2064"/>
                  <a:pt x="517" y="2064"/>
                </a:cubicBezTo>
                <a:cubicBezTo>
                  <a:pt x="517" y="2065"/>
                  <a:pt x="517" y="2065"/>
                  <a:pt x="516" y="2065"/>
                </a:cubicBezTo>
                <a:cubicBezTo>
                  <a:pt x="516" y="2065"/>
                  <a:pt x="516" y="2066"/>
                  <a:pt x="516" y="2066"/>
                </a:cubicBezTo>
                <a:cubicBezTo>
                  <a:pt x="510" y="2071"/>
                  <a:pt x="503" y="2074"/>
                  <a:pt x="496" y="2076"/>
                </a:cubicBezTo>
                <a:cubicBezTo>
                  <a:pt x="495" y="2076"/>
                  <a:pt x="494" y="2076"/>
                  <a:pt x="493" y="2077"/>
                </a:cubicBezTo>
                <a:cubicBezTo>
                  <a:pt x="489" y="2078"/>
                  <a:pt x="484" y="2078"/>
                  <a:pt x="480" y="2078"/>
                </a:cubicBezTo>
                <a:cubicBezTo>
                  <a:pt x="476" y="2078"/>
                  <a:pt x="476" y="2078"/>
                  <a:pt x="476" y="2078"/>
                </a:cubicBezTo>
                <a:cubicBezTo>
                  <a:pt x="476" y="2078"/>
                  <a:pt x="476" y="2078"/>
                  <a:pt x="476" y="2078"/>
                </a:cubicBezTo>
                <a:cubicBezTo>
                  <a:pt x="458" y="2078"/>
                  <a:pt x="439" y="2078"/>
                  <a:pt x="421" y="2079"/>
                </a:cubicBezTo>
                <a:cubicBezTo>
                  <a:pt x="419" y="2079"/>
                  <a:pt x="418" y="2078"/>
                  <a:pt x="416" y="2078"/>
                </a:cubicBezTo>
                <a:cubicBezTo>
                  <a:pt x="414" y="2078"/>
                  <a:pt x="412" y="2078"/>
                  <a:pt x="410" y="2077"/>
                </a:cubicBezTo>
                <a:cubicBezTo>
                  <a:pt x="406" y="2076"/>
                  <a:pt x="404" y="2074"/>
                  <a:pt x="402" y="2072"/>
                </a:cubicBezTo>
                <a:cubicBezTo>
                  <a:pt x="401" y="2070"/>
                  <a:pt x="400" y="2068"/>
                  <a:pt x="400" y="2066"/>
                </a:cubicBezTo>
                <a:cubicBezTo>
                  <a:pt x="400" y="2064"/>
                  <a:pt x="401" y="2062"/>
                  <a:pt x="402" y="2060"/>
                </a:cubicBezTo>
                <a:cubicBezTo>
                  <a:pt x="402" y="2059"/>
                  <a:pt x="402" y="2059"/>
                  <a:pt x="403" y="2059"/>
                </a:cubicBezTo>
                <a:cubicBezTo>
                  <a:pt x="403" y="2058"/>
                  <a:pt x="403" y="2058"/>
                  <a:pt x="403" y="2058"/>
                </a:cubicBezTo>
                <a:cubicBezTo>
                  <a:pt x="404" y="2057"/>
                  <a:pt x="404" y="2057"/>
                  <a:pt x="404" y="2057"/>
                </a:cubicBezTo>
                <a:cubicBezTo>
                  <a:pt x="404" y="2057"/>
                  <a:pt x="404" y="2057"/>
                  <a:pt x="404" y="2057"/>
                </a:cubicBezTo>
                <a:cubicBezTo>
                  <a:pt x="409" y="2050"/>
                  <a:pt x="413" y="2043"/>
                  <a:pt x="418" y="2035"/>
                </a:cubicBezTo>
                <a:cubicBezTo>
                  <a:pt x="422" y="2030"/>
                  <a:pt x="425" y="2024"/>
                  <a:pt x="430" y="2019"/>
                </a:cubicBezTo>
                <a:cubicBezTo>
                  <a:pt x="430" y="2018"/>
                  <a:pt x="431" y="2018"/>
                  <a:pt x="431" y="2017"/>
                </a:cubicBezTo>
                <a:cubicBezTo>
                  <a:pt x="431" y="2017"/>
                  <a:pt x="432" y="2017"/>
                  <a:pt x="432" y="2017"/>
                </a:cubicBezTo>
                <a:cubicBezTo>
                  <a:pt x="433" y="2016"/>
                  <a:pt x="434" y="2015"/>
                  <a:pt x="435" y="2014"/>
                </a:cubicBezTo>
                <a:cubicBezTo>
                  <a:pt x="435" y="2014"/>
                  <a:pt x="435" y="2014"/>
                  <a:pt x="435" y="2014"/>
                </a:cubicBezTo>
                <a:cubicBezTo>
                  <a:pt x="435" y="2014"/>
                  <a:pt x="435" y="2014"/>
                  <a:pt x="435" y="2014"/>
                </a:cubicBezTo>
                <a:cubicBezTo>
                  <a:pt x="441" y="2009"/>
                  <a:pt x="449" y="2006"/>
                  <a:pt x="457" y="2004"/>
                </a:cubicBezTo>
                <a:cubicBezTo>
                  <a:pt x="457" y="2004"/>
                  <a:pt x="457" y="2004"/>
                  <a:pt x="457" y="2004"/>
                </a:cubicBezTo>
                <a:cubicBezTo>
                  <a:pt x="457" y="2004"/>
                  <a:pt x="458" y="2004"/>
                  <a:pt x="458" y="2004"/>
                </a:cubicBezTo>
                <a:cubicBezTo>
                  <a:pt x="459" y="2004"/>
                  <a:pt x="461" y="2004"/>
                  <a:pt x="462" y="2004"/>
                </a:cubicBezTo>
                <a:cubicBezTo>
                  <a:pt x="463" y="2003"/>
                  <a:pt x="464" y="2003"/>
                  <a:pt x="465" y="2003"/>
                </a:cubicBezTo>
                <a:cubicBezTo>
                  <a:pt x="466" y="2003"/>
                  <a:pt x="467" y="2003"/>
                  <a:pt x="468" y="2003"/>
                </a:cubicBezTo>
                <a:cubicBezTo>
                  <a:pt x="468" y="2003"/>
                  <a:pt x="469" y="2003"/>
                  <a:pt x="470" y="2003"/>
                </a:cubicBezTo>
                <a:cubicBezTo>
                  <a:pt x="471" y="2003"/>
                  <a:pt x="471" y="2003"/>
                  <a:pt x="471" y="2003"/>
                </a:cubicBezTo>
                <a:cubicBezTo>
                  <a:pt x="471" y="2003"/>
                  <a:pt x="471" y="2003"/>
                  <a:pt x="471" y="2003"/>
                </a:cubicBezTo>
                <a:cubicBezTo>
                  <a:pt x="488" y="2003"/>
                  <a:pt x="504" y="2003"/>
                  <a:pt x="521" y="2003"/>
                </a:cubicBezTo>
                <a:cubicBezTo>
                  <a:pt x="521" y="2003"/>
                  <a:pt x="521" y="2003"/>
                  <a:pt x="521" y="2003"/>
                </a:cubicBezTo>
                <a:cubicBezTo>
                  <a:pt x="524" y="2003"/>
                  <a:pt x="524" y="2003"/>
                  <a:pt x="524" y="2003"/>
                </a:cubicBezTo>
                <a:cubicBezTo>
                  <a:pt x="528" y="2003"/>
                  <a:pt x="532" y="2003"/>
                  <a:pt x="535" y="2004"/>
                </a:cubicBezTo>
                <a:cubicBezTo>
                  <a:pt x="536" y="2004"/>
                  <a:pt x="536" y="2005"/>
                  <a:pt x="537" y="2005"/>
                </a:cubicBezTo>
                <a:cubicBezTo>
                  <a:pt x="537" y="2005"/>
                  <a:pt x="538" y="2005"/>
                  <a:pt x="538" y="2006"/>
                </a:cubicBezTo>
                <a:cubicBezTo>
                  <a:pt x="538" y="2006"/>
                  <a:pt x="539" y="2006"/>
                  <a:pt x="539" y="2006"/>
                </a:cubicBezTo>
                <a:cubicBezTo>
                  <a:pt x="543" y="2008"/>
                  <a:pt x="546" y="2012"/>
                  <a:pt x="545" y="2017"/>
                </a:cubicBezTo>
                <a:close/>
                <a:moveTo>
                  <a:pt x="579" y="1956"/>
                </a:moveTo>
                <a:cubicBezTo>
                  <a:pt x="579" y="1956"/>
                  <a:pt x="579" y="1956"/>
                  <a:pt x="579" y="1956"/>
                </a:cubicBezTo>
                <a:cubicBezTo>
                  <a:pt x="579" y="1956"/>
                  <a:pt x="579" y="1956"/>
                  <a:pt x="579" y="1956"/>
                </a:cubicBezTo>
                <a:cubicBezTo>
                  <a:pt x="578" y="1957"/>
                  <a:pt x="578" y="1958"/>
                  <a:pt x="577" y="1959"/>
                </a:cubicBezTo>
                <a:cubicBezTo>
                  <a:pt x="577" y="1959"/>
                  <a:pt x="577" y="1960"/>
                  <a:pt x="577" y="1960"/>
                </a:cubicBezTo>
                <a:cubicBezTo>
                  <a:pt x="572" y="1964"/>
                  <a:pt x="566" y="1968"/>
                  <a:pt x="560" y="1970"/>
                </a:cubicBezTo>
                <a:cubicBezTo>
                  <a:pt x="560" y="1970"/>
                  <a:pt x="560" y="1970"/>
                  <a:pt x="560" y="1970"/>
                </a:cubicBezTo>
                <a:cubicBezTo>
                  <a:pt x="559" y="1970"/>
                  <a:pt x="558" y="1970"/>
                  <a:pt x="557" y="1971"/>
                </a:cubicBezTo>
                <a:cubicBezTo>
                  <a:pt x="556" y="1971"/>
                  <a:pt x="556" y="1971"/>
                  <a:pt x="555" y="1971"/>
                </a:cubicBezTo>
                <a:cubicBezTo>
                  <a:pt x="554" y="1971"/>
                  <a:pt x="554" y="1971"/>
                  <a:pt x="553" y="1971"/>
                </a:cubicBezTo>
                <a:cubicBezTo>
                  <a:pt x="550" y="1972"/>
                  <a:pt x="546" y="1973"/>
                  <a:pt x="542" y="1973"/>
                </a:cubicBezTo>
                <a:cubicBezTo>
                  <a:pt x="541" y="1973"/>
                  <a:pt x="541" y="1973"/>
                  <a:pt x="541" y="1973"/>
                </a:cubicBezTo>
                <a:cubicBezTo>
                  <a:pt x="534" y="1973"/>
                  <a:pt x="527" y="1973"/>
                  <a:pt x="520" y="1973"/>
                </a:cubicBezTo>
                <a:cubicBezTo>
                  <a:pt x="510" y="1973"/>
                  <a:pt x="499" y="1973"/>
                  <a:pt x="489" y="1973"/>
                </a:cubicBezTo>
                <a:cubicBezTo>
                  <a:pt x="488" y="1973"/>
                  <a:pt x="486" y="1973"/>
                  <a:pt x="484" y="1973"/>
                </a:cubicBezTo>
                <a:cubicBezTo>
                  <a:pt x="484" y="1973"/>
                  <a:pt x="484" y="1973"/>
                  <a:pt x="483" y="1973"/>
                </a:cubicBezTo>
                <a:cubicBezTo>
                  <a:pt x="482" y="1972"/>
                  <a:pt x="480" y="1972"/>
                  <a:pt x="479" y="1972"/>
                </a:cubicBezTo>
                <a:cubicBezTo>
                  <a:pt x="479" y="1972"/>
                  <a:pt x="479" y="1972"/>
                  <a:pt x="479" y="1972"/>
                </a:cubicBezTo>
                <a:cubicBezTo>
                  <a:pt x="479" y="1972"/>
                  <a:pt x="479" y="1972"/>
                  <a:pt x="479" y="1972"/>
                </a:cubicBezTo>
                <a:cubicBezTo>
                  <a:pt x="474" y="1970"/>
                  <a:pt x="470" y="1968"/>
                  <a:pt x="470" y="1963"/>
                </a:cubicBezTo>
                <a:cubicBezTo>
                  <a:pt x="470" y="1962"/>
                  <a:pt x="470" y="1961"/>
                  <a:pt x="470" y="1960"/>
                </a:cubicBezTo>
                <a:cubicBezTo>
                  <a:pt x="470" y="1960"/>
                  <a:pt x="470" y="1959"/>
                  <a:pt x="471" y="1959"/>
                </a:cubicBezTo>
                <a:cubicBezTo>
                  <a:pt x="471" y="1958"/>
                  <a:pt x="471" y="1957"/>
                  <a:pt x="472" y="1957"/>
                </a:cubicBezTo>
                <a:cubicBezTo>
                  <a:pt x="472" y="1957"/>
                  <a:pt x="472" y="1956"/>
                  <a:pt x="472" y="1956"/>
                </a:cubicBezTo>
                <a:cubicBezTo>
                  <a:pt x="472" y="1956"/>
                  <a:pt x="472" y="1956"/>
                  <a:pt x="472" y="1956"/>
                </a:cubicBezTo>
                <a:cubicBezTo>
                  <a:pt x="473" y="1955"/>
                  <a:pt x="474" y="1954"/>
                  <a:pt x="474" y="1953"/>
                </a:cubicBezTo>
                <a:cubicBezTo>
                  <a:pt x="479" y="1945"/>
                  <a:pt x="485" y="1938"/>
                  <a:pt x="490" y="1930"/>
                </a:cubicBezTo>
                <a:cubicBezTo>
                  <a:pt x="490" y="1930"/>
                  <a:pt x="490" y="1930"/>
                  <a:pt x="490" y="1930"/>
                </a:cubicBezTo>
                <a:cubicBezTo>
                  <a:pt x="492" y="1927"/>
                  <a:pt x="492" y="1927"/>
                  <a:pt x="492" y="1927"/>
                </a:cubicBezTo>
                <a:cubicBezTo>
                  <a:pt x="493" y="1925"/>
                  <a:pt x="495" y="1923"/>
                  <a:pt x="498" y="1921"/>
                </a:cubicBezTo>
                <a:cubicBezTo>
                  <a:pt x="499" y="1920"/>
                  <a:pt x="501" y="1919"/>
                  <a:pt x="503" y="1918"/>
                </a:cubicBezTo>
                <a:cubicBezTo>
                  <a:pt x="504" y="1918"/>
                  <a:pt x="505" y="1917"/>
                  <a:pt x="506" y="1917"/>
                </a:cubicBezTo>
                <a:cubicBezTo>
                  <a:pt x="506" y="1917"/>
                  <a:pt x="506" y="1917"/>
                  <a:pt x="507" y="1917"/>
                </a:cubicBezTo>
                <a:cubicBezTo>
                  <a:pt x="507" y="1917"/>
                  <a:pt x="507" y="1916"/>
                  <a:pt x="507" y="1916"/>
                </a:cubicBezTo>
                <a:cubicBezTo>
                  <a:pt x="508" y="1916"/>
                  <a:pt x="508" y="1916"/>
                  <a:pt x="508" y="1916"/>
                </a:cubicBezTo>
                <a:cubicBezTo>
                  <a:pt x="511" y="1915"/>
                  <a:pt x="514" y="1914"/>
                  <a:pt x="517" y="1913"/>
                </a:cubicBezTo>
                <a:cubicBezTo>
                  <a:pt x="521" y="1913"/>
                  <a:pt x="525" y="1912"/>
                  <a:pt x="528" y="1912"/>
                </a:cubicBezTo>
                <a:cubicBezTo>
                  <a:pt x="538" y="1912"/>
                  <a:pt x="538" y="1912"/>
                  <a:pt x="538" y="1912"/>
                </a:cubicBezTo>
                <a:cubicBezTo>
                  <a:pt x="541" y="1912"/>
                  <a:pt x="543" y="1912"/>
                  <a:pt x="545" y="1912"/>
                </a:cubicBezTo>
                <a:cubicBezTo>
                  <a:pt x="555" y="1912"/>
                  <a:pt x="564" y="1912"/>
                  <a:pt x="573" y="1912"/>
                </a:cubicBezTo>
                <a:cubicBezTo>
                  <a:pt x="573" y="1912"/>
                  <a:pt x="573" y="1912"/>
                  <a:pt x="573" y="1912"/>
                </a:cubicBezTo>
                <a:cubicBezTo>
                  <a:pt x="577" y="1912"/>
                  <a:pt x="577" y="1912"/>
                  <a:pt x="577" y="1912"/>
                </a:cubicBezTo>
                <a:cubicBezTo>
                  <a:pt x="581" y="1912"/>
                  <a:pt x="584" y="1913"/>
                  <a:pt x="587" y="1913"/>
                </a:cubicBezTo>
                <a:cubicBezTo>
                  <a:pt x="589" y="1914"/>
                  <a:pt x="590" y="1915"/>
                  <a:pt x="592" y="1915"/>
                </a:cubicBezTo>
                <a:cubicBezTo>
                  <a:pt x="596" y="1918"/>
                  <a:pt x="599" y="1921"/>
                  <a:pt x="595" y="1927"/>
                </a:cubicBezTo>
                <a:cubicBezTo>
                  <a:pt x="592" y="1934"/>
                  <a:pt x="588" y="1941"/>
                  <a:pt x="584" y="1948"/>
                </a:cubicBezTo>
                <a:cubicBezTo>
                  <a:pt x="579" y="1956"/>
                  <a:pt x="579" y="1956"/>
                  <a:pt x="579" y="1956"/>
                </a:cubicBezTo>
                <a:cubicBezTo>
                  <a:pt x="579" y="1956"/>
                  <a:pt x="579" y="1956"/>
                  <a:pt x="579" y="1956"/>
                </a:cubicBezTo>
                <a:close/>
                <a:moveTo>
                  <a:pt x="1064" y="2056"/>
                </a:moveTo>
                <a:cubicBezTo>
                  <a:pt x="1064" y="2057"/>
                  <a:pt x="1064" y="2059"/>
                  <a:pt x="1064" y="2060"/>
                </a:cubicBezTo>
                <a:cubicBezTo>
                  <a:pt x="1064" y="2060"/>
                  <a:pt x="1064" y="2060"/>
                  <a:pt x="1064" y="2061"/>
                </a:cubicBezTo>
                <a:cubicBezTo>
                  <a:pt x="1063" y="2062"/>
                  <a:pt x="1063" y="2063"/>
                  <a:pt x="1062" y="2064"/>
                </a:cubicBezTo>
                <a:cubicBezTo>
                  <a:pt x="1062" y="2064"/>
                  <a:pt x="1062" y="2064"/>
                  <a:pt x="1062" y="2064"/>
                </a:cubicBezTo>
                <a:cubicBezTo>
                  <a:pt x="1062" y="2064"/>
                  <a:pt x="1062" y="2064"/>
                  <a:pt x="1062" y="2064"/>
                </a:cubicBezTo>
                <a:cubicBezTo>
                  <a:pt x="1061" y="2065"/>
                  <a:pt x="1060" y="2066"/>
                  <a:pt x="1059" y="2067"/>
                </a:cubicBezTo>
                <a:cubicBezTo>
                  <a:pt x="1059" y="2067"/>
                  <a:pt x="1059" y="2067"/>
                  <a:pt x="1059" y="2068"/>
                </a:cubicBezTo>
                <a:cubicBezTo>
                  <a:pt x="1058" y="2069"/>
                  <a:pt x="1057" y="2069"/>
                  <a:pt x="1056" y="2070"/>
                </a:cubicBezTo>
                <a:cubicBezTo>
                  <a:pt x="1056" y="2070"/>
                  <a:pt x="1055" y="2071"/>
                  <a:pt x="1055" y="2071"/>
                </a:cubicBezTo>
                <a:cubicBezTo>
                  <a:pt x="1055" y="2071"/>
                  <a:pt x="1055" y="2071"/>
                  <a:pt x="1055" y="2071"/>
                </a:cubicBezTo>
                <a:cubicBezTo>
                  <a:pt x="1053" y="2072"/>
                  <a:pt x="1052" y="2072"/>
                  <a:pt x="1051" y="2073"/>
                </a:cubicBezTo>
                <a:cubicBezTo>
                  <a:pt x="1051" y="2073"/>
                  <a:pt x="1051" y="2073"/>
                  <a:pt x="1050" y="2073"/>
                </a:cubicBezTo>
                <a:cubicBezTo>
                  <a:pt x="1049" y="2074"/>
                  <a:pt x="1048" y="2074"/>
                  <a:pt x="1047" y="2074"/>
                </a:cubicBezTo>
                <a:cubicBezTo>
                  <a:pt x="1047" y="2075"/>
                  <a:pt x="1046" y="2075"/>
                  <a:pt x="1046" y="2075"/>
                </a:cubicBezTo>
                <a:cubicBezTo>
                  <a:pt x="1046" y="2075"/>
                  <a:pt x="1045" y="2075"/>
                  <a:pt x="1045" y="2075"/>
                </a:cubicBezTo>
                <a:cubicBezTo>
                  <a:pt x="1045" y="2075"/>
                  <a:pt x="1045" y="2075"/>
                  <a:pt x="1044" y="2075"/>
                </a:cubicBezTo>
                <a:cubicBezTo>
                  <a:pt x="1043" y="2076"/>
                  <a:pt x="1042" y="2076"/>
                  <a:pt x="1041" y="2076"/>
                </a:cubicBezTo>
                <a:cubicBezTo>
                  <a:pt x="1039" y="2076"/>
                  <a:pt x="1038" y="2076"/>
                  <a:pt x="1037" y="2077"/>
                </a:cubicBezTo>
                <a:cubicBezTo>
                  <a:pt x="1036" y="2077"/>
                  <a:pt x="1035" y="2077"/>
                  <a:pt x="1034" y="2077"/>
                </a:cubicBezTo>
                <a:cubicBezTo>
                  <a:pt x="1033" y="2077"/>
                  <a:pt x="1033" y="2077"/>
                  <a:pt x="1033" y="2077"/>
                </a:cubicBezTo>
                <a:cubicBezTo>
                  <a:pt x="1031" y="2077"/>
                  <a:pt x="1031" y="2077"/>
                  <a:pt x="1031" y="2077"/>
                </a:cubicBezTo>
                <a:cubicBezTo>
                  <a:pt x="1031" y="2077"/>
                  <a:pt x="1031" y="2077"/>
                  <a:pt x="1031" y="2077"/>
                </a:cubicBezTo>
                <a:cubicBezTo>
                  <a:pt x="1025" y="2077"/>
                  <a:pt x="1018" y="2077"/>
                  <a:pt x="1011" y="2077"/>
                </a:cubicBezTo>
                <a:cubicBezTo>
                  <a:pt x="981" y="2077"/>
                  <a:pt x="630" y="2078"/>
                  <a:pt x="605" y="2078"/>
                </a:cubicBezTo>
                <a:cubicBezTo>
                  <a:pt x="604" y="2078"/>
                  <a:pt x="602" y="2078"/>
                  <a:pt x="600" y="2078"/>
                </a:cubicBezTo>
                <a:cubicBezTo>
                  <a:pt x="598" y="2077"/>
                  <a:pt x="596" y="2077"/>
                  <a:pt x="594" y="2076"/>
                </a:cubicBezTo>
                <a:cubicBezTo>
                  <a:pt x="590" y="2075"/>
                  <a:pt x="588" y="2074"/>
                  <a:pt x="586" y="2072"/>
                </a:cubicBezTo>
                <a:cubicBezTo>
                  <a:pt x="584" y="2070"/>
                  <a:pt x="583" y="2068"/>
                  <a:pt x="582" y="2065"/>
                </a:cubicBezTo>
                <a:cubicBezTo>
                  <a:pt x="582" y="2063"/>
                  <a:pt x="582" y="2060"/>
                  <a:pt x="584" y="2057"/>
                </a:cubicBezTo>
                <a:cubicBezTo>
                  <a:pt x="584" y="2056"/>
                  <a:pt x="584" y="2056"/>
                  <a:pt x="584" y="2056"/>
                </a:cubicBezTo>
                <a:cubicBezTo>
                  <a:pt x="584" y="2056"/>
                  <a:pt x="584" y="2056"/>
                  <a:pt x="584" y="2056"/>
                </a:cubicBezTo>
                <a:cubicBezTo>
                  <a:pt x="588" y="2048"/>
                  <a:pt x="592" y="2040"/>
                  <a:pt x="596" y="2031"/>
                </a:cubicBezTo>
                <a:cubicBezTo>
                  <a:pt x="597" y="2030"/>
                  <a:pt x="598" y="2029"/>
                  <a:pt x="598" y="2027"/>
                </a:cubicBezTo>
                <a:cubicBezTo>
                  <a:pt x="601" y="2021"/>
                  <a:pt x="601" y="2021"/>
                  <a:pt x="601" y="2021"/>
                </a:cubicBezTo>
                <a:cubicBezTo>
                  <a:pt x="603" y="2018"/>
                  <a:pt x="605" y="2016"/>
                  <a:pt x="607" y="2014"/>
                </a:cubicBezTo>
                <a:cubicBezTo>
                  <a:pt x="608" y="2013"/>
                  <a:pt x="609" y="2013"/>
                  <a:pt x="609" y="2012"/>
                </a:cubicBezTo>
                <a:cubicBezTo>
                  <a:pt x="610" y="2012"/>
                  <a:pt x="610" y="2012"/>
                  <a:pt x="610" y="2011"/>
                </a:cubicBezTo>
                <a:cubicBezTo>
                  <a:pt x="611" y="2011"/>
                  <a:pt x="612" y="2011"/>
                  <a:pt x="612" y="2010"/>
                </a:cubicBezTo>
                <a:cubicBezTo>
                  <a:pt x="612" y="2010"/>
                  <a:pt x="612" y="2010"/>
                  <a:pt x="613" y="2010"/>
                </a:cubicBezTo>
                <a:cubicBezTo>
                  <a:pt x="613" y="2010"/>
                  <a:pt x="613" y="2010"/>
                  <a:pt x="614" y="2009"/>
                </a:cubicBezTo>
                <a:cubicBezTo>
                  <a:pt x="615" y="2009"/>
                  <a:pt x="616" y="2008"/>
                  <a:pt x="617" y="2008"/>
                </a:cubicBezTo>
                <a:cubicBezTo>
                  <a:pt x="617" y="2008"/>
                  <a:pt x="618" y="2007"/>
                  <a:pt x="618" y="2007"/>
                </a:cubicBezTo>
                <a:cubicBezTo>
                  <a:pt x="619" y="2007"/>
                  <a:pt x="620" y="2007"/>
                  <a:pt x="621" y="2006"/>
                </a:cubicBezTo>
                <a:cubicBezTo>
                  <a:pt x="622" y="2006"/>
                  <a:pt x="623" y="2005"/>
                  <a:pt x="625" y="2005"/>
                </a:cubicBezTo>
                <a:cubicBezTo>
                  <a:pt x="625" y="2005"/>
                  <a:pt x="626" y="2004"/>
                  <a:pt x="627" y="2004"/>
                </a:cubicBezTo>
                <a:cubicBezTo>
                  <a:pt x="627" y="2004"/>
                  <a:pt x="628" y="2004"/>
                  <a:pt x="628" y="2004"/>
                </a:cubicBezTo>
                <a:cubicBezTo>
                  <a:pt x="632" y="2003"/>
                  <a:pt x="636" y="2002"/>
                  <a:pt x="640" y="2002"/>
                </a:cubicBezTo>
                <a:cubicBezTo>
                  <a:pt x="640" y="2002"/>
                  <a:pt x="1008" y="2001"/>
                  <a:pt x="1021" y="2001"/>
                </a:cubicBezTo>
                <a:cubicBezTo>
                  <a:pt x="1026" y="2001"/>
                  <a:pt x="1030" y="2001"/>
                  <a:pt x="1034" y="2001"/>
                </a:cubicBezTo>
                <a:cubicBezTo>
                  <a:pt x="1036" y="2001"/>
                  <a:pt x="1038" y="2002"/>
                  <a:pt x="1040" y="2002"/>
                </a:cubicBezTo>
                <a:cubicBezTo>
                  <a:pt x="1040" y="2002"/>
                  <a:pt x="1040" y="2002"/>
                  <a:pt x="1041" y="2002"/>
                </a:cubicBezTo>
                <a:cubicBezTo>
                  <a:pt x="1042" y="2002"/>
                  <a:pt x="1044" y="2002"/>
                  <a:pt x="1045" y="2003"/>
                </a:cubicBezTo>
                <a:cubicBezTo>
                  <a:pt x="1045" y="2003"/>
                  <a:pt x="1046" y="2003"/>
                  <a:pt x="1046" y="2003"/>
                </a:cubicBezTo>
                <a:cubicBezTo>
                  <a:pt x="1046" y="2003"/>
                  <a:pt x="1046" y="2003"/>
                  <a:pt x="1046" y="2003"/>
                </a:cubicBezTo>
                <a:cubicBezTo>
                  <a:pt x="1048" y="2003"/>
                  <a:pt x="1049" y="2004"/>
                  <a:pt x="1050" y="2004"/>
                </a:cubicBezTo>
                <a:cubicBezTo>
                  <a:pt x="1050" y="2004"/>
                  <a:pt x="1051" y="2005"/>
                  <a:pt x="1051" y="2005"/>
                </a:cubicBezTo>
                <a:cubicBezTo>
                  <a:pt x="1052" y="2005"/>
                  <a:pt x="1053" y="2006"/>
                  <a:pt x="1054" y="2006"/>
                </a:cubicBezTo>
                <a:cubicBezTo>
                  <a:pt x="1055" y="2006"/>
                  <a:pt x="1055" y="2007"/>
                  <a:pt x="1055" y="2007"/>
                </a:cubicBezTo>
                <a:cubicBezTo>
                  <a:pt x="1055" y="2007"/>
                  <a:pt x="1055" y="2007"/>
                  <a:pt x="1056" y="2007"/>
                </a:cubicBezTo>
                <a:cubicBezTo>
                  <a:pt x="1056" y="2008"/>
                  <a:pt x="1057" y="2008"/>
                  <a:pt x="1058" y="2009"/>
                </a:cubicBezTo>
                <a:cubicBezTo>
                  <a:pt x="1059" y="2010"/>
                  <a:pt x="1061" y="2011"/>
                  <a:pt x="1061" y="2013"/>
                </a:cubicBezTo>
                <a:cubicBezTo>
                  <a:pt x="1063" y="2015"/>
                  <a:pt x="1064" y="2017"/>
                  <a:pt x="1064" y="2020"/>
                </a:cubicBezTo>
                <a:cubicBezTo>
                  <a:pt x="1064" y="2022"/>
                  <a:pt x="1064" y="2022"/>
                  <a:pt x="1064" y="2022"/>
                </a:cubicBezTo>
                <a:cubicBezTo>
                  <a:pt x="1064" y="2022"/>
                  <a:pt x="1064" y="2022"/>
                  <a:pt x="1064" y="2022"/>
                </a:cubicBezTo>
                <a:cubicBezTo>
                  <a:pt x="1064" y="2031"/>
                  <a:pt x="1064" y="2040"/>
                  <a:pt x="1064" y="2049"/>
                </a:cubicBezTo>
                <a:cubicBezTo>
                  <a:pt x="1064" y="2051"/>
                  <a:pt x="1064" y="2054"/>
                  <a:pt x="1064" y="2056"/>
                </a:cubicBezTo>
                <a:close/>
                <a:moveTo>
                  <a:pt x="1114" y="1878"/>
                </a:moveTo>
                <a:cubicBezTo>
                  <a:pt x="1114" y="1878"/>
                  <a:pt x="1114" y="1877"/>
                  <a:pt x="1113" y="1877"/>
                </a:cubicBezTo>
                <a:cubicBezTo>
                  <a:pt x="1113" y="1877"/>
                  <a:pt x="1113" y="1877"/>
                  <a:pt x="1113" y="1877"/>
                </a:cubicBezTo>
                <a:cubicBezTo>
                  <a:pt x="1112" y="1875"/>
                  <a:pt x="1111" y="1873"/>
                  <a:pt x="1111" y="1871"/>
                </a:cubicBezTo>
                <a:cubicBezTo>
                  <a:pt x="1111" y="1870"/>
                  <a:pt x="1111" y="1870"/>
                  <a:pt x="1111" y="1870"/>
                </a:cubicBezTo>
                <a:cubicBezTo>
                  <a:pt x="1110" y="1868"/>
                  <a:pt x="1110" y="1867"/>
                  <a:pt x="1110" y="1866"/>
                </a:cubicBezTo>
                <a:cubicBezTo>
                  <a:pt x="1110" y="1866"/>
                  <a:pt x="1110" y="1866"/>
                  <a:pt x="1110" y="1866"/>
                </a:cubicBezTo>
                <a:cubicBezTo>
                  <a:pt x="1110" y="1861"/>
                  <a:pt x="1109" y="1855"/>
                  <a:pt x="1109" y="1849"/>
                </a:cubicBezTo>
                <a:cubicBezTo>
                  <a:pt x="1109" y="1848"/>
                  <a:pt x="1109" y="1848"/>
                  <a:pt x="1109" y="1848"/>
                </a:cubicBezTo>
                <a:cubicBezTo>
                  <a:pt x="1109" y="1846"/>
                  <a:pt x="1109" y="1844"/>
                  <a:pt x="1110" y="1843"/>
                </a:cubicBezTo>
                <a:cubicBezTo>
                  <a:pt x="1112" y="1841"/>
                  <a:pt x="1113" y="1840"/>
                  <a:pt x="1115" y="1839"/>
                </a:cubicBezTo>
                <a:cubicBezTo>
                  <a:pt x="1118" y="1838"/>
                  <a:pt x="1120" y="1837"/>
                  <a:pt x="1123" y="1836"/>
                </a:cubicBezTo>
                <a:cubicBezTo>
                  <a:pt x="1123" y="1836"/>
                  <a:pt x="1123" y="1836"/>
                  <a:pt x="1123" y="1836"/>
                </a:cubicBezTo>
                <a:cubicBezTo>
                  <a:pt x="1123" y="1836"/>
                  <a:pt x="1123" y="1836"/>
                  <a:pt x="1123" y="1836"/>
                </a:cubicBezTo>
                <a:cubicBezTo>
                  <a:pt x="1124" y="1836"/>
                  <a:pt x="1125" y="1836"/>
                  <a:pt x="1126" y="1836"/>
                </a:cubicBezTo>
                <a:cubicBezTo>
                  <a:pt x="1127" y="1836"/>
                  <a:pt x="1127" y="1836"/>
                  <a:pt x="1128" y="1836"/>
                </a:cubicBezTo>
                <a:cubicBezTo>
                  <a:pt x="1133" y="1835"/>
                  <a:pt x="1138" y="1835"/>
                  <a:pt x="1143" y="1835"/>
                </a:cubicBezTo>
                <a:cubicBezTo>
                  <a:pt x="1176" y="1835"/>
                  <a:pt x="1176" y="1835"/>
                  <a:pt x="1176" y="1835"/>
                </a:cubicBezTo>
                <a:cubicBezTo>
                  <a:pt x="1178" y="1835"/>
                  <a:pt x="1180" y="1835"/>
                  <a:pt x="1182" y="1836"/>
                </a:cubicBezTo>
                <a:cubicBezTo>
                  <a:pt x="1191" y="1837"/>
                  <a:pt x="1201" y="1839"/>
                  <a:pt x="1203" y="1848"/>
                </a:cubicBezTo>
                <a:cubicBezTo>
                  <a:pt x="1205" y="1855"/>
                  <a:pt x="1206" y="1863"/>
                  <a:pt x="1207" y="1870"/>
                </a:cubicBezTo>
                <a:cubicBezTo>
                  <a:pt x="1207" y="1871"/>
                  <a:pt x="1207" y="1871"/>
                  <a:pt x="1207" y="1871"/>
                </a:cubicBezTo>
                <a:cubicBezTo>
                  <a:pt x="1208" y="1873"/>
                  <a:pt x="1207" y="1874"/>
                  <a:pt x="1207" y="1876"/>
                </a:cubicBezTo>
                <a:cubicBezTo>
                  <a:pt x="1207" y="1876"/>
                  <a:pt x="1207" y="1876"/>
                  <a:pt x="1206" y="1876"/>
                </a:cubicBezTo>
                <a:cubicBezTo>
                  <a:pt x="1206" y="1876"/>
                  <a:pt x="1206" y="1876"/>
                  <a:pt x="1206" y="1876"/>
                </a:cubicBezTo>
                <a:cubicBezTo>
                  <a:pt x="1206" y="1877"/>
                  <a:pt x="1206" y="1877"/>
                  <a:pt x="1206" y="1877"/>
                </a:cubicBezTo>
                <a:cubicBezTo>
                  <a:pt x="1204" y="1880"/>
                  <a:pt x="1200" y="1882"/>
                  <a:pt x="1195" y="1883"/>
                </a:cubicBezTo>
                <a:cubicBezTo>
                  <a:pt x="1195" y="1883"/>
                  <a:pt x="1195" y="1884"/>
                  <a:pt x="1194" y="1884"/>
                </a:cubicBezTo>
                <a:cubicBezTo>
                  <a:pt x="1194" y="1884"/>
                  <a:pt x="1193" y="1884"/>
                  <a:pt x="1193" y="1884"/>
                </a:cubicBezTo>
                <a:cubicBezTo>
                  <a:pt x="1192" y="1884"/>
                  <a:pt x="1192" y="1884"/>
                  <a:pt x="1192" y="1884"/>
                </a:cubicBezTo>
                <a:cubicBezTo>
                  <a:pt x="1191" y="1884"/>
                  <a:pt x="1190" y="1884"/>
                  <a:pt x="1189" y="1885"/>
                </a:cubicBezTo>
                <a:cubicBezTo>
                  <a:pt x="1178" y="1886"/>
                  <a:pt x="1164" y="1885"/>
                  <a:pt x="1158" y="1885"/>
                </a:cubicBezTo>
                <a:cubicBezTo>
                  <a:pt x="1137" y="1885"/>
                  <a:pt x="1137" y="1885"/>
                  <a:pt x="1137" y="1885"/>
                </a:cubicBezTo>
                <a:cubicBezTo>
                  <a:pt x="1135" y="1885"/>
                  <a:pt x="1134" y="1885"/>
                  <a:pt x="1132" y="1885"/>
                </a:cubicBezTo>
                <a:cubicBezTo>
                  <a:pt x="1131" y="1884"/>
                  <a:pt x="1130" y="1884"/>
                  <a:pt x="1128" y="1884"/>
                </a:cubicBezTo>
                <a:cubicBezTo>
                  <a:pt x="1128" y="1884"/>
                  <a:pt x="1128" y="1884"/>
                  <a:pt x="1127" y="1884"/>
                </a:cubicBezTo>
                <a:cubicBezTo>
                  <a:pt x="1127" y="1884"/>
                  <a:pt x="1127" y="1884"/>
                  <a:pt x="1127" y="1884"/>
                </a:cubicBezTo>
                <a:cubicBezTo>
                  <a:pt x="1126" y="1883"/>
                  <a:pt x="1125" y="1883"/>
                  <a:pt x="1123" y="1883"/>
                </a:cubicBezTo>
                <a:cubicBezTo>
                  <a:pt x="1123" y="1883"/>
                  <a:pt x="1122" y="1882"/>
                  <a:pt x="1122" y="1882"/>
                </a:cubicBezTo>
                <a:cubicBezTo>
                  <a:pt x="1121" y="1882"/>
                  <a:pt x="1120" y="1881"/>
                  <a:pt x="1119" y="1881"/>
                </a:cubicBezTo>
                <a:cubicBezTo>
                  <a:pt x="1117" y="1880"/>
                  <a:pt x="1116" y="1879"/>
                  <a:pt x="1115" y="1878"/>
                </a:cubicBezTo>
                <a:cubicBezTo>
                  <a:pt x="1115" y="1878"/>
                  <a:pt x="1114" y="1878"/>
                  <a:pt x="1114" y="1878"/>
                </a:cubicBezTo>
                <a:close/>
                <a:moveTo>
                  <a:pt x="1120" y="1961"/>
                </a:moveTo>
                <a:cubicBezTo>
                  <a:pt x="1118" y="1959"/>
                  <a:pt x="1117" y="1957"/>
                  <a:pt x="1117" y="1955"/>
                </a:cubicBezTo>
                <a:cubicBezTo>
                  <a:pt x="1117" y="1952"/>
                  <a:pt x="1117" y="1952"/>
                  <a:pt x="1117" y="1952"/>
                </a:cubicBezTo>
                <a:cubicBezTo>
                  <a:pt x="1117" y="1952"/>
                  <a:pt x="1117" y="1952"/>
                  <a:pt x="1117" y="1952"/>
                </a:cubicBezTo>
                <a:cubicBezTo>
                  <a:pt x="1116" y="1943"/>
                  <a:pt x="1116" y="1935"/>
                  <a:pt x="1115" y="1926"/>
                </a:cubicBezTo>
                <a:cubicBezTo>
                  <a:pt x="1115" y="1926"/>
                  <a:pt x="1115" y="1926"/>
                  <a:pt x="1115" y="1926"/>
                </a:cubicBezTo>
                <a:cubicBezTo>
                  <a:pt x="1115" y="1926"/>
                  <a:pt x="1115" y="1926"/>
                  <a:pt x="1115" y="1926"/>
                </a:cubicBezTo>
                <a:cubicBezTo>
                  <a:pt x="1115" y="1925"/>
                  <a:pt x="1115" y="1925"/>
                  <a:pt x="1115" y="1924"/>
                </a:cubicBezTo>
                <a:cubicBezTo>
                  <a:pt x="1117" y="1906"/>
                  <a:pt x="1155" y="1911"/>
                  <a:pt x="1167" y="1911"/>
                </a:cubicBezTo>
                <a:cubicBezTo>
                  <a:pt x="1181" y="1911"/>
                  <a:pt x="1208" y="1907"/>
                  <a:pt x="1216" y="1921"/>
                </a:cubicBezTo>
                <a:cubicBezTo>
                  <a:pt x="1217" y="1923"/>
                  <a:pt x="1218" y="1924"/>
                  <a:pt x="1218" y="1925"/>
                </a:cubicBezTo>
                <a:cubicBezTo>
                  <a:pt x="1219" y="1927"/>
                  <a:pt x="1219" y="1927"/>
                  <a:pt x="1219" y="1927"/>
                </a:cubicBezTo>
                <a:cubicBezTo>
                  <a:pt x="1219" y="1927"/>
                  <a:pt x="1219" y="1927"/>
                  <a:pt x="1219" y="1927"/>
                </a:cubicBezTo>
                <a:cubicBezTo>
                  <a:pt x="1219" y="1931"/>
                  <a:pt x="1220" y="1936"/>
                  <a:pt x="1221" y="1940"/>
                </a:cubicBezTo>
                <a:cubicBezTo>
                  <a:pt x="1224" y="1955"/>
                  <a:pt x="1224" y="1955"/>
                  <a:pt x="1224" y="1955"/>
                </a:cubicBezTo>
                <a:cubicBezTo>
                  <a:pt x="1225" y="1957"/>
                  <a:pt x="1224" y="1959"/>
                  <a:pt x="1223" y="1961"/>
                </a:cubicBezTo>
                <a:cubicBezTo>
                  <a:pt x="1223" y="1962"/>
                  <a:pt x="1222" y="1963"/>
                  <a:pt x="1220" y="1964"/>
                </a:cubicBezTo>
                <a:cubicBezTo>
                  <a:pt x="1220" y="1965"/>
                  <a:pt x="1219" y="1965"/>
                  <a:pt x="1219" y="1966"/>
                </a:cubicBezTo>
                <a:cubicBezTo>
                  <a:pt x="1219" y="1966"/>
                  <a:pt x="1218" y="1966"/>
                  <a:pt x="1218" y="1966"/>
                </a:cubicBezTo>
                <a:cubicBezTo>
                  <a:pt x="1218" y="1966"/>
                  <a:pt x="1218" y="1966"/>
                  <a:pt x="1218" y="1967"/>
                </a:cubicBezTo>
                <a:cubicBezTo>
                  <a:pt x="1217" y="1967"/>
                  <a:pt x="1216" y="1967"/>
                  <a:pt x="1215" y="1968"/>
                </a:cubicBezTo>
                <a:cubicBezTo>
                  <a:pt x="1215" y="1968"/>
                  <a:pt x="1214" y="1968"/>
                  <a:pt x="1213" y="1969"/>
                </a:cubicBezTo>
                <a:cubicBezTo>
                  <a:pt x="1213" y="1969"/>
                  <a:pt x="1212" y="1969"/>
                  <a:pt x="1212" y="1969"/>
                </a:cubicBezTo>
                <a:cubicBezTo>
                  <a:pt x="1211" y="1969"/>
                  <a:pt x="1211" y="1970"/>
                  <a:pt x="1210" y="1970"/>
                </a:cubicBezTo>
                <a:cubicBezTo>
                  <a:pt x="1209" y="1970"/>
                  <a:pt x="1209" y="1970"/>
                  <a:pt x="1208" y="1970"/>
                </a:cubicBezTo>
                <a:cubicBezTo>
                  <a:pt x="1208" y="1970"/>
                  <a:pt x="1207" y="1970"/>
                  <a:pt x="1207" y="1970"/>
                </a:cubicBezTo>
                <a:cubicBezTo>
                  <a:pt x="1206" y="1971"/>
                  <a:pt x="1205" y="1971"/>
                  <a:pt x="1204" y="1971"/>
                </a:cubicBezTo>
                <a:cubicBezTo>
                  <a:pt x="1202" y="1971"/>
                  <a:pt x="1201" y="1971"/>
                  <a:pt x="1199" y="1971"/>
                </a:cubicBezTo>
                <a:cubicBezTo>
                  <a:pt x="1199" y="1971"/>
                  <a:pt x="1199" y="1971"/>
                  <a:pt x="1199" y="1971"/>
                </a:cubicBezTo>
                <a:cubicBezTo>
                  <a:pt x="1199" y="1971"/>
                  <a:pt x="1199" y="1971"/>
                  <a:pt x="1199" y="1971"/>
                </a:cubicBezTo>
                <a:cubicBezTo>
                  <a:pt x="1181" y="1971"/>
                  <a:pt x="1164" y="1971"/>
                  <a:pt x="1147" y="1971"/>
                </a:cubicBezTo>
                <a:cubicBezTo>
                  <a:pt x="1145" y="1971"/>
                  <a:pt x="1143" y="1971"/>
                  <a:pt x="1141" y="1971"/>
                </a:cubicBezTo>
                <a:cubicBezTo>
                  <a:pt x="1141" y="1971"/>
                  <a:pt x="1140" y="1971"/>
                  <a:pt x="1140" y="1971"/>
                </a:cubicBezTo>
                <a:cubicBezTo>
                  <a:pt x="1139" y="1971"/>
                  <a:pt x="1137" y="1970"/>
                  <a:pt x="1136" y="1970"/>
                </a:cubicBezTo>
                <a:cubicBezTo>
                  <a:pt x="1136" y="1970"/>
                  <a:pt x="1136" y="1970"/>
                  <a:pt x="1136" y="1970"/>
                </a:cubicBezTo>
                <a:cubicBezTo>
                  <a:pt x="1135" y="1970"/>
                  <a:pt x="1135" y="1970"/>
                  <a:pt x="1135" y="1970"/>
                </a:cubicBezTo>
                <a:cubicBezTo>
                  <a:pt x="1134" y="1969"/>
                  <a:pt x="1132" y="1969"/>
                  <a:pt x="1131" y="1969"/>
                </a:cubicBezTo>
                <a:cubicBezTo>
                  <a:pt x="1130" y="1968"/>
                  <a:pt x="1130" y="1968"/>
                  <a:pt x="1129" y="1968"/>
                </a:cubicBezTo>
                <a:cubicBezTo>
                  <a:pt x="1128" y="1967"/>
                  <a:pt x="1128" y="1967"/>
                  <a:pt x="1127" y="1967"/>
                </a:cubicBezTo>
                <a:cubicBezTo>
                  <a:pt x="1127" y="1967"/>
                  <a:pt x="1126" y="1967"/>
                  <a:pt x="1126" y="1966"/>
                </a:cubicBezTo>
                <a:cubicBezTo>
                  <a:pt x="1124" y="1965"/>
                  <a:pt x="1121" y="1963"/>
                  <a:pt x="1120" y="1961"/>
                </a:cubicBezTo>
                <a:close/>
                <a:moveTo>
                  <a:pt x="1244" y="2063"/>
                </a:moveTo>
                <a:cubicBezTo>
                  <a:pt x="1243" y="2066"/>
                  <a:pt x="1241" y="2068"/>
                  <a:pt x="1238" y="2070"/>
                </a:cubicBezTo>
                <a:cubicBezTo>
                  <a:pt x="1236" y="2072"/>
                  <a:pt x="1233" y="2074"/>
                  <a:pt x="1229" y="2075"/>
                </a:cubicBezTo>
                <a:cubicBezTo>
                  <a:pt x="1225" y="2076"/>
                  <a:pt x="1221" y="2076"/>
                  <a:pt x="1217" y="2076"/>
                </a:cubicBezTo>
                <a:cubicBezTo>
                  <a:pt x="1205" y="2076"/>
                  <a:pt x="1205" y="2076"/>
                  <a:pt x="1205" y="2076"/>
                </a:cubicBezTo>
                <a:cubicBezTo>
                  <a:pt x="1205" y="2076"/>
                  <a:pt x="1205" y="2076"/>
                  <a:pt x="1205" y="2076"/>
                </a:cubicBezTo>
                <a:cubicBezTo>
                  <a:pt x="1189" y="2076"/>
                  <a:pt x="1174" y="2076"/>
                  <a:pt x="1158" y="2077"/>
                </a:cubicBezTo>
                <a:cubicBezTo>
                  <a:pt x="1156" y="2077"/>
                  <a:pt x="1154" y="2076"/>
                  <a:pt x="1152" y="2076"/>
                </a:cubicBezTo>
                <a:cubicBezTo>
                  <a:pt x="1152" y="2076"/>
                  <a:pt x="1151" y="2076"/>
                  <a:pt x="1151" y="2076"/>
                </a:cubicBezTo>
                <a:cubicBezTo>
                  <a:pt x="1149" y="2076"/>
                  <a:pt x="1148" y="2075"/>
                  <a:pt x="1146" y="2075"/>
                </a:cubicBezTo>
                <a:cubicBezTo>
                  <a:pt x="1146" y="2075"/>
                  <a:pt x="1146" y="2075"/>
                  <a:pt x="1146" y="2075"/>
                </a:cubicBezTo>
                <a:cubicBezTo>
                  <a:pt x="1145" y="2075"/>
                  <a:pt x="1145" y="2075"/>
                  <a:pt x="1145" y="2075"/>
                </a:cubicBezTo>
                <a:cubicBezTo>
                  <a:pt x="1138" y="2073"/>
                  <a:pt x="1132" y="2069"/>
                  <a:pt x="1128" y="2064"/>
                </a:cubicBezTo>
                <a:cubicBezTo>
                  <a:pt x="1128" y="2064"/>
                  <a:pt x="1128" y="2064"/>
                  <a:pt x="1128" y="2064"/>
                </a:cubicBezTo>
                <a:cubicBezTo>
                  <a:pt x="1128" y="2064"/>
                  <a:pt x="1128" y="2064"/>
                  <a:pt x="1128" y="2064"/>
                </a:cubicBezTo>
                <a:cubicBezTo>
                  <a:pt x="1127" y="2063"/>
                  <a:pt x="1126" y="2062"/>
                  <a:pt x="1126" y="2060"/>
                </a:cubicBezTo>
                <a:cubicBezTo>
                  <a:pt x="1126" y="2060"/>
                  <a:pt x="1126" y="2059"/>
                  <a:pt x="1125" y="2059"/>
                </a:cubicBezTo>
                <a:cubicBezTo>
                  <a:pt x="1125" y="2058"/>
                  <a:pt x="1125" y="2057"/>
                  <a:pt x="1125" y="2057"/>
                </a:cubicBezTo>
                <a:cubicBezTo>
                  <a:pt x="1125" y="2056"/>
                  <a:pt x="1125" y="2056"/>
                  <a:pt x="1125" y="2056"/>
                </a:cubicBezTo>
                <a:cubicBezTo>
                  <a:pt x="1125" y="2055"/>
                  <a:pt x="1125" y="2055"/>
                  <a:pt x="1125" y="2055"/>
                </a:cubicBezTo>
                <a:cubicBezTo>
                  <a:pt x="1125" y="2055"/>
                  <a:pt x="1125" y="2055"/>
                  <a:pt x="1125" y="2055"/>
                </a:cubicBezTo>
                <a:cubicBezTo>
                  <a:pt x="1124" y="2046"/>
                  <a:pt x="1123" y="2037"/>
                  <a:pt x="1123" y="2029"/>
                </a:cubicBezTo>
                <a:cubicBezTo>
                  <a:pt x="1123" y="2027"/>
                  <a:pt x="1122" y="2026"/>
                  <a:pt x="1122" y="2024"/>
                </a:cubicBezTo>
                <a:cubicBezTo>
                  <a:pt x="1122" y="2020"/>
                  <a:pt x="1122" y="2020"/>
                  <a:pt x="1122" y="2020"/>
                </a:cubicBezTo>
                <a:cubicBezTo>
                  <a:pt x="1122" y="2019"/>
                  <a:pt x="1122" y="2019"/>
                  <a:pt x="1122" y="2019"/>
                </a:cubicBezTo>
                <a:cubicBezTo>
                  <a:pt x="1122" y="2018"/>
                  <a:pt x="1122" y="2017"/>
                  <a:pt x="1122" y="2016"/>
                </a:cubicBezTo>
                <a:cubicBezTo>
                  <a:pt x="1122" y="2016"/>
                  <a:pt x="1123" y="2016"/>
                  <a:pt x="1123" y="2015"/>
                </a:cubicBezTo>
                <a:cubicBezTo>
                  <a:pt x="1123" y="2014"/>
                  <a:pt x="1123" y="2014"/>
                  <a:pt x="1123" y="2013"/>
                </a:cubicBezTo>
                <a:cubicBezTo>
                  <a:pt x="1124" y="2013"/>
                  <a:pt x="1124" y="2013"/>
                  <a:pt x="1124" y="2012"/>
                </a:cubicBezTo>
                <a:cubicBezTo>
                  <a:pt x="1124" y="2012"/>
                  <a:pt x="1124" y="2012"/>
                  <a:pt x="1124" y="2012"/>
                </a:cubicBezTo>
                <a:cubicBezTo>
                  <a:pt x="1125" y="2011"/>
                  <a:pt x="1125" y="2010"/>
                  <a:pt x="1126" y="2010"/>
                </a:cubicBezTo>
                <a:cubicBezTo>
                  <a:pt x="1126" y="2009"/>
                  <a:pt x="1127" y="2009"/>
                  <a:pt x="1127" y="2009"/>
                </a:cubicBezTo>
                <a:cubicBezTo>
                  <a:pt x="1128" y="2008"/>
                  <a:pt x="1128" y="2008"/>
                  <a:pt x="1129" y="2007"/>
                </a:cubicBezTo>
                <a:cubicBezTo>
                  <a:pt x="1129" y="2007"/>
                  <a:pt x="1129" y="2007"/>
                  <a:pt x="1130" y="2006"/>
                </a:cubicBezTo>
                <a:cubicBezTo>
                  <a:pt x="1130" y="2006"/>
                  <a:pt x="1130" y="2006"/>
                  <a:pt x="1130" y="2006"/>
                </a:cubicBezTo>
                <a:cubicBezTo>
                  <a:pt x="1131" y="2006"/>
                  <a:pt x="1132" y="2005"/>
                  <a:pt x="1133" y="2004"/>
                </a:cubicBezTo>
                <a:cubicBezTo>
                  <a:pt x="1134" y="2004"/>
                  <a:pt x="1134" y="2004"/>
                  <a:pt x="1134" y="2004"/>
                </a:cubicBezTo>
                <a:cubicBezTo>
                  <a:pt x="1134" y="2004"/>
                  <a:pt x="1135" y="2004"/>
                  <a:pt x="1135" y="2004"/>
                </a:cubicBezTo>
                <a:cubicBezTo>
                  <a:pt x="1135" y="2004"/>
                  <a:pt x="1135" y="2004"/>
                  <a:pt x="1136" y="2004"/>
                </a:cubicBezTo>
                <a:cubicBezTo>
                  <a:pt x="1137" y="2003"/>
                  <a:pt x="1138" y="2003"/>
                  <a:pt x="1139" y="2003"/>
                </a:cubicBezTo>
                <a:cubicBezTo>
                  <a:pt x="1139" y="2002"/>
                  <a:pt x="1140" y="2002"/>
                  <a:pt x="1140" y="2002"/>
                </a:cubicBezTo>
                <a:cubicBezTo>
                  <a:pt x="1141" y="2002"/>
                  <a:pt x="1141" y="2002"/>
                  <a:pt x="1142" y="2002"/>
                </a:cubicBezTo>
                <a:cubicBezTo>
                  <a:pt x="1143" y="2002"/>
                  <a:pt x="1145" y="2001"/>
                  <a:pt x="1147" y="2001"/>
                </a:cubicBezTo>
                <a:cubicBezTo>
                  <a:pt x="1147" y="2001"/>
                  <a:pt x="1148" y="2001"/>
                  <a:pt x="1148" y="2001"/>
                </a:cubicBezTo>
                <a:cubicBezTo>
                  <a:pt x="1149" y="2001"/>
                  <a:pt x="1149" y="2001"/>
                  <a:pt x="1150" y="2001"/>
                </a:cubicBezTo>
                <a:cubicBezTo>
                  <a:pt x="1153" y="2001"/>
                  <a:pt x="1153" y="2001"/>
                  <a:pt x="1153" y="2001"/>
                </a:cubicBezTo>
                <a:cubicBezTo>
                  <a:pt x="1155" y="2001"/>
                  <a:pt x="1158" y="2001"/>
                  <a:pt x="1160" y="2001"/>
                </a:cubicBezTo>
                <a:cubicBezTo>
                  <a:pt x="1163" y="2001"/>
                  <a:pt x="1165" y="2001"/>
                  <a:pt x="1168" y="2001"/>
                </a:cubicBezTo>
                <a:cubicBezTo>
                  <a:pt x="1191" y="2001"/>
                  <a:pt x="1191" y="2001"/>
                  <a:pt x="1191" y="2001"/>
                </a:cubicBezTo>
                <a:cubicBezTo>
                  <a:pt x="1197" y="2001"/>
                  <a:pt x="1203" y="2001"/>
                  <a:pt x="1209" y="2001"/>
                </a:cubicBezTo>
                <a:cubicBezTo>
                  <a:pt x="1210" y="2001"/>
                  <a:pt x="1211" y="2001"/>
                  <a:pt x="1212" y="2002"/>
                </a:cubicBezTo>
                <a:cubicBezTo>
                  <a:pt x="1212" y="2002"/>
                  <a:pt x="1213" y="2002"/>
                  <a:pt x="1214" y="2002"/>
                </a:cubicBezTo>
                <a:cubicBezTo>
                  <a:pt x="1214" y="2002"/>
                  <a:pt x="1214" y="2002"/>
                  <a:pt x="1215" y="2002"/>
                </a:cubicBezTo>
                <a:cubicBezTo>
                  <a:pt x="1215" y="2002"/>
                  <a:pt x="1216" y="2002"/>
                  <a:pt x="1216" y="2002"/>
                </a:cubicBezTo>
                <a:cubicBezTo>
                  <a:pt x="1216" y="2002"/>
                  <a:pt x="1216" y="2003"/>
                  <a:pt x="1217" y="2003"/>
                </a:cubicBezTo>
                <a:cubicBezTo>
                  <a:pt x="1218" y="2003"/>
                  <a:pt x="1219" y="2003"/>
                  <a:pt x="1220" y="2004"/>
                </a:cubicBezTo>
                <a:cubicBezTo>
                  <a:pt x="1221" y="2004"/>
                  <a:pt x="1221" y="2004"/>
                  <a:pt x="1222" y="2004"/>
                </a:cubicBezTo>
                <a:cubicBezTo>
                  <a:pt x="1222" y="2005"/>
                  <a:pt x="1223" y="2005"/>
                  <a:pt x="1223" y="2005"/>
                </a:cubicBezTo>
                <a:cubicBezTo>
                  <a:pt x="1224" y="2005"/>
                  <a:pt x="1225" y="2006"/>
                  <a:pt x="1226" y="2006"/>
                </a:cubicBezTo>
                <a:cubicBezTo>
                  <a:pt x="1229" y="2008"/>
                  <a:pt x="1231" y="2010"/>
                  <a:pt x="1233" y="2012"/>
                </a:cubicBezTo>
                <a:cubicBezTo>
                  <a:pt x="1235" y="2014"/>
                  <a:pt x="1237" y="2017"/>
                  <a:pt x="1237" y="2019"/>
                </a:cubicBezTo>
                <a:cubicBezTo>
                  <a:pt x="1240" y="2034"/>
                  <a:pt x="1240" y="2034"/>
                  <a:pt x="1240" y="2034"/>
                </a:cubicBezTo>
                <a:cubicBezTo>
                  <a:pt x="1241" y="2040"/>
                  <a:pt x="1243" y="2046"/>
                  <a:pt x="1244" y="2052"/>
                </a:cubicBezTo>
                <a:cubicBezTo>
                  <a:pt x="1244" y="2052"/>
                  <a:pt x="1244" y="2052"/>
                  <a:pt x="1244" y="2052"/>
                </a:cubicBezTo>
                <a:cubicBezTo>
                  <a:pt x="1244" y="2055"/>
                  <a:pt x="1244" y="2055"/>
                  <a:pt x="1244" y="2055"/>
                </a:cubicBezTo>
                <a:cubicBezTo>
                  <a:pt x="1245" y="2058"/>
                  <a:pt x="1245" y="2061"/>
                  <a:pt x="1244" y="2063"/>
                </a:cubicBezTo>
                <a:close/>
                <a:moveTo>
                  <a:pt x="1349" y="1880"/>
                </a:moveTo>
                <a:cubicBezTo>
                  <a:pt x="1346" y="1879"/>
                  <a:pt x="1344" y="1878"/>
                  <a:pt x="1342" y="1876"/>
                </a:cubicBezTo>
                <a:cubicBezTo>
                  <a:pt x="1340" y="1875"/>
                  <a:pt x="1338" y="1873"/>
                  <a:pt x="1338" y="1871"/>
                </a:cubicBezTo>
                <a:cubicBezTo>
                  <a:pt x="1337" y="1868"/>
                  <a:pt x="1337" y="1868"/>
                  <a:pt x="1337" y="1868"/>
                </a:cubicBezTo>
                <a:cubicBezTo>
                  <a:pt x="1335" y="1863"/>
                  <a:pt x="1333" y="1859"/>
                  <a:pt x="1332" y="1854"/>
                </a:cubicBezTo>
                <a:cubicBezTo>
                  <a:pt x="1331" y="1852"/>
                  <a:pt x="1329" y="1848"/>
                  <a:pt x="1329" y="1845"/>
                </a:cubicBezTo>
                <a:cubicBezTo>
                  <a:pt x="1329" y="1845"/>
                  <a:pt x="1329" y="1845"/>
                  <a:pt x="1329" y="1844"/>
                </a:cubicBezTo>
                <a:cubicBezTo>
                  <a:pt x="1329" y="1844"/>
                  <a:pt x="1329" y="1844"/>
                  <a:pt x="1329" y="1844"/>
                </a:cubicBezTo>
                <a:cubicBezTo>
                  <a:pt x="1329" y="1844"/>
                  <a:pt x="1329" y="1843"/>
                  <a:pt x="1329" y="1843"/>
                </a:cubicBezTo>
                <a:cubicBezTo>
                  <a:pt x="1329" y="1843"/>
                  <a:pt x="1329" y="1843"/>
                  <a:pt x="1329" y="1842"/>
                </a:cubicBezTo>
                <a:cubicBezTo>
                  <a:pt x="1329" y="1842"/>
                  <a:pt x="1329" y="1842"/>
                  <a:pt x="1329" y="1842"/>
                </a:cubicBezTo>
                <a:cubicBezTo>
                  <a:pt x="1333" y="1834"/>
                  <a:pt x="1348" y="1835"/>
                  <a:pt x="1355" y="1835"/>
                </a:cubicBezTo>
                <a:cubicBezTo>
                  <a:pt x="1392" y="1835"/>
                  <a:pt x="1392" y="1835"/>
                  <a:pt x="1392" y="1835"/>
                </a:cubicBezTo>
                <a:cubicBezTo>
                  <a:pt x="1396" y="1835"/>
                  <a:pt x="1399" y="1835"/>
                  <a:pt x="1402" y="1836"/>
                </a:cubicBezTo>
                <a:cubicBezTo>
                  <a:pt x="1403" y="1836"/>
                  <a:pt x="1404" y="1836"/>
                  <a:pt x="1405" y="1836"/>
                </a:cubicBezTo>
                <a:cubicBezTo>
                  <a:pt x="1405" y="1836"/>
                  <a:pt x="1405" y="1837"/>
                  <a:pt x="1406" y="1837"/>
                </a:cubicBezTo>
                <a:cubicBezTo>
                  <a:pt x="1406" y="1837"/>
                  <a:pt x="1407" y="1837"/>
                  <a:pt x="1408" y="1837"/>
                </a:cubicBezTo>
                <a:cubicBezTo>
                  <a:pt x="1409" y="1837"/>
                  <a:pt x="1410" y="1838"/>
                  <a:pt x="1411" y="1838"/>
                </a:cubicBezTo>
                <a:cubicBezTo>
                  <a:pt x="1411" y="1838"/>
                  <a:pt x="1411" y="1838"/>
                  <a:pt x="1411" y="1838"/>
                </a:cubicBezTo>
                <a:cubicBezTo>
                  <a:pt x="1411" y="1838"/>
                  <a:pt x="1411" y="1838"/>
                  <a:pt x="1411" y="1838"/>
                </a:cubicBezTo>
                <a:cubicBezTo>
                  <a:pt x="1412" y="1839"/>
                  <a:pt x="1413" y="1839"/>
                  <a:pt x="1414" y="1840"/>
                </a:cubicBezTo>
                <a:cubicBezTo>
                  <a:pt x="1415" y="1840"/>
                  <a:pt x="1415" y="1840"/>
                  <a:pt x="1416" y="1841"/>
                </a:cubicBezTo>
                <a:cubicBezTo>
                  <a:pt x="1416" y="1841"/>
                  <a:pt x="1416" y="1841"/>
                  <a:pt x="1417" y="1841"/>
                </a:cubicBezTo>
                <a:cubicBezTo>
                  <a:pt x="1417" y="1841"/>
                  <a:pt x="1417" y="1841"/>
                  <a:pt x="1417" y="1842"/>
                </a:cubicBezTo>
                <a:cubicBezTo>
                  <a:pt x="1418" y="1842"/>
                  <a:pt x="1418" y="1842"/>
                  <a:pt x="1418" y="1842"/>
                </a:cubicBezTo>
                <a:cubicBezTo>
                  <a:pt x="1420" y="1844"/>
                  <a:pt x="1422" y="1845"/>
                  <a:pt x="1423" y="1847"/>
                </a:cubicBezTo>
                <a:cubicBezTo>
                  <a:pt x="1423" y="1847"/>
                  <a:pt x="1423" y="1847"/>
                  <a:pt x="1423" y="1847"/>
                </a:cubicBezTo>
                <a:cubicBezTo>
                  <a:pt x="1426" y="1852"/>
                  <a:pt x="1428" y="1859"/>
                  <a:pt x="1431" y="1864"/>
                </a:cubicBezTo>
                <a:cubicBezTo>
                  <a:pt x="1431" y="1864"/>
                  <a:pt x="1431" y="1864"/>
                  <a:pt x="1431" y="1864"/>
                </a:cubicBezTo>
                <a:cubicBezTo>
                  <a:pt x="1432" y="1867"/>
                  <a:pt x="1434" y="1870"/>
                  <a:pt x="1435" y="1873"/>
                </a:cubicBezTo>
                <a:cubicBezTo>
                  <a:pt x="1435" y="1873"/>
                  <a:pt x="1435" y="1873"/>
                  <a:pt x="1435" y="1873"/>
                </a:cubicBezTo>
                <a:cubicBezTo>
                  <a:pt x="1435" y="1873"/>
                  <a:pt x="1435" y="1873"/>
                  <a:pt x="1435" y="1874"/>
                </a:cubicBezTo>
                <a:cubicBezTo>
                  <a:pt x="1436" y="1879"/>
                  <a:pt x="1431" y="1882"/>
                  <a:pt x="1425" y="1883"/>
                </a:cubicBezTo>
                <a:cubicBezTo>
                  <a:pt x="1425" y="1883"/>
                  <a:pt x="1425" y="1883"/>
                  <a:pt x="1425" y="1883"/>
                </a:cubicBezTo>
                <a:cubicBezTo>
                  <a:pt x="1425" y="1883"/>
                  <a:pt x="1424" y="1883"/>
                  <a:pt x="1424" y="1883"/>
                </a:cubicBezTo>
                <a:cubicBezTo>
                  <a:pt x="1423" y="1884"/>
                  <a:pt x="1422" y="1884"/>
                  <a:pt x="1421" y="1884"/>
                </a:cubicBezTo>
                <a:cubicBezTo>
                  <a:pt x="1421" y="1884"/>
                  <a:pt x="1420" y="1884"/>
                  <a:pt x="1420" y="1884"/>
                </a:cubicBezTo>
                <a:cubicBezTo>
                  <a:pt x="1419" y="1884"/>
                  <a:pt x="1418" y="1884"/>
                  <a:pt x="1417" y="1884"/>
                </a:cubicBezTo>
                <a:cubicBezTo>
                  <a:pt x="1417" y="1884"/>
                  <a:pt x="1416" y="1884"/>
                  <a:pt x="1416" y="1884"/>
                </a:cubicBezTo>
                <a:cubicBezTo>
                  <a:pt x="1416" y="1884"/>
                  <a:pt x="1416" y="1884"/>
                  <a:pt x="1415" y="1884"/>
                </a:cubicBezTo>
                <a:cubicBezTo>
                  <a:pt x="1414" y="1884"/>
                  <a:pt x="1414" y="1884"/>
                  <a:pt x="1414" y="1884"/>
                </a:cubicBezTo>
                <a:cubicBezTo>
                  <a:pt x="1408" y="1884"/>
                  <a:pt x="1403" y="1884"/>
                  <a:pt x="1397" y="1884"/>
                </a:cubicBezTo>
                <a:cubicBezTo>
                  <a:pt x="1387" y="1884"/>
                  <a:pt x="1378" y="1884"/>
                  <a:pt x="1368" y="1884"/>
                </a:cubicBezTo>
                <a:cubicBezTo>
                  <a:pt x="1362" y="1884"/>
                  <a:pt x="1355" y="1883"/>
                  <a:pt x="1349" y="1880"/>
                </a:cubicBezTo>
                <a:cubicBezTo>
                  <a:pt x="1349" y="1880"/>
                  <a:pt x="1349" y="1880"/>
                  <a:pt x="1349" y="1880"/>
                </a:cubicBezTo>
                <a:close/>
                <a:moveTo>
                  <a:pt x="1373" y="1961"/>
                </a:moveTo>
                <a:cubicBezTo>
                  <a:pt x="1371" y="1959"/>
                  <a:pt x="1369" y="1956"/>
                  <a:pt x="1369" y="1954"/>
                </a:cubicBezTo>
                <a:cubicBezTo>
                  <a:pt x="1363" y="1940"/>
                  <a:pt x="1363" y="1940"/>
                  <a:pt x="1363" y="1940"/>
                </a:cubicBezTo>
                <a:cubicBezTo>
                  <a:pt x="1362" y="1935"/>
                  <a:pt x="1360" y="1931"/>
                  <a:pt x="1359" y="1927"/>
                </a:cubicBezTo>
                <a:cubicBezTo>
                  <a:pt x="1359" y="1927"/>
                  <a:pt x="1359" y="1927"/>
                  <a:pt x="1359" y="1927"/>
                </a:cubicBezTo>
                <a:cubicBezTo>
                  <a:pt x="1358" y="1925"/>
                  <a:pt x="1358" y="1925"/>
                  <a:pt x="1358" y="1925"/>
                </a:cubicBezTo>
                <a:cubicBezTo>
                  <a:pt x="1357" y="1923"/>
                  <a:pt x="1357" y="1921"/>
                  <a:pt x="1358" y="1919"/>
                </a:cubicBezTo>
                <a:cubicBezTo>
                  <a:pt x="1358" y="1918"/>
                  <a:pt x="1359" y="1917"/>
                  <a:pt x="1360" y="1916"/>
                </a:cubicBezTo>
                <a:cubicBezTo>
                  <a:pt x="1360" y="1916"/>
                  <a:pt x="1361" y="1916"/>
                  <a:pt x="1361" y="1915"/>
                </a:cubicBezTo>
                <a:cubicBezTo>
                  <a:pt x="1361" y="1915"/>
                  <a:pt x="1361" y="1915"/>
                  <a:pt x="1362" y="1915"/>
                </a:cubicBezTo>
                <a:cubicBezTo>
                  <a:pt x="1364" y="1913"/>
                  <a:pt x="1366" y="1912"/>
                  <a:pt x="1369" y="1911"/>
                </a:cubicBezTo>
                <a:cubicBezTo>
                  <a:pt x="1371" y="1911"/>
                  <a:pt x="1374" y="1910"/>
                  <a:pt x="1376" y="1910"/>
                </a:cubicBezTo>
                <a:cubicBezTo>
                  <a:pt x="1386" y="1909"/>
                  <a:pt x="1397" y="1910"/>
                  <a:pt x="1402" y="1910"/>
                </a:cubicBezTo>
                <a:cubicBezTo>
                  <a:pt x="1420" y="1910"/>
                  <a:pt x="1451" y="1906"/>
                  <a:pt x="1461" y="1925"/>
                </a:cubicBezTo>
                <a:cubicBezTo>
                  <a:pt x="1461" y="1925"/>
                  <a:pt x="1461" y="1925"/>
                  <a:pt x="1461" y="1925"/>
                </a:cubicBezTo>
                <a:cubicBezTo>
                  <a:pt x="1461" y="1925"/>
                  <a:pt x="1461" y="1925"/>
                  <a:pt x="1461" y="1925"/>
                </a:cubicBezTo>
                <a:cubicBezTo>
                  <a:pt x="1461" y="1925"/>
                  <a:pt x="1461" y="1925"/>
                  <a:pt x="1461" y="1925"/>
                </a:cubicBezTo>
                <a:cubicBezTo>
                  <a:pt x="1465" y="1933"/>
                  <a:pt x="1469" y="1940"/>
                  <a:pt x="1473" y="1948"/>
                </a:cubicBezTo>
                <a:cubicBezTo>
                  <a:pt x="1474" y="1951"/>
                  <a:pt x="1476" y="1953"/>
                  <a:pt x="1476" y="1956"/>
                </a:cubicBezTo>
                <a:cubicBezTo>
                  <a:pt x="1476" y="1956"/>
                  <a:pt x="1476" y="1956"/>
                  <a:pt x="1476" y="1957"/>
                </a:cubicBezTo>
                <a:cubicBezTo>
                  <a:pt x="1477" y="1957"/>
                  <a:pt x="1477" y="1958"/>
                  <a:pt x="1477" y="1958"/>
                </a:cubicBezTo>
                <a:cubicBezTo>
                  <a:pt x="1477" y="1959"/>
                  <a:pt x="1477" y="1959"/>
                  <a:pt x="1477" y="1960"/>
                </a:cubicBezTo>
                <a:cubicBezTo>
                  <a:pt x="1477" y="1960"/>
                  <a:pt x="1477" y="1960"/>
                  <a:pt x="1477" y="1960"/>
                </a:cubicBezTo>
                <a:cubicBezTo>
                  <a:pt x="1477" y="1960"/>
                  <a:pt x="1476" y="1961"/>
                  <a:pt x="1476" y="1961"/>
                </a:cubicBezTo>
                <a:cubicBezTo>
                  <a:pt x="1476" y="1962"/>
                  <a:pt x="1476" y="1962"/>
                  <a:pt x="1475" y="1963"/>
                </a:cubicBezTo>
                <a:cubicBezTo>
                  <a:pt x="1475" y="1963"/>
                  <a:pt x="1475" y="1963"/>
                  <a:pt x="1475" y="1963"/>
                </a:cubicBezTo>
                <a:cubicBezTo>
                  <a:pt x="1475" y="1964"/>
                  <a:pt x="1474" y="1965"/>
                  <a:pt x="1474" y="1965"/>
                </a:cubicBezTo>
                <a:cubicBezTo>
                  <a:pt x="1473" y="1965"/>
                  <a:pt x="1473" y="1965"/>
                  <a:pt x="1473" y="1966"/>
                </a:cubicBezTo>
                <a:cubicBezTo>
                  <a:pt x="1473" y="1966"/>
                  <a:pt x="1473" y="1966"/>
                  <a:pt x="1472" y="1966"/>
                </a:cubicBezTo>
                <a:cubicBezTo>
                  <a:pt x="1472" y="1966"/>
                  <a:pt x="1472" y="1967"/>
                  <a:pt x="1471" y="1967"/>
                </a:cubicBezTo>
                <a:cubicBezTo>
                  <a:pt x="1470" y="1968"/>
                  <a:pt x="1468" y="1969"/>
                  <a:pt x="1466" y="1969"/>
                </a:cubicBezTo>
                <a:cubicBezTo>
                  <a:pt x="1465" y="1969"/>
                  <a:pt x="1465" y="1969"/>
                  <a:pt x="1464" y="1970"/>
                </a:cubicBezTo>
                <a:cubicBezTo>
                  <a:pt x="1463" y="1970"/>
                  <a:pt x="1462" y="1970"/>
                  <a:pt x="1462" y="1970"/>
                </a:cubicBezTo>
                <a:cubicBezTo>
                  <a:pt x="1461" y="1970"/>
                  <a:pt x="1461" y="1970"/>
                  <a:pt x="1461" y="1970"/>
                </a:cubicBezTo>
                <a:cubicBezTo>
                  <a:pt x="1460" y="1970"/>
                  <a:pt x="1460" y="1970"/>
                  <a:pt x="1460" y="1970"/>
                </a:cubicBezTo>
                <a:cubicBezTo>
                  <a:pt x="1441" y="1972"/>
                  <a:pt x="1422" y="1971"/>
                  <a:pt x="1403" y="1971"/>
                </a:cubicBezTo>
                <a:cubicBezTo>
                  <a:pt x="1401" y="1971"/>
                  <a:pt x="1399" y="1971"/>
                  <a:pt x="1397" y="1970"/>
                </a:cubicBezTo>
                <a:cubicBezTo>
                  <a:pt x="1397" y="1970"/>
                  <a:pt x="1397" y="1970"/>
                  <a:pt x="1397" y="1970"/>
                </a:cubicBezTo>
                <a:cubicBezTo>
                  <a:pt x="1390" y="1970"/>
                  <a:pt x="1383" y="1967"/>
                  <a:pt x="1377" y="1964"/>
                </a:cubicBezTo>
                <a:cubicBezTo>
                  <a:pt x="1376" y="1963"/>
                  <a:pt x="1374" y="1962"/>
                  <a:pt x="1373" y="1961"/>
                </a:cubicBezTo>
                <a:close/>
                <a:moveTo>
                  <a:pt x="1527" y="2063"/>
                </a:moveTo>
                <a:cubicBezTo>
                  <a:pt x="1527" y="2063"/>
                  <a:pt x="1527" y="2064"/>
                  <a:pt x="1527" y="2064"/>
                </a:cubicBezTo>
                <a:cubicBezTo>
                  <a:pt x="1527" y="2065"/>
                  <a:pt x="1526" y="2065"/>
                  <a:pt x="1526" y="2065"/>
                </a:cubicBezTo>
                <a:cubicBezTo>
                  <a:pt x="1526" y="2066"/>
                  <a:pt x="1526" y="2066"/>
                  <a:pt x="1525" y="2067"/>
                </a:cubicBezTo>
                <a:cubicBezTo>
                  <a:pt x="1525" y="2067"/>
                  <a:pt x="1525" y="2068"/>
                  <a:pt x="1525" y="2068"/>
                </a:cubicBezTo>
                <a:cubicBezTo>
                  <a:pt x="1525" y="2068"/>
                  <a:pt x="1524" y="2068"/>
                  <a:pt x="1524" y="2069"/>
                </a:cubicBezTo>
                <a:cubicBezTo>
                  <a:pt x="1524" y="2069"/>
                  <a:pt x="1524" y="2069"/>
                  <a:pt x="1524" y="2069"/>
                </a:cubicBezTo>
                <a:cubicBezTo>
                  <a:pt x="1524" y="2069"/>
                  <a:pt x="1523" y="2070"/>
                  <a:pt x="1523" y="2070"/>
                </a:cubicBezTo>
                <a:cubicBezTo>
                  <a:pt x="1520" y="2073"/>
                  <a:pt x="1515" y="2074"/>
                  <a:pt x="1511" y="2075"/>
                </a:cubicBezTo>
                <a:cubicBezTo>
                  <a:pt x="1510" y="2075"/>
                  <a:pt x="1510" y="2075"/>
                  <a:pt x="1510" y="2075"/>
                </a:cubicBezTo>
                <a:cubicBezTo>
                  <a:pt x="1508" y="2075"/>
                  <a:pt x="1506" y="2076"/>
                  <a:pt x="1504" y="2076"/>
                </a:cubicBezTo>
                <a:cubicBezTo>
                  <a:pt x="1504" y="2076"/>
                  <a:pt x="1504" y="2076"/>
                  <a:pt x="1504" y="2076"/>
                </a:cubicBezTo>
                <a:cubicBezTo>
                  <a:pt x="1503" y="2076"/>
                  <a:pt x="1503" y="2076"/>
                  <a:pt x="1503" y="2076"/>
                </a:cubicBezTo>
                <a:cubicBezTo>
                  <a:pt x="1501" y="2076"/>
                  <a:pt x="1499" y="2076"/>
                  <a:pt x="1497" y="2076"/>
                </a:cubicBezTo>
                <a:cubicBezTo>
                  <a:pt x="1446" y="2076"/>
                  <a:pt x="1446" y="2076"/>
                  <a:pt x="1446" y="2076"/>
                </a:cubicBezTo>
                <a:cubicBezTo>
                  <a:pt x="1444" y="2076"/>
                  <a:pt x="1441" y="2076"/>
                  <a:pt x="1439" y="2075"/>
                </a:cubicBezTo>
                <a:cubicBezTo>
                  <a:pt x="1439" y="2075"/>
                  <a:pt x="1438" y="2075"/>
                  <a:pt x="1438" y="2075"/>
                </a:cubicBezTo>
                <a:cubicBezTo>
                  <a:pt x="1427" y="2074"/>
                  <a:pt x="1414" y="2069"/>
                  <a:pt x="1408" y="2059"/>
                </a:cubicBezTo>
                <a:cubicBezTo>
                  <a:pt x="1407" y="2058"/>
                  <a:pt x="1407" y="2056"/>
                  <a:pt x="1406" y="2055"/>
                </a:cubicBezTo>
                <a:cubicBezTo>
                  <a:pt x="1406" y="2055"/>
                  <a:pt x="1406" y="2055"/>
                  <a:pt x="1406" y="2055"/>
                </a:cubicBezTo>
                <a:cubicBezTo>
                  <a:pt x="1406" y="2055"/>
                  <a:pt x="1406" y="2055"/>
                  <a:pt x="1406" y="2055"/>
                </a:cubicBezTo>
                <a:cubicBezTo>
                  <a:pt x="1403" y="2047"/>
                  <a:pt x="1400" y="2040"/>
                  <a:pt x="1398" y="2032"/>
                </a:cubicBezTo>
                <a:cubicBezTo>
                  <a:pt x="1396" y="2029"/>
                  <a:pt x="1394" y="2024"/>
                  <a:pt x="1393" y="2019"/>
                </a:cubicBezTo>
                <a:cubicBezTo>
                  <a:pt x="1393" y="2019"/>
                  <a:pt x="1393" y="2019"/>
                  <a:pt x="1393" y="2019"/>
                </a:cubicBezTo>
                <a:cubicBezTo>
                  <a:pt x="1393" y="2019"/>
                  <a:pt x="1393" y="2019"/>
                  <a:pt x="1393" y="2019"/>
                </a:cubicBezTo>
                <a:cubicBezTo>
                  <a:pt x="1392" y="2018"/>
                  <a:pt x="1392" y="2018"/>
                  <a:pt x="1392" y="2017"/>
                </a:cubicBezTo>
                <a:cubicBezTo>
                  <a:pt x="1392" y="2015"/>
                  <a:pt x="1392" y="2013"/>
                  <a:pt x="1392" y="2012"/>
                </a:cubicBezTo>
                <a:cubicBezTo>
                  <a:pt x="1393" y="2011"/>
                  <a:pt x="1393" y="2010"/>
                  <a:pt x="1394" y="2009"/>
                </a:cubicBezTo>
                <a:cubicBezTo>
                  <a:pt x="1394" y="2009"/>
                  <a:pt x="1394" y="2009"/>
                  <a:pt x="1394" y="2009"/>
                </a:cubicBezTo>
                <a:cubicBezTo>
                  <a:pt x="1397" y="2004"/>
                  <a:pt x="1403" y="2002"/>
                  <a:pt x="1409" y="2001"/>
                </a:cubicBezTo>
                <a:cubicBezTo>
                  <a:pt x="1409" y="2001"/>
                  <a:pt x="1409" y="2001"/>
                  <a:pt x="1410" y="2001"/>
                </a:cubicBezTo>
                <a:cubicBezTo>
                  <a:pt x="1411" y="2001"/>
                  <a:pt x="1413" y="2001"/>
                  <a:pt x="1414" y="2000"/>
                </a:cubicBezTo>
                <a:cubicBezTo>
                  <a:pt x="1414" y="2000"/>
                  <a:pt x="1415" y="2000"/>
                  <a:pt x="1415" y="2000"/>
                </a:cubicBezTo>
                <a:cubicBezTo>
                  <a:pt x="1418" y="2000"/>
                  <a:pt x="1418" y="2000"/>
                  <a:pt x="1418" y="2000"/>
                </a:cubicBezTo>
                <a:cubicBezTo>
                  <a:pt x="1419" y="2000"/>
                  <a:pt x="1420" y="2000"/>
                  <a:pt x="1421" y="2000"/>
                </a:cubicBezTo>
                <a:cubicBezTo>
                  <a:pt x="1437" y="2000"/>
                  <a:pt x="1453" y="2000"/>
                  <a:pt x="1469" y="2000"/>
                </a:cubicBezTo>
                <a:cubicBezTo>
                  <a:pt x="1469" y="2000"/>
                  <a:pt x="1469" y="2000"/>
                  <a:pt x="1469" y="2000"/>
                </a:cubicBezTo>
                <a:cubicBezTo>
                  <a:pt x="1469" y="2000"/>
                  <a:pt x="1469" y="2000"/>
                  <a:pt x="1469" y="2000"/>
                </a:cubicBezTo>
                <a:cubicBezTo>
                  <a:pt x="1471" y="2000"/>
                  <a:pt x="1473" y="2000"/>
                  <a:pt x="1475" y="2001"/>
                </a:cubicBezTo>
                <a:cubicBezTo>
                  <a:pt x="1475" y="2001"/>
                  <a:pt x="1476" y="2001"/>
                  <a:pt x="1476" y="2001"/>
                </a:cubicBezTo>
                <a:cubicBezTo>
                  <a:pt x="1487" y="2002"/>
                  <a:pt x="1499" y="2006"/>
                  <a:pt x="1505" y="2015"/>
                </a:cubicBezTo>
                <a:cubicBezTo>
                  <a:pt x="1506" y="2016"/>
                  <a:pt x="1507" y="2017"/>
                  <a:pt x="1508" y="2019"/>
                </a:cubicBezTo>
                <a:cubicBezTo>
                  <a:pt x="1509" y="2022"/>
                  <a:pt x="1509" y="2022"/>
                  <a:pt x="1509" y="2022"/>
                </a:cubicBezTo>
                <a:cubicBezTo>
                  <a:pt x="1512" y="2028"/>
                  <a:pt x="1516" y="2035"/>
                  <a:pt x="1519" y="2041"/>
                </a:cubicBezTo>
                <a:cubicBezTo>
                  <a:pt x="1521" y="2045"/>
                  <a:pt x="1524" y="2051"/>
                  <a:pt x="1526" y="2056"/>
                </a:cubicBezTo>
                <a:cubicBezTo>
                  <a:pt x="1527" y="2058"/>
                  <a:pt x="1527" y="2061"/>
                  <a:pt x="1527" y="2063"/>
                </a:cubicBezTo>
                <a:close/>
                <a:moveTo>
                  <a:pt x="1640" y="2000"/>
                </a:moveTo>
                <a:cubicBezTo>
                  <a:pt x="1642" y="2000"/>
                  <a:pt x="1643" y="2000"/>
                  <a:pt x="1645" y="2000"/>
                </a:cubicBezTo>
                <a:cubicBezTo>
                  <a:pt x="1645" y="2000"/>
                  <a:pt x="1645" y="2000"/>
                  <a:pt x="1646" y="2000"/>
                </a:cubicBezTo>
                <a:cubicBezTo>
                  <a:pt x="1657" y="2002"/>
                  <a:pt x="1669" y="2006"/>
                  <a:pt x="1677" y="2014"/>
                </a:cubicBezTo>
                <a:cubicBezTo>
                  <a:pt x="1678" y="2014"/>
                  <a:pt x="1678" y="2015"/>
                  <a:pt x="1678" y="2015"/>
                </a:cubicBezTo>
                <a:cubicBezTo>
                  <a:pt x="1679" y="2016"/>
                  <a:pt x="1679" y="2016"/>
                  <a:pt x="1680" y="2017"/>
                </a:cubicBezTo>
                <a:cubicBezTo>
                  <a:pt x="1680" y="2017"/>
                  <a:pt x="1680" y="2017"/>
                  <a:pt x="1680" y="2018"/>
                </a:cubicBezTo>
                <a:cubicBezTo>
                  <a:pt x="1681" y="2018"/>
                  <a:pt x="1681" y="2018"/>
                  <a:pt x="1681" y="2018"/>
                </a:cubicBezTo>
                <a:cubicBezTo>
                  <a:pt x="1682" y="2019"/>
                  <a:pt x="1682" y="2019"/>
                  <a:pt x="1682" y="2019"/>
                </a:cubicBezTo>
                <a:cubicBezTo>
                  <a:pt x="1685" y="2024"/>
                  <a:pt x="1688" y="2029"/>
                  <a:pt x="1692" y="2034"/>
                </a:cubicBezTo>
                <a:cubicBezTo>
                  <a:pt x="1692" y="2034"/>
                  <a:pt x="1692" y="2034"/>
                  <a:pt x="1692" y="2034"/>
                </a:cubicBezTo>
                <a:cubicBezTo>
                  <a:pt x="1697" y="2041"/>
                  <a:pt x="1703" y="2049"/>
                  <a:pt x="1707" y="2056"/>
                </a:cubicBezTo>
                <a:cubicBezTo>
                  <a:pt x="1707" y="2057"/>
                  <a:pt x="1707" y="2057"/>
                  <a:pt x="1708" y="2058"/>
                </a:cubicBezTo>
                <a:cubicBezTo>
                  <a:pt x="1708" y="2058"/>
                  <a:pt x="1708" y="2058"/>
                  <a:pt x="1708" y="2058"/>
                </a:cubicBezTo>
                <a:cubicBezTo>
                  <a:pt x="1709" y="2063"/>
                  <a:pt x="1709" y="2066"/>
                  <a:pt x="1707" y="2068"/>
                </a:cubicBezTo>
                <a:cubicBezTo>
                  <a:pt x="1706" y="2069"/>
                  <a:pt x="1706" y="2069"/>
                  <a:pt x="1706" y="2069"/>
                </a:cubicBezTo>
                <a:cubicBezTo>
                  <a:pt x="1705" y="2071"/>
                  <a:pt x="1702" y="2072"/>
                  <a:pt x="1699" y="2073"/>
                </a:cubicBezTo>
                <a:cubicBezTo>
                  <a:pt x="1696" y="2074"/>
                  <a:pt x="1692" y="2075"/>
                  <a:pt x="1688" y="2075"/>
                </a:cubicBezTo>
                <a:cubicBezTo>
                  <a:pt x="1684" y="2075"/>
                  <a:pt x="1684" y="2075"/>
                  <a:pt x="1684" y="2075"/>
                </a:cubicBezTo>
                <a:cubicBezTo>
                  <a:pt x="1684" y="2075"/>
                  <a:pt x="1684" y="2075"/>
                  <a:pt x="1684" y="2075"/>
                </a:cubicBezTo>
                <a:cubicBezTo>
                  <a:pt x="1666" y="2075"/>
                  <a:pt x="1648" y="2075"/>
                  <a:pt x="1629" y="2075"/>
                </a:cubicBezTo>
                <a:cubicBezTo>
                  <a:pt x="1627" y="2075"/>
                  <a:pt x="1625" y="2075"/>
                  <a:pt x="1623" y="2075"/>
                </a:cubicBezTo>
                <a:cubicBezTo>
                  <a:pt x="1623" y="2075"/>
                  <a:pt x="1623" y="2075"/>
                  <a:pt x="1623" y="2075"/>
                </a:cubicBezTo>
                <a:cubicBezTo>
                  <a:pt x="1610" y="2073"/>
                  <a:pt x="1597" y="2068"/>
                  <a:pt x="1589" y="2059"/>
                </a:cubicBezTo>
                <a:cubicBezTo>
                  <a:pt x="1588" y="2057"/>
                  <a:pt x="1587" y="2056"/>
                  <a:pt x="1586" y="2055"/>
                </a:cubicBezTo>
                <a:cubicBezTo>
                  <a:pt x="1586" y="2054"/>
                  <a:pt x="1586" y="2054"/>
                  <a:pt x="1586" y="2054"/>
                </a:cubicBezTo>
                <a:cubicBezTo>
                  <a:pt x="1586" y="2054"/>
                  <a:pt x="1586" y="2054"/>
                  <a:pt x="1586" y="2054"/>
                </a:cubicBezTo>
                <a:cubicBezTo>
                  <a:pt x="1582" y="2047"/>
                  <a:pt x="1578" y="2041"/>
                  <a:pt x="1574" y="2034"/>
                </a:cubicBezTo>
                <a:cubicBezTo>
                  <a:pt x="1571" y="2029"/>
                  <a:pt x="1566" y="2021"/>
                  <a:pt x="1564" y="2015"/>
                </a:cubicBezTo>
                <a:cubicBezTo>
                  <a:pt x="1564" y="2015"/>
                  <a:pt x="1564" y="2015"/>
                  <a:pt x="1564" y="2014"/>
                </a:cubicBezTo>
                <a:cubicBezTo>
                  <a:pt x="1564" y="2014"/>
                  <a:pt x="1564" y="2013"/>
                  <a:pt x="1564" y="2013"/>
                </a:cubicBezTo>
                <a:cubicBezTo>
                  <a:pt x="1564" y="2006"/>
                  <a:pt x="1568" y="2003"/>
                  <a:pt x="1574" y="2002"/>
                </a:cubicBezTo>
                <a:cubicBezTo>
                  <a:pt x="1574" y="2001"/>
                  <a:pt x="1574" y="2001"/>
                  <a:pt x="1574" y="2001"/>
                </a:cubicBezTo>
                <a:cubicBezTo>
                  <a:pt x="1574" y="2001"/>
                  <a:pt x="1575" y="2001"/>
                  <a:pt x="1575" y="2001"/>
                </a:cubicBezTo>
                <a:cubicBezTo>
                  <a:pt x="1575" y="2001"/>
                  <a:pt x="1576" y="2001"/>
                  <a:pt x="1576" y="2001"/>
                </a:cubicBezTo>
                <a:cubicBezTo>
                  <a:pt x="1579" y="2000"/>
                  <a:pt x="1581" y="2000"/>
                  <a:pt x="1585" y="2000"/>
                </a:cubicBezTo>
                <a:cubicBezTo>
                  <a:pt x="1621" y="2000"/>
                  <a:pt x="1621" y="2000"/>
                  <a:pt x="1621" y="2000"/>
                </a:cubicBezTo>
                <a:cubicBezTo>
                  <a:pt x="1627" y="2000"/>
                  <a:pt x="1633" y="2000"/>
                  <a:pt x="1639" y="2000"/>
                </a:cubicBezTo>
                <a:cubicBezTo>
                  <a:pt x="1639" y="2000"/>
                  <a:pt x="1639" y="2000"/>
                  <a:pt x="1639" y="2000"/>
                </a:cubicBezTo>
                <a:cubicBezTo>
                  <a:pt x="1639" y="2000"/>
                  <a:pt x="1640" y="2000"/>
                  <a:pt x="1640" y="2000"/>
                </a:cubicBezTo>
                <a:close/>
                <a:moveTo>
                  <a:pt x="1617" y="1924"/>
                </a:moveTo>
                <a:cubicBezTo>
                  <a:pt x="1621" y="1930"/>
                  <a:pt x="1625" y="1937"/>
                  <a:pt x="1629" y="1943"/>
                </a:cubicBezTo>
                <a:cubicBezTo>
                  <a:pt x="1631" y="1946"/>
                  <a:pt x="1635" y="1950"/>
                  <a:pt x="1637" y="1955"/>
                </a:cubicBezTo>
                <a:cubicBezTo>
                  <a:pt x="1638" y="1956"/>
                  <a:pt x="1639" y="1958"/>
                  <a:pt x="1639" y="1960"/>
                </a:cubicBezTo>
                <a:cubicBezTo>
                  <a:pt x="1639" y="1961"/>
                  <a:pt x="1638" y="1962"/>
                  <a:pt x="1638" y="1963"/>
                </a:cubicBezTo>
                <a:cubicBezTo>
                  <a:pt x="1637" y="1964"/>
                  <a:pt x="1637" y="1964"/>
                  <a:pt x="1636" y="1965"/>
                </a:cubicBezTo>
                <a:cubicBezTo>
                  <a:pt x="1636" y="1965"/>
                  <a:pt x="1636" y="1965"/>
                  <a:pt x="1636" y="1965"/>
                </a:cubicBezTo>
                <a:cubicBezTo>
                  <a:pt x="1636" y="1965"/>
                  <a:pt x="1636" y="1965"/>
                  <a:pt x="1636" y="1965"/>
                </a:cubicBezTo>
                <a:cubicBezTo>
                  <a:pt x="1636" y="1966"/>
                  <a:pt x="1635" y="1966"/>
                  <a:pt x="1635" y="1966"/>
                </a:cubicBezTo>
                <a:cubicBezTo>
                  <a:pt x="1635" y="1966"/>
                  <a:pt x="1634" y="1967"/>
                  <a:pt x="1634" y="1967"/>
                </a:cubicBezTo>
                <a:cubicBezTo>
                  <a:pt x="1634" y="1967"/>
                  <a:pt x="1633" y="1967"/>
                  <a:pt x="1632" y="1968"/>
                </a:cubicBezTo>
                <a:cubicBezTo>
                  <a:pt x="1632" y="1968"/>
                  <a:pt x="1631" y="1968"/>
                  <a:pt x="1630" y="1969"/>
                </a:cubicBezTo>
                <a:cubicBezTo>
                  <a:pt x="1630" y="1969"/>
                  <a:pt x="1630" y="1969"/>
                  <a:pt x="1630" y="1969"/>
                </a:cubicBezTo>
                <a:cubicBezTo>
                  <a:pt x="1630" y="1969"/>
                  <a:pt x="1630" y="1969"/>
                  <a:pt x="1629" y="1969"/>
                </a:cubicBezTo>
                <a:cubicBezTo>
                  <a:pt x="1620" y="1972"/>
                  <a:pt x="1607" y="1970"/>
                  <a:pt x="1598" y="1970"/>
                </a:cubicBezTo>
                <a:cubicBezTo>
                  <a:pt x="1588" y="1970"/>
                  <a:pt x="1578" y="1970"/>
                  <a:pt x="1567" y="1970"/>
                </a:cubicBezTo>
                <a:cubicBezTo>
                  <a:pt x="1558" y="1970"/>
                  <a:pt x="1547" y="1968"/>
                  <a:pt x="1539" y="1962"/>
                </a:cubicBezTo>
                <a:cubicBezTo>
                  <a:pt x="1538" y="1962"/>
                  <a:pt x="1536" y="1961"/>
                  <a:pt x="1535" y="1960"/>
                </a:cubicBezTo>
                <a:cubicBezTo>
                  <a:pt x="1533" y="1958"/>
                  <a:pt x="1531" y="1956"/>
                  <a:pt x="1530" y="1954"/>
                </a:cubicBezTo>
                <a:cubicBezTo>
                  <a:pt x="1529" y="1952"/>
                  <a:pt x="1529" y="1952"/>
                  <a:pt x="1529" y="1952"/>
                </a:cubicBezTo>
                <a:cubicBezTo>
                  <a:pt x="1529" y="1952"/>
                  <a:pt x="1529" y="1952"/>
                  <a:pt x="1529" y="1952"/>
                </a:cubicBezTo>
                <a:cubicBezTo>
                  <a:pt x="1524" y="1944"/>
                  <a:pt x="1520" y="1936"/>
                  <a:pt x="1515" y="1928"/>
                </a:cubicBezTo>
                <a:cubicBezTo>
                  <a:pt x="1513" y="1925"/>
                  <a:pt x="1513" y="1925"/>
                  <a:pt x="1513" y="1925"/>
                </a:cubicBezTo>
                <a:cubicBezTo>
                  <a:pt x="1512" y="1923"/>
                  <a:pt x="1512" y="1921"/>
                  <a:pt x="1512" y="1919"/>
                </a:cubicBezTo>
                <a:cubicBezTo>
                  <a:pt x="1512" y="1917"/>
                  <a:pt x="1513" y="1915"/>
                  <a:pt x="1515" y="1914"/>
                </a:cubicBezTo>
                <a:cubicBezTo>
                  <a:pt x="1517" y="1913"/>
                  <a:pt x="1519" y="1912"/>
                  <a:pt x="1522" y="1911"/>
                </a:cubicBezTo>
                <a:cubicBezTo>
                  <a:pt x="1524" y="1910"/>
                  <a:pt x="1528" y="1910"/>
                  <a:pt x="1531" y="1910"/>
                </a:cubicBezTo>
                <a:cubicBezTo>
                  <a:pt x="1532" y="1910"/>
                  <a:pt x="1532" y="1910"/>
                  <a:pt x="1532" y="1910"/>
                </a:cubicBezTo>
                <a:cubicBezTo>
                  <a:pt x="1540" y="1909"/>
                  <a:pt x="1548" y="1910"/>
                  <a:pt x="1553" y="1910"/>
                </a:cubicBezTo>
                <a:cubicBezTo>
                  <a:pt x="1573" y="1910"/>
                  <a:pt x="1604" y="1906"/>
                  <a:pt x="1617" y="1924"/>
                </a:cubicBezTo>
                <a:close/>
                <a:moveTo>
                  <a:pt x="366" y="1441"/>
                </a:moveTo>
                <a:cubicBezTo>
                  <a:pt x="372" y="1443"/>
                  <a:pt x="377" y="1446"/>
                  <a:pt x="382" y="1448"/>
                </a:cubicBezTo>
                <a:cubicBezTo>
                  <a:pt x="392" y="1453"/>
                  <a:pt x="403" y="1458"/>
                  <a:pt x="413" y="1462"/>
                </a:cubicBezTo>
                <a:cubicBezTo>
                  <a:pt x="418" y="1464"/>
                  <a:pt x="422" y="1466"/>
                  <a:pt x="426" y="1468"/>
                </a:cubicBezTo>
                <a:cubicBezTo>
                  <a:pt x="430" y="1469"/>
                  <a:pt x="433" y="1470"/>
                  <a:pt x="437" y="1472"/>
                </a:cubicBezTo>
                <a:cubicBezTo>
                  <a:pt x="458" y="1479"/>
                  <a:pt x="479" y="1486"/>
                  <a:pt x="502" y="1492"/>
                </a:cubicBezTo>
                <a:cubicBezTo>
                  <a:pt x="527" y="1499"/>
                  <a:pt x="552" y="1505"/>
                  <a:pt x="578" y="1510"/>
                </a:cubicBezTo>
                <a:cubicBezTo>
                  <a:pt x="683" y="1532"/>
                  <a:pt x="786" y="1541"/>
                  <a:pt x="819" y="1542"/>
                </a:cubicBezTo>
                <a:cubicBezTo>
                  <a:pt x="819" y="1610"/>
                  <a:pt x="819" y="1610"/>
                  <a:pt x="819" y="1610"/>
                </a:cubicBezTo>
                <a:cubicBezTo>
                  <a:pt x="857" y="1570"/>
                  <a:pt x="857" y="1570"/>
                  <a:pt x="857" y="1570"/>
                </a:cubicBezTo>
                <a:cubicBezTo>
                  <a:pt x="906" y="1518"/>
                  <a:pt x="906" y="1518"/>
                  <a:pt x="906" y="1518"/>
                </a:cubicBezTo>
                <a:cubicBezTo>
                  <a:pt x="1019" y="1399"/>
                  <a:pt x="1019" y="1399"/>
                  <a:pt x="1019" y="1399"/>
                </a:cubicBezTo>
                <a:cubicBezTo>
                  <a:pt x="933" y="1308"/>
                  <a:pt x="933" y="1308"/>
                  <a:pt x="933" y="1308"/>
                </a:cubicBezTo>
                <a:cubicBezTo>
                  <a:pt x="819" y="1188"/>
                  <a:pt x="819" y="1188"/>
                  <a:pt x="819" y="1188"/>
                </a:cubicBezTo>
                <a:cubicBezTo>
                  <a:pt x="819" y="1271"/>
                  <a:pt x="819" y="1271"/>
                  <a:pt x="819" y="1271"/>
                </a:cubicBezTo>
                <a:cubicBezTo>
                  <a:pt x="740" y="1279"/>
                  <a:pt x="653" y="1266"/>
                  <a:pt x="578" y="1249"/>
                </a:cubicBezTo>
                <a:cubicBezTo>
                  <a:pt x="550" y="1242"/>
                  <a:pt x="525" y="1235"/>
                  <a:pt x="502" y="1229"/>
                </a:cubicBezTo>
                <a:cubicBezTo>
                  <a:pt x="471" y="1219"/>
                  <a:pt x="445" y="1211"/>
                  <a:pt x="426" y="1204"/>
                </a:cubicBezTo>
                <a:cubicBezTo>
                  <a:pt x="422" y="1202"/>
                  <a:pt x="418" y="1201"/>
                  <a:pt x="415" y="1199"/>
                </a:cubicBezTo>
                <a:cubicBezTo>
                  <a:pt x="414" y="1199"/>
                  <a:pt x="414" y="1199"/>
                  <a:pt x="413" y="1199"/>
                </a:cubicBezTo>
                <a:cubicBezTo>
                  <a:pt x="413" y="1199"/>
                  <a:pt x="413" y="1199"/>
                  <a:pt x="413" y="1199"/>
                </a:cubicBezTo>
                <a:cubicBezTo>
                  <a:pt x="354" y="1175"/>
                  <a:pt x="300" y="1147"/>
                  <a:pt x="253" y="1115"/>
                </a:cubicBezTo>
                <a:cubicBezTo>
                  <a:pt x="189" y="1073"/>
                  <a:pt x="142" y="1028"/>
                  <a:pt x="110" y="981"/>
                </a:cubicBezTo>
                <a:cubicBezTo>
                  <a:pt x="94" y="963"/>
                  <a:pt x="80" y="944"/>
                  <a:pt x="68" y="925"/>
                </a:cubicBezTo>
                <a:cubicBezTo>
                  <a:pt x="33" y="870"/>
                  <a:pt x="13" y="811"/>
                  <a:pt x="11" y="751"/>
                </a:cubicBezTo>
                <a:cubicBezTo>
                  <a:pt x="7" y="768"/>
                  <a:pt x="4" y="785"/>
                  <a:pt x="3" y="802"/>
                </a:cubicBezTo>
                <a:cubicBezTo>
                  <a:pt x="0" y="834"/>
                  <a:pt x="4" y="864"/>
                  <a:pt x="7" y="893"/>
                </a:cubicBezTo>
                <a:cubicBezTo>
                  <a:pt x="8" y="898"/>
                  <a:pt x="9" y="904"/>
                  <a:pt x="9" y="909"/>
                </a:cubicBezTo>
                <a:cubicBezTo>
                  <a:pt x="22" y="1021"/>
                  <a:pt x="22" y="1021"/>
                  <a:pt x="22" y="1021"/>
                </a:cubicBezTo>
                <a:cubicBezTo>
                  <a:pt x="23" y="1025"/>
                  <a:pt x="23" y="1029"/>
                  <a:pt x="24" y="1033"/>
                </a:cubicBezTo>
                <a:cubicBezTo>
                  <a:pt x="25" y="1048"/>
                  <a:pt x="27" y="1064"/>
                  <a:pt x="30" y="1080"/>
                </a:cubicBezTo>
                <a:cubicBezTo>
                  <a:pt x="34" y="1101"/>
                  <a:pt x="40" y="1121"/>
                  <a:pt x="47" y="1140"/>
                </a:cubicBezTo>
                <a:cubicBezTo>
                  <a:pt x="61" y="1175"/>
                  <a:pt x="80" y="1208"/>
                  <a:pt x="103" y="1239"/>
                </a:cubicBezTo>
                <a:cubicBezTo>
                  <a:pt x="146" y="1295"/>
                  <a:pt x="202" y="1344"/>
                  <a:pt x="275" y="1390"/>
                </a:cubicBezTo>
                <a:cubicBezTo>
                  <a:pt x="304" y="1409"/>
                  <a:pt x="335" y="1426"/>
                  <a:pt x="366" y="1441"/>
                </a:cubicBezTo>
                <a:close/>
                <a:moveTo>
                  <a:pt x="64" y="773"/>
                </a:moveTo>
                <a:cubicBezTo>
                  <a:pt x="67" y="798"/>
                  <a:pt x="74" y="823"/>
                  <a:pt x="84" y="848"/>
                </a:cubicBezTo>
                <a:cubicBezTo>
                  <a:pt x="107" y="785"/>
                  <a:pt x="165" y="713"/>
                  <a:pt x="209" y="677"/>
                </a:cubicBezTo>
                <a:cubicBezTo>
                  <a:pt x="272" y="628"/>
                  <a:pt x="353" y="583"/>
                  <a:pt x="451" y="545"/>
                </a:cubicBezTo>
                <a:cubicBezTo>
                  <a:pt x="515" y="521"/>
                  <a:pt x="582" y="501"/>
                  <a:pt x="652" y="486"/>
                </a:cubicBezTo>
                <a:cubicBezTo>
                  <a:pt x="652" y="314"/>
                  <a:pt x="652" y="314"/>
                  <a:pt x="652" y="314"/>
                </a:cubicBezTo>
                <a:cubicBezTo>
                  <a:pt x="640" y="317"/>
                  <a:pt x="627" y="320"/>
                  <a:pt x="615" y="323"/>
                </a:cubicBezTo>
                <a:cubicBezTo>
                  <a:pt x="544" y="340"/>
                  <a:pt x="476" y="361"/>
                  <a:pt x="413" y="386"/>
                </a:cubicBezTo>
                <a:cubicBezTo>
                  <a:pt x="345" y="413"/>
                  <a:pt x="288" y="442"/>
                  <a:pt x="238" y="474"/>
                </a:cubicBezTo>
                <a:cubicBezTo>
                  <a:pt x="204" y="496"/>
                  <a:pt x="178" y="516"/>
                  <a:pt x="153" y="537"/>
                </a:cubicBezTo>
                <a:cubicBezTo>
                  <a:pt x="142" y="547"/>
                  <a:pt x="131" y="556"/>
                  <a:pt x="122" y="566"/>
                </a:cubicBezTo>
                <a:cubicBezTo>
                  <a:pt x="81" y="622"/>
                  <a:pt x="60" y="684"/>
                  <a:pt x="62" y="747"/>
                </a:cubicBezTo>
                <a:cubicBezTo>
                  <a:pt x="62" y="756"/>
                  <a:pt x="63" y="764"/>
                  <a:pt x="64" y="773"/>
                </a:cubicBezTo>
                <a:close/>
                <a:moveTo>
                  <a:pt x="1928" y="693"/>
                </a:moveTo>
                <a:cubicBezTo>
                  <a:pt x="1966" y="727"/>
                  <a:pt x="2007" y="795"/>
                  <a:pt x="2021" y="856"/>
                </a:cubicBezTo>
                <a:cubicBezTo>
                  <a:pt x="2034" y="828"/>
                  <a:pt x="2042" y="798"/>
                  <a:pt x="2045" y="768"/>
                </a:cubicBezTo>
                <a:cubicBezTo>
                  <a:pt x="2046" y="761"/>
                  <a:pt x="2047" y="754"/>
                  <a:pt x="2047" y="747"/>
                </a:cubicBezTo>
                <a:cubicBezTo>
                  <a:pt x="2049" y="670"/>
                  <a:pt x="2018" y="595"/>
                  <a:pt x="1958" y="530"/>
                </a:cubicBezTo>
                <a:cubicBezTo>
                  <a:pt x="1924" y="501"/>
                  <a:pt x="1884" y="473"/>
                  <a:pt x="1839" y="447"/>
                </a:cubicBezTo>
                <a:cubicBezTo>
                  <a:pt x="1782" y="415"/>
                  <a:pt x="1718" y="387"/>
                  <a:pt x="1639" y="359"/>
                </a:cubicBezTo>
                <a:cubicBezTo>
                  <a:pt x="1584" y="340"/>
                  <a:pt x="1524" y="324"/>
                  <a:pt x="1457" y="310"/>
                </a:cubicBezTo>
                <a:cubicBezTo>
                  <a:pt x="1457" y="482"/>
                  <a:pt x="1457" y="482"/>
                  <a:pt x="1457" y="482"/>
                </a:cubicBezTo>
                <a:cubicBezTo>
                  <a:pt x="1542" y="500"/>
                  <a:pt x="1625" y="525"/>
                  <a:pt x="1700" y="556"/>
                </a:cubicBezTo>
                <a:cubicBezTo>
                  <a:pt x="1795" y="595"/>
                  <a:pt x="1871" y="642"/>
                  <a:pt x="1928" y="693"/>
                </a:cubicBezTo>
                <a:close/>
                <a:moveTo>
                  <a:pt x="1054" y="814"/>
                </a:moveTo>
                <a:cubicBezTo>
                  <a:pt x="1186" y="814"/>
                  <a:pt x="1408" y="789"/>
                  <a:pt x="1408" y="696"/>
                </a:cubicBezTo>
                <a:cubicBezTo>
                  <a:pt x="1408" y="118"/>
                  <a:pt x="1408" y="118"/>
                  <a:pt x="1408" y="118"/>
                </a:cubicBezTo>
                <a:cubicBezTo>
                  <a:pt x="1408" y="25"/>
                  <a:pt x="1186" y="0"/>
                  <a:pt x="1054" y="0"/>
                </a:cubicBezTo>
                <a:cubicBezTo>
                  <a:pt x="923" y="0"/>
                  <a:pt x="701" y="25"/>
                  <a:pt x="701" y="118"/>
                </a:cubicBezTo>
                <a:cubicBezTo>
                  <a:pt x="701" y="696"/>
                  <a:pt x="701" y="696"/>
                  <a:pt x="701" y="696"/>
                </a:cubicBezTo>
                <a:cubicBezTo>
                  <a:pt x="701" y="789"/>
                  <a:pt x="923" y="814"/>
                  <a:pt x="1054" y="814"/>
                </a:cubicBezTo>
                <a:close/>
                <a:moveTo>
                  <a:pt x="1054" y="35"/>
                </a:moveTo>
                <a:cubicBezTo>
                  <a:pt x="1219" y="35"/>
                  <a:pt x="1352" y="71"/>
                  <a:pt x="1352" y="116"/>
                </a:cubicBezTo>
                <a:cubicBezTo>
                  <a:pt x="1352" y="161"/>
                  <a:pt x="1219" y="197"/>
                  <a:pt x="1054" y="197"/>
                </a:cubicBezTo>
                <a:cubicBezTo>
                  <a:pt x="890" y="197"/>
                  <a:pt x="757" y="161"/>
                  <a:pt x="757" y="116"/>
                </a:cubicBezTo>
                <a:cubicBezTo>
                  <a:pt x="757" y="71"/>
                  <a:pt x="890" y="35"/>
                  <a:pt x="1054" y="35"/>
                </a:cubicBez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73631571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Microsoft Recommendation</a:t>
            </a:r>
            <a:endParaRPr lang="en-AU" dirty="0"/>
          </a:p>
        </p:txBody>
      </p:sp>
      <p:sp>
        <p:nvSpPr>
          <p:cNvPr id="3" name="Text Placeholder 2"/>
          <p:cNvSpPr>
            <a:spLocks noGrp="1"/>
          </p:cNvSpPr>
          <p:nvPr>
            <p:ph type="body" sz="quarter" idx="10"/>
          </p:nvPr>
        </p:nvSpPr>
        <p:spPr>
          <a:xfrm>
            <a:off x="519112" y="1447799"/>
            <a:ext cx="11149013" cy="4431983"/>
          </a:xfrm>
        </p:spPr>
        <p:txBody>
          <a:bodyPr/>
          <a:lstStyle/>
          <a:p>
            <a:r>
              <a:rPr lang="en-AU" dirty="0" smtClean="0"/>
              <a:t>BACPAC</a:t>
            </a:r>
          </a:p>
          <a:p>
            <a:r>
              <a:rPr lang="en-AU" sz="3500" dirty="0" smtClean="0">
                <a:solidFill>
                  <a:schemeClr val="accent4">
                    <a:lumMod val="50000"/>
                  </a:schemeClr>
                </a:solidFill>
              </a:rPr>
              <a:t>Geographical redundancy</a:t>
            </a:r>
            <a:r>
              <a:rPr lang="en-AU" sz="3500" dirty="0" smtClean="0"/>
              <a:t>		</a:t>
            </a:r>
            <a:r>
              <a:rPr lang="en-AU" sz="3500" dirty="0" smtClean="0">
                <a:solidFill>
                  <a:srgbClr val="C00000"/>
                </a:solidFill>
              </a:rPr>
              <a:t>Not transactionally consistent</a:t>
            </a:r>
          </a:p>
          <a:p>
            <a:endParaRPr lang="en-AU" dirty="0" smtClean="0"/>
          </a:p>
          <a:p>
            <a:r>
              <a:rPr lang="en-AU" dirty="0" smtClean="0"/>
              <a:t>CREATE DATABASE AS COPY OF</a:t>
            </a:r>
          </a:p>
          <a:p>
            <a:r>
              <a:rPr lang="en-AU" sz="3500" dirty="0" smtClean="0">
                <a:solidFill>
                  <a:schemeClr val="accent4">
                    <a:lumMod val="50000"/>
                  </a:schemeClr>
                </a:solidFill>
              </a:rPr>
              <a:t>Transactionally consistent</a:t>
            </a:r>
            <a:r>
              <a:rPr lang="en-AU" sz="3500" dirty="0"/>
              <a:t>		</a:t>
            </a:r>
            <a:r>
              <a:rPr lang="en-AU" sz="3500" dirty="0" smtClean="0">
                <a:solidFill>
                  <a:srgbClr val="C00000"/>
                </a:solidFill>
              </a:rPr>
              <a:t>Charges a full day</a:t>
            </a:r>
            <a:endParaRPr lang="en-AU" sz="3500" dirty="0">
              <a:solidFill>
                <a:srgbClr val="C00000"/>
              </a:solidFill>
            </a:endParaRPr>
          </a:p>
          <a:p>
            <a:endParaRPr lang="en-AU" dirty="0"/>
          </a:p>
          <a:p>
            <a:r>
              <a:rPr lang="en-AU" sz="3000" dirty="0">
                <a:hlinkClick r:id="rId2"/>
              </a:rPr>
              <a:t>http://</a:t>
            </a:r>
            <a:r>
              <a:rPr lang="en-AU" sz="3000" dirty="0" smtClean="0">
                <a:hlinkClick r:id="rId2"/>
              </a:rPr>
              <a:t>msdn.microsoft.com/en-us/library/jj650016.aspx</a:t>
            </a:r>
            <a:endParaRPr lang="en-AU" sz="3000" dirty="0"/>
          </a:p>
        </p:txBody>
      </p:sp>
    </p:spTree>
    <p:extLst>
      <p:ext uri="{BB962C8B-B14F-4D97-AF65-F5344CB8AC3E}">
        <p14:creationId xmlns:p14="http://schemas.microsoft.com/office/powerpoint/2010/main" val="343303347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Other options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Red Gate Cloud Services</a:t>
            </a:r>
          </a:p>
          <a:p>
            <a:r>
              <a:rPr lang="en-AU" dirty="0" err="1" smtClean="0"/>
              <a:t>Cerebrat</a:t>
            </a:r>
            <a:r>
              <a:rPr lang="en-AU" dirty="0" err="1" smtClean="0"/>
              <a:t>a</a:t>
            </a:r>
            <a:r>
              <a:rPr lang="en-AU" dirty="0" smtClean="0"/>
              <a:t> </a:t>
            </a:r>
            <a:r>
              <a:rPr lang="en-AU" dirty="0" err="1" smtClean="0"/>
              <a:t>Powershell</a:t>
            </a:r>
            <a:r>
              <a:rPr lang="en-AU" dirty="0" smtClean="0"/>
              <a:t> </a:t>
            </a:r>
            <a:r>
              <a:rPr lang="en-AU" dirty="0" err="1" smtClean="0"/>
              <a:t>Commandlets</a:t>
            </a:r>
            <a:endParaRPr lang="en-AU" dirty="0" smtClean="0"/>
          </a:p>
          <a:p>
            <a:r>
              <a:rPr lang="en-AU" dirty="0" err="1" smtClean="0"/>
              <a:t>bcp</a:t>
            </a:r>
            <a:r>
              <a:rPr lang="en-AU" dirty="0" smtClean="0"/>
              <a:t> Utility</a:t>
            </a:r>
          </a:p>
          <a:p>
            <a:r>
              <a:rPr lang="en-AU" dirty="0" smtClean="0"/>
              <a:t>Azure migration wizard</a:t>
            </a:r>
          </a:p>
          <a:p>
            <a:r>
              <a:rPr lang="en-AU" dirty="0" smtClean="0"/>
              <a:t>SQL Data Sync</a:t>
            </a:r>
          </a:p>
          <a:p>
            <a:r>
              <a:rPr lang="en-AU" dirty="0" smtClean="0"/>
              <a:t>DAC Framework</a:t>
            </a:r>
          </a:p>
          <a:p>
            <a:r>
              <a:rPr lang="en-AU" dirty="0" smtClean="0"/>
              <a:t>Sync Framework</a:t>
            </a:r>
            <a:endParaRPr lang="en-AU" dirty="0" smtClean="0"/>
          </a:p>
        </p:txBody>
      </p:sp>
      <p:pic>
        <p:nvPicPr>
          <p:cNvPr id="28"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984" y="1557073"/>
            <a:ext cx="4990505" cy="3743854"/>
          </a:xfrm>
          <a:prstGeom prst="rect">
            <a:avLst/>
          </a:prstGeom>
        </p:spPr>
      </p:pic>
    </p:spTree>
    <p:extLst>
      <p:ext uri="{BB962C8B-B14F-4D97-AF65-F5344CB8AC3E}">
        <p14:creationId xmlns:p14="http://schemas.microsoft.com/office/powerpoint/2010/main" val="1164452152"/>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No transaction logs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solidFill>
                  <a:srgbClr val="C00000"/>
                </a:solidFill>
              </a:rPr>
              <a:t>Manual changes are </a:t>
            </a:r>
            <a:r>
              <a:rPr lang="en-AU" b="1" dirty="0" smtClean="0">
                <a:solidFill>
                  <a:srgbClr val="C00000"/>
                </a:solidFill>
              </a:rPr>
              <a:t>risky</a:t>
            </a:r>
          </a:p>
          <a:p>
            <a:endParaRPr lang="en-AU" dirty="0" smtClean="0"/>
          </a:p>
          <a:p>
            <a:r>
              <a:rPr lang="en-AU" dirty="0" smtClean="0">
                <a:solidFill>
                  <a:schemeClr val="accent4">
                    <a:lumMod val="50000"/>
                  </a:schemeClr>
                </a:solidFill>
              </a:rPr>
              <a:t>Use migrations</a:t>
            </a:r>
          </a:p>
          <a:p>
            <a:r>
              <a:rPr lang="en-AU" dirty="0" smtClean="0">
                <a:solidFill>
                  <a:schemeClr val="accent4">
                    <a:lumMod val="50000"/>
                  </a:schemeClr>
                </a:solidFill>
              </a:rPr>
              <a:t>Have a test environment</a:t>
            </a:r>
          </a:p>
          <a:p>
            <a:r>
              <a:rPr lang="en-AU" dirty="0" smtClean="0">
                <a:solidFill>
                  <a:schemeClr val="accent4">
                    <a:lumMod val="50000"/>
                  </a:schemeClr>
                </a:solidFill>
              </a:rPr>
              <a:t>Make it difficult to log into server manually</a:t>
            </a:r>
            <a:endParaRPr lang="en-AU" dirty="0">
              <a:solidFill>
                <a:schemeClr val="accent4">
                  <a:lumMod val="50000"/>
                </a:schemeClr>
              </a:solidFill>
            </a:endParaRPr>
          </a:p>
          <a:p>
            <a:r>
              <a:rPr lang="en-AU" dirty="0" smtClean="0">
                <a:solidFill>
                  <a:schemeClr val="accent4">
                    <a:lumMod val="50000"/>
                  </a:schemeClr>
                </a:solidFill>
              </a:rPr>
              <a:t>Automate your backups</a:t>
            </a:r>
          </a:p>
        </p:txBody>
      </p:sp>
    </p:spTree>
    <p:extLst>
      <p:ext uri="{BB962C8B-B14F-4D97-AF65-F5344CB8AC3E}">
        <p14:creationId xmlns:p14="http://schemas.microsoft.com/office/powerpoint/2010/main" val="981396761"/>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Transient Fault Handling</a:t>
            </a:r>
            <a:endParaRPr lang="en-US" dirty="0"/>
          </a:p>
        </p:txBody>
      </p:sp>
    </p:spTree>
    <p:extLst>
      <p:ext uri="{BB962C8B-B14F-4D97-AF65-F5344CB8AC3E}">
        <p14:creationId xmlns:p14="http://schemas.microsoft.com/office/powerpoint/2010/main" val="3715508783"/>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are transient faults?</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Faults that occur “sometimes”</a:t>
            </a:r>
          </a:p>
          <a:p>
            <a:r>
              <a:rPr lang="en-AU" dirty="0" smtClean="0">
                <a:solidFill>
                  <a:schemeClr val="accent4">
                    <a:lumMod val="50000"/>
                  </a:schemeClr>
                </a:solidFill>
              </a:rPr>
              <a:t>If you retry the failed operation it will usually succeed</a:t>
            </a:r>
          </a:p>
          <a:p>
            <a:endParaRPr lang="en-AU" dirty="0"/>
          </a:p>
          <a:p>
            <a:r>
              <a:rPr lang="en-AU" dirty="0" smtClean="0"/>
              <a:t>Examples:</a:t>
            </a:r>
          </a:p>
          <a:p>
            <a:r>
              <a:rPr lang="en-AU" dirty="0"/>
              <a:t>	</a:t>
            </a:r>
            <a:r>
              <a:rPr lang="en-AU" dirty="0" smtClean="0">
                <a:solidFill>
                  <a:srgbClr val="C00000"/>
                </a:solidFill>
              </a:rPr>
              <a:t>Closing idle connections</a:t>
            </a:r>
          </a:p>
          <a:p>
            <a:r>
              <a:rPr lang="en-AU" dirty="0">
                <a:solidFill>
                  <a:srgbClr val="C00000"/>
                </a:solidFill>
              </a:rPr>
              <a:t>	</a:t>
            </a:r>
            <a:r>
              <a:rPr lang="en-AU" dirty="0" smtClean="0">
                <a:solidFill>
                  <a:srgbClr val="C00000"/>
                </a:solidFill>
              </a:rPr>
              <a:t>Throttling excessive connections</a:t>
            </a:r>
          </a:p>
          <a:p>
            <a:r>
              <a:rPr lang="en-AU" dirty="0">
                <a:solidFill>
                  <a:srgbClr val="C00000"/>
                </a:solidFill>
              </a:rPr>
              <a:t>	</a:t>
            </a:r>
            <a:r>
              <a:rPr lang="en-AU" dirty="0" smtClean="0">
                <a:solidFill>
                  <a:srgbClr val="C00000"/>
                </a:solidFill>
              </a:rPr>
              <a:t>Timeouts when the resource isn’t able to respond</a:t>
            </a:r>
            <a:endParaRPr lang="en-AU" dirty="0" smtClean="0">
              <a:solidFill>
                <a:srgbClr val="C00000"/>
              </a:solidFill>
            </a:endParaRPr>
          </a:p>
        </p:txBody>
      </p:sp>
    </p:spTree>
    <p:extLst>
      <p:ext uri="{BB962C8B-B14F-4D97-AF65-F5344CB8AC3E}">
        <p14:creationId xmlns:p14="http://schemas.microsoft.com/office/powerpoint/2010/main" val="65053151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AU" dirty="0" smtClean="0"/>
              <a:t>Why </a:t>
            </a:r>
            <a:r>
              <a:rPr lang="en-AU" dirty="0" smtClean="0"/>
              <a:t>do transient faults occur?</a:t>
            </a:r>
            <a:endParaRPr lang="en-AU" dirty="0"/>
          </a:p>
        </p:txBody>
      </p:sp>
      <p:sp>
        <p:nvSpPr>
          <p:cNvPr id="3" name="Text Placeholder 2"/>
          <p:cNvSpPr>
            <a:spLocks noGrp="1"/>
          </p:cNvSpPr>
          <p:nvPr>
            <p:ph type="body" sz="quarter" idx="10"/>
          </p:nvPr>
        </p:nvSpPr>
        <p:spPr>
          <a:xfrm>
            <a:off x="519112" y="1447799"/>
            <a:ext cx="11149013" cy="4570482"/>
          </a:xfrm>
        </p:spPr>
        <p:txBody>
          <a:bodyPr/>
          <a:lstStyle/>
          <a:p>
            <a:r>
              <a:rPr lang="en-AU" dirty="0" smtClean="0"/>
              <a:t>Cloud computing == shared resources</a:t>
            </a:r>
          </a:p>
          <a:p>
            <a:r>
              <a:rPr lang="en-AU" dirty="0" smtClean="0"/>
              <a:t>SLAs dictate expectations</a:t>
            </a:r>
          </a:p>
          <a:p>
            <a:endParaRPr lang="en-AU" dirty="0" smtClean="0"/>
          </a:p>
          <a:p>
            <a:r>
              <a:rPr lang="en-AU" dirty="0" smtClean="0">
                <a:solidFill>
                  <a:srgbClr val="C00000"/>
                </a:solidFill>
              </a:rPr>
              <a:t>No guarantees outside of SLAs</a:t>
            </a:r>
          </a:p>
          <a:p>
            <a:r>
              <a:rPr lang="en-AU" dirty="0" smtClean="0">
                <a:solidFill>
                  <a:schemeClr val="accent4">
                    <a:lumMod val="50000"/>
                  </a:schemeClr>
                </a:solidFill>
              </a:rPr>
              <a:t>Optimisations improve overall performance</a:t>
            </a:r>
          </a:p>
          <a:p>
            <a:endParaRPr lang="en-AU" dirty="0">
              <a:solidFill>
                <a:schemeClr val="accent4">
                  <a:lumMod val="50000"/>
                </a:schemeClr>
              </a:solidFill>
            </a:endParaRPr>
          </a:p>
          <a:p>
            <a:r>
              <a:rPr lang="en-AU" b="1" dirty="0" smtClean="0">
                <a:solidFill>
                  <a:schemeClr val="tx1"/>
                </a:solidFill>
              </a:rPr>
              <a:t>Remember:</a:t>
            </a:r>
            <a:r>
              <a:rPr lang="en-AU" dirty="0" smtClean="0">
                <a:solidFill>
                  <a:schemeClr val="tx1"/>
                </a:solidFill>
              </a:rPr>
              <a:t> Azure SQL != SQL Server</a:t>
            </a:r>
            <a:endParaRPr lang="en-AU" dirty="0">
              <a:solidFill>
                <a:schemeClr val="tx1"/>
              </a:solidFill>
            </a:endParaRPr>
          </a:p>
        </p:txBody>
      </p:sp>
    </p:spTree>
    <p:extLst>
      <p:ext uri="{BB962C8B-B14F-4D97-AF65-F5344CB8AC3E}">
        <p14:creationId xmlns:p14="http://schemas.microsoft.com/office/powerpoint/2010/main" val="43724143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2396469"/>
            <a:ext cx="10693401" cy="1378644"/>
          </a:xfrm>
        </p:spPr>
        <p:txBody>
          <a:bodyPr/>
          <a:lstStyle/>
          <a:p>
            <a:r>
              <a:rPr lang="en-US" dirty="0" smtClean="0"/>
              <a:t>What is it?</a:t>
            </a:r>
            <a:endParaRPr lang="en-US" dirty="0"/>
          </a:p>
        </p:txBody>
      </p:sp>
    </p:spTree>
    <p:extLst>
      <p:ext uri="{BB962C8B-B14F-4D97-AF65-F5344CB8AC3E}">
        <p14:creationId xmlns:p14="http://schemas.microsoft.com/office/powerpoint/2010/main" val="115007244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Limits</a:t>
            </a:r>
            <a:endParaRPr lang="en-AU" dirty="0"/>
          </a:p>
        </p:txBody>
      </p:sp>
      <p:pic>
        <p:nvPicPr>
          <p:cNvPr id="4" name="Picture 3"/>
          <p:cNvPicPr>
            <a:picLocks noChangeAspect="1"/>
          </p:cNvPicPr>
          <p:nvPr/>
        </p:nvPicPr>
        <p:blipFill>
          <a:blip r:embed="rId2"/>
          <a:stretch>
            <a:fillRect/>
          </a:stretch>
        </p:blipFill>
        <p:spPr>
          <a:xfrm>
            <a:off x="3051174" y="723900"/>
            <a:ext cx="6086475" cy="5410200"/>
          </a:xfrm>
          <a:prstGeom prst="rect">
            <a:avLst/>
          </a:prstGeom>
        </p:spPr>
      </p:pic>
    </p:spTree>
    <p:extLst>
      <p:ext uri="{BB962C8B-B14F-4D97-AF65-F5344CB8AC3E}">
        <p14:creationId xmlns:p14="http://schemas.microsoft.com/office/powerpoint/2010/main" val="15661110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How to deal with transient faults?</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t>Detect transient </a:t>
            </a:r>
            <a:r>
              <a:rPr lang="en-AU" dirty="0"/>
              <a:t>error codes (</a:t>
            </a:r>
            <a:r>
              <a:rPr lang="en-AU" sz="2300" dirty="0">
                <a:hlinkClick r:id="rId2"/>
              </a:rPr>
              <a:t>http://go.microsoft.com/fwlink/?</a:t>
            </a:r>
            <a:r>
              <a:rPr lang="en-AU" sz="2300" dirty="0" smtClean="0">
                <a:hlinkClick r:id="rId2"/>
              </a:rPr>
              <a:t>LinkId=267637</a:t>
            </a:r>
            <a:r>
              <a:rPr lang="en-AU" dirty="0" smtClean="0"/>
              <a:t>)</a:t>
            </a:r>
          </a:p>
          <a:p>
            <a:r>
              <a:rPr lang="en-AU" dirty="0" smtClean="0"/>
              <a:t>Connection and command retries</a:t>
            </a:r>
          </a:p>
          <a:p>
            <a:r>
              <a:rPr lang="en-AU" dirty="0" smtClean="0"/>
              <a:t>Implement a retry strategy</a:t>
            </a:r>
          </a:p>
          <a:p>
            <a:r>
              <a:rPr lang="en-AU" dirty="0"/>
              <a:t>	</a:t>
            </a:r>
            <a:r>
              <a:rPr lang="en-AU" dirty="0" smtClean="0"/>
              <a:t>Exponential-</a:t>
            </a:r>
            <a:r>
              <a:rPr lang="en-AU" dirty="0" err="1" smtClean="0"/>
              <a:t>backoff</a:t>
            </a:r>
            <a:endParaRPr lang="en-AU" dirty="0" smtClean="0"/>
          </a:p>
          <a:p>
            <a:r>
              <a:rPr lang="en-AU" dirty="0"/>
              <a:t>	</a:t>
            </a:r>
            <a:r>
              <a:rPr lang="en-AU" dirty="0" smtClean="0"/>
              <a:t>Fixed interval</a:t>
            </a:r>
          </a:p>
          <a:p>
            <a:r>
              <a:rPr lang="en-AU" dirty="0"/>
              <a:t>	</a:t>
            </a:r>
            <a:r>
              <a:rPr lang="en-AU" dirty="0" smtClean="0"/>
              <a:t>Incrementing interval</a:t>
            </a:r>
          </a:p>
        </p:txBody>
      </p:sp>
    </p:spTree>
    <p:extLst>
      <p:ext uri="{BB962C8B-B14F-4D97-AF65-F5344CB8AC3E}">
        <p14:creationId xmlns:p14="http://schemas.microsoft.com/office/powerpoint/2010/main" val="79331110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Transient Fault Handling library</a:t>
            </a:r>
            <a:endParaRPr lang="en-AU" dirty="0"/>
          </a:p>
        </p:txBody>
      </p:sp>
      <p:sp>
        <p:nvSpPr>
          <p:cNvPr id="3" name="Text Placeholder 2"/>
          <p:cNvSpPr>
            <a:spLocks noGrp="1"/>
          </p:cNvSpPr>
          <p:nvPr>
            <p:ph type="body" sz="quarter" idx="10"/>
          </p:nvPr>
        </p:nvSpPr>
        <p:spPr>
          <a:xfrm>
            <a:off x="519112" y="1447799"/>
            <a:ext cx="11149013" cy="4455066"/>
          </a:xfrm>
        </p:spPr>
        <p:txBody>
          <a:bodyPr/>
          <a:lstStyle/>
          <a:p>
            <a:r>
              <a:rPr lang="en-AU" dirty="0" smtClean="0"/>
              <a:t>Patterns &amp; Practices: Transient Fault Handling Application Block</a:t>
            </a:r>
          </a:p>
          <a:p>
            <a:endParaRPr lang="en-AU" dirty="0"/>
          </a:p>
          <a:p>
            <a:r>
              <a:rPr lang="en-AU" dirty="0">
                <a:solidFill>
                  <a:schemeClr val="tx1"/>
                </a:solidFill>
              </a:rPr>
              <a:t>Provides </a:t>
            </a:r>
            <a:r>
              <a:rPr lang="en-AU" dirty="0" err="1">
                <a:solidFill>
                  <a:schemeClr val="tx1"/>
                </a:solidFill>
              </a:rPr>
              <a:t>ReliableConnection</a:t>
            </a:r>
            <a:r>
              <a:rPr lang="en-AU" dirty="0">
                <a:solidFill>
                  <a:schemeClr val="tx1"/>
                </a:solidFill>
              </a:rPr>
              <a:t> in place of </a:t>
            </a:r>
            <a:r>
              <a:rPr lang="en-AU" dirty="0" err="1">
                <a:solidFill>
                  <a:schemeClr val="tx1"/>
                </a:solidFill>
              </a:rPr>
              <a:t>DbConnection</a:t>
            </a:r>
            <a:endParaRPr lang="en-AU" dirty="0">
              <a:solidFill>
                <a:schemeClr val="tx1"/>
              </a:solidFill>
            </a:endParaRPr>
          </a:p>
          <a:p>
            <a:endParaRPr lang="en-AU" dirty="0"/>
          </a:p>
          <a:p>
            <a:r>
              <a:rPr lang="en-AU" dirty="0" smtClean="0">
                <a:solidFill>
                  <a:srgbClr val="C00000"/>
                </a:solidFill>
              </a:rPr>
              <a:t>Part of Enterprise Library</a:t>
            </a:r>
          </a:p>
          <a:p>
            <a:r>
              <a:rPr lang="en-AU" b="1" dirty="0" smtClean="0">
                <a:solidFill>
                  <a:srgbClr val="C00000"/>
                </a:solidFill>
              </a:rPr>
              <a:t>Be careful:</a:t>
            </a:r>
            <a:r>
              <a:rPr lang="en-AU" dirty="0" smtClean="0">
                <a:solidFill>
                  <a:srgbClr val="C00000"/>
                </a:solidFill>
              </a:rPr>
              <a:t> Lots of bad documentation / code snippets</a:t>
            </a:r>
          </a:p>
        </p:txBody>
      </p:sp>
    </p:spTree>
    <p:extLst>
      <p:ext uri="{BB962C8B-B14F-4D97-AF65-F5344CB8AC3E}">
        <p14:creationId xmlns:p14="http://schemas.microsoft.com/office/powerpoint/2010/main" val="1818265585"/>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NHibernate.SqlAzure</a:t>
            </a:r>
            <a:r>
              <a:rPr lang="en-AU" dirty="0" smtClean="0"/>
              <a:t> library</a:t>
            </a:r>
            <a:endParaRPr lang="en-AU" dirty="0"/>
          </a:p>
        </p:txBody>
      </p:sp>
      <p:sp>
        <p:nvSpPr>
          <p:cNvPr id="3" name="Text Placeholder 2"/>
          <p:cNvSpPr>
            <a:spLocks noGrp="1"/>
          </p:cNvSpPr>
          <p:nvPr>
            <p:ph type="body" sz="quarter" idx="10"/>
          </p:nvPr>
        </p:nvSpPr>
        <p:spPr>
          <a:xfrm>
            <a:off x="519112" y="1447799"/>
            <a:ext cx="11149013" cy="3771802"/>
          </a:xfrm>
        </p:spPr>
        <p:txBody>
          <a:bodyPr/>
          <a:lstStyle/>
          <a:p>
            <a:r>
              <a:rPr lang="en-AU" dirty="0" smtClean="0"/>
              <a:t>If you use </a:t>
            </a:r>
            <a:r>
              <a:rPr lang="en-AU" dirty="0" err="1" smtClean="0"/>
              <a:t>NHibernate</a:t>
            </a:r>
            <a:r>
              <a:rPr lang="en-AU" dirty="0" smtClean="0"/>
              <a:t> we’ve done th</a:t>
            </a:r>
            <a:r>
              <a:rPr lang="en-AU" dirty="0" smtClean="0"/>
              <a:t>e work for you:</a:t>
            </a:r>
          </a:p>
          <a:p>
            <a:endParaRPr lang="en-AU" dirty="0"/>
          </a:p>
          <a:p>
            <a:pPr marL="746125" indent="-742950">
              <a:buFont typeface="+mj-lt"/>
              <a:buAutoNum type="arabicPeriod"/>
            </a:pPr>
            <a:r>
              <a:rPr lang="en-AU" dirty="0" smtClean="0">
                <a:solidFill>
                  <a:schemeClr val="accent4">
                    <a:lumMod val="50000"/>
                  </a:schemeClr>
                </a:solidFill>
              </a:rPr>
              <a:t>Install-Package </a:t>
            </a:r>
            <a:r>
              <a:rPr lang="en-AU" dirty="0" err="1" smtClean="0">
                <a:solidFill>
                  <a:schemeClr val="accent4">
                    <a:lumMod val="50000"/>
                  </a:schemeClr>
                </a:solidFill>
              </a:rPr>
              <a:t>NHibernate.SqlAzure</a:t>
            </a:r>
            <a:endParaRPr lang="en-AU" dirty="0" smtClean="0">
              <a:solidFill>
                <a:schemeClr val="accent4">
                  <a:lumMod val="50000"/>
                </a:schemeClr>
              </a:solidFill>
            </a:endParaRPr>
          </a:p>
          <a:p>
            <a:pPr marL="746125" indent="-742950">
              <a:buFont typeface="+mj-lt"/>
              <a:buAutoNum type="arabicPeriod"/>
            </a:pPr>
            <a:r>
              <a:rPr lang="en-AU" dirty="0" smtClean="0">
                <a:solidFill>
                  <a:schemeClr val="accent4">
                    <a:lumMod val="50000"/>
                  </a:schemeClr>
                </a:solidFill>
              </a:rPr>
              <a:t>Change driver to the </a:t>
            </a:r>
            <a:r>
              <a:rPr lang="en-AU" b="1" dirty="0" err="1" smtClean="0">
                <a:solidFill>
                  <a:schemeClr val="accent4">
                    <a:lumMod val="50000"/>
                  </a:schemeClr>
                </a:solidFill>
              </a:rPr>
              <a:t>SqlAzureClientDriver</a:t>
            </a:r>
            <a:endParaRPr lang="en-AU" b="1" dirty="0" smtClean="0">
              <a:solidFill>
                <a:schemeClr val="accent4">
                  <a:lumMod val="50000"/>
                </a:schemeClr>
              </a:solidFill>
            </a:endParaRPr>
          </a:p>
          <a:p>
            <a:pPr marL="746125" indent="-742950">
              <a:buFont typeface="+mj-lt"/>
              <a:buAutoNum type="arabicPeriod"/>
            </a:pPr>
            <a:r>
              <a:rPr lang="en-AU" sz="3900" dirty="0" smtClean="0">
                <a:hlinkClick r:id="rId3"/>
              </a:rPr>
              <a:t>https</a:t>
            </a:r>
            <a:r>
              <a:rPr lang="en-AU" sz="3900" dirty="0">
                <a:hlinkClick r:id="rId3"/>
              </a:rPr>
              <a:t>://</a:t>
            </a:r>
            <a:r>
              <a:rPr lang="en-AU" sz="3900" dirty="0" smtClean="0">
                <a:hlinkClick r:id="rId3"/>
              </a:rPr>
              <a:t>github.com/robdmoore/NHibernate.SqlAzure</a:t>
            </a:r>
            <a:r>
              <a:rPr lang="en-AU" sz="3900" dirty="0" smtClean="0"/>
              <a:t> </a:t>
            </a:r>
            <a:r>
              <a:rPr lang="en-AU" dirty="0" smtClean="0"/>
              <a:t>for more info / advanced usage</a:t>
            </a:r>
            <a:endParaRPr lang="en-AU" dirty="0"/>
          </a:p>
        </p:txBody>
      </p:sp>
    </p:spTree>
    <p:extLst>
      <p:ext uri="{BB962C8B-B14F-4D97-AF65-F5344CB8AC3E}">
        <p14:creationId xmlns:p14="http://schemas.microsoft.com/office/powerpoint/2010/main" val="296971438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9124" y="1447800"/>
            <a:ext cx="6692168" cy="1523494"/>
          </a:xfrm>
        </p:spPr>
        <p:txBody>
          <a:bodyPr/>
          <a:lstStyle/>
          <a:p>
            <a:r>
              <a:rPr lang="en-US" sz="4800" dirty="0" smtClean="0"/>
              <a:t>Transient Fault</a:t>
            </a:r>
            <a:br>
              <a:rPr lang="en-US" sz="4800" dirty="0" smtClean="0"/>
            </a:br>
            <a:r>
              <a:rPr lang="en-US" sz="4800" dirty="0" smtClean="0"/>
              <a:t>Handling</a:t>
            </a:r>
            <a:endParaRPr lang="en-US" sz="4800" dirty="0"/>
          </a:p>
        </p:txBody>
      </p:sp>
      <p:sp>
        <p:nvSpPr>
          <p:cNvPr id="4" name="Text Placeholder 3"/>
          <p:cNvSpPr>
            <a:spLocks noGrp="1"/>
          </p:cNvSpPr>
          <p:nvPr>
            <p:ph type="body" sz="quarter" idx="10"/>
          </p:nvPr>
        </p:nvSpPr>
        <p:spPr/>
        <p:txBody>
          <a:bodyPr/>
          <a:lstStyle/>
          <a:p>
            <a:r>
              <a:rPr lang="en-US" dirty="0">
                <a:solidFill>
                  <a:schemeClr val="bg1">
                    <a:alpha val="99000"/>
                  </a:schemeClr>
                </a:solidFill>
              </a:rPr>
              <a:t>D</a:t>
            </a:r>
            <a:r>
              <a:rPr lang="en-US" dirty="0" smtClean="0">
                <a:solidFill>
                  <a:schemeClr val="bg1">
                    <a:alpha val="99000"/>
                  </a:schemeClr>
                </a:solidFill>
              </a:rPr>
              <a:t>emo</a:t>
            </a:r>
            <a:endParaRPr lang="en-US" dirty="0">
              <a:solidFill>
                <a:schemeClr val="bg1">
                  <a:alpha val="99000"/>
                </a:schemeClr>
              </a:solidFill>
            </a:endParaRPr>
          </a:p>
        </p:txBody>
      </p:sp>
    </p:spTree>
    <p:extLst>
      <p:ext uri="{BB962C8B-B14F-4D97-AF65-F5344CB8AC3E}">
        <p14:creationId xmlns:p14="http://schemas.microsoft.com/office/powerpoint/2010/main" val="767953662"/>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21208" y="2397746"/>
            <a:ext cx="10693401" cy="1378644"/>
          </a:xfrm>
        </p:spPr>
        <p:txBody>
          <a:bodyPr/>
          <a:lstStyle/>
          <a:p>
            <a:r>
              <a:rPr lang="en-US" dirty="0" smtClean="0"/>
              <a:t>When should I use it?</a:t>
            </a:r>
            <a:endParaRPr lang="en-US" dirty="0"/>
          </a:p>
        </p:txBody>
      </p:sp>
    </p:spTree>
    <p:extLst>
      <p:ext uri="{BB962C8B-B14F-4D97-AF65-F5344CB8AC3E}">
        <p14:creationId xmlns:p14="http://schemas.microsoft.com/office/powerpoint/2010/main" val="298949813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When should I use it?</a:t>
            </a:r>
            <a:endParaRPr lang="en-AU" dirty="0"/>
          </a:p>
        </p:txBody>
      </p:sp>
      <p:sp>
        <p:nvSpPr>
          <p:cNvPr id="3" name="Text Placeholder 2"/>
          <p:cNvSpPr>
            <a:spLocks noGrp="1"/>
          </p:cNvSpPr>
          <p:nvPr>
            <p:ph type="body" sz="quarter" idx="10"/>
          </p:nvPr>
        </p:nvSpPr>
        <p:spPr>
          <a:xfrm>
            <a:off x="519112" y="1447799"/>
            <a:ext cx="11149013" cy="4713598"/>
          </a:xfrm>
        </p:spPr>
        <p:txBody>
          <a:bodyPr/>
          <a:lstStyle/>
          <a:p>
            <a:pPr marL="574675" indent="-571500">
              <a:buFont typeface="Arial" panose="020B0604020202020204" pitchFamily="34" charset="0"/>
              <a:buChar char="•"/>
            </a:pPr>
            <a:r>
              <a:rPr lang="en-AU" dirty="0" smtClean="0"/>
              <a:t>Basic use cases </a:t>
            </a:r>
            <a:r>
              <a:rPr lang="en-AU" dirty="0" smtClean="0"/>
              <a:t>(relational DB)</a:t>
            </a:r>
            <a:endParaRPr lang="en-AU" dirty="0" smtClean="0"/>
          </a:p>
          <a:p>
            <a:pPr marL="574675" indent="-571500">
              <a:buFont typeface="Arial" panose="020B0604020202020204" pitchFamily="34" charset="0"/>
              <a:buChar char="•"/>
            </a:pPr>
            <a:r>
              <a:rPr lang="en-AU" dirty="0" smtClean="0"/>
              <a:t>You don’t have a high </a:t>
            </a:r>
            <a:r>
              <a:rPr lang="en-AU" dirty="0" smtClean="0"/>
              <a:t>load</a:t>
            </a:r>
            <a:endParaRPr lang="en-AU" dirty="0" smtClean="0"/>
          </a:p>
          <a:p>
            <a:pPr marL="574675" indent="-571500">
              <a:buFont typeface="Arial" panose="020B0604020202020204" pitchFamily="34" charset="0"/>
              <a:buChar char="•"/>
            </a:pPr>
            <a:r>
              <a:rPr lang="en-AU" dirty="0" smtClean="0"/>
              <a:t>Small number of databases</a:t>
            </a:r>
          </a:p>
          <a:p>
            <a:pPr marL="574675" indent="-571500">
              <a:buFont typeface="Arial" panose="020B0604020202020204" pitchFamily="34" charset="0"/>
              <a:buChar char="•"/>
            </a:pPr>
            <a:r>
              <a:rPr lang="en-AU" dirty="0" smtClean="0"/>
              <a:t>Multi-tenanted</a:t>
            </a:r>
            <a:endParaRPr lang="en-AU" dirty="0" smtClean="0"/>
          </a:p>
          <a:p>
            <a:pPr marL="574675" indent="-571500">
              <a:buFont typeface="Arial" panose="020B0604020202020204" pitchFamily="34" charset="0"/>
              <a:buChar char="•"/>
            </a:pPr>
            <a:r>
              <a:rPr lang="en-AU" dirty="0" smtClean="0"/>
              <a:t>Web-scale </a:t>
            </a:r>
            <a:r>
              <a:rPr lang="en-AU" b="1" dirty="0" smtClean="0"/>
              <a:t>relational </a:t>
            </a:r>
            <a:r>
              <a:rPr lang="en-AU" dirty="0" smtClean="0"/>
              <a:t>DB</a:t>
            </a:r>
          </a:p>
          <a:p>
            <a:pPr marL="1830388" lvl="2" indent="-571500">
              <a:buFont typeface="Arial" panose="020B0604020202020204" pitchFamily="34" charset="0"/>
              <a:buChar char="•"/>
            </a:pPr>
            <a:r>
              <a:rPr lang="en-AU" dirty="0" smtClean="0"/>
              <a:t>you </a:t>
            </a:r>
            <a:r>
              <a:rPr lang="en-AU" dirty="0" smtClean="0"/>
              <a:t>can re-architect for </a:t>
            </a:r>
            <a:r>
              <a:rPr lang="en-AU" dirty="0" smtClean="0"/>
              <a:t>federations</a:t>
            </a:r>
          </a:p>
          <a:p>
            <a:pPr marL="1830388" lvl="2" indent="-571500">
              <a:buFont typeface="Arial" panose="020B0604020202020204" pitchFamily="34" charset="0"/>
              <a:buChar char="•"/>
            </a:pPr>
            <a:r>
              <a:rPr lang="en-AU" dirty="0" smtClean="0"/>
              <a:t>you </a:t>
            </a:r>
            <a:r>
              <a:rPr lang="en-AU" dirty="0" smtClean="0"/>
              <a:t>can afford the number of databases </a:t>
            </a:r>
            <a:r>
              <a:rPr lang="en-AU" dirty="0" smtClean="0"/>
              <a:t>required</a:t>
            </a:r>
            <a:endParaRPr lang="en-AU" dirty="0" smtClean="0"/>
          </a:p>
          <a:p>
            <a:pPr marL="574675" indent="-571500">
              <a:buFont typeface="Arial" panose="020B0604020202020204" pitchFamily="34" charset="0"/>
              <a:buChar char="•"/>
            </a:pPr>
            <a:r>
              <a:rPr lang="en-AU" dirty="0" smtClean="0"/>
              <a:t>You don’t have operations staff with SQL </a:t>
            </a:r>
            <a:r>
              <a:rPr lang="en-AU" dirty="0" smtClean="0"/>
              <a:t>Server exp.</a:t>
            </a:r>
            <a:endParaRPr lang="en-AU" dirty="0" smtClean="0"/>
          </a:p>
        </p:txBody>
      </p:sp>
      <p:sp>
        <p:nvSpPr>
          <p:cNvPr id="4" name="Freeform 3"/>
          <p:cNvSpPr>
            <a:spLocks noEditPoints="1"/>
          </p:cNvSpPr>
          <p:nvPr/>
        </p:nvSpPr>
        <p:spPr bwMode="black">
          <a:xfrm>
            <a:off x="8648462" y="589659"/>
            <a:ext cx="2868615" cy="3499682"/>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accent2"/>
          </a:solidFill>
          <a:ln>
            <a:noFill/>
          </a:ln>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993409203"/>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Tonight’s event sponsored by:</a:t>
            </a:r>
            <a:endParaRPr lang="en-AU" dirty="0"/>
          </a:p>
        </p:txBody>
      </p:sp>
      <p:sp>
        <p:nvSpPr>
          <p:cNvPr id="4" name="AutoShape 2" descr="https://sp.readifycloud.com/Marketing/Marketing%20Logos%20and%20Images/Readify%20Logo/Legacy%20Readify%20Logos/logo_796x474px.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603" y="1496795"/>
            <a:ext cx="4797729" cy="2856939"/>
          </a:xfrm>
          <a:prstGeom prst="rect">
            <a:avLst/>
          </a:prstGeom>
        </p:spPr>
      </p:pic>
      <p:sp>
        <p:nvSpPr>
          <p:cNvPr id="7" name="TextBox 6"/>
          <p:cNvSpPr txBox="1"/>
          <p:nvPr/>
        </p:nvSpPr>
        <p:spPr>
          <a:xfrm>
            <a:off x="2878410" y="4923145"/>
            <a:ext cx="6430415" cy="443198"/>
          </a:xfrm>
          <a:prstGeom prst="rect">
            <a:avLst/>
          </a:prstGeom>
          <a:noFill/>
        </p:spPr>
        <p:txBody>
          <a:bodyPr wrap="none" lIns="0" tIns="0" rIns="0" bIns="0" rtlCol="0">
            <a:spAutoFit/>
          </a:bodyPr>
          <a:lstStyle/>
          <a:p>
            <a:pPr>
              <a:lnSpc>
                <a:spcPct val="90000"/>
              </a:lnSpc>
              <a:spcBef>
                <a:spcPct val="20000"/>
              </a:spcBef>
              <a:buSzPct val="80000"/>
            </a:pPr>
            <a:r>
              <a:rPr lang="en-AU" sz="3200" dirty="0" smtClean="0"/>
              <a:t>application development specialists</a:t>
            </a:r>
            <a:endParaRPr lang="en-AU" sz="3200" dirty="0"/>
          </a:p>
        </p:txBody>
      </p:sp>
    </p:spTree>
    <p:extLst>
      <p:ext uri="{BB962C8B-B14F-4D97-AF65-F5344CB8AC3E}">
        <p14:creationId xmlns:p14="http://schemas.microsoft.com/office/powerpoint/2010/main" val="3122680781"/>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1208" y="3139430"/>
            <a:ext cx="10693401" cy="1378644"/>
          </a:xfrm>
        </p:spPr>
        <p:txBody>
          <a:bodyPr/>
          <a:lstStyle/>
          <a:p>
            <a:r>
              <a:rPr lang="en-US" dirty="0"/>
              <a:t>Thank </a:t>
            </a:r>
            <a:r>
              <a:rPr lang="en-US" dirty="0" smtClean="0"/>
              <a:t>You…</a:t>
            </a:r>
          </a:p>
          <a:p>
            <a:r>
              <a:rPr lang="en-US" dirty="0" smtClean="0"/>
              <a:t>		Questions?</a:t>
            </a:r>
            <a:endParaRPr lang="en-US" dirty="0"/>
          </a:p>
        </p:txBody>
      </p:sp>
    </p:spTree>
    <p:extLst>
      <p:ext uri="{BB962C8B-B14F-4D97-AF65-F5344CB8AC3E}">
        <p14:creationId xmlns:p14="http://schemas.microsoft.com/office/powerpoint/2010/main" val="3364595793"/>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Further Reading</a:t>
            </a:r>
            <a:endParaRPr lang="en-AU" dirty="0"/>
          </a:p>
        </p:txBody>
      </p:sp>
      <p:sp>
        <p:nvSpPr>
          <p:cNvPr id="3" name="Text Placeholder 2"/>
          <p:cNvSpPr>
            <a:spLocks noGrp="1"/>
          </p:cNvSpPr>
          <p:nvPr>
            <p:ph type="body" sz="quarter" idx="10"/>
          </p:nvPr>
        </p:nvSpPr>
        <p:spPr>
          <a:xfrm>
            <a:off x="519112" y="1447799"/>
            <a:ext cx="11149013" cy="4815164"/>
          </a:xfrm>
        </p:spPr>
        <p:txBody>
          <a:bodyPr/>
          <a:lstStyle/>
          <a:p>
            <a:pPr marL="574675" indent="-571500">
              <a:buFont typeface="Arial" panose="020B0604020202020204" pitchFamily="34" charset="0"/>
              <a:buChar char="•"/>
            </a:pPr>
            <a:r>
              <a:rPr lang="en-AU" sz="3000" u="sng" dirty="0">
                <a:hlinkClick r:id="rId2"/>
              </a:rPr>
              <a:t>http://</a:t>
            </a:r>
            <a:r>
              <a:rPr lang="en-AU" sz="3000" u="sng" dirty="0" smtClean="0">
                <a:hlinkClick r:id="rId2"/>
              </a:rPr>
              <a:t>social.technet.microsoft.com/wiki/contents/articles/995.windows-azure-sql-database-faq.aspx</a:t>
            </a:r>
            <a:endParaRPr lang="en-AU" sz="3000" u="sng" dirty="0" smtClean="0"/>
          </a:p>
          <a:p>
            <a:pPr marL="574675" indent="-571500">
              <a:buFont typeface="Arial" panose="020B0604020202020204" pitchFamily="34" charset="0"/>
              <a:buChar char="•"/>
            </a:pPr>
            <a:r>
              <a:rPr lang="en-AU" sz="3000" dirty="0">
                <a:hlinkClick r:id="rId3"/>
              </a:rPr>
              <a:t>http://</a:t>
            </a:r>
            <a:r>
              <a:rPr lang="en-AU" sz="3000" dirty="0" smtClean="0">
                <a:hlinkClick r:id="rId3"/>
              </a:rPr>
              <a:t>social.technet.microsoft.com/wiki/contents/articles/3507.windows-azure-sql-database-performance-and-elasticity-guide.aspx</a:t>
            </a:r>
            <a:endParaRPr lang="en-AU" sz="3000" dirty="0" smtClean="0"/>
          </a:p>
          <a:p>
            <a:pPr marL="574675" indent="-571500">
              <a:buFont typeface="Arial" panose="020B0604020202020204" pitchFamily="34" charset="0"/>
              <a:buChar char="•"/>
            </a:pPr>
            <a:r>
              <a:rPr lang="en-AU" sz="3000" dirty="0">
                <a:hlinkClick r:id="rId4"/>
              </a:rPr>
              <a:t>http://</a:t>
            </a:r>
            <a:r>
              <a:rPr lang="en-AU" sz="3000" dirty="0" smtClean="0">
                <a:hlinkClick r:id="rId4"/>
              </a:rPr>
              <a:t>msdn.microsoft.com/en-us/library/windowsazure/ee730906.aspx</a:t>
            </a:r>
            <a:endParaRPr lang="en-AU" sz="3000" dirty="0" smtClean="0"/>
          </a:p>
          <a:p>
            <a:pPr marL="574675" indent="-571500">
              <a:buFont typeface="Arial" panose="020B0604020202020204" pitchFamily="34" charset="0"/>
              <a:buChar char="•"/>
            </a:pPr>
            <a:r>
              <a:rPr lang="en-AU" sz="3000" dirty="0">
                <a:hlinkClick r:id="rId5"/>
              </a:rPr>
              <a:t>http://www.windowsazure.com/en-us/develop/net/fundamentals/cloud-storage-scenarios</a:t>
            </a:r>
            <a:r>
              <a:rPr lang="en-AU" sz="3000" dirty="0" smtClean="0">
                <a:hlinkClick r:id="rId5"/>
              </a:rPr>
              <a:t>/</a:t>
            </a:r>
            <a:endParaRPr lang="en-AU" sz="3000" dirty="0" smtClean="0"/>
          </a:p>
          <a:p>
            <a:pPr marL="574675" indent="-571500">
              <a:buFont typeface="Arial" panose="020B0604020202020204" pitchFamily="34" charset="0"/>
              <a:buChar char="•"/>
            </a:pPr>
            <a:r>
              <a:rPr lang="en-AU" sz="3200" dirty="0">
                <a:hlinkClick r:id="rId6"/>
              </a:rPr>
              <a:t>http://www.windowsazure.com/en-us/develop/net/architecture</a:t>
            </a:r>
            <a:r>
              <a:rPr lang="en-AU" sz="3200" dirty="0" smtClean="0">
                <a:hlinkClick r:id="rId6"/>
              </a:rPr>
              <a:t>/</a:t>
            </a:r>
            <a:endParaRPr lang="en-AU" sz="3200" dirty="0" smtClean="0"/>
          </a:p>
          <a:p>
            <a:pPr marL="574675" indent="-571500">
              <a:buFont typeface="Arial" panose="020B0604020202020204" pitchFamily="34" charset="0"/>
              <a:buChar char="•"/>
            </a:pPr>
            <a:r>
              <a:rPr lang="en-AU" sz="3200" dirty="0">
                <a:hlinkClick r:id="rId7"/>
              </a:rPr>
              <a:t>http://social.technet.microsoft.com/wiki/contents/articles/1541.windows-azure-sql-database-connection-management.aspx</a:t>
            </a:r>
            <a:endParaRPr lang="en-AU" sz="3000" dirty="0"/>
          </a:p>
        </p:txBody>
      </p:sp>
    </p:spTree>
    <p:extLst>
      <p:ext uri="{BB962C8B-B14F-4D97-AF65-F5344CB8AC3E}">
        <p14:creationId xmlns:p14="http://schemas.microsoft.com/office/powerpoint/2010/main" val="26060106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a:t>
            </a:r>
            <a:endParaRPr lang="en-US" dirty="0"/>
          </a:p>
        </p:txBody>
      </p:sp>
      <p:pic>
        <p:nvPicPr>
          <p:cNvPr id="1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940" y="1600764"/>
            <a:ext cx="4990505" cy="3743854"/>
          </a:xfrm>
          <a:prstGeom prst="rect">
            <a:avLst/>
          </a:prstGeom>
        </p:spPr>
      </p:pic>
      <p:sp>
        <p:nvSpPr>
          <p:cNvPr id="6" name="Content Placeholder 2"/>
          <p:cNvSpPr txBox="1">
            <a:spLocks/>
          </p:cNvSpPr>
          <p:nvPr/>
        </p:nvSpPr>
        <p:spPr>
          <a:xfrm>
            <a:off x="6026680" y="1614462"/>
            <a:ext cx="5573712" cy="3363937"/>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SQL Database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MSSQL-as-a-service hosted in Azure</a:t>
            </a:r>
            <a:endParaRPr lang="en-US" sz="1800" spc="-51" dirty="0"/>
          </a:p>
          <a:p>
            <a:pPr marL="3175" lvl="1" indent="0" defTabSz="914325">
              <a:spcBef>
                <a:spcPts val="600"/>
              </a:spcBef>
              <a:buNone/>
            </a:pPr>
            <a:r>
              <a:rPr lang="en-US" sz="1800" spc="-51" dirty="0"/>
              <a:t>Fully </a:t>
            </a:r>
            <a:r>
              <a:rPr lang="en-US" sz="1800" spc="-51" dirty="0" smtClean="0"/>
              <a:t>Managed:</a:t>
            </a:r>
          </a:p>
          <a:p>
            <a:pPr marL="3175" lvl="1" indent="0" defTabSz="914325">
              <a:spcBef>
                <a:spcPts val="600"/>
              </a:spcBef>
              <a:buNone/>
            </a:pPr>
            <a:r>
              <a:rPr lang="en-US" sz="1800" spc="-51" dirty="0"/>
              <a:t>	</a:t>
            </a:r>
            <a:r>
              <a:rPr lang="en-US" sz="1800" spc="-51" dirty="0" smtClean="0"/>
              <a:t>Updates</a:t>
            </a:r>
          </a:p>
          <a:p>
            <a:pPr marL="3175" lvl="1" indent="0" defTabSz="914325">
              <a:spcBef>
                <a:spcPts val="600"/>
              </a:spcBef>
              <a:buNone/>
            </a:pPr>
            <a:r>
              <a:rPr lang="en-US" sz="1800" spc="-51" dirty="0"/>
              <a:t>	</a:t>
            </a:r>
            <a:r>
              <a:rPr lang="en-US" sz="1800" spc="-51" dirty="0" smtClean="0"/>
              <a:t>Vertical scaling</a:t>
            </a:r>
          </a:p>
          <a:p>
            <a:pPr marL="3175" lvl="1" indent="0" defTabSz="914325">
              <a:spcBef>
                <a:spcPts val="600"/>
              </a:spcBef>
              <a:buNone/>
            </a:pPr>
            <a:r>
              <a:rPr lang="en-US" sz="1800" spc="-51" dirty="0"/>
              <a:t>	</a:t>
            </a:r>
            <a:r>
              <a:rPr lang="en-US" sz="1800" spc="-51" dirty="0" smtClean="0"/>
              <a:t>Server and disk management</a:t>
            </a:r>
          </a:p>
          <a:p>
            <a:pPr marL="3175" lvl="1" indent="0" defTabSz="914325">
              <a:spcBef>
                <a:spcPts val="600"/>
              </a:spcBef>
              <a:buNone/>
            </a:pPr>
            <a:r>
              <a:rPr lang="en-US" sz="1800" spc="-51" dirty="0"/>
              <a:t>	</a:t>
            </a:r>
            <a:r>
              <a:rPr lang="en-US" sz="1800" spc="-51" dirty="0" smtClean="0"/>
              <a:t>Configuration and optimisation</a:t>
            </a:r>
            <a:endParaRPr lang="en-US" sz="1800" spc="-51" dirty="0"/>
          </a:p>
          <a:p>
            <a:pPr marL="3175" lvl="1" indent="0" defTabSz="914325">
              <a:spcBef>
                <a:spcPts val="600"/>
              </a:spcBef>
              <a:buNone/>
            </a:pPr>
            <a:r>
              <a:rPr lang="en-US" sz="1800" spc="-51" dirty="0" smtClean="0"/>
              <a:t>High-availability – 3 copies</a:t>
            </a:r>
          </a:p>
          <a:p>
            <a:pPr marL="3175" lvl="1" indent="0" defTabSz="914325">
              <a:spcBef>
                <a:spcPts val="600"/>
              </a:spcBef>
              <a:buNone/>
            </a:pPr>
            <a:r>
              <a:rPr lang="en-US" sz="1800" spc="-51" dirty="0" smtClean="0"/>
              <a:t>99.9% uptime SLA</a:t>
            </a:r>
          </a:p>
          <a:p>
            <a:pPr marL="3175" lvl="1" indent="0" defTabSz="914325">
              <a:spcBef>
                <a:spcPts val="600"/>
              </a:spcBef>
              <a:buNone/>
            </a:pPr>
            <a:r>
              <a:rPr lang="en-US" sz="1800" spc="-51" dirty="0" smtClean="0"/>
              <a:t>SQL Azure =&gt; Azure SQL Database</a:t>
            </a:r>
            <a:endParaRPr lang="en-US" sz="1800" spc="-51" dirty="0"/>
          </a:p>
        </p:txBody>
      </p:sp>
    </p:spTree>
    <p:extLst>
      <p:ext uri="{BB962C8B-B14F-4D97-AF65-F5344CB8AC3E}">
        <p14:creationId xmlns:p14="http://schemas.microsoft.com/office/powerpoint/2010/main" val="5898057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500"/>
                                        <p:tgtEl>
                                          <p:spTgt spid="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500"/>
                                        <p:tgtEl>
                                          <p:spTgt spid="6">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500"/>
                                        <p:tgtEl>
                                          <p:spTgt spid="6">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500"/>
                                        <p:tgtEl>
                                          <p:spTgt spid="6">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animEffect transition="in" filter="fade">
                                      <p:cBhvr>
                                        <p:cTn id="31" dur="500"/>
                                        <p:tgtEl>
                                          <p:spTgt spid="6">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9" end="9"/>
                                            </p:txEl>
                                          </p:spTgt>
                                        </p:tgtEl>
                                        <p:attrNameLst>
                                          <p:attrName>style.visibility</p:attrName>
                                        </p:attrNameLst>
                                      </p:cBhvr>
                                      <p:to>
                                        <p:strVal val="visible"/>
                                      </p:to>
                                    </p:set>
                                    <p:animEffect transition="in" filter="fade">
                                      <p:cBhvr>
                                        <p:cTn id="34"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5"/>
          <p:cNvSpPr/>
          <p:nvPr/>
        </p:nvSpPr>
        <p:spPr bwMode="auto">
          <a:xfrm>
            <a:off x="5347698" y="1905000"/>
            <a:ext cx="1441922" cy="1441922"/>
          </a:xfrm>
          <a:prstGeom prst="chevron">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10" name="Chevron 9"/>
          <p:cNvSpPr/>
          <p:nvPr/>
        </p:nvSpPr>
        <p:spPr bwMode="auto">
          <a:xfrm>
            <a:off x="5367926" y="3802404"/>
            <a:ext cx="1441922" cy="1441922"/>
          </a:xfrm>
          <a:prstGeom prst="chevron">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4" name="Title 3"/>
          <p:cNvSpPr>
            <a:spLocks noGrp="1"/>
          </p:cNvSpPr>
          <p:nvPr>
            <p:ph type="title"/>
          </p:nvPr>
        </p:nvSpPr>
        <p:spPr/>
        <p:txBody>
          <a:bodyPr/>
          <a:lstStyle/>
          <a:p>
            <a:r>
              <a:rPr lang="en-US" dirty="0" smtClean="0"/>
              <a:t>A Server Is Not A Machine</a:t>
            </a:r>
            <a:endParaRPr lang="en-US" dirty="0"/>
          </a:p>
        </p:txBody>
      </p:sp>
      <p:sp>
        <p:nvSpPr>
          <p:cNvPr id="5" name="Rectangle 4"/>
          <p:cNvSpPr/>
          <p:nvPr/>
        </p:nvSpPr>
        <p:spPr bwMode="auto">
          <a:xfrm>
            <a:off x="31505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SQL Server</a:t>
            </a:r>
          </a:p>
        </p:txBody>
      </p:sp>
      <p:sp>
        <p:nvSpPr>
          <p:cNvPr id="8" name="Rectangle 7"/>
          <p:cNvSpPr/>
          <p:nvPr/>
        </p:nvSpPr>
        <p:spPr bwMode="auto">
          <a:xfrm>
            <a:off x="7252698" y="1676400"/>
            <a:ext cx="1802402" cy="1802402"/>
          </a:xfrm>
          <a:prstGeom prst="rect">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Machine</a:t>
            </a:r>
          </a:p>
        </p:txBody>
      </p:sp>
      <p:sp>
        <p:nvSpPr>
          <p:cNvPr id="9" name="Rectangle 8"/>
          <p:cNvSpPr/>
          <p:nvPr/>
        </p:nvSpPr>
        <p:spPr bwMode="auto">
          <a:xfrm>
            <a:off x="3137898" y="36881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SQL Database Server</a:t>
            </a:r>
          </a:p>
        </p:txBody>
      </p:sp>
      <p:sp>
        <p:nvSpPr>
          <p:cNvPr id="11" name="Rectangle 10"/>
          <p:cNvSpPr/>
          <p:nvPr/>
        </p:nvSpPr>
        <p:spPr bwMode="auto">
          <a:xfrm>
            <a:off x="7265398" y="3713504"/>
            <a:ext cx="1802402" cy="1802402"/>
          </a:xfrm>
          <a:prstGeom prst="rect">
            <a:avLst/>
          </a:prstGeom>
          <a:solidFill>
            <a:schemeClr val="accent4"/>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a:gradFill>
                  <a:gsLst>
                    <a:gs pos="0">
                      <a:srgbClr val="FFFFFF"/>
                    </a:gs>
                    <a:gs pos="100000">
                      <a:srgbClr val="FFFFFF"/>
                    </a:gs>
                  </a:gsLst>
                  <a:lin ang="5400000" scaled="0"/>
                </a:gradFill>
              </a:rPr>
              <a:t>A TDS Endpoint</a:t>
            </a:r>
          </a:p>
        </p:txBody>
      </p:sp>
    </p:spTree>
    <p:extLst>
      <p:ext uri="{BB962C8B-B14F-4D97-AF65-F5344CB8AC3E}">
        <p14:creationId xmlns:p14="http://schemas.microsoft.com/office/powerpoint/2010/main" val="192772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ppt_x</p:attrName>
                                        </p:attrNameLst>
                                      </p:cBhvr>
                                      <p:tavLst>
                                        <p:tav tm="0">
                                          <p:val>
                                            <p:strVal val="#ppt_x-#ppt_w*1.125000"/>
                                          </p:val>
                                        </p:tav>
                                        <p:tav tm="100000">
                                          <p:val>
                                            <p:strVal val="#ppt_x"/>
                                          </p:val>
                                        </p:tav>
                                      </p:tavLst>
                                    </p:anim>
                                    <p:animEffect transition="in" filter="wipe(right)">
                                      <p:cBhvr>
                                        <p:cTn id="12" dur="500"/>
                                        <p:tgtEl>
                                          <p:spTgt spid="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12" presetClass="entr" presetSubtype="8"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right)">
                                      <p:cBhvr>
                                        <p:cTn id="26" dur="500"/>
                                        <p:tgtEl>
                                          <p:spTgt spid="10"/>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5" grpId="0" animBg="1"/>
      <p:bldP spid="8" grpId="0" animBg="1"/>
      <p:bldP spid="9"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How It Works</a:t>
            </a:r>
          </a:p>
        </p:txBody>
      </p:sp>
      <p:sp>
        <p:nvSpPr>
          <p:cNvPr id="30" name="Content Placeholder 2"/>
          <p:cNvSpPr txBox="1">
            <a:spLocks/>
          </p:cNvSpPr>
          <p:nvPr/>
        </p:nvSpPr>
        <p:spPr>
          <a:xfrm>
            <a:off x="511351" y="1434269"/>
            <a:ext cx="5573712" cy="4459315"/>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3600" spc="-100" dirty="0" smtClean="0">
                <a:solidFill>
                  <a:schemeClr val="accent2">
                    <a:alpha val="99000"/>
                  </a:schemeClr>
                </a:solidFill>
                <a:latin typeface="Segoe UI Light" pitchFamily="34" charset="0"/>
              </a:rPr>
              <a:t>Architecture</a:t>
            </a:r>
            <a:endParaRPr lang="en-US" sz="3600" spc="-100" dirty="0">
              <a:solidFill>
                <a:schemeClr val="accent2">
                  <a:alpha val="99000"/>
                </a:schemeClr>
              </a:solidFill>
              <a:latin typeface="Segoe UI Light" pitchFamily="34" charset="0"/>
            </a:endParaRPr>
          </a:p>
          <a:p>
            <a:pPr marL="3175" lvl="1" indent="0" defTabSz="914325">
              <a:spcBef>
                <a:spcPts val="600"/>
              </a:spcBef>
              <a:buNone/>
            </a:pPr>
            <a:r>
              <a:rPr lang="en-US" sz="1800" spc="-51" dirty="0" smtClean="0"/>
              <a:t>Client Layer -  Used by application to communicate directly with SQL Database.</a:t>
            </a:r>
            <a:endParaRPr lang="en-US" sz="1800" spc="-51" dirty="0"/>
          </a:p>
          <a:p>
            <a:pPr marL="3175" lvl="1" indent="0" defTabSz="914325">
              <a:spcBef>
                <a:spcPts val="600"/>
              </a:spcBef>
              <a:buNone/>
            </a:pPr>
            <a:r>
              <a:rPr lang="en-US" sz="1800" spc="-51" dirty="0" smtClean="0"/>
              <a:t>Services Layer – Gateway between Client layer and Platform layer.</a:t>
            </a:r>
            <a:endParaRPr lang="en-US" sz="1800" spc="-51" dirty="0"/>
          </a:p>
          <a:p>
            <a:pPr marL="3175" lvl="1" indent="0" defTabSz="914325">
              <a:spcBef>
                <a:spcPts val="600"/>
              </a:spcBef>
              <a:buNone/>
            </a:pPr>
            <a:r>
              <a:rPr lang="en-US" sz="1800" spc="-51" dirty="0" smtClean="0"/>
              <a:t>Platform Layer – Includes physical servicers and services that support the Services layer.</a:t>
            </a:r>
            <a:endParaRPr lang="en-US" sz="1800" spc="-51" dirty="0"/>
          </a:p>
          <a:p>
            <a:pPr marL="3175" lvl="1" indent="0" defTabSz="914325">
              <a:spcBef>
                <a:spcPts val="600"/>
              </a:spcBef>
              <a:buNone/>
            </a:pPr>
            <a:r>
              <a:rPr lang="en-US" sz="1800" spc="-51" dirty="0" smtClean="0"/>
              <a:t>Infrastructure Layer – IT administration of the physical HW and OS.</a:t>
            </a:r>
            <a:r>
              <a:rPr lang="en-US" sz="1800" spc="-51" dirty="0"/>
              <a:t/>
            </a:r>
            <a:br>
              <a:rPr lang="en-US" sz="1800" spc="-51" dirty="0"/>
            </a:br>
            <a:endParaRPr lang="en-US" sz="2400" dirty="0" smtClean="0"/>
          </a:p>
        </p:txBody>
      </p:sp>
      <p:sp>
        <p:nvSpPr>
          <p:cNvPr id="79" name="Rectangle 78"/>
          <p:cNvSpPr/>
          <p:nvPr/>
        </p:nvSpPr>
        <p:spPr bwMode="auto">
          <a:xfrm>
            <a:off x="7517245" y="6336917"/>
            <a:ext cx="3976070" cy="235894"/>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bg1"/>
                    </a:gs>
                    <a:gs pos="100000">
                      <a:schemeClr val="bg1"/>
                    </a:gs>
                  </a:gsLst>
                  <a:lin ang="5400000" scaled="0"/>
                </a:gradFill>
              </a:rPr>
              <a:t>Infrastructure Layer</a:t>
            </a:r>
          </a:p>
        </p:txBody>
      </p:sp>
      <p:grpSp>
        <p:nvGrpSpPr>
          <p:cNvPr id="80" name="Group 79"/>
          <p:cNvGrpSpPr/>
          <p:nvPr/>
        </p:nvGrpSpPr>
        <p:grpSpPr>
          <a:xfrm>
            <a:off x="7565696" y="711292"/>
            <a:ext cx="3976070" cy="1445954"/>
            <a:chOff x="7517245" y="738821"/>
            <a:chExt cx="3976070" cy="1445954"/>
          </a:xfrm>
        </p:grpSpPr>
        <p:sp>
          <p:nvSpPr>
            <p:cNvPr id="3" name="Rectangle 2"/>
            <p:cNvSpPr/>
            <p:nvPr/>
          </p:nvSpPr>
          <p:spPr bwMode="auto">
            <a:xfrm>
              <a:off x="7517245" y="914037"/>
              <a:ext cx="932688"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PHP</a:t>
              </a:r>
            </a:p>
          </p:txBody>
        </p:sp>
        <p:sp>
          <p:nvSpPr>
            <p:cNvPr id="39" name="Rectangle 38"/>
            <p:cNvSpPr/>
            <p:nvPr/>
          </p:nvSpPr>
          <p:spPr bwMode="auto">
            <a:xfrm>
              <a:off x="10270836" y="914037"/>
              <a:ext cx="1222479"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WCF Data Services</a:t>
              </a:r>
            </a:p>
          </p:txBody>
        </p:sp>
        <p:sp>
          <p:nvSpPr>
            <p:cNvPr id="40" name="Rectangle 39"/>
            <p:cNvSpPr/>
            <p:nvPr/>
          </p:nvSpPr>
          <p:spPr bwMode="auto">
            <a:xfrm>
              <a:off x="8556153" y="914037"/>
              <a:ext cx="1631556" cy="685800"/>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SQL Server</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Applications</a:t>
              </a:r>
            </a:p>
            <a:p>
              <a:pPr algn="ctr" defTabSz="914099" fontAlgn="base">
                <a:spcBef>
                  <a:spcPct val="0"/>
                </a:spcBef>
                <a:spcAft>
                  <a:spcPct val="0"/>
                </a:spcAft>
              </a:pPr>
              <a:r>
                <a:rPr lang="en-US" sz="1200" dirty="0">
                  <a:gradFill>
                    <a:gsLst>
                      <a:gs pos="0">
                        <a:schemeClr val="tx1"/>
                      </a:gs>
                      <a:gs pos="100000">
                        <a:schemeClr val="tx1"/>
                      </a:gs>
                    </a:gsLst>
                    <a:lin ang="5400000" scaled="0"/>
                  </a:gradFill>
                </a:rPr>
                <a:t>and Tools</a:t>
              </a:r>
            </a:p>
          </p:txBody>
        </p:sp>
        <p:sp>
          <p:nvSpPr>
            <p:cNvPr id="41" name="Rectangle 40"/>
            <p:cNvSpPr/>
            <p:nvPr/>
          </p:nvSpPr>
          <p:spPr bwMode="auto">
            <a:xfrm>
              <a:off x="7517245" y="1657566"/>
              <a:ext cx="2005446"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ODBC</a:t>
              </a:r>
            </a:p>
          </p:txBody>
        </p:sp>
        <p:sp>
          <p:nvSpPr>
            <p:cNvPr id="42" name="Rectangle 41"/>
            <p:cNvSpPr/>
            <p:nvPr/>
          </p:nvSpPr>
          <p:spPr bwMode="auto">
            <a:xfrm>
              <a:off x="9642764" y="1657566"/>
              <a:ext cx="1850551"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ADO.NET</a:t>
              </a:r>
            </a:p>
          </p:txBody>
        </p:sp>
        <p:sp>
          <p:nvSpPr>
            <p:cNvPr id="43" name="Rectangle 42"/>
            <p:cNvSpPr/>
            <p:nvPr/>
          </p:nvSpPr>
          <p:spPr bwMode="auto">
            <a:xfrm>
              <a:off x="7517245" y="1948881"/>
              <a:ext cx="3976070" cy="235894"/>
            </a:xfrm>
            <a:prstGeom prst="rect">
              <a:avLst/>
            </a:prstGeom>
            <a:solidFill>
              <a:schemeClr val="accent2">
                <a:lumMod val="60000"/>
                <a:lumOff val="4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1200" dirty="0">
                  <a:gradFill>
                    <a:gsLst>
                      <a:gs pos="0">
                        <a:schemeClr val="tx1"/>
                      </a:gs>
                      <a:gs pos="100000">
                        <a:schemeClr val="tx1"/>
                      </a:gs>
                    </a:gsLst>
                    <a:lin ang="5400000" scaled="0"/>
                  </a:gradFill>
                </a:rPr>
                <a:t>Tabular Data Stream (TDS)</a:t>
              </a:r>
            </a:p>
          </p:txBody>
        </p:sp>
        <p:sp>
          <p:nvSpPr>
            <p:cNvPr id="83" name="TextBox 82"/>
            <p:cNvSpPr txBox="1"/>
            <p:nvPr/>
          </p:nvSpPr>
          <p:spPr>
            <a:xfrm>
              <a:off x="9144049" y="738821"/>
              <a:ext cx="708527" cy="138499"/>
            </a:xfrm>
            <a:prstGeom prst="rect">
              <a:avLst/>
            </a:prstGeom>
            <a:noFill/>
          </p:spPr>
          <p:txBody>
            <a:bodyPr wrap="none" lIns="0" tIns="0" rIns="0" bIns="0" rtlCol="0">
              <a:spAutoFit/>
            </a:bodyPr>
            <a:lstStyle/>
            <a:p>
              <a:pPr>
                <a:lnSpc>
                  <a:spcPct val="90000"/>
                </a:lnSpc>
                <a:spcBef>
                  <a:spcPct val="20000"/>
                </a:spcBef>
                <a:buSzPct val="80000"/>
              </a:pPr>
              <a:r>
                <a:rPr lang="en-US" sz="1000" b="1" dirty="0" smtClean="0">
                  <a:gradFill>
                    <a:gsLst>
                      <a:gs pos="0">
                        <a:schemeClr val="tx1"/>
                      </a:gs>
                      <a:gs pos="100000">
                        <a:schemeClr val="tx1"/>
                      </a:gs>
                    </a:gsLst>
                    <a:lin ang="5400000" scaled="0"/>
                  </a:gradFill>
                </a:rPr>
                <a:t>Client Layer</a:t>
              </a:r>
              <a:endParaRPr lang="en-US" sz="1200" b="1" dirty="0">
                <a:gradFill>
                  <a:gsLst>
                    <a:gs pos="0">
                      <a:schemeClr val="tx1"/>
                    </a:gs>
                    <a:gs pos="100000">
                      <a:schemeClr val="tx1"/>
                    </a:gs>
                  </a:gsLst>
                  <a:lin ang="5400000" scaled="0"/>
                </a:gradFill>
              </a:endParaRPr>
            </a:p>
          </p:txBody>
        </p:sp>
      </p:grpSp>
      <p:grpSp>
        <p:nvGrpSpPr>
          <p:cNvPr id="91" name="Group 90"/>
          <p:cNvGrpSpPr/>
          <p:nvPr/>
        </p:nvGrpSpPr>
        <p:grpSpPr>
          <a:xfrm>
            <a:off x="7517245" y="2203204"/>
            <a:ext cx="3976070" cy="2084188"/>
            <a:chOff x="7517245" y="2203204"/>
            <a:chExt cx="3976070" cy="2084188"/>
          </a:xfrm>
        </p:grpSpPr>
        <p:cxnSp>
          <p:nvCxnSpPr>
            <p:cNvPr id="13" name="Straight Connector 12"/>
            <p:cNvCxnSpPr/>
            <p:nvPr/>
          </p:nvCxnSpPr>
          <p:spPr>
            <a:xfrm>
              <a:off x="7517245" y="2382991"/>
              <a:ext cx="397607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bwMode="auto">
            <a:xfrm>
              <a:off x="7517245" y="2486300"/>
              <a:ext cx="3976070" cy="1801092"/>
            </a:xfrm>
            <a:prstGeom prst="rect">
              <a:avLst/>
            </a:prstGeom>
            <a:solidFill>
              <a:schemeClr val="accent2"/>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Services Layer</a:t>
              </a:r>
            </a:p>
          </p:txBody>
        </p:sp>
        <p:sp>
          <p:nvSpPr>
            <p:cNvPr id="46" name="Rectangle 45"/>
            <p:cNvSpPr/>
            <p:nvPr/>
          </p:nvSpPr>
          <p:spPr bwMode="auto">
            <a:xfrm>
              <a:off x="8959585"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0" name="Rectangle 49"/>
            <p:cNvSpPr/>
            <p:nvPr/>
          </p:nvSpPr>
          <p:spPr bwMode="auto">
            <a:xfrm>
              <a:off x="9048079"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1" name="Rectangle 50"/>
            <p:cNvSpPr/>
            <p:nvPr/>
          </p:nvSpPr>
          <p:spPr bwMode="auto">
            <a:xfrm>
              <a:off x="9048079"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2" name="Rectangle 51"/>
            <p:cNvSpPr/>
            <p:nvPr/>
          </p:nvSpPr>
          <p:spPr bwMode="auto">
            <a:xfrm>
              <a:off x="9048079"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3" name="Rectangle 52"/>
            <p:cNvSpPr/>
            <p:nvPr/>
          </p:nvSpPr>
          <p:spPr bwMode="auto">
            <a:xfrm>
              <a:off x="10150997"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4" name="Rectangle 53"/>
            <p:cNvSpPr/>
            <p:nvPr/>
          </p:nvSpPr>
          <p:spPr bwMode="auto">
            <a:xfrm>
              <a:off x="10239491"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Provisioning</a:t>
              </a:r>
            </a:p>
          </p:txBody>
        </p:sp>
        <p:sp>
          <p:nvSpPr>
            <p:cNvPr id="55" name="Rectangle 54"/>
            <p:cNvSpPr/>
            <p:nvPr/>
          </p:nvSpPr>
          <p:spPr bwMode="auto">
            <a:xfrm>
              <a:off x="10239491"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56" name="Rectangle 55"/>
            <p:cNvSpPr/>
            <p:nvPr/>
          </p:nvSpPr>
          <p:spPr bwMode="auto">
            <a:xfrm>
              <a:off x="10239491"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57" name="Rectangle 56"/>
            <p:cNvSpPr/>
            <p:nvPr/>
          </p:nvSpPr>
          <p:spPr bwMode="auto">
            <a:xfrm>
              <a:off x="7754240" y="2802550"/>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58" name="Rectangle 57"/>
            <p:cNvSpPr/>
            <p:nvPr/>
          </p:nvSpPr>
          <p:spPr bwMode="auto">
            <a:xfrm>
              <a:off x="7842734" y="289832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smtClean="0">
                  <a:gradFill>
                    <a:gsLst>
                      <a:gs pos="0">
                        <a:schemeClr val="tx1"/>
                      </a:gs>
                      <a:gs pos="100000">
                        <a:schemeClr val="tx1"/>
                      </a:gs>
                    </a:gsLst>
                    <a:lin ang="5400000" scaled="0"/>
                  </a:gradFill>
                </a:rPr>
                <a:t>Provisioning</a:t>
              </a:r>
            </a:p>
          </p:txBody>
        </p:sp>
        <p:sp>
          <p:nvSpPr>
            <p:cNvPr id="59" name="Rectangle 58"/>
            <p:cNvSpPr/>
            <p:nvPr/>
          </p:nvSpPr>
          <p:spPr bwMode="auto">
            <a:xfrm>
              <a:off x="7842734" y="333087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Billing and Metering</a:t>
              </a:r>
            </a:p>
          </p:txBody>
        </p:sp>
        <p:sp>
          <p:nvSpPr>
            <p:cNvPr id="60" name="Rectangle 59"/>
            <p:cNvSpPr/>
            <p:nvPr/>
          </p:nvSpPr>
          <p:spPr bwMode="auto">
            <a:xfrm>
              <a:off x="7842734" y="3760362"/>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Connection Routing</a:t>
              </a:r>
            </a:p>
          </p:txBody>
        </p:sp>
        <p:sp>
          <p:nvSpPr>
            <p:cNvPr id="17" name="TextBox 16"/>
            <p:cNvSpPr txBox="1"/>
            <p:nvPr/>
          </p:nvSpPr>
          <p:spPr>
            <a:xfrm>
              <a:off x="11286837" y="299251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1" name="TextBox 60"/>
            <p:cNvSpPr txBox="1"/>
            <p:nvPr/>
          </p:nvSpPr>
          <p:spPr>
            <a:xfrm>
              <a:off x="11286837" y="342506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62" name="TextBox 61"/>
            <p:cNvSpPr txBox="1"/>
            <p:nvPr/>
          </p:nvSpPr>
          <p:spPr>
            <a:xfrm>
              <a:off x="11286837" y="3854559"/>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82" name="Straight Arrow Connector 81"/>
            <p:cNvCxnSpPr/>
            <p:nvPr/>
          </p:nvCxnSpPr>
          <p:spPr>
            <a:xfrm flipV="1">
              <a:off x="9534277" y="2243104"/>
              <a:ext cx="0" cy="243196"/>
            </a:xfrm>
            <a:prstGeom prst="straightConnector1">
              <a:avLst/>
            </a:prstGeom>
            <a:ln>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9610327" y="2203204"/>
              <a:ext cx="512961" cy="138499"/>
            </a:xfrm>
            <a:prstGeom prst="rect">
              <a:avLst/>
            </a:prstGeom>
            <a:noFill/>
          </p:spPr>
          <p:txBody>
            <a:bodyPr wrap="none" lIns="0" tIns="0" rIns="0" bIns="0" rtlCol="0">
              <a:spAutoFit/>
            </a:bodyPr>
            <a:lstStyle/>
            <a:p>
              <a:pPr>
                <a:lnSpc>
                  <a:spcPct val="90000"/>
                </a:lnSpc>
                <a:spcBef>
                  <a:spcPct val="20000"/>
                </a:spcBef>
                <a:buSzPct val="80000"/>
              </a:pPr>
              <a:r>
                <a:rPr lang="en-US" sz="1000" dirty="0" smtClean="0">
                  <a:gradFill>
                    <a:gsLst>
                      <a:gs pos="0">
                        <a:schemeClr val="tx1"/>
                      </a:gs>
                      <a:gs pos="100000">
                        <a:schemeClr val="tx1"/>
                      </a:gs>
                    </a:gsLst>
                    <a:lin ang="5400000" scaled="0"/>
                  </a:gradFill>
                </a:rPr>
                <a:t>TDS+SSL</a:t>
              </a:r>
              <a:endParaRPr lang="en-US" sz="1000" dirty="0">
                <a:gradFill>
                  <a:gsLst>
                    <a:gs pos="0">
                      <a:schemeClr val="tx1"/>
                    </a:gs>
                    <a:gs pos="100000">
                      <a:schemeClr val="tx1"/>
                    </a:gs>
                  </a:gsLst>
                  <a:lin ang="5400000" scaled="0"/>
                </a:gradFill>
              </a:endParaRPr>
            </a:p>
          </p:txBody>
        </p:sp>
      </p:grpSp>
      <p:grpSp>
        <p:nvGrpSpPr>
          <p:cNvPr id="3072" name="Group 3071"/>
          <p:cNvGrpSpPr/>
          <p:nvPr/>
        </p:nvGrpSpPr>
        <p:grpSpPr>
          <a:xfrm>
            <a:off x="7517244" y="4348917"/>
            <a:ext cx="3976070" cy="1931810"/>
            <a:chOff x="7517244" y="4348917"/>
            <a:chExt cx="3976070" cy="1931810"/>
          </a:xfrm>
        </p:grpSpPr>
        <p:sp>
          <p:nvSpPr>
            <p:cNvPr id="63" name="Rectangle 62"/>
            <p:cNvSpPr/>
            <p:nvPr/>
          </p:nvSpPr>
          <p:spPr bwMode="auto">
            <a:xfrm>
              <a:off x="7517244" y="4348917"/>
              <a:ext cx="3976070" cy="1931810"/>
            </a:xfrm>
            <a:prstGeom prst="rect">
              <a:avLst/>
            </a:prstGeom>
            <a:solidFill>
              <a:schemeClr val="accent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fontAlgn="base">
                <a:spcBef>
                  <a:spcPct val="0"/>
                </a:spcBef>
                <a:spcAft>
                  <a:spcPct val="0"/>
                </a:spcAft>
              </a:pPr>
              <a:r>
                <a:rPr lang="en-US" sz="1400" dirty="0">
                  <a:gradFill>
                    <a:gsLst>
                      <a:gs pos="0">
                        <a:schemeClr val="bg1"/>
                      </a:gs>
                      <a:gs pos="100000">
                        <a:schemeClr val="bg1"/>
                      </a:gs>
                    </a:gsLst>
                    <a:lin ang="5400000" scaled="0"/>
                  </a:gradFill>
                </a:rPr>
                <a:t>Platform Layer</a:t>
              </a:r>
            </a:p>
          </p:txBody>
        </p:sp>
        <p:sp>
          <p:nvSpPr>
            <p:cNvPr id="64" name="Rectangle 63"/>
            <p:cNvSpPr/>
            <p:nvPr/>
          </p:nvSpPr>
          <p:spPr bwMode="auto">
            <a:xfrm>
              <a:off x="8959584"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5" name="Rectangle 64"/>
            <p:cNvSpPr/>
            <p:nvPr/>
          </p:nvSpPr>
          <p:spPr bwMode="auto">
            <a:xfrm>
              <a:off x="9048078"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66" name="Rectangle 65"/>
            <p:cNvSpPr/>
            <p:nvPr/>
          </p:nvSpPr>
          <p:spPr bwMode="auto">
            <a:xfrm>
              <a:off x="9048078"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67" name="Rectangle 66"/>
            <p:cNvSpPr/>
            <p:nvPr/>
          </p:nvSpPr>
          <p:spPr bwMode="auto">
            <a:xfrm>
              <a:off x="9048078"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68" name="Rectangle 67"/>
            <p:cNvSpPr/>
            <p:nvPr/>
          </p:nvSpPr>
          <p:spPr bwMode="auto">
            <a:xfrm>
              <a:off x="10150996" y="463618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chemeClr val="tx1"/>
                    </a:gs>
                    <a:gs pos="100000">
                      <a:schemeClr val="tx1"/>
                    </a:gs>
                  </a:gsLst>
                  <a:lin ang="5400000" scaled="0"/>
                </a:gradFill>
              </a:endParaRPr>
            </a:p>
          </p:txBody>
        </p:sp>
        <p:sp>
          <p:nvSpPr>
            <p:cNvPr id="69" name="Rectangle 68"/>
            <p:cNvSpPr/>
            <p:nvPr/>
          </p:nvSpPr>
          <p:spPr bwMode="auto">
            <a:xfrm>
              <a:off x="10239490" y="47319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0" name="Rectangle 69"/>
            <p:cNvSpPr/>
            <p:nvPr/>
          </p:nvSpPr>
          <p:spPr bwMode="auto">
            <a:xfrm>
              <a:off x="10239490" y="51645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1" name="Rectangle 70"/>
            <p:cNvSpPr/>
            <p:nvPr/>
          </p:nvSpPr>
          <p:spPr bwMode="auto">
            <a:xfrm>
              <a:off x="10239490" y="559400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2" name="Rectangle 71"/>
            <p:cNvSpPr/>
            <p:nvPr/>
          </p:nvSpPr>
          <p:spPr bwMode="auto">
            <a:xfrm>
              <a:off x="7754240" y="4645139"/>
              <a:ext cx="1091389" cy="1420185"/>
            </a:xfrm>
            <a:prstGeom prst="rect">
              <a:avLst/>
            </a:prstGeom>
            <a:solidFill>
              <a:schemeClr val="accent6"/>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smtClean="0">
                <a:gradFill>
                  <a:gsLst>
                    <a:gs pos="0">
                      <a:schemeClr val="tx1"/>
                    </a:gs>
                    <a:gs pos="100000">
                      <a:schemeClr val="tx1"/>
                    </a:gs>
                  </a:gsLst>
                  <a:lin ang="5400000" scaled="0"/>
                </a:gradFill>
              </a:endParaRPr>
            </a:p>
          </p:txBody>
        </p:sp>
        <p:sp>
          <p:nvSpPr>
            <p:cNvPr id="73" name="Rectangle 72"/>
            <p:cNvSpPr/>
            <p:nvPr/>
          </p:nvSpPr>
          <p:spPr bwMode="auto">
            <a:xfrm>
              <a:off x="7842734" y="474091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Server</a:t>
              </a:r>
            </a:p>
          </p:txBody>
        </p:sp>
        <p:sp>
          <p:nvSpPr>
            <p:cNvPr id="74" name="Rectangle 73"/>
            <p:cNvSpPr/>
            <p:nvPr/>
          </p:nvSpPr>
          <p:spPr bwMode="auto">
            <a:xfrm>
              <a:off x="7842734" y="5173460"/>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SQL Database Fabric</a:t>
              </a:r>
            </a:p>
          </p:txBody>
        </p:sp>
        <p:sp>
          <p:nvSpPr>
            <p:cNvPr id="75" name="Rectangle 74"/>
            <p:cNvSpPr/>
            <p:nvPr/>
          </p:nvSpPr>
          <p:spPr bwMode="auto">
            <a:xfrm>
              <a:off x="7842734" y="5602951"/>
              <a:ext cx="914400" cy="354595"/>
            </a:xfrm>
            <a:prstGeom prst="rect">
              <a:avLst/>
            </a:prstGeom>
            <a:solidFill>
              <a:schemeClr val="bg1"/>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900" dirty="0">
                  <a:gradFill>
                    <a:gsLst>
                      <a:gs pos="0">
                        <a:schemeClr val="tx1"/>
                      </a:gs>
                      <a:gs pos="100000">
                        <a:schemeClr val="tx1"/>
                      </a:gs>
                    </a:gsLst>
                    <a:lin ang="5400000" scaled="0"/>
                  </a:gradFill>
                </a:rPr>
                <a:t>Management Services</a:t>
              </a:r>
            </a:p>
          </p:txBody>
        </p:sp>
        <p:sp>
          <p:nvSpPr>
            <p:cNvPr id="76" name="TextBox 75"/>
            <p:cNvSpPr txBox="1"/>
            <p:nvPr/>
          </p:nvSpPr>
          <p:spPr>
            <a:xfrm>
              <a:off x="11286837" y="4826157"/>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7" name="TextBox 76"/>
            <p:cNvSpPr txBox="1"/>
            <p:nvPr/>
          </p:nvSpPr>
          <p:spPr>
            <a:xfrm>
              <a:off x="11286837" y="5272131"/>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sp>
          <p:nvSpPr>
            <p:cNvPr id="78" name="TextBox 77"/>
            <p:cNvSpPr txBox="1"/>
            <p:nvPr/>
          </p:nvSpPr>
          <p:spPr>
            <a:xfrm>
              <a:off x="11298173" y="5697148"/>
              <a:ext cx="141064" cy="166199"/>
            </a:xfrm>
            <a:prstGeom prst="rect">
              <a:avLst/>
            </a:prstGeom>
            <a:noFill/>
          </p:spPr>
          <p:txBody>
            <a:bodyPr wrap="none" lIns="0" tIns="0" rIns="0" bIns="0" rtlCol="0">
              <a:spAutoFit/>
            </a:bodyPr>
            <a:lstStyle/>
            <a:p>
              <a:pPr>
                <a:lnSpc>
                  <a:spcPct val="90000"/>
                </a:lnSpc>
                <a:spcBef>
                  <a:spcPct val="20000"/>
                </a:spcBef>
                <a:buSzPct val="80000"/>
              </a:pPr>
              <a:r>
                <a:rPr lang="en-US" sz="1200" b="1" dirty="0" smtClean="0">
                  <a:gradFill>
                    <a:gsLst>
                      <a:gs pos="0">
                        <a:schemeClr val="bg1"/>
                      </a:gs>
                      <a:gs pos="100000">
                        <a:schemeClr val="bg1"/>
                      </a:gs>
                    </a:gsLst>
                    <a:lin ang="5400000" scaled="0"/>
                  </a:gradFill>
                </a:rPr>
                <a:t>…</a:t>
              </a:r>
              <a:endParaRPr lang="en-US" sz="1200" b="1" dirty="0">
                <a:gradFill>
                  <a:gsLst>
                    <a:gs pos="0">
                      <a:schemeClr val="bg1"/>
                    </a:gs>
                    <a:gs pos="100000">
                      <a:schemeClr val="bg1"/>
                    </a:gs>
                  </a:gsLst>
                  <a:lin ang="5400000" scaled="0"/>
                </a:gradFill>
              </a:endParaRPr>
            </a:p>
          </p:txBody>
        </p:sp>
        <p:cxnSp>
          <p:nvCxnSpPr>
            <p:cNvPr id="20" name="Elbow Connector 19"/>
            <p:cNvCxnSpPr/>
            <p:nvPr/>
          </p:nvCxnSpPr>
          <p:spPr>
            <a:xfrm rot="5400000" flipH="1" flipV="1">
              <a:off x="9493838" y="4862471"/>
              <a:ext cx="8950" cy="2396756"/>
            </a:xfrm>
            <a:prstGeom prst="bentConnector3">
              <a:avLst>
                <a:gd name="adj1" fmla="val -1728592"/>
              </a:avLst>
            </a:prstGeom>
            <a:ln w="15875">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V="1">
              <a:off x="9505279" y="6065324"/>
              <a:ext cx="0" cy="141516"/>
            </a:xfrm>
            <a:prstGeom prst="straightConnector1">
              <a:avLst/>
            </a:prstGeom>
            <a:ln w="15875">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6912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fade">
                                      <p:cBhvr>
                                        <p:cTn id="7" dur="1000"/>
                                        <p:tgtEl>
                                          <p:spTgt spid="30">
                                            <p:txEl>
                                              <p:pRg st="1" end="1"/>
                                            </p:txEl>
                                          </p:spTgt>
                                        </p:tgtEl>
                                      </p:cBhvr>
                                    </p:animEffect>
                                    <p:anim calcmode="lin" valueType="num">
                                      <p:cBhvr>
                                        <p:cTn id="8"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000"/>
                                        <p:tgtEl>
                                          <p:spTgt spid="80"/>
                                        </p:tgtEl>
                                      </p:cBhvr>
                                    </p:animEffect>
                                    <p:anim calcmode="lin" valueType="num">
                                      <p:cBhvr>
                                        <p:cTn id="13" dur="1000" fill="hold"/>
                                        <p:tgtEl>
                                          <p:spTgt spid="80"/>
                                        </p:tgtEl>
                                        <p:attrNameLst>
                                          <p:attrName>ppt_x</p:attrName>
                                        </p:attrNameLst>
                                      </p:cBhvr>
                                      <p:tavLst>
                                        <p:tav tm="0">
                                          <p:val>
                                            <p:strVal val="#ppt_x"/>
                                          </p:val>
                                        </p:tav>
                                        <p:tav tm="100000">
                                          <p:val>
                                            <p:strVal val="#ppt_x"/>
                                          </p:val>
                                        </p:tav>
                                      </p:tavLst>
                                    </p:anim>
                                    <p:anim calcmode="lin" valueType="num">
                                      <p:cBhvr>
                                        <p:cTn id="14"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1"/>
                                        </p:tgtEl>
                                        <p:attrNameLst>
                                          <p:attrName>style.visibility</p:attrName>
                                        </p:attrNameLst>
                                      </p:cBhvr>
                                      <p:to>
                                        <p:strVal val="visible"/>
                                      </p:to>
                                    </p:set>
                                    <p:animEffect transition="in" filter="fade">
                                      <p:cBhvr>
                                        <p:cTn id="24" dur="1000"/>
                                        <p:tgtEl>
                                          <p:spTgt spid="91"/>
                                        </p:tgtEl>
                                      </p:cBhvr>
                                    </p:animEffect>
                                    <p:anim calcmode="lin" valueType="num">
                                      <p:cBhvr>
                                        <p:cTn id="25" dur="1000" fill="hold"/>
                                        <p:tgtEl>
                                          <p:spTgt spid="91"/>
                                        </p:tgtEl>
                                        <p:attrNameLst>
                                          <p:attrName>ppt_x</p:attrName>
                                        </p:attrNameLst>
                                      </p:cBhvr>
                                      <p:tavLst>
                                        <p:tav tm="0">
                                          <p:val>
                                            <p:strVal val="#ppt_x"/>
                                          </p:val>
                                        </p:tav>
                                        <p:tav tm="100000">
                                          <p:val>
                                            <p:strVal val="#ppt_x"/>
                                          </p:val>
                                        </p:tav>
                                      </p:tavLst>
                                    </p:anim>
                                    <p:anim calcmode="lin" valueType="num">
                                      <p:cBhvr>
                                        <p:cTn id="26" dur="1000" fill="hold"/>
                                        <p:tgtEl>
                                          <p:spTgt spid="9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0">
                                            <p:txEl>
                                              <p:pRg st="3" end="3"/>
                                            </p:txEl>
                                          </p:spTgt>
                                        </p:tgtEl>
                                        <p:attrNameLst>
                                          <p:attrName>style.visibility</p:attrName>
                                        </p:attrNameLst>
                                      </p:cBhvr>
                                      <p:to>
                                        <p:strVal val="visible"/>
                                      </p:to>
                                    </p:set>
                                    <p:animEffect transition="in" filter="fade">
                                      <p:cBhvr>
                                        <p:cTn id="31" dur="1000"/>
                                        <p:tgtEl>
                                          <p:spTgt spid="30">
                                            <p:txEl>
                                              <p:pRg st="3" end="3"/>
                                            </p:txEl>
                                          </p:spTgt>
                                        </p:tgtEl>
                                      </p:cBhvr>
                                    </p:animEffect>
                                    <p:anim calcmode="lin" valueType="num">
                                      <p:cBhvr>
                                        <p:cTn id="32"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
                                        </p:tgtEl>
                                        <p:attrNameLst>
                                          <p:attrName>style.visibility</p:attrName>
                                        </p:attrNameLst>
                                      </p:cBhvr>
                                      <p:to>
                                        <p:strVal val="visible"/>
                                      </p:to>
                                    </p:set>
                                    <p:animEffect transition="in" filter="fade">
                                      <p:cBhvr>
                                        <p:cTn id="36" dur="1000"/>
                                        <p:tgtEl>
                                          <p:spTgt spid="3072"/>
                                        </p:tgtEl>
                                      </p:cBhvr>
                                    </p:animEffect>
                                    <p:anim calcmode="lin" valueType="num">
                                      <p:cBhvr>
                                        <p:cTn id="37" dur="1000" fill="hold"/>
                                        <p:tgtEl>
                                          <p:spTgt spid="3072"/>
                                        </p:tgtEl>
                                        <p:attrNameLst>
                                          <p:attrName>ppt_x</p:attrName>
                                        </p:attrNameLst>
                                      </p:cBhvr>
                                      <p:tavLst>
                                        <p:tav tm="0">
                                          <p:val>
                                            <p:strVal val="#ppt_x"/>
                                          </p:val>
                                        </p:tav>
                                        <p:tav tm="100000">
                                          <p:val>
                                            <p:strVal val="#ppt_x"/>
                                          </p:val>
                                        </p:tav>
                                      </p:tavLst>
                                    </p:anim>
                                    <p:anim calcmode="lin" valueType="num">
                                      <p:cBhvr>
                                        <p:cTn id="38" dur="1000" fill="hold"/>
                                        <p:tgtEl>
                                          <p:spTgt spid="3072"/>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xEl>
                                              <p:pRg st="4" end="4"/>
                                            </p:txEl>
                                          </p:spTgt>
                                        </p:tgtEl>
                                        <p:attrNameLst>
                                          <p:attrName>style.visibility</p:attrName>
                                        </p:attrNameLst>
                                      </p:cBhvr>
                                      <p:to>
                                        <p:strVal val="visible"/>
                                      </p:to>
                                    </p:set>
                                    <p:animEffect transition="in" filter="fade">
                                      <p:cBhvr>
                                        <p:cTn id="43" dur="1000"/>
                                        <p:tgtEl>
                                          <p:spTgt spid="30">
                                            <p:txEl>
                                              <p:pRg st="4" end="4"/>
                                            </p:txEl>
                                          </p:spTgt>
                                        </p:tgtEl>
                                      </p:cBhvr>
                                    </p:animEffect>
                                    <p:anim calcmode="lin" valueType="num">
                                      <p:cBhvr>
                                        <p:cTn id="44"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fade">
                                      <p:cBhvr>
                                        <p:cTn id="48" dur="1000"/>
                                        <p:tgtEl>
                                          <p:spTgt spid="79"/>
                                        </p:tgtEl>
                                      </p:cBhvr>
                                    </p:animEffect>
                                    <p:anim calcmode="lin" valueType="num">
                                      <p:cBhvr>
                                        <p:cTn id="49" dur="1000" fill="hold"/>
                                        <p:tgtEl>
                                          <p:spTgt spid="79"/>
                                        </p:tgtEl>
                                        <p:attrNameLst>
                                          <p:attrName>ppt_x</p:attrName>
                                        </p:attrNameLst>
                                      </p:cBhvr>
                                      <p:tavLst>
                                        <p:tav tm="0">
                                          <p:val>
                                            <p:strVal val="#ppt_x"/>
                                          </p:val>
                                        </p:tav>
                                        <p:tav tm="100000">
                                          <p:val>
                                            <p:strVal val="#ppt_x"/>
                                          </p:val>
                                        </p:tav>
                                      </p:tavLst>
                                    </p:anim>
                                    <p:anim calcmode="lin" valueType="num">
                                      <p:cBhvr>
                                        <p:cTn id="50"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19112" y="228600"/>
            <a:ext cx="11149013" cy="664797"/>
          </a:xfrm>
        </p:spPr>
        <p:txBody>
          <a:bodyPr/>
          <a:lstStyle/>
          <a:p>
            <a:r>
              <a:rPr lang="en-US" sz="4800" dirty="0" smtClean="0"/>
              <a:t>SQL Database </a:t>
            </a:r>
            <a:r>
              <a:rPr lang="en-US" sz="4800" dirty="0"/>
              <a:t>Billing Rates (As of </a:t>
            </a:r>
            <a:r>
              <a:rPr lang="en-US" sz="4800" dirty="0" smtClean="0"/>
              <a:t>May 2012</a:t>
            </a:r>
            <a:r>
              <a:rPr lang="en-US" sz="4800" dirty="0" smtClean="0"/>
              <a:t>)</a:t>
            </a:r>
            <a:endParaRPr lang="en-US" dirty="0">
              <a:solidFill>
                <a:schemeClr val="accent2">
                  <a:alpha val="99000"/>
                </a:schemeClr>
              </a:solidFill>
              <a:cs typeface="Segoe UI" pitchFamily="34" charset="0"/>
            </a:endParaRPr>
          </a:p>
        </p:txBody>
      </p:sp>
      <p:pic>
        <p:nvPicPr>
          <p:cNvPr id="6"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8904" r="8656"/>
          <a:stretch/>
        </p:blipFill>
        <p:spPr>
          <a:xfrm>
            <a:off x="198921" y="1805627"/>
            <a:ext cx="3345104" cy="3043210"/>
          </a:xfrm>
          <a:prstGeom prst="rect">
            <a:avLst/>
          </a:prstGeom>
          <a:noFill/>
          <a:ln>
            <a:noFill/>
          </a:ln>
        </p:spPr>
      </p:pic>
      <p:graphicFrame>
        <p:nvGraphicFramePr>
          <p:cNvPr id="8" name="Content Placeholder 1"/>
          <p:cNvGraphicFramePr>
            <a:graphicFrameLocks/>
          </p:cNvGraphicFramePr>
          <p:nvPr>
            <p:extLst>
              <p:ext uri="{D42A27DB-BD31-4B8C-83A1-F6EECF244321}">
                <p14:modId xmlns:p14="http://schemas.microsoft.com/office/powerpoint/2010/main" val="1273659059"/>
              </p:ext>
            </p:extLst>
          </p:nvPr>
        </p:nvGraphicFramePr>
        <p:xfrm>
          <a:off x="4515439" y="1447800"/>
          <a:ext cx="7152686" cy="2042022"/>
        </p:xfrm>
        <a:graphic>
          <a:graphicData uri="http://schemas.openxmlformats.org/drawingml/2006/table">
            <a:tbl>
              <a:tblPr firstRow="1" bandRow="1">
                <a:tableStyleId>{5C22544A-7EE6-4342-B048-85BDC9FD1C3A}</a:tableStyleId>
              </a:tblPr>
              <a:tblGrid>
                <a:gridCol w="2001784"/>
                <a:gridCol w="5150902"/>
              </a:tblGrid>
              <a:tr h="340337">
                <a:tc>
                  <a:txBody>
                    <a:bodyPr/>
                    <a:lstStyle/>
                    <a:p>
                      <a:r>
                        <a:rPr lang="en-US" sz="1400" dirty="0" smtClean="0"/>
                        <a:t>Database Size</a:t>
                      </a:r>
                      <a:endParaRPr lang="en-US" sz="1400" dirty="0"/>
                    </a:p>
                  </a:txBody>
                  <a:tcPr anchor="ctr">
                    <a:lnL w="12700" cmpd="sng">
                      <a:noFill/>
                    </a:lnL>
                    <a:lnR w="12700" cap="flat" cmpd="sng" algn="ctr">
                      <a:solidFill>
                        <a:schemeClr val="bg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2"/>
                    </a:solidFill>
                  </a:tcPr>
                </a:tc>
                <a:tc>
                  <a:txBody>
                    <a:bodyPr/>
                    <a:lstStyle/>
                    <a:p>
                      <a:r>
                        <a:rPr lang="en-US" sz="1400" dirty="0" smtClean="0"/>
                        <a:t>Price Per Database Per Month</a:t>
                      </a:r>
                      <a:endParaRPr lang="en-US" sz="1400" dirty="0"/>
                    </a:p>
                  </a:txBody>
                  <a:tcPr anchor="ctr">
                    <a:lnL w="12700" cap="flat" cmpd="sng" algn="ctr">
                      <a:solidFill>
                        <a:schemeClr val="bg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2"/>
                    </a:solidFill>
                  </a:tcPr>
                </a:tc>
              </a:tr>
              <a:tr h="340337">
                <a:tc>
                  <a:txBody>
                    <a:bodyPr/>
                    <a:lstStyle/>
                    <a:p>
                      <a:r>
                        <a:rPr lang="en-US" sz="1400" dirty="0" smtClean="0"/>
                        <a:t>0</a:t>
                      </a:r>
                      <a:r>
                        <a:rPr lang="en-US" sz="1400" baseline="0" dirty="0" smtClean="0"/>
                        <a:t> to 100 MB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a:t>
                      </a:r>
                      <a:r>
                        <a:rPr lang="en-US" sz="1400" baseline="0" dirty="0" smtClean="0"/>
                        <a:t> $4.995</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38100" cmpd="sng">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100</a:t>
                      </a:r>
                      <a:r>
                        <a:rPr lang="en-US" sz="1400" baseline="0" dirty="0" smtClean="0"/>
                        <a:t> </a:t>
                      </a:r>
                      <a:r>
                        <a:rPr lang="en-US" sz="1400" baseline="0" dirty="0" smtClean="0"/>
                        <a:t>to 1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Flat $9.99</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1GB </a:t>
                      </a:r>
                      <a:r>
                        <a:rPr lang="en-US" sz="1400" dirty="0" smtClean="0"/>
                        <a:t>to 10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$9.99 for first</a:t>
                      </a:r>
                      <a:r>
                        <a:rPr lang="en-US" sz="1400" baseline="0" dirty="0" smtClean="0"/>
                        <a:t> GB, $</a:t>
                      </a:r>
                      <a:r>
                        <a:rPr lang="en-US" sz="1400" baseline="0" dirty="0" smtClean="0"/>
                        <a:t>3.996 </a:t>
                      </a:r>
                      <a:r>
                        <a:rPr lang="en-US" sz="1400" baseline="0" dirty="0" smtClean="0"/>
                        <a:t>per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10 </a:t>
                      </a:r>
                      <a:r>
                        <a:rPr lang="en-US" sz="1400" dirty="0" smtClean="0"/>
                        <a:t>GB to 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$45.954 for first 10 GB, $</a:t>
                      </a:r>
                      <a:r>
                        <a:rPr lang="en-US" sz="1400" dirty="0" smtClean="0"/>
                        <a:t>1.996 </a:t>
                      </a:r>
                      <a:r>
                        <a:rPr lang="en-US" sz="1400" dirty="0" smtClean="0"/>
                        <a:t>for</a:t>
                      </a:r>
                      <a:r>
                        <a:rPr lang="en-US" sz="1400" baseline="0" dirty="0" smtClean="0"/>
                        <a:t>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r>
              <a:tr h="340337">
                <a:tc>
                  <a:txBody>
                    <a:bodyPr/>
                    <a:lstStyle/>
                    <a:p>
                      <a:r>
                        <a:rPr lang="en-US" sz="1400" dirty="0" smtClean="0"/>
                        <a:t>50 </a:t>
                      </a:r>
                      <a:r>
                        <a:rPr lang="en-US" sz="1400" dirty="0" smtClean="0"/>
                        <a:t>GB to 150 GB</a:t>
                      </a:r>
                      <a:endParaRPr lang="en-US" sz="1400" dirty="0"/>
                    </a:p>
                  </a:txBody>
                  <a:tcPr anchor="ctr">
                    <a:lnL w="12700" cmpd="sng">
                      <a:noFill/>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US" sz="1400" dirty="0" smtClean="0"/>
                        <a:t>$</a:t>
                      </a:r>
                      <a:r>
                        <a:rPr lang="en-US" sz="1400" dirty="0" smtClean="0"/>
                        <a:t>125.874 </a:t>
                      </a:r>
                      <a:r>
                        <a:rPr lang="en-US" sz="1400" dirty="0" smtClean="0"/>
                        <a:t>for first 50 GB, $0.999 for each additional GB</a:t>
                      </a:r>
                      <a:endParaRPr lang="en-US" sz="1400" dirty="0"/>
                    </a:p>
                  </a:txBody>
                  <a:tcPr anchor="ctr">
                    <a:lnL w="12700" cap="flat" cmpd="sng" algn="ctr">
                      <a:solidFill>
                        <a:schemeClr val="bg1">
                          <a:lumMod val="50000"/>
                        </a:schemeClr>
                      </a:solidFill>
                      <a:prstDash val="solid"/>
                      <a:round/>
                      <a:headEnd type="none" w="med" len="med"/>
                      <a:tailEnd type="none" w="med" len="med"/>
                    </a:lnL>
                    <a:lnR w="12700" cmpd="sng">
                      <a:noFill/>
                    </a:lnR>
                    <a:lnT w="12700" cap="flat" cmpd="sng" algn="ctr">
                      <a:solidFill>
                        <a:schemeClr val="bg1">
                          <a:lumMod val="50000"/>
                        </a:schemeClr>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r>
            </a:tbl>
          </a:graphicData>
        </a:graphic>
      </p:graphicFrame>
      <p:sp>
        <p:nvSpPr>
          <p:cNvPr id="10" name="Content Placeholder 2"/>
          <p:cNvSpPr txBox="1">
            <a:spLocks/>
          </p:cNvSpPr>
          <p:nvPr/>
        </p:nvSpPr>
        <p:spPr>
          <a:xfrm>
            <a:off x="4515439" y="3727508"/>
            <a:ext cx="5573712" cy="124638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1600" spc="-51" dirty="0" smtClean="0"/>
              <a:t>Charged </a:t>
            </a:r>
            <a:r>
              <a:rPr lang="en-US" sz="1600" spc="-51" dirty="0" smtClean="0"/>
              <a:t>at monthly rate per database</a:t>
            </a:r>
          </a:p>
          <a:p>
            <a:pPr marL="3175" lvl="1" indent="0" defTabSz="914325">
              <a:spcBef>
                <a:spcPts val="600"/>
              </a:spcBef>
              <a:buNone/>
            </a:pPr>
            <a:r>
              <a:rPr lang="en-US" sz="1600" spc="-51" dirty="0" smtClean="0"/>
              <a:t>Amortized over month -&gt; calculated on daily basis</a:t>
            </a:r>
          </a:p>
          <a:p>
            <a:pPr marL="3175" lvl="1" indent="0" defTabSz="914325">
              <a:spcBef>
                <a:spcPts val="600"/>
              </a:spcBef>
              <a:buNone/>
            </a:pPr>
            <a:r>
              <a:rPr lang="en-US" sz="1600" spc="-51" dirty="0" smtClean="0"/>
              <a:t>Cheaper if you commit to a 6/12 month plan (20-32% off)</a:t>
            </a:r>
          </a:p>
          <a:p>
            <a:pPr marL="3175" lvl="1" indent="0" defTabSz="914325">
              <a:spcBef>
                <a:spcPts val="600"/>
              </a:spcBef>
              <a:buNone/>
            </a:pPr>
            <a:r>
              <a:rPr lang="en-AU" sz="1600" spc="-51" dirty="0" smtClean="0"/>
              <a:t>Any outbound </a:t>
            </a:r>
            <a:r>
              <a:rPr lang="en-AU" sz="1600" spc="-51" dirty="0"/>
              <a:t>data transfers </a:t>
            </a:r>
            <a:r>
              <a:rPr lang="en-AU" sz="1600" spc="-51" dirty="0" smtClean="0"/>
              <a:t>at </a:t>
            </a:r>
            <a:r>
              <a:rPr lang="en-AU" sz="1600" spc="-51" dirty="0"/>
              <a:t>the regular Data Transfer </a:t>
            </a:r>
            <a:r>
              <a:rPr lang="en-AU" sz="1600" spc="-51" dirty="0" smtClean="0"/>
              <a:t>rates</a:t>
            </a:r>
          </a:p>
        </p:txBody>
      </p:sp>
    </p:spTree>
    <p:extLst>
      <p:ext uri="{BB962C8B-B14F-4D97-AF65-F5344CB8AC3E}">
        <p14:creationId xmlns:p14="http://schemas.microsoft.com/office/powerpoint/2010/main" val="369460288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Connection String</a:t>
            </a:r>
            <a:endParaRPr lang="en-US" dirty="0">
              <a:solidFill>
                <a:srgbClr val="92D050"/>
              </a:solidFill>
            </a:endParaRPr>
          </a:p>
        </p:txBody>
      </p:sp>
      <p:sp>
        <p:nvSpPr>
          <p:cNvPr id="8" name="Content Placeholder 2"/>
          <p:cNvSpPr txBox="1">
            <a:spLocks/>
          </p:cNvSpPr>
          <p:nvPr/>
        </p:nvSpPr>
        <p:spPr>
          <a:xfrm>
            <a:off x="520701" y="1434269"/>
            <a:ext cx="5573712" cy="5055230"/>
          </a:xfrm>
          <a:prstGeom prst="rect">
            <a:avLst/>
          </a:prstGeom>
        </p:spPr>
        <p:txBody>
          <a:bodyPr lIns="0" tIns="0" rIns="0" bIns="0"/>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75" indent="0" defTabSz="914325">
              <a:spcBef>
                <a:spcPts val="0"/>
              </a:spcBef>
              <a:spcAft>
                <a:spcPts val="300"/>
              </a:spcAft>
              <a:buNone/>
            </a:pPr>
            <a:r>
              <a:rPr lang="en-US" sz="4000" spc="-100" dirty="0">
                <a:solidFill>
                  <a:schemeClr val="accent2">
                    <a:alpha val="99000"/>
                  </a:schemeClr>
                </a:solidFill>
                <a:latin typeface="Segoe UI Light" pitchFamily="34" charset="0"/>
              </a:rPr>
              <a:t>Connecting </a:t>
            </a:r>
            <a:r>
              <a:rPr lang="en-US" sz="4000" spc="-100" dirty="0" smtClean="0">
                <a:solidFill>
                  <a:schemeClr val="accent2">
                    <a:alpha val="99000"/>
                  </a:schemeClr>
                </a:solidFill>
                <a:latin typeface="Segoe UI Light" pitchFamily="34" charset="0"/>
              </a:rPr>
              <a:t>To SQL Database</a:t>
            </a:r>
            <a:endParaRPr lang="en-US" sz="4000" spc="-100" dirty="0">
              <a:solidFill>
                <a:schemeClr val="accent2">
                  <a:alpha val="99000"/>
                </a:schemeClr>
              </a:solidFill>
              <a:latin typeface="Segoe UI Light" pitchFamily="34" charset="0"/>
            </a:endParaRPr>
          </a:p>
          <a:p>
            <a:pPr marL="234950" lvl="1" indent="-231775" defTabSz="914325">
              <a:spcBef>
                <a:spcPts val="900"/>
              </a:spcBef>
              <a:buClr>
                <a:schemeClr val="accent6"/>
              </a:buClr>
              <a:buFont typeface="+mj-lt"/>
              <a:buAutoNum type="arabicPeriod"/>
            </a:pPr>
            <a:r>
              <a:rPr lang="en-US" spc="-51" dirty="0"/>
              <a:t>TDS (Tabular Data Stream) protocol over </a:t>
            </a:r>
            <a:r>
              <a:rPr lang="en-US" spc="-51" dirty="0" smtClean="0"/>
              <a:t>TCP/IP</a:t>
            </a:r>
            <a:endParaRPr lang="en-US" spc="-51" dirty="0"/>
          </a:p>
          <a:p>
            <a:pPr marL="234950" lvl="1" indent="-231775" defTabSz="914325">
              <a:spcBef>
                <a:spcPts val="900"/>
              </a:spcBef>
              <a:buClr>
                <a:schemeClr val="accent6"/>
              </a:buClr>
              <a:buFont typeface="+mj-lt"/>
              <a:buAutoNum type="arabicPeriod"/>
            </a:pPr>
            <a:r>
              <a:rPr lang="en-US" spc="-51" dirty="0"/>
              <a:t>SSL </a:t>
            </a:r>
            <a:r>
              <a:rPr lang="en-US" spc="-51" dirty="0" smtClean="0"/>
              <a:t>is required</a:t>
            </a:r>
            <a:endParaRPr lang="en-US" spc="-51" dirty="0" smtClean="0"/>
          </a:p>
          <a:p>
            <a:pPr marL="234950" lvl="1" indent="-231775" defTabSz="914325">
              <a:spcBef>
                <a:spcPts val="900"/>
              </a:spcBef>
              <a:buClr>
                <a:schemeClr val="accent6"/>
              </a:buClr>
              <a:buFont typeface="+mj-lt"/>
              <a:buAutoNum type="arabicPeriod"/>
            </a:pPr>
            <a:r>
              <a:rPr lang="en-US" spc="-51" dirty="0" smtClean="0"/>
              <a:t>SQL server authentication only</a:t>
            </a:r>
            <a:endParaRPr lang="en-US" spc="-51" dirty="0"/>
          </a:p>
          <a:p>
            <a:pPr marL="234950" lvl="1" indent="-231775" defTabSz="914325">
              <a:spcBef>
                <a:spcPts val="900"/>
              </a:spcBef>
              <a:buClr>
                <a:schemeClr val="accent6"/>
              </a:buClr>
              <a:buFont typeface="+mj-lt"/>
              <a:buAutoNum type="arabicPeriod"/>
            </a:pPr>
            <a:r>
              <a:rPr lang="en-US" spc="-51" dirty="0" smtClean="0"/>
              <a:t>Add any non-Azure client IP </a:t>
            </a:r>
            <a:r>
              <a:rPr lang="en-US" spc="-51" dirty="0" smtClean="0"/>
              <a:t>address </a:t>
            </a:r>
            <a:r>
              <a:rPr lang="en-US" spc="-51" dirty="0" smtClean="0"/>
              <a:t>to </a:t>
            </a:r>
            <a:r>
              <a:rPr lang="en-US" spc="-51" dirty="0" smtClean="0"/>
              <a:t>the </a:t>
            </a:r>
            <a:r>
              <a:rPr lang="en-US" spc="-51" dirty="0" smtClean="0"/>
              <a:t>firewall</a:t>
            </a:r>
            <a:endParaRPr lang="en-US" spc="-51" dirty="0"/>
          </a:p>
        </p:txBody>
      </p:sp>
      <p:sp>
        <p:nvSpPr>
          <p:cNvPr id="10" name="TextBox 9"/>
          <p:cNvSpPr txBox="1"/>
          <p:nvPr/>
        </p:nvSpPr>
        <p:spPr>
          <a:xfrm>
            <a:off x="6299200" y="2710354"/>
            <a:ext cx="5626100" cy="2462213"/>
          </a:xfrm>
          <a:prstGeom prst="rect">
            <a:avLst/>
          </a:prstGeom>
          <a:noFill/>
          <a:ln>
            <a:solidFill>
              <a:schemeClr val="accent2"/>
            </a:solidFill>
          </a:ln>
        </p:spPr>
        <p:txBody>
          <a:bodyPr wrap="square" lIns="91440" tIns="0" rIns="0" bIns="0" rtlCol="0">
            <a:spAutoFit/>
          </a:bodyPr>
          <a:lstStyle/>
          <a:p>
            <a:r>
              <a:rPr lang="en-US" sz="1600" dirty="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800" dirty="0">
              <a:latin typeface="Segoe UI" pitchFamily="34" charset="0"/>
              <a:ea typeface="Segoe UI" pitchFamily="34" charset="0"/>
            </a:endParaRPr>
          </a:p>
          <a:p>
            <a:r>
              <a:rPr lang="en-US" sz="1600" dirty="0">
                <a:solidFill>
                  <a:srgbClr val="0000FF"/>
                </a:solidFill>
                <a:latin typeface="Consolas"/>
              </a:rPr>
              <a:t>&lt;</a:t>
            </a:r>
            <a:r>
              <a:rPr lang="en-US" sz="1600" dirty="0" smtClean="0">
                <a:solidFill>
                  <a:srgbClr val="A31515"/>
                </a:solidFill>
                <a:latin typeface="Consolas"/>
              </a:rPr>
              <a:t>add </a:t>
            </a:r>
            <a:r>
              <a:rPr lang="en-US" sz="1600" dirty="0" smtClean="0">
                <a:solidFill>
                  <a:srgbClr val="FF0000"/>
                </a:solidFill>
                <a:latin typeface="Consolas"/>
              </a:rPr>
              <a:t>name</a:t>
            </a:r>
            <a:r>
              <a:rPr lang="en-US" sz="1600" dirty="0">
                <a:solidFill>
                  <a:srgbClr val="0000FF"/>
                </a:solidFill>
                <a:latin typeface="Consolas"/>
              </a:rPr>
              <a:t>=</a:t>
            </a:r>
            <a:r>
              <a:rPr lang="en-US" sz="1600" dirty="0">
                <a:solidFill>
                  <a:srgbClr val="000000"/>
                </a:solidFill>
                <a:latin typeface="Consolas"/>
              </a:rPr>
              <a:t>"</a:t>
            </a:r>
            <a:r>
              <a:rPr lang="en-US" sz="1600" dirty="0" err="1" smtClean="0">
                <a:solidFill>
                  <a:srgbClr val="0000FF"/>
                </a:solidFill>
                <a:latin typeface="Consolas"/>
              </a:rPr>
              <a:t>AdventureWorks</a:t>
            </a:r>
            <a:r>
              <a:rPr lang="en-US" sz="1600" dirty="0">
                <a:solidFill>
                  <a:srgbClr val="000000"/>
                </a:solidFill>
                <a:latin typeface="Consolas"/>
              </a:rPr>
              <a:t>" </a:t>
            </a:r>
            <a:r>
              <a:rPr lang="en-US" sz="1600" dirty="0" err="1" smtClean="0">
                <a:solidFill>
                  <a:srgbClr val="FF0000"/>
                </a:solidFill>
                <a:latin typeface="Consolas"/>
              </a:rPr>
              <a:t>connectionString</a:t>
            </a:r>
            <a:r>
              <a:rPr lang="en-US" sz="1600" dirty="0" smtClean="0">
                <a:solidFill>
                  <a:srgbClr val="0000FF"/>
                </a:solidFill>
                <a:latin typeface="Consolas"/>
              </a:rPr>
              <a:t>=</a:t>
            </a:r>
            <a:r>
              <a:rPr lang="en-US" sz="1600" dirty="0">
                <a:solidFill>
                  <a:srgbClr val="000000"/>
                </a:solidFill>
                <a:latin typeface="Consolas"/>
              </a:rPr>
              <a:t>"</a:t>
            </a:r>
            <a:endParaRPr lang="en-US" sz="1600" dirty="0" smtClean="0">
              <a:solidFill>
                <a:srgbClr val="000000"/>
              </a:solidFill>
              <a:latin typeface="Consolas"/>
            </a:endParaRPr>
          </a:p>
          <a:p>
            <a:r>
              <a:rPr lang="en-US" sz="1600" dirty="0" smtClean="0">
                <a:solidFill>
                  <a:srgbClr val="0000FF"/>
                </a:solidFill>
                <a:latin typeface="Consolas"/>
              </a:rPr>
              <a:t>  Data Source=</a:t>
            </a:r>
            <a:r>
              <a:rPr lang="en-US" sz="1600" dirty="0" err="1" smtClean="0">
                <a:solidFill>
                  <a:srgbClr val="0000FF"/>
                </a:solidFill>
                <a:highlight>
                  <a:srgbClr val="FFFF00"/>
                </a:highlight>
                <a:latin typeface="Consolas"/>
              </a:rPr>
              <a:t>tcp</a:t>
            </a:r>
            <a:r>
              <a:rPr lang="en-US" sz="1600" dirty="0" smtClean="0">
                <a:solidFill>
                  <a:srgbClr val="0000FF"/>
                </a:solidFill>
                <a:highlight>
                  <a:srgbClr val="FFFF00"/>
                </a:highlight>
                <a:latin typeface="Consolas"/>
              </a:rPr>
              <a:t>:[server</a:t>
            </a:r>
            <a:r>
              <a:rPr lang="en-US" sz="1600" dirty="0">
                <a:solidFill>
                  <a:srgbClr val="0000FF"/>
                </a:solidFill>
                <a:highlight>
                  <a:srgbClr val="FFFF00"/>
                </a:highlight>
                <a:latin typeface="Consolas"/>
              </a:rPr>
              <a:t>].</a:t>
            </a:r>
            <a:r>
              <a:rPr lang="en-US" sz="1600" dirty="0" smtClean="0">
                <a:solidFill>
                  <a:srgbClr val="0000FF"/>
                </a:solidFill>
                <a:highlight>
                  <a:srgbClr val="FFFF00"/>
                </a:highlight>
                <a:latin typeface="Consolas"/>
              </a:rPr>
              <a:t>database.windows.net</a:t>
            </a:r>
            <a:r>
              <a:rPr lang="en-US" sz="1600" dirty="0" smtClean="0">
                <a:solidFill>
                  <a:srgbClr val="0000FF"/>
                </a:solidFill>
                <a:latin typeface="Consolas"/>
              </a:rPr>
              <a:t>;</a:t>
            </a:r>
            <a:endParaRPr lang="en-US" sz="800" dirty="0" smtClean="0">
              <a:latin typeface="Segoe UI" pitchFamily="34" charset="0"/>
            </a:endParaRPr>
          </a:p>
          <a:p>
            <a:r>
              <a:rPr lang="en-US" sz="1600" dirty="0" smtClean="0">
                <a:solidFill>
                  <a:srgbClr val="0000FF"/>
                </a:solidFill>
                <a:latin typeface="Consolas"/>
              </a:rPr>
              <a:t>  Initial Catalog=</a:t>
            </a:r>
            <a:r>
              <a:rPr lang="en-US" sz="1600" dirty="0" err="1" smtClean="0">
                <a:solidFill>
                  <a:srgbClr val="0000FF"/>
                </a:solidFill>
                <a:latin typeface="Consolas"/>
              </a:rPr>
              <a:t>ProductsDb</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User </a:t>
            </a:r>
            <a:r>
              <a:rPr lang="en-US" sz="1600" dirty="0">
                <a:solidFill>
                  <a:srgbClr val="0000FF"/>
                </a:solidFill>
                <a:latin typeface="Consolas"/>
              </a:rPr>
              <a:t>Id</a:t>
            </a:r>
            <a:r>
              <a:rPr lang="en-US" sz="1600" dirty="0" smtClean="0">
                <a:solidFill>
                  <a:srgbClr val="0000FF"/>
                </a:solidFill>
                <a:latin typeface="Consolas"/>
              </a:rPr>
              <a:t>=</a:t>
            </a:r>
            <a:r>
              <a:rPr lang="en-US" sz="1600" dirty="0" smtClean="0">
                <a:solidFill>
                  <a:srgbClr val="0000FF"/>
                </a:solidFill>
                <a:highlight>
                  <a:srgbClr val="FFFF00"/>
                </a:highlight>
                <a:latin typeface="Consolas"/>
              </a:rPr>
              <a:t>[login]@[server]</a:t>
            </a:r>
            <a:r>
              <a:rPr lang="en-US" sz="1600" dirty="0" smtClean="0">
                <a:solidFill>
                  <a:srgbClr val="0000FF"/>
                </a:solidFill>
                <a:latin typeface="Consolas"/>
              </a:rPr>
              <a:t>;</a:t>
            </a:r>
            <a:endParaRPr lang="en-US" sz="800" dirty="0">
              <a:latin typeface="Segoe UI" pitchFamily="34" charset="0"/>
            </a:endParaRPr>
          </a:p>
          <a:p>
            <a:r>
              <a:rPr lang="en-US" sz="1600" dirty="0" smtClean="0">
                <a:solidFill>
                  <a:srgbClr val="0000FF"/>
                </a:solidFill>
                <a:latin typeface="Consolas"/>
              </a:rPr>
              <a:t>  Password</a:t>
            </a:r>
            <a:r>
              <a:rPr lang="en-US" sz="1600" dirty="0">
                <a:solidFill>
                  <a:srgbClr val="0000FF"/>
                </a:solidFill>
                <a:latin typeface="Consolas"/>
              </a:rPr>
              <a:t>=[password</a:t>
            </a:r>
            <a:r>
              <a:rPr lang="en-US" sz="1600" dirty="0" smtClean="0">
                <a:solidFill>
                  <a:srgbClr val="0000FF"/>
                </a:solidFill>
                <a:latin typeface="Consolas"/>
              </a:rPr>
              <a:t>];</a:t>
            </a:r>
          </a:p>
          <a:p>
            <a:r>
              <a:rPr lang="en-US" sz="1600" dirty="0" smtClean="0">
                <a:solidFill>
                  <a:srgbClr val="0000FF"/>
                </a:solidFill>
                <a:latin typeface="Consolas"/>
                <a:ea typeface="Segoe UI" pitchFamily="34" charset="0"/>
              </a:rPr>
              <a:t>  </a:t>
            </a:r>
            <a:r>
              <a:rPr lang="en-US" sz="1600" dirty="0" err="1">
                <a:solidFill>
                  <a:srgbClr val="0000FF"/>
                </a:solidFill>
                <a:latin typeface="Consolas"/>
                <a:ea typeface="Segoe UI" pitchFamily="34" charset="0"/>
              </a:rPr>
              <a:t>T</a:t>
            </a:r>
            <a:r>
              <a:rPr lang="en-US" sz="1600" dirty="0" err="1" smtClean="0">
                <a:solidFill>
                  <a:srgbClr val="0000FF"/>
                </a:solidFill>
                <a:latin typeface="Consolas"/>
                <a:ea typeface="Segoe UI" pitchFamily="34" charset="0"/>
              </a:rPr>
              <a:t>rusted_Connection</a:t>
            </a:r>
            <a:r>
              <a:rPr lang="en-US" sz="1600" dirty="0" smtClean="0">
                <a:solidFill>
                  <a:srgbClr val="0000FF"/>
                </a:solidFill>
                <a:latin typeface="Consolas"/>
                <a:ea typeface="Segoe UI" pitchFamily="34" charset="0"/>
              </a:rPr>
              <a:t>=False;</a:t>
            </a:r>
            <a:endParaRPr lang="en-US" sz="800" dirty="0">
              <a:latin typeface="Segoe UI" pitchFamily="34" charset="0"/>
              <a:ea typeface="Segoe UI" pitchFamily="34" charset="0"/>
            </a:endParaRPr>
          </a:p>
          <a:p>
            <a:r>
              <a:rPr lang="en-US" sz="1600" dirty="0" smtClean="0">
                <a:solidFill>
                  <a:srgbClr val="0000FF"/>
                </a:solidFill>
                <a:highlight>
                  <a:srgbClr val="FFFF00"/>
                </a:highlight>
                <a:latin typeface="Consolas"/>
              </a:rPr>
              <a:t>  Encrypt=true</a:t>
            </a:r>
            <a:r>
              <a:rPr lang="en-US" sz="1600" dirty="0" smtClean="0">
                <a:solidFill>
                  <a:srgbClr val="0000FF"/>
                </a:solidFill>
                <a:latin typeface="Consolas"/>
              </a:rPr>
              <a:t>;</a:t>
            </a:r>
            <a:r>
              <a:rPr lang="en-US" sz="1600" dirty="0" smtClean="0">
                <a:solidFill>
                  <a:srgbClr val="000000"/>
                </a:solidFill>
                <a:latin typeface="Consolas"/>
              </a:rPr>
              <a:t>" </a:t>
            </a:r>
            <a:endParaRPr lang="en-US" sz="800" dirty="0" smtClean="0">
              <a:latin typeface="Segoe UI" pitchFamily="34" charset="0"/>
              <a:ea typeface="Segoe UI" pitchFamily="34" charset="0"/>
            </a:endParaRPr>
          </a:p>
          <a:p>
            <a:r>
              <a:rPr lang="en-US" sz="1600" dirty="0" err="1" smtClean="0">
                <a:solidFill>
                  <a:srgbClr val="FF0000"/>
                </a:solidFill>
                <a:latin typeface="Consolas"/>
              </a:rPr>
              <a:t>providerName</a:t>
            </a:r>
            <a:r>
              <a:rPr lang="en-US" sz="1600" dirty="0" smtClean="0">
                <a:solidFill>
                  <a:srgbClr val="0000FF"/>
                </a:solidFill>
                <a:latin typeface="Consolas"/>
              </a:rPr>
              <a:t>=</a:t>
            </a:r>
            <a:r>
              <a:rPr lang="en-US" sz="1600" dirty="0" smtClean="0">
                <a:solidFill>
                  <a:srgbClr val="000000"/>
                </a:solidFill>
                <a:latin typeface="Consolas"/>
              </a:rPr>
              <a:t>"</a:t>
            </a:r>
            <a:r>
              <a:rPr lang="en-US" sz="1600" dirty="0" err="1" smtClean="0">
                <a:solidFill>
                  <a:srgbClr val="0000FF"/>
                </a:solidFill>
                <a:latin typeface="Consolas"/>
              </a:rPr>
              <a:t>System.Data.SqlClient</a:t>
            </a:r>
            <a:r>
              <a:rPr lang="en-US" sz="1600" dirty="0" smtClean="0">
                <a:solidFill>
                  <a:srgbClr val="000000"/>
                </a:solidFill>
                <a:latin typeface="Consolas"/>
              </a:rPr>
              <a:t>" </a:t>
            </a:r>
            <a:r>
              <a:rPr lang="en-US" sz="1600" dirty="0" smtClean="0">
                <a:solidFill>
                  <a:srgbClr val="0000FF"/>
                </a:solidFill>
                <a:latin typeface="Consolas"/>
              </a:rPr>
              <a:t>/&gt;</a:t>
            </a:r>
            <a:endParaRPr lang="en-US" sz="800" dirty="0" smtClean="0">
              <a:latin typeface="Segoe UI" pitchFamily="34" charset="0"/>
              <a:ea typeface="Segoe UI" pitchFamily="34" charset="0"/>
            </a:endParaRPr>
          </a:p>
          <a:p>
            <a:r>
              <a:rPr lang="en-US" sz="1600" dirty="0" smtClean="0">
                <a:solidFill>
                  <a:srgbClr val="0000FF"/>
                </a:solidFill>
                <a:latin typeface="Consolas"/>
              </a:rPr>
              <a:t>&lt;/</a:t>
            </a:r>
            <a:r>
              <a:rPr lang="en-US" sz="1600" dirty="0">
                <a:solidFill>
                  <a:srgbClr val="A31515"/>
                </a:solidFill>
                <a:latin typeface="Consolas"/>
              </a:rPr>
              <a:t>connectionStrings</a:t>
            </a:r>
            <a:r>
              <a:rPr lang="en-US" sz="1600" dirty="0">
                <a:solidFill>
                  <a:srgbClr val="0000FF"/>
                </a:solidFill>
                <a:latin typeface="Consolas"/>
              </a:rPr>
              <a:t>&gt;</a:t>
            </a:r>
            <a:endParaRPr lang="en-US" sz="1600" dirty="0">
              <a:solidFill>
                <a:prstClr val="black"/>
              </a:solidFill>
              <a:latin typeface="Consolas"/>
            </a:endParaRPr>
          </a:p>
        </p:txBody>
      </p:sp>
    </p:spTree>
    <p:extLst>
      <p:ext uri="{BB962C8B-B14F-4D97-AF65-F5344CB8AC3E}">
        <p14:creationId xmlns:p14="http://schemas.microsoft.com/office/powerpoint/2010/main" val="35505164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Security</a:t>
            </a:r>
            <a:endParaRPr lang="en-AU" dirty="0"/>
          </a:p>
        </p:txBody>
      </p:sp>
      <p:sp>
        <p:nvSpPr>
          <p:cNvPr id="3" name="Text Placeholder 2"/>
          <p:cNvSpPr>
            <a:spLocks noGrp="1"/>
          </p:cNvSpPr>
          <p:nvPr>
            <p:ph type="body" sz="quarter" idx="10"/>
          </p:nvPr>
        </p:nvSpPr>
        <p:spPr>
          <a:xfrm>
            <a:off x="519112" y="1447799"/>
            <a:ext cx="11149013" cy="3901068"/>
          </a:xfrm>
        </p:spPr>
        <p:txBody>
          <a:bodyPr/>
          <a:lstStyle/>
          <a:p>
            <a:r>
              <a:rPr lang="en-AU" dirty="0" smtClean="0"/>
              <a:t>Per-”server” firewall</a:t>
            </a:r>
            <a:endParaRPr lang="en-AU" dirty="0" smtClean="0"/>
          </a:p>
          <a:p>
            <a:r>
              <a:rPr lang="en-AU" dirty="0" smtClean="0"/>
              <a:t>User accounts with privileges</a:t>
            </a:r>
          </a:p>
          <a:p>
            <a:r>
              <a:rPr lang="en-AU" dirty="0" smtClean="0"/>
              <a:t>Server </a:t>
            </a:r>
            <a:r>
              <a:rPr lang="en-AU" dirty="0" smtClean="0"/>
              <a:t>admin </a:t>
            </a:r>
            <a:r>
              <a:rPr lang="en-AU" dirty="0" smtClean="0"/>
              <a:t>account: special privileges</a:t>
            </a:r>
            <a:endParaRPr lang="en-AU" dirty="0" smtClean="0"/>
          </a:p>
          <a:p>
            <a:r>
              <a:rPr lang="en-AU" dirty="0" smtClean="0"/>
              <a:t>TDS connection is encrypted</a:t>
            </a:r>
            <a:endParaRPr lang="en-AU" dirty="0" smtClean="0"/>
          </a:p>
          <a:p>
            <a:r>
              <a:rPr lang="en-AU" dirty="0" smtClean="0"/>
              <a:t>Protect your database passwords</a:t>
            </a:r>
          </a:p>
          <a:p>
            <a:r>
              <a:rPr lang="en-AU" dirty="0"/>
              <a:t>	</a:t>
            </a:r>
            <a:r>
              <a:rPr lang="en-AU" dirty="0" smtClean="0"/>
              <a:t>e.g. </a:t>
            </a:r>
            <a:r>
              <a:rPr lang="en-AU" dirty="0" err="1" smtClean="0"/>
              <a:t>config</a:t>
            </a:r>
            <a:r>
              <a:rPr lang="en-AU" dirty="0" smtClean="0"/>
              <a:t> encryption</a:t>
            </a:r>
          </a:p>
        </p:txBody>
      </p:sp>
      <p:sp>
        <p:nvSpPr>
          <p:cNvPr id="4" name="Freeform 3"/>
          <p:cNvSpPr>
            <a:spLocks noEditPoints="1"/>
          </p:cNvSpPr>
          <p:nvPr/>
        </p:nvSpPr>
        <p:spPr bwMode="black">
          <a:xfrm>
            <a:off x="8708536" y="1451057"/>
            <a:ext cx="2853340" cy="3955886"/>
          </a:xfrm>
          <a:custGeom>
            <a:avLst/>
            <a:gdLst>
              <a:gd name="T0" fmla="*/ 221 w 288"/>
              <a:gd name="T1" fmla="*/ 373 h 399"/>
              <a:gd name="T2" fmla="*/ 194 w 288"/>
              <a:gd name="T3" fmla="*/ 350 h 399"/>
              <a:gd name="T4" fmla="*/ 137 w 288"/>
              <a:gd name="T5" fmla="*/ 150 h 399"/>
              <a:gd name="T6" fmla="*/ 165 w 288"/>
              <a:gd name="T7" fmla="*/ 398 h 399"/>
              <a:gd name="T8" fmla="*/ 94 w 288"/>
              <a:gd name="T9" fmla="*/ 325 h 399"/>
              <a:gd name="T10" fmla="*/ 192 w 288"/>
              <a:gd name="T11" fmla="*/ 269 h 399"/>
              <a:gd name="T12" fmla="*/ 223 w 288"/>
              <a:gd name="T13" fmla="*/ 371 h 399"/>
              <a:gd name="T14" fmla="*/ 135 w 288"/>
              <a:gd name="T15" fmla="*/ 170 h 399"/>
              <a:gd name="T16" fmla="*/ 179 w 288"/>
              <a:gd name="T17" fmla="*/ 395 h 399"/>
              <a:gd name="T18" fmla="*/ 135 w 288"/>
              <a:gd name="T19" fmla="*/ 324 h 399"/>
              <a:gd name="T20" fmla="*/ 154 w 288"/>
              <a:gd name="T21" fmla="*/ 308 h 399"/>
              <a:gd name="T22" fmla="*/ 208 w 288"/>
              <a:gd name="T23" fmla="*/ 382 h 399"/>
              <a:gd name="T24" fmla="*/ 85 w 288"/>
              <a:gd name="T25" fmla="*/ 380 h 399"/>
              <a:gd name="T26" fmla="*/ 143 w 288"/>
              <a:gd name="T27" fmla="*/ 82 h 399"/>
              <a:gd name="T28" fmla="*/ 228 w 288"/>
              <a:gd name="T29" fmla="*/ 288 h 399"/>
              <a:gd name="T30" fmla="*/ 253 w 288"/>
              <a:gd name="T31" fmla="*/ 340 h 399"/>
              <a:gd name="T32" fmla="*/ 247 w 288"/>
              <a:gd name="T33" fmla="*/ 233 h 399"/>
              <a:gd name="T34" fmla="*/ 20 w 288"/>
              <a:gd name="T35" fmla="*/ 263 h 399"/>
              <a:gd name="T36" fmla="*/ 85 w 288"/>
              <a:gd name="T37" fmla="*/ 380 h 399"/>
              <a:gd name="T38" fmla="*/ 219 w 288"/>
              <a:gd name="T39" fmla="*/ 242 h 399"/>
              <a:gd name="T40" fmla="*/ 56 w 288"/>
              <a:gd name="T41" fmla="*/ 305 h 399"/>
              <a:gd name="T42" fmla="*/ 129 w 288"/>
              <a:gd name="T43" fmla="*/ 397 h 399"/>
              <a:gd name="T44" fmla="*/ 137 w 288"/>
              <a:gd name="T45" fmla="*/ 115 h 399"/>
              <a:gd name="T46" fmla="*/ 210 w 288"/>
              <a:gd name="T47" fmla="*/ 334 h 399"/>
              <a:gd name="T48" fmla="*/ 239 w 288"/>
              <a:gd name="T49" fmla="*/ 357 h 399"/>
              <a:gd name="T50" fmla="*/ 0 w 288"/>
              <a:gd name="T51" fmla="*/ 202 h 399"/>
              <a:gd name="T52" fmla="*/ 144 w 288"/>
              <a:gd name="T53" fmla="*/ 51 h 399"/>
              <a:gd name="T54" fmla="*/ 252 w 288"/>
              <a:gd name="T55" fmla="*/ 298 h 399"/>
              <a:gd name="T56" fmla="*/ 266 w 288"/>
              <a:gd name="T57" fmla="*/ 320 h 399"/>
              <a:gd name="T58" fmla="*/ 277 w 288"/>
              <a:gd name="T59" fmla="*/ 221 h 399"/>
              <a:gd name="T60" fmla="*/ 3 w 288"/>
              <a:gd name="T61" fmla="*/ 162 h 399"/>
              <a:gd name="T62" fmla="*/ 0 w 288"/>
              <a:gd name="T63" fmla="*/ 202 h 399"/>
              <a:gd name="T64" fmla="*/ 145 w 288"/>
              <a:gd name="T65" fmla="*/ 0 h 399"/>
              <a:gd name="T66" fmla="*/ 144 w 288"/>
              <a:gd name="T67" fmla="*/ 18 h 399"/>
              <a:gd name="T68" fmla="*/ 142 w 288"/>
              <a:gd name="T69" fmla="*/ 308 h 399"/>
              <a:gd name="T70" fmla="*/ 137 w 288"/>
              <a:gd name="T71" fmla="*/ 201 h 399"/>
              <a:gd name="T72" fmla="*/ 130 w 288"/>
              <a:gd name="T73" fmla="*/ 208 h 399"/>
              <a:gd name="T74" fmla="*/ 142 w 288"/>
              <a:gd name="T75" fmla="*/ 308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88" h="399">
                <a:moveTo>
                  <a:pt x="223" y="371"/>
                </a:moveTo>
                <a:cubicBezTo>
                  <a:pt x="221" y="373"/>
                  <a:pt x="221" y="373"/>
                  <a:pt x="221" y="373"/>
                </a:cubicBezTo>
                <a:cubicBezTo>
                  <a:pt x="220" y="374"/>
                  <a:pt x="218" y="375"/>
                  <a:pt x="217" y="376"/>
                </a:cubicBezTo>
                <a:cubicBezTo>
                  <a:pt x="215" y="374"/>
                  <a:pt x="205" y="366"/>
                  <a:pt x="194" y="350"/>
                </a:cubicBezTo>
                <a:cubicBezTo>
                  <a:pt x="181" y="332"/>
                  <a:pt x="177" y="299"/>
                  <a:pt x="180" y="268"/>
                </a:cubicBezTo>
                <a:cubicBezTo>
                  <a:pt x="186" y="212"/>
                  <a:pt x="180" y="148"/>
                  <a:pt x="137" y="150"/>
                </a:cubicBezTo>
                <a:cubicBezTo>
                  <a:pt x="90" y="152"/>
                  <a:pt x="69" y="245"/>
                  <a:pt x="106" y="319"/>
                </a:cubicBezTo>
                <a:cubicBezTo>
                  <a:pt x="125" y="357"/>
                  <a:pt x="150" y="384"/>
                  <a:pt x="165" y="398"/>
                </a:cubicBezTo>
                <a:cubicBezTo>
                  <a:pt x="161" y="398"/>
                  <a:pt x="157" y="399"/>
                  <a:pt x="153" y="399"/>
                </a:cubicBezTo>
                <a:cubicBezTo>
                  <a:pt x="137" y="384"/>
                  <a:pt x="115" y="364"/>
                  <a:pt x="94" y="325"/>
                </a:cubicBezTo>
                <a:cubicBezTo>
                  <a:pt x="46" y="236"/>
                  <a:pt x="82" y="134"/>
                  <a:pt x="137" y="134"/>
                </a:cubicBezTo>
                <a:cubicBezTo>
                  <a:pt x="195" y="134"/>
                  <a:pt x="201" y="201"/>
                  <a:pt x="192" y="269"/>
                </a:cubicBezTo>
                <a:cubicBezTo>
                  <a:pt x="188" y="301"/>
                  <a:pt x="191" y="329"/>
                  <a:pt x="202" y="346"/>
                </a:cubicBezTo>
                <a:cubicBezTo>
                  <a:pt x="213" y="363"/>
                  <a:pt x="224" y="370"/>
                  <a:pt x="223" y="371"/>
                </a:cubicBezTo>
                <a:close/>
                <a:moveTo>
                  <a:pt x="166" y="306"/>
                </a:moveTo>
                <a:cubicBezTo>
                  <a:pt x="163" y="275"/>
                  <a:pt x="185" y="172"/>
                  <a:pt x="135" y="170"/>
                </a:cubicBezTo>
                <a:cubicBezTo>
                  <a:pt x="104" y="169"/>
                  <a:pt x="77" y="248"/>
                  <a:pt x="125" y="329"/>
                </a:cubicBezTo>
                <a:cubicBezTo>
                  <a:pt x="143" y="361"/>
                  <a:pt x="166" y="383"/>
                  <a:pt x="179" y="395"/>
                </a:cubicBezTo>
                <a:cubicBezTo>
                  <a:pt x="182" y="394"/>
                  <a:pt x="185" y="393"/>
                  <a:pt x="188" y="392"/>
                </a:cubicBezTo>
                <a:cubicBezTo>
                  <a:pt x="177" y="381"/>
                  <a:pt x="153" y="358"/>
                  <a:pt x="135" y="324"/>
                </a:cubicBezTo>
                <a:cubicBezTo>
                  <a:pt x="101" y="266"/>
                  <a:pt x="110" y="186"/>
                  <a:pt x="135" y="186"/>
                </a:cubicBezTo>
                <a:cubicBezTo>
                  <a:pt x="168" y="186"/>
                  <a:pt x="149" y="268"/>
                  <a:pt x="154" y="308"/>
                </a:cubicBezTo>
                <a:cubicBezTo>
                  <a:pt x="160" y="352"/>
                  <a:pt x="187" y="377"/>
                  <a:pt x="200" y="386"/>
                </a:cubicBezTo>
                <a:cubicBezTo>
                  <a:pt x="203" y="385"/>
                  <a:pt x="205" y="384"/>
                  <a:pt x="208" y="382"/>
                </a:cubicBezTo>
                <a:cubicBezTo>
                  <a:pt x="199" y="375"/>
                  <a:pt x="170" y="350"/>
                  <a:pt x="166" y="306"/>
                </a:cubicBezTo>
                <a:close/>
                <a:moveTo>
                  <a:pt x="85" y="380"/>
                </a:moveTo>
                <a:cubicBezTo>
                  <a:pt x="65" y="357"/>
                  <a:pt x="36" y="313"/>
                  <a:pt x="31" y="261"/>
                </a:cubicBezTo>
                <a:cubicBezTo>
                  <a:pt x="25" y="164"/>
                  <a:pt x="66" y="82"/>
                  <a:pt x="143" y="82"/>
                </a:cubicBezTo>
                <a:cubicBezTo>
                  <a:pt x="213" y="82"/>
                  <a:pt x="241" y="157"/>
                  <a:pt x="235" y="231"/>
                </a:cubicBezTo>
                <a:cubicBezTo>
                  <a:pt x="234" y="251"/>
                  <a:pt x="228" y="269"/>
                  <a:pt x="228" y="288"/>
                </a:cubicBezTo>
                <a:cubicBezTo>
                  <a:pt x="227" y="320"/>
                  <a:pt x="236" y="334"/>
                  <a:pt x="248" y="347"/>
                </a:cubicBezTo>
                <a:cubicBezTo>
                  <a:pt x="250" y="345"/>
                  <a:pt x="251" y="343"/>
                  <a:pt x="253" y="340"/>
                </a:cubicBezTo>
                <a:cubicBezTo>
                  <a:pt x="246" y="330"/>
                  <a:pt x="237" y="313"/>
                  <a:pt x="238" y="289"/>
                </a:cubicBezTo>
                <a:cubicBezTo>
                  <a:pt x="239" y="273"/>
                  <a:pt x="243" y="254"/>
                  <a:pt x="247" y="233"/>
                </a:cubicBezTo>
                <a:cubicBezTo>
                  <a:pt x="257" y="169"/>
                  <a:pt x="233" y="66"/>
                  <a:pt x="143" y="65"/>
                </a:cubicBezTo>
                <a:cubicBezTo>
                  <a:pt x="77" y="64"/>
                  <a:pt x="7" y="129"/>
                  <a:pt x="20" y="263"/>
                </a:cubicBezTo>
                <a:cubicBezTo>
                  <a:pt x="24" y="299"/>
                  <a:pt x="39" y="330"/>
                  <a:pt x="54" y="354"/>
                </a:cubicBezTo>
                <a:cubicBezTo>
                  <a:pt x="64" y="365"/>
                  <a:pt x="74" y="373"/>
                  <a:pt x="85" y="380"/>
                </a:cubicBezTo>
                <a:close/>
                <a:moveTo>
                  <a:pt x="219" y="331"/>
                </a:moveTo>
                <a:cubicBezTo>
                  <a:pt x="211" y="309"/>
                  <a:pt x="212" y="277"/>
                  <a:pt x="219" y="242"/>
                </a:cubicBezTo>
                <a:cubicBezTo>
                  <a:pt x="228" y="183"/>
                  <a:pt x="216" y="99"/>
                  <a:pt x="137" y="99"/>
                </a:cubicBezTo>
                <a:cubicBezTo>
                  <a:pt x="73" y="99"/>
                  <a:pt x="16" y="198"/>
                  <a:pt x="56" y="305"/>
                </a:cubicBezTo>
                <a:cubicBezTo>
                  <a:pt x="72" y="346"/>
                  <a:pt x="96" y="376"/>
                  <a:pt x="113" y="393"/>
                </a:cubicBezTo>
                <a:cubicBezTo>
                  <a:pt x="118" y="395"/>
                  <a:pt x="123" y="396"/>
                  <a:pt x="129" y="397"/>
                </a:cubicBezTo>
                <a:cubicBezTo>
                  <a:pt x="113" y="382"/>
                  <a:pt x="84" y="348"/>
                  <a:pt x="67" y="300"/>
                </a:cubicBezTo>
                <a:cubicBezTo>
                  <a:pt x="37" y="213"/>
                  <a:pt x="79" y="116"/>
                  <a:pt x="137" y="115"/>
                </a:cubicBezTo>
                <a:cubicBezTo>
                  <a:pt x="189" y="114"/>
                  <a:pt x="216" y="168"/>
                  <a:pt x="208" y="239"/>
                </a:cubicBezTo>
                <a:cubicBezTo>
                  <a:pt x="201" y="274"/>
                  <a:pt x="200" y="310"/>
                  <a:pt x="210" y="334"/>
                </a:cubicBezTo>
                <a:cubicBezTo>
                  <a:pt x="217" y="351"/>
                  <a:pt x="228" y="359"/>
                  <a:pt x="233" y="363"/>
                </a:cubicBezTo>
                <a:cubicBezTo>
                  <a:pt x="235" y="361"/>
                  <a:pt x="237" y="359"/>
                  <a:pt x="239" y="357"/>
                </a:cubicBezTo>
                <a:cubicBezTo>
                  <a:pt x="235" y="354"/>
                  <a:pt x="225" y="347"/>
                  <a:pt x="219" y="331"/>
                </a:cubicBezTo>
                <a:close/>
                <a:moveTo>
                  <a:pt x="0" y="202"/>
                </a:moveTo>
                <a:cubicBezTo>
                  <a:pt x="0" y="217"/>
                  <a:pt x="1" y="231"/>
                  <a:pt x="4" y="245"/>
                </a:cubicBezTo>
                <a:cubicBezTo>
                  <a:pt x="6" y="146"/>
                  <a:pt x="40" y="49"/>
                  <a:pt x="144" y="51"/>
                </a:cubicBezTo>
                <a:cubicBezTo>
                  <a:pt x="230" y="51"/>
                  <a:pt x="271" y="143"/>
                  <a:pt x="262" y="219"/>
                </a:cubicBezTo>
                <a:cubicBezTo>
                  <a:pt x="259" y="248"/>
                  <a:pt x="252" y="276"/>
                  <a:pt x="252" y="298"/>
                </a:cubicBezTo>
                <a:cubicBezTo>
                  <a:pt x="252" y="315"/>
                  <a:pt x="258" y="326"/>
                  <a:pt x="260" y="330"/>
                </a:cubicBezTo>
                <a:cubicBezTo>
                  <a:pt x="262" y="327"/>
                  <a:pt x="264" y="323"/>
                  <a:pt x="266" y="320"/>
                </a:cubicBezTo>
                <a:cubicBezTo>
                  <a:pt x="263" y="314"/>
                  <a:pt x="261" y="308"/>
                  <a:pt x="262" y="298"/>
                </a:cubicBezTo>
                <a:cubicBezTo>
                  <a:pt x="262" y="279"/>
                  <a:pt x="272" y="252"/>
                  <a:pt x="277" y="221"/>
                </a:cubicBezTo>
                <a:cubicBezTo>
                  <a:pt x="288" y="144"/>
                  <a:pt x="247" y="31"/>
                  <a:pt x="144" y="31"/>
                </a:cubicBezTo>
                <a:cubicBezTo>
                  <a:pt x="62" y="32"/>
                  <a:pt x="18" y="92"/>
                  <a:pt x="3" y="162"/>
                </a:cubicBezTo>
                <a:cubicBezTo>
                  <a:pt x="1" y="175"/>
                  <a:pt x="0" y="188"/>
                  <a:pt x="0" y="201"/>
                </a:cubicBezTo>
                <a:cubicBezTo>
                  <a:pt x="0" y="201"/>
                  <a:pt x="0" y="202"/>
                  <a:pt x="0" y="202"/>
                </a:cubicBezTo>
                <a:close/>
                <a:moveTo>
                  <a:pt x="262" y="75"/>
                </a:moveTo>
                <a:cubicBezTo>
                  <a:pt x="244" y="44"/>
                  <a:pt x="206" y="0"/>
                  <a:pt x="145" y="0"/>
                </a:cubicBezTo>
                <a:cubicBezTo>
                  <a:pt x="108" y="0"/>
                  <a:pt x="80" y="18"/>
                  <a:pt x="58" y="40"/>
                </a:cubicBezTo>
                <a:cubicBezTo>
                  <a:pt x="60" y="39"/>
                  <a:pt x="91" y="18"/>
                  <a:pt x="144" y="18"/>
                </a:cubicBezTo>
                <a:cubicBezTo>
                  <a:pt x="220" y="18"/>
                  <a:pt x="262" y="75"/>
                  <a:pt x="262" y="75"/>
                </a:cubicBezTo>
                <a:close/>
                <a:moveTo>
                  <a:pt x="142" y="308"/>
                </a:moveTo>
                <a:cubicBezTo>
                  <a:pt x="140" y="294"/>
                  <a:pt x="141" y="277"/>
                  <a:pt x="142" y="260"/>
                </a:cubicBezTo>
                <a:cubicBezTo>
                  <a:pt x="143" y="238"/>
                  <a:pt x="144" y="209"/>
                  <a:pt x="137" y="201"/>
                </a:cubicBezTo>
                <a:cubicBezTo>
                  <a:pt x="137" y="201"/>
                  <a:pt x="137" y="201"/>
                  <a:pt x="135" y="201"/>
                </a:cubicBezTo>
                <a:cubicBezTo>
                  <a:pt x="135" y="201"/>
                  <a:pt x="132" y="202"/>
                  <a:pt x="130" y="208"/>
                </a:cubicBezTo>
                <a:cubicBezTo>
                  <a:pt x="122" y="227"/>
                  <a:pt x="122" y="271"/>
                  <a:pt x="141" y="308"/>
                </a:cubicBezTo>
                <a:cubicBezTo>
                  <a:pt x="141" y="309"/>
                  <a:pt x="142" y="309"/>
                  <a:pt x="142" y="308"/>
                </a:cubicBezTo>
                <a:close/>
              </a:path>
            </a:pathLst>
          </a:custGeom>
          <a:solidFill>
            <a:srgbClr val="595959"/>
          </a:solidFill>
          <a:ln>
            <a:noFill/>
          </a:ln>
          <a:extLst/>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484700856"/>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3.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MS1444_Windows Azure Template 16x9_r08b">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2.xml><?xml version="1.0" encoding="utf-8"?>
<a:theme xmlns:a="http://schemas.openxmlformats.org/drawingml/2006/main" name="1_White with Consolas font for code slides">
  <a:themeElements>
    <a:clrScheme name="Custom 12">
      <a:dk1>
        <a:srgbClr val="292929"/>
      </a:dk1>
      <a:lt1>
        <a:srgbClr val="FFFFFF"/>
      </a:lt1>
      <a:dk2>
        <a:srgbClr val="5F5F5F"/>
      </a:dk2>
      <a:lt2>
        <a:srgbClr val="DDDDDD"/>
      </a:lt2>
      <a:accent1>
        <a:srgbClr val="FFBE00"/>
      </a:accent1>
      <a:accent2>
        <a:srgbClr val="00AEEF"/>
      </a:accent2>
      <a:accent3>
        <a:srgbClr val="910091"/>
      </a:accent3>
      <a:accent4>
        <a:srgbClr val="00A600"/>
      </a:accent4>
      <a:accent5>
        <a:srgbClr val="FF0000"/>
      </a:accent5>
      <a:accent6>
        <a:srgbClr val="0071BC"/>
      </a:accent6>
      <a:hlink>
        <a:srgbClr val="0000A6"/>
      </a:hlink>
      <a:folHlink>
        <a:srgbClr val="0071BC"/>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WindowsAzureTemplate16x9">
  <a:themeElements>
    <a:clrScheme name="Custom 14">
      <a:dk1>
        <a:srgbClr val="292929"/>
      </a:dk1>
      <a:lt1>
        <a:srgbClr val="FFFFFF"/>
      </a:lt1>
      <a:dk2>
        <a:srgbClr val="5F5F5F"/>
      </a:dk2>
      <a:lt2>
        <a:srgbClr val="DDDDDD"/>
      </a:lt2>
      <a:accent1>
        <a:srgbClr val="FF8A00"/>
      </a:accent1>
      <a:accent2>
        <a:srgbClr val="00AEEF"/>
      </a:accent2>
      <a:accent3>
        <a:srgbClr val="910091"/>
      </a:accent3>
      <a:accent4>
        <a:srgbClr val="8CC600"/>
      </a:accent4>
      <a:accent5>
        <a:srgbClr val="FF0000"/>
      </a:accent5>
      <a:accent6>
        <a:srgbClr val="0071BC"/>
      </a:accent6>
      <a:hlink>
        <a:srgbClr val="0071BC"/>
      </a:hlink>
      <a:folHlink>
        <a:srgbClr val="00AEEF"/>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marL="460375" indent="-460375">
          <a:lnSpc>
            <a:spcPct val="90000"/>
          </a:lnSpc>
          <a:spcBef>
            <a:spcPct val="20000"/>
          </a:spcBef>
          <a:buSzPct val="80000"/>
          <a:buBlip>
            <a:blip xmlns:r="http://schemas.openxmlformats.org/officeDocument/2006/relationships" r:embed="rId1"/>
          </a:buBlip>
          <a:defRPr sz="3200" dirty="0">
            <a:gradFill>
              <a:gsLst>
                <a:gs pos="0">
                  <a:srgbClr val="292929">
                    <a:lumMod val="90000"/>
                    <a:lumOff val="10000"/>
                  </a:srgbClr>
                </a:gs>
                <a:gs pos="86000">
                  <a:srgbClr val="292929">
                    <a:lumMod val="90000"/>
                    <a:lumOff val="10000"/>
                  </a:srgbClr>
                </a:gs>
              </a:gsLst>
              <a:lin ang="5400000" scaled="0"/>
            </a:gradFill>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MS1444_Windows Azure Template 16x9_r08a</Template>
  <TotalTime>3616</TotalTime>
  <Words>1285</Words>
  <Application>Microsoft Office PowerPoint</Application>
  <PresentationFormat>Custom</PresentationFormat>
  <Paragraphs>316</Paragraphs>
  <Slides>39</Slides>
  <Notes>24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39</vt:i4>
      </vt:variant>
    </vt:vector>
  </HeadingPairs>
  <TitlesOfParts>
    <vt:vector size="46" baseType="lpstr">
      <vt:lpstr>Arial</vt:lpstr>
      <vt:lpstr>Segoe UI</vt:lpstr>
      <vt:lpstr>Segoe UI Light</vt:lpstr>
      <vt:lpstr>Consolas</vt:lpstr>
      <vt:lpstr>MS1444_Windows Azure Template 16x9_r08b</vt:lpstr>
      <vt:lpstr>1_White with Consolas font for code slides</vt:lpstr>
      <vt:lpstr>WindowsAzureTemplate16x9</vt:lpstr>
      <vt:lpstr>Windows Azure SQL Databases</vt:lpstr>
      <vt:lpstr>Overview</vt:lpstr>
      <vt:lpstr>PowerPoint Presentation</vt:lpstr>
      <vt:lpstr>The Basics</vt:lpstr>
      <vt:lpstr>A Server Is Not A Machine</vt:lpstr>
      <vt:lpstr>How It Works</vt:lpstr>
      <vt:lpstr>SQL Database Billing Rates (As of May 2012)</vt:lpstr>
      <vt:lpstr>Connection String</vt:lpstr>
      <vt:lpstr>Security</vt:lpstr>
      <vt:lpstr>PowerPoint Presentation</vt:lpstr>
      <vt:lpstr>Pros</vt:lpstr>
      <vt:lpstr>Pros</vt:lpstr>
      <vt:lpstr>Differences</vt:lpstr>
      <vt:lpstr>Differences</vt:lpstr>
      <vt:lpstr>Cons</vt:lpstr>
      <vt:lpstr>Cons</vt:lpstr>
      <vt:lpstr>PowerPoint Presentation</vt:lpstr>
      <vt:lpstr>PowerPoint Presentation</vt:lpstr>
      <vt:lpstr>Size</vt:lpstr>
      <vt:lpstr>Performance</vt:lpstr>
      <vt:lpstr>Right tool for the job</vt:lpstr>
      <vt:lpstr>PowerPoint Presentation</vt:lpstr>
      <vt:lpstr>Why backup?</vt:lpstr>
      <vt:lpstr>Microsoft Recommendation</vt:lpstr>
      <vt:lpstr>Other options</vt:lpstr>
      <vt:lpstr>No transaction logs</vt:lpstr>
      <vt:lpstr>PowerPoint Presentation</vt:lpstr>
      <vt:lpstr>What are transient faults?</vt:lpstr>
      <vt:lpstr>Why do transient faults occur?</vt:lpstr>
      <vt:lpstr>Limits</vt:lpstr>
      <vt:lpstr>How to deal with transient faults?</vt:lpstr>
      <vt:lpstr>Transient Fault Handling library</vt:lpstr>
      <vt:lpstr>NHibernate.SqlAzure library</vt:lpstr>
      <vt:lpstr>Transient Fault Handling</vt:lpstr>
      <vt:lpstr>PowerPoint Presentation</vt:lpstr>
      <vt:lpstr>When should I use it?</vt:lpstr>
      <vt:lpstr>Tonight’s event sponsored by:</vt:lpstr>
      <vt:lpstr>PowerPoint Presentation</vt:lpstr>
      <vt:lpstr>Further Reading</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SQL Azure</dc:title>
  <dc:subject>&lt;Event Name Here&gt;</dc:subject>
  <dc:creator>scottkl@microsoft.com</dc:creator>
  <dc:description>This presentation provides a high-level overview of SQL Azure from a developer perspective.
by nickha</dc:description>
  <cp:lastModifiedBy>Robert Moore</cp:lastModifiedBy>
  <cp:revision>280</cp:revision>
  <dcterms:created xsi:type="dcterms:W3CDTF">2011-11-30T19:12:28Z</dcterms:created>
  <dcterms:modified xsi:type="dcterms:W3CDTF">2013-05-15T17:25:53Z</dcterms:modified>
  <cp:version>1.0.0</cp:version>
</cp:coreProperties>
</file>