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43"/>
  </p:notesMasterIdLst>
  <p:handoutMasterIdLst>
    <p:handoutMasterId r:id="rId44"/>
  </p:handoutMasterIdLst>
  <p:sldIdLst>
    <p:sldId id="256" r:id="rId4"/>
    <p:sldId id="306" r:id="rId5"/>
    <p:sldId id="334" r:id="rId6"/>
    <p:sldId id="320" r:id="rId7"/>
    <p:sldId id="336" r:id="rId8"/>
    <p:sldId id="327" r:id="rId9"/>
    <p:sldId id="305" r:id="rId10"/>
    <p:sldId id="286" r:id="rId11"/>
    <p:sldId id="376" r:id="rId12"/>
    <p:sldId id="340" r:id="rId13"/>
    <p:sldId id="344" r:id="rId14"/>
    <p:sldId id="377" r:id="rId15"/>
    <p:sldId id="342" r:id="rId16"/>
    <p:sldId id="328" r:id="rId17"/>
    <p:sldId id="351" r:id="rId18"/>
    <p:sldId id="347" r:id="rId19"/>
    <p:sldId id="372" r:id="rId20"/>
    <p:sldId id="373" r:id="rId21"/>
    <p:sldId id="374" r:id="rId22"/>
    <p:sldId id="375" r:id="rId23"/>
    <p:sldId id="363" r:id="rId24"/>
    <p:sldId id="368" r:id="rId25"/>
    <p:sldId id="367" r:id="rId26"/>
    <p:sldId id="350" r:id="rId27"/>
    <p:sldId id="356" r:id="rId28"/>
    <p:sldId id="348" r:id="rId29"/>
    <p:sldId id="357" r:id="rId30"/>
    <p:sldId id="358" r:id="rId31"/>
    <p:sldId id="371" r:id="rId32"/>
    <p:sldId id="370" r:id="rId33"/>
    <p:sldId id="359" r:id="rId34"/>
    <p:sldId id="360" r:id="rId35"/>
    <p:sldId id="346" r:id="rId36"/>
    <p:sldId id="292" r:id="rId37"/>
    <p:sldId id="349" r:id="rId38"/>
    <p:sldId id="366" r:id="rId39"/>
    <p:sldId id="362" r:id="rId40"/>
    <p:sldId id="281" r:id="rId41"/>
    <p:sldId id="361" r:id="rId42"/>
  </p:sldIdLst>
  <p:sldSz cx="12188825" cy="6858000"/>
  <p:notesSz cx="6858000" cy="9144000"/>
  <p:embeddedFontLs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Consolas" panose="020B0609020204030204" pitchFamily="49" charset="0"/>
      <p:regular r:id="rId51"/>
      <p:bold r:id="rId52"/>
      <p:italic r:id="rId53"/>
      <p:boldItalic r:id="rId54"/>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93" autoAdjust="0"/>
    <p:restoredTop sz="82912" autoAdjust="0"/>
  </p:normalViewPr>
  <p:slideViewPr>
    <p:cSldViewPr snapToGrid="0">
      <p:cViewPr varScale="1">
        <p:scale>
          <a:sx n="76" d="100"/>
          <a:sy n="76" d="100"/>
        </p:scale>
        <p:origin x="1362" y="96"/>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2.fntdata"/><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handoutMaster" Target="handoutMasters/handoutMaster1.xml"/><Relationship Id="rId52"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5/20/2013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5/20/2013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20 mins - June</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3239397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16</a:t>
            </a:fld>
            <a:endParaRPr lang="en-US" dirty="0"/>
          </a:p>
        </p:txBody>
      </p:sp>
    </p:spTree>
    <p:extLst>
      <p:ext uri="{BB962C8B-B14F-4D97-AF65-F5344CB8AC3E}">
        <p14:creationId xmlns:p14="http://schemas.microsoft.com/office/powerpoint/2010/main" val="3865810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17</a:t>
            </a:fld>
            <a:endParaRPr lang="en-US" dirty="0"/>
          </a:p>
        </p:txBody>
      </p:sp>
    </p:spTree>
    <p:extLst>
      <p:ext uri="{BB962C8B-B14F-4D97-AF65-F5344CB8AC3E}">
        <p14:creationId xmlns:p14="http://schemas.microsoft.com/office/powerpoint/2010/main" val="2731921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546645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June</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1584715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21</a:t>
            </a:fld>
            <a:endParaRPr lang="en-US" dirty="0"/>
          </a:p>
        </p:txBody>
      </p:sp>
    </p:spTree>
    <p:extLst>
      <p:ext uri="{BB962C8B-B14F-4D97-AF65-F5344CB8AC3E}">
        <p14:creationId xmlns:p14="http://schemas.microsoft.com/office/powerpoint/2010/main" val="182347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extLst>
      <p:ext uri="{BB962C8B-B14F-4D97-AF65-F5344CB8AC3E}">
        <p14:creationId xmlns:p14="http://schemas.microsoft.com/office/powerpoint/2010/main" val="1333975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22605242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26</a:t>
            </a:fld>
            <a:endParaRPr lang="en-US" dirty="0"/>
          </a:p>
        </p:txBody>
      </p:sp>
    </p:spTree>
    <p:extLst>
      <p:ext uri="{BB962C8B-B14F-4D97-AF65-F5344CB8AC3E}">
        <p14:creationId xmlns:p14="http://schemas.microsoft.com/office/powerpoint/2010/main" val="26224746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Matt or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val="1280167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33</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34</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p>
          <a:p>
            <a:endParaRPr lang="en-AU" dirty="0" smtClean="0"/>
          </a:p>
          <a:p>
            <a:r>
              <a:rPr lang="en-AU" dirty="0" smtClean="0"/>
              <a:t>These are all “</a:t>
            </a:r>
            <a:r>
              <a:rPr lang="en-AU" dirty="0" err="1" smtClean="0"/>
              <a:t>or”’s</a:t>
            </a:r>
            <a:r>
              <a:rPr lang="en-AU" dirty="0" smtClean="0"/>
              <a:t> not “</a:t>
            </a:r>
            <a:r>
              <a:rPr lang="en-AU" dirty="0" err="1" smtClean="0"/>
              <a:t>and”’s</a:t>
            </a:r>
            <a:r>
              <a:rPr lang="en-AU" dirty="0" smtClean="0"/>
              <a:t>.</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extLst>
      <p:ext uri="{BB962C8B-B14F-4D97-AF65-F5344CB8AC3E}">
        <p14:creationId xmlns:p14="http://schemas.microsoft.com/office/powerpoint/2010/main" val="15570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5 mins - </a:t>
            </a:r>
            <a:r>
              <a:rPr lang="en-AU" dirty="0" smtClean="0"/>
              <a:t>Rob</a:t>
            </a:r>
            <a:endParaRPr lang="en-AU" dirty="0" smtClean="0"/>
          </a:p>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2449960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W</a:t>
            </a:r>
            <a:r>
              <a:rPr lang="en-US" baseline="0" dirty="0" smtClean="0">
                <a:effectLst/>
                <a:latin typeface="Segoe UI" panose="020B0502040204020203" pitchFamily="34" charset="0"/>
              </a:rPr>
              <a:t>hile Windows Azure SQL Database is MSSQL, we do not interact with them in the same physical manner. </a:t>
            </a:r>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baseline="0" dirty="0" smtClean="0">
                <a:effectLst/>
                <a:latin typeface="Segoe UI" panose="020B0502040204020203" pitchFamily="34" charset="0"/>
              </a:rPr>
              <a:t> whereas i</a:t>
            </a:r>
            <a:r>
              <a:rPr lang="en-US" dirty="0" smtClean="0">
                <a:effectLst/>
                <a:latin typeface="Segoe UI" panose="020B0502040204020203" pitchFamily="34" charset="0"/>
              </a:rPr>
              <a:t>n</a:t>
            </a:r>
            <a:r>
              <a:rPr lang="en-US" baseline="0" dirty="0" smtClean="0">
                <a:effectLst/>
                <a:latin typeface="Segoe UI" panose="020B0502040204020203" pitchFamily="34" charset="0"/>
              </a:rPr>
              <a:t> Windows Azure, we do not have physical access to the actual server.</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In the background Microsoft is running physical server with SQL Server 2012 Enterprise Edition, but you talk to a TDS endpoint and the implementation of that endpoint is hidden from you in order to provide a high-availability, scalable, fully-managed service.</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It’s worth noting that there is a logical concept in SQL Azure called a server that you create your databases under, but this doesn’t mean that the databases you create under that server will be hosted on the same machine – it’s just used as a grouping for security purposes.</a:t>
            </a:r>
          </a:p>
          <a:p>
            <a:pPr rtl="0"/>
            <a:endParaRPr lang="en-US" baseline="0" dirty="0" smtClean="0">
              <a:effectLst/>
              <a:latin typeface="Segoe UI" panose="020B0502040204020203"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Server in SQL Azure</a:t>
            </a:r>
            <a:r>
              <a:rPr lang="en-AU" baseline="0" dirty="0" smtClean="0"/>
              <a:t> gives you a grouping of databases with</a:t>
            </a:r>
            <a:r>
              <a:rPr lang="en-AU" dirty="0" smtClean="0"/>
              <a:t>: a single set of firewall rules, a single set of user accounts, in a single data centre.</a:t>
            </a:r>
          </a:p>
          <a:p>
            <a:pPr rtl="0"/>
            <a:endParaRPr lang="en-US" dirty="0" smtClean="0"/>
          </a:p>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a:t>
            </a:r>
            <a:r>
              <a:rPr lang="en-US" dirty="0" err="1" smtClean="0"/>
              <a:t>mins</a:t>
            </a:r>
            <a:r>
              <a:rPr lang="en-US" dirty="0" smtClean="0"/>
              <a:t> – Matt or June</a:t>
            </a:r>
          </a:p>
          <a:p>
            <a:r>
              <a:rPr lang="en-US" smtClean="0"/>
              <a:t>Give examples?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8</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281103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11402437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5/20/2013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msdn.microsoft.com/en-us/library/jj650016.aspx"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hyperlink" Target="http://go.microsoft.com/fwlink/?LinkId=267637"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robdmoore/NHibernate.SqlAzur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8" Type="http://schemas.openxmlformats.org/officeDocument/2006/relationships/hyperlink" Target="http://social.technet.microsoft.com/wiki/contents/articles/1541.windows-azure-sql-database-connection-management.aspx" TargetMode="External"/><Relationship Id="rId3" Type="http://schemas.openxmlformats.org/officeDocument/2006/relationships/hyperlink" Target="http://social.technet.microsoft.com/wiki/contents/articles/995.windows-azure-sql-database-faq.aspx" TargetMode="External"/><Relationship Id="rId7" Type="http://schemas.openxmlformats.org/officeDocument/2006/relationships/hyperlink" Target="http://www.windowsazure.com/en-us/develop/net/architecture/" TargetMode="External"/><Relationship Id="rId2" Type="http://schemas.openxmlformats.org/officeDocument/2006/relationships/hyperlink" Target="http://social.technet.microsoft.com/wiki/contents/articles/2267.windows-azure-sql-database-technet-wiki-articles-index.aspx" TargetMode="External"/><Relationship Id="rId1" Type="http://schemas.openxmlformats.org/officeDocument/2006/relationships/slideLayout" Target="../slideLayouts/slideLayout2.xml"/><Relationship Id="rId6" Type="http://schemas.openxmlformats.org/officeDocument/2006/relationships/hyperlink" Target="http://www.windowsazure.com/en-us/develop/net/fundamentals/cloud-storage-scenarios/" TargetMode="External"/><Relationship Id="rId5" Type="http://schemas.openxmlformats.org/officeDocument/2006/relationships/hyperlink" Target="http://msdn.microsoft.com/en-us/library/windowsazure/ee730906.aspx" TargetMode="External"/><Relationship Id="rId4" Type="http://schemas.openxmlformats.org/officeDocument/2006/relationships/hyperlink" Target="http://social.technet.microsoft.com/wiki/contents/articles/3507.windows-azure-sql-database-performance-and-elasticity-guide.aspx" TargetMode="External"/><Relationship Id="rId9" Type="http://schemas.openxmlformats.org/officeDocument/2006/relationships/hyperlink" Target="http://social.technet.microsoft.com/wiki/contents/articles/1695.inside-windows-azure-sql-database.as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Azure SQL Databases</a:t>
            </a:r>
            <a:endParaRPr lang="en-US" dirty="0"/>
          </a:p>
        </p:txBody>
      </p:sp>
      <p:sp>
        <p:nvSpPr>
          <p:cNvPr id="6" name="Text Placeholder 5"/>
          <p:cNvSpPr>
            <a:spLocks noGrp="1"/>
          </p:cNvSpPr>
          <p:nvPr>
            <p:ph type="body" sz="quarter" idx="11"/>
          </p:nvPr>
        </p:nvSpPr>
        <p:spPr>
          <a:xfrm>
            <a:off x="519113" y="4612341"/>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535379"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The ins and outs of developing using Azure SQL Database</a:t>
            </a:r>
            <a:endParaRPr lang="en-AU" sz="2000" dirty="0">
              <a:solidFill>
                <a:schemeClr val="bg1"/>
              </a:solidFill>
            </a:endParaRPr>
          </a:p>
        </p:txBody>
      </p:sp>
      <p:sp>
        <p:nvSpPr>
          <p:cNvPr id="7" name="Text Placeholder 5"/>
          <p:cNvSpPr txBox="1">
            <a:spLocks/>
          </p:cNvSpPr>
          <p:nvPr/>
        </p:nvSpPr>
        <p:spPr>
          <a:xfrm>
            <a:off x="3814763"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June Tabadero</a:t>
            </a:r>
          </a:p>
          <a:p>
            <a:pPr algn="ctr"/>
            <a:r>
              <a:rPr lang="en-US" sz="2000" dirty="0" smtClean="0"/>
              <a:t>Principal Consultant, </a:t>
            </a:r>
            <a:r>
              <a:rPr lang="en-US" sz="2000" dirty="0" err="1" smtClean="0"/>
              <a:t>Readify</a:t>
            </a:r>
            <a:endParaRPr lang="en-US" sz="2000" dirty="0" smtClean="0"/>
          </a:p>
          <a:p>
            <a:pPr algn="ctr"/>
            <a:r>
              <a:rPr lang="en-US" sz="2000" dirty="0" smtClean="0"/>
              <a:t>june.tabadero@readify.net</a:t>
            </a:r>
          </a:p>
          <a:p>
            <a:pPr algn="ctr"/>
            <a:r>
              <a:rPr lang="en-US" sz="2000" dirty="0" smtClean="0"/>
              <a:t>@</a:t>
            </a:r>
            <a:r>
              <a:rPr lang="en-US" sz="2000" dirty="0" err="1" smtClean="0"/>
              <a:t>jtabadero</a:t>
            </a:r>
            <a:endParaRPr lang="en-US" sz="2000" dirty="0"/>
          </a:p>
        </p:txBody>
      </p:sp>
      <p:sp>
        <p:nvSpPr>
          <p:cNvPr id="8" name="Text Placeholder 5"/>
          <p:cNvSpPr txBox="1">
            <a:spLocks/>
          </p:cNvSpPr>
          <p:nvPr/>
        </p:nvSpPr>
        <p:spPr>
          <a:xfrm>
            <a:off x="7348538"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p>
          <a:p>
            <a:pPr algn="r"/>
            <a:r>
              <a:rPr lang="en-US" sz="2000" dirty="0" smtClean="0"/>
              <a:t>Team Leader, Curtin University</a:t>
            </a:r>
          </a:p>
          <a:p>
            <a:pPr algn="r"/>
            <a:r>
              <a:rPr lang="en-US" sz="2000" dirty="0" smtClean="0"/>
              <a:t>matthew.davies@curtin.edu.au</a:t>
            </a:r>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Latest version of SQL Server</a:t>
            </a:r>
          </a:p>
          <a:p>
            <a:pPr marL="574675" indent="-571500">
              <a:buFont typeface="Arial" panose="020B0604020202020204" pitchFamily="34" charset="0"/>
              <a:buChar char="•"/>
            </a:pPr>
            <a:r>
              <a:rPr lang="en-AU" dirty="0" smtClean="0"/>
              <a:t>Quick to provision</a:t>
            </a:r>
          </a:p>
          <a:p>
            <a:pPr marL="574675" indent="-571500">
              <a:buFont typeface="Arial" panose="020B0604020202020204" pitchFamily="34" charset="0"/>
              <a:buChar char="•"/>
            </a:pPr>
            <a:r>
              <a:rPr lang="en-AU" dirty="0" smtClean="0"/>
              <a:t>Managed service – ops taken care of</a:t>
            </a:r>
          </a:p>
          <a:p>
            <a:pPr marL="574675" indent="-571500">
              <a:buFont typeface="Arial" panose="020B0604020202020204" pitchFamily="34" charset="0"/>
              <a:buChar char="•"/>
            </a:pPr>
            <a:r>
              <a:rPr lang="en-AU" dirty="0"/>
              <a:t>State-of-the-art datacentre and security</a:t>
            </a:r>
          </a:p>
          <a:p>
            <a:pPr marL="574675" indent="-571500">
              <a:buFont typeface="Arial" panose="020B0604020202020204" pitchFamily="34" charset="0"/>
              <a:buChar char="•"/>
            </a:pPr>
            <a:r>
              <a:rPr lang="en-AU" dirty="0" smtClean="0"/>
              <a:t>Highly available and backed by SLA</a:t>
            </a:r>
          </a:p>
          <a:p>
            <a:pPr marL="574675" indent="-571500">
              <a:buFont typeface="Arial" panose="020B0604020202020204" pitchFamily="34" charset="0"/>
              <a:buChar char="•"/>
            </a:pPr>
            <a:r>
              <a:rPr lang="en-AU" dirty="0" smtClean="0"/>
              <a:t>Rich programmatic management / provisioning</a:t>
            </a:r>
          </a:p>
          <a:p>
            <a:pPr marL="574675" indent="-571500">
              <a:buFont typeface="Arial" panose="020B0604020202020204" pitchFamily="34" charset="0"/>
              <a:buChar char="•"/>
            </a:pPr>
            <a:r>
              <a:rPr lang="en-AU" dirty="0" err="1" smtClean="0"/>
              <a:t>DoS</a:t>
            </a:r>
            <a:r>
              <a:rPr lang="en-AU" dirty="0" smtClean="0"/>
              <a:t> protection</a:t>
            </a:r>
          </a:p>
        </p:txBody>
      </p:sp>
    </p:spTree>
    <p:extLst>
      <p:ext uri="{BB962C8B-B14F-4D97-AF65-F5344CB8AC3E}">
        <p14:creationId xmlns:p14="http://schemas.microsoft.com/office/powerpoint/2010/main" val="18368654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a:t>Pay for </a:t>
            </a:r>
            <a:r>
              <a:rPr lang="en-AU" dirty="0" smtClean="0"/>
              <a:t>use (don’t need to buy a license)</a:t>
            </a:r>
            <a:endParaRPr lang="en-AU" dirty="0"/>
          </a:p>
          <a:p>
            <a:pPr marL="574675" indent="-571500">
              <a:buFont typeface="Arial" panose="020B0604020202020204" pitchFamily="34" charset="0"/>
              <a:buChar char="•"/>
            </a:pPr>
            <a:r>
              <a:rPr lang="en-AU" dirty="0" smtClean="0"/>
              <a:t>You </a:t>
            </a:r>
            <a:r>
              <a:rPr lang="en-AU" dirty="0" smtClean="0"/>
              <a:t>can store backups in Blob storage on the other side of the world </a:t>
            </a:r>
            <a:r>
              <a:rPr lang="en-AU" dirty="0" smtClean="0"/>
              <a:t>easily</a:t>
            </a:r>
          </a:p>
          <a:p>
            <a:pPr marL="574675" indent="-571500">
              <a:buFont typeface="Arial" panose="020B0604020202020204" pitchFamily="34" charset="0"/>
              <a:buChar char="•"/>
            </a:pPr>
            <a:r>
              <a:rPr lang="en-AU" dirty="0" smtClean="0"/>
              <a:t>Existing tools / libs can connect to it</a:t>
            </a:r>
            <a:endParaRPr lang="en-AU" dirty="0"/>
          </a:p>
        </p:txBody>
      </p:sp>
    </p:spTree>
    <p:extLst>
      <p:ext uri="{BB962C8B-B14F-4D97-AF65-F5344CB8AC3E}">
        <p14:creationId xmlns:p14="http://schemas.microsoft.com/office/powerpoint/2010/main" val="361679527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smtClean="0"/>
              <a:t>Must </a:t>
            </a:r>
            <a:r>
              <a:rPr lang="en-AU" dirty="0"/>
              <a:t>have single clustered index on all </a:t>
            </a:r>
            <a:r>
              <a:rPr lang="en-AU" dirty="0" smtClean="0"/>
              <a:t>tables</a:t>
            </a:r>
          </a:p>
          <a:p>
            <a:pPr marL="574675" indent="-571500">
              <a:buFont typeface="Arial" panose="020B0604020202020204" pitchFamily="34" charset="0"/>
              <a:buChar char="•"/>
            </a:pPr>
            <a:r>
              <a:rPr lang="en-AU" dirty="0" smtClean="0"/>
              <a:t>Subset of TSQL  for SQL Server</a:t>
            </a:r>
            <a:endParaRPr lang="en-AU" dirty="0"/>
          </a:p>
          <a:p>
            <a:pPr marL="574675" indent="-571500">
              <a:buFont typeface="Arial" panose="020B0604020202020204" pitchFamily="34" charset="0"/>
              <a:buChar char="•"/>
            </a:pPr>
            <a:r>
              <a:rPr lang="en-AU" dirty="0"/>
              <a:t>Subset of system views available</a:t>
            </a:r>
          </a:p>
          <a:p>
            <a:pPr marL="574675" indent="-571500">
              <a:buFont typeface="Arial" panose="020B0604020202020204" pitchFamily="34" charset="0"/>
              <a:buChar char="•"/>
            </a:pPr>
            <a:r>
              <a:rPr lang="en-AU" dirty="0"/>
              <a:t>Connections will be automatically </a:t>
            </a:r>
            <a:r>
              <a:rPr lang="en-AU" dirty="0" smtClean="0"/>
              <a:t>closed</a:t>
            </a:r>
          </a:p>
          <a:p>
            <a:pPr marL="574675" indent="-571500">
              <a:buFont typeface="Arial" panose="020B0604020202020204" pitchFamily="34" charset="0"/>
              <a:buChar char="•"/>
            </a:pPr>
            <a:r>
              <a:rPr lang="en-AU" dirty="0" smtClean="0"/>
              <a:t>Logical </a:t>
            </a:r>
            <a:r>
              <a:rPr lang="en-AU" dirty="0" err="1" smtClean="0"/>
              <a:t>vs</a:t>
            </a:r>
            <a:r>
              <a:rPr lang="en-AU" dirty="0" smtClean="0"/>
              <a:t> Physical Administration</a:t>
            </a:r>
            <a:endParaRPr lang="en-AU" dirty="0"/>
          </a:p>
          <a:p>
            <a:endParaRPr lang="en-AU" dirty="0"/>
          </a:p>
        </p:txBody>
      </p:sp>
    </p:spTree>
    <p:extLst>
      <p:ext uri="{BB962C8B-B14F-4D97-AF65-F5344CB8AC3E}">
        <p14:creationId xmlns:p14="http://schemas.microsoft.com/office/powerpoint/2010/main" val="42927873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pPr marL="574675" indent="-571500">
              <a:buFont typeface="Arial" panose="020B0604020202020204" pitchFamily="34" charset="0"/>
              <a:buChar char="•"/>
            </a:pPr>
            <a:r>
              <a:rPr lang="en-AU" dirty="0"/>
              <a:t>Max 150 GB</a:t>
            </a:r>
          </a:p>
          <a:p>
            <a:pPr marL="574675" indent="-571500">
              <a:buFont typeface="Arial" panose="020B0604020202020204" pitchFamily="34" charset="0"/>
              <a:buChar char="•"/>
            </a:pPr>
            <a:r>
              <a:rPr lang="en-AU" dirty="0" smtClean="0"/>
              <a:t>No performance guarantees</a:t>
            </a:r>
            <a:endParaRPr lang="en-AU" dirty="0" smtClean="0"/>
          </a:p>
          <a:p>
            <a:pPr marL="574675" indent="-571500">
              <a:buFont typeface="Arial" panose="020B0604020202020204" pitchFamily="34" charset="0"/>
              <a:buChar char="•"/>
            </a:pPr>
            <a:r>
              <a:rPr lang="en-AU" dirty="0" smtClean="0"/>
              <a:t>Feature limitations</a:t>
            </a:r>
          </a:p>
          <a:p>
            <a:pPr marL="574675" indent="-571500">
              <a:buFont typeface="Arial" panose="020B0604020202020204" pitchFamily="34" charset="0"/>
              <a:buChar char="•"/>
            </a:pPr>
            <a:r>
              <a:rPr lang="en-AU" dirty="0" smtClean="0"/>
              <a:t>No long-running </a:t>
            </a:r>
            <a:r>
              <a:rPr lang="en-AU" dirty="0"/>
              <a:t>queries </a:t>
            </a:r>
            <a:r>
              <a:rPr lang="en-AU" dirty="0" smtClean="0"/>
              <a:t>/ transactions</a:t>
            </a:r>
            <a:endParaRPr lang="en-AU" dirty="0"/>
          </a:p>
          <a:p>
            <a:pPr marL="574675" indent="-571500">
              <a:buFont typeface="Arial" panose="020B0604020202020204" pitchFamily="34" charset="0"/>
              <a:buChar char="•"/>
            </a:pPr>
            <a:r>
              <a:rPr lang="en-AU" dirty="0" smtClean="0"/>
              <a:t>Backups</a:t>
            </a:r>
            <a:endParaRPr lang="en-AU" dirty="0" smtClean="0"/>
          </a:p>
          <a:p>
            <a:pPr marL="574675" indent="-571500">
              <a:buFont typeface="Arial" panose="020B0604020202020204" pitchFamily="34" charset="0"/>
              <a:buChar char="•"/>
            </a:pPr>
            <a:endParaRPr lang="en-AU" dirty="0" smtClean="0"/>
          </a:p>
        </p:txBody>
      </p:sp>
    </p:spTree>
    <p:extLst>
      <p:ext uri="{BB962C8B-B14F-4D97-AF65-F5344CB8AC3E}">
        <p14:creationId xmlns:p14="http://schemas.microsoft.com/office/powerpoint/2010/main" val="24701062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4000" spc="-100" dirty="0">
                <a:solidFill>
                  <a:schemeClr val="accent2">
                    <a:alpha val="99000"/>
                  </a:schemeClr>
                </a:solidFill>
                <a:latin typeface="Segoe UI Light" pitchFamily="34" charset="0"/>
              </a:rPr>
              <a:t>Connecting </a:t>
            </a:r>
            <a:r>
              <a:rPr lang="en-US" sz="4000" spc="-100" dirty="0" smtClean="0">
                <a:solidFill>
                  <a:schemeClr val="accent2">
                    <a:alpha val="99000"/>
                  </a:schemeClr>
                </a:solidFill>
                <a:latin typeface="Segoe UI Light" pitchFamily="34" charset="0"/>
              </a:rPr>
              <a:t>To SQL Database</a:t>
            </a:r>
            <a:endParaRPr lang="en-US" sz="40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pc="-51" dirty="0"/>
              <a:t>TDS (Tabular Data Stream) protocol over </a:t>
            </a:r>
            <a:r>
              <a:rPr lang="en-US" spc="-51" dirty="0" smtClean="0"/>
              <a:t>TCP/IP</a:t>
            </a:r>
            <a:endParaRPr lang="en-US" spc="-51" dirty="0"/>
          </a:p>
          <a:p>
            <a:pPr marL="234950" lvl="1" indent="-231775" defTabSz="914325">
              <a:spcBef>
                <a:spcPts val="900"/>
              </a:spcBef>
              <a:buClr>
                <a:schemeClr val="accent6"/>
              </a:buClr>
              <a:buFont typeface="+mj-lt"/>
              <a:buAutoNum type="arabicPeriod"/>
            </a:pPr>
            <a:r>
              <a:rPr lang="en-US" spc="-51" dirty="0"/>
              <a:t>SSL </a:t>
            </a:r>
            <a:r>
              <a:rPr lang="en-US" spc="-51" dirty="0" smtClean="0"/>
              <a:t>is required</a:t>
            </a:r>
          </a:p>
          <a:p>
            <a:pPr marL="234950" lvl="1" indent="-231775" defTabSz="914325">
              <a:spcBef>
                <a:spcPts val="900"/>
              </a:spcBef>
              <a:buClr>
                <a:schemeClr val="accent6"/>
              </a:buClr>
              <a:buFont typeface="+mj-lt"/>
              <a:buAutoNum type="arabicPeriod"/>
            </a:pPr>
            <a:r>
              <a:rPr lang="en-US" spc="-51" dirty="0" smtClean="0"/>
              <a:t>SQL server authentication only</a:t>
            </a:r>
            <a:endParaRPr lang="en-US" spc="-51" dirty="0"/>
          </a:p>
          <a:p>
            <a:pPr marL="234950" lvl="1" indent="-231775" defTabSz="914325">
              <a:spcBef>
                <a:spcPts val="900"/>
              </a:spcBef>
              <a:buClr>
                <a:schemeClr val="accent6"/>
              </a:buClr>
              <a:buFont typeface="+mj-lt"/>
              <a:buAutoNum type="arabicPeriod"/>
            </a:pPr>
            <a:r>
              <a:rPr lang="en-US" spc="-51" dirty="0" smtClean="0"/>
              <a:t>Add any non-Azure client IP address to the firewall</a:t>
            </a:r>
            <a:endParaRPr lang="en-US" spc="-51" dirty="0"/>
          </a:p>
        </p:txBody>
      </p:sp>
      <p:sp>
        <p:nvSpPr>
          <p:cNvPr id="10" name="TextBox 9"/>
          <p:cNvSpPr txBox="1"/>
          <p:nvPr/>
        </p:nvSpPr>
        <p:spPr>
          <a:xfrm>
            <a:off x="6299200" y="2710354"/>
            <a:ext cx="5626100" cy="2462213"/>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smtClean="0">
                <a:solidFill>
                  <a:srgbClr val="A31515"/>
                </a:solidFill>
                <a:latin typeface="Consolas"/>
              </a:rPr>
              <a:t>add </a:t>
            </a:r>
            <a:r>
              <a:rPr lang="en-US" sz="1600" dirty="0" smtClean="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err="1" smtClean="0">
                <a:solidFill>
                  <a:srgbClr val="0000FF"/>
                </a:solidFill>
                <a:latin typeface="Consolas"/>
              </a:rPr>
              <a:t>AdventureWorks</a:t>
            </a:r>
            <a:r>
              <a:rPr lang="en-US" sz="1600" dirty="0">
                <a:solidFill>
                  <a:srgbClr val="000000"/>
                </a:solidFill>
                <a:latin typeface="Consolas"/>
              </a:rPr>
              <a:t>" </a:t>
            </a:r>
            <a:r>
              <a:rPr lang="en-US" sz="1600" dirty="0" err="1" smtClean="0">
                <a:solidFill>
                  <a:srgbClr val="FF0000"/>
                </a:solidFill>
                <a:latin typeface="Consolas"/>
              </a:rPr>
              <a:t>connectionString</a:t>
            </a:r>
            <a:r>
              <a:rPr lang="en-US" sz="1600" dirty="0" smtClean="0">
                <a:solidFill>
                  <a:srgbClr val="0000FF"/>
                </a:solidFill>
                <a:latin typeface="Consolas"/>
              </a:rPr>
              <a:t>=</a:t>
            </a:r>
            <a:r>
              <a:rPr lang="en-US" sz="1600" dirty="0">
                <a:solidFill>
                  <a:srgbClr val="000000"/>
                </a:solidFill>
                <a:latin typeface="Consolas"/>
              </a:rPr>
              <a:t>"</a:t>
            </a:r>
            <a:endParaRPr lang="en-US" sz="1600" dirty="0" smtClean="0">
              <a:solidFill>
                <a:srgbClr val="000000"/>
              </a:solidFill>
              <a:latin typeface="Consolas"/>
            </a:endParaRPr>
          </a:p>
          <a:p>
            <a:r>
              <a:rPr lang="en-US" sz="1600" dirty="0" smtClean="0">
                <a:solidFill>
                  <a:srgbClr val="0000FF"/>
                </a:solidFill>
                <a:latin typeface="Consolas"/>
              </a:rPr>
              <a:t>  Data Source=</a:t>
            </a:r>
            <a:r>
              <a:rPr lang="en-US" sz="1600" dirty="0" err="1" smtClean="0">
                <a:solidFill>
                  <a:srgbClr val="0000FF"/>
                </a:solidFill>
                <a:highlight>
                  <a:srgbClr val="FFFF00"/>
                </a:highlight>
                <a:latin typeface="Consolas"/>
              </a:rPr>
              <a:t>tcp</a:t>
            </a:r>
            <a:r>
              <a:rPr lang="en-US" sz="1600" dirty="0" smtClean="0">
                <a:solidFill>
                  <a:srgbClr val="0000FF"/>
                </a:solidFill>
                <a:highlight>
                  <a:srgbClr val="FFFF00"/>
                </a:highlight>
                <a:latin typeface="Consolas"/>
              </a:rPr>
              <a:t>:[server</a:t>
            </a:r>
            <a:r>
              <a:rPr lang="en-US" sz="1600" dirty="0">
                <a:solidFill>
                  <a:srgbClr val="0000FF"/>
                </a:solidFill>
                <a:highlight>
                  <a:srgbClr val="FFFF00"/>
                </a:highlight>
                <a:latin typeface="Consolas"/>
              </a:rPr>
              <a:t>].</a:t>
            </a:r>
            <a:r>
              <a:rPr lang="en-US" sz="1600" dirty="0" smtClean="0">
                <a:solidFill>
                  <a:srgbClr val="0000FF"/>
                </a:solidFill>
                <a:highlight>
                  <a:srgbClr val="FFFF00"/>
                </a:highlight>
                <a:latin typeface="Consolas"/>
              </a:rPr>
              <a:t>database.windows.net</a:t>
            </a:r>
            <a:r>
              <a:rPr lang="en-US" sz="1600" dirty="0" smtClean="0">
                <a:solidFill>
                  <a:srgbClr val="0000FF"/>
                </a:solidFill>
                <a:latin typeface="Consolas"/>
              </a:rPr>
              <a:t>;</a:t>
            </a:r>
            <a:endParaRPr lang="en-US" sz="800" dirty="0" smtClean="0">
              <a:latin typeface="Segoe UI" pitchFamily="34" charset="0"/>
            </a:endParaRPr>
          </a:p>
          <a:p>
            <a:r>
              <a:rPr lang="en-US" sz="1600" dirty="0" smtClean="0">
                <a:solidFill>
                  <a:srgbClr val="0000FF"/>
                </a:solidFill>
                <a:latin typeface="Consolas"/>
              </a:rPr>
              <a:t>  Initial Catalog=</a:t>
            </a:r>
            <a:r>
              <a:rPr lang="en-US" sz="1600" dirty="0" err="1" smtClean="0">
                <a:solidFill>
                  <a:srgbClr val="0000FF"/>
                </a:solidFill>
                <a:latin typeface="Consolas"/>
              </a:rPr>
              <a:t>ProductsDb</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User </a:t>
            </a:r>
            <a:r>
              <a:rPr lang="en-US" sz="1600" dirty="0">
                <a:solidFill>
                  <a:srgbClr val="0000FF"/>
                </a:solidFill>
                <a:latin typeface="Consolas"/>
              </a:rPr>
              <a:t>Id</a:t>
            </a:r>
            <a:r>
              <a:rPr lang="en-US" sz="1600" dirty="0" smtClean="0">
                <a:solidFill>
                  <a:srgbClr val="0000FF"/>
                </a:solidFill>
                <a:latin typeface="Consolas"/>
              </a:rPr>
              <a:t>=</a:t>
            </a:r>
            <a:r>
              <a:rPr lang="en-US" sz="1600" dirty="0" smtClean="0">
                <a:solidFill>
                  <a:srgbClr val="0000FF"/>
                </a:solidFill>
                <a:highlight>
                  <a:srgbClr val="FFFF00"/>
                </a:highlight>
                <a:latin typeface="Consolas"/>
              </a:rPr>
              <a:t>[login]@[server]</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Password</a:t>
            </a:r>
            <a:r>
              <a:rPr lang="en-US" sz="1600" dirty="0">
                <a:solidFill>
                  <a:srgbClr val="0000FF"/>
                </a:solidFill>
                <a:latin typeface="Consolas"/>
              </a:rPr>
              <a:t>=[password</a:t>
            </a:r>
            <a:r>
              <a:rPr lang="en-US" sz="1600" dirty="0" smtClean="0">
                <a:solidFill>
                  <a:srgbClr val="0000FF"/>
                </a:solidFill>
                <a:latin typeface="Consolas"/>
              </a:rPr>
              <a:t>];</a:t>
            </a:r>
          </a:p>
          <a:p>
            <a:r>
              <a:rPr lang="en-US" sz="1600" dirty="0" smtClean="0">
                <a:solidFill>
                  <a:srgbClr val="0000FF"/>
                </a:solidFill>
                <a:latin typeface="Consolas"/>
                <a:ea typeface="Segoe UI" pitchFamily="34" charset="0"/>
              </a:rPr>
              <a:t>  </a:t>
            </a:r>
            <a:r>
              <a:rPr lang="en-US" sz="1600" dirty="0" err="1">
                <a:solidFill>
                  <a:srgbClr val="0000FF"/>
                </a:solidFill>
                <a:latin typeface="Consolas"/>
                <a:ea typeface="Segoe UI" pitchFamily="34" charset="0"/>
              </a:rPr>
              <a:t>T</a:t>
            </a:r>
            <a:r>
              <a:rPr lang="en-US" sz="1600" dirty="0" err="1" smtClean="0">
                <a:solidFill>
                  <a:srgbClr val="0000FF"/>
                </a:solidFill>
                <a:latin typeface="Consolas"/>
                <a:ea typeface="Segoe UI" pitchFamily="34" charset="0"/>
              </a:rPr>
              <a: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r>
              <a:rPr lang="en-US" sz="1600" dirty="0" smtClean="0">
                <a:solidFill>
                  <a:srgbClr val="0000FF"/>
                </a:solidFill>
                <a:highlight>
                  <a:srgbClr val="FFFF00"/>
                </a:highlight>
                <a:latin typeface="Consolas"/>
              </a:rPr>
              <a:t>  Encrypt=true</a:t>
            </a:r>
            <a:r>
              <a:rPr lang="en-US" sz="1600" dirty="0" smtClean="0">
                <a:solidFill>
                  <a:srgbClr val="0000FF"/>
                </a:solidFill>
                <a:latin typeface="Consolas"/>
              </a:rPr>
              <a:t>;</a:t>
            </a:r>
            <a:r>
              <a:rPr lang="en-US" sz="1600" dirty="0" smtClean="0">
                <a:solidFill>
                  <a:srgbClr val="000000"/>
                </a:solidFill>
                <a:latin typeface="Consolas"/>
              </a:rPr>
              <a:t>" </a:t>
            </a:r>
            <a:endParaRPr lang="en-US" sz="800" dirty="0" smtClean="0">
              <a:latin typeface="Segoe UI" pitchFamily="34" charset="0"/>
              <a:ea typeface="Segoe UI" pitchFamily="34" charset="0"/>
            </a:endParaRPr>
          </a:p>
          <a:p>
            <a:r>
              <a:rPr lang="en-US" sz="1600" dirty="0" err="1" smtClean="0">
                <a:solidFill>
                  <a:srgbClr val="FF0000"/>
                </a:solidFill>
                <a:latin typeface="Consolas"/>
              </a:rPr>
              <a:t>providerName</a:t>
            </a:r>
            <a:r>
              <a:rPr lang="en-US" sz="1600" dirty="0" smtClean="0">
                <a:solidFill>
                  <a:srgbClr val="0000FF"/>
                </a:solidFill>
                <a:latin typeface="Consolas"/>
              </a:rPr>
              <a:t>=</a:t>
            </a:r>
            <a:r>
              <a:rPr lang="en-US" sz="1600" dirty="0" smtClean="0">
                <a:solidFill>
                  <a:srgbClr val="000000"/>
                </a:solidFill>
                <a:latin typeface="Consolas"/>
              </a:rPr>
              <a:t>"</a:t>
            </a:r>
            <a:r>
              <a:rPr lang="en-US" sz="1600" dirty="0" err="1" smtClean="0">
                <a:solidFill>
                  <a:srgbClr val="0000FF"/>
                </a:solidFill>
                <a:latin typeface="Consolas"/>
              </a:rPr>
              <a:t>System.Data.SqlClient</a:t>
            </a:r>
            <a:r>
              <a:rPr lang="en-US" sz="1600" dirty="0" smtClean="0">
                <a:solidFill>
                  <a:srgbClr val="000000"/>
                </a:solidFill>
                <a:latin typeface="Consolas"/>
              </a:rPr>
              <a:t>" </a:t>
            </a:r>
            <a:r>
              <a:rPr lang="en-US" sz="1600" dirty="0" smtClean="0">
                <a:solidFill>
                  <a:srgbClr val="0000FF"/>
                </a:solidFill>
                <a:latin typeface="Consolas"/>
              </a:rPr>
              <a:t>/&gt;</a:t>
            </a:r>
            <a:endParaRPr lang="en-US" sz="800" dirty="0" smtClean="0">
              <a:latin typeface="Segoe UI" pitchFamily="34" charset="0"/>
              <a:ea typeface="Segoe UI" pitchFamily="34" charset="0"/>
            </a:endParaRPr>
          </a:p>
          <a:p>
            <a:r>
              <a:rPr lang="en-US" sz="1600" dirty="0" smtClean="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t>Per-”server” firewall</a:t>
            </a:r>
          </a:p>
          <a:p>
            <a:r>
              <a:rPr lang="en-AU" dirty="0" smtClean="0"/>
              <a:t>User accounts with privileges</a:t>
            </a:r>
          </a:p>
          <a:p>
            <a:r>
              <a:rPr lang="en-AU" dirty="0" smtClean="0"/>
              <a:t>Server admin account: special privileges</a:t>
            </a:r>
          </a:p>
          <a:p>
            <a:r>
              <a:rPr lang="en-AU" dirty="0" smtClean="0"/>
              <a:t>TDS connection is encrypted</a:t>
            </a:r>
          </a:p>
          <a:p>
            <a:r>
              <a:rPr lang="en-AU" dirty="0" smtClean="0"/>
              <a:t>Protect your database passwords</a:t>
            </a:r>
          </a:p>
          <a:p>
            <a:r>
              <a:rPr lang="en-AU" dirty="0"/>
              <a:t>	</a:t>
            </a:r>
            <a:r>
              <a:rPr lang="en-AU" dirty="0" smtClean="0"/>
              <a:t>e.g. </a:t>
            </a:r>
            <a:r>
              <a:rPr lang="en-AU" dirty="0" err="1" smtClean="0"/>
              <a:t>config</a:t>
            </a:r>
            <a:r>
              <a:rPr lang="en-AU" dirty="0" smtClean="0"/>
              <a:t> encryption</a:t>
            </a:r>
          </a:p>
        </p:txBody>
      </p:sp>
      <p:sp>
        <p:nvSpPr>
          <p:cNvPr id="4" name="Freeform 3"/>
          <p:cNvSpPr>
            <a:spLocks noEditPoints="1"/>
          </p:cNvSpPr>
          <p:nvPr/>
        </p:nvSpPr>
        <p:spPr bwMode="black">
          <a:xfrm>
            <a:off x="8708536" y="1451057"/>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48470085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Things to watch out for</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Performance and Scalability</a:t>
            </a:r>
            <a:endParaRPr lang="en-US" dirty="0"/>
          </a:p>
        </p:txBody>
      </p:sp>
    </p:spTree>
    <p:extLst>
      <p:ext uri="{BB962C8B-B14F-4D97-AF65-F5344CB8AC3E}">
        <p14:creationId xmlns:p14="http://schemas.microsoft.com/office/powerpoint/2010/main" val="397639421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HA</a:t>
            </a:r>
            <a:endParaRPr lang="en-AU" dirty="0"/>
          </a:p>
        </p:txBody>
      </p:sp>
      <p:sp>
        <p:nvSpPr>
          <p:cNvPr id="3" name="Text Placeholder 2"/>
          <p:cNvSpPr>
            <a:spLocks noGrp="1"/>
          </p:cNvSpPr>
          <p:nvPr>
            <p:ph type="body" sz="quarter" idx="10"/>
          </p:nvPr>
        </p:nvSpPr>
        <p:spPr>
          <a:xfrm>
            <a:off x="519112" y="1447799"/>
            <a:ext cx="11149013" cy="3231654"/>
          </a:xfrm>
        </p:spPr>
        <p:txBody>
          <a:bodyPr/>
          <a:lstStyle/>
          <a:p>
            <a:r>
              <a:rPr lang="en-AU" dirty="0" smtClean="0"/>
              <a:t>Has Availability Guarantees</a:t>
            </a:r>
          </a:p>
          <a:p>
            <a:r>
              <a:rPr lang="en-AU" dirty="0"/>
              <a:t>3 </a:t>
            </a:r>
            <a:r>
              <a:rPr lang="en-AU" dirty="0" smtClean="0"/>
              <a:t>copies of database </a:t>
            </a:r>
            <a:r>
              <a:rPr lang="en-AU" dirty="0"/>
              <a:t>– 1 primary, 2 secondary</a:t>
            </a:r>
          </a:p>
          <a:p>
            <a:r>
              <a:rPr lang="en-AU" dirty="0" smtClean="0"/>
              <a:t>Automatic Failure Detection</a:t>
            </a:r>
          </a:p>
          <a:p>
            <a:r>
              <a:rPr lang="en-AU" dirty="0" smtClean="0"/>
              <a:t>Automatic Failover and Reconfiguration</a:t>
            </a:r>
          </a:p>
          <a:p>
            <a:endParaRPr lang="en-AU" dirty="0" smtClean="0"/>
          </a:p>
        </p:txBody>
      </p:sp>
    </p:spTree>
    <p:extLst>
      <p:ext uri="{BB962C8B-B14F-4D97-AF65-F5344CB8AC3E}">
        <p14:creationId xmlns:p14="http://schemas.microsoft.com/office/powerpoint/2010/main" val="240919468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a:t>
            </a:r>
            <a:endParaRPr lang="en-AU" dirty="0"/>
          </a:p>
        </p:txBody>
      </p:sp>
      <p:sp>
        <p:nvSpPr>
          <p:cNvPr id="3" name="Text Placeholder 2"/>
          <p:cNvSpPr>
            <a:spLocks noGrp="1"/>
          </p:cNvSpPr>
          <p:nvPr>
            <p:ph type="body" sz="quarter" idx="10"/>
          </p:nvPr>
        </p:nvSpPr>
        <p:spPr>
          <a:xfrm>
            <a:off x="519112" y="1447799"/>
            <a:ext cx="11149013" cy="3231654"/>
          </a:xfrm>
        </p:spPr>
        <p:txBody>
          <a:bodyPr/>
          <a:lstStyle/>
          <a:p>
            <a:r>
              <a:rPr lang="en-AU" dirty="0"/>
              <a:t>No Performance </a:t>
            </a:r>
            <a:r>
              <a:rPr lang="en-AU" dirty="0" smtClean="0"/>
              <a:t>Guarantees</a:t>
            </a:r>
          </a:p>
          <a:p>
            <a:r>
              <a:rPr lang="en-AU" dirty="0" smtClean="0"/>
              <a:t>Shared H/W, Multi-tenant</a:t>
            </a:r>
          </a:p>
          <a:p>
            <a:r>
              <a:rPr lang="en-AU" dirty="0"/>
              <a:t>Load Balancer</a:t>
            </a:r>
          </a:p>
          <a:p>
            <a:r>
              <a:rPr lang="en-AU" dirty="0" smtClean="0"/>
              <a:t>Quorum </a:t>
            </a:r>
            <a:r>
              <a:rPr lang="en-AU" dirty="0"/>
              <a:t>Commit – at least 2 replicas must </a:t>
            </a:r>
            <a:r>
              <a:rPr lang="en-AU" dirty="0" smtClean="0"/>
              <a:t>commit</a:t>
            </a:r>
          </a:p>
          <a:p>
            <a:r>
              <a:rPr lang="en-AU" dirty="0" smtClean="0"/>
              <a:t>Latency</a:t>
            </a:r>
          </a:p>
        </p:txBody>
      </p:sp>
    </p:spTree>
    <p:extLst>
      <p:ext uri="{BB962C8B-B14F-4D97-AF65-F5344CB8AC3E}">
        <p14:creationId xmlns:p14="http://schemas.microsoft.com/office/powerpoint/2010/main" val="23935246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is it?</a:t>
            </a:r>
          </a:p>
          <a:p>
            <a:pPr marL="0" indent="3175"/>
            <a:r>
              <a:rPr lang="en-US" sz="4000" dirty="0" smtClean="0"/>
              <a:t>How is it different from SQL Server?</a:t>
            </a:r>
          </a:p>
          <a:p>
            <a:pPr marL="0" indent="3175"/>
            <a:r>
              <a:rPr lang="en-US" sz="4000" dirty="0" smtClean="0"/>
              <a:t>Things to watch out for</a:t>
            </a:r>
            <a:endParaRPr lang="en-US" sz="4000" dirty="0" smtClean="0"/>
          </a:p>
          <a:p>
            <a:pPr marL="0" indent="3175"/>
            <a:r>
              <a:rPr lang="en-US" sz="4000" dirty="0"/>
              <a:t>Live </a:t>
            </a:r>
            <a:r>
              <a:rPr lang="en-US" sz="4000" dirty="0" smtClean="0"/>
              <a:t>demonstration</a:t>
            </a:r>
            <a:endParaRPr lang="en-US" sz="4000" dirty="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Scalability</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r>
              <a:rPr lang="en-AU" dirty="0" smtClean="0"/>
              <a:t>Scale vertically up to 150GB</a:t>
            </a:r>
          </a:p>
          <a:p>
            <a:r>
              <a:rPr lang="en-AU" dirty="0" smtClean="0"/>
              <a:t>Horizontal Scaling </a:t>
            </a:r>
          </a:p>
          <a:p>
            <a:r>
              <a:rPr lang="en-AU" dirty="0"/>
              <a:t>	</a:t>
            </a:r>
            <a:r>
              <a:rPr lang="en-AU" dirty="0" err="1" smtClean="0"/>
              <a:t>Sharding</a:t>
            </a:r>
            <a:r>
              <a:rPr lang="en-AU" dirty="0" smtClean="0"/>
              <a:t> </a:t>
            </a:r>
          </a:p>
          <a:p>
            <a:r>
              <a:rPr lang="en-AU" dirty="0"/>
              <a:t>	</a:t>
            </a:r>
            <a:r>
              <a:rPr lang="en-AU" dirty="0" smtClean="0"/>
              <a:t>Federations</a:t>
            </a:r>
          </a:p>
        </p:txBody>
      </p:sp>
    </p:spTree>
    <p:extLst>
      <p:ext uri="{BB962C8B-B14F-4D97-AF65-F5344CB8AC3E}">
        <p14:creationId xmlns:p14="http://schemas.microsoft.com/office/powerpoint/2010/main" val="261142325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Backups</a:t>
            </a:r>
            <a:endParaRPr lang="en-US" dirty="0"/>
          </a:p>
        </p:txBody>
      </p:sp>
    </p:spTree>
    <p:extLst>
      <p:ext uri="{BB962C8B-B14F-4D97-AF65-F5344CB8AC3E}">
        <p14:creationId xmlns:p14="http://schemas.microsoft.com/office/powerpoint/2010/main" val="2790379917"/>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backup?</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chemeClr val="accent4">
                    <a:lumMod val="50000"/>
                  </a:schemeClr>
                </a:solidFill>
              </a:rPr>
              <a:t>Infrastructure failures</a:t>
            </a:r>
          </a:p>
          <a:p>
            <a:r>
              <a:rPr lang="en-AU" dirty="0">
                <a:solidFill>
                  <a:schemeClr val="accent4">
                    <a:lumMod val="50000"/>
                  </a:schemeClr>
                </a:solidFill>
              </a:rPr>
              <a:t>High Availability</a:t>
            </a:r>
          </a:p>
          <a:p>
            <a:endParaRPr lang="en-AU" dirty="0" smtClean="0"/>
          </a:p>
          <a:p>
            <a:r>
              <a:rPr lang="en-AU" dirty="0" smtClean="0">
                <a:solidFill>
                  <a:srgbClr val="C00000"/>
                </a:solidFill>
              </a:rPr>
              <a:t>Disaster Recovery</a:t>
            </a:r>
          </a:p>
          <a:p>
            <a:r>
              <a:rPr lang="en-AU" dirty="0" smtClean="0">
                <a:solidFill>
                  <a:srgbClr val="C00000"/>
                </a:solidFill>
              </a:rPr>
              <a:t>Software errors</a:t>
            </a:r>
          </a:p>
          <a:p>
            <a:r>
              <a:rPr lang="en-AU" dirty="0">
                <a:solidFill>
                  <a:srgbClr val="C00000"/>
                </a:solidFill>
              </a:rPr>
              <a:t>User error / </a:t>
            </a:r>
            <a:r>
              <a:rPr lang="en-AU" dirty="0" smtClean="0">
                <a:solidFill>
                  <a:srgbClr val="C00000"/>
                </a:solidFill>
              </a:rPr>
              <a:t>accidents</a:t>
            </a:r>
            <a:endParaRPr lang="en-AU" dirty="0">
              <a:solidFill>
                <a:srgbClr val="C00000"/>
              </a:solidFill>
            </a:endParaRPr>
          </a:p>
        </p:txBody>
      </p:sp>
      <p:sp>
        <p:nvSpPr>
          <p:cNvPr id="4" name="Freeform 3"/>
          <p:cNvSpPr>
            <a:spLocks noEditPoints="1"/>
          </p:cNvSpPr>
          <p:nvPr/>
        </p:nvSpPr>
        <p:spPr bwMode="black">
          <a:xfrm>
            <a:off x="7654279" y="1478080"/>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73631571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Microsoft Recommendation</a:t>
            </a:r>
            <a:endParaRPr lang="en-AU" dirty="0"/>
          </a:p>
        </p:txBody>
      </p:sp>
      <p:sp>
        <p:nvSpPr>
          <p:cNvPr id="3" name="Text Placeholder 2"/>
          <p:cNvSpPr>
            <a:spLocks noGrp="1"/>
          </p:cNvSpPr>
          <p:nvPr>
            <p:ph type="body" sz="quarter" idx="10"/>
          </p:nvPr>
        </p:nvSpPr>
        <p:spPr>
          <a:xfrm>
            <a:off x="519112" y="1447799"/>
            <a:ext cx="11149013" cy="4431983"/>
          </a:xfrm>
        </p:spPr>
        <p:txBody>
          <a:bodyPr/>
          <a:lstStyle/>
          <a:p>
            <a:r>
              <a:rPr lang="en-AU" dirty="0" smtClean="0"/>
              <a:t>BACPAC</a:t>
            </a:r>
          </a:p>
          <a:p>
            <a:r>
              <a:rPr lang="en-AU" sz="3500" dirty="0" smtClean="0">
                <a:solidFill>
                  <a:schemeClr val="accent4">
                    <a:lumMod val="50000"/>
                  </a:schemeClr>
                </a:solidFill>
              </a:rPr>
              <a:t>Geographical redundancy</a:t>
            </a:r>
            <a:r>
              <a:rPr lang="en-AU" sz="3500" dirty="0" smtClean="0"/>
              <a:t>		</a:t>
            </a:r>
            <a:r>
              <a:rPr lang="en-AU" sz="3500" dirty="0" smtClean="0">
                <a:solidFill>
                  <a:srgbClr val="C00000"/>
                </a:solidFill>
              </a:rPr>
              <a:t>Not transactionally consistent</a:t>
            </a:r>
          </a:p>
          <a:p>
            <a:endParaRPr lang="en-AU" dirty="0" smtClean="0"/>
          </a:p>
          <a:p>
            <a:r>
              <a:rPr lang="en-AU" dirty="0" smtClean="0"/>
              <a:t>CREATE DATABASE AS COPY OF</a:t>
            </a:r>
          </a:p>
          <a:p>
            <a:r>
              <a:rPr lang="en-AU" sz="3500" dirty="0" smtClean="0">
                <a:solidFill>
                  <a:schemeClr val="accent4">
                    <a:lumMod val="50000"/>
                  </a:schemeClr>
                </a:solidFill>
              </a:rPr>
              <a:t>Transactionally consistent</a:t>
            </a:r>
            <a:r>
              <a:rPr lang="en-AU" sz="3500" dirty="0"/>
              <a:t>		</a:t>
            </a:r>
            <a:r>
              <a:rPr lang="en-AU" sz="3500" dirty="0" smtClean="0">
                <a:solidFill>
                  <a:srgbClr val="C00000"/>
                </a:solidFill>
              </a:rPr>
              <a:t>Charges a full day</a:t>
            </a:r>
            <a:endParaRPr lang="en-AU" sz="3500" dirty="0">
              <a:solidFill>
                <a:srgbClr val="C00000"/>
              </a:solidFill>
            </a:endParaRPr>
          </a:p>
          <a:p>
            <a:endParaRPr lang="en-AU" dirty="0"/>
          </a:p>
          <a:p>
            <a:r>
              <a:rPr lang="en-AU" sz="3000" dirty="0">
                <a:hlinkClick r:id="rId2"/>
              </a:rPr>
              <a:t>http://</a:t>
            </a:r>
            <a:r>
              <a:rPr lang="en-AU" sz="3000" dirty="0" smtClean="0">
                <a:hlinkClick r:id="rId2"/>
              </a:rPr>
              <a:t>msdn.microsoft.com/en-us/library/jj650016.aspx</a:t>
            </a:r>
            <a:endParaRPr lang="en-AU" sz="3000" dirty="0"/>
          </a:p>
        </p:txBody>
      </p:sp>
    </p:spTree>
    <p:extLst>
      <p:ext uri="{BB962C8B-B14F-4D97-AF65-F5344CB8AC3E}">
        <p14:creationId xmlns:p14="http://schemas.microsoft.com/office/powerpoint/2010/main" val="343303347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options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Red Gate Cloud Services</a:t>
            </a:r>
          </a:p>
          <a:p>
            <a:r>
              <a:rPr lang="en-AU" dirty="0" err="1" smtClean="0"/>
              <a:t>Cerebrata</a:t>
            </a:r>
            <a:r>
              <a:rPr lang="en-AU" dirty="0" smtClean="0"/>
              <a:t> </a:t>
            </a:r>
            <a:r>
              <a:rPr lang="en-AU" dirty="0" err="1" smtClean="0"/>
              <a:t>Powershell</a:t>
            </a:r>
            <a:r>
              <a:rPr lang="en-AU" dirty="0" smtClean="0"/>
              <a:t> </a:t>
            </a:r>
            <a:r>
              <a:rPr lang="en-AU" dirty="0" err="1" smtClean="0"/>
              <a:t>Commandlets</a:t>
            </a:r>
            <a:endParaRPr lang="en-AU" dirty="0" smtClean="0"/>
          </a:p>
          <a:p>
            <a:r>
              <a:rPr lang="en-AU" dirty="0" err="1" smtClean="0"/>
              <a:t>bcp</a:t>
            </a:r>
            <a:r>
              <a:rPr lang="en-AU" dirty="0" smtClean="0"/>
              <a:t> Utility</a:t>
            </a:r>
          </a:p>
          <a:p>
            <a:r>
              <a:rPr lang="en-AU" dirty="0" smtClean="0"/>
              <a:t>Azure migration wizard</a:t>
            </a:r>
          </a:p>
          <a:p>
            <a:r>
              <a:rPr lang="en-AU" dirty="0" smtClean="0"/>
              <a:t>SQL Data Sync</a:t>
            </a:r>
          </a:p>
          <a:p>
            <a:r>
              <a:rPr lang="en-AU" dirty="0" smtClean="0"/>
              <a:t>DAC Framework</a:t>
            </a:r>
          </a:p>
          <a:p>
            <a:r>
              <a:rPr lang="en-AU" dirty="0" smtClean="0"/>
              <a:t>Sync Framework</a:t>
            </a:r>
          </a:p>
        </p:txBody>
      </p:sp>
      <p:pic>
        <p:nvPicPr>
          <p:cNvPr id="2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984" y="1557073"/>
            <a:ext cx="4990505" cy="3743854"/>
          </a:xfrm>
          <a:prstGeom prst="rect">
            <a:avLst/>
          </a:prstGeom>
        </p:spPr>
      </p:pic>
    </p:spTree>
    <p:extLst>
      <p:ext uri="{BB962C8B-B14F-4D97-AF65-F5344CB8AC3E}">
        <p14:creationId xmlns:p14="http://schemas.microsoft.com/office/powerpoint/2010/main" val="1164452152"/>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 transaction logs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rgbClr val="C00000"/>
                </a:solidFill>
              </a:rPr>
              <a:t>Manual changes are </a:t>
            </a:r>
            <a:r>
              <a:rPr lang="en-AU" b="1" dirty="0" smtClean="0">
                <a:solidFill>
                  <a:srgbClr val="C00000"/>
                </a:solidFill>
              </a:rPr>
              <a:t>risky</a:t>
            </a:r>
          </a:p>
          <a:p>
            <a:endParaRPr lang="en-AU" dirty="0" smtClean="0"/>
          </a:p>
          <a:p>
            <a:r>
              <a:rPr lang="en-AU" dirty="0" smtClean="0">
                <a:solidFill>
                  <a:schemeClr val="accent4">
                    <a:lumMod val="50000"/>
                  </a:schemeClr>
                </a:solidFill>
              </a:rPr>
              <a:t>Use migrations</a:t>
            </a:r>
          </a:p>
          <a:p>
            <a:r>
              <a:rPr lang="en-AU" dirty="0" smtClean="0">
                <a:solidFill>
                  <a:schemeClr val="accent4">
                    <a:lumMod val="50000"/>
                  </a:schemeClr>
                </a:solidFill>
              </a:rPr>
              <a:t>Have a test environment in Azure</a:t>
            </a:r>
          </a:p>
          <a:p>
            <a:r>
              <a:rPr lang="en-AU" dirty="0" smtClean="0">
                <a:solidFill>
                  <a:schemeClr val="accent4">
                    <a:lumMod val="50000"/>
                  </a:schemeClr>
                </a:solidFill>
              </a:rPr>
              <a:t>Make it difficult to log into server manually</a:t>
            </a:r>
            <a:endParaRPr lang="en-AU" dirty="0">
              <a:solidFill>
                <a:schemeClr val="accent4">
                  <a:lumMod val="50000"/>
                </a:schemeClr>
              </a:solidFill>
            </a:endParaRPr>
          </a:p>
          <a:p>
            <a:r>
              <a:rPr lang="en-AU" dirty="0" smtClean="0">
                <a:solidFill>
                  <a:schemeClr val="accent4">
                    <a:lumMod val="50000"/>
                  </a:schemeClr>
                </a:solidFill>
              </a:rPr>
              <a:t>Automate your backups</a:t>
            </a:r>
          </a:p>
        </p:txBody>
      </p:sp>
    </p:spTree>
    <p:extLst>
      <p:ext uri="{BB962C8B-B14F-4D97-AF65-F5344CB8AC3E}">
        <p14:creationId xmlns:p14="http://schemas.microsoft.com/office/powerpoint/2010/main" val="98139676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Transient </a:t>
            </a:r>
            <a:r>
              <a:rPr lang="en-US" dirty="0" smtClean="0"/>
              <a:t>Faults</a:t>
            </a:r>
            <a:endParaRPr lang="en-US" dirty="0"/>
          </a:p>
        </p:txBody>
      </p:sp>
    </p:spTree>
    <p:extLst>
      <p:ext uri="{BB962C8B-B14F-4D97-AF65-F5344CB8AC3E}">
        <p14:creationId xmlns:p14="http://schemas.microsoft.com/office/powerpoint/2010/main" val="3715508783"/>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Faults that occur “sometimes”</a:t>
            </a:r>
          </a:p>
          <a:p>
            <a:r>
              <a:rPr lang="en-AU" dirty="0" smtClean="0">
                <a:solidFill>
                  <a:schemeClr val="accent4">
                    <a:lumMod val="50000"/>
                  </a:schemeClr>
                </a:solidFill>
              </a:rPr>
              <a:t>If you retry the failed operation it will usually succeed</a:t>
            </a:r>
          </a:p>
          <a:p>
            <a:endParaRPr lang="en-AU" dirty="0"/>
          </a:p>
          <a:p>
            <a:r>
              <a:rPr lang="en-AU" dirty="0" smtClean="0"/>
              <a:t>Examples:</a:t>
            </a:r>
          </a:p>
          <a:p>
            <a:r>
              <a:rPr lang="en-AU" dirty="0"/>
              <a:t>	</a:t>
            </a:r>
            <a:r>
              <a:rPr lang="en-AU" dirty="0" smtClean="0">
                <a:solidFill>
                  <a:srgbClr val="C00000"/>
                </a:solidFill>
              </a:rPr>
              <a:t>Closing idle connections</a:t>
            </a:r>
          </a:p>
          <a:p>
            <a:r>
              <a:rPr lang="en-AU" dirty="0">
                <a:solidFill>
                  <a:srgbClr val="C00000"/>
                </a:solidFill>
              </a:rPr>
              <a:t>	</a:t>
            </a:r>
            <a:r>
              <a:rPr lang="en-AU" dirty="0" smtClean="0">
                <a:solidFill>
                  <a:srgbClr val="C00000"/>
                </a:solidFill>
              </a:rPr>
              <a:t>Throttling excessive connections</a:t>
            </a:r>
          </a:p>
          <a:p>
            <a:r>
              <a:rPr lang="en-AU" dirty="0">
                <a:solidFill>
                  <a:srgbClr val="C00000"/>
                </a:solidFill>
              </a:rPr>
              <a:t>	</a:t>
            </a:r>
            <a:r>
              <a:rPr lang="en-AU" dirty="0" smtClean="0">
                <a:solidFill>
                  <a:srgbClr val="C00000"/>
                </a:solidFill>
              </a:rPr>
              <a:t>Timeouts when the resource isn’t able to respond</a:t>
            </a:r>
          </a:p>
        </p:txBody>
      </p:sp>
    </p:spTree>
    <p:extLst>
      <p:ext uri="{BB962C8B-B14F-4D97-AF65-F5344CB8AC3E}">
        <p14:creationId xmlns:p14="http://schemas.microsoft.com/office/powerpoint/2010/main" val="65053151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AU" dirty="0" smtClean="0"/>
              <a:t>Why do transient faults occur?</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Cloud computing == shared resources</a:t>
            </a:r>
          </a:p>
          <a:p>
            <a:r>
              <a:rPr lang="en-AU" dirty="0" smtClean="0"/>
              <a:t>SLAs dictate expectations</a:t>
            </a:r>
          </a:p>
          <a:p>
            <a:endParaRPr lang="en-AU" dirty="0" smtClean="0"/>
          </a:p>
          <a:p>
            <a:r>
              <a:rPr lang="en-AU" dirty="0" smtClean="0">
                <a:solidFill>
                  <a:srgbClr val="C00000"/>
                </a:solidFill>
              </a:rPr>
              <a:t>No guarantees outside of SLAs</a:t>
            </a:r>
          </a:p>
          <a:p>
            <a:r>
              <a:rPr lang="en-AU" dirty="0" smtClean="0">
                <a:solidFill>
                  <a:schemeClr val="accent4">
                    <a:lumMod val="50000"/>
                  </a:schemeClr>
                </a:solidFill>
              </a:rPr>
              <a:t>Optimisations improve overall performance</a:t>
            </a:r>
          </a:p>
          <a:p>
            <a:endParaRPr lang="en-AU" dirty="0">
              <a:solidFill>
                <a:schemeClr val="accent4">
                  <a:lumMod val="50000"/>
                </a:schemeClr>
              </a:solidFill>
            </a:endParaRPr>
          </a:p>
          <a:p>
            <a:r>
              <a:rPr lang="en-AU" b="1" dirty="0" smtClean="0">
                <a:solidFill>
                  <a:schemeClr val="tx1"/>
                </a:solidFill>
              </a:rPr>
              <a:t>Remember:</a:t>
            </a:r>
            <a:r>
              <a:rPr lang="en-AU" dirty="0" smtClean="0">
                <a:solidFill>
                  <a:schemeClr val="tx1"/>
                </a:solidFill>
              </a:rPr>
              <a:t> Azure SQL != SQL Server</a:t>
            </a:r>
            <a:endParaRPr lang="en-AU" dirty="0">
              <a:solidFill>
                <a:schemeClr val="tx1"/>
              </a:solidFill>
            </a:endParaRPr>
          </a:p>
        </p:txBody>
      </p:sp>
    </p:spTree>
    <p:extLst>
      <p:ext uri="{BB962C8B-B14F-4D97-AF65-F5344CB8AC3E}">
        <p14:creationId xmlns:p14="http://schemas.microsoft.com/office/powerpoint/2010/main" val="4372414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Limits</a:t>
            </a:r>
            <a:endParaRPr lang="en-AU" dirty="0"/>
          </a:p>
        </p:txBody>
      </p:sp>
      <p:pic>
        <p:nvPicPr>
          <p:cNvPr id="4" name="Picture 3"/>
          <p:cNvPicPr>
            <a:picLocks noChangeAspect="1"/>
          </p:cNvPicPr>
          <p:nvPr/>
        </p:nvPicPr>
        <p:blipFill>
          <a:blip r:embed="rId2"/>
          <a:stretch>
            <a:fillRect/>
          </a:stretch>
        </p:blipFill>
        <p:spPr>
          <a:xfrm>
            <a:off x="3051174" y="723900"/>
            <a:ext cx="6086475" cy="5410200"/>
          </a:xfrm>
          <a:prstGeom prst="rect">
            <a:avLst/>
          </a:prstGeom>
        </p:spPr>
      </p:pic>
    </p:spTree>
    <p:extLst>
      <p:ext uri="{BB962C8B-B14F-4D97-AF65-F5344CB8AC3E}">
        <p14:creationId xmlns:p14="http://schemas.microsoft.com/office/powerpoint/2010/main" val="15661110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What is it?</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to deal with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Detect transient </a:t>
            </a:r>
            <a:r>
              <a:rPr lang="en-AU" dirty="0"/>
              <a:t>error codes (</a:t>
            </a:r>
            <a:r>
              <a:rPr lang="en-AU" sz="2300" dirty="0">
                <a:hlinkClick r:id="rId2"/>
              </a:rPr>
              <a:t>http://go.microsoft.com/fwlink/?</a:t>
            </a:r>
            <a:r>
              <a:rPr lang="en-AU" sz="2300" dirty="0" smtClean="0">
                <a:hlinkClick r:id="rId2"/>
              </a:rPr>
              <a:t>LinkId=267637</a:t>
            </a:r>
            <a:r>
              <a:rPr lang="en-AU" dirty="0" smtClean="0"/>
              <a:t>)</a:t>
            </a:r>
          </a:p>
          <a:p>
            <a:r>
              <a:rPr lang="en-AU" dirty="0" smtClean="0"/>
              <a:t>Connection and command retries (and transactions)</a:t>
            </a:r>
          </a:p>
          <a:p>
            <a:r>
              <a:rPr lang="en-AU" dirty="0" smtClean="0"/>
              <a:t>Consider timeouts</a:t>
            </a:r>
          </a:p>
          <a:p>
            <a:r>
              <a:rPr lang="en-AU" dirty="0" smtClean="0"/>
              <a:t>Implement a retry strategy</a:t>
            </a:r>
          </a:p>
          <a:p>
            <a:r>
              <a:rPr lang="en-AU" dirty="0"/>
              <a:t>	</a:t>
            </a:r>
            <a:r>
              <a:rPr lang="en-AU" dirty="0" smtClean="0"/>
              <a:t>Exponential-</a:t>
            </a:r>
            <a:r>
              <a:rPr lang="en-AU" dirty="0" err="1" smtClean="0"/>
              <a:t>backoff</a:t>
            </a:r>
            <a:endParaRPr lang="en-AU" dirty="0" smtClean="0"/>
          </a:p>
          <a:p>
            <a:r>
              <a:rPr lang="en-AU" dirty="0"/>
              <a:t>	</a:t>
            </a:r>
            <a:r>
              <a:rPr lang="en-AU" dirty="0" smtClean="0"/>
              <a:t>Fixed interval</a:t>
            </a:r>
          </a:p>
          <a:p>
            <a:r>
              <a:rPr lang="en-AU" dirty="0"/>
              <a:t>	</a:t>
            </a:r>
            <a:r>
              <a:rPr lang="en-AU" dirty="0" smtClean="0"/>
              <a:t>Incrementing interval</a:t>
            </a:r>
          </a:p>
        </p:txBody>
      </p:sp>
    </p:spTree>
    <p:extLst>
      <p:ext uri="{BB962C8B-B14F-4D97-AF65-F5344CB8AC3E}">
        <p14:creationId xmlns:p14="http://schemas.microsoft.com/office/powerpoint/2010/main" val="793311107"/>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Transient Fault Handling library</a:t>
            </a:r>
            <a:endParaRPr lang="en-AU" dirty="0"/>
          </a:p>
        </p:txBody>
      </p:sp>
      <p:sp>
        <p:nvSpPr>
          <p:cNvPr id="3" name="Text Placeholder 2"/>
          <p:cNvSpPr>
            <a:spLocks noGrp="1"/>
          </p:cNvSpPr>
          <p:nvPr>
            <p:ph type="body" sz="quarter" idx="10"/>
          </p:nvPr>
        </p:nvSpPr>
        <p:spPr>
          <a:xfrm>
            <a:off x="519112" y="1447799"/>
            <a:ext cx="11149013" cy="4455066"/>
          </a:xfrm>
        </p:spPr>
        <p:txBody>
          <a:bodyPr/>
          <a:lstStyle/>
          <a:p>
            <a:r>
              <a:rPr lang="en-AU" dirty="0" smtClean="0"/>
              <a:t>Patterns &amp; Practices: Transient Fault Handling Application Block</a:t>
            </a:r>
          </a:p>
          <a:p>
            <a:endParaRPr lang="en-AU" dirty="0"/>
          </a:p>
          <a:p>
            <a:r>
              <a:rPr lang="en-AU" dirty="0">
                <a:solidFill>
                  <a:schemeClr val="tx1"/>
                </a:solidFill>
              </a:rPr>
              <a:t>Provides </a:t>
            </a:r>
            <a:r>
              <a:rPr lang="en-AU" dirty="0" err="1">
                <a:solidFill>
                  <a:schemeClr val="tx1"/>
                </a:solidFill>
              </a:rPr>
              <a:t>ReliableConnection</a:t>
            </a:r>
            <a:r>
              <a:rPr lang="en-AU" dirty="0">
                <a:solidFill>
                  <a:schemeClr val="tx1"/>
                </a:solidFill>
              </a:rPr>
              <a:t> in place of </a:t>
            </a:r>
            <a:r>
              <a:rPr lang="en-AU" dirty="0" err="1">
                <a:solidFill>
                  <a:schemeClr val="tx1"/>
                </a:solidFill>
              </a:rPr>
              <a:t>DbConnection</a:t>
            </a:r>
            <a:endParaRPr lang="en-AU" dirty="0">
              <a:solidFill>
                <a:schemeClr val="tx1"/>
              </a:solidFill>
            </a:endParaRPr>
          </a:p>
          <a:p>
            <a:endParaRPr lang="en-AU" dirty="0"/>
          </a:p>
          <a:p>
            <a:r>
              <a:rPr lang="en-AU" dirty="0" smtClean="0">
                <a:solidFill>
                  <a:srgbClr val="C00000"/>
                </a:solidFill>
              </a:rPr>
              <a:t>Part of Enterprise Library</a:t>
            </a:r>
          </a:p>
          <a:p>
            <a:r>
              <a:rPr lang="en-AU" b="1" dirty="0" smtClean="0">
                <a:solidFill>
                  <a:srgbClr val="C00000"/>
                </a:solidFill>
              </a:rPr>
              <a:t>Be careful:</a:t>
            </a:r>
            <a:r>
              <a:rPr lang="en-AU" dirty="0" smtClean="0">
                <a:solidFill>
                  <a:srgbClr val="C00000"/>
                </a:solidFill>
              </a:rPr>
              <a:t> Lots of bad documentation / code snippets</a:t>
            </a:r>
          </a:p>
        </p:txBody>
      </p:sp>
    </p:spTree>
    <p:extLst>
      <p:ext uri="{BB962C8B-B14F-4D97-AF65-F5344CB8AC3E}">
        <p14:creationId xmlns:p14="http://schemas.microsoft.com/office/powerpoint/2010/main" val="1818265585"/>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NHibernate.SqlAzure</a:t>
            </a:r>
            <a:r>
              <a:rPr lang="en-AU" dirty="0" smtClean="0"/>
              <a:t> library</a:t>
            </a:r>
            <a:endParaRPr lang="en-AU" dirty="0"/>
          </a:p>
        </p:txBody>
      </p:sp>
      <p:sp>
        <p:nvSpPr>
          <p:cNvPr id="3" name="Text Placeholder 2"/>
          <p:cNvSpPr>
            <a:spLocks noGrp="1"/>
          </p:cNvSpPr>
          <p:nvPr>
            <p:ph type="body" sz="quarter" idx="10"/>
          </p:nvPr>
        </p:nvSpPr>
        <p:spPr>
          <a:xfrm>
            <a:off x="519112" y="1447799"/>
            <a:ext cx="11149013" cy="3771802"/>
          </a:xfrm>
        </p:spPr>
        <p:txBody>
          <a:bodyPr/>
          <a:lstStyle/>
          <a:p>
            <a:r>
              <a:rPr lang="en-AU" dirty="0" smtClean="0"/>
              <a:t>If you use </a:t>
            </a:r>
            <a:r>
              <a:rPr lang="en-AU" dirty="0" err="1" smtClean="0"/>
              <a:t>NHibernate</a:t>
            </a:r>
            <a:r>
              <a:rPr lang="en-AU" dirty="0" smtClean="0"/>
              <a:t> we’ve done the work for you:</a:t>
            </a:r>
          </a:p>
          <a:p>
            <a:endParaRPr lang="en-AU" dirty="0"/>
          </a:p>
          <a:p>
            <a:pPr marL="746125" indent="-742950">
              <a:buFont typeface="+mj-lt"/>
              <a:buAutoNum type="arabicPeriod"/>
            </a:pPr>
            <a:r>
              <a:rPr lang="en-AU" dirty="0" smtClean="0">
                <a:solidFill>
                  <a:schemeClr val="accent4">
                    <a:lumMod val="50000"/>
                  </a:schemeClr>
                </a:solidFill>
              </a:rPr>
              <a:t>Install-Package </a:t>
            </a:r>
            <a:r>
              <a:rPr lang="en-AU" dirty="0" err="1" smtClean="0">
                <a:solidFill>
                  <a:schemeClr val="accent4">
                    <a:lumMod val="50000"/>
                  </a:schemeClr>
                </a:solidFill>
              </a:rPr>
              <a:t>NHibernate.SqlAzure</a:t>
            </a:r>
            <a:endParaRPr lang="en-AU" dirty="0" smtClean="0">
              <a:solidFill>
                <a:schemeClr val="accent4">
                  <a:lumMod val="50000"/>
                </a:schemeClr>
              </a:solidFill>
            </a:endParaRPr>
          </a:p>
          <a:p>
            <a:pPr marL="746125" indent="-742950">
              <a:buFont typeface="+mj-lt"/>
              <a:buAutoNum type="arabicPeriod"/>
            </a:pPr>
            <a:r>
              <a:rPr lang="en-AU" dirty="0" smtClean="0">
                <a:solidFill>
                  <a:schemeClr val="accent4">
                    <a:lumMod val="50000"/>
                  </a:schemeClr>
                </a:solidFill>
              </a:rPr>
              <a:t>Change driver to the </a:t>
            </a:r>
            <a:r>
              <a:rPr lang="en-AU" b="1" dirty="0" err="1" smtClean="0">
                <a:solidFill>
                  <a:schemeClr val="accent4">
                    <a:lumMod val="50000"/>
                  </a:schemeClr>
                </a:solidFill>
              </a:rPr>
              <a:t>SqlAzureClientDriver</a:t>
            </a:r>
            <a:endParaRPr lang="en-AU" b="1" dirty="0" smtClean="0">
              <a:solidFill>
                <a:schemeClr val="accent4">
                  <a:lumMod val="50000"/>
                </a:schemeClr>
              </a:solidFill>
            </a:endParaRPr>
          </a:p>
          <a:p>
            <a:pPr marL="746125" indent="-742950">
              <a:buFont typeface="+mj-lt"/>
              <a:buAutoNum type="arabicPeriod"/>
            </a:pPr>
            <a:r>
              <a:rPr lang="en-AU" sz="3900" dirty="0" smtClean="0">
                <a:hlinkClick r:id="rId3"/>
              </a:rPr>
              <a:t>https</a:t>
            </a:r>
            <a:r>
              <a:rPr lang="en-AU" sz="3900" dirty="0">
                <a:hlinkClick r:id="rId3"/>
              </a:rPr>
              <a:t>://</a:t>
            </a:r>
            <a:r>
              <a:rPr lang="en-AU" sz="3900" dirty="0" smtClean="0">
                <a:hlinkClick r:id="rId3"/>
              </a:rPr>
              <a:t>github.com/robdmoore/NHibernate.SqlAzure</a:t>
            </a:r>
            <a:r>
              <a:rPr lang="en-AU" sz="3900" dirty="0" smtClean="0"/>
              <a:t> </a:t>
            </a:r>
            <a:r>
              <a:rPr lang="en-AU" dirty="0" smtClean="0"/>
              <a:t>for more info / advanced usage</a:t>
            </a:r>
            <a:endParaRPr lang="en-AU" dirty="0"/>
          </a:p>
        </p:txBody>
      </p:sp>
    </p:spTree>
    <p:extLst>
      <p:ext uri="{BB962C8B-B14F-4D97-AF65-F5344CB8AC3E}">
        <p14:creationId xmlns:p14="http://schemas.microsoft.com/office/powerpoint/2010/main" val="296971438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Transient Fault</a:t>
            </a:r>
            <a:br>
              <a:rPr lang="en-US" sz="4800" dirty="0" smtClean="0"/>
            </a:br>
            <a:r>
              <a:rPr lang="en-US" sz="4800" dirty="0" smtClean="0"/>
              <a:t>Handling</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it?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should I use it?</a:t>
            </a:r>
            <a:endParaRPr lang="en-AU" dirty="0"/>
          </a:p>
        </p:txBody>
      </p:sp>
      <p:sp>
        <p:nvSpPr>
          <p:cNvPr id="3" name="Text Placeholder 2"/>
          <p:cNvSpPr>
            <a:spLocks noGrp="1"/>
          </p:cNvSpPr>
          <p:nvPr>
            <p:ph type="body" sz="quarter" idx="10"/>
          </p:nvPr>
        </p:nvSpPr>
        <p:spPr>
          <a:xfrm>
            <a:off x="519112" y="1447799"/>
            <a:ext cx="11149013" cy="4713598"/>
          </a:xfrm>
        </p:spPr>
        <p:txBody>
          <a:bodyPr/>
          <a:lstStyle/>
          <a:p>
            <a:pPr marL="574675" indent="-571500">
              <a:buFont typeface="Arial" panose="020B0604020202020204" pitchFamily="34" charset="0"/>
              <a:buChar char="•"/>
            </a:pPr>
            <a:r>
              <a:rPr lang="en-AU" dirty="0" smtClean="0"/>
              <a:t>Basic use cases (relational DB)</a:t>
            </a:r>
          </a:p>
          <a:p>
            <a:pPr marL="574675" indent="-571500">
              <a:buFont typeface="Arial" panose="020B0604020202020204" pitchFamily="34" charset="0"/>
              <a:buChar char="•"/>
            </a:pPr>
            <a:r>
              <a:rPr lang="en-AU" dirty="0" smtClean="0"/>
              <a:t>You don’t have a high load</a:t>
            </a:r>
          </a:p>
          <a:p>
            <a:pPr marL="574675" indent="-571500">
              <a:buFont typeface="Arial" panose="020B0604020202020204" pitchFamily="34" charset="0"/>
              <a:buChar char="•"/>
            </a:pPr>
            <a:r>
              <a:rPr lang="en-AU" dirty="0" smtClean="0"/>
              <a:t>Small number of databases</a:t>
            </a:r>
          </a:p>
          <a:p>
            <a:pPr marL="574675" indent="-571500">
              <a:buFont typeface="Arial" panose="020B0604020202020204" pitchFamily="34" charset="0"/>
              <a:buChar char="•"/>
            </a:pPr>
            <a:r>
              <a:rPr lang="en-AU" dirty="0" smtClean="0"/>
              <a:t>Multi-tenanted</a:t>
            </a:r>
          </a:p>
          <a:p>
            <a:pPr marL="574675" indent="-571500">
              <a:buFont typeface="Arial" panose="020B0604020202020204" pitchFamily="34" charset="0"/>
              <a:buChar char="•"/>
            </a:pPr>
            <a:r>
              <a:rPr lang="en-AU" dirty="0" smtClean="0"/>
              <a:t>Web-scale </a:t>
            </a:r>
            <a:r>
              <a:rPr lang="en-AU" b="1" dirty="0" smtClean="0"/>
              <a:t>relational </a:t>
            </a:r>
            <a:r>
              <a:rPr lang="en-AU" dirty="0" smtClean="0"/>
              <a:t>DB</a:t>
            </a:r>
          </a:p>
          <a:p>
            <a:pPr marL="1830388" lvl="2" indent="-571500">
              <a:buFont typeface="Arial" panose="020B0604020202020204" pitchFamily="34" charset="0"/>
              <a:buChar char="•"/>
            </a:pPr>
            <a:r>
              <a:rPr lang="en-AU" dirty="0" smtClean="0"/>
              <a:t>you can re-architect for federations</a:t>
            </a:r>
          </a:p>
          <a:p>
            <a:pPr marL="1830388" lvl="2" indent="-571500">
              <a:buFont typeface="Arial" panose="020B0604020202020204" pitchFamily="34" charset="0"/>
              <a:buChar char="•"/>
            </a:pPr>
            <a:r>
              <a:rPr lang="en-AU" dirty="0" smtClean="0"/>
              <a:t>you can afford the number of databases required</a:t>
            </a:r>
          </a:p>
          <a:p>
            <a:pPr marL="574675" indent="-571500">
              <a:buFont typeface="Arial" panose="020B0604020202020204" pitchFamily="34" charset="0"/>
              <a:buChar char="•"/>
            </a:pPr>
            <a:r>
              <a:rPr lang="en-AU" dirty="0" smtClean="0"/>
              <a:t>You don’t have operations staff with SQL Server exp.</a:t>
            </a:r>
          </a:p>
        </p:txBody>
      </p:sp>
      <p:sp>
        <p:nvSpPr>
          <p:cNvPr id="4" name="Freeform 3"/>
          <p:cNvSpPr>
            <a:spLocks noEditPoints="1"/>
          </p:cNvSpPr>
          <p:nvPr/>
        </p:nvSpPr>
        <p:spPr bwMode="black">
          <a:xfrm>
            <a:off x="8648462" y="589659"/>
            <a:ext cx="2868615" cy="349968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993409203"/>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Right tool for the job</a:t>
            </a:r>
            <a:endParaRPr lang="en-AU" dirty="0"/>
          </a:p>
        </p:txBody>
      </p:sp>
      <p:sp>
        <p:nvSpPr>
          <p:cNvPr id="3" name="Text Placeholder 2"/>
          <p:cNvSpPr>
            <a:spLocks noGrp="1"/>
          </p:cNvSpPr>
          <p:nvPr>
            <p:ph type="body" sz="quarter" idx="10"/>
          </p:nvPr>
        </p:nvSpPr>
        <p:spPr>
          <a:xfrm>
            <a:off x="519112" y="1447799"/>
            <a:ext cx="11149013" cy="5563061"/>
          </a:xfrm>
        </p:spPr>
        <p:txBody>
          <a:bodyPr/>
          <a:lstStyle/>
          <a:p>
            <a:r>
              <a:rPr lang="en-AU" dirty="0" smtClean="0"/>
              <a:t>Azure SQL Database isn’t applicable for everything</a:t>
            </a:r>
          </a:p>
          <a:p>
            <a:r>
              <a:rPr lang="en-AU" dirty="0" smtClean="0"/>
              <a:t>Other options:</a:t>
            </a:r>
          </a:p>
          <a:p>
            <a:r>
              <a:rPr lang="en-AU" dirty="0" smtClean="0"/>
              <a:t>	</a:t>
            </a:r>
            <a:r>
              <a:rPr lang="en-AU" sz="3500" dirty="0" smtClean="0"/>
              <a:t>Azure </a:t>
            </a:r>
            <a:r>
              <a:rPr lang="en-AU" sz="3500" dirty="0"/>
              <a:t>Table </a:t>
            </a:r>
            <a:r>
              <a:rPr lang="en-AU" sz="3500" dirty="0" smtClean="0"/>
              <a:t>Storage</a:t>
            </a:r>
          </a:p>
          <a:p>
            <a:r>
              <a:rPr lang="en-AU" sz="3500" dirty="0"/>
              <a:t>	</a:t>
            </a:r>
            <a:r>
              <a:rPr lang="en-AU" sz="3500" dirty="0" smtClean="0"/>
              <a:t>Azure Blob Storage</a:t>
            </a:r>
          </a:p>
          <a:p>
            <a:r>
              <a:rPr lang="en-AU" sz="3500" dirty="0"/>
              <a:t>	</a:t>
            </a:r>
            <a:r>
              <a:rPr lang="en-AU" sz="3500" dirty="0" err="1" smtClean="0"/>
              <a:t>Hadoop</a:t>
            </a:r>
            <a:r>
              <a:rPr lang="en-AU" sz="3500" dirty="0" smtClean="0"/>
              <a:t> (big data)</a:t>
            </a:r>
            <a:endParaRPr lang="en-AU" sz="3500" dirty="0"/>
          </a:p>
          <a:p>
            <a:r>
              <a:rPr lang="en-AU" sz="3500" dirty="0" smtClean="0"/>
              <a:t>	</a:t>
            </a:r>
            <a:r>
              <a:rPr lang="en-AU" sz="3500" dirty="0" err="1" smtClean="0"/>
              <a:t>IaaS</a:t>
            </a:r>
            <a:r>
              <a:rPr lang="en-AU" sz="3500" dirty="0" smtClean="0"/>
              <a:t> </a:t>
            </a:r>
            <a:r>
              <a:rPr lang="en-AU" sz="3500" dirty="0"/>
              <a:t>VM with SQL </a:t>
            </a:r>
            <a:r>
              <a:rPr lang="en-AU" sz="3500" dirty="0" smtClean="0"/>
              <a:t>server</a:t>
            </a:r>
          </a:p>
          <a:p>
            <a:r>
              <a:rPr lang="en-AU" sz="3500" dirty="0"/>
              <a:t>	</a:t>
            </a:r>
            <a:r>
              <a:rPr lang="en-AU" sz="3500" dirty="0" smtClean="0"/>
              <a:t>Worker Role or </a:t>
            </a:r>
            <a:r>
              <a:rPr lang="en-AU" sz="3500" dirty="0" err="1" smtClean="0"/>
              <a:t>IaaS</a:t>
            </a:r>
            <a:r>
              <a:rPr lang="en-AU" sz="3500" dirty="0" smtClean="0"/>
              <a:t> VM with Neo4J, Raven, etc.</a:t>
            </a:r>
          </a:p>
          <a:p>
            <a:r>
              <a:rPr lang="en-AU" sz="3500" dirty="0"/>
              <a:t>	</a:t>
            </a:r>
            <a:r>
              <a:rPr lang="en-AU" sz="3500" dirty="0" smtClean="0"/>
              <a:t>Hybrid</a:t>
            </a:r>
            <a:endParaRPr lang="en-AU" sz="3500" dirty="0"/>
          </a:p>
          <a:p>
            <a:endParaRPr lang="en-AU" dirty="0"/>
          </a:p>
        </p:txBody>
      </p:sp>
    </p:spTree>
    <p:extLst>
      <p:ext uri="{BB962C8B-B14F-4D97-AF65-F5344CB8AC3E}">
        <p14:creationId xmlns:p14="http://schemas.microsoft.com/office/powerpoint/2010/main" val="366046199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3854901"/>
          </a:xfrm>
        </p:spPr>
        <p:txBody>
          <a:bodyPr/>
          <a:lstStyle/>
          <a:p>
            <a:pPr marL="574675" indent="-571500">
              <a:buFont typeface="Arial" panose="020B0604020202020204" pitchFamily="34" charset="0"/>
              <a:buChar char="•"/>
            </a:pPr>
            <a:r>
              <a:rPr lang="en-AU" sz="2000" dirty="0">
                <a:hlinkClick r:id="rId2"/>
              </a:rPr>
              <a:t>http://social.technet.microsoft.com/wiki/contents/articles/2267.windows-azure-sql-database-technet-wiki-articles-index.aspx</a:t>
            </a:r>
            <a:endParaRPr lang="en-AU" sz="2000" u="sng" dirty="0" smtClean="0">
              <a:hlinkClick r:id="rId3"/>
            </a:endParaRPr>
          </a:p>
          <a:p>
            <a:pPr marL="574675" indent="-571500">
              <a:buFont typeface="Arial" panose="020B0604020202020204" pitchFamily="34" charset="0"/>
              <a:buChar char="•"/>
            </a:pPr>
            <a:r>
              <a:rPr lang="en-AU" sz="2000" u="sng" dirty="0" smtClean="0">
                <a:hlinkClick r:id="rId3"/>
              </a:rPr>
              <a:t>http</a:t>
            </a:r>
            <a:r>
              <a:rPr lang="en-AU" sz="2000" u="sng" dirty="0">
                <a:hlinkClick r:id="rId3"/>
              </a:rPr>
              <a:t>://</a:t>
            </a:r>
            <a:r>
              <a:rPr lang="en-AU" sz="2000" u="sng" dirty="0" smtClean="0">
                <a:hlinkClick r:id="rId3"/>
              </a:rPr>
              <a:t>social.technet.microsoft.com/wiki/contents/articles/995.windows-azure-sql-database-faq.aspx</a:t>
            </a:r>
            <a:endParaRPr lang="en-AU" sz="2000" u="sng" dirty="0" smtClean="0"/>
          </a:p>
          <a:p>
            <a:pPr marL="574675" indent="-571500">
              <a:buFont typeface="Arial" panose="020B0604020202020204" pitchFamily="34" charset="0"/>
              <a:buChar char="•"/>
            </a:pPr>
            <a:r>
              <a:rPr lang="en-AU" sz="2000" dirty="0">
                <a:hlinkClick r:id="rId4"/>
              </a:rPr>
              <a:t>http://</a:t>
            </a:r>
            <a:r>
              <a:rPr lang="en-AU" sz="2000" dirty="0" smtClean="0">
                <a:hlinkClick r:id="rId4"/>
              </a:rPr>
              <a:t>social.technet.microsoft.com/wiki/contents/articles/3507.windows-azure-sql-database-performance-and-elasticity-guide.aspx</a:t>
            </a:r>
            <a:endParaRPr lang="en-AU" sz="2000" dirty="0" smtClean="0"/>
          </a:p>
          <a:p>
            <a:pPr marL="574675" indent="-571500">
              <a:buFont typeface="Arial" panose="020B0604020202020204" pitchFamily="34" charset="0"/>
              <a:buChar char="•"/>
            </a:pPr>
            <a:r>
              <a:rPr lang="en-AU" sz="2000" dirty="0">
                <a:hlinkClick r:id="rId5"/>
              </a:rPr>
              <a:t>http://</a:t>
            </a:r>
            <a:r>
              <a:rPr lang="en-AU" sz="2000" dirty="0" smtClean="0">
                <a:hlinkClick r:id="rId5"/>
              </a:rPr>
              <a:t>msdn.microsoft.com/en-us/library/windowsazure/ee730906.aspx</a:t>
            </a:r>
            <a:endParaRPr lang="en-AU" sz="2000" dirty="0" smtClean="0"/>
          </a:p>
          <a:p>
            <a:pPr marL="574675" indent="-571500">
              <a:buFont typeface="Arial" panose="020B0604020202020204" pitchFamily="34" charset="0"/>
              <a:buChar char="•"/>
            </a:pPr>
            <a:r>
              <a:rPr lang="en-AU" sz="2000" dirty="0">
                <a:hlinkClick r:id="rId6"/>
              </a:rPr>
              <a:t>http://www.windowsazure.com/en-us/develop/net/fundamentals/cloud-storage-scenarios</a:t>
            </a:r>
            <a:r>
              <a:rPr lang="en-AU" sz="2000" dirty="0" smtClean="0">
                <a:hlinkClick r:id="rId6"/>
              </a:rPr>
              <a:t>/</a:t>
            </a:r>
            <a:endParaRPr lang="en-AU" sz="2000" dirty="0" smtClean="0"/>
          </a:p>
          <a:p>
            <a:pPr marL="574675" indent="-571500">
              <a:buFont typeface="Arial" panose="020B0604020202020204" pitchFamily="34" charset="0"/>
              <a:buChar char="•"/>
            </a:pPr>
            <a:r>
              <a:rPr lang="en-AU" sz="2000" dirty="0">
                <a:hlinkClick r:id="rId7"/>
              </a:rPr>
              <a:t>http://www.windowsazure.com/en-us/develop/net/architecture</a:t>
            </a:r>
            <a:r>
              <a:rPr lang="en-AU" sz="2000" dirty="0" smtClean="0">
                <a:hlinkClick r:id="rId7"/>
              </a:rPr>
              <a:t>/</a:t>
            </a:r>
            <a:endParaRPr lang="en-AU" sz="2000" dirty="0" smtClean="0"/>
          </a:p>
          <a:p>
            <a:pPr marL="574675" indent="-571500">
              <a:buFont typeface="Arial" panose="020B0604020202020204" pitchFamily="34" charset="0"/>
              <a:buChar char="•"/>
            </a:pPr>
            <a:r>
              <a:rPr lang="en-AU" sz="2000" dirty="0">
                <a:hlinkClick r:id="rId8"/>
              </a:rPr>
              <a:t>http://</a:t>
            </a:r>
            <a:r>
              <a:rPr lang="en-AU" sz="2000" dirty="0" smtClean="0">
                <a:hlinkClick r:id="rId8"/>
              </a:rPr>
              <a:t>social.technet.microsoft.com/wiki/contents/articles/1541.windows-azure-sql-database-connection-management.aspx</a:t>
            </a:r>
            <a:endParaRPr lang="en-AU" sz="2000" dirty="0" smtClean="0"/>
          </a:p>
          <a:p>
            <a:pPr marL="574675" indent="-571500">
              <a:buFont typeface="Arial" panose="020B0604020202020204" pitchFamily="34" charset="0"/>
              <a:buChar char="•"/>
            </a:pPr>
            <a:r>
              <a:rPr lang="en-AU" sz="2000" dirty="0">
                <a:hlinkClick r:id="rId9"/>
              </a:rPr>
              <a:t>http</a:t>
            </a:r>
            <a:r>
              <a:rPr lang="en-AU" sz="2000">
                <a:hlinkClick r:id="rId9"/>
              </a:rPr>
              <a:t>://</a:t>
            </a:r>
            <a:r>
              <a:rPr lang="en-AU" sz="2000" smtClean="0">
                <a:hlinkClick r:id="rId9"/>
              </a:rPr>
              <a:t>social.technet.microsoft.com/wiki/contents/articles/1695.inside-windows-azure-sql-database.aspx</a:t>
            </a:r>
            <a:endParaRPr lang="en-AU" sz="2000" dirty="0" smtClean="0"/>
          </a:p>
        </p:txBody>
      </p:sp>
    </p:spTree>
    <p:extLst>
      <p:ext uri="{BB962C8B-B14F-4D97-AF65-F5344CB8AC3E}">
        <p14:creationId xmlns:p14="http://schemas.microsoft.com/office/powerpoint/2010/main" val="26060106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2"/>
            <a:ext cx="5573712" cy="336393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MSSQL-as-a-service hosted in Azure</a:t>
            </a:r>
            <a:endParaRPr lang="en-US" sz="1800" spc="-51" dirty="0"/>
          </a:p>
          <a:p>
            <a:pPr marL="3175" lvl="1" indent="0" defTabSz="914325">
              <a:spcBef>
                <a:spcPts val="600"/>
              </a:spcBef>
              <a:buNone/>
            </a:pPr>
            <a:r>
              <a:rPr lang="en-US" sz="1800" spc="-51" dirty="0"/>
              <a:t>Fully </a:t>
            </a:r>
            <a:r>
              <a:rPr lang="en-US" sz="1800" spc="-51" dirty="0" smtClean="0"/>
              <a:t>Managed:</a:t>
            </a:r>
          </a:p>
          <a:p>
            <a:pPr marL="3175" lvl="1" indent="0" defTabSz="914325">
              <a:spcBef>
                <a:spcPts val="600"/>
              </a:spcBef>
              <a:buNone/>
            </a:pPr>
            <a:r>
              <a:rPr lang="en-US" sz="1800" spc="-51" dirty="0"/>
              <a:t>	</a:t>
            </a:r>
            <a:r>
              <a:rPr lang="en-US" sz="1800" spc="-51" dirty="0" smtClean="0"/>
              <a:t>Updates</a:t>
            </a:r>
          </a:p>
          <a:p>
            <a:pPr marL="3175" lvl="1" indent="0" defTabSz="914325">
              <a:spcBef>
                <a:spcPts val="600"/>
              </a:spcBef>
              <a:buNone/>
            </a:pPr>
            <a:r>
              <a:rPr lang="en-US" sz="1800" spc="-51" dirty="0"/>
              <a:t>	</a:t>
            </a:r>
            <a:r>
              <a:rPr lang="en-US" sz="1800" spc="-51" dirty="0" smtClean="0"/>
              <a:t>Vertical scaling</a:t>
            </a:r>
          </a:p>
          <a:p>
            <a:pPr marL="3175" lvl="1" indent="0" defTabSz="914325">
              <a:spcBef>
                <a:spcPts val="600"/>
              </a:spcBef>
              <a:buNone/>
            </a:pPr>
            <a:r>
              <a:rPr lang="en-US" sz="1800" spc="-51" dirty="0"/>
              <a:t>	</a:t>
            </a:r>
            <a:r>
              <a:rPr lang="en-US" sz="1800" spc="-51" dirty="0" smtClean="0"/>
              <a:t>Server and disk management</a:t>
            </a:r>
          </a:p>
          <a:p>
            <a:pPr marL="3175" lvl="1" indent="0" defTabSz="914325">
              <a:spcBef>
                <a:spcPts val="600"/>
              </a:spcBef>
              <a:buNone/>
            </a:pPr>
            <a:r>
              <a:rPr lang="en-US" sz="1800" spc="-51" dirty="0"/>
              <a:t>	</a:t>
            </a:r>
            <a:r>
              <a:rPr lang="en-US" sz="1800" spc="-51" dirty="0" smtClean="0"/>
              <a:t>Configuration and optimisation</a:t>
            </a:r>
            <a:endParaRPr lang="en-US" sz="1800" spc="-51" dirty="0"/>
          </a:p>
          <a:p>
            <a:pPr marL="3175" lvl="1" indent="0" defTabSz="914325">
              <a:spcBef>
                <a:spcPts val="600"/>
              </a:spcBef>
              <a:buNone/>
            </a:pPr>
            <a:r>
              <a:rPr lang="en-US" sz="1800" spc="-51" dirty="0" smtClean="0"/>
              <a:t>High-availability – 3 copies</a:t>
            </a:r>
          </a:p>
          <a:p>
            <a:pPr marL="3175" lvl="1" indent="0" defTabSz="914325">
              <a:spcBef>
                <a:spcPts val="600"/>
              </a:spcBef>
              <a:buNone/>
            </a:pPr>
            <a:r>
              <a:rPr lang="en-US" sz="1800" spc="-51" dirty="0" smtClean="0"/>
              <a:t>99.9% uptime SLA</a:t>
            </a:r>
          </a:p>
          <a:p>
            <a:pPr marL="3175" lvl="1" indent="0" defTabSz="914325">
              <a:spcBef>
                <a:spcPts val="600"/>
              </a:spcBef>
              <a:buNone/>
            </a:pPr>
            <a:r>
              <a:rPr lang="en-US" sz="1800" spc="-51" dirty="0" smtClean="0"/>
              <a:t>SQL Azure =&gt; Azure SQL Database</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A Server Is Not A Machine</a:t>
            </a:r>
            <a:endParaRPr lang="en-US" dirty="0"/>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64797"/>
          </a:xfrm>
        </p:spPr>
        <p:txBody>
          <a:bodyPr/>
          <a:lstStyle/>
          <a:p>
            <a:r>
              <a:rPr lang="en-US" sz="4800" dirty="0" smtClean="0"/>
              <a:t>SQL Database </a:t>
            </a:r>
            <a:r>
              <a:rPr lang="en-US" sz="4800" dirty="0"/>
              <a:t>Billing Rates (As of </a:t>
            </a:r>
            <a:r>
              <a:rPr lang="en-US" sz="4800" dirty="0" smtClean="0"/>
              <a:t>May 2013)</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graphicFrame>
        <p:nvGraphicFramePr>
          <p:cNvPr id="8" name="Content Placeholder 1"/>
          <p:cNvGraphicFramePr>
            <a:graphicFrameLocks/>
          </p:cNvGraphicFramePr>
          <p:nvPr>
            <p:extLst>
              <p:ext uri="{D42A27DB-BD31-4B8C-83A1-F6EECF244321}">
                <p14:modId xmlns:p14="http://schemas.microsoft.com/office/powerpoint/2010/main" val="1273659059"/>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100</a:t>
                      </a:r>
                      <a:r>
                        <a:rPr lang="en-US" sz="1400" baseline="0" dirty="0" smtClean="0"/>
                        <a:t> 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1GB 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$3.996 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 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$1.996 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50 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$125.874 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Charged 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Cheaper if you commit to a 6/12 month plan (20-32% off)</a:t>
            </a:r>
          </a:p>
          <a:p>
            <a:pPr marL="3175" lvl="1" indent="0" defTabSz="914325">
              <a:spcBef>
                <a:spcPts val="600"/>
              </a:spcBef>
              <a:buNone/>
            </a:pPr>
            <a:r>
              <a:rPr lang="en-AU" sz="1600" spc="-51" dirty="0" smtClean="0"/>
              <a:t>Any outbound </a:t>
            </a:r>
            <a:r>
              <a:rPr lang="en-AU" sz="1600" spc="-51" dirty="0"/>
              <a:t>data transfers </a:t>
            </a:r>
            <a:r>
              <a:rPr lang="en-AU" sz="1600" spc="-51" dirty="0" smtClean="0"/>
              <a:t>at </a:t>
            </a:r>
            <a:r>
              <a:rPr lang="en-AU" sz="1600" spc="-51" dirty="0"/>
              <a:t>the regular Data Transfer </a:t>
            </a:r>
            <a:r>
              <a:rPr lang="en-AU" sz="1600" spc="-51" dirty="0" smtClean="0"/>
              <a:t>rates</a:t>
            </a:r>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a:t>How is it different from SQL Server?</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405352" y="1330959"/>
            <a:ext cx="4843150" cy="4772959"/>
          </a:xfrm>
          <a:prstGeom prst="rect">
            <a:avLst/>
          </a:prstGeom>
        </p:spPr>
      </p:pic>
      <p:sp>
        <p:nvSpPr>
          <p:cNvPr id="2" name="Title 1"/>
          <p:cNvSpPr>
            <a:spLocks noGrp="1"/>
          </p:cNvSpPr>
          <p:nvPr>
            <p:ph type="title"/>
          </p:nvPr>
        </p:nvSpPr>
        <p:spPr/>
        <p:txBody>
          <a:bodyPr/>
          <a:lstStyle/>
          <a:p>
            <a:r>
              <a:rPr lang="en-AU" dirty="0" smtClean="0"/>
              <a:t>Feature Limitations</a:t>
            </a:r>
            <a:endParaRPr lang="en-AU" dirty="0"/>
          </a:p>
        </p:txBody>
      </p:sp>
      <p:sp>
        <p:nvSpPr>
          <p:cNvPr id="3" name="Text Placeholder 2"/>
          <p:cNvSpPr>
            <a:spLocks noGrp="1"/>
          </p:cNvSpPr>
          <p:nvPr>
            <p:ph sz="half" idx="1"/>
          </p:nvPr>
        </p:nvSpPr>
        <p:spPr>
          <a:xfrm>
            <a:off x="519113" y="1447800"/>
            <a:ext cx="5486400" cy="5860066"/>
          </a:xfrm>
        </p:spPr>
        <p:txBody>
          <a:bodyPr/>
          <a:lstStyle/>
          <a:p>
            <a:pPr marL="574675" indent="-571500">
              <a:buFont typeface="Arial" panose="020B0604020202020204" pitchFamily="34" charset="0"/>
              <a:buChar char="•"/>
            </a:pPr>
            <a:r>
              <a:rPr lang="en-AU" sz="3200" dirty="0" smtClean="0"/>
              <a:t>SSAS</a:t>
            </a:r>
          </a:p>
          <a:p>
            <a:pPr marL="574675" indent="-571500">
              <a:buFont typeface="Arial" panose="020B0604020202020204" pitchFamily="34" charset="0"/>
              <a:buChar char="•"/>
            </a:pPr>
            <a:r>
              <a:rPr lang="en-AU" sz="3200" dirty="0" smtClean="0"/>
              <a:t>SSIS</a:t>
            </a:r>
          </a:p>
          <a:p>
            <a:pPr marL="574675" indent="-571500">
              <a:buFont typeface="Arial" panose="020B0604020202020204" pitchFamily="34" charset="0"/>
              <a:buChar char="•"/>
            </a:pPr>
            <a:r>
              <a:rPr lang="en-AU" sz="3200" dirty="0" smtClean="0"/>
              <a:t>MDS</a:t>
            </a:r>
          </a:p>
          <a:p>
            <a:pPr marL="574675" indent="-571500">
              <a:buFont typeface="Arial" panose="020B0604020202020204" pitchFamily="34" charset="0"/>
              <a:buChar char="•"/>
            </a:pPr>
            <a:r>
              <a:rPr lang="en-AU" sz="3200" dirty="0" smtClean="0"/>
              <a:t>SQL Agent</a:t>
            </a:r>
          </a:p>
          <a:p>
            <a:pPr marL="574675" indent="-571500">
              <a:buFont typeface="Arial" panose="020B0604020202020204" pitchFamily="34" charset="0"/>
              <a:buChar char="•"/>
            </a:pPr>
            <a:r>
              <a:rPr lang="en-AU" sz="3200" dirty="0" smtClean="0"/>
              <a:t>SQL Replication</a:t>
            </a:r>
          </a:p>
          <a:p>
            <a:pPr marL="574675" indent="-571500">
              <a:buFont typeface="Arial" panose="020B0604020202020204" pitchFamily="34" charset="0"/>
              <a:buChar char="•"/>
            </a:pPr>
            <a:r>
              <a:rPr lang="en-AU" dirty="0" smtClean="0"/>
              <a:t>Full Text Search</a:t>
            </a:r>
          </a:p>
          <a:p>
            <a:pPr marL="574675" indent="-571500">
              <a:buFont typeface="Arial" panose="020B0604020202020204" pitchFamily="34" charset="0"/>
              <a:buChar char="•"/>
            </a:pPr>
            <a:r>
              <a:rPr lang="en-AU" sz="3200" dirty="0" smtClean="0"/>
              <a:t>CDC</a:t>
            </a:r>
          </a:p>
          <a:p>
            <a:pPr marL="574675" indent="-571500">
              <a:buFont typeface="Arial" panose="020B0604020202020204" pitchFamily="34" charset="0"/>
              <a:buChar char="•"/>
            </a:pPr>
            <a:r>
              <a:rPr lang="en-AU" dirty="0" smtClean="0"/>
              <a:t>Windows Authentication</a:t>
            </a:r>
          </a:p>
          <a:p>
            <a:pPr marL="574675" indent="-571500">
              <a:buFont typeface="Arial" panose="020B0604020202020204" pitchFamily="34" charset="0"/>
              <a:buChar char="•"/>
            </a:pPr>
            <a:r>
              <a:rPr lang="en-AU" sz="3200" dirty="0" smtClean="0"/>
              <a:t>TDE</a:t>
            </a:r>
          </a:p>
          <a:p>
            <a:pPr marL="3175" indent="0">
              <a:buNone/>
            </a:pPr>
            <a:endParaRPr lang="en-AU" sz="3200" dirty="0" smtClean="0"/>
          </a:p>
          <a:p>
            <a:endParaRPr lang="en-AU" sz="3200" dirty="0"/>
          </a:p>
        </p:txBody>
      </p:sp>
      <p:sp>
        <p:nvSpPr>
          <p:cNvPr id="4" name="Content Placeholder 3"/>
          <p:cNvSpPr>
            <a:spLocks noGrp="1"/>
          </p:cNvSpPr>
          <p:nvPr>
            <p:ph sz="half" idx="2"/>
          </p:nvPr>
        </p:nvSpPr>
        <p:spPr>
          <a:xfrm>
            <a:off x="6181725" y="1447800"/>
            <a:ext cx="5486400" cy="5318379"/>
          </a:xfrm>
        </p:spPr>
        <p:txBody>
          <a:bodyPr/>
          <a:lstStyle/>
          <a:p>
            <a:pPr marL="574675" indent="-571500"/>
            <a:r>
              <a:rPr lang="en-AU" dirty="0" smtClean="0"/>
              <a:t>Cross Database Queries</a:t>
            </a:r>
          </a:p>
          <a:p>
            <a:pPr marL="574675" indent="-571500"/>
            <a:r>
              <a:rPr lang="en-AU" dirty="0" smtClean="0"/>
              <a:t>Distributed Transactions</a:t>
            </a:r>
          </a:p>
          <a:p>
            <a:pPr marL="574675" indent="-571500"/>
            <a:r>
              <a:rPr lang="en-AU" dirty="0" smtClean="0"/>
              <a:t>CLR</a:t>
            </a:r>
          </a:p>
          <a:p>
            <a:pPr marL="574675" indent="-571500"/>
            <a:r>
              <a:rPr lang="en-AU" dirty="0" smtClean="0"/>
              <a:t>Service Broker</a:t>
            </a:r>
          </a:p>
          <a:p>
            <a:pPr marL="574675" indent="-571500"/>
            <a:r>
              <a:rPr lang="en-AU" dirty="0" err="1" smtClean="0"/>
              <a:t>Filestream</a:t>
            </a:r>
            <a:endParaRPr lang="en-AU" dirty="0"/>
          </a:p>
          <a:p>
            <a:pPr marL="574675" indent="-571500"/>
            <a:r>
              <a:rPr lang="en-AU" dirty="0"/>
              <a:t>Database Mirroring</a:t>
            </a:r>
          </a:p>
          <a:p>
            <a:pPr marL="574675" indent="-571500"/>
            <a:r>
              <a:rPr lang="en-AU" dirty="0"/>
              <a:t>Backup and Restore</a:t>
            </a:r>
          </a:p>
          <a:p>
            <a:pPr marL="574675" indent="-571500"/>
            <a:r>
              <a:rPr lang="en-AU" dirty="0" smtClean="0"/>
              <a:t>Extended Events</a:t>
            </a:r>
          </a:p>
          <a:p>
            <a:pPr marL="574675" indent="-571500"/>
            <a:r>
              <a:rPr lang="en-AU" dirty="0" smtClean="0"/>
              <a:t>Extended </a:t>
            </a:r>
            <a:r>
              <a:rPr lang="en-AU" dirty="0"/>
              <a:t>Stored </a:t>
            </a:r>
            <a:r>
              <a:rPr lang="en-AU" dirty="0" err="1"/>
              <a:t>Procs</a:t>
            </a:r>
            <a:endParaRPr lang="en-AU" dirty="0"/>
          </a:p>
          <a:p>
            <a:endParaRPr lang="en-AU" dirty="0"/>
          </a:p>
        </p:txBody>
      </p:sp>
    </p:spTree>
    <p:extLst>
      <p:ext uri="{BB962C8B-B14F-4D97-AF65-F5344CB8AC3E}">
        <p14:creationId xmlns:p14="http://schemas.microsoft.com/office/powerpoint/2010/main" val="3114255083"/>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3747</TotalTime>
  <Words>1262</Words>
  <Application>Microsoft Office PowerPoint</Application>
  <PresentationFormat>Custom</PresentationFormat>
  <Paragraphs>330</Paragraphs>
  <Slides>39</Slides>
  <Notes>24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39</vt:i4>
      </vt:variant>
    </vt:vector>
  </HeadingPairs>
  <TitlesOfParts>
    <vt:vector size="46" baseType="lpstr">
      <vt:lpstr>Arial</vt:lpstr>
      <vt:lpstr>Segoe UI</vt:lpstr>
      <vt:lpstr>Segoe UI Light</vt:lpstr>
      <vt:lpstr>Consolas</vt:lpstr>
      <vt:lpstr>MS1444_Windows Azure Template 16x9_r08b</vt:lpstr>
      <vt:lpstr>1_White with Consolas font for code slides</vt:lpstr>
      <vt:lpstr>WindowsAzureTemplate16x9</vt:lpstr>
      <vt:lpstr>Windows Azure SQL Databases</vt:lpstr>
      <vt:lpstr>Overview</vt:lpstr>
      <vt:lpstr>PowerPoint Presentation</vt:lpstr>
      <vt:lpstr>The Basics</vt:lpstr>
      <vt:lpstr>A Server Is Not A Machine</vt:lpstr>
      <vt:lpstr>How It Works</vt:lpstr>
      <vt:lpstr>SQL Database Billing Rates (As of May 2013)</vt:lpstr>
      <vt:lpstr>PowerPoint Presentation</vt:lpstr>
      <vt:lpstr>Feature Limitations</vt:lpstr>
      <vt:lpstr>Pros</vt:lpstr>
      <vt:lpstr>Pros</vt:lpstr>
      <vt:lpstr>Differences</vt:lpstr>
      <vt:lpstr>Cons</vt:lpstr>
      <vt:lpstr>Connection String</vt:lpstr>
      <vt:lpstr>Security</vt:lpstr>
      <vt:lpstr>PowerPoint Presentation</vt:lpstr>
      <vt:lpstr>PowerPoint Presentation</vt:lpstr>
      <vt:lpstr>HA</vt:lpstr>
      <vt:lpstr>Performance</vt:lpstr>
      <vt:lpstr>Scalability</vt:lpstr>
      <vt:lpstr>PowerPoint Presentation</vt:lpstr>
      <vt:lpstr>Why backup?</vt:lpstr>
      <vt:lpstr>Microsoft Recommendation</vt:lpstr>
      <vt:lpstr>Other options</vt:lpstr>
      <vt:lpstr>No transaction logs</vt:lpstr>
      <vt:lpstr>PowerPoint Presentation</vt:lpstr>
      <vt:lpstr>What are transient faults?</vt:lpstr>
      <vt:lpstr>Why do transient faults occur?</vt:lpstr>
      <vt:lpstr>Limits</vt:lpstr>
      <vt:lpstr>How to deal with transient faults?</vt:lpstr>
      <vt:lpstr>Transient Fault Handling library</vt:lpstr>
      <vt:lpstr>NHibernate.SqlAzure library</vt:lpstr>
      <vt:lpstr>Transient Fault Handling</vt:lpstr>
      <vt:lpstr>PowerPoint Presentation</vt:lpstr>
      <vt:lpstr>When should I use it?</vt:lpstr>
      <vt:lpstr>Right tool for the job</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289</cp:revision>
  <dcterms:created xsi:type="dcterms:W3CDTF">2011-11-30T19:12:28Z</dcterms:created>
  <dcterms:modified xsi:type="dcterms:W3CDTF">2013-05-20T11:06:54Z</dcterms:modified>
  <cp:version>1.0.0</cp:version>
</cp:coreProperties>
</file>