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256" r:id="rId3"/>
    <p:sldId id="342" r:id="rId4"/>
    <p:sldId id="381" r:id="rId5"/>
    <p:sldId id="391" r:id="rId6"/>
    <p:sldId id="380" r:id="rId7"/>
    <p:sldId id="308" r:id="rId8"/>
    <p:sldId id="345" r:id="rId9"/>
    <p:sldId id="392" r:id="rId10"/>
    <p:sldId id="428" r:id="rId11"/>
    <p:sldId id="429" r:id="rId12"/>
    <p:sldId id="304" r:id="rId13"/>
    <p:sldId id="434" r:id="rId14"/>
    <p:sldId id="407" r:id="rId15"/>
    <p:sldId id="409" r:id="rId16"/>
    <p:sldId id="402" r:id="rId17"/>
    <p:sldId id="410" r:id="rId18"/>
    <p:sldId id="413" r:id="rId19"/>
    <p:sldId id="414" r:id="rId20"/>
    <p:sldId id="415" r:id="rId21"/>
    <p:sldId id="416" r:id="rId22"/>
    <p:sldId id="417" r:id="rId23"/>
    <p:sldId id="418" r:id="rId24"/>
    <p:sldId id="421" r:id="rId25"/>
    <p:sldId id="422" r:id="rId26"/>
    <p:sldId id="420" r:id="rId27"/>
    <p:sldId id="423" r:id="rId28"/>
    <p:sldId id="424" r:id="rId29"/>
    <p:sldId id="433" r:id="rId30"/>
    <p:sldId id="426" r:id="rId31"/>
    <p:sldId id="427" r:id="rId32"/>
    <p:sldId id="431" r:id="rId33"/>
    <p:sldId id="432" r:id="rId34"/>
    <p:sldId id="379" r:id="rId35"/>
    <p:sldId id="401" r:id="rId36"/>
    <p:sldId id="435" r:id="rId37"/>
  </p:sldIdLst>
  <p:sldSz cx="12192000" cy="6858000"/>
  <p:notesSz cx="6769100" cy="9906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0066CC"/>
    <a:srgbClr val="B4C7E7"/>
    <a:srgbClr val="86F011"/>
    <a:srgbClr val="23E148"/>
    <a:srgbClr val="33D2C5"/>
    <a:srgbClr val="4472C4"/>
    <a:srgbClr val="FFC000"/>
    <a:srgbClr val="FF9966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סגנון בהיר 3 - הדגשה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סגנון ביניים 4 - הדגשה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סגנון בהיר 3 - הדגשה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05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13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78"/>
    </p:cViewPr>
  </p:sorterViewPr>
  <p:notesViewPr>
    <p:cSldViewPr snapToGrid="0">
      <p:cViewPr varScale="1">
        <p:scale>
          <a:sx n="85" d="100"/>
          <a:sy n="85" d="100"/>
        </p:scale>
        <p:origin x="23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47C4C8E-ED1E-46FA-ADE8-FECCD82E74B0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2CAA988-DDD9-46DC-B84E-175FFA1F0B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24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35823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67" y="0"/>
            <a:ext cx="2933277" cy="49702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2546F1-AC35-4447-B1EB-19BE77B70D9F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6910" y="4767262"/>
            <a:ext cx="5415280" cy="3900488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35823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67" y="9408981"/>
            <a:ext cx="2933277" cy="497019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6493076-28FC-4856-B029-D8956466BD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77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40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3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87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92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להתייחס</a:t>
            </a:r>
            <a:r>
              <a:rPr lang="he-IL" baseline="0" dirty="0" smtClean="0"/>
              <a:t> לחלקות אב בהמשך ההסבה. חלקות מסוג 0 יכנסו בחלק המקרים כחלקת אב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9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89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חלקות האב</a:t>
            </a:r>
            <a:r>
              <a:rPr lang="he-IL" baseline="0" dirty="0" smtClean="0"/>
              <a:t> יוגדרו גם על ידי החלקות הנכנסות בפסקי הדין (מה לעשות במקרה של איחוד חלקות?)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90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93076-28FC-4856-B029-D8956466BD07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309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1282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587951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314598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61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697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53020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489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59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689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06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385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9954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8642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307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1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25095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87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262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114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96960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3655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09889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87CD-148B-4E7A-85EE-645F5406764B}" type="datetimeFigureOut">
              <a:rPr lang="he-IL" smtClean="0"/>
              <a:t>א'/שבט/תשפ"ב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B951-74F3-4FB7-8155-A79B74965E9C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תמונה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5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663791"/>
            <a:ext cx="9529167" cy="916276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חלקות דו </a:t>
            </a:r>
            <a:r>
              <a:rPr lang="he-IL" sz="4000" b="1" dirty="0" err="1" smtClean="0">
                <a:solidFill>
                  <a:srgbClr val="002060"/>
                </a:solidFill>
              </a:rPr>
              <a:t>מימדיות</a:t>
            </a:r>
            <a:r>
              <a:rPr lang="he-IL" sz="4000" b="1" dirty="0" smtClean="0">
                <a:solidFill>
                  <a:srgbClr val="002060"/>
                </a:solidFill>
              </a:rPr>
              <a:t> מוסדרות – סכמה חדשה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2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פסקי דין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psak_din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890698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 smtClean="0">
                          <a:effectLst/>
                        </a:rPr>
                        <a:t>alias)</a:t>
                      </a:r>
                      <a:r>
                        <a:rPr lang="he-IL" sz="1600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מזהה פסק דין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פסק דין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שנת פסק דין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פסק דין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מקור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סיומת 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STATUS_DATE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סטטוס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START_DATE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התחלה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TO_PKID_HESDER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 מסירה לפקיד הסדר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FROM_PKID_HESDER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תאריך קבלה מפקיד הסדר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PLACE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מקום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FREE_COMMENT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הערות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GUSH_UPDATED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עדכון 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 ידוע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0" y="5949475"/>
            <a:ext cx="338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הכינויים הושלמו על בסיס הנחה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250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מעוגל 2"/>
          <p:cNvSpPr/>
          <p:nvPr/>
        </p:nvSpPr>
        <p:spPr>
          <a:xfrm>
            <a:off x="8918244" y="1394254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Parcel_all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469733" y="1389610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Parcel_all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</p:cNvCxnSpPr>
          <p:nvPr/>
        </p:nvCxnSpPr>
        <p:spPr>
          <a:xfrm flipV="1">
            <a:off x="3267893" y="1634373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endCxn id="3" idx="1"/>
          </p:cNvCxnSpPr>
          <p:nvPr/>
        </p:nvCxnSpPr>
        <p:spPr>
          <a:xfrm>
            <a:off x="8448610" y="1639017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איתור חלקות מוסדרות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64958" y="5849730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1017897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7" y="2123901"/>
            <a:ext cx="3040730" cy="410579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7527" y="1463616"/>
            <a:ext cx="471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err="1" smtClean="0"/>
              <a:t>Parcell_all</a:t>
            </a:r>
            <a:r>
              <a:rPr lang="en-US" b="1" dirty="0" smtClean="0"/>
              <a:t> </a:t>
            </a:r>
            <a:r>
              <a:rPr lang="x-none" dirty="0" smtClean="0"/>
              <a:t>where </a:t>
            </a:r>
            <a:r>
              <a:rPr lang="en-US" dirty="0"/>
              <a:t>status IN (1,3,6,16)</a:t>
            </a:r>
          </a:p>
        </p:txBody>
      </p:sp>
    </p:spTree>
    <p:extLst>
      <p:ext uri="{BB962C8B-B14F-4D97-AF65-F5344CB8AC3E}">
        <p14:creationId xmlns:p14="http://schemas.microsoft.com/office/powerpoint/2010/main" val="37802927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append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Parcel_all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הטמעת טבלת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00633" y="59193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1017897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03" y="2214644"/>
            <a:ext cx="6741083" cy="3704715"/>
          </a:xfrm>
          <a:prstGeom prst="rect">
            <a:avLst/>
          </a:prstGeom>
        </p:spPr>
      </p:pic>
      <p:sp>
        <p:nvSpPr>
          <p:cNvPr id="15" name="Rectangle 3"/>
          <p:cNvSpPr/>
          <p:nvPr/>
        </p:nvSpPr>
        <p:spPr>
          <a:xfrm>
            <a:off x="7661857" y="2214644"/>
            <a:ext cx="4017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הטמעת השורות הבחורות ישירות אל בסיס הנתונים החדש. הצורה כזו יהיה קל יותר לחשב את המאפיינים השונים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24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1532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ParcelStatus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7661857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>
            <a:stCxn id="2" idx="3"/>
            <a:endCxn id="3" idx="1"/>
          </p:cNvCxnSpPr>
          <p:nvPr/>
        </p:nvCxnSpPr>
        <p:spPr>
          <a:xfrm>
            <a:off x="7192223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63773" y="183295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mtClean="0"/>
              <a:t>output</a:t>
            </a:r>
            <a:endParaRPr lang="en-US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2138" y="2202282"/>
            <a:ext cx="370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מתן ערך ברירת מחדל של חלקה רשומה 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ParcelStatus</a:t>
            </a:r>
            <a:r>
              <a:rPr lang="en-US" dirty="0"/>
              <a:t> = 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792" y="2202282"/>
            <a:ext cx="3306023" cy="406840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38997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1017897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6672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856105" y="1232559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Parcel_all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טבלאי לאיתור חלקות שנוצרו בתצ"ר </a:t>
            </a: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933402" y="2008891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pic>
        <p:nvPicPr>
          <p:cNvPr id="21" name="תמונה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1" y="2871108"/>
            <a:ext cx="2465170" cy="3623502"/>
          </a:xfrm>
          <a:prstGeom prst="rect">
            <a:avLst/>
          </a:prstGeom>
        </p:spPr>
      </p:pic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1017897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1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smtClean="0"/>
              <a:t>Parcel</a:t>
            </a:r>
            <a:r>
              <a:rPr lang="he-IL" b="1" dirty="0"/>
              <a:t>2</a:t>
            </a:r>
            <a:r>
              <a:rPr lang="en-US" b="1" dirty="0" err="1"/>
              <a:t>DTbl</a:t>
            </a:r>
            <a:r>
              <a:rPr lang="he-IL" b="1" dirty="0" smtClean="0"/>
              <a:t> </a:t>
            </a:r>
            <a:r>
              <a:rPr lang="x-none" dirty="0" smtClean="0"/>
              <a:t>where </a:t>
            </a:r>
            <a:r>
              <a:rPr lang="en-US" dirty="0" err="1"/>
              <a:t>Parcel_all.talar_year</a:t>
            </a:r>
            <a:r>
              <a:rPr lang="en-US" dirty="0"/>
              <a:t> &gt;=1920 AND </a:t>
            </a:r>
            <a:r>
              <a:rPr lang="en-US" dirty="0" err="1"/>
              <a:t>Parcel_all.talar_number</a:t>
            </a:r>
            <a:r>
              <a:rPr lang="en-US" dirty="0"/>
              <a:t> &gt;0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 חלקות שנוצרו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בחורות:</a:t>
            </a:r>
            <a:r>
              <a:rPr lang="en-US" dirty="0" smtClean="0"/>
              <a:t> 393676 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" y="2701234"/>
            <a:ext cx="2923443" cy="38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449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ParcelProcessType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עבור חלקות שנוצרו בתצ"ר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72138" y="2202282"/>
            <a:ext cx="3701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מתן ערך של חלקה שנוצרה בתצ"ר </a:t>
            </a:r>
            <a:r>
              <a:rPr lang="en-US" dirty="0" smtClean="0"/>
              <a:t> (</a:t>
            </a:r>
            <a:r>
              <a:rPr lang="en-US" dirty="0" err="1"/>
              <a:t>ParcelProcessType</a:t>
            </a:r>
            <a:r>
              <a:rPr lang="en-US" dirty="0" smtClean="0"/>
              <a:t> </a:t>
            </a:r>
            <a:r>
              <a:rPr lang="en-US" dirty="0"/>
              <a:t>= 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שחושבו:</a:t>
            </a:r>
            <a:r>
              <a:rPr lang="en-US" dirty="0" smtClean="0"/>
              <a:t> </a:t>
            </a:r>
            <a:r>
              <a:rPr lang="en-US" dirty="0"/>
              <a:t>393676 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2" y="2214643"/>
            <a:ext cx="3494334" cy="43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495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907" y="1321897"/>
            <a:ext cx="4711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err="1" smtClean="0"/>
              <a:t>Psak_din_parcels</a:t>
            </a:r>
            <a:r>
              <a:rPr lang="en-US" b="1" dirty="0" smtClean="0"/>
              <a:t> </a:t>
            </a:r>
            <a:r>
              <a:rPr lang="x-none" dirty="0" smtClean="0"/>
              <a:t>where </a:t>
            </a:r>
            <a:r>
              <a:rPr lang="en-US" dirty="0" smtClean="0"/>
              <a:t>“TYPE” = 1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9066700" y="1271999"/>
            <a:ext cx="2230602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prstClr val="black"/>
                </a:solidFill>
                <a:latin typeface="Arial" panose="020B0604020202020204" pitchFamily="34" charset="0"/>
              </a:rPr>
              <a:t>Psak_din_parcels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105319" y="1271999"/>
            <a:ext cx="231103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prstClr val="black"/>
                </a:solidFill>
                <a:latin typeface="Arial" panose="020B0604020202020204" pitchFamily="34" charset="0"/>
              </a:rPr>
              <a:t>Psak_din_parcels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530990" y="1506025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730996" y="1761527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 חלקות שנוצרו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ידי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בחורות:</a:t>
            </a:r>
            <a:r>
              <a:rPr lang="en-US" dirty="0" smtClean="0"/>
              <a:t> 2763 </a:t>
            </a:r>
            <a:endParaRPr lang="en-US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02" y="2078633"/>
            <a:ext cx="5090691" cy="36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1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Psak_din_parcels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065486" y="2420394"/>
            <a:ext cx="1946601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PSAK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DIN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ID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8045736" y="1252631"/>
            <a:ext cx="2379268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Psak_din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1423686" y="3986188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prstClr val="white"/>
                </a:solidFill>
              </a:rPr>
              <a:t>psak_din_parcels_join_psak_din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695353" y="1474088"/>
            <a:ext cx="857818" cy="188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ידי פסק דין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6" y="3268047"/>
            <a:ext cx="1027583" cy="7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48437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 smtClean="0">
                <a:solidFill>
                  <a:prstClr val="white"/>
                </a:solidFill>
              </a:rPr>
              <a:t>psak_din_parcels_mis_join_psak_din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268047"/>
            <a:ext cx="1003079" cy="7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9697" y="4584836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קיימת התאמה עבור </a:t>
            </a: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2,756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875" y="4544962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לא קיימת התאמה עבור 7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30499" y="2012336"/>
            <a:ext cx="2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Selcted</a:t>
            </a:r>
            <a:r>
              <a:rPr lang="en-US" dirty="0" smtClean="0"/>
              <a:t> features only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398118" y="5447769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הועברו 4 פסקי דין לבירור אצל אתי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6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ידי פסק דין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תמונה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61" y="870369"/>
            <a:ext cx="7839616" cy="535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חלקות דו </a:t>
            </a:r>
            <a:r>
              <a:rPr lang="he-IL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מימדיות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Parcel2DTbl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בסכמה החדשה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886"/>
              </p:ext>
            </p:extLst>
          </p:nvPr>
        </p:nvGraphicFramePr>
        <p:xfrm>
          <a:off x="2563906" y="1780039"/>
          <a:ext cx="8113059" cy="332678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173141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26930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43318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 smtClean="0">
                          <a:effectLst/>
                        </a:rPr>
                        <a:t>alias)</a:t>
                      </a:r>
                      <a:r>
                        <a:rPr lang="he-IL" sz="1600" b="1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 smtClean="0">
                          <a:effectLst/>
                        </a:rPr>
                        <a:t>LUT</a:t>
                      </a:r>
                      <a:r>
                        <a:rPr lang="he-IL" sz="1600" b="1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מזהה ייחודי מספר חלקה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מספר חלקה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ParentParcelName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גוש/תת</a:t>
                      </a:r>
                      <a:r>
                        <a:rPr lang="he-IL" sz="1600" b="0" i="0" u="none" strike="sng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גוש/חלקה של חלקת אב ?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ParcelGeometryType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solidFill>
                            <a:srgbClr val="0066CC"/>
                          </a:solidFill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סוג חלקה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ParcelStatus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solidFill>
                            <a:srgbClr val="0066CC"/>
                          </a:solidFill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סטטוס חלקה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ParcelProcessType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סוג תהליך היוצר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66CC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66CC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שטח רשום בדונם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מטר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PlanLot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/ שם מגרש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LandDesignationPlan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ייעוד קרקע מתוכנית מפורטת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LandDesignation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ייעוד מקרקעין מנסח רישום מקרקעין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729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>
                <a:solidFill>
                  <a:schemeClr val="tx1"/>
                </a:solidFill>
              </a:rPr>
              <a:t>psak_din_parcels_join_psak_din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016189" y="2302360"/>
            <a:ext cx="2153759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CODE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8045736" y="1252631"/>
            <a:ext cx="2379268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err="1">
                <a:solidFill>
                  <a:prstClr val="black"/>
                </a:solidFill>
              </a:rPr>
              <a:t>Parcel_all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885826" y="3986188"/>
            <a:ext cx="5005688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err="1" smtClean="0">
                <a:solidFill>
                  <a:prstClr val="white"/>
                </a:solidFill>
              </a:rPr>
              <a:t>psak_din_parcels_join_psak_din</a:t>
            </a:r>
            <a:r>
              <a:rPr lang="he-IL" dirty="0" smtClean="0">
                <a:solidFill>
                  <a:prstClr val="white"/>
                </a:solidFill>
              </a:rPr>
              <a:t>_</a:t>
            </a:r>
            <a:r>
              <a:rPr lang="en-US" dirty="0" err="1" smtClean="0">
                <a:solidFill>
                  <a:prstClr val="white"/>
                </a:solidFill>
              </a:rPr>
              <a:t>join_Parcell_all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29721" y="1439719"/>
            <a:ext cx="739784" cy="1833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845023" y="1335840"/>
            <a:ext cx="715272" cy="2065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7" y="3150013"/>
            <a:ext cx="1027582" cy="836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5237891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 smtClean="0">
                <a:solidFill>
                  <a:prstClr val="white"/>
                </a:solidFill>
              </a:rPr>
              <a:t>psak_din_parcels_join_psak_din_mis</a:t>
            </a:r>
            <a:r>
              <a:rPr lang="he-IL" dirty="0" smtClean="0">
                <a:solidFill>
                  <a:prstClr val="white"/>
                </a:solidFill>
              </a:rPr>
              <a:t>_</a:t>
            </a:r>
            <a:r>
              <a:rPr lang="en-US" dirty="0" err="1" smtClean="0">
                <a:solidFill>
                  <a:prstClr val="white"/>
                </a:solidFill>
              </a:rPr>
              <a:t>join_Parcell_all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150013"/>
            <a:ext cx="1003079" cy="86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9697" y="4584836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קיימת התאמה עבור </a:t>
            </a:r>
            <a:r>
              <a:rPr lang="he-IL" dirty="0" smtClean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2,574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שורות*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99875" y="4544962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לא קיימת התאמה עבור 182 שורות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575" y="5048983"/>
            <a:ext cx="854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PARCEL_CODE = if</a:t>
            </a:r>
            <a:r>
              <a:rPr lang="en-US" dirty="0"/>
              <a:t>( "</a:t>
            </a:r>
            <a:r>
              <a:rPr lang="en-US" dirty="0" err="1"/>
              <a:t>gush_suffix</a:t>
            </a:r>
            <a:r>
              <a:rPr lang="en-US" dirty="0"/>
              <a:t>" &gt;0, </a:t>
            </a:r>
            <a:r>
              <a:rPr lang="en-US" dirty="0" err="1"/>
              <a:t>concat</a:t>
            </a:r>
            <a:r>
              <a:rPr lang="en-US" dirty="0"/>
              <a:t>( "</a:t>
            </a:r>
            <a:r>
              <a:rPr lang="en-US" dirty="0" err="1"/>
              <a:t>gush_num</a:t>
            </a:r>
            <a:r>
              <a:rPr lang="en-US" dirty="0"/>
              <a:t>" ,'/', "</a:t>
            </a:r>
            <a:r>
              <a:rPr lang="en-US" dirty="0" err="1"/>
              <a:t>gush_suffix</a:t>
            </a:r>
            <a:r>
              <a:rPr lang="en-US" dirty="0"/>
              <a:t>",'_', "parcel" ), </a:t>
            </a:r>
            <a:r>
              <a:rPr lang="en-US" dirty="0" err="1" smtClean="0"/>
              <a:t>concat</a:t>
            </a:r>
            <a:r>
              <a:rPr lang="en-US" dirty="0"/>
              <a:t>("</a:t>
            </a:r>
            <a:r>
              <a:rPr lang="en-US" dirty="0" err="1"/>
              <a:t>gush_num</a:t>
            </a:r>
            <a:r>
              <a:rPr lang="en-US" dirty="0"/>
              <a:t>",'_', "parcel" ))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5043" y="5790129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* 2 חלקות קיים</a:t>
            </a:r>
            <a:r>
              <a:rPr kumimoji="0" lang="he-IL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עבורן תצ"ר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28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חלקות שנוצרו על ידי פסק דין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00" y="870369"/>
            <a:ext cx="7907337" cy="53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163409" y="1232559"/>
            <a:ext cx="5528526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psak_din_parcels_join_psak_din</a:t>
            </a:r>
            <a:r>
              <a:rPr lang="he-IL" dirty="0">
                <a:solidFill>
                  <a:prstClr val="black"/>
                </a:solidFill>
                <a:latin typeface="Arial" panose="020B0604020202020204" pitchFamily="34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join_Parcell_all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7012088" y="2005193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טבלאי לאיתור חלקות שנוצרו על ידי פסק דין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548405" y="2017822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 </a:t>
            </a:r>
            <a:r>
              <a:rPr lang="he-IL" dirty="0"/>
              <a:t>1017897</a:t>
            </a:r>
            <a:endParaRPr lang="en-US" dirty="0"/>
          </a:p>
        </p:txBody>
      </p:sp>
      <p:pic>
        <p:nvPicPr>
          <p:cNvPr id="15" name="תמונה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25" y="2775105"/>
            <a:ext cx="2581263" cy="38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smtClean="0"/>
              <a:t>Parcel</a:t>
            </a:r>
            <a:r>
              <a:rPr lang="he-IL" b="1" dirty="0"/>
              <a:t>2</a:t>
            </a:r>
            <a:r>
              <a:rPr lang="en-US" b="1" dirty="0" err="1"/>
              <a:t>DTbl</a:t>
            </a:r>
            <a:r>
              <a:rPr lang="he-IL" b="1" dirty="0" smtClean="0"/>
              <a:t> </a:t>
            </a:r>
            <a:r>
              <a:rPr lang="x-none" dirty="0" smtClean="0"/>
              <a:t>where </a:t>
            </a:r>
            <a:r>
              <a:rPr lang="en-US" dirty="0"/>
              <a:t>"</a:t>
            </a:r>
            <a:r>
              <a:rPr lang="en-US" dirty="0" err="1"/>
              <a:t>psak_din_parcels_join_psak_din_join_Parcell_all.csv.parcel_id</a:t>
            </a:r>
            <a:r>
              <a:rPr lang="en-US" dirty="0"/>
              <a:t>" IS NOT NULL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 חלקות שנוצרו 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בחורות:</a:t>
            </a:r>
            <a:r>
              <a:rPr lang="en-US" dirty="0" smtClean="0"/>
              <a:t> 2368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7323993" y="5861099"/>
            <a:ext cx="4099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קיימת כפילות בחלקות (מספר פסקי דין) ולכן הכמות פחותה</a:t>
            </a:r>
          </a:p>
          <a:p>
            <a:pPr algn="r" rtl="1"/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1" y="2251055"/>
            <a:ext cx="3279002" cy="43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455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smtClean="0"/>
              <a:t>Parcel2DTbl</a:t>
            </a:r>
            <a:r>
              <a:rPr lang="x-none" dirty="0" smtClean="0"/>
              <a:t>where </a:t>
            </a:r>
            <a:r>
              <a:rPr lang="en-US" dirty="0"/>
              <a:t>"psak_din_parcels_join_psak_din_join_Parcell_all.csv.talar_year" &gt;1920 and ("psak_din_parcels_join_psak_din_join_Parcell_all.csv.talar_year" &lt; "psak_din_parcels_join_psak_din_join_Parcell_all.csv.PSAK_DIN_YEAR")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 חלקות שנוצרו על ידי פסק דין </a:t>
            </a: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בחורות:</a:t>
            </a:r>
            <a:r>
              <a:rPr lang="en-US" dirty="0" smtClean="0"/>
              <a:t> 2366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3809143" y="3685384"/>
            <a:ext cx="4629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סינון חלקות שקיים עבורן גם תצ"ר וגם פס"ד והתצ"ר קודם</a:t>
            </a:r>
          </a:p>
          <a:p>
            <a:pPr algn="r" rtl="1"/>
            <a:r>
              <a:rPr lang="he-IL" dirty="0" smtClean="0"/>
              <a:t>ביצוע של </a:t>
            </a:r>
            <a:r>
              <a:rPr lang="en-US" dirty="0" smtClean="0"/>
              <a:t>REMOVE FROM CURRENT SELECTION</a:t>
            </a:r>
            <a:endParaRPr lang="en-US" dirty="0"/>
          </a:p>
        </p:txBody>
      </p:sp>
      <p:grpSp>
        <p:nvGrpSpPr>
          <p:cNvPr id="9" name="קבוצה 8"/>
          <p:cNvGrpSpPr/>
          <p:nvPr/>
        </p:nvGrpSpPr>
        <p:grpSpPr>
          <a:xfrm>
            <a:off x="526866" y="2130859"/>
            <a:ext cx="3186478" cy="4240207"/>
            <a:chOff x="479914" y="2312395"/>
            <a:chExt cx="3186478" cy="4240207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14" y="2312395"/>
              <a:ext cx="3186478" cy="4240207"/>
            </a:xfrm>
            <a:prstGeom prst="rect">
              <a:avLst/>
            </a:prstGeom>
          </p:spPr>
        </p:pic>
        <p:sp>
          <p:nvSpPr>
            <p:cNvPr id="8" name="מלבן 7"/>
            <p:cNvSpPr/>
            <p:nvPr/>
          </p:nvSpPr>
          <p:spPr>
            <a:xfrm>
              <a:off x="1090246" y="2875085"/>
              <a:ext cx="1380392" cy="1934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339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ParcelProcessType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עבור חלקות שנוצרו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על ידי פסק דין </a:t>
            </a:r>
          </a:p>
        </p:txBody>
      </p:sp>
      <p:sp>
        <p:nvSpPr>
          <p:cNvPr id="4" name="Rectangle 3"/>
          <p:cNvSpPr/>
          <p:nvPr/>
        </p:nvSpPr>
        <p:spPr>
          <a:xfrm>
            <a:off x="7341578" y="2202282"/>
            <a:ext cx="413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מתן ערך של חלקה שנוצרה על ידי פסק דין </a:t>
            </a:r>
            <a:r>
              <a:rPr lang="en-US" dirty="0" smtClean="0"/>
              <a:t> (</a:t>
            </a:r>
            <a:r>
              <a:rPr lang="en-US" dirty="0" err="1"/>
              <a:t>ParcelProcessType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שחושבו:</a:t>
            </a:r>
            <a:r>
              <a:rPr lang="en-US" dirty="0" smtClean="0"/>
              <a:t> 2366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81" y="2214644"/>
            <a:ext cx="3441063" cy="41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68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9143" y="1126521"/>
            <a:ext cx="456785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x-none" dirty="0" smtClean="0"/>
              <a:t>elect from </a:t>
            </a:r>
            <a:r>
              <a:rPr lang="en-US" b="1" dirty="0" smtClean="0"/>
              <a:t>Parcel2DTbl</a:t>
            </a:r>
            <a:r>
              <a:rPr lang="x-none" dirty="0" smtClean="0"/>
              <a:t>where </a:t>
            </a:r>
            <a:r>
              <a:rPr lang="en-US" dirty="0" err="1"/>
              <a:t>ParcelTbl.ParcelProcessType</a:t>
            </a:r>
            <a:r>
              <a:rPr lang="en-US" dirty="0"/>
              <a:t> IS NULL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8913020" y="1271999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1618189" y="1271999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/>
          <p:nvPr/>
        </p:nvCxnSpPr>
        <p:spPr>
          <a:xfrm>
            <a:off x="3416349" y="1516763"/>
            <a:ext cx="40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8377310" y="1516763"/>
            <a:ext cx="53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20105" y="176152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16376" y="169160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סינון טבלאי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 חלקות שנוצרו על ידי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הסדר 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בחורות:</a:t>
            </a:r>
            <a:r>
              <a:rPr lang="en-US" dirty="0" smtClean="0"/>
              <a:t> 621855 </a:t>
            </a:r>
            <a:endParaRPr lang="en-US" dirty="0"/>
          </a:p>
        </p:txBody>
      </p:sp>
      <p:sp>
        <p:nvSpPr>
          <p:cNvPr id="15" name="Rectangle 3"/>
          <p:cNvSpPr/>
          <p:nvPr/>
        </p:nvSpPr>
        <p:spPr>
          <a:xfrm>
            <a:off x="4277267" y="1834494"/>
            <a:ext cx="4099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סינון חלקות שלא נוצרו על ידי תצ"ר או פס"ד</a:t>
            </a:r>
          </a:p>
          <a:p>
            <a:pPr algn="r" rtl="1"/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4" y="2361678"/>
            <a:ext cx="3176423" cy="42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29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ParcelProcessType</a:t>
            </a:r>
            <a:r>
              <a:rPr lang="en-US" dirty="0" smtClean="0"/>
              <a:t> = 2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ParcelStatus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עבור חלקות שנוצרו בהסדר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41578" y="2202282"/>
            <a:ext cx="4132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מתן ערך של חלקה שנוצרה בהסדר</a:t>
            </a:r>
            <a:r>
              <a:rPr lang="en-US" dirty="0" smtClean="0"/>
              <a:t> (</a:t>
            </a:r>
            <a:r>
              <a:rPr lang="en-US" dirty="0" err="1"/>
              <a:t>ParcelProcessType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שחושבו:</a:t>
            </a:r>
            <a:r>
              <a:rPr lang="en-US" dirty="0" smtClean="0"/>
              <a:t> 621855</a:t>
            </a:r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57" y="2142183"/>
            <a:ext cx="3714512" cy="45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7696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8996" y="1403519"/>
            <a:ext cx="27331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ParcelGeometryType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3" name="מלבן מעוגל 2"/>
          <p:cNvSpPr/>
          <p:nvPr/>
        </p:nvSpPr>
        <p:spPr>
          <a:xfrm>
            <a:off x="8236244" y="1343422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2771202" y="1343422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  <a:endCxn id="2" idx="1"/>
          </p:cNvCxnSpPr>
          <p:nvPr/>
        </p:nvCxnSpPr>
        <p:spPr>
          <a:xfrm flipV="1">
            <a:off x="4569362" y="1588185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7772138" y="1583612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3118" y="1839131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0531" y="1772851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ParcelGeometryType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4286" y="2202282"/>
            <a:ext cx="4579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מתן ערך של חלקה דו ממדית</a:t>
            </a:r>
            <a:r>
              <a:rPr lang="en-US" dirty="0" smtClean="0"/>
              <a:t> </a:t>
            </a:r>
            <a:r>
              <a:rPr lang="he-IL" dirty="0" smtClean="0"/>
              <a:t> </a:t>
            </a:r>
            <a:r>
              <a:rPr lang="he-IL" b="1" u="sng" dirty="0" smtClean="0"/>
              <a:t>עבור כל החלקות</a:t>
            </a:r>
            <a:r>
              <a:rPr lang="he-IL" dirty="0" smtClean="0"/>
              <a:t> </a:t>
            </a:r>
            <a:r>
              <a:rPr lang="en-US" dirty="0"/>
              <a:t>(</a:t>
            </a:r>
            <a:r>
              <a:rPr lang="en-US" dirty="0" err="1"/>
              <a:t>ParcelGeometryType</a:t>
            </a:r>
            <a:r>
              <a:rPr lang="en-US" dirty="0"/>
              <a:t> =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67755" y="1772851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20" name="Rectangle 3"/>
          <p:cNvSpPr/>
          <p:nvPr/>
        </p:nvSpPr>
        <p:spPr>
          <a:xfrm>
            <a:off x="1749669" y="3811194"/>
            <a:ext cx="9724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נכון להיום קיימת חלקה אחת שתקבל את הערך 2 (חלקה תחת ממדית. חלקה 1 בגוש 11214, </a:t>
            </a:r>
            <a:r>
              <a:rPr lang="en-US" dirty="0" err="1"/>
              <a:t>ParcelUniqueID</a:t>
            </a:r>
            <a:r>
              <a:rPr lang="en-US" dirty="0"/>
              <a:t> = 484365</a:t>
            </a:r>
            <a:r>
              <a:rPr lang="he-IL" dirty="0"/>
              <a:t>)</a:t>
            </a:r>
          </a:p>
          <a:p>
            <a:pPr algn="r" rtl="1"/>
            <a:r>
              <a:rPr lang="he-IL" dirty="0" smtClean="0"/>
              <a:t>החישוב עבורה יבוצע ידני אך בהמשך יאופיין הליך אוטומטי</a:t>
            </a:r>
            <a:endParaRPr lang="en-US" dirty="0" smtClean="0"/>
          </a:p>
        </p:txBody>
      </p:sp>
      <p:sp>
        <p:nvSpPr>
          <p:cNvPr id="15" name="Rectangle 3"/>
          <p:cNvSpPr/>
          <p:nvPr/>
        </p:nvSpPr>
        <p:spPr>
          <a:xfrm>
            <a:off x="8859957" y="284861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 </a:t>
            </a:r>
            <a:r>
              <a:rPr lang="he-IL" dirty="0"/>
              <a:t>1017897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8859956" y="466733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63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Parcell_all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field "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gush_code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856105" y="1232559"/>
            <a:ext cx="4758533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block_Tbl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1423686" y="3986188"/>
            <a:ext cx="446782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Parcel_all_join_block_Tbl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stCxn id="12" idx="2"/>
            <a:endCxn id="4" idx="3"/>
          </p:cNvCxnSpPr>
          <p:nvPr/>
        </p:nvCxnSpPr>
        <p:spPr>
          <a:xfrm rot="5400000">
            <a:off x="7697041" y="1305890"/>
            <a:ext cx="853378" cy="2223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מס' מזהה ייחודי מספר 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</p:cNvCxnSpPr>
          <p:nvPr/>
        </p:nvCxnSpPr>
        <p:spPr>
          <a:xfrm flipH="1">
            <a:off x="5065486" y="3268047"/>
            <a:ext cx="1027583" cy="71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לבן מעוגל 13"/>
          <p:cNvSpPr/>
          <p:nvPr/>
        </p:nvSpPr>
        <p:spPr>
          <a:xfrm>
            <a:off x="6201634" y="3986188"/>
            <a:ext cx="48437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 smtClean="0">
                <a:solidFill>
                  <a:prstClr val="white"/>
                </a:solidFill>
              </a:rPr>
              <a:t>Parcel_all_mis_join_block_Tbl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6" name="מחבר חץ ישר 15"/>
          <p:cNvCxnSpPr>
            <a:stCxn id="4" idx="2"/>
          </p:cNvCxnSpPr>
          <p:nvPr/>
        </p:nvCxnSpPr>
        <p:spPr>
          <a:xfrm>
            <a:off x="6093069" y="3268047"/>
            <a:ext cx="1003079" cy="74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0003" y="2032568"/>
            <a:ext cx="457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Gush_code</a:t>
            </a:r>
            <a:r>
              <a:rPr lang="en-US" dirty="0" smtClean="0"/>
              <a:t> = if</a:t>
            </a:r>
            <a:r>
              <a:rPr lang="en-US" dirty="0"/>
              <a:t>( "</a:t>
            </a:r>
            <a:r>
              <a:rPr lang="en-US" dirty="0" err="1"/>
              <a:t>gush_suffix</a:t>
            </a:r>
            <a:r>
              <a:rPr lang="en-US" dirty="0"/>
              <a:t>" &gt;0, </a:t>
            </a:r>
            <a:r>
              <a:rPr lang="en-US" dirty="0" err="1"/>
              <a:t>concat</a:t>
            </a:r>
            <a:r>
              <a:rPr lang="en-US" dirty="0"/>
              <a:t>( "</a:t>
            </a:r>
            <a:r>
              <a:rPr lang="en-US" dirty="0" err="1"/>
              <a:t>gush_num</a:t>
            </a:r>
            <a:r>
              <a:rPr lang="en-US" dirty="0"/>
              <a:t>" ,'/', "</a:t>
            </a:r>
            <a:r>
              <a:rPr lang="en-US" dirty="0" err="1" smtClean="0"/>
              <a:t>gush_suffix</a:t>
            </a:r>
            <a:r>
              <a:rPr lang="en-US" dirty="0" smtClean="0"/>
              <a:t>"), "</a:t>
            </a:r>
            <a:r>
              <a:rPr lang="en-US" dirty="0" err="1" smtClean="0"/>
              <a:t>gush_num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7237255" y="2030210"/>
            <a:ext cx="4559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gush_code</a:t>
            </a:r>
            <a:r>
              <a:rPr lang="en-US" dirty="0" smtClean="0"/>
              <a:t> = if</a:t>
            </a:r>
            <a:r>
              <a:rPr lang="en-US" dirty="0"/>
              <a:t>( "</a:t>
            </a:r>
            <a:r>
              <a:rPr lang="en-US" dirty="0" err="1"/>
              <a:t>subBlockNumber</a:t>
            </a:r>
            <a:r>
              <a:rPr lang="en-US" dirty="0"/>
              <a:t>"&gt;0, </a:t>
            </a:r>
            <a:r>
              <a:rPr lang="en-US" dirty="0" err="1"/>
              <a:t>concat</a:t>
            </a:r>
            <a:r>
              <a:rPr lang="en-US" dirty="0"/>
              <a:t>("</a:t>
            </a:r>
            <a:r>
              <a:rPr lang="en-US" dirty="0" err="1"/>
              <a:t>blockNumber</a:t>
            </a:r>
            <a:r>
              <a:rPr lang="en-US" dirty="0"/>
              <a:t>",'/',"</a:t>
            </a:r>
            <a:r>
              <a:rPr lang="en-US" dirty="0" err="1"/>
              <a:t>subBlockNumber</a:t>
            </a:r>
            <a:r>
              <a:rPr lang="en-US" dirty="0"/>
              <a:t>"),"</a:t>
            </a:r>
            <a:r>
              <a:rPr lang="en-US" dirty="0" err="1"/>
              <a:t>blockNumber</a:t>
            </a:r>
            <a:r>
              <a:rPr lang="en-US" dirty="0"/>
              <a:t>")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33972" y="4659191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קיימת התאמה עבור </a:t>
            </a:r>
            <a:r>
              <a:rPr lang="he-IL" dirty="0"/>
              <a:t>1025690 </a:t>
            </a:r>
            <a:r>
              <a:rPr lang="he-IL" dirty="0" smtClean="0"/>
              <a:t>שורות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01431" y="4649175"/>
            <a:ext cx="364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לא קיימת התאמה עבור 0 שורות</a:t>
            </a:r>
            <a:endParaRPr lang="en-US" dirty="0"/>
          </a:p>
        </p:txBody>
      </p:sp>
      <p:sp>
        <p:nvSpPr>
          <p:cNvPr id="19" name="Rectangle 3"/>
          <p:cNvSpPr/>
          <p:nvPr/>
        </p:nvSpPr>
        <p:spPr>
          <a:xfrm>
            <a:off x="8861426" y="5860459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 1025690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מבנה טבלת חלקות דו </a:t>
            </a:r>
            <a:r>
              <a:rPr lang="he-IL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מימדיות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Parcel2DTbl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המשך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025902"/>
              </p:ext>
            </p:extLst>
          </p:nvPr>
        </p:nvGraphicFramePr>
        <p:xfrm>
          <a:off x="1748119" y="1780039"/>
          <a:ext cx="9412940" cy="28885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946020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508649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076692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881579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סוג משתנה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 smtClean="0">
                          <a:effectLst/>
                        </a:rPr>
                        <a:t>alias)</a:t>
                      </a:r>
                      <a:r>
                        <a:rPr lang="he-IL" sz="1600" b="1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האם קיים </a:t>
                      </a:r>
                      <a:r>
                        <a:rPr lang="en-US" sz="1600" b="1" u="none" strike="noStrike" dirty="0" smtClean="0">
                          <a:effectLst/>
                        </a:rPr>
                        <a:t>LUT</a:t>
                      </a:r>
                      <a:r>
                        <a:rPr lang="he-IL" sz="1600" b="1" u="none" strike="noStrike" dirty="0" smtClean="0">
                          <a:effectLst/>
                        </a:rPr>
                        <a:t> ?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UniqueBookPageLandRegistery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strike="sng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ספר – דף ברישום פנקס השטרות</a:t>
                      </a:r>
                      <a:endParaRPr lang="en-US" sz="1600" strike="sng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מספר הגוש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CPBParentParcelUniqueID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חלקת האב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UniqueCancelProcessID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מבטל של החלקה</a:t>
                      </a:r>
                      <a:endParaRPr lang="en-US" sz="16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UniqueUpdateProcessID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מעדכן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557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טבלאי לאיתור מס' מזהה ייחודי מספר 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92" y="870369"/>
            <a:ext cx="7945479" cy="54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1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מעוגל 27"/>
          <p:cNvSpPr/>
          <p:nvPr/>
        </p:nvSpPr>
        <p:spPr>
          <a:xfrm>
            <a:off x="1423686" y="1267280"/>
            <a:ext cx="3518703" cy="7191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Parcel2DTbl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לבן מעוגל 3"/>
          <p:cNvSpPr/>
          <p:nvPr/>
        </p:nvSpPr>
        <p:spPr>
          <a:xfrm>
            <a:off x="5174051" y="2420394"/>
            <a:ext cx="1838036" cy="8476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LID8192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oin by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attributes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מלבן מעוגל 11"/>
          <p:cNvSpPr/>
          <p:nvPr/>
        </p:nvSpPr>
        <p:spPr>
          <a:xfrm>
            <a:off x="6163409" y="1232559"/>
            <a:ext cx="5528526" cy="7582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Parcel_all_join_block_Tbl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מלבן מעוגל 1"/>
          <p:cNvSpPr/>
          <p:nvPr/>
        </p:nvSpPr>
        <p:spPr>
          <a:xfrm>
            <a:off x="5174050" y="4115700"/>
            <a:ext cx="1838037" cy="56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</a:rPr>
              <a:t>Parcel2DTbl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מחבר מרפקי 4"/>
          <p:cNvCxnSpPr>
            <a:stCxn id="28" idx="2"/>
            <a:endCxn id="4" idx="1"/>
          </p:cNvCxnSpPr>
          <p:nvPr/>
        </p:nvCxnSpPr>
        <p:spPr>
          <a:xfrm rot="16200000" flipH="1">
            <a:off x="3749635" y="1419805"/>
            <a:ext cx="857818" cy="1991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מרפקי 8"/>
          <p:cNvCxnSpPr>
            <a:endCxn id="4" idx="3"/>
          </p:cNvCxnSpPr>
          <p:nvPr/>
        </p:nvCxnSpPr>
        <p:spPr>
          <a:xfrm rot="10800000" flipV="1">
            <a:off x="7012088" y="2005193"/>
            <a:ext cx="1847869" cy="839027"/>
          </a:xfrm>
          <a:prstGeom prst="bentConnector3">
            <a:avLst>
              <a:gd name="adj1" fmla="val -4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לבן 2"/>
          <p:cNvSpPr/>
          <p:nvPr/>
        </p:nvSpPr>
        <p:spPr>
          <a:xfrm>
            <a:off x="1423686" y="2012335"/>
            <a:ext cx="351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 err="1">
                <a:latin typeface="Calibri" panose="020F0502020204030204" pitchFamily="34" charset="0"/>
              </a:rPr>
              <a:t>ParcelUniqueID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>
            <a:spLocks/>
          </p:cNvSpPr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מיזוג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טבלאי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לאיתור</a:t>
            </a:r>
            <a:r>
              <a:rPr lang="en-US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מס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 מזהה ייחודי מספר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הגוש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מחבר חץ ישר 9"/>
          <p:cNvCxnSpPr>
            <a:stCxn id="4" idx="2"/>
            <a:endCxn id="2" idx="0"/>
          </p:cNvCxnSpPr>
          <p:nvPr/>
        </p:nvCxnSpPr>
        <p:spPr>
          <a:xfrm>
            <a:off x="6093069" y="3268047"/>
            <a:ext cx="0" cy="84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5486" y="870369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7085" y="848877"/>
            <a:ext cx="159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טבלה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מלבן 19"/>
          <p:cNvSpPr/>
          <p:nvPr/>
        </p:nvSpPr>
        <p:spPr>
          <a:xfrm>
            <a:off x="6548405" y="2017822"/>
            <a:ext cx="4758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dirty="0">
                <a:solidFill>
                  <a:srgbClr val="000000"/>
                </a:solidFill>
              </a:rPr>
              <a:t>PARCEL_ID</a:t>
            </a:r>
          </a:p>
        </p:txBody>
      </p:sp>
      <p:sp>
        <p:nvSpPr>
          <p:cNvPr id="22" name="Rectangle 3"/>
          <p:cNvSpPr/>
          <p:nvPr/>
        </p:nvSpPr>
        <p:spPr>
          <a:xfrm>
            <a:off x="8859956" y="5901353"/>
            <a:ext cx="2614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שורות:</a:t>
            </a:r>
            <a:r>
              <a:rPr lang="en-US" dirty="0" smtClean="0"/>
              <a:t> </a:t>
            </a:r>
            <a:r>
              <a:rPr lang="he-IL" dirty="0" smtClean="0"/>
              <a:t>1017897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85474"/>
            <a:ext cx="2764513" cy="404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9915" y="1403519"/>
            <a:ext cx="67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BlockUniqueID</a:t>
            </a:r>
            <a:r>
              <a:rPr lang="en-US" dirty="0" smtClean="0"/>
              <a:t> = </a:t>
            </a:r>
            <a:r>
              <a:rPr lang="en-US" dirty="0"/>
              <a:t>[</a:t>
            </a:r>
            <a:r>
              <a:rPr lang="en-US" dirty="0" err="1"/>
              <a:t>Parcel_all_join_block_Tbl.csv.blockUniqueId</a:t>
            </a:r>
            <a:r>
              <a:rPr lang="en-US" dirty="0"/>
              <a:t>]</a:t>
            </a:r>
          </a:p>
        </p:txBody>
      </p:sp>
      <p:sp>
        <p:nvSpPr>
          <p:cNvPr id="3" name="מלבן מעוגל 2"/>
          <p:cNvSpPr/>
          <p:nvPr/>
        </p:nvSpPr>
        <p:spPr>
          <a:xfrm>
            <a:off x="10075834" y="1354875"/>
            <a:ext cx="1798160" cy="489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sp>
        <p:nvSpPr>
          <p:cNvPr id="10" name="מלבן מעוגל 9"/>
          <p:cNvSpPr/>
          <p:nvPr/>
        </p:nvSpPr>
        <p:spPr>
          <a:xfrm>
            <a:off x="458714" y="1354875"/>
            <a:ext cx="1798160" cy="4895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Parcel2DTbl</a:t>
            </a:r>
            <a:endParaRPr lang="en-US" dirty="0"/>
          </a:p>
        </p:txBody>
      </p:sp>
      <p:cxnSp>
        <p:nvCxnSpPr>
          <p:cNvPr id="12" name="מחבר חץ ישר 11"/>
          <p:cNvCxnSpPr>
            <a:stCxn id="10" idx="3"/>
          </p:cNvCxnSpPr>
          <p:nvPr/>
        </p:nvCxnSpPr>
        <p:spPr>
          <a:xfrm flipV="1">
            <a:off x="2256874" y="1599638"/>
            <a:ext cx="5830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>
            <a:off x="9606200" y="1599638"/>
            <a:ext cx="469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0630" y="1806094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input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66254" y="1806094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dirty="0" smtClean="0"/>
              <a:t>output</a:t>
            </a:r>
            <a:endParaRPr lang="en-US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חישוב שדה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BlockUniqueID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16456" y="1754872"/>
            <a:ext cx="215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Field Calculator</a:t>
            </a:r>
            <a:endParaRPr lang="en-US" dirty="0"/>
          </a:p>
        </p:txBody>
      </p:sp>
      <p:sp>
        <p:nvSpPr>
          <p:cNvPr id="20" name="Rectangle 3"/>
          <p:cNvSpPr/>
          <p:nvPr/>
        </p:nvSpPr>
        <p:spPr>
          <a:xfrm>
            <a:off x="8376996" y="5640096"/>
            <a:ext cx="3046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כמות שורות שחושבו:</a:t>
            </a:r>
            <a:r>
              <a:rPr lang="en-US" dirty="0"/>
              <a:t> </a:t>
            </a:r>
            <a:r>
              <a:rPr lang="en-US" dirty="0" smtClean="0"/>
              <a:t>1017879 </a:t>
            </a:r>
            <a:endParaRPr lang="en-US" dirty="0"/>
          </a:p>
        </p:txBody>
      </p:sp>
      <p:sp>
        <p:nvSpPr>
          <p:cNvPr id="19" name="מלבן 18"/>
          <p:cNvSpPr/>
          <p:nvPr/>
        </p:nvSpPr>
        <p:spPr>
          <a:xfrm>
            <a:off x="4429158" y="2486094"/>
            <a:ext cx="735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b="1" u="sng" dirty="0" smtClean="0"/>
              <a:t>חישוב:</a:t>
            </a:r>
            <a:endParaRPr lang="en-US" b="1" u="sng" dirty="0" smtClean="0"/>
          </a:p>
          <a:p>
            <a:r>
              <a:rPr lang="en-US" dirty="0" smtClean="0"/>
              <a:t>[Parcel2DTbl.BlockUniqueID</a:t>
            </a:r>
            <a:r>
              <a:rPr lang="en-US" dirty="0"/>
              <a:t>] = [</a:t>
            </a:r>
            <a:r>
              <a:rPr lang="en-US" dirty="0" err="1"/>
              <a:t>Parcel_all_join_block_Tbl.csv.blockUniqueId</a:t>
            </a:r>
            <a:r>
              <a:rPr lang="en-US" dirty="0"/>
              <a:t>]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14" y="2343773"/>
            <a:ext cx="3608731" cy="440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302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5 - הסבה</a:t>
            </a:r>
            <a:endParaRPr lang="he-IL" sz="360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608797"/>
              </p:ext>
            </p:extLst>
          </p:nvPr>
        </p:nvGraphicFramePr>
        <p:xfrm>
          <a:off x="465532" y="1161045"/>
          <a:ext cx="11436699" cy="401495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62081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 smtClean="0">
                          <a:effectLst/>
                        </a:rPr>
                        <a:t>alias)</a:t>
                      </a:r>
                      <a:r>
                        <a:rPr lang="he-IL" sz="1600" b="1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 smtClean="0">
                          <a:effectLst/>
                        </a:rPr>
                        <a:t>LUT</a:t>
                      </a:r>
                      <a:r>
                        <a:rPr lang="he-IL" sz="1600" b="1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מזהה ייחודי מספר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Parcel_all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Parcel_all</a:t>
                      </a:r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sng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ParentParcalName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sngStrike" dirty="0" smtClean="0">
                          <a:effectLst/>
                        </a:rPr>
                        <a:t>string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גוש/תת</a:t>
                      </a:r>
                      <a:r>
                        <a:rPr lang="he-IL" sz="1600" b="0" i="0" u="none" strike="sng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גוש/חלקה של חלקת אב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sng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סוג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(למעט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חלקה אחת)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סטטוס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ParcelProcessType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סוג תהליך היוצר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1" eaLnBrk="1" fontAlgn="b" latinLnBrk="0" hangingPunct="1"/>
                      <a:r>
                        <a:rPr lang="he-IL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כמפורט</a:t>
                      </a:r>
                      <a:r>
                        <a:rPr lang="he-IL" sz="160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במצגת</a:t>
                      </a:r>
                      <a:endParaRPr lang="he-IL" sz="16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LegalArea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שטח רשום בדונם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מטר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Parcel_all</a:t>
                      </a:r>
                      <a:endParaRPr lang="he-IL" sz="16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legal_area</a:t>
                      </a:r>
                      <a:endParaRPr lang="en-US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PlanLot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מס' / שם מגרש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LandDesignationPlan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ייעוד קרקע מתוכנית מפורטת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LandDesignation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ייעוד מקרקעין מנסח רישום מקרקעין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noProof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759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– המשך - הסבה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84610"/>
              </p:ext>
            </p:extLst>
          </p:nvPr>
        </p:nvGraphicFramePr>
        <p:xfrm>
          <a:off x="465532" y="1161045"/>
          <a:ext cx="11436699" cy="3383805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053029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2506857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  <a:gridCol w="1620813">
                  <a:extLst>
                    <a:ext uri="{9D8B030D-6E8A-4147-A177-3AD203B41FA5}">
                      <a16:colId xmlns:a16="http://schemas.microsoft.com/office/drawing/2014/main" val="421890189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353722922"/>
                    </a:ext>
                  </a:extLst>
                </a:gridCol>
              </a:tblGrid>
              <a:tr h="302435"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כינוי </a:t>
                      </a:r>
                      <a:r>
                        <a:rPr lang="en-US" sz="1600" b="1" u="none" strike="noStrike" smtClean="0">
                          <a:effectLst/>
                        </a:rPr>
                        <a:t>alias)</a:t>
                      </a:r>
                      <a:r>
                        <a:rPr lang="he-IL" sz="1600" b="1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>
                          <a:effectLst/>
                        </a:rPr>
                        <a:t>האם קיים </a:t>
                      </a:r>
                      <a:r>
                        <a:rPr lang="en-US" sz="1600" b="1" u="none" strike="noStrike" smtClean="0">
                          <a:effectLst/>
                        </a:rPr>
                        <a:t>LUT</a:t>
                      </a:r>
                      <a:r>
                        <a:rPr lang="he-IL" sz="1600" b="1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מקור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1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טבלה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משתנה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UniqueBookPageLandRegistery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 smtClean="0">
                          <a:effectLst/>
                        </a:rPr>
                        <a:t>string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ספר – דף ברישום פנקס השטרות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מספר הגוש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כמפורט</a:t>
                      </a:r>
                      <a:r>
                        <a:rPr lang="he-IL" sz="1600" b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במצגת</a:t>
                      </a:r>
                      <a:endParaRPr lang="he-IL" sz="1600" b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CPBParentParcelUniqueID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יוצר חלקת האב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UniqueCancelProcessID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מבטל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he-IL" sz="16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UniqueUpdateProcessID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מס' מזהה ייחודי של תהליך </a:t>
                      </a:r>
                      <a:r>
                        <a:rPr lang="he-IL" sz="16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קדסטרי</a:t>
                      </a:r>
                      <a:r>
                        <a:rPr lang="he-I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 מעדכן של החלקה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לא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he-IL" sz="16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יוגדר בהמשך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98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סיכום כמויות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44215"/>
              </p:ext>
            </p:extLst>
          </p:nvPr>
        </p:nvGraphicFramePr>
        <p:xfrm>
          <a:off x="2922836" y="1662207"/>
          <a:ext cx="6340465" cy="362922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46157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128203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1750684">
                  <a:extLst>
                    <a:ext uri="{9D8B030D-6E8A-4147-A177-3AD203B41FA5}">
                      <a16:colId xmlns:a16="http://schemas.microsoft.com/office/drawing/2014/main" val="3468009888"/>
                    </a:ext>
                  </a:extLst>
                </a:gridCol>
              </a:tblGrid>
              <a:tr h="604870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 smtClean="0">
                          <a:effectLst/>
                        </a:rPr>
                        <a:t>סינון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u="none" strike="noStrike" dirty="0" smtClean="0">
                          <a:effectLst/>
                        </a:rPr>
                        <a:t>שאילתה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כמות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15153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סה"כ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שורות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רשומות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ParcelStatus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1017897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מבוטלות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ParcelStatus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דו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ממד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 smtClean="0"/>
                        <a:t>ParcelGeometryType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21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תלת ממד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ParcelGeometryType</a:t>
                      </a:r>
                      <a:r>
                        <a:rPr lang="en-US" sz="1600" dirty="0" smtClean="0"/>
                        <a:t> =</a:t>
                      </a:r>
                      <a:r>
                        <a:rPr lang="en-US" sz="1600" baseline="0" dirty="0" smtClean="0"/>
                        <a:t> 2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306797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שנוצרו בתצ"ר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 smtClean="0"/>
                        <a:t>ParcelProcessType</a:t>
                      </a:r>
                      <a:r>
                        <a:rPr lang="en-US" sz="1600" dirty="0" smtClean="0"/>
                        <a:t> =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smtClean="0"/>
                        <a:t>393676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שנוצרו בהסדר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 smtClean="0"/>
                        <a:t>ParcelProcessType</a:t>
                      </a:r>
                      <a:r>
                        <a:rPr lang="en-US" sz="1600" dirty="0" smtClean="0"/>
                        <a:t> =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smtClean="0"/>
                        <a:t>621855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שנוצרו בפסק דין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dirty="0" err="1" smtClean="0"/>
                        <a:t>ParcelProcessType</a:t>
                      </a:r>
                      <a:r>
                        <a:rPr lang="en-US" sz="1600" dirty="0" smtClean="0"/>
                        <a:t> = 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014939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בעלות שטח רשום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LegalArea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not null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10669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r" rtl="0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חלקות בעלות מספר מזהה גוש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BlockUniqueID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not 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003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917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97089"/>
              </p:ext>
            </p:extLst>
          </p:nvPr>
        </p:nvGraphicFramePr>
        <p:xfrm>
          <a:off x="6375600" y="1781696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 גאומטריה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חלקה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דו </a:t>
                      </a:r>
                      <a:r>
                        <a:rPr lang="he-IL" sz="1600" dirty="0" err="1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מימדית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תלת </a:t>
                      </a:r>
                      <a:r>
                        <a:rPr lang="he-IL" sz="1600" dirty="0" err="1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מימדית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sp>
        <p:nvSpPr>
          <p:cNvPr id="23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הגדרות סוג חלקה והסטטוסים בסכמה החדשה </a:t>
            </a:r>
            <a:r>
              <a:rPr lang="x-none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(LUT)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מלבן 1"/>
          <p:cNvSpPr/>
          <p:nvPr/>
        </p:nvSpPr>
        <p:spPr>
          <a:xfrm>
            <a:off x="7209745" y="1412364"/>
            <a:ext cx="2139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ParcelGeometryType</a:t>
            </a:r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024404"/>
              </p:ext>
            </p:extLst>
          </p:nvPr>
        </p:nvGraphicFramePr>
        <p:xfrm>
          <a:off x="2113525" y="1781696"/>
          <a:ext cx="3807402" cy="109716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סטטוס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רשומה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מבוטלת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בתהליך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665380"/>
                  </a:ext>
                </a:extLst>
              </a:tr>
            </a:tbl>
          </a:graphicData>
        </a:graphic>
      </p:graphicFrame>
      <p:sp>
        <p:nvSpPr>
          <p:cNvPr id="7" name="מלבן 6"/>
          <p:cNvSpPr/>
          <p:nvPr/>
        </p:nvSpPr>
        <p:spPr>
          <a:xfrm>
            <a:off x="3352845" y="1412364"/>
            <a:ext cx="132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ParcelStatus</a:t>
            </a:r>
            <a:endParaRPr lang="en-US" dirty="0"/>
          </a:p>
        </p:txBody>
      </p:sp>
      <p:sp>
        <p:nvSpPr>
          <p:cNvPr id="8" name="מלבן 7"/>
          <p:cNvSpPr/>
          <p:nvPr/>
        </p:nvSpPr>
        <p:spPr>
          <a:xfrm>
            <a:off x="5247022" y="3256483"/>
            <a:ext cx="190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ParcelProcessType</a:t>
            </a:r>
            <a:endParaRPr lang="en-US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9769"/>
              </p:ext>
            </p:extLst>
          </p:nvPr>
        </p:nvGraphicFramePr>
        <p:xfrm>
          <a:off x="4295633" y="3647441"/>
          <a:ext cx="3807402" cy="1097168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תהליך יוצר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 תהליך יוצר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נוצרה </a:t>
                      </a:r>
                      <a:r>
                        <a:rPr lang="he-IL" sz="1600" dirty="0" err="1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בתצ"ר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נוצרה בהסדר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נוצרה בפסק דין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23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416" y="2209468"/>
            <a:ext cx="9529167" cy="1824923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הסבת </a:t>
            </a:r>
            <a:r>
              <a:rPr lang="he-IL" sz="4000" b="1" dirty="0">
                <a:solidFill>
                  <a:srgbClr val="002060"/>
                </a:solidFill>
              </a:rPr>
              <a:t>נתוני </a:t>
            </a:r>
            <a:r>
              <a:rPr lang="he-IL" sz="4000" b="1" dirty="0" err="1">
                <a:solidFill>
                  <a:srgbClr val="002060"/>
                </a:solidFill>
              </a:rPr>
              <a:t>הבנק"ל</a:t>
            </a:r>
            <a:r>
              <a:rPr lang="he-IL" sz="4000" b="1" dirty="0">
                <a:solidFill>
                  <a:srgbClr val="002060"/>
                </a:solidFill>
              </a:rPr>
              <a:t> אל מול סכמה </a:t>
            </a:r>
            <a:r>
              <a:rPr lang="he-IL" sz="4000" b="1" dirty="0" smtClean="0">
                <a:solidFill>
                  <a:srgbClr val="002060"/>
                </a:solidFill>
              </a:rPr>
              <a:t>עתידית</a:t>
            </a:r>
          </a:p>
          <a:p>
            <a:pPr algn="ctr">
              <a:lnSpc>
                <a:spcPct val="150000"/>
              </a:lnSpc>
            </a:pPr>
            <a:r>
              <a:rPr lang="he-IL" sz="4000" b="1" dirty="0" smtClean="0">
                <a:solidFill>
                  <a:srgbClr val="002060"/>
                </a:solidFill>
              </a:rPr>
              <a:t>חלקות מוסדרות</a:t>
            </a:r>
            <a:endParaRPr lang="he-IL" sz="4000" b="1" dirty="0">
              <a:solidFill>
                <a:srgbClr val="002060"/>
              </a:solidFill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86911"/>
            <a:ext cx="5448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822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12279"/>
              </p:ext>
            </p:extLst>
          </p:nvPr>
        </p:nvGraphicFramePr>
        <p:xfrm>
          <a:off x="571501" y="1561767"/>
          <a:ext cx="1104313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62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592159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5214498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4,212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Oracle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 שיוך</a:t>
                      </a:r>
                      <a:r>
                        <a:rPr lang="he-IL" baseline="0" dirty="0" smtClean="0"/>
                        <a:t> פסקי דין - חלקות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b="0" dirty="0" err="1" smtClean="0">
                          <a:solidFill>
                            <a:prstClr val="black"/>
                          </a:solidFill>
                          <a:latin typeface="+mn-lt"/>
                        </a:rPr>
                        <a:t>Psak_din_parcels</a:t>
                      </a:r>
                      <a:endParaRPr 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872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 פסקי דין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Psak_din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28404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he-IL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מוצר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טבלת</a:t>
                      </a:r>
                      <a:r>
                        <a:rPr lang="he-IL" baseline="0" dirty="0" smtClean="0"/>
                        <a:t> הגושים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8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block_Tbl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טבלה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0A39B-A609-40DD-80FF-A80EB52CC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202976"/>
              </p:ext>
            </p:extLst>
          </p:nvPr>
        </p:nvGraphicFramePr>
        <p:xfrm>
          <a:off x="571500" y="3736525"/>
          <a:ext cx="11043138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2124">
                  <a:extLst>
                    <a:ext uri="{9D8B030D-6E8A-4147-A177-3AD203B41FA5}">
                      <a16:colId xmlns:a16="http://schemas.microsoft.com/office/drawing/2014/main" val="2392546507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3358598352"/>
                    </a:ext>
                  </a:extLst>
                </a:gridCol>
                <a:gridCol w="4949649">
                  <a:extLst>
                    <a:ext uri="{9D8B030D-6E8A-4147-A177-3AD203B41FA5}">
                      <a16:colId xmlns:a16="http://schemas.microsoft.com/office/drawing/2014/main" val="970526647"/>
                    </a:ext>
                  </a:extLst>
                </a:gridCol>
                <a:gridCol w="2315678">
                  <a:extLst>
                    <a:ext uri="{9D8B030D-6E8A-4147-A177-3AD203B41FA5}">
                      <a16:colId xmlns:a16="http://schemas.microsoft.com/office/drawing/2014/main" val="1535150859"/>
                    </a:ext>
                  </a:extLst>
                </a:gridCol>
                <a:gridCol w="862040">
                  <a:extLst>
                    <a:ext uri="{9D8B030D-6E8A-4147-A177-3AD203B41FA5}">
                      <a16:colId xmlns:a16="http://schemas.microsoft.com/office/drawing/2014/main" val="184849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כמות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סכמה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/>
                        <a:t>תיאור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שם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smtClean="0"/>
                        <a:t>סוג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1025690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Prod05/</a:t>
                      </a:r>
                      <a:r>
                        <a:rPr lang="en-US" dirty="0" err="1" smtClean="0"/>
                        <a:t>cadsde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Parcel_all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/>
                        <a:t>שכבה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89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algn="r"/>
            <a:r>
              <a:rPr lang="he-IL" sz="360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שכבות וטבלאות רלוונטיות</a:t>
            </a:r>
          </a:p>
        </p:txBody>
      </p:sp>
    </p:spTree>
    <p:extLst>
      <p:ext uri="{BB962C8B-B14F-4D97-AF65-F5344CB8AC3E}">
        <p14:creationId xmlns:p14="http://schemas.microsoft.com/office/powerpoint/2010/main" val="13424846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שכבה חלקות פעילות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93893"/>
              </p:ext>
            </p:extLst>
          </p:nvPr>
        </p:nvGraphicFramePr>
        <p:xfrm>
          <a:off x="1179069" y="990442"/>
          <a:ext cx="9827999" cy="483896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 smtClean="0">
                          <a:effectLst/>
                        </a:rPr>
                        <a:t>alias)</a:t>
                      </a:r>
                      <a:r>
                        <a:rPr lang="he-IL" sz="1600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OBJECTID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יישות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NUMBER(38,8)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GUSH_NUM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GUSH_SUFFIX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סיומת 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PARCEL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LEGAL_AREA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NUMBER(38,8)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שטח רשום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PNUMTYPE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חלקה בגוש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PNUMTYPE_TEXT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 בגוש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סטטוס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STATUS_TEXT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NVARCHAR2(30)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סטטוס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003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LOCALITY_ID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יישוב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51583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LOCALITY_NAME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ישוב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593874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REG_MUN_ID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מועצה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איזורית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943950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REG_MUN_NAME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שם מועצה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איזורית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905946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COUNTY_ID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קוד נפה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08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9003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500" y="247799"/>
            <a:ext cx="11043138" cy="622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המשך - שכבה חלקות פעילות 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parcel_all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1651"/>
              </p:ext>
            </p:extLst>
          </p:nvPr>
        </p:nvGraphicFramePr>
        <p:xfrm>
          <a:off x="1179069" y="990442"/>
          <a:ext cx="9827999" cy="302435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כינוי </a:t>
                      </a:r>
                      <a:r>
                        <a:rPr lang="en-US" sz="1600" u="none" strike="noStrike" smtClean="0">
                          <a:effectLst/>
                        </a:rPr>
                        <a:t>alias)</a:t>
                      </a:r>
                      <a:r>
                        <a:rPr lang="he-IL" sz="1600" u="none" strike="noStrike" smtClean="0">
                          <a:effectLst/>
                        </a:rPr>
                        <a:t>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COUNTY_NAME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שם נפה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REGION_ID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קוד מחוז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REGION_NAME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NVARCHAR2(78)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שם</a:t>
                      </a:r>
                      <a:r>
                        <a:rPr lang="he-I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מחוז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WP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חבילת עבודה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3755215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TALAR_NUMBER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מספר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4085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TALAR_YEAR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NUMBER(10)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שנת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תצ"ר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10696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SYS_DATE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NVARCHAR2(20)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תאריך עדכון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055446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IS3D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NUMBER(5)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חלקה תלת </a:t>
                      </a:r>
                      <a:r>
                        <a:rPr lang="he-I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מימדית</a:t>
                      </a:r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0110420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SHAPE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SDE.ST_GEOMETRY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גיאומטריה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704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0369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ECC8760F-EA9E-47A2-A93F-1EAD44E763EE}"/>
              </a:ext>
            </a:extLst>
          </p:cNvPr>
          <p:cNvSpPr txBox="1"/>
          <p:nvPr/>
        </p:nvSpPr>
        <p:spPr>
          <a:xfrm>
            <a:off x="571499" y="120073"/>
            <a:ext cx="11043138" cy="8703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914400" rtl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טבלת </a:t>
            </a:r>
            <a:r>
              <a:rPr lang="he-IL" sz="3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שיוך פסקי דין </a:t>
            </a:r>
            <a:r>
              <a:rPr lang="he-IL" sz="36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חלקות– </a:t>
            </a:r>
            <a:r>
              <a:rPr lang="en-US" sz="3600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Psak_din_parcels</a:t>
            </a:r>
            <a:endParaRPr lang="he-IL" sz="36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2789"/>
              </p:ext>
            </p:extLst>
          </p:nvPr>
        </p:nvGraphicFramePr>
        <p:xfrm>
          <a:off x="1179069" y="990442"/>
          <a:ext cx="9827999" cy="1209740"/>
        </p:xfrm>
        <a:graphic>
          <a:graphicData uri="http://schemas.openxmlformats.org/drawingml/2006/table">
            <a:tbl>
              <a:tblPr rtl="1">
                <a:tableStyleId>{BDBED569-4797-4DF1-A0F4-6AAB3CD982D8}</a:tableStyleId>
              </a:tblPr>
              <a:tblGrid>
                <a:gridCol w="2586318">
                  <a:extLst>
                    <a:ext uri="{9D8B030D-6E8A-4147-A177-3AD203B41FA5}">
                      <a16:colId xmlns:a16="http://schemas.microsoft.com/office/drawing/2014/main" val="470070975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626239649"/>
                    </a:ext>
                  </a:extLst>
                </a:gridCol>
                <a:gridCol w="3158029">
                  <a:extLst>
                    <a:ext uri="{9D8B030D-6E8A-4147-A177-3AD203B41FA5}">
                      <a16:colId xmlns:a16="http://schemas.microsoft.com/office/drawing/2014/main" val="1248752082"/>
                    </a:ext>
                  </a:extLst>
                </a:gridCol>
                <a:gridCol w="2041826">
                  <a:extLst>
                    <a:ext uri="{9D8B030D-6E8A-4147-A177-3AD203B41FA5}">
                      <a16:colId xmlns:a16="http://schemas.microsoft.com/office/drawing/2014/main" val="4035399686"/>
                    </a:ext>
                  </a:extLst>
                </a:gridCol>
              </a:tblGrid>
              <a:tr h="302435"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שם השדה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סוג משתנה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 dirty="0">
                          <a:effectLst/>
                        </a:rPr>
                        <a:t>כינוי </a:t>
                      </a:r>
                      <a:r>
                        <a:rPr lang="en-US" sz="1600" u="none" strike="noStrike" dirty="0" smtClean="0">
                          <a:effectLst/>
                        </a:rPr>
                        <a:t>alias)</a:t>
                      </a:r>
                      <a:r>
                        <a:rPr lang="he-IL" sz="1600" u="none" strike="noStrike" dirty="0" smtClean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u="none" strike="noStrike">
                          <a:effectLst/>
                        </a:rPr>
                        <a:t>האם קיים </a:t>
                      </a:r>
                      <a:r>
                        <a:rPr lang="en-US" sz="1600" u="none" strike="noStrike" smtClean="0">
                          <a:effectLst/>
                        </a:rPr>
                        <a:t>LUT</a:t>
                      </a:r>
                      <a:r>
                        <a:rPr lang="he-IL" sz="1600" u="none" strike="noStrike" smtClean="0">
                          <a:effectLst/>
                        </a:rPr>
                        <a:t> ?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6129973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PSAK_DIN_ID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מספר מזהה פסק דין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2246888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PARCEL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חלקה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1514342"/>
                  </a:ext>
                </a:extLst>
              </a:tr>
              <a:tr h="30243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+mn-cs"/>
                        </a:rPr>
                        <a:t>INTEGER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+mn-cs"/>
                        </a:rPr>
                        <a:t>סוג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he-I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כן</a:t>
                      </a:r>
                      <a:endParaRPr lang="he-I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6308141"/>
                  </a:ext>
                </a:extLst>
              </a:tr>
            </a:tbl>
          </a:graphicData>
        </a:graphic>
      </p:graphicFrame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7287"/>
              </p:ext>
            </p:extLst>
          </p:nvPr>
        </p:nvGraphicFramePr>
        <p:xfrm>
          <a:off x="1974732" y="3439883"/>
          <a:ext cx="3807402" cy="822876"/>
        </p:xfrm>
        <a:graphic>
          <a:graphicData uri="http://schemas.openxmlformats.org/drawingml/2006/table">
            <a:tbl>
              <a:tblPr rtl="1" firstRow="1" firstCol="1" bandRow="1">
                <a:tableStyleId>{22838BEF-8BB2-4498-84A7-C5851F593DF1}</a:tableStyleId>
              </a:tblPr>
              <a:tblGrid>
                <a:gridCol w="1903701">
                  <a:extLst>
                    <a:ext uri="{9D8B030D-6E8A-4147-A177-3AD203B41FA5}">
                      <a16:colId xmlns:a16="http://schemas.microsoft.com/office/drawing/2014/main" val="723918638"/>
                    </a:ext>
                  </a:extLst>
                </a:gridCol>
                <a:gridCol w="1903701">
                  <a:extLst>
                    <a:ext uri="{9D8B030D-6E8A-4147-A177-3AD203B41FA5}">
                      <a16:colId xmlns:a16="http://schemas.microsoft.com/office/drawing/2014/main" val="3398988239"/>
                    </a:ext>
                  </a:extLst>
                </a:gridCol>
              </a:tblGrid>
              <a:tr h="274292"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קוד סוג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ct val="0"/>
                        </a:spcAft>
                      </a:pPr>
                      <a:r>
                        <a:rPr lang="he-IL" sz="1600" dirty="0" smtClean="0">
                          <a:effectLst/>
                        </a:rPr>
                        <a:t>סוג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26243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0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חלקה נכנסת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590031"/>
                  </a:ext>
                </a:extLst>
              </a:tr>
              <a:tr h="274292">
                <a:tc>
                  <a:txBody>
                    <a:bodyPr/>
                    <a:lstStyle/>
                    <a:p>
                      <a:pPr algn="ctr" rtl="1"/>
                      <a:r>
                        <a:rPr lang="he-IL" sz="1600" b="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 smtClean="0"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חלקה יוצאת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99141"/>
                  </a:ext>
                </a:extLst>
              </a:tr>
            </a:tbl>
          </a:graphicData>
        </a:graphic>
      </p:graphicFrame>
      <p:sp>
        <p:nvSpPr>
          <p:cNvPr id="5" name="מלבן 4"/>
          <p:cNvSpPr/>
          <p:nvPr/>
        </p:nvSpPr>
        <p:spPr>
          <a:xfrm>
            <a:off x="3558473" y="307055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7782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34014"/>
  <p:tag name="AS_OS" val="Microsoft Windows NT 6.2.9200.0"/>
  <p:tag name="AS_RELEASE_DATE" val="2018.03.09"/>
  <p:tag name="AS_TITLE" val="Aspose.Slides for .NET 2.0"/>
  <p:tag name="AS_VERSION" val="18.2.1"/>
</p:tagLst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15190</TotalTime>
  <Words>1665</Words>
  <Application>Microsoft Office PowerPoint</Application>
  <PresentationFormat>מסך רחב</PresentationFormat>
  <Paragraphs>613</Paragraphs>
  <Slides>35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ערכת נושא Office</vt:lpstr>
      <vt:lpstr>1_ערכת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יובל גל (פנימי)</dc:creator>
  <cp:lastModifiedBy>danielb</cp:lastModifiedBy>
  <cp:revision>172</cp:revision>
  <cp:lastPrinted>2019-06-17T11:46:22Z</cp:lastPrinted>
  <dcterms:created xsi:type="dcterms:W3CDTF">2018-03-01T06:23:08Z</dcterms:created>
  <dcterms:modified xsi:type="dcterms:W3CDTF">2022-01-03T08:17:54Z</dcterms:modified>
</cp:coreProperties>
</file>