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2" r:id="rId3"/>
    <p:sldId id="391" r:id="rId4"/>
    <p:sldId id="380" r:id="rId5"/>
    <p:sldId id="308" r:id="rId6"/>
    <p:sldId id="264" r:id="rId7"/>
    <p:sldId id="392" r:id="rId8"/>
    <p:sldId id="265" r:id="rId9"/>
  </p:sldIdLst>
  <p:sldSz cx="12192000" cy="6858000"/>
  <p:notesSz cx="6769100" cy="9906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2F0D9"/>
    <a:srgbClr val="0066CC"/>
    <a:srgbClr val="B4C7E7"/>
    <a:srgbClr val="86F011"/>
    <a:srgbClr val="23E148"/>
    <a:srgbClr val="33D2C5"/>
    <a:srgbClr val="4472C4"/>
    <a:srgbClr val="FFC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1" autoAdjust="0"/>
    <p:restoredTop sz="94639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גבולות חלקות דו-ממדיות לא מוסדרות</a:t>
            </a:r>
          </a:p>
          <a:p>
            <a:pPr algn="ctr" rtl="1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חלקות דו-ממדיות לא מוסדרות בסכמה החדשה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5275"/>
              </p:ext>
            </p:extLst>
          </p:nvPr>
        </p:nvGraphicFramePr>
        <p:xfrm>
          <a:off x="1564903" y="1326084"/>
          <a:ext cx="9664700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מזהה חלקה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חלקה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 חלקה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 תהליך יוצר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שטח רשום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LandDesignationPlan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str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ייעוד קרקע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מזהה גוש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CPBUniqueCreateProcessID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+mn-cs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מזהה תהליך יוצר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958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CPBUniqueUpdateProcessID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+mn-cs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מזהה תהליך מעדכן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1571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CPBUniqueCancelProcessID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+mn-cs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מזהה תהליך מבטל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49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7" y="479863"/>
            <a:ext cx="10784331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679386" y="2030241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ParcelType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65191"/>
              </p:ext>
            </p:extLst>
          </p:nvPr>
        </p:nvGraphicFramePr>
        <p:xfrm>
          <a:off x="5267944" y="2383070"/>
          <a:ext cx="2161073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46877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ארעי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סופי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87065"/>
                  </a:ext>
                </a:extLst>
              </a:tr>
            </a:tbl>
          </a:graphicData>
        </a:graphic>
      </p:graphicFrame>
      <p:sp>
        <p:nvSpPr>
          <p:cNvPr id="6" name="מלבן 7">
            <a:extLst>
              <a:ext uri="{FF2B5EF4-FFF2-40B4-BE49-F238E27FC236}">
                <a16:creationId xmlns:a16="http://schemas.microsoft.com/office/drawing/2014/main" id="{19302A97-65F0-42D6-9059-1DE2ADDED14F}"/>
              </a:ext>
            </a:extLst>
          </p:cNvPr>
          <p:cNvSpPr/>
          <p:nvPr/>
        </p:nvSpPr>
        <p:spPr>
          <a:xfrm>
            <a:off x="5033717" y="3510933"/>
            <a:ext cx="2562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CreateProcessType</a:t>
            </a:r>
            <a:endParaRPr 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91757F-1260-40C8-ACCA-5604B798F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6497"/>
              </p:ext>
            </p:extLst>
          </p:nvPr>
        </p:nvGraphicFramePr>
        <p:xfrm>
          <a:off x="5167683" y="3911043"/>
          <a:ext cx="2361592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97620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63972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תצ"ר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פסק דין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990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3850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תצ"ר</a:t>
                      </a:r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בשטח לא מוסדר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02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71133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135729"/>
              </p:ext>
            </p:extLst>
          </p:nvPr>
        </p:nvGraphicFramePr>
        <p:xfrm>
          <a:off x="1263522" y="1458015"/>
          <a:ext cx="10134774" cy="219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338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108662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94709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209271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158448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שימוש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נתוני כל החלקות מהם מסוננות חלקות לא מוסדרות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1,046,937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שכבה קיימת של חלקות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PARCEL_ALL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FeatureClass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קבלת מספרי זיהוי של </a:t>
                      </a:r>
                      <a:r>
                        <a:rPr lang="he-IL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תצ"ר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בשטח לא מוסדר </a:t>
                      </a:r>
                      <a:r>
                        <a:rPr lang="he-IL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לאיכלוס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שדה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CPBUniqueCreateProcessID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שכבת גבולות תהליכי </a:t>
                      </a:r>
                      <a:r>
                        <a:rPr lang="he-IL" sz="1400" dirty="0" err="1">
                          <a:solidFill>
                            <a:schemeClr val="tx1"/>
                          </a:solidFill>
                        </a:rPr>
                        <a:t>קדסטר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 מודרנית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CadasterProcessBorders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FeatureClass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קבלת מספרי זיהוי של גוש </a:t>
                      </a:r>
                      <a:r>
                        <a:rPr lang="he-IL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לאיכלוס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שדה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BlockUniqueID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שכבת גושי </a:t>
                      </a:r>
                      <a:r>
                        <a:rPr lang="he-IL" sz="1400" dirty="0" err="1">
                          <a:solidFill>
                            <a:schemeClr val="tx1"/>
                          </a:solidFill>
                        </a:rPr>
                        <a:t>קדסטר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 מודרנית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FeatureClass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328168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1957" y="1367248"/>
            <a:ext cx="9792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‘Identifier’ *, 'GUSH_NUM', 'GUSH_SUFFIX', 'PARCEL', 'STATUS', 'LEGAL_AREA', 'TALAR_NUMBER', 'TALAR_YEAR', 'geometry'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391525" y="870369"/>
            <a:ext cx="322311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: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509363" y="2311383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גושי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276513" y="2804754"/>
            <a:ext cx="5338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endParaRPr lang="he-I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CAEB1-50E4-4099-B845-D34533183ED5}"/>
              </a:ext>
            </a:extLst>
          </p:cNvPr>
          <p:cNvSpPr/>
          <p:nvPr/>
        </p:nvSpPr>
        <p:spPr>
          <a:xfrm>
            <a:off x="6394464" y="1805494"/>
            <a:ext cx="5274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1400" dirty="0">
                <a:solidFill>
                  <a:srgbClr val="000000"/>
                </a:solidFill>
                <a:latin typeface="Arial" panose="020B0604020202020204" pitchFamily="34" charset="0"/>
              </a:rPr>
              <a:t>*שדה זמני שנוצר בצורה יזומה לפני כל הסבה, השדה לא קיים בנתוני מקור.</a:t>
            </a:r>
            <a:endParaRPr lang="en-IL" sz="1400" dirty="0"/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C1FF26D5-7A63-45E4-A6D6-F4D0A94A3041}"/>
              </a:ext>
            </a:extLst>
          </p:cNvPr>
          <p:cNvSpPr txBox="1"/>
          <p:nvPr/>
        </p:nvSpPr>
        <p:spPr>
          <a:xfrm>
            <a:off x="7474002" y="3605902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גבולות תהליכי </a:t>
            </a:r>
            <a:r>
              <a:rPr lang="he-IL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4E6B9-1EB5-4072-93D5-170B129B7719}"/>
              </a:ext>
            </a:extLst>
          </p:cNvPr>
          <p:cNvSpPr/>
          <p:nvPr/>
        </p:nvSpPr>
        <p:spPr>
          <a:xfrm>
            <a:off x="7723573" y="4099273"/>
            <a:ext cx="3855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CPBUniqueID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ProcessName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ProcessType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endParaRPr lang="he-IL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BD8C615B-4B49-4325-A9BE-D4CAC4E9931B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ניקוי/סינון נתונים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D0835-E4FF-4595-B29A-45066136F9E5}"/>
              </a:ext>
            </a:extLst>
          </p:cNvPr>
          <p:cNvSpPr/>
          <p:nvPr/>
        </p:nvSpPr>
        <p:spPr>
          <a:xfrm>
            <a:off x="6123251" y="3244334"/>
            <a:ext cx="518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2)  הסרת רשומות בהן מספר החלקה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PARCEL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) = 0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0F051-1C2B-432A-9410-55C26EF06D32}"/>
              </a:ext>
            </a:extLst>
          </p:cNvPr>
          <p:cNvSpPr/>
          <p:nvPr/>
        </p:nvSpPr>
        <p:spPr>
          <a:xfrm>
            <a:off x="2335098" y="1996112"/>
            <a:ext cx="8973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AutoNum type="arabicParenR"/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סינון חלקות לחלקות לא מוסדרות לפי החזר של חלקות 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שאינן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עונות לסטאטוס: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1,3,6,16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20206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00981"/>
              </p:ext>
            </p:extLst>
          </p:nvPr>
        </p:nvGraphicFramePr>
        <p:xfrm>
          <a:off x="523783" y="1278115"/>
          <a:ext cx="11273903" cy="4439104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816595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457308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40932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Identifier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+ 5,000,000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יהיה תמיד שווה ל-1 (ארעית)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534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במקרים בהם נמצאו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מוסדר יתקבל ערך 4, אחרת יתקבל ערך 3 (הסדר מקרקעין)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LEGAL_AREA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LandDesignationPlan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(לא קיים מידע)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גושי </a:t>
                      </a:r>
                      <a:r>
                        <a:rPr lang="he-IL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מודרנית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CPBUniqueCreateProcessID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רשומות של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בשטח לא מוסדר משכבת גבולות ת הליכי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76978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CPBUniqueUpdateProcessID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(אין תהליך מטייב בשטח לא מוסדר)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83729"/>
                  </a:ext>
                </a:extLst>
              </a:tr>
              <a:tr h="388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CPBUniqueCancelProcessID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2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17274</TotalTime>
  <Words>374</Words>
  <Application>Microsoft Office PowerPoint</Application>
  <PresentationFormat>Widescreen</PresentationFormat>
  <Paragraphs>121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229</cp:revision>
  <cp:lastPrinted>2019-06-17T11:46:22Z</cp:lastPrinted>
  <dcterms:created xsi:type="dcterms:W3CDTF">2018-03-01T06:23:08Z</dcterms:created>
  <dcterms:modified xsi:type="dcterms:W3CDTF">2023-02-02T09:44:35Z</dcterms:modified>
</cp:coreProperties>
</file>