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0" r:id="rId3"/>
    <p:sldId id="261" r:id="rId4"/>
    <p:sldId id="263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567D346-E0A4-480D-8576-CDC0E4C76307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0992A18-D73E-48FD-8E45-DFDF8B25B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37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493076-28FC-4856-B029-D8956466BD07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2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968703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86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0257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8259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20449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4046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78436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93273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5186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033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9715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\\mapi_shares\MNCDB\&#1510;&#1493;&#1493;&#1514;%20&#1502;&#1497;&#1491;&#1506;\&#1488;&#1493;&#1508;&#1497;&#1512;\border%20points\data\inprocess_points\points_in_process_LIGHT.gpk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5474" y="2652472"/>
            <a:ext cx="9529167" cy="90159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חלקות (דו-ממדיות)</a:t>
            </a:r>
            <a:r>
              <a:rPr kumimoji="0" lang="he-IL" sz="40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מבוטלות - סכמה חדשה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077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</a:t>
            </a:r>
            <a:r>
              <a:rPr lang="he-IL" sz="3600" dirty="0">
                <a:solidFill>
                  <a:srgbClr val="002060"/>
                </a:solidFill>
              </a:rPr>
              <a:t>חלקות בתהליך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בסכמה החדשה</a:t>
            </a:r>
          </a:p>
        </p:txBody>
      </p:sp>
      <p:graphicFrame>
        <p:nvGraphicFramePr>
          <p:cNvPr id="6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092653"/>
              </p:ext>
            </p:extLst>
          </p:nvPr>
        </p:nvGraphicFramePr>
        <p:xfrm>
          <a:off x="813966" y="933348"/>
          <a:ext cx="10748995" cy="3634139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3016250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940767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630692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16128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סוג משתנה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כינוי </a:t>
                      </a:r>
                      <a:r>
                        <a:rPr lang="en-US" sz="2400" b="1" u="none" strike="noStrike">
                          <a:effectLst/>
                        </a:rPr>
                        <a:t>alias)</a:t>
                      </a:r>
                      <a:r>
                        <a:rPr lang="he-IL" sz="2400" b="1" u="none" strike="noStrike">
                          <a:effectLst/>
                        </a:rPr>
                        <a:t>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האם קיים </a:t>
                      </a:r>
                      <a:r>
                        <a:rPr lang="en-US" sz="2400" b="1" u="none" strike="noStrike">
                          <a:effectLst/>
                        </a:rPr>
                        <a:t>LUT</a:t>
                      </a:r>
                      <a:r>
                        <a:rPr lang="he-IL" sz="2400" b="1" u="none" strike="noStrike">
                          <a:effectLst/>
                        </a:rPr>
                        <a:t> ?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ParcelUniqueID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חלקה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ParcelNumber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מספר חלקה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ParcelType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סוג החלקה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CancelProcessType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סוג תהליך מבטל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LegalArea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float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שטח חלקה רשום במ"ר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LandDesignationPlan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string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יעוד הקרקע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BlockUniqueID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הגוש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25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CPBUpdateProcessUniqueID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תהליך מעדכן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460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CPBCancelProcessUniqueID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תהליך מבטל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400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17948" y="338642"/>
            <a:ext cx="1090535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הגדרות בסכמה החדשה 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kumimoji="0" lang="he-IL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7446949" y="1556298"/>
            <a:ext cx="1338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/>
              <a:t>ParcelType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2118091" y="1599681"/>
            <a:ext cx="2198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 err="1">
                <a:solidFill>
                  <a:srgbClr val="000000"/>
                </a:solidFill>
              </a:rPr>
              <a:t>CancelProcessType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75010"/>
              </p:ext>
            </p:extLst>
          </p:nvPr>
        </p:nvGraphicFramePr>
        <p:xfrm>
          <a:off x="7082443" y="1956408"/>
          <a:ext cx="2115401" cy="72961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38653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776748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ארעי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סופי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74933"/>
              </p:ext>
            </p:extLst>
          </p:nvPr>
        </p:nvGraphicFramePr>
        <p:xfrm>
          <a:off x="2078183" y="1956408"/>
          <a:ext cx="2271122" cy="95250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425698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845424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תצ"ר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פסק דין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הסדר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30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11839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614098"/>
            <a:ext cx="9529167" cy="101566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הסבת נתוני </a:t>
            </a:r>
            <a:r>
              <a:rPr kumimoji="0" lang="he-IL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הבנק"ל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אל מול סכמה עתידית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5092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27404"/>
              </p:ext>
            </p:extLst>
          </p:nvPr>
        </p:nvGraphicFramePr>
        <p:xfrm>
          <a:off x="370994" y="1844035"/>
          <a:ext cx="11490762" cy="351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280">
                  <a:extLst>
                    <a:ext uri="{9D8B030D-6E8A-4147-A177-3AD203B41FA5}">
                      <a16:colId xmlns:a16="http://schemas.microsoft.com/office/drawing/2014/main" val="3343601936"/>
                    </a:ext>
                  </a:extLst>
                </a:gridCol>
                <a:gridCol w="900006">
                  <a:extLst>
                    <a:ext uri="{9D8B030D-6E8A-4147-A177-3AD203B41FA5}">
                      <a16:colId xmlns:a16="http://schemas.microsoft.com/office/drawing/2014/main" val="3377859137"/>
                    </a:ext>
                  </a:extLst>
                </a:gridCol>
                <a:gridCol w="1497179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3018372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419668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526257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640931"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שימוש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שדות</a:t>
                      </a:r>
                      <a:r>
                        <a:rPr lang="en-US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he-IL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לשימוש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 </a:t>
                      </a:r>
                    </a:p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רשומות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תיאור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שם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יאוחד לטבלה אחת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90,130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כל גבולות החלקות שבתהליך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2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 חלקות היסטוריות</a:t>
                      </a:r>
                      <a:endParaRPr lang="he-IL" sz="1200" b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  <a:hlinkClick r:id="rId2" action="ppaction://hlinkfile"/>
                      </a:endParaRPr>
                    </a:p>
                    <a:p>
                      <a:pPr algn="ctr" rtl="0"/>
                      <a:r>
                        <a:rPr lang="en-US" sz="1100" b="0" i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layer=PARCEL_HISTORY_HASAVA</a:t>
                      </a: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יאוחד לטבלה אחת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כ-954,468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0איסוף כל החלקות המבוטלות מכל </a:t>
                      </a:r>
                      <a:r>
                        <a:rPr lang="he-IL" sz="11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הרפליקציות</a:t>
                      </a:r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היומיות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2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 חלקות מבוטלות מרפליקציה</a:t>
                      </a:r>
                    </a:p>
                    <a:p>
                      <a:pPr algn="ctr" rtl="0"/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</a:t>
                      </a:r>
                      <a:r>
                        <a:rPr lang="en-US" sz="1200" b="0" i="1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CanceldParcels</a:t>
                      </a: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824785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יאוחד לטבלה אחת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כ-1,172,175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טבלת חלקות מבוטלות מ-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oracle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i="1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2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טבלת חלקות מבוטלות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csv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822111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לקבלת מספר מזהה של גוש לשדה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BlockUniqueID</a:t>
                      </a:r>
                      <a:endParaRPr lang="he-IL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26,163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</a:t>
                      </a:r>
                      <a:r>
                        <a:rPr lang="he-IL" sz="11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גבולות גושי </a:t>
                      </a:r>
                      <a:r>
                        <a:rPr lang="he-IL" sz="1100" b="0" baseline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1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לאחר הסבה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2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שכבת גושים מודרנית</a:t>
                      </a:r>
                    </a:p>
                    <a:p>
                      <a:pPr algn="ctr" rtl="0"/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Layer=Blocks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43441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לקבלת מספר מזהה של תהליך לשדות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CPBCreateProcessUniqueID</a:t>
                      </a:r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CPBUpdateProcessUniqueID</a:t>
                      </a:r>
                      <a:endParaRPr lang="he-IL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80,467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</a:t>
                      </a:r>
                      <a:r>
                        <a:rPr lang="he-IL" sz="11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גבולות תהליכי </a:t>
                      </a:r>
                      <a:r>
                        <a:rPr lang="he-IL" sz="1100" b="0" baseline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1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לאחר הסבה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2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שכבת גבולות תהליכים מודרנית</a:t>
                      </a:r>
                    </a:p>
                    <a:p>
                      <a:pPr algn="ctr" rtl="0"/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</a:t>
                      </a:r>
                      <a:r>
                        <a:rPr lang="en-US" sz="1200" b="0" i="1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CadasterProcessBorders</a:t>
                      </a: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026767"/>
                  </a:ext>
                </a:extLst>
              </a:tr>
            </a:tbl>
          </a:graphicData>
        </a:graphic>
      </p:graphicFrame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</p:spTree>
    <p:extLst>
      <p:ext uri="{BB962C8B-B14F-4D97-AF65-F5344CB8AC3E}">
        <p14:creationId xmlns:p14="http://schemas.microsoft.com/office/powerpoint/2010/main" val="42553165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שדות לשימוש בהסבה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9525" y="1322125"/>
            <a:ext cx="79198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'GUSH_NUM', 'GUSH_SUFFIX', 'PARCEL', 'PARCEL_TYPE', 'LEGAL_AREA', 'TALAR_NUM', 'TALAR_YEAR', 'geometry'</a:t>
            </a: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8391525" y="870369"/>
            <a:ext cx="3223113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שכבת חלקות היסטוריות: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9551324" y="3739937"/>
            <a:ext cx="2063314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גושי </a:t>
            </a:r>
            <a:r>
              <a:rPr lang="he-IL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קדסטר</a:t>
            </a:r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6613293" y="4191287"/>
            <a:ext cx="47098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BlockUniqueID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BlockNumber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SubBlockNumber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8562109" y="4779977"/>
            <a:ext cx="3052529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גבולות תהליכי </a:t>
            </a:r>
            <a:r>
              <a:rPr lang="he-IL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קדסטר</a:t>
            </a:r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72450" y="5233270"/>
            <a:ext cx="29496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CPBUniqueID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ProcessName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7419975" y="1688813"/>
            <a:ext cx="4194663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שכבת חלקות מבוטלות מרפליקציה: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0226" y="2182184"/>
            <a:ext cx="5915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'PARCEL_ID', 'PARCEL', 'GUSH_NUM', 'GUSH_SUFFIX','LEGALAREA', 'geometry'</a:t>
            </a:r>
            <a:endParaRPr lang="he-IL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7330587" y="2609097"/>
            <a:ext cx="4194663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טבלת חלקות מבוטלות 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20838" y="3102468"/>
            <a:ext cx="5915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'F_GUSH_NUM', 'F_GUSH_SUFFIX', 'F_PARCEL_NUM', 'TALAR_NUMBER', 'TALAR_YEAR'</a:t>
            </a:r>
            <a:endParaRPr lang="he-IL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105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342611" y="247799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ואכלוס שדות חדשים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792177"/>
              </p:ext>
            </p:extLst>
          </p:nvPr>
        </p:nvGraphicFramePr>
        <p:xfrm>
          <a:off x="673331" y="1260360"/>
          <a:ext cx="10680471" cy="3272673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00747">
                  <a:extLst>
                    <a:ext uri="{9D8B030D-6E8A-4147-A177-3AD203B41FA5}">
                      <a16:colId xmlns:a16="http://schemas.microsoft.com/office/drawing/2014/main" val="1326575302"/>
                    </a:ext>
                  </a:extLst>
                </a:gridCol>
                <a:gridCol w="8179724">
                  <a:extLst>
                    <a:ext uri="{9D8B030D-6E8A-4147-A177-3AD203B41FA5}">
                      <a16:colId xmlns:a16="http://schemas.microsoft.com/office/drawing/2014/main" val="486621652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תיאור חישוב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737879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ParcelUniqueID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מספר רץ החל מ-1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341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ParcelNumber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משדה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PARCEL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9314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ParcelType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משדה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PARCELTYPE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7835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CancelProcessType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לפי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שדה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CADASTER_PROCESS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באם הערך הינו תהליך יוצר (</a:t>
                      </a:r>
                      <a:r>
                        <a:rPr lang="he-IL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/הסדר/פס"ד)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143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LegalArea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משדה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LEGALAREA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618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BlockUniqueID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בעזרת איחוד עם שכבת גושי </a:t>
                      </a:r>
                      <a:r>
                        <a:rPr lang="he-IL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25431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CPBUpdateProcessUniqueID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בעזרת איחוד עם שכבת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גבולות תהליכי </a:t>
                      </a:r>
                      <a:r>
                        <a:rPr lang="he-IL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32350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CPBCancelProcessUniqueID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בעזרת איחוד עם שכבת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גבולות תהליכי </a:t>
                      </a:r>
                      <a:r>
                        <a:rPr lang="he-IL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12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3082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342611" y="247799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תוצאות וכמויות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94264"/>
              </p:ext>
            </p:extLst>
          </p:nvPr>
        </p:nvGraphicFramePr>
        <p:xfrm>
          <a:off x="9193873" y="1667683"/>
          <a:ext cx="2284615" cy="1103877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1457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1388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u="none" strike="noStrike" dirty="0">
                          <a:effectLst/>
                        </a:rPr>
                        <a:t>ParcelType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79207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na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775096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367090"/>
              </p:ext>
            </p:extLst>
          </p:nvPr>
        </p:nvGraphicFramePr>
        <p:xfrm>
          <a:off x="6046639" y="1667683"/>
          <a:ext cx="2284615" cy="1103877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2122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0723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CancelProcessType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98240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na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756063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3436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412</Words>
  <Application>Microsoft Office PowerPoint</Application>
  <PresentationFormat>Widescreen</PresentationFormat>
  <Paragraphs>148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Survey of Israel (MAPI)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אופיר מזור</cp:lastModifiedBy>
  <cp:revision>71</cp:revision>
  <dcterms:created xsi:type="dcterms:W3CDTF">2022-07-17T09:48:46Z</dcterms:created>
  <dcterms:modified xsi:type="dcterms:W3CDTF">2023-02-02T09:45:22Z</dcterms:modified>
</cp:coreProperties>
</file>